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3_6EB22532.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6" r:id="rId12"/>
    <p:sldId id="265" r:id="rId13"/>
    <p:sldId id="267" r:id="rId14"/>
    <p:sldId id="268" r:id="rId15"/>
    <p:sldId id="269" r:id="rId16"/>
    <p:sldId id="274" r:id="rId17"/>
    <p:sldId id="275" r:id="rId18"/>
    <p:sldId id="270"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C28A6D-327B-CC76-57A4-5243AC50D294}" name="Collins, DeLilah" initials="CD" userId="S::collins_d@cde.state.co.us::0fbcd1ec-9edd-4919-b5b0-b4fa9ee07543" providerId="AD"/>
  <p188:author id="{C4C2A99C-5580-60CB-C8A1-A012A6EDAFE0}" name="Prael, Michelle" initials="PM" userId="S::prael_m@cde.state.co.us::0a51a797-5dd2-4055-ba07-d9378c419489" providerId="AD"/>
  <p188:author id="{0C63EF9E-AA68-17F7-39F7-E0B5A66B82E0}" name="Prael, Michelle" initials="" userId="Prael_M@cde.state.co.us" providerId="O365"/>
  <p188:author id="{C85AB7D2-B550-BD79-B8E2-7E1BEF75532D}" name="Hollingshead, Jess" initials="HJ" userId="S::hollingshead_j@cde.state.co.us::72828a8d-9361-4fc4-a85c-ed48cb67a61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Winicki, Megan" userId="c07f535d-42a0-4588-b690-b208a1900a6e" providerId="ADAL" clId="{C0A0789F-7C1E-4873-9859-0F8E99F21F9F}"/>
    <pc:docChg chg="undo custSel modSld">
      <pc:chgData name="(Allen) Winicki, Megan" userId="c07f535d-42a0-4588-b690-b208a1900a6e" providerId="ADAL" clId="{C0A0789F-7C1E-4873-9859-0F8E99F21F9F}" dt="2023-10-10T19:09:33.391" v="1" actId="1076"/>
      <pc:docMkLst>
        <pc:docMk/>
      </pc:docMkLst>
      <pc:sldChg chg="modSp mod">
        <pc:chgData name="(Allen) Winicki, Megan" userId="c07f535d-42a0-4588-b690-b208a1900a6e" providerId="ADAL" clId="{C0A0789F-7C1E-4873-9859-0F8E99F21F9F}" dt="2023-10-10T19:09:33.391" v="1" actId="1076"/>
        <pc:sldMkLst>
          <pc:docMk/>
          <pc:sldMk cId="2401352447" sldId="256"/>
        </pc:sldMkLst>
        <pc:spChg chg="mod">
          <ac:chgData name="(Allen) Winicki, Megan" userId="c07f535d-42a0-4588-b690-b208a1900a6e" providerId="ADAL" clId="{C0A0789F-7C1E-4873-9859-0F8E99F21F9F}" dt="2023-10-10T19:09:33.391" v="1" actId="1076"/>
          <ac:spMkLst>
            <pc:docMk/>
            <pc:sldMk cId="2401352447" sldId="256"/>
            <ac:spMk id="2" creationId="{068A1A68-1C24-3CF5-730C-B33DB2BA4B28}"/>
          </ac:spMkLst>
        </pc:spChg>
      </pc:sldChg>
    </pc:docChg>
  </pc:docChgLst>
</pc:chgInfo>
</file>

<file path=ppt/comments/modernComment_103_6EB22532.xml><?xml version="1.0" encoding="utf-8"?>
<p188:cmLst xmlns:a="http://schemas.openxmlformats.org/drawingml/2006/main" xmlns:r="http://schemas.openxmlformats.org/officeDocument/2006/relationships" xmlns:p188="http://schemas.microsoft.com/office/powerpoint/2018/8/main">
  <p188:cm id="{861F8DB3-95D9-4A8F-98D7-B0F4B0DBE7C2}" authorId="{C4C2A99C-5580-60CB-C8A1-A012A6EDAFE0}" status="resolved" created="2023-09-22T15:21:56.869" complete="100000">
    <ac:txMkLst xmlns:ac="http://schemas.microsoft.com/office/drawing/2013/main/command">
      <pc:docMk xmlns:pc="http://schemas.microsoft.com/office/powerpoint/2013/main/command"/>
      <pc:sldMk xmlns:pc="http://schemas.microsoft.com/office/powerpoint/2013/main/command" cId="1857168690" sldId="259"/>
      <ac:spMk id="5" creationId="{EE736E89-8FD8-3F0A-653C-648FE679AE53}"/>
      <ac:txMk cp="0" len="72">
        <ac:context len="140" hash="3930993651"/>
      </ac:txMk>
    </ac:txMkLst>
    <p188:pos x="5975047" y="290285"/>
    <p188:replyLst>
      <p188:reply id="{932344C5-5FF9-4AA3-ABAD-0AB2B0DA952F}" authorId="{C85AB7D2-B550-BD79-B8E2-7E1BEF75532D}" created="2023-10-03T14:22:10.732">
        <p188:txBody>
          <a:bodyPr/>
          <a:lstStyle/>
          <a:p>
            <a:r>
              <a:rPr lang="en-US"/>
              <a:t>Are you asking if we should cross check in GAINS to see if LAM users are in there? I don't know about whether we can add them then and there. If we could easily trouble-shoot that during this time (Like someone not presenting doing that) then I think that's a nice customer service thing.</a:t>
            </a:r>
          </a:p>
        </p188:txBody>
      </p188:reply>
      <p188:reply id="{5D748370-A7B4-4866-8E8B-1D968AD0ECCA}" authorId="{C4C2A99C-5580-60CB-C8A1-A012A6EDAFE0}" created="2023-10-03T14:56:13.540">
        <p188:txBody>
          <a:bodyPr/>
          <a:lstStyle/>
          <a:p>
            <a:r>
              <a:rPr lang="en-US"/>
              <a:t>If there are issues, we will want someone on standby to handle the inevitable problems which I am happy to do. But I'm trying to think of how we can help them. Whether it is collecting their information, ensuring they are in the system and if they aren't...perhaps pointing them to who the LAM is. But if they are the LAM and we don't have them on the list, we will have to work with IMS to verify it? A entirely different problem is if they have access and can't get in. That won't be fun. I think it is important they get in so if they can't, maybe a follow up training with them. I could also be making this too complicated. </a:t>
            </a:r>
          </a:p>
        </p188:txBody>
      </p188:reply>
      <p188:reply id="{211F6731-F039-4475-967B-36A5B62345FB}" authorId="{C85AB7D2-B550-BD79-B8E2-7E1BEF75532D}" created="2023-10-03T15:21:22.564">
        <p188:txBody>
          <a:bodyPr/>
          <a:lstStyle/>
          <a:p>
            <a:r>
              <a:rPr lang="en-US"/>
              <a:t>I think we can collect information for GAINS trouble-shooting, but point them to the IdM email address if they are a LAM and not on the list we received.  If they have access based on what we see in GAINs and can't get it, then I would recommend we collect their info to trouble-shoot.</a:t>
            </a:r>
          </a:p>
        </p188:txBody>
      </p188:reply>
    </p188:replyLst>
    <p188:txBody>
      <a:bodyPr/>
      <a:lstStyle/>
      <a:p>
        <a:r>
          <a:rPr lang="en-US"/>
          <a:t>We will need the LAM sheet to see if they were uploaded. If not, we will create the access then and there? Or they could type in the chat? I think we want to make sure they can get in. Perhaps their is a LAM we know that can make sure it works correctly first?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DA6DE-4B5F-49B4-A028-DAB9A4886187}" type="datetimeFigureOut">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1FEF9-9AF2-4D3A-B5E3-6DECFA20C1A7}" type="slidenum">
              <a:t>‹#›</a:t>
            </a:fld>
            <a:endParaRPr lang="en-US"/>
          </a:p>
        </p:txBody>
      </p:sp>
    </p:spTree>
    <p:extLst>
      <p:ext uri="{BB962C8B-B14F-4D97-AF65-F5344CB8AC3E}">
        <p14:creationId xmlns:p14="http://schemas.microsoft.com/office/powerpoint/2010/main" val="2972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It is possible that folks have already tried to access the system but don't have a role. That is why we search for the role first before adding new users. </a:t>
            </a:r>
          </a:p>
        </p:txBody>
      </p:sp>
      <p:sp>
        <p:nvSpPr>
          <p:cNvPr id="4" name="Slide Number Placeholder 3"/>
          <p:cNvSpPr>
            <a:spLocks noGrp="1"/>
          </p:cNvSpPr>
          <p:nvPr>
            <p:ph type="sldNum" sz="quarter" idx="5"/>
          </p:nvPr>
        </p:nvSpPr>
        <p:spPr/>
        <p:txBody>
          <a:bodyPr/>
          <a:lstStyle/>
          <a:p>
            <a:fld id="{22E1FEF9-9AF2-4D3A-B5E3-6DECFA20C1A7}" type="slidenum">
              <a:t>6</a:t>
            </a:fld>
            <a:endParaRPr lang="en-US"/>
          </a:p>
        </p:txBody>
      </p:sp>
    </p:spTree>
    <p:extLst>
      <p:ext uri="{BB962C8B-B14F-4D97-AF65-F5344CB8AC3E}">
        <p14:creationId xmlns:p14="http://schemas.microsoft.com/office/powerpoint/2010/main" val="1810453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userDrawn="1"/>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83644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54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8918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10/10/2023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8" r:id="rId11"/>
    <p:sldLayoutId id="2147483689" r:id="rId12"/>
    <p:sldLayoutId id="214748371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idm" TargetMode="External"/><Relationship Id="rId2" Type="http://schemas.openxmlformats.org/officeDocument/2006/relationships/hyperlink" Target="https://edx.cde.state.co.us/passwordmanagement/CDEPasswordApplication.html#/" TargetMode="Externa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s://app.smartsheet.com/b/form/95abca2bd3ca41bebd9a43a6edd8e423" TargetMode="External"/><Relationship Id="rId2" Type="http://schemas.openxmlformats.org/officeDocument/2006/relationships/hyperlink" Target="mailto:gains@cde.state.co.us" TargetMode="Externa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mailto:prael_m@cde.state.co.us" TargetMode="External"/><Relationship Id="rId3" Type="http://schemas.openxmlformats.org/officeDocument/2006/relationships/hyperlink" Target="mailto:hollingshead_j@cde.state.co.us" TargetMode="External"/><Relationship Id="rId7" Type="http://schemas.openxmlformats.org/officeDocument/2006/relationships/hyperlink" Target="mailto:Gleason_P@cde.state.co.us" TargetMode="External"/><Relationship Id="rId2" Type="http://schemas.openxmlformats.org/officeDocument/2006/relationships/hyperlink" Target="mailto:collins_d@cde.state.co.us" TargetMode="External"/><Relationship Id="rId1" Type="http://schemas.openxmlformats.org/officeDocument/2006/relationships/slideLayout" Target="../slideLayouts/slideLayout21.xml"/><Relationship Id="rId6" Type="http://schemas.openxmlformats.org/officeDocument/2006/relationships/hyperlink" Target="mailto:Christensen_A@cde.state.co.us" TargetMode="External"/><Relationship Id="rId5" Type="http://schemas.openxmlformats.org/officeDocument/2006/relationships/hyperlink" Target="mailto:Jimenez_B@cde.state.co.us" TargetMode="External"/><Relationship Id="rId4" Type="http://schemas.openxmlformats.org/officeDocument/2006/relationships/hyperlink" Target="mailto:allen_m@cde.state.co.u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el-bialy_a@cde.state.co.us" TargetMode="External"/><Relationship Id="rId3" Type="http://schemas.openxmlformats.org/officeDocument/2006/relationships/hyperlink" Target="mailto:Miller_T@cde.state.co.us" TargetMode="External"/><Relationship Id="rId7" Type="http://schemas.openxmlformats.org/officeDocument/2006/relationships/hyperlink" Target="mailto:friedman_a@cde.state.co.us" TargetMode="External"/><Relationship Id="rId2" Type="http://schemas.openxmlformats.org/officeDocument/2006/relationships/hyperlink" Target="mailto:Davis_E@cde.state.co.us" TargetMode="External"/><Relationship Id="rId1" Type="http://schemas.openxmlformats.org/officeDocument/2006/relationships/slideLayout" Target="../slideLayouts/slideLayout21.xml"/><Relationship Id="rId6" Type="http://schemas.openxmlformats.org/officeDocument/2006/relationships/hyperlink" Target="mailto:mueller_p@cde.state.co.us" TargetMode="External"/><Relationship Id="rId5" Type="http://schemas.openxmlformats.org/officeDocument/2006/relationships/hyperlink" Target="mailto:kochan_g@cde.state.co.us" TargetMode="External"/><Relationship Id="rId4" Type="http://schemas.openxmlformats.org/officeDocument/2006/relationships/hyperlink" Target="mailto:kaleda_s@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lorado.egrantsmanagement.com/" TargetMode="Externa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hyperlink" Target="mailto:gains@cde.state.co.us" TargetMode="External"/><Relationship Id="rId2" Type="http://schemas.microsoft.com/office/2018/10/relationships/comments" Target="../comments/modernComment_103_6EB22532.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hyperlink" Target="mailto:cdeidm@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1A68-1C24-3CF5-730C-B33DB2BA4B28}"/>
              </a:ext>
            </a:extLst>
          </p:cNvPr>
          <p:cNvSpPr>
            <a:spLocks noGrp="1"/>
          </p:cNvSpPr>
          <p:nvPr>
            <p:ph type="ctrTitle"/>
          </p:nvPr>
        </p:nvSpPr>
        <p:spPr/>
        <p:txBody>
          <a:bodyPr>
            <a:normAutofit fontScale="90000"/>
          </a:bodyPr>
          <a:lstStyle/>
          <a:p>
            <a:r>
              <a:rPr lang="en-US" dirty="0">
                <a:latin typeface="Museo Slab 500"/>
                <a:cs typeface="Calibri Light"/>
              </a:rPr>
              <a:t>Local Access Manager (LAM) User Access Administration Training</a:t>
            </a:r>
            <a:endParaRPr lang="en-US" dirty="0">
              <a:latin typeface="Museo Slab 500"/>
            </a:endParaRPr>
          </a:p>
        </p:txBody>
      </p:sp>
      <p:pic>
        <p:nvPicPr>
          <p:cNvPr id="5" name="Picture 4">
            <a:extLst>
              <a:ext uri="{FF2B5EF4-FFF2-40B4-BE49-F238E27FC236}">
                <a16:creationId xmlns:a16="http://schemas.microsoft.com/office/drawing/2014/main" id="{0D5FE658-8B73-2237-2EDD-89201344567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71077" y="5409588"/>
            <a:ext cx="3288631" cy="1394145"/>
          </a:xfrm>
          <a:prstGeom prst="rect">
            <a:avLst/>
          </a:prstGeom>
        </p:spPr>
      </p:pic>
    </p:spTree>
    <p:extLst>
      <p:ext uri="{BB962C8B-B14F-4D97-AF65-F5344CB8AC3E}">
        <p14:creationId xmlns:p14="http://schemas.microsoft.com/office/powerpoint/2010/main" val="240135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E255-7B24-26F5-5160-EA6B9D36E409}"/>
              </a:ext>
            </a:extLst>
          </p:cNvPr>
          <p:cNvSpPr>
            <a:spLocks noGrp="1"/>
          </p:cNvSpPr>
          <p:nvPr>
            <p:ph type="title"/>
          </p:nvPr>
        </p:nvSpPr>
        <p:spPr/>
        <p:txBody>
          <a:bodyPr/>
          <a:lstStyle/>
          <a:p>
            <a:r>
              <a:rPr lang="en-US">
                <a:cs typeface="Calibri Light"/>
              </a:rPr>
              <a:t>Assign a Role </a:t>
            </a:r>
            <a:endParaRPr lang="en-US"/>
          </a:p>
        </p:txBody>
      </p:sp>
      <p:sp>
        <p:nvSpPr>
          <p:cNvPr id="3" name="Content Placeholder 2">
            <a:extLst>
              <a:ext uri="{FF2B5EF4-FFF2-40B4-BE49-F238E27FC236}">
                <a16:creationId xmlns:a16="http://schemas.microsoft.com/office/drawing/2014/main" id="{7064AF6E-16E2-F1CE-9AE4-E2642E999E3E}"/>
              </a:ext>
            </a:extLst>
          </p:cNvPr>
          <p:cNvSpPr>
            <a:spLocks noGrp="1"/>
          </p:cNvSpPr>
          <p:nvPr>
            <p:ph idx="1"/>
          </p:nvPr>
        </p:nvSpPr>
        <p:spPr/>
        <p:txBody>
          <a:bodyPr vert="horz" lIns="91440" tIns="45720" rIns="91440" bIns="45720" rtlCol="0" anchor="t">
            <a:normAutofit/>
          </a:bodyPr>
          <a:lstStyle/>
          <a:p>
            <a:r>
              <a:rPr lang="en-US">
                <a:cs typeface="Calibri"/>
              </a:rPr>
              <a:t>When you create a role, a list of options appear for the individual. As the User Access Administrator, you can select the role this individual needs based on the list of options.</a:t>
            </a:r>
            <a:endParaRPr lang="en-US"/>
          </a:p>
        </p:txBody>
      </p:sp>
      <p:pic>
        <p:nvPicPr>
          <p:cNvPr id="4" name="Picture 3" descr="Create a Role for User&#10;When selecting &quot;Create Role,&quot; the administrator will be able to select a variety of roles within the system including but not limiting to: LEA Fiscal Representative, LEA Grant Contact for Consolidated - Title I-A and Title II-A, LEA Superintendent. This page will list all available roles.">
            <a:extLst>
              <a:ext uri="{FF2B5EF4-FFF2-40B4-BE49-F238E27FC236}">
                <a16:creationId xmlns:a16="http://schemas.microsoft.com/office/drawing/2014/main" id="{37455CE3-39EB-04C5-A71E-55A74C4F0070}"/>
              </a:ext>
            </a:extLst>
          </p:cNvPr>
          <p:cNvPicPr>
            <a:picLocks noChangeAspect="1"/>
          </p:cNvPicPr>
          <p:nvPr/>
        </p:nvPicPr>
        <p:blipFill>
          <a:blip r:embed="rId2"/>
          <a:stretch>
            <a:fillRect/>
          </a:stretch>
        </p:blipFill>
        <p:spPr>
          <a:xfrm>
            <a:off x="2594761" y="2766295"/>
            <a:ext cx="6826014" cy="2355076"/>
          </a:xfrm>
          <a:prstGeom prst="rect">
            <a:avLst/>
          </a:prstGeom>
        </p:spPr>
      </p:pic>
      <p:sp>
        <p:nvSpPr>
          <p:cNvPr id="5" name="TextBox 4">
            <a:extLst>
              <a:ext uri="{FF2B5EF4-FFF2-40B4-BE49-F238E27FC236}">
                <a16:creationId xmlns:a16="http://schemas.microsoft.com/office/drawing/2014/main" id="{259B5F7D-7CD7-3A88-783B-E5E5DF4D485B}"/>
              </a:ext>
            </a:extLst>
          </p:cNvPr>
          <p:cNvSpPr txBox="1"/>
          <p:nvPr/>
        </p:nvSpPr>
        <p:spPr>
          <a:xfrm>
            <a:off x="754870" y="5354993"/>
            <a:ext cx="10329333" cy="646331"/>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You may recall from the previous slide that we had "LEA </a:t>
            </a:r>
            <a:r>
              <a:rPr lang="en-US" b="1">
                <a:cs typeface="Calibri"/>
              </a:rPr>
              <a:t>[Application Name]</a:t>
            </a:r>
            <a:r>
              <a:rPr lang="en-US">
                <a:cs typeface="Calibri"/>
              </a:rPr>
              <a:t> Director." You can now see an example with the charter school application. " LEA </a:t>
            </a:r>
            <a:r>
              <a:rPr lang="en-US" b="1">
                <a:cs typeface="Calibri"/>
              </a:rPr>
              <a:t>Colorado Charter School Program Grant FY23</a:t>
            </a:r>
            <a:r>
              <a:rPr lang="en-US">
                <a:cs typeface="Calibri"/>
              </a:rPr>
              <a:t> Director.</a:t>
            </a:r>
          </a:p>
        </p:txBody>
      </p:sp>
      <p:pic>
        <p:nvPicPr>
          <p:cNvPr id="8" name="Picture 7">
            <a:extLst>
              <a:ext uri="{FF2B5EF4-FFF2-40B4-BE49-F238E27FC236}">
                <a16:creationId xmlns:a16="http://schemas.microsoft.com/office/drawing/2014/main" id="{8C91C274-AAE1-1349-CDAC-65931145D2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9317" y="76867"/>
            <a:ext cx="1106312" cy="1052198"/>
          </a:xfrm>
          <a:prstGeom prst="rect">
            <a:avLst/>
          </a:prstGeom>
        </p:spPr>
      </p:pic>
    </p:spTree>
    <p:extLst>
      <p:ext uri="{BB962C8B-B14F-4D97-AF65-F5344CB8AC3E}">
        <p14:creationId xmlns:p14="http://schemas.microsoft.com/office/powerpoint/2010/main" val="394302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C7BB-A0B4-EC38-9D4A-AE6BBE56E176}"/>
              </a:ext>
            </a:extLst>
          </p:cNvPr>
          <p:cNvSpPr>
            <a:spLocks noGrp="1"/>
          </p:cNvSpPr>
          <p:nvPr>
            <p:ph type="title"/>
          </p:nvPr>
        </p:nvSpPr>
        <p:spPr/>
        <p:txBody>
          <a:bodyPr/>
          <a:lstStyle/>
          <a:p>
            <a:r>
              <a:rPr lang="en-US">
                <a:cs typeface="Calibri Light"/>
              </a:rPr>
              <a:t>Create a Role</a:t>
            </a:r>
            <a:endParaRPr lang="en-US"/>
          </a:p>
        </p:txBody>
      </p:sp>
      <p:sp>
        <p:nvSpPr>
          <p:cNvPr id="4" name="Content Placeholder 3">
            <a:extLst>
              <a:ext uri="{FF2B5EF4-FFF2-40B4-BE49-F238E27FC236}">
                <a16:creationId xmlns:a16="http://schemas.microsoft.com/office/drawing/2014/main" id="{DE8F01A1-0CBC-31BF-DE1A-7965105A1C30}"/>
              </a:ext>
            </a:extLst>
          </p:cNvPr>
          <p:cNvSpPr>
            <a:spLocks noGrp="1"/>
          </p:cNvSpPr>
          <p:nvPr>
            <p:ph idx="1"/>
          </p:nvPr>
        </p:nvSpPr>
        <p:spPr/>
        <p:txBody>
          <a:bodyPr vert="horz" lIns="91440" tIns="45720" rIns="91440" bIns="45720" rtlCol="0" anchor="t">
            <a:normAutofit/>
          </a:bodyPr>
          <a:lstStyle/>
          <a:p>
            <a:r>
              <a:rPr lang="en-US">
                <a:cs typeface="Calibri"/>
              </a:rPr>
              <a:t>Once you've created a user, the person will appear, but the system will indicate that they don't have a role assigned. </a:t>
            </a:r>
            <a:endParaRPr lang="en-US"/>
          </a:p>
        </p:txBody>
      </p:sp>
      <p:pic>
        <p:nvPicPr>
          <p:cNvPr id="7" name="Picture 6" descr="User Created&#10;Once a user is created, the user will appear with the information entered from the &quot;Create User&quot; page. Above the individual's information, there will be a new button to &quot;Create a Role.&quot; ">
            <a:extLst>
              <a:ext uri="{FF2B5EF4-FFF2-40B4-BE49-F238E27FC236}">
                <a16:creationId xmlns:a16="http://schemas.microsoft.com/office/drawing/2014/main" id="{C4C1122F-E776-A779-6610-E3FEFFDBEA27}"/>
              </a:ext>
            </a:extLst>
          </p:cNvPr>
          <p:cNvPicPr>
            <a:picLocks noChangeAspect="1"/>
          </p:cNvPicPr>
          <p:nvPr/>
        </p:nvPicPr>
        <p:blipFill>
          <a:blip r:embed="rId2"/>
          <a:stretch>
            <a:fillRect/>
          </a:stretch>
        </p:blipFill>
        <p:spPr>
          <a:xfrm>
            <a:off x="2795191" y="2778552"/>
            <a:ext cx="5885964" cy="2072995"/>
          </a:xfrm>
          <a:prstGeom prst="rect">
            <a:avLst/>
          </a:prstGeom>
        </p:spPr>
      </p:pic>
      <p:sp>
        <p:nvSpPr>
          <p:cNvPr id="9" name="TextBox 8">
            <a:extLst>
              <a:ext uri="{FF2B5EF4-FFF2-40B4-BE49-F238E27FC236}">
                <a16:creationId xmlns:a16="http://schemas.microsoft.com/office/drawing/2014/main" id="{2F5803CC-26BE-7F3C-01BE-BF8A4AF7FA8A}"/>
              </a:ext>
            </a:extLst>
          </p:cNvPr>
          <p:cNvSpPr txBox="1"/>
          <p:nvPr/>
        </p:nvSpPr>
        <p:spPr>
          <a:xfrm>
            <a:off x="809036" y="4882444"/>
            <a:ext cx="105137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a:cs typeface="Calibri"/>
              </a:rPr>
              <a:t>To create a role, select "Create Role" which is above the individual's email address. </a:t>
            </a:r>
          </a:p>
        </p:txBody>
      </p:sp>
      <p:pic>
        <p:nvPicPr>
          <p:cNvPr id="6" name="Picture 5">
            <a:extLst>
              <a:ext uri="{FF2B5EF4-FFF2-40B4-BE49-F238E27FC236}">
                <a16:creationId xmlns:a16="http://schemas.microsoft.com/office/drawing/2014/main" id="{48CCF84F-C388-DAEB-5EE3-CAE1186D1F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9317" y="76867"/>
            <a:ext cx="1106312" cy="1052198"/>
          </a:xfrm>
          <a:prstGeom prst="rect">
            <a:avLst/>
          </a:prstGeom>
        </p:spPr>
      </p:pic>
    </p:spTree>
    <p:extLst>
      <p:ext uri="{BB962C8B-B14F-4D97-AF65-F5344CB8AC3E}">
        <p14:creationId xmlns:p14="http://schemas.microsoft.com/office/powerpoint/2010/main" val="327873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2E19-09DC-EC07-D019-0A26F4C563D8}"/>
              </a:ext>
            </a:extLst>
          </p:cNvPr>
          <p:cNvSpPr>
            <a:spLocks noGrp="1"/>
          </p:cNvSpPr>
          <p:nvPr>
            <p:ph type="title"/>
          </p:nvPr>
        </p:nvSpPr>
        <p:spPr/>
        <p:txBody>
          <a:bodyPr/>
          <a:lstStyle/>
          <a:p>
            <a:r>
              <a:rPr lang="en-US">
                <a:cs typeface="Calibri Light"/>
              </a:rPr>
              <a:t>Created User</a:t>
            </a:r>
            <a:endParaRPr lang="en-US"/>
          </a:p>
        </p:txBody>
      </p:sp>
      <p:sp>
        <p:nvSpPr>
          <p:cNvPr id="3" name="Content Placeholder 2">
            <a:extLst>
              <a:ext uri="{FF2B5EF4-FFF2-40B4-BE49-F238E27FC236}">
                <a16:creationId xmlns:a16="http://schemas.microsoft.com/office/drawing/2014/main" id="{96D9035E-4451-6A4B-12DD-201C5E754A0A}"/>
              </a:ext>
            </a:extLst>
          </p:cNvPr>
          <p:cNvSpPr>
            <a:spLocks noGrp="1"/>
          </p:cNvSpPr>
          <p:nvPr>
            <p:ph idx="1"/>
          </p:nvPr>
        </p:nvSpPr>
        <p:spPr/>
        <p:txBody>
          <a:bodyPr vert="horz" lIns="91440" tIns="45720" rIns="91440" bIns="45720" rtlCol="0" anchor="t">
            <a:normAutofit/>
          </a:bodyPr>
          <a:lstStyle/>
          <a:p>
            <a:r>
              <a:rPr lang="en-US">
                <a:cs typeface="Calibri"/>
              </a:rPr>
              <a:t>Once created, you'll be able to see the various roles you selected. </a:t>
            </a:r>
            <a:endParaRPr lang="en-US"/>
          </a:p>
        </p:txBody>
      </p:sp>
      <p:grpSp>
        <p:nvGrpSpPr>
          <p:cNvPr id="13" name="Group 12" descr="Role information will be listed once the user has a role assigned. It will include the email address, the organization, the role, and an option to delete the role.. ">
            <a:extLst>
              <a:ext uri="{FF2B5EF4-FFF2-40B4-BE49-F238E27FC236}">
                <a16:creationId xmlns:a16="http://schemas.microsoft.com/office/drawing/2014/main" id="{12678E41-DD29-E18B-CA61-DF5693E8F5F8}"/>
              </a:ext>
            </a:extLst>
          </p:cNvPr>
          <p:cNvGrpSpPr/>
          <p:nvPr/>
        </p:nvGrpSpPr>
        <p:grpSpPr>
          <a:xfrm>
            <a:off x="1017883" y="2353612"/>
            <a:ext cx="9779940" cy="1360553"/>
            <a:chOff x="1017883" y="2353612"/>
            <a:chExt cx="9779940" cy="1360553"/>
          </a:xfrm>
        </p:grpSpPr>
        <p:pic>
          <p:nvPicPr>
            <p:cNvPr id="4" name="Picture 3" descr="A screenshot of a computer&#10;&#10;Description automatically generated">
              <a:extLst>
                <a:ext uri="{FF2B5EF4-FFF2-40B4-BE49-F238E27FC236}">
                  <a16:creationId xmlns:a16="http://schemas.microsoft.com/office/drawing/2014/main" id="{572D8B40-371F-9BEE-C2D0-05694CE1C0AD}"/>
                </a:ext>
              </a:extLst>
            </p:cNvPr>
            <p:cNvPicPr>
              <a:picLocks noChangeAspect="1"/>
            </p:cNvPicPr>
            <p:nvPr/>
          </p:nvPicPr>
          <p:blipFill>
            <a:blip r:embed="rId2"/>
            <a:stretch>
              <a:fillRect/>
            </a:stretch>
          </p:blipFill>
          <p:spPr>
            <a:xfrm>
              <a:off x="1017883" y="2353612"/>
              <a:ext cx="9779940" cy="1360553"/>
            </a:xfrm>
            <a:prstGeom prst="rect">
              <a:avLst/>
            </a:prstGeom>
          </p:spPr>
        </p:pic>
        <p:sp>
          <p:nvSpPr>
            <p:cNvPr id="7" name="Rectangle 6">
              <a:extLst>
                <a:ext uri="{FF2B5EF4-FFF2-40B4-BE49-F238E27FC236}">
                  <a16:creationId xmlns:a16="http://schemas.microsoft.com/office/drawing/2014/main" id="{13F831C2-A4B7-2E72-1090-B27E0936F446}"/>
                </a:ext>
              </a:extLst>
            </p:cNvPr>
            <p:cNvSpPr/>
            <p:nvPr/>
          </p:nvSpPr>
          <p:spPr>
            <a:xfrm>
              <a:off x="1119481" y="3010370"/>
              <a:ext cx="790222" cy="19755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E65729F-7D30-908C-8AF1-401A9CE08520}"/>
              </a:ext>
            </a:extLst>
          </p:cNvPr>
          <p:cNvSpPr txBox="1"/>
          <p:nvPr/>
        </p:nvSpPr>
        <p:spPr>
          <a:xfrm>
            <a:off x="915588" y="4039639"/>
            <a:ext cx="99116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a:cs typeface="Calibri"/>
              </a:rPr>
              <a:t>If you return to User Access, you will see additional information related to the user. </a:t>
            </a:r>
          </a:p>
        </p:txBody>
      </p:sp>
      <p:grpSp>
        <p:nvGrpSpPr>
          <p:cNvPr id="14" name="Group 13" descr="The user access page will list the email address, first name, last name, a place to the LAMs can reset the password, whether account is locked, the administration roles (Which would be selected to edit the roles), a delete all roles option, the user history, last login information, and login message. ">
            <a:extLst>
              <a:ext uri="{FF2B5EF4-FFF2-40B4-BE49-F238E27FC236}">
                <a16:creationId xmlns:a16="http://schemas.microsoft.com/office/drawing/2014/main" id="{4A823AB4-13C8-1261-AC82-E1902BBFE0A8}"/>
              </a:ext>
            </a:extLst>
          </p:cNvPr>
          <p:cNvGrpSpPr/>
          <p:nvPr/>
        </p:nvGrpSpPr>
        <p:grpSpPr>
          <a:xfrm>
            <a:off x="641585" y="5279124"/>
            <a:ext cx="10664236" cy="327690"/>
            <a:chOff x="641585" y="5279124"/>
            <a:chExt cx="10664236" cy="327690"/>
          </a:xfrm>
        </p:grpSpPr>
        <p:pic>
          <p:nvPicPr>
            <p:cNvPr id="9" name="Picture 8" descr="A blue and white rectangle with white text&#10;&#10;Description automatically generated">
              <a:extLst>
                <a:ext uri="{FF2B5EF4-FFF2-40B4-BE49-F238E27FC236}">
                  <a16:creationId xmlns:a16="http://schemas.microsoft.com/office/drawing/2014/main" id="{8FB876CC-AC04-4F3D-C949-52B362D04EA4}"/>
                </a:ext>
              </a:extLst>
            </p:cNvPr>
            <p:cNvPicPr>
              <a:picLocks noChangeAspect="1"/>
            </p:cNvPicPr>
            <p:nvPr/>
          </p:nvPicPr>
          <p:blipFill>
            <a:blip r:embed="rId3"/>
            <a:stretch>
              <a:fillRect/>
            </a:stretch>
          </p:blipFill>
          <p:spPr>
            <a:xfrm>
              <a:off x="641585" y="5279124"/>
              <a:ext cx="10664236" cy="326120"/>
            </a:xfrm>
            <a:prstGeom prst="rect">
              <a:avLst/>
            </a:prstGeom>
          </p:spPr>
        </p:pic>
        <p:sp>
          <p:nvSpPr>
            <p:cNvPr id="10" name="Rectangle 9">
              <a:extLst>
                <a:ext uri="{FF2B5EF4-FFF2-40B4-BE49-F238E27FC236}">
                  <a16:creationId xmlns:a16="http://schemas.microsoft.com/office/drawing/2014/main" id="{2C78E2CA-E259-F531-6500-6C37BFEA01C8}"/>
                </a:ext>
              </a:extLst>
            </p:cNvPr>
            <p:cNvSpPr/>
            <p:nvPr/>
          </p:nvSpPr>
          <p:spPr>
            <a:xfrm>
              <a:off x="667925" y="5484518"/>
              <a:ext cx="790222" cy="12229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5A70BF-D66E-1B84-4CF2-ADEFD3AA3625}"/>
                </a:ext>
              </a:extLst>
            </p:cNvPr>
            <p:cNvSpPr/>
            <p:nvPr/>
          </p:nvSpPr>
          <p:spPr>
            <a:xfrm>
              <a:off x="2775184" y="5446888"/>
              <a:ext cx="1072444" cy="1599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549033A9-1622-045E-4BA2-1718A1888C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59317" y="76867"/>
            <a:ext cx="1106312" cy="1052198"/>
          </a:xfrm>
          <a:prstGeom prst="rect">
            <a:avLst/>
          </a:prstGeom>
        </p:spPr>
      </p:pic>
    </p:spTree>
    <p:extLst>
      <p:ext uri="{BB962C8B-B14F-4D97-AF65-F5344CB8AC3E}">
        <p14:creationId xmlns:p14="http://schemas.microsoft.com/office/powerpoint/2010/main" val="274032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3967-51BC-AA4F-E66F-778BDE485F8B}"/>
              </a:ext>
            </a:extLst>
          </p:cNvPr>
          <p:cNvSpPr>
            <a:spLocks noGrp="1"/>
          </p:cNvSpPr>
          <p:nvPr>
            <p:ph type="title"/>
          </p:nvPr>
        </p:nvSpPr>
        <p:spPr/>
        <p:txBody>
          <a:bodyPr/>
          <a:lstStyle/>
          <a:p>
            <a:r>
              <a:rPr lang="en-US">
                <a:cs typeface="Calibri Light"/>
              </a:rPr>
              <a:t>Modifying and Deleting a User </a:t>
            </a:r>
            <a:endParaRPr lang="en-US"/>
          </a:p>
        </p:txBody>
      </p:sp>
      <p:sp>
        <p:nvSpPr>
          <p:cNvPr id="3" name="Content Placeholder 2">
            <a:extLst>
              <a:ext uri="{FF2B5EF4-FFF2-40B4-BE49-F238E27FC236}">
                <a16:creationId xmlns:a16="http://schemas.microsoft.com/office/drawing/2014/main" id="{7813C7CB-19B2-AF58-C3F7-C26DC5B0ABBE}"/>
              </a:ext>
            </a:extLst>
          </p:cNvPr>
          <p:cNvSpPr>
            <a:spLocks noGrp="1"/>
          </p:cNvSpPr>
          <p:nvPr>
            <p:ph idx="1"/>
          </p:nvPr>
        </p:nvSpPr>
        <p:spPr/>
        <p:txBody>
          <a:bodyPr vert="horz" lIns="91440" tIns="45720" rIns="91440" bIns="45720" rtlCol="0" anchor="t">
            <a:normAutofit/>
          </a:bodyPr>
          <a:lstStyle/>
          <a:p>
            <a:r>
              <a:rPr lang="en-US" sz="2000">
                <a:cs typeface="Calibri"/>
              </a:rPr>
              <a:t>On this screen, you can edit a role! </a:t>
            </a:r>
          </a:p>
          <a:p>
            <a:r>
              <a:rPr lang="en-US" sz="2000">
                <a:cs typeface="Calibri"/>
              </a:rPr>
              <a:t>Please keep in mind that you won't be able to edit the name, email and phone since it is through the </a:t>
            </a:r>
            <a:r>
              <a:rPr lang="en-US" sz="2000" err="1">
                <a:cs typeface="Calibri"/>
              </a:rPr>
              <a:t>IdM</a:t>
            </a:r>
            <a:r>
              <a:rPr lang="en-US" sz="2000">
                <a:cs typeface="Calibri"/>
              </a:rPr>
              <a:t>. </a:t>
            </a:r>
            <a:endParaRPr lang="en-US" sz="2000">
              <a:ea typeface="Calibri"/>
              <a:cs typeface="Calibri"/>
            </a:endParaRPr>
          </a:p>
          <a:p>
            <a:r>
              <a:rPr lang="en-US" sz="2000">
                <a:cs typeface="Calibri"/>
              </a:rPr>
              <a:t>You'll also note that there isn't a "delete" for an individual. </a:t>
            </a:r>
            <a:r>
              <a:rPr lang="en-US" sz="2000" b="1">
                <a:cs typeface="Calibri"/>
              </a:rPr>
              <a:t>Users cannot be deleted from the system to preserve the integrity of audit records</a:t>
            </a:r>
            <a:r>
              <a:rPr lang="en-US" sz="2000">
                <a:cs typeface="Calibri"/>
              </a:rPr>
              <a:t>. However, by deleting all roles, they no longer have access to any funding applications. Click on the “Delete All Roles” trashcan icon to disable a user. </a:t>
            </a:r>
            <a:endParaRPr lang="en-US" sz="2000">
              <a:ea typeface="Calibri"/>
              <a:cs typeface="Calibri"/>
            </a:endParaRPr>
          </a:p>
        </p:txBody>
      </p:sp>
      <p:pic>
        <p:nvPicPr>
          <p:cNvPr id="4" name="Picture 3" descr="Modify or Remove a User&#10;Once a user is search, the user's information appears including email address which allows the administrator to modify name, email or phone. The first and last name appear uneditable. The reset password link which will initaite a password reset. The administrator roles which allows the administrator to delete or add a role. There is also a trashcan for Delete all roles which would disable a user. And, finally, a user history. ">
            <a:extLst>
              <a:ext uri="{FF2B5EF4-FFF2-40B4-BE49-F238E27FC236}">
                <a16:creationId xmlns:a16="http://schemas.microsoft.com/office/drawing/2014/main" id="{94888B6B-B3A1-C78C-286C-4DA3AC10F962}"/>
              </a:ext>
            </a:extLst>
          </p:cNvPr>
          <p:cNvPicPr>
            <a:picLocks noChangeAspect="1"/>
          </p:cNvPicPr>
          <p:nvPr/>
        </p:nvPicPr>
        <p:blipFill>
          <a:blip r:embed="rId2"/>
          <a:stretch>
            <a:fillRect/>
          </a:stretch>
        </p:blipFill>
        <p:spPr>
          <a:xfrm>
            <a:off x="1972189" y="3818116"/>
            <a:ext cx="8199496" cy="2211838"/>
          </a:xfrm>
          <a:prstGeom prst="rect">
            <a:avLst/>
          </a:prstGeom>
        </p:spPr>
      </p:pic>
      <p:pic>
        <p:nvPicPr>
          <p:cNvPr id="7" name="Picture 6">
            <a:extLst>
              <a:ext uri="{FF2B5EF4-FFF2-40B4-BE49-F238E27FC236}">
                <a16:creationId xmlns:a16="http://schemas.microsoft.com/office/drawing/2014/main" id="{F7B7CBA7-F08B-8F36-B12B-A284FF2B77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9317" y="76867"/>
            <a:ext cx="1106312" cy="1052198"/>
          </a:xfrm>
          <a:prstGeom prst="rect">
            <a:avLst/>
          </a:prstGeom>
        </p:spPr>
      </p:pic>
    </p:spTree>
    <p:extLst>
      <p:ext uri="{BB962C8B-B14F-4D97-AF65-F5344CB8AC3E}">
        <p14:creationId xmlns:p14="http://schemas.microsoft.com/office/powerpoint/2010/main" val="1014313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A1DB-F4D2-A49D-08BA-6760F54C20CE}"/>
              </a:ext>
            </a:extLst>
          </p:cNvPr>
          <p:cNvSpPr>
            <a:spLocks noGrp="1"/>
          </p:cNvSpPr>
          <p:nvPr>
            <p:ph type="title"/>
          </p:nvPr>
        </p:nvSpPr>
        <p:spPr/>
        <p:txBody>
          <a:bodyPr/>
          <a:lstStyle/>
          <a:p>
            <a:r>
              <a:rPr lang="en-US">
                <a:cs typeface="Calibri Light"/>
              </a:rPr>
              <a:t>Password Problems?</a:t>
            </a:r>
            <a:endParaRPr lang="en-US"/>
          </a:p>
        </p:txBody>
      </p:sp>
      <p:sp>
        <p:nvSpPr>
          <p:cNvPr id="3" name="Content Placeholder 2">
            <a:extLst>
              <a:ext uri="{FF2B5EF4-FFF2-40B4-BE49-F238E27FC236}">
                <a16:creationId xmlns:a16="http://schemas.microsoft.com/office/drawing/2014/main" id="{596C188D-6186-80CA-FB02-F760985205F5}"/>
              </a:ext>
            </a:extLst>
          </p:cNvPr>
          <p:cNvSpPr>
            <a:spLocks noGrp="1"/>
          </p:cNvSpPr>
          <p:nvPr>
            <p:ph idx="1"/>
          </p:nvPr>
        </p:nvSpPr>
        <p:spPr/>
        <p:txBody>
          <a:bodyPr vert="horz" lIns="91440" tIns="45720" rIns="91440" bIns="45720" rtlCol="0" anchor="t">
            <a:normAutofit/>
          </a:bodyPr>
          <a:lstStyle/>
          <a:p>
            <a:r>
              <a:rPr lang="en-US" sz="2000">
                <a:cs typeface="Calibri"/>
              </a:rPr>
              <a:t>If </a:t>
            </a:r>
            <a:r>
              <a:rPr lang="en-US" sz="2000" err="1">
                <a:cs typeface="Calibri"/>
              </a:rPr>
              <a:t>IdM</a:t>
            </a:r>
            <a:r>
              <a:rPr lang="en-US" sz="2000">
                <a:cs typeface="Calibri"/>
              </a:rPr>
              <a:t> users forget their password, use the </a:t>
            </a:r>
            <a:r>
              <a:rPr lang="en-US" sz="2000">
                <a:cs typeface="Calibri"/>
                <a:hlinkClick r:id="rId2"/>
              </a:rPr>
              <a:t>password reset form</a:t>
            </a:r>
            <a:r>
              <a:rPr lang="en-US" sz="2000">
                <a:cs typeface="Calibri"/>
              </a:rPr>
              <a:t> on the </a:t>
            </a:r>
            <a:r>
              <a:rPr lang="en-US" sz="2000">
                <a:cs typeface="Calibri"/>
                <a:hlinkClick r:id="rId3"/>
              </a:rPr>
              <a:t>CDE Identity Management</a:t>
            </a:r>
            <a:r>
              <a:rPr lang="en-US" sz="2000">
                <a:cs typeface="Calibri"/>
              </a:rPr>
              <a:t> webpage. </a:t>
            </a:r>
            <a:endParaRPr lang="en-US"/>
          </a:p>
          <a:p>
            <a:r>
              <a:rPr lang="en-US" sz="2000">
                <a:cs typeface="Calibri"/>
              </a:rPr>
              <a:t>Non-</a:t>
            </a:r>
            <a:r>
              <a:rPr lang="en-US" sz="2000" err="1">
                <a:cs typeface="Calibri"/>
              </a:rPr>
              <a:t>IdM</a:t>
            </a:r>
            <a:r>
              <a:rPr lang="en-US" sz="2000">
                <a:cs typeface="Calibri"/>
              </a:rPr>
              <a:t> users can click on the “Forgot your password?” link on the GAINS Sign On screen or, if they are logged in and wish to change their password, they can find the link by clicking on their name to bring up the user profile.</a:t>
            </a:r>
            <a:endParaRPr lang="en-US"/>
          </a:p>
          <a:p>
            <a:r>
              <a:rPr lang="en-US" sz="2000">
                <a:cs typeface="Calibri"/>
              </a:rPr>
              <a:t>User Access administrators can also generate a new password email by searching for the user and clicking on “Reset Password.” This is sometimes necessary if the first email was lost, or the email address was incorrect.</a:t>
            </a:r>
            <a:endParaRPr lang="en-US" sz="2000">
              <a:ea typeface="Calibri"/>
              <a:cs typeface="Calibri"/>
            </a:endParaRPr>
          </a:p>
          <a:p>
            <a:endParaRPr lang="en-US" sz="2000">
              <a:cs typeface="Calibri"/>
            </a:endParaRPr>
          </a:p>
          <a:p>
            <a:endParaRPr lang="en-US">
              <a:cs typeface="Calibri"/>
            </a:endParaRPr>
          </a:p>
        </p:txBody>
      </p:sp>
      <p:pic>
        <p:nvPicPr>
          <p:cNvPr id="5" name="Picture 4" descr="Modify or Remove a User&#10;Once a user is search, the user's information appears including email address which allows the administrator to modify name, email or phone. The first and last name appear uneditable. The reset password link which will initaite a password reset. The administrator roles which allows the administrator to delete or add a role. There is also a trashcan for Delete all roles which would disable a user. And, finally, a user history. ">
            <a:extLst>
              <a:ext uri="{FF2B5EF4-FFF2-40B4-BE49-F238E27FC236}">
                <a16:creationId xmlns:a16="http://schemas.microsoft.com/office/drawing/2014/main" id="{6D6CA7A0-A42C-6894-6EF6-2E6EBB644373}"/>
              </a:ext>
            </a:extLst>
          </p:cNvPr>
          <p:cNvPicPr>
            <a:picLocks noChangeAspect="1"/>
          </p:cNvPicPr>
          <p:nvPr/>
        </p:nvPicPr>
        <p:blipFill>
          <a:blip r:embed="rId4"/>
          <a:stretch>
            <a:fillRect/>
          </a:stretch>
        </p:blipFill>
        <p:spPr>
          <a:xfrm>
            <a:off x="1720962" y="4361122"/>
            <a:ext cx="8199496" cy="2211838"/>
          </a:xfrm>
          <a:prstGeom prst="rect">
            <a:avLst/>
          </a:prstGeom>
        </p:spPr>
      </p:pic>
      <p:pic>
        <p:nvPicPr>
          <p:cNvPr id="7" name="Picture 6">
            <a:extLst>
              <a:ext uri="{FF2B5EF4-FFF2-40B4-BE49-F238E27FC236}">
                <a16:creationId xmlns:a16="http://schemas.microsoft.com/office/drawing/2014/main" id="{28C1B5F4-6997-365C-D35B-9695EF390E8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9317" y="76867"/>
            <a:ext cx="1106312" cy="1052198"/>
          </a:xfrm>
          <a:prstGeom prst="rect">
            <a:avLst/>
          </a:prstGeom>
        </p:spPr>
      </p:pic>
    </p:spTree>
    <p:extLst>
      <p:ext uri="{BB962C8B-B14F-4D97-AF65-F5344CB8AC3E}">
        <p14:creationId xmlns:p14="http://schemas.microsoft.com/office/powerpoint/2010/main" val="158116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9259-2614-61E5-364D-E5B7F127248C}"/>
              </a:ext>
            </a:extLst>
          </p:cNvPr>
          <p:cNvSpPr>
            <a:spLocks noGrp="1"/>
          </p:cNvSpPr>
          <p:nvPr>
            <p:ph type="title"/>
          </p:nvPr>
        </p:nvSpPr>
        <p:spPr/>
        <p:txBody>
          <a:bodyPr/>
          <a:lstStyle/>
          <a:p>
            <a:r>
              <a:rPr lang="en-US">
                <a:latin typeface="Museo Slab 500"/>
              </a:rPr>
              <a:t>Upcoming Grants within GAINS!</a:t>
            </a:r>
            <a:endParaRPr lang="en-US"/>
          </a:p>
        </p:txBody>
      </p:sp>
      <p:sp>
        <p:nvSpPr>
          <p:cNvPr id="3" name="Content Placeholder 2">
            <a:extLst>
              <a:ext uri="{FF2B5EF4-FFF2-40B4-BE49-F238E27FC236}">
                <a16:creationId xmlns:a16="http://schemas.microsoft.com/office/drawing/2014/main" id="{7DD65430-2E58-3E7D-EA29-8A62609545AB}"/>
              </a:ext>
            </a:extLst>
          </p:cNvPr>
          <p:cNvSpPr>
            <a:spLocks noGrp="1"/>
          </p:cNvSpPr>
          <p:nvPr>
            <p:ph idx="1"/>
          </p:nvPr>
        </p:nvSpPr>
        <p:spPr/>
        <p:txBody>
          <a:bodyPr vert="horz" lIns="0" tIns="0" rIns="0" bIns="0" rtlCol="0" anchor="t">
            <a:normAutofit/>
          </a:bodyPr>
          <a:lstStyle/>
          <a:p>
            <a:r>
              <a:rPr lang="en-US">
                <a:ea typeface="Calibri"/>
                <a:cs typeface="Calibri"/>
              </a:rPr>
              <a:t>Two pilot grants are about to open: </a:t>
            </a:r>
          </a:p>
          <a:p>
            <a:pPr lvl="1"/>
            <a:r>
              <a:rPr lang="en-US">
                <a:ea typeface="Calibri"/>
                <a:cs typeface="Calibri"/>
              </a:rPr>
              <a:t>Colorado's Charter Schools Program Grant (Opening 10/13)</a:t>
            </a:r>
          </a:p>
          <a:p>
            <a:pPr lvl="1"/>
            <a:r>
              <a:rPr lang="en-US">
                <a:ea typeface="Calibri"/>
                <a:cs typeface="Calibri"/>
              </a:rPr>
              <a:t>Colorado's Computer Science Education Grants for Teachers Program (Opening 10/12) </a:t>
            </a:r>
          </a:p>
          <a:p>
            <a:r>
              <a:rPr lang="en-US">
                <a:ea typeface="Calibri"/>
                <a:cs typeface="Calibri"/>
              </a:rPr>
              <a:t>People within your organization may begin to reach out regarding access to these grants. Please ensure you have created the user and assigned the appropriate role for these grants.</a:t>
            </a:r>
          </a:p>
          <a:p>
            <a:r>
              <a:rPr lang="en-US">
                <a:ea typeface="Calibri"/>
                <a:cs typeface="Calibri"/>
              </a:rPr>
              <a:t>Remember, your LEA will need the following roles: </a:t>
            </a:r>
          </a:p>
          <a:p>
            <a:pPr lvl="1"/>
            <a:r>
              <a:rPr lang="en-US">
                <a:ea typeface="Calibri"/>
                <a:cs typeface="Calibri"/>
              </a:rPr>
              <a:t>At least </a:t>
            </a:r>
            <a:r>
              <a:rPr lang="en-US" b="1">
                <a:ea typeface="Calibri"/>
                <a:cs typeface="Calibri"/>
              </a:rPr>
              <a:t>ONE </a:t>
            </a:r>
            <a:r>
              <a:rPr lang="en-US">
                <a:ea typeface="Calibri"/>
                <a:cs typeface="Calibri"/>
              </a:rPr>
              <a:t>LEA Authorized Representative</a:t>
            </a:r>
          </a:p>
          <a:p>
            <a:pPr lvl="1"/>
            <a:r>
              <a:rPr lang="en-US">
                <a:ea typeface="Calibri"/>
                <a:cs typeface="Calibri"/>
              </a:rPr>
              <a:t>At least </a:t>
            </a:r>
            <a:r>
              <a:rPr lang="en-US" b="1">
                <a:ea typeface="Calibri"/>
                <a:cs typeface="Calibri"/>
              </a:rPr>
              <a:t>ONE </a:t>
            </a:r>
            <a:r>
              <a:rPr lang="en-US">
                <a:ea typeface="Calibri"/>
                <a:cs typeface="Calibri"/>
              </a:rPr>
              <a:t>LEA Fiscal Representative </a:t>
            </a:r>
          </a:p>
          <a:p>
            <a:pPr lvl="1"/>
            <a:r>
              <a:rPr lang="en-US">
                <a:ea typeface="Calibri"/>
                <a:cs typeface="Calibri"/>
              </a:rPr>
              <a:t>You can also add specific application roles such as: </a:t>
            </a:r>
          </a:p>
          <a:p>
            <a:pPr lvl="2"/>
            <a:r>
              <a:rPr lang="en-US">
                <a:ea typeface="Calibri"/>
                <a:cs typeface="Calibri"/>
              </a:rPr>
              <a:t>LEA </a:t>
            </a:r>
            <a:r>
              <a:rPr lang="en-US" b="1">
                <a:ea typeface="Calibri"/>
                <a:cs typeface="Calibri"/>
              </a:rPr>
              <a:t>Colorado's Charter Schools Program Grant</a:t>
            </a:r>
            <a:r>
              <a:rPr lang="en-US">
                <a:ea typeface="Calibri"/>
                <a:cs typeface="Calibri"/>
              </a:rPr>
              <a:t> Director</a:t>
            </a:r>
          </a:p>
          <a:p>
            <a:pPr lvl="2"/>
            <a:r>
              <a:rPr lang="en-US">
                <a:ea typeface="Calibri"/>
                <a:cs typeface="Calibri"/>
              </a:rPr>
              <a:t>LEA </a:t>
            </a:r>
            <a:r>
              <a:rPr lang="en-US" b="1">
                <a:ea typeface="Calibri"/>
                <a:cs typeface="Calibri"/>
              </a:rPr>
              <a:t>Colorado's Charter Schools Program Grant </a:t>
            </a:r>
            <a:r>
              <a:rPr lang="en-US">
                <a:ea typeface="Calibri"/>
                <a:cs typeface="Calibri"/>
              </a:rPr>
              <a:t>Update</a:t>
            </a:r>
          </a:p>
        </p:txBody>
      </p:sp>
      <p:sp>
        <p:nvSpPr>
          <p:cNvPr id="4" name="Slide Number Placeholder 3">
            <a:extLst>
              <a:ext uri="{FF2B5EF4-FFF2-40B4-BE49-F238E27FC236}">
                <a16:creationId xmlns:a16="http://schemas.microsoft.com/office/drawing/2014/main" id="{E22F1DC9-B92C-3644-D04E-FD83B818DA01}"/>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226168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16A3-2748-21BD-0CFF-DC06188BF66B}"/>
              </a:ext>
            </a:extLst>
          </p:cNvPr>
          <p:cNvSpPr>
            <a:spLocks noGrp="1"/>
          </p:cNvSpPr>
          <p:nvPr>
            <p:ph type="title"/>
          </p:nvPr>
        </p:nvSpPr>
        <p:spPr/>
        <p:txBody>
          <a:bodyPr/>
          <a:lstStyle/>
          <a:p>
            <a:r>
              <a:rPr lang="en-US">
                <a:latin typeface="Museo Slab 500"/>
              </a:rPr>
              <a:t>Technical Assistance and Support</a:t>
            </a:r>
            <a:endParaRPr lang="en-US"/>
          </a:p>
        </p:txBody>
      </p:sp>
      <p:sp>
        <p:nvSpPr>
          <p:cNvPr id="3" name="Content Placeholder 2">
            <a:extLst>
              <a:ext uri="{FF2B5EF4-FFF2-40B4-BE49-F238E27FC236}">
                <a16:creationId xmlns:a16="http://schemas.microsoft.com/office/drawing/2014/main" id="{998523C3-D01C-7871-212C-57EFB5ABDCC5}"/>
              </a:ext>
            </a:extLst>
          </p:cNvPr>
          <p:cNvSpPr>
            <a:spLocks noGrp="1"/>
          </p:cNvSpPr>
          <p:nvPr>
            <p:ph idx="1"/>
          </p:nvPr>
        </p:nvSpPr>
        <p:spPr/>
        <p:txBody>
          <a:bodyPr vert="horz" lIns="0" tIns="0" rIns="0" bIns="0" rtlCol="0" anchor="t">
            <a:normAutofit/>
          </a:bodyPr>
          <a:lstStyle/>
          <a:p>
            <a:pPr marL="0" indent="0">
              <a:buNone/>
            </a:pPr>
            <a:r>
              <a:rPr lang="en-US" sz="2800">
                <a:ea typeface="Calibri"/>
                <a:cs typeface="Calibri"/>
              </a:rPr>
              <a:t>You can reach out to the Grants Program Administration team in a variety of ways, including: </a:t>
            </a:r>
            <a:endParaRPr lang="en-US" sz="2800">
              <a:solidFill>
                <a:srgbClr val="0563C1"/>
              </a:solidFill>
              <a:ea typeface="Calibri"/>
              <a:cs typeface="Calibri"/>
            </a:endParaRPr>
          </a:p>
          <a:p>
            <a:pPr marL="457200" indent="-457200"/>
            <a:r>
              <a:rPr lang="en-US" sz="2800">
                <a:solidFill>
                  <a:srgbClr val="000000"/>
                </a:solidFill>
                <a:ea typeface="Calibri"/>
                <a:cs typeface="Calibri"/>
              </a:rPr>
              <a:t>Emailing us at </a:t>
            </a:r>
            <a:r>
              <a:rPr lang="en-US" sz="2800">
                <a:solidFill>
                  <a:srgbClr val="0563C1"/>
                </a:solidFill>
                <a:ea typeface="Calibri"/>
                <a:cs typeface="Calibri"/>
                <a:hlinkClick r:id="rId2"/>
              </a:rPr>
              <a:t>gains@cde.state.co.us</a:t>
            </a:r>
            <a:r>
              <a:rPr lang="en-US" sz="2800">
                <a:solidFill>
                  <a:srgbClr val="0563C1"/>
                </a:solidFill>
                <a:ea typeface="Calibri"/>
                <a:cs typeface="Calibri"/>
              </a:rPr>
              <a:t> </a:t>
            </a:r>
            <a:endParaRPr lang="en-US" sz="2800">
              <a:ea typeface="Calibri"/>
              <a:cs typeface="Calibri"/>
            </a:endParaRPr>
          </a:p>
          <a:p>
            <a:pPr marL="457200" indent="-457200"/>
            <a:r>
              <a:rPr lang="en-US" sz="2800">
                <a:ea typeface="Calibri"/>
                <a:cs typeface="Calibri"/>
              </a:rPr>
              <a:t>Filling out a </a:t>
            </a:r>
            <a:r>
              <a:rPr lang="en-US" sz="2800">
                <a:ea typeface="Calibri"/>
                <a:cs typeface="Calibri"/>
                <a:hlinkClick r:id="rId3"/>
              </a:rPr>
              <a:t>GAINS Help Desk Ticket</a:t>
            </a:r>
            <a:endParaRPr lang="en-US" sz="2800">
              <a:ea typeface="Calibri"/>
              <a:cs typeface="Calibri"/>
            </a:endParaRPr>
          </a:p>
          <a:p>
            <a:pPr marL="457200" indent="-457200"/>
            <a:r>
              <a:rPr lang="en-US" sz="2800">
                <a:ea typeface="Calibri"/>
                <a:cs typeface="Calibri"/>
              </a:rPr>
              <a:t>Attending new GAINS Office Hours </a:t>
            </a:r>
          </a:p>
          <a:p>
            <a:pPr marL="914400" lvl="1"/>
            <a:r>
              <a:rPr lang="en-US" sz="2400">
                <a:solidFill>
                  <a:srgbClr val="000000"/>
                </a:solidFill>
                <a:ea typeface="Calibri"/>
                <a:cs typeface="Calibri"/>
              </a:rPr>
              <a:t>Occurring every Tuesday at 12pm to 1pm, starting on October 24th </a:t>
            </a:r>
          </a:p>
          <a:p>
            <a:pPr marL="914400" lvl="1"/>
            <a:r>
              <a:rPr lang="en-US" sz="2400">
                <a:solidFill>
                  <a:srgbClr val="000000"/>
                </a:solidFill>
                <a:ea typeface="Calibri"/>
                <a:cs typeface="Calibri"/>
              </a:rPr>
              <a:t>[Zoom Link information coming soon!]</a:t>
            </a:r>
            <a:endParaRPr lang="en-US"/>
          </a:p>
          <a:p>
            <a:pPr marL="457200" indent="-457200"/>
            <a:endParaRPr lang="en-US" sz="2800">
              <a:solidFill>
                <a:srgbClr val="0563C1"/>
              </a:solidFill>
              <a:ea typeface="Calibri"/>
              <a:cs typeface="Calibri"/>
            </a:endParaRPr>
          </a:p>
        </p:txBody>
      </p:sp>
      <p:sp>
        <p:nvSpPr>
          <p:cNvPr id="4" name="Slide Number Placeholder 3">
            <a:extLst>
              <a:ext uri="{FF2B5EF4-FFF2-40B4-BE49-F238E27FC236}">
                <a16:creationId xmlns:a16="http://schemas.microsoft.com/office/drawing/2014/main" id="{B7F9CC61-343E-38B1-A2CE-E8BC4013CFCC}"/>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151228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2A967A4-BF52-4C64-3A58-026C8624F1F6}"/>
              </a:ext>
            </a:extLst>
          </p:cNvPr>
          <p:cNvSpPr>
            <a:spLocks noGrp="1"/>
          </p:cNvSpPr>
          <p:nvPr>
            <p:ph type="ctrTitle"/>
          </p:nvPr>
        </p:nvSpPr>
        <p:spPr>
          <a:xfrm>
            <a:off x="779362" y="3849640"/>
            <a:ext cx="10363200" cy="1122279"/>
          </a:xfrm>
        </p:spPr>
        <p:txBody>
          <a:bodyPr/>
          <a:lstStyle/>
          <a:p>
            <a:r>
              <a:rPr lang="en-US">
                <a:solidFill>
                  <a:schemeClr val="tx1"/>
                </a:solidFill>
                <a:latin typeface="Museo Slab 500"/>
              </a:rPr>
              <a:t>Questions?</a:t>
            </a:r>
          </a:p>
        </p:txBody>
      </p:sp>
      <p:pic>
        <p:nvPicPr>
          <p:cNvPr id="5" name="Picture 4">
            <a:extLst>
              <a:ext uri="{FF2B5EF4-FFF2-40B4-BE49-F238E27FC236}">
                <a16:creationId xmlns:a16="http://schemas.microsoft.com/office/drawing/2014/main" id="{93B8BAAF-4279-ED3D-7B4F-070F511369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51616" y="1158817"/>
            <a:ext cx="2743200" cy="2623235"/>
          </a:xfrm>
          <a:prstGeom prst="rect">
            <a:avLst/>
          </a:prstGeom>
        </p:spPr>
      </p:pic>
    </p:spTree>
    <p:extLst>
      <p:ext uri="{BB962C8B-B14F-4D97-AF65-F5344CB8AC3E}">
        <p14:creationId xmlns:p14="http://schemas.microsoft.com/office/powerpoint/2010/main" val="348782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E64B-46B1-5C06-1BD9-6E5D9246FD1B}"/>
              </a:ext>
            </a:extLst>
          </p:cNvPr>
          <p:cNvSpPr>
            <a:spLocks noGrp="1"/>
          </p:cNvSpPr>
          <p:nvPr>
            <p:ph type="title"/>
          </p:nvPr>
        </p:nvSpPr>
        <p:spPr/>
        <p:txBody>
          <a:bodyPr/>
          <a:lstStyle/>
          <a:p>
            <a:r>
              <a:rPr lang="en-US">
                <a:latin typeface="Museo Slab 500"/>
              </a:rPr>
              <a:t>Grants Program Administration Office </a:t>
            </a:r>
          </a:p>
        </p:txBody>
      </p:sp>
      <p:sp>
        <p:nvSpPr>
          <p:cNvPr id="4" name="Slide Number Placeholder 3">
            <a:extLst>
              <a:ext uri="{FF2B5EF4-FFF2-40B4-BE49-F238E27FC236}">
                <a16:creationId xmlns:a16="http://schemas.microsoft.com/office/drawing/2014/main" id="{14D832E8-A9D8-72CB-2B58-974DC6E7B62E}"/>
              </a:ext>
            </a:extLst>
          </p:cNvPr>
          <p:cNvSpPr>
            <a:spLocks noGrp="1"/>
          </p:cNvSpPr>
          <p:nvPr>
            <p:ph type="sldNum" sz="quarter" idx="12"/>
          </p:nvPr>
        </p:nvSpPr>
        <p:spPr/>
        <p:txBody>
          <a:bodyPr/>
          <a:lstStyle/>
          <a:p>
            <a:fld id="{C479D5F6-EDCB-402A-AC08-4943A1820E8F}" type="slidenum">
              <a:rPr lang="en-US" smtClean="0"/>
              <a:pPr/>
              <a:t>18</a:t>
            </a:fld>
            <a:endParaRPr lang="en-US"/>
          </a:p>
        </p:txBody>
      </p:sp>
      <p:graphicFrame>
        <p:nvGraphicFramePr>
          <p:cNvPr id="6" name="Table 5">
            <a:extLst>
              <a:ext uri="{FF2B5EF4-FFF2-40B4-BE49-F238E27FC236}">
                <a16:creationId xmlns:a16="http://schemas.microsoft.com/office/drawing/2014/main" id="{05DDDB1E-7426-685D-AB3F-AB8566A7EE18}"/>
              </a:ext>
            </a:extLst>
          </p:cNvPr>
          <p:cNvGraphicFramePr>
            <a:graphicFrameLocks noGrp="1"/>
          </p:cNvGraphicFramePr>
          <p:nvPr>
            <p:extLst>
              <p:ext uri="{D42A27DB-BD31-4B8C-83A1-F6EECF244321}">
                <p14:modId xmlns:p14="http://schemas.microsoft.com/office/powerpoint/2010/main" val="2278363886"/>
              </p:ext>
            </p:extLst>
          </p:nvPr>
        </p:nvGraphicFramePr>
        <p:xfrm>
          <a:off x="385187" y="1507252"/>
          <a:ext cx="11420940" cy="2611755"/>
        </p:xfrm>
        <a:graphic>
          <a:graphicData uri="http://schemas.openxmlformats.org/drawingml/2006/table">
            <a:tbl>
              <a:tblPr firstRow="1" bandRow="1">
                <a:tableStyleId>{00A15C55-8517-42AA-B614-E9B94910E393}</a:tableStyleId>
              </a:tblPr>
              <a:tblGrid>
                <a:gridCol w="1887875">
                  <a:extLst>
                    <a:ext uri="{9D8B030D-6E8A-4147-A177-3AD203B41FA5}">
                      <a16:colId xmlns:a16="http://schemas.microsoft.com/office/drawing/2014/main" val="4174842628"/>
                    </a:ext>
                  </a:extLst>
                </a:gridCol>
                <a:gridCol w="2951702">
                  <a:extLst>
                    <a:ext uri="{9D8B030D-6E8A-4147-A177-3AD203B41FA5}">
                      <a16:colId xmlns:a16="http://schemas.microsoft.com/office/drawing/2014/main" val="2814057840"/>
                    </a:ext>
                  </a:extLst>
                </a:gridCol>
                <a:gridCol w="2329961">
                  <a:extLst>
                    <a:ext uri="{9D8B030D-6E8A-4147-A177-3AD203B41FA5}">
                      <a16:colId xmlns:a16="http://schemas.microsoft.com/office/drawing/2014/main" val="2496338572"/>
                    </a:ext>
                  </a:extLst>
                </a:gridCol>
                <a:gridCol w="4251402">
                  <a:extLst>
                    <a:ext uri="{9D8B030D-6E8A-4147-A177-3AD203B41FA5}">
                      <a16:colId xmlns:a16="http://schemas.microsoft.com/office/drawing/2014/main" val="1421659122"/>
                    </a:ext>
                  </a:extLst>
                </a:gridCol>
              </a:tblGrid>
              <a:tr h="247650">
                <a:tc>
                  <a:txBody>
                    <a:bodyPr/>
                    <a:lstStyle/>
                    <a:p>
                      <a:pPr algn="ctr" rtl="0" fontAlgn="t">
                        <a:spcBef>
                          <a:spcPts val="0"/>
                        </a:spcBef>
                        <a:spcAft>
                          <a:spcPts val="0"/>
                        </a:spcAft>
                      </a:pPr>
                      <a:r>
                        <a:rPr lang="en-US" sz="1100">
                          <a:solidFill>
                            <a:srgbClr val="000000"/>
                          </a:solidFill>
                          <a:effectLst/>
                        </a:rPr>
                        <a:t>GPA Staff</a:t>
                      </a:r>
                      <a:endParaRPr lang="en-US">
                        <a:solidFill>
                          <a:srgbClr val="000000"/>
                        </a:solidFill>
                        <a:effectLst/>
                      </a:endParaRPr>
                    </a:p>
                  </a:txBody>
                  <a:tcPr marL="57150" marR="57150" marT="28575" marB="28575"/>
                </a:tc>
                <a:tc>
                  <a:txBody>
                    <a:bodyPr/>
                    <a:lstStyle/>
                    <a:p>
                      <a:pPr algn="ctr" rtl="0" fontAlgn="t">
                        <a:spcBef>
                          <a:spcPts val="0"/>
                        </a:spcBef>
                        <a:spcAft>
                          <a:spcPts val="0"/>
                        </a:spcAft>
                      </a:pPr>
                      <a:r>
                        <a:rPr lang="en-US" sz="1100">
                          <a:solidFill>
                            <a:srgbClr val="000000"/>
                          </a:solidFill>
                          <a:effectLst/>
                        </a:rPr>
                        <a:t>Program Expertise</a:t>
                      </a:r>
                      <a:endParaRPr lang="en-US">
                        <a:solidFill>
                          <a:srgbClr val="000000"/>
                        </a:solidFill>
                        <a:effectLst/>
                      </a:endParaRPr>
                    </a:p>
                  </a:txBody>
                  <a:tcPr marL="57150" marR="57150" marT="28575" marB="28575"/>
                </a:tc>
                <a:tc>
                  <a:txBody>
                    <a:bodyPr/>
                    <a:lstStyle/>
                    <a:p>
                      <a:pPr algn="ctr" rtl="0" fontAlgn="t">
                        <a:spcBef>
                          <a:spcPts val="0"/>
                        </a:spcBef>
                        <a:spcAft>
                          <a:spcPts val="0"/>
                        </a:spcAft>
                      </a:pPr>
                      <a:r>
                        <a:rPr lang="en-US" sz="1100">
                          <a:solidFill>
                            <a:srgbClr val="000000"/>
                          </a:solidFill>
                          <a:effectLst/>
                        </a:rPr>
                        <a:t>E-mail</a:t>
                      </a:r>
                      <a:endParaRPr lang="en-US">
                        <a:solidFill>
                          <a:srgbClr val="000000"/>
                        </a:solidFill>
                        <a:effectLst/>
                      </a:endParaRPr>
                    </a:p>
                  </a:txBody>
                  <a:tcPr marL="57150" marR="57150" marT="28575" marB="28575"/>
                </a:tc>
                <a:tc>
                  <a:txBody>
                    <a:bodyPr/>
                    <a:lstStyle/>
                    <a:p>
                      <a:pPr lvl="0" algn="ctr">
                        <a:spcBef>
                          <a:spcPts val="0"/>
                        </a:spcBef>
                        <a:spcAft>
                          <a:spcPts val="0"/>
                        </a:spcAft>
                        <a:buNone/>
                      </a:pPr>
                      <a:r>
                        <a:rPr lang="en-US" sz="1100">
                          <a:solidFill>
                            <a:srgbClr val="000000"/>
                          </a:solidFill>
                          <a:effectLst/>
                        </a:rPr>
                        <a:t>Upcoming Application GAINS Administrator</a:t>
                      </a:r>
                    </a:p>
                  </a:txBody>
                  <a:tcPr marL="57150" marR="57150" marT="28575" marB="28575"/>
                </a:tc>
                <a:extLst>
                  <a:ext uri="{0D108BD9-81ED-4DB2-BD59-A6C34878D82A}">
                    <a16:rowId xmlns:a16="http://schemas.microsoft.com/office/drawing/2014/main" val="3804635837"/>
                  </a:ext>
                </a:extLst>
              </a:tr>
              <a:tr h="285750">
                <a:tc>
                  <a:txBody>
                    <a:bodyPr/>
                    <a:lstStyle/>
                    <a:p>
                      <a:pPr rtl="0" fontAlgn="t">
                        <a:spcBef>
                          <a:spcPts val="0"/>
                        </a:spcBef>
                        <a:spcAft>
                          <a:spcPts val="0"/>
                        </a:spcAft>
                      </a:pPr>
                      <a:r>
                        <a:rPr lang="en-US" sz="1100" err="1">
                          <a:effectLst/>
                        </a:rPr>
                        <a:t>DeLilah</a:t>
                      </a:r>
                      <a:r>
                        <a:rPr lang="en-US" sz="1100">
                          <a:effectLst/>
                        </a:rPr>
                        <a:t> Collins</a:t>
                      </a:r>
                      <a:endParaRPr lang="en-US">
                        <a:effectLst/>
                      </a:endParaRPr>
                    </a:p>
                  </a:txBody>
                  <a:tcPr marL="57150" marR="57150" marT="28575" marB="28575"/>
                </a:tc>
                <a:tc>
                  <a:txBody>
                    <a:bodyPr/>
                    <a:lstStyle/>
                    <a:p>
                      <a:pPr rtl="0" fontAlgn="t">
                        <a:spcBef>
                          <a:spcPts val="0"/>
                        </a:spcBef>
                        <a:spcAft>
                          <a:spcPts val="0"/>
                        </a:spcAft>
                      </a:pPr>
                      <a:r>
                        <a:rPr lang="en-US" sz="1100">
                          <a:effectLst/>
                        </a:rPr>
                        <a:t>Director of Grants Program Administration Office</a:t>
                      </a:r>
                      <a:endParaRPr lang="en-US">
                        <a:effectLst/>
                      </a:endParaRPr>
                    </a:p>
                  </a:txBody>
                  <a:tcPr marL="57150" marR="57150" marT="28575" marB="28575"/>
                </a:tc>
                <a:tc>
                  <a:txBody>
                    <a:bodyPr/>
                    <a:lstStyle/>
                    <a:p>
                      <a:pPr rtl="0" fontAlgn="t">
                        <a:spcBef>
                          <a:spcPts val="0"/>
                        </a:spcBef>
                        <a:spcAft>
                          <a:spcPts val="0"/>
                        </a:spcAft>
                      </a:pPr>
                      <a:r>
                        <a:rPr lang="en-US" sz="1100" u="sng" strike="noStrike">
                          <a:solidFill>
                            <a:schemeClr val="tx1"/>
                          </a:solidFill>
                          <a:effectLst/>
                          <a:hlinkClick r:id="rId2">
                            <a:extLst>
                              <a:ext uri="{A12FA001-AC4F-418D-AE19-62706E023703}">
                                <ahyp:hlinkClr xmlns:ahyp="http://schemas.microsoft.com/office/drawing/2018/hyperlinkcolor" val="tx"/>
                              </a:ext>
                            </a:extLst>
                          </a:hlinkClick>
                        </a:rPr>
                        <a:t>Collins_D@cde.state.co.us</a:t>
                      </a:r>
                      <a:r>
                        <a:rPr lang="en-US" sz="1100">
                          <a:solidFill>
                            <a:schemeClr val="tx1"/>
                          </a:solidFill>
                          <a:effectLst/>
                        </a:rPr>
                        <a:t> </a:t>
                      </a:r>
                      <a:endParaRPr lang="en-US">
                        <a:solidFill>
                          <a:schemeClr val="tx1"/>
                        </a:solidFill>
                        <a:effectLst/>
                      </a:endParaRPr>
                    </a:p>
                  </a:txBody>
                  <a:tcPr marL="57150" marR="57150" marT="28575" marB="28575"/>
                </a:tc>
                <a:tc>
                  <a:txBody>
                    <a:bodyPr/>
                    <a:lstStyle/>
                    <a:p>
                      <a:pPr lvl="0">
                        <a:spcBef>
                          <a:spcPts val="0"/>
                        </a:spcBef>
                        <a:spcAft>
                          <a:spcPts val="0"/>
                        </a:spcAft>
                        <a:buNone/>
                      </a:pPr>
                      <a:endParaRPr lang="en-US" sz="1100">
                        <a:effectLst/>
                      </a:endParaRPr>
                    </a:p>
                  </a:txBody>
                  <a:tcPr marL="57150" marR="57150" marT="28575" marB="28575"/>
                </a:tc>
                <a:extLst>
                  <a:ext uri="{0D108BD9-81ED-4DB2-BD59-A6C34878D82A}">
                    <a16:rowId xmlns:a16="http://schemas.microsoft.com/office/drawing/2014/main" val="2226127947"/>
                  </a:ext>
                </a:extLst>
              </a:tr>
              <a:tr h="276225">
                <a:tc>
                  <a:txBody>
                    <a:bodyPr/>
                    <a:lstStyle/>
                    <a:p>
                      <a:pPr lvl="0" rtl="0">
                        <a:spcBef>
                          <a:spcPts val="0"/>
                        </a:spcBef>
                        <a:spcAft>
                          <a:spcPts val="0"/>
                        </a:spcAft>
                        <a:buNone/>
                      </a:pPr>
                      <a:r>
                        <a:rPr lang="en-US" sz="1100">
                          <a:effectLst/>
                        </a:rPr>
                        <a:t>Jessica Hollingshead</a:t>
                      </a:r>
                      <a:endParaRPr lang="en-US">
                        <a:effectLst/>
                      </a:endParaRPr>
                    </a:p>
                  </a:txBody>
                  <a:tcPr marL="57150" marR="57150" marT="28575" marB="28575"/>
                </a:tc>
                <a:tc>
                  <a:txBody>
                    <a:bodyPr/>
                    <a:lstStyle/>
                    <a:p>
                      <a:pPr lvl="0" rtl="0">
                        <a:spcBef>
                          <a:spcPts val="0"/>
                        </a:spcBef>
                        <a:spcAft>
                          <a:spcPts val="0"/>
                        </a:spcAft>
                        <a:buNone/>
                      </a:pPr>
                      <a:r>
                        <a:rPr lang="en-US" sz="1100">
                          <a:effectLst/>
                        </a:rPr>
                        <a:t>Operations Supervisor </a:t>
                      </a:r>
                      <a:endParaRPr lang="en-US">
                        <a:effectLst/>
                      </a:endParaRPr>
                    </a:p>
                  </a:txBody>
                  <a:tcPr marL="57150" marR="57150" marT="28575" marB="28575"/>
                </a:tc>
                <a:tc>
                  <a:txBody>
                    <a:bodyPr/>
                    <a:lstStyle/>
                    <a:p>
                      <a:pPr lvl="0" rtl="0">
                        <a:spcBef>
                          <a:spcPts val="0"/>
                        </a:spcBef>
                        <a:spcAft>
                          <a:spcPts val="0"/>
                        </a:spcAft>
                        <a:buNone/>
                      </a:pPr>
                      <a:r>
                        <a:rPr lang="en-US" sz="1100" u="sng" strike="noStrike">
                          <a:solidFill>
                            <a:schemeClr val="tx1"/>
                          </a:solidFill>
                          <a:effectLst/>
                          <a:hlinkClick r:id="rId3">
                            <a:extLst>
                              <a:ext uri="{A12FA001-AC4F-418D-AE19-62706E023703}">
                                <ahyp:hlinkClr xmlns:ahyp="http://schemas.microsoft.com/office/drawing/2018/hyperlinkcolor" val="tx"/>
                              </a:ext>
                            </a:extLst>
                          </a:hlinkClick>
                        </a:rPr>
                        <a:t>Hollingshead_J@cde.state.co.us</a:t>
                      </a:r>
                      <a:r>
                        <a:rPr lang="en-US" sz="1100">
                          <a:solidFill>
                            <a:schemeClr val="tx1"/>
                          </a:solidFill>
                          <a:effectLst/>
                        </a:rPr>
                        <a:t> </a:t>
                      </a:r>
                      <a:endParaRPr lang="en-US">
                        <a:solidFill>
                          <a:schemeClr val="tx1"/>
                        </a:solidFill>
                        <a:effectLst/>
                      </a:endParaRPr>
                    </a:p>
                  </a:txBody>
                  <a:tcPr marL="57150" marR="57150" marT="28575" marB="28575"/>
                </a:tc>
                <a:tc>
                  <a:txBody>
                    <a:bodyPr/>
                    <a:lstStyle/>
                    <a:p>
                      <a:pPr lvl="0">
                        <a:spcBef>
                          <a:spcPts val="0"/>
                        </a:spcBef>
                        <a:spcAft>
                          <a:spcPts val="0"/>
                        </a:spcAft>
                        <a:buNone/>
                      </a:pPr>
                      <a:endParaRPr lang="en-US" sz="1100">
                        <a:effectLst/>
                      </a:endParaRPr>
                    </a:p>
                  </a:txBody>
                  <a:tcPr marL="57150" marR="57150" marT="28575" marB="28575"/>
                </a:tc>
                <a:extLst>
                  <a:ext uri="{0D108BD9-81ED-4DB2-BD59-A6C34878D82A}">
                    <a16:rowId xmlns:a16="http://schemas.microsoft.com/office/drawing/2014/main" val="343385851"/>
                  </a:ext>
                </a:extLst>
              </a:tr>
              <a:tr h="266700">
                <a:tc>
                  <a:txBody>
                    <a:bodyPr/>
                    <a:lstStyle/>
                    <a:p>
                      <a:pPr rtl="0" fontAlgn="t">
                        <a:spcBef>
                          <a:spcPts val="0"/>
                        </a:spcBef>
                        <a:spcAft>
                          <a:spcPts val="0"/>
                        </a:spcAft>
                      </a:pPr>
                      <a:r>
                        <a:rPr lang="en-US" sz="1100">
                          <a:effectLst/>
                        </a:rPr>
                        <a:t>Kim Burnham</a:t>
                      </a:r>
                      <a:endParaRPr lang="en-US">
                        <a:effectLst/>
                      </a:endParaRPr>
                    </a:p>
                  </a:txBody>
                  <a:tcPr marL="57150" marR="57150" marT="28575" marB="28575"/>
                </a:tc>
                <a:tc>
                  <a:txBody>
                    <a:bodyPr/>
                    <a:lstStyle/>
                    <a:p>
                      <a:pPr lvl="0">
                        <a:spcBef>
                          <a:spcPts val="0"/>
                        </a:spcBef>
                        <a:spcAft>
                          <a:spcPts val="0"/>
                        </a:spcAft>
                        <a:buNone/>
                      </a:pPr>
                      <a:r>
                        <a:rPr lang="en-US" sz="1100">
                          <a:effectLst/>
                        </a:rPr>
                        <a:t>Competitive Grants and Awards Supervisor</a:t>
                      </a:r>
                      <a:endParaRPr lang="en-US"/>
                    </a:p>
                  </a:txBody>
                  <a:tcPr marL="57150" marR="57150" marT="28575" marB="28575"/>
                </a:tc>
                <a:tc>
                  <a:txBody>
                    <a:bodyPr/>
                    <a:lstStyle/>
                    <a:p>
                      <a:pPr lvl="0">
                        <a:spcBef>
                          <a:spcPts val="0"/>
                        </a:spcBef>
                        <a:spcAft>
                          <a:spcPts val="0"/>
                        </a:spcAft>
                        <a:buNone/>
                      </a:pPr>
                      <a:r>
                        <a:rPr lang="en-US" sz="1100" u="sng" strike="noStrike">
                          <a:solidFill>
                            <a:schemeClr val="tx1"/>
                          </a:solidFill>
                          <a:effectLst/>
                        </a:rPr>
                        <a:t>Burnham_K@cde.state.co.us</a:t>
                      </a:r>
                      <a:endParaRPr lang="en-US">
                        <a:solidFill>
                          <a:schemeClr val="tx1"/>
                        </a:solidFill>
                      </a:endParaRPr>
                    </a:p>
                  </a:txBody>
                  <a:tcPr marL="57150" marR="57150" marT="28575" marB="28575"/>
                </a:tc>
                <a:tc>
                  <a:txBody>
                    <a:bodyPr/>
                    <a:lstStyle/>
                    <a:p>
                      <a:pPr lvl="0">
                        <a:spcBef>
                          <a:spcPts val="0"/>
                        </a:spcBef>
                        <a:spcAft>
                          <a:spcPts val="0"/>
                        </a:spcAft>
                        <a:buNone/>
                      </a:pPr>
                      <a:r>
                        <a:rPr lang="en-US" sz="1100" kern="1200" noProof="0">
                          <a:solidFill>
                            <a:schemeClr val="dk1"/>
                          </a:solidFill>
                          <a:effectLst/>
                          <a:latin typeface="+mn-lt"/>
                          <a:ea typeface="+mn-ea"/>
                          <a:cs typeface="+mn-cs"/>
                        </a:rPr>
                        <a:t>Colorado's Charter Schools Program Grant (Opening 10/13)</a:t>
                      </a:r>
                      <a:endParaRPr lang="en-US" sz="1100" kern="1200">
                        <a:solidFill>
                          <a:schemeClr val="dk1"/>
                        </a:solidFill>
                        <a:effectLst/>
                        <a:latin typeface="+mn-lt"/>
                        <a:ea typeface="+mn-ea"/>
                        <a:cs typeface="+mn-cs"/>
                      </a:endParaRPr>
                    </a:p>
                  </a:txBody>
                  <a:tcPr marL="57150" marR="57150" marT="28575" marB="28575"/>
                </a:tc>
                <a:extLst>
                  <a:ext uri="{0D108BD9-81ED-4DB2-BD59-A6C34878D82A}">
                    <a16:rowId xmlns:a16="http://schemas.microsoft.com/office/drawing/2014/main" val="1767464108"/>
                  </a:ext>
                </a:extLst>
              </a:tr>
              <a:tr h="285750">
                <a:tc>
                  <a:txBody>
                    <a:bodyPr/>
                    <a:lstStyle/>
                    <a:p>
                      <a:pPr rtl="0" fontAlgn="t">
                        <a:spcBef>
                          <a:spcPts val="0"/>
                        </a:spcBef>
                        <a:spcAft>
                          <a:spcPts val="0"/>
                        </a:spcAft>
                      </a:pPr>
                      <a:r>
                        <a:rPr lang="en-US" sz="1100">
                          <a:effectLst/>
                        </a:rPr>
                        <a:t>Megan Allen </a:t>
                      </a:r>
                      <a:endParaRPr lang="en-US">
                        <a:effectLst/>
                      </a:endParaRPr>
                    </a:p>
                  </a:txBody>
                  <a:tcPr marL="57150" marR="57150" marT="28575" marB="28575"/>
                </a:tc>
                <a:tc>
                  <a:txBody>
                    <a:bodyPr/>
                    <a:lstStyle/>
                    <a:p>
                      <a:pPr rtl="0" fontAlgn="t">
                        <a:spcBef>
                          <a:spcPts val="0"/>
                        </a:spcBef>
                        <a:spcAft>
                          <a:spcPts val="0"/>
                        </a:spcAft>
                      </a:pPr>
                      <a:r>
                        <a:rPr lang="en-US" sz="1100">
                          <a:effectLst/>
                        </a:rPr>
                        <a:t>Program Assistant I  </a:t>
                      </a:r>
                      <a:endParaRPr lang="en-US">
                        <a:effectLst/>
                      </a:endParaRPr>
                    </a:p>
                  </a:txBody>
                  <a:tcPr marL="57150" marR="57150" marT="28575" marB="28575"/>
                </a:tc>
                <a:tc>
                  <a:txBody>
                    <a:bodyPr/>
                    <a:lstStyle/>
                    <a:p>
                      <a:pPr rtl="0" fontAlgn="t">
                        <a:spcBef>
                          <a:spcPts val="0"/>
                        </a:spcBef>
                        <a:spcAft>
                          <a:spcPts val="0"/>
                        </a:spcAft>
                      </a:pPr>
                      <a:r>
                        <a:rPr lang="en-US" sz="1100" u="sng" strike="noStrike">
                          <a:solidFill>
                            <a:schemeClr val="tx1"/>
                          </a:solidFill>
                          <a:effectLst/>
                          <a:hlinkClick r:id="rId4">
                            <a:extLst>
                              <a:ext uri="{A12FA001-AC4F-418D-AE19-62706E023703}">
                                <ahyp:hlinkClr xmlns:ahyp="http://schemas.microsoft.com/office/drawing/2018/hyperlinkcolor" val="tx"/>
                              </a:ext>
                            </a:extLst>
                          </a:hlinkClick>
                        </a:rPr>
                        <a:t>Allen_M@cde.state.co.us</a:t>
                      </a:r>
                      <a:r>
                        <a:rPr lang="en-US" sz="1100">
                          <a:solidFill>
                            <a:schemeClr val="tx1"/>
                          </a:solidFill>
                          <a:effectLst/>
                        </a:rPr>
                        <a:t> </a:t>
                      </a:r>
                      <a:endParaRPr lang="en-US">
                        <a:solidFill>
                          <a:schemeClr val="tx1"/>
                        </a:solidFill>
                        <a:effectLst/>
                      </a:endParaRPr>
                    </a:p>
                  </a:txBody>
                  <a:tcPr marL="57150" marR="57150" marT="28575" marB="28575"/>
                </a:tc>
                <a:tc>
                  <a:txBody>
                    <a:bodyPr/>
                    <a:lstStyle/>
                    <a:p>
                      <a:pPr lvl="0">
                        <a:spcBef>
                          <a:spcPts val="0"/>
                        </a:spcBef>
                        <a:spcAft>
                          <a:spcPts val="0"/>
                        </a:spcAft>
                        <a:buNone/>
                      </a:pPr>
                      <a:endParaRPr lang="en-US" sz="1100">
                        <a:effectLst/>
                      </a:endParaRPr>
                    </a:p>
                  </a:txBody>
                  <a:tcPr marL="57150" marR="57150" marT="28575" marB="28575"/>
                </a:tc>
                <a:extLst>
                  <a:ext uri="{0D108BD9-81ED-4DB2-BD59-A6C34878D82A}">
                    <a16:rowId xmlns:a16="http://schemas.microsoft.com/office/drawing/2014/main" val="116782400"/>
                  </a:ext>
                </a:extLst>
              </a:tr>
              <a:tr h="285750">
                <a:tc>
                  <a:txBody>
                    <a:bodyPr/>
                    <a:lstStyle/>
                    <a:p>
                      <a:pPr lvl="0">
                        <a:spcBef>
                          <a:spcPts val="0"/>
                        </a:spcBef>
                        <a:spcAft>
                          <a:spcPts val="0"/>
                        </a:spcAft>
                        <a:buNone/>
                      </a:pPr>
                      <a:r>
                        <a:rPr lang="en-US" sz="1100">
                          <a:effectLst/>
                        </a:rPr>
                        <a:t>Brittany Jimenez</a:t>
                      </a:r>
                    </a:p>
                  </a:txBody>
                  <a:tcPr marL="57150" marR="57150" marT="28575" marB="28575"/>
                </a:tc>
                <a:tc>
                  <a:txBody>
                    <a:bodyPr/>
                    <a:lstStyle/>
                    <a:p>
                      <a:pPr lvl="0">
                        <a:spcBef>
                          <a:spcPts val="0"/>
                        </a:spcBef>
                        <a:spcAft>
                          <a:spcPts val="0"/>
                        </a:spcAft>
                        <a:buNone/>
                      </a:pPr>
                      <a:r>
                        <a:rPr lang="en-US" sz="1100">
                          <a:effectLst/>
                        </a:rPr>
                        <a:t>Program Support</a:t>
                      </a:r>
                    </a:p>
                  </a:txBody>
                  <a:tcPr marL="57150" marR="57150" marT="28575" marB="28575"/>
                </a:tc>
                <a:tc>
                  <a:txBody>
                    <a:bodyPr/>
                    <a:lstStyle/>
                    <a:p>
                      <a:pPr lvl="0">
                        <a:spcBef>
                          <a:spcPts val="0"/>
                        </a:spcBef>
                        <a:spcAft>
                          <a:spcPts val="0"/>
                        </a:spcAft>
                        <a:buNone/>
                      </a:pPr>
                      <a:r>
                        <a:rPr lang="en-US" sz="1100" u="sng" strike="noStrike" kern="1200">
                          <a:solidFill>
                            <a:schemeClr val="tx1"/>
                          </a:solidFill>
                          <a:effectLst/>
                          <a:hlinkClick r:id="rId5">
                            <a:extLst>
                              <a:ext uri="{A12FA001-AC4F-418D-AE19-62706E023703}">
                                <ahyp:hlinkClr xmlns:ahyp="http://schemas.microsoft.com/office/drawing/2018/hyperlinkcolor" val="tx"/>
                              </a:ext>
                            </a:extLst>
                          </a:hlinkClick>
                        </a:rPr>
                        <a:t>Jimenez_B@cde.state.co.us </a:t>
                      </a:r>
                      <a:r>
                        <a:rPr lang="en-US" sz="1100" u="sng" strike="noStrike" kern="1200">
                          <a:solidFill>
                            <a:schemeClr val="tx1"/>
                          </a:solidFill>
                          <a:effectLst/>
                        </a:rPr>
                        <a:t> </a:t>
                      </a:r>
                    </a:p>
                  </a:txBody>
                  <a:tcPr marL="57150" marR="57150" marT="28575" marB="28575"/>
                </a:tc>
                <a:tc>
                  <a:txBody>
                    <a:bodyPr/>
                    <a:lstStyle/>
                    <a:p>
                      <a:pPr lvl="0">
                        <a:spcBef>
                          <a:spcPts val="0"/>
                        </a:spcBef>
                        <a:spcAft>
                          <a:spcPts val="0"/>
                        </a:spcAft>
                        <a:buNone/>
                      </a:pPr>
                      <a:endParaRPr lang="en-US" sz="1100" u="sng" strike="noStrike" kern="1200">
                        <a:solidFill>
                          <a:srgbClr val="0563C1"/>
                        </a:solidFill>
                        <a:effectLst/>
                      </a:endParaRPr>
                    </a:p>
                  </a:txBody>
                  <a:tcPr marL="57150" marR="57150" marT="28575" marB="28575"/>
                </a:tc>
                <a:extLst>
                  <a:ext uri="{0D108BD9-81ED-4DB2-BD59-A6C34878D82A}">
                    <a16:rowId xmlns:a16="http://schemas.microsoft.com/office/drawing/2014/main" val="1172043013"/>
                  </a:ext>
                </a:extLst>
              </a:tr>
              <a:tr h="285750">
                <a:tc>
                  <a:txBody>
                    <a:bodyPr/>
                    <a:lstStyle/>
                    <a:p>
                      <a:pPr lvl="0" rtl="0">
                        <a:spcBef>
                          <a:spcPts val="0"/>
                        </a:spcBef>
                        <a:spcAft>
                          <a:spcPts val="0"/>
                        </a:spcAft>
                        <a:buNone/>
                      </a:pPr>
                      <a:r>
                        <a:rPr lang="en-US" sz="1100">
                          <a:effectLst/>
                        </a:rPr>
                        <a:t>Mandy Christensen</a:t>
                      </a:r>
                    </a:p>
                  </a:txBody>
                  <a:tcPr marL="57150" marR="57150" marT="28575" marB="28575"/>
                </a:tc>
                <a:tc>
                  <a:txBody>
                    <a:bodyPr/>
                    <a:lstStyle/>
                    <a:p>
                      <a:pPr lvl="0">
                        <a:spcBef>
                          <a:spcPts val="0"/>
                        </a:spcBef>
                        <a:spcAft>
                          <a:spcPts val="0"/>
                        </a:spcAft>
                        <a:buNone/>
                      </a:pPr>
                      <a:r>
                        <a:rPr lang="en-US" sz="1100">
                          <a:effectLst/>
                        </a:rPr>
                        <a:t>Principal Consultant</a:t>
                      </a:r>
                      <a:endParaRPr lang="en-US"/>
                    </a:p>
                  </a:txBody>
                  <a:tcPr marL="57150" marR="57150" marT="28575" marB="28575"/>
                </a:tc>
                <a:tc>
                  <a:txBody>
                    <a:bodyPr/>
                    <a:lstStyle/>
                    <a:p>
                      <a:pPr lvl="0">
                        <a:spcBef>
                          <a:spcPts val="0"/>
                        </a:spcBef>
                        <a:spcAft>
                          <a:spcPts val="0"/>
                        </a:spcAft>
                        <a:buNone/>
                      </a:pPr>
                      <a:r>
                        <a:rPr lang="en-US" sz="1100" u="sng" strike="noStrike">
                          <a:solidFill>
                            <a:schemeClr val="tx1"/>
                          </a:solidFill>
                          <a:effectLst/>
                          <a:hlinkClick r:id="rId6">
                            <a:extLst>
                              <a:ext uri="{A12FA001-AC4F-418D-AE19-62706E023703}">
                                <ahyp:hlinkClr xmlns:ahyp="http://schemas.microsoft.com/office/drawing/2018/hyperlinkcolor" val="tx"/>
                              </a:ext>
                            </a:extLst>
                          </a:hlinkClick>
                        </a:rPr>
                        <a:t>Christensen_A@cde.state.co.us</a:t>
                      </a:r>
                      <a:r>
                        <a:rPr lang="en-US" sz="1100" u="sng" strike="noStrike">
                          <a:solidFill>
                            <a:schemeClr val="tx1"/>
                          </a:solidFill>
                          <a:effectLst/>
                        </a:rPr>
                        <a:t> </a:t>
                      </a:r>
                      <a:endParaRPr lang="en-US">
                        <a:solidFill>
                          <a:schemeClr val="tx1"/>
                        </a:solidFill>
                      </a:endParaRPr>
                    </a:p>
                  </a:txBody>
                  <a:tcPr marL="57150" marR="57150" marT="28575" marB="28575"/>
                </a:tc>
                <a:tc>
                  <a:txBody>
                    <a:bodyPr/>
                    <a:lstStyle/>
                    <a:p>
                      <a:pPr lvl="0">
                        <a:spcBef>
                          <a:spcPts val="0"/>
                        </a:spcBef>
                        <a:spcAft>
                          <a:spcPts val="0"/>
                        </a:spcAft>
                        <a:buNone/>
                      </a:pPr>
                      <a:endParaRPr lang="en-US" sz="1100" u="sng" strike="noStrike">
                        <a:solidFill>
                          <a:srgbClr val="0563C1"/>
                        </a:solidFill>
                        <a:effectLst/>
                      </a:endParaRPr>
                    </a:p>
                  </a:txBody>
                  <a:tcPr marL="57150" marR="57150" marT="28575" marB="28575"/>
                </a:tc>
                <a:extLst>
                  <a:ext uri="{0D108BD9-81ED-4DB2-BD59-A6C34878D82A}">
                    <a16:rowId xmlns:a16="http://schemas.microsoft.com/office/drawing/2014/main" val="1114852914"/>
                  </a:ext>
                </a:extLst>
              </a:tr>
              <a:tr h="285750">
                <a:tc>
                  <a:txBody>
                    <a:bodyPr/>
                    <a:lstStyle/>
                    <a:p>
                      <a:pPr lvl="0">
                        <a:spcBef>
                          <a:spcPts val="0"/>
                        </a:spcBef>
                        <a:spcAft>
                          <a:spcPts val="0"/>
                        </a:spcAft>
                        <a:buNone/>
                      </a:pPr>
                      <a:r>
                        <a:rPr lang="en-US" sz="1100">
                          <a:effectLst/>
                        </a:rPr>
                        <a:t>Patty Gleason</a:t>
                      </a:r>
                    </a:p>
                  </a:txBody>
                  <a:tcPr marL="57150" marR="57150" marT="28575" marB="28575"/>
                </a:tc>
                <a:tc>
                  <a:txBody>
                    <a:bodyPr/>
                    <a:lstStyle/>
                    <a:p>
                      <a:pPr lvl="0">
                        <a:spcBef>
                          <a:spcPts val="0"/>
                        </a:spcBef>
                        <a:spcAft>
                          <a:spcPts val="0"/>
                        </a:spcAft>
                        <a:buNone/>
                      </a:pPr>
                      <a:r>
                        <a:rPr lang="en-US" sz="1100">
                          <a:effectLst/>
                        </a:rPr>
                        <a:t>Senior Consultant</a:t>
                      </a:r>
                    </a:p>
                  </a:txBody>
                  <a:tcPr marL="57150" marR="57150" marT="28575" marB="28575"/>
                </a:tc>
                <a:tc>
                  <a:txBody>
                    <a:bodyPr/>
                    <a:lstStyle/>
                    <a:p>
                      <a:pPr lvl="0">
                        <a:spcBef>
                          <a:spcPts val="0"/>
                        </a:spcBef>
                        <a:spcAft>
                          <a:spcPts val="0"/>
                        </a:spcAft>
                        <a:buNone/>
                      </a:pPr>
                      <a:r>
                        <a:rPr lang="en-US" sz="1100">
                          <a:solidFill>
                            <a:schemeClr val="tx1"/>
                          </a:solidFill>
                          <a:effectLst/>
                          <a:hlinkClick r:id="rId7">
                            <a:extLst>
                              <a:ext uri="{A12FA001-AC4F-418D-AE19-62706E023703}">
                                <ahyp:hlinkClr xmlns:ahyp="http://schemas.microsoft.com/office/drawing/2018/hyperlinkcolor" val="tx"/>
                              </a:ext>
                            </a:extLst>
                          </a:hlinkClick>
                        </a:rPr>
                        <a:t>Gleason_P@cde.state.co.us</a:t>
                      </a:r>
                      <a:r>
                        <a:rPr lang="en-US" sz="1100">
                          <a:solidFill>
                            <a:schemeClr val="tx1"/>
                          </a:solidFill>
                          <a:effectLst/>
                        </a:rPr>
                        <a:t> </a:t>
                      </a:r>
                    </a:p>
                  </a:txBody>
                  <a:tcPr marL="57150" marR="57150" marT="28575" marB="28575"/>
                </a:tc>
                <a:tc>
                  <a:txBody>
                    <a:bodyPr/>
                    <a:lstStyle/>
                    <a:p>
                      <a:pPr lvl="0">
                        <a:spcBef>
                          <a:spcPts val="0"/>
                        </a:spcBef>
                        <a:spcAft>
                          <a:spcPts val="0"/>
                        </a:spcAft>
                        <a:buNone/>
                      </a:pPr>
                      <a:endParaRPr lang="en-US" sz="1100">
                        <a:effectLst/>
                      </a:endParaRPr>
                    </a:p>
                  </a:txBody>
                  <a:tcPr marL="57150" marR="57150" marT="28575" marB="28575"/>
                </a:tc>
                <a:extLst>
                  <a:ext uri="{0D108BD9-81ED-4DB2-BD59-A6C34878D82A}">
                    <a16:rowId xmlns:a16="http://schemas.microsoft.com/office/drawing/2014/main" val="2499490163"/>
                  </a:ext>
                </a:extLst>
              </a:tr>
              <a:tr h="285750">
                <a:tc>
                  <a:txBody>
                    <a:bodyPr/>
                    <a:lstStyle/>
                    <a:p>
                      <a:pPr lvl="0" rtl="0">
                        <a:spcBef>
                          <a:spcPts val="0"/>
                        </a:spcBef>
                        <a:spcAft>
                          <a:spcPts val="0"/>
                        </a:spcAft>
                        <a:buNone/>
                      </a:pPr>
                      <a:r>
                        <a:rPr lang="en-US" sz="1100">
                          <a:effectLst/>
                        </a:rPr>
                        <a:t>Michelle </a:t>
                      </a:r>
                      <a:r>
                        <a:rPr lang="en-US" sz="1100" err="1">
                          <a:effectLst/>
                        </a:rPr>
                        <a:t>Prael</a:t>
                      </a:r>
                      <a:endParaRPr lang="en-US">
                        <a:effectLst/>
                      </a:endParaRPr>
                    </a:p>
                  </a:txBody>
                  <a:tcPr marL="57150" marR="57150" marT="28575" marB="28575"/>
                </a:tc>
                <a:tc>
                  <a:txBody>
                    <a:bodyPr/>
                    <a:lstStyle/>
                    <a:p>
                      <a:pPr lvl="0" rtl="0">
                        <a:spcBef>
                          <a:spcPts val="0"/>
                        </a:spcBef>
                        <a:spcAft>
                          <a:spcPts val="0"/>
                        </a:spcAft>
                        <a:buNone/>
                      </a:pPr>
                      <a:r>
                        <a:rPr lang="en-US" sz="1100">
                          <a:effectLst/>
                        </a:rPr>
                        <a:t>Senior Consultant </a:t>
                      </a:r>
                      <a:endParaRPr lang="en-US">
                        <a:effectLst/>
                      </a:endParaRPr>
                    </a:p>
                  </a:txBody>
                  <a:tcPr marL="57150" marR="57150" marT="28575" marB="28575"/>
                </a:tc>
                <a:tc>
                  <a:txBody>
                    <a:bodyPr/>
                    <a:lstStyle/>
                    <a:p>
                      <a:pPr lvl="0" rtl="0">
                        <a:spcBef>
                          <a:spcPts val="0"/>
                        </a:spcBef>
                        <a:spcAft>
                          <a:spcPts val="0"/>
                        </a:spcAft>
                        <a:buNone/>
                      </a:pPr>
                      <a:r>
                        <a:rPr lang="en-US" sz="1100" u="sng" strike="noStrike">
                          <a:solidFill>
                            <a:schemeClr val="tx1"/>
                          </a:solidFill>
                          <a:effectLst/>
                          <a:hlinkClick r:id="rId8">
                            <a:extLst>
                              <a:ext uri="{A12FA001-AC4F-418D-AE19-62706E023703}">
                                <ahyp:hlinkClr xmlns:ahyp="http://schemas.microsoft.com/office/drawing/2018/hyperlinkcolor" val="tx"/>
                              </a:ext>
                            </a:extLst>
                          </a:hlinkClick>
                        </a:rPr>
                        <a:t>Prael_M@cde.state.co.us</a:t>
                      </a:r>
                      <a:r>
                        <a:rPr lang="en-US" sz="1100">
                          <a:solidFill>
                            <a:schemeClr val="tx1"/>
                          </a:solidFill>
                          <a:effectLst/>
                        </a:rPr>
                        <a:t> </a:t>
                      </a:r>
                      <a:endParaRPr lang="en-US">
                        <a:solidFill>
                          <a:schemeClr val="tx1"/>
                        </a:solidFill>
                        <a:effectLst/>
                      </a:endParaRPr>
                    </a:p>
                  </a:txBody>
                  <a:tcPr marL="57150" marR="57150" marT="28575" marB="28575"/>
                </a:tc>
                <a:tc>
                  <a:txBody>
                    <a:bodyPr/>
                    <a:lstStyle/>
                    <a:p>
                      <a:pPr lvl="0">
                        <a:spcBef>
                          <a:spcPts val="0"/>
                        </a:spcBef>
                        <a:spcAft>
                          <a:spcPts val="0"/>
                        </a:spcAft>
                        <a:buNone/>
                      </a:pPr>
                      <a:r>
                        <a:rPr lang="en-US" sz="1100" kern="1200" noProof="0">
                          <a:solidFill>
                            <a:schemeClr val="dk1"/>
                          </a:solidFill>
                          <a:effectLst/>
                          <a:latin typeface="+mn-lt"/>
                          <a:ea typeface="+mn-ea"/>
                          <a:cs typeface="+mn-cs"/>
                        </a:rPr>
                        <a:t>Colorado's Computer Science Education Grants for Teachers Program (Opening 10/12) </a:t>
                      </a:r>
                      <a:endParaRPr lang="en-US" sz="1100" kern="1200">
                        <a:solidFill>
                          <a:schemeClr val="dk1"/>
                        </a:solidFill>
                        <a:effectLst/>
                        <a:latin typeface="+mn-lt"/>
                        <a:ea typeface="+mn-ea"/>
                        <a:cs typeface="+mn-cs"/>
                      </a:endParaRPr>
                    </a:p>
                  </a:txBody>
                  <a:tcPr marL="57150" marR="57150" marT="28575" marB="28575"/>
                </a:tc>
                <a:extLst>
                  <a:ext uri="{0D108BD9-81ED-4DB2-BD59-A6C34878D82A}">
                    <a16:rowId xmlns:a16="http://schemas.microsoft.com/office/drawing/2014/main" val="1370121540"/>
                  </a:ext>
                </a:extLst>
              </a:tr>
            </a:tbl>
          </a:graphicData>
        </a:graphic>
      </p:graphicFrame>
      <p:sp>
        <p:nvSpPr>
          <p:cNvPr id="7" name="TextBox 6" descr="hollingshead_j@cde.state.co.us">
            <a:extLst>
              <a:ext uri="{FF2B5EF4-FFF2-40B4-BE49-F238E27FC236}">
                <a16:creationId xmlns:a16="http://schemas.microsoft.com/office/drawing/2014/main" id="{216CAD4B-BF4A-7BFB-FD8C-9CDAEF2D063E}"/>
              </a:ext>
            </a:extLst>
          </p:cNvPr>
          <p:cNvSpPr txBox="1"/>
          <p:nvPr/>
        </p:nvSpPr>
        <p:spPr>
          <a:xfrm>
            <a:off x="4707653" y="19192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774974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E64B-46B1-5C06-1BD9-6E5D9246FD1B}"/>
              </a:ext>
            </a:extLst>
          </p:cNvPr>
          <p:cNvSpPr>
            <a:spLocks noGrp="1"/>
          </p:cNvSpPr>
          <p:nvPr>
            <p:ph type="title"/>
          </p:nvPr>
        </p:nvSpPr>
        <p:spPr/>
        <p:txBody>
          <a:bodyPr/>
          <a:lstStyle/>
          <a:p>
            <a:r>
              <a:rPr lang="en-US">
                <a:latin typeface="Museo Slab 500"/>
              </a:rPr>
              <a:t>Office of Grants Fiscal </a:t>
            </a:r>
          </a:p>
        </p:txBody>
      </p:sp>
      <p:sp>
        <p:nvSpPr>
          <p:cNvPr id="4" name="Slide Number Placeholder 3">
            <a:extLst>
              <a:ext uri="{FF2B5EF4-FFF2-40B4-BE49-F238E27FC236}">
                <a16:creationId xmlns:a16="http://schemas.microsoft.com/office/drawing/2014/main" id="{14D832E8-A9D8-72CB-2B58-974DC6E7B62E}"/>
              </a:ext>
            </a:extLst>
          </p:cNvPr>
          <p:cNvSpPr>
            <a:spLocks noGrp="1"/>
          </p:cNvSpPr>
          <p:nvPr>
            <p:ph type="sldNum" sz="quarter" idx="12"/>
          </p:nvPr>
        </p:nvSpPr>
        <p:spPr/>
        <p:txBody>
          <a:bodyPr/>
          <a:lstStyle/>
          <a:p>
            <a:fld id="{C479D5F6-EDCB-402A-AC08-4943A1820E8F}" type="slidenum">
              <a:rPr lang="en-US" smtClean="0"/>
              <a:pPr/>
              <a:t>19</a:t>
            </a:fld>
            <a:endParaRPr lang="en-US"/>
          </a:p>
        </p:txBody>
      </p:sp>
      <p:graphicFrame>
        <p:nvGraphicFramePr>
          <p:cNvPr id="6" name="Table 5">
            <a:extLst>
              <a:ext uri="{FF2B5EF4-FFF2-40B4-BE49-F238E27FC236}">
                <a16:creationId xmlns:a16="http://schemas.microsoft.com/office/drawing/2014/main" id="{05DDDB1E-7426-685D-AB3F-AB8566A7EE18}"/>
              </a:ext>
            </a:extLst>
          </p:cNvPr>
          <p:cNvGraphicFramePr>
            <a:graphicFrameLocks noGrp="1"/>
          </p:cNvGraphicFramePr>
          <p:nvPr>
            <p:extLst>
              <p:ext uri="{D42A27DB-BD31-4B8C-83A1-F6EECF244321}">
                <p14:modId xmlns:p14="http://schemas.microsoft.com/office/powerpoint/2010/main" val="2122816132"/>
              </p:ext>
            </p:extLst>
          </p:nvPr>
        </p:nvGraphicFramePr>
        <p:xfrm>
          <a:off x="385187" y="1507252"/>
          <a:ext cx="11420940" cy="3164204"/>
        </p:xfrm>
        <a:graphic>
          <a:graphicData uri="http://schemas.openxmlformats.org/drawingml/2006/table">
            <a:tbl>
              <a:tblPr firstRow="1" bandRow="1">
                <a:tableStyleId>{00A15C55-8517-42AA-B614-E9B94910E393}</a:tableStyleId>
              </a:tblPr>
              <a:tblGrid>
                <a:gridCol w="1887875">
                  <a:extLst>
                    <a:ext uri="{9D8B030D-6E8A-4147-A177-3AD203B41FA5}">
                      <a16:colId xmlns:a16="http://schemas.microsoft.com/office/drawing/2014/main" val="4174842628"/>
                    </a:ext>
                  </a:extLst>
                </a:gridCol>
                <a:gridCol w="2951702">
                  <a:extLst>
                    <a:ext uri="{9D8B030D-6E8A-4147-A177-3AD203B41FA5}">
                      <a16:colId xmlns:a16="http://schemas.microsoft.com/office/drawing/2014/main" val="2814057840"/>
                    </a:ext>
                  </a:extLst>
                </a:gridCol>
                <a:gridCol w="2329961">
                  <a:extLst>
                    <a:ext uri="{9D8B030D-6E8A-4147-A177-3AD203B41FA5}">
                      <a16:colId xmlns:a16="http://schemas.microsoft.com/office/drawing/2014/main" val="2496338572"/>
                    </a:ext>
                  </a:extLst>
                </a:gridCol>
                <a:gridCol w="4251402">
                  <a:extLst>
                    <a:ext uri="{9D8B030D-6E8A-4147-A177-3AD203B41FA5}">
                      <a16:colId xmlns:a16="http://schemas.microsoft.com/office/drawing/2014/main" val="1421659122"/>
                    </a:ext>
                  </a:extLst>
                </a:gridCol>
              </a:tblGrid>
              <a:tr h="247650">
                <a:tc>
                  <a:txBody>
                    <a:bodyPr/>
                    <a:lstStyle/>
                    <a:p>
                      <a:pPr algn="ctr" rtl="0" fontAlgn="t">
                        <a:spcBef>
                          <a:spcPts val="0"/>
                        </a:spcBef>
                        <a:spcAft>
                          <a:spcPts val="0"/>
                        </a:spcAft>
                      </a:pPr>
                      <a:r>
                        <a:rPr lang="en-US" sz="1100">
                          <a:solidFill>
                            <a:srgbClr val="000000"/>
                          </a:solidFill>
                          <a:effectLst/>
                        </a:rPr>
                        <a:t>Grants Fiscal Staff</a:t>
                      </a:r>
                      <a:endParaRPr lang="en-US">
                        <a:solidFill>
                          <a:srgbClr val="000000"/>
                        </a:solidFill>
                        <a:effectLst/>
                      </a:endParaRPr>
                    </a:p>
                  </a:txBody>
                  <a:tcPr marL="57150" marR="57150" marT="28575" marB="28575"/>
                </a:tc>
                <a:tc>
                  <a:txBody>
                    <a:bodyPr/>
                    <a:lstStyle/>
                    <a:p>
                      <a:pPr algn="ctr" rtl="0" fontAlgn="t">
                        <a:spcBef>
                          <a:spcPts val="0"/>
                        </a:spcBef>
                        <a:spcAft>
                          <a:spcPts val="0"/>
                        </a:spcAft>
                      </a:pPr>
                      <a:r>
                        <a:rPr lang="en-US" sz="1100">
                          <a:solidFill>
                            <a:srgbClr val="000000"/>
                          </a:solidFill>
                          <a:effectLst/>
                        </a:rPr>
                        <a:t>Program Expertise</a:t>
                      </a:r>
                      <a:endParaRPr lang="en-US">
                        <a:solidFill>
                          <a:srgbClr val="000000"/>
                        </a:solidFill>
                        <a:effectLst/>
                      </a:endParaRPr>
                    </a:p>
                  </a:txBody>
                  <a:tcPr marL="57150" marR="57150" marT="28575" marB="28575"/>
                </a:tc>
                <a:tc>
                  <a:txBody>
                    <a:bodyPr/>
                    <a:lstStyle/>
                    <a:p>
                      <a:pPr algn="ctr" rtl="0" fontAlgn="t">
                        <a:spcBef>
                          <a:spcPts val="0"/>
                        </a:spcBef>
                        <a:spcAft>
                          <a:spcPts val="0"/>
                        </a:spcAft>
                      </a:pPr>
                      <a:r>
                        <a:rPr lang="en-US" sz="1100">
                          <a:solidFill>
                            <a:srgbClr val="000000"/>
                          </a:solidFill>
                          <a:effectLst/>
                        </a:rPr>
                        <a:t>E-mail</a:t>
                      </a:r>
                      <a:endParaRPr lang="en-US">
                        <a:solidFill>
                          <a:srgbClr val="000000"/>
                        </a:solidFill>
                        <a:effectLst/>
                      </a:endParaRPr>
                    </a:p>
                  </a:txBody>
                  <a:tcPr marL="57150" marR="57150" marT="28575" marB="28575"/>
                </a:tc>
                <a:tc>
                  <a:txBody>
                    <a:bodyPr/>
                    <a:lstStyle/>
                    <a:p>
                      <a:pPr lvl="0" algn="ctr">
                        <a:spcBef>
                          <a:spcPts val="0"/>
                        </a:spcBef>
                        <a:spcAft>
                          <a:spcPts val="0"/>
                        </a:spcAft>
                        <a:buNone/>
                      </a:pPr>
                      <a:r>
                        <a:rPr lang="en-US" sz="1100">
                          <a:solidFill>
                            <a:srgbClr val="000000"/>
                          </a:solidFill>
                          <a:effectLst/>
                        </a:rPr>
                        <a:t>Upcoming Application Grants Fiscal Analyst</a:t>
                      </a:r>
                    </a:p>
                  </a:txBody>
                  <a:tcPr marL="57150" marR="57150" marT="28575" marB="28575"/>
                </a:tc>
                <a:extLst>
                  <a:ext uri="{0D108BD9-81ED-4DB2-BD59-A6C34878D82A}">
                    <a16:rowId xmlns:a16="http://schemas.microsoft.com/office/drawing/2014/main" val="3804635837"/>
                  </a:ext>
                </a:extLst>
              </a:tr>
              <a:tr h="285750">
                <a:tc>
                  <a:txBody>
                    <a:bodyPr/>
                    <a:lstStyle/>
                    <a:p>
                      <a:pPr rtl="0" fontAlgn="t">
                        <a:spcBef>
                          <a:spcPts val="0"/>
                        </a:spcBef>
                        <a:spcAft>
                          <a:spcPts val="0"/>
                        </a:spcAft>
                      </a:pPr>
                      <a:r>
                        <a:rPr lang="en-US" sz="1100">
                          <a:effectLst/>
                        </a:rPr>
                        <a:t>Jennifer Austin</a:t>
                      </a:r>
                    </a:p>
                  </a:txBody>
                  <a:tcPr marL="57150" marR="57150" marT="28575" marB="28575"/>
                </a:tc>
                <a:tc>
                  <a:txBody>
                    <a:bodyPr/>
                    <a:lstStyle/>
                    <a:p>
                      <a:pPr lvl="0">
                        <a:spcBef>
                          <a:spcPts val="0"/>
                        </a:spcBef>
                        <a:spcAft>
                          <a:spcPts val="0"/>
                        </a:spcAft>
                        <a:buNone/>
                      </a:pPr>
                      <a:r>
                        <a:rPr lang="en-US" sz="1100" kern="1200" noProof="0">
                          <a:solidFill>
                            <a:schemeClr val="dk1"/>
                          </a:solidFill>
                          <a:effectLst/>
                          <a:latin typeface="+mn-lt"/>
                          <a:ea typeface="+mn-ea"/>
                          <a:cs typeface="+mn-cs"/>
                        </a:rPr>
                        <a:t> Grants Fiscal Management Director</a:t>
                      </a:r>
                    </a:p>
                  </a:txBody>
                  <a:tcPr marL="57150" marR="57150" marT="28575" marB="28575"/>
                </a:tc>
                <a:tc>
                  <a:txBody>
                    <a:bodyPr/>
                    <a:lstStyle/>
                    <a:p>
                      <a:pPr lvl="0">
                        <a:spcBef>
                          <a:spcPts val="0"/>
                        </a:spcBef>
                        <a:spcAft>
                          <a:spcPts val="0"/>
                        </a:spcAft>
                        <a:buNone/>
                      </a:pPr>
                      <a:r>
                        <a:rPr lang="en-US" sz="1100" u="sng" strike="noStrike">
                          <a:solidFill>
                            <a:schemeClr val="tx1"/>
                          </a:solidFill>
                          <a:effectLst/>
                        </a:rPr>
                        <a:t>Austin_J@cde.state.co.us</a:t>
                      </a:r>
                      <a:endParaRPr lang="en-US">
                        <a:solidFill>
                          <a:schemeClr val="tx1"/>
                        </a:solidFill>
                      </a:endParaRPr>
                    </a:p>
                  </a:txBody>
                  <a:tcPr marL="57150" marR="57150" marT="28575" marB="28575"/>
                </a:tc>
                <a:tc>
                  <a:txBody>
                    <a:bodyPr/>
                    <a:lstStyle/>
                    <a:p>
                      <a:pPr lvl="0">
                        <a:spcBef>
                          <a:spcPts val="0"/>
                        </a:spcBef>
                        <a:spcAft>
                          <a:spcPts val="0"/>
                        </a:spcAft>
                        <a:buNone/>
                      </a:pPr>
                      <a:endParaRPr lang="en-US" sz="1100">
                        <a:effectLst/>
                      </a:endParaRPr>
                    </a:p>
                  </a:txBody>
                  <a:tcPr marL="57150" marR="57150" marT="28575" marB="28575"/>
                </a:tc>
                <a:extLst>
                  <a:ext uri="{0D108BD9-81ED-4DB2-BD59-A6C34878D82A}">
                    <a16:rowId xmlns:a16="http://schemas.microsoft.com/office/drawing/2014/main" val="2226127947"/>
                  </a:ext>
                </a:extLst>
              </a:tr>
              <a:tr h="276225">
                <a:tc>
                  <a:txBody>
                    <a:bodyPr/>
                    <a:lstStyle/>
                    <a:p>
                      <a:pPr lvl="0" rtl="0">
                        <a:spcBef>
                          <a:spcPts val="0"/>
                        </a:spcBef>
                        <a:spcAft>
                          <a:spcPts val="0"/>
                        </a:spcAft>
                        <a:buNone/>
                      </a:pPr>
                      <a:r>
                        <a:rPr lang="en-US" sz="1100">
                          <a:effectLst/>
                        </a:rPr>
                        <a:t>Evan Davis</a:t>
                      </a:r>
                    </a:p>
                  </a:txBody>
                  <a:tcPr marL="57150" marR="57150" marT="28575" marB="28575"/>
                </a:tc>
                <a:tc>
                  <a:txBody>
                    <a:bodyPr/>
                    <a:lstStyle/>
                    <a:p>
                      <a:pPr lvl="0">
                        <a:spcBef>
                          <a:spcPts val="0"/>
                        </a:spcBef>
                        <a:spcAft>
                          <a:spcPts val="0"/>
                        </a:spcAft>
                        <a:buNone/>
                      </a:pPr>
                      <a:r>
                        <a:rPr lang="en-US" sz="1100" kern="1200" noProof="0">
                          <a:solidFill>
                            <a:schemeClr val="dk1"/>
                          </a:solidFill>
                          <a:effectLst/>
                          <a:latin typeface="+mn-lt"/>
                          <a:ea typeface="+mn-ea"/>
                          <a:cs typeface="+mn-cs"/>
                        </a:rPr>
                        <a:t>Federal Fiscal Grants Supervisor</a:t>
                      </a:r>
                      <a:endParaRPr lang="en-US" sz="1100" kern="1200">
                        <a:solidFill>
                          <a:schemeClr val="dk1"/>
                        </a:solidFill>
                        <a:effectLst/>
                        <a:latin typeface="+mn-lt"/>
                        <a:ea typeface="+mn-ea"/>
                        <a:cs typeface="+mn-cs"/>
                      </a:endParaRPr>
                    </a:p>
                  </a:txBody>
                  <a:tcPr marL="57150" marR="57150" marT="28575" marB="28575"/>
                </a:tc>
                <a:tc>
                  <a:txBody>
                    <a:bodyPr/>
                    <a:lstStyle/>
                    <a:p>
                      <a:pPr lvl="0">
                        <a:spcBef>
                          <a:spcPts val="0"/>
                        </a:spcBef>
                        <a:spcAft>
                          <a:spcPts val="0"/>
                        </a:spcAft>
                        <a:buNone/>
                      </a:pPr>
                      <a:r>
                        <a:rPr lang="en-US" sz="1100" u="sng" strike="noStrike" kern="1200" noProof="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Davis_E@cde.state.co.us</a:t>
                      </a:r>
                      <a:r>
                        <a:rPr lang="en-US" sz="1100" u="sng" strike="noStrike" kern="1200" noProof="0">
                          <a:solidFill>
                            <a:schemeClr val="tx1"/>
                          </a:solidFill>
                          <a:effectLst/>
                          <a:latin typeface="+mn-lt"/>
                          <a:ea typeface="+mn-ea"/>
                          <a:cs typeface="+mn-cs"/>
                        </a:rPr>
                        <a:t> </a:t>
                      </a:r>
                    </a:p>
                  </a:txBody>
                  <a:tcPr marL="57150" marR="57150" marT="28575" marB="28575"/>
                </a:tc>
                <a:tc>
                  <a:txBody>
                    <a:bodyPr/>
                    <a:lstStyle/>
                    <a:p>
                      <a:pPr lvl="0">
                        <a:spcBef>
                          <a:spcPts val="0"/>
                        </a:spcBef>
                        <a:spcAft>
                          <a:spcPts val="0"/>
                        </a:spcAft>
                        <a:buNone/>
                      </a:pPr>
                      <a:endParaRPr lang="en-US" sz="1100">
                        <a:effectLst/>
                      </a:endParaRPr>
                    </a:p>
                  </a:txBody>
                  <a:tcPr marL="57150" marR="57150" marT="28575" marB="28575"/>
                </a:tc>
                <a:extLst>
                  <a:ext uri="{0D108BD9-81ED-4DB2-BD59-A6C34878D82A}">
                    <a16:rowId xmlns:a16="http://schemas.microsoft.com/office/drawing/2014/main" val="343385851"/>
                  </a:ext>
                </a:extLst>
              </a:tr>
              <a:tr h="266699">
                <a:tc>
                  <a:txBody>
                    <a:bodyPr/>
                    <a:lstStyle/>
                    <a:p>
                      <a:pPr lvl="0">
                        <a:spcBef>
                          <a:spcPts val="0"/>
                        </a:spcBef>
                        <a:spcAft>
                          <a:spcPts val="0"/>
                        </a:spcAft>
                        <a:buNone/>
                      </a:pPr>
                      <a:r>
                        <a:rPr lang="en-US" sz="1100">
                          <a:effectLst/>
                        </a:rPr>
                        <a:t>Robert Hawkins </a:t>
                      </a:r>
                    </a:p>
                  </a:txBody>
                  <a:tcPr marL="57150" marR="57150" marT="28575" marB="28575"/>
                </a:tc>
                <a:tc>
                  <a:txBody>
                    <a:bodyPr/>
                    <a:lstStyle/>
                    <a:p>
                      <a:pPr lvl="0">
                        <a:spcBef>
                          <a:spcPts val="0"/>
                        </a:spcBef>
                        <a:spcAft>
                          <a:spcPts val="0"/>
                        </a:spcAft>
                        <a:buNone/>
                      </a:pPr>
                      <a:r>
                        <a:rPr lang="en-US" sz="1100" kern="1200" noProof="0">
                          <a:solidFill>
                            <a:schemeClr val="dk1"/>
                          </a:solidFill>
                          <a:effectLst/>
                          <a:latin typeface="+mn-lt"/>
                          <a:ea typeface="+mn-ea"/>
                          <a:cs typeface="+mn-cs"/>
                        </a:rPr>
                        <a:t>Lead Grants Fiscal Analyst</a:t>
                      </a:r>
                      <a:endParaRPr lang="en-US" sz="1100" kern="1200">
                        <a:solidFill>
                          <a:schemeClr val="dk1"/>
                        </a:solidFill>
                        <a:effectLst/>
                        <a:latin typeface="+mn-lt"/>
                        <a:ea typeface="+mn-ea"/>
                        <a:cs typeface="+mn-cs"/>
                      </a:endParaRPr>
                    </a:p>
                  </a:txBody>
                  <a:tcPr marL="57150" marR="57150" marT="28575" marB="28575"/>
                </a:tc>
                <a:tc>
                  <a:txBody>
                    <a:bodyPr/>
                    <a:lstStyle/>
                    <a:p>
                      <a:pPr lvl="0">
                        <a:spcBef>
                          <a:spcPts val="0"/>
                        </a:spcBef>
                        <a:spcAft>
                          <a:spcPts val="0"/>
                        </a:spcAft>
                        <a:buNone/>
                      </a:pPr>
                      <a:r>
                        <a:rPr lang="en-US" sz="1100" u="sng" strike="noStrike">
                          <a:solidFill>
                            <a:schemeClr val="tx1"/>
                          </a:solidFill>
                          <a:effectLst/>
                        </a:rPr>
                        <a:t>Hawkins_R@cde.state.co.us</a:t>
                      </a:r>
                    </a:p>
                  </a:txBody>
                  <a:tcPr marL="57150" marR="57150" marT="28575" marB="28575"/>
                </a:tc>
                <a:tc>
                  <a:txBody>
                    <a:bodyPr/>
                    <a:lstStyle/>
                    <a:p>
                      <a:pPr lvl="0">
                        <a:spcBef>
                          <a:spcPts val="0"/>
                        </a:spcBef>
                        <a:spcAft>
                          <a:spcPts val="0"/>
                        </a:spcAft>
                        <a:buNone/>
                      </a:pPr>
                      <a:endParaRPr lang="en-US" sz="1100" kern="1200" noProof="0">
                        <a:solidFill>
                          <a:schemeClr val="dk1"/>
                        </a:solidFill>
                        <a:effectLst/>
                        <a:latin typeface="+mn-lt"/>
                        <a:ea typeface="+mn-ea"/>
                        <a:cs typeface="+mn-cs"/>
                      </a:endParaRPr>
                    </a:p>
                  </a:txBody>
                  <a:tcPr marL="57150" marR="57150" marT="28575" marB="28575"/>
                </a:tc>
                <a:extLst>
                  <a:ext uri="{0D108BD9-81ED-4DB2-BD59-A6C34878D82A}">
                    <a16:rowId xmlns:a16="http://schemas.microsoft.com/office/drawing/2014/main" val="3119980002"/>
                  </a:ext>
                </a:extLst>
              </a:tr>
              <a:tr h="266700">
                <a:tc>
                  <a:txBody>
                    <a:bodyPr/>
                    <a:lstStyle/>
                    <a:p>
                      <a:pPr rtl="0" fontAlgn="t">
                        <a:spcBef>
                          <a:spcPts val="0"/>
                        </a:spcBef>
                        <a:spcAft>
                          <a:spcPts val="0"/>
                        </a:spcAft>
                      </a:pPr>
                      <a:r>
                        <a:rPr lang="en-US" sz="1100">
                          <a:effectLst/>
                        </a:rPr>
                        <a:t>Sondra Vela</a:t>
                      </a:r>
                      <a:endParaRPr lang="en-US">
                        <a:effectLst/>
                      </a:endParaRPr>
                    </a:p>
                  </a:txBody>
                  <a:tcPr marL="57150" marR="57150" marT="28575" marB="28575"/>
                </a:tc>
                <a:tc>
                  <a:txBody>
                    <a:bodyPr/>
                    <a:lstStyle/>
                    <a:p>
                      <a:pPr lvl="0">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tc>
                <a:tc>
                  <a:txBody>
                    <a:bodyPr/>
                    <a:lstStyle/>
                    <a:p>
                      <a:pPr lvl="0">
                        <a:spcBef>
                          <a:spcPts val="0"/>
                        </a:spcBef>
                        <a:spcAft>
                          <a:spcPts val="0"/>
                        </a:spcAft>
                        <a:buNone/>
                      </a:pPr>
                      <a:r>
                        <a:rPr lang="en-US" sz="1100" u="sng" strike="noStrike">
                          <a:solidFill>
                            <a:schemeClr val="tx1"/>
                          </a:solidFill>
                          <a:effectLst/>
                        </a:rPr>
                        <a:t>Vela_S@cde.state.co.us</a:t>
                      </a:r>
                      <a:endParaRPr lang="en-US">
                        <a:solidFill>
                          <a:schemeClr val="tx1"/>
                        </a:solidFill>
                      </a:endParaRPr>
                    </a:p>
                  </a:txBody>
                  <a:tcPr marL="57150" marR="57150" marT="28575" marB="28575"/>
                </a:tc>
                <a:tc>
                  <a:txBody>
                    <a:bodyPr/>
                    <a:lstStyle/>
                    <a:p>
                      <a:pPr lvl="0">
                        <a:spcBef>
                          <a:spcPts val="0"/>
                        </a:spcBef>
                        <a:spcAft>
                          <a:spcPts val="0"/>
                        </a:spcAft>
                        <a:buNone/>
                      </a:pPr>
                      <a:r>
                        <a:rPr lang="en-US" sz="1100" kern="1200" noProof="0">
                          <a:solidFill>
                            <a:schemeClr val="dk1"/>
                          </a:solidFill>
                          <a:effectLst/>
                          <a:latin typeface="+mn-lt"/>
                          <a:ea typeface="+mn-ea"/>
                          <a:cs typeface="+mn-cs"/>
                        </a:rPr>
                        <a:t>Colorado's Charter Schools Program Grant (Opening 10/13)</a:t>
                      </a:r>
                      <a:endParaRPr lang="en-US" sz="1100" kern="1200">
                        <a:solidFill>
                          <a:schemeClr val="dk1"/>
                        </a:solidFill>
                        <a:effectLst/>
                        <a:latin typeface="+mn-lt"/>
                        <a:ea typeface="+mn-ea"/>
                        <a:cs typeface="+mn-cs"/>
                      </a:endParaRPr>
                    </a:p>
                  </a:txBody>
                  <a:tcPr marL="57150" marR="57150" marT="28575" marB="28575"/>
                </a:tc>
                <a:extLst>
                  <a:ext uri="{0D108BD9-81ED-4DB2-BD59-A6C34878D82A}">
                    <a16:rowId xmlns:a16="http://schemas.microsoft.com/office/drawing/2014/main" val="1767464108"/>
                  </a:ext>
                </a:extLst>
              </a:tr>
              <a:tr h="285750">
                <a:tc>
                  <a:txBody>
                    <a:bodyPr/>
                    <a:lstStyle/>
                    <a:p>
                      <a:pPr rtl="0" fontAlgn="t">
                        <a:spcBef>
                          <a:spcPts val="0"/>
                        </a:spcBef>
                        <a:spcAft>
                          <a:spcPts val="0"/>
                        </a:spcAft>
                      </a:pPr>
                      <a:r>
                        <a:rPr lang="en-US" sz="1100">
                          <a:effectLst/>
                        </a:rPr>
                        <a:t>Tricia Miller</a:t>
                      </a:r>
                    </a:p>
                  </a:txBody>
                  <a:tcPr marL="57150" marR="57150" marT="28575" marB="28575"/>
                </a:tc>
                <a:tc>
                  <a:txBody>
                    <a:bodyPr/>
                    <a:lstStyle/>
                    <a:p>
                      <a:pPr lvl="0">
                        <a:spcBef>
                          <a:spcPts val="0"/>
                        </a:spcBef>
                        <a:spcAft>
                          <a:spcPts val="0"/>
                        </a:spcAft>
                        <a:buNone/>
                      </a:pPr>
                      <a:r>
                        <a:rPr lang="en-US" sz="1100" kern="1200" noProof="0">
                          <a:solidFill>
                            <a:schemeClr val="dk1"/>
                          </a:solidFill>
                          <a:effectLst/>
                          <a:latin typeface="+mn-lt"/>
                          <a:ea typeface="+mn-ea"/>
                          <a:cs typeface="+mn-cs"/>
                        </a:rPr>
                        <a:t>State Fiscal Grants Supervisor</a:t>
                      </a:r>
                      <a:endParaRPr lang="en-US" sz="1100" kern="1200">
                        <a:solidFill>
                          <a:schemeClr val="dk1"/>
                        </a:solidFill>
                        <a:effectLst/>
                        <a:latin typeface="+mn-lt"/>
                        <a:ea typeface="+mn-ea"/>
                        <a:cs typeface="+mn-cs"/>
                      </a:endParaRPr>
                    </a:p>
                  </a:txBody>
                  <a:tcPr marL="57150" marR="57150" marT="28575" marB="28575"/>
                </a:tc>
                <a:tc>
                  <a:txBody>
                    <a:bodyPr/>
                    <a:lstStyle/>
                    <a:p>
                      <a:pPr rtl="0" fontAlgn="t">
                        <a:spcBef>
                          <a:spcPts val="0"/>
                        </a:spcBef>
                        <a:spcAft>
                          <a:spcPts val="0"/>
                        </a:spcAft>
                      </a:pPr>
                      <a:r>
                        <a:rPr lang="en-US" sz="1100">
                          <a:solidFill>
                            <a:schemeClr val="tx1"/>
                          </a:solidFill>
                          <a:effectLst/>
                          <a:hlinkClick r:id="rId3">
                            <a:extLst>
                              <a:ext uri="{A12FA001-AC4F-418D-AE19-62706E023703}">
                                <ahyp:hlinkClr xmlns:ahyp="http://schemas.microsoft.com/office/drawing/2018/hyperlinkcolor" val="tx"/>
                              </a:ext>
                            </a:extLst>
                          </a:hlinkClick>
                        </a:rPr>
                        <a:t>Miller_T@cde.state.co.us</a:t>
                      </a:r>
                      <a:r>
                        <a:rPr lang="en-US" sz="1100">
                          <a:solidFill>
                            <a:schemeClr val="tx1"/>
                          </a:solidFill>
                          <a:effectLst/>
                        </a:rPr>
                        <a:t> </a:t>
                      </a:r>
                    </a:p>
                  </a:txBody>
                  <a:tcPr marL="57150" marR="57150" marT="28575" marB="28575"/>
                </a:tc>
                <a:tc>
                  <a:txBody>
                    <a:bodyPr/>
                    <a:lstStyle/>
                    <a:p>
                      <a:pPr lvl="0">
                        <a:spcBef>
                          <a:spcPts val="0"/>
                        </a:spcBef>
                        <a:spcAft>
                          <a:spcPts val="0"/>
                        </a:spcAft>
                        <a:buNone/>
                      </a:pPr>
                      <a:endParaRPr lang="en-US" sz="1100" b="0" i="0" u="none" strike="noStrike" noProof="0" dirty="0">
                        <a:solidFill>
                          <a:schemeClr val="dk1"/>
                        </a:solidFill>
                        <a:effectLst/>
                        <a:latin typeface="Calibri"/>
                      </a:endParaRPr>
                    </a:p>
                  </a:txBody>
                  <a:tcPr marL="57150" marR="57150" marT="28575" marB="28575"/>
                </a:tc>
                <a:extLst>
                  <a:ext uri="{0D108BD9-81ED-4DB2-BD59-A6C34878D82A}">
                    <a16:rowId xmlns:a16="http://schemas.microsoft.com/office/drawing/2014/main" val="116782400"/>
                  </a:ext>
                </a:extLst>
              </a:tr>
              <a:tr h="285750">
                <a:tc>
                  <a:txBody>
                    <a:bodyPr/>
                    <a:lstStyle/>
                    <a:p>
                      <a:pPr marL="0" lvl="0" algn="l" defTabSz="914400" rtl="0" eaLnBrk="1" fontAlgn="t" latinLnBrk="0" hangingPunct="1">
                        <a:spcBef>
                          <a:spcPts val="0"/>
                        </a:spcBef>
                        <a:spcAft>
                          <a:spcPts val="0"/>
                        </a:spcAft>
                        <a:buNone/>
                      </a:pPr>
                      <a:r>
                        <a:rPr lang="en-US" sz="1100" kern="1200">
                          <a:solidFill>
                            <a:schemeClr val="dk1"/>
                          </a:solidFill>
                          <a:effectLst/>
                          <a:latin typeface="+mn-lt"/>
                          <a:ea typeface="+mn-ea"/>
                          <a:cs typeface="+mn-cs"/>
                        </a:rPr>
                        <a:t>Steven Kaleda </a:t>
                      </a:r>
                    </a:p>
                  </a:txBody>
                  <a:tcPr marL="57150" marR="57150" marT="28575" marB="28575"/>
                </a:tc>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tc>
                <a:tc>
                  <a:txBody>
                    <a:bodyPr/>
                    <a:lstStyle/>
                    <a:p>
                      <a:pPr marL="0" lvl="0" algn="l" defTabSz="914400" rtl="0" eaLnBrk="1" fontAlgn="t" latinLnBrk="0" hangingPunct="1">
                        <a:spcBef>
                          <a:spcPts val="0"/>
                        </a:spcBef>
                        <a:spcAft>
                          <a:spcPts val="0"/>
                        </a:spcAft>
                        <a:buNone/>
                      </a:pPr>
                      <a:r>
                        <a:rPr lang="en-US" sz="1100" kern="1200" noProof="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Kaleda_S@cde.state.co.us</a:t>
                      </a:r>
                      <a:endParaRPr lang="en-US" sz="1100" kern="1200">
                        <a:solidFill>
                          <a:schemeClr val="tx1"/>
                        </a:solidFill>
                        <a:effectLst/>
                        <a:latin typeface="+mn-lt"/>
                        <a:ea typeface="+mn-ea"/>
                        <a:cs typeface="+mn-cs"/>
                      </a:endParaRPr>
                    </a:p>
                  </a:txBody>
                  <a:tcPr marL="57150" marR="57150" marT="28575" marB="28575"/>
                </a:tc>
                <a:tc>
                  <a:txBody>
                    <a:bodyPr/>
                    <a:lstStyle/>
                    <a:p>
                      <a:pPr lvl="0">
                        <a:spcBef>
                          <a:spcPts val="0"/>
                        </a:spcBef>
                        <a:spcAft>
                          <a:spcPts val="0"/>
                        </a:spcAft>
                        <a:buNone/>
                      </a:pPr>
                      <a:endParaRPr lang="en-US" sz="1100" u="sng" strike="noStrike" kern="1200">
                        <a:solidFill>
                          <a:srgbClr val="0563C1"/>
                        </a:solidFill>
                        <a:effectLst/>
                      </a:endParaRPr>
                    </a:p>
                  </a:txBody>
                  <a:tcPr marL="57150" marR="57150" marT="28575" marB="28575"/>
                </a:tc>
                <a:extLst>
                  <a:ext uri="{0D108BD9-81ED-4DB2-BD59-A6C34878D82A}">
                    <a16:rowId xmlns:a16="http://schemas.microsoft.com/office/drawing/2014/main" val="1172043013"/>
                  </a:ext>
                </a:extLst>
              </a:tr>
              <a:tr h="285750">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Gloria Kochan</a:t>
                      </a:r>
                      <a:endParaRPr lang="en-US" sz="1100" kern="1200">
                        <a:solidFill>
                          <a:schemeClr val="dk1"/>
                        </a:solidFill>
                        <a:effectLst/>
                        <a:latin typeface="+mn-lt"/>
                        <a:ea typeface="+mn-ea"/>
                        <a:cs typeface="+mn-cs"/>
                      </a:endParaRPr>
                    </a:p>
                  </a:txBody>
                  <a:tcPr marL="57150" marR="57150" marT="28575" marB="28575"/>
                </a:tc>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tc>
                <a:tc>
                  <a:txBody>
                    <a:bodyPr/>
                    <a:lstStyle/>
                    <a:p>
                      <a:pPr marL="0" lvl="0" algn="l" defTabSz="914400" rtl="0" eaLnBrk="1" fontAlgn="t" latinLnBrk="0" hangingPunct="1">
                        <a:spcBef>
                          <a:spcPts val="0"/>
                        </a:spcBef>
                        <a:spcAft>
                          <a:spcPts val="0"/>
                        </a:spcAft>
                        <a:buNone/>
                      </a:pPr>
                      <a:r>
                        <a:rPr lang="en-US" sz="1100" kern="1200" noProof="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Kochan_G@cde.state.co.us</a:t>
                      </a:r>
                      <a:endParaRPr lang="en-US" sz="1100" kern="1200">
                        <a:solidFill>
                          <a:schemeClr val="tx1"/>
                        </a:solidFill>
                        <a:effectLst/>
                        <a:latin typeface="+mn-lt"/>
                        <a:ea typeface="+mn-ea"/>
                        <a:cs typeface="+mn-cs"/>
                      </a:endParaRPr>
                    </a:p>
                  </a:txBody>
                  <a:tcPr marL="57150" marR="57150" marT="28575" marB="28575"/>
                </a:tc>
                <a:tc>
                  <a:txBody>
                    <a:bodyPr/>
                    <a:lstStyle/>
                    <a:p>
                      <a:pPr lvl="0">
                        <a:spcBef>
                          <a:spcPts val="0"/>
                        </a:spcBef>
                        <a:spcAft>
                          <a:spcPts val="0"/>
                        </a:spcAft>
                        <a:buNone/>
                      </a:pPr>
                      <a:r>
                        <a:rPr lang="en-US" sz="1100" b="0" i="0" u="none" strike="noStrike" noProof="0">
                          <a:solidFill>
                            <a:schemeClr val="dk1"/>
                          </a:solidFill>
                          <a:effectLst/>
                          <a:latin typeface="Calibri"/>
                        </a:rPr>
                        <a:t>Colorado's Computer Science Education Grants for Teachers Program (Opening 10/12) </a:t>
                      </a:r>
                      <a:endParaRPr lang="en-US"/>
                    </a:p>
                  </a:txBody>
                  <a:tcPr marL="57150" marR="57150" marT="28575" marB="28575"/>
                </a:tc>
                <a:extLst>
                  <a:ext uri="{0D108BD9-81ED-4DB2-BD59-A6C34878D82A}">
                    <a16:rowId xmlns:a16="http://schemas.microsoft.com/office/drawing/2014/main" val="1114852914"/>
                  </a:ext>
                </a:extLst>
              </a:tr>
              <a:tr h="285750">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Patrick Mueller</a:t>
                      </a:r>
                      <a:endParaRPr lang="en-US" sz="1100" kern="1200">
                        <a:solidFill>
                          <a:schemeClr val="dk1"/>
                        </a:solidFill>
                        <a:effectLst/>
                        <a:latin typeface="+mn-lt"/>
                        <a:ea typeface="+mn-ea"/>
                        <a:cs typeface="+mn-cs"/>
                      </a:endParaRPr>
                    </a:p>
                  </a:txBody>
                  <a:tcPr marL="57150" marR="57150" marT="28575" marB="28575"/>
                </a:tc>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tc>
                <a:tc>
                  <a:txBody>
                    <a:bodyPr/>
                    <a:lstStyle/>
                    <a:p>
                      <a:pPr marL="0" lvl="0" algn="l" defTabSz="914400" rtl="0" eaLnBrk="1" fontAlgn="t" latinLnBrk="0" hangingPunct="1">
                        <a:spcBef>
                          <a:spcPts val="0"/>
                        </a:spcBef>
                        <a:spcAft>
                          <a:spcPts val="0"/>
                        </a:spcAft>
                        <a:buNone/>
                      </a:pPr>
                      <a:r>
                        <a:rPr lang="en-US" sz="1100" kern="1200" noProof="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Mueller_P@cde.state.co.us</a:t>
                      </a:r>
                      <a:endParaRPr lang="en-US" sz="1100" kern="1200">
                        <a:solidFill>
                          <a:schemeClr val="tx1"/>
                        </a:solidFill>
                        <a:effectLst/>
                        <a:latin typeface="+mn-lt"/>
                        <a:ea typeface="+mn-ea"/>
                        <a:cs typeface="+mn-cs"/>
                      </a:endParaRPr>
                    </a:p>
                  </a:txBody>
                  <a:tcPr marL="57150" marR="57150" marT="28575" marB="28575"/>
                </a:tc>
                <a:tc>
                  <a:txBody>
                    <a:bodyPr/>
                    <a:lstStyle/>
                    <a:p>
                      <a:pPr lvl="0">
                        <a:spcBef>
                          <a:spcPts val="0"/>
                        </a:spcBef>
                        <a:spcAft>
                          <a:spcPts val="0"/>
                        </a:spcAft>
                        <a:buNone/>
                      </a:pPr>
                      <a:endParaRPr lang="en-US" sz="1100">
                        <a:effectLst/>
                      </a:endParaRPr>
                    </a:p>
                  </a:txBody>
                  <a:tcPr marL="57150" marR="57150" marT="28575" marB="28575"/>
                </a:tc>
                <a:extLst>
                  <a:ext uri="{0D108BD9-81ED-4DB2-BD59-A6C34878D82A}">
                    <a16:rowId xmlns:a16="http://schemas.microsoft.com/office/drawing/2014/main" val="2499490163"/>
                  </a:ext>
                </a:extLst>
              </a:tr>
              <a:tr h="285750">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Anna Friedman</a:t>
                      </a:r>
                      <a:endParaRPr lang="en-US" sz="1100" kern="1200">
                        <a:solidFill>
                          <a:schemeClr val="dk1"/>
                        </a:solidFill>
                        <a:effectLst/>
                        <a:latin typeface="+mn-lt"/>
                        <a:ea typeface="+mn-ea"/>
                        <a:cs typeface="+mn-cs"/>
                      </a:endParaRPr>
                    </a:p>
                  </a:txBody>
                  <a:tcPr marL="57150" marR="57150" marT="28575" marB="28575"/>
                </a:tc>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tc>
                <a:tc>
                  <a:txBody>
                    <a:bodyPr/>
                    <a:lstStyle/>
                    <a:p>
                      <a:pPr marL="0" lvl="0" algn="l" defTabSz="914400" rtl="0" eaLnBrk="1" fontAlgn="t" latinLnBrk="0" hangingPunct="1">
                        <a:spcBef>
                          <a:spcPts val="0"/>
                        </a:spcBef>
                        <a:spcAft>
                          <a:spcPts val="0"/>
                        </a:spcAft>
                        <a:buNone/>
                      </a:pPr>
                      <a:r>
                        <a:rPr lang="en-US" sz="1100" kern="1200" noProof="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Friedman_A@cde.state.co.us</a:t>
                      </a:r>
                      <a:endParaRPr lang="en-US" sz="1100" kern="1200">
                        <a:solidFill>
                          <a:schemeClr val="tx1"/>
                        </a:solidFill>
                        <a:effectLst/>
                        <a:latin typeface="+mn-lt"/>
                        <a:ea typeface="+mn-ea"/>
                        <a:cs typeface="+mn-cs"/>
                      </a:endParaRPr>
                    </a:p>
                  </a:txBody>
                  <a:tcPr marL="57150" marR="57150" marT="28575" marB="28575"/>
                </a:tc>
                <a:tc>
                  <a:txBody>
                    <a:bodyPr/>
                    <a:lstStyle/>
                    <a:p>
                      <a:pPr lvl="0">
                        <a:spcBef>
                          <a:spcPts val="0"/>
                        </a:spcBef>
                        <a:spcAft>
                          <a:spcPts val="0"/>
                        </a:spcAft>
                        <a:buNone/>
                      </a:pPr>
                      <a:endParaRPr lang="en-US" sz="1100" kern="1200" noProof="0">
                        <a:solidFill>
                          <a:schemeClr val="dk1"/>
                        </a:solidFill>
                        <a:effectLst/>
                        <a:latin typeface="+mn-lt"/>
                        <a:ea typeface="+mn-ea"/>
                        <a:cs typeface="+mn-cs"/>
                      </a:endParaRPr>
                    </a:p>
                  </a:txBody>
                  <a:tcPr marL="57150" marR="57150" marT="28575" marB="28575"/>
                </a:tc>
                <a:extLst>
                  <a:ext uri="{0D108BD9-81ED-4DB2-BD59-A6C34878D82A}">
                    <a16:rowId xmlns:a16="http://schemas.microsoft.com/office/drawing/2014/main" val="1370121540"/>
                  </a:ext>
                </a:extLst>
              </a:tr>
              <a:tr h="285750">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Anissa El Bialy</a:t>
                      </a:r>
                      <a:endParaRPr lang="en-US" sz="1100" kern="1200">
                        <a:solidFill>
                          <a:schemeClr val="dk1"/>
                        </a:solidFill>
                        <a:effectLst/>
                        <a:latin typeface="+mn-lt"/>
                        <a:ea typeface="+mn-ea"/>
                        <a:cs typeface="+mn-cs"/>
                      </a:endParaRPr>
                    </a:p>
                  </a:txBody>
                  <a:tcPr marL="57150" marR="57150" marT="28575" marB="28575"/>
                </a:tc>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tc>
                <a:tc>
                  <a:txBody>
                    <a:bodyPr/>
                    <a:lstStyle/>
                    <a:p>
                      <a:pPr marL="0" lvl="0" algn="l" defTabSz="914400" rtl="0" eaLnBrk="1" fontAlgn="t" latinLnBrk="0" hangingPunct="1">
                        <a:spcBef>
                          <a:spcPts val="0"/>
                        </a:spcBef>
                        <a:spcAft>
                          <a:spcPts val="0"/>
                        </a:spcAft>
                        <a:buNone/>
                      </a:pPr>
                      <a:r>
                        <a:rPr lang="en-US" sz="1100" kern="1200" noProof="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El-bialy_A@cde.state.co.us</a:t>
                      </a:r>
                      <a:endParaRPr lang="en-US" sz="1100" kern="1200">
                        <a:solidFill>
                          <a:schemeClr val="tx1"/>
                        </a:solidFill>
                        <a:effectLst/>
                        <a:latin typeface="+mn-lt"/>
                        <a:ea typeface="+mn-ea"/>
                        <a:cs typeface="+mn-cs"/>
                      </a:endParaRPr>
                    </a:p>
                  </a:txBody>
                  <a:tcPr marL="57150" marR="57150" marT="28575" marB="28575"/>
                </a:tc>
                <a:tc>
                  <a:txBody>
                    <a:bodyPr/>
                    <a:lstStyle/>
                    <a:p>
                      <a:pPr lvl="0">
                        <a:spcBef>
                          <a:spcPts val="0"/>
                        </a:spcBef>
                        <a:spcAft>
                          <a:spcPts val="0"/>
                        </a:spcAft>
                        <a:buNone/>
                      </a:pPr>
                      <a:endParaRPr lang="en-US" sz="1100" kern="1200" noProof="0">
                        <a:solidFill>
                          <a:schemeClr val="dk1"/>
                        </a:solidFill>
                        <a:effectLst/>
                        <a:latin typeface="+mn-lt"/>
                        <a:ea typeface="+mn-ea"/>
                        <a:cs typeface="+mn-cs"/>
                      </a:endParaRPr>
                    </a:p>
                  </a:txBody>
                  <a:tcPr marL="57150" marR="57150" marT="28575" marB="28575"/>
                </a:tc>
                <a:extLst>
                  <a:ext uri="{0D108BD9-81ED-4DB2-BD59-A6C34878D82A}">
                    <a16:rowId xmlns:a16="http://schemas.microsoft.com/office/drawing/2014/main" val="708439085"/>
                  </a:ext>
                </a:extLst>
              </a:tr>
            </a:tbl>
          </a:graphicData>
        </a:graphic>
      </p:graphicFrame>
    </p:spTree>
    <p:extLst>
      <p:ext uri="{BB962C8B-B14F-4D97-AF65-F5344CB8AC3E}">
        <p14:creationId xmlns:p14="http://schemas.microsoft.com/office/powerpoint/2010/main" val="192260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A674-8486-642E-8B30-842AD37F35CC}"/>
              </a:ext>
            </a:extLst>
          </p:cNvPr>
          <p:cNvSpPr>
            <a:spLocks noGrp="1"/>
          </p:cNvSpPr>
          <p:nvPr>
            <p:ph type="title"/>
          </p:nvPr>
        </p:nvSpPr>
        <p:spPr/>
        <p:txBody>
          <a:bodyPr/>
          <a:lstStyle/>
          <a:p>
            <a:r>
              <a:rPr lang="en-US">
                <a:cs typeface="Calibri Light"/>
              </a:rPr>
              <a:t>Agenda</a:t>
            </a:r>
            <a:endParaRPr lang="en-US"/>
          </a:p>
        </p:txBody>
      </p:sp>
      <p:sp>
        <p:nvSpPr>
          <p:cNvPr id="3" name="Content Placeholder 2">
            <a:extLst>
              <a:ext uri="{FF2B5EF4-FFF2-40B4-BE49-F238E27FC236}">
                <a16:creationId xmlns:a16="http://schemas.microsoft.com/office/drawing/2014/main" id="{AFCE5C7A-077C-4F98-ABE0-56F61F748B9B}"/>
              </a:ext>
            </a:extLst>
          </p:cNvPr>
          <p:cNvSpPr>
            <a:spLocks noGrp="1"/>
          </p:cNvSpPr>
          <p:nvPr>
            <p:ph idx="1"/>
          </p:nvPr>
        </p:nvSpPr>
        <p:spPr>
          <a:xfrm>
            <a:off x="857015" y="1764077"/>
            <a:ext cx="4701823" cy="4640674"/>
          </a:xfrm>
        </p:spPr>
        <p:txBody>
          <a:bodyPr vert="horz" lIns="91440" tIns="45720" rIns="91440" bIns="45720" rtlCol="0" anchor="t">
            <a:normAutofit/>
          </a:bodyPr>
          <a:lstStyle/>
          <a:p>
            <a:r>
              <a:rPr lang="en-US">
                <a:cs typeface="Calibri"/>
              </a:rPr>
              <a:t>LAM </a:t>
            </a:r>
            <a:r>
              <a:rPr lang="en-US" i="1">
                <a:cs typeface="Calibri"/>
              </a:rPr>
              <a:t>gains </a:t>
            </a:r>
            <a:r>
              <a:rPr lang="en-US">
                <a:cs typeface="Calibri"/>
              </a:rPr>
              <a:t>Access to the new Grant Management System </a:t>
            </a:r>
          </a:p>
          <a:p>
            <a:r>
              <a:rPr lang="en-US">
                <a:cs typeface="Calibri"/>
              </a:rPr>
              <a:t>Create a User in GAINS</a:t>
            </a:r>
          </a:p>
          <a:p>
            <a:r>
              <a:rPr lang="en-US">
                <a:cs typeface="Calibri"/>
              </a:rPr>
              <a:t>Roles within GAINS</a:t>
            </a:r>
          </a:p>
          <a:p>
            <a:r>
              <a:rPr lang="en-US">
                <a:cs typeface="Calibri"/>
              </a:rPr>
              <a:t>Add a Role to a User </a:t>
            </a:r>
          </a:p>
        </p:txBody>
      </p:sp>
      <p:pic>
        <p:nvPicPr>
          <p:cNvPr id="5" name="Picture 4">
            <a:extLst>
              <a:ext uri="{FF2B5EF4-FFF2-40B4-BE49-F238E27FC236}">
                <a16:creationId xmlns:a16="http://schemas.microsoft.com/office/drawing/2014/main" id="{67FF9ED8-B02E-395E-4BE6-74A8C7BE73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59317" y="76867"/>
            <a:ext cx="1106312" cy="1052198"/>
          </a:xfrm>
          <a:prstGeom prst="rect">
            <a:avLst/>
          </a:prstGeom>
        </p:spPr>
      </p:pic>
      <p:pic>
        <p:nvPicPr>
          <p:cNvPr id="8" name="Picture 7">
            <a:extLst>
              <a:ext uri="{FF2B5EF4-FFF2-40B4-BE49-F238E27FC236}">
                <a16:creationId xmlns:a16="http://schemas.microsoft.com/office/drawing/2014/main" id="{BE5C67F8-78D1-862A-C40B-A91233D0B4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24696" y="1714970"/>
            <a:ext cx="4445940" cy="2967096"/>
          </a:xfrm>
          <a:prstGeom prst="rect">
            <a:avLst/>
          </a:prstGeom>
        </p:spPr>
      </p:pic>
    </p:spTree>
    <p:extLst>
      <p:ext uri="{BB962C8B-B14F-4D97-AF65-F5344CB8AC3E}">
        <p14:creationId xmlns:p14="http://schemas.microsoft.com/office/powerpoint/2010/main" val="80720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A1C5-E617-98E4-93A3-847D8DA6D089}"/>
              </a:ext>
            </a:extLst>
          </p:cNvPr>
          <p:cNvSpPr>
            <a:spLocks noGrp="1"/>
          </p:cNvSpPr>
          <p:nvPr>
            <p:ph type="title"/>
          </p:nvPr>
        </p:nvSpPr>
        <p:spPr/>
        <p:txBody>
          <a:bodyPr/>
          <a:lstStyle/>
          <a:p>
            <a:r>
              <a:rPr lang="en-US">
                <a:cs typeface="Calibri Light"/>
              </a:rPr>
              <a:t>Welcome to GAINS, LAMs!</a:t>
            </a:r>
            <a:endParaRPr lang="en-US"/>
          </a:p>
        </p:txBody>
      </p:sp>
      <p:sp>
        <p:nvSpPr>
          <p:cNvPr id="3" name="Content Placeholder 2">
            <a:extLst>
              <a:ext uri="{FF2B5EF4-FFF2-40B4-BE49-F238E27FC236}">
                <a16:creationId xmlns:a16="http://schemas.microsoft.com/office/drawing/2014/main" id="{1B1C2600-7C1D-497E-4FFB-66821756FAED}"/>
              </a:ext>
            </a:extLst>
          </p:cNvPr>
          <p:cNvSpPr>
            <a:spLocks noGrp="1"/>
          </p:cNvSpPr>
          <p:nvPr>
            <p:ph idx="1"/>
          </p:nvPr>
        </p:nvSpPr>
        <p:spPr/>
        <p:txBody>
          <a:bodyPr vert="horz" lIns="91440" tIns="45720" rIns="91440" bIns="45720" rtlCol="0" anchor="t">
            <a:normAutofit/>
          </a:bodyPr>
          <a:lstStyle/>
          <a:p>
            <a:pPr marL="0" indent="0" algn="ctr">
              <a:buNone/>
            </a:pPr>
            <a:r>
              <a:rPr lang="en-US">
                <a:cs typeface="Calibri"/>
              </a:rPr>
              <a:t>CDE has uploaded all known LAMs within CDE. You won't have to login to the </a:t>
            </a:r>
            <a:r>
              <a:rPr lang="en-US" err="1">
                <a:cs typeface="Calibri"/>
              </a:rPr>
              <a:t>IdM</a:t>
            </a:r>
            <a:r>
              <a:rPr lang="en-US">
                <a:cs typeface="Calibri"/>
              </a:rPr>
              <a:t> to provide access to users in your organization. It will be through GAINS!</a:t>
            </a:r>
          </a:p>
          <a:p>
            <a:pPr marL="0" indent="0">
              <a:buNone/>
            </a:pPr>
            <a:endParaRPr lang="en-US" sz="1600">
              <a:cs typeface="Calibri"/>
            </a:endParaRPr>
          </a:p>
          <a:p>
            <a:pPr marL="0" indent="0">
              <a:buNone/>
            </a:pPr>
            <a:endParaRPr lang="en-US">
              <a:cs typeface="Calibri"/>
            </a:endParaRPr>
          </a:p>
        </p:txBody>
      </p:sp>
      <p:sp>
        <p:nvSpPr>
          <p:cNvPr id="9" name="TextBox 8">
            <a:extLst>
              <a:ext uri="{FF2B5EF4-FFF2-40B4-BE49-F238E27FC236}">
                <a16:creationId xmlns:a16="http://schemas.microsoft.com/office/drawing/2014/main" id="{0679D86C-DF4C-B3FA-5B5F-4FF646C5BFB6}"/>
              </a:ext>
            </a:extLst>
          </p:cNvPr>
          <p:cNvSpPr txBox="1"/>
          <p:nvPr/>
        </p:nvSpPr>
        <p:spPr>
          <a:xfrm>
            <a:off x="705555" y="2248370"/>
            <a:ext cx="106830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1600">
                <a:cs typeface="Calibri"/>
              </a:rPr>
              <a:t>Visit </a:t>
            </a:r>
            <a:r>
              <a:rPr lang="en-US" sz="1600" u="sng">
                <a:solidFill>
                  <a:srgbClr val="0563C1"/>
                </a:solidFill>
                <a:cs typeface="Calibri"/>
                <a:hlinkClick r:id="rId2"/>
              </a:rPr>
              <a:t>https://colorado.egrantsmanagement.com/.</a:t>
            </a:r>
            <a:r>
              <a:rPr lang="en-US" sz="1600">
                <a:cs typeface="Calibri"/>
              </a:rPr>
              <a:t> Click on the GAINS Sign-In icon in the upper right side of the screen.</a:t>
            </a:r>
            <a:endParaRPr lang="en-US">
              <a:cs typeface="Calibri" panose="020F0502020204030204"/>
            </a:endParaRPr>
          </a:p>
        </p:txBody>
      </p:sp>
      <p:pic>
        <p:nvPicPr>
          <p:cNvPr id="7" name="Picture 6" descr="GAINs Sign In Button&#10;&#10;Home page of the GAINS is pictured to indicate the login button is in the upper right corner of the computer screen.">
            <a:extLst>
              <a:ext uri="{FF2B5EF4-FFF2-40B4-BE49-F238E27FC236}">
                <a16:creationId xmlns:a16="http://schemas.microsoft.com/office/drawing/2014/main" id="{0B3CA1D8-45C3-A722-0AF2-AFB3860D959B}"/>
              </a:ext>
            </a:extLst>
          </p:cNvPr>
          <p:cNvPicPr>
            <a:picLocks noChangeAspect="1"/>
          </p:cNvPicPr>
          <p:nvPr/>
        </p:nvPicPr>
        <p:blipFill>
          <a:blip r:embed="rId3"/>
          <a:stretch>
            <a:fillRect/>
          </a:stretch>
        </p:blipFill>
        <p:spPr>
          <a:xfrm>
            <a:off x="43672" y="2857109"/>
            <a:ext cx="12025834" cy="1002274"/>
          </a:xfrm>
          <a:prstGeom prst="rect">
            <a:avLst/>
          </a:prstGeom>
        </p:spPr>
      </p:pic>
      <p:sp>
        <p:nvSpPr>
          <p:cNvPr id="5" name="TextBox 4">
            <a:extLst>
              <a:ext uri="{FF2B5EF4-FFF2-40B4-BE49-F238E27FC236}">
                <a16:creationId xmlns:a16="http://schemas.microsoft.com/office/drawing/2014/main" id="{D832ECFF-C452-E804-D482-2D1A8FB3A3BD}"/>
              </a:ext>
            </a:extLst>
          </p:cNvPr>
          <p:cNvSpPr txBox="1"/>
          <p:nvPr/>
        </p:nvSpPr>
        <p:spPr>
          <a:xfrm>
            <a:off x="705556" y="4038384"/>
            <a:ext cx="10686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2. Click on the Sign in with CDE Identity Management (</a:t>
            </a:r>
            <a:r>
              <a:rPr lang="en-US" sz="1600" err="1">
                <a:cs typeface="Calibri"/>
              </a:rPr>
              <a:t>IdM</a:t>
            </a:r>
            <a:r>
              <a:rPr lang="en-US" sz="1600">
                <a:cs typeface="Calibri"/>
              </a:rPr>
              <a:t>) link.  </a:t>
            </a:r>
          </a:p>
        </p:txBody>
      </p:sp>
      <p:pic>
        <p:nvPicPr>
          <p:cNvPr id="6" name="Picture 5" descr="GAINs Login In Screen&#10;&#10;Login page of GAINS that show the user's login options. A user can sign in through the native way or the IdM way. The image shows the native sign in with the email address and password. The other is the option to sign in through the Identity Management System, which would take you to an another screen.">
            <a:extLst>
              <a:ext uri="{FF2B5EF4-FFF2-40B4-BE49-F238E27FC236}">
                <a16:creationId xmlns:a16="http://schemas.microsoft.com/office/drawing/2014/main" id="{25785D91-6D54-1628-FAD0-186E68BA3D16}"/>
              </a:ext>
            </a:extLst>
          </p:cNvPr>
          <p:cNvPicPr>
            <a:picLocks noChangeAspect="1"/>
          </p:cNvPicPr>
          <p:nvPr/>
        </p:nvPicPr>
        <p:blipFill>
          <a:blip r:embed="rId4"/>
          <a:stretch>
            <a:fillRect/>
          </a:stretch>
        </p:blipFill>
        <p:spPr>
          <a:xfrm>
            <a:off x="3868326" y="4554433"/>
            <a:ext cx="4361274" cy="2255620"/>
          </a:xfrm>
          <a:prstGeom prst="rect">
            <a:avLst/>
          </a:prstGeom>
        </p:spPr>
      </p:pic>
      <p:pic>
        <p:nvPicPr>
          <p:cNvPr id="8" name="Picture 7">
            <a:extLst>
              <a:ext uri="{FF2B5EF4-FFF2-40B4-BE49-F238E27FC236}">
                <a16:creationId xmlns:a16="http://schemas.microsoft.com/office/drawing/2014/main" id="{CDFC6851-0AA7-2EC6-BABA-41CB6B7896C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56872" y="95681"/>
            <a:ext cx="1049868" cy="995754"/>
          </a:xfrm>
          <a:prstGeom prst="rect">
            <a:avLst/>
          </a:prstGeom>
        </p:spPr>
      </p:pic>
    </p:spTree>
    <p:extLst>
      <p:ext uri="{BB962C8B-B14F-4D97-AF65-F5344CB8AC3E}">
        <p14:creationId xmlns:p14="http://schemas.microsoft.com/office/powerpoint/2010/main" val="20241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62A3-4864-B939-371F-87B37F6F10EC}"/>
              </a:ext>
            </a:extLst>
          </p:cNvPr>
          <p:cNvSpPr>
            <a:spLocks noGrp="1"/>
          </p:cNvSpPr>
          <p:nvPr>
            <p:ph type="title"/>
          </p:nvPr>
        </p:nvSpPr>
        <p:spPr/>
        <p:txBody>
          <a:bodyPr/>
          <a:lstStyle/>
          <a:p>
            <a:r>
              <a:rPr lang="en-US">
                <a:cs typeface="Calibri Light"/>
              </a:rPr>
              <a:t>Login to GAINS</a:t>
            </a:r>
            <a:endParaRPr lang="en-US"/>
          </a:p>
        </p:txBody>
      </p:sp>
      <p:sp>
        <p:nvSpPr>
          <p:cNvPr id="3" name="Content Placeholder 2">
            <a:extLst>
              <a:ext uri="{FF2B5EF4-FFF2-40B4-BE49-F238E27FC236}">
                <a16:creationId xmlns:a16="http://schemas.microsoft.com/office/drawing/2014/main" id="{B4B7EA51-A6BC-D2BC-FC9D-140BF22B7B83}"/>
              </a:ext>
            </a:extLst>
          </p:cNvPr>
          <p:cNvSpPr>
            <a:spLocks noGrp="1"/>
          </p:cNvSpPr>
          <p:nvPr>
            <p:ph idx="1"/>
          </p:nvPr>
        </p:nvSpPr>
        <p:spPr/>
        <p:txBody>
          <a:bodyPr vert="horz" lIns="91440" tIns="45720" rIns="91440" bIns="45720" rtlCol="0" anchor="t">
            <a:normAutofit/>
          </a:bodyPr>
          <a:lstStyle/>
          <a:p>
            <a:pPr marL="0" indent="0">
              <a:buNone/>
            </a:pPr>
            <a:r>
              <a:rPr lang="en-US" sz="1600">
                <a:cs typeface="Calibri"/>
              </a:rPr>
              <a:t>3. The next page you will see is where you enter your Single Sign-on credentials. The username will be your full email and the password will align to other CDE logins. </a:t>
            </a:r>
          </a:p>
        </p:txBody>
      </p:sp>
      <p:sp>
        <p:nvSpPr>
          <p:cNvPr id="5" name="TextBox 4">
            <a:extLst>
              <a:ext uri="{FF2B5EF4-FFF2-40B4-BE49-F238E27FC236}">
                <a16:creationId xmlns:a16="http://schemas.microsoft.com/office/drawing/2014/main" id="{EE736E89-8FD8-3F0A-653C-648FE679AE53}"/>
              </a:ext>
            </a:extLst>
          </p:cNvPr>
          <p:cNvSpPr txBox="1"/>
          <p:nvPr/>
        </p:nvSpPr>
        <p:spPr>
          <a:xfrm>
            <a:off x="1655705" y="5230518"/>
            <a:ext cx="8858012" cy="646331"/>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If you are unable to login to GAINS, please email </a:t>
            </a:r>
            <a:r>
              <a:rPr lang="en-US">
                <a:ea typeface="+mn-lt"/>
                <a:cs typeface="+mn-lt"/>
                <a:hlinkClick r:id="rId3"/>
              </a:rPr>
              <a:t>gains@cde.state.co.us</a:t>
            </a:r>
            <a:r>
              <a:rPr lang="en-US">
                <a:ea typeface="+mn-lt"/>
                <a:cs typeface="+mn-lt"/>
              </a:rPr>
              <a:t> </a:t>
            </a:r>
          </a:p>
          <a:p>
            <a:pPr algn="ctr"/>
            <a:r>
              <a:rPr lang="en-US">
                <a:ea typeface="Calibri" panose="020F0502020204030204"/>
                <a:cs typeface="Calibri"/>
              </a:rPr>
              <a:t>If you are having </a:t>
            </a:r>
            <a:r>
              <a:rPr lang="en-US" err="1">
                <a:ea typeface="Calibri" panose="020F0502020204030204"/>
                <a:cs typeface="Calibri"/>
              </a:rPr>
              <a:t>IdM</a:t>
            </a:r>
            <a:r>
              <a:rPr lang="en-US">
                <a:ea typeface="Calibri" panose="020F0502020204030204"/>
                <a:cs typeface="Calibri"/>
              </a:rPr>
              <a:t> issues, please email </a:t>
            </a:r>
            <a:r>
              <a:rPr lang="en-US">
                <a:solidFill>
                  <a:srgbClr val="000000"/>
                </a:solidFill>
                <a:ea typeface="+mn-lt"/>
                <a:cs typeface="+mn-lt"/>
              </a:rPr>
              <a:t> </a:t>
            </a:r>
            <a:r>
              <a:rPr lang="en-US" u="sng">
                <a:solidFill>
                  <a:srgbClr val="403F3B"/>
                </a:solidFill>
                <a:ea typeface="+mn-lt"/>
                <a:cs typeface="+mn-lt"/>
                <a:hlinkClick r:id="rId4">
                  <a:extLst>
                    <a:ext uri="{A12FA001-AC4F-418D-AE19-62706E023703}">
                      <ahyp:hlinkClr xmlns:ahyp="http://schemas.microsoft.com/office/drawing/2018/hyperlinkcolor" val="tx"/>
                    </a:ext>
                  </a:extLst>
                </a:hlinkClick>
              </a:rPr>
              <a:t>cdeidm@cde.state.co.us</a:t>
            </a:r>
            <a:endParaRPr lang="en-US">
              <a:ea typeface="Calibri" panose="020F0502020204030204"/>
              <a:cs typeface="Calibri"/>
              <a:hlinkClick r:id="rId4"/>
            </a:endParaRPr>
          </a:p>
        </p:txBody>
      </p:sp>
      <p:pic>
        <p:nvPicPr>
          <p:cNvPr id="8" name="Picture 7">
            <a:extLst>
              <a:ext uri="{FF2B5EF4-FFF2-40B4-BE49-F238E27FC236}">
                <a16:creationId xmlns:a16="http://schemas.microsoft.com/office/drawing/2014/main" id="{B9C076D9-72A0-50D0-2B3A-74AD96868B2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56872" y="95681"/>
            <a:ext cx="1049868" cy="995754"/>
          </a:xfrm>
          <a:prstGeom prst="rect">
            <a:avLst/>
          </a:prstGeom>
        </p:spPr>
      </p:pic>
      <p:pic>
        <p:nvPicPr>
          <p:cNvPr id="6" name="Picture 5" descr="Welcome to the Identity Management Login&#10;&#10;The login for the Identity Management System where users will enter their entire email and password. ">
            <a:extLst>
              <a:ext uri="{FF2B5EF4-FFF2-40B4-BE49-F238E27FC236}">
                <a16:creationId xmlns:a16="http://schemas.microsoft.com/office/drawing/2014/main" id="{486B0E9C-B92D-35B9-DE28-14D061393840}"/>
              </a:ext>
            </a:extLst>
          </p:cNvPr>
          <p:cNvPicPr>
            <a:picLocks noChangeAspect="1"/>
          </p:cNvPicPr>
          <p:nvPr/>
        </p:nvPicPr>
        <p:blipFill>
          <a:blip r:embed="rId6"/>
          <a:stretch>
            <a:fillRect/>
          </a:stretch>
        </p:blipFill>
        <p:spPr>
          <a:xfrm>
            <a:off x="1107924" y="2501276"/>
            <a:ext cx="9988247" cy="2169923"/>
          </a:xfrm>
          <a:prstGeom prst="rect">
            <a:avLst/>
          </a:prstGeom>
        </p:spPr>
      </p:pic>
    </p:spTree>
    <p:extLst>
      <p:ext uri="{BB962C8B-B14F-4D97-AF65-F5344CB8AC3E}">
        <p14:creationId xmlns:p14="http://schemas.microsoft.com/office/powerpoint/2010/main" val="185716869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1540-26F4-3A5B-A2DC-6463CB089BE2}"/>
              </a:ext>
            </a:extLst>
          </p:cNvPr>
          <p:cNvSpPr>
            <a:spLocks noGrp="1"/>
          </p:cNvSpPr>
          <p:nvPr>
            <p:ph type="title"/>
          </p:nvPr>
        </p:nvSpPr>
        <p:spPr/>
        <p:txBody>
          <a:bodyPr/>
          <a:lstStyle/>
          <a:p>
            <a:r>
              <a:rPr lang="en-US">
                <a:cs typeface="Calibri Light"/>
              </a:rPr>
              <a:t>Create a User </a:t>
            </a:r>
            <a:endParaRPr lang="en-US"/>
          </a:p>
        </p:txBody>
      </p:sp>
      <p:sp>
        <p:nvSpPr>
          <p:cNvPr id="3" name="Content Placeholder 2">
            <a:extLst>
              <a:ext uri="{FF2B5EF4-FFF2-40B4-BE49-F238E27FC236}">
                <a16:creationId xmlns:a16="http://schemas.microsoft.com/office/drawing/2014/main" id="{CC5F2737-4122-702A-1EB3-02BB7C0FDDC0}"/>
              </a:ext>
            </a:extLst>
          </p:cNvPr>
          <p:cNvSpPr>
            <a:spLocks noGrp="1"/>
          </p:cNvSpPr>
          <p:nvPr>
            <p:ph idx="1"/>
          </p:nvPr>
        </p:nvSpPr>
        <p:spPr/>
        <p:txBody>
          <a:bodyPr vert="horz" lIns="91440" tIns="45720" rIns="91440" bIns="45720" rtlCol="0" anchor="t">
            <a:normAutofit/>
          </a:bodyPr>
          <a:lstStyle/>
          <a:p>
            <a:r>
              <a:rPr lang="en-US">
                <a:cs typeface="Calibri"/>
              </a:rPr>
              <a:t>Once logged in, you will be taken to the home screen again. But you'll notice that the left navigation bar has changed with additional options. </a:t>
            </a:r>
          </a:p>
          <a:p>
            <a:r>
              <a:rPr lang="en-US">
                <a:cs typeface="Calibri"/>
              </a:rPr>
              <a:t>As the "User Access Administrator Role," you can now see "Administer." </a:t>
            </a:r>
          </a:p>
          <a:p>
            <a:r>
              <a:rPr lang="en-US">
                <a:cs typeface="Calibri"/>
              </a:rPr>
              <a:t>Hover over Administer and select "User Access." </a:t>
            </a:r>
          </a:p>
        </p:txBody>
      </p:sp>
      <p:pic>
        <p:nvPicPr>
          <p:cNvPr id="4" name="Picture 3" descr="User Access &#10;On the left hand navigation system, under the home page, users will go to Administer. By hovering over Administer, this will open &quot;User Access&quot; page to the right. ">
            <a:extLst>
              <a:ext uri="{FF2B5EF4-FFF2-40B4-BE49-F238E27FC236}">
                <a16:creationId xmlns:a16="http://schemas.microsoft.com/office/drawing/2014/main" id="{32D525B0-B165-3C7A-192E-FE639D462098}"/>
              </a:ext>
            </a:extLst>
          </p:cNvPr>
          <p:cNvPicPr>
            <a:picLocks noChangeAspect="1"/>
          </p:cNvPicPr>
          <p:nvPr/>
        </p:nvPicPr>
        <p:blipFill>
          <a:blip r:embed="rId2"/>
          <a:stretch>
            <a:fillRect/>
          </a:stretch>
        </p:blipFill>
        <p:spPr>
          <a:xfrm>
            <a:off x="4724400" y="4076936"/>
            <a:ext cx="2743200" cy="1541799"/>
          </a:xfrm>
          <a:prstGeom prst="rect">
            <a:avLst/>
          </a:prstGeom>
        </p:spPr>
      </p:pic>
      <p:pic>
        <p:nvPicPr>
          <p:cNvPr id="7" name="Picture 6">
            <a:extLst>
              <a:ext uri="{FF2B5EF4-FFF2-40B4-BE49-F238E27FC236}">
                <a16:creationId xmlns:a16="http://schemas.microsoft.com/office/drawing/2014/main" id="{C37EB770-332D-61C6-4C7D-C1FCB07F62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9317" y="76867"/>
            <a:ext cx="1106312" cy="1052198"/>
          </a:xfrm>
          <a:prstGeom prst="rect">
            <a:avLst/>
          </a:prstGeom>
        </p:spPr>
      </p:pic>
    </p:spTree>
    <p:extLst>
      <p:ext uri="{BB962C8B-B14F-4D97-AF65-F5344CB8AC3E}">
        <p14:creationId xmlns:p14="http://schemas.microsoft.com/office/powerpoint/2010/main" val="59346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1BD5-CBDA-C63B-4049-8F26E6120640}"/>
              </a:ext>
            </a:extLst>
          </p:cNvPr>
          <p:cNvSpPr>
            <a:spLocks noGrp="1"/>
          </p:cNvSpPr>
          <p:nvPr>
            <p:ph type="title"/>
          </p:nvPr>
        </p:nvSpPr>
        <p:spPr/>
        <p:txBody>
          <a:bodyPr/>
          <a:lstStyle/>
          <a:p>
            <a:r>
              <a:rPr lang="en-US">
                <a:cs typeface="Calibri Light"/>
              </a:rPr>
              <a:t>Find a User or Create One!</a:t>
            </a:r>
            <a:endParaRPr lang="en-US"/>
          </a:p>
        </p:txBody>
      </p:sp>
      <p:sp>
        <p:nvSpPr>
          <p:cNvPr id="3" name="Content Placeholder 2">
            <a:extLst>
              <a:ext uri="{FF2B5EF4-FFF2-40B4-BE49-F238E27FC236}">
                <a16:creationId xmlns:a16="http://schemas.microsoft.com/office/drawing/2014/main" id="{59A054AC-E376-DF4E-A5EE-9DF1D10CEEBA}"/>
              </a:ext>
            </a:extLst>
          </p:cNvPr>
          <p:cNvSpPr>
            <a:spLocks noGrp="1"/>
          </p:cNvSpPr>
          <p:nvPr>
            <p:ph idx="1"/>
          </p:nvPr>
        </p:nvSpPr>
        <p:spPr>
          <a:xfrm>
            <a:off x="221343" y="1554480"/>
            <a:ext cx="5846839" cy="4351338"/>
          </a:xfrm>
        </p:spPr>
        <p:txBody>
          <a:bodyPr vert="horz" lIns="91440" tIns="45720" rIns="91440" bIns="45720" rtlCol="0" anchor="t">
            <a:normAutofit/>
          </a:bodyPr>
          <a:lstStyle/>
          <a:p>
            <a:r>
              <a:rPr lang="en-US" sz="2800">
                <a:cs typeface="Calibri"/>
              </a:rPr>
              <a:t>You'll be able to search for existing users by entering name, role, and/or organization. </a:t>
            </a:r>
          </a:p>
          <a:p>
            <a:r>
              <a:rPr lang="en-US" sz="2800">
                <a:cs typeface="Calibri"/>
              </a:rPr>
              <a:t>If the user you are looking for is not in the system, select "Create User."</a:t>
            </a:r>
            <a:endParaRPr lang="en-US" sz="2800">
              <a:ea typeface="Calibri"/>
              <a:cs typeface="Calibri"/>
            </a:endParaRPr>
          </a:p>
        </p:txBody>
      </p:sp>
      <p:sp>
        <p:nvSpPr>
          <p:cNvPr id="7" name="Content Placeholder 6">
            <a:extLst>
              <a:ext uri="{FF2B5EF4-FFF2-40B4-BE49-F238E27FC236}">
                <a16:creationId xmlns:a16="http://schemas.microsoft.com/office/drawing/2014/main" id="{C9EFF301-393C-8454-2AD9-12E715CAB35F}"/>
              </a:ext>
            </a:extLst>
          </p:cNvPr>
          <p:cNvSpPr>
            <a:spLocks noGrp="1"/>
          </p:cNvSpPr>
          <p:nvPr>
            <p:ph sz="quarter" idx="4294967295"/>
          </p:nvPr>
        </p:nvSpPr>
        <p:spPr>
          <a:xfrm>
            <a:off x="217714" y="3965575"/>
            <a:ext cx="5183188" cy="2359025"/>
          </a:xfrm>
        </p:spPr>
        <p:txBody>
          <a:bodyPr vert="horz" lIns="91440" tIns="45720" rIns="91440" bIns="45720" rtlCol="0" anchor="t">
            <a:normAutofit/>
          </a:bodyPr>
          <a:lstStyle/>
          <a:p>
            <a:r>
              <a:rPr lang="en-US">
                <a:cs typeface="Calibri"/>
              </a:rPr>
              <a:t>You will be led to a screen that will tell you to enter the email address, first name, and last name. Please also enter the phone number. </a:t>
            </a:r>
            <a:endParaRPr lang="en-US"/>
          </a:p>
        </p:txBody>
      </p:sp>
      <p:pic>
        <p:nvPicPr>
          <p:cNvPr id="8" name="Picture 7" descr="Create User&#10;To create a user, the administrator will need to enter the Email Address, First Name, Last Name, Phone Number, Phone Extension (if applicable) and Fax Number (if applicable).">
            <a:extLst>
              <a:ext uri="{FF2B5EF4-FFF2-40B4-BE49-F238E27FC236}">
                <a16:creationId xmlns:a16="http://schemas.microsoft.com/office/drawing/2014/main" id="{3F57D073-7847-5CA3-A803-7EC1ED9EF5E8}"/>
              </a:ext>
            </a:extLst>
          </p:cNvPr>
          <p:cNvPicPr>
            <a:picLocks noChangeAspect="1"/>
          </p:cNvPicPr>
          <p:nvPr/>
        </p:nvPicPr>
        <p:blipFill>
          <a:blip r:embed="rId3"/>
          <a:stretch>
            <a:fillRect/>
          </a:stretch>
        </p:blipFill>
        <p:spPr>
          <a:xfrm>
            <a:off x="6372126" y="3782332"/>
            <a:ext cx="4972050" cy="2343150"/>
          </a:xfrm>
          <a:prstGeom prst="rect">
            <a:avLst/>
          </a:prstGeom>
        </p:spPr>
      </p:pic>
      <p:pic>
        <p:nvPicPr>
          <p:cNvPr id="10" name="Picture 9" descr="User Access&#10;To create a new user, the user will select &quot;Create User&quot; on the top left of the screen. If they wish to search for an existing user, they can do that with the search criteria. The search critera includes Last Name, Email Address, Role, Organization Name, or Organization Number.">
            <a:extLst>
              <a:ext uri="{FF2B5EF4-FFF2-40B4-BE49-F238E27FC236}">
                <a16:creationId xmlns:a16="http://schemas.microsoft.com/office/drawing/2014/main" id="{FB57DCA4-D158-309C-6B6B-67227EE9E97A}"/>
              </a:ext>
            </a:extLst>
          </p:cNvPr>
          <p:cNvPicPr>
            <a:picLocks noChangeAspect="1"/>
          </p:cNvPicPr>
          <p:nvPr/>
        </p:nvPicPr>
        <p:blipFill>
          <a:blip r:embed="rId4"/>
          <a:stretch>
            <a:fillRect/>
          </a:stretch>
        </p:blipFill>
        <p:spPr>
          <a:xfrm>
            <a:off x="7465471" y="1970923"/>
            <a:ext cx="2676525" cy="942975"/>
          </a:xfrm>
          <a:prstGeom prst="rect">
            <a:avLst/>
          </a:prstGeom>
        </p:spPr>
      </p:pic>
      <p:pic>
        <p:nvPicPr>
          <p:cNvPr id="6" name="Picture 5">
            <a:extLst>
              <a:ext uri="{FF2B5EF4-FFF2-40B4-BE49-F238E27FC236}">
                <a16:creationId xmlns:a16="http://schemas.microsoft.com/office/drawing/2014/main" id="{E7FF6A9B-E3EA-069F-C4B1-ADB450F74F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9317" y="76867"/>
            <a:ext cx="1106312" cy="1052198"/>
          </a:xfrm>
          <a:prstGeom prst="rect">
            <a:avLst/>
          </a:prstGeom>
        </p:spPr>
      </p:pic>
    </p:spTree>
    <p:extLst>
      <p:ext uri="{BB962C8B-B14F-4D97-AF65-F5344CB8AC3E}">
        <p14:creationId xmlns:p14="http://schemas.microsoft.com/office/powerpoint/2010/main" val="377478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BE11-C60E-C265-472F-2AA9C1CF13E4}"/>
              </a:ext>
            </a:extLst>
          </p:cNvPr>
          <p:cNvSpPr>
            <a:spLocks noGrp="1"/>
          </p:cNvSpPr>
          <p:nvPr>
            <p:ph type="title"/>
          </p:nvPr>
        </p:nvSpPr>
        <p:spPr/>
        <p:txBody>
          <a:bodyPr/>
          <a:lstStyle/>
          <a:p>
            <a:r>
              <a:rPr lang="en-US">
                <a:cs typeface="Calibri Light"/>
              </a:rPr>
              <a:t>User Notification</a:t>
            </a:r>
            <a:endParaRPr lang="en-US"/>
          </a:p>
        </p:txBody>
      </p:sp>
      <p:sp>
        <p:nvSpPr>
          <p:cNvPr id="4" name="Content Placeholder 3">
            <a:extLst>
              <a:ext uri="{FF2B5EF4-FFF2-40B4-BE49-F238E27FC236}">
                <a16:creationId xmlns:a16="http://schemas.microsoft.com/office/drawing/2014/main" id="{81A11F3C-095D-D696-6FA0-395B10D70E7C}"/>
              </a:ext>
            </a:extLst>
          </p:cNvPr>
          <p:cNvSpPr>
            <a:spLocks noGrp="1"/>
          </p:cNvSpPr>
          <p:nvPr>
            <p:ph idx="1"/>
          </p:nvPr>
        </p:nvSpPr>
        <p:spPr/>
        <p:txBody>
          <a:bodyPr vert="horz" lIns="91440" tIns="45720" rIns="91440" bIns="45720" rtlCol="0" anchor="t">
            <a:normAutofit/>
          </a:bodyPr>
          <a:lstStyle/>
          <a:p>
            <a:r>
              <a:rPr lang="en-US">
                <a:cs typeface="Calibri"/>
              </a:rPr>
              <a:t>Once the user is created, the user will receive an email permitting the new user to set a password. Since your districts are through the </a:t>
            </a:r>
            <a:r>
              <a:rPr lang="en-US" err="1">
                <a:cs typeface="Calibri"/>
              </a:rPr>
              <a:t>IdM</a:t>
            </a:r>
            <a:r>
              <a:rPr lang="en-US">
                <a:cs typeface="Calibri"/>
              </a:rPr>
              <a:t>, they can ignore this email. </a:t>
            </a:r>
            <a:endParaRPr lang="en-US">
              <a:ea typeface="Calibri"/>
              <a:cs typeface="Calibri"/>
            </a:endParaRPr>
          </a:p>
          <a:p>
            <a:endParaRPr lang="en-US">
              <a:cs typeface="Calibri"/>
            </a:endParaRPr>
          </a:p>
          <a:p>
            <a:r>
              <a:rPr lang="en-US">
                <a:cs typeface="Calibri"/>
              </a:rPr>
              <a:t>Your users within the district will now be able to access GAINS through the </a:t>
            </a:r>
            <a:r>
              <a:rPr lang="en-US" err="1">
                <a:cs typeface="Calibri"/>
              </a:rPr>
              <a:t>IdM</a:t>
            </a:r>
            <a:r>
              <a:rPr lang="en-US">
                <a:cs typeface="Calibri"/>
              </a:rPr>
              <a:t>. </a:t>
            </a:r>
            <a:endParaRPr lang="en-US">
              <a:ea typeface="Calibri"/>
              <a:cs typeface="Calibri"/>
            </a:endParaRPr>
          </a:p>
        </p:txBody>
      </p:sp>
      <p:sp>
        <p:nvSpPr>
          <p:cNvPr id="8" name="TextBox 7">
            <a:extLst>
              <a:ext uri="{FF2B5EF4-FFF2-40B4-BE49-F238E27FC236}">
                <a16:creationId xmlns:a16="http://schemas.microsoft.com/office/drawing/2014/main" id="{8955CC14-B254-35CB-EC1D-E974F74F09A9}"/>
              </a:ext>
            </a:extLst>
          </p:cNvPr>
          <p:cNvSpPr txBox="1"/>
          <p:nvPr/>
        </p:nvSpPr>
        <p:spPr>
          <a:xfrm>
            <a:off x="1108688" y="4081130"/>
            <a:ext cx="9836384" cy="400110"/>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However, they will not be able to do much because they don't have an assigned </a:t>
            </a:r>
            <a:r>
              <a:rPr lang="en-US" sz="2000" b="1" u="sng">
                <a:cs typeface="Calibri"/>
              </a:rPr>
              <a:t>ROLE</a:t>
            </a:r>
            <a:r>
              <a:rPr lang="en-US" sz="2000">
                <a:cs typeface="Calibri"/>
              </a:rPr>
              <a:t>. </a:t>
            </a:r>
            <a:endParaRPr lang="en-US" sz="2000">
              <a:ea typeface="Calibri"/>
              <a:cs typeface="Calibri"/>
            </a:endParaRPr>
          </a:p>
        </p:txBody>
      </p:sp>
      <p:pic>
        <p:nvPicPr>
          <p:cNvPr id="6" name="Picture 5">
            <a:extLst>
              <a:ext uri="{FF2B5EF4-FFF2-40B4-BE49-F238E27FC236}">
                <a16:creationId xmlns:a16="http://schemas.microsoft.com/office/drawing/2014/main" id="{C5FC7C5F-F477-B0D2-4BC3-FEBA22EDF9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59317" y="76867"/>
            <a:ext cx="1106312" cy="1052198"/>
          </a:xfrm>
          <a:prstGeom prst="rect">
            <a:avLst/>
          </a:prstGeom>
        </p:spPr>
      </p:pic>
    </p:spTree>
    <p:extLst>
      <p:ext uri="{BB962C8B-B14F-4D97-AF65-F5344CB8AC3E}">
        <p14:creationId xmlns:p14="http://schemas.microsoft.com/office/powerpoint/2010/main" val="286132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1E70-B68A-FA26-CA4F-8B76EDF37018}"/>
              </a:ext>
            </a:extLst>
          </p:cNvPr>
          <p:cNvSpPr>
            <a:spLocks noGrp="1"/>
          </p:cNvSpPr>
          <p:nvPr>
            <p:ph type="title"/>
          </p:nvPr>
        </p:nvSpPr>
        <p:spPr/>
        <p:txBody>
          <a:bodyPr/>
          <a:lstStyle/>
          <a:p>
            <a:r>
              <a:rPr lang="en-US">
                <a:cs typeface="Calibri Light"/>
              </a:rPr>
              <a:t>Roles within GAINS</a:t>
            </a:r>
            <a:endParaRPr lang="en-US"/>
          </a:p>
        </p:txBody>
      </p:sp>
      <p:sp>
        <p:nvSpPr>
          <p:cNvPr id="3" name="Content Placeholder 2">
            <a:extLst>
              <a:ext uri="{FF2B5EF4-FFF2-40B4-BE49-F238E27FC236}">
                <a16:creationId xmlns:a16="http://schemas.microsoft.com/office/drawing/2014/main" id="{5DE8E923-FCB6-C319-2FD7-DBC5DB922DB7}"/>
              </a:ext>
            </a:extLst>
          </p:cNvPr>
          <p:cNvSpPr>
            <a:spLocks noGrp="1"/>
          </p:cNvSpPr>
          <p:nvPr>
            <p:ph idx="1"/>
          </p:nvPr>
        </p:nvSpPr>
        <p:spPr/>
        <p:txBody>
          <a:bodyPr vert="horz" lIns="91440" tIns="45720" rIns="91440" bIns="45720" rtlCol="0" anchor="t">
            <a:normAutofit/>
          </a:bodyPr>
          <a:lstStyle/>
          <a:p>
            <a:r>
              <a:rPr lang="en-US">
                <a:cs typeface="Calibri"/>
              </a:rPr>
              <a:t>Before we assign a Role, we need to know what kind of Roles are available! </a:t>
            </a:r>
          </a:p>
          <a:p>
            <a:r>
              <a:rPr lang="en-US">
                <a:cs typeface="Calibri"/>
              </a:rPr>
              <a:t>Please keep in mind the following: </a:t>
            </a:r>
            <a:endParaRPr lang="en-US">
              <a:ea typeface="Calibri"/>
              <a:cs typeface="Calibri"/>
            </a:endParaRPr>
          </a:p>
          <a:p>
            <a:pPr lvl="1"/>
            <a:r>
              <a:rPr lang="en-US">
                <a:cs typeface="Calibri"/>
              </a:rPr>
              <a:t>A user can have more than one role.</a:t>
            </a:r>
            <a:endParaRPr lang="en-US">
              <a:ea typeface="Calibri"/>
              <a:cs typeface="Calibri"/>
            </a:endParaRPr>
          </a:p>
          <a:p>
            <a:pPr lvl="1"/>
            <a:r>
              <a:rPr lang="en-US">
                <a:cs typeface="Calibri"/>
              </a:rPr>
              <a:t>A role can be assigned to more than one user. </a:t>
            </a:r>
            <a:endParaRPr lang="en-US">
              <a:ea typeface="Calibri"/>
              <a:cs typeface="Calibri"/>
            </a:endParaRPr>
          </a:p>
          <a:p>
            <a:pPr lvl="1"/>
            <a:r>
              <a:rPr lang="en-US">
                <a:cs typeface="Calibri"/>
              </a:rPr>
              <a:t>A user can have roles in multiple organizations. </a:t>
            </a:r>
            <a:endParaRPr lang="en-US">
              <a:ea typeface="Calibri"/>
              <a:cs typeface="Calibri"/>
            </a:endParaRPr>
          </a:p>
          <a:p>
            <a:pPr lvl="1"/>
            <a:r>
              <a:rPr lang="en-US">
                <a:cs typeface="Calibri"/>
              </a:rPr>
              <a:t>And, every organization must have, </a:t>
            </a:r>
            <a:r>
              <a:rPr lang="en-US">
                <a:solidFill>
                  <a:srgbClr val="FF0000"/>
                </a:solidFill>
                <a:cs typeface="Calibri"/>
              </a:rPr>
              <a:t>at a minimum,</a:t>
            </a:r>
            <a:r>
              <a:rPr lang="en-US">
                <a:cs typeface="Calibri"/>
              </a:rPr>
              <a:t> an LEA Fiscal Representative and LEA Authorized Representative. </a:t>
            </a:r>
            <a:endParaRPr lang="en-US">
              <a:ea typeface="Calibri"/>
              <a:cs typeface="Calibri"/>
            </a:endParaRPr>
          </a:p>
        </p:txBody>
      </p:sp>
      <p:pic>
        <p:nvPicPr>
          <p:cNvPr id="6" name="Picture 5">
            <a:extLst>
              <a:ext uri="{FF2B5EF4-FFF2-40B4-BE49-F238E27FC236}">
                <a16:creationId xmlns:a16="http://schemas.microsoft.com/office/drawing/2014/main" id="{E85BAD1C-EA43-2F6F-0E89-A6DB4EB61A4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59317" y="76867"/>
            <a:ext cx="1106312" cy="1052198"/>
          </a:xfrm>
          <a:prstGeom prst="rect">
            <a:avLst/>
          </a:prstGeom>
        </p:spPr>
      </p:pic>
    </p:spTree>
    <p:extLst>
      <p:ext uri="{BB962C8B-B14F-4D97-AF65-F5344CB8AC3E}">
        <p14:creationId xmlns:p14="http://schemas.microsoft.com/office/powerpoint/2010/main" val="74965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C4C5-447F-83DD-9B92-D39DDE3378B2}"/>
              </a:ext>
            </a:extLst>
          </p:cNvPr>
          <p:cNvSpPr>
            <a:spLocks noGrp="1"/>
          </p:cNvSpPr>
          <p:nvPr>
            <p:ph type="title"/>
          </p:nvPr>
        </p:nvSpPr>
        <p:spPr/>
        <p:txBody>
          <a:bodyPr/>
          <a:lstStyle/>
          <a:p>
            <a:r>
              <a:rPr lang="en-US">
                <a:cs typeface="Calibri Light"/>
              </a:rPr>
              <a:t>Type of Roles</a:t>
            </a:r>
            <a:endParaRPr lang="en-US"/>
          </a:p>
        </p:txBody>
      </p:sp>
      <p:sp>
        <p:nvSpPr>
          <p:cNvPr id="3" name="Content Placeholder 2">
            <a:extLst>
              <a:ext uri="{FF2B5EF4-FFF2-40B4-BE49-F238E27FC236}">
                <a16:creationId xmlns:a16="http://schemas.microsoft.com/office/drawing/2014/main" id="{47E49CFF-6A3D-22C6-D431-A8609EDB73F4}"/>
              </a:ext>
              <a:ext uri="{C183D7F6-B498-43B3-948B-1728B52AA6E4}">
                <adec:decorative xmlns:adec="http://schemas.microsoft.com/office/drawing/2017/decorative" val="0"/>
              </a:ext>
            </a:extLst>
          </p:cNvPr>
          <p:cNvSpPr>
            <a:spLocks noGrp="1"/>
          </p:cNvSpPr>
          <p:nvPr>
            <p:ph sz="half" idx="1"/>
          </p:nvPr>
        </p:nvSpPr>
        <p:spPr/>
        <p:txBody>
          <a:bodyPr vert="horz" lIns="91440" tIns="45720" rIns="91440" bIns="45720" rtlCol="0" anchor="t">
            <a:normAutofit lnSpcReduction="10000"/>
          </a:bodyPr>
          <a:lstStyle/>
          <a:p>
            <a:r>
              <a:rPr lang="en-US" sz="2400" b="1">
                <a:cs typeface="Calibri"/>
              </a:rPr>
              <a:t>LEA [Application Name] Director</a:t>
            </a:r>
          </a:p>
          <a:p>
            <a:pPr lvl="1"/>
            <a:r>
              <a:rPr lang="en-US">
                <a:cs typeface="Calibri"/>
              </a:rPr>
              <a:t>Authorized to create</a:t>
            </a:r>
            <a:r>
              <a:rPr lang="en-US" sz="2000">
                <a:cs typeface="Calibri"/>
              </a:rPr>
              <a:t> and </a:t>
            </a:r>
            <a:r>
              <a:rPr lang="en-US">
                <a:cs typeface="Calibri"/>
              </a:rPr>
              <a:t>complete</a:t>
            </a:r>
            <a:r>
              <a:rPr lang="en-US" sz="2000">
                <a:cs typeface="Calibri"/>
              </a:rPr>
              <a:t> named grant</a:t>
            </a:r>
            <a:endParaRPr lang="en-US" sz="2000">
              <a:ea typeface="Calibri"/>
              <a:cs typeface="Calibri"/>
            </a:endParaRPr>
          </a:p>
          <a:p>
            <a:r>
              <a:rPr lang="en-US" sz="2400" b="1">
                <a:cs typeface="Calibri"/>
              </a:rPr>
              <a:t>LEA [Application Name] Update</a:t>
            </a:r>
            <a:endParaRPr lang="en-US" sz="2400" b="1">
              <a:ea typeface="Calibri"/>
              <a:cs typeface="Calibri"/>
            </a:endParaRPr>
          </a:p>
          <a:p>
            <a:pPr lvl="1"/>
            <a:r>
              <a:rPr lang="en-US">
                <a:cs typeface="Calibri"/>
              </a:rPr>
              <a:t>Authorized to </a:t>
            </a:r>
            <a:r>
              <a:rPr lang="en-US" sz="2000">
                <a:cs typeface="Calibri"/>
              </a:rPr>
              <a:t>edit but cannot change statuses</a:t>
            </a:r>
            <a:endParaRPr lang="en-US" sz="2000">
              <a:ea typeface="Calibri"/>
              <a:cs typeface="Calibri"/>
            </a:endParaRPr>
          </a:p>
          <a:p>
            <a:r>
              <a:rPr lang="en-US" sz="2400" b="1">
                <a:cs typeface="Calibri"/>
              </a:rPr>
              <a:t>LEA ALL Funding Applications Update</a:t>
            </a:r>
            <a:endParaRPr lang="en-US" sz="2400" b="1">
              <a:ea typeface="Calibri"/>
              <a:cs typeface="Calibri"/>
            </a:endParaRPr>
          </a:p>
          <a:p>
            <a:pPr lvl="1"/>
            <a:r>
              <a:rPr lang="en-US">
                <a:cs typeface="Calibri"/>
              </a:rPr>
              <a:t>Has the authority to </a:t>
            </a:r>
            <a:r>
              <a:rPr lang="en-US" sz="2000">
                <a:cs typeface="Calibri"/>
              </a:rPr>
              <a:t>edit any funding application but cannot change statuses </a:t>
            </a:r>
            <a:endParaRPr lang="en-US"/>
          </a:p>
          <a:p>
            <a:r>
              <a:rPr lang="en-US" sz="2400" b="1">
                <a:cs typeface="Calibri"/>
              </a:rPr>
              <a:t>LEA Fiscal Representative </a:t>
            </a:r>
            <a:endParaRPr lang="en-US" sz="2400" b="1">
              <a:ea typeface="Calibri"/>
              <a:cs typeface="Calibri"/>
            </a:endParaRPr>
          </a:p>
          <a:p>
            <a:pPr lvl="1"/>
            <a:r>
              <a:rPr lang="en-US">
                <a:ea typeface="+mn-lt"/>
                <a:cs typeface="+mn-lt"/>
              </a:rPr>
              <a:t>The Fiscal Representative is authorized to approve grants, complete and submit requests for funds and will receive fiscal related communication regarding the application.</a:t>
            </a:r>
            <a:endParaRPr lang="en-US">
              <a:ea typeface="Calibri" panose="020F0502020204030204"/>
              <a:cs typeface="Calibri"/>
            </a:endParaRPr>
          </a:p>
          <a:p>
            <a:pPr marL="457200" lvl="1" indent="0">
              <a:buNone/>
            </a:pPr>
            <a:endParaRPr lang="en-US">
              <a:ea typeface="Calibri" panose="020F0502020204030204"/>
              <a:cs typeface="Calibri"/>
            </a:endParaRPr>
          </a:p>
        </p:txBody>
      </p:sp>
      <p:sp>
        <p:nvSpPr>
          <p:cNvPr id="6" name="Content Placeholder 5">
            <a:extLst>
              <a:ext uri="{FF2B5EF4-FFF2-40B4-BE49-F238E27FC236}">
                <a16:creationId xmlns:a16="http://schemas.microsoft.com/office/drawing/2014/main" id="{CC752FB5-7423-F52B-6FC2-9E1F7D38BBEF}"/>
              </a:ext>
            </a:extLst>
          </p:cNvPr>
          <p:cNvSpPr>
            <a:spLocks noGrp="1"/>
          </p:cNvSpPr>
          <p:nvPr>
            <p:ph sz="half" idx="2"/>
          </p:nvPr>
        </p:nvSpPr>
        <p:spPr/>
        <p:txBody>
          <a:bodyPr vert="horz" lIns="91440" tIns="45720" rIns="91440" bIns="45720" rtlCol="0" anchor="t">
            <a:normAutofit/>
          </a:bodyPr>
          <a:lstStyle/>
          <a:p>
            <a:r>
              <a:rPr lang="en-US" sz="2400" b="1">
                <a:cs typeface="Calibri"/>
              </a:rPr>
              <a:t>LEA Authorized Representative</a:t>
            </a:r>
          </a:p>
          <a:p>
            <a:pPr lvl="1"/>
            <a:r>
              <a:rPr lang="en-US" sz="1800">
                <a:cs typeface="Calibri"/>
              </a:rPr>
              <a:t>The Authorized Representative is the individual authorized provide final LEA approval and submit the application to CDE on behalf of the LEA. This individual will receive the Grant Award Letter (GAL). </a:t>
            </a:r>
            <a:endParaRPr lang="en-US" sz="1800">
              <a:ea typeface="Calibri"/>
              <a:cs typeface="Calibri"/>
            </a:endParaRPr>
          </a:p>
          <a:p>
            <a:r>
              <a:rPr lang="en-US" sz="2400" b="1">
                <a:cs typeface="Calibri"/>
              </a:rPr>
              <a:t>LEA Data View</a:t>
            </a:r>
            <a:endParaRPr lang="en-US" sz="2400" b="1">
              <a:ea typeface="Calibri"/>
              <a:cs typeface="Calibri"/>
            </a:endParaRPr>
          </a:p>
          <a:p>
            <a:pPr lvl="1"/>
            <a:r>
              <a:rPr lang="en-US" sz="1800">
                <a:cs typeface="Calibri"/>
              </a:rPr>
              <a:t>Has the authority view all district content but no editing or status changes </a:t>
            </a:r>
            <a:endParaRPr lang="en-US" sz="1800">
              <a:ea typeface="Calibri"/>
              <a:cs typeface="Calibri"/>
            </a:endParaRPr>
          </a:p>
          <a:p>
            <a:r>
              <a:rPr lang="en-US" sz="2400" b="1">
                <a:cs typeface="Calibri"/>
              </a:rPr>
              <a:t>User Access Administrator</a:t>
            </a:r>
            <a:endParaRPr lang="en-US" sz="2400" b="1">
              <a:ea typeface="Calibri"/>
              <a:cs typeface="Calibri"/>
            </a:endParaRPr>
          </a:p>
          <a:p>
            <a:pPr lvl="1"/>
            <a:r>
              <a:rPr lang="en-US">
                <a:cs typeface="Calibri"/>
              </a:rPr>
              <a:t>Has the authority to manage</a:t>
            </a:r>
            <a:r>
              <a:rPr lang="en-US" sz="2000">
                <a:cs typeface="Calibri"/>
              </a:rPr>
              <a:t> LEA user roles (that's you!)</a:t>
            </a:r>
            <a:endParaRPr lang="en-US" sz="2000">
              <a:ea typeface="Calibri"/>
              <a:cs typeface="Calibri"/>
            </a:endParaRPr>
          </a:p>
        </p:txBody>
      </p:sp>
      <p:pic>
        <p:nvPicPr>
          <p:cNvPr id="7" name="Picture 6">
            <a:extLst>
              <a:ext uri="{FF2B5EF4-FFF2-40B4-BE49-F238E27FC236}">
                <a16:creationId xmlns:a16="http://schemas.microsoft.com/office/drawing/2014/main" id="{8CFF7F17-8A0A-A77F-6680-233B95BA34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51078" y="5505345"/>
            <a:ext cx="1962385" cy="1313012"/>
          </a:xfrm>
          <a:prstGeom prst="rect">
            <a:avLst/>
          </a:prstGeom>
        </p:spPr>
      </p:pic>
      <p:pic>
        <p:nvPicPr>
          <p:cNvPr id="8" name="Picture 7">
            <a:extLst>
              <a:ext uri="{FF2B5EF4-FFF2-40B4-BE49-F238E27FC236}">
                <a16:creationId xmlns:a16="http://schemas.microsoft.com/office/drawing/2014/main" id="{F56FA233-F30C-DC26-3588-85C061FA11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9317" y="76867"/>
            <a:ext cx="1106312" cy="1052198"/>
          </a:xfrm>
          <a:prstGeom prst="rect">
            <a:avLst/>
          </a:prstGeom>
        </p:spPr>
      </p:pic>
    </p:spTree>
    <p:extLst>
      <p:ext uri="{BB962C8B-B14F-4D97-AF65-F5344CB8AC3E}">
        <p14:creationId xmlns:p14="http://schemas.microsoft.com/office/powerpoint/2010/main" val="2812427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1553</Words>
  <Application>Microsoft Office PowerPoint</Application>
  <PresentationFormat>Widescreen</PresentationFormat>
  <Paragraphs>159</Paragraphs>
  <Slides>19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Museo Slab 500</vt:lpstr>
      <vt:lpstr>Office Theme</vt:lpstr>
      <vt:lpstr>Office Theme</vt:lpstr>
      <vt:lpstr>Local Access Manager (LAM) User Access Administration Training</vt:lpstr>
      <vt:lpstr>Agenda</vt:lpstr>
      <vt:lpstr>Welcome to GAINS, LAMs!</vt:lpstr>
      <vt:lpstr>Login to GAINS</vt:lpstr>
      <vt:lpstr>Create a User </vt:lpstr>
      <vt:lpstr>Find a User or Create One!</vt:lpstr>
      <vt:lpstr>User Notification</vt:lpstr>
      <vt:lpstr>Roles within GAINS</vt:lpstr>
      <vt:lpstr>Type of Roles</vt:lpstr>
      <vt:lpstr>Assign a Role </vt:lpstr>
      <vt:lpstr>Create a Role</vt:lpstr>
      <vt:lpstr>Created User</vt:lpstr>
      <vt:lpstr>Modifying and Deleting a User </vt:lpstr>
      <vt:lpstr>Password Problems?</vt:lpstr>
      <vt:lpstr>Upcoming Grants within GAINS!</vt:lpstr>
      <vt:lpstr>Technical Assistance and Support</vt:lpstr>
      <vt:lpstr>Questions?</vt:lpstr>
      <vt:lpstr>Grants Program Administration Office </vt:lpstr>
      <vt:lpstr>Office of Grants Fiscal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Winicki, Megan</dc:creator>
  <cp:lastModifiedBy>(Allen) Winicki, Megan</cp:lastModifiedBy>
  <cp:revision>7</cp:revision>
  <dcterms:created xsi:type="dcterms:W3CDTF">2023-09-20T16:21:24Z</dcterms:created>
  <dcterms:modified xsi:type="dcterms:W3CDTF">2023-10-10T19:09:44Z</dcterms:modified>
</cp:coreProperties>
</file>