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3"/>
  </p:notesMasterIdLst>
  <p:sldIdLst>
    <p:sldId id="256" r:id="rId2"/>
    <p:sldId id="266" r:id="rId3"/>
    <p:sldId id="268" r:id="rId4"/>
    <p:sldId id="269" r:id="rId5"/>
    <p:sldId id="270" r:id="rId6"/>
    <p:sldId id="271" r:id="rId7"/>
    <p:sldId id="296" r:id="rId8"/>
    <p:sldId id="305" r:id="rId9"/>
    <p:sldId id="303" r:id="rId10"/>
    <p:sldId id="273" r:id="rId11"/>
    <p:sldId id="3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000E95-316D-294D-E76E-9BFE47386923}" name="(Allen) Winicki, Megan" initials="M(" userId="S::Allen_m@cde.state.co.us::c07f535d-42a0-4588-b690-b208a1900a6e" providerId="AD"/>
  <p188:author id="{C4C2A99C-5580-60CB-C8A1-A012A6EDAFE0}" name="Prael, Michelle" initials="PM" userId="S::prael_m@cde.state.co.us::0a51a797-5dd2-4055-ba07-d9378c419489" providerId="AD"/>
  <p188:author id="{C85AB7D2-B550-BD79-B8E2-7E1BEF75532D}" name="Hollingshead, Jess" initials="HJ" userId="S::hollingshead_j@cde.state.co.us::72828a8d-9361-4fc4-a85c-ed48cb67a617" providerId="AD"/>
  <p188:author id="{4AD929D9-9306-F778-20C1-BB4799A2B098}" name="Collins, DeLilah" initials="CD" userId="S::Collins_D@cde.state.co.us::0fbcd1ec-9edd-4919-b5b0-b4fa9ee075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6BE24-A90A-4B25-8457-FAD1689A992C}" v="26" dt="2023-12-14T21:11:04.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inicki, Megan" userId="c07f535d-42a0-4588-b690-b208a1900a6e" providerId="ADAL" clId="{6266BE24-A90A-4B25-8457-FAD1689A992C}"/>
    <pc:docChg chg="modSld">
      <pc:chgData name="(Allen) Winicki, Megan" userId="c07f535d-42a0-4588-b690-b208a1900a6e" providerId="ADAL" clId="{6266BE24-A90A-4B25-8457-FAD1689A992C}" dt="2023-12-14T21:11:16.604" v="27" actId="13244"/>
      <pc:docMkLst>
        <pc:docMk/>
      </pc:docMkLst>
      <pc:sldChg chg="modSp mod">
        <pc:chgData name="(Allen) Winicki, Megan" userId="c07f535d-42a0-4588-b690-b208a1900a6e" providerId="ADAL" clId="{6266BE24-A90A-4B25-8457-FAD1689A992C}" dt="2023-12-14T21:11:16.604" v="27" actId="13244"/>
        <pc:sldMkLst>
          <pc:docMk/>
          <pc:sldMk cId="1656374326" sldId="273"/>
        </pc:sldMkLst>
        <pc:graphicFrameChg chg="ord">
          <ac:chgData name="(Allen) Winicki, Megan" userId="c07f535d-42a0-4588-b690-b208a1900a6e" providerId="ADAL" clId="{6266BE24-A90A-4B25-8457-FAD1689A992C}" dt="2023-12-14T21:11:16.604" v="27" actId="13244"/>
          <ac:graphicFrameMkLst>
            <pc:docMk/>
            <pc:sldMk cId="1656374326" sldId="273"/>
            <ac:graphicFrameMk id="3" creationId="{26407F24-DE6E-D666-E1FB-6A4D0C1C37D3}"/>
          </ac:graphicFrameMkLst>
        </pc:graphicFrameChg>
        <pc:graphicFrameChg chg="ord">
          <ac:chgData name="(Allen) Winicki, Megan" userId="c07f535d-42a0-4588-b690-b208a1900a6e" providerId="ADAL" clId="{6266BE24-A90A-4B25-8457-FAD1689A992C}" dt="2023-12-14T21:11:15.095" v="26" actId="13244"/>
          <ac:graphicFrameMkLst>
            <pc:docMk/>
            <pc:sldMk cId="1656374326" sldId="273"/>
            <ac:graphicFrameMk id="6" creationId="{05DDDB1E-7426-685D-AB3F-AB8566A7EE18}"/>
          </ac:graphicFrameMkLst>
        </pc:graphicFrameChg>
      </pc:sldChg>
      <pc:sldChg chg="modSp">
        <pc:chgData name="(Allen) Winicki, Megan" userId="c07f535d-42a0-4588-b690-b208a1900a6e" providerId="ADAL" clId="{6266BE24-A90A-4B25-8457-FAD1689A992C}" dt="2023-12-14T21:11:04.518" v="25" actId="962"/>
        <pc:sldMkLst>
          <pc:docMk/>
          <pc:sldMk cId="1449128852" sldId="305"/>
        </pc:sldMkLst>
        <pc:graphicFrameChg chg="mod">
          <ac:chgData name="(Allen) Winicki, Megan" userId="c07f535d-42a0-4588-b690-b208a1900a6e" providerId="ADAL" clId="{6266BE24-A90A-4B25-8457-FAD1689A992C}" dt="2023-12-14T21:11:04.518" v="25" actId="962"/>
          <ac:graphicFrameMkLst>
            <pc:docMk/>
            <pc:sldMk cId="1449128852" sldId="305"/>
            <ac:graphicFrameMk id="5" creationId="{0F867947-7CED-4AA8-6C6B-06E165C06FBA}"/>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colorado.egrantsmanagement.com/DocumentLibrary/Default.aspx?ccipSessionKey=638332396516325018" TargetMode="External"/><Relationship Id="rId1" Type="http://schemas.openxmlformats.org/officeDocument/2006/relationships/hyperlink" Target="https://app.smartsheet.com/b/form/95abca2bd3ca41bebd9a43a6edd8e423"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olorado.egrantsmanagement.com/DocumentLibrary/Default.aspx?ccipSessionKey=638332396516325018" TargetMode="External"/><Relationship Id="rId2" Type="http://schemas.openxmlformats.org/officeDocument/2006/relationships/hyperlink" Target="https://app.smartsheet.com/b/form/95abca2bd3ca41bebd9a43a6edd8e423" TargetMode="External"/><Relationship Id="rId1" Type="http://schemas.openxmlformats.org/officeDocument/2006/relationships/hyperlink" Target="https://www.cde.state.co.us/gains/gainstraining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C21F1-470C-44C6-942F-A5F7968FD2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C6F042-6BD1-4771-BB25-A652CD38EB0B}">
      <dgm:prSet phldrT="[Text]" phldr="0"/>
      <dgm:spPr/>
      <dgm:t>
        <a:bodyPr/>
        <a:lstStyle/>
        <a:p>
          <a:pPr rtl="0"/>
          <a:r>
            <a:rPr lang="en-US" b="1" u="sng" dirty="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Help Desk Ticket</a:t>
          </a:r>
          <a:r>
            <a:rPr lang="en-US" b="1" dirty="0">
              <a:solidFill>
                <a:schemeClr val="tx1"/>
              </a:solidFill>
              <a:latin typeface="Calibri"/>
              <a:ea typeface="Calibri"/>
              <a:cs typeface="Calibri"/>
            </a:rPr>
            <a:t> </a:t>
          </a:r>
          <a:endParaRPr lang="en-US" b="1" dirty="0">
            <a:solidFill>
              <a:schemeClr val="tx1"/>
            </a:solidFill>
          </a:endParaRP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3276C350-5FE8-47C4-8841-D365B3CC16D9}" type="parTrans" cxnId="{D9B5FAF0-5483-4596-9D6A-520395EC328C}">
      <dgm:prSet/>
      <dgm:spPr/>
      <dgm:t>
        <a:bodyPr/>
        <a:lstStyle/>
        <a:p>
          <a:endParaRPr lang="en-US"/>
        </a:p>
      </dgm:t>
    </dgm:pt>
    <dgm:pt modelId="{1C3DB188-DAC9-4BB3-B917-E9ADEB163FC8}" type="sibTrans" cxnId="{D9B5FAF0-5483-4596-9D6A-520395EC328C}">
      <dgm:prSet/>
      <dgm:spPr/>
      <dgm:t>
        <a:bodyPr/>
        <a:lstStyle/>
        <a:p>
          <a:endParaRPr lang="en-US"/>
        </a:p>
      </dgm:t>
    </dgm:pt>
    <dgm:pt modelId="{74212EB5-9733-4166-9CE4-F4053CF1F5F0}">
      <dgm:prSet phldrT="[Text]" phldr="0"/>
      <dgm:spPr/>
      <dgm:t>
        <a:bodyPr/>
        <a:lstStyle/>
        <a:p>
          <a:pPr rtl="0"/>
          <a:r>
            <a:rPr lang="en-US" b="1" u="sng" dirty="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CDE Resources</a:t>
          </a:r>
          <a:endParaRPr lang="en-US"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endParaRP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BB1840B0-EF08-46A9-9F2D-FC46C6E20750}" type="parTrans" cxnId="{27F7D070-F0B3-4E85-8B1D-04BABE11A5E1}">
      <dgm:prSet/>
      <dgm:spPr/>
      <dgm:t>
        <a:bodyPr/>
        <a:lstStyle/>
        <a:p>
          <a:endParaRPr lang="en-US"/>
        </a:p>
      </dgm:t>
    </dgm:pt>
    <dgm:pt modelId="{4CD68733-9278-4352-93A4-80856D484A99}" type="sibTrans" cxnId="{27F7D070-F0B3-4E85-8B1D-04BABE11A5E1}">
      <dgm:prSet/>
      <dgm:spPr/>
      <dgm:t>
        <a:bodyPr/>
        <a:lstStyle/>
        <a:p>
          <a:endParaRPr lang="en-US"/>
        </a:p>
      </dgm:t>
    </dgm:pt>
    <dgm:pt modelId="{CEEF2CAA-39AC-41F6-BEB3-51AD369F62B1}">
      <dgm:prSet phldr="0"/>
      <dgm:spPr/>
      <dgm:t>
        <a:bodyPr/>
        <a:lstStyle/>
        <a:p>
          <a:pPr algn="l" rtl="0">
            <a:lnSpc>
              <a:spcPct val="90000"/>
            </a:lnSpc>
          </a:pPr>
          <a:r>
            <a:rPr lang="en-US" b="1" dirty="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Training Webpage</a:t>
          </a:r>
          <a:r>
            <a:rPr lang="en-US" b="1" dirty="0">
              <a:solidFill>
                <a:schemeClr val="tx1"/>
              </a:solidFill>
              <a:latin typeface="Calibri"/>
              <a:ea typeface="Calibri"/>
              <a:cs typeface="Calibri"/>
            </a:rPr>
            <a:t> </a:t>
          </a: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B0430C2F-F712-425D-947B-7600B100042E}" type="parTrans" cxnId="{B2EEFFE7-54C6-4069-B9C6-F02F4E12D983}">
      <dgm:prSet/>
      <dgm:spPr/>
      <dgm:t>
        <a:bodyPr/>
        <a:lstStyle/>
        <a:p>
          <a:endParaRPr lang="en-US"/>
        </a:p>
      </dgm:t>
    </dgm:pt>
    <dgm:pt modelId="{586CCAA4-E5F4-4E51-B4C3-ACA05C0272C8}" type="sibTrans" cxnId="{B2EEFFE7-54C6-4069-B9C6-F02F4E12D983}">
      <dgm:prSet/>
      <dgm:spPr/>
      <dgm:t>
        <a:bodyPr/>
        <a:lstStyle/>
        <a:p>
          <a:endParaRPr lang="en-US"/>
        </a:p>
      </dgm:t>
    </dgm:pt>
    <dgm:pt modelId="{E3B7AE01-A7D1-4F16-B8E5-B39D90E5195E}">
      <dgm:prSet phldr="0"/>
      <dgm:spPr/>
      <dgm:t>
        <a:bodyPr/>
        <a:lstStyle/>
        <a:p>
          <a:pPr algn="l" rtl="0">
            <a:lnSpc>
              <a:spcPct val="90000"/>
            </a:lnSpc>
          </a:pPr>
          <a:r>
            <a:rPr lang="en-US" u="none" dirty="0">
              <a:latin typeface="Calibri"/>
              <a:ea typeface="Calibri"/>
              <a:cs typeface="Calibri"/>
            </a:rPr>
            <a:t>Catch up on past trainings provided by CDE! </a:t>
          </a: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03FD6556-53F6-4E76-89F1-784B2165F05F}" type="parTrans" cxnId="{E30E0581-99FD-4107-9B5F-F99887A9C5F5}">
      <dgm:prSet/>
      <dgm:spPr/>
      <dgm:t>
        <a:bodyPr/>
        <a:lstStyle/>
        <a:p>
          <a:endParaRPr lang="en-US"/>
        </a:p>
      </dgm:t>
    </dgm:pt>
    <dgm:pt modelId="{752A527F-D44E-4D32-80D5-08019D81C5BE}" type="sibTrans" cxnId="{E30E0581-99FD-4107-9B5F-F99887A9C5F5}">
      <dgm:prSet/>
      <dgm:spPr/>
      <dgm:t>
        <a:bodyPr/>
        <a:lstStyle/>
        <a:p>
          <a:endParaRPr lang="en-US"/>
        </a:p>
      </dgm:t>
    </dgm:pt>
    <dgm:pt modelId="{E03A68E7-6418-4A21-803B-C97B6D59578D}">
      <dgm:prSet phldr="0"/>
      <dgm:spPr/>
      <dgm:t>
        <a:bodyPr/>
        <a:lstStyle/>
        <a:p>
          <a:pPr rtl="0"/>
          <a:r>
            <a:rPr lang="en-US" u="none" dirty="0">
              <a:latin typeface="Calibri"/>
              <a:ea typeface="Calibri"/>
              <a:cs typeface="Calibri"/>
            </a:rPr>
            <a:t>Ask for help and indicate a time that works best for you through this ticketing system!</a:t>
          </a: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66EE85E2-FBAC-4117-BAE7-6FFA323C391D}" type="parTrans" cxnId="{5509709D-A862-4B40-B45B-91C132BB911C}">
      <dgm:prSet/>
      <dgm:spPr/>
      <dgm:t>
        <a:bodyPr/>
        <a:lstStyle/>
        <a:p>
          <a:endParaRPr lang="en-US"/>
        </a:p>
      </dgm:t>
    </dgm:pt>
    <dgm:pt modelId="{2D17554B-DE57-4A7C-BDA2-8EB747968489}" type="sibTrans" cxnId="{5509709D-A862-4B40-B45B-91C132BB911C}">
      <dgm:prSet/>
      <dgm:spPr/>
      <dgm:t>
        <a:bodyPr/>
        <a:lstStyle/>
        <a:p>
          <a:endParaRPr lang="en-US"/>
        </a:p>
      </dgm:t>
    </dgm:pt>
    <dgm:pt modelId="{93519E65-48FF-4F1E-9FB3-B0C75F162FD6}">
      <dgm:prSet phldr="0"/>
      <dgm:spPr/>
      <dgm:t>
        <a:bodyPr/>
        <a:lstStyle/>
        <a:p>
          <a:pPr rtl="0"/>
          <a:r>
            <a:rPr lang="en-US" u="none" dirty="0">
              <a:latin typeface="Calibri"/>
              <a:ea typeface="Calibri"/>
              <a:cs typeface="Calibri"/>
            </a:rPr>
            <a:t>Any additional resources will be posted in GAINS!</a:t>
          </a:r>
        </a:p>
      </dgm:t>
      <dgm:extLst>
        <a:ext uri="{E40237B7-FDA0-4F09-8148-C483321AD2D9}">
          <dgm14:cNvPr xmlns:dgm14="http://schemas.microsoft.com/office/drawing/2010/diagram" id="0" name="" descr="GAINS Training Webpage &#10;Catch up on past trainings provided by CDE! &#10;GAINS Help Desk Ticket &#10;Ask for help and indicate a time that works best for you through this ticketing system!&#10;GAINS CDE Resources&#10;Any additional resources will be posted in GAINS!&#10;"/>
        </a:ext>
      </dgm:extLst>
    </dgm:pt>
    <dgm:pt modelId="{6BC1F01A-B3E5-4AA3-8042-8AFF0B2D7AE6}" type="parTrans" cxnId="{E0B08C6B-7EF1-4E3E-8CFB-0A30D7593C4F}">
      <dgm:prSet/>
      <dgm:spPr/>
      <dgm:t>
        <a:bodyPr/>
        <a:lstStyle/>
        <a:p>
          <a:endParaRPr lang="en-US"/>
        </a:p>
      </dgm:t>
    </dgm:pt>
    <dgm:pt modelId="{BCF8CF65-BDD6-4964-B9A5-898C9F4BE1C5}" type="sibTrans" cxnId="{E0B08C6B-7EF1-4E3E-8CFB-0A30D7593C4F}">
      <dgm:prSet/>
      <dgm:spPr/>
      <dgm:t>
        <a:bodyPr/>
        <a:lstStyle/>
        <a:p>
          <a:endParaRPr lang="en-US"/>
        </a:p>
      </dgm:t>
    </dgm:pt>
    <dgm:pt modelId="{5361E673-F83F-43F8-BF8D-90B2B183E4C1}" type="pres">
      <dgm:prSet presAssocID="{536C21F1-470C-44C6-942F-A5F7968FD29D}" presName="linear" presStyleCnt="0">
        <dgm:presLayoutVars>
          <dgm:dir/>
          <dgm:animLvl val="lvl"/>
          <dgm:resizeHandles val="exact"/>
        </dgm:presLayoutVars>
      </dgm:prSet>
      <dgm:spPr/>
    </dgm:pt>
    <dgm:pt modelId="{499F53A0-79FD-4D41-8D11-F6122A3DFC60}" type="pres">
      <dgm:prSet presAssocID="{CEEF2CAA-39AC-41F6-BEB3-51AD369F62B1}" presName="parentLin" presStyleCnt="0"/>
      <dgm:spPr/>
    </dgm:pt>
    <dgm:pt modelId="{282B1E27-E461-4797-8459-3474B02B69A7}" type="pres">
      <dgm:prSet presAssocID="{CEEF2CAA-39AC-41F6-BEB3-51AD369F62B1}" presName="parentLeftMargin" presStyleLbl="node1" presStyleIdx="0" presStyleCnt="3"/>
      <dgm:spPr/>
    </dgm:pt>
    <dgm:pt modelId="{32FA8A6B-38A5-4FE0-B4B0-A80E9FD5E0FB}" type="pres">
      <dgm:prSet presAssocID="{CEEF2CAA-39AC-41F6-BEB3-51AD369F62B1}" presName="parentText" presStyleLbl="node1" presStyleIdx="0" presStyleCnt="3">
        <dgm:presLayoutVars>
          <dgm:chMax val="0"/>
          <dgm:bulletEnabled val="1"/>
        </dgm:presLayoutVars>
      </dgm:prSet>
      <dgm:spPr/>
    </dgm:pt>
    <dgm:pt modelId="{DA5144DB-2AAC-4D82-96E5-48A02D570651}" type="pres">
      <dgm:prSet presAssocID="{CEEF2CAA-39AC-41F6-BEB3-51AD369F62B1}" presName="negativeSpace" presStyleCnt="0"/>
      <dgm:spPr/>
    </dgm:pt>
    <dgm:pt modelId="{8A17BCA4-46D8-4F25-A650-079B89F5B6D2}" type="pres">
      <dgm:prSet presAssocID="{CEEF2CAA-39AC-41F6-BEB3-51AD369F62B1}" presName="childText" presStyleLbl="conFgAcc1" presStyleIdx="0" presStyleCnt="3">
        <dgm:presLayoutVars>
          <dgm:bulletEnabled val="1"/>
        </dgm:presLayoutVars>
      </dgm:prSet>
      <dgm:spPr/>
    </dgm:pt>
    <dgm:pt modelId="{87FD2DDF-D36D-4D96-8CD1-157FB465F588}" type="pres">
      <dgm:prSet presAssocID="{586CCAA4-E5F4-4E51-B4C3-ACA05C0272C8}" presName="spaceBetweenRectangles" presStyleCnt="0"/>
      <dgm:spPr/>
    </dgm:pt>
    <dgm:pt modelId="{7E43BD6E-B040-4452-ACC2-39C93EDE6C85}" type="pres">
      <dgm:prSet presAssocID="{7BC6F042-6BD1-4771-BB25-A652CD38EB0B}" presName="parentLin" presStyleCnt="0"/>
      <dgm:spPr/>
    </dgm:pt>
    <dgm:pt modelId="{A9A401CA-69AC-44D7-A794-60171841E314}" type="pres">
      <dgm:prSet presAssocID="{7BC6F042-6BD1-4771-BB25-A652CD38EB0B}" presName="parentLeftMargin" presStyleLbl="node1" presStyleIdx="0" presStyleCnt="3"/>
      <dgm:spPr/>
    </dgm:pt>
    <dgm:pt modelId="{3C863D6D-43E4-439A-A898-C658B122F1E7}" type="pres">
      <dgm:prSet presAssocID="{7BC6F042-6BD1-4771-BB25-A652CD38EB0B}" presName="parentText" presStyleLbl="node1" presStyleIdx="1" presStyleCnt="3">
        <dgm:presLayoutVars>
          <dgm:chMax val="0"/>
          <dgm:bulletEnabled val="1"/>
        </dgm:presLayoutVars>
      </dgm:prSet>
      <dgm:spPr/>
    </dgm:pt>
    <dgm:pt modelId="{D80D6B97-BC6B-4B5A-B08C-7A4928226124}" type="pres">
      <dgm:prSet presAssocID="{7BC6F042-6BD1-4771-BB25-A652CD38EB0B}" presName="negativeSpace" presStyleCnt="0"/>
      <dgm:spPr/>
    </dgm:pt>
    <dgm:pt modelId="{D07E6D82-027B-425F-80E5-5CD2BA165048}" type="pres">
      <dgm:prSet presAssocID="{7BC6F042-6BD1-4771-BB25-A652CD38EB0B}" presName="childText" presStyleLbl="conFgAcc1" presStyleIdx="1" presStyleCnt="3">
        <dgm:presLayoutVars>
          <dgm:bulletEnabled val="1"/>
        </dgm:presLayoutVars>
      </dgm:prSet>
      <dgm:spPr/>
    </dgm:pt>
    <dgm:pt modelId="{A2DBC18D-BD03-452A-8306-3EC560332CE6}" type="pres">
      <dgm:prSet presAssocID="{1C3DB188-DAC9-4BB3-B917-E9ADEB163FC8}" presName="spaceBetweenRectangles" presStyleCnt="0"/>
      <dgm:spPr/>
    </dgm:pt>
    <dgm:pt modelId="{57AFB0AB-5C9D-4814-B54F-41EB1134BD48}" type="pres">
      <dgm:prSet presAssocID="{74212EB5-9733-4166-9CE4-F4053CF1F5F0}" presName="parentLin" presStyleCnt="0"/>
      <dgm:spPr/>
    </dgm:pt>
    <dgm:pt modelId="{120D04AA-0C9A-4A95-961D-6821DB14B349}" type="pres">
      <dgm:prSet presAssocID="{74212EB5-9733-4166-9CE4-F4053CF1F5F0}" presName="parentLeftMargin" presStyleLbl="node1" presStyleIdx="1" presStyleCnt="3"/>
      <dgm:spPr/>
    </dgm:pt>
    <dgm:pt modelId="{1BDCE046-0EAF-4BB4-BA93-B24AA1220738}" type="pres">
      <dgm:prSet presAssocID="{74212EB5-9733-4166-9CE4-F4053CF1F5F0}" presName="parentText" presStyleLbl="node1" presStyleIdx="2" presStyleCnt="3">
        <dgm:presLayoutVars>
          <dgm:chMax val="0"/>
          <dgm:bulletEnabled val="1"/>
        </dgm:presLayoutVars>
      </dgm:prSet>
      <dgm:spPr/>
    </dgm:pt>
    <dgm:pt modelId="{C77761CF-298D-4019-A53A-403936C9FCE0}" type="pres">
      <dgm:prSet presAssocID="{74212EB5-9733-4166-9CE4-F4053CF1F5F0}" presName="negativeSpace" presStyleCnt="0"/>
      <dgm:spPr/>
    </dgm:pt>
    <dgm:pt modelId="{5F5A0E3F-D2AF-44F8-B968-E9987BB618BD}" type="pres">
      <dgm:prSet presAssocID="{74212EB5-9733-4166-9CE4-F4053CF1F5F0}" presName="childText" presStyleLbl="conFgAcc1" presStyleIdx="2" presStyleCnt="3">
        <dgm:presLayoutVars>
          <dgm:bulletEnabled val="1"/>
        </dgm:presLayoutVars>
      </dgm:prSet>
      <dgm:spPr/>
    </dgm:pt>
  </dgm:ptLst>
  <dgm:cxnLst>
    <dgm:cxn modelId="{82AC860E-ADC1-4555-94ED-9161456FFC04}" type="presOf" srcId="{536C21F1-470C-44C6-942F-A5F7968FD29D}" destId="{5361E673-F83F-43F8-BF8D-90B2B183E4C1}" srcOrd="0" destOrd="0" presId="urn:microsoft.com/office/officeart/2005/8/layout/list1"/>
    <dgm:cxn modelId="{F9FAF729-837C-452A-956D-BB940ED96E8B}" type="presOf" srcId="{74212EB5-9733-4166-9CE4-F4053CF1F5F0}" destId="{1BDCE046-0EAF-4BB4-BA93-B24AA1220738}" srcOrd="1" destOrd="0" presId="urn:microsoft.com/office/officeart/2005/8/layout/list1"/>
    <dgm:cxn modelId="{E0B08C6B-7EF1-4E3E-8CFB-0A30D7593C4F}" srcId="{74212EB5-9733-4166-9CE4-F4053CF1F5F0}" destId="{93519E65-48FF-4F1E-9FB3-B0C75F162FD6}" srcOrd="0" destOrd="0" parTransId="{6BC1F01A-B3E5-4AA3-8042-8AFF0B2D7AE6}" sibTransId="{BCF8CF65-BDD6-4964-B9A5-898C9F4BE1C5}"/>
    <dgm:cxn modelId="{27F7D070-F0B3-4E85-8B1D-04BABE11A5E1}" srcId="{536C21F1-470C-44C6-942F-A5F7968FD29D}" destId="{74212EB5-9733-4166-9CE4-F4053CF1F5F0}" srcOrd="2" destOrd="0" parTransId="{BB1840B0-EF08-46A9-9F2D-FC46C6E20750}" sibTransId="{4CD68733-9278-4352-93A4-80856D484A99}"/>
    <dgm:cxn modelId="{E30E0581-99FD-4107-9B5F-F99887A9C5F5}" srcId="{CEEF2CAA-39AC-41F6-BEB3-51AD369F62B1}" destId="{E3B7AE01-A7D1-4F16-B8E5-B39D90E5195E}" srcOrd="0" destOrd="0" parTransId="{03FD6556-53F6-4E76-89F1-784B2165F05F}" sibTransId="{752A527F-D44E-4D32-80D5-08019D81C5BE}"/>
    <dgm:cxn modelId="{636F6098-2F78-4F74-AFB8-D6F31509A19D}" type="presOf" srcId="{CEEF2CAA-39AC-41F6-BEB3-51AD369F62B1}" destId="{32FA8A6B-38A5-4FE0-B4B0-A80E9FD5E0FB}" srcOrd="1" destOrd="0" presId="urn:microsoft.com/office/officeart/2005/8/layout/list1"/>
    <dgm:cxn modelId="{5509709D-A862-4B40-B45B-91C132BB911C}" srcId="{7BC6F042-6BD1-4771-BB25-A652CD38EB0B}" destId="{E03A68E7-6418-4A21-803B-C97B6D59578D}" srcOrd="0" destOrd="0" parTransId="{66EE85E2-FBAC-4117-BAE7-6FFA323C391D}" sibTransId="{2D17554B-DE57-4A7C-BDA2-8EB747968489}"/>
    <dgm:cxn modelId="{F516AFA1-7867-4F2E-82F7-96C748793F5C}" type="presOf" srcId="{7BC6F042-6BD1-4771-BB25-A652CD38EB0B}" destId="{A9A401CA-69AC-44D7-A794-60171841E314}" srcOrd="0" destOrd="0" presId="urn:microsoft.com/office/officeart/2005/8/layout/list1"/>
    <dgm:cxn modelId="{9CAB11A2-7221-418E-B07C-008880B6F22A}" type="presOf" srcId="{93519E65-48FF-4F1E-9FB3-B0C75F162FD6}" destId="{5F5A0E3F-D2AF-44F8-B968-E9987BB618BD}" srcOrd="0" destOrd="0" presId="urn:microsoft.com/office/officeart/2005/8/layout/list1"/>
    <dgm:cxn modelId="{082F62AB-5752-4626-9742-5B6F1D020D00}" type="presOf" srcId="{CEEF2CAA-39AC-41F6-BEB3-51AD369F62B1}" destId="{282B1E27-E461-4797-8459-3474B02B69A7}" srcOrd="0" destOrd="0" presId="urn:microsoft.com/office/officeart/2005/8/layout/list1"/>
    <dgm:cxn modelId="{659F87B2-2458-4E70-AD7D-03D768FFD91D}" type="presOf" srcId="{7BC6F042-6BD1-4771-BB25-A652CD38EB0B}" destId="{3C863D6D-43E4-439A-A898-C658B122F1E7}" srcOrd="1" destOrd="0" presId="urn:microsoft.com/office/officeart/2005/8/layout/list1"/>
    <dgm:cxn modelId="{4B4DB9CE-532C-451C-9184-CBD0FA176242}" type="presOf" srcId="{74212EB5-9733-4166-9CE4-F4053CF1F5F0}" destId="{120D04AA-0C9A-4A95-961D-6821DB14B349}" srcOrd="0" destOrd="0" presId="urn:microsoft.com/office/officeart/2005/8/layout/list1"/>
    <dgm:cxn modelId="{E717CDD0-7523-439F-AC88-04717397FE52}" type="presOf" srcId="{E3B7AE01-A7D1-4F16-B8E5-B39D90E5195E}" destId="{8A17BCA4-46D8-4F25-A650-079B89F5B6D2}" srcOrd="0" destOrd="0" presId="urn:microsoft.com/office/officeart/2005/8/layout/list1"/>
    <dgm:cxn modelId="{9A6CCCD2-E79E-4005-B2DC-7E7D04AC62AD}" type="presOf" srcId="{E03A68E7-6418-4A21-803B-C97B6D59578D}" destId="{D07E6D82-027B-425F-80E5-5CD2BA165048}" srcOrd="0" destOrd="0" presId="urn:microsoft.com/office/officeart/2005/8/layout/list1"/>
    <dgm:cxn modelId="{B2EEFFE7-54C6-4069-B9C6-F02F4E12D983}" srcId="{536C21F1-470C-44C6-942F-A5F7968FD29D}" destId="{CEEF2CAA-39AC-41F6-BEB3-51AD369F62B1}" srcOrd="0" destOrd="0" parTransId="{B0430C2F-F712-425D-947B-7600B100042E}" sibTransId="{586CCAA4-E5F4-4E51-B4C3-ACA05C0272C8}"/>
    <dgm:cxn modelId="{D9B5FAF0-5483-4596-9D6A-520395EC328C}" srcId="{536C21F1-470C-44C6-942F-A5F7968FD29D}" destId="{7BC6F042-6BD1-4771-BB25-A652CD38EB0B}" srcOrd="1" destOrd="0" parTransId="{3276C350-5FE8-47C4-8841-D365B3CC16D9}" sibTransId="{1C3DB188-DAC9-4BB3-B917-E9ADEB163FC8}"/>
    <dgm:cxn modelId="{2ABF1363-692F-4AC6-899A-E00846578C54}" type="presParOf" srcId="{5361E673-F83F-43F8-BF8D-90B2B183E4C1}" destId="{499F53A0-79FD-4D41-8D11-F6122A3DFC60}" srcOrd="0" destOrd="0" presId="urn:microsoft.com/office/officeart/2005/8/layout/list1"/>
    <dgm:cxn modelId="{EA5680A9-EC7D-4DCD-A02F-B540C5FD8FD2}" type="presParOf" srcId="{499F53A0-79FD-4D41-8D11-F6122A3DFC60}" destId="{282B1E27-E461-4797-8459-3474B02B69A7}" srcOrd="0" destOrd="0" presId="urn:microsoft.com/office/officeart/2005/8/layout/list1"/>
    <dgm:cxn modelId="{817B1EEA-27BE-48D7-94B0-18B26F89139C}" type="presParOf" srcId="{499F53A0-79FD-4D41-8D11-F6122A3DFC60}" destId="{32FA8A6B-38A5-4FE0-B4B0-A80E9FD5E0FB}" srcOrd="1" destOrd="0" presId="urn:microsoft.com/office/officeart/2005/8/layout/list1"/>
    <dgm:cxn modelId="{9FCC9B45-1484-4804-8AC2-9866DAC4EB06}" type="presParOf" srcId="{5361E673-F83F-43F8-BF8D-90B2B183E4C1}" destId="{DA5144DB-2AAC-4D82-96E5-48A02D570651}" srcOrd="1" destOrd="0" presId="urn:microsoft.com/office/officeart/2005/8/layout/list1"/>
    <dgm:cxn modelId="{0E918B9F-D0F7-4A1B-A6D9-8208BE5328DC}" type="presParOf" srcId="{5361E673-F83F-43F8-BF8D-90B2B183E4C1}" destId="{8A17BCA4-46D8-4F25-A650-079B89F5B6D2}" srcOrd="2" destOrd="0" presId="urn:microsoft.com/office/officeart/2005/8/layout/list1"/>
    <dgm:cxn modelId="{C10FE2AC-96C0-42F4-9DD7-80838F39765B}" type="presParOf" srcId="{5361E673-F83F-43F8-BF8D-90B2B183E4C1}" destId="{87FD2DDF-D36D-4D96-8CD1-157FB465F588}" srcOrd="3" destOrd="0" presId="urn:microsoft.com/office/officeart/2005/8/layout/list1"/>
    <dgm:cxn modelId="{D9C0F9BB-5A63-4A85-959C-CAD4746187A4}" type="presParOf" srcId="{5361E673-F83F-43F8-BF8D-90B2B183E4C1}" destId="{7E43BD6E-B040-4452-ACC2-39C93EDE6C85}" srcOrd="4" destOrd="0" presId="urn:microsoft.com/office/officeart/2005/8/layout/list1"/>
    <dgm:cxn modelId="{9EDE9F15-0A00-43EF-990C-AA633CCEAD39}" type="presParOf" srcId="{7E43BD6E-B040-4452-ACC2-39C93EDE6C85}" destId="{A9A401CA-69AC-44D7-A794-60171841E314}" srcOrd="0" destOrd="0" presId="urn:microsoft.com/office/officeart/2005/8/layout/list1"/>
    <dgm:cxn modelId="{3EBAC4E3-7E3A-4135-8A5A-AD99E8C8B00E}" type="presParOf" srcId="{7E43BD6E-B040-4452-ACC2-39C93EDE6C85}" destId="{3C863D6D-43E4-439A-A898-C658B122F1E7}" srcOrd="1" destOrd="0" presId="urn:microsoft.com/office/officeart/2005/8/layout/list1"/>
    <dgm:cxn modelId="{4B4D727F-9555-4AC7-B939-FBF3FF70A074}" type="presParOf" srcId="{5361E673-F83F-43F8-BF8D-90B2B183E4C1}" destId="{D80D6B97-BC6B-4B5A-B08C-7A4928226124}" srcOrd="5" destOrd="0" presId="urn:microsoft.com/office/officeart/2005/8/layout/list1"/>
    <dgm:cxn modelId="{38BEB9FD-31BF-43B1-AD13-DD5828711A98}" type="presParOf" srcId="{5361E673-F83F-43F8-BF8D-90B2B183E4C1}" destId="{D07E6D82-027B-425F-80E5-5CD2BA165048}" srcOrd="6" destOrd="0" presId="urn:microsoft.com/office/officeart/2005/8/layout/list1"/>
    <dgm:cxn modelId="{8EF14AC4-D59C-4935-BED2-D6D0A001CC05}" type="presParOf" srcId="{5361E673-F83F-43F8-BF8D-90B2B183E4C1}" destId="{A2DBC18D-BD03-452A-8306-3EC560332CE6}" srcOrd="7" destOrd="0" presId="urn:microsoft.com/office/officeart/2005/8/layout/list1"/>
    <dgm:cxn modelId="{CABE6EEA-1E51-4704-9C35-E9FB6ECD9503}" type="presParOf" srcId="{5361E673-F83F-43F8-BF8D-90B2B183E4C1}" destId="{57AFB0AB-5C9D-4814-B54F-41EB1134BD48}" srcOrd="8" destOrd="0" presId="urn:microsoft.com/office/officeart/2005/8/layout/list1"/>
    <dgm:cxn modelId="{1956D6A3-40F7-4A67-831F-FAA8407A12CA}" type="presParOf" srcId="{57AFB0AB-5C9D-4814-B54F-41EB1134BD48}" destId="{120D04AA-0C9A-4A95-961D-6821DB14B349}" srcOrd="0" destOrd="0" presId="urn:microsoft.com/office/officeart/2005/8/layout/list1"/>
    <dgm:cxn modelId="{72672F25-7531-4101-8945-F45569771A19}" type="presParOf" srcId="{57AFB0AB-5C9D-4814-B54F-41EB1134BD48}" destId="{1BDCE046-0EAF-4BB4-BA93-B24AA1220738}" srcOrd="1" destOrd="0" presId="urn:microsoft.com/office/officeart/2005/8/layout/list1"/>
    <dgm:cxn modelId="{F3F62E0B-30E8-446D-980E-3BFF339C5966}" type="presParOf" srcId="{5361E673-F83F-43F8-BF8D-90B2B183E4C1}" destId="{C77761CF-298D-4019-A53A-403936C9FCE0}" srcOrd="9" destOrd="0" presId="urn:microsoft.com/office/officeart/2005/8/layout/list1"/>
    <dgm:cxn modelId="{44AAA1DB-46AA-4BD6-AD1E-32CD439F52CC}" type="presParOf" srcId="{5361E673-F83F-43F8-BF8D-90B2B183E4C1}" destId="{5F5A0E3F-D2AF-44F8-B968-E9987BB618B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BCA4-46D8-4F25-A650-079B89F5B6D2}">
      <dsp:nvSpPr>
        <dsp:cNvPr id="0" name=""/>
        <dsp:cNvSpPr/>
      </dsp:nvSpPr>
      <dsp:spPr>
        <a:xfrm>
          <a:off x="0" y="376919"/>
          <a:ext cx="45720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4838" tIns="333248" rIns="354838" bIns="113792" numCol="1" spcCol="1270" anchor="t" anchorCtr="0">
          <a:noAutofit/>
        </a:bodyPr>
        <a:lstStyle/>
        <a:p>
          <a:pPr marL="171450" lvl="1" indent="-171450" algn="l" defTabSz="711200" rtl="0">
            <a:lnSpc>
              <a:spcPct val="90000"/>
            </a:lnSpc>
            <a:spcBef>
              <a:spcPct val="0"/>
            </a:spcBef>
            <a:spcAft>
              <a:spcPct val="15000"/>
            </a:spcAft>
            <a:buChar char="•"/>
          </a:pPr>
          <a:r>
            <a:rPr lang="en-US" sz="1600" u="none" kern="1200" dirty="0">
              <a:latin typeface="Calibri"/>
              <a:ea typeface="Calibri"/>
              <a:cs typeface="Calibri"/>
            </a:rPr>
            <a:t>Catch up on past trainings provided by CDE! </a:t>
          </a:r>
        </a:p>
      </dsp:txBody>
      <dsp:txXfrm>
        <a:off x="0" y="376919"/>
        <a:ext cx="4572000" cy="680400"/>
      </dsp:txXfrm>
    </dsp:sp>
    <dsp:sp modelId="{32FA8A6B-38A5-4FE0-B4B0-A80E9FD5E0FB}">
      <dsp:nvSpPr>
        <dsp:cNvPr id="0" name=""/>
        <dsp:cNvSpPr/>
      </dsp:nvSpPr>
      <dsp:spPr>
        <a:xfrm>
          <a:off x="228600" y="140759"/>
          <a:ext cx="32004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Training Webpage</a:t>
          </a:r>
          <a:r>
            <a:rPr lang="en-US" sz="1600" b="1" kern="1200" dirty="0">
              <a:solidFill>
                <a:schemeClr val="tx1"/>
              </a:solidFill>
              <a:latin typeface="Calibri"/>
              <a:ea typeface="Calibri"/>
              <a:cs typeface="Calibri"/>
            </a:rPr>
            <a:t> </a:t>
          </a:r>
        </a:p>
      </dsp:txBody>
      <dsp:txXfrm>
        <a:off x="251657" y="163816"/>
        <a:ext cx="3154286" cy="426206"/>
      </dsp:txXfrm>
    </dsp:sp>
    <dsp:sp modelId="{D07E6D82-027B-425F-80E5-5CD2BA165048}">
      <dsp:nvSpPr>
        <dsp:cNvPr id="0" name=""/>
        <dsp:cNvSpPr/>
      </dsp:nvSpPr>
      <dsp:spPr>
        <a:xfrm>
          <a:off x="0" y="1379880"/>
          <a:ext cx="45720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4838" tIns="333248" rIns="354838" bIns="113792" numCol="1" spcCol="1270" anchor="t" anchorCtr="0">
          <a:noAutofit/>
        </a:bodyPr>
        <a:lstStyle/>
        <a:p>
          <a:pPr marL="171450" lvl="1" indent="-171450" algn="l" defTabSz="711200" rtl="0">
            <a:lnSpc>
              <a:spcPct val="90000"/>
            </a:lnSpc>
            <a:spcBef>
              <a:spcPct val="0"/>
            </a:spcBef>
            <a:spcAft>
              <a:spcPct val="15000"/>
            </a:spcAft>
            <a:buChar char="•"/>
          </a:pPr>
          <a:r>
            <a:rPr lang="en-US" sz="1600" u="none" kern="1200" dirty="0">
              <a:latin typeface="Calibri"/>
              <a:ea typeface="Calibri"/>
              <a:cs typeface="Calibri"/>
            </a:rPr>
            <a:t>Ask for help and indicate a time that works best for you through this ticketing system!</a:t>
          </a:r>
        </a:p>
      </dsp:txBody>
      <dsp:txXfrm>
        <a:off x="0" y="1379880"/>
        <a:ext cx="4572000" cy="907200"/>
      </dsp:txXfrm>
    </dsp:sp>
    <dsp:sp modelId="{3C863D6D-43E4-439A-A898-C658B122F1E7}">
      <dsp:nvSpPr>
        <dsp:cNvPr id="0" name=""/>
        <dsp:cNvSpPr/>
      </dsp:nvSpPr>
      <dsp:spPr>
        <a:xfrm>
          <a:off x="228600" y="1143719"/>
          <a:ext cx="32004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Help Desk Ticket</a:t>
          </a:r>
          <a:r>
            <a:rPr lang="en-US" sz="1600" b="1" kern="1200" dirty="0">
              <a:solidFill>
                <a:schemeClr val="tx1"/>
              </a:solidFill>
              <a:latin typeface="Calibri"/>
              <a:ea typeface="Calibri"/>
              <a:cs typeface="Calibri"/>
            </a:rPr>
            <a:t> </a:t>
          </a:r>
          <a:endParaRPr lang="en-US" sz="1600" b="1" kern="1200" dirty="0">
            <a:solidFill>
              <a:schemeClr val="tx1"/>
            </a:solidFill>
          </a:endParaRPr>
        </a:p>
      </dsp:txBody>
      <dsp:txXfrm>
        <a:off x="251657" y="1166776"/>
        <a:ext cx="3154286" cy="426206"/>
      </dsp:txXfrm>
    </dsp:sp>
    <dsp:sp modelId="{5F5A0E3F-D2AF-44F8-B968-E9987BB618BD}">
      <dsp:nvSpPr>
        <dsp:cNvPr id="0" name=""/>
        <dsp:cNvSpPr/>
      </dsp:nvSpPr>
      <dsp:spPr>
        <a:xfrm>
          <a:off x="0" y="2609640"/>
          <a:ext cx="45720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4838" tIns="333248" rIns="354838" bIns="113792" numCol="1" spcCol="1270" anchor="t" anchorCtr="0">
          <a:noAutofit/>
        </a:bodyPr>
        <a:lstStyle/>
        <a:p>
          <a:pPr marL="171450" lvl="1" indent="-171450" algn="l" defTabSz="711200" rtl="0">
            <a:lnSpc>
              <a:spcPct val="90000"/>
            </a:lnSpc>
            <a:spcBef>
              <a:spcPct val="0"/>
            </a:spcBef>
            <a:spcAft>
              <a:spcPct val="15000"/>
            </a:spcAft>
            <a:buChar char="•"/>
          </a:pPr>
          <a:r>
            <a:rPr lang="en-US" sz="1600" u="none" kern="1200" dirty="0">
              <a:latin typeface="Calibri"/>
              <a:ea typeface="Calibri"/>
              <a:cs typeface="Calibri"/>
            </a:rPr>
            <a:t>Any additional resources will be posted in GAINS!</a:t>
          </a:r>
        </a:p>
      </dsp:txBody>
      <dsp:txXfrm>
        <a:off x="0" y="2609640"/>
        <a:ext cx="4572000" cy="907200"/>
      </dsp:txXfrm>
    </dsp:sp>
    <dsp:sp modelId="{1BDCE046-0EAF-4BB4-BA93-B24AA1220738}">
      <dsp:nvSpPr>
        <dsp:cNvPr id="0" name=""/>
        <dsp:cNvSpPr/>
      </dsp:nvSpPr>
      <dsp:spPr>
        <a:xfrm>
          <a:off x="228600" y="2373480"/>
          <a:ext cx="32004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b="1" u="sng" kern="1200" dirty="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CDE Resources</a:t>
          </a:r>
          <a:endParaRPr lang="en-US" sz="1600" b="1"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251657" y="2396537"/>
        <a:ext cx="315428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093FC-A782-4CBA-A0FD-7E5642453BD0}"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622C2-69E3-4CCA-8A4C-047ED0A6BC14}" type="slidenum">
              <a:rPr lang="en-US" smtClean="0"/>
              <a:t>‹#›</a:t>
            </a:fld>
            <a:endParaRPr lang="en-US"/>
          </a:p>
        </p:txBody>
      </p:sp>
    </p:spTree>
    <p:extLst>
      <p:ext uri="{BB962C8B-B14F-4D97-AF65-F5344CB8AC3E}">
        <p14:creationId xmlns:p14="http://schemas.microsoft.com/office/powerpoint/2010/main" val="246822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prael_m@cde.state.co.us" TargetMode="External"/><Relationship Id="rId13" Type="http://schemas.openxmlformats.org/officeDocument/2006/relationships/hyperlink" Target="mailto:mueller_p@cde.state.co.us" TargetMode="External"/><Relationship Id="rId3" Type="http://schemas.openxmlformats.org/officeDocument/2006/relationships/hyperlink" Target="mailto:hollingshead_j@cde.state.co.us" TargetMode="External"/><Relationship Id="rId7" Type="http://schemas.openxmlformats.org/officeDocument/2006/relationships/hyperlink" Target="mailto:Gleason_P@cde.state.co.us" TargetMode="External"/><Relationship Id="rId12" Type="http://schemas.openxmlformats.org/officeDocument/2006/relationships/hyperlink" Target="mailto:kochan_g@cde.state.co.us" TargetMode="External"/><Relationship Id="rId2" Type="http://schemas.openxmlformats.org/officeDocument/2006/relationships/hyperlink" Target="mailto:collins_d@cde.state.co.us" TargetMode="External"/><Relationship Id="rId1" Type="http://schemas.openxmlformats.org/officeDocument/2006/relationships/slideLayout" Target="../slideLayouts/slideLayout8.xml"/><Relationship Id="rId6" Type="http://schemas.openxmlformats.org/officeDocument/2006/relationships/hyperlink" Target="mailto:Christensen_A@cde.state.co.us" TargetMode="External"/><Relationship Id="rId11" Type="http://schemas.openxmlformats.org/officeDocument/2006/relationships/hyperlink" Target="mailto:kaleda_s@cde.state.co.us" TargetMode="External"/><Relationship Id="rId5" Type="http://schemas.openxmlformats.org/officeDocument/2006/relationships/hyperlink" Target="mailto:Jimenez_B@cde.state.co.us" TargetMode="External"/><Relationship Id="rId15" Type="http://schemas.openxmlformats.org/officeDocument/2006/relationships/hyperlink" Target="mailto:el-bialy_a@cde.state.co.us" TargetMode="External"/><Relationship Id="rId10" Type="http://schemas.openxmlformats.org/officeDocument/2006/relationships/hyperlink" Target="mailto:Miller_T@cde.state.co.us" TargetMode="External"/><Relationship Id="rId4" Type="http://schemas.openxmlformats.org/officeDocument/2006/relationships/hyperlink" Target="mailto:allen_m@cde.state.co.us" TargetMode="External"/><Relationship Id="rId9" Type="http://schemas.openxmlformats.org/officeDocument/2006/relationships/hyperlink" Target="mailto:Davis_E@cde.state.co.us" TargetMode="External"/><Relationship Id="rId14" Type="http://schemas.openxmlformats.org/officeDocument/2006/relationships/hyperlink" Target="mailto:friedman_a@cde.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app.smartsheet.com/b/form/bb1e9e4d48234e9b9af5e779ab6d8b78"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5CE-27E1-E202-AA15-31510E7292C5}"/>
              </a:ext>
            </a:extLst>
          </p:cNvPr>
          <p:cNvSpPr>
            <a:spLocks noGrp="1"/>
          </p:cNvSpPr>
          <p:nvPr>
            <p:ph type="ctrTitle"/>
          </p:nvPr>
        </p:nvSpPr>
        <p:spPr>
          <a:xfrm>
            <a:off x="914401" y="3305508"/>
            <a:ext cx="10402529" cy="973464"/>
          </a:xfrm>
        </p:spPr>
        <p:txBody>
          <a:bodyPr/>
          <a:lstStyle/>
          <a:p>
            <a:r>
              <a:rPr lang="en-US"/>
              <a:t>LEA Fund Requests</a:t>
            </a:r>
          </a:p>
        </p:txBody>
      </p:sp>
      <p:sp>
        <p:nvSpPr>
          <p:cNvPr id="3" name="Subtitle 2">
            <a:extLst>
              <a:ext uri="{FF2B5EF4-FFF2-40B4-BE49-F238E27FC236}">
                <a16:creationId xmlns:a16="http://schemas.microsoft.com/office/drawing/2014/main" id="{AEA1EA3D-2191-157D-8A0D-FECB253C5D5D}"/>
              </a:ext>
            </a:extLst>
          </p:cNvPr>
          <p:cNvSpPr>
            <a:spLocks noGrp="1"/>
          </p:cNvSpPr>
          <p:nvPr>
            <p:ph type="subTitle" idx="1"/>
          </p:nvPr>
        </p:nvSpPr>
        <p:spPr>
          <a:xfrm>
            <a:off x="1223625" y="4152395"/>
            <a:ext cx="9784079" cy="365126"/>
          </a:xfrm>
        </p:spPr>
        <p:txBody>
          <a:bodyPr>
            <a:normAutofit fontScale="70000" lnSpcReduction="20000"/>
          </a:bodyPr>
          <a:lstStyle/>
          <a:p>
            <a:r>
              <a:rPr lang="en-US"/>
              <a:t>Grants Programming Administration Office, CDE</a:t>
            </a:r>
          </a:p>
        </p:txBody>
      </p:sp>
      <p:sp>
        <p:nvSpPr>
          <p:cNvPr id="4" name="Slide Number Placeholder 3">
            <a:extLst>
              <a:ext uri="{FF2B5EF4-FFF2-40B4-BE49-F238E27FC236}">
                <a16:creationId xmlns:a16="http://schemas.microsoft.com/office/drawing/2014/main" id="{B72669FE-9CAD-DC0D-8045-C9583360D7D8}"/>
              </a:ext>
            </a:extLst>
          </p:cNvPr>
          <p:cNvSpPr>
            <a:spLocks noGrp="1"/>
          </p:cNvSpPr>
          <p:nvPr>
            <p:ph type="sldNum" sz="quarter" idx="12"/>
          </p:nvPr>
        </p:nvSpPr>
        <p:spPr/>
        <p:txBody>
          <a:bodyPr/>
          <a:lstStyle/>
          <a:p>
            <a:fld id="{C479D5F6-EDCB-402A-AC08-4943A1820E8F}" type="slidenum">
              <a:rPr lang="en-US" smtClean="0"/>
              <a:pPr/>
              <a:t>1</a:t>
            </a:fld>
            <a:endParaRPr lang="en-US"/>
          </a:p>
        </p:txBody>
      </p:sp>
      <p:pic>
        <p:nvPicPr>
          <p:cNvPr id="10" name="Picture 9" descr="GAINS logo">
            <a:extLst>
              <a:ext uri="{FF2B5EF4-FFF2-40B4-BE49-F238E27FC236}">
                <a16:creationId xmlns:a16="http://schemas.microsoft.com/office/drawing/2014/main" id="{17082C7C-F5ED-342C-4F49-E0B76C300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126" y="5082269"/>
            <a:ext cx="4193747" cy="1775731"/>
          </a:xfrm>
          <a:prstGeom prst="rect">
            <a:avLst/>
          </a:prstGeom>
        </p:spPr>
      </p:pic>
    </p:spTree>
    <p:extLst>
      <p:ext uri="{BB962C8B-B14F-4D97-AF65-F5344CB8AC3E}">
        <p14:creationId xmlns:p14="http://schemas.microsoft.com/office/powerpoint/2010/main" val="10027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E64B-46B1-5C06-1BD9-6E5D9246FD1B}"/>
              </a:ext>
            </a:extLst>
          </p:cNvPr>
          <p:cNvSpPr>
            <a:spLocks noGrp="1"/>
          </p:cNvSpPr>
          <p:nvPr>
            <p:ph type="title"/>
          </p:nvPr>
        </p:nvSpPr>
        <p:spPr/>
        <p:txBody>
          <a:bodyPr/>
          <a:lstStyle/>
          <a:p>
            <a:r>
              <a:rPr lang="en-US">
                <a:latin typeface="Museo Slab 500"/>
              </a:rPr>
              <a:t>GPA and Grants Fiscal Contacts</a:t>
            </a:r>
          </a:p>
        </p:txBody>
      </p:sp>
      <p:graphicFrame>
        <p:nvGraphicFramePr>
          <p:cNvPr id="6" name="Table 5">
            <a:extLst>
              <a:ext uri="{FF2B5EF4-FFF2-40B4-BE49-F238E27FC236}">
                <a16:creationId xmlns:a16="http://schemas.microsoft.com/office/drawing/2014/main" id="{05DDDB1E-7426-685D-AB3F-AB8566A7EE18}"/>
              </a:ext>
            </a:extLst>
          </p:cNvPr>
          <p:cNvGraphicFramePr>
            <a:graphicFrameLocks noGrp="1"/>
          </p:cNvGraphicFramePr>
          <p:nvPr/>
        </p:nvGraphicFramePr>
        <p:xfrm>
          <a:off x="385530" y="1314748"/>
          <a:ext cx="11420940" cy="2128556"/>
        </p:xfrm>
        <a:graphic>
          <a:graphicData uri="http://schemas.openxmlformats.org/drawingml/2006/table">
            <a:tbl>
              <a:tblPr firstRow="1" bandRow="1">
                <a:tableStyleId>{00A15C55-8517-42AA-B614-E9B94910E393}</a:tableStyleId>
              </a:tblPr>
              <a:tblGrid>
                <a:gridCol w="1490895">
                  <a:extLst>
                    <a:ext uri="{9D8B030D-6E8A-4147-A177-3AD203B41FA5}">
                      <a16:colId xmlns:a16="http://schemas.microsoft.com/office/drawing/2014/main" val="4174842628"/>
                    </a:ext>
                  </a:extLst>
                </a:gridCol>
                <a:gridCol w="2581275">
                  <a:extLst>
                    <a:ext uri="{9D8B030D-6E8A-4147-A177-3AD203B41FA5}">
                      <a16:colId xmlns:a16="http://schemas.microsoft.com/office/drawing/2014/main" val="2814057840"/>
                    </a:ext>
                  </a:extLst>
                </a:gridCol>
                <a:gridCol w="2019300">
                  <a:extLst>
                    <a:ext uri="{9D8B030D-6E8A-4147-A177-3AD203B41FA5}">
                      <a16:colId xmlns:a16="http://schemas.microsoft.com/office/drawing/2014/main" val="2496338572"/>
                    </a:ext>
                  </a:extLst>
                </a:gridCol>
                <a:gridCol w="5329470">
                  <a:extLst>
                    <a:ext uri="{9D8B030D-6E8A-4147-A177-3AD203B41FA5}">
                      <a16:colId xmlns:a16="http://schemas.microsoft.com/office/drawing/2014/main" val="1421659122"/>
                    </a:ext>
                  </a:extLst>
                </a:gridCol>
              </a:tblGrid>
              <a:tr h="210483">
                <a:tc>
                  <a:txBody>
                    <a:bodyPr/>
                    <a:lstStyle/>
                    <a:p>
                      <a:pPr algn="ctr" rtl="0" fontAlgn="t">
                        <a:spcBef>
                          <a:spcPts val="0"/>
                        </a:spcBef>
                        <a:spcAft>
                          <a:spcPts val="0"/>
                        </a:spcAft>
                      </a:pPr>
                      <a:r>
                        <a:rPr lang="en-US" sz="1100">
                          <a:solidFill>
                            <a:srgbClr val="000000"/>
                          </a:solidFill>
                          <a:effectLst/>
                        </a:rPr>
                        <a:t>GPA Staff</a:t>
                      </a:r>
                      <a:endParaRPr lang="en-US">
                        <a:solidFill>
                          <a:srgbClr val="000000"/>
                        </a:solidFill>
                        <a:effectLst/>
                      </a:endParaRPr>
                    </a:p>
                  </a:txBody>
                  <a:tcPr marL="57150" marR="57150" marT="28575" marB="28575" anchor="ctr"/>
                </a:tc>
                <a:tc>
                  <a:txBody>
                    <a:bodyPr/>
                    <a:lstStyle/>
                    <a:p>
                      <a:pPr algn="ctr" rtl="0" fontAlgn="t">
                        <a:spcBef>
                          <a:spcPts val="0"/>
                        </a:spcBef>
                        <a:spcAft>
                          <a:spcPts val="0"/>
                        </a:spcAft>
                      </a:pPr>
                      <a:r>
                        <a:rPr lang="en-US" sz="1100">
                          <a:solidFill>
                            <a:srgbClr val="000000"/>
                          </a:solidFill>
                          <a:effectLst/>
                        </a:rPr>
                        <a:t>Program Expertise</a:t>
                      </a:r>
                      <a:endParaRPr lang="en-US">
                        <a:solidFill>
                          <a:srgbClr val="000000"/>
                        </a:solidFill>
                        <a:effectLst/>
                      </a:endParaRPr>
                    </a:p>
                  </a:txBody>
                  <a:tcPr marL="57150" marR="57150" marT="28575" marB="28575" anchor="ctr"/>
                </a:tc>
                <a:tc>
                  <a:txBody>
                    <a:bodyPr/>
                    <a:lstStyle/>
                    <a:p>
                      <a:pPr algn="ctr" rtl="0" fontAlgn="t">
                        <a:spcBef>
                          <a:spcPts val="0"/>
                        </a:spcBef>
                        <a:spcAft>
                          <a:spcPts val="0"/>
                        </a:spcAft>
                      </a:pPr>
                      <a:r>
                        <a:rPr lang="en-US" sz="1100">
                          <a:solidFill>
                            <a:srgbClr val="000000"/>
                          </a:solidFill>
                          <a:effectLst/>
                        </a:rPr>
                        <a:t>E-mail</a:t>
                      </a:r>
                      <a:endParaRPr lang="en-US">
                        <a:solidFill>
                          <a:srgbClr val="000000"/>
                        </a:solidFill>
                        <a:effectLst/>
                      </a:endParaRPr>
                    </a:p>
                  </a:txBody>
                  <a:tcPr marL="57150" marR="57150" marT="28575" marB="28575" anchor="ctr"/>
                </a:tc>
                <a:tc>
                  <a:txBody>
                    <a:bodyPr/>
                    <a:lstStyle/>
                    <a:p>
                      <a:pPr lvl="0" algn="ctr">
                        <a:spcBef>
                          <a:spcPts val="0"/>
                        </a:spcBef>
                        <a:spcAft>
                          <a:spcPts val="0"/>
                        </a:spcAft>
                        <a:buNone/>
                      </a:pPr>
                      <a:r>
                        <a:rPr lang="en-US" sz="1100">
                          <a:solidFill>
                            <a:srgbClr val="000000"/>
                          </a:solidFill>
                          <a:effectLst/>
                        </a:rPr>
                        <a:t>GAINS Administrator by Application </a:t>
                      </a:r>
                    </a:p>
                  </a:txBody>
                  <a:tcPr marL="57150" marR="57150" marT="28575" marB="28575" anchor="ctr"/>
                </a:tc>
                <a:extLst>
                  <a:ext uri="{0D108BD9-81ED-4DB2-BD59-A6C34878D82A}">
                    <a16:rowId xmlns:a16="http://schemas.microsoft.com/office/drawing/2014/main" val="3804635837"/>
                  </a:ext>
                </a:extLst>
              </a:tr>
              <a:tr h="240983">
                <a:tc>
                  <a:txBody>
                    <a:bodyPr/>
                    <a:lstStyle/>
                    <a:p>
                      <a:pPr rtl="0" fontAlgn="t">
                        <a:spcBef>
                          <a:spcPts val="0"/>
                        </a:spcBef>
                        <a:spcAft>
                          <a:spcPts val="0"/>
                        </a:spcAft>
                      </a:pPr>
                      <a:r>
                        <a:rPr lang="en-US" sz="1100">
                          <a:effectLst/>
                        </a:rPr>
                        <a:t>DeLilah Collins</a:t>
                      </a:r>
                      <a:endParaRPr lang="en-US">
                        <a:effectLst/>
                      </a:endParaRPr>
                    </a:p>
                  </a:txBody>
                  <a:tcPr marL="57150" marR="57150" marT="28575" marB="28575" anchor="ctr"/>
                </a:tc>
                <a:tc>
                  <a:txBody>
                    <a:bodyPr/>
                    <a:lstStyle/>
                    <a:p>
                      <a:pPr rtl="0" fontAlgn="t">
                        <a:spcBef>
                          <a:spcPts val="0"/>
                        </a:spcBef>
                        <a:spcAft>
                          <a:spcPts val="0"/>
                        </a:spcAft>
                      </a:pPr>
                      <a:r>
                        <a:rPr lang="en-US" sz="1100">
                          <a:effectLst/>
                        </a:rPr>
                        <a:t>Director, Grants Program Administration</a:t>
                      </a:r>
                      <a:endParaRPr lang="en-US">
                        <a:effectLst/>
                      </a:endParaRPr>
                    </a:p>
                  </a:txBody>
                  <a:tcPr marL="57150" marR="57150" marT="28575" marB="28575" anchor="ctr"/>
                </a:tc>
                <a:tc>
                  <a:txBody>
                    <a:bodyPr/>
                    <a:lstStyle/>
                    <a:p>
                      <a:pPr rtl="0" fontAlgn="t">
                        <a:spcBef>
                          <a:spcPts val="0"/>
                        </a:spcBef>
                        <a:spcAft>
                          <a:spcPts val="0"/>
                        </a:spcAft>
                      </a:pPr>
                      <a:r>
                        <a:rPr lang="en-US" sz="1100" u="sng" strike="noStrike">
                          <a:solidFill>
                            <a:schemeClr val="tx1"/>
                          </a:solidFill>
                          <a:effectLst/>
                          <a:hlinkClick r:id="rId2">
                            <a:extLst>
                              <a:ext uri="{A12FA001-AC4F-418D-AE19-62706E023703}">
                                <ahyp:hlinkClr xmlns:ahyp="http://schemas.microsoft.com/office/drawing/2018/hyperlinkcolor" val="tx"/>
                              </a:ext>
                            </a:extLst>
                          </a:hlinkClick>
                        </a:rPr>
                        <a:t>Collins_D@cde.state.co.us</a:t>
                      </a:r>
                      <a:r>
                        <a:rPr lang="en-US" sz="1100">
                          <a:solidFill>
                            <a:schemeClr val="tx1"/>
                          </a:solidFill>
                          <a:effectLst/>
                        </a:rPr>
                        <a:t> </a:t>
                      </a:r>
                      <a:endParaRPr lang="en-US">
                        <a:solidFill>
                          <a:schemeClr val="tx1"/>
                        </a:solidFill>
                        <a:effectLst/>
                      </a:endParaRPr>
                    </a:p>
                  </a:txBody>
                  <a:tcPr marL="57150" marR="57150" marT="28575" marB="28575" anchor="ctr"/>
                </a:tc>
                <a:tc>
                  <a:txBody>
                    <a:bodyPr/>
                    <a:lstStyle/>
                    <a:p>
                      <a:pPr lvl="0">
                        <a:spcBef>
                          <a:spcPts val="0"/>
                        </a:spcBef>
                        <a:spcAft>
                          <a:spcPts val="0"/>
                        </a:spcAft>
                        <a:buNone/>
                      </a:pPr>
                      <a:endParaRPr lang="en-US" sz="1100">
                        <a:effectLst/>
                      </a:endParaRPr>
                    </a:p>
                  </a:txBody>
                  <a:tcPr marL="57150" marR="57150" marT="28575" marB="28575" anchor="ctr"/>
                </a:tc>
                <a:extLst>
                  <a:ext uri="{0D108BD9-81ED-4DB2-BD59-A6C34878D82A}">
                    <a16:rowId xmlns:a16="http://schemas.microsoft.com/office/drawing/2014/main" val="2226127947"/>
                  </a:ext>
                </a:extLst>
              </a:tr>
              <a:tr h="232950">
                <a:tc>
                  <a:txBody>
                    <a:bodyPr/>
                    <a:lstStyle/>
                    <a:p>
                      <a:pPr lvl="0" rtl="0">
                        <a:spcBef>
                          <a:spcPts val="0"/>
                        </a:spcBef>
                        <a:spcAft>
                          <a:spcPts val="0"/>
                        </a:spcAft>
                        <a:buNone/>
                      </a:pPr>
                      <a:r>
                        <a:rPr lang="en-US" sz="1100">
                          <a:effectLst/>
                        </a:rPr>
                        <a:t>Jess Hollingshead</a:t>
                      </a:r>
                      <a:endParaRPr lang="en-US">
                        <a:effectLst/>
                      </a:endParaRPr>
                    </a:p>
                  </a:txBody>
                  <a:tcPr marL="57150" marR="57150" marT="28575" marB="28575" anchor="ctr"/>
                </a:tc>
                <a:tc>
                  <a:txBody>
                    <a:bodyPr/>
                    <a:lstStyle/>
                    <a:p>
                      <a:pPr lvl="0" rtl="0">
                        <a:spcBef>
                          <a:spcPts val="0"/>
                        </a:spcBef>
                        <a:spcAft>
                          <a:spcPts val="0"/>
                        </a:spcAft>
                        <a:buNone/>
                      </a:pPr>
                      <a:r>
                        <a:rPr lang="en-US" sz="1100">
                          <a:effectLst/>
                        </a:rPr>
                        <a:t>Operations Supervisor </a:t>
                      </a:r>
                      <a:endParaRPr lang="en-US">
                        <a:effectLst/>
                      </a:endParaRPr>
                    </a:p>
                  </a:txBody>
                  <a:tcPr marL="57150" marR="57150" marT="28575" marB="28575" anchor="ctr"/>
                </a:tc>
                <a:tc>
                  <a:txBody>
                    <a:bodyPr/>
                    <a:lstStyle/>
                    <a:p>
                      <a:pPr lvl="0" rtl="0">
                        <a:spcBef>
                          <a:spcPts val="0"/>
                        </a:spcBef>
                        <a:spcAft>
                          <a:spcPts val="0"/>
                        </a:spcAft>
                        <a:buNone/>
                      </a:pPr>
                      <a:r>
                        <a:rPr lang="en-US" sz="1100" u="sng" strike="noStrike">
                          <a:solidFill>
                            <a:schemeClr val="tx1"/>
                          </a:solidFill>
                          <a:effectLst/>
                          <a:hlinkClick r:id="rId3">
                            <a:extLst>
                              <a:ext uri="{A12FA001-AC4F-418D-AE19-62706E023703}">
                                <ahyp:hlinkClr xmlns:ahyp="http://schemas.microsoft.com/office/drawing/2018/hyperlinkcolor" val="tx"/>
                              </a:ext>
                            </a:extLst>
                          </a:hlinkClick>
                        </a:rPr>
                        <a:t>Hollingshead_J@cde.state.co.us</a:t>
                      </a:r>
                      <a:r>
                        <a:rPr lang="en-US" sz="1100">
                          <a:solidFill>
                            <a:schemeClr val="tx1"/>
                          </a:solidFill>
                          <a:effectLst/>
                        </a:rPr>
                        <a:t> </a:t>
                      </a:r>
                      <a:endParaRPr lang="en-US">
                        <a:solidFill>
                          <a:schemeClr val="tx1"/>
                        </a:solidFill>
                        <a:effectLst/>
                      </a:endParaRPr>
                    </a:p>
                  </a:txBody>
                  <a:tcPr marL="57150" marR="57150" marT="28575" marB="28575" anchor="ctr"/>
                </a:tc>
                <a:tc>
                  <a:txBody>
                    <a:bodyPr/>
                    <a:lstStyle/>
                    <a:p>
                      <a:pPr lvl="0">
                        <a:spcBef>
                          <a:spcPts val="0"/>
                        </a:spcBef>
                        <a:spcAft>
                          <a:spcPts val="0"/>
                        </a:spcAft>
                        <a:buNone/>
                      </a:pPr>
                      <a:r>
                        <a:rPr lang="en-US" sz="1100">
                          <a:effectLst/>
                        </a:rPr>
                        <a:t>Building Excellent Schools Today (BEST), 21</a:t>
                      </a:r>
                      <a:r>
                        <a:rPr lang="en-US" sz="1100" baseline="30000">
                          <a:effectLst/>
                        </a:rPr>
                        <a:t>st</a:t>
                      </a:r>
                      <a:r>
                        <a:rPr lang="en-US" sz="1100">
                          <a:effectLst/>
                        </a:rPr>
                        <a:t> CCLC, CO-AAP</a:t>
                      </a:r>
                    </a:p>
                  </a:txBody>
                  <a:tcPr marL="57150" marR="57150" marT="28575" marB="28575" anchor="ctr"/>
                </a:tc>
                <a:extLst>
                  <a:ext uri="{0D108BD9-81ED-4DB2-BD59-A6C34878D82A}">
                    <a16:rowId xmlns:a16="http://schemas.microsoft.com/office/drawing/2014/main" val="343385851"/>
                  </a:ext>
                </a:extLst>
              </a:tr>
              <a:tr h="224918">
                <a:tc>
                  <a:txBody>
                    <a:bodyPr/>
                    <a:lstStyle/>
                    <a:p>
                      <a:pPr rtl="0" fontAlgn="t">
                        <a:spcBef>
                          <a:spcPts val="0"/>
                        </a:spcBef>
                        <a:spcAft>
                          <a:spcPts val="0"/>
                        </a:spcAft>
                      </a:pPr>
                      <a:r>
                        <a:rPr lang="en-US" sz="1100">
                          <a:effectLst/>
                        </a:rPr>
                        <a:t>Kim Burnham</a:t>
                      </a:r>
                      <a:endParaRPr lang="en-US">
                        <a:effectLst/>
                      </a:endParaRPr>
                    </a:p>
                  </a:txBody>
                  <a:tcPr marL="57150" marR="57150" marT="28575" marB="28575" anchor="ctr"/>
                </a:tc>
                <a:tc>
                  <a:txBody>
                    <a:bodyPr/>
                    <a:lstStyle/>
                    <a:p>
                      <a:pPr lvl="0">
                        <a:spcBef>
                          <a:spcPts val="0"/>
                        </a:spcBef>
                        <a:spcAft>
                          <a:spcPts val="0"/>
                        </a:spcAft>
                        <a:buNone/>
                      </a:pPr>
                      <a:r>
                        <a:rPr lang="en-US" sz="1100">
                          <a:effectLst/>
                        </a:rPr>
                        <a:t>Competitive Grants and Awards Supervisor</a:t>
                      </a:r>
                      <a:endParaRPr lang="en-US"/>
                    </a:p>
                  </a:txBody>
                  <a:tcPr marL="57150" marR="57150" marT="28575" marB="28575" anchor="ctr"/>
                </a:tc>
                <a:tc>
                  <a:txBody>
                    <a:bodyPr/>
                    <a:lstStyle/>
                    <a:p>
                      <a:pPr lvl="0">
                        <a:spcBef>
                          <a:spcPts val="0"/>
                        </a:spcBef>
                        <a:spcAft>
                          <a:spcPts val="0"/>
                        </a:spcAft>
                        <a:buNone/>
                      </a:pPr>
                      <a:r>
                        <a:rPr lang="en-US" sz="1100" u="sng" strike="noStrike">
                          <a:solidFill>
                            <a:schemeClr val="tx1"/>
                          </a:solidFill>
                          <a:effectLst/>
                        </a:rPr>
                        <a:t>Burnham_K@cde.state.co.us</a:t>
                      </a:r>
                      <a:endParaRPr lang="en-US">
                        <a:solidFill>
                          <a:schemeClr val="tx1"/>
                        </a:solidFill>
                      </a:endParaRP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Colorado Charter Schools Program Grant</a:t>
                      </a:r>
                      <a:endParaRPr lang="en-US" sz="1100" kern="1200">
                        <a:solidFill>
                          <a:schemeClr val="dk1"/>
                        </a:solidFill>
                        <a:effectLst/>
                        <a:latin typeface="+mn-lt"/>
                        <a:ea typeface="+mn-ea"/>
                        <a:cs typeface="+mn-cs"/>
                      </a:endParaRPr>
                    </a:p>
                  </a:txBody>
                  <a:tcPr marL="57150" marR="57150" marT="28575" marB="28575" anchor="ctr"/>
                </a:tc>
                <a:extLst>
                  <a:ext uri="{0D108BD9-81ED-4DB2-BD59-A6C34878D82A}">
                    <a16:rowId xmlns:a16="http://schemas.microsoft.com/office/drawing/2014/main" val="1767464108"/>
                  </a:ext>
                </a:extLst>
              </a:tr>
              <a:tr h="240983">
                <a:tc>
                  <a:txBody>
                    <a:bodyPr/>
                    <a:lstStyle/>
                    <a:p>
                      <a:pPr rtl="0" fontAlgn="t">
                        <a:spcBef>
                          <a:spcPts val="0"/>
                        </a:spcBef>
                        <a:spcAft>
                          <a:spcPts val="0"/>
                        </a:spcAft>
                      </a:pPr>
                      <a:r>
                        <a:rPr lang="en-US" sz="1100">
                          <a:effectLst/>
                        </a:rPr>
                        <a:t>Megan Allen </a:t>
                      </a:r>
                      <a:endParaRPr lang="en-US">
                        <a:effectLst/>
                      </a:endParaRPr>
                    </a:p>
                  </a:txBody>
                  <a:tcPr marL="57150" marR="57150" marT="28575" marB="28575" anchor="ctr"/>
                </a:tc>
                <a:tc>
                  <a:txBody>
                    <a:bodyPr/>
                    <a:lstStyle/>
                    <a:p>
                      <a:pPr rtl="0" fontAlgn="t">
                        <a:spcBef>
                          <a:spcPts val="0"/>
                        </a:spcBef>
                        <a:spcAft>
                          <a:spcPts val="0"/>
                        </a:spcAft>
                      </a:pPr>
                      <a:r>
                        <a:rPr lang="en-US" sz="1100">
                          <a:effectLst/>
                        </a:rPr>
                        <a:t>Program Assistant I  </a:t>
                      </a:r>
                      <a:endParaRPr lang="en-US">
                        <a:effectLst/>
                      </a:endParaRPr>
                    </a:p>
                  </a:txBody>
                  <a:tcPr marL="57150" marR="57150" marT="28575" marB="28575" anchor="ctr"/>
                </a:tc>
                <a:tc>
                  <a:txBody>
                    <a:bodyPr/>
                    <a:lstStyle/>
                    <a:p>
                      <a:pPr rtl="0" fontAlgn="t">
                        <a:spcBef>
                          <a:spcPts val="0"/>
                        </a:spcBef>
                        <a:spcAft>
                          <a:spcPts val="0"/>
                        </a:spcAft>
                      </a:pPr>
                      <a:r>
                        <a:rPr lang="en-US" sz="1100" u="sng" strike="noStrike">
                          <a:solidFill>
                            <a:schemeClr val="tx1"/>
                          </a:solidFill>
                          <a:effectLst/>
                          <a:hlinkClick r:id="rId4">
                            <a:extLst>
                              <a:ext uri="{A12FA001-AC4F-418D-AE19-62706E023703}">
                                <ahyp:hlinkClr xmlns:ahyp="http://schemas.microsoft.com/office/drawing/2018/hyperlinkcolor" val="tx"/>
                              </a:ext>
                            </a:extLst>
                          </a:hlinkClick>
                        </a:rPr>
                        <a:t>Allen_M@cde.state.co.us</a:t>
                      </a:r>
                      <a:r>
                        <a:rPr lang="en-US" sz="1100">
                          <a:solidFill>
                            <a:schemeClr val="tx1"/>
                          </a:solidFill>
                          <a:effectLst/>
                        </a:rPr>
                        <a:t> </a:t>
                      </a:r>
                      <a:endParaRPr lang="en-US">
                        <a:solidFill>
                          <a:schemeClr val="tx1"/>
                        </a:solidFill>
                        <a:effectLst/>
                      </a:endParaRPr>
                    </a:p>
                  </a:txBody>
                  <a:tcPr marL="57150" marR="57150" marT="28575" marB="28575" anchor="ctr"/>
                </a:tc>
                <a:tc>
                  <a:txBody>
                    <a:bodyPr/>
                    <a:lstStyle/>
                    <a:p>
                      <a:pPr lvl="0">
                        <a:spcBef>
                          <a:spcPts val="0"/>
                        </a:spcBef>
                        <a:spcAft>
                          <a:spcPts val="0"/>
                        </a:spcAft>
                        <a:buNone/>
                      </a:pPr>
                      <a:endParaRPr lang="en-US" sz="1100">
                        <a:effectLst/>
                      </a:endParaRPr>
                    </a:p>
                  </a:txBody>
                  <a:tcPr marL="57150" marR="57150" marT="28575" marB="28575" anchor="ctr"/>
                </a:tc>
                <a:extLst>
                  <a:ext uri="{0D108BD9-81ED-4DB2-BD59-A6C34878D82A}">
                    <a16:rowId xmlns:a16="http://schemas.microsoft.com/office/drawing/2014/main" val="116782400"/>
                  </a:ext>
                </a:extLst>
              </a:tr>
              <a:tr h="240983">
                <a:tc>
                  <a:txBody>
                    <a:bodyPr/>
                    <a:lstStyle/>
                    <a:p>
                      <a:pPr lvl="0">
                        <a:spcBef>
                          <a:spcPts val="0"/>
                        </a:spcBef>
                        <a:spcAft>
                          <a:spcPts val="0"/>
                        </a:spcAft>
                        <a:buNone/>
                      </a:pPr>
                      <a:r>
                        <a:rPr lang="en-US" sz="1100">
                          <a:effectLst/>
                        </a:rPr>
                        <a:t>Brittany Jimenez</a:t>
                      </a:r>
                    </a:p>
                  </a:txBody>
                  <a:tcPr marL="57150" marR="57150" marT="28575" marB="28575" anchor="ctr"/>
                </a:tc>
                <a:tc>
                  <a:txBody>
                    <a:bodyPr/>
                    <a:lstStyle/>
                    <a:p>
                      <a:pPr lvl="0">
                        <a:spcBef>
                          <a:spcPts val="0"/>
                        </a:spcBef>
                        <a:spcAft>
                          <a:spcPts val="0"/>
                        </a:spcAft>
                        <a:buNone/>
                      </a:pPr>
                      <a:r>
                        <a:rPr lang="en-US" sz="1100">
                          <a:effectLst/>
                        </a:rPr>
                        <a:t>Program Support</a:t>
                      </a:r>
                    </a:p>
                  </a:txBody>
                  <a:tcPr marL="57150" marR="57150" marT="28575" marB="28575" anchor="ctr"/>
                </a:tc>
                <a:tc>
                  <a:txBody>
                    <a:bodyPr/>
                    <a:lstStyle/>
                    <a:p>
                      <a:pPr lvl="0">
                        <a:spcBef>
                          <a:spcPts val="0"/>
                        </a:spcBef>
                        <a:spcAft>
                          <a:spcPts val="0"/>
                        </a:spcAft>
                        <a:buNone/>
                      </a:pPr>
                      <a:r>
                        <a:rPr lang="en-US" sz="1100" u="sng" strike="noStrike" kern="1200">
                          <a:solidFill>
                            <a:schemeClr val="tx1"/>
                          </a:solidFill>
                          <a:effectLst/>
                          <a:hlinkClick r:id="rId5">
                            <a:extLst>
                              <a:ext uri="{A12FA001-AC4F-418D-AE19-62706E023703}">
                                <ahyp:hlinkClr xmlns:ahyp="http://schemas.microsoft.com/office/drawing/2018/hyperlinkcolor" val="tx"/>
                              </a:ext>
                            </a:extLst>
                          </a:hlinkClick>
                        </a:rPr>
                        <a:t>Jimenez_B@cde.state.co.us </a:t>
                      </a:r>
                      <a:r>
                        <a:rPr lang="en-US" sz="1100" u="sng" strike="noStrike" kern="1200">
                          <a:solidFill>
                            <a:schemeClr val="tx1"/>
                          </a:solidFill>
                          <a:effectLst/>
                        </a:rPr>
                        <a:t> </a:t>
                      </a:r>
                    </a:p>
                  </a:txBody>
                  <a:tcPr marL="57150" marR="57150" marT="28575" marB="28575" anchor="ctr"/>
                </a:tc>
                <a:tc>
                  <a:txBody>
                    <a:bodyPr/>
                    <a:lstStyle/>
                    <a:p>
                      <a:pPr lvl="0">
                        <a:spcBef>
                          <a:spcPts val="0"/>
                        </a:spcBef>
                        <a:spcAft>
                          <a:spcPts val="0"/>
                        </a:spcAft>
                        <a:buNone/>
                      </a:pPr>
                      <a:endParaRPr lang="en-US" sz="1100" u="sng" strike="noStrike" kern="1200">
                        <a:solidFill>
                          <a:srgbClr val="0563C1"/>
                        </a:solidFill>
                        <a:effectLst/>
                      </a:endParaRPr>
                    </a:p>
                  </a:txBody>
                  <a:tcPr marL="57150" marR="57150" marT="28575" marB="28575" anchor="ctr"/>
                </a:tc>
                <a:extLst>
                  <a:ext uri="{0D108BD9-81ED-4DB2-BD59-A6C34878D82A}">
                    <a16:rowId xmlns:a16="http://schemas.microsoft.com/office/drawing/2014/main" val="1172043013"/>
                  </a:ext>
                </a:extLst>
              </a:tr>
              <a:tr h="240983">
                <a:tc>
                  <a:txBody>
                    <a:bodyPr/>
                    <a:lstStyle/>
                    <a:p>
                      <a:pPr lvl="0" rtl="0">
                        <a:spcBef>
                          <a:spcPts val="0"/>
                        </a:spcBef>
                        <a:spcAft>
                          <a:spcPts val="0"/>
                        </a:spcAft>
                        <a:buNone/>
                      </a:pPr>
                      <a:r>
                        <a:rPr lang="en-US" sz="1100">
                          <a:effectLst/>
                        </a:rPr>
                        <a:t>Mandy Christensen</a:t>
                      </a:r>
                    </a:p>
                  </a:txBody>
                  <a:tcPr marL="57150" marR="57150" marT="28575" marB="28575" anchor="ctr"/>
                </a:tc>
                <a:tc>
                  <a:txBody>
                    <a:bodyPr/>
                    <a:lstStyle/>
                    <a:p>
                      <a:pPr lvl="0">
                        <a:spcBef>
                          <a:spcPts val="0"/>
                        </a:spcBef>
                        <a:spcAft>
                          <a:spcPts val="0"/>
                        </a:spcAft>
                        <a:buNone/>
                      </a:pPr>
                      <a:r>
                        <a:rPr lang="en-US" sz="1100">
                          <a:effectLst/>
                        </a:rPr>
                        <a:t>Principal Consultant</a:t>
                      </a:r>
                      <a:endParaRPr lang="en-US"/>
                    </a:p>
                  </a:txBody>
                  <a:tcPr marL="57150" marR="57150" marT="28575" marB="28575" anchor="ctr"/>
                </a:tc>
                <a:tc>
                  <a:txBody>
                    <a:bodyPr/>
                    <a:lstStyle/>
                    <a:p>
                      <a:pPr lvl="0">
                        <a:spcBef>
                          <a:spcPts val="0"/>
                        </a:spcBef>
                        <a:spcAft>
                          <a:spcPts val="0"/>
                        </a:spcAft>
                        <a:buNone/>
                      </a:pPr>
                      <a:r>
                        <a:rPr lang="en-US" sz="1100" u="sng" strike="noStrike">
                          <a:solidFill>
                            <a:schemeClr val="tx1"/>
                          </a:solidFill>
                          <a:effectLst/>
                          <a:hlinkClick r:id="rId6">
                            <a:extLst>
                              <a:ext uri="{A12FA001-AC4F-418D-AE19-62706E023703}">
                                <ahyp:hlinkClr xmlns:ahyp="http://schemas.microsoft.com/office/drawing/2018/hyperlinkcolor" val="tx"/>
                              </a:ext>
                            </a:extLst>
                          </a:hlinkClick>
                        </a:rPr>
                        <a:t>Christensen_A@cde.state.co.us</a:t>
                      </a:r>
                      <a:r>
                        <a:rPr lang="en-US" sz="1100" u="sng" strike="noStrike">
                          <a:solidFill>
                            <a:schemeClr val="tx1"/>
                          </a:solidFill>
                          <a:effectLst/>
                        </a:rPr>
                        <a:t> </a:t>
                      </a:r>
                      <a:endParaRPr lang="en-US">
                        <a:solidFill>
                          <a:schemeClr val="tx1"/>
                        </a:solidFill>
                      </a:endParaRPr>
                    </a:p>
                  </a:txBody>
                  <a:tcPr marL="57150" marR="57150" marT="28575" marB="28575" anchor="ctr"/>
                </a:tc>
                <a:tc>
                  <a:txBody>
                    <a:bodyPr/>
                    <a:lstStyle/>
                    <a:p>
                      <a:pPr lvl="0">
                        <a:spcBef>
                          <a:spcPts val="0"/>
                        </a:spcBef>
                        <a:spcAft>
                          <a:spcPts val="0"/>
                        </a:spcAft>
                        <a:buNone/>
                      </a:pPr>
                      <a:r>
                        <a:rPr lang="en-US" sz="1100"/>
                        <a:t>USDA NSLP Equipment Assistance Grant, 21st CCLC, CO-AAP, Auto Enrollment</a:t>
                      </a:r>
                    </a:p>
                  </a:txBody>
                  <a:tcPr marL="57150" marR="57150" marT="28575" marB="28575" anchor="ctr"/>
                </a:tc>
                <a:extLst>
                  <a:ext uri="{0D108BD9-81ED-4DB2-BD59-A6C34878D82A}">
                    <a16:rowId xmlns:a16="http://schemas.microsoft.com/office/drawing/2014/main" val="1114852914"/>
                  </a:ext>
                </a:extLst>
              </a:tr>
              <a:tr h="240983">
                <a:tc>
                  <a:txBody>
                    <a:bodyPr/>
                    <a:lstStyle/>
                    <a:p>
                      <a:pPr lvl="0">
                        <a:spcBef>
                          <a:spcPts val="0"/>
                        </a:spcBef>
                        <a:spcAft>
                          <a:spcPts val="0"/>
                        </a:spcAft>
                        <a:buNone/>
                      </a:pPr>
                      <a:r>
                        <a:rPr lang="en-US" sz="1100">
                          <a:effectLst/>
                        </a:rPr>
                        <a:t>Patty Gleason</a:t>
                      </a:r>
                    </a:p>
                  </a:txBody>
                  <a:tcPr marL="57150" marR="57150" marT="28575" marB="28575" anchor="ctr"/>
                </a:tc>
                <a:tc>
                  <a:txBody>
                    <a:bodyPr/>
                    <a:lstStyle/>
                    <a:p>
                      <a:pPr lvl="0">
                        <a:spcBef>
                          <a:spcPts val="0"/>
                        </a:spcBef>
                        <a:spcAft>
                          <a:spcPts val="0"/>
                        </a:spcAft>
                        <a:buNone/>
                      </a:pPr>
                      <a:r>
                        <a:rPr lang="en-US" sz="1100">
                          <a:effectLst/>
                        </a:rPr>
                        <a:t>Senior Consultant</a:t>
                      </a:r>
                    </a:p>
                  </a:txBody>
                  <a:tcPr marL="57150" marR="57150" marT="28575" marB="28575" anchor="ctr"/>
                </a:tc>
                <a:tc>
                  <a:txBody>
                    <a:bodyPr/>
                    <a:lstStyle/>
                    <a:p>
                      <a:pPr lvl="0">
                        <a:spcBef>
                          <a:spcPts val="0"/>
                        </a:spcBef>
                        <a:spcAft>
                          <a:spcPts val="0"/>
                        </a:spcAft>
                        <a:buNone/>
                      </a:pPr>
                      <a:r>
                        <a:rPr lang="en-US" sz="1100">
                          <a:solidFill>
                            <a:schemeClr val="tx1"/>
                          </a:solidFill>
                          <a:effectLst/>
                          <a:hlinkClick r:id="rId7">
                            <a:extLst>
                              <a:ext uri="{A12FA001-AC4F-418D-AE19-62706E023703}">
                                <ahyp:hlinkClr xmlns:ahyp="http://schemas.microsoft.com/office/drawing/2018/hyperlinkcolor" val="tx"/>
                              </a:ext>
                            </a:extLst>
                          </a:hlinkClick>
                        </a:rPr>
                        <a:t>Gleason_P@cde.state.co.us</a:t>
                      </a:r>
                      <a:r>
                        <a:rPr lang="en-US" sz="1100">
                          <a:solidFill>
                            <a:schemeClr val="tx1"/>
                          </a:solidFill>
                          <a:effectLst/>
                        </a:rPr>
                        <a:t> </a:t>
                      </a:r>
                    </a:p>
                  </a:txBody>
                  <a:tcPr marL="57150" marR="57150" marT="28575" marB="28575" anchor="ctr"/>
                </a:tc>
                <a:tc>
                  <a:txBody>
                    <a:bodyPr/>
                    <a:lstStyle/>
                    <a:p>
                      <a:pPr lvl="0">
                        <a:spcBef>
                          <a:spcPts val="0"/>
                        </a:spcBef>
                        <a:spcAft>
                          <a:spcPts val="0"/>
                        </a:spcAft>
                        <a:buNone/>
                      </a:pPr>
                      <a:endParaRPr lang="en-US" sz="1100">
                        <a:effectLst/>
                      </a:endParaRPr>
                    </a:p>
                  </a:txBody>
                  <a:tcPr marL="57150" marR="57150" marT="28575" marB="28575" anchor="ctr"/>
                </a:tc>
                <a:extLst>
                  <a:ext uri="{0D108BD9-81ED-4DB2-BD59-A6C34878D82A}">
                    <a16:rowId xmlns:a16="http://schemas.microsoft.com/office/drawing/2014/main" val="2499490163"/>
                  </a:ext>
                </a:extLst>
              </a:tr>
              <a:tr h="240983">
                <a:tc>
                  <a:txBody>
                    <a:bodyPr/>
                    <a:lstStyle/>
                    <a:p>
                      <a:pPr lvl="0" rtl="0">
                        <a:spcBef>
                          <a:spcPts val="0"/>
                        </a:spcBef>
                        <a:spcAft>
                          <a:spcPts val="0"/>
                        </a:spcAft>
                        <a:buNone/>
                      </a:pPr>
                      <a:r>
                        <a:rPr lang="en-US" sz="1100">
                          <a:effectLst/>
                        </a:rPr>
                        <a:t>Michelle Prael</a:t>
                      </a:r>
                      <a:endParaRPr lang="en-US">
                        <a:effectLst/>
                      </a:endParaRPr>
                    </a:p>
                  </a:txBody>
                  <a:tcPr marL="57150" marR="57150" marT="28575" marB="28575" anchor="ctr"/>
                </a:tc>
                <a:tc>
                  <a:txBody>
                    <a:bodyPr/>
                    <a:lstStyle/>
                    <a:p>
                      <a:pPr lvl="0" rtl="0">
                        <a:spcBef>
                          <a:spcPts val="0"/>
                        </a:spcBef>
                        <a:spcAft>
                          <a:spcPts val="0"/>
                        </a:spcAft>
                        <a:buNone/>
                      </a:pPr>
                      <a:r>
                        <a:rPr lang="en-US" sz="1100">
                          <a:effectLst/>
                        </a:rPr>
                        <a:t>Senior Consultant </a:t>
                      </a:r>
                      <a:endParaRPr lang="en-US">
                        <a:effectLst/>
                      </a:endParaRPr>
                    </a:p>
                  </a:txBody>
                  <a:tcPr marL="57150" marR="57150" marT="28575" marB="28575" anchor="ctr"/>
                </a:tc>
                <a:tc>
                  <a:txBody>
                    <a:bodyPr/>
                    <a:lstStyle/>
                    <a:p>
                      <a:pPr lvl="0" rtl="0">
                        <a:spcBef>
                          <a:spcPts val="0"/>
                        </a:spcBef>
                        <a:spcAft>
                          <a:spcPts val="0"/>
                        </a:spcAft>
                        <a:buNone/>
                      </a:pPr>
                      <a:r>
                        <a:rPr lang="en-US" sz="1100" u="sng" strike="noStrike">
                          <a:solidFill>
                            <a:schemeClr val="tx1"/>
                          </a:solidFill>
                          <a:effectLst/>
                          <a:hlinkClick r:id="rId8">
                            <a:extLst>
                              <a:ext uri="{A12FA001-AC4F-418D-AE19-62706E023703}">
                                <ahyp:hlinkClr xmlns:ahyp="http://schemas.microsoft.com/office/drawing/2018/hyperlinkcolor" val="tx"/>
                              </a:ext>
                            </a:extLst>
                          </a:hlinkClick>
                        </a:rPr>
                        <a:t>Prael_M@cde.state.co.us</a:t>
                      </a:r>
                      <a:r>
                        <a:rPr lang="en-US" sz="1100">
                          <a:solidFill>
                            <a:schemeClr val="tx1"/>
                          </a:solidFill>
                          <a:effectLst/>
                        </a:rPr>
                        <a:t> </a:t>
                      </a:r>
                      <a:endParaRPr lang="en-US">
                        <a:solidFill>
                          <a:schemeClr val="tx1"/>
                        </a:solidFill>
                        <a:effectLst/>
                      </a:endParaRPr>
                    </a:p>
                  </a:txBody>
                  <a:tcPr marL="57150" marR="57150" marT="28575" marB="28575" anchor="ctr"/>
                </a:tc>
                <a:tc>
                  <a:txBody>
                    <a:bodyPr/>
                    <a:lstStyle/>
                    <a:p>
                      <a:pPr lvl="0">
                        <a:spcBef>
                          <a:spcPts val="0"/>
                        </a:spcBef>
                        <a:spcAft>
                          <a:spcPts val="0"/>
                        </a:spcAft>
                        <a:buNone/>
                      </a:pPr>
                      <a:r>
                        <a:rPr lang="en-US" sz="1100" kern="1200" noProof="0" dirty="0">
                          <a:solidFill>
                            <a:schemeClr val="dk1"/>
                          </a:solidFill>
                          <a:effectLst/>
                          <a:latin typeface="+mn-lt"/>
                          <a:ea typeface="+mn-ea"/>
                          <a:cs typeface="+mn-cs"/>
                        </a:rPr>
                        <a:t>Computer Science Education Grants for Teachers Program </a:t>
                      </a:r>
                    </a:p>
                  </a:txBody>
                  <a:tcPr marL="57150" marR="57150" marT="28575" marB="28575" anchor="ctr"/>
                </a:tc>
                <a:extLst>
                  <a:ext uri="{0D108BD9-81ED-4DB2-BD59-A6C34878D82A}">
                    <a16:rowId xmlns:a16="http://schemas.microsoft.com/office/drawing/2014/main" val="1370121540"/>
                  </a:ext>
                </a:extLst>
              </a:tr>
            </a:tbl>
          </a:graphicData>
        </a:graphic>
      </p:graphicFrame>
      <p:graphicFrame>
        <p:nvGraphicFramePr>
          <p:cNvPr id="3" name="Table 2">
            <a:extLst>
              <a:ext uri="{FF2B5EF4-FFF2-40B4-BE49-F238E27FC236}">
                <a16:creationId xmlns:a16="http://schemas.microsoft.com/office/drawing/2014/main" id="{26407F24-DE6E-D666-E1FB-6A4D0C1C37D3}"/>
              </a:ext>
            </a:extLst>
          </p:cNvPr>
          <p:cNvGraphicFramePr>
            <a:graphicFrameLocks noGrp="1"/>
          </p:cNvGraphicFramePr>
          <p:nvPr/>
        </p:nvGraphicFramePr>
        <p:xfrm>
          <a:off x="385530" y="3538826"/>
          <a:ext cx="11420940" cy="2535447"/>
        </p:xfrm>
        <a:graphic>
          <a:graphicData uri="http://schemas.openxmlformats.org/drawingml/2006/table">
            <a:tbl>
              <a:tblPr firstRow="1" bandRow="1">
                <a:tableStyleId>{00A15C55-8517-42AA-B614-E9B94910E393}</a:tableStyleId>
              </a:tblPr>
              <a:tblGrid>
                <a:gridCol w="1490895">
                  <a:extLst>
                    <a:ext uri="{9D8B030D-6E8A-4147-A177-3AD203B41FA5}">
                      <a16:colId xmlns:a16="http://schemas.microsoft.com/office/drawing/2014/main" val="4174842628"/>
                    </a:ext>
                  </a:extLst>
                </a:gridCol>
                <a:gridCol w="2581275">
                  <a:extLst>
                    <a:ext uri="{9D8B030D-6E8A-4147-A177-3AD203B41FA5}">
                      <a16:colId xmlns:a16="http://schemas.microsoft.com/office/drawing/2014/main" val="2814057840"/>
                    </a:ext>
                  </a:extLst>
                </a:gridCol>
                <a:gridCol w="2028825">
                  <a:extLst>
                    <a:ext uri="{9D8B030D-6E8A-4147-A177-3AD203B41FA5}">
                      <a16:colId xmlns:a16="http://schemas.microsoft.com/office/drawing/2014/main" val="2496338572"/>
                    </a:ext>
                  </a:extLst>
                </a:gridCol>
                <a:gridCol w="5319945">
                  <a:extLst>
                    <a:ext uri="{9D8B030D-6E8A-4147-A177-3AD203B41FA5}">
                      <a16:colId xmlns:a16="http://schemas.microsoft.com/office/drawing/2014/main" val="1421659122"/>
                    </a:ext>
                  </a:extLst>
                </a:gridCol>
              </a:tblGrid>
              <a:tr h="208694">
                <a:tc>
                  <a:txBody>
                    <a:bodyPr/>
                    <a:lstStyle/>
                    <a:p>
                      <a:pPr algn="ctr" rtl="0" fontAlgn="t">
                        <a:spcBef>
                          <a:spcPts val="0"/>
                        </a:spcBef>
                        <a:spcAft>
                          <a:spcPts val="0"/>
                        </a:spcAft>
                      </a:pPr>
                      <a:r>
                        <a:rPr lang="en-US" sz="1100">
                          <a:solidFill>
                            <a:srgbClr val="000000"/>
                          </a:solidFill>
                          <a:effectLst/>
                        </a:rPr>
                        <a:t>Grants Fiscal Staff</a:t>
                      </a:r>
                      <a:endParaRPr lang="en-US">
                        <a:solidFill>
                          <a:srgbClr val="000000"/>
                        </a:solidFill>
                        <a:effectLst/>
                      </a:endParaRPr>
                    </a:p>
                  </a:txBody>
                  <a:tcPr marL="57150" marR="57150" marT="28575" marB="28575" anchor="ctr"/>
                </a:tc>
                <a:tc>
                  <a:txBody>
                    <a:bodyPr/>
                    <a:lstStyle/>
                    <a:p>
                      <a:pPr algn="ctr" rtl="0" fontAlgn="t">
                        <a:spcBef>
                          <a:spcPts val="0"/>
                        </a:spcBef>
                        <a:spcAft>
                          <a:spcPts val="0"/>
                        </a:spcAft>
                      </a:pPr>
                      <a:r>
                        <a:rPr lang="en-US" sz="1100">
                          <a:solidFill>
                            <a:srgbClr val="000000"/>
                          </a:solidFill>
                          <a:effectLst/>
                        </a:rPr>
                        <a:t>Program Expertise</a:t>
                      </a:r>
                      <a:endParaRPr lang="en-US">
                        <a:solidFill>
                          <a:srgbClr val="000000"/>
                        </a:solidFill>
                        <a:effectLst/>
                      </a:endParaRPr>
                    </a:p>
                  </a:txBody>
                  <a:tcPr marL="57150" marR="57150" marT="28575" marB="28575" anchor="ctr"/>
                </a:tc>
                <a:tc>
                  <a:txBody>
                    <a:bodyPr/>
                    <a:lstStyle/>
                    <a:p>
                      <a:pPr algn="ctr" rtl="0" fontAlgn="t">
                        <a:spcBef>
                          <a:spcPts val="0"/>
                        </a:spcBef>
                        <a:spcAft>
                          <a:spcPts val="0"/>
                        </a:spcAft>
                      </a:pPr>
                      <a:r>
                        <a:rPr lang="en-US" sz="1100">
                          <a:solidFill>
                            <a:srgbClr val="000000"/>
                          </a:solidFill>
                          <a:effectLst/>
                        </a:rPr>
                        <a:t>E-mail</a:t>
                      </a:r>
                      <a:endParaRPr lang="en-US">
                        <a:solidFill>
                          <a:srgbClr val="000000"/>
                        </a:solidFill>
                        <a:effectLst/>
                      </a:endParaRPr>
                    </a:p>
                  </a:txBody>
                  <a:tcPr marL="57150" marR="57150" marT="28575" marB="28575" anchor="ctr"/>
                </a:tc>
                <a:tc>
                  <a:txBody>
                    <a:bodyPr/>
                    <a:lstStyle/>
                    <a:p>
                      <a:pPr lvl="0" algn="ctr">
                        <a:spcBef>
                          <a:spcPts val="0"/>
                        </a:spcBef>
                        <a:spcAft>
                          <a:spcPts val="0"/>
                        </a:spcAft>
                        <a:buNone/>
                      </a:pPr>
                      <a:r>
                        <a:rPr lang="en-US" sz="1100">
                          <a:solidFill>
                            <a:srgbClr val="000000"/>
                          </a:solidFill>
                          <a:effectLst/>
                        </a:rPr>
                        <a:t>Grants Fiscal Analyst by Application </a:t>
                      </a:r>
                    </a:p>
                  </a:txBody>
                  <a:tcPr marL="57150" marR="57150" marT="28575" marB="28575" anchor="ctr"/>
                </a:tc>
                <a:extLst>
                  <a:ext uri="{0D108BD9-81ED-4DB2-BD59-A6C34878D82A}">
                    <a16:rowId xmlns:a16="http://schemas.microsoft.com/office/drawing/2014/main" val="3804635837"/>
                  </a:ext>
                </a:extLst>
              </a:tr>
              <a:tr h="233608">
                <a:tc>
                  <a:txBody>
                    <a:bodyPr/>
                    <a:lstStyle/>
                    <a:p>
                      <a:pPr rtl="0" fontAlgn="t">
                        <a:spcBef>
                          <a:spcPts val="0"/>
                        </a:spcBef>
                        <a:spcAft>
                          <a:spcPts val="0"/>
                        </a:spcAft>
                      </a:pPr>
                      <a:r>
                        <a:rPr lang="en-US" sz="1100">
                          <a:effectLst/>
                        </a:rPr>
                        <a:t>Jennifer Austin</a:t>
                      </a: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Director, Grants Fiscal Management</a:t>
                      </a:r>
                    </a:p>
                  </a:txBody>
                  <a:tcPr marL="57150" marR="57150" marT="28575" marB="28575" anchor="ctr"/>
                </a:tc>
                <a:tc>
                  <a:txBody>
                    <a:bodyPr/>
                    <a:lstStyle/>
                    <a:p>
                      <a:pPr lvl="0">
                        <a:spcBef>
                          <a:spcPts val="0"/>
                        </a:spcBef>
                        <a:spcAft>
                          <a:spcPts val="0"/>
                        </a:spcAft>
                        <a:buNone/>
                      </a:pPr>
                      <a:r>
                        <a:rPr lang="en-US" sz="1100" u="sng" strike="noStrike">
                          <a:solidFill>
                            <a:schemeClr val="tx1"/>
                          </a:solidFill>
                          <a:effectLst/>
                        </a:rPr>
                        <a:t>Austin_J@cde.state.co.us</a:t>
                      </a:r>
                      <a:endParaRPr lang="en-US">
                        <a:solidFill>
                          <a:schemeClr val="tx1"/>
                        </a:solidFill>
                      </a:endParaRPr>
                    </a:p>
                  </a:txBody>
                  <a:tcPr marL="57150" marR="57150" marT="28575" marB="28575" anchor="ctr"/>
                </a:tc>
                <a:tc>
                  <a:txBody>
                    <a:bodyPr/>
                    <a:lstStyle/>
                    <a:p>
                      <a:pPr lvl="0">
                        <a:spcBef>
                          <a:spcPts val="0"/>
                        </a:spcBef>
                        <a:spcAft>
                          <a:spcPts val="0"/>
                        </a:spcAft>
                        <a:buNone/>
                      </a:pPr>
                      <a:endParaRPr lang="en-US" sz="1100">
                        <a:effectLst/>
                      </a:endParaRPr>
                    </a:p>
                  </a:txBody>
                  <a:tcPr marL="57150" marR="57150" marT="28575" marB="28575" anchor="ctr"/>
                </a:tc>
                <a:extLst>
                  <a:ext uri="{0D108BD9-81ED-4DB2-BD59-A6C34878D82A}">
                    <a16:rowId xmlns:a16="http://schemas.microsoft.com/office/drawing/2014/main" val="2226127947"/>
                  </a:ext>
                </a:extLst>
              </a:tr>
              <a:tr h="225821">
                <a:tc>
                  <a:txBody>
                    <a:bodyPr/>
                    <a:lstStyle/>
                    <a:p>
                      <a:pPr lvl="0" rtl="0">
                        <a:spcBef>
                          <a:spcPts val="0"/>
                        </a:spcBef>
                        <a:spcAft>
                          <a:spcPts val="0"/>
                        </a:spcAft>
                        <a:buNone/>
                      </a:pPr>
                      <a:r>
                        <a:rPr lang="en-US" sz="1100">
                          <a:effectLst/>
                        </a:rPr>
                        <a:t>Evan Davis</a:t>
                      </a: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Federal Fiscal Grants Supervisor</a:t>
                      </a:r>
                      <a:endParaRPr lang="en-US" sz="1100" kern="1200">
                        <a:solidFill>
                          <a:schemeClr val="dk1"/>
                        </a:solidFill>
                        <a:effectLst/>
                        <a:latin typeface="+mn-lt"/>
                        <a:ea typeface="+mn-ea"/>
                        <a:cs typeface="+mn-cs"/>
                      </a:endParaRPr>
                    </a:p>
                  </a:txBody>
                  <a:tcPr marL="57150" marR="57150" marT="28575" marB="28575" anchor="ctr"/>
                </a:tc>
                <a:tc>
                  <a:txBody>
                    <a:bodyPr/>
                    <a:lstStyle/>
                    <a:p>
                      <a:pPr lvl="0">
                        <a:spcBef>
                          <a:spcPts val="0"/>
                        </a:spcBef>
                        <a:spcAft>
                          <a:spcPts val="0"/>
                        </a:spcAft>
                        <a:buNone/>
                      </a:pPr>
                      <a:r>
                        <a:rPr lang="en-US" sz="1100" u="sng" strike="noStrike" kern="1200" noProof="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Davis_E@cde.state.co.us</a:t>
                      </a:r>
                      <a:r>
                        <a:rPr lang="en-US" sz="1100" u="sng" strike="noStrike" kern="1200" noProof="0">
                          <a:solidFill>
                            <a:schemeClr val="tx1"/>
                          </a:solidFill>
                          <a:effectLst/>
                          <a:latin typeface="+mn-lt"/>
                          <a:ea typeface="+mn-ea"/>
                          <a:cs typeface="+mn-cs"/>
                        </a:rPr>
                        <a:t> </a:t>
                      </a:r>
                    </a:p>
                  </a:txBody>
                  <a:tcPr marL="57150" marR="57150" marT="28575" marB="28575" anchor="ctr"/>
                </a:tc>
                <a:tc>
                  <a:txBody>
                    <a:bodyPr/>
                    <a:lstStyle/>
                    <a:p>
                      <a:pPr lvl="0">
                        <a:spcBef>
                          <a:spcPts val="0"/>
                        </a:spcBef>
                        <a:spcAft>
                          <a:spcPts val="0"/>
                        </a:spcAft>
                        <a:buNone/>
                      </a:pPr>
                      <a:endParaRPr lang="en-US" sz="1100">
                        <a:effectLst/>
                      </a:endParaRPr>
                    </a:p>
                  </a:txBody>
                  <a:tcPr marL="57150" marR="57150" marT="28575" marB="28575" anchor="ctr"/>
                </a:tc>
                <a:extLst>
                  <a:ext uri="{0D108BD9-81ED-4DB2-BD59-A6C34878D82A}">
                    <a16:rowId xmlns:a16="http://schemas.microsoft.com/office/drawing/2014/main" val="343385851"/>
                  </a:ext>
                </a:extLst>
              </a:tr>
              <a:tr h="218034">
                <a:tc>
                  <a:txBody>
                    <a:bodyPr/>
                    <a:lstStyle/>
                    <a:p>
                      <a:pPr lvl="0">
                        <a:spcBef>
                          <a:spcPts val="0"/>
                        </a:spcBef>
                        <a:spcAft>
                          <a:spcPts val="0"/>
                        </a:spcAft>
                        <a:buNone/>
                      </a:pPr>
                      <a:r>
                        <a:rPr lang="en-US" sz="1100">
                          <a:effectLst/>
                        </a:rPr>
                        <a:t>Robert Hawkins </a:t>
                      </a: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Lead 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lvl="0">
                        <a:spcBef>
                          <a:spcPts val="0"/>
                        </a:spcBef>
                        <a:spcAft>
                          <a:spcPts val="0"/>
                        </a:spcAft>
                        <a:buNone/>
                      </a:pPr>
                      <a:r>
                        <a:rPr lang="en-US" sz="1100" u="sng" strike="noStrike">
                          <a:solidFill>
                            <a:schemeClr val="tx1"/>
                          </a:solidFill>
                          <a:effectLst/>
                        </a:rPr>
                        <a:t>Hawkins_R@cde.state.co.us</a:t>
                      </a:r>
                    </a:p>
                  </a:txBody>
                  <a:tcPr marL="57150" marR="57150" marT="28575" marB="28575" anchor="ctr"/>
                </a:tc>
                <a:tc>
                  <a:txBody>
                    <a:bodyPr/>
                    <a:lstStyle/>
                    <a:p>
                      <a:pPr lvl="0">
                        <a:spcBef>
                          <a:spcPts val="0"/>
                        </a:spcBef>
                        <a:spcAft>
                          <a:spcPts val="0"/>
                        </a:spcAft>
                        <a:buNone/>
                      </a:pPr>
                      <a:endParaRPr lang="en-US" sz="1100" kern="1200" noProof="0">
                        <a:solidFill>
                          <a:schemeClr val="dk1"/>
                        </a:solidFill>
                        <a:effectLst/>
                        <a:latin typeface="+mn-lt"/>
                        <a:ea typeface="+mn-ea"/>
                        <a:cs typeface="+mn-cs"/>
                      </a:endParaRPr>
                    </a:p>
                  </a:txBody>
                  <a:tcPr marL="57150" marR="57150" marT="28575" marB="28575" anchor="ctr"/>
                </a:tc>
                <a:extLst>
                  <a:ext uri="{0D108BD9-81ED-4DB2-BD59-A6C34878D82A}">
                    <a16:rowId xmlns:a16="http://schemas.microsoft.com/office/drawing/2014/main" val="3119980002"/>
                  </a:ext>
                </a:extLst>
              </a:tr>
              <a:tr h="218035">
                <a:tc>
                  <a:txBody>
                    <a:bodyPr/>
                    <a:lstStyle/>
                    <a:p>
                      <a:pPr rtl="0" fontAlgn="t">
                        <a:spcBef>
                          <a:spcPts val="0"/>
                        </a:spcBef>
                        <a:spcAft>
                          <a:spcPts val="0"/>
                        </a:spcAft>
                      </a:pPr>
                      <a:r>
                        <a:rPr lang="en-US" sz="1100">
                          <a:effectLst/>
                        </a:rPr>
                        <a:t>Sondra Vela</a:t>
                      </a:r>
                      <a:endParaRPr lang="en-US">
                        <a:effectLst/>
                      </a:endParaRP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lvl="0">
                        <a:spcBef>
                          <a:spcPts val="0"/>
                        </a:spcBef>
                        <a:spcAft>
                          <a:spcPts val="0"/>
                        </a:spcAft>
                        <a:buNone/>
                      </a:pPr>
                      <a:r>
                        <a:rPr lang="en-US" sz="1100" u="sng" strike="noStrike">
                          <a:solidFill>
                            <a:schemeClr val="tx1"/>
                          </a:solidFill>
                          <a:effectLst/>
                        </a:rPr>
                        <a:t>Vela_S@cde.state.co.us</a:t>
                      </a:r>
                      <a:endParaRPr lang="en-US">
                        <a:solidFill>
                          <a:schemeClr val="tx1"/>
                        </a:solidFill>
                      </a:endParaRP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Colorado Charter Schools Program Grant</a:t>
                      </a:r>
                      <a:endParaRPr lang="en-US" sz="1100" kern="1200">
                        <a:solidFill>
                          <a:schemeClr val="dk1"/>
                        </a:solidFill>
                        <a:effectLst/>
                        <a:latin typeface="+mn-lt"/>
                        <a:ea typeface="+mn-ea"/>
                        <a:cs typeface="+mn-cs"/>
                      </a:endParaRPr>
                    </a:p>
                  </a:txBody>
                  <a:tcPr marL="57150" marR="57150" marT="28575" marB="28575" anchor="ctr"/>
                </a:tc>
                <a:extLst>
                  <a:ext uri="{0D108BD9-81ED-4DB2-BD59-A6C34878D82A}">
                    <a16:rowId xmlns:a16="http://schemas.microsoft.com/office/drawing/2014/main" val="1767464108"/>
                  </a:ext>
                </a:extLst>
              </a:tr>
              <a:tr h="233608">
                <a:tc>
                  <a:txBody>
                    <a:bodyPr/>
                    <a:lstStyle/>
                    <a:p>
                      <a:pPr rtl="0" fontAlgn="t">
                        <a:spcBef>
                          <a:spcPts val="0"/>
                        </a:spcBef>
                        <a:spcAft>
                          <a:spcPts val="0"/>
                        </a:spcAft>
                      </a:pPr>
                      <a:r>
                        <a:rPr lang="en-US" sz="1100">
                          <a:effectLst/>
                        </a:rPr>
                        <a:t>Tricia Miller</a:t>
                      </a:r>
                    </a:p>
                  </a:txBody>
                  <a:tcPr marL="57150" marR="57150" marT="28575" marB="28575" anchor="ctr"/>
                </a:tc>
                <a:tc>
                  <a:txBody>
                    <a:bodyPr/>
                    <a:lstStyle/>
                    <a:p>
                      <a:pPr lvl="0">
                        <a:spcBef>
                          <a:spcPts val="0"/>
                        </a:spcBef>
                        <a:spcAft>
                          <a:spcPts val="0"/>
                        </a:spcAft>
                        <a:buNone/>
                      </a:pPr>
                      <a:r>
                        <a:rPr lang="en-US" sz="1100" kern="1200" noProof="0">
                          <a:solidFill>
                            <a:schemeClr val="dk1"/>
                          </a:solidFill>
                          <a:effectLst/>
                          <a:latin typeface="+mn-lt"/>
                          <a:ea typeface="+mn-ea"/>
                          <a:cs typeface="+mn-cs"/>
                        </a:rPr>
                        <a:t>State Fiscal Grants Supervisor</a:t>
                      </a:r>
                      <a:endParaRPr lang="en-US" sz="1100" kern="1200">
                        <a:solidFill>
                          <a:schemeClr val="dk1"/>
                        </a:solidFill>
                        <a:effectLst/>
                        <a:latin typeface="+mn-lt"/>
                        <a:ea typeface="+mn-ea"/>
                        <a:cs typeface="+mn-cs"/>
                      </a:endParaRPr>
                    </a:p>
                  </a:txBody>
                  <a:tcPr marL="57150" marR="57150" marT="28575" marB="28575" anchor="ctr"/>
                </a:tc>
                <a:tc>
                  <a:txBody>
                    <a:bodyPr/>
                    <a:lstStyle/>
                    <a:p>
                      <a:pPr rtl="0" fontAlgn="t">
                        <a:spcBef>
                          <a:spcPts val="0"/>
                        </a:spcBef>
                        <a:spcAft>
                          <a:spcPts val="0"/>
                        </a:spcAft>
                      </a:pPr>
                      <a:r>
                        <a:rPr lang="en-US" sz="1100">
                          <a:solidFill>
                            <a:schemeClr val="tx1"/>
                          </a:solidFill>
                          <a:effectLst/>
                          <a:hlinkClick r:id="rId10">
                            <a:extLst>
                              <a:ext uri="{A12FA001-AC4F-418D-AE19-62706E023703}">
                                <ahyp:hlinkClr xmlns:ahyp="http://schemas.microsoft.com/office/drawing/2018/hyperlinkcolor" val="tx"/>
                              </a:ext>
                            </a:extLst>
                          </a:hlinkClick>
                        </a:rPr>
                        <a:t>Miller_T@cde.state.co.us</a:t>
                      </a:r>
                      <a:r>
                        <a:rPr lang="en-US" sz="1100">
                          <a:solidFill>
                            <a:schemeClr val="tx1"/>
                          </a:solidFill>
                          <a:effectLst/>
                        </a:rPr>
                        <a:t> </a:t>
                      </a:r>
                    </a:p>
                  </a:txBody>
                  <a:tcPr marL="57150" marR="57150" marT="28575" marB="28575" anchor="ctr"/>
                </a:tc>
                <a:tc>
                  <a:txBody>
                    <a:bodyPr/>
                    <a:lstStyle/>
                    <a:p>
                      <a:pPr lvl="0">
                        <a:spcBef>
                          <a:spcPts val="0"/>
                        </a:spcBef>
                        <a:spcAft>
                          <a:spcPts val="0"/>
                        </a:spcAft>
                        <a:buNone/>
                      </a:pPr>
                      <a:r>
                        <a:rPr lang="en-US" sz="1100" b="0" i="0" u="none" strike="noStrike" noProof="0">
                          <a:solidFill>
                            <a:schemeClr val="dk1"/>
                          </a:solidFill>
                          <a:effectLst/>
                          <a:latin typeface="Calibri"/>
                        </a:rPr>
                        <a:t>21</a:t>
                      </a:r>
                      <a:r>
                        <a:rPr lang="en-US" sz="1100" b="0" i="0" u="none" strike="noStrike" baseline="30000" noProof="0">
                          <a:solidFill>
                            <a:schemeClr val="dk1"/>
                          </a:solidFill>
                          <a:effectLst/>
                          <a:latin typeface="Calibri"/>
                        </a:rPr>
                        <a:t>st</a:t>
                      </a:r>
                      <a:r>
                        <a:rPr lang="en-US" sz="1100" b="0" i="0" u="none" strike="noStrike" noProof="0">
                          <a:solidFill>
                            <a:schemeClr val="dk1"/>
                          </a:solidFill>
                          <a:effectLst/>
                          <a:latin typeface="Calibri"/>
                        </a:rPr>
                        <a:t> CCLC, CO-AAP</a:t>
                      </a:r>
                    </a:p>
                  </a:txBody>
                  <a:tcPr marL="57150" marR="57150" marT="28575" marB="28575" anchor="ctr"/>
                </a:tc>
                <a:extLst>
                  <a:ext uri="{0D108BD9-81ED-4DB2-BD59-A6C34878D82A}">
                    <a16:rowId xmlns:a16="http://schemas.microsoft.com/office/drawing/2014/main" val="116782400"/>
                  </a:ext>
                </a:extLst>
              </a:tr>
              <a:tr h="233608">
                <a:tc>
                  <a:txBody>
                    <a:bodyPr/>
                    <a:lstStyle/>
                    <a:p>
                      <a:pPr marL="0" lvl="0" algn="l" defTabSz="914400" rtl="0" eaLnBrk="1" fontAlgn="t" latinLnBrk="0" hangingPunct="1">
                        <a:spcBef>
                          <a:spcPts val="0"/>
                        </a:spcBef>
                        <a:spcAft>
                          <a:spcPts val="0"/>
                        </a:spcAft>
                        <a:buNone/>
                      </a:pPr>
                      <a:r>
                        <a:rPr lang="en-US" sz="1100" kern="1200">
                          <a:solidFill>
                            <a:schemeClr val="dk1"/>
                          </a:solidFill>
                          <a:effectLst/>
                          <a:latin typeface="+mn-lt"/>
                          <a:ea typeface="+mn-ea"/>
                          <a:cs typeface="+mn-cs"/>
                        </a:rPr>
                        <a:t>Steven Kaleda </a:t>
                      </a: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11">
                            <a:extLst>
                              <a:ext uri="{A12FA001-AC4F-418D-AE19-62706E023703}">
                                <ahyp:hlinkClr xmlns:ahyp="http://schemas.microsoft.com/office/drawing/2018/hyperlinkcolor" val="tx"/>
                              </a:ext>
                            </a:extLst>
                          </a:hlinkClick>
                        </a:rPr>
                        <a:t>Kaleda_S@cde.state.co.us</a:t>
                      </a:r>
                      <a:endParaRPr lang="en-US" sz="1100" kern="1200">
                        <a:solidFill>
                          <a:schemeClr val="tx1"/>
                        </a:solidFill>
                        <a:effectLst/>
                        <a:latin typeface="+mn-lt"/>
                        <a:ea typeface="+mn-ea"/>
                        <a:cs typeface="+mn-cs"/>
                      </a:endParaRPr>
                    </a:p>
                  </a:txBody>
                  <a:tcPr marL="57150" marR="57150" marT="28575" marB="28575" anchor="ctr"/>
                </a:tc>
                <a:tc>
                  <a:txBody>
                    <a:bodyPr/>
                    <a:lstStyle/>
                    <a:p>
                      <a:pPr lvl="0">
                        <a:spcBef>
                          <a:spcPts val="0"/>
                        </a:spcBef>
                        <a:spcAft>
                          <a:spcPts val="0"/>
                        </a:spcAft>
                        <a:buNone/>
                      </a:pPr>
                      <a:endParaRPr lang="en-US" sz="1100" u="sng" strike="noStrike" kern="1200">
                        <a:solidFill>
                          <a:srgbClr val="0563C1"/>
                        </a:solidFill>
                        <a:effectLst/>
                      </a:endParaRPr>
                    </a:p>
                  </a:txBody>
                  <a:tcPr marL="57150" marR="57150" marT="28575" marB="28575" anchor="ctr"/>
                </a:tc>
                <a:extLst>
                  <a:ext uri="{0D108BD9-81ED-4DB2-BD59-A6C34878D82A}">
                    <a16:rowId xmlns:a16="http://schemas.microsoft.com/office/drawing/2014/main" val="1172043013"/>
                  </a:ext>
                </a:extLst>
              </a:tr>
              <a:tr h="233608">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Gloria Kochan</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12">
                            <a:extLst>
                              <a:ext uri="{A12FA001-AC4F-418D-AE19-62706E023703}">
                                <ahyp:hlinkClr xmlns:ahyp="http://schemas.microsoft.com/office/drawing/2018/hyperlinkcolor" val="tx"/>
                              </a:ext>
                            </a:extLst>
                          </a:hlinkClick>
                        </a:rPr>
                        <a:t>Kochan_G@cde.state.co.us</a:t>
                      </a:r>
                      <a:endParaRPr lang="en-US" sz="1100" kern="1200">
                        <a:solidFill>
                          <a:schemeClr val="tx1"/>
                        </a:solidFill>
                        <a:effectLst/>
                        <a:latin typeface="+mn-lt"/>
                        <a:ea typeface="+mn-ea"/>
                        <a:cs typeface="+mn-cs"/>
                      </a:endParaRPr>
                    </a:p>
                  </a:txBody>
                  <a:tcPr marL="57150" marR="57150" marT="28575" marB="28575" anchor="ctr"/>
                </a:tc>
                <a:tc>
                  <a:txBody>
                    <a:bodyPr/>
                    <a:lstStyle/>
                    <a:p>
                      <a:pPr lvl="0">
                        <a:spcBef>
                          <a:spcPts val="0"/>
                        </a:spcBef>
                        <a:spcAft>
                          <a:spcPts val="0"/>
                        </a:spcAft>
                        <a:buNone/>
                      </a:pPr>
                      <a:r>
                        <a:rPr lang="en-US" sz="1100" b="0" i="0" u="none" strike="noStrike" noProof="0">
                          <a:solidFill>
                            <a:schemeClr val="dk1"/>
                          </a:solidFill>
                          <a:effectLst/>
                          <a:latin typeface="Calibri"/>
                        </a:rPr>
                        <a:t>Computer Science Education Grants for Teachers Program</a:t>
                      </a:r>
                      <a:endParaRPr lang="en-US"/>
                    </a:p>
                  </a:txBody>
                  <a:tcPr marL="57150" marR="57150" marT="28575" marB="28575" anchor="ctr"/>
                </a:tc>
                <a:extLst>
                  <a:ext uri="{0D108BD9-81ED-4DB2-BD59-A6C34878D82A}">
                    <a16:rowId xmlns:a16="http://schemas.microsoft.com/office/drawing/2014/main" val="1114852914"/>
                  </a:ext>
                </a:extLst>
              </a:tr>
              <a:tr h="233608">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Patrick Mueller</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13">
                            <a:extLst>
                              <a:ext uri="{A12FA001-AC4F-418D-AE19-62706E023703}">
                                <ahyp:hlinkClr xmlns:ahyp="http://schemas.microsoft.com/office/drawing/2018/hyperlinkcolor" val="tx"/>
                              </a:ext>
                            </a:extLst>
                          </a:hlinkClick>
                        </a:rPr>
                        <a:t>Mueller_P@cde.state.co.us</a:t>
                      </a:r>
                      <a:endParaRPr lang="en-US" sz="1100" kern="1200">
                        <a:solidFill>
                          <a:schemeClr val="tx1"/>
                        </a:solidFill>
                        <a:effectLst/>
                        <a:latin typeface="+mn-lt"/>
                        <a:ea typeface="+mn-ea"/>
                        <a:cs typeface="+mn-cs"/>
                      </a:endParaRPr>
                    </a:p>
                  </a:txBody>
                  <a:tcPr marL="57150" marR="57150" marT="28575" marB="28575" anchor="ctr"/>
                </a:tc>
                <a:tc>
                  <a:txBody>
                    <a:bodyPr/>
                    <a:lstStyle/>
                    <a:p>
                      <a:pPr lvl="0">
                        <a:spcBef>
                          <a:spcPts val="0"/>
                        </a:spcBef>
                        <a:spcAft>
                          <a:spcPts val="0"/>
                        </a:spcAft>
                        <a:buNone/>
                      </a:pPr>
                      <a:r>
                        <a:rPr lang="en-US" sz="1100">
                          <a:effectLst/>
                        </a:rPr>
                        <a:t>USDA NSLP Equipment Assistance Grant</a:t>
                      </a:r>
                    </a:p>
                  </a:txBody>
                  <a:tcPr marL="57150" marR="57150" marT="28575" marB="28575" anchor="ctr"/>
                </a:tc>
                <a:extLst>
                  <a:ext uri="{0D108BD9-81ED-4DB2-BD59-A6C34878D82A}">
                    <a16:rowId xmlns:a16="http://schemas.microsoft.com/office/drawing/2014/main" val="2499490163"/>
                  </a:ext>
                </a:extLst>
              </a:tr>
              <a:tr h="233608">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Anna Friedman</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14">
                            <a:extLst>
                              <a:ext uri="{A12FA001-AC4F-418D-AE19-62706E023703}">
                                <ahyp:hlinkClr xmlns:ahyp="http://schemas.microsoft.com/office/drawing/2018/hyperlinkcolor" val="tx"/>
                              </a:ext>
                            </a:extLst>
                          </a:hlinkClick>
                        </a:rPr>
                        <a:t>Friedman_A@cde.state.co.us</a:t>
                      </a:r>
                      <a:endParaRPr lang="en-US" sz="1100" kern="1200">
                        <a:solidFill>
                          <a:schemeClr val="tx1"/>
                        </a:solidFill>
                        <a:effectLst/>
                        <a:latin typeface="+mn-lt"/>
                        <a:ea typeface="+mn-ea"/>
                        <a:cs typeface="+mn-cs"/>
                      </a:endParaRPr>
                    </a:p>
                  </a:txBody>
                  <a:tcPr marL="57150" marR="57150" marT="28575" marB="28575" anchor="ctr"/>
                </a:tc>
                <a:tc>
                  <a:txBody>
                    <a:bodyPr/>
                    <a:lstStyle/>
                    <a:p>
                      <a:pPr lvl="0">
                        <a:spcBef>
                          <a:spcPts val="0"/>
                        </a:spcBef>
                        <a:spcAft>
                          <a:spcPts val="0"/>
                        </a:spcAft>
                        <a:buNone/>
                      </a:pPr>
                      <a:endParaRPr lang="en-US" sz="1100" kern="1200" noProof="0">
                        <a:solidFill>
                          <a:schemeClr val="dk1"/>
                        </a:solidFill>
                        <a:effectLst/>
                        <a:latin typeface="+mn-lt"/>
                        <a:ea typeface="+mn-ea"/>
                        <a:cs typeface="+mn-cs"/>
                      </a:endParaRPr>
                    </a:p>
                  </a:txBody>
                  <a:tcPr marL="57150" marR="57150" marT="28575" marB="28575" anchor="ctr"/>
                </a:tc>
                <a:extLst>
                  <a:ext uri="{0D108BD9-81ED-4DB2-BD59-A6C34878D82A}">
                    <a16:rowId xmlns:a16="http://schemas.microsoft.com/office/drawing/2014/main" val="1370121540"/>
                  </a:ext>
                </a:extLst>
              </a:tr>
              <a:tr h="233608">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Anissa El Bialy</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dk1"/>
                          </a:solidFill>
                          <a:effectLst/>
                          <a:latin typeface="+mn-lt"/>
                          <a:ea typeface="+mn-ea"/>
                          <a:cs typeface="+mn-cs"/>
                        </a:rPr>
                        <a:t>Grants Fiscal Analyst</a:t>
                      </a:r>
                      <a:endParaRPr lang="en-US" sz="1100" kern="1200">
                        <a:solidFill>
                          <a:schemeClr val="dk1"/>
                        </a:solidFill>
                        <a:effectLst/>
                        <a:latin typeface="+mn-lt"/>
                        <a:ea typeface="+mn-ea"/>
                        <a:cs typeface="+mn-cs"/>
                      </a:endParaRPr>
                    </a:p>
                  </a:txBody>
                  <a:tcPr marL="57150" marR="57150" marT="28575" marB="28575" anchor="ctr"/>
                </a:tc>
                <a:tc>
                  <a:txBody>
                    <a:bodyPr/>
                    <a:lstStyle/>
                    <a:p>
                      <a:pPr marL="0" lvl="0" algn="l" defTabSz="914400" rtl="0" eaLnBrk="1" fontAlgn="t" latinLnBrk="0" hangingPunct="1">
                        <a:spcBef>
                          <a:spcPts val="0"/>
                        </a:spcBef>
                        <a:spcAft>
                          <a:spcPts val="0"/>
                        </a:spcAft>
                        <a:buNone/>
                      </a:pPr>
                      <a:r>
                        <a:rPr lang="en-US" sz="1100" kern="1200" noProof="0">
                          <a:solidFill>
                            <a:schemeClr val="tx1"/>
                          </a:solidFill>
                          <a:effectLst/>
                          <a:latin typeface="+mn-lt"/>
                          <a:ea typeface="+mn-ea"/>
                          <a:cs typeface="+mn-cs"/>
                          <a:hlinkClick r:id="rId15">
                            <a:extLst>
                              <a:ext uri="{A12FA001-AC4F-418D-AE19-62706E023703}">
                                <ahyp:hlinkClr xmlns:ahyp="http://schemas.microsoft.com/office/drawing/2018/hyperlinkcolor" val="tx"/>
                              </a:ext>
                            </a:extLst>
                          </a:hlinkClick>
                        </a:rPr>
                        <a:t>El-bialy_A@cde.state.co.us</a:t>
                      </a:r>
                      <a:endParaRPr lang="en-US" sz="1100" kern="1200">
                        <a:solidFill>
                          <a:schemeClr val="tx1"/>
                        </a:solidFill>
                        <a:effectLst/>
                        <a:latin typeface="+mn-lt"/>
                        <a:ea typeface="+mn-ea"/>
                        <a:cs typeface="+mn-cs"/>
                      </a:endParaRPr>
                    </a:p>
                  </a:txBody>
                  <a:tcPr marL="57150" marR="57150" marT="28575" marB="28575" anchor="ctr"/>
                </a:tc>
                <a:tc>
                  <a:txBody>
                    <a:bodyPr/>
                    <a:lstStyle/>
                    <a:p>
                      <a:pPr lvl="0">
                        <a:spcBef>
                          <a:spcPts val="0"/>
                        </a:spcBef>
                        <a:spcAft>
                          <a:spcPts val="0"/>
                        </a:spcAft>
                        <a:buNone/>
                      </a:pPr>
                      <a:endParaRPr lang="en-US" sz="1100" kern="1200" noProof="0" dirty="0">
                        <a:solidFill>
                          <a:schemeClr val="dk1"/>
                        </a:solidFill>
                        <a:effectLst/>
                        <a:latin typeface="+mn-lt"/>
                        <a:ea typeface="+mn-ea"/>
                        <a:cs typeface="+mn-cs"/>
                      </a:endParaRPr>
                    </a:p>
                  </a:txBody>
                  <a:tcPr marL="57150" marR="57150" marT="28575" marB="28575" anchor="ctr"/>
                </a:tc>
                <a:extLst>
                  <a:ext uri="{0D108BD9-81ED-4DB2-BD59-A6C34878D82A}">
                    <a16:rowId xmlns:a16="http://schemas.microsoft.com/office/drawing/2014/main" val="708439085"/>
                  </a:ext>
                </a:extLst>
              </a:tr>
            </a:tbl>
          </a:graphicData>
        </a:graphic>
      </p:graphicFrame>
      <p:sp>
        <p:nvSpPr>
          <p:cNvPr id="4" name="Slide Number Placeholder 3">
            <a:extLst>
              <a:ext uri="{FF2B5EF4-FFF2-40B4-BE49-F238E27FC236}">
                <a16:creationId xmlns:a16="http://schemas.microsoft.com/office/drawing/2014/main" id="{14D832E8-A9D8-72CB-2B58-974DC6E7B62E}"/>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65637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A2FC15-F65D-FDED-AFC0-23BC63066391}"/>
              </a:ext>
            </a:extLst>
          </p:cNvPr>
          <p:cNvSpPr>
            <a:spLocks noGrp="1"/>
          </p:cNvSpPr>
          <p:nvPr>
            <p:ph type="ctrTitle"/>
          </p:nvPr>
        </p:nvSpPr>
        <p:spPr/>
        <p:txBody>
          <a:bodyPr/>
          <a:lstStyle/>
          <a:p>
            <a:r>
              <a:rPr lang="en-US"/>
              <a:t>Thank You!</a:t>
            </a:r>
          </a:p>
        </p:txBody>
      </p:sp>
      <p:sp>
        <p:nvSpPr>
          <p:cNvPr id="4" name="Slide Number Placeholder 3">
            <a:extLst>
              <a:ext uri="{FF2B5EF4-FFF2-40B4-BE49-F238E27FC236}">
                <a16:creationId xmlns:a16="http://schemas.microsoft.com/office/drawing/2014/main" id="{9C1B98F4-67D4-8B93-C364-0F0768A9CBA8}"/>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319343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D4B9E-ED88-4D12-325F-E12476182AB2}"/>
              </a:ext>
            </a:extLst>
          </p:cNvPr>
          <p:cNvSpPr>
            <a:spLocks noGrp="1"/>
          </p:cNvSpPr>
          <p:nvPr>
            <p:ph type="ctrTitle"/>
          </p:nvPr>
        </p:nvSpPr>
        <p:spPr/>
        <p:txBody>
          <a:bodyPr/>
          <a:lstStyle/>
          <a:p>
            <a:r>
              <a:rPr lang="en-US"/>
              <a:t>Disclaimer! </a:t>
            </a:r>
            <a:br>
              <a:rPr lang="en-US"/>
            </a:br>
            <a:r>
              <a:rPr lang="en-US"/>
              <a:t>LEAs will not use the Request for Funds process in GAINS until prompted to do so. </a:t>
            </a:r>
          </a:p>
        </p:txBody>
      </p:sp>
      <p:sp>
        <p:nvSpPr>
          <p:cNvPr id="4" name="Slide Number Placeholder 3">
            <a:extLst>
              <a:ext uri="{FF2B5EF4-FFF2-40B4-BE49-F238E27FC236}">
                <a16:creationId xmlns:a16="http://schemas.microsoft.com/office/drawing/2014/main" id="{9C99F161-848A-551E-0291-DA7EC15984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349559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A09B-846A-FCF9-E562-D370951E2490}"/>
              </a:ext>
            </a:extLst>
          </p:cNvPr>
          <p:cNvSpPr>
            <a:spLocks noGrp="1"/>
          </p:cNvSpPr>
          <p:nvPr>
            <p:ph type="title"/>
          </p:nvPr>
        </p:nvSpPr>
        <p:spPr/>
        <p:txBody>
          <a:bodyPr/>
          <a:lstStyle/>
          <a:p>
            <a:r>
              <a:rPr lang="en-US"/>
              <a:t>Fund Request Highlights</a:t>
            </a:r>
          </a:p>
        </p:txBody>
      </p:sp>
      <p:sp>
        <p:nvSpPr>
          <p:cNvPr id="3" name="Content Placeholder 2">
            <a:extLst>
              <a:ext uri="{FF2B5EF4-FFF2-40B4-BE49-F238E27FC236}">
                <a16:creationId xmlns:a16="http://schemas.microsoft.com/office/drawing/2014/main" id="{DD7803B8-4EBE-6A10-EA4E-2E057C565AC6}"/>
              </a:ext>
            </a:extLst>
          </p:cNvPr>
          <p:cNvSpPr>
            <a:spLocks noGrp="1"/>
          </p:cNvSpPr>
          <p:nvPr>
            <p:ph idx="1"/>
          </p:nvPr>
        </p:nvSpPr>
        <p:spPr/>
        <p:txBody>
          <a:bodyPr/>
          <a:lstStyle/>
          <a:p>
            <a:pPr marL="0" indent="0">
              <a:buNone/>
            </a:pPr>
            <a:r>
              <a:rPr lang="en-US"/>
              <a:t>Fund Request Page</a:t>
            </a:r>
          </a:p>
          <a:p>
            <a:pPr lvl="1"/>
            <a:r>
              <a:rPr lang="en-US"/>
              <a:t>Provides the available budget, total available amount, received amount, net available amount and pending amount. </a:t>
            </a:r>
          </a:p>
          <a:p>
            <a:pPr marL="0" indent="0">
              <a:buNone/>
            </a:pPr>
            <a:r>
              <a:rPr lang="en-US" sz="2400"/>
              <a:t>Project Summary</a:t>
            </a:r>
          </a:p>
          <a:p>
            <a:pPr lvl="1"/>
            <a:r>
              <a:rPr lang="en-US"/>
              <a:t>Provides a list of requests that have been made, and the status of the request.</a:t>
            </a:r>
          </a:p>
          <a:p>
            <a:pPr marL="0" indent="0">
              <a:buNone/>
            </a:pPr>
            <a:r>
              <a:rPr lang="en-US" sz="2400"/>
              <a:t>Expenditure Details Page</a:t>
            </a:r>
          </a:p>
          <a:p>
            <a:pPr lvl="1"/>
            <a:r>
              <a:rPr lang="en-US"/>
              <a:t>Report year-to-date Expenditures by Object and Program code</a:t>
            </a:r>
          </a:p>
          <a:p>
            <a:pPr lvl="1"/>
            <a:r>
              <a:rPr lang="en-US"/>
              <a:t>Automatically populates expenditures from previous request</a:t>
            </a:r>
          </a:p>
          <a:p>
            <a:pPr marL="0" indent="0">
              <a:buNone/>
            </a:pPr>
            <a:r>
              <a:rPr lang="en-US" sz="2400"/>
              <a:t>Validation</a:t>
            </a:r>
            <a:endParaRPr lang="en-US"/>
          </a:p>
          <a:p>
            <a:pPr lvl="1"/>
            <a:r>
              <a:rPr lang="en-US"/>
              <a:t>System automatically validates Fund Requests as they are completed</a:t>
            </a:r>
          </a:p>
          <a:p>
            <a:endParaRPr lang="en-US" sz="2400"/>
          </a:p>
          <a:p>
            <a:endParaRPr lang="en-US"/>
          </a:p>
          <a:p>
            <a:pPr marL="0" indent="0">
              <a:buNone/>
            </a:pPr>
            <a:endParaRPr lang="en-US"/>
          </a:p>
        </p:txBody>
      </p:sp>
      <p:sp>
        <p:nvSpPr>
          <p:cNvPr id="4" name="Slide Number Placeholder 3">
            <a:extLst>
              <a:ext uri="{FF2B5EF4-FFF2-40B4-BE49-F238E27FC236}">
                <a16:creationId xmlns:a16="http://schemas.microsoft.com/office/drawing/2014/main" id="{3314ADCD-AD54-B8B0-BFAB-C622D47D0FEC}"/>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107085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2E23-799F-0E81-79C6-9A1E2395EA5C}"/>
              </a:ext>
            </a:extLst>
          </p:cNvPr>
          <p:cNvSpPr>
            <a:spLocks noGrp="1"/>
          </p:cNvSpPr>
          <p:nvPr>
            <p:ph type="title"/>
          </p:nvPr>
        </p:nvSpPr>
        <p:spPr>
          <a:xfrm>
            <a:off x="1359579" y="248231"/>
            <a:ext cx="5219307" cy="553153"/>
          </a:xfrm>
        </p:spPr>
        <p:txBody>
          <a:bodyPr anchor="b">
            <a:normAutofit/>
          </a:bodyPr>
          <a:lstStyle/>
          <a:p>
            <a:r>
              <a:rPr lang="en-US" sz="3200"/>
              <a:t>Fund Request Highlights cont. </a:t>
            </a:r>
          </a:p>
        </p:txBody>
      </p:sp>
      <p:sp>
        <p:nvSpPr>
          <p:cNvPr id="3" name="Content Placeholder 2">
            <a:extLst>
              <a:ext uri="{FF2B5EF4-FFF2-40B4-BE49-F238E27FC236}">
                <a16:creationId xmlns:a16="http://schemas.microsoft.com/office/drawing/2014/main" id="{19C8E43F-F7AC-BABA-8972-544B59D4FF41}"/>
              </a:ext>
            </a:extLst>
          </p:cNvPr>
          <p:cNvSpPr>
            <a:spLocks noGrp="1"/>
          </p:cNvSpPr>
          <p:nvPr>
            <p:ph idx="1"/>
          </p:nvPr>
        </p:nvSpPr>
        <p:spPr>
          <a:xfrm>
            <a:off x="876692" y="1551398"/>
            <a:ext cx="5219307" cy="4429910"/>
          </a:xfrm>
        </p:spPr>
        <p:txBody>
          <a:bodyPr anchor="t">
            <a:normAutofit/>
          </a:bodyPr>
          <a:lstStyle/>
          <a:p>
            <a:pPr marL="0" indent="0">
              <a:buNone/>
            </a:pPr>
            <a:r>
              <a:rPr lang="en-US" sz="2000"/>
              <a:t>Submission and Review</a:t>
            </a:r>
          </a:p>
          <a:p>
            <a:pPr lvl="1"/>
            <a:r>
              <a:rPr lang="en-US"/>
              <a:t>The LEA Fiscal Representative is authorized to approve grants, complete and submit requests for funds, and will receive fiscal related communication regarding the application. Usually the district Fiscal Manager, but other personnel can also have this role in your budgeting office.</a:t>
            </a:r>
          </a:p>
        </p:txBody>
      </p:sp>
      <p:pic>
        <p:nvPicPr>
          <p:cNvPr id="6" name="Picture 5" descr="Large skydiving group mid-air">
            <a:extLst>
              <a:ext uri="{FF2B5EF4-FFF2-40B4-BE49-F238E27FC236}">
                <a16:creationId xmlns:a16="http://schemas.microsoft.com/office/drawing/2014/main" id="{2C4B9D4D-CD56-BFDA-EBB9-07C27FF85E1A}"/>
              </a:ext>
            </a:extLst>
          </p:cNvPr>
          <p:cNvPicPr>
            <a:picLocks noChangeAspect="1"/>
          </p:cNvPicPr>
          <p:nvPr/>
        </p:nvPicPr>
        <p:blipFill rotWithShape="1">
          <a:blip r:embed="rId2"/>
          <a:srcRect l="22146" r="21146"/>
          <a:stretch/>
        </p:blipFill>
        <p:spPr>
          <a:xfrm>
            <a:off x="7015163" y="877413"/>
            <a:ext cx="4300543" cy="5043096"/>
          </a:xfrm>
          <a:prstGeom prst="rect">
            <a:avLst/>
          </a:prstGeom>
        </p:spPr>
      </p:pic>
      <p:grpSp>
        <p:nvGrpSpPr>
          <p:cNvPr id="17" name="Group 16">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5162" y="5858828"/>
            <a:ext cx="4300544" cy="123363"/>
            <a:chOff x="7015162" y="5858828"/>
            <a:chExt cx="4300544" cy="123363"/>
          </a:xfrm>
        </p:grpSpPr>
        <p:sp>
          <p:nvSpPr>
            <p:cNvPr id="18" name="Rectangle 17">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D09A514E-0F5D-98F7-0841-99D0857C36FA}"/>
              </a:ext>
            </a:extLst>
          </p:cNvPr>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a:pPr>
                <a:spcAft>
                  <a:spcPts val="600"/>
                </a:spcAft>
              </a:pPr>
              <a:t>4</a:t>
            </a:fld>
            <a:endParaRPr lang="en-US"/>
          </a:p>
        </p:txBody>
      </p:sp>
    </p:spTree>
    <p:extLst>
      <p:ext uri="{BB962C8B-B14F-4D97-AF65-F5344CB8AC3E}">
        <p14:creationId xmlns:p14="http://schemas.microsoft.com/office/powerpoint/2010/main" val="207606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A7DD-7ECA-0AF1-318D-80A058FFA369}"/>
              </a:ext>
            </a:extLst>
          </p:cNvPr>
          <p:cNvSpPr>
            <a:spLocks noGrp="1"/>
          </p:cNvSpPr>
          <p:nvPr>
            <p:ph type="title"/>
          </p:nvPr>
        </p:nvSpPr>
        <p:spPr/>
        <p:txBody>
          <a:bodyPr/>
          <a:lstStyle/>
          <a:p>
            <a:r>
              <a:rPr lang="en-US"/>
              <a:t>Timeline for Requesting Funds Through GAINS</a:t>
            </a:r>
          </a:p>
        </p:txBody>
      </p:sp>
      <p:sp>
        <p:nvSpPr>
          <p:cNvPr id="3" name="Content Placeholder 2">
            <a:extLst>
              <a:ext uri="{FF2B5EF4-FFF2-40B4-BE49-F238E27FC236}">
                <a16:creationId xmlns:a16="http://schemas.microsoft.com/office/drawing/2014/main" id="{D300E05C-1649-E8FC-A23C-0BC203CB4A4F}"/>
              </a:ext>
            </a:extLst>
          </p:cNvPr>
          <p:cNvSpPr>
            <a:spLocks noGrp="1"/>
          </p:cNvSpPr>
          <p:nvPr>
            <p:ph idx="1"/>
          </p:nvPr>
        </p:nvSpPr>
        <p:spPr/>
        <p:txBody>
          <a:bodyPr/>
          <a:lstStyle/>
          <a:p>
            <a:r>
              <a:rPr lang="en-US"/>
              <a:t>Requesting funds in GAINS will begin with the USDA NSLP Equipment Assistance Grant program.</a:t>
            </a:r>
          </a:p>
          <a:p>
            <a:pPr lvl="1"/>
            <a:r>
              <a:rPr lang="en-US"/>
              <a:t>Earliest request will occur after the new year.</a:t>
            </a:r>
          </a:p>
          <a:p>
            <a:r>
              <a:rPr lang="en-US"/>
              <a:t>Follow up training for requesting funds will occur closer to when applicants will begin to use the system to request funds.</a:t>
            </a:r>
          </a:p>
          <a:p>
            <a:pPr lvl="1"/>
            <a:r>
              <a:rPr lang="en-US"/>
              <a:t>CDE is still working on workflows for approvals in the system.</a:t>
            </a:r>
          </a:p>
          <a:p>
            <a:r>
              <a:rPr lang="en-US"/>
              <a:t>CDE is developing a process to bring over existing grant budgets.</a:t>
            </a:r>
          </a:p>
          <a:p>
            <a:pPr lvl="1"/>
            <a:r>
              <a:rPr lang="en-US"/>
              <a:t>Process development starts March 2024</a:t>
            </a:r>
          </a:p>
        </p:txBody>
      </p:sp>
      <p:sp>
        <p:nvSpPr>
          <p:cNvPr id="4" name="Slide Number Placeholder 3">
            <a:extLst>
              <a:ext uri="{FF2B5EF4-FFF2-40B4-BE49-F238E27FC236}">
                <a16:creationId xmlns:a16="http://schemas.microsoft.com/office/drawing/2014/main" id="{B400EC33-C053-B43D-703D-A0DC9197EAE8}"/>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02906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79D85-4971-BF46-59D0-BF8C9A659D83}"/>
              </a:ext>
            </a:extLst>
          </p:cNvPr>
          <p:cNvSpPr>
            <a:spLocks noGrp="1"/>
          </p:cNvSpPr>
          <p:nvPr>
            <p:ph type="ctrTitle"/>
          </p:nvPr>
        </p:nvSpPr>
        <p:spPr/>
        <p:txBody>
          <a:bodyPr/>
          <a:lstStyle/>
          <a:p>
            <a:r>
              <a:rPr lang="en-US"/>
              <a:t>Questions?</a:t>
            </a:r>
          </a:p>
        </p:txBody>
      </p:sp>
      <p:sp>
        <p:nvSpPr>
          <p:cNvPr id="4" name="Slide Number Placeholder 3">
            <a:extLst>
              <a:ext uri="{FF2B5EF4-FFF2-40B4-BE49-F238E27FC236}">
                <a16:creationId xmlns:a16="http://schemas.microsoft.com/office/drawing/2014/main" id="{2AE4DF00-7661-DBC9-D1E9-63DF5EBF156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15300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1307737" y="356616"/>
            <a:ext cx="7200996" cy="747084"/>
          </a:xfrm>
        </p:spPr>
        <p:txBody>
          <a:bodyPr/>
          <a:lstStyle/>
          <a:p>
            <a:r>
              <a:rPr lang="en-US"/>
              <a:t>Important Dates</a:t>
            </a:r>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7</a:t>
            </a:fld>
            <a:endParaRPr lang="en-US"/>
          </a:p>
        </p:txBody>
      </p:sp>
      <p:sp>
        <p:nvSpPr>
          <p:cNvPr id="5" name="Content Placeholder 4">
            <a:extLst>
              <a:ext uri="{FF2B5EF4-FFF2-40B4-BE49-F238E27FC236}">
                <a16:creationId xmlns:a16="http://schemas.microsoft.com/office/drawing/2014/main" id="{BCFE7432-CEDD-A612-52F5-A0A79245A0D7}"/>
              </a:ext>
            </a:extLst>
          </p:cNvPr>
          <p:cNvSpPr>
            <a:spLocks noGrp="1"/>
          </p:cNvSpPr>
          <p:nvPr>
            <p:ph idx="1"/>
          </p:nvPr>
        </p:nvSpPr>
        <p:spPr/>
        <p:txBody>
          <a:bodyPr vert="horz" lIns="0" tIns="0" rIns="0" bIns="0" rtlCol="0" anchor="t">
            <a:normAutofit/>
          </a:bodyPr>
          <a:lstStyle/>
          <a:p>
            <a:r>
              <a:rPr lang="en-US" b="1"/>
              <a:t>Grant Application Deadlines</a:t>
            </a:r>
          </a:p>
          <a:p>
            <a:pPr lvl="1"/>
            <a:r>
              <a:rPr lang="en-US">
                <a:solidFill>
                  <a:srgbClr val="000000"/>
                </a:solidFill>
                <a:ea typeface="Calibri"/>
                <a:cs typeface="Calibri"/>
              </a:rPr>
              <a:t>USDA NSLP Equipment Assistance Grant – </a:t>
            </a:r>
            <a:r>
              <a:rPr lang="en-US" b="1">
                <a:solidFill>
                  <a:schemeClr val="accent5"/>
                </a:solidFill>
                <a:ea typeface="Calibri"/>
                <a:cs typeface="Calibri"/>
              </a:rPr>
              <a:t>Due December 14, 2023, at 4:00pm</a:t>
            </a:r>
          </a:p>
          <a:p>
            <a:pPr lvl="1"/>
            <a:endParaRPr lang="en-US"/>
          </a:p>
          <a:p>
            <a:r>
              <a:rPr lang="en-US" b="1"/>
              <a:t>Grant Applications Open Now / Coming Soon</a:t>
            </a:r>
            <a:endParaRPr lang="en-US" b="1">
              <a:cs typeface="Calibri"/>
            </a:endParaRPr>
          </a:p>
          <a:p>
            <a:pPr lvl="1"/>
            <a:r>
              <a:rPr lang="en-US"/>
              <a:t>21</a:t>
            </a:r>
            <a:r>
              <a:rPr lang="en-US" baseline="30000"/>
              <a:t>st</a:t>
            </a:r>
            <a:r>
              <a:rPr lang="en-US"/>
              <a:t> Century Community Learning Centers – Opens December 15, 2023</a:t>
            </a:r>
            <a:endParaRPr lang="en-US">
              <a:cs typeface="Calibri"/>
            </a:endParaRPr>
          </a:p>
          <a:p>
            <a:pPr lvl="1"/>
            <a:r>
              <a:rPr lang="en-US"/>
              <a:t>Colorado Academic Accelerator Program – Opens December 15, 2023</a:t>
            </a:r>
            <a:endParaRPr lang="en-US">
              <a:cs typeface="Calibri"/>
            </a:endParaRPr>
          </a:p>
          <a:p>
            <a:pPr lvl="1"/>
            <a:endParaRPr lang="en-US"/>
          </a:p>
          <a:p>
            <a:pPr marL="0" indent="0">
              <a:buNone/>
            </a:pPr>
            <a:endParaRPr lang="en-US" b="1">
              <a:cs typeface="Calibri"/>
            </a:endParaRPr>
          </a:p>
        </p:txBody>
      </p:sp>
    </p:spTree>
    <p:extLst>
      <p:ext uri="{BB962C8B-B14F-4D97-AF65-F5344CB8AC3E}">
        <p14:creationId xmlns:p14="http://schemas.microsoft.com/office/powerpoint/2010/main" val="242473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1307736" y="356616"/>
            <a:ext cx="8516747" cy="747084"/>
          </a:xfrm>
        </p:spPr>
        <p:txBody>
          <a:bodyPr>
            <a:normAutofit/>
          </a:bodyPr>
          <a:lstStyle/>
          <a:p>
            <a:r>
              <a:rPr lang="en-US">
                <a:latin typeface="Museo Slab 500"/>
              </a:rPr>
              <a:t>Technical Assistance and GAINS Resources</a:t>
            </a:r>
            <a:endParaRPr lang="en-US"/>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8</a:t>
            </a:fld>
            <a:endParaRPr lang="en-US"/>
          </a:p>
        </p:txBody>
      </p:sp>
      <p:graphicFrame>
        <p:nvGraphicFramePr>
          <p:cNvPr id="5" name="Diagram 4" descr="GAINS Training Webpage &#10;GAINS Help Desk Ticket &#10;GAINS CDE Resources&#10;">
            <a:extLst>
              <a:ext uri="{FF2B5EF4-FFF2-40B4-BE49-F238E27FC236}">
                <a16:creationId xmlns:a16="http://schemas.microsoft.com/office/drawing/2014/main" id="{0F867947-7CED-4AA8-6C6B-06E165C06FBA}"/>
              </a:ext>
            </a:extLst>
          </p:cNvPr>
          <p:cNvGraphicFramePr/>
          <p:nvPr>
            <p:extLst>
              <p:ext uri="{D42A27DB-BD31-4B8C-83A1-F6EECF244321}">
                <p14:modId xmlns:p14="http://schemas.microsoft.com/office/powerpoint/2010/main" val="3905852675"/>
              </p:ext>
            </p:extLst>
          </p:nvPr>
        </p:nvGraphicFramePr>
        <p:xfrm>
          <a:off x="5848262" y="1645920"/>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6" name="Graphic 75">
            <a:extLst>
              <a:ext uri="{FF2B5EF4-FFF2-40B4-BE49-F238E27FC236}">
                <a16:creationId xmlns:a16="http://schemas.microsoft.com/office/drawing/2014/main" id="{C4CC6EF0-E76D-FB1A-69AA-F15433CA708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111" y="1444037"/>
            <a:ext cx="4477926" cy="4487334"/>
          </a:xfrm>
          <a:prstGeom prst="rect">
            <a:avLst/>
          </a:prstGeom>
        </p:spPr>
      </p:pic>
    </p:spTree>
    <p:extLst>
      <p:ext uri="{BB962C8B-B14F-4D97-AF65-F5344CB8AC3E}">
        <p14:creationId xmlns:p14="http://schemas.microsoft.com/office/powerpoint/2010/main" val="144912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75E7-B992-B471-D05E-1B4164187855}"/>
              </a:ext>
            </a:extLst>
          </p:cNvPr>
          <p:cNvSpPr>
            <a:spLocks noGrp="1"/>
          </p:cNvSpPr>
          <p:nvPr>
            <p:ph type="title"/>
          </p:nvPr>
        </p:nvSpPr>
        <p:spPr/>
        <p:txBody>
          <a:bodyPr/>
          <a:lstStyle/>
          <a:p>
            <a:r>
              <a:rPr lang="en-US">
                <a:latin typeface="Museo Slab 500"/>
              </a:rPr>
              <a:t>Application Evaluation Survey</a:t>
            </a:r>
            <a:endParaRPr lang="en-US"/>
          </a:p>
        </p:txBody>
      </p:sp>
      <p:sp>
        <p:nvSpPr>
          <p:cNvPr id="3" name="Content Placeholder 2">
            <a:extLst>
              <a:ext uri="{FF2B5EF4-FFF2-40B4-BE49-F238E27FC236}">
                <a16:creationId xmlns:a16="http://schemas.microsoft.com/office/drawing/2014/main" id="{A662A6E8-A8DC-0D6E-D154-30E0668CC078}"/>
              </a:ext>
            </a:extLst>
          </p:cNvPr>
          <p:cNvSpPr>
            <a:spLocks noGrp="1"/>
          </p:cNvSpPr>
          <p:nvPr>
            <p:ph idx="1"/>
          </p:nvPr>
        </p:nvSpPr>
        <p:spPr/>
        <p:txBody>
          <a:bodyPr vert="horz" lIns="0" tIns="0" rIns="0" bIns="0" rtlCol="0" anchor="t">
            <a:normAutofit/>
          </a:bodyPr>
          <a:lstStyle/>
          <a:p>
            <a:pPr marL="0" indent="0" algn="ctr">
              <a:buNone/>
            </a:pPr>
            <a:r>
              <a:rPr lang="en-US">
                <a:ea typeface="Calibri"/>
                <a:cs typeface="Calibri"/>
              </a:rPr>
              <a:t>Did you recently complete the Charter Schools Program Grant and/or the Computer Science Grant? Please </a:t>
            </a:r>
            <a:r>
              <a:rPr lang="en-US">
                <a:ea typeface="Calibri"/>
                <a:cs typeface="Calibri"/>
                <a:hlinkClick r:id="rId2"/>
              </a:rPr>
              <a:t>complete the survey</a:t>
            </a:r>
            <a:r>
              <a:rPr lang="en-US">
                <a:ea typeface="Calibri"/>
                <a:cs typeface="Calibri"/>
              </a:rPr>
              <a:t> to tell us how we can improve applications within GAINS for the future! </a:t>
            </a:r>
            <a:endParaRPr lang="en-US"/>
          </a:p>
        </p:txBody>
      </p:sp>
      <p:sp>
        <p:nvSpPr>
          <p:cNvPr id="4" name="Slide Number Placeholder 3">
            <a:extLst>
              <a:ext uri="{FF2B5EF4-FFF2-40B4-BE49-F238E27FC236}">
                <a16:creationId xmlns:a16="http://schemas.microsoft.com/office/drawing/2014/main" id="{2501CA4E-40CA-38BE-F74C-F8F4583316E9}"/>
              </a:ext>
            </a:extLst>
          </p:cNvPr>
          <p:cNvSpPr>
            <a:spLocks noGrp="1"/>
          </p:cNvSpPr>
          <p:nvPr>
            <p:ph type="sldNum" sz="quarter" idx="12"/>
          </p:nvPr>
        </p:nvSpPr>
        <p:spPr/>
        <p:txBody>
          <a:bodyPr/>
          <a:lstStyle/>
          <a:p>
            <a:fld id="{C479D5F6-EDCB-402A-AC08-4943A1820E8F}" type="slidenum">
              <a:rPr lang="en-US" smtClean="0"/>
              <a:pPr/>
              <a:t>9</a:t>
            </a:fld>
            <a:endParaRPr lang="en-US"/>
          </a:p>
        </p:txBody>
      </p:sp>
      <p:pic>
        <p:nvPicPr>
          <p:cNvPr id="5" name="Picture 4" descr="Cartoon checklist and pencil">
            <a:extLst>
              <a:ext uri="{FF2B5EF4-FFF2-40B4-BE49-F238E27FC236}">
                <a16:creationId xmlns:a16="http://schemas.microsoft.com/office/drawing/2014/main" id="{C9999F27-67A1-61A9-A429-8CDF76A80731}"/>
              </a:ext>
            </a:extLst>
          </p:cNvPr>
          <p:cNvPicPr>
            <a:picLocks noChangeAspect="1"/>
          </p:cNvPicPr>
          <p:nvPr/>
        </p:nvPicPr>
        <p:blipFill>
          <a:blip r:embed="rId3"/>
          <a:stretch>
            <a:fillRect/>
          </a:stretch>
        </p:blipFill>
        <p:spPr>
          <a:xfrm>
            <a:off x="4571340" y="2961362"/>
            <a:ext cx="3864563" cy="2898422"/>
          </a:xfrm>
          <a:prstGeom prst="rect">
            <a:avLst/>
          </a:prstGeom>
        </p:spPr>
      </p:pic>
    </p:spTree>
    <p:extLst>
      <p:ext uri="{BB962C8B-B14F-4D97-AF65-F5344CB8AC3E}">
        <p14:creationId xmlns:p14="http://schemas.microsoft.com/office/powerpoint/2010/main" val="72271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761</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Museo Slab 500</vt:lpstr>
      <vt:lpstr>Office Theme</vt:lpstr>
      <vt:lpstr>LEA Fund Requests</vt:lpstr>
      <vt:lpstr>Disclaimer!  LEAs will not use the Request for Funds process in GAINS until prompted to do so. </vt:lpstr>
      <vt:lpstr>Fund Request Highlights</vt:lpstr>
      <vt:lpstr>Fund Request Highlights cont. </vt:lpstr>
      <vt:lpstr>Timeline for Requesting Funds Through GAINS</vt:lpstr>
      <vt:lpstr>Questions?</vt:lpstr>
      <vt:lpstr>Important Dates</vt:lpstr>
      <vt:lpstr>Technical Assistance and GAINS Resources</vt:lpstr>
      <vt:lpstr>Application Evaluation Survey</vt:lpstr>
      <vt:lpstr>GPA and Grants Fiscal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Winicki, Megan</dc:creator>
  <cp:lastModifiedBy>Megan</cp:lastModifiedBy>
  <cp:revision>1</cp:revision>
  <dcterms:created xsi:type="dcterms:W3CDTF">2023-10-17T21:04:24Z</dcterms:created>
  <dcterms:modified xsi:type="dcterms:W3CDTF">2023-12-14T21:11:21Z</dcterms:modified>
</cp:coreProperties>
</file>