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328" r:id="rId4"/>
    <p:sldId id="258" r:id="rId5"/>
    <p:sldId id="259" r:id="rId6"/>
    <p:sldId id="332" r:id="rId7"/>
    <p:sldId id="283" r:id="rId8"/>
    <p:sldId id="298" r:id="rId9"/>
    <p:sldId id="299" r:id="rId10"/>
    <p:sldId id="300" r:id="rId11"/>
    <p:sldId id="301" r:id="rId12"/>
    <p:sldId id="325" r:id="rId13"/>
    <p:sldId id="326" r:id="rId14"/>
    <p:sldId id="327" r:id="rId15"/>
    <p:sldId id="302" r:id="rId16"/>
    <p:sldId id="303" r:id="rId17"/>
    <p:sldId id="304" r:id="rId18"/>
    <p:sldId id="305" r:id="rId19"/>
    <p:sldId id="306" r:id="rId20"/>
    <p:sldId id="307" r:id="rId21"/>
    <p:sldId id="308" r:id="rId22"/>
    <p:sldId id="309" r:id="rId23"/>
    <p:sldId id="313" r:id="rId24"/>
    <p:sldId id="314" r:id="rId25"/>
    <p:sldId id="315" r:id="rId26"/>
    <p:sldId id="316" r:id="rId27"/>
    <p:sldId id="317" r:id="rId28"/>
    <p:sldId id="263" r:id="rId29"/>
    <p:sldId id="268" r:id="rId30"/>
    <p:sldId id="279" r:id="rId31"/>
    <p:sldId id="281" r:id="rId32"/>
    <p:sldId id="282" r:id="rId33"/>
    <p:sldId id="318" r:id="rId34"/>
    <p:sldId id="319" r:id="rId35"/>
    <p:sldId id="320" r:id="rId36"/>
    <p:sldId id="321" r:id="rId37"/>
    <p:sldId id="322" r:id="rId38"/>
    <p:sldId id="323" r:id="rId39"/>
    <p:sldId id="291" r:id="rId40"/>
    <p:sldId id="292" r:id="rId41"/>
    <p:sldId id="331" r:id="rId42"/>
    <p:sldId id="329" r:id="rId43"/>
    <p:sldId id="330" r:id="rId4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0" autoAdjust="0"/>
    <p:restoredTop sz="94624" autoAdjust="0"/>
  </p:normalViewPr>
  <p:slideViewPr>
    <p:cSldViewPr>
      <p:cViewPr varScale="1">
        <p:scale>
          <a:sx n="86" d="100"/>
          <a:sy n="86" d="100"/>
        </p:scale>
        <p:origin x="-1170" y="-90"/>
      </p:cViewPr>
      <p:guideLst>
        <p:guide orient="horz" pos="2160"/>
        <p:guide pos="2880"/>
      </p:guideLst>
    </p:cSldViewPr>
  </p:slideViewPr>
  <p:outlineViewPr>
    <p:cViewPr>
      <p:scale>
        <a:sx n="33" d="100"/>
        <a:sy n="33" d="100"/>
      </p:scale>
      <p:origin x="0" y="81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2329" cy="462120"/>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idx="1"/>
          </p:nvPr>
        </p:nvSpPr>
        <p:spPr>
          <a:xfrm>
            <a:off x="3936173" y="0"/>
            <a:ext cx="3012329" cy="462120"/>
          </a:xfrm>
          <a:prstGeom prst="rect">
            <a:avLst/>
          </a:prstGeom>
        </p:spPr>
        <p:txBody>
          <a:bodyPr vert="horz" lIns="90763" tIns="45382" rIns="90763" bIns="45382" rtlCol="0"/>
          <a:lstStyle>
            <a:lvl1pPr algn="r">
              <a:defRPr sz="1200"/>
            </a:lvl1pPr>
          </a:lstStyle>
          <a:p>
            <a:fld id="{3F0B6019-DE1D-4173-8078-CA0D29A39817}" type="datetimeFigureOut">
              <a:rPr lang="en-US" smtClean="0"/>
              <a:pPr/>
              <a:t>2/23/2014</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0763" tIns="45382" rIns="90763" bIns="45382" rtlCol="0" anchor="ctr"/>
          <a:lstStyle/>
          <a:p>
            <a:endParaRPr lang="en-US"/>
          </a:p>
        </p:txBody>
      </p:sp>
      <p:sp>
        <p:nvSpPr>
          <p:cNvPr id="5" name="Notes Placeholder 4"/>
          <p:cNvSpPr>
            <a:spLocks noGrp="1"/>
          </p:cNvSpPr>
          <p:nvPr>
            <p:ph type="body" sz="quarter" idx="3"/>
          </p:nvPr>
        </p:nvSpPr>
        <p:spPr>
          <a:xfrm>
            <a:off x="695637" y="4387767"/>
            <a:ext cx="5558801" cy="4155919"/>
          </a:xfrm>
          <a:prstGeom prst="rect">
            <a:avLst/>
          </a:prstGeom>
        </p:spPr>
        <p:txBody>
          <a:bodyPr vert="horz" lIns="90763" tIns="45382" rIns="90763" bIns="453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378"/>
            <a:ext cx="3012329" cy="462120"/>
          </a:xfrm>
          <a:prstGeom prst="rect">
            <a:avLst/>
          </a:prstGeom>
        </p:spPr>
        <p:txBody>
          <a:bodyPr vert="horz" lIns="90763" tIns="45382" rIns="90763" bIns="45382" rtlCol="0" anchor="b"/>
          <a:lstStyle>
            <a:lvl1pPr algn="l">
              <a:defRPr sz="1200"/>
            </a:lvl1pPr>
          </a:lstStyle>
          <a:p>
            <a:endParaRPr lang="en-US"/>
          </a:p>
        </p:txBody>
      </p:sp>
      <p:sp>
        <p:nvSpPr>
          <p:cNvPr id="7" name="Slide Number Placeholder 6"/>
          <p:cNvSpPr>
            <a:spLocks noGrp="1"/>
          </p:cNvSpPr>
          <p:nvPr>
            <p:ph type="sldNum" sz="quarter" idx="5"/>
          </p:nvPr>
        </p:nvSpPr>
        <p:spPr>
          <a:xfrm>
            <a:off x="3936173" y="8772378"/>
            <a:ext cx="3012329" cy="462120"/>
          </a:xfrm>
          <a:prstGeom prst="rect">
            <a:avLst/>
          </a:prstGeom>
        </p:spPr>
        <p:txBody>
          <a:bodyPr vert="horz" lIns="90763" tIns="45382" rIns="90763" bIns="45382" rtlCol="0" anchor="b"/>
          <a:lstStyle>
            <a:lvl1pPr algn="r">
              <a:defRPr sz="1200"/>
            </a:lvl1pPr>
          </a:lstStyle>
          <a:p>
            <a:fld id="{AA82CC78-4971-4BCA-A9A1-E45D4E040D3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DD2710-DCF7-4E88-8FE6-AC72DA4341E7}"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1E9EC-B975-43C2-82F0-2D6FCA72F2D0}" type="slidenum">
              <a:rPr lang="en-US"/>
              <a:pPr/>
              <a:t>20</a:t>
            </a:fld>
            <a:endParaRPr lang="en-US" dirty="0"/>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pPr eaLnBrk="1" hangingPunct="1"/>
            <a:endParaRPr lang="en-US"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1E9EC-B975-43C2-82F0-2D6FCA72F2D0}" type="slidenum">
              <a:rPr lang="en-US"/>
              <a:pPr/>
              <a:t>8</a:t>
            </a:fld>
            <a:endParaRPr lang="en-US" dirty="0"/>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pPr eaLnBrk="1" hangingPunct="1"/>
            <a:endParaRPr lang="en-US" b="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Proposed Question: </a:t>
            </a:r>
          </a:p>
          <a:p>
            <a:r>
              <a:rPr lang="en-US" baseline="0" dirty="0" smtClean="0"/>
              <a:t>How can a local government develop a long-term plan when apart of a cost-sharing plan and they do not have ultimate decision making authority?</a:t>
            </a:r>
          </a:p>
          <a:p>
            <a:endParaRPr lang="en-US" baseline="0" dirty="0" smtClean="0"/>
          </a:p>
          <a:p>
            <a:r>
              <a:rPr lang="en-US" baseline="0" dirty="0" smtClean="0"/>
              <a:t>Answer:</a:t>
            </a:r>
          </a:p>
          <a:p>
            <a:r>
              <a:rPr lang="en-US" baseline="0" dirty="0" smtClean="0"/>
              <a:t>Understand and identify historical contributions made to the plan</a:t>
            </a:r>
          </a:p>
          <a:p>
            <a:r>
              <a:rPr lang="en-US" baseline="0" dirty="0" smtClean="0"/>
              <a:t>Take ownership of the portions of the local government</a:t>
            </a:r>
          </a:p>
          <a:p>
            <a:r>
              <a:rPr lang="en-US" baseline="0" dirty="0" smtClean="0"/>
              <a:t>Participate in conversations with Plan management to better understand the future outlook.  Even if you are not able to influence the decision you will know how to proactively plan.</a:t>
            </a:r>
            <a:endParaRPr lang="en-US" dirty="0"/>
          </a:p>
        </p:txBody>
      </p:sp>
      <p:sp>
        <p:nvSpPr>
          <p:cNvPr id="4" name="Slide Number Placeholder 3"/>
          <p:cNvSpPr>
            <a:spLocks noGrp="1"/>
          </p:cNvSpPr>
          <p:nvPr>
            <p:ph type="sldNum" sz="quarter" idx="10"/>
          </p:nvPr>
        </p:nvSpPr>
        <p:spPr/>
        <p:txBody>
          <a:bodyPr/>
          <a:lstStyle/>
          <a:p>
            <a:fld id="{5DDD2710-DCF7-4E88-8FE6-AC72DA4341E7}" type="slidenum">
              <a:rPr lang="en-US" smtClean="0"/>
              <a:pPr/>
              <a:t>39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p>
        </p:txBody>
      </p:sp>
      <p:sp>
        <p:nvSpPr>
          <p:cNvPr id="4" name="Slide Number Placeholder 3"/>
          <p:cNvSpPr>
            <a:spLocks noGrp="1"/>
          </p:cNvSpPr>
          <p:nvPr>
            <p:ph type="sldNum" sz="quarter" idx="10"/>
          </p:nvPr>
        </p:nvSpPr>
        <p:spPr/>
        <p:txBody>
          <a:bodyPr/>
          <a:lstStyle/>
          <a:p>
            <a:fld id="{5DDD2710-DCF7-4E88-8FE6-AC72DA4341E7}"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1E9EC-B975-43C2-82F0-2D6FCA72F2D0}" type="slidenum">
              <a:rPr lang="en-US"/>
              <a:pPr/>
              <a:t>9</a:t>
            </a:fld>
            <a:endParaRPr lang="en-US" dirty="0"/>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pPr eaLnBrk="1" hangingPunct="1"/>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1E9EC-B975-43C2-82F0-2D6FCA72F2D0}" type="slidenum">
              <a:rPr lang="en-US"/>
              <a:pPr/>
              <a:t>10</a:t>
            </a:fld>
            <a:endParaRPr lang="en-US" dirty="0"/>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pPr eaLnBrk="1" hangingPunct="1"/>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1E9EC-B975-43C2-82F0-2D6FCA72F2D0}" type="slidenum">
              <a:rPr lang="en-US"/>
              <a:pPr/>
              <a:t>11</a:t>
            </a:fld>
            <a:endParaRPr lang="en-US" dirty="0"/>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pPr eaLnBrk="1" hangingPunct="1"/>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1E9EC-B975-43C2-82F0-2D6FCA72F2D0}" type="slidenum">
              <a:rPr lang="en-US"/>
              <a:pPr/>
              <a:t>16</a:t>
            </a:fld>
            <a:endParaRPr lang="en-US" dirty="0"/>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pPr eaLnBrk="1" hangingPunct="1"/>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1E9EC-B975-43C2-82F0-2D6FCA72F2D0}" type="slidenum">
              <a:rPr lang="en-US"/>
              <a:pPr/>
              <a:t>17</a:t>
            </a:fld>
            <a:endParaRPr lang="en-US" dirty="0"/>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pPr eaLnBrk="1" hangingPunct="1"/>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1E9EC-B975-43C2-82F0-2D6FCA72F2D0}" type="slidenum">
              <a:rPr lang="en-US"/>
              <a:pPr/>
              <a:t>19</a:t>
            </a:fld>
            <a:endParaRPr lang="en-US" dirty="0"/>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pPr eaLnBrk="1" hangingPunct="1"/>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www.twitter.com/larsonallen" TargetMode="External"/><Relationship Id="rId3" Type="http://schemas.openxmlformats.org/officeDocument/2006/relationships/hyperlink" Target="http://www.larsonallen.com/blog" TargetMode="External"/><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www.linkedin.com/companies/larsonallen" TargetMode="External"/><Relationship Id="rId5" Type="http://schemas.openxmlformats.org/officeDocument/2006/relationships/image" Target="../media/image6.png"/><Relationship Id="rId10" Type="http://schemas.openxmlformats.org/officeDocument/2006/relationships/hyperlink" Target="http://www.facebook.com/%0blarsonallen" TargetMode="External"/><Relationship Id="rId4" Type="http://schemas.openxmlformats.org/officeDocument/2006/relationships/image" Target="../media/image5.png"/><Relationship Id="rId9" Type="http://schemas.openxmlformats.org/officeDocument/2006/relationships/hyperlink" Target="http://www.twitter.com/larsonallenhc"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descr="CLA-Cover-01.png"/>
          <p:cNvPicPr>
            <a:picLocks noChangeAspect="1"/>
          </p:cNvPicPr>
          <p:nvPr userDrawn="1"/>
        </p:nvPicPr>
        <p:blipFill>
          <a:blip r:embed="rId2" cstate="print"/>
          <a:stretch>
            <a:fillRect/>
          </a:stretch>
        </p:blipFill>
        <p:spPr>
          <a:xfrm>
            <a:off x="377" y="283"/>
            <a:ext cx="9143245" cy="6857434"/>
          </a:xfrm>
          <a:prstGeom prst="rect">
            <a:avLst/>
          </a:prstGeom>
        </p:spPr>
      </p:pic>
      <p:sp>
        <p:nvSpPr>
          <p:cNvPr id="175107" name="Rectangle 3"/>
          <p:cNvSpPr>
            <a:spLocks noGrp="1" noChangeArrowheads="1"/>
          </p:cNvSpPr>
          <p:nvPr>
            <p:ph type="ctrTitle"/>
          </p:nvPr>
        </p:nvSpPr>
        <p:spPr>
          <a:xfrm>
            <a:off x="1676400" y="2057400"/>
            <a:ext cx="5791200" cy="1905000"/>
          </a:xfrm>
        </p:spPr>
        <p:txBody>
          <a:bodyPr anchor="t"/>
          <a:lstStyle>
            <a:lvl1pPr algn="ctr">
              <a:defRPr>
                <a:solidFill>
                  <a:schemeClr val="bg1"/>
                </a:solidFill>
              </a:defRPr>
            </a:lvl1pPr>
          </a:lstStyle>
          <a:p>
            <a:r>
              <a:rPr lang="en-US" smtClean="0"/>
              <a:t>Click to edit Master title style</a:t>
            </a:r>
            <a:endParaRPr lang="en-US" dirty="0"/>
          </a:p>
        </p:txBody>
      </p:sp>
      <p:sp>
        <p:nvSpPr>
          <p:cNvPr id="175108" name="Rectangle 4"/>
          <p:cNvSpPr>
            <a:spLocks noGrp="1" noChangeArrowheads="1"/>
          </p:cNvSpPr>
          <p:nvPr>
            <p:ph type="subTitle" idx="1"/>
          </p:nvPr>
        </p:nvSpPr>
        <p:spPr>
          <a:xfrm>
            <a:off x="1676400" y="4038600"/>
            <a:ext cx="5791200" cy="1447800"/>
          </a:xfrm>
        </p:spPr>
        <p:txBody>
          <a:bodyPr/>
          <a:lstStyle>
            <a:lvl1pPr marL="0" indent="0" algn="ctr">
              <a:buFontTx/>
              <a:buNone/>
              <a:defRPr>
                <a:solidFill>
                  <a:schemeClr val="accent5"/>
                </a:solidFill>
              </a:defRPr>
            </a:lvl1pPr>
          </a:lstStyle>
          <a:p>
            <a:r>
              <a:rPr lang="en-US" smtClean="0"/>
              <a:t>Click to edit Master subtitle style</a:t>
            </a:r>
            <a:endParaRPr lang="en-US" dirty="0"/>
          </a:p>
        </p:txBody>
      </p:sp>
      <p:sp>
        <p:nvSpPr>
          <p:cNvPr id="175110" name="Rectangle 6"/>
          <p:cNvSpPr>
            <a:spLocks noGrp="1" noChangeArrowheads="1"/>
          </p:cNvSpPr>
          <p:nvPr>
            <p:ph type="ftr" sz="quarter" idx="3"/>
          </p:nvPr>
        </p:nvSpPr>
        <p:spPr>
          <a:xfrm>
            <a:off x="1676400" y="5546725"/>
            <a:ext cx="5791200" cy="168275"/>
          </a:xfrm>
        </p:spPr>
        <p:txBody>
          <a:bodyPr anchor="t"/>
          <a:lstStyle>
            <a:lvl1pPr algn="ctr">
              <a:defRPr sz="1000">
                <a:solidFill>
                  <a:schemeClr val="bg1"/>
                </a:solidFill>
              </a:defRPr>
            </a:lvl1pPr>
          </a:lstStyle>
          <a:p>
            <a:endParaRPr lang="en-US" dirty="0"/>
          </a:p>
        </p:txBody>
      </p:sp>
      <p:sp>
        <p:nvSpPr>
          <p:cNvPr id="175112" name="Rectangle 8"/>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dirty="0"/>
          </a:p>
        </p:txBody>
      </p:sp>
      <p:sp>
        <p:nvSpPr>
          <p:cNvPr id="175125" name="Text Box 21"/>
          <p:cNvSpPr txBox="1">
            <a:spLocks noChangeArrowheads="1"/>
          </p:cNvSpPr>
          <p:nvPr/>
        </p:nvSpPr>
        <p:spPr bwMode="auto">
          <a:xfrm>
            <a:off x="76200" y="6553201"/>
            <a:ext cx="381000" cy="215444"/>
          </a:xfrm>
          <a:prstGeom prst="rect">
            <a:avLst/>
          </a:prstGeom>
          <a:noFill/>
          <a:ln w="9525">
            <a:noFill/>
            <a:miter lim="800000"/>
            <a:headEnd/>
            <a:tailEnd/>
          </a:ln>
          <a:effectLst/>
        </p:spPr>
        <p:txBody>
          <a:bodyPr>
            <a:spAutoFit/>
          </a:bodyPr>
          <a:lstStyle/>
          <a:p>
            <a:pPr algn="ctr">
              <a:spcBef>
                <a:spcPct val="50000"/>
              </a:spcBef>
            </a:pPr>
            <a:fld id="{59BFA094-FF60-43F5-A702-FF74A03ED953}" type="slidenum">
              <a:rPr lang="en-US" sz="800">
                <a:solidFill>
                  <a:schemeClr val="bg1"/>
                </a:solidFill>
              </a:rPr>
              <a:pPr algn="ctr">
                <a:spcBef>
                  <a:spcPct val="50000"/>
                </a:spcBef>
              </a:pPr>
              <a:t>‹#›</a:t>
            </a:fld>
            <a:endParaRPr lang="en-US" sz="800" dirty="0">
              <a:solidFill>
                <a:schemeClr val="bg1"/>
              </a:solidFill>
            </a:endParaRPr>
          </a:p>
        </p:txBody>
      </p:sp>
      <p:sp>
        <p:nvSpPr>
          <p:cNvPr id="12" name="Text Box 21"/>
          <p:cNvSpPr txBox="1">
            <a:spLocks noChangeArrowheads="1"/>
          </p:cNvSpPr>
          <p:nvPr/>
        </p:nvSpPr>
        <p:spPr bwMode="auto">
          <a:xfrm>
            <a:off x="76200" y="6553201"/>
            <a:ext cx="381000" cy="215444"/>
          </a:xfrm>
          <a:prstGeom prst="rect">
            <a:avLst/>
          </a:prstGeom>
          <a:noFill/>
          <a:ln w="9525">
            <a:noFill/>
            <a:miter lim="800000"/>
            <a:headEnd/>
            <a:tailEnd/>
          </a:ln>
          <a:effectLst/>
        </p:spPr>
        <p:txBody>
          <a:bodyPr>
            <a:spAutoFit/>
          </a:bodyPr>
          <a:lstStyle/>
          <a:p>
            <a:pPr algn="ctr">
              <a:spcBef>
                <a:spcPct val="50000"/>
              </a:spcBef>
            </a:pPr>
            <a:fld id="{59BFA094-FF60-43F5-A702-FF74A03ED953}" type="slidenum">
              <a:rPr lang="en-US" sz="800">
                <a:solidFill>
                  <a:schemeClr val="bg1"/>
                </a:solidFill>
              </a:rPr>
              <a:pPr algn="ctr">
                <a:spcBef>
                  <a:spcPct val="50000"/>
                </a:spcBef>
              </a:pPr>
              <a:t>‹#›</a:t>
            </a:fld>
            <a:endParaRPr lang="en-US" sz="800" dirty="0">
              <a:solidFill>
                <a:schemeClr val="bg1"/>
              </a:solidFill>
            </a:endParaRPr>
          </a:p>
        </p:txBody>
      </p:sp>
      <p:sp>
        <p:nvSpPr>
          <p:cNvPr id="15" name="Text Box 21"/>
          <p:cNvSpPr txBox="1">
            <a:spLocks noChangeArrowheads="1"/>
          </p:cNvSpPr>
          <p:nvPr/>
        </p:nvSpPr>
        <p:spPr bwMode="auto">
          <a:xfrm>
            <a:off x="76200" y="6553201"/>
            <a:ext cx="381000" cy="215444"/>
          </a:xfrm>
          <a:prstGeom prst="rect">
            <a:avLst/>
          </a:prstGeom>
          <a:noFill/>
          <a:ln w="9525">
            <a:noFill/>
            <a:miter lim="800000"/>
            <a:headEnd/>
            <a:tailEnd/>
          </a:ln>
          <a:effectLst/>
        </p:spPr>
        <p:txBody>
          <a:bodyPr>
            <a:spAutoFit/>
          </a:bodyPr>
          <a:lstStyle/>
          <a:p>
            <a:pPr algn="ctr">
              <a:spcBef>
                <a:spcPct val="50000"/>
              </a:spcBef>
            </a:pPr>
            <a:fld id="{59BFA094-FF60-43F5-A702-FF74A03ED953}" type="slidenum">
              <a:rPr lang="en-US" sz="800">
                <a:solidFill>
                  <a:schemeClr val="accent4"/>
                </a:solidFill>
              </a:rPr>
              <a:pPr algn="ctr">
                <a:spcBef>
                  <a:spcPct val="50000"/>
                </a:spcBef>
              </a:pPr>
              <a:t>‹#›</a:t>
            </a:fld>
            <a:endParaRPr lang="en-US" sz="800" dirty="0">
              <a:solidFill>
                <a:schemeClr val="accent4"/>
              </a:solidFill>
            </a:endParaRPr>
          </a:p>
        </p:txBody>
      </p:sp>
      <p:sp>
        <p:nvSpPr>
          <p:cNvPr id="16" name="Text Box 13"/>
          <p:cNvSpPr txBox="1">
            <a:spLocks noChangeArrowheads="1"/>
          </p:cNvSpPr>
          <p:nvPr/>
        </p:nvSpPr>
        <p:spPr bwMode="auto">
          <a:xfrm rot="16200000">
            <a:off x="8251566" y="707768"/>
            <a:ext cx="1600201" cy="184666"/>
          </a:xfrm>
          <a:prstGeom prst="rect">
            <a:avLst/>
          </a:prstGeom>
          <a:noFill/>
          <a:ln w="9525">
            <a:noFill/>
            <a:miter lim="800000"/>
            <a:headEnd/>
            <a:tailEnd/>
          </a:ln>
          <a:effectLst/>
        </p:spPr>
        <p:txBody>
          <a:bodyPr wrap="square">
            <a:spAutoFit/>
          </a:bodyPr>
          <a:lstStyle/>
          <a:p>
            <a:pPr algn="r">
              <a:spcBef>
                <a:spcPct val="50000"/>
              </a:spcBef>
            </a:pPr>
            <a:r>
              <a:rPr lang="en-US" sz="600" dirty="0" smtClean="0">
                <a:solidFill>
                  <a:schemeClr val="bg1"/>
                </a:solidFill>
              </a:rPr>
              <a:t>©2012</a:t>
            </a:r>
            <a:r>
              <a:rPr lang="en-US" sz="600" baseline="0" dirty="0" smtClean="0">
                <a:solidFill>
                  <a:schemeClr val="bg1"/>
                </a:solidFill>
              </a:rPr>
              <a:t> Clifton</a:t>
            </a:r>
            <a:r>
              <a:rPr lang="en-US" sz="600" dirty="0" smtClean="0">
                <a:solidFill>
                  <a:schemeClr val="bg1"/>
                </a:solidFill>
              </a:rPr>
              <a:t>LarsonAllen </a:t>
            </a:r>
            <a:r>
              <a:rPr lang="en-US" sz="600" dirty="0">
                <a:solidFill>
                  <a:schemeClr val="bg1"/>
                </a:solidFill>
              </a:rPr>
              <a:t>LLP</a:t>
            </a:r>
            <a:endParaRPr lang="en-US" sz="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losing Slide">
    <p:spTree>
      <p:nvGrpSpPr>
        <p:cNvPr id="1" name=""/>
        <p:cNvGrpSpPr/>
        <p:nvPr/>
      </p:nvGrpSpPr>
      <p:grpSpPr>
        <a:xfrm>
          <a:off x="0" y="0"/>
          <a:ext cx="0" cy="0"/>
          <a:chOff x="0" y="0"/>
          <a:chExt cx="0" cy="0"/>
        </a:xfrm>
      </p:grpSpPr>
      <p:grpSp>
        <p:nvGrpSpPr>
          <p:cNvPr id="17" name="Group 16"/>
          <p:cNvGrpSpPr/>
          <p:nvPr userDrawn="1"/>
        </p:nvGrpSpPr>
        <p:grpSpPr>
          <a:xfrm>
            <a:off x="0" y="0"/>
            <a:ext cx="9144000" cy="1127755"/>
            <a:chOff x="0" y="0"/>
            <a:chExt cx="9144000" cy="1127755"/>
          </a:xfrm>
        </p:grpSpPr>
        <p:sp>
          <p:nvSpPr>
            <p:cNvPr id="18" name="Rectangle 15"/>
            <p:cNvSpPr>
              <a:spLocks noChangeArrowheads="1"/>
            </p:cNvSpPr>
            <p:nvPr/>
          </p:nvSpPr>
          <p:spPr bwMode="auto">
            <a:xfrm>
              <a:off x="0" y="0"/>
              <a:ext cx="9144000" cy="1066800"/>
            </a:xfrm>
            <a:prstGeom prst="rect">
              <a:avLst/>
            </a:prstGeom>
            <a:solidFill>
              <a:schemeClr val="tx2"/>
            </a:solidFill>
            <a:ln w="9525">
              <a:noFill/>
              <a:miter lim="800000"/>
              <a:headEnd/>
              <a:tailEnd/>
            </a:ln>
            <a:effectLst/>
          </p:spPr>
          <p:txBody>
            <a:bodyPr wrap="none" anchor="ctr"/>
            <a:lstStyle/>
            <a:p>
              <a:endParaRPr lang="en-US" dirty="0"/>
            </a:p>
          </p:txBody>
        </p:sp>
        <p:pic>
          <p:nvPicPr>
            <p:cNvPr id="19" name="Picture 18" descr="Color-Bar-Inside-Header-01.png"/>
            <p:cNvPicPr>
              <a:picLocks noChangeAspect="1"/>
            </p:cNvPicPr>
            <p:nvPr userDrawn="1"/>
          </p:nvPicPr>
          <p:blipFill>
            <a:blip r:embed="rId2" cstate="print"/>
            <a:stretch>
              <a:fillRect/>
            </a:stretch>
          </p:blipFill>
          <p:spPr>
            <a:xfrm>
              <a:off x="377" y="1066800"/>
              <a:ext cx="9143245" cy="60955"/>
            </a:xfrm>
            <a:prstGeom prst="rect">
              <a:avLst/>
            </a:prstGeom>
          </p:spPr>
        </p:pic>
      </p:grpSp>
      <p:sp>
        <p:nvSpPr>
          <p:cNvPr id="3" name="Footer Placeholder 2"/>
          <p:cNvSpPr>
            <a:spLocks noGrp="1"/>
          </p:cNvSpPr>
          <p:nvPr>
            <p:ph type="ftr" sz="quarter" idx="10"/>
          </p:nvPr>
        </p:nvSpPr>
        <p:spPr/>
        <p:txBody>
          <a:bodyPr/>
          <a:lstStyle/>
          <a:p>
            <a:endParaRPr lang="en-US" dirty="0"/>
          </a:p>
        </p:txBody>
      </p:sp>
      <p:sp>
        <p:nvSpPr>
          <p:cNvPr id="6" name="Rectangle 3"/>
          <p:cNvSpPr>
            <a:spLocks noGrp="1" noChangeArrowheads="1"/>
          </p:cNvSpPr>
          <p:nvPr>
            <p:ph type="body" idx="1"/>
          </p:nvPr>
        </p:nvSpPr>
        <p:spPr>
          <a:xfrm>
            <a:off x="457200" y="1219200"/>
            <a:ext cx="4572000" cy="4419600"/>
          </a:xfrm>
        </p:spPr>
        <p:txBody>
          <a:bodyPr/>
          <a:lstStyle/>
          <a:p>
            <a:pPr marL="0" lvl="0" indent="0">
              <a:lnSpc>
                <a:spcPct val="90000"/>
              </a:lnSpc>
              <a:buFontTx/>
              <a:buNone/>
            </a:pPr>
            <a:r>
              <a:rPr lang="en-US" sz="1800" b="1" dirty="0" smtClean="0"/>
              <a:t>Click to edit Master text styles</a:t>
            </a:r>
          </a:p>
          <a:p>
            <a:pPr marL="0" lvl="1" indent="0">
              <a:lnSpc>
                <a:spcPct val="90000"/>
              </a:lnSpc>
              <a:buFontTx/>
              <a:buNone/>
            </a:pPr>
            <a:r>
              <a:rPr lang="en-US" sz="1800" b="1" dirty="0" smtClean="0"/>
              <a:t>Second level</a:t>
            </a:r>
          </a:p>
          <a:p>
            <a:pPr marL="0" lvl="2" indent="0">
              <a:lnSpc>
                <a:spcPct val="90000"/>
              </a:lnSpc>
              <a:buFontTx/>
              <a:buNone/>
            </a:pPr>
            <a:r>
              <a:rPr lang="en-US" sz="1800" b="1" dirty="0" smtClean="0"/>
              <a:t>Third level</a:t>
            </a:r>
          </a:p>
          <a:p>
            <a:pPr marL="0" lvl="3" indent="0">
              <a:lnSpc>
                <a:spcPct val="90000"/>
              </a:lnSpc>
              <a:buFontTx/>
              <a:buNone/>
            </a:pPr>
            <a:r>
              <a:rPr lang="en-US" sz="1800" b="1" dirty="0" smtClean="0"/>
              <a:t>Fourth level</a:t>
            </a:r>
          </a:p>
          <a:p>
            <a:pPr marL="0" lvl="4" indent="0">
              <a:lnSpc>
                <a:spcPct val="90000"/>
              </a:lnSpc>
              <a:buFontTx/>
              <a:buNone/>
            </a:pPr>
            <a:r>
              <a:rPr lang="en-US" sz="1800" b="1" dirty="0" smtClean="0"/>
              <a:t>Fifth level</a:t>
            </a:r>
            <a:endParaRPr lang="en-US" sz="2000" dirty="0"/>
          </a:p>
        </p:txBody>
      </p:sp>
      <p:sp>
        <p:nvSpPr>
          <p:cNvPr id="7" name="Text Box 4"/>
          <p:cNvSpPr txBox="1">
            <a:spLocks noChangeArrowheads="1"/>
          </p:cNvSpPr>
          <p:nvPr/>
        </p:nvSpPr>
        <p:spPr bwMode="auto">
          <a:xfrm>
            <a:off x="5867400" y="1143000"/>
            <a:ext cx="3124200" cy="920750"/>
          </a:xfrm>
          <a:prstGeom prst="rect">
            <a:avLst/>
          </a:prstGeom>
          <a:noFill/>
          <a:ln w="9525">
            <a:noFill/>
            <a:miter lim="800000"/>
            <a:headEnd/>
            <a:tailEnd/>
          </a:ln>
        </p:spPr>
        <p:txBody>
          <a:bodyPr/>
          <a:lstStyle/>
          <a:p>
            <a:pPr>
              <a:lnSpc>
                <a:spcPct val="120000"/>
              </a:lnSpc>
              <a:spcBef>
                <a:spcPts val="900"/>
              </a:spcBef>
            </a:pPr>
            <a:r>
              <a:rPr lang="en-US" sz="1600" dirty="0"/>
              <a:t>Follow our blog for current discussions on health care</a:t>
            </a:r>
            <a:r>
              <a:rPr lang="en-US" sz="1600" dirty="0" smtClean="0"/>
              <a:t>.</a:t>
            </a:r>
            <a:br>
              <a:rPr lang="en-US" sz="1600" dirty="0" smtClean="0"/>
            </a:br>
            <a:r>
              <a:rPr lang="en-US" sz="1600" dirty="0" smtClean="0">
                <a:solidFill>
                  <a:schemeClr val="folHlink"/>
                </a:solidFill>
                <a:hlinkClick r:id="rId3"/>
              </a:rPr>
              <a:t>www.larsonallen.com/blog</a:t>
            </a:r>
            <a:endParaRPr lang="en-US" sz="1600" dirty="0" smtClean="0">
              <a:solidFill>
                <a:schemeClr val="folHlink"/>
              </a:solidFill>
            </a:endParaRPr>
          </a:p>
          <a:p>
            <a:pPr>
              <a:lnSpc>
                <a:spcPct val="120000"/>
              </a:lnSpc>
              <a:spcBef>
                <a:spcPts val="900"/>
              </a:spcBef>
            </a:pPr>
            <a:r>
              <a:rPr lang="en-US" sz="1600" dirty="0"/>
              <a:t>
</a:t>
            </a:r>
            <a:br>
              <a:rPr lang="en-US" sz="1600" dirty="0"/>
            </a:br>
            <a:endParaRPr lang="en-US" sz="1600" dirty="0">
              <a:solidFill>
                <a:schemeClr val="folHlink"/>
              </a:solidFill>
            </a:endParaRPr>
          </a:p>
        </p:txBody>
      </p:sp>
      <p:sp>
        <p:nvSpPr>
          <p:cNvPr id="8" name="Line 9"/>
          <p:cNvSpPr>
            <a:spLocks noChangeShapeType="1"/>
          </p:cNvSpPr>
          <p:nvPr/>
        </p:nvSpPr>
        <p:spPr bwMode="auto">
          <a:xfrm>
            <a:off x="5181600" y="1219200"/>
            <a:ext cx="0" cy="5029200"/>
          </a:xfrm>
          <a:prstGeom prst="line">
            <a:avLst/>
          </a:prstGeom>
          <a:noFill/>
          <a:ln w="9525">
            <a:solidFill>
              <a:schemeClr val="folHlink"/>
            </a:solidFill>
            <a:round/>
            <a:headEnd/>
            <a:tailEnd/>
          </a:ln>
        </p:spPr>
        <p:txBody>
          <a:bodyPr wrap="none" anchor="ctr"/>
          <a:lstStyle/>
          <a:p>
            <a:endParaRPr lang="en-US" dirty="0"/>
          </a:p>
        </p:txBody>
      </p:sp>
      <p:pic>
        <p:nvPicPr>
          <p:cNvPr id="9" name="Picture 10" descr="twitter_32"/>
          <p:cNvPicPr>
            <a:picLocks noChangeAspect="1" noChangeArrowheads="1"/>
          </p:cNvPicPr>
          <p:nvPr/>
        </p:nvPicPr>
        <p:blipFill>
          <a:blip r:embed="rId4" cstate="print"/>
          <a:srcRect/>
          <a:stretch>
            <a:fillRect/>
          </a:stretch>
        </p:blipFill>
        <p:spPr bwMode="auto">
          <a:xfrm>
            <a:off x="5410200" y="2489200"/>
            <a:ext cx="406400" cy="406400"/>
          </a:xfrm>
          <a:prstGeom prst="rect">
            <a:avLst/>
          </a:prstGeom>
          <a:noFill/>
        </p:spPr>
      </p:pic>
      <p:pic>
        <p:nvPicPr>
          <p:cNvPr id="10" name="Picture 11" descr="facebook_32"/>
          <p:cNvPicPr>
            <a:picLocks noChangeAspect="1" noChangeArrowheads="1"/>
          </p:cNvPicPr>
          <p:nvPr/>
        </p:nvPicPr>
        <p:blipFill>
          <a:blip r:embed="rId5" cstate="print"/>
          <a:srcRect/>
          <a:stretch>
            <a:fillRect/>
          </a:stretch>
        </p:blipFill>
        <p:spPr bwMode="auto">
          <a:xfrm>
            <a:off x="5410200" y="3378200"/>
            <a:ext cx="406400" cy="406400"/>
          </a:xfrm>
          <a:prstGeom prst="rect">
            <a:avLst/>
          </a:prstGeom>
          <a:noFill/>
        </p:spPr>
      </p:pic>
      <p:pic>
        <p:nvPicPr>
          <p:cNvPr id="11" name="Picture 12" descr="Musings_32"/>
          <p:cNvPicPr>
            <a:picLocks noChangeAspect="1" noChangeArrowheads="1"/>
          </p:cNvPicPr>
          <p:nvPr/>
        </p:nvPicPr>
        <p:blipFill>
          <a:blip r:embed="rId6" cstate="print"/>
          <a:srcRect/>
          <a:stretch>
            <a:fillRect/>
          </a:stretch>
        </p:blipFill>
        <p:spPr bwMode="auto">
          <a:xfrm>
            <a:off x="5410200" y="1219200"/>
            <a:ext cx="406400" cy="406400"/>
          </a:xfrm>
          <a:prstGeom prst="rect">
            <a:avLst/>
          </a:prstGeom>
          <a:noFill/>
        </p:spPr>
      </p:pic>
      <p:pic>
        <p:nvPicPr>
          <p:cNvPr id="12" name="Picture 13" descr="linkedin_32"/>
          <p:cNvPicPr>
            <a:picLocks noChangeAspect="1" noChangeArrowheads="1"/>
          </p:cNvPicPr>
          <p:nvPr/>
        </p:nvPicPr>
        <p:blipFill>
          <a:blip r:embed="rId7" cstate="print"/>
          <a:srcRect/>
          <a:stretch>
            <a:fillRect/>
          </a:stretch>
        </p:blipFill>
        <p:spPr bwMode="auto">
          <a:xfrm>
            <a:off x="5410200" y="4089400"/>
            <a:ext cx="406400" cy="406400"/>
          </a:xfrm>
          <a:prstGeom prst="rect">
            <a:avLst/>
          </a:prstGeom>
          <a:noFill/>
        </p:spPr>
      </p:pic>
      <p:sp>
        <p:nvSpPr>
          <p:cNvPr id="13" name="Text Box 14"/>
          <p:cNvSpPr txBox="1">
            <a:spLocks noChangeArrowheads="1"/>
          </p:cNvSpPr>
          <p:nvPr/>
        </p:nvSpPr>
        <p:spPr bwMode="auto">
          <a:xfrm>
            <a:off x="5867400" y="2336800"/>
            <a:ext cx="3124200" cy="457200"/>
          </a:xfrm>
          <a:prstGeom prst="rect">
            <a:avLst/>
          </a:prstGeom>
          <a:noFill/>
          <a:ln w="9525">
            <a:noFill/>
            <a:miter lim="800000"/>
            <a:headEnd/>
            <a:tailEnd/>
          </a:ln>
        </p:spPr>
        <p:txBody>
          <a:bodyPr/>
          <a:lstStyle/>
          <a:p>
            <a:pPr>
              <a:lnSpc>
                <a:spcPct val="120000"/>
              </a:lnSpc>
              <a:spcBef>
                <a:spcPts val="900"/>
              </a:spcBef>
            </a:pPr>
            <a:r>
              <a:rPr lang="en-US" sz="1600" dirty="0">
                <a:hlinkClick r:id="rId8"/>
              </a:rPr>
              <a:t>www.twitter.com/larsonallen</a:t>
            </a:r>
            <a:r>
              <a:rPr lang="en-US" sz="1600" dirty="0">
                <a:hlinkClick r:id="rId9"/>
              </a:rPr>
              <a:t> www.twitter.com/larsonallenhc</a:t>
            </a:r>
            <a:endParaRPr lang="en-US" sz="1600" dirty="0"/>
          </a:p>
          <a:p>
            <a:pPr>
              <a:lnSpc>
                <a:spcPct val="120000"/>
              </a:lnSpc>
              <a:spcBef>
                <a:spcPts val="900"/>
              </a:spcBef>
            </a:pPr>
            <a:endParaRPr lang="en-US" sz="1600" dirty="0">
              <a:solidFill>
                <a:schemeClr val="folHlink"/>
              </a:solidFill>
            </a:endParaRPr>
          </a:p>
        </p:txBody>
      </p:sp>
      <p:sp>
        <p:nvSpPr>
          <p:cNvPr id="14" name="Text Box 15"/>
          <p:cNvSpPr txBox="1">
            <a:spLocks noChangeArrowheads="1"/>
          </p:cNvSpPr>
          <p:nvPr/>
        </p:nvSpPr>
        <p:spPr bwMode="auto">
          <a:xfrm>
            <a:off x="5867400" y="3251200"/>
            <a:ext cx="3124200" cy="457200"/>
          </a:xfrm>
          <a:prstGeom prst="rect">
            <a:avLst/>
          </a:prstGeom>
          <a:noFill/>
          <a:ln w="9525">
            <a:noFill/>
            <a:miter lim="800000"/>
            <a:headEnd/>
            <a:tailEnd/>
          </a:ln>
        </p:spPr>
        <p:txBody>
          <a:bodyPr/>
          <a:lstStyle/>
          <a:p>
            <a:pPr>
              <a:lnSpc>
                <a:spcPct val="120000"/>
              </a:lnSpc>
              <a:spcBef>
                <a:spcPts val="900"/>
              </a:spcBef>
            </a:pPr>
            <a:r>
              <a:rPr lang="en-US" sz="1600" dirty="0">
                <a:hlinkClick r:id="rId10"/>
              </a:rPr>
              <a:t>www.facebook.com/larsonallen</a:t>
            </a:r>
            <a:endParaRPr lang="en-US" sz="1600" dirty="0">
              <a:solidFill>
                <a:schemeClr val="folHlink"/>
              </a:solidFill>
            </a:endParaRPr>
          </a:p>
        </p:txBody>
      </p:sp>
      <p:sp>
        <p:nvSpPr>
          <p:cNvPr id="15" name="Text Box 16"/>
          <p:cNvSpPr txBox="1">
            <a:spLocks noChangeArrowheads="1"/>
          </p:cNvSpPr>
          <p:nvPr/>
        </p:nvSpPr>
        <p:spPr bwMode="auto">
          <a:xfrm>
            <a:off x="5867400" y="3937000"/>
            <a:ext cx="3124200" cy="457200"/>
          </a:xfrm>
          <a:prstGeom prst="rect">
            <a:avLst/>
          </a:prstGeom>
          <a:noFill/>
          <a:ln w="9525">
            <a:noFill/>
            <a:miter lim="800000"/>
            <a:headEnd/>
            <a:tailEnd/>
          </a:ln>
        </p:spPr>
        <p:txBody>
          <a:bodyPr/>
          <a:lstStyle/>
          <a:p>
            <a:pPr>
              <a:lnSpc>
                <a:spcPct val="120000"/>
              </a:lnSpc>
              <a:spcBef>
                <a:spcPts val="900"/>
              </a:spcBef>
            </a:pPr>
            <a:r>
              <a:rPr lang="en-US" sz="1600" dirty="0">
                <a:hlinkClick r:id="rId11"/>
              </a:rPr>
              <a:t>www.linkedin.com/companies/</a:t>
            </a:r>
            <a:br>
              <a:rPr lang="en-US" sz="1600" dirty="0">
                <a:hlinkClick r:id="rId11"/>
              </a:rPr>
            </a:br>
            <a:r>
              <a:rPr lang="en-US" sz="1600" dirty="0">
                <a:hlinkClick r:id="rId11"/>
              </a:rPr>
              <a:t>larsonallen</a:t>
            </a:r>
            <a:endParaRPr lang="en-US" sz="1600" dirty="0">
              <a:solidFill>
                <a:schemeClr val="folHlink"/>
              </a:solidFill>
            </a:endParaRPr>
          </a:p>
        </p:txBody>
      </p:sp>
      <p:sp>
        <p:nvSpPr>
          <p:cNvPr id="16" name="TextBox 15"/>
          <p:cNvSpPr txBox="1"/>
          <p:nvPr/>
        </p:nvSpPr>
        <p:spPr>
          <a:xfrm>
            <a:off x="457200" y="381000"/>
            <a:ext cx="8305800" cy="646331"/>
          </a:xfrm>
          <a:prstGeom prst="rect">
            <a:avLst/>
          </a:prstGeom>
          <a:noFill/>
        </p:spPr>
        <p:txBody>
          <a:bodyPr wrap="square" rtlCol="0">
            <a:spAutoFit/>
          </a:bodyPr>
          <a:lstStyle/>
          <a:p>
            <a:r>
              <a:rPr lang="en-US" sz="3600" b="1" dirty="0" smtClean="0">
                <a:solidFill>
                  <a:schemeClr val="bg1"/>
                </a:solidFill>
                <a:latin typeface="Arial Narrow" pitchFamily="34" charset="0"/>
              </a:rPr>
              <a:t>Contact Us</a:t>
            </a:r>
            <a:endParaRPr lang="en-US" sz="3600" b="1" dirty="0">
              <a:solidFill>
                <a:schemeClr val="bg1"/>
              </a:solidFill>
              <a:latin typeface="Arial Narrow"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1127755"/>
            <a:chOff x="0" y="0"/>
            <a:chExt cx="9144000" cy="1127755"/>
          </a:xfrm>
        </p:grpSpPr>
        <p:sp>
          <p:nvSpPr>
            <p:cNvPr id="6" name="Rectangle 15"/>
            <p:cNvSpPr>
              <a:spLocks noChangeArrowheads="1"/>
            </p:cNvSpPr>
            <p:nvPr/>
          </p:nvSpPr>
          <p:spPr bwMode="auto">
            <a:xfrm>
              <a:off x="0" y="0"/>
              <a:ext cx="9144000" cy="1066800"/>
            </a:xfrm>
            <a:prstGeom prst="rect">
              <a:avLst/>
            </a:prstGeom>
            <a:solidFill>
              <a:schemeClr val="tx2"/>
            </a:solidFill>
            <a:ln w="9525">
              <a:noFill/>
              <a:miter lim="800000"/>
              <a:headEnd/>
              <a:tailEnd/>
            </a:ln>
            <a:effectLst/>
          </p:spPr>
          <p:txBody>
            <a:bodyPr wrap="none" anchor="ctr"/>
            <a:lstStyle/>
            <a:p>
              <a:endParaRPr lang="en-US" dirty="0"/>
            </a:p>
          </p:txBody>
        </p:sp>
        <p:pic>
          <p:nvPicPr>
            <p:cNvPr id="7" name="Picture 6" descr="Color-Bar-Inside-Header-01.png"/>
            <p:cNvPicPr>
              <a:picLocks noChangeAspect="1"/>
            </p:cNvPicPr>
            <p:nvPr userDrawn="1"/>
          </p:nvPicPr>
          <p:blipFill>
            <a:blip r:embed="rId2" cstate="print"/>
            <a:stretch>
              <a:fillRect/>
            </a:stretch>
          </p:blipFill>
          <p:spPr>
            <a:xfrm>
              <a:off x="377" y="1066800"/>
              <a:ext cx="9143245" cy="60955"/>
            </a:xfrm>
            <a:prstGeom prst="rect">
              <a:avLst/>
            </a:prstGeom>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7" name="Rectangle 6"/>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cxnSp>
        <p:nvCxnSpPr>
          <p:cNvPr id="10" name="Straight Connector 9"/>
          <p:cNvCxnSpPr/>
          <p:nvPr/>
        </p:nvCxnSpPr>
        <p:spPr bwMode="auto">
          <a:xfrm>
            <a:off x="838200" y="3962400"/>
            <a:ext cx="7620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
        <p:nvSpPr>
          <p:cNvPr id="12" name="Rectangle 11"/>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cxnSp>
        <p:nvCxnSpPr>
          <p:cNvPr id="13" name="Straight Connector 12"/>
          <p:cNvCxnSpPr/>
          <p:nvPr/>
        </p:nvCxnSpPr>
        <p:spPr bwMode="auto">
          <a:xfrm>
            <a:off x="838200" y="3962400"/>
            <a:ext cx="7620000" cy="0"/>
          </a:xfrm>
          <a:prstGeom prst="line">
            <a:avLst/>
          </a:prstGeom>
          <a:solidFill>
            <a:schemeClr val="accent1"/>
          </a:solidFill>
          <a:ln w="28575" cap="flat" cmpd="sng" algn="ctr">
            <a:solidFill>
              <a:schemeClr val="tx2"/>
            </a:solidFill>
            <a:prstDash val="solid"/>
            <a:round/>
            <a:headEnd type="none" w="med" len="med"/>
            <a:tailEnd type="none" w="med" len="med"/>
          </a:ln>
          <a:effectLst/>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6" name="Group 5"/>
          <p:cNvGrpSpPr/>
          <p:nvPr userDrawn="1"/>
        </p:nvGrpSpPr>
        <p:grpSpPr>
          <a:xfrm>
            <a:off x="0" y="0"/>
            <a:ext cx="9144000" cy="1127755"/>
            <a:chOff x="0" y="0"/>
            <a:chExt cx="9144000" cy="1127755"/>
          </a:xfrm>
        </p:grpSpPr>
        <p:sp>
          <p:nvSpPr>
            <p:cNvPr id="7" name="Rectangle 15"/>
            <p:cNvSpPr>
              <a:spLocks noChangeArrowheads="1"/>
            </p:cNvSpPr>
            <p:nvPr/>
          </p:nvSpPr>
          <p:spPr bwMode="auto">
            <a:xfrm>
              <a:off x="0" y="0"/>
              <a:ext cx="9144000" cy="1066800"/>
            </a:xfrm>
            <a:prstGeom prst="rect">
              <a:avLst/>
            </a:prstGeom>
            <a:solidFill>
              <a:schemeClr val="tx2"/>
            </a:solidFill>
            <a:ln w="9525">
              <a:noFill/>
              <a:miter lim="800000"/>
              <a:headEnd/>
              <a:tailEnd/>
            </a:ln>
            <a:effectLst/>
          </p:spPr>
          <p:txBody>
            <a:bodyPr wrap="none" anchor="ctr"/>
            <a:lstStyle/>
            <a:p>
              <a:endParaRPr lang="en-US" dirty="0"/>
            </a:p>
          </p:txBody>
        </p:sp>
        <p:pic>
          <p:nvPicPr>
            <p:cNvPr id="8" name="Picture 7" descr="Color-Bar-Inside-Header-01.png"/>
            <p:cNvPicPr>
              <a:picLocks noChangeAspect="1"/>
            </p:cNvPicPr>
            <p:nvPr userDrawn="1"/>
          </p:nvPicPr>
          <p:blipFill>
            <a:blip r:embed="rId2" cstate="print"/>
            <a:stretch>
              <a:fillRect/>
            </a:stretch>
          </p:blipFill>
          <p:spPr>
            <a:xfrm>
              <a:off x="377" y="1066800"/>
              <a:ext cx="9143245" cy="60955"/>
            </a:xfrm>
            <a:prstGeom prst="rect">
              <a:avLst/>
            </a:prstGeom>
          </p:spPr>
        </p:pic>
      </p:gr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19200"/>
            <a:ext cx="4038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8" name="Group 7"/>
          <p:cNvGrpSpPr/>
          <p:nvPr userDrawn="1"/>
        </p:nvGrpSpPr>
        <p:grpSpPr>
          <a:xfrm>
            <a:off x="0" y="0"/>
            <a:ext cx="9144000" cy="1127755"/>
            <a:chOff x="0" y="0"/>
            <a:chExt cx="9144000" cy="1127755"/>
          </a:xfrm>
        </p:grpSpPr>
        <p:sp>
          <p:nvSpPr>
            <p:cNvPr id="9" name="Rectangle 15"/>
            <p:cNvSpPr>
              <a:spLocks noChangeArrowheads="1"/>
            </p:cNvSpPr>
            <p:nvPr/>
          </p:nvSpPr>
          <p:spPr bwMode="auto">
            <a:xfrm>
              <a:off x="0" y="0"/>
              <a:ext cx="9144000" cy="1066800"/>
            </a:xfrm>
            <a:prstGeom prst="rect">
              <a:avLst/>
            </a:prstGeom>
            <a:solidFill>
              <a:schemeClr val="tx2"/>
            </a:solidFill>
            <a:ln w="9525">
              <a:noFill/>
              <a:miter lim="800000"/>
              <a:headEnd/>
              <a:tailEnd/>
            </a:ln>
            <a:effectLst/>
          </p:spPr>
          <p:txBody>
            <a:bodyPr wrap="none" anchor="ctr"/>
            <a:lstStyle/>
            <a:p>
              <a:endParaRPr lang="en-US" dirty="0"/>
            </a:p>
          </p:txBody>
        </p:sp>
        <p:pic>
          <p:nvPicPr>
            <p:cNvPr id="10" name="Picture 9" descr="Color-Bar-Inside-Header-01.png"/>
            <p:cNvPicPr>
              <a:picLocks noChangeAspect="1"/>
            </p:cNvPicPr>
            <p:nvPr userDrawn="1"/>
          </p:nvPicPr>
          <p:blipFill>
            <a:blip r:embed="rId2" cstate="print"/>
            <a:stretch>
              <a:fillRect/>
            </a:stretch>
          </p:blipFill>
          <p:spPr>
            <a:xfrm>
              <a:off x="377" y="1066800"/>
              <a:ext cx="9143245" cy="60955"/>
            </a:xfrm>
            <a:prstGeom prst="rect">
              <a:avLst/>
            </a:prstGeom>
          </p:spPr>
        </p:pic>
      </p:grpSp>
      <p:sp>
        <p:nvSpPr>
          <p:cNvPr id="2" name="Title 1"/>
          <p:cNvSpPr>
            <a:spLocks noGrp="1"/>
          </p:cNvSpPr>
          <p:nvPr>
            <p:ph type="title"/>
          </p:nvPr>
        </p:nvSpPr>
        <p:spPr>
          <a:xfrm>
            <a:off x="457200" y="274638"/>
            <a:ext cx="8229600" cy="792162"/>
          </a:xfrm>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1" y="1352550"/>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992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352550"/>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992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4" name="Group 3"/>
          <p:cNvGrpSpPr/>
          <p:nvPr userDrawn="1"/>
        </p:nvGrpSpPr>
        <p:grpSpPr>
          <a:xfrm>
            <a:off x="0" y="0"/>
            <a:ext cx="9144000" cy="1127755"/>
            <a:chOff x="0" y="0"/>
            <a:chExt cx="9144000" cy="1127755"/>
          </a:xfrm>
        </p:grpSpPr>
        <p:sp>
          <p:nvSpPr>
            <p:cNvPr id="5" name="Rectangle 15"/>
            <p:cNvSpPr>
              <a:spLocks noChangeArrowheads="1"/>
            </p:cNvSpPr>
            <p:nvPr/>
          </p:nvSpPr>
          <p:spPr bwMode="auto">
            <a:xfrm>
              <a:off x="0" y="0"/>
              <a:ext cx="9144000" cy="1066800"/>
            </a:xfrm>
            <a:prstGeom prst="rect">
              <a:avLst/>
            </a:prstGeom>
            <a:solidFill>
              <a:schemeClr val="tx2"/>
            </a:solidFill>
            <a:ln w="9525">
              <a:noFill/>
              <a:miter lim="800000"/>
              <a:headEnd/>
              <a:tailEnd/>
            </a:ln>
            <a:effectLst/>
          </p:spPr>
          <p:txBody>
            <a:bodyPr wrap="none" anchor="ctr"/>
            <a:lstStyle/>
            <a:p>
              <a:endParaRPr lang="en-US" dirty="0"/>
            </a:p>
          </p:txBody>
        </p:sp>
        <p:pic>
          <p:nvPicPr>
            <p:cNvPr id="6" name="Picture 5" descr="Color-Bar-Inside-Header-01.png"/>
            <p:cNvPicPr>
              <a:picLocks noChangeAspect="1"/>
            </p:cNvPicPr>
            <p:nvPr userDrawn="1"/>
          </p:nvPicPr>
          <p:blipFill>
            <a:blip r:embed="rId2" cstate="print"/>
            <a:stretch>
              <a:fillRect/>
            </a:stretch>
          </p:blipFill>
          <p:spPr>
            <a:xfrm>
              <a:off x="377" y="1066800"/>
              <a:ext cx="9143245" cy="60955"/>
            </a:xfrm>
            <a:prstGeom prst="rect">
              <a:avLst/>
            </a:prstGeom>
          </p:spPr>
        </p:pic>
      </p:gr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7" name="Rectangle 6"/>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1" name="Rectangle 10"/>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2" name="Rectangle 15"/>
          <p:cNvSpPr>
            <a:spLocks noChangeArrowheads="1"/>
          </p:cNvSpPr>
          <p:nvPr userDrawn="1"/>
        </p:nvSpPr>
        <p:spPr bwMode="auto">
          <a:xfrm>
            <a:off x="0" y="1371600"/>
            <a:ext cx="3520440" cy="4800600"/>
          </a:xfrm>
          <a:prstGeom prst="rect">
            <a:avLst/>
          </a:prstGeom>
          <a:solidFill>
            <a:schemeClr val="bg1"/>
          </a:solidFill>
          <a:ln w="9525">
            <a:noFill/>
            <a:miter lim="800000"/>
            <a:headEnd/>
            <a:tailEnd/>
          </a:ln>
          <a:effectLst/>
        </p:spPr>
        <p:txBody>
          <a:bodyPr wrap="none" anchor="ctr"/>
          <a:lstStyle/>
          <a:p>
            <a:endParaRPr lang="en-US" dirty="0"/>
          </a:p>
        </p:txBody>
      </p:sp>
      <p:sp>
        <p:nvSpPr>
          <p:cNvPr id="20" name="Rectangle 15"/>
          <p:cNvSpPr>
            <a:spLocks noChangeArrowheads="1"/>
          </p:cNvSpPr>
          <p:nvPr/>
        </p:nvSpPr>
        <p:spPr bwMode="auto">
          <a:xfrm>
            <a:off x="0" y="0"/>
            <a:ext cx="3520440" cy="1371600"/>
          </a:xfrm>
          <a:prstGeom prst="rect">
            <a:avLst/>
          </a:prstGeom>
          <a:solidFill>
            <a:schemeClr val="tx2"/>
          </a:solidFill>
          <a:ln w="9525">
            <a:noFill/>
            <a:miter lim="800000"/>
            <a:headEnd/>
            <a:tailEnd/>
          </a:ln>
          <a:effectLst/>
        </p:spPr>
        <p:txBody>
          <a:bodyPr wrap="none" anchor="ctr"/>
          <a:lstStyle/>
          <a:p>
            <a:endParaRPr lang="en-US" dirty="0"/>
          </a:p>
        </p:txBody>
      </p:sp>
      <p:pic>
        <p:nvPicPr>
          <p:cNvPr id="21" name="Picture 20" descr="Color-Bar-Inside-Header-01.png"/>
          <p:cNvPicPr>
            <a:picLocks/>
          </p:cNvPicPr>
          <p:nvPr userDrawn="1"/>
        </p:nvPicPr>
        <p:blipFill>
          <a:blip r:embed="rId2" cstate="print"/>
          <a:stretch>
            <a:fillRect/>
          </a:stretch>
        </p:blipFill>
        <p:spPr>
          <a:xfrm>
            <a:off x="755" y="1371600"/>
            <a:ext cx="3520440" cy="60955"/>
          </a:xfrm>
          <a:prstGeom prst="rect">
            <a:avLst/>
          </a:prstGeom>
        </p:spPr>
      </p:pic>
      <p:sp>
        <p:nvSpPr>
          <p:cNvPr id="2" name="Title 1"/>
          <p:cNvSpPr>
            <a:spLocks noGrp="1"/>
          </p:cNvSpPr>
          <p:nvPr>
            <p:ph type="title"/>
          </p:nvPr>
        </p:nvSpPr>
        <p:spPr>
          <a:xfrm>
            <a:off x="457201" y="273050"/>
            <a:ext cx="3008313" cy="1162050"/>
          </a:xfrm>
        </p:spPr>
        <p:txBody>
          <a:bodyPr anchor="b"/>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1"/>
            <a:ext cx="3008313"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5" name="Rectangle 14"/>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9" name="Rectangle 1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2" name="Title 1"/>
          <p:cNvSpPr>
            <a:spLocks noGrp="1"/>
          </p:cNvSpPr>
          <p:nvPr>
            <p:ph type="title"/>
          </p:nvPr>
        </p:nvSpPr>
        <p:spPr>
          <a:xfrm>
            <a:off x="1792288" y="4800601"/>
            <a:ext cx="5486400" cy="566738"/>
          </a:xfrm>
        </p:spPr>
        <p:txBody>
          <a:bodyPr anchor="b"/>
          <a:lstStyle>
            <a:lvl1pPr algn="l">
              <a:defRPr sz="24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hasCustomPrompt="1"/>
          </p:nvPr>
        </p:nvSpPr>
        <p:spPr>
          <a:xfrm>
            <a:off x="1792288" y="612775"/>
            <a:ext cx="5486400" cy="41148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STICKER SHOCK!!!!!!</a:t>
            </a:r>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1" name="Rectangle 10"/>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sp>
        <p:nvSpPr>
          <p:cNvPr id="13" name="Rectangle 12"/>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1" charset="-128"/>
            </a:endParaRPr>
          </a:p>
        </p:txBody>
      </p:sp>
      <p:pic>
        <p:nvPicPr>
          <p:cNvPr id="1026" name="Picture 2"/>
          <p:cNvPicPr>
            <a:picLocks noChangeAspect="1" noChangeArrowheads="1"/>
          </p:cNvPicPr>
          <p:nvPr userDrawn="1"/>
        </p:nvPicPr>
        <p:blipFill>
          <a:blip r:embed="rId2" cstate="print"/>
          <a:srcRect/>
          <a:stretch>
            <a:fillRect/>
          </a:stretch>
        </p:blipFill>
        <p:spPr bwMode="auto">
          <a:xfrm>
            <a:off x="2762250" y="2219325"/>
            <a:ext cx="3619500" cy="241935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D7E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74084" name="Rectangle 4"/>
          <p:cNvSpPr>
            <a:spLocks noGrp="1" noChangeArrowheads="1"/>
          </p:cNvSpPr>
          <p:nvPr>
            <p:ph type="title"/>
          </p:nvPr>
        </p:nvSpPr>
        <p:spPr bwMode="auto">
          <a:xfrm>
            <a:off x="457200" y="3048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74085" name="Rectangle 5"/>
          <p:cNvSpPr>
            <a:spLocks noGrp="1" noChangeArrowheads="1"/>
          </p:cNvSpPr>
          <p:nvPr>
            <p:ph type="body" idx="1"/>
          </p:nvPr>
        </p:nvSpPr>
        <p:spPr bwMode="auto">
          <a:xfrm>
            <a:off x="457200" y="1219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4087" name="Rectangle 7"/>
          <p:cNvSpPr>
            <a:spLocks noGrp="1" noChangeArrowheads="1"/>
          </p:cNvSpPr>
          <p:nvPr>
            <p:ph type="ftr" sz="quarter" idx="3"/>
          </p:nvPr>
        </p:nvSpPr>
        <p:spPr bwMode="auto">
          <a:xfrm>
            <a:off x="457200" y="6172200"/>
            <a:ext cx="28956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74089" name="Rectangle 9"/>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endParaRPr lang="en-US" dirty="0"/>
          </a:p>
        </p:txBody>
      </p:sp>
      <p:sp>
        <p:nvSpPr>
          <p:cNvPr id="174093" name="Text Box 13"/>
          <p:cNvSpPr txBox="1">
            <a:spLocks noChangeArrowheads="1"/>
          </p:cNvSpPr>
          <p:nvPr/>
        </p:nvSpPr>
        <p:spPr bwMode="auto">
          <a:xfrm>
            <a:off x="3733800" y="6553200"/>
            <a:ext cx="1447800" cy="215444"/>
          </a:xfrm>
          <a:prstGeom prst="rect">
            <a:avLst/>
          </a:prstGeom>
          <a:noFill/>
          <a:ln w="9525">
            <a:noFill/>
            <a:miter lim="800000"/>
            <a:headEnd/>
            <a:tailEnd/>
          </a:ln>
          <a:effectLst/>
        </p:spPr>
        <p:txBody>
          <a:bodyPr wrap="square">
            <a:spAutoFit/>
          </a:bodyPr>
          <a:lstStyle/>
          <a:p>
            <a:pPr algn="ctr">
              <a:spcBef>
                <a:spcPct val="50000"/>
              </a:spcBef>
            </a:pPr>
            <a:r>
              <a:rPr lang="en-US" sz="800" dirty="0" smtClean="0">
                <a:solidFill>
                  <a:schemeClr val="tx2"/>
                </a:solidFill>
                <a:latin typeface="Calibri" pitchFamily="34" charset="0"/>
                <a:cs typeface="Calibri" pitchFamily="34" charset="0"/>
              </a:rPr>
              <a:t>©2012 CliftonLarsonAllen </a:t>
            </a:r>
            <a:r>
              <a:rPr lang="en-US" sz="800" dirty="0">
                <a:solidFill>
                  <a:schemeClr val="tx2"/>
                </a:solidFill>
                <a:latin typeface="Calibri" pitchFamily="34" charset="0"/>
                <a:cs typeface="Calibri" pitchFamily="34" charset="0"/>
              </a:rPr>
              <a:t>LLP</a:t>
            </a:r>
          </a:p>
        </p:txBody>
      </p:sp>
      <p:sp>
        <p:nvSpPr>
          <p:cNvPr id="174096" name="Text Box 16"/>
          <p:cNvSpPr txBox="1">
            <a:spLocks noChangeArrowheads="1"/>
          </p:cNvSpPr>
          <p:nvPr/>
        </p:nvSpPr>
        <p:spPr bwMode="auto">
          <a:xfrm>
            <a:off x="0" y="6567487"/>
            <a:ext cx="381000" cy="215444"/>
          </a:xfrm>
          <a:prstGeom prst="rect">
            <a:avLst/>
          </a:prstGeom>
          <a:noFill/>
          <a:ln w="9525">
            <a:noFill/>
            <a:miter lim="800000"/>
            <a:headEnd/>
            <a:tailEnd/>
          </a:ln>
          <a:effectLst/>
        </p:spPr>
        <p:txBody>
          <a:bodyPr>
            <a:spAutoFit/>
          </a:bodyPr>
          <a:lstStyle/>
          <a:p>
            <a:pPr algn="ctr">
              <a:spcBef>
                <a:spcPct val="50000"/>
              </a:spcBef>
            </a:pPr>
            <a:fld id="{236A0DA3-B637-414C-A3F4-4B43BE6DDF8C}" type="slidenum">
              <a:rPr lang="en-US" sz="800">
                <a:solidFill>
                  <a:schemeClr val="tx2"/>
                </a:solidFill>
                <a:latin typeface="Calibri" pitchFamily="34" charset="0"/>
                <a:cs typeface="Calibri" pitchFamily="34" charset="0"/>
              </a:rPr>
              <a:pPr algn="ctr">
                <a:spcBef>
                  <a:spcPct val="50000"/>
                </a:spcBef>
              </a:pPr>
              <a:t>‹#›</a:t>
            </a:fld>
            <a:endParaRPr lang="en-US" sz="800" dirty="0">
              <a:solidFill>
                <a:schemeClr val="tx2"/>
              </a:solidFill>
              <a:latin typeface="Calibri" pitchFamily="34" charset="0"/>
              <a:cs typeface="Calibri" pitchFamily="34" charset="0"/>
            </a:endParaRPr>
          </a:p>
        </p:txBody>
      </p:sp>
      <p:pic>
        <p:nvPicPr>
          <p:cNvPr id="12" name="Picture 11" descr="CliftonLarsonAllen-Inside-02.png"/>
          <p:cNvPicPr>
            <a:picLocks noChangeAspect="1"/>
          </p:cNvPicPr>
          <p:nvPr/>
        </p:nvPicPr>
        <p:blipFill>
          <a:blip r:embed="rId12" cstate="print"/>
          <a:stretch>
            <a:fillRect/>
          </a:stretch>
        </p:blipFill>
        <p:spPr>
          <a:xfrm>
            <a:off x="7315200" y="6419124"/>
            <a:ext cx="1792076" cy="43887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1" fontAlgn="base" hangingPunct="1">
        <a:spcBef>
          <a:spcPct val="0"/>
        </a:spcBef>
        <a:spcAft>
          <a:spcPct val="0"/>
        </a:spcAft>
        <a:defRPr sz="3400" b="1">
          <a:solidFill>
            <a:schemeClr val="bg1"/>
          </a:solidFill>
          <a:latin typeface="Calibri" pitchFamily="34"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har char="•"/>
        <a:defRPr sz="2800">
          <a:solidFill>
            <a:schemeClr val="tx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400">
          <a:solidFill>
            <a:schemeClr val="tx1"/>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SzPct val="85000"/>
        <a:buFont typeface="Arial Narrow" pitchFamily="1" charset="0"/>
        <a:buChar char="◊"/>
        <a:defRPr sz="2000">
          <a:solidFill>
            <a:schemeClr val="tx1"/>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har char="•"/>
        <a:defRPr>
          <a:solidFill>
            <a:schemeClr val="tx1"/>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Font typeface="Arial" charset="0"/>
        <a:buChar char="–"/>
        <a:defRPr>
          <a:solidFill>
            <a:schemeClr val="tx1"/>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GASB 68-Accounting and Financial Reporting for Pensions</a:t>
            </a:r>
            <a:endParaRPr lang="en-US" dirty="0"/>
          </a:p>
        </p:txBody>
      </p:sp>
      <p:sp>
        <p:nvSpPr>
          <p:cNvPr id="3" name="Subtitle 2"/>
          <p:cNvSpPr>
            <a:spLocks noGrp="1"/>
          </p:cNvSpPr>
          <p:nvPr>
            <p:ph type="subTitle" idx="1"/>
          </p:nvPr>
        </p:nvSpPr>
        <p:spPr/>
        <p:txBody>
          <a:bodyPr/>
          <a:lstStyle/>
          <a:p>
            <a:r>
              <a:rPr lang="en-US" dirty="0" smtClean="0"/>
              <a:t>Paul Niedermuller, CPA, Principal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normAutofit/>
          </a:bodyPr>
          <a:lstStyle/>
          <a:p>
            <a:r>
              <a:rPr lang="en-US" sz="2400" dirty="0" smtClean="0"/>
              <a:t>Summary of Employer Provisions (continued)</a:t>
            </a:r>
            <a:endParaRPr lang="en-US" sz="2400" dirty="0"/>
          </a:p>
        </p:txBody>
      </p:sp>
      <p:sp>
        <p:nvSpPr>
          <p:cNvPr id="6" name="Slide Number Placeholder 3"/>
          <p:cNvSpPr>
            <a:spLocks noGrp="1"/>
          </p:cNvSpPr>
          <p:nvPr>
            <p:ph type="sldNum" sz="quarter" idx="4294967295"/>
          </p:nvPr>
        </p:nvSpPr>
        <p:spPr>
          <a:xfrm>
            <a:off x="8297863" y="6386513"/>
            <a:ext cx="658812" cy="279400"/>
          </a:xfrm>
          <a:prstGeom prst="rect">
            <a:avLst/>
          </a:prstGeom>
        </p:spPr>
        <p:txBody>
          <a:bodyPr/>
          <a:lstStyle/>
          <a:p>
            <a:fld id="{F3B3F8D6-8C80-455D-B7A9-52FFF9AD83DA}" type="slidenum">
              <a:rPr lang="en-US" smtClean="0"/>
              <a:pPr/>
              <a:t>10</a:t>
            </a:fld>
            <a:endParaRPr lang="en-US" dirty="0"/>
          </a:p>
        </p:txBody>
      </p:sp>
      <p:sp>
        <p:nvSpPr>
          <p:cNvPr id="350211" name="Rectangle 3"/>
          <p:cNvSpPr>
            <a:spLocks noGrp="1" noChangeArrowheads="1"/>
          </p:cNvSpPr>
          <p:nvPr>
            <p:ph idx="1"/>
          </p:nvPr>
        </p:nvSpPr>
        <p:spPr/>
        <p:txBody>
          <a:bodyPr/>
          <a:lstStyle/>
          <a:p>
            <a:pPr marL="179388" lvl="2" indent="-176213">
              <a:spcBef>
                <a:spcPts val="500"/>
              </a:spcBef>
              <a:buClr>
                <a:schemeClr val="accent1"/>
              </a:buClr>
              <a:buSzPct val="70000"/>
              <a:buFont typeface="Wingdings" pitchFamily="2" charset="2"/>
              <a:buChar char="l"/>
            </a:pPr>
            <a:r>
              <a:rPr lang="en-US" b="1" dirty="0" smtClean="0">
                <a:latin typeface="+mn-lt"/>
                <a:cs typeface="+mn-cs"/>
              </a:rPr>
              <a:t>Substantial changes to methods and assumptions used to determine actuarial information for GAAP reporting purposes: </a:t>
            </a:r>
          </a:p>
          <a:p>
            <a:pPr marL="358775" lvl="3" indent="-177800">
              <a:spcBef>
                <a:spcPts val="500"/>
              </a:spcBef>
              <a:buClr>
                <a:schemeClr val="accent1"/>
              </a:buClr>
              <a:buSzPct val="85000"/>
              <a:buFont typeface="Symbol" pitchFamily="18" charset="2"/>
              <a:buChar char="-"/>
            </a:pPr>
            <a:r>
              <a:rPr lang="en-US" sz="1600" dirty="0" smtClean="0">
                <a:latin typeface="Arial" pitchFamily="34" charset="0"/>
                <a:cs typeface="Arial" pitchFamily="34" charset="0"/>
              </a:rPr>
              <a:t>Entry Age Normal is the only allowable actuarial cost method</a:t>
            </a:r>
          </a:p>
          <a:p>
            <a:pPr marL="358775" lvl="3" indent="-177800">
              <a:spcBef>
                <a:spcPts val="500"/>
              </a:spcBef>
              <a:buClr>
                <a:schemeClr val="accent1"/>
              </a:buClr>
              <a:buSzPct val="85000"/>
              <a:buFont typeface="Symbol" pitchFamily="18" charset="2"/>
              <a:buChar char="-"/>
            </a:pPr>
            <a:r>
              <a:rPr lang="en-US" sz="1600" dirty="0" smtClean="0">
                <a:latin typeface="Arial" pitchFamily="34" charset="0"/>
                <a:cs typeface="Arial" pitchFamily="34" charset="0"/>
              </a:rPr>
              <a:t>Projected benefit payments should include effects of ad-hoc COLAs considered substantially automatic</a:t>
            </a:r>
          </a:p>
          <a:p>
            <a:pPr marL="358775" lvl="3" indent="-177800">
              <a:spcBef>
                <a:spcPts val="500"/>
              </a:spcBef>
              <a:buClr>
                <a:schemeClr val="accent1"/>
              </a:buClr>
              <a:buSzPct val="85000"/>
              <a:buFont typeface="Symbol" pitchFamily="18" charset="2"/>
              <a:buChar char="-"/>
            </a:pPr>
            <a:r>
              <a:rPr lang="en-US" sz="1600" dirty="0" smtClean="0">
                <a:latin typeface="Arial" pitchFamily="34" charset="0"/>
                <a:cs typeface="Arial" pitchFamily="34" charset="0"/>
              </a:rPr>
              <a:t>A single blended rate should be used to discount projected future benefit payments, based on:</a:t>
            </a:r>
          </a:p>
          <a:p>
            <a:pPr marL="539750" lvl="4" indent="-179388">
              <a:spcBef>
                <a:spcPts val="500"/>
              </a:spcBef>
              <a:buClr>
                <a:schemeClr val="accent1"/>
              </a:buClr>
              <a:buSzPct val="70000"/>
              <a:buFont typeface="Wingdings" pitchFamily="2" charset="2"/>
              <a:buChar char="l"/>
            </a:pPr>
            <a:r>
              <a:rPr lang="en-US" sz="1600" dirty="0" smtClean="0">
                <a:latin typeface="Arial" pitchFamily="34" charset="0"/>
                <a:cs typeface="Arial" pitchFamily="34" charset="0"/>
              </a:rPr>
              <a:t>The long-term expected rate of return on plan investments (net of investment expenses) that are expected to be used to finance the payment of pension benefits to the extent that the plan’s fiduciary net position is projected to be sufficient to make projected benefit payments and is expected to be invested, using a strategy to achieve that return; and</a:t>
            </a:r>
          </a:p>
          <a:p>
            <a:pPr marL="539750" lvl="4" indent="-179388">
              <a:spcBef>
                <a:spcPts val="500"/>
              </a:spcBef>
              <a:buClr>
                <a:schemeClr val="accent1"/>
              </a:buClr>
              <a:buSzPct val="70000"/>
              <a:buFont typeface="Wingdings" pitchFamily="2" charset="2"/>
              <a:buChar char="l"/>
            </a:pPr>
            <a:r>
              <a:rPr lang="en-US" sz="1600" dirty="0" smtClean="0">
                <a:latin typeface="Arial" pitchFamily="34" charset="0"/>
                <a:cs typeface="Arial" pitchFamily="34" charset="0"/>
              </a:rPr>
              <a:t>A yield or index rate for 20-year, tax-exempt general obligation (municipal) bonds with average rating of AA or higher, to the extent that the conditions above are not met</a:t>
            </a:r>
          </a:p>
          <a:p>
            <a:pPr marL="358775" lvl="3" indent="-177800">
              <a:spcBef>
                <a:spcPts val="500"/>
              </a:spcBef>
              <a:buClr>
                <a:schemeClr val="accent1"/>
              </a:buClr>
              <a:buSzPct val="85000"/>
              <a:buFont typeface="Symbol" pitchFamily="18" charset="2"/>
              <a:buChar char="-"/>
            </a:pPr>
            <a:r>
              <a:rPr lang="en-US" sz="1600" dirty="0" smtClean="0">
                <a:latin typeface="Arial" pitchFamily="34" charset="0"/>
                <a:cs typeface="Arial" pitchFamily="34" charset="0"/>
              </a:rPr>
              <a:t>The actuarial methods and assumptions allowable under current standards may continue to be used to determine funding amounts</a:t>
            </a:r>
          </a:p>
          <a:p>
            <a:pPr marL="179388" lvl="2" indent="-176213">
              <a:spcBef>
                <a:spcPts val="500"/>
              </a:spcBef>
              <a:buClr>
                <a:schemeClr val="accent1"/>
              </a:buClr>
              <a:buSzPct val="70000"/>
              <a:buFont typeface="Wingdings" pitchFamily="2" charset="2"/>
              <a:buChar char="l"/>
            </a:pPr>
            <a:r>
              <a:rPr lang="en-US" b="1" dirty="0" smtClean="0">
                <a:latin typeface="+mn-lt"/>
                <a:cs typeface="+mn-cs"/>
              </a:rPr>
              <a:t>Note disclosures and required supplementary information related to pensions are expanded</a:t>
            </a:r>
          </a:p>
          <a:p>
            <a:pPr lvl="3"/>
            <a:endParaRPr lang="en-US" sz="1400" dirty="0" smtClean="0"/>
          </a:p>
          <a:p>
            <a:pPr lvl="2"/>
            <a:endParaRPr lang="en-US" sz="1400" b="1" dirty="0" smtClean="0"/>
          </a:p>
          <a:p>
            <a:pPr lvl="2"/>
            <a:endParaRPr lang="en-US" b="1" dirty="0" smtClean="0">
              <a:latin typeface="+mn-lt"/>
              <a:cs typeface="+mn-cs"/>
            </a:endParaRPr>
          </a:p>
          <a:p>
            <a:pPr lvl="2">
              <a:buNone/>
            </a:pPr>
            <a:endParaRPr lang="en-US" sz="1700" b="1" dirty="0" smtClean="0"/>
          </a:p>
          <a:p>
            <a:pPr lvl="3"/>
            <a:endParaRPr lang="en-US" sz="1800" dirty="0" smtClean="0"/>
          </a:p>
          <a:p>
            <a:pPr lvl="3">
              <a:buNone/>
            </a:pPr>
            <a:endParaRPr lang="en-US" sz="1600" dirty="0" smtClean="0">
              <a:latin typeface="+mn-lt"/>
              <a:cs typeface="+mn-cs"/>
            </a:endParaRPr>
          </a:p>
          <a:p>
            <a:pPr lvl="3"/>
            <a:endParaRPr lang="en-US" b="1" dirty="0" smtClean="0"/>
          </a:p>
          <a:p>
            <a:pPr lvl="2"/>
            <a:endParaRPr lang="en-US" b="1"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sz="2400" dirty="0" smtClean="0"/>
              <a:t>Summary of Plan Provisions</a:t>
            </a:r>
            <a:endParaRPr lang="en-US" sz="2400" dirty="0"/>
          </a:p>
        </p:txBody>
      </p:sp>
      <p:sp>
        <p:nvSpPr>
          <p:cNvPr id="5" name="Slide Number Placeholder 3"/>
          <p:cNvSpPr>
            <a:spLocks noGrp="1"/>
          </p:cNvSpPr>
          <p:nvPr>
            <p:ph type="sldNum" sz="quarter" idx="4294967295"/>
          </p:nvPr>
        </p:nvSpPr>
        <p:spPr>
          <a:xfrm>
            <a:off x="8297863" y="6386513"/>
            <a:ext cx="658812" cy="279400"/>
          </a:xfrm>
          <a:prstGeom prst="rect">
            <a:avLst/>
          </a:prstGeom>
        </p:spPr>
        <p:txBody>
          <a:bodyPr/>
          <a:lstStyle/>
          <a:p>
            <a:fld id="{F3B3F8D6-8C80-455D-B7A9-52FFF9AD83DA}" type="slidenum">
              <a:rPr lang="en-US" smtClean="0"/>
              <a:pPr/>
              <a:t>11</a:t>
            </a:fld>
            <a:endParaRPr lang="en-US" dirty="0"/>
          </a:p>
        </p:txBody>
      </p:sp>
      <p:sp>
        <p:nvSpPr>
          <p:cNvPr id="350211" name="Rectangle 3"/>
          <p:cNvSpPr>
            <a:spLocks noGrp="1" noChangeArrowheads="1"/>
          </p:cNvSpPr>
          <p:nvPr>
            <p:ph idx="1"/>
          </p:nvPr>
        </p:nvSpPr>
        <p:spPr/>
        <p:txBody>
          <a:bodyPr/>
          <a:lstStyle/>
          <a:p>
            <a:r>
              <a:rPr lang="en-US" sz="2400" b="1" dirty="0" smtClean="0"/>
              <a:t>Recognition, measurement and presentation of financial statement amounts generally similar to current guidance</a:t>
            </a:r>
          </a:p>
          <a:p>
            <a:r>
              <a:rPr lang="en-US" sz="2400" b="1" dirty="0" smtClean="0"/>
              <a:t>Note disclosures and required supplementary information:</a:t>
            </a:r>
          </a:p>
          <a:p>
            <a:pPr lvl="1"/>
            <a:r>
              <a:rPr lang="en-US" sz="2000" dirty="0" smtClean="0"/>
              <a:t>Similar to nature of disclosures for employers with the addition of information on investment policies and actual rates of return on plan assets</a:t>
            </a:r>
          </a:p>
          <a:p>
            <a:pPr lvl="1"/>
            <a:r>
              <a:rPr lang="en-US" sz="2000" dirty="0" smtClean="0"/>
              <a:t>Certain information only required for single-employer and cost-sharing plans</a:t>
            </a:r>
          </a:p>
          <a:p>
            <a:pPr lvl="1"/>
            <a:r>
              <a:rPr lang="en-US" sz="2000" dirty="0" smtClean="0"/>
              <a:t>No actuarial-related disclosures for agent multiple-employer plans</a:t>
            </a:r>
          </a:p>
          <a:p>
            <a:r>
              <a:rPr lang="en-US" sz="2400" b="1" dirty="0" smtClean="0"/>
              <a:t>Requirements regarding the measurement of net pension liability (asset) are similar to the requirements for employers:</a:t>
            </a:r>
          </a:p>
          <a:p>
            <a:pPr lvl="1"/>
            <a:r>
              <a:rPr lang="en-US" sz="2000" dirty="0" smtClean="0"/>
              <a:t>Net pension liability (asset) not recognized by pension plans</a:t>
            </a:r>
          </a:p>
          <a:p>
            <a:pPr lvl="2">
              <a:buNone/>
            </a:pPr>
            <a:endParaRPr lang="en-US" sz="1400" b="1" dirty="0" smtClean="0"/>
          </a:p>
          <a:p>
            <a:pPr lvl="2">
              <a:buNone/>
            </a:pPr>
            <a:endParaRPr lang="en-US" sz="1600" b="1"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Pension Expense (PE)</a:t>
            </a:r>
            <a:endParaRPr lang="en-US" dirty="0"/>
          </a:p>
        </p:txBody>
      </p:sp>
      <p:sp>
        <p:nvSpPr>
          <p:cNvPr id="3" name="Content Placeholder 2"/>
          <p:cNvSpPr>
            <a:spLocks noGrp="1"/>
          </p:cNvSpPr>
          <p:nvPr>
            <p:ph idx="1"/>
          </p:nvPr>
        </p:nvSpPr>
        <p:spPr/>
        <p:txBody>
          <a:bodyPr/>
          <a:lstStyle/>
          <a:p>
            <a:r>
              <a:rPr lang="en-US" dirty="0" smtClean="0"/>
              <a:t>Difference between expected and actual experience - Deferred inflow or outflow to be recognized in systematic and rational manner over closed period that is representative of expected remaining service lives of </a:t>
            </a:r>
            <a:r>
              <a:rPr lang="en-US" b="1" dirty="0" smtClean="0"/>
              <a:t>active</a:t>
            </a:r>
            <a:r>
              <a:rPr lang="en-US" dirty="0" smtClean="0"/>
              <a:t> employees.  Inactive (including retired) employees, recognized in period of change.</a:t>
            </a:r>
          </a:p>
          <a:p>
            <a:r>
              <a:rPr lang="en-US" dirty="0" smtClean="0"/>
              <a:t>Benefits paid - Represent amount liquidated in current period to satisfy retirement obligations (Reduction of both TPL and PNP)</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Recognition of Changes in NPL</a:t>
            </a:r>
            <a:endParaRPr lang="en-US" dirty="0"/>
          </a:p>
        </p:txBody>
      </p:sp>
      <p:graphicFrame>
        <p:nvGraphicFramePr>
          <p:cNvPr id="4" name="Content Placeholder 3"/>
          <p:cNvGraphicFramePr>
            <a:graphicFrameLocks noGrp="1"/>
          </p:cNvGraphicFramePr>
          <p:nvPr>
            <p:ph idx="1"/>
          </p:nvPr>
        </p:nvGraphicFramePr>
        <p:xfrm>
          <a:off x="457200" y="1447800"/>
          <a:ext cx="8229600" cy="4389120"/>
        </p:xfrm>
        <a:graphic>
          <a:graphicData uri="http://schemas.openxmlformats.org/drawingml/2006/table">
            <a:tbl>
              <a:tblPr firstRow="1" bandRow="1">
                <a:tableStyleId>{5C22544A-7EE6-4342-B048-85BDC9FD1C3A}</a:tableStyleId>
              </a:tblPr>
              <a:tblGrid>
                <a:gridCol w="3200400"/>
                <a:gridCol w="2286000"/>
                <a:gridCol w="2743200"/>
              </a:tblGrid>
              <a:tr h="529478">
                <a:tc>
                  <a:txBody>
                    <a:bodyPr/>
                    <a:lstStyle/>
                    <a:p>
                      <a:pPr algn="ctr"/>
                      <a:r>
                        <a:rPr lang="en-US" dirty="0" smtClean="0"/>
                        <a:t>Change in the NPL</a:t>
                      </a:r>
                      <a:endParaRPr lang="en-US" dirty="0"/>
                    </a:p>
                  </a:txBody>
                  <a:tcPr/>
                </a:tc>
                <a:tc>
                  <a:txBody>
                    <a:bodyPr/>
                    <a:lstStyle/>
                    <a:p>
                      <a:pPr algn="ctr"/>
                      <a:r>
                        <a:rPr lang="en-US" dirty="0" smtClean="0"/>
                        <a:t>Expense</a:t>
                      </a:r>
                      <a:endParaRPr lang="en-US" dirty="0"/>
                    </a:p>
                  </a:txBody>
                  <a:tcPr/>
                </a:tc>
                <a:tc>
                  <a:txBody>
                    <a:bodyPr/>
                    <a:lstStyle/>
                    <a:p>
                      <a:pPr algn="ctr"/>
                      <a:r>
                        <a:rPr lang="en-US" dirty="0" smtClean="0"/>
                        <a:t>Deferred Outflow or Inflow of Resources</a:t>
                      </a:r>
                      <a:endParaRPr lang="en-US" dirty="0"/>
                    </a:p>
                  </a:txBody>
                  <a:tcPr/>
                </a:tc>
              </a:tr>
              <a:tr h="306761">
                <a:tc>
                  <a:txBody>
                    <a:bodyPr/>
                    <a:lstStyle/>
                    <a:p>
                      <a:r>
                        <a:rPr lang="en-US" dirty="0" smtClean="0"/>
                        <a:t>Service cost</a:t>
                      </a:r>
                      <a:endParaRPr lang="en-US" dirty="0"/>
                    </a:p>
                  </a:txBody>
                  <a:tcPr/>
                </a:tc>
                <a:tc>
                  <a:txBody>
                    <a:bodyPr/>
                    <a:lstStyle/>
                    <a:p>
                      <a:r>
                        <a:rPr lang="en-US" dirty="0" smtClean="0"/>
                        <a:t>                    X</a:t>
                      </a:r>
                      <a:endParaRPr lang="en-US" dirty="0"/>
                    </a:p>
                  </a:txBody>
                  <a:tcPr/>
                </a:tc>
                <a:tc>
                  <a:txBody>
                    <a:bodyPr/>
                    <a:lstStyle/>
                    <a:p>
                      <a:endParaRPr lang="en-US" dirty="0"/>
                    </a:p>
                  </a:txBody>
                  <a:tcPr/>
                </a:tc>
              </a:tr>
              <a:tr h="306761">
                <a:tc>
                  <a:txBody>
                    <a:bodyPr/>
                    <a:lstStyle/>
                    <a:p>
                      <a:r>
                        <a:rPr lang="en-US" dirty="0" smtClean="0"/>
                        <a:t>Interest on TPL</a:t>
                      </a:r>
                      <a:endParaRPr lang="en-US" dirty="0"/>
                    </a:p>
                  </a:txBody>
                  <a:tcPr/>
                </a:tc>
                <a:tc>
                  <a:txBody>
                    <a:bodyPr/>
                    <a:lstStyle/>
                    <a:p>
                      <a:r>
                        <a:rPr lang="en-US" dirty="0" smtClean="0"/>
                        <a:t>                    X</a:t>
                      </a:r>
                      <a:endParaRPr lang="en-US" dirty="0"/>
                    </a:p>
                  </a:txBody>
                  <a:tcPr/>
                </a:tc>
                <a:tc>
                  <a:txBody>
                    <a:bodyPr/>
                    <a:lstStyle/>
                    <a:p>
                      <a:endParaRPr lang="en-US" dirty="0"/>
                    </a:p>
                  </a:txBody>
                  <a:tcPr/>
                </a:tc>
              </a:tr>
              <a:tr h="306761">
                <a:tc>
                  <a:txBody>
                    <a:bodyPr/>
                    <a:lstStyle/>
                    <a:p>
                      <a:r>
                        <a:rPr lang="en-US" dirty="0" smtClean="0"/>
                        <a:t>Plan Changes</a:t>
                      </a:r>
                      <a:endParaRPr lang="en-US" dirty="0"/>
                    </a:p>
                  </a:txBody>
                  <a:tcPr/>
                </a:tc>
                <a:tc>
                  <a:txBody>
                    <a:bodyPr/>
                    <a:lstStyle/>
                    <a:p>
                      <a:r>
                        <a:rPr lang="en-US" dirty="0" smtClean="0"/>
                        <a:t>                    X</a:t>
                      </a:r>
                      <a:endParaRPr lang="en-US" dirty="0"/>
                    </a:p>
                  </a:txBody>
                  <a:tcPr/>
                </a:tc>
                <a:tc>
                  <a:txBody>
                    <a:bodyPr/>
                    <a:lstStyle/>
                    <a:p>
                      <a:endParaRPr lang="en-US" dirty="0"/>
                    </a:p>
                  </a:txBody>
                  <a:tcPr/>
                </a:tc>
              </a:tr>
              <a:tr h="529478">
                <a:tc>
                  <a:txBody>
                    <a:bodyPr/>
                    <a:lstStyle/>
                    <a:p>
                      <a:r>
                        <a:rPr lang="en-US" dirty="0" smtClean="0"/>
                        <a:t>TPL-related differences between expected and actual experience</a:t>
                      </a:r>
                      <a:endParaRPr lang="en-US" dirty="0"/>
                    </a:p>
                  </a:txBody>
                  <a:tcPr/>
                </a:tc>
                <a:tc>
                  <a:txBody>
                    <a:bodyPr/>
                    <a:lstStyle/>
                    <a:p>
                      <a:r>
                        <a:rPr lang="en-US" dirty="0" smtClean="0"/>
                        <a:t>    Single-</a:t>
                      </a:r>
                      <a:r>
                        <a:rPr lang="en-US" baseline="0" dirty="0" smtClean="0"/>
                        <a:t>Period Piece</a:t>
                      </a:r>
                      <a:r>
                        <a:rPr lang="en-US" dirty="0" smtClean="0"/>
                        <a:t>        </a:t>
                      </a:r>
                      <a:endParaRPr lang="en-US" dirty="0"/>
                    </a:p>
                  </a:txBody>
                  <a:tcPr/>
                </a:tc>
                <a:tc>
                  <a:txBody>
                    <a:bodyPr/>
                    <a:lstStyle/>
                    <a:p>
                      <a:r>
                        <a:rPr lang="en-US" dirty="0" smtClean="0"/>
                        <a:t>                      X</a:t>
                      </a:r>
                      <a:endParaRPr lang="en-US" dirty="0"/>
                    </a:p>
                  </a:txBody>
                  <a:tcPr/>
                </a:tc>
              </a:tr>
              <a:tr h="529478">
                <a:tc>
                  <a:txBody>
                    <a:bodyPr/>
                    <a:lstStyle/>
                    <a:p>
                      <a:r>
                        <a:rPr lang="en-US" dirty="0" smtClean="0"/>
                        <a:t>TPL-related changes in assumptions </a:t>
                      </a:r>
                      <a:endParaRPr lang="en-US" dirty="0"/>
                    </a:p>
                  </a:txBody>
                  <a:tcPr/>
                </a:tc>
                <a:tc>
                  <a:txBody>
                    <a:bodyPr/>
                    <a:lstStyle/>
                    <a:p>
                      <a:r>
                        <a:rPr lang="en-US" dirty="0" smtClean="0"/>
                        <a:t>    Single-</a:t>
                      </a:r>
                      <a:r>
                        <a:rPr lang="en-US" baseline="0" dirty="0" smtClean="0"/>
                        <a:t>Period Piece</a:t>
                      </a:r>
                      <a:endParaRPr lang="en-US" dirty="0"/>
                    </a:p>
                  </a:txBody>
                  <a:tcPr/>
                </a:tc>
                <a:tc>
                  <a:txBody>
                    <a:bodyPr/>
                    <a:lstStyle/>
                    <a:p>
                      <a:r>
                        <a:rPr lang="en-US" dirty="0" smtClean="0"/>
                        <a:t>                      X         </a:t>
                      </a:r>
                      <a:endParaRPr lang="en-US" dirty="0"/>
                    </a:p>
                  </a:txBody>
                  <a:tcPr/>
                </a:tc>
              </a:tr>
              <a:tr h="306761">
                <a:tc>
                  <a:txBody>
                    <a:bodyPr/>
                    <a:lstStyle/>
                    <a:p>
                      <a:r>
                        <a:rPr lang="en-US" dirty="0" smtClean="0"/>
                        <a:t>Contributions</a:t>
                      </a:r>
                      <a:r>
                        <a:rPr lang="en-US" baseline="0" dirty="0" smtClean="0"/>
                        <a:t> subsequent to the measurement date</a:t>
                      </a:r>
                      <a:endParaRPr lang="en-US" dirty="0"/>
                    </a:p>
                  </a:txBody>
                  <a:tcPr/>
                </a:tc>
                <a:tc>
                  <a:txBody>
                    <a:bodyPr/>
                    <a:lstStyle/>
                    <a:p>
                      <a:r>
                        <a:rPr lang="en-US" dirty="0" smtClean="0"/>
                        <a:t> </a:t>
                      </a:r>
                      <a:endParaRPr lang="en-US" dirty="0"/>
                    </a:p>
                  </a:txBody>
                  <a:tcPr/>
                </a:tc>
                <a:tc>
                  <a:txBody>
                    <a:bodyPr/>
                    <a:lstStyle/>
                    <a:p>
                      <a:r>
                        <a:rPr lang="en-US" dirty="0" smtClean="0"/>
                        <a:t>                      X</a:t>
                      </a:r>
                      <a:endParaRPr lang="en-US" dirty="0"/>
                    </a:p>
                  </a:txBody>
                  <a:tcPr/>
                </a:tc>
              </a:tr>
              <a:tr h="306761">
                <a:tc>
                  <a:txBody>
                    <a:bodyPr/>
                    <a:lstStyle/>
                    <a:p>
                      <a:endParaRPr lang="en-US" dirty="0"/>
                    </a:p>
                  </a:txBody>
                  <a:tcPr/>
                </a:tc>
                <a:tc>
                  <a:txBody>
                    <a:bodyPr/>
                    <a:lstStyle/>
                    <a:p>
                      <a:endParaRPr lang="en-US" dirty="0"/>
                    </a:p>
                  </a:txBody>
                  <a:tcPr/>
                </a:tc>
                <a:tc>
                  <a:txBody>
                    <a:bodyPr/>
                    <a:lstStyle/>
                    <a:p>
                      <a:endParaRPr lang="en-US" dirty="0"/>
                    </a:p>
                  </a:txBody>
                  <a:tcPr/>
                </a:tc>
              </a:tr>
              <a:tr h="306761">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Recognition of Changes in NPL (cont)</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a:xfrm>
            <a:off x="457200" y="2262187"/>
            <a:ext cx="8229600" cy="279082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Measurement Date and Coordination with Auditors</a:t>
            </a:r>
            <a:br>
              <a:rPr lang="en-US" dirty="0" smtClean="0"/>
            </a:br>
            <a:endParaRPr lang="en-US" dirty="0"/>
          </a:p>
        </p:txBody>
      </p:sp>
      <p:sp>
        <p:nvSpPr>
          <p:cNvPr id="8" name="Text Placeholder 7"/>
          <p:cNvSpPr>
            <a:spLocks noGrp="1"/>
          </p:cNvSpPr>
          <p:nvPr>
            <p:ph type="body" idx="1"/>
          </p:nvPr>
        </p:nvSpPr>
        <p:spPr>
          <a:xfrm>
            <a:off x="722313" y="685800"/>
            <a:ext cx="7772400" cy="3721101"/>
          </a:xfrm>
        </p:spPr>
        <p:txBody>
          <a:bodyPr/>
          <a:lstStyle/>
          <a:p>
            <a:endParaRPr lang="en-US" dirty="0"/>
          </a:p>
        </p:txBody>
      </p:sp>
      <p:pic>
        <p:nvPicPr>
          <p:cNvPr id="9" name="Content Placeholder 5" descr="pension.jpg"/>
          <p:cNvPicPr>
            <a:picLocks noGrp="1" noChangeAspect="1"/>
          </p:cNvPicPr>
          <p:nvPr>
            <p:ph idx="1"/>
          </p:nvPr>
        </p:nvPicPr>
        <p:blipFill>
          <a:blip r:embed="rId3" cstate="print"/>
          <a:stretch>
            <a:fillRect/>
          </a:stretch>
        </p:blipFill>
        <p:spPr>
          <a:xfrm>
            <a:off x="2590800" y="762000"/>
            <a:ext cx="4206240" cy="3282696"/>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sz="2400" dirty="0" smtClean="0"/>
              <a:t>Timing and Frequency of Measurement of Total Pension Liability</a:t>
            </a:r>
            <a:endParaRPr lang="en-US" sz="2400" dirty="0"/>
          </a:p>
        </p:txBody>
      </p:sp>
      <p:sp>
        <p:nvSpPr>
          <p:cNvPr id="6" name="Rectangle 13"/>
          <p:cNvSpPr>
            <a:spLocks noGrp="1" noChangeArrowheads="1"/>
          </p:cNvSpPr>
          <p:nvPr>
            <p:ph type="sldNum" sz="quarter" idx="4294967295"/>
          </p:nvPr>
        </p:nvSpPr>
        <p:spPr>
          <a:xfrm>
            <a:off x="7924800" y="6386513"/>
            <a:ext cx="965777" cy="279400"/>
          </a:xfrm>
          <a:prstGeom prst="rect">
            <a:avLst/>
          </a:prstGeom>
          <a:ln/>
        </p:spPr>
        <p:txBody>
          <a:bodyPr/>
          <a:lstStyle>
            <a:lvl1pPr>
              <a:defRPr/>
            </a:lvl1pPr>
          </a:lstStyle>
          <a:p>
            <a:pPr algn="r">
              <a:defRPr/>
            </a:pPr>
            <a:fld id="{446C0F8F-F983-466C-AF52-6AF96A8BEB9F}" type="slidenum">
              <a:rPr lang="en-US">
                <a:solidFill>
                  <a:schemeClr val="bg1"/>
                </a:solidFill>
              </a:rPr>
              <a:pPr algn="r">
                <a:defRPr/>
              </a:pPr>
              <a:t>16</a:t>
            </a:fld>
            <a:endParaRPr lang="en-US" dirty="0">
              <a:solidFill>
                <a:schemeClr val="bg1"/>
              </a:solidFill>
            </a:endParaRPr>
          </a:p>
        </p:txBody>
      </p:sp>
      <p:sp>
        <p:nvSpPr>
          <p:cNvPr id="350211" name="Rectangle 3"/>
          <p:cNvSpPr>
            <a:spLocks noGrp="1" noChangeArrowheads="1"/>
          </p:cNvSpPr>
          <p:nvPr>
            <p:ph idx="1"/>
          </p:nvPr>
        </p:nvSpPr>
        <p:spPr/>
        <p:txBody>
          <a:bodyPr/>
          <a:lstStyle/>
          <a:p>
            <a:pPr marL="179388" lvl="2" indent="-176213">
              <a:spcBef>
                <a:spcPts val="600"/>
              </a:spcBef>
              <a:buClr>
                <a:schemeClr val="accent1"/>
              </a:buClr>
              <a:buSzPct val="70000"/>
              <a:buFont typeface="Wingdings" pitchFamily="2" charset="2"/>
              <a:buChar char="l"/>
            </a:pPr>
            <a:r>
              <a:rPr lang="en-US" b="1" dirty="0" smtClean="0">
                <a:latin typeface="+mn-lt"/>
                <a:cs typeface="+mn-cs"/>
              </a:rPr>
              <a:t>Employers should report in their financial statements a net pension liability (asset) determined as of a date (measurement date) no earlier than the end of the employer’s prior fiscal year for each defined-benefit pension plan in which they participate</a:t>
            </a:r>
          </a:p>
          <a:p>
            <a:pPr marL="179388" lvl="2" indent="-176213">
              <a:spcBef>
                <a:spcPts val="600"/>
              </a:spcBef>
              <a:buClr>
                <a:schemeClr val="accent1"/>
              </a:buClr>
              <a:buSzPct val="70000"/>
              <a:buFont typeface="Wingdings" pitchFamily="2" charset="2"/>
              <a:buChar char="l"/>
            </a:pPr>
            <a:r>
              <a:rPr lang="en-US" b="1" dirty="0" smtClean="0">
                <a:latin typeface="+mn-lt"/>
                <a:cs typeface="+mn-cs"/>
              </a:rPr>
              <a:t>The measurement date used should be consistently applied from period to period</a:t>
            </a:r>
          </a:p>
          <a:p>
            <a:pPr marL="179388" lvl="2" indent="-176213">
              <a:spcBef>
                <a:spcPts val="600"/>
              </a:spcBef>
              <a:buClr>
                <a:schemeClr val="accent1"/>
              </a:buClr>
              <a:buSzPct val="70000"/>
              <a:buFont typeface="Wingdings" pitchFamily="2" charset="2"/>
              <a:buChar char="l"/>
            </a:pPr>
            <a:r>
              <a:rPr lang="en-US" b="1" dirty="0" smtClean="0">
                <a:latin typeface="+mn-lt"/>
                <a:cs typeface="+mn-cs"/>
              </a:rPr>
              <a:t>Measurement of the total pension liability is determined through:</a:t>
            </a:r>
          </a:p>
          <a:p>
            <a:pPr marL="358775" lvl="3" indent="-177800">
              <a:spcBef>
                <a:spcPts val="600"/>
              </a:spcBef>
              <a:buClr>
                <a:schemeClr val="accent1"/>
              </a:buClr>
              <a:buSzPct val="85000"/>
              <a:buFont typeface="Symbol" pitchFamily="18" charset="2"/>
              <a:buChar char="-"/>
            </a:pPr>
            <a:r>
              <a:rPr lang="en-US" dirty="0" smtClean="0">
                <a:latin typeface="+mn-lt"/>
                <a:cs typeface="+mn-cs"/>
              </a:rPr>
              <a:t>An actuarial valuation performed as of the measurement date, or</a:t>
            </a:r>
          </a:p>
          <a:p>
            <a:pPr marL="358775" lvl="3" indent="-177800">
              <a:spcBef>
                <a:spcPts val="600"/>
              </a:spcBef>
              <a:buClr>
                <a:schemeClr val="accent1"/>
              </a:buClr>
              <a:buSzPct val="85000"/>
              <a:buFont typeface="Symbol" pitchFamily="18" charset="2"/>
              <a:buChar char="-"/>
            </a:pPr>
            <a:r>
              <a:rPr lang="en-US" dirty="0" smtClean="0">
                <a:latin typeface="+mn-lt"/>
                <a:cs typeface="+mn-cs"/>
              </a:rPr>
              <a:t>The use of update procedures to roll forward amounts from an actuarial valuation as of a date no more than 30 months and 1 day earlier than the employer’s year-end</a:t>
            </a:r>
          </a:p>
          <a:p>
            <a:pPr marL="358775" lvl="3" indent="-177800">
              <a:spcBef>
                <a:spcPts val="600"/>
              </a:spcBef>
              <a:buClr>
                <a:schemeClr val="accent1"/>
              </a:buClr>
              <a:buSzPct val="85000"/>
              <a:buFont typeface="Symbol" pitchFamily="18" charset="2"/>
              <a:buChar char="-"/>
            </a:pPr>
            <a:r>
              <a:rPr lang="en-US" dirty="0" smtClean="0">
                <a:latin typeface="+mn-lt"/>
                <a:cs typeface="+mn-cs"/>
              </a:rPr>
              <a:t>Use professional judgment in determining extent of update procedures when changes in plan occur between last valuation date and the measurement date</a:t>
            </a:r>
          </a:p>
        </p:txBody>
      </p:sp>
      <p:sp>
        <p:nvSpPr>
          <p:cNvPr id="5" name="TextBox 4"/>
          <p:cNvSpPr txBox="1"/>
          <p:nvPr/>
        </p:nvSpPr>
        <p:spPr>
          <a:xfrm>
            <a:off x="381001" y="5486400"/>
            <a:ext cx="8458200" cy="923330"/>
          </a:xfrm>
          <a:prstGeom prst="rect">
            <a:avLst/>
          </a:prstGeom>
          <a:solidFill>
            <a:srgbClr val="4066AA"/>
          </a:solid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lvl="2" algn="ctr"/>
            <a:r>
              <a:rPr lang="en-US" dirty="0" smtClean="0"/>
              <a:t>Measurement date will most likely correspond  to year-end of plan.  In this case, employers with same year-end as plan must choose measurement date as of their prior or current year-end</a:t>
            </a:r>
            <a:r>
              <a:rPr lang="en-US" sz="1600" dirty="0" smtClean="0"/>
              <a:t>.</a:t>
            </a:r>
          </a:p>
        </p:txBody>
      </p:sp>
      <p:sp>
        <p:nvSpPr>
          <p:cNvPr id="7" name="Slide Number Placeholder 3"/>
          <p:cNvSpPr txBox="1">
            <a:spLocks/>
          </p:cNvSpPr>
          <p:nvPr/>
        </p:nvSpPr>
        <p:spPr bwMode="auto">
          <a:xfrm>
            <a:off x="8297863" y="63865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40000"/>
              </a:spcBef>
              <a:spcAft>
                <a:spcPct val="0"/>
              </a:spcAft>
              <a:buClrTx/>
              <a:buSzTx/>
              <a:buFontTx/>
              <a:buNone/>
              <a:tabLst/>
              <a:defRPr/>
            </a:pPr>
            <a:fld id="{F3B3F8D6-8C80-455D-B7A9-52FFF9AD83DA}" type="slidenum">
              <a:rPr kumimoji="0" lang="en-US" sz="900" b="0" i="0" u="none" strike="noStrike" kern="1200" cap="none" spc="0" normalizeH="0" baseline="0" noProof="0" smtClean="0">
                <a:ln>
                  <a:noFill/>
                </a:ln>
                <a:solidFill>
                  <a:srgbClr val="00338D"/>
                </a:solidFill>
                <a:effectLst/>
                <a:uLnTx/>
                <a:uFillTx/>
                <a:latin typeface="Arial" charset="0"/>
                <a:ea typeface="+mn-ea"/>
                <a:cs typeface="Arial" charset="0"/>
              </a:rPr>
              <a:pPr marL="0" marR="0" lvl="0" indent="0" algn="r" defTabSz="914400" rtl="0" eaLnBrk="1" fontAlgn="base" latinLnBrk="0" hangingPunct="1">
                <a:lnSpc>
                  <a:spcPct val="100000"/>
                </a:lnSpc>
                <a:spcBef>
                  <a:spcPct val="40000"/>
                </a:spcBef>
                <a:spcAft>
                  <a:spcPct val="0"/>
                </a:spcAft>
                <a:buClrTx/>
                <a:buSzTx/>
                <a:buFontTx/>
                <a:buNone/>
                <a:tabLst/>
                <a:defRPr/>
              </a:pPr>
              <a:t>16</a:t>
            </a:fld>
            <a:endParaRPr kumimoji="0" lang="en-US" sz="900" b="0" i="0" u="none" strike="noStrike" kern="1200" cap="none" spc="0" normalizeH="0" baseline="0" noProof="0" dirty="0">
              <a:ln>
                <a:noFill/>
              </a:ln>
              <a:solidFill>
                <a:srgbClr val="00338D"/>
              </a:solidFill>
              <a:effectLst/>
              <a:uLnTx/>
              <a:uFillTx/>
              <a:latin typeface="Arial" charset="0"/>
              <a:ea typeface="+mn-ea"/>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sz="2400" dirty="0" smtClean="0"/>
              <a:t>Timing of Measurement of Total Pension Liability</a:t>
            </a:r>
            <a:endParaRPr lang="en-US" sz="2400" dirty="0"/>
          </a:p>
        </p:txBody>
      </p:sp>
      <p:sp>
        <p:nvSpPr>
          <p:cNvPr id="28" name="Rectangle 13"/>
          <p:cNvSpPr>
            <a:spLocks noGrp="1" noChangeArrowheads="1"/>
          </p:cNvSpPr>
          <p:nvPr>
            <p:ph type="sldNum" sz="quarter" idx="4294967295"/>
          </p:nvPr>
        </p:nvSpPr>
        <p:spPr>
          <a:xfrm>
            <a:off x="8297863" y="6386513"/>
            <a:ext cx="658812" cy="279400"/>
          </a:xfrm>
          <a:prstGeom prst="rect">
            <a:avLst/>
          </a:prstGeom>
          <a:ln/>
        </p:spPr>
        <p:txBody>
          <a:bodyPr/>
          <a:lstStyle>
            <a:lvl1pPr>
              <a:defRPr/>
            </a:lvl1pPr>
          </a:lstStyle>
          <a:p>
            <a:pPr algn="r">
              <a:defRPr/>
            </a:pPr>
            <a:fld id="{446C0F8F-F983-466C-AF52-6AF96A8BEB9F}" type="slidenum">
              <a:rPr lang="en-US">
                <a:solidFill>
                  <a:schemeClr val="bg1"/>
                </a:solidFill>
              </a:rPr>
              <a:pPr algn="r">
                <a:defRPr/>
              </a:pPr>
              <a:t>17</a:t>
            </a:fld>
            <a:endParaRPr lang="en-US" dirty="0">
              <a:solidFill>
                <a:schemeClr val="bg1"/>
              </a:solidFill>
            </a:endParaRPr>
          </a:p>
        </p:txBody>
      </p:sp>
      <p:sp>
        <p:nvSpPr>
          <p:cNvPr id="350211" name="Rectangle 3"/>
          <p:cNvSpPr>
            <a:spLocks noGrp="1" noChangeArrowheads="1"/>
          </p:cNvSpPr>
          <p:nvPr>
            <p:ph idx="4294967295"/>
          </p:nvPr>
        </p:nvSpPr>
        <p:spPr>
          <a:xfrm>
            <a:off x="3829050" y="4983163"/>
            <a:ext cx="5314950" cy="1439862"/>
          </a:xfrm>
        </p:spPr>
        <p:txBody>
          <a:bodyPr/>
          <a:lstStyle/>
          <a:p>
            <a:pPr lvl="2"/>
            <a:endParaRPr lang="en-US" sz="1800" dirty="0" smtClean="0"/>
          </a:p>
          <a:p>
            <a:pPr lvl="3">
              <a:buNone/>
            </a:pPr>
            <a:endParaRPr lang="en-US" dirty="0" smtClean="0"/>
          </a:p>
          <a:p>
            <a:pPr lvl="3"/>
            <a:endParaRPr lang="en-US" b="1" dirty="0" smtClean="0"/>
          </a:p>
          <a:p>
            <a:pPr lvl="2">
              <a:buNone/>
            </a:pPr>
            <a:endParaRPr lang="en-US" b="1" dirty="0" smtClean="0"/>
          </a:p>
        </p:txBody>
      </p:sp>
      <p:cxnSp>
        <p:nvCxnSpPr>
          <p:cNvPr id="6" name="Straight Connector 5"/>
          <p:cNvCxnSpPr/>
          <p:nvPr/>
        </p:nvCxnSpPr>
        <p:spPr bwMode="auto">
          <a:xfrm>
            <a:off x="2132654" y="3467094"/>
            <a:ext cx="4876800" cy="0"/>
          </a:xfrm>
          <a:prstGeom prst="line">
            <a:avLst/>
          </a:prstGeom>
          <a:noFill/>
          <a:ln w="9525" cap="flat" cmpd="sng" algn="ctr">
            <a:noFill/>
            <a:prstDash val="solid"/>
            <a:round/>
            <a:headEnd type="none" w="med" len="med"/>
            <a:tailEnd type="none" w="med" len="med"/>
          </a:ln>
          <a:effectLst/>
        </p:spPr>
      </p:cxnSp>
      <p:sp>
        <p:nvSpPr>
          <p:cNvPr id="21" name="TextBox 20"/>
          <p:cNvSpPr txBox="1"/>
          <p:nvPr/>
        </p:nvSpPr>
        <p:spPr>
          <a:xfrm>
            <a:off x="1794531" y="4343400"/>
            <a:ext cx="720069" cy="584775"/>
          </a:xfrm>
          <a:prstGeom prst="rect">
            <a:avLst/>
          </a:prstGeom>
          <a:noFill/>
        </p:spPr>
        <p:txBody>
          <a:bodyPr wrap="none" rtlCol="0">
            <a:spAutoFit/>
          </a:bodyPr>
          <a:lstStyle/>
          <a:p>
            <a:pPr>
              <a:spcBef>
                <a:spcPts val="0"/>
              </a:spcBef>
            </a:pPr>
            <a:r>
              <a:rPr lang="en-US" sz="1600" b="1" dirty="0" smtClean="0"/>
              <a:t>June </a:t>
            </a:r>
          </a:p>
          <a:p>
            <a:pPr>
              <a:spcBef>
                <a:spcPts val="0"/>
              </a:spcBef>
            </a:pPr>
            <a:r>
              <a:rPr lang="en-US" sz="1600" b="1" dirty="0" smtClean="0"/>
              <a:t>2014</a:t>
            </a:r>
            <a:endParaRPr lang="en-US" sz="1600" b="1" dirty="0"/>
          </a:p>
        </p:txBody>
      </p:sp>
      <p:cxnSp>
        <p:nvCxnSpPr>
          <p:cNvPr id="30" name="Straight Connector 29"/>
          <p:cNvCxnSpPr/>
          <p:nvPr/>
        </p:nvCxnSpPr>
        <p:spPr bwMode="auto">
          <a:xfrm rot="5400000">
            <a:off x="3333749" y="3905250"/>
            <a:ext cx="1104900"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2" name="Text Box 11"/>
          <p:cNvSpPr txBox="1">
            <a:spLocks noChangeArrowheads="1"/>
          </p:cNvSpPr>
          <p:nvPr/>
        </p:nvSpPr>
        <p:spPr bwMode="auto">
          <a:xfrm>
            <a:off x="1573831" y="2857491"/>
            <a:ext cx="1093169" cy="838200"/>
          </a:xfrm>
          <a:prstGeom prst="rect">
            <a:avLst/>
          </a:prstGeom>
          <a:solidFill>
            <a:srgbClr val="92D050"/>
          </a:solidFill>
          <a:ln w="9525">
            <a:solidFill>
              <a:srgbClr val="080000"/>
            </a:solidFill>
            <a:miter lim="800000"/>
            <a:headEnd/>
            <a:tailEnd/>
          </a:ln>
          <a:effectLst/>
        </p:spPr>
        <p:txBody>
          <a:bodyPr anchor="ctr" anchorCtr="1">
            <a:noAutofit/>
          </a:bodyPr>
          <a:lstStyle/>
          <a:p>
            <a:pPr algn="ctr">
              <a:spcBef>
                <a:spcPts val="0"/>
              </a:spcBef>
            </a:pPr>
            <a:endParaRPr lang="en-US" sz="1600" b="1" dirty="0" smtClean="0">
              <a:solidFill>
                <a:schemeClr val="bg1"/>
              </a:solidFill>
            </a:endParaRPr>
          </a:p>
          <a:p>
            <a:pPr algn="ctr">
              <a:spcBef>
                <a:spcPts val="0"/>
              </a:spcBef>
            </a:pPr>
            <a:endParaRPr lang="en-US" sz="1600" b="1" dirty="0" smtClean="0"/>
          </a:p>
          <a:p>
            <a:pPr algn="ctr">
              <a:spcBef>
                <a:spcPts val="0"/>
              </a:spcBef>
            </a:pPr>
            <a:r>
              <a:rPr lang="en-US" sz="1600" b="1" dirty="0" smtClean="0"/>
              <a:t>Plan Prior Year-End </a:t>
            </a:r>
          </a:p>
          <a:p>
            <a:pPr algn="ctr">
              <a:spcBef>
                <a:spcPct val="50000"/>
              </a:spcBef>
            </a:pPr>
            <a:endParaRPr lang="en-US" sz="2000" b="1" dirty="0">
              <a:solidFill>
                <a:schemeClr val="bg1"/>
              </a:solidFill>
            </a:endParaRPr>
          </a:p>
        </p:txBody>
      </p:sp>
      <p:sp>
        <p:nvSpPr>
          <p:cNvPr id="33" name="Text Box 11"/>
          <p:cNvSpPr txBox="1">
            <a:spLocks noChangeArrowheads="1"/>
          </p:cNvSpPr>
          <p:nvPr/>
        </p:nvSpPr>
        <p:spPr bwMode="auto">
          <a:xfrm>
            <a:off x="4926631" y="2857490"/>
            <a:ext cx="1093169" cy="838200"/>
          </a:xfrm>
          <a:prstGeom prst="rect">
            <a:avLst/>
          </a:prstGeom>
          <a:solidFill>
            <a:srgbClr val="92D050"/>
          </a:solidFill>
          <a:ln w="9525">
            <a:solidFill>
              <a:srgbClr val="080000"/>
            </a:solidFill>
            <a:miter lim="800000"/>
            <a:headEnd/>
            <a:tailEnd/>
          </a:ln>
          <a:effectLst/>
        </p:spPr>
        <p:txBody>
          <a:bodyPr anchor="ctr" anchorCtr="1">
            <a:noAutofit/>
          </a:bodyPr>
          <a:lstStyle/>
          <a:p>
            <a:pPr algn="ctr">
              <a:spcBef>
                <a:spcPct val="50000"/>
              </a:spcBef>
            </a:pPr>
            <a:endParaRPr lang="en-US" sz="1600" b="1" dirty="0" smtClean="0">
              <a:solidFill>
                <a:schemeClr val="bg1"/>
              </a:solidFill>
            </a:endParaRPr>
          </a:p>
          <a:p>
            <a:pPr algn="ctr">
              <a:spcBef>
                <a:spcPts val="0"/>
              </a:spcBef>
            </a:pPr>
            <a:endParaRPr lang="en-US" sz="1400" b="1" dirty="0" smtClean="0"/>
          </a:p>
          <a:p>
            <a:pPr algn="ctr">
              <a:spcBef>
                <a:spcPts val="0"/>
              </a:spcBef>
            </a:pPr>
            <a:r>
              <a:rPr lang="en-US" sz="1400" b="1" dirty="0" smtClean="0"/>
              <a:t>Plan Current Year-End</a:t>
            </a:r>
          </a:p>
          <a:p>
            <a:pPr algn="ctr">
              <a:spcBef>
                <a:spcPct val="50000"/>
              </a:spcBef>
            </a:pPr>
            <a:endParaRPr lang="en-US" sz="2000" b="1" dirty="0">
              <a:solidFill>
                <a:schemeClr val="bg1"/>
              </a:solidFill>
            </a:endParaRPr>
          </a:p>
        </p:txBody>
      </p:sp>
      <p:cxnSp>
        <p:nvCxnSpPr>
          <p:cNvPr id="43" name="Straight Connector 42"/>
          <p:cNvCxnSpPr/>
          <p:nvPr/>
        </p:nvCxnSpPr>
        <p:spPr bwMode="auto">
          <a:xfrm rot="16200000" flipH="1">
            <a:off x="1847849" y="3981438"/>
            <a:ext cx="571499" cy="3"/>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bwMode="auto">
          <a:xfrm rot="5400000">
            <a:off x="5334001" y="4267199"/>
            <a:ext cx="304800" cy="2"/>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bwMode="auto">
          <a:xfrm rot="5400000">
            <a:off x="6781801" y="4267199"/>
            <a:ext cx="304800" cy="2"/>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6" name="TextBox 95"/>
          <p:cNvSpPr txBox="1"/>
          <p:nvPr/>
        </p:nvSpPr>
        <p:spPr>
          <a:xfrm>
            <a:off x="3272160" y="4368225"/>
            <a:ext cx="1175322" cy="584775"/>
          </a:xfrm>
          <a:prstGeom prst="rect">
            <a:avLst/>
          </a:prstGeom>
          <a:noFill/>
        </p:spPr>
        <p:txBody>
          <a:bodyPr wrap="none" rtlCol="0">
            <a:spAutoFit/>
          </a:bodyPr>
          <a:lstStyle/>
          <a:p>
            <a:pPr algn="ctr">
              <a:spcBef>
                <a:spcPts val="0"/>
              </a:spcBef>
            </a:pPr>
            <a:r>
              <a:rPr lang="en-US" sz="1600" b="1" dirty="0" smtClean="0"/>
              <a:t>December</a:t>
            </a:r>
          </a:p>
          <a:p>
            <a:pPr algn="ctr">
              <a:spcBef>
                <a:spcPts val="0"/>
              </a:spcBef>
            </a:pPr>
            <a:r>
              <a:rPr lang="en-US" sz="1600" b="1" dirty="0" smtClean="0"/>
              <a:t>2014</a:t>
            </a:r>
            <a:endParaRPr lang="en-US" sz="1600" b="1" dirty="0"/>
          </a:p>
        </p:txBody>
      </p:sp>
      <p:sp>
        <p:nvSpPr>
          <p:cNvPr id="102" name="TextBox 101"/>
          <p:cNvSpPr txBox="1"/>
          <p:nvPr/>
        </p:nvSpPr>
        <p:spPr>
          <a:xfrm>
            <a:off x="5181600" y="4368225"/>
            <a:ext cx="662361" cy="584775"/>
          </a:xfrm>
          <a:prstGeom prst="rect">
            <a:avLst/>
          </a:prstGeom>
          <a:noFill/>
        </p:spPr>
        <p:txBody>
          <a:bodyPr wrap="none" rtlCol="0">
            <a:spAutoFit/>
          </a:bodyPr>
          <a:lstStyle/>
          <a:p>
            <a:pPr algn="ctr">
              <a:spcBef>
                <a:spcPts val="0"/>
              </a:spcBef>
            </a:pPr>
            <a:r>
              <a:rPr lang="en-US" sz="1600" b="1" dirty="0" smtClean="0"/>
              <a:t>June</a:t>
            </a:r>
          </a:p>
          <a:p>
            <a:pPr algn="ctr">
              <a:spcBef>
                <a:spcPts val="0"/>
              </a:spcBef>
            </a:pPr>
            <a:r>
              <a:rPr lang="en-US" sz="1600" b="1" dirty="0" smtClean="0"/>
              <a:t>2015</a:t>
            </a:r>
            <a:endParaRPr lang="en-US" sz="1600" b="1" dirty="0"/>
          </a:p>
        </p:txBody>
      </p:sp>
      <p:sp>
        <p:nvSpPr>
          <p:cNvPr id="103" name="TextBox 102"/>
          <p:cNvSpPr txBox="1"/>
          <p:nvPr/>
        </p:nvSpPr>
        <p:spPr>
          <a:xfrm>
            <a:off x="6368478" y="4343400"/>
            <a:ext cx="1175322" cy="584775"/>
          </a:xfrm>
          <a:prstGeom prst="rect">
            <a:avLst/>
          </a:prstGeom>
          <a:noFill/>
        </p:spPr>
        <p:txBody>
          <a:bodyPr wrap="none" rtlCol="0">
            <a:spAutoFit/>
          </a:bodyPr>
          <a:lstStyle/>
          <a:p>
            <a:pPr algn="ctr">
              <a:spcBef>
                <a:spcPts val="0"/>
              </a:spcBef>
            </a:pPr>
            <a:r>
              <a:rPr lang="en-US" sz="1600" b="1" dirty="0" smtClean="0"/>
              <a:t>December</a:t>
            </a:r>
          </a:p>
          <a:p>
            <a:pPr algn="ctr">
              <a:spcBef>
                <a:spcPts val="0"/>
              </a:spcBef>
            </a:pPr>
            <a:r>
              <a:rPr lang="en-US" sz="1600" b="1" dirty="0" smtClean="0"/>
              <a:t>2015</a:t>
            </a:r>
            <a:endParaRPr lang="en-US" sz="1600" b="1" dirty="0"/>
          </a:p>
        </p:txBody>
      </p:sp>
      <p:sp>
        <p:nvSpPr>
          <p:cNvPr id="106" name="Left Brace 105"/>
          <p:cNvSpPr/>
          <p:nvPr/>
        </p:nvSpPr>
        <p:spPr bwMode="auto">
          <a:xfrm>
            <a:off x="1957102" y="1316035"/>
            <a:ext cx="2170249" cy="193596"/>
          </a:xfrm>
          <a:prstGeom prst="leftBrac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07" name="AutoShape 4"/>
          <p:cNvSpPr>
            <a:spLocks/>
          </p:cNvSpPr>
          <p:nvPr/>
        </p:nvSpPr>
        <p:spPr bwMode="auto">
          <a:xfrm rot="5400000">
            <a:off x="3550158" y="868489"/>
            <a:ext cx="571497" cy="3406507"/>
          </a:xfrm>
          <a:prstGeom prst="leftBrace">
            <a:avLst>
              <a:gd name="adj1" fmla="val 25000"/>
              <a:gd name="adj2" fmla="val 50000"/>
            </a:avLst>
          </a:prstGeom>
          <a:noFill/>
          <a:ln w="38100">
            <a:solidFill>
              <a:schemeClr val="accent1"/>
            </a:solidFill>
            <a:round/>
            <a:headEnd/>
            <a:tailEnd/>
          </a:ln>
          <a:effectLst/>
        </p:spPr>
        <p:txBody>
          <a:bodyPr wrap="none" anchor="ctr"/>
          <a:lstStyle/>
          <a:p>
            <a:endParaRPr lang="en-US" dirty="0"/>
          </a:p>
        </p:txBody>
      </p:sp>
      <p:sp>
        <p:nvSpPr>
          <p:cNvPr id="108" name="AutoShape 4"/>
          <p:cNvSpPr>
            <a:spLocks/>
          </p:cNvSpPr>
          <p:nvPr/>
        </p:nvSpPr>
        <p:spPr bwMode="auto">
          <a:xfrm rot="5400000">
            <a:off x="5750165" y="1827352"/>
            <a:ext cx="857243" cy="1279252"/>
          </a:xfrm>
          <a:prstGeom prst="leftBrace">
            <a:avLst>
              <a:gd name="adj1" fmla="val 25000"/>
              <a:gd name="adj2" fmla="val 50000"/>
            </a:avLst>
          </a:prstGeom>
          <a:noFill/>
          <a:ln w="38100">
            <a:solidFill>
              <a:srgbClr val="C00000"/>
            </a:solidFill>
            <a:round/>
            <a:headEnd/>
            <a:tailEnd/>
          </a:ln>
          <a:effectLst/>
        </p:spPr>
        <p:txBody>
          <a:bodyPr wrap="none" anchor="ctr"/>
          <a:lstStyle/>
          <a:p>
            <a:endParaRPr lang="en-US" dirty="0"/>
          </a:p>
        </p:txBody>
      </p:sp>
      <p:sp>
        <p:nvSpPr>
          <p:cNvPr id="109" name="TextBox 108"/>
          <p:cNvSpPr txBox="1"/>
          <p:nvPr/>
        </p:nvSpPr>
        <p:spPr>
          <a:xfrm>
            <a:off x="2590800" y="1219200"/>
            <a:ext cx="2438400" cy="954107"/>
          </a:xfrm>
          <a:prstGeom prst="rect">
            <a:avLst/>
          </a:prstGeom>
          <a:noFill/>
        </p:spPr>
        <p:txBody>
          <a:bodyPr wrap="square" rtlCol="0">
            <a:spAutoFit/>
          </a:bodyPr>
          <a:lstStyle/>
          <a:p>
            <a:pPr algn="ctr"/>
            <a:r>
              <a:rPr lang="en-US" sz="2000" b="1" i="1" dirty="0" smtClean="0"/>
              <a:t>Pension Expense</a:t>
            </a:r>
          </a:p>
          <a:p>
            <a:pPr algn="ctr">
              <a:spcBef>
                <a:spcPts val="0"/>
              </a:spcBef>
            </a:pPr>
            <a:r>
              <a:rPr lang="en-US" sz="1800" b="1" i="1" dirty="0" smtClean="0"/>
              <a:t>(measurement period)</a:t>
            </a:r>
            <a:endParaRPr lang="en-US" sz="1800" b="1" i="1" dirty="0"/>
          </a:p>
        </p:txBody>
      </p:sp>
      <p:sp>
        <p:nvSpPr>
          <p:cNvPr id="110" name="TextBox 109"/>
          <p:cNvSpPr txBox="1"/>
          <p:nvPr/>
        </p:nvSpPr>
        <p:spPr>
          <a:xfrm>
            <a:off x="5181600" y="986135"/>
            <a:ext cx="1972452" cy="1015663"/>
          </a:xfrm>
          <a:prstGeom prst="rect">
            <a:avLst/>
          </a:prstGeom>
          <a:noFill/>
        </p:spPr>
        <p:txBody>
          <a:bodyPr wrap="square" rtlCol="0">
            <a:spAutoFit/>
          </a:bodyPr>
          <a:lstStyle/>
          <a:p>
            <a:pPr algn="ctr"/>
            <a:r>
              <a:rPr lang="en-US" sz="2000" b="1" i="1" dirty="0" smtClean="0">
                <a:solidFill>
                  <a:srgbClr val="C00000"/>
                </a:solidFill>
              </a:rPr>
              <a:t>Deferred Outflows of Resources</a:t>
            </a:r>
            <a:endParaRPr lang="en-US" sz="2000" b="1" i="1" dirty="0">
              <a:solidFill>
                <a:srgbClr val="C00000"/>
              </a:solidFill>
            </a:endParaRPr>
          </a:p>
        </p:txBody>
      </p:sp>
      <p:sp>
        <p:nvSpPr>
          <p:cNvPr id="49" name="Text Box 11"/>
          <p:cNvSpPr txBox="1">
            <a:spLocks noChangeArrowheads="1"/>
          </p:cNvSpPr>
          <p:nvPr/>
        </p:nvSpPr>
        <p:spPr bwMode="auto">
          <a:xfrm>
            <a:off x="6374431" y="2895600"/>
            <a:ext cx="1093169" cy="838200"/>
          </a:xfrm>
          <a:prstGeom prst="rect">
            <a:avLst/>
          </a:prstGeom>
          <a:solidFill>
            <a:srgbClr val="ADBFDB"/>
          </a:solidFill>
          <a:ln w="9525">
            <a:solidFill>
              <a:srgbClr val="080000"/>
            </a:solidFill>
            <a:miter lim="800000"/>
            <a:headEnd/>
            <a:tailEnd/>
          </a:ln>
          <a:effectLst/>
        </p:spPr>
        <p:txBody>
          <a:bodyPr anchor="ctr" anchorCtr="1">
            <a:noAutofit/>
          </a:bodyPr>
          <a:lstStyle/>
          <a:p>
            <a:pPr algn="ctr">
              <a:spcBef>
                <a:spcPts val="0"/>
              </a:spcBef>
            </a:pPr>
            <a:r>
              <a:rPr lang="en-US" sz="1400" b="1" dirty="0" smtClean="0"/>
              <a:t>Employer Current Year-End</a:t>
            </a:r>
            <a:endParaRPr lang="en-US" sz="1400" b="1" dirty="0"/>
          </a:p>
        </p:txBody>
      </p:sp>
      <p:cxnSp>
        <p:nvCxnSpPr>
          <p:cNvPr id="73" name="Straight Connector 72"/>
          <p:cNvCxnSpPr/>
          <p:nvPr/>
        </p:nvCxnSpPr>
        <p:spPr bwMode="auto">
          <a:xfrm>
            <a:off x="5486400" y="3695698"/>
            <a:ext cx="0" cy="571491"/>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Text Box 11"/>
          <p:cNvSpPr txBox="1">
            <a:spLocks noChangeArrowheads="1"/>
          </p:cNvSpPr>
          <p:nvPr/>
        </p:nvSpPr>
        <p:spPr bwMode="auto">
          <a:xfrm>
            <a:off x="3276600" y="2819400"/>
            <a:ext cx="1093169" cy="838200"/>
          </a:xfrm>
          <a:prstGeom prst="rect">
            <a:avLst/>
          </a:prstGeom>
          <a:solidFill>
            <a:srgbClr val="ADBFDB"/>
          </a:solidFill>
          <a:ln w="9525">
            <a:solidFill>
              <a:srgbClr val="080000"/>
            </a:solidFill>
            <a:miter lim="800000"/>
            <a:headEnd/>
            <a:tailEnd/>
          </a:ln>
          <a:effectLst/>
        </p:spPr>
        <p:txBody>
          <a:bodyPr anchor="ctr" anchorCtr="1">
            <a:noAutofit/>
          </a:bodyPr>
          <a:lstStyle/>
          <a:p>
            <a:pPr algn="ctr">
              <a:spcBef>
                <a:spcPts val="0"/>
              </a:spcBef>
            </a:pPr>
            <a:r>
              <a:rPr lang="en-US" sz="1400" b="1" dirty="0" smtClean="0"/>
              <a:t>Employer Prior Year-End</a:t>
            </a:r>
            <a:endParaRPr lang="en-US" sz="1400" b="1" dirty="0"/>
          </a:p>
        </p:txBody>
      </p:sp>
      <p:cxnSp>
        <p:nvCxnSpPr>
          <p:cNvPr id="38" name="Straight Connector 37"/>
          <p:cNvCxnSpPr/>
          <p:nvPr/>
        </p:nvCxnSpPr>
        <p:spPr bwMode="auto">
          <a:xfrm>
            <a:off x="6934200" y="3733800"/>
            <a:ext cx="0" cy="571491"/>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381000" y="5105400"/>
            <a:ext cx="8488363" cy="1200329"/>
          </a:xfrm>
          <a:prstGeom prst="rect">
            <a:avLst/>
          </a:prstGeom>
          <a:solidFill>
            <a:srgbClr val="4066AA"/>
          </a:solidFill>
          <a:ln>
            <a:solidFill>
              <a:schemeClr val="accent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lvl="2" algn="ctr"/>
            <a:r>
              <a:rPr lang="en-US" sz="1800" dirty="0" smtClean="0"/>
              <a:t>Measurement date will most likely correspond  to year-end of plan. Employer contributions made directly by the employer subsequent to the measurement date of the net pension liability and before the end of the employer’s fiscal year should be recognized as a deferred outflow of resources.</a:t>
            </a:r>
          </a:p>
        </p:txBody>
      </p:sp>
      <p:cxnSp>
        <p:nvCxnSpPr>
          <p:cNvPr id="41" name="Straight Connector 40"/>
          <p:cNvCxnSpPr/>
          <p:nvPr/>
        </p:nvCxnSpPr>
        <p:spPr bwMode="auto">
          <a:xfrm rot="5400000">
            <a:off x="1981198" y="4267199"/>
            <a:ext cx="304800" cy="2"/>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2" name="Text Box 11"/>
          <p:cNvSpPr txBox="1">
            <a:spLocks noChangeArrowheads="1"/>
          </p:cNvSpPr>
          <p:nvPr/>
        </p:nvSpPr>
        <p:spPr bwMode="auto">
          <a:xfrm>
            <a:off x="4926631" y="3886200"/>
            <a:ext cx="1093169" cy="380996"/>
          </a:xfrm>
          <a:prstGeom prst="rect">
            <a:avLst/>
          </a:prstGeom>
          <a:solidFill>
            <a:srgbClr val="FFFF00"/>
          </a:solidFill>
          <a:ln w="9525">
            <a:solidFill>
              <a:srgbClr val="080000"/>
            </a:solidFill>
            <a:miter lim="800000"/>
            <a:headEnd/>
            <a:tailEnd/>
          </a:ln>
          <a:effectLst/>
        </p:spPr>
        <p:txBody>
          <a:bodyPr anchor="ctr" anchorCtr="1">
            <a:noAutofit/>
          </a:bodyPr>
          <a:lstStyle/>
          <a:p>
            <a:pPr algn="ctr">
              <a:spcBef>
                <a:spcPct val="50000"/>
              </a:spcBef>
            </a:pPr>
            <a:endParaRPr lang="en-US" sz="1600" b="1" dirty="0" smtClean="0">
              <a:solidFill>
                <a:schemeClr val="bg1"/>
              </a:solidFill>
            </a:endParaRPr>
          </a:p>
          <a:p>
            <a:pPr algn="ctr">
              <a:spcBef>
                <a:spcPts val="0"/>
              </a:spcBef>
            </a:pPr>
            <a:endParaRPr lang="en-US" sz="1400" b="1" dirty="0" smtClean="0"/>
          </a:p>
          <a:p>
            <a:pPr algn="ctr">
              <a:spcBef>
                <a:spcPts val="0"/>
              </a:spcBef>
            </a:pPr>
            <a:r>
              <a:rPr lang="en-US" sz="1000" b="1" dirty="0" smtClean="0"/>
              <a:t>Measurement Date</a:t>
            </a:r>
          </a:p>
          <a:p>
            <a:pPr algn="ctr">
              <a:spcBef>
                <a:spcPct val="50000"/>
              </a:spcBef>
            </a:pPr>
            <a:endParaRPr lang="en-US" sz="2000" b="1" dirty="0">
              <a:solidFill>
                <a:schemeClr val="bg1"/>
              </a:solidFill>
            </a:endParaRPr>
          </a:p>
        </p:txBody>
      </p:sp>
      <p:sp>
        <p:nvSpPr>
          <p:cNvPr id="29" name="Slide Number Placeholder 3"/>
          <p:cNvSpPr txBox="1">
            <a:spLocks/>
          </p:cNvSpPr>
          <p:nvPr/>
        </p:nvSpPr>
        <p:spPr bwMode="auto">
          <a:xfrm>
            <a:off x="8450263" y="65389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40000"/>
              </a:spcBef>
              <a:spcAft>
                <a:spcPct val="0"/>
              </a:spcAft>
              <a:buClrTx/>
              <a:buSzTx/>
              <a:buFontTx/>
              <a:buNone/>
              <a:tabLst/>
              <a:defRPr/>
            </a:pPr>
            <a:fld id="{F3B3F8D6-8C80-455D-B7A9-52FFF9AD83DA}" type="slidenum">
              <a:rPr kumimoji="0" lang="en-US" sz="900" b="0" i="0" u="none" strike="noStrike" kern="1200" cap="none" spc="0" normalizeH="0" baseline="0" noProof="0" smtClean="0">
                <a:ln>
                  <a:noFill/>
                </a:ln>
                <a:solidFill>
                  <a:srgbClr val="00338D"/>
                </a:solidFill>
                <a:effectLst/>
                <a:uLnTx/>
                <a:uFillTx/>
                <a:latin typeface="Arial" charset="0"/>
                <a:ea typeface="+mn-ea"/>
                <a:cs typeface="Arial" charset="0"/>
              </a:rPr>
              <a:pPr marL="0" marR="0" lvl="0" indent="0" algn="r" defTabSz="914400" rtl="0" eaLnBrk="1" fontAlgn="base" latinLnBrk="0" hangingPunct="1">
                <a:lnSpc>
                  <a:spcPct val="100000"/>
                </a:lnSpc>
                <a:spcBef>
                  <a:spcPct val="40000"/>
                </a:spcBef>
                <a:spcAft>
                  <a:spcPct val="0"/>
                </a:spcAft>
                <a:buClrTx/>
                <a:buSzTx/>
                <a:buFontTx/>
                <a:buNone/>
                <a:tabLst/>
                <a:defRPr/>
              </a:pPr>
              <a:t>17</a:t>
            </a:fld>
            <a:endParaRPr kumimoji="0" lang="en-US" sz="900" b="0" i="0" u="none" strike="noStrike" kern="1200" cap="none" spc="0" normalizeH="0" baseline="0" noProof="0" dirty="0">
              <a:ln>
                <a:noFill/>
              </a:ln>
              <a:solidFill>
                <a:srgbClr val="00338D"/>
              </a:solidFill>
              <a:effectLst/>
              <a:uLnTx/>
              <a:uFillTx/>
              <a:latin typeface="Arial" charset="0"/>
              <a:ea typeface="+mn-ea"/>
              <a:cs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Example Public University</a:t>
            </a:r>
            <a:endParaRPr lang="en-US" sz="2400" dirty="0"/>
          </a:p>
        </p:txBody>
      </p:sp>
      <p:sp>
        <p:nvSpPr>
          <p:cNvPr id="5" name="Rectangle 13"/>
          <p:cNvSpPr>
            <a:spLocks noGrp="1" noChangeArrowheads="1"/>
          </p:cNvSpPr>
          <p:nvPr>
            <p:ph type="sldNum" sz="quarter" idx="4294967295"/>
          </p:nvPr>
        </p:nvSpPr>
        <p:spPr>
          <a:xfrm>
            <a:off x="8297863" y="6386513"/>
            <a:ext cx="658812" cy="279400"/>
          </a:xfrm>
          <a:prstGeom prst="rect">
            <a:avLst/>
          </a:prstGeom>
          <a:ln/>
        </p:spPr>
        <p:txBody>
          <a:bodyPr/>
          <a:lstStyle>
            <a:lvl1pPr>
              <a:defRPr/>
            </a:lvl1pPr>
          </a:lstStyle>
          <a:p>
            <a:pPr algn="r">
              <a:defRPr/>
            </a:pPr>
            <a:fld id="{446C0F8F-F983-466C-AF52-6AF96A8BEB9F}" type="slidenum">
              <a:rPr lang="en-US">
                <a:solidFill>
                  <a:schemeClr val="bg1"/>
                </a:solidFill>
              </a:rPr>
              <a:pPr algn="r">
                <a:defRPr/>
              </a:pPr>
              <a:t>18</a:t>
            </a:fld>
            <a:endParaRPr lang="en-US" dirty="0">
              <a:solidFill>
                <a:schemeClr val="bg1"/>
              </a:solidFill>
            </a:endParaRPr>
          </a:p>
        </p:txBody>
      </p:sp>
      <p:sp>
        <p:nvSpPr>
          <p:cNvPr id="4" name="Content Placeholder 3"/>
          <p:cNvSpPr>
            <a:spLocks noGrp="1"/>
          </p:cNvSpPr>
          <p:nvPr>
            <p:ph idx="1"/>
          </p:nvPr>
        </p:nvSpPr>
        <p:spPr/>
        <p:txBody>
          <a:bodyPr/>
          <a:lstStyle/>
          <a:p>
            <a:pPr marL="0" indent="0">
              <a:buNone/>
            </a:pPr>
            <a:r>
              <a:rPr lang="en-US" sz="2000" b="1" dirty="0" smtClean="0">
                <a:solidFill>
                  <a:schemeClr val="tx1"/>
                </a:solidFill>
              </a:rPr>
              <a:t>Public University participates in a cost-sharing multiple-employer defined-benefit plan sponsored by the State of Example.  Public University is implementing GASB Statement 68 during the year ended June 30, 2015.  The cost-sharing plan also has a fiscal year-end of June 30th and implemented the provisions of GASB Statement 67 during the year ended June 30, 2014. Public University’s financial statements are a single-year presentation.</a:t>
            </a:r>
          </a:p>
          <a:p>
            <a:pPr marL="0" indent="0">
              <a:buNone/>
            </a:pPr>
            <a:endParaRPr lang="en-US" sz="2000" b="1" dirty="0" smtClean="0">
              <a:solidFill>
                <a:schemeClr val="tx1"/>
              </a:solidFill>
            </a:endParaRPr>
          </a:p>
          <a:p>
            <a:pPr marL="0" indent="0">
              <a:buNone/>
            </a:pPr>
            <a:r>
              <a:rPr lang="en-US" sz="2000" b="1" dirty="0" smtClean="0">
                <a:solidFill>
                  <a:schemeClr val="tx1"/>
                </a:solidFill>
              </a:rPr>
              <a:t>In accordance with GASB Statement 68, the measurement date for Public University must be as of a date no earlier than the end of its prior fiscal year.  Since Public University and the Plan have the same year end, Public University may elect to use June 30, 2014 or June 30, 2015 as the measurement date.  However, once selected, the measurement date should be consistently applied from period to period.</a:t>
            </a:r>
            <a:endParaRPr lang="en-US" sz="2000" b="1" dirty="0">
              <a:solidFill>
                <a:schemeClr val="tx1"/>
              </a:solidFill>
            </a:endParaRPr>
          </a:p>
        </p:txBody>
      </p:sp>
      <p:sp>
        <p:nvSpPr>
          <p:cNvPr id="6" name="Slide Number Placeholder 3"/>
          <p:cNvSpPr txBox="1">
            <a:spLocks/>
          </p:cNvSpPr>
          <p:nvPr/>
        </p:nvSpPr>
        <p:spPr bwMode="auto">
          <a:xfrm>
            <a:off x="8450263" y="65389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40000"/>
              </a:spcBef>
              <a:spcAft>
                <a:spcPct val="0"/>
              </a:spcAft>
              <a:buClrTx/>
              <a:buSzTx/>
              <a:buFontTx/>
              <a:buNone/>
              <a:tabLst/>
              <a:defRPr/>
            </a:pPr>
            <a:fld id="{F3B3F8D6-8C80-455D-B7A9-52FFF9AD83DA}" type="slidenum">
              <a:rPr kumimoji="0" lang="en-US" sz="900" b="0" i="0" u="none" strike="noStrike" kern="1200" cap="none" spc="0" normalizeH="0" baseline="0" noProof="0" smtClean="0">
                <a:ln>
                  <a:noFill/>
                </a:ln>
                <a:solidFill>
                  <a:srgbClr val="00338D"/>
                </a:solidFill>
                <a:effectLst/>
                <a:uLnTx/>
                <a:uFillTx/>
                <a:latin typeface="Arial" charset="0"/>
                <a:ea typeface="+mn-ea"/>
                <a:cs typeface="Arial" charset="0"/>
              </a:rPr>
              <a:pPr marL="0" marR="0" lvl="0" indent="0" algn="r" defTabSz="914400" rtl="0" eaLnBrk="1" fontAlgn="base" latinLnBrk="0" hangingPunct="1">
                <a:lnSpc>
                  <a:spcPct val="100000"/>
                </a:lnSpc>
                <a:spcBef>
                  <a:spcPct val="40000"/>
                </a:spcBef>
                <a:spcAft>
                  <a:spcPct val="0"/>
                </a:spcAft>
                <a:buClrTx/>
                <a:buSzTx/>
                <a:buFontTx/>
                <a:buNone/>
                <a:tabLst/>
                <a:defRPr/>
              </a:pPr>
              <a:t>18</a:t>
            </a:fld>
            <a:endParaRPr kumimoji="0" lang="en-US" sz="900" b="0" i="0" u="none" strike="noStrike" kern="1200" cap="none" spc="0" normalizeH="0" baseline="0" noProof="0" dirty="0">
              <a:ln>
                <a:noFill/>
              </a:ln>
              <a:solidFill>
                <a:srgbClr val="00338D"/>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sz="2400" dirty="0" smtClean="0"/>
              <a:t>Example Public University – Impact of Using Prior Year Measurement Date</a:t>
            </a:r>
            <a:endParaRPr lang="en-US" sz="2400" dirty="0"/>
          </a:p>
        </p:txBody>
      </p:sp>
      <p:sp>
        <p:nvSpPr>
          <p:cNvPr id="26" name="Rectangle 13"/>
          <p:cNvSpPr>
            <a:spLocks noGrp="1" noChangeArrowheads="1"/>
          </p:cNvSpPr>
          <p:nvPr>
            <p:ph type="sldNum" sz="quarter" idx="4294967295"/>
          </p:nvPr>
        </p:nvSpPr>
        <p:spPr>
          <a:xfrm>
            <a:off x="8297863" y="6386513"/>
            <a:ext cx="658812" cy="279400"/>
          </a:xfrm>
          <a:prstGeom prst="rect">
            <a:avLst/>
          </a:prstGeom>
          <a:ln/>
        </p:spPr>
        <p:txBody>
          <a:bodyPr/>
          <a:lstStyle>
            <a:lvl1pPr>
              <a:defRPr/>
            </a:lvl1pPr>
          </a:lstStyle>
          <a:p>
            <a:pPr algn="r">
              <a:defRPr/>
            </a:pPr>
            <a:fld id="{446C0F8F-F983-466C-AF52-6AF96A8BEB9F}" type="slidenum">
              <a:rPr lang="en-US">
                <a:solidFill>
                  <a:schemeClr val="bg1"/>
                </a:solidFill>
              </a:rPr>
              <a:pPr algn="r">
                <a:defRPr/>
              </a:pPr>
              <a:t>19</a:t>
            </a:fld>
            <a:endParaRPr lang="en-US" dirty="0">
              <a:solidFill>
                <a:schemeClr val="bg1"/>
              </a:solidFill>
            </a:endParaRPr>
          </a:p>
        </p:txBody>
      </p:sp>
      <p:sp>
        <p:nvSpPr>
          <p:cNvPr id="350211" name="Rectangle 3"/>
          <p:cNvSpPr>
            <a:spLocks noGrp="1" noChangeArrowheads="1"/>
          </p:cNvSpPr>
          <p:nvPr>
            <p:ph idx="4294967295"/>
          </p:nvPr>
        </p:nvSpPr>
        <p:spPr>
          <a:xfrm>
            <a:off x="3829050" y="4983163"/>
            <a:ext cx="5314950" cy="1439862"/>
          </a:xfrm>
        </p:spPr>
        <p:txBody>
          <a:bodyPr/>
          <a:lstStyle/>
          <a:p>
            <a:pPr lvl="2"/>
            <a:endParaRPr lang="en-US" sz="1800" dirty="0" smtClean="0"/>
          </a:p>
          <a:p>
            <a:pPr lvl="3">
              <a:buNone/>
            </a:pPr>
            <a:endParaRPr lang="en-US" dirty="0" smtClean="0"/>
          </a:p>
          <a:p>
            <a:pPr lvl="3"/>
            <a:endParaRPr lang="en-US" b="1" dirty="0" smtClean="0"/>
          </a:p>
          <a:p>
            <a:pPr lvl="2">
              <a:buNone/>
            </a:pPr>
            <a:endParaRPr lang="en-US" b="1" dirty="0" smtClean="0"/>
          </a:p>
        </p:txBody>
      </p:sp>
      <p:cxnSp>
        <p:nvCxnSpPr>
          <p:cNvPr id="6" name="Straight Connector 5"/>
          <p:cNvCxnSpPr/>
          <p:nvPr/>
        </p:nvCxnSpPr>
        <p:spPr bwMode="auto">
          <a:xfrm>
            <a:off x="2132654" y="3467094"/>
            <a:ext cx="4876800" cy="0"/>
          </a:xfrm>
          <a:prstGeom prst="line">
            <a:avLst/>
          </a:prstGeom>
          <a:noFill/>
          <a:ln w="9525" cap="flat" cmpd="sng" algn="ctr">
            <a:noFill/>
            <a:prstDash val="solid"/>
            <a:round/>
            <a:headEnd type="none" w="med" len="med"/>
            <a:tailEnd type="none" w="med" len="med"/>
          </a:ln>
          <a:effectLst/>
        </p:spPr>
      </p:cxnSp>
      <p:sp>
        <p:nvSpPr>
          <p:cNvPr id="21" name="TextBox 20"/>
          <p:cNvSpPr txBox="1"/>
          <p:nvPr/>
        </p:nvSpPr>
        <p:spPr>
          <a:xfrm>
            <a:off x="1794531" y="5358825"/>
            <a:ext cx="720069" cy="584775"/>
          </a:xfrm>
          <a:prstGeom prst="rect">
            <a:avLst/>
          </a:prstGeom>
          <a:noFill/>
        </p:spPr>
        <p:txBody>
          <a:bodyPr wrap="none" rtlCol="0">
            <a:spAutoFit/>
          </a:bodyPr>
          <a:lstStyle/>
          <a:p>
            <a:pPr>
              <a:spcBef>
                <a:spcPts val="0"/>
              </a:spcBef>
            </a:pPr>
            <a:r>
              <a:rPr lang="en-US" sz="1600" b="1" dirty="0" smtClean="0"/>
              <a:t>June </a:t>
            </a:r>
          </a:p>
          <a:p>
            <a:pPr>
              <a:spcBef>
                <a:spcPts val="0"/>
              </a:spcBef>
            </a:pPr>
            <a:r>
              <a:rPr lang="en-US" sz="1600" b="1" dirty="0" smtClean="0"/>
              <a:t>2013</a:t>
            </a:r>
            <a:endParaRPr lang="en-US" sz="1600" b="1" dirty="0"/>
          </a:p>
        </p:txBody>
      </p:sp>
      <p:cxnSp>
        <p:nvCxnSpPr>
          <p:cNvPr id="30" name="Straight Connector 29"/>
          <p:cNvCxnSpPr/>
          <p:nvPr/>
        </p:nvCxnSpPr>
        <p:spPr bwMode="auto">
          <a:xfrm rot="5400000">
            <a:off x="1581150" y="4705350"/>
            <a:ext cx="1104900"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2" name="Text Box 11"/>
          <p:cNvSpPr txBox="1">
            <a:spLocks noChangeArrowheads="1"/>
          </p:cNvSpPr>
          <p:nvPr/>
        </p:nvSpPr>
        <p:spPr bwMode="auto">
          <a:xfrm>
            <a:off x="1600200" y="3810000"/>
            <a:ext cx="1093169" cy="838200"/>
          </a:xfrm>
          <a:prstGeom prst="rect">
            <a:avLst/>
          </a:prstGeom>
          <a:solidFill>
            <a:srgbClr val="92D050"/>
          </a:solidFill>
          <a:ln w="9525">
            <a:solidFill>
              <a:srgbClr val="080000"/>
            </a:solidFill>
            <a:miter lim="800000"/>
            <a:headEnd/>
            <a:tailEnd/>
          </a:ln>
          <a:effectLst/>
        </p:spPr>
        <p:txBody>
          <a:bodyPr anchor="ctr" anchorCtr="1">
            <a:noAutofit/>
          </a:bodyPr>
          <a:lstStyle/>
          <a:p>
            <a:pPr algn="ctr">
              <a:spcBef>
                <a:spcPts val="0"/>
              </a:spcBef>
            </a:pPr>
            <a:endParaRPr lang="en-US" sz="1600" b="1" dirty="0" smtClean="0">
              <a:solidFill>
                <a:schemeClr val="bg1"/>
              </a:solidFill>
            </a:endParaRPr>
          </a:p>
          <a:p>
            <a:pPr algn="ctr">
              <a:spcBef>
                <a:spcPts val="0"/>
              </a:spcBef>
            </a:pPr>
            <a:endParaRPr lang="en-US" sz="1600" b="1" dirty="0" smtClean="0"/>
          </a:p>
          <a:p>
            <a:pPr algn="ctr">
              <a:spcBef>
                <a:spcPts val="0"/>
              </a:spcBef>
            </a:pPr>
            <a:r>
              <a:rPr lang="en-US" sz="1600" b="1" dirty="0" smtClean="0"/>
              <a:t>Plan </a:t>
            </a:r>
          </a:p>
          <a:p>
            <a:pPr algn="ctr">
              <a:spcBef>
                <a:spcPts val="0"/>
              </a:spcBef>
            </a:pPr>
            <a:r>
              <a:rPr lang="en-US" sz="1600" b="1" dirty="0" smtClean="0"/>
              <a:t>Year-End </a:t>
            </a:r>
          </a:p>
          <a:p>
            <a:pPr algn="ctr">
              <a:spcBef>
                <a:spcPct val="50000"/>
              </a:spcBef>
            </a:pPr>
            <a:endParaRPr lang="en-US" sz="2000" b="1" dirty="0">
              <a:solidFill>
                <a:schemeClr val="bg1"/>
              </a:solidFill>
            </a:endParaRPr>
          </a:p>
        </p:txBody>
      </p:sp>
      <p:cxnSp>
        <p:nvCxnSpPr>
          <p:cNvPr id="92" name="Straight Connector 91"/>
          <p:cNvCxnSpPr/>
          <p:nvPr/>
        </p:nvCxnSpPr>
        <p:spPr bwMode="auto">
          <a:xfrm flipH="1">
            <a:off x="5105398" y="4610098"/>
            <a:ext cx="2" cy="190502"/>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bwMode="auto">
          <a:xfrm>
            <a:off x="7848600" y="3657600"/>
            <a:ext cx="0" cy="160020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2" name="TextBox 101"/>
          <p:cNvSpPr txBox="1"/>
          <p:nvPr/>
        </p:nvSpPr>
        <p:spPr>
          <a:xfrm>
            <a:off x="4747839" y="5358825"/>
            <a:ext cx="662361" cy="584775"/>
          </a:xfrm>
          <a:prstGeom prst="rect">
            <a:avLst/>
          </a:prstGeom>
          <a:noFill/>
        </p:spPr>
        <p:txBody>
          <a:bodyPr wrap="none" rtlCol="0">
            <a:spAutoFit/>
          </a:bodyPr>
          <a:lstStyle/>
          <a:p>
            <a:pPr algn="ctr">
              <a:spcBef>
                <a:spcPts val="0"/>
              </a:spcBef>
            </a:pPr>
            <a:r>
              <a:rPr lang="en-US" sz="1600" b="1" dirty="0" smtClean="0"/>
              <a:t>June</a:t>
            </a:r>
          </a:p>
          <a:p>
            <a:pPr algn="ctr">
              <a:spcBef>
                <a:spcPts val="0"/>
              </a:spcBef>
            </a:pPr>
            <a:r>
              <a:rPr lang="en-US" sz="1600" b="1" dirty="0" smtClean="0"/>
              <a:t>2014</a:t>
            </a:r>
            <a:endParaRPr lang="en-US" sz="1600" b="1" dirty="0"/>
          </a:p>
        </p:txBody>
      </p:sp>
      <p:sp>
        <p:nvSpPr>
          <p:cNvPr id="106" name="Left Brace 105"/>
          <p:cNvSpPr/>
          <p:nvPr/>
        </p:nvSpPr>
        <p:spPr bwMode="auto">
          <a:xfrm>
            <a:off x="1957102" y="1316035"/>
            <a:ext cx="2170249" cy="193596"/>
          </a:xfrm>
          <a:prstGeom prst="leftBrac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07" name="AutoShape 4"/>
          <p:cNvSpPr>
            <a:spLocks/>
          </p:cNvSpPr>
          <p:nvPr/>
        </p:nvSpPr>
        <p:spPr bwMode="auto">
          <a:xfrm rot="5400000">
            <a:off x="3196155" y="742146"/>
            <a:ext cx="571497" cy="3049605"/>
          </a:xfrm>
          <a:prstGeom prst="leftBrace">
            <a:avLst>
              <a:gd name="adj1" fmla="val 25000"/>
              <a:gd name="adj2" fmla="val 50000"/>
            </a:avLst>
          </a:prstGeom>
          <a:noFill/>
          <a:ln w="38100">
            <a:solidFill>
              <a:schemeClr val="accent1"/>
            </a:solidFill>
            <a:round/>
            <a:headEnd/>
            <a:tailEnd/>
          </a:ln>
          <a:effectLst/>
        </p:spPr>
        <p:txBody>
          <a:bodyPr wrap="none" anchor="ctr"/>
          <a:lstStyle/>
          <a:p>
            <a:endParaRPr lang="en-US" dirty="0"/>
          </a:p>
        </p:txBody>
      </p:sp>
      <p:sp>
        <p:nvSpPr>
          <p:cNvPr id="108" name="AutoShape 4"/>
          <p:cNvSpPr>
            <a:spLocks/>
          </p:cNvSpPr>
          <p:nvPr/>
        </p:nvSpPr>
        <p:spPr bwMode="auto">
          <a:xfrm rot="5400000">
            <a:off x="6010277" y="847723"/>
            <a:ext cx="857243" cy="2667000"/>
          </a:xfrm>
          <a:prstGeom prst="leftBrace">
            <a:avLst>
              <a:gd name="adj1" fmla="val 25000"/>
              <a:gd name="adj2" fmla="val 50000"/>
            </a:avLst>
          </a:prstGeom>
          <a:noFill/>
          <a:ln w="38100">
            <a:solidFill>
              <a:srgbClr val="C00000"/>
            </a:solidFill>
            <a:round/>
            <a:headEnd/>
            <a:tailEnd/>
          </a:ln>
          <a:effectLst/>
        </p:spPr>
        <p:txBody>
          <a:bodyPr wrap="none" anchor="ctr"/>
          <a:lstStyle/>
          <a:p>
            <a:endParaRPr lang="en-US" dirty="0"/>
          </a:p>
        </p:txBody>
      </p:sp>
      <p:sp>
        <p:nvSpPr>
          <p:cNvPr id="109" name="TextBox 108"/>
          <p:cNvSpPr txBox="1"/>
          <p:nvPr/>
        </p:nvSpPr>
        <p:spPr>
          <a:xfrm>
            <a:off x="2209800" y="990600"/>
            <a:ext cx="2438400" cy="954107"/>
          </a:xfrm>
          <a:prstGeom prst="rect">
            <a:avLst/>
          </a:prstGeom>
          <a:noFill/>
        </p:spPr>
        <p:txBody>
          <a:bodyPr wrap="square" rtlCol="0">
            <a:spAutoFit/>
          </a:bodyPr>
          <a:lstStyle/>
          <a:p>
            <a:pPr algn="ctr"/>
            <a:r>
              <a:rPr lang="en-US" sz="2000" b="1" i="1" dirty="0" smtClean="0"/>
              <a:t>Pension Expense</a:t>
            </a:r>
          </a:p>
          <a:p>
            <a:pPr algn="ctr">
              <a:spcBef>
                <a:spcPts val="0"/>
              </a:spcBef>
            </a:pPr>
            <a:r>
              <a:rPr lang="en-US" sz="1800" b="1" i="1" dirty="0" smtClean="0"/>
              <a:t>(measurement period)</a:t>
            </a:r>
            <a:endParaRPr lang="en-US" sz="1800" b="1" i="1" dirty="0"/>
          </a:p>
        </p:txBody>
      </p:sp>
      <p:sp>
        <p:nvSpPr>
          <p:cNvPr id="110" name="TextBox 109"/>
          <p:cNvSpPr txBox="1"/>
          <p:nvPr/>
        </p:nvSpPr>
        <p:spPr>
          <a:xfrm>
            <a:off x="5181599" y="986135"/>
            <a:ext cx="2461839" cy="707886"/>
          </a:xfrm>
          <a:prstGeom prst="rect">
            <a:avLst/>
          </a:prstGeom>
          <a:noFill/>
        </p:spPr>
        <p:txBody>
          <a:bodyPr wrap="square" rtlCol="0">
            <a:spAutoFit/>
          </a:bodyPr>
          <a:lstStyle/>
          <a:p>
            <a:pPr algn="ctr"/>
            <a:r>
              <a:rPr lang="en-US" sz="2000" b="1" i="1" dirty="0" smtClean="0">
                <a:solidFill>
                  <a:srgbClr val="C00000"/>
                </a:solidFill>
              </a:rPr>
              <a:t>Deferred Outflows of Resources</a:t>
            </a:r>
            <a:endParaRPr lang="en-US" sz="2000" b="1" i="1" dirty="0">
              <a:solidFill>
                <a:srgbClr val="C00000"/>
              </a:solidFill>
            </a:endParaRPr>
          </a:p>
        </p:txBody>
      </p:sp>
      <p:sp>
        <p:nvSpPr>
          <p:cNvPr id="49" name="Text Box 11"/>
          <p:cNvSpPr txBox="1">
            <a:spLocks noChangeArrowheads="1"/>
          </p:cNvSpPr>
          <p:nvPr/>
        </p:nvSpPr>
        <p:spPr bwMode="auto">
          <a:xfrm>
            <a:off x="7288831" y="2590800"/>
            <a:ext cx="1093169" cy="838200"/>
          </a:xfrm>
          <a:prstGeom prst="rect">
            <a:avLst/>
          </a:prstGeom>
          <a:solidFill>
            <a:srgbClr val="ADBFDB"/>
          </a:solidFill>
          <a:ln w="9525">
            <a:solidFill>
              <a:srgbClr val="080000"/>
            </a:solidFill>
            <a:miter lim="800000"/>
            <a:headEnd/>
            <a:tailEnd/>
          </a:ln>
          <a:effectLst/>
        </p:spPr>
        <p:txBody>
          <a:bodyPr anchor="ctr" anchorCtr="1">
            <a:noAutofit/>
          </a:bodyPr>
          <a:lstStyle/>
          <a:p>
            <a:pPr algn="ctr">
              <a:spcBef>
                <a:spcPts val="0"/>
              </a:spcBef>
            </a:pPr>
            <a:r>
              <a:rPr lang="en-US" sz="1400" b="1" dirty="0" smtClean="0"/>
              <a:t>Employer Current Year-End</a:t>
            </a:r>
            <a:endParaRPr lang="en-US" sz="1400" b="1" dirty="0"/>
          </a:p>
        </p:txBody>
      </p:sp>
      <p:cxnSp>
        <p:nvCxnSpPr>
          <p:cNvPr id="73" name="Straight Connector 72"/>
          <p:cNvCxnSpPr/>
          <p:nvPr/>
        </p:nvCxnSpPr>
        <p:spPr bwMode="auto">
          <a:xfrm>
            <a:off x="5029200" y="3352800"/>
            <a:ext cx="0" cy="571491"/>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Text Box 11"/>
          <p:cNvSpPr txBox="1">
            <a:spLocks noChangeArrowheads="1"/>
          </p:cNvSpPr>
          <p:nvPr/>
        </p:nvSpPr>
        <p:spPr bwMode="auto">
          <a:xfrm>
            <a:off x="4469431" y="2590800"/>
            <a:ext cx="1093169" cy="838200"/>
          </a:xfrm>
          <a:prstGeom prst="rect">
            <a:avLst/>
          </a:prstGeom>
          <a:solidFill>
            <a:srgbClr val="ADBFDB"/>
          </a:solidFill>
          <a:ln w="9525">
            <a:solidFill>
              <a:srgbClr val="080000"/>
            </a:solidFill>
            <a:miter lim="800000"/>
            <a:headEnd/>
            <a:tailEnd/>
          </a:ln>
          <a:effectLst/>
        </p:spPr>
        <p:txBody>
          <a:bodyPr anchor="ctr" anchorCtr="1">
            <a:noAutofit/>
          </a:bodyPr>
          <a:lstStyle/>
          <a:p>
            <a:pPr algn="ctr">
              <a:spcBef>
                <a:spcPts val="0"/>
              </a:spcBef>
            </a:pPr>
            <a:r>
              <a:rPr lang="en-US" sz="1400" b="1" dirty="0" smtClean="0"/>
              <a:t>Employer Prior Year-End</a:t>
            </a:r>
            <a:endParaRPr lang="en-US" sz="1400" b="1" dirty="0"/>
          </a:p>
        </p:txBody>
      </p:sp>
      <p:sp>
        <p:nvSpPr>
          <p:cNvPr id="42" name="Text Box 11"/>
          <p:cNvSpPr txBox="1">
            <a:spLocks noChangeArrowheads="1"/>
          </p:cNvSpPr>
          <p:nvPr/>
        </p:nvSpPr>
        <p:spPr bwMode="auto">
          <a:xfrm>
            <a:off x="4545631" y="4724400"/>
            <a:ext cx="1093169" cy="380996"/>
          </a:xfrm>
          <a:prstGeom prst="rect">
            <a:avLst/>
          </a:prstGeom>
          <a:solidFill>
            <a:srgbClr val="FFFF00"/>
          </a:solidFill>
          <a:ln w="9525">
            <a:solidFill>
              <a:srgbClr val="080000"/>
            </a:solidFill>
            <a:miter lim="800000"/>
            <a:headEnd/>
            <a:tailEnd/>
          </a:ln>
          <a:effectLst/>
        </p:spPr>
        <p:txBody>
          <a:bodyPr anchor="ctr" anchorCtr="1">
            <a:noAutofit/>
          </a:bodyPr>
          <a:lstStyle/>
          <a:p>
            <a:pPr algn="ctr">
              <a:spcBef>
                <a:spcPct val="50000"/>
              </a:spcBef>
            </a:pPr>
            <a:endParaRPr lang="en-US" sz="1600" b="1" dirty="0" smtClean="0">
              <a:solidFill>
                <a:schemeClr val="bg1"/>
              </a:solidFill>
            </a:endParaRPr>
          </a:p>
          <a:p>
            <a:pPr algn="ctr">
              <a:spcBef>
                <a:spcPts val="0"/>
              </a:spcBef>
            </a:pPr>
            <a:endParaRPr lang="en-US" sz="1400" b="1" dirty="0" smtClean="0"/>
          </a:p>
          <a:p>
            <a:pPr algn="ctr">
              <a:spcBef>
                <a:spcPts val="0"/>
              </a:spcBef>
            </a:pPr>
            <a:r>
              <a:rPr lang="en-US" sz="1000" b="1" dirty="0" smtClean="0"/>
              <a:t>Measurement Date</a:t>
            </a:r>
          </a:p>
          <a:p>
            <a:pPr algn="ctr">
              <a:spcBef>
                <a:spcPct val="50000"/>
              </a:spcBef>
            </a:pPr>
            <a:endParaRPr lang="en-US" sz="2000" b="1" dirty="0">
              <a:solidFill>
                <a:schemeClr val="bg1"/>
              </a:solidFill>
            </a:endParaRPr>
          </a:p>
        </p:txBody>
      </p:sp>
      <p:sp>
        <p:nvSpPr>
          <p:cNvPr id="28" name="Text Box 11"/>
          <p:cNvSpPr txBox="1">
            <a:spLocks noChangeArrowheads="1"/>
          </p:cNvSpPr>
          <p:nvPr/>
        </p:nvSpPr>
        <p:spPr bwMode="auto">
          <a:xfrm>
            <a:off x="4545631" y="3733800"/>
            <a:ext cx="1093169" cy="838200"/>
          </a:xfrm>
          <a:prstGeom prst="rect">
            <a:avLst/>
          </a:prstGeom>
          <a:solidFill>
            <a:srgbClr val="92D050"/>
          </a:solidFill>
          <a:ln w="9525">
            <a:solidFill>
              <a:srgbClr val="080000"/>
            </a:solidFill>
            <a:miter lim="800000"/>
            <a:headEnd/>
            <a:tailEnd/>
          </a:ln>
          <a:effectLst/>
        </p:spPr>
        <p:txBody>
          <a:bodyPr anchor="ctr" anchorCtr="1">
            <a:noAutofit/>
          </a:bodyPr>
          <a:lstStyle/>
          <a:p>
            <a:pPr algn="ctr">
              <a:spcBef>
                <a:spcPct val="50000"/>
              </a:spcBef>
            </a:pPr>
            <a:endParaRPr lang="en-US" sz="1600" b="1" dirty="0" smtClean="0">
              <a:solidFill>
                <a:schemeClr val="bg1"/>
              </a:solidFill>
            </a:endParaRPr>
          </a:p>
          <a:p>
            <a:pPr algn="ctr">
              <a:spcBef>
                <a:spcPts val="0"/>
              </a:spcBef>
            </a:pPr>
            <a:endParaRPr lang="en-US" sz="1400" b="1" dirty="0" smtClean="0"/>
          </a:p>
          <a:p>
            <a:pPr algn="ctr">
              <a:spcBef>
                <a:spcPts val="0"/>
              </a:spcBef>
            </a:pPr>
            <a:r>
              <a:rPr lang="en-US" sz="1400" b="1" dirty="0" smtClean="0"/>
              <a:t>Plan Year-End</a:t>
            </a:r>
          </a:p>
          <a:p>
            <a:pPr algn="ctr">
              <a:spcBef>
                <a:spcPct val="50000"/>
              </a:spcBef>
            </a:pPr>
            <a:endParaRPr lang="en-US" sz="2000" b="1" dirty="0">
              <a:solidFill>
                <a:schemeClr val="bg1"/>
              </a:solidFill>
            </a:endParaRPr>
          </a:p>
        </p:txBody>
      </p:sp>
      <p:sp>
        <p:nvSpPr>
          <p:cNvPr id="29" name="TextBox 28"/>
          <p:cNvSpPr txBox="1"/>
          <p:nvPr/>
        </p:nvSpPr>
        <p:spPr>
          <a:xfrm>
            <a:off x="7643439" y="5358825"/>
            <a:ext cx="662361" cy="584775"/>
          </a:xfrm>
          <a:prstGeom prst="rect">
            <a:avLst/>
          </a:prstGeom>
          <a:noFill/>
        </p:spPr>
        <p:txBody>
          <a:bodyPr wrap="none" rtlCol="0">
            <a:spAutoFit/>
          </a:bodyPr>
          <a:lstStyle/>
          <a:p>
            <a:pPr algn="ctr">
              <a:spcBef>
                <a:spcPts val="0"/>
              </a:spcBef>
            </a:pPr>
            <a:r>
              <a:rPr lang="en-US" sz="1600" b="1" dirty="0" smtClean="0"/>
              <a:t>June</a:t>
            </a:r>
          </a:p>
          <a:p>
            <a:pPr algn="ctr">
              <a:spcBef>
                <a:spcPts val="0"/>
              </a:spcBef>
            </a:pPr>
            <a:r>
              <a:rPr lang="en-US" sz="1600" b="1" dirty="0" smtClean="0"/>
              <a:t>2015</a:t>
            </a:r>
            <a:endParaRPr lang="en-US" sz="1600" b="1" dirty="0"/>
          </a:p>
        </p:txBody>
      </p:sp>
      <p:cxnSp>
        <p:nvCxnSpPr>
          <p:cNvPr id="34" name="Straight Connector 33"/>
          <p:cNvCxnSpPr/>
          <p:nvPr/>
        </p:nvCxnSpPr>
        <p:spPr bwMode="auto">
          <a:xfrm>
            <a:off x="5105400" y="5105400"/>
            <a:ext cx="0" cy="266691"/>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bwMode="auto">
          <a:xfrm>
            <a:off x="7848600" y="3448054"/>
            <a:ext cx="0" cy="285746"/>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bwMode="auto">
          <a:xfrm rot="5400000">
            <a:off x="1404652" y="3105147"/>
            <a:ext cx="1104900" cy="0"/>
          </a:xfrm>
          <a:prstGeom prst="line">
            <a:avLst/>
          </a:prstGeom>
          <a:ln w="38100">
            <a:solidFill>
              <a:schemeClr val="accent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7" name="Slide Number Placeholder 3"/>
          <p:cNvSpPr txBox="1">
            <a:spLocks/>
          </p:cNvSpPr>
          <p:nvPr/>
        </p:nvSpPr>
        <p:spPr bwMode="auto">
          <a:xfrm>
            <a:off x="8450263" y="65389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40000"/>
              </a:spcBef>
              <a:spcAft>
                <a:spcPct val="0"/>
              </a:spcAft>
              <a:buClrTx/>
              <a:buSzTx/>
              <a:buFontTx/>
              <a:buNone/>
              <a:tabLst/>
              <a:defRPr/>
            </a:pPr>
            <a:fld id="{F3B3F8D6-8C80-455D-B7A9-52FFF9AD83DA}" type="slidenum">
              <a:rPr kumimoji="0" lang="en-US" sz="900" b="0" i="0" u="none" strike="noStrike" kern="1200" cap="none" spc="0" normalizeH="0" baseline="0" noProof="0" smtClean="0">
                <a:ln>
                  <a:noFill/>
                </a:ln>
                <a:solidFill>
                  <a:srgbClr val="00338D"/>
                </a:solidFill>
                <a:effectLst/>
                <a:uLnTx/>
                <a:uFillTx/>
                <a:latin typeface="Arial" charset="0"/>
                <a:ea typeface="+mn-ea"/>
                <a:cs typeface="Arial" charset="0"/>
              </a:rPr>
              <a:pPr marL="0" marR="0" lvl="0" indent="0" algn="r" defTabSz="914400" rtl="0" eaLnBrk="1" fontAlgn="base" latinLnBrk="0" hangingPunct="1">
                <a:lnSpc>
                  <a:spcPct val="100000"/>
                </a:lnSpc>
                <a:spcBef>
                  <a:spcPct val="40000"/>
                </a:spcBef>
                <a:spcAft>
                  <a:spcPct val="0"/>
                </a:spcAft>
                <a:buClrTx/>
                <a:buSzTx/>
                <a:buFontTx/>
                <a:buNone/>
                <a:tabLst/>
                <a:defRPr/>
              </a:pPr>
              <a:t>19</a:t>
            </a:fld>
            <a:endParaRPr kumimoji="0" lang="en-US" sz="900" b="0" i="0" u="none" strike="noStrike" kern="1200" cap="none" spc="0" normalizeH="0" baseline="0" noProof="0" dirty="0">
              <a:ln>
                <a:noFill/>
              </a:ln>
              <a:solidFill>
                <a:srgbClr val="00338D"/>
              </a:solidFill>
              <a:effectLst/>
              <a:uLnTx/>
              <a:uFillTx/>
              <a:latin typeface="Arial" charset="0"/>
              <a:ea typeface="+mn-ea"/>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Learning objectives/Agenda </a:t>
            </a:r>
            <a:endParaRPr lang="en-US" dirty="0"/>
          </a:p>
        </p:txBody>
      </p:sp>
      <p:sp>
        <p:nvSpPr>
          <p:cNvPr id="3" name="Content Placeholder 2"/>
          <p:cNvSpPr>
            <a:spLocks noGrp="1"/>
          </p:cNvSpPr>
          <p:nvPr>
            <p:ph idx="1"/>
          </p:nvPr>
        </p:nvSpPr>
        <p:spPr/>
        <p:txBody>
          <a:bodyPr/>
          <a:lstStyle/>
          <a:p>
            <a:r>
              <a:rPr lang="en-US" dirty="0" smtClean="0"/>
              <a:t>Impact to entities</a:t>
            </a:r>
          </a:p>
          <a:p>
            <a:r>
              <a:rPr lang="en-US" dirty="0" smtClean="0"/>
              <a:t>Beyond Theory-Understand the implications of GASB Standards 68 related to the accounting and financial reporting of pensions</a:t>
            </a:r>
          </a:p>
          <a:p>
            <a:r>
              <a:rPr lang="en-US" dirty="0" smtClean="0"/>
              <a:t>Components of the pension expense and how calculated</a:t>
            </a:r>
          </a:p>
          <a:p>
            <a:r>
              <a:rPr lang="en-US" dirty="0" smtClean="0"/>
              <a:t>Impact of Measurement Date &amp; Coordination with Auditors</a:t>
            </a:r>
          </a:p>
          <a:p>
            <a:r>
              <a:rPr lang="en-US" dirty="0" smtClean="0"/>
              <a:t>Accounting and Audit Issues</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sz="2800" dirty="0" smtClean="0"/>
              <a:t>Example Public University – Impact of Using Current Year Measurement Date</a:t>
            </a:r>
            <a:endParaRPr lang="en-US" sz="2800" dirty="0"/>
          </a:p>
        </p:txBody>
      </p:sp>
      <p:sp>
        <p:nvSpPr>
          <p:cNvPr id="25" name="Rectangle 13"/>
          <p:cNvSpPr>
            <a:spLocks noGrp="1" noChangeArrowheads="1"/>
          </p:cNvSpPr>
          <p:nvPr>
            <p:ph type="sldNum" sz="quarter" idx="4294967295"/>
          </p:nvPr>
        </p:nvSpPr>
        <p:spPr>
          <a:xfrm>
            <a:off x="8297863" y="6386513"/>
            <a:ext cx="658812" cy="279400"/>
          </a:xfrm>
          <a:prstGeom prst="rect">
            <a:avLst/>
          </a:prstGeom>
          <a:ln/>
        </p:spPr>
        <p:txBody>
          <a:bodyPr/>
          <a:lstStyle>
            <a:lvl1pPr>
              <a:defRPr/>
            </a:lvl1pPr>
          </a:lstStyle>
          <a:p>
            <a:pPr algn="r">
              <a:defRPr/>
            </a:pPr>
            <a:fld id="{446C0F8F-F983-466C-AF52-6AF96A8BEB9F}" type="slidenum">
              <a:rPr lang="en-US">
                <a:solidFill>
                  <a:schemeClr val="bg1"/>
                </a:solidFill>
              </a:rPr>
              <a:pPr algn="r">
                <a:defRPr/>
              </a:pPr>
              <a:t>20</a:t>
            </a:fld>
            <a:endParaRPr lang="en-US" dirty="0">
              <a:solidFill>
                <a:schemeClr val="bg1"/>
              </a:solidFill>
            </a:endParaRPr>
          </a:p>
        </p:txBody>
      </p:sp>
      <p:sp>
        <p:nvSpPr>
          <p:cNvPr id="350211" name="Rectangle 3"/>
          <p:cNvSpPr>
            <a:spLocks noGrp="1" noChangeArrowheads="1"/>
          </p:cNvSpPr>
          <p:nvPr>
            <p:ph idx="4294967295"/>
          </p:nvPr>
        </p:nvSpPr>
        <p:spPr>
          <a:xfrm>
            <a:off x="3829050" y="4983163"/>
            <a:ext cx="5314950" cy="1439862"/>
          </a:xfrm>
        </p:spPr>
        <p:txBody>
          <a:bodyPr/>
          <a:lstStyle/>
          <a:p>
            <a:pPr lvl="2"/>
            <a:endParaRPr lang="en-US" sz="1800" dirty="0" smtClean="0"/>
          </a:p>
          <a:p>
            <a:pPr lvl="3">
              <a:buNone/>
            </a:pPr>
            <a:endParaRPr lang="en-US" dirty="0" smtClean="0"/>
          </a:p>
          <a:p>
            <a:pPr lvl="3"/>
            <a:endParaRPr lang="en-US" b="1" dirty="0" smtClean="0"/>
          </a:p>
          <a:p>
            <a:pPr lvl="2">
              <a:buNone/>
            </a:pPr>
            <a:endParaRPr lang="en-US" b="1" dirty="0" smtClean="0"/>
          </a:p>
        </p:txBody>
      </p:sp>
      <p:cxnSp>
        <p:nvCxnSpPr>
          <p:cNvPr id="6" name="Straight Connector 5"/>
          <p:cNvCxnSpPr/>
          <p:nvPr/>
        </p:nvCxnSpPr>
        <p:spPr bwMode="auto">
          <a:xfrm>
            <a:off x="2132654" y="3467094"/>
            <a:ext cx="4876800" cy="0"/>
          </a:xfrm>
          <a:prstGeom prst="line">
            <a:avLst/>
          </a:prstGeom>
          <a:noFill/>
          <a:ln w="9525" cap="flat" cmpd="sng" algn="ctr">
            <a:noFill/>
            <a:prstDash val="solid"/>
            <a:round/>
            <a:headEnd type="none" w="med" len="med"/>
            <a:tailEnd type="none" w="med" len="med"/>
          </a:ln>
          <a:effectLst/>
        </p:spPr>
      </p:cxnSp>
      <p:sp>
        <p:nvSpPr>
          <p:cNvPr id="21" name="TextBox 20"/>
          <p:cNvSpPr txBox="1"/>
          <p:nvPr/>
        </p:nvSpPr>
        <p:spPr>
          <a:xfrm>
            <a:off x="1794531" y="5358825"/>
            <a:ext cx="720069" cy="584775"/>
          </a:xfrm>
          <a:prstGeom prst="rect">
            <a:avLst/>
          </a:prstGeom>
          <a:noFill/>
        </p:spPr>
        <p:txBody>
          <a:bodyPr wrap="none" rtlCol="0">
            <a:spAutoFit/>
          </a:bodyPr>
          <a:lstStyle/>
          <a:p>
            <a:pPr>
              <a:spcBef>
                <a:spcPts val="0"/>
              </a:spcBef>
            </a:pPr>
            <a:r>
              <a:rPr lang="en-US" sz="1600" b="1" dirty="0" smtClean="0"/>
              <a:t>June </a:t>
            </a:r>
          </a:p>
          <a:p>
            <a:pPr>
              <a:spcBef>
                <a:spcPts val="0"/>
              </a:spcBef>
            </a:pPr>
            <a:r>
              <a:rPr lang="en-US" sz="1600" b="1" dirty="0" smtClean="0"/>
              <a:t>2013</a:t>
            </a:r>
            <a:endParaRPr lang="en-US" sz="1600" b="1" dirty="0"/>
          </a:p>
        </p:txBody>
      </p:sp>
      <p:cxnSp>
        <p:nvCxnSpPr>
          <p:cNvPr id="30" name="Straight Connector 29"/>
          <p:cNvCxnSpPr/>
          <p:nvPr/>
        </p:nvCxnSpPr>
        <p:spPr bwMode="auto">
          <a:xfrm rot="5400000">
            <a:off x="1581150" y="4705350"/>
            <a:ext cx="1104900"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2" name="Text Box 11"/>
          <p:cNvSpPr txBox="1">
            <a:spLocks noChangeArrowheads="1"/>
          </p:cNvSpPr>
          <p:nvPr/>
        </p:nvSpPr>
        <p:spPr bwMode="auto">
          <a:xfrm>
            <a:off x="1600200" y="3810000"/>
            <a:ext cx="1093169" cy="838200"/>
          </a:xfrm>
          <a:prstGeom prst="rect">
            <a:avLst/>
          </a:prstGeom>
          <a:solidFill>
            <a:srgbClr val="92D050"/>
          </a:solidFill>
          <a:ln w="9525">
            <a:solidFill>
              <a:srgbClr val="080000"/>
            </a:solidFill>
            <a:miter lim="800000"/>
            <a:headEnd/>
            <a:tailEnd/>
          </a:ln>
          <a:effectLst/>
        </p:spPr>
        <p:txBody>
          <a:bodyPr anchor="ctr" anchorCtr="1">
            <a:noAutofit/>
          </a:bodyPr>
          <a:lstStyle/>
          <a:p>
            <a:pPr algn="ctr">
              <a:spcBef>
                <a:spcPts val="0"/>
              </a:spcBef>
            </a:pPr>
            <a:endParaRPr lang="en-US" sz="1600" b="1" dirty="0" smtClean="0">
              <a:solidFill>
                <a:schemeClr val="bg1"/>
              </a:solidFill>
            </a:endParaRPr>
          </a:p>
          <a:p>
            <a:pPr algn="ctr">
              <a:spcBef>
                <a:spcPts val="0"/>
              </a:spcBef>
            </a:pPr>
            <a:endParaRPr lang="en-US" sz="1600" b="1" dirty="0" smtClean="0"/>
          </a:p>
          <a:p>
            <a:pPr algn="ctr">
              <a:spcBef>
                <a:spcPts val="0"/>
              </a:spcBef>
            </a:pPr>
            <a:r>
              <a:rPr lang="en-US" sz="1600" b="1" dirty="0" smtClean="0"/>
              <a:t>Plan </a:t>
            </a:r>
          </a:p>
          <a:p>
            <a:pPr algn="ctr">
              <a:spcBef>
                <a:spcPts val="0"/>
              </a:spcBef>
            </a:pPr>
            <a:r>
              <a:rPr lang="en-US" sz="1600" b="1" dirty="0" smtClean="0"/>
              <a:t>Year-End </a:t>
            </a:r>
          </a:p>
          <a:p>
            <a:pPr algn="ctr">
              <a:spcBef>
                <a:spcPct val="50000"/>
              </a:spcBef>
            </a:pPr>
            <a:endParaRPr lang="en-US" sz="2000" b="1" dirty="0">
              <a:solidFill>
                <a:schemeClr val="bg1"/>
              </a:solidFill>
            </a:endParaRPr>
          </a:p>
        </p:txBody>
      </p:sp>
      <p:sp>
        <p:nvSpPr>
          <p:cNvPr id="33" name="Text Box 11"/>
          <p:cNvSpPr txBox="1">
            <a:spLocks noChangeArrowheads="1"/>
          </p:cNvSpPr>
          <p:nvPr/>
        </p:nvSpPr>
        <p:spPr bwMode="auto">
          <a:xfrm>
            <a:off x="7365031" y="3810000"/>
            <a:ext cx="1093169" cy="838200"/>
          </a:xfrm>
          <a:prstGeom prst="rect">
            <a:avLst/>
          </a:prstGeom>
          <a:solidFill>
            <a:srgbClr val="92D050"/>
          </a:solidFill>
          <a:ln w="9525">
            <a:solidFill>
              <a:srgbClr val="080000"/>
            </a:solidFill>
            <a:miter lim="800000"/>
            <a:headEnd/>
            <a:tailEnd/>
          </a:ln>
          <a:effectLst/>
        </p:spPr>
        <p:txBody>
          <a:bodyPr anchor="ctr" anchorCtr="1">
            <a:noAutofit/>
          </a:bodyPr>
          <a:lstStyle/>
          <a:p>
            <a:pPr algn="ctr">
              <a:spcBef>
                <a:spcPts val="0"/>
              </a:spcBef>
            </a:pPr>
            <a:r>
              <a:rPr lang="en-US" sz="1600" b="1" dirty="0" smtClean="0"/>
              <a:t>Plan Year-End</a:t>
            </a:r>
          </a:p>
        </p:txBody>
      </p:sp>
      <p:cxnSp>
        <p:nvCxnSpPr>
          <p:cNvPr id="92" name="Straight Connector 91"/>
          <p:cNvCxnSpPr/>
          <p:nvPr/>
        </p:nvCxnSpPr>
        <p:spPr bwMode="auto">
          <a:xfrm flipH="1">
            <a:off x="7924798" y="4648200"/>
            <a:ext cx="2" cy="190502"/>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bwMode="auto">
          <a:xfrm rot="5400000">
            <a:off x="7772398" y="3657599"/>
            <a:ext cx="304800" cy="2"/>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2" name="TextBox 101"/>
          <p:cNvSpPr txBox="1"/>
          <p:nvPr/>
        </p:nvSpPr>
        <p:spPr>
          <a:xfrm>
            <a:off x="4724400" y="5358825"/>
            <a:ext cx="662361" cy="584775"/>
          </a:xfrm>
          <a:prstGeom prst="rect">
            <a:avLst/>
          </a:prstGeom>
          <a:noFill/>
        </p:spPr>
        <p:txBody>
          <a:bodyPr wrap="none" rtlCol="0">
            <a:spAutoFit/>
          </a:bodyPr>
          <a:lstStyle/>
          <a:p>
            <a:pPr algn="ctr">
              <a:spcBef>
                <a:spcPts val="0"/>
              </a:spcBef>
            </a:pPr>
            <a:r>
              <a:rPr lang="en-US" sz="1600" b="1" dirty="0" smtClean="0"/>
              <a:t>June</a:t>
            </a:r>
          </a:p>
          <a:p>
            <a:pPr algn="ctr">
              <a:spcBef>
                <a:spcPts val="0"/>
              </a:spcBef>
            </a:pPr>
            <a:r>
              <a:rPr lang="en-US" sz="1600" b="1" dirty="0" smtClean="0"/>
              <a:t>2014</a:t>
            </a:r>
            <a:endParaRPr lang="en-US" sz="1600" b="1" dirty="0"/>
          </a:p>
        </p:txBody>
      </p:sp>
      <p:sp>
        <p:nvSpPr>
          <p:cNvPr id="106" name="Left Brace 105"/>
          <p:cNvSpPr/>
          <p:nvPr/>
        </p:nvSpPr>
        <p:spPr bwMode="auto">
          <a:xfrm>
            <a:off x="1957102" y="1316035"/>
            <a:ext cx="2170249" cy="193596"/>
          </a:xfrm>
          <a:prstGeom prst="leftBrace">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p:txBody>
      </p:sp>
      <p:sp>
        <p:nvSpPr>
          <p:cNvPr id="107" name="AutoShape 4"/>
          <p:cNvSpPr>
            <a:spLocks/>
          </p:cNvSpPr>
          <p:nvPr/>
        </p:nvSpPr>
        <p:spPr bwMode="auto">
          <a:xfrm rot="5400000">
            <a:off x="6190449" y="742146"/>
            <a:ext cx="571497" cy="3049605"/>
          </a:xfrm>
          <a:prstGeom prst="leftBrace">
            <a:avLst>
              <a:gd name="adj1" fmla="val 25000"/>
              <a:gd name="adj2" fmla="val 50000"/>
            </a:avLst>
          </a:prstGeom>
          <a:noFill/>
          <a:ln w="38100">
            <a:solidFill>
              <a:schemeClr val="accent1"/>
            </a:solidFill>
            <a:round/>
            <a:headEnd/>
            <a:tailEnd/>
          </a:ln>
          <a:effectLst/>
        </p:spPr>
        <p:txBody>
          <a:bodyPr wrap="none" anchor="ctr"/>
          <a:lstStyle/>
          <a:p>
            <a:endParaRPr lang="en-US" dirty="0"/>
          </a:p>
        </p:txBody>
      </p:sp>
      <p:sp>
        <p:nvSpPr>
          <p:cNvPr id="109" name="TextBox 108"/>
          <p:cNvSpPr txBox="1"/>
          <p:nvPr/>
        </p:nvSpPr>
        <p:spPr>
          <a:xfrm>
            <a:off x="5334000" y="990600"/>
            <a:ext cx="2438400" cy="954107"/>
          </a:xfrm>
          <a:prstGeom prst="rect">
            <a:avLst/>
          </a:prstGeom>
          <a:noFill/>
        </p:spPr>
        <p:txBody>
          <a:bodyPr wrap="square" rtlCol="0">
            <a:spAutoFit/>
          </a:bodyPr>
          <a:lstStyle/>
          <a:p>
            <a:pPr algn="ctr"/>
            <a:r>
              <a:rPr lang="en-US" sz="2000" b="1" i="1" dirty="0" smtClean="0"/>
              <a:t>Pension Expense</a:t>
            </a:r>
          </a:p>
          <a:p>
            <a:pPr algn="ctr">
              <a:spcBef>
                <a:spcPts val="0"/>
              </a:spcBef>
            </a:pPr>
            <a:r>
              <a:rPr lang="en-US" sz="1800" b="1" i="1" dirty="0" smtClean="0"/>
              <a:t>(measurement period)</a:t>
            </a:r>
            <a:endParaRPr lang="en-US" sz="1800" b="1" i="1" dirty="0"/>
          </a:p>
        </p:txBody>
      </p:sp>
      <p:sp>
        <p:nvSpPr>
          <p:cNvPr id="49" name="Text Box 11"/>
          <p:cNvSpPr txBox="1">
            <a:spLocks noChangeArrowheads="1"/>
          </p:cNvSpPr>
          <p:nvPr/>
        </p:nvSpPr>
        <p:spPr bwMode="auto">
          <a:xfrm>
            <a:off x="7365031" y="2590800"/>
            <a:ext cx="1093169" cy="838200"/>
          </a:xfrm>
          <a:prstGeom prst="rect">
            <a:avLst/>
          </a:prstGeom>
          <a:solidFill>
            <a:srgbClr val="ADBFDB"/>
          </a:solidFill>
          <a:ln w="9525">
            <a:solidFill>
              <a:srgbClr val="080000"/>
            </a:solidFill>
            <a:miter lim="800000"/>
            <a:headEnd/>
            <a:tailEnd/>
          </a:ln>
          <a:effectLst/>
        </p:spPr>
        <p:txBody>
          <a:bodyPr anchor="ctr" anchorCtr="1">
            <a:noAutofit/>
          </a:bodyPr>
          <a:lstStyle/>
          <a:p>
            <a:pPr algn="ctr">
              <a:spcBef>
                <a:spcPts val="0"/>
              </a:spcBef>
            </a:pPr>
            <a:r>
              <a:rPr lang="en-US" sz="1400" b="1" dirty="0" smtClean="0"/>
              <a:t>University Current Year-End</a:t>
            </a:r>
            <a:endParaRPr lang="en-US" sz="1400" b="1" dirty="0"/>
          </a:p>
        </p:txBody>
      </p:sp>
      <p:cxnSp>
        <p:nvCxnSpPr>
          <p:cNvPr id="73" name="Straight Connector 72"/>
          <p:cNvCxnSpPr/>
          <p:nvPr/>
        </p:nvCxnSpPr>
        <p:spPr bwMode="auto">
          <a:xfrm>
            <a:off x="5029200" y="3352800"/>
            <a:ext cx="0" cy="571491"/>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Text Box 11"/>
          <p:cNvSpPr txBox="1">
            <a:spLocks noChangeArrowheads="1"/>
          </p:cNvSpPr>
          <p:nvPr/>
        </p:nvSpPr>
        <p:spPr bwMode="auto">
          <a:xfrm>
            <a:off x="4469431" y="2590800"/>
            <a:ext cx="1093169" cy="838200"/>
          </a:xfrm>
          <a:prstGeom prst="rect">
            <a:avLst/>
          </a:prstGeom>
          <a:solidFill>
            <a:srgbClr val="ADBFDB"/>
          </a:solidFill>
          <a:ln w="9525">
            <a:solidFill>
              <a:srgbClr val="080000"/>
            </a:solidFill>
            <a:miter lim="800000"/>
            <a:headEnd/>
            <a:tailEnd/>
          </a:ln>
          <a:effectLst/>
        </p:spPr>
        <p:txBody>
          <a:bodyPr anchor="ctr" anchorCtr="1">
            <a:noAutofit/>
          </a:bodyPr>
          <a:lstStyle/>
          <a:p>
            <a:pPr algn="ctr">
              <a:spcBef>
                <a:spcPts val="0"/>
              </a:spcBef>
            </a:pPr>
            <a:r>
              <a:rPr lang="en-US" sz="1400" b="1" dirty="0" smtClean="0"/>
              <a:t>University Prior Year-End</a:t>
            </a:r>
            <a:endParaRPr lang="en-US" sz="1400" b="1" dirty="0"/>
          </a:p>
        </p:txBody>
      </p:sp>
      <p:cxnSp>
        <p:nvCxnSpPr>
          <p:cNvPr id="38" name="Straight Connector 37"/>
          <p:cNvCxnSpPr/>
          <p:nvPr/>
        </p:nvCxnSpPr>
        <p:spPr bwMode="auto">
          <a:xfrm>
            <a:off x="7924800" y="3429000"/>
            <a:ext cx="0" cy="323855"/>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2" name="Text Box 11"/>
          <p:cNvSpPr txBox="1">
            <a:spLocks noChangeArrowheads="1"/>
          </p:cNvSpPr>
          <p:nvPr/>
        </p:nvSpPr>
        <p:spPr bwMode="auto">
          <a:xfrm>
            <a:off x="7391400" y="4800600"/>
            <a:ext cx="1093169" cy="380996"/>
          </a:xfrm>
          <a:prstGeom prst="rect">
            <a:avLst/>
          </a:prstGeom>
          <a:solidFill>
            <a:srgbClr val="FFFF00"/>
          </a:solidFill>
          <a:ln w="9525">
            <a:solidFill>
              <a:srgbClr val="080000"/>
            </a:solidFill>
            <a:miter lim="800000"/>
            <a:headEnd/>
            <a:tailEnd/>
          </a:ln>
          <a:effectLst/>
        </p:spPr>
        <p:txBody>
          <a:bodyPr anchor="ctr" anchorCtr="1">
            <a:noAutofit/>
          </a:bodyPr>
          <a:lstStyle/>
          <a:p>
            <a:pPr algn="ctr">
              <a:spcBef>
                <a:spcPct val="50000"/>
              </a:spcBef>
            </a:pPr>
            <a:endParaRPr lang="en-US" sz="1600" b="1" dirty="0" smtClean="0">
              <a:solidFill>
                <a:schemeClr val="bg1"/>
              </a:solidFill>
            </a:endParaRPr>
          </a:p>
          <a:p>
            <a:pPr algn="ctr">
              <a:spcBef>
                <a:spcPts val="0"/>
              </a:spcBef>
            </a:pPr>
            <a:endParaRPr lang="en-US" sz="1400" b="1" dirty="0" smtClean="0"/>
          </a:p>
          <a:p>
            <a:pPr algn="ctr">
              <a:spcBef>
                <a:spcPts val="0"/>
              </a:spcBef>
            </a:pPr>
            <a:r>
              <a:rPr lang="en-US" sz="1000" b="1" dirty="0" smtClean="0"/>
              <a:t>Measurement Date</a:t>
            </a:r>
          </a:p>
          <a:p>
            <a:pPr algn="ctr">
              <a:spcBef>
                <a:spcPct val="50000"/>
              </a:spcBef>
            </a:pPr>
            <a:endParaRPr lang="en-US" sz="2000" b="1" dirty="0">
              <a:solidFill>
                <a:schemeClr val="bg1"/>
              </a:solidFill>
            </a:endParaRPr>
          </a:p>
        </p:txBody>
      </p:sp>
      <p:sp>
        <p:nvSpPr>
          <p:cNvPr id="28" name="Text Box 11"/>
          <p:cNvSpPr txBox="1">
            <a:spLocks noChangeArrowheads="1"/>
          </p:cNvSpPr>
          <p:nvPr/>
        </p:nvSpPr>
        <p:spPr bwMode="auto">
          <a:xfrm>
            <a:off x="4495800" y="3810000"/>
            <a:ext cx="1093169" cy="838200"/>
          </a:xfrm>
          <a:prstGeom prst="rect">
            <a:avLst/>
          </a:prstGeom>
          <a:solidFill>
            <a:srgbClr val="92D050"/>
          </a:solidFill>
          <a:ln w="9525">
            <a:solidFill>
              <a:srgbClr val="080000"/>
            </a:solidFill>
            <a:miter lim="800000"/>
            <a:headEnd/>
            <a:tailEnd/>
          </a:ln>
          <a:effectLst/>
        </p:spPr>
        <p:txBody>
          <a:bodyPr anchor="ctr" anchorCtr="1">
            <a:noAutofit/>
          </a:bodyPr>
          <a:lstStyle/>
          <a:p>
            <a:pPr algn="ctr">
              <a:spcBef>
                <a:spcPct val="50000"/>
              </a:spcBef>
            </a:pPr>
            <a:endParaRPr lang="en-US" sz="1600" b="1" dirty="0" smtClean="0">
              <a:solidFill>
                <a:schemeClr val="bg1"/>
              </a:solidFill>
            </a:endParaRPr>
          </a:p>
          <a:p>
            <a:pPr algn="ctr">
              <a:spcBef>
                <a:spcPts val="0"/>
              </a:spcBef>
            </a:pPr>
            <a:endParaRPr lang="en-US" sz="1600" b="1" dirty="0" smtClean="0"/>
          </a:p>
          <a:p>
            <a:pPr algn="ctr">
              <a:spcBef>
                <a:spcPts val="0"/>
              </a:spcBef>
            </a:pPr>
            <a:r>
              <a:rPr lang="en-US" sz="1600" b="1" dirty="0" smtClean="0"/>
              <a:t>Plan Year-End</a:t>
            </a:r>
          </a:p>
          <a:p>
            <a:pPr algn="ctr">
              <a:spcBef>
                <a:spcPct val="50000"/>
              </a:spcBef>
            </a:pPr>
            <a:endParaRPr lang="en-US" sz="2000" b="1" dirty="0">
              <a:solidFill>
                <a:schemeClr val="bg1"/>
              </a:solidFill>
            </a:endParaRPr>
          </a:p>
        </p:txBody>
      </p:sp>
      <p:sp>
        <p:nvSpPr>
          <p:cNvPr id="29" name="TextBox 28"/>
          <p:cNvSpPr txBox="1"/>
          <p:nvPr/>
        </p:nvSpPr>
        <p:spPr>
          <a:xfrm>
            <a:off x="7567239" y="5358825"/>
            <a:ext cx="662361" cy="584775"/>
          </a:xfrm>
          <a:prstGeom prst="rect">
            <a:avLst/>
          </a:prstGeom>
          <a:noFill/>
        </p:spPr>
        <p:txBody>
          <a:bodyPr wrap="none" rtlCol="0">
            <a:spAutoFit/>
          </a:bodyPr>
          <a:lstStyle/>
          <a:p>
            <a:pPr algn="ctr">
              <a:spcBef>
                <a:spcPts val="0"/>
              </a:spcBef>
            </a:pPr>
            <a:r>
              <a:rPr lang="en-US" sz="1600" b="1" dirty="0" smtClean="0"/>
              <a:t>June</a:t>
            </a:r>
          </a:p>
          <a:p>
            <a:pPr algn="ctr">
              <a:spcBef>
                <a:spcPts val="0"/>
              </a:spcBef>
            </a:pPr>
            <a:r>
              <a:rPr lang="en-US" sz="1600" b="1" dirty="0" smtClean="0"/>
              <a:t>2015</a:t>
            </a:r>
            <a:endParaRPr lang="en-US" sz="1600" b="1" dirty="0"/>
          </a:p>
        </p:txBody>
      </p:sp>
      <p:cxnSp>
        <p:nvCxnSpPr>
          <p:cNvPr id="34" name="Straight Connector 33"/>
          <p:cNvCxnSpPr/>
          <p:nvPr/>
        </p:nvCxnSpPr>
        <p:spPr bwMode="auto">
          <a:xfrm>
            <a:off x="5029200" y="4648200"/>
            <a:ext cx="0" cy="723891"/>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bwMode="auto">
          <a:xfrm flipH="1">
            <a:off x="7924800" y="5181600"/>
            <a:ext cx="2" cy="190502"/>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6" name="Slide Number Placeholder 3"/>
          <p:cNvSpPr txBox="1">
            <a:spLocks/>
          </p:cNvSpPr>
          <p:nvPr/>
        </p:nvSpPr>
        <p:spPr bwMode="auto">
          <a:xfrm>
            <a:off x="8450263" y="6538913"/>
            <a:ext cx="658812" cy="27940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40000"/>
              </a:spcBef>
              <a:spcAft>
                <a:spcPct val="0"/>
              </a:spcAft>
              <a:buClrTx/>
              <a:buSzTx/>
              <a:buFontTx/>
              <a:buNone/>
              <a:tabLst/>
              <a:defRPr/>
            </a:pPr>
            <a:fld id="{F3B3F8D6-8C80-455D-B7A9-52FFF9AD83DA}" type="slidenum">
              <a:rPr kumimoji="0" lang="en-US" sz="900" b="0" i="0" u="none" strike="noStrike" kern="1200" cap="none" spc="0" normalizeH="0" baseline="0" noProof="0" smtClean="0">
                <a:ln>
                  <a:noFill/>
                </a:ln>
                <a:solidFill>
                  <a:srgbClr val="00338D"/>
                </a:solidFill>
                <a:effectLst/>
                <a:uLnTx/>
                <a:uFillTx/>
                <a:latin typeface="Arial" charset="0"/>
                <a:ea typeface="+mn-ea"/>
                <a:cs typeface="Arial" charset="0"/>
              </a:rPr>
              <a:pPr marL="0" marR="0" lvl="0" indent="0" algn="r" defTabSz="914400" rtl="0" eaLnBrk="1" fontAlgn="base" latinLnBrk="0" hangingPunct="1">
                <a:lnSpc>
                  <a:spcPct val="100000"/>
                </a:lnSpc>
                <a:spcBef>
                  <a:spcPct val="40000"/>
                </a:spcBef>
                <a:spcAft>
                  <a:spcPct val="0"/>
                </a:spcAft>
                <a:buClrTx/>
                <a:buSzTx/>
                <a:buFontTx/>
                <a:buNone/>
                <a:tabLst/>
                <a:defRPr/>
              </a:pPr>
              <a:t>20</a:t>
            </a:fld>
            <a:endParaRPr kumimoji="0" lang="en-US" sz="900" b="0" i="0" u="none" strike="noStrike" kern="1200" cap="none" spc="0" normalizeH="0" baseline="0" noProof="0" dirty="0">
              <a:ln>
                <a:noFill/>
              </a:ln>
              <a:solidFill>
                <a:srgbClr val="00338D"/>
              </a:solidFill>
              <a:effectLst/>
              <a:uLnTx/>
              <a:uFillTx/>
              <a:latin typeface="Arial" charset="0"/>
              <a:ea typeface="+mn-ea"/>
              <a:cs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Considerations for Measurement Date</a:t>
            </a:r>
            <a:endParaRPr lang="en-US" sz="3200" dirty="0"/>
          </a:p>
        </p:txBody>
      </p:sp>
      <p:sp>
        <p:nvSpPr>
          <p:cNvPr id="3" name="Content Placeholder 2"/>
          <p:cNvSpPr>
            <a:spLocks noGrp="1"/>
          </p:cNvSpPr>
          <p:nvPr>
            <p:ph idx="1"/>
          </p:nvPr>
        </p:nvSpPr>
        <p:spPr/>
        <p:txBody>
          <a:bodyPr/>
          <a:lstStyle/>
          <a:p>
            <a:pPr marL="179388" lvl="2" indent="-176213">
              <a:spcBef>
                <a:spcPts val="500"/>
              </a:spcBef>
              <a:buClr>
                <a:schemeClr val="accent1"/>
              </a:buClr>
              <a:buSzPct val="70000"/>
              <a:buFont typeface="Wingdings" pitchFamily="2" charset="2"/>
              <a:buChar char="l"/>
            </a:pPr>
            <a:r>
              <a:rPr lang="en-US" sz="3200" b="1" dirty="0" smtClean="0">
                <a:latin typeface="+mn-lt"/>
                <a:cs typeface="+mn-cs"/>
              </a:rPr>
              <a:t>Potential for multiple measurement dates for entities within the same reporting entity</a:t>
            </a:r>
          </a:p>
          <a:p>
            <a:pPr marL="179388" lvl="2" indent="-176213">
              <a:spcBef>
                <a:spcPts val="500"/>
              </a:spcBef>
              <a:buClr>
                <a:schemeClr val="accent1"/>
              </a:buClr>
              <a:buSzPct val="70000"/>
              <a:buFont typeface="Wingdings" pitchFamily="2" charset="2"/>
              <a:buChar char="l"/>
            </a:pPr>
            <a:r>
              <a:rPr lang="en-US" sz="3200" b="1" dirty="0" smtClean="0">
                <a:latin typeface="+mn-lt"/>
                <a:cs typeface="+mn-cs"/>
              </a:rPr>
              <a:t>Information included in CAFR for pension plans reported as fiduciary funds</a:t>
            </a:r>
          </a:p>
          <a:p>
            <a:pPr marL="179388" lvl="2" indent="-176213">
              <a:spcBef>
                <a:spcPts val="500"/>
              </a:spcBef>
              <a:buClr>
                <a:schemeClr val="accent1"/>
              </a:buClr>
              <a:buSzPct val="70000"/>
              <a:buFont typeface="Wingdings" pitchFamily="2" charset="2"/>
              <a:buChar char="l"/>
            </a:pPr>
            <a:r>
              <a:rPr lang="en-US" sz="3200" b="1" dirty="0" smtClean="0">
                <a:latin typeface="+mn-lt"/>
                <a:cs typeface="+mn-cs"/>
              </a:rPr>
              <a:t>Timeliness of information available from pension plans</a:t>
            </a:r>
          </a:p>
          <a:p>
            <a:pPr marL="179388" lvl="2" indent="-176213">
              <a:spcBef>
                <a:spcPts val="500"/>
              </a:spcBef>
              <a:buClr>
                <a:schemeClr val="accent1"/>
              </a:buClr>
              <a:buSzPct val="70000"/>
              <a:buFont typeface="Wingdings" pitchFamily="2" charset="2"/>
              <a:buChar char="l"/>
            </a:pPr>
            <a:r>
              <a:rPr lang="en-US" sz="3200" b="1" dirty="0" smtClean="0">
                <a:latin typeface="+mn-lt"/>
                <a:cs typeface="+mn-cs"/>
              </a:rPr>
              <a:t>Impact on precision of recorded amounts</a:t>
            </a:r>
          </a:p>
          <a:p>
            <a:pPr marL="179388" lvl="2" indent="-176213">
              <a:spcBef>
                <a:spcPts val="500"/>
              </a:spcBef>
              <a:buClr>
                <a:schemeClr val="accent1"/>
              </a:buClr>
              <a:buSzPct val="70000"/>
              <a:buFont typeface="Wingdings" pitchFamily="2" charset="2"/>
              <a:buChar char="l"/>
            </a:pPr>
            <a:r>
              <a:rPr lang="en-US" sz="3200" b="1" dirty="0" smtClean="0">
                <a:latin typeface="+mn-lt"/>
                <a:cs typeface="+mn-cs"/>
              </a:rPr>
              <a:t> Significance of changes since measurement date</a:t>
            </a:r>
          </a:p>
          <a:p>
            <a:endParaRPr lang="en-US" sz="2400" dirty="0" smtClean="0"/>
          </a:p>
          <a:p>
            <a:endParaRPr lang="en-US" dirty="0"/>
          </a:p>
        </p:txBody>
      </p:sp>
      <p:sp>
        <p:nvSpPr>
          <p:cNvPr id="4" name="Slide Number Placeholder 3"/>
          <p:cNvSpPr>
            <a:spLocks noGrp="1"/>
          </p:cNvSpPr>
          <p:nvPr>
            <p:ph type="sldNum" sz="quarter" idx="4294967295"/>
          </p:nvPr>
        </p:nvSpPr>
        <p:spPr>
          <a:xfrm>
            <a:off x="8297863" y="6386513"/>
            <a:ext cx="658812" cy="279400"/>
          </a:xfrm>
          <a:prstGeom prst="rect">
            <a:avLst/>
          </a:prstGeom>
        </p:spPr>
        <p:txBody>
          <a:bodyPr/>
          <a:lstStyle/>
          <a:p>
            <a:fld id="{1CB23F2B-7DA2-447A-B5D1-F0E2C7FE22DC}" type="slidenum">
              <a:rPr lang="en-GB" smtClean="0"/>
              <a:pPr/>
              <a:t>21</a:t>
            </a:fld>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t>Accounting and Audit Issues Related to Cost-Sharing</a:t>
            </a:r>
            <a:r>
              <a:rPr lang="en-US" sz="3600" dirty="0" smtClean="0"/>
              <a:t> Multiple</a:t>
            </a:r>
            <a:r>
              <a:rPr lang="en-US" sz="3600" dirty="0"/>
              <a:t>-</a:t>
            </a:r>
            <a:r>
              <a:rPr lang="en-US" sz="3600" dirty="0" smtClean="0"/>
              <a:t> </a:t>
            </a:r>
            <a:r>
              <a:rPr lang="en-US" sz="3600" dirty="0"/>
              <a:t>Employer PERS</a:t>
            </a:r>
          </a:p>
        </p:txBody>
      </p:sp>
      <p:sp>
        <p:nvSpPr>
          <p:cNvPr id="6" name="Text Placeholder 5"/>
          <p:cNvSpPr>
            <a:spLocks noGrp="1"/>
          </p:cNvSpPr>
          <p:nvPr>
            <p:ph type="body" idx="1"/>
          </p:nvPr>
        </p:nvSpPr>
        <p:spPr/>
        <p:txBody>
          <a:bodyPr/>
          <a:lstStyle/>
          <a:p>
            <a:endParaRPr lang="en-US" dirty="0"/>
          </a:p>
        </p:txBody>
      </p:sp>
      <p:pic>
        <p:nvPicPr>
          <p:cNvPr id="7" name="Content Placeholder 3" descr="pensions4.jpg"/>
          <p:cNvPicPr>
            <a:picLocks noGrp="1" noChangeAspect="1"/>
          </p:cNvPicPr>
          <p:nvPr>
            <p:ph idx="1"/>
          </p:nvPr>
        </p:nvPicPr>
        <p:blipFill>
          <a:blip r:embed="rId3" cstate="print"/>
          <a:stretch>
            <a:fillRect/>
          </a:stretch>
        </p:blipFill>
        <p:spPr>
          <a:xfrm>
            <a:off x="2209800" y="457200"/>
            <a:ext cx="4648200" cy="3581400"/>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Cost-Sharing Multiple-Employer Plans – Issues</a:t>
            </a:r>
            <a:endParaRPr lang="en-US" sz="2800" dirty="0"/>
          </a:p>
        </p:txBody>
      </p:sp>
      <p:sp>
        <p:nvSpPr>
          <p:cNvPr id="9" name="Rectangle 13"/>
          <p:cNvSpPr>
            <a:spLocks noGrp="1" noChangeArrowheads="1"/>
          </p:cNvSpPr>
          <p:nvPr>
            <p:ph type="sldNum" sz="quarter" idx="4294967295"/>
          </p:nvPr>
        </p:nvSpPr>
        <p:spPr>
          <a:xfrm>
            <a:off x="8297863" y="6386513"/>
            <a:ext cx="658812" cy="279400"/>
          </a:xfrm>
          <a:prstGeom prst="rect">
            <a:avLst/>
          </a:prstGeom>
          <a:ln/>
        </p:spPr>
        <p:txBody>
          <a:bodyPr/>
          <a:lstStyle>
            <a:lvl1pPr>
              <a:defRPr/>
            </a:lvl1pPr>
          </a:lstStyle>
          <a:p>
            <a:pPr>
              <a:defRPr/>
            </a:pPr>
            <a:fld id="{DBE74015-DB78-4567-B848-1A1C1CE11680}" type="slidenum">
              <a:rPr lang="en-US"/>
              <a:pPr>
                <a:defRPr/>
              </a:pPr>
              <a:t>23</a:t>
            </a:fld>
            <a:endParaRPr lang="en-US" dirty="0"/>
          </a:p>
        </p:txBody>
      </p:sp>
      <p:sp>
        <p:nvSpPr>
          <p:cNvPr id="4" name="Content Placeholder 3"/>
          <p:cNvSpPr>
            <a:spLocks noGrp="1"/>
          </p:cNvSpPr>
          <p:nvPr>
            <p:ph idx="1"/>
          </p:nvPr>
        </p:nvSpPr>
        <p:spPr/>
        <p:txBody>
          <a:bodyPr>
            <a:normAutofit/>
          </a:bodyPr>
          <a:lstStyle/>
          <a:p>
            <a:pPr marL="179388" lvl="2" indent="-176213">
              <a:spcBef>
                <a:spcPts val="500"/>
              </a:spcBef>
              <a:buClr>
                <a:schemeClr val="accent1"/>
              </a:buClr>
              <a:buSzPct val="70000"/>
              <a:buFont typeface="Wingdings" pitchFamily="2" charset="2"/>
              <a:buChar char="l"/>
            </a:pPr>
            <a:r>
              <a:rPr lang="en-US" sz="2400" dirty="0" smtClean="0">
                <a:latin typeface="+mn-lt"/>
                <a:cs typeface="+mn-cs"/>
              </a:rPr>
              <a:t>Standard is silent on who (plan or each individual participating employer) should calculate allocation percentages</a:t>
            </a:r>
          </a:p>
          <a:p>
            <a:pPr marL="179388" lvl="2" indent="-176213">
              <a:spcBef>
                <a:spcPts val="500"/>
              </a:spcBef>
              <a:buClr>
                <a:schemeClr val="accent1"/>
              </a:buClr>
              <a:buSzPct val="70000"/>
              <a:buFont typeface="Wingdings" pitchFamily="2" charset="2"/>
              <a:buChar char="l"/>
            </a:pPr>
            <a:r>
              <a:rPr lang="en-US" sz="2400" dirty="0" smtClean="0">
                <a:latin typeface="+mn-lt"/>
                <a:cs typeface="+mn-cs"/>
              </a:rPr>
              <a:t>Audited financial statements of the plan may not include necessary information to calculate allocation percentages</a:t>
            </a:r>
          </a:p>
          <a:p>
            <a:pPr marL="179388" lvl="2" indent="-176213">
              <a:spcBef>
                <a:spcPts val="500"/>
              </a:spcBef>
              <a:buClr>
                <a:schemeClr val="accent1"/>
              </a:buClr>
              <a:buSzPct val="70000"/>
              <a:buFont typeface="Wingdings" pitchFamily="2" charset="2"/>
              <a:buChar char="l"/>
            </a:pPr>
            <a:r>
              <a:rPr lang="en-US" sz="2400" dirty="0" smtClean="0">
                <a:latin typeface="+mn-lt"/>
                <a:cs typeface="+mn-cs"/>
              </a:rPr>
              <a:t>Standard provides flexibility in approach to determining allocations</a:t>
            </a:r>
          </a:p>
          <a:p>
            <a:pPr marL="179388" lvl="2" indent="-176213">
              <a:spcBef>
                <a:spcPts val="500"/>
              </a:spcBef>
              <a:buClr>
                <a:schemeClr val="accent1"/>
              </a:buClr>
              <a:buSzPct val="70000"/>
              <a:buFont typeface="Wingdings" pitchFamily="2" charset="2"/>
              <a:buChar char="l"/>
            </a:pPr>
            <a:r>
              <a:rPr lang="en-US" sz="2400" dirty="0" smtClean="0">
                <a:latin typeface="+mn-lt"/>
                <a:cs typeface="+mn-cs"/>
              </a:rPr>
              <a:t>Standard encourages an allocation method that will be extremely difficult to audit as it is based on projected future contributions </a:t>
            </a:r>
          </a:p>
          <a:p>
            <a:pPr marL="179388" lvl="2" indent="-176213">
              <a:spcBef>
                <a:spcPts val="500"/>
              </a:spcBef>
              <a:buClr>
                <a:schemeClr val="accent1"/>
              </a:buClr>
              <a:buSzPct val="70000"/>
              <a:buFont typeface="Wingdings" pitchFamily="2" charset="2"/>
              <a:buChar char="l"/>
            </a:pPr>
            <a:r>
              <a:rPr lang="en-US" sz="2400" dirty="0" smtClean="0">
                <a:latin typeface="+mn-lt"/>
                <a:cs typeface="+mn-cs"/>
              </a:rPr>
              <a:t>Guidance set to come out mid February from AICPA related to the above questions/comments</a:t>
            </a:r>
          </a:p>
          <a:p>
            <a:pPr marL="179388" lvl="2" indent="-176213">
              <a:spcBef>
                <a:spcPts val="500"/>
              </a:spcBef>
              <a:buClr>
                <a:schemeClr val="accent1"/>
              </a:buClr>
              <a:buSzPct val="70000"/>
              <a:buFont typeface="Wingdings" pitchFamily="2" charset="2"/>
              <a:buChar char="l"/>
            </a:pPr>
            <a:r>
              <a:rPr lang="en-US" sz="2400" dirty="0" smtClean="0">
                <a:latin typeface="+mn-lt"/>
                <a:cs typeface="+mn-cs"/>
              </a:rPr>
              <a:t>Allocations for Charter Schools within the District</a:t>
            </a:r>
          </a:p>
          <a:p>
            <a:pPr>
              <a:buNone/>
            </a:pPr>
            <a:endParaRPr lang="en-US" i="1"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smtClean="0"/>
              <a:t>Cost-Sharing Multiple-Employer Plans – Potential Solutions</a:t>
            </a:r>
            <a:endParaRPr lang="en-US" sz="2400" dirty="0"/>
          </a:p>
        </p:txBody>
      </p:sp>
      <p:sp>
        <p:nvSpPr>
          <p:cNvPr id="9" name="Rectangle 13"/>
          <p:cNvSpPr>
            <a:spLocks noGrp="1" noChangeArrowheads="1"/>
          </p:cNvSpPr>
          <p:nvPr>
            <p:ph type="sldNum" sz="quarter" idx="4294967295"/>
          </p:nvPr>
        </p:nvSpPr>
        <p:spPr>
          <a:xfrm>
            <a:off x="8297863" y="6386513"/>
            <a:ext cx="658812" cy="279400"/>
          </a:xfrm>
          <a:prstGeom prst="rect">
            <a:avLst/>
          </a:prstGeom>
          <a:ln/>
        </p:spPr>
        <p:txBody>
          <a:bodyPr/>
          <a:lstStyle>
            <a:lvl1pPr>
              <a:defRPr/>
            </a:lvl1pPr>
          </a:lstStyle>
          <a:p>
            <a:pPr>
              <a:defRPr/>
            </a:pPr>
            <a:fld id="{DBE74015-DB78-4567-B848-1A1C1CE11680}" type="slidenum">
              <a:rPr lang="en-US"/>
              <a:pPr>
                <a:defRPr/>
              </a:pPr>
              <a:t>24</a:t>
            </a:fld>
            <a:endParaRPr lang="en-US" dirty="0"/>
          </a:p>
        </p:txBody>
      </p:sp>
      <p:sp>
        <p:nvSpPr>
          <p:cNvPr id="4" name="Content Placeholder 3"/>
          <p:cNvSpPr>
            <a:spLocks noGrp="1"/>
          </p:cNvSpPr>
          <p:nvPr>
            <p:ph idx="1"/>
          </p:nvPr>
        </p:nvSpPr>
        <p:spPr/>
        <p:txBody>
          <a:bodyPr>
            <a:normAutofit fontScale="77500" lnSpcReduction="20000"/>
          </a:bodyPr>
          <a:lstStyle/>
          <a:p>
            <a:r>
              <a:rPr lang="en-US" sz="2600" b="1" dirty="0" smtClean="0"/>
              <a:t>Include supplemental “schedule of employer allocations” in plan financial statements for which plan auditor is engaged to provide opinion.</a:t>
            </a:r>
          </a:p>
          <a:p>
            <a:pPr lvl="1"/>
            <a:r>
              <a:rPr lang="en-US" dirty="0" smtClean="0"/>
              <a:t>Use allocation method based on covered payroll or required (actual) contributions depending on whether there are different classes of benefits and whether allocations expected to be representative of future contributions</a:t>
            </a:r>
          </a:p>
          <a:p>
            <a:pPr lvl="1"/>
            <a:r>
              <a:rPr lang="en-US" dirty="0" smtClean="0"/>
              <a:t>Projected future contributions could be used if necessary </a:t>
            </a:r>
          </a:p>
          <a:p>
            <a:pPr lvl="1"/>
            <a:r>
              <a:rPr lang="en-US" dirty="0" smtClean="0"/>
              <a:t>Standard does not preclude employers from calculating their own allocation percentage; however, this could potentially result in different employers who participate in same plan allocating collective pension amounts on a different basis.   Additionally, it could be difficult for employer auditor to get sufficient competent audit evidence on allocation.  For example,</a:t>
            </a:r>
          </a:p>
          <a:p>
            <a:pPr lvl="3"/>
            <a:r>
              <a:rPr lang="en-US" sz="2400" dirty="0" smtClean="0"/>
              <a:t>If employer allocates based on covered payroll, the denominator for the calculation (i.e. total covered payroll) is not audited by plan auditors. </a:t>
            </a:r>
          </a:p>
          <a:p>
            <a:pPr lvl="3"/>
            <a:r>
              <a:rPr lang="en-US" sz="2400" dirty="0" smtClean="0"/>
              <a:t>If employer allocates based on rates, you don’t know if that same relative percentage goes to the liability</a:t>
            </a:r>
          </a:p>
          <a:p>
            <a:pPr lvl="1"/>
            <a:endParaRPr lang="en-US"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Example Schedule of Employer Allocations</a:t>
            </a:r>
            <a:endParaRPr lang="en-US" sz="2400" dirty="0"/>
          </a:p>
        </p:txBody>
      </p:sp>
      <p:sp>
        <p:nvSpPr>
          <p:cNvPr id="5" name="Slide Number Placeholder 2"/>
          <p:cNvSpPr>
            <a:spLocks noGrp="1"/>
          </p:cNvSpPr>
          <p:nvPr>
            <p:ph type="sldNum" sz="quarter" idx="4294967295"/>
          </p:nvPr>
        </p:nvSpPr>
        <p:spPr>
          <a:xfrm>
            <a:off x="8297863" y="6386513"/>
            <a:ext cx="658812" cy="279400"/>
          </a:xfrm>
          <a:prstGeom prst="rect">
            <a:avLst/>
          </a:prstGeom>
        </p:spPr>
        <p:txBody>
          <a:bodyPr/>
          <a:lstStyle/>
          <a:p>
            <a:fld id="{4E7E98A9-4BF1-41DA-8CEC-9FAC514E23CA}" type="slidenum">
              <a:rPr lang="en-US" smtClean="0"/>
              <a:pPr/>
              <a:t>25</a:t>
            </a:fld>
            <a:endParaRPr lang="en-US" dirty="0"/>
          </a:p>
        </p:txBody>
      </p:sp>
      <p:graphicFrame>
        <p:nvGraphicFramePr>
          <p:cNvPr id="4" name="Object 3"/>
          <p:cNvGraphicFramePr>
            <a:graphicFrameLocks noChangeAspect="1"/>
          </p:cNvGraphicFramePr>
          <p:nvPr/>
        </p:nvGraphicFramePr>
        <p:xfrm>
          <a:off x="1933933" y="1424763"/>
          <a:ext cx="5104820" cy="5033424"/>
        </p:xfrm>
        <a:graphic>
          <a:graphicData uri="http://schemas.openxmlformats.org/presentationml/2006/ole">
            <p:oleObj spid="_x0000_s1026" name="Worksheet" r:id="rId3" imgW="4086245" imgH="4029029" progId="Excel.Sheet.12">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Cost-Sharing Multiple-Employer Plans –  Potential Solutions</a:t>
            </a:r>
            <a:endParaRPr lang="en-US" sz="2400" dirty="0"/>
          </a:p>
        </p:txBody>
      </p:sp>
      <p:sp>
        <p:nvSpPr>
          <p:cNvPr id="9" name="Rectangle 13"/>
          <p:cNvSpPr>
            <a:spLocks noGrp="1" noChangeArrowheads="1"/>
          </p:cNvSpPr>
          <p:nvPr>
            <p:ph type="sldNum" sz="quarter" idx="4294967295"/>
          </p:nvPr>
        </p:nvSpPr>
        <p:spPr>
          <a:xfrm>
            <a:off x="8297863" y="6386513"/>
            <a:ext cx="658812" cy="279400"/>
          </a:xfrm>
          <a:prstGeom prst="rect">
            <a:avLst/>
          </a:prstGeom>
          <a:ln/>
        </p:spPr>
        <p:txBody>
          <a:bodyPr/>
          <a:lstStyle>
            <a:lvl1pPr>
              <a:defRPr/>
            </a:lvl1pPr>
          </a:lstStyle>
          <a:p>
            <a:pPr>
              <a:defRPr/>
            </a:pPr>
            <a:fld id="{DBE74015-DB78-4567-B848-1A1C1CE11680}" type="slidenum">
              <a:rPr lang="en-US"/>
              <a:pPr>
                <a:defRPr/>
              </a:pPr>
              <a:t>26</a:t>
            </a:fld>
            <a:endParaRPr lang="en-US" dirty="0"/>
          </a:p>
        </p:txBody>
      </p:sp>
      <p:sp>
        <p:nvSpPr>
          <p:cNvPr id="4" name="Content Placeholder 3"/>
          <p:cNvSpPr>
            <a:spLocks noGrp="1"/>
          </p:cNvSpPr>
          <p:nvPr>
            <p:ph idx="1"/>
          </p:nvPr>
        </p:nvSpPr>
        <p:spPr/>
        <p:txBody>
          <a:bodyPr>
            <a:normAutofit/>
          </a:bodyPr>
          <a:lstStyle/>
          <a:p>
            <a:r>
              <a:rPr lang="en-US" b="1" dirty="0" smtClean="0"/>
              <a:t>Include supplemental “schedule of plan pension amounts” in plan financial statements for which plan auditor engaged to provide opinion</a:t>
            </a:r>
          </a:p>
          <a:p>
            <a:pPr lvl="1"/>
            <a:r>
              <a:rPr lang="en-US" sz="2800" dirty="0" smtClean="0"/>
              <a:t>Supplemental schedule of plan pension amounts include net pension liability, deferred outflows, deferred inflows, and pension expense for plan as a whole for which plan auditor is engaged to provide opinion</a:t>
            </a:r>
          </a:p>
          <a:p>
            <a:pPr lvl="3"/>
            <a:r>
              <a:rPr lang="en-US" sz="2400" dirty="0" smtClean="0"/>
              <a:t>An alternative could be to include a “schedule of employer pension amounts”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Example Schedule of Employer Pension Amounts</a:t>
            </a:r>
            <a:endParaRPr lang="en-US" sz="2400" dirty="0"/>
          </a:p>
        </p:txBody>
      </p:sp>
      <p:sp>
        <p:nvSpPr>
          <p:cNvPr id="4" name="Slide Number Placeholder 2"/>
          <p:cNvSpPr>
            <a:spLocks noGrp="1"/>
          </p:cNvSpPr>
          <p:nvPr>
            <p:ph type="sldNum" sz="quarter" idx="4294967295"/>
          </p:nvPr>
        </p:nvSpPr>
        <p:spPr>
          <a:xfrm>
            <a:off x="8297863" y="6386513"/>
            <a:ext cx="658812" cy="279400"/>
          </a:xfrm>
          <a:prstGeom prst="rect">
            <a:avLst/>
          </a:prstGeom>
        </p:spPr>
        <p:txBody>
          <a:bodyPr/>
          <a:lstStyle/>
          <a:p>
            <a:fld id="{4E7E98A9-4BF1-41DA-8CEC-9FAC514E23CA}" type="slidenum">
              <a:rPr lang="en-US" smtClean="0"/>
              <a:pPr/>
              <a:t>27</a:t>
            </a:fld>
            <a:endParaRPr lang="en-US" dirty="0"/>
          </a:p>
        </p:txBody>
      </p:sp>
      <p:graphicFrame>
        <p:nvGraphicFramePr>
          <p:cNvPr id="3" name="Object 2"/>
          <p:cNvGraphicFramePr>
            <a:graphicFrameLocks noChangeAspect="1"/>
          </p:cNvGraphicFramePr>
          <p:nvPr/>
        </p:nvGraphicFramePr>
        <p:xfrm>
          <a:off x="168275" y="1295401"/>
          <a:ext cx="8842766" cy="4953000"/>
        </p:xfrm>
        <a:graphic>
          <a:graphicData uri="http://schemas.openxmlformats.org/presentationml/2006/ole">
            <p:oleObj spid="_x0000_s2050" name="Worksheet" r:id="rId3" imgW="11944242" imgH="4724378" progId="Excel.Sheet.12">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to Financial Statement - All Employers</a:t>
            </a:r>
            <a:endParaRPr lang="en-US" dirty="0"/>
          </a:p>
        </p:txBody>
      </p:sp>
      <p:sp>
        <p:nvSpPr>
          <p:cNvPr id="3" name="Content Placeholder 2"/>
          <p:cNvSpPr>
            <a:spLocks noGrp="1"/>
          </p:cNvSpPr>
          <p:nvPr>
            <p:ph idx="1"/>
          </p:nvPr>
        </p:nvSpPr>
        <p:spPr/>
        <p:txBody>
          <a:bodyPr/>
          <a:lstStyle/>
          <a:p>
            <a:r>
              <a:rPr lang="en-US" dirty="0" smtClean="0"/>
              <a:t>Description of benefits</a:t>
            </a:r>
          </a:p>
          <a:p>
            <a:r>
              <a:rPr lang="en-US" dirty="0" smtClean="0"/>
              <a:t>Brief description of contribution requirements</a:t>
            </a:r>
          </a:p>
          <a:p>
            <a:pPr lvl="1"/>
            <a:r>
              <a:rPr lang="en-US" dirty="0" smtClean="0"/>
              <a:t>Basis for determination</a:t>
            </a:r>
          </a:p>
          <a:p>
            <a:pPr lvl="1"/>
            <a:r>
              <a:rPr lang="en-US" dirty="0" smtClean="0"/>
              <a:t>Authority as to which contribution rates are established</a:t>
            </a:r>
          </a:p>
          <a:p>
            <a:pPr lvl="1"/>
            <a:r>
              <a:rPr lang="en-US" dirty="0" smtClean="0"/>
              <a:t>Contribution rates (in dollars or as a percentage of total payroll)</a:t>
            </a:r>
          </a:p>
          <a:p>
            <a:r>
              <a:rPr lang="en-US" dirty="0" smtClean="0"/>
              <a:t>How to obtain stand-alone financial report of the pension plan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762000"/>
          </a:xfrm>
        </p:spPr>
        <p:txBody>
          <a:bodyPr/>
          <a:lstStyle/>
          <a:p>
            <a:r>
              <a:rPr lang="en-US" dirty="0" smtClean="0"/>
              <a:t>Notes to Financial Statements: </a:t>
            </a:r>
            <a:br>
              <a:rPr lang="en-US" dirty="0" smtClean="0"/>
            </a:br>
            <a:r>
              <a:rPr lang="en-US" dirty="0" smtClean="0"/>
              <a:t>Cost-Sharing Employers</a:t>
            </a:r>
            <a:endParaRPr lang="en-US" dirty="0"/>
          </a:p>
        </p:txBody>
      </p:sp>
      <p:sp>
        <p:nvSpPr>
          <p:cNvPr id="3" name="Content Placeholder 2"/>
          <p:cNvSpPr>
            <a:spLocks noGrp="1"/>
          </p:cNvSpPr>
          <p:nvPr>
            <p:ph idx="1"/>
          </p:nvPr>
        </p:nvSpPr>
        <p:spPr/>
        <p:txBody>
          <a:bodyPr/>
          <a:lstStyle/>
          <a:p>
            <a:r>
              <a:rPr lang="en-US" dirty="0" smtClean="0"/>
              <a:t>Information about the elements of plan’s basic financial statements (plan net position)—can refer to plan report</a:t>
            </a:r>
          </a:p>
          <a:p>
            <a:r>
              <a:rPr lang="en-US" dirty="0" smtClean="0"/>
              <a:t>NPL, deferred outflows/inflows of resources related to pensions, and pension expense/expenditures recognized, with separate identification of </a:t>
            </a:r>
          </a:p>
          <a:p>
            <a:pPr lvl="1"/>
            <a:r>
              <a:rPr lang="en-US" dirty="0" smtClean="0"/>
              <a:t>Amounts associated with current-period individual-employer items and periods over which those items are being recognized as expense</a:t>
            </a:r>
          </a:p>
          <a:p>
            <a:pPr lvl="1"/>
            <a:r>
              <a:rPr lang="en-US" dirty="0" smtClean="0"/>
              <a:t>Amounts related to beginning deferred outflows of resources/deferred inflows of resources</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Most Interesting Accountant in the World</a:t>
            </a:r>
            <a:endParaRPr lang="en-US" dirty="0"/>
          </a:p>
        </p:txBody>
      </p:sp>
      <p:pic>
        <p:nvPicPr>
          <p:cNvPr id="7" name="Picture Placeholder 6" descr="dosequis1.jpg"/>
          <p:cNvPicPr>
            <a:picLocks noGrp="1" noChangeAspect="1"/>
          </p:cNvPicPr>
          <p:nvPr>
            <p:ph type="pic" idx="1"/>
          </p:nvPr>
        </p:nvPicPr>
        <p:blipFill>
          <a:blip r:embed="rId2" cstate="print"/>
          <a:srcRect t="19037" b="19037"/>
          <a:stretch>
            <a:fillRect/>
          </a:stretch>
        </p:blipFill>
        <p:spPr>
          <a:xfrm>
            <a:off x="1905000" y="1371600"/>
            <a:ext cx="5486400" cy="3276601"/>
          </a:xfrm>
        </p:spPr>
      </p:pic>
      <p:sp>
        <p:nvSpPr>
          <p:cNvPr id="6" name="Text Placeholder 5"/>
          <p:cNvSpPr>
            <a:spLocks noGrp="1"/>
          </p:cNvSpPr>
          <p:nvPr>
            <p:ph type="body" sz="half" idx="2"/>
          </p:nvPr>
        </p:nvSpPr>
        <p:spPr/>
        <p:txBody>
          <a:bodyPr/>
          <a:lstStyle/>
          <a:p>
            <a:pPr algn="ctr"/>
            <a:r>
              <a:rPr lang="en-US" sz="2400" i="1" dirty="0" smtClean="0"/>
              <a:t>“His personality is so magnetic, he is unable to carry credit cards.”</a:t>
            </a:r>
            <a:endParaRPr lang="en-US" sz="2400"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t>Notes to Financial Statements: </a:t>
            </a:r>
            <a:br>
              <a:rPr lang="en-US" dirty="0" smtClean="0"/>
            </a:br>
            <a:r>
              <a:rPr lang="en-US" dirty="0" smtClean="0"/>
              <a:t>Cost-Sharing Employers</a:t>
            </a:r>
            <a:endParaRPr lang="en-US" dirty="0"/>
          </a:p>
        </p:txBody>
      </p:sp>
      <p:sp>
        <p:nvSpPr>
          <p:cNvPr id="3" name="Content Placeholder 2"/>
          <p:cNvSpPr>
            <a:spLocks noGrp="1"/>
          </p:cNvSpPr>
          <p:nvPr>
            <p:ph idx="1"/>
          </p:nvPr>
        </p:nvSpPr>
        <p:spPr/>
        <p:txBody>
          <a:bodyPr/>
          <a:lstStyle/>
          <a:p>
            <a:r>
              <a:rPr lang="en-US" dirty="0" smtClean="0"/>
              <a:t>Date of measurement date</a:t>
            </a:r>
          </a:p>
          <a:p>
            <a:r>
              <a:rPr lang="en-US" dirty="0" smtClean="0"/>
              <a:t>Assumptions and other inputs</a:t>
            </a:r>
          </a:p>
          <a:p>
            <a:pPr lvl="1"/>
            <a:r>
              <a:rPr lang="en-US" dirty="0" smtClean="0"/>
              <a:t>Inflation</a:t>
            </a:r>
          </a:p>
          <a:p>
            <a:pPr lvl="1"/>
            <a:r>
              <a:rPr lang="en-US" dirty="0" smtClean="0"/>
              <a:t>Salary changes</a:t>
            </a:r>
          </a:p>
          <a:p>
            <a:pPr lvl="1"/>
            <a:r>
              <a:rPr lang="en-US" dirty="0" smtClean="0"/>
              <a:t>Benefit changes</a:t>
            </a:r>
          </a:p>
          <a:p>
            <a:pPr lvl="1"/>
            <a:r>
              <a:rPr lang="en-US" dirty="0" smtClean="0"/>
              <a:t>Source of mortality assumptions</a:t>
            </a:r>
          </a:p>
          <a:p>
            <a:pPr lvl="1"/>
            <a:r>
              <a:rPr lang="en-US" dirty="0" smtClean="0"/>
              <a:t>Dates of experience studies</a:t>
            </a:r>
          </a:p>
          <a:p>
            <a:pPr lvl="1"/>
            <a:endParaRPr lang="en-US" dirty="0" smtClean="0"/>
          </a:p>
          <a:p>
            <a:pPr lvl="1">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to Financial Statements:</a:t>
            </a:r>
            <a:br>
              <a:rPr lang="en-US" dirty="0" smtClean="0"/>
            </a:br>
            <a:r>
              <a:rPr lang="en-US" dirty="0" smtClean="0"/>
              <a:t>Cost Sharing Employers</a:t>
            </a:r>
            <a:endParaRPr lang="en-US" dirty="0"/>
          </a:p>
        </p:txBody>
      </p:sp>
      <p:sp>
        <p:nvSpPr>
          <p:cNvPr id="3" name="Content Placeholder 2"/>
          <p:cNvSpPr>
            <a:spLocks noGrp="1"/>
          </p:cNvSpPr>
          <p:nvPr>
            <p:ph idx="1"/>
          </p:nvPr>
        </p:nvSpPr>
        <p:spPr/>
        <p:txBody>
          <a:bodyPr/>
          <a:lstStyle/>
          <a:p>
            <a:r>
              <a:rPr lang="en-US" dirty="0" smtClean="0"/>
              <a:t>Discount rate</a:t>
            </a:r>
          </a:p>
          <a:p>
            <a:pPr lvl="1"/>
            <a:r>
              <a:rPr lang="en-US" dirty="0" smtClean="0"/>
              <a:t>Rate applied in the measurement of the TPL and any change in that rate since the measurement date</a:t>
            </a:r>
          </a:p>
          <a:p>
            <a:pPr lvl="1"/>
            <a:r>
              <a:rPr lang="en-US" dirty="0" smtClean="0"/>
              <a:t>Assumptions made about projected cash flows into and out of the pension plan</a:t>
            </a:r>
          </a:p>
          <a:p>
            <a:pPr lvl="1"/>
            <a:r>
              <a:rPr lang="en-US" dirty="0" smtClean="0"/>
              <a:t>LT expected rate of return</a:t>
            </a:r>
          </a:p>
          <a:p>
            <a:pPr lvl="1"/>
            <a:r>
              <a:rPr lang="en-US" dirty="0" smtClean="0"/>
              <a:t>Asset allocation of the pension portfolio</a:t>
            </a:r>
          </a:p>
          <a:p>
            <a:pPr lvl="1"/>
            <a:r>
              <a:rPr lang="en-US" dirty="0" smtClean="0"/>
              <a:t>NPL using discount rate of +/- 1 percentage point</a:t>
            </a:r>
          </a:p>
          <a:p>
            <a:r>
              <a:rPr lang="en-US" dirty="0" smtClean="0"/>
              <a:t>Proportion of collective NPL of the plan and any changes from last calculation</a:t>
            </a:r>
          </a:p>
          <a:p>
            <a:endParaRPr lang="en-US" dirty="0" smtClean="0"/>
          </a:p>
          <a:p>
            <a:pPr lvl="1">
              <a:buNone/>
            </a:pPr>
            <a:endParaRPr lang="en-US" dirty="0" smtClean="0"/>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to Financial Statements:</a:t>
            </a:r>
            <a:br>
              <a:rPr lang="en-US" dirty="0" smtClean="0"/>
            </a:br>
            <a:r>
              <a:rPr lang="en-US" dirty="0" smtClean="0"/>
              <a:t>Cost Sharing Employers</a:t>
            </a:r>
            <a:endParaRPr lang="en-US" dirty="0"/>
          </a:p>
        </p:txBody>
      </p:sp>
      <p:sp>
        <p:nvSpPr>
          <p:cNvPr id="3" name="Content Placeholder 2"/>
          <p:cNvSpPr>
            <a:spLocks noGrp="1"/>
          </p:cNvSpPr>
          <p:nvPr>
            <p:ph idx="1"/>
          </p:nvPr>
        </p:nvSpPr>
        <p:spPr/>
        <p:txBody>
          <a:bodyPr/>
          <a:lstStyle/>
          <a:p>
            <a:r>
              <a:rPr lang="en-US" dirty="0" smtClean="0"/>
              <a:t>Amount of pension expense recognized by the employer in the reporting period</a:t>
            </a:r>
          </a:p>
          <a:p>
            <a:r>
              <a:rPr lang="en-US" dirty="0" smtClean="0"/>
              <a:t>Balances of deferred outflows/inflows of resources</a:t>
            </a:r>
          </a:p>
          <a:p>
            <a:r>
              <a:rPr lang="en-US" dirty="0" smtClean="0"/>
              <a:t>Five year schedule of effect on pension expense related to deferrals and component of thereafter</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Accounting and Audit Issues Related to Agent </a:t>
            </a:r>
            <a:r>
              <a:rPr lang="en-US" dirty="0" smtClean="0"/>
              <a:t>Multiple- </a:t>
            </a:r>
            <a:r>
              <a:rPr lang="en-US" dirty="0"/>
              <a:t>Employer PERS</a:t>
            </a:r>
          </a:p>
        </p:txBody>
      </p:sp>
      <p:sp>
        <p:nvSpPr>
          <p:cNvPr id="6" name="Text Placeholder 5"/>
          <p:cNvSpPr>
            <a:spLocks noGrp="1"/>
          </p:cNvSpPr>
          <p:nvPr>
            <p:ph type="body" idx="1"/>
          </p:nvPr>
        </p:nvSpPr>
        <p:spPr/>
        <p:txBody>
          <a:bodyPr/>
          <a:lstStyle/>
          <a:p>
            <a:endParaRPr lang="en-US" dirty="0"/>
          </a:p>
        </p:txBody>
      </p:sp>
      <p:pic>
        <p:nvPicPr>
          <p:cNvPr id="7" name="Content Placeholder 3" descr="pensions5.jpg"/>
          <p:cNvPicPr>
            <a:picLocks noGrp="1" noChangeAspect="1"/>
          </p:cNvPicPr>
          <p:nvPr>
            <p:ph idx="1"/>
          </p:nvPr>
        </p:nvPicPr>
        <p:blipFill>
          <a:blip r:embed="rId3" cstate="print"/>
          <a:stretch>
            <a:fillRect/>
          </a:stretch>
        </p:blipFill>
        <p:spPr>
          <a:xfrm>
            <a:off x="2362200" y="762000"/>
            <a:ext cx="4206240" cy="3282696"/>
          </a:xfrm>
        </p:spPr>
      </p:pic>
      <p:pic>
        <p:nvPicPr>
          <p:cNvPr id="9" name="Picture 8" descr="pensions5.jpg"/>
          <p:cNvPicPr>
            <a:picLocks noChangeAspect="1"/>
          </p:cNvPicPr>
          <p:nvPr/>
        </p:nvPicPr>
        <p:blipFill>
          <a:blip r:embed="rId3" cstate="print"/>
          <a:stretch>
            <a:fillRect/>
          </a:stretch>
        </p:blipFill>
        <p:spPr>
          <a:xfrm>
            <a:off x="2362200" y="762000"/>
            <a:ext cx="4206240" cy="3282696"/>
          </a:xfrm>
          <a:prstGeom prst="rect">
            <a:avLst/>
          </a:prstGeo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Agent Multiple-Employer Plans – Issues</a:t>
            </a:r>
            <a:endParaRPr lang="en-US" sz="2400" dirty="0"/>
          </a:p>
        </p:txBody>
      </p:sp>
      <p:sp>
        <p:nvSpPr>
          <p:cNvPr id="9" name="Rectangle 13"/>
          <p:cNvSpPr>
            <a:spLocks noGrp="1" noChangeArrowheads="1"/>
          </p:cNvSpPr>
          <p:nvPr>
            <p:ph type="sldNum" sz="quarter" idx="4294967295"/>
          </p:nvPr>
        </p:nvSpPr>
        <p:spPr>
          <a:xfrm>
            <a:off x="8297863" y="6386513"/>
            <a:ext cx="658812" cy="279400"/>
          </a:xfrm>
          <a:prstGeom prst="rect">
            <a:avLst/>
          </a:prstGeom>
          <a:ln/>
        </p:spPr>
        <p:txBody>
          <a:bodyPr/>
          <a:lstStyle>
            <a:lvl1pPr>
              <a:defRPr/>
            </a:lvl1pPr>
          </a:lstStyle>
          <a:p>
            <a:pPr>
              <a:defRPr/>
            </a:pPr>
            <a:fld id="{DBE74015-DB78-4567-B848-1A1C1CE11680}" type="slidenum">
              <a:rPr lang="en-US"/>
              <a:pPr>
                <a:defRPr/>
              </a:pPr>
              <a:t>34</a:t>
            </a:fld>
            <a:endParaRPr lang="en-US" dirty="0"/>
          </a:p>
        </p:txBody>
      </p:sp>
      <p:sp>
        <p:nvSpPr>
          <p:cNvPr id="4" name="Content Placeholder 3"/>
          <p:cNvSpPr>
            <a:spLocks noGrp="1"/>
          </p:cNvSpPr>
          <p:nvPr>
            <p:ph idx="1"/>
          </p:nvPr>
        </p:nvSpPr>
        <p:spPr/>
        <p:txBody>
          <a:bodyPr>
            <a:normAutofit fontScale="70000" lnSpcReduction="20000"/>
          </a:bodyPr>
          <a:lstStyle/>
          <a:p>
            <a:pPr marL="179388" lvl="2" indent="-176213">
              <a:spcBef>
                <a:spcPts val="500"/>
              </a:spcBef>
              <a:buClr>
                <a:schemeClr val="accent1"/>
              </a:buClr>
              <a:buSzPct val="70000"/>
              <a:buFont typeface="Wingdings" pitchFamily="2" charset="2"/>
              <a:buChar char="l"/>
            </a:pPr>
            <a:r>
              <a:rPr lang="en-US" sz="3100" b="1" dirty="0" smtClean="0">
                <a:latin typeface="+mn-lt"/>
                <a:cs typeface="+mn-cs"/>
              </a:rPr>
              <a:t>Audited financial statements of the plan do not include actuarial information, nor do they include each employer’s “interest” in the fiduciary net position</a:t>
            </a:r>
          </a:p>
          <a:p>
            <a:pPr marL="179388" lvl="2" indent="-176213">
              <a:spcBef>
                <a:spcPts val="500"/>
              </a:spcBef>
              <a:buClr>
                <a:schemeClr val="accent1"/>
              </a:buClr>
              <a:buSzPct val="70000"/>
              <a:buFont typeface="Wingdings" pitchFamily="2" charset="2"/>
              <a:buChar char="l"/>
            </a:pPr>
            <a:r>
              <a:rPr lang="en-US" sz="3100" b="1" dirty="0" smtClean="0">
                <a:latin typeface="+mn-lt"/>
                <a:cs typeface="+mn-cs"/>
              </a:rPr>
              <a:t>Allocation of fiduciary position reported by plan to employer is unaudited</a:t>
            </a:r>
          </a:p>
          <a:p>
            <a:pPr marL="179388" lvl="2" indent="-176213">
              <a:spcBef>
                <a:spcPts val="500"/>
              </a:spcBef>
              <a:buClr>
                <a:schemeClr val="accent1"/>
              </a:buClr>
              <a:buSzPct val="70000"/>
              <a:buFont typeface="Wingdings" pitchFamily="2" charset="2"/>
              <a:buChar char="l"/>
            </a:pPr>
            <a:r>
              <a:rPr lang="en-US" sz="3100" b="1" dirty="0" smtClean="0">
                <a:latin typeface="+mn-lt"/>
                <a:cs typeface="+mn-cs"/>
              </a:rPr>
              <a:t>Employers needs the following elements to record as of the measurement date: </a:t>
            </a:r>
          </a:p>
          <a:p>
            <a:pPr marL="358775" lvl="3" indent="-177800">
              <a:spcBef>
                <a:spcPts val="500"/>
              </a:spcBef>
              <a:buClr>
                <a:schemeClr val="accent1"/>
              </a:buClr>
              <a:buSzPct val="85000"/>
              <a:buFont typeface="Symbol" pitchFamily="18" charset="2"/>
              <a:buChar char="-"/>
            </a:pPr>
            <a:r>
              <a:rPr lang="en-US" sz="2400" dirty="0" smtClean="0">
                <a:latin typeface="+mn-lt"/>
                <a:cs typeface="+mn-cs"/>
              </a:rPr>
              <a:t>Total pension liability less fiduciary position = net pension liability</a:t>
            </a:r>
          </a:p>
          <a:p>
            <a:pPr marL="358775" lvl="3" indent="-177800">
              <a:spcBef>
                <a:spcPts val="500"/>
              </a:spcBef>
              <a:buClr>
                <a:schemeClr val="accent1"/>
              </a:buClr>
              <a:buSzPct val="85000"/>
              <a:buFont typeface="Symbol" pitchFamily="18" charset="2"/>
              <a:buChar char="-"/>
            </a:pPr>
            <a:r>
              <a:rPr lang="en-US" sz="2400" dirty="0" smtClean="0">
                <a:latin typeface="+mn-lt"/>
                <a:cs typeface="+mn-cs"/>
              </a:rPr>
              <a:t>Deferred outflows/inflows based on investment experience</a:t>
            </a:r>
          </a:p>
          <a:p>
            <a:pPr marL="358775" lvl="3" indent="-177800">
              <a:spcBef>
                <a:spcPts val="500"/>
              </a:spcBef>
              <a:buClr>
                <a:schemeClr val="accent1"/>
              </a:buClr>
              <a:buSzPct val="85000"/>
              <a:buFont typeface="Symbol" pitchFamily="18" charset="2"/>
              <a:buChar char="-"/>
            </a:pPr>
            <a:r>
              <a:rPr lang="en-US" sz="2400" dirty="0" smtClean="0">
                <a:latin typeface="+mn-lt"/>
                <a:cs typeface="+mn-cs"/>
              </a:rPr>
              <a:t>Deferred outflows/inflows based on changes in assumptions </a:t>
            </a:r>
          </a:p>
          <a:p>
            <a:pPr marL="358775" lvl="3" indent="-177800">
              <a:spcBef>
                <a:spcPts val="500"/>
              </a:spcBef>
              <a:buClr>
                <a:schemeClr val="accent1"/>
              </a:buClr>
              <a:buSzPct val="85000"/>
              <a:buFont typeface="Symbol" pitchFamily="18" charset="2"/>
              <a:buChar char="-"/>
            </a:pPr>
            <a:r>
              <a:rPr lang="en-US" sz="2400" dirty="0" smtClean="0">
                <a:latin typeface="+mn-lt"/>
                <a:cs typeface="+mn-cs"/>
              </a:rPr>
              <a:t>Deferred outflows/inflows based actuarial gains and losses</a:t>
            </a:r>
          </a:p>
          <a:p>
            <a:pPr marL="358775" lvl="3" indent="-177800">
              <a:spcBef>
                <a:spcPts val="500"/>
              </a:spcBef>
              <a:buClr>
                <a:schemeClr val="accent1"/>
              </a:buClr>
              <a:buSzPct val="85000"/>
              <a:buFont typeface="Symbol" pitchFamily="18" charset="2"/>
              <a:buChar char="-"/>
            </a:pPr>
            <a:r>
              <a:rPr lang="en-US" sz="2400" dirty="0" smtClean="0">
                <a:latin typeface="+mn-lt"/>
                <a:cs typeface="+mn-cs"/>
              </a:rPr>
              <a:t>Pension expense</a:t>
            </a:r>
          </a:p>
          <a:p>
            <a:pPr lvl="0"/>
            <a:endParaRPr lang="en-US" i="1" dirty="0" smtClean="0"/>
          </a:p>
          <a:p>
            <a:pPr marL="0" lvl="0" indent="0">
              <a:buNone/>
            </a:pPr>
            <a:r>
              <a:rPr lang="en-US" b="1" i="1" dirty="0" smtClean="0">
                <a:solidFill>
                  <a:srgbClr val="0070C0"/>
                </a:solidFill>
              </a:rPr>
              <a:t>How does a participating employer determine and get comfortable that these amounts as of the measurement date are accurate and verifiable?</a:t>
            </a:r>
            <a:endParaRPr lang="en-US" b="1" dirty="0" smtClean="0">
              <a:solidFill>
                <a:srgbClr val="0070C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Potential Solution to Fiduciary Net Position</a:t>
            </a:r>
            <a:endParaRPr lang="en-US" sz="2400" dirty="0"/>
          </a:p>
        </p:txBody>
      </p:sp>
      <p:sp>
        <p:nvSpPr>
          <p:cNvPr id="9" name="Rectangle 13"/>
          <p:cNvSpPr>
            <a:spLocks noGrp="1" noChangeArrowheads="1"/>
          </p:cNvSpPr>
          <p:nvPr>
            <p:ph type="sldNum" sz="quarter" idx="4294967295"/>
          </p:nvPr>
        </p:nvSpPr>
        <p:spPr>
          <a:xfrm>
            <a:off x="8297863" y="6386513"/>
            <a:ext cx="658812" cy="279400"/>
          </a:xfrm>
          <a:prstGeom prst="rect">
            <a:avLst/>
          </a:prstGeom>
          <a:ln/>
        </p:spPr>
        <p:txBody>
          <a:bodyPr/>
          <a:lstStyle>
            <a:lvl1pPr>
              <a:defRPr/>
            </a:lvl1pPr>
          </a:lstStyle>
          <a:p>
            <a:pPr>
              <a:defRPr/>
            </a:pPr>
            <a:fld id="{DBE74015-DB78-4567-B848-1A1C1CE11680}" type="slidenum">
              <a:rPr lang="en-US"/>
              <a:pPr>
                <a:defRPr/>
              </a:pPr>
              <a:t>35</a:t>
            </a:fld>
            <a:endParaRPr lang="en-US" dirty="0"/>
          </a:p>
        </p:txBody>
      </p:sp>
      <p:sp>
        <p:nvSpPr>
          <p:cNvPr id="4" name="Content Placeholder 3"/>
          <p:cNvSpPr>
            <a:spLocks noGrp="1"/>
          </p:cNvSpPr>
          <p:nvPr>
            <p:ph idx="1"/>
          </p:nvPr>
        </p:nvSpPr>
        <p:spPr/>
        <p:txBody>
          <a:bodyPr>
            <a:noAutofit/>
          </a:bodyPr>
          <a:lstStyle/>
          <a:p>
            <a:pPr marL="179388" lvl="2" indent="-176213">
              <a:spcBef>
                <a:spcPts val="500"/>
              </a:spcBef>
              <a:buClr>
                <a:schemeClr val="accent1"/>
              </a:buClr>
              <a:buSzPct val="70000"/>
              <a:buFont typeface="Wingdings" pitchFamily="2" charset="2"/>
              <a:buChar char="l"/>
            </a:pPr>
            <a:r>
              <a:rPr lang="en-US" sz="2800" dirty="0" smtClean="0">
                <a:latin typeface="+mn-lt"/>
                <a:cs typeface="+mn-cs"/>
              </a:rPr>
              <a:t>Include supplemental condensed schedule of “changes in fiduciary position” by employer in plan financial statements for which plan auditor is engaged to provide opinion</a:t>
            </a:r>
          </a:p>
          <a:p>
            <a:pPr marL="179388" lvl="2" indent="-176213">
              <a:spcBef>
                <a:spcPts val="500"/>
              </a:spcBef>
              <a:buClr>
                <a:schemeClr val="accent1"/>
              </a:buClr>
              <a:buSzPct val="70000"/>
              <a:buFont typeface="Wingdings" pitchFamily="2" charset="2"/>
              <a:buChar char="l"/>
            </a:pPr>
            <a:r>
              <a:rPr lang="en-US" sz="2800" dirty="0" smtClean="0">
                <a:latin typeface="+mn-lt"/>
                <a:cs typeface="+mn-cs"/>
              </a:rPr>
              <a:t>Plan auditor engaged to issue SOC 1 (type 2) report on allocation of inflows (i.e., contributions, investment income, etc.) and outflows (i.e., benefit payments, administrative expenses, etc.) of plan to individual employer accounts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Example Combining Schedule of Changes in Fiduciary Net Position (by employer)</a:t>
            </a:r>
            <a:endParaRPr lang="en-US" sz="2400" dirty="0"/>
          </a:p>
        </p:txBody>
      </p:sp>
      <p:sp>
        <p:nvSpPr>
          <p:cNvPr id="5" name="Slide Number Placeholder 2"/>
          <p:cNvSpPr>
            <a:spLocks noGrp="1"/>
          </p:cNvSpPr>
          <p:nvPr>
            <p:ph type="sldNum" sz="quarter" idx="4294967295"/>
          </p:nvPr>
        </p:nvSpPr>
        <p:spPr>
          <a:xfrm>
            <a:off x="8297863" y="6386513"/>
            <a:ext cx="658812" cy="279400"/>
          </a:xfrm>
          <a:prstGeom prst="rect">
            <a:avLst/>
          </a:prstGeom>
        </p:spPr>
        <p:txBody>
          <a:bodyPr/>
          <a:lstStyle/>
          <a:p>
            <a:fld id="{4E7E98A9-4BF1-41DA-8CEC-9FAC514E23CA}" type="slidenum">
              <a:rPr lang="en-US" smtClean="0"/>
              <a:pPr/>
              <a:t>36</a:t>
            </a:fld>
            <a:endParaRPr lang="en-US" dirty="0"/>
          </a:p>
        </p:txBody>
      </p:sp>
      <p:graphicFrame>
        <p:nvGraphicFramePr>
          <p:cNvPr id="4" name="Object 3"/>
          <p:cNvGraphicFramePr>
            <a:graphicFrameLocks noChangeAspect="1"/>
          </p:cNvGraphicFramePr>
          <p:nvPr/>
        </p:nvGraphicFramePr>
        <p:xfrm>
          <a:off x="532525" y="1604963"/>
          <a:ext cx="7888288" cy="4408487"/>
        </p:xfrm>
        <a:graphic>
          <a:graphicData uri="http://schemas.openxmlformats.org/presentationml/2006/ole">
            <p:oleObj spid="_x0000_s3074" name="Worksheet" r:id="rId3" imgW="6781935" imgH="3790935" progId="Excel.Sheet.12">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smtClean="0"/>
              <a:t>Potential Solution to Total Pension Liability, Deferred Outflows/Inflows, and Pension Expense</a:t>
            </a:r>
            <a:endParaRPr lang="en-US" sz="2400" dirty="0"/>
          </a:p>
        </p:txBody>
      </p:sp>
      <p:sp>
        <p:nvSpPr>
          <p:cNvPr id="9" name="Rectangle 13"/>
          <p:cNvSpPr>
            <a:spLocks noGrp="1" noChangeArrowheads="1"/>
          </p:cNvSpPr>
          <p:nvPr>
            <p:ph type="sldNum" sz="quarter" idx="4294967295"/>
          </p:nvPr>
        </p:nvSpPr>
        <p:spPr>
          <a:xfrm>
            <a:off x="8297863" y="6386513"/>
            <a:ext cx="658812" cy="279400"/>
          </a:xfrm>
          <a:prstGeom prst="rect">
            <a:avLst/>
          </a:prstGeom>
          <a:ln/>
        </p:spPr>
        <p:txBody>
          <a:bodyPr/>
          <a:lstStyle>
            <a:lvl1pPr>
              <a:defRPr/>
            </a:lvl1pPr>
          </a:lstStyle>
          <a:p>
            <a:pPr>
              <a:defRPr/>
            </a:pPr>
            <a:fld id="{DBE74015-DB78-4567-B848-1A1C1CE11680}" type="slidenum">
              <a:rPr lang="en-US"/>
              <a:pPr>
                <a:defRPr/>
              </a:pPr>
              <a:t>37</a:t>
            </a:fld>
            <a:endParaRPr lang="en-US" dirty="0"/>
          </a:p>
        </p:txBody>
      </p:sp>
      <p:sp>
        <p:nvSpPr>
          <p:cNvPr id="4" name="Content Placeholder 3"/>
          <p:cNvSpPr>
            <a:spLocks noGrp="1"/>
          </p:cNvSpPr>
          <p:nvPr>
            <p:ph idx="1"/>
          </p:nvPr>
        </p:nvSpPr>
        <p:spPr/>
        <p:txBody>
          <a:bodyPr>
            <a:normAutofit fontScale="40000" lnSpcReduction="20000"/>
          </a:bodyPr>
          <a:lstStyle/>
          <a:p>
            <a:r>
              <a:rPr lang="en-US" sz="4500" b="1" dirty="0" smtClean="0"/>
              <a:t>Plan auditor engaged to issue SOC 1 (type 2) report on census data controlled by plan (i.e. retired employees)</a:t>
            </a:r>
          </a:p>
          <a:p>
            <a:pPr lvl="1"/>
            <a:r>
              <a:rPr lang="en-US" sz="4000" dirty="0" smtClean="0"/>
              <a:t>User controls at the plan level - Plan controls most of the information needed by the actuary (inactives/retirees)</a:t>
            </a:r>
          </a:p>
          <a:p>
            <a:pPr lvl="1"/>
            <a:r>
              <a:rPr lang="en-US" sz="4000" dirty="0" smtClean="0"/>
              <a:t>User controls at the employer level – Employer controls the active employee information</a:t>
            </a:r>
          </a:p>
          <a:p>
            <a:pPr lvl="1"/>
            <a:r>
              <a:rPr lang="en-US" sz="4000" dirty="0" smtClean="0"/>
              <a:t>Another alternative would be to have an AUP performed by the Plan auditor to provide substantive evidence to cover the collection and transmission of retirees/inactives </a:t>
            </a:r>
          </a:p>
          <a:p>
            <a:r>
              <a:rPr lang="en-US" sz="4500" b="1" dirty="0" smtClean="0"/>
              <a:t>Plan actuary issues separate actuarial report for each participating employer which includes net pension liability, deferred outflows/inflows by type and year, pension expense, </a:t>
            </a:r>
            <a:r>
              <a:rPr lang="en-US" sz="4500" b="1" u="sng" dirty="0" smtClean="0"/>
              <a:t>and discount rate calculation </a:t>
            </a:r>
          </a:p>
          <a:p>
            <a:pPr lvl="1"/>
            <a:r>
              <a:rPr lang="en-US" sz="4000" dirty="0" smtClean="0"/>
              <a:t>Employer management and employer auditor rely on actuary as management specialist for total pension liability for individual employer</a:t>
            </a:r>
          </a:p>
          <a:p>
            <a:r>
              <a:rPr lang="en-US" sz="4500" b="1" dirty="0" smtClean="0"/>
              <a:t>Employer auditor tests census data of active employees and confirms actuarial information used by actuary</a:t>
            </a:r>
          </a:p>
          <a:p>
            <a:r>
              <a:rPr lang="en-US" sz="4500" b="1" dirty="0" smtClean="0"/>
              <a:t>Employer and employer auditor responsible for validating deferred outflows/inflows and pension expense related to individual employer</a:t>
            </a:r>
          </a:p>
          <a:p>
            <a:pPr lvl="1"/>
            <a:r>
              <a:rPr lang="en-US" sz="4000" dirty="0" smtClean="0"/>
              <a:t>Deferred outflows/inflows resulting from current year can be recalculated from condensed statement of changes in fiduciary position (by employer) included as supplemental information in plan financial statements</a:t>
            </a:r>
          </a:p>
          <a:p>
            <a:pPr lvl="1"/>
            <a:r>
              <a:rPr lang="en-US" sz="4000" dirty="0" smtClean="0"/>
              <a:t>Rely on actuarial report for deferred outflows/inflows related to actuarial experience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Agent Multiple-Employer Plans – Other Issues</a:t>
            </a:r>
            <a:endParaRPr lang="en-US" sz="2400" dirty="0"/>
          </a:p>
        </p:txBody>
      </p:sp>
      <p:sp>
        <p:nvSpPr>
          <p:cNvPr id="9" name="Rectangle 13"/>
          <p:cNvSpPr>
            <a:spLocks noGrp="1" noChangeArrowheads="1"/>
          </p:cNvSpPr>
          <p:nvPr>
            <p:ph type="sldNum" sz="quarter" idx="4294967295"/>
          </p:nvPr>
        </p:nvSpPr>
        <p:spPr>
          <a:xfrm>
            <a:off x="8297863" y="6386513"/>
            <a:ext cx="658812" cy="279400"/>
          </a:xfrm>
          <a:prstGeom prst="rect">
            <a:avLst/>
          </a:prstGeom>
          <a:ln/>
        </p:spPr>
        <p:txBody>
          <a:bodyPr/>
          <a:lstStyle>
            <a:lvl1pPr>
              <a:defRPr/>
            </a:lvl1pPr>
          </a:lstStyle>
          <a:p>
            <a:pPr>
              <a:defRPr/>
            </a:pPr>
            <a:fld id="{DBE74015-DB78-4567-B848-1A1C1CE11680}" type="slidenum">
              <a:rPr lang="en-US"/>
              <a:pPr>
                <a:defRPr/>
              </a:pPr>
              <a:t>38</a:t>
            </a:fld>
            <a:endParaRPr lang="en-US" dirty="0"/>
          </a:p>
        </p:txBody>
      </p:sp>
      <p:sp>
        <p:nvSpPr>
          <p:cNvPr id="4" name="Content Placeholder 3"/>
          <p:cNvSpPr>
            <a:spLocks noGrp="1"/>
          </p:cNvSpPr>
          <p:nvPr>
            <p:ph idx="1"/>
          </p:nvPr>
        </p:nvSpPr>
        <p:spPr/>
        <p:txBody>
          <a:bodyPr>
            <a:normAutofit/>
          </a:bodyPr>
          <a:lstStyle/>
          <a:p>
            <a:r>
              <a:rPr lang="en-US" sz="3200" b="1" dirty="0" smtClean="0"/>
              <a:t>Differentiation of actuarial assumptions for each participating employer</a:t>
            </a:r>
          </a:p>
          <a:p>
            <a:r>
              <a:rPr lang="en-US" sz="3200" b="1" dirty="0" smtClean="0"/>
              <a:t>Involvement of employer in establishing actuarial assumptions</a:t>
            </a:r>
          </a:p>
          <a:p>
            <a:r>
              <a:rPr lang="en-US" sz="3200" b="1" dirty="0" smtClean="0"/>
              <a:t>Ability of auditors of employers to evaluate appropriateness of actuarial assumptions </a:t>
            </a:r>
          </a:p>
          <a:p>
            <a:r>
              <a:rPr lang="en-US" sz="3200" b="1" dirty="0" smtClean="0"/>
              <a:t>Communication of auditors with plan actuary</a:t>
            </a:r>
          </a:p>
          <a:p>
            <a:r>
              <a:rPr lang="en-US" sz="3200" b="1" dirty="0" smtClean="0"/>
              <a:t>Ability of plan actuary to provide actuarial report directly to each employer</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 Agency Perspective	</a:t>
            </a:r>
            <a:endParaRPr lang="en-US" dirty="0"/>
          </a:p>
        </p:txBody>
      </p:sp>
      <p:sp>
        <p:nvSpPr>
          <p:cNvPr id="3" name="Content Placeholder 2"/>
          <p:cNvSpPr>
            <a:spLocks noGrp="1"/>
          </p:cNvSpPr>
          <p:nvPr>
            <p:ph idx="1"/>
          </p:nvPr>
        </p:nvSpPr>
        <p:spPr/>
        <p:txBody>
          <a:bodyPr/>
          <a:lstStyle/>
          <a:p>
            <a:endParaRPr lang="en-US" dirty="0" smtClean="0"/>
          </a:p>
          <a:p>
            <a:r>
              <a:rPr lang="en-US" dirty="0" smtClean="0"/>
              <a:t>Supportive of this standard</a:t>
            </a:r>
          </a:p>
          <a:p>
            <a:r>
              <a:rPr lang="en-US" dirty="0" smtClean="0"/>
              <a:t>Provides more information and transparency</a:t>
            </a:r>
          </a:p>
          <a:p>
            <a:r>
              <a:rPr lang="en-US" dirty="0" smtClean="0"/>
              <a:t>Limited immediate impact on ratings</a:t>
            </a:r>
          </a:p>
          <a:p>
            <a:r>
              <a:rPr lang="en-US" dirty="0" smtClean="0"/>
              <a:t>Want to see a long-term plan</a:t>
            </a:r>
          </a:p>
          <a:p>
            <a:r>
              <a:rPr lang="en-US" dirty="0" smtClean="0"/>
              <a:t>Follow Moody’s proposal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to Entities</a:t>
            </a:r>
            <a:endParaRPr lang="en-US" dirty="0"/>
          </a:p>
        </p:txBody>
      </p:sp>
      <p:sp>
        <p:nvSpPr>
          <p:cNvPr id="3" name="Content Placeholder 2"/>
          <p:cNvSpPr>
            <a:spLocks noGrp="1"/>
          </p:cNvSpPr>
          <p:nvPr>
            <p:ph idx="1"/>
          </p:nvPr>
        </p:nvSpPr>
        <p:spPr/>
        <p:txBody>
          <a:bodyPr/>
          <a:lstStyle/>
          <a:p>
            <a:pPr>
              <a:buNone/>
            </a:pPr>
            <a:r>
              <a:rPr lang="en-US" dirty="0" smtClean="0"/>
              <a:t>Who will be impacted? </a:t>
            </a:r>
          </a:p>
          <a:p>
            <a:r>
              <a:rPr lang="en-US" dirty="0" smtClean="0"/>
              <a:t>Board of Governance</a:t>
            </a:r>
          </a:p>
          <a:p>
            <a:r>
              <a:rPr lang="en-US" dirty="0" smtClean="0"/>
              <a:t>Constituents</a:t>
            </a:r>
          </a:p>
          <a:p>
            <a:r>
              <a:rPr lang="en-US" dirty="0" smtClean="0"/>
              <a:t>Employees of the State and Local Government</a:t>
            </a:r>
          </a:p>
          <a:p>
            <a:endParaRPr lang="en-US" dirty="0" smtClean="0"/>
          </a:p>
          <a:p>
            <a:pPr>
              <a:buNone/>
            </a:pP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2971800" y="3733800"/>
            <a:ext cx="3619500" cy="226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Moody’s Proposal</a:t>
            </a:r>
            <a:endParaRPr lang="en-US" dirty="0"/>
          </a:p>
        </p:txBody>
      </p:sp>
      <p:sp>
        <p:nvSpPr>
          <p:cNvPr id="3" name="Content Placeholder 2"/>
          <p:cNvSpPr>
            <a:spLocks noGrp="1"/>
          </p:cNvSpPr>
          <p:nvPr>
            <p:ph idx="1"/>
          </p:nvPr>
        </p:nvSpPr>
        <p:spPr/>
        <p:txBody>
          <a:bodyPr/>
          <a:lstStyle/>
          <a:p>
            <a:r>
              <a:rPr lang="en-US" dirty="0" smtClean="0"/>
              <a:t>Allocate underfunded actuarial liability in cost sharing plans based on ratable share of required contributions</a:t>
            </a:r>
          </a:p>
          <a:p>
            <a:r>
              <a:rPr lang="en-US" dirty="0" smtClean="0"/>
              <a:t>Accrued Actuarial Liability based on high grade long term corporate bond index (5.5% for 2011)</a:t>
            </a:r>
          </a:p>
          <a:p>
            <a:r>
              <a:rPr lang="en-US" dirty="0" smtClean="0"/>
              <a:t>No more smoothing – fair value of actuarial investments as of reporting date</a:t>
            </a:r>
          </a:p>
          <a:p>
            <a:r>
              <a:rPr lang="en-US" dirty="0" smtClean="0"/>
              <a:t>Annual pension contributions for </a:t>
            </a:r>
            <a:r>
              <a:rPr lang="en-US" b="1" dirty="0" smtClean="0"/>
              <a:t>states </a:t>
            </a:r>
            <a:r>
              <a:rPr lang="en-US" dirty="0" smtClean="0">
                <a:solidFill>
                  <a:srgbClr val="FF0000"/>
                </a:solidFill>
              </a:rPr>
              <a:t>(not local governments) </a:t>
            </a:r>
            <a:r>
              <a:rPr lang="en-US" dirty="0" smtClean="0"/>
              <a:t>will be adjusted to reflect bond rates and 17-year level amount amortization</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Still Looking for Answers</a:t>
            </a:r>
            <a:endParaRPr lang="en-US" dirty="0"/>
          </a:p>
        </p:txBody>
      </p:sp>
      <p:sp>
        <p:nvSpPr>
          <p:cNvPr id="3" name="Content Placeholder 2"/>
          <p:cNvSpPr>
            <a:spLocks noGrp="1"/>
          </p:cNvSpPr>
          <p:nvPr>
            <p:ph idx="1"/>
          </p:nvPr>
        </p:nvSpPr>
        <p:spPr/>
        <p:txBody>
          <a:bodyPr/>
          <a:lstStyle/>
          <a:p>
            <a:r>
              <a:rPr lang="en-US" sz="2000" dirty="0" smtClean="0"/>
              <a:t>The GASB Implementation Guide which will include Plan guidance was issued in the 2</a:t>
            </a:r>
            <a:r>
              <a:rPr lang="en-US" sz="2000" baseline="30000" dirty="0" smtClean="0"/>
              <a:t>nd</a:t>
            </a:r>
            <a:r>
              <a:rPr lang="en-US" sz="2000" dirty="0" smtClean="0"/>
              <a:t> Quarter of 2013 and for Employer guidance </a:t>
            </a:r>
            <a:r>
              <a:rPr lang="en-US" sz="2000" dirty="0" smtClean="0"/>
              <a:t>issued January</a:t>
            </a:r>
            <a:r>
              <a:rPr lang="en-US" sz="2000" dirty="0" smtClean="0"/>
              <a:t> 2014.</a:t>
            </a:r>
            <a:endParaRPr lang="en-US" sz="2000" dirty="0" smtClean="0"/>
          </a:p>
          <a:p>
            <a:r>
              <a:rPr lang="en-US" sz="2000" dirty="0" smtClean="0"/>
              <a:t>AICPA coming out with guidance October 2013, but has been delayed, now set for mid February</a:t>
            </a:r>
          </a:p>
          <a:p>
            <a:r>
              <a:rPr lang="en-US" sz="2000" dirty="0" smtClean="0"/>
              <a:t>What will happen about the blended rate?</a:t>
            </a:r>
          </a:p>
          <a:p>
            <a:r>
              <a:rPr lang="en-US" sz="2000" dirty="0" smtClean="0"/>
              <a:t>How best to communicate the employer proportionate share?  What should be included?</a:t>
            </a:r>
          </a:p>
          <a:p>
            <a:r>
              <a:rPr lang="en-US" sz="2000" dirty="0" smtClean="0"/>
              <a:t>How are auditors going to deal with the lag in reporting the liability?</a:t>
            </a:r>
          </a:p>
          <a:p>
            <a:r>
              <a:rPr lang="en-US" sz="2000" dirty="0" smtClean="0"/>
              <a:t>How are bond raters going to interpret the liability?</a:t>
            </a:r>
          </a:p>
          <a:p>
            <a:r>
              <a:rPr lang="en-US" sz="2000" dirty="0" smtClean="0"/>
              <a:t>Who will keep track of the amortization schedules for the employers?</a:t>
            </a:r>
          </a:p>
          <a:p>
            <a:r>
              <a:rPr lang="en-US" sz="2000" dirty="0" smtClean="0"/>
              <a:t>How to account for differences between the information provided in the Plan CAFR and the latest actuarial valuation.</a:t>
            </a:r>
          </a:p>
          <a:p>
            <a:pPr lvl="1"/>
            <a:r>
              <a:rPr lang="en-US" sz="1800" dirty="0" smtClean="0"/>
              <a:t>Which information will the employers select for their financial statements?</a:t>
            </a:r>
          </a:p>
          <a:p>
            <a:pPr>
              <a:buNone/>
            </a:pPr>
            <a:endParaRPr lang="en-US"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Most Interesting Accountant in the World</a:t>
            </a:r>
            <a:endParaRPr lang="en-US" dirty="0"/>
          </a:p>
        </p:txBody>
      </p:sp>
      <p:pic>
        <p:nvPicPr>
          <p:cNvPr id="9" name="Content Placeholder 8" descr="dosequis2.jpg"/>
          <p:cNvPicPr>
            <a:picLocks noGrp="1" noChangeAspect="1"/>
          </p:cNvPicPr>
          <p:nvPr>
            <p:ph sz="half" idx="2"/>
          </p:nvPr>
        </p:nvPicPr>
        <p:blipFill>
          <a:blip r:embed="rId2" cstate="print"/>
          <a:stretch>
            <a:fillRect/>
          </a:stretch>
        </p:blipFill>
        <p:spPr>
          <a:xfrm>
            <a:off x="457200" y="2363764"/>
            <a:ext cx="4040188" cy="3208385"/>
          </a:xfrm>
        </p:spPr>
      </p:pic>
      <p:sp>
        <p:nvSpPr>
          <p:cNvPr id="8" name="Content Placeholder 7"/>
          <p:cNvSpPr>
            <a:spLocks noGrp="1"/>
          </p:cNvSpPr>
          <p:nvPr>
            <p:ph sz="quarter" idx="4"/>
          </p:nvPr>
        </p:nvSpPr>
        <p:spPr/>
        <p:txBody>
          <a:bodyPr/>
          <a:lstStyle/>
          <a:p>
            <a:pPr>
              <a:buNone/>
            </a:pPr>
            <a:endParaRPr lang="en-US" dirty="0" smtClean="0"/>
          </a:p>
          <a:p>
            <a:pPr>
              <a:buNone/>
            </a:pPr>
            <a:endParaRPr lang="en-US" dirty="0" smtClean="0"/>
          </a:p>
          <a:p>
            <a:pPr>
              <a:buNone/>
            </a:pPr>
            <a:r>
              <a:rPr lang="en-US" b="1" i="1" dirty="0" smtClean="0"/>
              <a:t>	“I don’t always read accounting statements, but when I do, I prefer GASB 67 and 68.”</a:t>
            </a:r>
            <a:endParaRPr lang="en-US" b="1" i="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Thank You</a:t>
            </a:r>
            <a:endParaRPr lang="en-US" dirty="0"/>
          </a:p>
        </p:txBody>
      </p:sp>
      <p:pic>
        <p:nvPicPr>
          <p:cNvPr id="62466" name="Picture 2" descr="C:\Users\rey4356\AppData\Local\Microsoft\Windows\Temporary Internet Files\Content.IE5\Z874YKSQ\MC900441523[1].wmf"/>
          <p:cNvPicPr>
            <a:picLocks noGrp="1" noChangeAspect="1" noChangeArrowheads="1"/>
          </p:cNvPicPr>
          <p:nvPr>
            <p:ph idx="1"/>
          </p:nvPr>
        </p:nvPicPr>
        <p:blipFill>
          <a:blip r:embed="rId2" cstate="print"/>
          <a:srcRect/>
          <a:stretch>
            <a:fillRect/>
          </a:stretch>
        </p:blipFill>
        <p:spPr bwMode="auto">
          <a:xfrm>
            <a:off x="2819400" y="2286000"/>
            <a:ext cx="3428999" cy="2743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Change?	</a:t>
            </a:r>
            <a:endParaRPr lang="en-US" dirty="0"/>
          </a:p>
        </p:txBody>
      </p:sp>
      <p:pic>
        <p:nvPicPr>
          <p:cNvPr id="3075" name="Picture 3"/>
          <p:cNvPicPr>
            <a:picLocks noGrp="1" noChangeAspect="1" noChangeArrowheads="1"/>
          </p:cNvPicPr>
          <p:nvPr>
            <p:ph idx="1"/>
          </p:nvPr>
        </p:nvPicPr>
        <p:blipFill>
          <a:blip r:embed="rId2" cstate="print"/>
          <a:srcRect/>
          <a:stretch>
            <a:fillRect/>
          </a:stretch>
        </p:blipFill>
        <p:spPr>
          <a:xfrm>
            <a:off x="1828800" y="1752600"/>
            <a:ext cx="5638800" cy="4343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Text Placeholder 4"/>
          <p:cNvSpPr>
            <a:spLocks noGrp="1"/>
          </p:cNvSpPr>
          <p:nvPr>
            <p:ph type="body" idx="1"/>
          </p:nvPr>
        </p:nvSpPr>
        <p:spPr/>
        <p:txBody>
          <a:bodyPr/>
          <a:lstStyle/>
          <a:p>
            <a:endParaRPr lang="en-US" dirty="0"/>
          </a:p>
        </p:txBody>
      </p:sp>
      <p:pic>
        <p:nvPicPr>
          <p:cNvPr id="6" name="Content Placeholder 3" descr="pensions3.jpg"/>
          <p:cNvPicPr>
            <a:picLocks noGrp="1" noChangeAspect="1"/>
          </p:cNvPicPr>
          <p:nvPr>
            <p:ph idx="1"/>
          </p:nvPr>
        </p:nvPicPr>
        <p:blipFill>
          <a:blip r:embed="rId2" cstate="print"/>
          <a:stretch>
            <a:fillRect/>
          </a:stretch>
        </p:blipFill>
        <p:spPr>
          <a:xfrm>
            <a:off x="2438400" y="685800"/>
            <a:ext cx="4206240" cy="328269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Pension Standards</a:t>
            </a:r>
            <a:endParaRPr lang="en-US" dirty="0"/>
          </a:p>
        </p:txBody>
      </p:sp>
      <p:graphicFrame>
        <p:nvGraphicFramePr>
          <p:cNvPr id="6" name="Content Placeholder 5"/>
          <p:cNvGraphicFramePr>
            <a:graphicFrameLocks noGrp="1"/>
          </p:cNvGraphicFramePr>
          <p:nvPr>
            <p:ph idx="1"/>
          </p:nvPr>
        </p:nvGraphicFramePr>
        <p:xfrm>
          <a:off x="457200" y="1981200"/>
          <a:ext cx="8229600" cy="3261360"/>
        </p:xfrm>
        <a:graphic>
          <a:graphicData uri="http://schemas.openxmlformats.org/drawingml/2006/table">
            <a:tbl>
              <a:tblPr firstRow="1" bandRow="1">
                <a:tableStyleId>{5C22544A-7EE6-4342-B048-85BDC9FD1C3A}</a:tableStyleId>
              </a:tblPr>
              <a:tblGrid>
                <a:gridCol w="1981200"/>
                <a:gridCol w="3200400"/>
                <a:gridCol w="3048000"/>
              </a:tblGrid>
              <a:tr h="370840">
                <a:tc>
                  <a:txBody>
                    <a:bodyPr/>
                    <a:lstStyle/>
                    <a:p>
                      <a:pPr algn="ctr"/>
                      <a:r>
                        <a:rPr lang="en-US" sz="2800" dirty="0" smtClean="0"/>
                        <a:t>Standard</a:t>
                      </a:r>
                      <a:r>
                        <a:rPr lang="en-US" sz="2800" baseline="0" dirty="0" smtClean="0"/>
                        <a:t> #</a:t>
                      </a:r>
                      <a:endParaRPr lang="en-US" sz="2800" dirty="0"/>
                    </a:p>
                  </a:txBody>
                  <a:tcPr/>
                </a:tc>
                <a:tc>
                  <a:txBody>
                    <a:bodyPr/>
                    <a:lstStyle/>
                    <a:p>
                      <a:pPr algn="ctr"/>
                      <a:r>
                        <a:rPr lang="en-US" sz="2800" dirty="0" smtClean="0"/>
                        <a:t>Title</a:t>
                      </a:r>
                      <a:endParaRPr lang="en-US" sz="2800" dirty="0"/>
                    </a:p>
                  </a:txBody>
                  <a:tcPr/>
                </a:tc>
                <a:tc>
                  <a:txBody>
                    <a:bodyPr/>
                    <a:lstStyle/>
                    <a:p>
                      <a:pPr algn="ctr"/>
                      <a:r>
                        <a:rPr lang="en-US" sz="2800" dirty="0" smtClean="0"/>
                        <a:t>Effective Date</a:t>
                      </a:r>
                      <a:endParaRPr lang="en-US" sz="2800" dirty="0"/>
                    </a:p>
                  </a:txBody>
                  <a:tcPr/>
                </a:tc>
              </a:tr>
              <a:tr h="370840">
                <a:tc>
                  <a:txBody>
                    <a:bodyPr/>
                    <a:lstStyle/>
                    <a:p>
                      <a:r>
                        <a:rPr lang="en-US" sz="2800" dirty="0" smtClean="0"/>
                        <a:t>GASB 67</a:t>
                      </a:r>
                      <a:endParaRPr lang="en-US" sz="2800" dirty="0"/>
                    </a:p>
                  </a:txBody>
                  <a:tcPr>
                    <a:solidFill>
                      <a:schemeClr val="bg1">
                        <a:lumMod val="85000"/>
                      </a:schemeClr>
                    </a:solidFill>
                  </a:tcPr>
                </a:tc>
                <a:tc>
                  <a:txBody>
                    <a:bodyPr/>
                    <a:lstStyle/>
                    <a:p>
                      <a:r>
                        <a:rPr lang="en-US" sz="2800" dirty="0" smtClean="0"/>
                        <a:t>Financial Reporting for Pension Plans</a:t>
                      </a:r>
                      <a:endParaRPr lang="en-US" sz="2800" dirty="0"/>
                    </a:p>
                  </a:txBody>
                  <a:tcPr>
                    <a:solidFill>
                      <a:schemeClr val="bg1">
                        <a:lumMod val="85000"/>
                      </a:schemeClr>
                    </a:solidFill>
                  </a:tcPr>
                </a:tc>
                <a:tc>
                  <a:txBody>
                    <a:bodyPr/>
                    <a:lstStyle/>
                    <a:p>
                      <a:r>
                        <a:rPr lang="en-US" sz="2800" dirty="0" smtClean="0"/>
                        <a:t>Fiscal</a:t>
                      </a:r>
                      <a:r>
                        <a:rPr lang="en-US" sz="2800" baseline="0" dirty="0" smtClean="0"/>
                        <a:t> Years beginning after June 15, 2013</a:t>
                      </a:r>
                      <a:endParaRPr lang="en-US" sz="2800" dirty="0"/>
                    </a:p>
                  </a:txBody>
                  <a:tcPr>
                    <a:solidFill>
                      <a:schemeClr val="bg1">
                        <a:lumMod val="85000"/>
                      </a:schemeClr>
                    </a:solidFill>
                  </a:tcPr>
                </a:tc>
              </a:tr>
              <a:tr h="370840">
                <a:tc>
                  <a:txBody>
                    <a:bodyPr/>
                    <a:lstStyle/>
                    <a:p>
                      <a:r>
                        <a:rPr lang="en-US" sz="2800" dirty="0" smtClean="0"/>
                        <a:t>GASB 68</a:t>
                      </a:r>
                      <a:endParaRPr lang="en-US" sz="2800" dirty="0"/>
                    </a:p>
                  </a:txBody>
                  <a:tcPr>
                    <a:solidFill>
                      <a:schemeClr val="bg1">
                        <a:lumMod val="85000"/>
                      </a:schemeClr>
                    </a:solidFill>
                  </a:tcPr>
                </a:tc>
                <a:tc>
                  <a:txBody>
                    <a:bodyPr/>
                    <a:lstStyle/>
                    <a:p>
                      <a:r>
                        <a:rPr lang="en-US" sz="2800" dirty="0" smtClean="0"/>
                        <a:t>Accounting and Financial Reporting</a:t>
                      </a:r>
                      <a:r>
                        <a:rPr lang="en-US" sz="2800" baseline="0" dirty="0" smtClean="0"/>
                        <a:t> for Pensions</a:t>
                      </a:r>
                      <a:endParaRPr lang="en-US" sz="2800" dirty="0"/>
                    </a:p>
                  </a:txBody>
                  <a:tcPr>
                    <a:solidFill>
                      <a:schemeClr val="bg1">
                        <a:lumMod val="85000"/>
                      </a:schemeClr>
                    </a:solidFill>
                  </a:tcPr>
                </a:tc>
                <a:tc>
                  <a:txBody>
                    <a:bodyPr/>
                    <a:lstStyle/>
                    <a:p>
                      <a:r>
                        <a:rPr lang="en-US" sz="2800" dirty="0" smtClean="0"/>
                        <a:t>Fiscal</a:t>
                      </a:r>
                      <a:r>
                        <a:rPr lang="en-US" sz="2800" baseline="0" dirty="0" smtClean="0"/>
                        <a:t> years beginning after June 15, 2014</a:t>
                      </a:r>
                      <a:endParaRPr lang="en-US" sz="2800" dirty="0"/>
                    </a:p>
                  </a:txBody>
                  <a:tcP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normAutofit/>
          </a:bodyPr>
          <a:lstStyle/>
          <a:p>
            <a:r>
              <a:rPr lang="en-US" sz="2400" dirty="0" smtClean="0"/>
              <a:t>Summary of Employer Provisions</a:t>
            </a:r>
            <a:endParaRPr lang="en-US" sz="2400" dirty="0"/>
          </a:p>
        </p:txBody>
      </p:sp>
      <p:sp>
        <p:nvSpPr>
          <p:cNvPr id="5" name="Slide Number Placeholder 3"/>
          <p:cNvSpPr>
            <a:spLocks noGrp="1"/>
          </p:cNvSpPr>
          <p:nvPr>
            <p:ph type="sldNum" sz="quarter" idx="4294967295"/>
          </p:nvPr>
        </p:nvSpPr>
        <p:spPr>
          <a:xfrm>
            <a:off x="8297863" y="6386513"/>
            <a:ext cx="658812" cy="279400"/>
          </a:xfrm>
          <a:prstGeom prst="rect">
            <a:avLst/>
          </a:prstGeom>
        </p:spPr>
        <p:txBody>
          <a:bodyPr/>
          <a:lstStyle/>
          <a:p>
            <a:fld id="{F3B3F8D6-8C80-455D-B7A9-52FFF9AD83DA}" type="slidenum">
              <a:rPr lang="en-US" smtClean="0"/>
              <a:pPr/>
              <a:t>8</a:t>
            </a:fld>
            <a:endParaRPr lang="en-US" dirty="0"/>
          </a:p>
        </p:txBody>
      </p:sp>
      <p:sp>
        <p:nvSpPr>
          <p:cNvPr id="350211" name="Rectangle 3"/>
          <p:cNvSpPr>
            <a:spLocks noGrp="1" noChangeArrowheads="1"/>
          </p:cNvSpPr>
          <p:nvPr>
            <p:ph idx="1"/>
          </p:nvPr>
        </p:nvSpPr>
        <p:spPr/>
        <p:txBody>
          <a:bodyPr/>
          <a:lstStyle/>
          <a:p>
            <a:pPr marL="179388" lvl="2" indent="-176213">
              <a:spcBef>
                <a:spcPts val="500"/>
              </a:spcBef>
              <a:buClr>
                <a:schemeClr val="accent1"/>
              </a:buClr>
              <a:buSzPct val="70000"/>
              <a:buFont typeface="Wingdings" pitchFamily="2" charset="2"/>
              <a:buChar char="l"/>
            </a:pPr>
            <a:r>
              <a:rPr lang="en-US" sz="2400" b="1" dirty="0" smtClean="0">
                <a:latin typeface="+mn-lt"/>
                <a:cs typeface="+mn-cs"/>
              </a:rPr>
              <a:t>The following amounts will be required to be determined related to a defined-benefit pension plan as of a date (measurement date) no earlier than the end of the employer’s prior fiscal year:</a:t>
            </a:r>
          </a:p>
          <a:p>
            <a:pPr marL="358775" lvl="3" indent="-177800">
              <a:spcBef>
                <a:spcPts val="500"/>
              </a:spcBef>
              <a:buClr>
                <a:schemeClr val="accent1"/>
              </a:buClr>
              <a:buSzPct val="85000"/>
              <a:buFont typeface="Symbol" pitchFamily="18" charset="2"/>
              <a:buChar char="-"/>
            </a:pPr>
            <a:r>
              <a:rPr lang="en-US" dirty="0" smtClean="0">
                <a:latin typeface="+mn-lt"/>
                <a:cs typeface="+mn-cs"/>
              </a:rPr>
              <a:t>Net pension liability (asset)</a:t>
            </a:r>
          </a:p>
          <a:p>
            <a:pPr marL="358775" lvl="3" indent="-177800">
              <a:spcBef>
                <a:spcPts val="500"/>
              </a:spcBef>
              <a:buClr>
                <a:schemeClr val="accent1"/>
              </a:buClr>
              <a:buSzPct val="85000"/>
              <a:buFont typeface="Symbol" pitchFamily="18" charset="2"/>
              <a:buChar char="-"/>
            </a:pPr>
            <a:r>
              <a:rPr lang="en-US" dirty="0" smtClean="0">
                <a:latin typeface="+mn-lt"/>
                <a:cs typeface="+mn-cs"/>
              </a:rPr>
              <a:t>Pension expense</a:t>
            </a:r>
          </a:p>
          <a:p>
            <a:pPr marL="358775" lvl="3" indent="-177800">
              <a:spcBef>
                <a:spcPts val="500"/>
              </a:spcBef>
              <a:buClr>
                <a:schemeClr val="accent1"/>
              </a:buClr>
              <a:buSzPct val="85000"/>
              <a:buFont typeface="Symbol" pitchFamily="18" charset="2"/>
              <a:buChar char="-"/>
            </a:pPr>
            <a:r>
              <a:rPr lang="en-US" dirty="0" smtClean="0">
                <a:latin typeface="+mn-lt"/>
                <a:cs typeface="+mn-cs"/>
              </a:rPr>
              <a:t>Pension deferred outflows of resources and deferred inflows of resources</a:t>
            </a:r>
          </a:p>
          <a:p>
            <a:pPr marL="179388" lvl="2" indent="-176213">
              <a:spcBef>
                <a:spcPts val="500"/>
              </a:spcBef>
              <a:buClr>
                <a:schemeClr val="accent1"/>
              </a:buClr>
              <a:buSzPct val="70000"/>
              <a:buFont typeface="Wingdings" pitchFamily="2" charset="2"/>
              <a:buChar char="l"/>
            </a:pPr>
            <a:r>
              <a:rPr lang="en-US" sz="2400" b="1" dirty="0" smtClean="0">
                <a:latin typeface="+mn-lt"/>
                <a:cs typeface="+mn-cs"/>
              </a:rPr>
              <a:t>Employers participating in single-employer or agent multiple-employer plans will recognize 100 percent of the above amounts for each plan</a:t>
            </a:r>
          </a:p>
          <a:p>
            <a:pPr marL="179388" lvl="2" indent="-176213">
              <a:spcBef>
                <a:spcPts val="500"/>
              </a:spcBef>
              <a:buClr>
                <a:schemeClr val="accent1"/>
              </a:buClr>
              <a:buSzPct val="70000"/>
              <a:buFont typeface="Wingdings" pitchFamily="2" charset="2"/>
              <a:buChar char="l"/>
            </a:pPr>
            <a:r>
              <a:rPr lang="en-US" sz="2400" b="1" dirty="0" smtClean="0">
                <a:latin typeface="+mn-lt"/>
                <a:cs typeface="+mn-cs"/>
              </a:rPr>
              <a:t>Employers participating in cost-sharing, multiple-employer plans will recognize their proportionate share of the collective amounts for the plan as a whole</a:t>
            </a:r>
          </a:p>
          <a:p>
            <a:pPr lvl="3"/>
            <a:endParaRPr lang="en-US" b="1" dirty="0" smtClean="0"/>
          </a:p>
          <a:p>
            <a:pPr lvl="2">
              <a:buNone/>
            </a:pPr>
            <a:endParaRPr lang="en-US" sz="2200" b="1"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normAutofit/>
          </a:bodyPr>
          <a:lstStyle/>
          <a:p>
            <a:r>
              <a:rPr lang="en-US" sz="2400" dirty="0" smtClean="0"/>
              <a:t>Summary of Employer Provisions (continued)</a:t>
            </a:r>
            <a:endParaRPr lang="en-US" sz="2400" dirty="0"/>
          </a:p>
        </p:txBody>
      </p:sp>
      <p:sp>
        <p:nvSpPr>
          <p:cNvPr id="5" name="Slide Number Placeholder 3"/>
          <p:cNvSpPr>
            <a:spLocks noGrp="1"/>
          </p:cNvSpPr>
          <p:nvPr>
            <p:ph type="sldNum" sz="quarter" idx="4294967295"/>
          </p:nvPr>
        </p:nvSpPr>
        <p:spPr>
          <a:xfrm>
            <a:off x="8297863" y="6386513"/>
            <a:ext cx="658812" cy="279400"/>
          </a:xfrm>
          <a:prstGeom prst="rect">
            <a:avLst/>
          </a:prstGeom>
        </p:spPr>
        <p:txBody>
          <a:bodyPr/>
          <a:lstStyle/>
          <a:p>
            <a:fld id="{F3B3F8D6-8C80-455D-B7A9-52FFF9AD83DA}" type="slidenum">
              <a:rPr lang="en-US" smtClean="0"/>
              <a:pPr/>
              <a:t>9</a:t>
            </a:fld>
            <a:endParaRPr lang="en-US" dirty="0"/>
          </a:p>
        </p:txBody>
      </p:sp>
      <p:sp>
        <p:nvSpPr>
          <p:cNvPr id="350211" name="Rectangle 3"/>
          <p:cNvSpPr>
            <a:spLocks noGrp="1" noChangeArrowheads="1"/>
          </p:cNvSpPr>
          <p:nvPr>
            <p:ph idx="1"/>
          </p:nvPr>
        </p:nvSpPr>
        <p:spPr/>
        <p:txBody>
          <a:bodyPr/>
          <a:lstStyle/>
          <a:p>
            <a:pPr marL="179388" lvl="2" indent="-176213">
              <a:spcBef>
                <a:spcPts val="500"/>
              </a:spcBef>
              <a:buClr>
                <a:schemeClr val="accent1"/>
              </a:buClr>
              <a:buSzPct val="70000"/>
              <a:buFont typeface="Wingdings" pitchFamily="2" charset="2"/>
              <a:buChar char="l"/>
            </a:pPr>
            <a:r>
              <a:rPr lang="en-US" sz="2600" b="1" dirty="0" smtClean="0">
                <a:latin typeface="+mn-lt"/>
                <a:cs typeface="+mn-cs"/>
              </a:rPr>
              <a:t>Net pension liability represents total pension liability less the fiduciary net position of the pension plan</a:t>
            </a:r>
          </a:p>
          <a:p>
            <a:pPr marL="179388" lvl="2" indent="-176213">
              <a:spcBef>
                <a:spcPts val="500"/>
              </a:spcBef>
              <a:buClr>
                <a:schemeClr val="accent1"/>
              </a:buClr>
              <a:buSzPct val="70000"/>
              <a:buFont typeface="Wingdings" pitchFamily="2" charset="2"/>
              <a:buChar char="l"/>
            </a:pPr>
            <a:r>
              <a:rPr lang="en-US" sz="2600" b="1" dirty="0" smtClean="0">
                <a:latin typeface="+mn-lt"/>
                <a:cs typeface="+mn-cs"/>
              </a:rPr>
              <a:t>Changes in net pension liability will be immediately recognized as pension expense or reported as deferred outflows/inflows of resources depending on nature of change</a:t>
            </a:r>
          </a:p>
          <a:p>
            <a:pPr marL="179388" lvl="2" indent="-176213">
              <a:spcBef>
                <a:spcPts val="500"/>
              </a:spcBef>
              <a:buClr>
                <a:schemeClr val="accent1"/>
              </a:buClr>
              <a:buSzPct val="70000"/>
              <a:buFont typeface="Wingdings" pitchFamily="2" charset="2"/>
              <a:buChar char="l"/>
            </a:pPr>
            <a:r>
              <a:rPr lang="en-US" sz="2600" b="1" dirty="0" smtClean="0">
                <a:latin typeface="+mn-lt"/>
                <a:cs typeface="+mn-cs"/>
              </a:rPr>
              <a:t>Approach results in reporting of pension liability and expense as employees earn their pension benefits by providing services instead of being based on funding requirements</a:t>
            </a:r>
          </a:p>
          <a:p>
            <a:pPr marL="179388" lvl="2" indent="-176213">
              <a:spcBef>
                <a:spcPts val="500"/>
              </a:spcBef>
              <a:buClr>
                <a:schemeClr val="accent1"/>
              </a:buClr>
              <a:buSzPct val="70000"/>
              <a:buFont typeface="Wingdings" pitchFamily="2" charset="2"/>
              <a:buChar char="l"/>
            </a:pPr>
            <a:r>
              <a:rPr lang="en-US" sz="2600" b="1" dirty="0" smtClean="0">
                <a:latin typeface="+mn-lt"/>
                <a:cs typeface="+mn-cs"/>
              </a:rPr>
              <a:t>No significant changes to accounting for pensions in governmental funds</a:t>
            </a:r>
          </a:p>
          <a:p>
            <a:pPr lvl="2">
              <a:buNone/>
            </a:pPr>
            <a:endParaRPr lang="en-US" sz="2400" b="1" dirty="0" smtClean="0"/>
          </a:p>
          <a:p>
            <a:pPr lvl="3"/>
            <a:endParaRPr lang="en-US" sz="2400" b="1" dirty="0" smtClean="0"/>
          </a:p>
          <a:p>
            <a:pPr lvl="3">
              <a:buNone/>
            </a:pPr>
            <a:endParaRPr lang="en-US" dirty="0" smtClean="0"/>
          </a:p>
          <a:p>
            <a:pPr lvl="3"/>
            <a:endParaRPr lang="en-US" b="1" dirty="0" smtClean="0"/>
          </a:p>
          <a:p>
            <a:pPr lvl="2"/>
            <a:endParaRPr lang="en-US" b="1"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LA-PowerPoint">
  <a:themeElements>
    <a:clrScheme name="Custom 6">
      <a:dk1>
        <a:srgbClr val="000000"/>
      </a:dk1>
      <a:lt1>
        <a:srgbClr val="FFFFFF"/>
      </a:lt1>
      <a:dk2>
        <a:srgbClr val="003767"/>
      </a:dk2>
      <a:lt2>
        <a:srgbClr val="E2E2DD"/>
      </a:lt2>
      <a:accent1>
        <a:srgbClr val="003767"/>
      </a:accent1>
      <a:accent2>
        <a:srgbClr val="380834"/>
      </a:accent2>
      <a:accent3>
        <a:srgbClr val="7B181A"/>
      </a:accent3>
      <a:accent4>
        <a:srgbClr val="9B9A3D"/>
      </a:accent4>
      <a:accent5>
        <a:srgbClr val="F4CA49"/>
      </a:accent5>
      <a:accent6>
        <a:srgbClr val="B88B47"/>
      </a:accent6>
      <a:hlink>
        <a:srgbClr val="6699CC"/>
      </a:hlink>
      <a:folHlink>
        <a:srgbClr val="66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CLA-PowerPoint</Template>
  <TotalTime>1785</TotalTime>
  <Words>2716</Words>
  <Application>Microsoft Office PowerPoint</Application>
  <PresentationFormat>On-screen Show (4:3)</PresentationFormat>
  <Paragraphs>343</Paragraphs>
  <Slides>43</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CLA-PowerPoint</vt:lpstr>
      <vt:lpstr>Worksheet</vt:lpstr>
      <vt:lpstr>GASB 68-Accounting and Financial Reporting for Pensions</vt:lpstr>
      <vt:lpstr> Learning objectives/Agenda </vt:lpstr>
      <vt:lpstr>The Most Interesting Accountant in the World</vt:lpstr>
      <vt:lpstr>Impact to Entities</vt:lpstr>
      <vt:lpstr>Why the Change? </vt:lpstr>
      <vt:lpstr>Slide 6</vt:lpstr>
      <vt:lpstr>GASB Pension Standards</vt:lpstr>
      <vt:lpstr>Summary of Employer Provisions</vt:lpstr>
      <vt:lpstr>Summary of Employer Provisions (continued)</vt:lpstr>
      <vt:lpstr>Summary of Employer Provisions (continued)</vt:lpstr>
      <vt:lpstr>Summary of Plan Provisions</vt:lpstr>
      <vt:lpstr>Components of Pension Expense (PE)</vt:lpstr>
      <vt:lpstr>Recognition of Changes in NPL</vt:lpstr>
      <vt:lpstr>Recognition of Changes in NPL (cont)</vt:lpstr>
      <vt:lpstr>Impact of Measurement Date and Coordination with Auditors </vt:lpstr>
      <vt:lpstr>Timing and Frequency of Measurement of Total Pension Liability</vt:lpstr>
      <vt:lpstr>Timing of Measurement of Total Pension Liability</vt:lpstr>
      <vt:lpstr>Example Public University</vt:lpstr>
      <vt:lpstr>Example Public University – Impact of Using Prior Year Measurement Date</vt:lpstr>
      <vt:lpstr>Example Public University – Impact of Using Current Year Measurement Date</vt:lpstr>
      <vt:lpstr>Considerations for Measurement Date</vt:lpstr>
      <vt:lpstr>Accounting and Audit Issues Related to Cost-Sharing Multiple- Employer PERS</vt:lpstr>
      <vt:lpstr>Cost-Sharing Multiple-Employer Plans – Issues</vt:lpstr>
      <vt:lpstr>Cost-Sharing Multiple-Employer Plans – Potential Solutions</vt:lpstr>
      <vt:lpstr>Example Schedule of Employer Allocations</vt:lpstr>
      <vt:lpstr>Cost-Sharing Multiple-Employer Plans –  Potential Solutions</vt:lpstr>
      <vt:lpstr>Example Schedule of Employer Pension Amounts</vt:lpstr>
      <vt:lpstr>Notes to Financial Statement - All Employers</vt:lpstr>
      <vt:lpstr>Notes to Financial Statements:  Cost-Sharing Employers</vt:lpstr>
      <vt:lpstr>Notes to Financial Statements:  Cost-Sharing Employers</vt:lpstr>
      <vt:lpstr>Notes to Financial Statements: Cost Sharing Employers</vt:lpstr>
      <vt:lpstr>Notes to Financial Statements: Cost Sharing Employers</vt:lpstr>
      <vt:lpstr>Accounting and Audit Issues Related to Agent Multiple- Employer PERS</vt:lpstr>
      <vt:lpstr>Agent Multiple-Employer Plans – Issues</vt:lpstr>
      <vt:lpstr>Potential Solution to Fiduciary Net Position</vt:lpstr>
      <vt:lpstr>Example Combining Schedule of Changes in Fiduciary Net Position (by employer)</vt:lpstr>
      <vt:lpstr>Potential Solution to Total Pension Liability, Deferred Outflows/Inflows, and Pension Expense</vt:lpstr>
      <vt:lpstr>Agent Multiple-Employer Plans – Other Issues</vt:lpstr>
      <vt:lpstr>Rating Agency Perspective </vt:lpstr>
      <vt:lpstr>Moody’s Proposal</vt:lpstr>
      <vt:lpstr>Still Looking for Answers</vt:lpstr>
      <vt:lpstr>The Most Interesting Accountant in the World</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Mountains and Moguls: Emerging Retirement Plan Trends in the Wake of GASB</dc:title>
  <dc:creator>nied8234</dc:creator>
  <cp:lastModifiedBy>nied8234</cp:lastModifiedBy>
  <cp:revision>177</cp:revision>
  <cp:lastPrinted>2013-01-31T01:38:52Z</cp:lastPrinted>
  <dcterms:created xsi:type="dcterms:W3CDTF">2012-02-03T21:33:31Z</dcterms:created>
  <dcterms:modified xsi:type="dcterms:W3CDTF">2014-02-24T04:51:07Z</dcterms:modified>
</cp:coreProperties>
</file>