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302" r:id="rId2"/>
    <p:sldId id="303" r:id="rId3"/>
    <p:sldId id="351" r:id="rId4"/>
    <p:sldId id="305" r:id="rId5"/>
    <p:sldId id="306" r:id="rId6"/>
    <p:sldId id="307" r:id="rId7"/>
    <p:sldId id="308" r:id="rId8"/>
    <p:sldId id="309" r:id="rId9"/>
    <p:sldId id="310" r:id="rId10"/>
    <p:sldId id="353" r:id="rId11"/>
    <p:sldId id="348" r:id="rId12"/>
    <p:sldId id="349" r:id="rId13"/>
    <p:sldId id="350"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93" autoAdjust="0"/>
    <p:restoredTop sz="93225" autoAdjust="0"/>
  </p:normalViewPr>
  <p:slideViewPr>
    <p:cSldViewPr snapToGrid="0">
      <p:cViewPr varScale="1">
        <p:scale>
          <a:sx n="59" d="100"/>
          <a:sy n="59" d="100"/>
        </p:scale>
        <p:origin x="62" y="523"/>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B5592C-BABA-4D77-B2F8-530FE429F114}"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63A367E3-E2D1-4E35-BAA1-204635A31EA5}">
      <dgm:prSet/>
      <dgm:spPr/>
      <dgm:t>
        <a:bodyPr/>
        <a:lstStyle/>
        <a:p>
          <a:r>
            <a:rPr lang="en-US" dirty="0"/>
            <a:t>LEAs may </a:t>
          </a:r>
          <a:r>
            <a:rPr lang="en-US" dirty="0" err="1"/>
            <a:t>AUFA</a:t>
          </a:r>
          <a:r>
            <a:rPr lang="en-US" dirty="0"/>
            <a:t> </a:t>
          </a:r>
          <a:r>
            <a:rPr lang="en-US" b="1" dirty="0"/>
            <a:t>Title II, Part A </a:t>
          </a:r>
          <a:r>
            <a:rPr lang="en-US" dirty="0"/>
            <a:t>funds for use in:</a:t>
          </a:r>
        </a:p>
      </dgm:t>
    </dgm:pt>
    <dgm:pt modelId="{BB2BF001-A969-44FB-8D82-5DEB8AB50635}" type="parTrans" cxnId="{890AC2D4-B422-44FB-8FE8-7C377518EAAA}">
      <dgm:prSet/>
      <dgm:spPr/>
      <dgm:t>
        <a:bodyPr/>
        <a:lstStyle/>
        <a:p>
          <a:endParaRPr lang="en-US"/>
        </a:p>
      </dgm:t>
    </dgm:pt>
    <dgm:pt modelId="{B9376110-81CE-4799-87B3-2FA29EA46574}" type="sibTrans" cxnId="{890AC2D4-B422-44FB-8FE8-7C377518EAAA}">
      <dgm:prSet/>
      <dgm:spPr/>
      <dgm:t>
        <a:bodyPr/>
        <a:lstStyle/>
        <a:p>
          <a:endParaRPr lang="en-US"/>
        </a:p>
      </dgm:t>
    </dgm:pt>
    <dgm:pt modelId="{3D8DC901-071C-44CB-9311-CB01D14F4976}">
      <dgm:prSet/>
      <dgm:spPr/>
      <dgm:t>
        <a:bodyPr/>
        <a:lstStyle/>
        <a:p>
          <a:r>
            <a:rPr lang="en-US" dirty="0"/>
            <a:t>Title I, Part A</a:t>
          </a:r>
        </a:p>
      </dgm:t>
    </dgm:pt>
    <dgm:pt modelId="{30915894-CAB0-402D-B5A7-A4D8E0626E2D}" type="parTrans" cxnId="{C68573DF-F8AE-4055-82FA-3580F7CD72A8}">
      <dgm:prSet/>
      <dgm:spPr/>
      <dgm:t>
        <a:bodyPr/>
        <a:lstStyle/>
        <a:p>
          <a:endParaRPr lang="en-US"/>
        </a:p>
      </dgm:t>
    </dgm:pt>
    <dgm:pt modelId="{F46FD0CF-D90F-4ED9-8920-1EAF9F68D2B5}" type="sibTrans" cxnId="{C68573DF-F8AE-4055-82FA-3580F7CD72A8}">
      <dgm:prSet/>
      <dgm:spPr/>
      <dgm:t>
        <a:bodyPr/>
        <a:lstStyle/>
        <a:p>
          <a:endParaRPr lang="en-US"/>
        </a:p>
      </dgm:t>
    </dgm:pt>
    <dgm:pt modelId="{02DED73C-A326-4AF7-A03B-7A55AE752722}">
      <dgm:prSet/>
      <dgm:spPr/>
      <dgm:t>
        <a:bodyPr/>
        <a:lstStyle/>
        <a:p>
          <a:r>
            <a:rPr lang="en-US" dirty="0"/>
            <a:t>Title III, Part A,</a:t>
          </a:r>
        </a:p>
      </dgm:t>
    </dgm:pt>
    <dgm:pt modelId="{ABF972D8-37AC-4033-B8CE-FEDA31192507}" type="parTrans" cxnId="{CD10AE78-C825-4A8A-BD8C-F225BCC23EF7}">
      <dgm:prSet/>
      <dgm:spPr/>
      <dgm:t>
        <a:bodyPr/>
        <a:lstStyle/>
        <a:p>
          <a:endParaRPr lang="en-US"/>
        </a:p>
      </dgm:t>
    </dgm:pt>
    <dgm:pt modelId="{06E042C9-5C71-4805-AF63-3AEA534052FE}" type="sibTrans" cxnId="{CD10AE78-C825-4A8A-BD8C-F225BCC23EF7}">
      <dgm:prSet/>
      <dgm:spPr/>
      <dgm:t>
        <a:bodyPr/>
        <a:lstStyle/>
        <a:p>
          <a:endParaRPr lang="en-US"/>
        </a:p>
      </dgm:t>
    </dgm:pt>
    <dgm:pt modelId="{61B0016B-CBE3-4C10-80C5-82552093093D}">
      <dgm:prSet/>
      <dgm:spPr/>
      <dgm:t>
        <a:bodyPr/>
        <a:lstStyle/>
        <a:p>
          <a:r>
            <a:rPr lang="en-US" dirty="0"/>
            <a:t>Title III, Immigrant Set-Aside, and </a:t>
          </a:r>
        </a:p>
      </dgm:t>
    </dgm:pt>
    <dgm:pt modelId="{D2A6A323-C00B-41DF-A630-44ADF7D52780}" type="parTrans" cxnId="{022543BC-3197-483C-946E-F7CDF8E5DC10}">
      <dgm:prSet/>
      <dgm:spPr/>
      <dgm:t>
        <a:bodyPr/>
        <a:lstStyle/>
        <a:p>
          <a:endParaRPr lang="en-US"/>
        </a:p>
      </dgm:t>
    </dgm:pt>
    <dgm:pt modelId="{D5692BDF-D074-4E33-B188-6D933C55FCEF}" type="sibTrans" cxnId="{022543BC-3197-483C-946E-F7CDF8E5DC10}">
      <dgm:prSet/>
      <dgm:spPr/>
      <dgm:t>
        <a:bodyPr/>
        <a:lstStyle/>
        <a:p>
          <a:endParaRPr lang="en-US"/>
        </a:p>
      </dgm:t>
    </dgm:pt>
    <dgm:pt modelId="{0987366C-C649-47B3-80F1-191B559D32DA}">
      <dgm:prSet/>
      <dgm:spPr/>
      <dgm:t>
        <a:bodyPr/>
        <a:lstStyle/>
        <a:p>
          <a:r>
            <a:rPr lang="en-US" dirty="0"/>
            <a:t>Title IV, Part A</a:t>
          </a:r>
        </a:p>
      </dgm:t>
    </dgm:pt>
    <dgm:pt modelId="{C07FD406-EC8D-495F-88E6-97916CA2022A}" type="parTrans" cxnId="{557DC6DB-2A30-46CF-93A7-1BD94919838D}">
      <dgm:prSet/>
      <dgm:spPr/>
      <dgm:t>
        <a:bodyPr/>
        <a:lstStyle/>
        <a:p>
          <a:endParaRPr lang="en-US"/>
        </a:p>
      </dgm:t>
    </dgm:pt>
    <dgm:pt modelId="{F8F714F4-8AF0-4C7F-A4A0-D476CDE15B07}" type="sibTrans" cxnId="{557DC6DB-2A30-46CF-93A7-1BD94919838D}">
      <dgm:prSet/>
      <dgm:spPr/>
      <dgm:t>
        <a:bodyPr/>
        <a:lstStyle/>
        <a:p>
          <a:endParaRPr lang="en-US"/>
        </a:p>
      </dgm:t>
    </dgm:pt>
    <dgm:pt modelId="{D4E97494-655A-4073-9CF1-A313EC73B9E7}">
      <dgm:prSet/>
      <dgm:spPr/>
      <dgm:t>
        <a:bodyPr/>
        <a:lstStyle/>
        <a:p>
          <a:r>
            <a:rPr lang="en-US" dirty="0"/>
            <a:t>LEAs may </a:t>
          </a:r>
          <a:r>
            <a:rPr lang="en-US" dirty="0" err="1"/>
            <a:t>AUFA</a:t>
          </a:r>
          <a:r>
            <a:rPr lang="en-US" dirty="0"/>
            <a:t> </a:t>
          </a:r>
          <a:r>
            <a:rPr lang="en-US" b="1" dirty="0"/>
            <a:t>Title IV, Part A </a:t>
          </a:r>
          <a:r>
            <a:rPr lang="en-US" dirty="0"/>
            <a:t>funds for use in: </a:t>
          </a:r>
        </a:p>
      </dgm:t>
    </dgm:pt>
    <dgm:pt modelId="{5A625D28-DEE2-4710-BEBD-9548B147A37E}" type="parTrans" cxnId="{A2712329-78D5-4C9B-B31B-03E17D79F971}">
      <dgm:prSet/>
      <dgm:spPr/>
      <dgm:t>
        <a:bodyPr/>
        <a:lstStyle/>
        <a:p>
          <a:endParaRPr lang="en-US"/>
        </a:p>
      </dgm:t>
    </dgm:pt>
    <dgm:pt modelId="{C4278C8B-ACD5-4B49-8A10-F5EC1EE5A8E7}" type="sibTrans" cxnId="{A2712329-78D5-4C9B-B31B-03E17D79F971}">
      <dgm:prSet/>
      <dgm:spPr/>
      <dgm:t>
        <a:bodyPr/>
        <a:lstStyle/>
        <a:p>
          <a:endParaRPr lang="en-US"/>
        </a:p>
      </dgm:t>
    </dgm:pt>
    <dgm:pt modelId="{F7F2264F-14D8-4E43-BB79-5FD294FD8B77}">
      <dgm:prSet/>
      <dgm:spPr/>
      <dgm:t>
        <a:bodyPr/>
        <a:lstStyle/>
        <a:p>
          <a:r>
            <a:rPr lang="en-US" dirty="0"/>
            <a:t>Title I, Part A, </a:t>
          </a:r>
        </a:p>
      </dgm:t>
    </dgm:pt>
    <dgm:pt modelId="{C2369FCC-4C4B-4C05-A581-AFDA017B8A11}" type="parTrans" cxnId="{F30A145F-9CBC-410B-9F62-370B997AB13D}">
      <dgm:prSet/>
      <dgm:spPr/>
      <dgm:t>
        <a:bodyPr/>
        <a:lstStyle/>
        <a:p>
          <a:endParaRPr lang="en-US"/>
        </a:p>
      </dgm:t>
    </dgm:pt>
    <dgm:pt modelId="{F3BF72B4-D3D1-4B0A-B1DD-7B2BA3744822}" type="sibTrans" cxnId="{F30A145F-9CBC-410B-9F62-370B997AB13D}">
      <dgm:prSet/>
      <dgm:spPr/>
      <dgm:t>
        <a:bodyPr/>
        <a:lstStyle/>
        <a:p>
          <a:endParaRPr lang="en-US"/>
        </a:p>
      </dgm:t>
    </dgm:pt>
    <dgm:pt modelId="{6CD02EBE-F527-46D9-9B37-7F364F6E250A}">
      <dgm:prSet/>
      <dgm:spPr/>
      <dgm:t>
        <a:bodyPr/>
        <a:lstStyle/>
        <a:p>
          <a:r>
            <a:rPr lang="en-US" dirty="0"/>
            <a:t>Title II, Part A, </a:t>
          </a:r>
        </a:p>
      </dgm:t>
    </dgm:pt>
    <dgm:pt modelId="{C04066BD-7254-4CC5-9CBA-8110010FF7A4}" type="parTrans" cxnId="{D1618C9D-1281-409A-AAEB-F0F6166E5706}">
      <dgm:prSet/>
      <dgm:spPr/>
      <dgm:t>
        <a:bodyPr/>
        <a:lstStyle/>
        <a:p>
          <a:endParaRPr lang="en-US"/>
        </a:p>
      </dgm:t>
    </dgm:pt>
    <dgm:pt modelId="{7E6B8DFB-E6AB-4DC0-A388-B7C1FBD23DC8}" type="sibTrans" cxnId="{D1618C9D-1281-409A-AAEB-F0F6166E5706}">
      <dgm:prSet/>
      <dgm:spPr/>
      <dgm:t>
        <a:bodyPr/>
        <a:lstStyle/>
        <a:p>
          <a:endParaRPr lang="en-US"/>
        </a:p>
      </dgm:t>
    </dgm:pt>
    <dgm:pt modelId="{44C84CF0-0577-4846-B85B-B465110B13D3}">
      <dgm:prSet/>
      <dgm:spPr/>
      <dgm:t>
        <a:bodyPr/>
        <a:lstStyle/>
        <a:p>
          <a:r>
            <a:rPr lang="en-US" dirty="0"/>
            <a:t>Title III, Part A, and</a:t>
          </a:r>
        </a:p>
      </dgm:t>
    </dgm:pt>
    <dgm:pt modelId="{FF84D06A-94ED-424E-93F3-A07999EC4AFD}" type="parTrans" cxnId="{260F61CF-CE3B-437B-9E8D-5D2A5B6BFD70}">
      <dgm:prSet/>
      <dgm:spPr/>
      <dgm:t>
        <a:bodyPr/>
        <a:lstStyle/>
        <a:p>
          <a:endParaRPr lang="en-US"/>
        </a:p>
      </dgm:t>
    </dgm:pt>
    <dgm:pt modelId="{4067E51D-3B68-448B-B19C-1ADBE6AECDF5}" type="sibTrans" cxnId="{260F61CF-CE3B-437B-9E8D-5D2A5B6BFD70}">
      <dgm:prSet/>
      <dgm:spPr/>
      <dgm:t>
        <a:bodyPr/>
        <a:lstStyle/>
        <a:p>
          <a:endParaRPr lang="en-US"/>
        </a:p>
      </dgm:t>
    </dgm:pt>
    <dgm:pt modelId="{4B18DA8D-4187-4703-969B-91D17C826698}">
      <dgm:prSet/>
      <dgm:spPr/>
      <dgm:t>
        <a:bodyPr/>
        <a:lstStyle/>
        <a:p>
          <a:r>
            <a:rPr lang="en-US" dirty="0"/>
            <a:t>Title III, Part A Immigrant Set-Aside</a:t>
          </a:r>
        </a:p>
      </dgm:t>
    </dgm:pt>
    <dgm:pt modelId="{80192C86-7249-450C-AA75-AC27FA66B024}" type="parTrans" cxnId="{AEBA1DF0-AA04-4D92-96BA-C8C8A1E3DF26}">
      <dgm:prSet/>
      <dgm:spPr/>
      <dgm:t>
        <a:bodyPr/>
        <a:lstStyle/>
        <a:p>
          <a:endParaRPr lang="en-US"/>
        </a:p>
      </dgm:t>
    </dgm:pt>
    <dgm:pt modelId="{77D4B36D-FC56-4B0C-93FE-E2166A44B6FB}" type="sibTrans" cxnId="{AEBA1DF0-AA04-4D92-96BA-C8C8A1E3DF26}">
      <dgm:prSet/>
      <dgm:spPr/>
      <dgm:t>
        <a:bodyPr/>
        <a:lstStyle/>
        <a:p>
          <a:endParaRPr lang="en-US"/>
        </a:p>
      </dgm:t>
    </dgm:pt>
    <dgm:pt modelId="{3F13FCAF-C112-4C0B-8B60-06E18B44460C}">
      <dgm:prSet/>
      <dgm:spPr>
        <a:solidFill>
          <a:schemeClr val="accent1"/>
        </a:solidFill>
      </dgm:spPr>
      <dgm:t>
        <a:bodyPr/>
        <a:lstStyle/>
        <a:p>
          <a:r>
            <a:rPr lang="en-US" dirty="0">
              <a:solidFill>
                <a:schemeClr val="tx1"/>
              </a:solidFill>
            </a:rPr>
            <a:t>When drawing down funds from Grants Fiscal, funds will be requested from the original program.</a:t>
          </a:r>
        </a:p>
      </dgm:t>
    </dgm:pt>
    <dgm:pt modelId="{420D9C7D-1EAA-4729-9F2E-DF0E20FABB37}" type="parTrans" cxnId="{009859FD-F3BE-46A4-8681-D40EA132D5DE}">
      <dgm:prSet/>
      <dgm:spPr/>
      <dgm:t>
        <a:bodyPr/>
        <a:lstStyle/>
        <a:p>
          <a:endParaRPr lang="en-US"/>
        </a:p>
      </dgm:t>
    </dgm:pt>
    <dgm:pt modelId="{CC1C9F1C-65BA-4F2C-AAEC-48210E6A085A}" type="sibTrans" cxnId="{009859FD-F3BE-46A4-8681-D40EA132D5DE}">
      <dgm:prSet/>
      <dgm:spPr/>
      <dgm:t>
        <a:bodyPr/>
        <a:lstStyle/>
        <a:p>
          <a:endParaRPr lang="en-US"/>
        </a:p>
      </dgm:t>
    </dgm:pt>
    <dgm:pt modelId="{3F8C8669-FEC3-4462-BE9C-C91D6C1425C5}" type="pres">
      <dgm:prSet presAssocID="{73B5592C-BABA-4D77-B2F8-530FE429F114}" presName="Name0" presStyleCnt="0">
        <dgm:presLayoutVars>
          <dgm:dir/>
          <dgm:animLvl val="lvl"/>
          <dgm:resizeHandles val="exact"/>
        </dgm:presLayoutVars>
      </dgm:prSet>
      <dgm:spPr/>
    </dgm:pt>
    <dgm:pt modelId="{7081C3DA-B909-46C2-ABF8-FB3DA8EC341A}" type="pres">
      <dgm:prSet presAssocID="{63A367E3-E2D1-4E35-BAA1-204635A31EA5}" presName="linNode" presStyleCnt="0"/>
      <dgm:spPr/>
    </dgm:pt>
    <dgm:pt modelId="{8A7F94BA-3338-438A-A3A0-16DB47735C2D}" type="pres">
      <dgm:prSet presAssocID="{63A367E3-E2D1-4E35-BAA1-204635A31EA5}" presName="parentText" presStyleLbl="node1" presStyleIdx="0" presStyleCnt="3">
        <dgm:presLayoutVars>
          <dgm:chMax val="1"/>
          <dgm:bulletEnabled val="1"/>
        </dgm:presLayoutVars>
      </dgm:prSet>
      <dgm:spPr/>
    </dgm:pt>
    <dgm:pt modelId="{56331B47-B02D-45FE-AC5A-3EFECC216EA8}" type="pres">
      <dgm:prSet presAssocID="{63A367E3-E2D1-4E35-BAA1-204635A31EA5}" presName="descendantText" presStyleLbl="alignAccFollowNode1" presStyleIdx="0" presStyleCnt="2">
        <dgm:presLayoutVars>
          <dgm:bulletEnabled val="1"/>
        </dgm:presLayoutVars>
      </dgm:prSet>
      <dgm:spPr/>
    </dgm:pt>
    <dgm:pt modelId="{EDE6F60A-6640-4DDC-BBFE-C8D8D87040C8}" type="pres">
      <dgm:prSet presAssocID="{B9376110-81CE-4799-87B3-2FA29EA46574}" presName="sp" presStyleCnt="0"/>
      <dgm:spPr/>
    </dgm:pt>
    <dgm:pt modelId="{D8FB5BD2-2A3E-4419-A3AB-1F7E13C17D0E}" type="pres">
      <dgm:prSet presAssocID="{D4E97494-655A-4073-9CF1-A313EC73B9E7}" presName="linNode" presStyleCnt="0"/>
      <dgm:spPr/>
    </dgm:pt>
    <dgm:pt modelId="{9F4079EF-E093-4E46-9972-601792E55477}" type="pres">
      <dgm:prSet presAssocID="{D4E97494-655A-4073-9CF1-A313EC73B9E7}" presName="parentText" presStyleLbl="node1" presStyleIdx="1" presStyleCnt="3">
        <dgm:presLayoutVars>
          <dgm:chMax val="1"/>
          <dgm:bulletEnabled val="1"/>
        </dgm:presLayoutVars>
      </dgm:prSet>
      <dgm:spPr/>
    </dgm:pt>
    <dgm:pt modelId="{ED1AC9DA-FC67-45F2-9317-DB6A78849B4A}" type="pres">
      <dgm:prSet presAssocID="{D4E97494-655A-4073-9CF1-A313EC73B9E7}" presName="descendantText" presStyleLbl="alignAccFollowNode1" presStyleIdx="1" presStyleCnt="2">
        <dgm:presLayoutVars>
          <dgm:bulletEnabled val="1"/>
        </dgm:presLayoutVars>
      </dgm:prSet>
      <dgm:spPr/>
    </dgm:pt>
    <dgm:pt modelId="{F3354763-CECF-4444-B0E9-3F9F0318302C}" type="pres">
      <dgm:prSet presAssocID="{C4278C8B-ACD5-4B49-8A10-F5EC1EE5A8E7}" presName="sp" presStyleCnt="0"/>
      <dgm:spPr/>
    </dgm:pt>
    <dgm:pt modelId="{A3FD5F9D-8ED6-42E1-8061-9D6211CF3FA9}" type="pres">
      <dgm:prSet presAssocID="{3F13FCAF-C112-4C0B-8B60-06E18B44460C}" presName="linNode" presStyleCnt="0"/>
      <dgm:spPr/>
    </dgm:pt>
    <dgm:pt modelId="{10B4AB01-18B5-48AF-8B55-538744CC2CEE}" type="pres">
      <dgm:prSet presAssocID="{3F13FCAF-C112-4C0B-8B60-06E18B44460C}" presName="parentText" presStyleLbl="node1" presStyleIdx="2" presStyleCnt="3" custScaleX="277778" custScaleY="36337">
        <dgm:presLayoutVars>
          <dgm:chMax val="1"/>
          <dgm:bulletEnabled val="1"/>
        </dgm:presLayoutVars>
      </dgm:prSet>
      <dgm:spPr/>
    </dgm:pt>
  </dgm:ptLst>
  <dgm:cxnLst>
    <dgm:cxn modelId="{DFB00803-01A9-4380-A452-347E4B701004}" type="presOf" srcId="{6CD02EBE-F527-46D9-9B37-7F364F6E250A}" destId="{ED1AC9DA-FC67-45F2-9317-DB6A78849B4A}" srcOrd="0" destOrd="1" presId="urn:microsoft.com/office/officeart/2005/8/layout/vList5"/>
    <dgm:cxn modelId="{9DA63C12-CFA7-4096-B12E-1A9BC5E36D08}" type="presOf" srcId="{61B0016B-CBE3-4C10-80C5-82552093093D}" destId="{56331B47-B02D-45FE-AC5A-3EFECC216EA8}" srcOrd="0" destOrd="2" presId="urn:microsoft.com/office/officeart/2005/8/layout/vList5"/>
    <dgm:cxn modelId="{20C87A18-4DC5-4A11-A18F-24639F9615DA}" type="presOf" srcId="{3F13FCAF-C112-4C0B-8B60-06E18B44460C}" destId="{10B4AB01-18B5-48AF-8B55-538744CC2CEE}" srcOrd="0" destOrd="0" presId="urn:microsoft.com/office/officeart/2005/8/layout/vList5"/>
    <dgm:cxn modelId="{FAF6B01B-9119-42EE-AD92-AAEEE80C1704}" type="presOf" srcId="{F7F2264F-14D8-4E43-BB79-5FD294FD8B77}" destId="{ED1AC9DA-FC67-45F2-9317-DB6A78849B4A}" srcOrd="0" destOrd="0" presId="urn:microsoft.com/office/officeart/2005/8/layout/vList5"/>
    <dgm:cxn modelId="{A2712329-78D5-4C9B-B31B-03E17D79F971}" srcId="{73B5592C-BABA-4D77-B2F8-530FE429F114}" destId="{D4E97494-655A-4073-9CF1-A313EC73B9E7}" srcOrd="1" destOrd="0" parTransId="{5A625D28-DEE2-4710-BEBD-9548B147A37E}" sibTransId="{C4278C8B-ACD5-4B49-8A10-F5EC1EE5A8E7}"/>
    <dgm:cxn modelId="{83240932-3401-4381-8BFE-8E983DEFC894}" type="presOf" srcId="{73B5592C-BABA-4D77-B2F8-530FE429F114}" destId="{3F8C8669-FEC3-4462-BE9C-C91D6C1425C5}" srcOrd="0" destOrd="0" presId="urn:microsoft.com/office/officeart/2005/8/layout/vList5"/>
    <dgm:cxn modelId="{83A8593C-2BD2-4A02-858A-5C5C671F1148}" type="presOf" srcId="{44C84CF0-0577-4846-B85B-B465110B13D3}" destId="{ED1AC9DA-FC67-45F2-9317-DB6A78849B4A}" srcOrd="0" destOrd="2" presId="urn:microsoft.com/office/officeart/2005/8/layout/vList5"/>
    <dgm:cxn modelId="{F30A145F-9CBC-410B-9F62-370B997AB13D}" srcId="{D4E97494-655A-4073-9CF1-A313EC73B9E7}" destId="{F7F2264F-14D8-4E43-BB79-5FD294FD8B77}" srcOrd="0" destOrd="0" parTransId="{C2369FCC-4C4B-4C05-A581-AFDA017B8A11}" sibTransId="{F3BF72B4-D3D1-4B0A-B1DD-7B2BA3744822}"/>
    <dgm:cxn modelId="{CD10AE78-C825-4A8A-BD8C-F225BCC23EF7}" srcId="{63A367E3-E2D1-4E35-BAA1-204635A31EA5}" destId="{02DED73C-A326-4AF7-A03B-7A55AE752722}" srcOrd="1" destOrd="0" parTransId="{ABF972D8-37AC-4033-B8CE-FEDA31192507}" sibTransId="{06E042C9-5C71-4805-AF63-3AEA534052FE}"/>
    <dgm:cxn modelId="{D1618C9D-1281-409A-AAEB-F0F6166E5706}" srcId="{D4E97494-655A-4073-9CF1-A313EC73B9E7}" destId="{6CD02EBE-F527-46D9-9B37-7F364F6E250A}" srcOrd="1" destOrd="0" parTransId="{C04066BD-7254-4CC5-9CBA-8110010FF7A4}" sibTransId="{7E6B8DFB-E6AB-4DC0-A388-B7C1FBD23DC8}"/>
    <dgm:cxn modelId="{85F4DFB0-E926-4B59-AA68-561E72602F92}" type="presOf" srcId="{4B18DA8D-4187-4703-969B-91D17C826698}" destId="{ED1AC9DA-FC67-45F2-9317-DB6A78849B4A}" srcOrd="0" destOrd="3" presId="urn:microsoft.com/office/officeart/2005/8/layout/vList5"/>
    <dgm:cxn modelId="{022543BC-3197-483C-946E-F7CDF8E5DC10}" srcId="{63A367E3-E2D1-4E35-BAA1-204635A31EA5}" destId="{61B0016B-CBE3-4C10-80C5-82552093093D}" srcOrd="2" destOrd="0" parTransId="{D2A6A323-C00B-41DF-A630-44ADF7D52780}" sibTransId="{D5692BDF-D074-4E33-B188-6D933C55FCEF}"/>
    <dgm:cxn modelId="{9E8B78C7-29A0-4385-BEF5-B259FCD3EF34}" type="presOf" srcId="{3D8DC901-071C-44CB-9311-CB01D14F4976}" destId="{56331B47-B02D-45FE-AC5A-3EFECC216EA8}" srcOrd="0" destOrd="0" presId="urn:microsoft.com/office/officeart/2005/8/layout/vList5"/>
    <dgm:cxn modelId="{260F61CF-CE3B-437B-9E8D-5D2A5B6BFD70}" srcId="{D4E97494-655A-4073-9CF1-A313EC73B9E7}" destId="{44C84CF0-0577-4846-B85B-B465110B13D3}" srcOrd="2" destOrd="0" parTransId="{FF84D06A-94ED-424E-93F3-A07999EC4AFD}" sibTransId="{4067E51D-3B68-448B-B19C-1ADBE6AECDF5}"/>
    <dgm:cxn modelId="{890AC2D4-B422-44FB-8FE8-7C377518EAAA}" srcId="{73B5592C-BABA-4D77-B2F8-530FE429F114}" destId="{63A367E3-E2D1-4E35-BAA1-204635A31EA5}" srcOrd="0" destOrd="0" parTransId="{BB2BF001-A969-44FB-8D82-5DEB8AB50635}" sibTransId="{B9376110-81CE-4799-87B3-2FA29EA46574}"/>
    <dgm:cxn modelId="{31EA65D7-114F-4752-A23A-657FD7FB0CE7}" type="presOf" srcId="{0987366C-C649-47B3-80F1-191B559D32DA}" destId="{56331B47-B02D-45FE-AC5A-3EFECC216EA8}" srcOrd="0" destOrd="3" presId="urn:microsoft.com/office/officeart/2005/8/layout/vList5"/>
    <dgm:cxn modelId="{557DC6DB-2A30-46CF-93A7-1BD94919838D}" srcId="{63A367E3-E2D1-4E35-BAA1-204635A31EA5}" destId="{0987366C-C649-47B3-80F1-191B559D32DA}" srcOrd="3" destOrd="0" parTransId="{C07FD406-EC8D-495F-88E6-97916CA2022A}" sibTransId="{F8F714F4-8AF0-4C7F-A4A0-D476CDE15B07}"/>
    <dgm:cxn modelId="{C68573DF-F8AE-4055-82FA-3580F7CD72A8}" srcId="{63A367E3-E2D1-4E35-BAA1-204635A31EA5}" destId="{3D8DC901-071C-44CB-9311-CB01D14F4976}" srcOrd="0" destOrd="0" parTransId="{30915894-CAB0-402D-B5A7-A4D8E0626E2D}" sibTransId="{F46FD0CF-D90F-4ED9-8920-1EAF9F68D2B5}"/>
    <dgm:cxn modelId="{3B6518E2-CDF6-4770-A2FC-268710E69278}" type="presOf" srcId="{63A367E3-E2D1-4E35-BAA1-204635A31EA5}" destId="{8A7F94BA-3338-438A-A3A0-16DB47735C2D}" srcOrd="0" destOrd="0" presId="urn:microsoft.com/office/officeart/2005/8/layout/vList5"/>
    <dgm:cxn modelId="{B82799EB-28D0-4C4D-9537-F50563E902CA}" type="presOf" srcId="{02DED73C-A326-4AF7-A03B-7A55AE752722}" destId="{56331B47-B02D-45FE-AC5A-3EFECC216EA8}" srcOrd="0" destOrd="1" presId="urn:microsoft.com/office/officeart/2005/8/layout/vList5"/>
    <dgm:cxn modelId="{AEBA1DF0-AA04-4D92-96BA-C8C8A1E3DF26}" srcId="{D4E97494-655A-4073-9CF1-A313EC73B9E7}" destId="{4B18DA8D-4187-4703-969B-91D17C826698}" srcOrd="3" destOrd="0" parTransId="{80192C86-7249-450C-AA75-AC27FA66B024}" sibTransId="{77D4B36D-FC56-4B0C-93FE-E2166A44B6FB}"/>
    <dgm:cxn modelId="{249F08F6-C8F0-49D1-AF95-6059FA3868BA}" type="presOf" srcId="{D4E97494-655A-4073-9CF1-A313EC73B9E7}" destId="{9F4079EF-E093-4E46-9972-601792E55477}" srcOrd="0" destOrd="0" presId="urn:microsoft.com/office/officeart/2005/8/layout/vList5"/>
    <dgm:cxn modelId="{009859FD-F3BE-46A4-8681-D40EA132D5DE}" srcId="{73B5592C-BABA-4D77-B2F8-530FE429F114}" destId="{3F13FCAF-C112-4C0B-8B60-06E18B44460C}" srcOrd="2" destOrd="0" parTransId="{420D9C7D-1EAA-4729-9F2E-DF0E20FABB37}" sibTransId="{CC1C9F1C-65BA-4F2C-AAEC-48210E6A085A}"/>
    <dgm:cxn modelId="{95A363EA-903C-4EC4-B55A-89A699F48CFA}" type="presParOf" srcId="{3F8C8669-FEC3-4462-BE9C-C91D6C1425C5}" destId="{7081C3DA-B909-46C2-ABF8-FB3DA8EC341A}" srcOrd="0" destOrd="0" presId="urn:microsoft.com/office/officeart/2005/8/layout/vList5"/>
    <dgm:cxn modelId="{E41662D2-49A4-4B01-B82F-D205BD770440}" type="presParOf" srcId="{7081C3DA-B909-46C2-ABF8-FB3DA8EC341A}" destId="{8A7F94BA-3338-438A-A3A0-16DB47735C2D}" srcOrd="0" destOrd="0" presId="urn:microsoft.com/office/officeart/2005/8/layout/vList5"/>
    <dgm:cxn modelId="{D7E206C3-621D-487F-84B0-EDFECB2EA9D9}" type="presParOf" srcId="{7081C3DA-B909-46C2-ABF8-FB3DA8EC341A}" destId="{56331B47-B02D-45FE-AC5A-3EFECC216EA8}" srcOrd="1" destOrd="0" presId="urn:microsoft.com/office/officeart/2005/8/layout/vList5"/>
    <dgm:cxn modelId="{C9A1881A-3B64-4C15-895F-BD339CD00BA3}" type="presParOf" srcId="{3F8C8669-FEC3-4462-BE9C-C91D6C1425C5}" destId="{EDE6F60A-6640-4DDC-BBFE-C8D8D87040C8}" srcOrd="1" destOrd="0" presId="urn:microsoft.com/office/officeart/2005/8/layout/vList5"/>
    <dgm:cxn modelId="{72D7B854-F3B6-4B55-A0F0-49AA68DAC156}" type="presParOf" srcId="{3F8C8669-FEC3-4462-BE9C-C91D6C1425C5}" destId="{D8FB5BD2-2A3E-4419-A3AB-1F7E13C17D0E}" srcOrd="2" destOrd="0" presId="urn:microsoft.com/office/officeart/2005/8/layout/vList5"/>
    <dgm:cxn modelId="{BA91C469-D685-49A6-A737-37D0704CC77A}" type="presParOf" srcId="{D8FB5BD2-2A3E-4419-A3AB-1F7E13C17D0E}" destId="{9F4079EF-E093-4E46-9972-601792E55477}" srcOrd="0" destOrd="0" presId="urn:microsoft.com/office/officeart/2005/8/layout/vList5"/>
    <dgm:cxn modelId="{4D352B70-2FFB-4939-992A-46A4AD391700}" type="presParOf" srcId="{D8FB5BD2-2A3E-4419-A3AB-1F7E13C17D0E}" destId="{ED1AC9DA-FC67-45F2-9317-DB6A78849B4A}" srcOrd="1" destOrd="0" presId="urn:microsoft.com/office/officeart/2005/8/layout/vList5"/>
    <dgm:cxn modelId="{53C6F387-FAE4-4E4F-A44C-D6694CCC35F5}" type="presParOf" srcId="{3F8C8669-FEC3-4462-BE9C-C91D6C1425C5}" destId="{F3354763-CECF-4444-B0E9-3F9F0318302C}" srcOrd="3" destOrd="0" presId="urn:microsoft.com/office/officeart/2005/8/layout/vList5"/>
    <dgm:cxn modelId="{013902AA-4A30-4E78-84CC-84C4C0A8A2CA}" type="presParOf" srcId="{3F8C8669-FEC3-4462-BE9C-C91D6C1425C5}" destId="{A3FD5F9D-8ED6-42E1-8061-9D6211CF3FA9}" srcOrd="4" destOrd="0" presId="urn:microsoft.com/office/officeart/2005/8/layout/vList5"/>
    <dgm:cxn modelId="{1B453D87-895F-4EC8-872F-D08CAC7A9564}" type="presParOf" srcId="{A3FD5F9D-8ED6-42E1-8061-9D6211CF3FA9}" destId="{10B4AB01-18B5-48AF-8B55-538744CC2CEE}"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FBF7B0-B7D0-490F-83F4-0B85575DE9F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89F06F03-6CD2-4BF5-8DCD-34B49E89F128}">
      <dgm:prSet/>
      <dgm:spPr/>
      <dgm:t>
        <a:bodyPr/>
        <a:lstStyle/>
        <a:p>
          <a:r>
            <a:rPr lang="en-US" dirty="0"/>
            <a:t>LEAs that serve schools with Title I, Part A funds and operate a schoolwide program have the flexibility to consolidate Title I, Part A, and other federal funds, with state and local funds.</a:t>
          </a:r>
        </a:p>
      </dgm:t>
    </dgm:pt>
    <dgm:pt modelId="{5CC11F7C-97F9-437A-B4A6-50D5810E5E93}" type="parTrans" cxnId="{54FE51A9-0C8D-4FEB-9C05-0D8886DDA86F}">
      <dgm:prSet/>
      <dgm:spPr/>
      <dgm:t>
        <a:bodyPr/>
        <a:lstStyle/>
        <a:p>
          <a:endParaRPr lang="en-US"/>
        </a:p>
      </dgm:t>
    </dgm:pt>
    <dgm:pt modelId="{08C9FC74-1F72-4B89-BA72-764CF1E8799A}" type="sibTrans" cxnId="{54FE51A9-0C8D-4FEB-9C05-0D8886DDA86F}">
      <dgm:prSet/>
      <dgm:spPr/>
      <dgm:t>
        <a:bodyPr/>
        <a:lstStyle/>
        <a:p>
          <a:endParaRPr lang="en-US"/>
        </a:p>
      </dgm:t>
    </dgm:pt>
    <dgm:pt modelId="{44D88D02-61E3-4374-8A24-9C65A9914E02}">
      <dgm:prSet/>
      <dgm:spPr/>
      <dgm:t>
        <a:bodyPr/>
        <a:lstStyle/>
        <a:p>
          <a:r>
            <a:rPr lang="en-US" dirty="0"/>
            <a:t>When funds are consolidated, they lose their individual identity, and the school can use all funds to support any activity of the schoolwide program.</a:t>
          </a:r>
        </a:p>
      </dgm:t>
    </dgm:pt>
    <dgm:pt modelId="{E1174F7B-948F-4844-A328-67CEE5C1CAA5}" type="parTrans" cxnId="{FC6D2E67-82B9-44FD-A291-DE9E70CAF81A}">
      <dgm:prSet/>
      <dgm:spPr/>
      <dgm:t>
        <a:bodyPr/>
        <a:lstStyle/>
        <a:p>
          <a:endParaRPr lang="en-US"/>
        </a:p>
      </dgm:t>
    </dgm:pt>
    <dgm:pt modelId="{5AB9ADA6-0671-44F9-AF38-3196D4976A80}" type="sibTrans" cxnId="{FC6D2E67-82B9-44FD-A291-DE9E70CAF81A}">
      <dgm:prSet/>
      <dgm:spPr/>
      <dgm:t>
        <a:bodyPr/>
        <a:lstStyle/>
        <a:p>
          <a:endParaRPr lang="en-US"/>
        </a:p>
      </dgm:t>
    </dgm:pt>
    <dgm:pt modelId="{3EE210C3-BE08-47FF-A225-11B59787C58E}" type="pres">
      <dgm:prSet presAssocID="{8AFBF7B0-B7D0-490F-83F4-0B85575DE9F1}" presName="hierChild1" presStyleCnt="0">
        <dgm:presLayoutVars>
          <dgm:chPref val="1"/>
          <dgm:dir/>
          <dgm:animOne val="branch"/>
          <dgm:animLvl val="lvl"/>
          <dgm:resizeHandles/>
        </dgm:presLayoutVars>
      </dgm:prSet>
      <dgm:spPr/>
    </dgm:pt>
    <dgm:pt modelId="{A74F4E80-454F-4FF2-83F1-FD68192CFD0A}" type="pres">
      <dgm:prSet presAssocID="{89F06F03-6CD2-4BF5-8DCD-34B49E89F128}" presName="hierRoot1" presStyleCnt="0"/>
      <dgm:spPr/>
    </dgm:pt>
    <dgm:pt modelId="{9ABABCA7-B9E7-4CFD-B916-02976B49474E}" type="pres">
      <dgm:prSet presAssocID="{89F06F03-6CD2-4BF5-8DCD-34B49E89F128}" presName="composite" presStyleCnt="0"/>
      <dgm:spPr/>
    </dgm:pt>
    <dgm:pt modelId="{1B335008-418E-4FC1-88F8-77CABB01E3BF}" type="pres">
      <dgm:prSet presAssocID="{89F06F03-6CD2-4BF5-8DCD-34B49E89F128}" presName="background" presStyleLbl="node0" presStyleIdx="0" presStyleCnt="2"/>
      <dgm:spPr/>
    </dgm:pt>
    <dgm:pt modelId="{E4867984-FB7E-491E-BE9B-3C6D69B83243}" type="pres">
      <dgm:prSet presAssocID="{89F06F03-6CD2-4BF5-8DCD-34B49E89F128}" presName="text" presStyleLbl="fgAcc0" presStyleIdx="0" presStyleCnt="2">
        <dgm:presLayoutVars>
          <dgm:chPref val="3"/>
        </dgm:presLayoutVars>
      </dgm:prSet>
      <dgm:spPr/>
    </dgm:pt>
    <dgm:pt modelId="{6251FD5A-85B5-45E4-AFFB-44112B41D952}" type="pres">
      <dgm:prSet presAssocID="{89F06F03-6CD2-4BF5-8DCD-34B49E89F128}" presName="hierChild2" presStyleCnt="0"/>
      <dgm:spPr/>
    </dgm:pt>
    <dgm:pt modelId="{8A6D026F-75DD-4BB9-B842-9E1FDC793D75}" type="pres">
      <dgm:prSet presAssocID="{44D88D02-61E3-4374-8A24-9C65A9914E02}" presName="hierRoot1" presStyleCnt="0"/>
      <dgm:spPr/>
    </dgm:pt>
    <dgm:pt modelId="{A33DC955-65A7-476A-BCC4-51EAA93B841D}" type="pres">
      <dgm:prSet presAssocID="{44D88D02-61E3-4374-8A24-9C65A9914E02}" presName="composite" presStyleCnt="0"/>
      <dgm:spPr/>
    </dgm:pt>
    <dgm:pt modelId="{BBB01CEA-8196-4B7C-8141-16001A0EA448}" type="pres">
      <dgm:prSet presAssocID="{44D88D02-61E3-4374-8A24-9C65A9914E02}" presName="background" presStyleLbl="node0" presStyleIdx="1" presStyleCnt="2"/>
      <dgm:spPr/>
    </dgm:pt>
    <dgm:pt modelId="{F8DB334C-421E-4E52-AAD7-A4D3329D0E63}" type="pres">
      <dgm:prSet presAssocID="{44D88D02-61E3-4374-8A24-9C65A9914E02}" presName="text" presStyleLbl="fgAcc0" presStyleIdx="1" presStyleCnt="2">
        <dgm:presLayoutVars>
          <dgm:chPref val="3"/>
        </dgm:presLayoutVars>
      </dgm:prSet>
      <dgm:spPr/>
    </dgm:pt>
    <dgm:pt modelId="{1EF4D195-0E05-40AB-BF8D-1684AC9E8E64}" type="pres">
      <dgm:prSet presAssocID="{44D88D02-61E3-4374-8A24-9C65A9914E02}" presName="hierChild2" presStyleCnt="0"/>
      <dgm:spPr/>
    </dgm:pt>
  </dgm:ptLst>
  <dgm:cxnLst>
    <dgm:cxn modelId="{E6DBB011-92B7-47E6-9C2A-C97EA46AA443}" type="presOf" srcId="{44D88D02-61E3-4374-8A24-9C65A9914E02}" destId="{F8DB334C-421E-4E52-AAD7-A4D3329D0E63}" srcOrd="0" destOrd="0" presId="urn:microsoft.com/office/officeart/2005/8/layout/hierarchy1"/>
    <dgm:cxn modelId="{FC6D2E67-82B9-44FD-A291-DE9E70CAF81A}" srcId="{8AFBF7B0-B7D0-490F-83F4-0B85575DE9F1}" destId="{44D88D02-61E3-4374-8A24-9C65A9914E02}" srcOrd="1" destOrd="0" parTransId="{E1174F7B-948F-4844-A328-67CEE5C1CAA5}" sibTransId="{5AB9ADA6-0671-44F9-AF38-3196D4976A80}"/>
    <dgm:cxn modelId="{54FE51A9-0C8D-4FEB-9C05-0D8886DDA86F}" srcId="{8AFBF7B0-B7D0-490F-83F4-0B85575DE9F1}" destId="{89F06F03-6CD2-4BF5-8DCD-34B49E89F128}" srcOrd="0" destOrd="0" parTransId="{5CC11F7C-97F9-437A-B4A6-50D5810E5E93}" sibTransId="{08C9FC74-1F72-4B89-BA72-764CF1E8799A}"/>
    <dgm:cxn modelId="{FBCEEAAF-0466-441B-9A25-61097B6A646C}" type="presOf" srcId="{89F06F03-6CD2-4BF5-8DCD-34B49E89F128}" destId="{E4867984-FB7E-491E-BE9B-3C6D69B83243}" srcOrd="0" destOrd="0" presId="urn:microsoft.com/office/officeart/2005/8/layout/hierarchy1"/>
    <dgm:cxn modelId="{0F0FC6E2-DFF6-4B6D-99F4-48CDF61A7AA6}" type="presOf" srcId="{8AFBF7B0-B7D0-490F-83F4-0B85575DE9F1}" destId="{3EE210C3-BE08-47FF-A225-11B59787C58E}" srcOrd="0" destOrd="0" presId="urn:microsoft.com/office/officeart/2005/8/layout/hierarchy1"/>
    <dgm:cxn modelId="{F3DF8055-0401-4AD6-A568-4DFD070F6C7C}" type="presParOf" srcId="{3EE210C3-BE08-47FF-A225-11B59787C58E}" destId="{A74F4E80-454F-4FF2-83F1-FD68192CFD0A}" srcOrd="0" destOrd="0" presId="urn:microsoft.com/office/officeart/2005/8/layout/hierarchy1"/>
    <dgm:cxn modelId="{17EAE3EA-C031-45BD-996E-04CD712D46F2}" type="presParOf" srcId="{A74F4E80-454F-4FF2-83F1-FD68192CFD0A}" destId="{9ABABCA7-B9E7-4CFD-B916-02976B49474E}" srcOrd="0" destOrd="0" presId="urn:microsoft.com/office/officeart/2005/8/layout/hierarchy1"/>
    <dgm:cxn modelId="{52AC5368-8449-4B42-BB86-D0B7B404432F}" type="presParOf" srcId="{9ABABCA7-B9E7-4CFD-B916-02976B49474E}" destId="{1B335008-418E-4FC1-88F8-77CABB01E3BF}" srcOrd="0" destOrd="0" presId="urn:microsoft.com/office/officeart/2005/8/layout/hierarchy1"/>
    <dgm:cxn modelId="{FE4C85CD-AD57-4DA1-ACD1-0FA18CED367C}" type="presParOf" srcId="{9ABABCA7-B9E7-4CFD-B916-02976B49474E}" destId="{E4867984-FB7E-491E-BE9B-3C6D69B83243}" srcOrd="1" destOrd="0" presId="urn:microsoft.com/office/officeart/2005/8/layout/hierarchy1"/>
    <dgm:cxn modelId="{37783E5B-5209-47B5-B620-FB29F5FEC922}" type="presParOf" srcId="{A74F4E80-454F-4FF2-83F1-FD68192CFD0A}" destId="{6251FD5A-85B5-45E4-AFFB-44112B41D952}" srcOrd="1" destOrd="0" presId="urn:microsoft.com/office/officeart/2005/8/layout/hierarchy1"/>
    <dgm:cxn modelId="{8C3F60B9-597A-4D3F-ABB1-7FD8272D3210}" type="presParOf" srcId="{3EE210C3-BE08-47FF-A225-11B59787C58E}" destId="{8A6D026F-75DD-4BB9-B842-9E1FDC793D75}" srcOrd="1" destOrd="0" presId="urn:microsoft.com/office/officeart/2005/8/layout/hierarchy1"/>
    <dgm:cxn modelId="{62A8CDED-FF81-4F2A-A37E-1AEFA7DF8889}" type="presParOf" srcId="{8A6D026F-75DD-4BB9-B842-9E1FDC793D75}" destId="{A33DC955-65A7-476A-BCC4-51EAA93B841D}" srcOrd="0" destOrd="0" presId="urn:microsoft.com/office/officeart/2005/8/layout/hierarchy1"/>
    <dgm:cxn modelId="{5EADBC25-EA4F-4647-BA80-31ACF27A09BD}" type="presParOf" srcId="{A33DC955-65A7-476A-BCC4-51EAA93B841D}" destId="{BBB01CEA-8196-4B7C-8141-16001A0EA448}" srcOrd="0" destOrd="0" presId="urn:microsoft.com/office/officeart/2005/8/layout/hierarchy1"/>
    <dgm:cxn modelId="{09E3E400-C366-45F7-88A9-8B91CEA5297A}" type="presParOf" srcId="{A33DC955-65A7-476A-BCC4-51EAA93B841D}" destId="{F8DB334C-421E-4E52-AAD7-A4D3329D0E63}" srcOrd="1" destOrd="0" presId="urn:microsoft.com/office/officeart/2005/8/layout/hierarchy1"/>
    <dgm:cxn modelId="{A50027A4-1666-4FC2-8372-E17D9FD2A8A3}" type="presParOf" srcId="{8A6D026F-75DD-4BB9-B842-9E1FDC793D75}" destId="{1EF4D195-0E05-40AB-BF8D-1684AC9E8E6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31B47-B02D-45FE-AC5A-3EFECC216EA8}">
      <dsp:nvSpPr>
        <dsp:cNvPr id="0" name=""/>
        <dsp:cNvSpPr/>
      </dsp:nvSpPr>
      <dsp:spPr>
        <a:xfrm rot="5400000">
          <a:off x="6444169" y="-2480945"/>
          <a:ext cx="1412876" cy="6729984"/>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Title I, Part A</a:t>
          </a:r>
        </a:p>
        <a:p>
          <a:pPr marL="228600" lvl="1" indent="-228600" algn="l" defTabSz="889000">
            <a:lnSpc>
              <a:spcPct val="90000"/>
            </a:lnSpc>
            <a:spcBef>
              <a:spcPct val="0"/>
            </a:spcBef>
            <a:spcAft>
              <a:spcPct val="15000"/>
            </a:spcAft>
            <a:buChar char="•"/>
          </a:pPr>
          <a:r>
            <a:rPr lang="en-US" sz="2000" kern="1200" dirty="0"/>
            <a:t>Title III, Part A,</a:t>
          </a:r>
        </a:p>
        <a:p>
          <a:pPr marL="228600" lvl="1" indent="-228600" algn="l" defTabSz="889000">
            <a:lnSpc>
              <a:spcPct val="90000"/>
            </a:lnSpc>
            <a:spcBef>
              <a:spcPct val="0"/>
            </a:spcBef>
            <a:spcAft>
              <a:spcPct val="15000"/>
            </a:spcAft>
            <a:buChar char="•"/>
          </a:pPr>
          <a:r>
            <a:rPr lang="en-US" sz="2000" kern="1200" dirty="0"/>
            <a:t>Title III, Immigrant Set-Aside, and </a:t>
          </a:r>
        </a:p>
        <a:p>
          <a:pPr marL="228600" lvl="1" indent="-228600" algn="l" defTabSz="889000">
            <a:lnSpc>
              <a:spcPct val="90000"/>
            </a:lnSpc>
            <a:spcBef>
              <a:spcPct val="0"/>
            </a:spcBef>
            <a:spcAft>
              <a:spcPct val="15000"/>
            </a:spcAft>
            <a:buChar char="•"/>
          </a:pPr>
          <a:r>
            <a:rPr lang="en-US" sz="2000" kern="1200" dirty="0"/>
            <a:t>Title IV, Part A</a:t>
          </a:r>
        </a:p>
      </dsp:txBody>
      <dsp:txXfrm rot="-5400000">
        <a:off x="3785616" y="246579"/>
        <a:ext cx="6661013" cy="1274934"/>
      </dsp:txXfrm>
    </dsp:sp>
    <dsp:sp modelId="{8A7F94BA-3338-438A-A3A0-16DB47735C2D}">
      <dsp:nvSpPr>
        <dsp:cNvPr id="0" name=""/>
        <dsp:cNvSpPr/>
      </dsp:nvSpPr>
      <dsp:spPr>
        <a:xfrm>
          <a:off x="0" y="998"/>
          <a:ext cx="3785616" cy="176609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LEAs may </a:t>
          </a:r>
          <a:r>
            <a:rPr lang="en-US" sz="1900" kern="1200" dirty="0" err="1"/>
            <a:t>AUFA</a:t>
          </a:r>
          <a:r>
            <a:rPr lang="en-US" sz="1900" kern="1200" dirty="0"/>
            <a:t> </a:t>
          </a:r>
          <a:r>
            <a:rPr lang="en-US" sz="1900" b="1" kern="1200" dirty="0"/>
            <a:t>Title II, Part A </a:t>
          </a:r>
          <a:r>
            <a:rPr lang="en-US" sz="1900" kern="1200" dirty="0"/>
            <a:t>funds for use in:</a:t>
          </a:r>
        </a:p>
      </dsp:txBody>
      <dsp:txXfrm>
        <a:off x="86214" y="87212"/>
        <a:ext cx="3613188" cy="1593667"/>
      </dsp:txXfrm>
    </dsp:sp>
    <dsp:sp modelId="{ED1AC9DA-FC67-45F2-9317-DB6A78849B4A}">
      <dsp:nvSpPr>
        <dsp:cNvPr id="0" name=""/>
        <dsp:cNvSpPr/>
      </dsp:nvSpPr>
      <dsp:spPr>
        <a:xfrm rot="5400000">
          <a:off x="6444169" y="-626545"/>
          <a:ext cx="1412876" cy="6729984"/>
        </a:xfrm>
        <a:prstGeom prst="round2Same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Title I, Part A, </a:t>
          </a:r>
        </a:p>
        <a:p>
          <a:pPr marL="228600" lvl="1" indent="-228600" algn="l" defTabSz="889000">
            <a:lnSpc>
              <a:spcPct val="90000"/>
            </a:lnSpc>
            <a:spcBef>
              <a:spcPct val="0"/>
            </a:spcBef>
            <a:spcAft>
              <a:spcPct val="15000"/>
            </a:spcAft>
            <a:buChar char="•"/>
          </a:pPr>
          <a:r>
            <a:rPr lang="en-US" sz="2000" kern="1200" dirty="0"/>
            <a:t>Title II, Part A, </a:t>
          </a:r>
        </a:p>
        <a:p>
          <a:pPr marL="228600" lvl="1" indent="-228600" algn="l" defTabSz="889000">
            <a:lnSpc>
              <a:spcPct val="90000"/>
            </a:lnSpc>
            <a:spcBef>
              <a:spcPct val="0"/>
            </a:spcBef>
            <a:spcAft>
              <a:spcPct val="15000"/>
            </a:spcAft>
            <a:buChar char="•"/>
          </a:pPr>
          <a:r>
            <a:rPr lang="en-US" sz="2000" kern="1200" dirty="0"/>
            <a:t>Title III, Part A, and</a:t>
          </a:r>
        </a:p>
        <a:p>
          <a:pPr marL="228600" lvl="1" indent="-228600" algn="l" defTabSz="889000">
            <a:lnSpc>
              <a:spcPct val="90000"/>
            </a:lnSpc>
            <a:spcBef>
              <a:spcPct val="0"/>
            </a:spcBef>
            <a:spcAft>
              <a:spcPct val="15000"/>
            </a:spcAft>
            <a:buChar char="•"/>
          </a:pPr>
          <a:r>
            <a:rPr lang="en-US" sz="2000" kern="1200" dirty="0"/>
            <a:t>Title III, Part A Immigrant Set-Aside</a:t>
          </a:r>
        </a:p>
      </dsp:txBody>
      <dsp:txXfrm rot="-5400000">
        <a:off x="3785616" y="2100979"/>
        <a:ext cx="6661013" cy="1274934"/>
      </dsp:txXfrm>
    </dsp:sp>
    <dsp:sp modelId="{9F4079EF-E093-4E46-9972-601792E55477}">
      <dsp:nvSpPr>
        <dsp:cNvPr id="0" name=""/>
        <dsp:cNvSpPr/>
      </dsp:nvSpPr>
      <dsp:spPr>
        <a:xfrm>
          <a:off x="0" y="1855398"/>
          <a:ext cx="3785616" cy="176609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t>LEAs may </a:t>
          </a:r>
          <a:r>
            <a:rPr lang="en-US" sz="1900" kern="1200" dirty="0" err="1"/>
            <a:t>AUFA</a:t>
          </a:r>
          <a:r>
            <a:rPr lang="en-US" sz="1900" kern="1200" dirty="0"/>
            <a:t> </a:t>
          </a:r>
          <a:r>
            <a:rPr lang="en-US" sz="1900" b="1" kern="1200" dirty="0"/>
            <a:t>Title IV, Part A </a:t>
          </a:r>
          <a:r>
            <a:rPr lang="en-US" sz="1900" kern="1200" dirty="0"/>
            <a:t>funds for use in: </a:t>
          </a:r>
        </a:p>
      </dsp:txBody>
      <dsp:txXfrm>
        <a:off x="86214" y="1941612"/>
        <a:ext cx="3613188" cy="1593667"/>
      </dsp:txXfrm>
    </dsp:sp>
    <dsp:sp modelId="{10B4AB01-18B5-48AF-8B55-538744CC2CEE}">
      <dsp:nvSpPr>
        <dsp:cNvPr id="0" name=""/>
        <dsp:cNvSpPr/>
      </dsp:nvSpPr>
      <dsp:spPr>
        <a:xfrm>
          <a:off x="0" y="3709799"/>
          <a:ext cx="10505339" cy="641746"/>
        </a:xfrm>
        <a:prstGeom prst="roundRect">
          <a:avLst/>
        </a:prstGeom>
        <a:solidFill>
          <a:schemeClr val="accent1"/>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None/>
          </a:pPr>
          <a:r>
            <a:rPr lang="en-US" sz="1900" kern="1200" dirty="0">
              <a:solidFill>
                <a:schemeClr val="tx1"/>
              </a:solidFill>
            </a:rPr>
            <a:t>When drawing down funds from Grants Fiscal, funds will be requested from the original program.</a:t>
          </a:r>
        </a:p>
      </dsp:txBody>
      <dsp:txXfrm>
        <a:off x="31327" y="3741126"/>
        <a:ext cx="10442685" cy="5790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35008-418E-4FC1-88F8-77CABB01E3BF}">
      <dsp:nvSpPr>
        <dsp:cNvPr id="0" name=""/>
        <dsp:cNvSpPr/>
      </dsp:nvSpPr>
      <dsp:spPr>
        <a:xfrm>
          <a:off x="1283" y="507350"/>
          <a:ext cx="4505585" cy="286104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867984-FB7E-491E-BE9B-3C6D69B83243}">
      <dsp:nvSpPr>
        <dsp:cNvPr id="0" name=""/>
        <dsp:cNvSpPr/>
      </dsp:nvSpPr>
      <dsp:spPr>
        <a:xfrm>
          <a:off x="501904" y="982939"/>
          <a:ext cx="4505585" cy="28610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LEAs that serve schools with Title I, Part A funds and operate a schoolwide program have the flexibility to consolidate Title I, Part A, and other federal funds, with state and local funds.</a:t>
          </a:r>
        </a:p>
      </dsp:txBody>
      <dsp:txXfrm>
        <a:off x="585701" y="1066736"/>
        <a:ext cx="4337991" cy="2693452"/>
      </dsp:txXfrm>
    </dsp:sp>
    <dsp:sp modelId="{BBB01CEA-8196-4B7C-8141-16001A0EA448}">
      <dsp:nvSpPr>
        <dsp:cNvPr id="0" name=""/>
        <dsp:cNvSpPr/>
      </dsp:nvSpPr>
      <dsp:spPr>
        <a:xfrm>
          <a:off x="5508110" y="507350"/>
          <a:ext cx="4505585" cy="2861046"/>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B334C-421E-4E52-AAD7-A4D3329D0E63}">
      <dsp:nvSpPr>
        <dsp:cNvPr id="0" name=""/>
        <dsp:cNvSpPr/>
      </dsp:nvSpPr>
      <dsp:spPr>
        <a:xfrm>
          <a:off x="6008730" y="982939"/>
          <a:ext cx="4505585" cy="2861046"/>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When funds are consolidated, they lose their individual identity, and the school can use all funds to support any activity of the schoolwide program.</a:t>
          </a:r>
        </a:p>
      </dsp:txBody>
      <dsp:txXfrm>
        <a:off x="6092527" y="1066736"/>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g835f018513_4_2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2" name="Google Shape;442;g835f018513_4_2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3" name="Google Shape;443;g835f018513_4_27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CDE</a:t>
            </a:r>
            <a:r>
              <a:rPr lang="en-US" dirty="0"/>
              <a:t> typically receives Title V-</a:t>
            </a:r>
            <a:r>
              <a:rPr lang="en-US" dirty="0" err="1"/>
              <a:t>RLIS</a:t>
            </a:r>
            <a:r>
              <a:rPr lang="en-US" dirty="0"/>
              <a:t> Allocations in late July or early September of each year. If districts applications are still in the initial review process, then allocations will be uploaded into the Consolidated Application for LEA’s to budget.</a:t>
            </a:r>
          </a:p>
          <a:p>
            <a:endParaRPr lang="en-US" dirty="0"/>
          </a:p>
          <a:p>
            <a:r>
              <a:rPr lang="en-US" dirty="0"/>
              <a:t>You can review the 2020-2021 REAP Allocations linked here to view estimated </a:t>
            </a:r>
            <a:r>
              <a:rPr lang="en-US" dirty="0" err="1"/>
              <a:t>RLIS</a:t>
            </a:r>
            <a:r>
              <a:rPr lang="en-US" dirty="0"/>
              <a:t> allocations. Please keep in mind these are estimates and your final allocations could differ slightly. </a:t>
            </a:r>
          </a:p>
          <a:p>
            <a:endParaRPr lang="en-US" dirty="0"/>
          </a:p>
          <a:p>
            <a:r>
              <a:rPr lang="en-US" dirty="0"/>
              <a:t>As a reminder, </a:t>
            </a:r>
            <a:r>
              <a:rPr lang="en-US" dirty="0" err="1"/>
              <a:t>RLIS</a:t>
            </a:r>
            <a:r>
              <a:rPr lang="en-US" dirty="0"/>
              <a:t> funds can be used for any activity allowed under Title I, Part A, II, III, IV and Family Engagement Activities with the same expectations of being reasonable and necessary.</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408860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no narrative collections for Title V, but one update to the 2020-2021 Consolidated Application you will find is the additional Funding Source selection options to help reviewers understand the purpose and intent of your proposed activities and which program it could be allowable under.</a:t>
            </a:r>
          </a:p>
          <a:p>
            <a:endParaRPr lang="en-US" dirty="0"/>
          </a:p>
          <a:p>
            <a:r>
              <a:rPr lang="en-US" dirty="0"/>
              <a:t>We ask that when budgeting your Title V activities, that you select the ESEA program in which that activity would be allowable under and most aligned to intent and purpose of</a:t>
            </a:r>
          </a:p>
          <a:p>
            <a:br>
              <a:rPr lang="en-US" dirty="0"/>
            </a:br>
            <a:r>
              <a:rPr lang="en-US" dirty="0"/>
              <a:t>Examples. </a:t>
            </a:r>
          </a:p>
          <a:p>
            <a:pPr lvl="0"/>
            <a:r>
              <a:rPr lang="en-US" sz="1800" dirty="0"/>
              <a:t>Portion of ELA Interventionist Salary to provide additional supports to student at-risk or not meeting grade level standards</a:t>
            </a:r>
          </a:p>
          <a:p>
            <a:pPr lvl="1"/>
            <a:r>
              <a:rPr lang="en-US" sz="1800" dirty="0"/>
              <a:t>Correct Funding Source: Title V, Part B-Title I, Part A Activity</a:t>
            </a:r>
          </a:p>
          <a:p>
            <a:pPr lvl="0"/>
            <a:r>
              <a:rPr lang="en-US" sz="1800" dirty="0"/>
              <a:t>EL Coordinator to attend PD for implementation of Achieve 3000 as supplemental intervention. Participant will share strategies learned with general ed. Teachers, ELA and Math interventionists to enhance additional supports provided to EL Students</a:t>
            </a:r>
          </a:p>
          <a:p>
            <a:pPr lvl="1"/>
            <a:r>
              <a:rPr lang="en-US" sz="1800" dirty="0"/>
              <a:t>Correct Funding Source: Title I, Part A, Title II, </a:t>
            </a:r>
            <a:r>
              <a:rPr lang="en-US" sz="1800" i="1" dirty="0"/>
              <a:t>Title III (depending on core </a:t>
            </a:r>
            <a:r>
              <a:rPr lang="en-US" sz="1800" i="1" dirty="0" err="1"/>
              <a:t>ELD</a:t>
            </a:r>
            <a:r>
              <a:rPr lang="en-US" sz="1800" i="1" dirty="0"/>
              <a:t> program)</a:t>
            </a:r>
            <a:endParaRPr lang="en-US" sz="1800" dirty="0"/>
          </a:p>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8545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Criteria that </a:t>
            </a:r>
            <a:r>
              <a:rPr lang="en-US" dirty="0" err="1"/>
              <a:t>CDE</a:t>
            </a:r>
            <a:r>
              <a:rPr lang="en-US" dirty="0"/>
              <a:t> reviewers will use to approve Title V budgeted activities is outlined here. </a:t>
            </a:r>
          </a:p>
          <a:p>
            <a:endParaRPr lang="en-US" dirty="0"/>
          </a:p>
          <a:p>
            <a:r>
              <a:rPr lang="en-US" dirty="0"/>
              <a:t>The most important checks will be ensuring that the proposed activity is reasonable and necessary and that the correct funding sources were selected. </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1473695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Districts are only eligible for one flexibility option. Either </a:t>
            </a:r>
            <a:r>
              <a:rPr lang="en-US" altLang="en-US" dirty="0" err="1"/>
              <a:t>AUFA</a:t>
            </a:r>
            <a:r>
              <a:rPr lang="en-US" altLang="en-US" dirty="0"/>
              <a:t> or Transfer – budget </a:t>
            </a:r>
            <a:r>
              <a:rPr lang="en-US" altLang="en-US" dirty="0" err="1"/>
              <a:t>coverpage</a:t>
            </a:r>
            <a:r>
              <a:rPr lang="en-US" altLang="en-US" dirty="0"/>
              <a:t> will guide districts through flexibility options</a:t>
            </a:r>
          </a:p>
          <a:p>
            <a:r>
              <a:rPr lang="en-US" altLang="en-US" dirty="0"/>
              <a:t>Point out how </a:t>
            </a:r>
            <a:r>
              <a:rPr lang="en-US" altLang="en-US" dirty="0" err="1"/>
              <a:t>AUFA</a:t>
            </a:r>
            <a:r>
              <a:rPr lang="en-US" altLang="en-US" dirty="0"/>
              <a:t> and transfer differ – </a:t>
            </a:r>
            <a:r>
              <a:rPr lang="en-US" altLang="en-US" dirty="0" err="1"/>
              <a:t>AUFA</a:t>
            </a:r>
            <a:r>
              <a:rPr lang="en-US" altLang="en-US" dirty="0"/>
              <a:t> remain in original Title, Transfer they actually move- which impacts set-asides</a:t>
            </a:r>
            <a:r>
              <a:rPr lang="en-US" altLang="en-US" baseline="0" dirty="0"/>
              <a:t> and carryover</a:t>
            </a:r>
            <a:r>
              <a:rPr lang="en-US" altLang="en-US" dirty="0"/>
              <a:t>. </a:t>
            </a:r>
          </a:p>
          <a:p>
            <a:r>
              <a:rPr lang="en-US" altLang="en-US" dirty="0"/>
              <a:t>Difference in how excel file operates as well – input figures on budget summary sheet for transfer.</a:t>
            </a:r>
          </a:p>
          <a:p>
            <a:r>
              <a:rPr lang="en-US" altLang="en-US" dirty="0"/>
              <a:t>Carryover</a:t>
            </a:r>
            <a:r>
              <a:rPr lang="en-US" altLang="en-US" baseline="0" dirty="0"/>
              <a:t> will remain in the original program.</a:t>
            </a:r>
            <a:endParaRPr lang="en-US" altLang="en-US" dirty="0"/>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1639390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Funding Source Column –select the appropriate “</a:t>
            </a:r>
            <a:r>
              <a:rPr lang="en-US" dirty="0" err="1"/>
              <a:t>AUFA</a:t>
            </a:r>
            <a:r>
              <a:rPr lang="en-US" dirty="0"/>
              <a:t> for use in” Title option</a:t>
            </a:r>
          </a:p>
          <a:p>
            <a:pPr marL="0" indent="0">
              <a:buFont typeface="Arial" panose="020B0604020202020204" pitchFamily="34" charset="0"/>
              <a:buNone/>
            </a:pPr>
            <a:r>
              <a:rPr lang="en-US" dirty="0" err="1"/>
              <a:t>AUFA</a:t>
            </a:r>
            <a:r>
              <a:rPr lang="en-US" dirty="0"/>
              <a:t> budgeted amounts will flow to the Budget Summary </a:t>
            </a:r>
          </a:p>
          <a:p>
            <a:pPr marL="0" indent="0">
              <a:buFont typeface="Arial" panose="020B0604020202020204" pitchFamily="34" charset="0"/>
              <a:buNone/>
            </a:pPr>
            <a:r>
              <a:rPr lang="en-US" dirty="0"/>
              <a:t>“</a:t>
            </a:r>
            <a:r>
              <a:rPr lang="en-US" dirty="0" err="1"/>
              <a:t>AUFA</a:t>
            </a:r>
            <a:r>
              <a:rPr lang="en-US" dirty="0"/>
              <a:t> for use in” will total under the original funding source, which does not increase the allocations</a:t>
            </a:r>
          </a:p>
          <a:p>
            <a:pPr marL="457200" indent="-457200">
              <a:buFont typeface="Arial" panose="020B0604020202020204" pitchFamily="34" charset="0"/>
              <a:buChar cha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US" dirty="0"/>
              <a:t>LEAs may </a:t>
            </a:r>
            <a:r>
              <a:rPr lang="en-US" dirty="0" err="1"/>
              <a:t>AUFA</a:t>
            </a:r>
            <a:r>
              <a:rPr lang="en-US" dirty="0"/>
              <a:t> </a:t>
            </a:r>
            <a:r>
              <a:rPr lang="en-US" b="1" dirty="0"/>
              <a:t>Title II, Part A </a:t>
            </a:r>
            <a:r>
              <a:rPr lang="en-US" dirty="0"/>
              <a:t>funds for use in:</a:t>
            </a:r>
          </a:p>
          <a:p>
            <a:pPr lvl="0"/>
            <a:r>
              <a:rPr lang="en-US" dirty="0"/>
              <a:t>Title I, Part A</a:t>
            </a:r>
          </a:p>
          <a:p>
            <a:pPr lvl="0"/>
            <a:r>
              <a:rPr lang="en-US" dirty="0"/>
              <a:t>Title III, Part A,</a:t>
            </a:r>
          </a:p>
          <a:p>
            <a:pPr lvl="0"/>
            <a:r>
              <a:rPr lang="en-US" dirty="0"/>
              <a:t>Title III, Immigrant Set-Aside, and </a:t>
            </a:r>
          </a:p>
          <a:p>
            <a:pPr lvl="0"/>
            <a:r>
              <a:rPr lang="en-US" dirty="0"/>
              <a:t>Title IV, Part A</a:t>
            </a:r>
          </a:p>
          <a:p>
            <a:pPr marL="0" marR="0" lvl="0" indent="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None/>
              <a:tabLst/>
              <a:defRPr/>
            </a:pPr>
            <a:r>
              <a:rPr lang="en-US" dirty="0"/>
              <a:t>LEAs may </a:t>
            </a:r>
            <a:r>
              <a:rPr lang="en-US" dirty="0" err="1"/>
              <a:t>AUFA</a:t>
            </a:r>
            <a:r>
              <a:rPr lang="en-US" dirty="0"/>
              <a:t> </a:t>
            </a:r>
            <a:r>
              <a:rPr lang="en-US" b="1" dirty="0"/>
              <a:t>Title IV, Part A </a:t>
            </a:r>
            <a:r>
              <a:rPr lang="en-US" dirty="0"/>
              <a:t>funds for use in: </a:t>
            </a:r>
          </a:p>
          <a:p>
            <a:pPr lvl="0"/>
            <a:r>
              <a:rPr lang="en-US" dirty="0"/>
              <a:t>Title I, Part A, </a:t>
            </a:r>
          </a:p>
          <a:p>
            <a:pPr lvl="0"/>
            <a:r>
              <a:rPr lang="en-US" dirty="0"/>
              <a:t>Title II, Part A, </a:t>
            </a:r>
          </a:p>
          <a:p>
            <a:pPr lvl="0"/>
            <a:r>
              <a:rPr lang="en-US" dirty="0"/>
              <a:t>Title III, Part A, and</a:t>
            </a:r>
          </a:p>
          <a:p>
            <a:pPr lvl="0"/>
            <a:r>
              <a:rPr lang="en-US" dirty="0"/>
              <a:t>Title III, Part A Immigrant Set-Aside</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When drawing down funds from Grants Fiscal, funds will be requested from the original program.</a:t>
            </a:r>
          </a:p>
          <a:p>
            <a:pPr lvl="0"/>
            <a:endParaRPr lang="en-US" dirty="0"/>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11481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LEAs may transfer </a:t>
            </a:r>
            <a:r>
              <a:rPr lang="en-US" altLang="en-US" b="1" dirty="0"/>
              <a:t>Title II, Part A </a:t>
            </a:r>
            <a:r>
              <a:rPr lang="en-US" altLang="en-US" dirty="0"/>
              <a:t>and </a:t>
            </a:r>
            <a:r>
              <a:rPr lang="en-US" altLang="en-US" b="1" dirty="0"/>
              <a:t>Title IV, Part A </a:t>
            </a:r>
            <a:r>
              <a:rPr lang="en-US" altLang="en-US" dirty="0"/>
              <a:t>funds into any other Title program for which the LEA has received and accepted an allocation.</a:t>
            </a:r>
          </a:p>
          <a:p>
            <a:r>
              <a:rPr lang="en-US" altLang="en-US" dirty="0"/>
              <a:t>Transferring funds will reduce the Title II, Part A or Title IV, Part A allocation while increasing the Title allocation of transfer program within the transfer program budget.  </a:t>
            </a:r>
            <a:r>
              <a:rPr lang="en-US" altLang="en-US" b="1" dirty="0"/>
              <a:t>The transfer will impact the LEA’s required Set-Asides, including: </a:t>
            </a:r>
          </a:p>
          <a:p>
            <a:pPr lvl="1"/>
            <a:r>
              <a:rPr lang="en-US" altLang="en-US" sz="2800" dirty="0"/>
              <a:t>Parental Activities Set-Aside</a:t>
            </a:r>
          </a:p>
          <a:p>
            <a:pPr lvl="1"/>
            <a:endParaRPr lang="en-US" dirty="0"/>
          </a:p>
          <a:p>
            <a:r>
              <a:rPr lang="en-US" dirty="0"/>
              <a:t>When drawing down funds from Grants Fiscal, funds will be requested from the original program</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74949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consolidate funds means that the district has identified the total pool of resources that will be used to implement the schoolwide plan for each specific school location and will charge the expenditure activities to an account coding that identifies each such schoolwide budget for each school</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3657340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dirty="0"/>
          </a:p>
        </p:txBody>
      </p:sp>
    </p:spTree>
    <p:extLst>
      <p:ext uri="{BB962C8B-B14F-4D97-AF65-F5344CB8AC3E}">
        <p14:creationId xmlns:p14="http://schemas.microsoft.com/office/powerpoint/2010/main" val="730796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oese.ed.gov/files/2020/04/FY2020_REAP-Master-Eligibility-Spreadsheet_4-30.xls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cde.state.co.us/fedprograms/ov/tvb"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g835f018513_4_273"/>
          <p:cNvSpPr txBox="1">
            <a:spLocks noGrp="1"/>
          </p:cNvSpPr>
          <p:nvPr>
            <p:ph type="ctrTitle"/>
          </p:nvPr>
        </p:nvSpPr>
        <p:spPr>
          <a:prstGeom prst="rect">
            <a:avLst/>
          </a:prstGeom>
        </p:spPr>
        <p:txBody>
          <a:bodyPr spcFirstLastPara="1" wrap="square" lIns="91425" tIns="45700" rIns="91425" bIns="45700" anchor="t" anchorCtr="0">
            <a:noAutofit/>
          </a:bodyPr>
          <a:lstStyle/>
          <a:p>
            <a:pPr marL="0" lvl="0" indent="0" algn="ctr" rtl="0">
              <a:spcBef>
                <a:spcPts val="0"/>
              </a:spcBef>
              <a:spcAft>
                <a:spcPts val="0"/>
              </a:spcAft>
              <a:buNone/>
            </a:pPr>
            <a:r>
              <a:rPr lang="en-US" dirty="0"/>
              <a:t>Title V: Rural Education Achievement Program</a:t>
            </a:r>
            <a:endParaRPr dirty="0"/>
          </a:p>
        </p:txBody>
      </p:sp>
      <p:sp>
        <p:nvSpPr>
          <p:cNvPr id="446" name="Google Shape;446;g835f018513_4_273"/>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E81FDA-8BF8-4F00-A0F3-82CD16E706CD}"/>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206EAC3A-6CC0-4CCC-854A-9BBD99794A8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360711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1580951871"/>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Assistant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Michelle Prael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303-866-6998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347178909"/>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Brad Bylsma</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303-866-6937</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Kristen Collins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V and Stakeholder Engagement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Tammy Giessinger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303-866-6992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Jeremy</a:t>
                      </a:r>
                      <a:r>
                        <a:rPr lang="en-US" sz="1400" b="0" baseline="0" dirty="0">
                          <a:solidFill>
                            <a:schemeClr val="tx1"/>
                          </a:solidFill>
                          <a:effectLst/>
                          <a:latin typeface="+mn-lt"/>
                          <a:ea typeface="Calibri"/>
                          <a:cs typeface="Times New Roman"/>
                        </a:rPr>
                        <a:t> Meredith</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Laura</a:t>
                      </a:r>
                      <a:r>
                        <a:rPr lang="en-US" sz="1400" b="0" kern="1200" baseline="0" dirty="0">
                          <a:solidFill>
                            <a:schemeClr val="tx1"/>
                          </a:solidFill>
                          <a:effectLst/>
                          <a:latin typeface="+mn-lt"/>
                        </a:rPr>
                        <a:t> Meushaw</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Titles I and School</a:t>
                      </a:r>
                      <a:r>
                        <a:rPr lang="en-US" sz="1400" b="0" baseline="0" dirty="0">
                          <a:solidFill>
                            <a:schemeClr val="tx1"/>
                          </a:solidFill>
                          <a:effectLst/>
                          <a:latin typeface="+mn-lt"/>
                          <a:ea typeface="Calibri"/>
                          <a:cs typeface="Times New Roman"/>
                        </a:rPr>
                        <a:t> Improvement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303-866-6618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Robert Thompson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III</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303-866-6842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Barb Vassis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303-866-6065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Joey Willett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solidFill>
                            <a:schemeClr val="tx1"/>
                          </a:solidFill>
                          <a:effectLst/>
                          <a:latin typeface="+mn-lt"/>
                          <a:ea typeface="Calibri"/>
                          <a:cs typeface="Times New Roman"/>
                        </a:rPr>
                        <a:t>Southwest</a:t>
                      </a:r>
                      <a:r>
                        <a:rPr lang="en-US" sz="1400" b="0" baseline="0" dirty="0">
                          <a:solidFill>
                            <a:schemeClr val="tx1"/>
                          </a:solidFill>
                          <a:effectLst/>
                          <a:latin typeface="+mn-lt"/>
                          <a:ea typeface="Calibri"/>
                          <a:cs typeface="Times New Roman"/>
                        </a:rPr>
                        <a:t>, Titles I and ID, Monitoring</a:t>
                      </a:r>
                      <a:endParaRPr lang="en-US" sz="1400" b="0" dirty="0">
                        <a:solidFill>
                          <a:schemeClr val="tx1"/>
                        </a:solidFill>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303-866-6700</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269245751"/>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335408328"/>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413496814"/>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tx1"/>
                          </a:solidFill>
                          <a:effectLst/>
                          <a:latin typeface="+mn-lt"/>
                          <a:ea typeface="+mn-ea"/>
                          <a:cs typeface="+mn-cs"/>
                        </a:rPr>
                        <a:t>Tina Negley</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ESSA Accountability, Program Evaluation,</a:t>
                      </a:r>
                      <a:r>
                        <a:rPr lang="en-US" sz="1400" b="0" i="0" kern="1200" baseline="0" dirty="0">
                          <a:solidFill>
                            <a:schemeClr val="tx1"/>
                          </a:solidFill>
                          <a:effectLst/>
                          <a:latin typeface="+mn-lt"/>
                          <a:ea typeface="+mn-ea"/>
                          <a:cs typeface="+mn-cs"/>
                        </a:rPr>
                        <a:t> and Reporting</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303-866-5243</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tx1"/>
                          </a:solidFill>
                          <a:effectLst/>
                          <a:latin typeface="+mn-lt"/>
                          <a:ea typeface="+mn-ea"/>
                          <a:cs typeface="+mn-cs"/>
                        </a:rPr>
                        <a:t>Alan Shimmin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 Reporting</a:t>
                      </a:r>
                      <a:r>
                        <a:rPr lang="en-US" sz="1400" b="0" i="0" kern="1200" baseline="0" dirty="0">
                          <a:solidFill>
                            <a:schemeClr val="tx1"/>
                          </a:solidFill>
                          <a:effectLst/>
                          <a:latin typeface="+mn-lt"/>
                          <a:ea typeface="+mn-ea"/>
                          <a:cs typeface="+mn-cs"/>
                        </a:rPr>
                        <a:t> and Data Collections</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303-866-6209</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tx1"/>
                          </a:solidFill>
                          <a:effectLst/>
                          <a:latin typeface="+mn-lt"/>
                          <a:ea typeface="+mn-ea"/>
                          <a:cs typeface="+mn-cs"/>
                        </a:rPr>
                        <a:t>Mary Shen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a:t>
                      </a:r>
                      <a:r>
                        <a:rPr lang="en-US" sz="1400" b="0" i="0" kern="1200" baseline="0" dirty="0">
                          <a:solidFill>
                            <a:schemeClr val="tx1"/>
                          </a:solidFill>
                          <a:effectLst/>
                          <a:latin typeface="+mn-lt"/>
                          <a:ea typeface="+mn-ea"/>
                          <a:cs typeface="+mn-cs"/>
                        </a:rPr>
                        <a:t> Program Evaluation, Research, and Accountability</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303-866-4571</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04420943"/>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V-Rural Low-Income Schools</a:t>
            </a:r>
          </a:p>
        </p:txBody>
      </p:sp>
      <p:sp>
        <p:nvSpPr>
          <p:cNvPr id="3" name="Content Placeholder 2"/>
          <p:cNvSpPr>
            <a:spLocks noGrp="1"/>
          </p:cNvSpPr>
          <p:nvPr>
            <p:ph type="body" idx="1"/>
          </p:nvPr>
        </p:nvSpPr>
        <p:spPr/>
        <p:txBody>
          <a:bodyPr/>
          <a:lstStyle/>
          <a:p>
            <a:r>
              <a:rPr lang="en-US" dirty="0"/>
              <a:t>Allocations uploaded into the Consolidated Application late July-early September</a:t>
            </a:r>
          </a:p>
          <a:p>
            <a:r>
              <a:rPr lang="en-US" dirty="0"/>
              <a:t>US Department of Education Estimated </a:t>
            </a:r>
            <a:r>
              <a:rPr lang="en-US" dirty="0">
                <a:hlinkClick r:id="rId3"/>
              </a:rPr>
              <a:t>2020-2021 REAP Allocations</a:t>
            </a:r>
            <a:endParaRPr lang="en-US" dirty="0"/>
          </a:p>
          <a:p>
            <a:endParaRPr lang="en-US" dirty="0"/>
          </a:p>
          <a:p>
            <a:r>
              <a:rPr lang="en-US" dirty="0"/>
              <a:t>Uses of </a:t>
            </a:r>
            <a:r>
              <a:rPr lang="en-US" dirty="0" err="1"/>
              <a:t>RLIS</a:t>
            </a:r>
            <a:r>
              <a:rPr lang="en-US" dirty="0"/>
              <a:t> Funds:</a:t>
            </a:r>
          </a:p>
          <a:p>
            <a:pPr lvl="1"/>
            <a:r>
              <a:rPr lang="en-US" dirty="0"/>
              <a:t>Title I, Part A</a:t>
            </a:r>
          </a:p>
          <a:p>
            <a:pPr lvl="1"/>
            <a:r>
              <a:rPr lang="en-US" dirty="0"/>
              <a:t>Title II, Part A</a:t>
            </a:r>
          </a:p>
          <a:p>
            <a:pPr lvl="1"/>
            <a:r>
              <a:rPr lang="en-US" dirty="0"/>
              <a:t>Title III</a:t>
            </a:r>
          </a:p>
          <a:p>
            <a:pPr lvl="1"/>
            <a:r>
              <a:rPr lang="en-US" dirty="0"/>
              <a:t>Title IV, Part A</a:t>
            </a:r>
          </a:p>
          <a:p>
            <a:pPr lvl="1"/>
            <a:r>
              <a:rPr lang="en-US" dirty="0"/>
              <a:t>Family Engagement Activities</a:t>
            </a:r>
          </a:p>
        </p:txBody>
      </p:sp>
      <p:pic>
        <p:nvPicPr>
          <p:cNvPr id="6" name="Graphic 5" descr="Dollar">
            <a:extLst>
              <a:ext uri="{FF2B5EF4-FFF2-40B4-BE49-F238E27FC236}">
                <a16:creationId xmlns:a16="http://schemas.microsoft.com/office/drawing/2014/main" id="{CB31F0AF-E05C-49EE-AB43-FB891D23B8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984274" y="3148148"/>
            <a:ext cx="1861458" cy="1861458"/>
          </a:xfrm>
          <a:prstGeom prst="rect">
            <a:avLst/>
          </a:prstGeom>
        </p:spPr>
      </p:pic>
      <p:sp>
        <p:nvSpPr>
          <p:cNvPr id="4" name="Slide Number Placeholder 3"/>
          <p:cNvSpPr>
            <a:spLocks noGrp="1"/>
          </p:cNvSpPr>
          <p:nvPr>
            <p:ph type="sldNum"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498DF-7277-4754-AA7C-A8856E603B4B}"/>
              </a:ext>
            </a:extLst>
          </p:cNvPr>
          <p:cNvSpPr>
            <a:spLocks noGrp="1"/>
          </p:cNvSpPr>
          <p:nvPr>
            <p:ph type="title"/>
          </p:nvPr>
        </p:nvSpPr>
        <p:spPr/>
        <p:txBody>
          <a:bodyPr/>
          <a:lstStyle/>
          <a:p>
            <a:r>
              <a:rPr lang="en-US" dirty="0"/>
              <a:t>Title V 2020-2021 Consolidated Application Updates</a:t>
            </a:r>
          </a:p>
        </p:txBody>
      </p:sp>
      <p:graphicFrame>
        <p:nvGraphicFramePr>
          <p:cNvPr id="7" name="Table 7">
            <a:extLst>
              <a:ext uri="{FF2B5EF4-FFF2-40B4-BE49-F238E27FC236}">
                <a16:creationId xmlns:a16="http://schemas.microsoft.com/office/drawing/2014/main" id="{265F1383-BEFA-462C-9969-43412D4398C8}"/>
              </a:ext>
            </a:extLst>
          </p:cNvPr>
          <p:cNvGraphicFramePr>
            <a:graphicFrameLocks noGrp="1"/>
          </p:cNvGraphicFramePr>
          <p:nvPr>
            <p:extLst>
              <p:ext uri="{D42A27DB-BD31-4B8C-83A1-F6EECF244321}">
                <p14:modId xmlns:p14="http://schemas.microsoft.com/office/powerpoint/2010/main" val="3841127353"/>
              </p:ext>
            </p:extLst>
          </p:nvPr>
        </p:nvGraphicFramePr>
        <p:xfrm>
          <a:off x="443565" y="1273493"/>
          <a:ext cx="10920550" cy="5247836"/>
        </p:xfrm>
        <a:graphic>
          <a:graphicData uri="http://schemas.openxmlformats.org/drawingml/2006/table">
            <a:tbl>
              <a:tblPr firstRow="1" bandRow="1">
                <a:tableStyleId>{D70F1B11-E1C4-425A-AFE0-A0E6DB869794}</a:tableStyleId>
              </a:tblPr>
              <a:tblGrid>
                <a:gridCol w="5460275">
                  <a:extLst>
                    <a:ext uri="{9D8B030D-6E8A-4147-A177-3AD203B41FA5}">
                      <a16:colId xmlns:a16="http://schemas.microsoft.com/office/drawing/2014/main" val="2863734881"/>
                    </a:ext>
                  </a:extLst>
                </a:gridCol>
                <a:gridCol w="5460275">
                  <a:extLst>
                    <a:ext uri="{9D8B030D-6E8A-4147-A177-3AD203B41FA5}">
                      <a16:colId xmlns:a16="http://schemas.microsoft.com/office/drawing/2014/main" val="3158589059"/>
                    </a:ext>
                  </a:extLst>
                </a:gridCol>
              </a:tblGrid>
              <a:tr h="89494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600" dirty="0"/>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600" dirty="0"/>
                        <a:t>Funding Sources:</a:t>
                      </a: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3600" dirty="0"/>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3600" dirty="0"/>
                        <a:t>Example Activity:</a:t>
                      </a:r>
                    </a:p>
                  </a:txBody>
                  <a:tcPr/>
                </a:tc>
                <a:extLst>
                  <a:ext uri="{0D108BD9-81ED-4DB2-BD59-A6C34878D82A}">
                    <a16:rowId xmlns:a16="http://schemas.microsoft.com/office/drawing/2014/main" val="2927221517"/>
                  </a:ext>
                </a:extLst>
              </a:tr>
              <a:tr h="4059116">
                <a:tc>
                  <a:txBody>
                    <a:bodyPr/>
                    <a:lstStyle/>
                    <a:p>
                      <a:pPr lvl="0">
                        <a:buFont typeface="Arial" panose="020B0604020202020204" pitchFamily="34" charset="0"/>
                        <a:buChar char="•"/>
                      </a:pPr>
                      <a:r>
                        <a:rPr lang="en-US" sz="2000" dirty="0"/>
                        <a:t>Title V, Part B</a:t>
                      </a:r>
                    </a:p>
                    <a:p>
                      <a:pPr lvl="0">
                        <a:buFont typeface="Arial" panose="020B0604020202020204" pitchFamily="34" charset="0"/>
                        <a:buChar char="•"/>
                      </a:pPr>
                      <a:r>
                        <a:rPr lang="en-US" sz="2000" dirty="0"/>
                        <a:t>Title V, Part B-Title I, Part A Activity</a:t>
                      </a:r>
                    </a:p>
                    <a:p>
                      <a:pPr lvl="0">
                        <a:buFont typeface="Arial" panose="020B0604020202020204" pitchFamily="34" charset="0"/>
                        <a:buChar char="•"/>
                      </a:pPr>
                      <a:r>
                        <a:rPr lang="en-US" sz="2000" dirty="0"/>
                        <a:t>Title V, Part B-Title II, Part A Activity</a:t>
                      </a:r>
                    </a:p>
                    <a:p>
                      <a:pPr lvl="0">
                        <a:buFont typeface="Arial" panose="020B0604020202020204" pitchFamily="34" charset="0"/>
                        <a:buChar char="•"/>
                      </a:pPr>
                      <a:r>
                        <a:rPr lang="en-US" sz="2000" dirty="0"/>
                        <a:t>Title V, Part B-Title III Activity</a:t>
                      </a:r>
                    </a:p>
                    <a:p>
                      <a:pPr lvl="0">
                        <a:buFont typeface="Arial" panose="020B0604020202020204" pitchFamily="34" charset="0"/>
                        <a:buChar char="•"/>
                      </a:pPr>
                      <a:r>
                        <a:rPr lang="en-US" sz="2000" dirty="0"/>
                        <a:t>Title V, Part B-Title IV Part A Activity</a:t>
                      </a:r>
                    </a:p>
                    <a:p>
                      <a:pPr lvl="0">
                        <a:buFont typeface="Arial" panose="020B0604020202020204" pitchFamily="34" charset="0"/>
                        <a:buChar char="•"/>
                      </a:pPr>
                      <a:r>
                        <a:rPr lang="en-US" sz="2000" dirty="0"/>
                        <a:t>Title V, Part B Consolidated Schoolwide</a:t>
                      </a:r>
                    </a:p>
                    <a:p>
                      <a:endParaRPr lang="en-US" dirty="0"/>
                    </a:p>
                  </a:txBody>
                  <a:tcPr/>
                </a:tc>
                <a:tc>
                  <a:txBody>
                    <a:bodyPr/>
                    <a:lstStyle/>
                    <a:p>
                      <a:pPr lvl="0"/>
                      <a:r>
                        <a:rPr lang="en-US" sz="1800" dirty="0"/>
                        <a:t>Portion of ELA Interventionist Salary to provide additional supports to student at-risk or not meeting grade level standards</a:t>
                      </a:r>
                    </a:p>
                    <a:p>
                      <a:pPr lvl="1"/>
                      <a:r>
                        <a:rPr lang="en-US" sz="1800" dirty="0"/>
                        <a:t>Correct Funding Source: Title V, Part B-Title I, Part A Activity</a:t>
                      </a:r>
                    </a:p>
                    <a:p>
                      <a:pPr lvl="0"/>
                      <a:r>
                        <a:rPr lang="en-US" sz="1800" dirty="0"/>
                        <a:t>EL Coordinator to attend PD for implementation of Achieve 3000 as supplemental intervention. Participant will share strategies learned with general ed. Teachers, ELA and Math interventionists to enhance additional supports provided to EL Students</a:t>
                      </a:r>
                    </a:p>
                    <a:p>
                      <a:pPr lvl="1"/>
                      <a:r>
                        <a:rPr lang="en-US" sz="1800" dirty="0"/>
                        <a:t>Correct Funding Source: Title I, Part A, Title II, </a:t>
                      </a:r>
                      <a:r>
                        <a:rPr lang="en-US" sz="1800" i="1" dirty="0"/>
                        <a:t>Title III (depending on core ELD program)</a:t>
                      </a:r>
                      <a:endParaRPr lang="en-US" sz="1800" dirty="0"/>
                    </a:p>
                    <a:p>
                      <a:endParaRPr lang="en-US" dirty="0"/>
                    </a:p>
                  </a:txBody>
                  <a:tcPr/>
                </a:tc>
                <a:extLst>
                  <a:ext uri="{0D108BD9-81ED-4DB2-BD59-A6C34878D82A}">
                    <a16:rowId xmlns:a16="http://schemas.microsoft.com/office/drawing/2014/main" val="4284104796"/>
                  </a:ext>
                </a:extLst>
              </a:tr>
            </a:tbl>
          </a:graphicData>
        </a:graphic>
      </p:graphicFrame>
      <p:sp>
        <p:nvSpPr>
          <p:cNvPr id="9" name="Rectangle 8" descr="Classroom">
            <a:extLst>
              <a:ext uri="{FF2B5EF4-FFF2-40B4-BE49-F238E27FC236}">
                <a16:creationId xmlns:a16="http://schemas.microsoft.com/office/drawing/2014/main" id="{26FF8506-BFE0-4F5D-8449-101A89BDE5C4}"/>
              </a:ext>
            </a:extLst>
          </p:cNvPr>
          <p:cNvSpPr/>
          <p:nvPr/>
        </p:nvSpPr>
        <p:spPr>
          <a:xfrm>
            <a:off x="8212183" y="1299618"/>
            <a:ext cx="867498" cy="627309"/>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dk2">
              <a:hueOff val="0"/>
              <a:satOff val="0"/>
              <a:lumOff val="0"/>
              <a:alphaOff val="0"/>
            </a:schemeClr>
          </a:effectRef>
          <a:fontRef idx="minor">
            <a:schemeClr val="lt1"/>
          </a:fontRef>
        </p:style>
      </p:sp>
      <p:sp>
        <p:nvSpPr>
          <p:cNvPr id="10" name="Rectangle 9" descr="Checkmark">
            <a:extLst>
              <a:ext uri="{FF2B5EF4-FFF2-40B4-BE49-F238E27FC236}">
                <a16:creationId xmlns:a16="http://schemas.microsoft.com/office/drawing/2014/main" id="{E8925B31-2EDC-4557-BF38-598C44DA0D82}"/>
              </a:ext>
            </a:extLst>
          </p:cNvPr>
          <p:cNvSpPr/>
          <p:nvPr/>
        </p:nvSpPr>
        <p:spPr>
          <a:xfrm>
            <a:off x="2810747" y="1234311"/>
            <a:ext cx="530652" cy="666491"/>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dk2">
              <a:hueOff val="0"/>
              <a:satOff val="0"/>
              <a:lumOff val="0"/>
              <a:alphaOff val="0"/>
            </a:schemeClr>
          </a:effectRef>
          <a:fontRef idx="minor">
            <a:schemeClr val="lt1"/>
          </a:fontRef>
        </p:style>
      </p:sp>
      <p:sp>
        <p:nvSpPr>
          <p:cNvPr id="4" name="Slide Number Placeholder 3">
            <a:extLst>
              <a:ext uri="{FF2B5EF4-FFF2-40B4-BE49-F238E27FC236}">
                <a16:creationId xmlns:a16="http://schemas.microsoft.com/office/drawing/2014/main" id="{6DD318D8-2CF5-446F-BF9F-25E4DE1A3EE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88862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27D16-799E-4236-B75F-CCDB0F00FB2E}"/>
              </a:ext>
            </a:extLst>
          </p:cNvPr>
          <p:cNvSpPr>
            <a:spLocks noGrp="1"/>
          </p:cNvSpPr>
          <p:nvPr>
            <p:ph type="title"/>
          </p:nvPr>
        </p:nvSpPr>
        <p:spPr/>
        <p:txBody>
          <a:bodyPr wrap="square" anchor="t">
            <a:normAutofit/>
          </a:bodyPr>
          <a:lstStyle/>
          <a:p>
            <a:r>
              <a:rPr lang="en-US" dirty="0"/>
              <a:t>Review Approval Criteria:</a:t>
            </a:r>
          </a:p>
        </p:txBody>
      </p:sp>
      <p:sp>
        <p:nvSpPr>
          <p:cNvPr id="3" name="Content Placeholder 2">
            <a:extLst>
              <a:ext uri="{FF2B5EF4-FFF2-40B4-BE49-F238E27FC236}">
                <a16:creationId xmlns:a16="http://schemas.microsoft.com/office/drawing/2014/main" id="{326259C4-0A3A-4467-B0FF-4F33E0A2928D}"/>
              </a:ext>
            </a:extLst>
          </p:cNvPr>
          <p:cNvSpPr>
            <a:spLocks noGrp="1"/>
          </p:cNvSpPr>
          <p:nvPr>
            <p:ph type="body" idx="1"/>
          </p:nvPr>
        </p:nvSpPr>
        <p:spPr/>
        <p:txBody>
          <a:bodyPr wrap="square" anchor="t">
            <a:normAutofit/>
          </a:bodyPr>
          <a:lstStyle/>
          <a:p>
            <a:r>
              <a:rPr lang="en-US" dirty="0"/>
              <a:t>Budget line item considerations: </a:t>
            </a:r>
          </a:p>
          <a:p>
            <a:pPr lvl="1"/>
            <a:r>
              <a:rPr lang="en-US" sz="2400" dirty="0"/>
              <a:t>Funding source selected indicates which program activity is allowed under</a:t>
            </a:r>
          </a:p>
          <a:p>
            <a:pPr lvl="1"/>
            <a:r>
              <a:rPr lang="en-US" sz="2400" dirty="0"/>
              <a:t>Funding source selected aligns with activity description Activity category aligns with activity description and coding</a:t>
            </a:r>
          </a:p>
          <a:p>
            <a:pPr lvl="1"/>
            <a:r>
              <a:rPr lang="en-US" sz="2400" dirty="0"/>
              <a:t>Descriptions of activities are allowable, reasonable and necessary</a:t>
            </a:r>
          </a:p>
          <a:p>
            <a:pPr lvl="1"/>
            <a:r>
              <a:rPr lang="en-US" sz="2400" dirty="0"/>
              <a:t>Professional development activity descriptions detail the content of the PD, how the PD will be delivered throughout the year, who is participating, how information will be shared upon return</a:t>
            </a:r>
          </a:p>
        </p:txBody>
      </p:sp>
      <p:sp>
        <p:nvSpPr>
          <p:cNvPr id="4" name="Slide Number Placeholder 3">
            <a:extLst>
              <a:ext uri="{FF2B5EF4-FFF2-40B4-BE49-F238E27FC236}">
                <a16:creationId xmlns:a16="http://schemas.microsoft.com/office/drawing/2014/main" id="{E698B83C-E483-489B-9F61-496A0D08B480}"/>
              </a:ext>
            </a:extLst>
          </p:cNvPr>
          <p:cNvSpPr>
            <a:spLocks noGrp="1"/>
          </p:cNvSpPr>
          <p:nvPr>
            <p:ph type="sldNum" idx="12"/>
          </p:nvPr>
        </p:nvSpPr>
        <p:spPr/>
        <p:txBody>
          <a:bodyPr wrap="square" anchor="ctr">
            <a:normAutofit/>
          </a:bodyPr>
          <a:lstStyle/>
          <a:p>
            <a:pPr>
              <a:lnSpc>
                <a:spcPct val="90000"/>
              </a:lnSpc>
              <a:spcAft>
                <a:spcPts val="600"/>
              </a:spcAft>
            </a:pPr>
            <a:fld id="{C479D5F6-EDCB-402A-AC08-4943A1820E8F}" type="slidenum">
              <a:rPr lang="en-US" sz="1400" smtClean="0"/>
              <a:pPr>
                <a:lnSpc>
                  <a:spcPct val="90000"/>
                </a:lnSpc>
                <a:spcAft>
                  <a:spcPts val="600"/>
                </a:spcAft>
              </a:pPr>
              <a:t>4</a:t>
            </a:fld>
            <a:endParaRPr lang="en-US" sz="1400"/>
          </a:p>
        </p:txBody>
      </p:sp>
    </p:spTree>
    <p:extLst>
      <p:ext uri="{BB962C8B-B14F-4D97-AF65-F5344CB8AC3E}">
        <p14:creationId xmlns:p14="http://schemas.microsoft.com/office/powerpoint/2010/main" val="5427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E2BD5D-B2F1-47F5-AF68-8FC836ACE92B}"/>
              </a:ext>
            </a:extLst>
          </p:cNvPr>
          <p:cNvSpPr>
            <a:spLocks noGrp="1"/>
          </p:cNvSpPr>
          <p:nvPr>
            <p:ph type="ctrTitle"/>
          </p:nvPr>
        </p:nvSpPr>
        <p:spPr/>
        <p:txBody>
          <a:bodyPr/>
          <a:lstStyle/>
          <a:p>
            <a:r>
              <a:rPr lang="en-US" dirty="0"/>
              <a:t>Title V Funding Flexibility</a:t>
            </a:r>
          </a:p>
        </p:txBody>
      </p:sp>
      <p:sp>
        <p:nvSpPr>
          <p:cNvPr id="4" name="Slide Number Placeholder 3">
            <a:extLst>
              <a:ext uri="{FF2B5EF4-FFF2-40B4-BE49-F238E27FC236}">
                <a16:creationId xmlns:a16="http://schemas.microsoft.com/office/drawing/2014/main" id="{58871B4F-8B59-49C6-AEBE-C6FF5295F799}"/>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861373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8DE0C-C691-432B-96EA-F45B5B732CFD}"/>
              </a:ext>
            </a:extLst>
          </p:cNvPr>
          <p:cNvSpPr>
            <a:spLocks noGrp="1"/>
          </p:cNvSpPr>
          <p:nvPr>
            <p:ph type="title"/>
          </p:nvPr>
        </p:nvSpPr>
        <p:spPr>
          <a:xfrm>
            <a:off x="443565" y="205176"/>
            <a:ext cx="8065168" cy="898524"/>
          </a:xfrm>
        </p:spPr>
        <p:txBody>
          <a:bodyPr/>
          <a:lstStyle/>
          <a:p>
            <a:r>
              <a:rPr lang="en-US" dirty="0"/>
              <a:t>Funding Flexibility: </a:t>
            </a:r>
            <a:r>
              <a:rPr lang="en-US" dirty="0" err="1"/>
              <a:t>AUFA</a:t>
            </a:r>
            <a:r>
              <a:rPr lang="en-US" dirty="0"/>
              <a:t> vs. Transfers</a:t>
            </a:r>
          </a:p>
        </p:txBody>
      </p:sp>
      <p:sp>
        <p:nvSpPr>
          <p:cNvPr id="3" name="Content Placeholder 2">
            <a:extLst>
              <a:ext uri="{FF2B5EF4-FFF2-40B4-BE49-F238E27FC236}">
                <a16:creationId xmlns:a16="http://schemas.microsoft.com/office/drawing/2014/main" id="{9537C7D7-68AA-480C-BC8B-545F16007956}"/>
              </a:ext>
            </a:extLst>
          </p:cNvPr>
          <p:cNvSpPr>
            <a:spLocks noGrp="1"/>
          </p:cNvSpPr>
          <p:nvPr>
            <p:ph idx="1"/>
          </p:nvPr>
        </p:nvSpPr>
        <p:spPr/>
        <p:txBody>
          <a:bodyPr/>
          <a:lstStyle/>
          <a:p>
            <a:r>
              <a:rPr lang="en-US" dirty="0"/>
              <a:t>Districts are eligible for either Alternative Uses of Funds Authority or Transfer</a:t>
            </a:r>
          </a:p>
          <a:p>
            <a:pPr lvl="1"/>
            <a:r>
              <a:rPr lang="en-US" dirty="0"/>
              <a:t>A list of </a:t>
            </a:r>
            <a:r>
              <a:rPr lang="en-US" dirty="0" err="1"/>
              <a:t>AUFA</a:t>
            </a:r>
            <a:r>
              <a:rPr lang="en-US" dirty="0"/>
              <a:t> eligible LEA’s is published at the same time as preliminary allocations.</a:t>
            </a:r>
          </a:p>
          <a:p>
            <a:pPr lvl="1"/>
            <a:r>
              <a:rPr lang="en-US" dirty="0"/>
              <a:t>LEA’s not eligible for REAP-flex are eligible for Transfer.</a:t>
            </a:r>
          </a:p>
          <a:p>
            <a:pPr lvl="1"/>
            <a:r>
              <a:rPr lang="en-US" dirty="0">
                <a:hlinkClick r:id="rId3"/>
              </a:rPr>
              <a:t>The List of </a:t>
            </a:r>
            <a:r>
              <a:rPr lang="en-US" dirty="0" err="1">
                <a:hlinkClick r:id="rId3"/>
              </a:rPr>
              <a:t>AUFA</a:t>
            </a:r>
            <a:r>
              <a:rPr lang="en-US" dirty="0">
                <a:hlinkClick r:id="rId3"/>
              </a:rPr>
              <a:t> Eligible LEAs is posted on the Title V website</a:t>
            </a:r>
            <a:endParaRPr lang="en-US" dirty="0"/>
          </a:p>
          <a:p>
            <a:r>
              <a:rPr lang="en-US" dirty="0"/>
              <a:t>Rural Education Achievement Program  Allows eligible small rural school districts the opportunity to use funding from certain federal sources for other federal program purposes. </a:t>
            </a:r>
          </a:p>
          <a:p>
            <a:pPr lvl="1"/>
            <a:r>
              <a:rPr lang="en-US" dirty="0"/>
              <a:t>Funds do not ‘move’.</a:t>
            </a:r>
          </a:p>
          <a:p>
            <a:r>
              <a:rPr lang="en-US" dirty="0"/>
              <a:t>Transferability: A broad provision that allows states and districts to transfer a portion of funds among a set of eligible federal programs. </a:t>
            </a:r>
          </a:p>
          <a:p>
            <a:pPr lvl="1"/>
            <a:r>
              <a:rPr lang="en-US" dirty="0"/>
              <a:t>Funds ‘move’ by increasing one grant and reducing another. </a:t>
            </a:r>
          </a:p>
          <a:p>
            <a:pPr lvl="1"/>
            <a:r>
              <a:rPr lang="en-US" dirty="0"/>
              <a:t>Transferring funds may impact required Set-Asides.</a:t>
            </a:r>
          </a:p>
        </p:txBody>
      </p:sp>
      <p:sp>
        <p:nvSpPr>
          <p:cNvPr id="4" name="Slide Number Placeholder 3">
            <a:extLst>
              <a:ext uri="{FF2B5EF4-FFF2-40B4-BE49-F238E27FC236}">
                <a16:creationId xmlns:a16="http://schemas.microsoft.com/office/drawing/2014/main" id="{0E2C2A30-75B6-4E13-8278-09E0D05CFC2A}"/>
              </a:ext>
            </a:extLst>
          </p:cNvPr>
          <p:cNvSpPr>
            <a:spLocks noGrp="1"/>
          </p:cNvSpPr>
          <p:nvPr>
            <p:ph type="sldNum" sz="quarter" idx="12"/>
          </p:nvPr>
        </p:nvSpPr>
        <p:spPr>
          <a:xfrm>
            <a:off x="332873" y="6356350"/>
            <a:ext cx="2743200" cy="365125"/>
          </a:xfrm>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322583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553D-3877-4609-A3B3-5AAC098BED58}"/>
              </a:ext>
            </a:extLst>
          </p:cNvPr>
          <p:cNvSpPr>
            <a:spLocks noGrp="1"/>
          </p:cNvSpPr>
          <p:nvPr>
            <p:ph type="title"/>
          </p:nvPr>
        </p:nvSpPr>
        <p:spPr>
          <a:xfrm>
            <a:off x="838200" y="365125"/>
            <a:ext cx="10515600" cy="1325563"/>
          </a:xfrm>
        </p:spPr>
        <p:txBody>
          <a:bodyPr>
            <a:normAutofit/>
          </a:bodyPr>
          <a:lstStyle/>
          <a:p>
            <a:r>
              <a:rPr lang="en-US" dirty="0"/>
              <a:t>Funding Flexibility: </a:t>
            </a:r>
            <a:r>
              <a:rPr lang="en-US" dirty="0" err="1"/>
              <a:t>AUFA</a:t>
            </a:r>
            <a:endParaRPr lang="en-US" dirty="0"/>
          </a:p>
        </p:txBody>
      </p:sp>
      <p:sp>
        <p:nvSpPr>
          <p:cNvPr id="4" name="Slide Number Placeholder 3">
            <a:extLst>
              <a:ext uri="{FF2B5EF4-FFF2-40B4-BE49-F238E27FC236}">
                <a16:creationId xmlns:a16="http://schemas.microsoft.com/office/drawing/2014/main" id="{99B9D5AC-1178-48E1-A7BE-94817A49008E}"/>
              </a:ext>
            </a:extLst>
          </p:cNvPr>
          <p:cNvSpPr>
            <a:spLocks noGrp="1"/>
          </p:cNvSpPr>
          <p:nvPr>
            <p:ph type="sldNum" sz="quarter" idx="12"/>
          </p:nvPr>
        </p:nvSpPr>
        <p:spPr>
          <a:xfrm>
            <a:off x="8610600" y="6356350"/>
            <a:ext cx="2743200" cy="365125"/>
          </a:xfrm>
        </p:spPr>
        <p:txBody>
          <a:bodyPr>
            <a:normAutofit fontScale="92500" lnSpcReduction="20000"/>
          </a:bodyPr>
          <a:lstStyle/>
          <a:p>
            <a:pPr>
              <a:spcAft>
                <a:spcPts val="600"/>
              </a:spcAft>
            </a:pPr>
            <a:fld id="{C479D5F6-EDCB-402A-AC08-4943A1820E8F}" type="slidenum">
              <a:rPr lang="en-US" smtClean="0"/>
              <a:pPr>
                <a:spcAft>
                  <a:spcPts val="600"/>
                </a:spcAft>
              </a:pPr>
              <a:t>7</a:t>
            </a:fld>
            <a:endParaRPr lang="en-US"/>
          </a:p>
        </p:txBody>
      </p:sp>
      <p:graphicFrame>
        <p:nvGraphicFramePr>
          <p:cNvPr id="6" name="Content Placeholder 2" descr="Funding Source Column –select the appropriate “AUFA for use in” Title option&#10;AUFA budgeted amounts will flow to the Budget Summary &#10;“AUFA for use in” will total under the original funding source, which does not increase the allocations&#10;&#10;LEAs may AUFA Title II, Part A funds for use in:&#10;Title I, Part A&#10;Title III, Part A,&#10;Title III, Immigrant Set-Aside, and &#10;Title IV, Part A&#10;LEAs may AUFA Title IV, Part A funds for use in: &#10;Title I, Part A, &#10;Title II, Part A, &#10;Title III, Part A, and&#10;Title III, Part A Immigrant Set-Aside&#10;&#10;When drawing down funds from Grants Fiscal, funds will be requested from the original program.">
            <a:extLst>
              <a:ext uri="{FF2B5EF4-FFF2-40B4-BE49-F238E27FC236}">
                <a16:creationId xmlns:a16="http://schemas.microsoft.com/office/drawing/2014/main" id="{4F829827-6768-4311-A9AE-8F0F523CAE0E}"/>
              </a:ext>
            </a:extLst>
          </p:cNvPr>
          <p:cNvGraphicFramePr>
            <a:graphicFrameLocks noGrp="1"/>
          </p:cNvGraphicFramePr>
          <p:nvPr>
            <p:ph idx="1"/>
            <p:extLst>
              <p:ext uri="{D42A27DB-BD31-4B8C-83A1-F6EECF244321}">
                <p14:modId xmlns:p14="http://schemas.microsoft.com/office/powerpoint/2010/main" val="202797425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5633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ACA6-0E18-4BD6-AAC6-D919C061ED89}"/>
              </a:ext>
            </a:extLst>
          </p:cNvPr>
          <p:cNvSpPr>
            <a:spLocks noGrp="1"/>
          </p:cNvSpPr>
          <p:nvPr>
            <p:ph type="title"/>
          </p:nvPr>
        </p:nvSpPr>
        <p:spPr/>
        <p:txBody>
          <a:bodyPr/>
          <a:lstStyle/>
          <a:p>
            <a:r>
              <a:rPr lang="en-US" dirty="0"/>
              <a:t>Funding Flexibility: Transfer</a:t>
            </a:r>
          </a:p>
        </p:txBody>
      </p:sp>
      <p:sp>
        <p:nvSpPr>
          <p:cNvPr id="3" name="Content Placeholder 2">
            <a:extLst>
              <a:ext uri="{FF2B5EF4-FFF2-40B4-BE49-F238E27FC236}">
                <a16:creationId xmlns:a16="http://schemas.microsoft.com/office/drawing/2014/main" id="{25994478-4960-4BB7-9D8E-4A73F7CB09AA}"/>
              </a:ext>
            </a:extLst>
          </p:cNvPr>
          <p:cNvSpPr>
            <a:spLocks noGrp="1"/>
          </p:cNvSpPr>
          <p:nvPr>
            <p:ph idx="1"/>
          </p:nvPr>
        </p:nvSpPr>
        <p:spPr/>
        <p:txBody>
          <a:bodyPr/>
          <a:lstStyle/>
          <a:p>
            <a:r>
              <a:rPr lang="en-US" altLang="en-US" dirty="0"/>
              <a:t>LEAs may transfer </a:t>
            </a:r>
            <a:r>
              <a:rPr lang="en-US" altLang="en-US" b="1" dirty="0"/>
              <a:t>Title II, Part A </a:t>
            </a:r>
            <a:r>
              <a:rPr lang="en-US" altLang="en-US" dirty="0"/>
              <a:t>and </a:t>
            </a:r>
            <a:r>
              <a:rPr lang="en-US" altLang="en-US" b="1" dirty="0"/>
              <a:t>Title IV, Part A </a:t>
            </a:r>
            <a:r>
              <a:rPr lang="en-US" altLang="en-US" dirty="0"/>
              <a:t>funds into any other Title program for which the LEA has received and accepted an allocation.</a:t>
            </a:r>
          </a:p>
          <a:p>
            <a:r>
              <a:rPr lang="en-US" altLang="en-US" dirty="0"/>
              <a:t>Transferring funds will reduce the Title II, Part A or Title IV, Part A allocation while increasing the Title allocation of transfer program within the transfer program budget.  </a:t>
            </a:r>
            <a:r>
              <a:rPr lang="en-US" altLang="en-US" b="1" dirty="0"/>
              <a:t>The transfer will impact the LEA’s required Set-Asides, including: </a:t>
            </a:r>
          </a:p>
          <a:p>
            <a:pPr lvl="1"/>
            <a:r>
              <a:rPr lang="en-US" altLang="en-US" sz="2800" dirty="0"/>
              <a:t>Parental Activities Set-Aside</a:t>
            </a:r>
          </a:p>
          <a:p>
            <a:pPr lvl="1"/>
            <a:endParaRPr lang="en-US" dirty="0"/>
          </a:p>
          <a:p>
            <a:r>
              <a:rPr lang="en-US" dirty="0"/>
              <a:t>When drawing down funds from Grants Fiscal, funds will be requested from the original program</a:t>
            </a:r>
          </a:p>
        </p:txBody>
      </p:sp>
      <p:sp>
        <p:nvSpPr>
          <p:cNvPr id="4" name="Slide Number Placeholder 3">
            <a:extLst>
              <a:ext uri="{FF2B5EF4-FFF2-40B4-BE49-F238E27FC236}">
                <a16:creationId xmlns:a16="http://schemas.microsoft.com/office/drawing/2014/main" id="{28018FF9-B534-468E-A3E8-C3FC52BD0DAE}"/>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05527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97FD-1C7E-4993-961B-5372B550BE81}"/>
              </a:ext>
            </a:extLst>
          </p:cNvPr>
          <p:cNvSpPr>
            <a:spLocks noGrp="1"/>
          </p:cNvSpPr>
          <p:nvPr>
            <p:ph type="title"/>
          </p:nvPr>
        </p:nvSpPr>
        <p:spPr/>
        <p:txBody>
          <a:bodyPr/>
          <a:lstStyle/>
          <a:p>
            <a:r>
              <a:rPr lang="en-US" dirty="0">
                <a:solidFill>
                  <a:srgbClr val="FFFFFF"/>
                </a:solidFill>
              </a:rPr>
              <a:t>Funding Flexibility: Consolidated Schoolwide Programs</a:t>
            </a:r>
            <a:endParaRPr lang="en-US" dirty="0"/>
          </a:p>
        </p:txBody>
      </p:sp>
      <p:sp>
        <p:nvSpPr>
          <p:cNvPr id="4" name="Slide Number Placeholder 3">
            <a:extLst>
              <a:ext uri="{FF2B5EF4-FFF2-40B4-BE49-F238E27FC236}">
                <a16:creationId xmlns:a16="http://schemas.microsoft.com/office/drawing/2014/main" id="{E471AA33-F139-45AA-91BE-163091707149}"/>
              </a:ext>
            </a:extLst>
          </p:cNvPr>
          <p:cNvSpPr>
            <a:spLocks noGrp="1"/>
          </p:cNvSpPr>
          <p:nvPr>
            <p:ph type="sldNum" sz="quarter" idx="12"/>
          </p:nvPr>
        </p:nvSpPr>
        <p:spPr/>
        <p:txBody>
          <a:bodyPr/>
          <a:lstStyle/>
          <a:p>
            <a:fld id="{C479D5F6-EDCB-402A-AC08-4943A1820E8F}" type="slidenum">
              <a:rPr lang="en-US" smtClean="0"/>
              <a:pPr/>
              <a:t>9</a:t>
            </a:fld>
            <a:endParaRPr lang="en-US" dirty="0"/>
          </a:p>
        </p:txBody>
      </p:sp>
      <p:graphicFrame>
        <p:nvGraphicFramePr>
          <p:cNvPr id="5" name="Content Placeholder 2" descr="To consolidate funds means that the district has identified the total pool of resources that will be used to implement the schoolwide plan for each specific school location and will charge the expenditure activities to an account coding that identifies each such schoolwie budget for each school&#10;">
            <a:extLst>
              <a:ext uri="{FF2B5EF4-FFF2-40B4-BE49-F238E27FC236}">
                <a16:creationId xmlns:a16="http://schemas.microsoft.com/office/drawing/2014/main" id="{6C890A53-1611-4CEE-8D78-6C57F667EBAC}"/>
              </a:ext>
            </a:extLst>
          </p:cNvPr>
          <p:cNvGraphicFramePr>
            <a:graphicFrameLocks noGrp="1"/>
          </p:cNvGraphicFramePr>
          <p:nvPr>
            <p:ph idx="1"/>
            <p:extLst>
              <p:ext uri="{D42A27DB-BD31-4B8C-83A1-F6EECF244321}">
                <p14:modId xmlns:p14="http://schemas.microsoft.com/office/powerpoint/2010/main" val="809408305"/>
              </p:ext>
            </p:extLst>
          </p:nvPr>
        </p:nvGraphicFramePr>
        <p:xfrm>
          <a:off x="838200" y="1554163"/>
          <a:ext cx="10515600" cy="43513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93912304"/>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1809</Words>
  <Application>Microsoft Office PowerPoint</Application>
  <PresentationFormat>Widescreen</PresentationFormat>
  <Paragraphs>253</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Title V: Rural Education Achievement Program</vt:lpstr>
      <vt:lpstr>Title V-Rural Low-Income Schools</vt:lpstr>
      <vt:lpstr>Title V 2020-2021 Consolidated Application Updates</vt:lpstr>
      <vt:lpstr>Review Approval Criteria:</vt:lpstr>
      <vt:lpstr>Title V Funding Flexibility</vt:lpstr>
      <vt:lpstr>Funding Flexibility: AUFA vs. Transfers</vt:lpstr>
      <vt:lpstr>Funding Flexibility: AUFA</vt:lpstr>
      <vt:lpstr>Funding Flexibility: Transfer</vt:lpstr>
      <vt:lpstr>Funding Flexibility: Consolidated Schoolwide Programs</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70</cp:revision>
  <dcterms:created xsi:type="dcterms:W3CDTF">2020-04-27T21:07:53Z</dcterms:created>
  <dcterms:modified xsi:type="dcterms:W3CDTF">2020-05-07T15:12:46Z</dcterms:modified>
</cp:coreProperties>
</file>