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301" r:id="rId2"/>
    <p:sldId id="320" r:id="rId3"/>
    <p:sldId id="321" r:id="rId4"/>
    <p:sldId id="322" r:id="rId5"/>
    <p:sldId id="324" r:id="rId6"/>
    <p:sldId id="325" r:id="rId7"/>
    <p:sldId id="326" r:id="rId8"/>
    <p:sldId id="327" r:id="rId9"/>
    <p:sldId id="328" r:id="rId10"/>
    <p:sldId id="344" r:id="rId11"/>
    <p:sldId id="348" r:id="rId12"/>
    <p:sldId id="349" r:id="rId13"/>
    <p:sldId id="350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">
          <p15:clr>
            <a:srgbClr val="9AA0A6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85" roundtripDataSignature="AMtx7mh9t+H5DqOdvhrhF9qC1QEIVwdk8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remy Meredith" initials="" lastIdx="1" clrIdx="0"/>
  <p:cmAuthor id="1" name="Collins, DeLilah" initials="CD" lastIdx="4" clrIdx="1">
    <p:extLst>
      <p:ext uri="{19B8F6BF-5375-455C-9EA6-DF929625EA0E}">
        <p15:presenceInfo xmlns:p15="http://schemas.microsoft.com/office/powerpoint/2012/main" userId="S::Collins_D@cde.state.co.us::0fbcd1ec-9edd-4919-b5b0-b4fa9ee07543" providerId="AD"/>
      </p:ext>
    </p:extLst>
  </p:cmAuthor>
  <p:cmAuthor id="2" name="Mohajeri-Nelson, Nazanin" initials="MN" lastIdx="17" clrIdx="2">
    <p:extLst>
      <p:ext uri="{19B8F6BF-5375-455C-9EA6-DF929625EA0E}">
        <p15:presenceInfo xmlns:p15="http://schemas.microsoft.com/office/powerpoint/2012/main" userId="S::Mohajeri-Nelson_n@cde.state.co.us::a9da618a-a76d-43dd-a63a-6c6fdf3f5685" providerId="AD"/>
      </p:ext>
    </p:extLst>
  </p:cmAuthor>
  <p:cmAuthor id="3" name="Giessinger, Tammy" initials="GT" lastIdx="2" clrIdx="3">
    <p:extLst>
      <p:ext uri="{19B8F6BF-5375-455C-9EA6-DF929625EA0E}">
        <p15:presenceInfo xmlns:p15="http://schemas.microsoft.com/office/powerpoint/2012/main" userId="S::Giessinger_T@cde.state.co.us::bd8d8fcb-6917-4f64-a30b-33c1231dd990" providerId="AD"/>
      </p:ext>
    </p:extLst>
  </p:cmAuthor>
  <p:cmAuthor id="4" name="Vassis, Barbara" initials="VB" lastIdx="1" clrIdx="4">
    <p:extLst>
      <p:ext uri="{19B8F6BF-5375-455C-9EA6-DF929625EA0E}">
        <p15:presenceInfo xmlns:p15="http://schemas.microsoft.com/office/powerpoint/2012/main" userId="S::Vassis_B@cde.state.co.us::98aca130-5b95-43b4-a051-1458d87ae537" providerId="AD"/>
      </p:ext>
    </p:extLst>
  </p:cmAuthor>
  <p:cmAuthor id="5" name="Willett, Joey" initials="WJ" lastIdx="3" clrIdx="5">
    <p:extLst>
      <p:ext uri="{19B8F6BF-5375-455C-9EA6-DF929625EA0E}">
        <p15:presenceInfo xmlns:p15="http://schemas.microsoft.com/office/powerpoint/2012/main" userId="S::Willett_J@cde.state.co.us::344515fa-a95f-4a42-bbfc-52c4fb2c382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70F1B11-E1C4-425A-AFE0-A0E6DB869794}">
  <a:tblStyle styleId="{D70F1B11-E1C4-425A-AFE0-A0E6DB8697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079584E-D57C-4025-9DCC-F23528A26F9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93" autoAdjust="0"/>
    <p:restoredTop sz="95232" autoAdjust="0"/>
  </p:normalViewPr>
  <p:slideViewPr>
    <p:cSldViewPr snapToGrid="0">
      <p:cViewPr varScale="1">
        <p:scale>
          <a:sx n="59" d="100"/>
          <a:sy n="59" d="100"/>
        </p:scale>
        <p:origin x="62" y="562"/>
      </p:cViewPr>
      <p:guideLst>
        <p:guide orient="horz" pos="28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85" Type="http://customschemas.google.com/relationships/presentationmetadata" Target="metadata"/><Relationship Id="rId3" Type="http://schemas.openxmlformats.org/officeDocument/2006/relationships/slide" Target="slides/slide2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90" Type="http://schemas.openxmlformats.org/officeDocument/2006/relationships/tableStyles" Target="tableStyles.xml"/><Relationship Id="rId10" Type="http://schemas.openxmlformats.org/officeDocument/2006/relationships/slide" Target="slides/slide9.xml"/><Relationship Id="rId86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835f018513_4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835f018513_4_2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Tammy Giessinger, Title IV-A Consultant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During today’s session, I will be providing an overview of Title IV and reviewing the revisions to the Title IV section of the Consolidated Application.  In general, Title IV has stayed the same.  I will also be sharing some information about the CARES Act waivers aligned to Title IV.  </a:t>
            </a:r>
            <a:endParaRPr dirty="0"/>
          </a:p>
        </p:txBody>
      </p:sp>
      <p:sp>
        <p:nvSpPr>
          <p:cNvPr id="436" name="Google Shape;436;g835f018513_4_2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CARES Act waiver for the percentage requirements applies to the 2019-2020 application and any funds that are carried over into the 2020-2021 application.</a:t>
            </a:r>
          </a:p>
          <a:p>
            <a:r>
              <a:rPr lang="en-US" dirty="0"/>
              <a:t>The 20%, 20%, and a portion calculations are only based on the 2020-2021 allocation.  Any carryover funds still need to be aligned to a Title IV content area.  The activities using carryover funds would not factor into the 20%, 20%, and a portion calculations.</a:t>
            </a:r>
          </a:p>
          <a:p>
            <a:r>
              <a:rPr lang="en-US" dirty="0"/>
              <a:t>When budgeting professional development activities, we recognize that not all information may be available.  Work with your Regional Contact for how to include the information in the application. </a:t>
            </a:r>
          </a:p>
          <a:p>
            <a:r>
              <a:rPr lang="en-US" dirty="0"/>
              <a:t>There is no percentage requirement on the use of 2019-2020 funds for Effective Use of Technology.  100% of funds could be used for infrastructure purchases.  </a:t>
            </a:r>
          </a:p>
          <a:p>
            <a:r>
              <a:rPr lang="en-US" dirty="0"/>
              <a:t>We recommend that LEAs use the Carryover funding source to differentiate carryover from current year funds.  The LEA should be tracking expenditures by fiscal year.  </a:t>
            </a:r>
          </a:p>
          <a:p>
            <a:endParaRPr lang="en-US" dirty="0"/>
          </a:p>
          <a:p>
            <a:r>
              <a:rPr lang="en-US" dirty="0"/>
              <a:t>Reach out to Tammy Giessinger, your Regional Contact, or Grants Fiscal with any additional questions.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8809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Nazie – Note changes in assignments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796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327fc3782_2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8327fc3782_2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Title IV, Part A of the Every Student Succeeds Act of 2015 is intended to improve students’ academic achievement by increasing the capacity of States, local educational agencies (LEAs), schools, and local communities to:</a:t>
            </a:r>
            <a:endParaRPr dirty="0"/>
          </a:p>
          <a:p>
            <a:pPr marL="45720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dirty="0"/>
              <a:t>provide all students with access to a well-rounded education, </a:t>
            </a:r>
            <a:endParaRPr dirty="0"/>
          </a:p>
          <a:p>
            <a:pPr marL="45720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dirty="0"/>
              <a:t>improve school conditions for student learning, and </a:t>
            </a:r>
            <a:endParaRPr dirty="0"/>
          </a:p>
          <a:p>
            <a:pPr marL="45720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dirty="0"/>
              <a:t>improve the use of technology in order to improve the academic achievement and digital literacy of all students.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g8327fc3782_2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3619d36fd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3619d36fd_2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73619d36fd_2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of the CARES Act waivers applies to the needs assessment for 2019-2020.  If a district’s needs have changed, revisions can be made to activities, even if they were not identified in a prior needs assessment.  The district should include an explanation of the change in needs in their revision request.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939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If using the Standards and Indicators activity category codes, the Title IV content area will need to be provided in the activity description. 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We are working on guidance about reporting expenditures of funds within each category.  </a:t>
            </a:r>
            <a:endParaRPr dirty="0"/>
          </a:p>
        </p:txBody>
      </p:sp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327fc3782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8327fc3782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0" name="Google Shape;130;g8327fc3782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3619d36fd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3619d36fd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Purpose of activity category codes:</a:t>
            </a:r>
            <a:endParaRPr dirty="0"/>
          </a:p>
          <a:p>
            <a:pPr marL="91440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</a:pPr>
            <a:r>
              <a:rPr lang="en-US" dirty="0"/>
              <a:t>Support planning and reporting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Aligned to:</a:t>
            </a:r>
            <a:endParaRPr dirty="0"/>
          </a:p>
          <a:p>
            <a:pPr marL="91440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</a:pPr>
            <a:r>
              <a:rPr lang="en-US" dirty="0"/>
              <a:t>Title IV, Part A Statute</a:t>
            </a:r>
            <a:endParaRPr dirty="0"/>
          </a:p>
          <a:p>
            <a:pPr marL="914400" lvl="1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</a:pPr>
            <a:r>
              <a:rPr lang="en-US" dirty="0"/>
              <a:t>Colorado Standards and Indicators for School Improvement</a:t>
            </a:r>
            <a:endParaRPr dirty="0"/>
          </a:p>
          <a:p>
            <a:pPr marL="914400" lvl="1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</a:pPr>
            <a:r>
              <a:rPr lang="en-US" dirty="0"/>
              <a:t>Activity Categories in the Consolidated Application</a:t>
            </a:r>
            <a:endParaRPr dirty="0"/>
          </a:p>
        </p:txBody>
      </p:sp>
      <p:sp>
        <p:nvSpPr>
          <p:cNvPr id="139" name="Google Shape;139;g73619d36fd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The 20%, 20%, and a portion calculation will be based on the 2020-2021 allocation. 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The CARES Act waiver applies to any funds that are budgeted in the 2019-2020 application.  It will also apply to any carryover funds that are budgeted in the 2020-2021 application.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All activities still need to be aligned to a Title IV content area.</a:t>
            </a:r>
            <a:endParaRPr dirty="0"/>
          </a:p>
        </p:txBody>
      </p:sp>
      <p:sp>
        <p:nvSpPr>
          <p:cNvPr id="147" name="Google Shape;1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3619d36fd_2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73619d36fd_2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All of the Title IV resources are linked on the Title IV-A page of CDE’s website.  </a:t>
            </a:r>
            <a:endParaRPr dirty="0"/>
          </a:p>
        </p:txBody>
      </p:sp>
      <p:sp>
        <p:nvSpPr>
          <p:cNvPr id="157" name="Google Shape;157;g73619d36fd_2_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/>
          <p:nvPr/>
        </p:nvSpPr>
        <p:spPr>
          <a:xfrm>
            <a:off x="0" y="4675241"/>
            <a:ext cx="12192000" cy="21828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488BC9">
                  <a:alpha val="29803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6"/>
          <p:cNvSpPr txBox="1">
            <a:spLocks noGrp="1"/>
          </p:cNvSpPr>
          <p:nvPr>
            <p:ph type="ctrTitle"/>
          </p:nvPr>
        </p:nvSpPr>
        <p:spPr>
          <a:xfrm>
            <a:off x="914401" y="3324170"/>
            <a:ext cx="10402500" cy="9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subTitle" idx="1"/>
          </p:nvPr>
        </p:nvSpPr>
        <p:spPr>
          <a:xfrm>
            <a:off x="914401" y="4675240"/>
            <a:ext cx="10402500" cy="5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sldNum" idx="12"/>
          </p:nvPr>
        </p:nvSpPr>
        <p:spPr>
          <a:xfrm>
            <a:off x="332873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" name="Google Shape;20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82994" y="632707"/>
            <a:ext cx="2822308" cy="17623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Google Shape;21;p6"/>
          <p:cNvCxnSpPr/>
          <p:nvPr/>
        </p:nvCxnSpPr>
        <p:spPr>
          <a:xfrm>
            <a:off x="914402" y="2772696"/>
            <a:ext cx="10402500" cy="0"/>
          </a:xfrm>
          <a:prstGeom prst="straightConnector1">
            <a:avLst/>
          </a:prstGeom>
          <a:noFill/>
          <a:ln w="19050" cap="flat" cmpd="sng">
            <a:solidFill>
              <a:srgbClr val="488BC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>
  <p:cSld name="3_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"/>
            <a:ext cx="12192000" cy="6857997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>
            <a:spLocks noGrp="1"/>
          </p:cNvSpPr>
          <p:nvPr>
            <p:ph type="ctrTitle"/>
          </p:nvPr>
        </p:nvSpPr>
        <p:spPr>
          <a:xfrm>
            <a:off x="0" y="2595716"/>
            <a:ext cx="12192000" cy="23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sldNum" idx="12"/>
          </p:nvPr>
        </p:nvSpPr>
        <p:spPr>
          <a:xfrm>
            <a:off x="227916" y="642702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" y="0"/>
            <a:ext cx="12191986" cy="12191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443565" y="205176"/>
            <a:ext cx="8065200" cy="8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838200" y="155448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82272" y="6172202"/>
            <a:ext cx="1143055" cy="48631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7"/>
          <p:cNvSpPr txBox="1">
            <a:spLocks noGrp="1"/>
          </p:cNvSpPr>
          <p:nvPr>
            <p:ph type="sldNum" idx="12"/>
          </p:nvPr>
        </p:nvSpPr>
        <p:spPr>
          <a:xfrm>
            <a:off x="332873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" y="0"/>
            <a:ext cx="12191986" cy="121919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1307737" y="356616"/>
            <a:ext cx="7200900" cy="7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838200" y="155448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2" name="Google Shape;3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82272" y="6172202"/>
            <a:ext cx="1143055" cy="486318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332873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4" name="Google Shape;3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280" y="18288"/>
            <a:ext cx="965179" cy="110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" y="0"/>
            <a:ext cx="12191986" cy="1219199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307737" y="356616"/>
            <a:ext cx="7200900" cy="7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838200" y="155448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9" name="Google Shape;3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82272" y="6172202"/>
            <a:ext cx="1143055" cy="486318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332873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1" name="Google Shape;4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280" y="18288"/>
            <a:ext cx="965178" cy="110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" y="0"/>
            <a:ext cx="12191986" cy="121919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1307737" y="356616"/>
            <a:ext cx="7200900" cy="7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838200" y="155448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82272" y="6172202"/>
            <a:ext cx="1143055" cy="486318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332873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8" name="Google Shape;4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280" y="18289"/>
            <a:ext cx="965178" cy="1103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" y="0"/>
            <a:ext cx="12191986" cy="1219199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1"/>
          <p:cNvSpPr txBox="1">
            <a:spLocks noGrp="1"/>
          </p:cNvSpPr>
          <p:nvPr>
            <p:ph type="title"/>
          </p:nvPr>
        </p:nvSpPr>
        <p:spPr>
          <a:xfrm>
            <a:off x="1307737" y="356616"/>
            <a:ext cx="7200900" cy="7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1"/>
          </p:nvPr>
        </p:nvSpPr>
        <p:spPr>
          <a:xfrm>
            <a:off x="838200" y="155448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82272" y="6172202"/>
            <a:ext cx="1143055" cy="486318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332873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5" name="Google Shape;55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280" y="18289"/>
            <a:ext cx="965177" cy="1103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" y="0"/>
            <a:ext cx="12191986" cy="121919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2"/>
          <p:cNvSpPr txBox="1">
            <a:spLocks noGrp="1"/>
          </p:cNvSpPr>
          <p:nvPr>
            <p:ph type="title"/>
          </p:nvPr>
        </p:nvSpPr>
        <p:spPr>
          <a:xfrm>
            <a:off x="1307737" y="356616"/>
            <a:ext cx="7200900" cy="7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>
            <a:off x="838200" y="155448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0" name="Google Shape;6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82272" y="6172202"/>
            <a:ext cx="1143055" cy="486318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332873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2" name="Google Shape;62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280" y="18289"/>
            <a:ext cx="965177" cy="1103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" y="0"/>
            <a:ext cx="12191986" cy="121919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307737" y="356616"/>
            <a:ext cx="7200900" cy="7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body" idx="1"/>
          </p:nvPr>
        </p:nvSpPr>
        <p:spPr>
          <a:xfrm>
            <a:off x="838200" y="155448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7" name="Google Shape;6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82272" y="6172202"/>
            <a:ext cx="1143055" cy="486318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332873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280" y="18289"/>
            <a:ext cx="965176" cy="1103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838200" y="1554480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2"/>
          </p:nvPr>
        </p:nvSpPr>
        <p:spPr>
          <a:xfrm>
            <a:off x="6172200" y="1554480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3" name="Google Shape;7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82272" y="6172202"/>
            <a:ext cx="1143055" cy="486318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332873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5" name="Google Shape;7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" y="0"/>
            <a:ext cx="12191986" cy="121919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443565" y="205176"/>
            <a:ext cx="8065200" cy="8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Giessinger_t@cde.state.co.us" TargetMode="External"/><Relationship Id="rId13" Type="http://schemas.openxmlformats.org/officeDocument/2006/relationships/hyperlink" Target="mailto:Vassis_b@cde.state.co.us" TargetMode="External"/><Relationship Id="rId3" Type="http://schemas.openxmlformats.org/officeDocument/2006/relationships/hyperlink" Target="mailto:Mohajeri-nelson_n@cde.state.co.us" TargetMode="External"/><Relationship Id="rId7" Type="http://schemas.openxmlformats.org/officeDocument/2006/relationships/hyperlink" Target="mailto:Collins_k@cde.state.co.us" TargetMode="External"/><Relationship Id="rId12" Type="http://schemas.openxmlformats.org/officeDocument/2006/relationships/hyperlink" Target="mailto:Thompson_r@cde.state.co.u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ylsma_b@cde.state.co.us" TargetMode="External"/><Relationship Id="rId11" Type="http://schemas.openxmlformats.org/officeDocument/2006/relationships/hyperlink" Target="mailto:Meushaw_l@cde.state.co.us" TargetMode="External"/><Relationship Id="rId5" Type="http://schemas.openxmlformats.org/officeDocument/2006/relationships/hyperlink" Target="mailto:prael_m@cde.state.co.us" TargetMode="External"/><Relationship Id="rId10" Type="http://schemas.openxmlformats.org/officeDocument/2006/relationships/hyperlink" Target="mailto:Meredith_j@cde.state.co.us" TargetMode="External"/><Relationship Id="rId4" Type="http://schemas.openxmlformats.org/officeDocument/2006/relationships/hyperlink" Target="mailto:Collins_d@cde.state.co.us" TargetMode="External"/><Relationship Id="rId9" Type="http://schemas.openxmlformats.org/officeDocument/2006/relationships/hyperlink" Target="mailto:Ingalls_k@cde.state.co.us" TargetMode="External"/><Relationship Id="rId14" Type="http://schemas.openxmlformats.org/officeDocument/2006/relationships/hyperlink" Target="mailto:Willett_j@cde.state.co.us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negley_t@cde.state.co.us" TargetMode="External"/><Relationship Id="rId3" Type="http://schemas.openxmlformats.org/officeDocument/2006/relationships/hyperlink" Target="mailto:Collins_d@cde.state.co.us" TargetMode="External"/><Relationship Id="rId7" Type="http://schemas.openxmlformats.org/officeDocument/2006/relationships/hyperlink" Target="mailto:Jimenez_B@cde.state.co.us" TargetMode="External"/><Relationship Id="rId2" Type="http://schemas.openxmlformats.org/officeDocument/2006/relationships/hyperlink" Target="mailto:Mohajeri-nelson_n@cde.state.co.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hristensen_m@cde.state.co.us" TargetMode="External"/><Relationship Id="rId5" Type="http://schemas.openxmlformats.org/officeDocument/2006/relationships/hyperlink" Target="mailto:gleason_p@cde.state.co.us" TargetMode="External"/><Relationship Id="rId10" Type="http://schemas.openxmlformats.org/officeDocument/2006/relationships/hyperlink" Target="mailto:shen_m@cde.state.co.us" TargetMode="External"/><Relationship Id="rId4" Type="http://schemas.openxmlformats.org/officeDocument/2006/relationships/hyperlink" Target="mailto:Burnham_K@cde.state.co.us" TargetMode="External"/><Relationship Id="rId9" Type="http://schemas.openxmlformats.org/officeDocument/2006/relationships/hyperlink" Target="mailto:shimmin_a@cde.state.co.u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Hawkins_r@cde.state.co.us" TargetMode="External"/><Relationship Id="rId2" Type="http://schemas.openxmlformats.org/officeDocument/2006/relationships/hyperlink" Target="mailto:Austin_j@cde.state.co.u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eermans_m@cde.state.co.u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de.state.co.us/fedprograms/tivpaallowableuse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supportivelearning.ed.gov/title-iv-part-lea-needs-assessment-too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tech.ed.gov/" TargetMode="External"/><Relationship Id="rId3" Type="http://schemas.openxmlformats.org/officeDocument/2006/relationships/hyperlink" Target="https://www.cde.state.co.us/fedprograms/titleiv" TargetMode="External"/><Relationship Id="rId7" Type="http://schemas.openxmlformats.org/officeDocument/2006/relationships/hyperlink" Target="https://www.colorado.gov/pacific/cssrc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hoolsafety.gov/" TargetMode="External"/><Relationship Id="rId5" Type="http://schemas.openxmlformats.org/officeDocument/2006/relationships/hyperlink" Target="https://safesupportivelearning.ed.gov/" TargetMode="External"/><Relationship Id="rId4" Type="http://schemas.openxmlformats.org/officeDocument/2006/relationships/hyperlink" Target="https://t4pacenter.ed.gov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35f018513_4_26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dirty="0"/>
              <a:t>Title IV, Part A: Student Support and Academic Enrichment</a:t>
            </a:r>
            <a:endParaRPr dirty="0"/>
          </a:p>
        </p:txBody>
      </p:sp>
      <p:sp>
        <p:nvSpPr>
          <p:cNvPr id="439" name="Google Shape;439;g835f018513_4_26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0F3AFF5-C6B3-470F-95A3-191B2A61AE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4BCF2-FE79-4E17-9A4A-E7F7FE90E3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78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ESEA Office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508833"/>
              </p:ext>
            </p:extLst>
          </p:nvPr>
        </p:nvGraphicFramePr>
        <p:xfrm>
          <a:off x="443565" y="1337690"/>
          <a:ext cx="11239929" cy="1504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0968">
                  <a:extLst>
                    <a:ext uri="{9D8B030D-6E8A-4147-A177-3AD203B41FA5}">
                      <a16:colId xmlns:a16="http://schemas.microsoft.com/office/drawing/2014/main" val="532445600"/>
                    </a:ext>
                  </a:extLst>
                </a:gridCol>
                <a:gridCol w="5259988">
                  <a:extLst>
                    <a:ext uri="{9D8B030D-6E8A-4147-A177-3AD203B41FA5}">
                      <a16:colId xmlns:a16="http://schemas.microsoft.com/office/drawing/2014/main" val="1590019068"/>
                    </a:ext>
                  </a:extLst>
                </a:gridCol>
                <a:gridCol w="1440290">
                  <a:extLst>
                    <a:ext uri="{9D8B030D-6E8A-4147-A177-3AD203B41FA5}">
                      <a16:colId xmlns:a16="http://schemas.microsoft.com/office/drawing/2014/main" val="1099636816"/>
                    </a:ext>
                  </a:extLst>
                </a:gridCol>
                <a:gridCol w="2578683">
                  <a:extLst>
                    <a:ext uri="{9D8B030D-6E8A-4147-A177-3AD203B41FA5}">
                      <a16:colId xmlns:a16="http://schemas.microsoft.com/office/drawing/2014/main" val="3192903739"/>
                    </a:ext>
                  </a:extLst>
                </a:gridCol>
              </a:tblGrid>
              <a:tr h="3403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ESEA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Office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Position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Phone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E-mail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674" marR="71674" marT="39559" marB="39559"/>
                </a:tc>
                <a:extLst>
                  <a:ext uri="{0D108BD9-81ED-4DB2-BD59-A6C34878D82A}">
                    <a16:rowId xmlns:a16="http://schemas.microsoft.com/office/drawing/2014/main" val="2090154904"/>
                  </a:ext>
                </a:extLst>
              </a:tr>
              <a:tr h="3076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Nazie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Mohajeri-Nelson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Director of ESEA Office</a:t>
                      </a: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303-866-6205</a:t>
                      </a: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Mohajeri-nelson_n@cde.state.co.us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674" marR="71674" marT="39559" marB="39559"/>
                </a:tc>
                <a:extLst>
                  <a:ext uri="{0D108BD9-81ED-4DB2-BD59-A6C34878D82A}">
                    <a16:rowId xmlns:a16="http://schemas.microsoft.com/office/drawing/2014/main" val="133285228"/>
                  </a:ext>
                </a:extLst>
              </a:tr>
              <a:tr h="3076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DeLilah Collins</a:t>
                      </a: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Assistant Director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of ESEA Office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303-866-6850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Collins_d@cde.state.co.us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674" marR="71674" marT="39559" marB="39559"/>
                </a:tc>
                <a:extLst>
                  <a:ext uri="{0D108BD9-81ED-4DB2-BD59-A6C34878D82A}">
                    <a16:rowId xmlns:a16="http://schemas.microsoft.com/office/drawing/2014/main" val="4016313354"/>
                  </a:ext>
                </a:extLst>
              </a:tr>
              <a:tr h="3076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Michelle Prael  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 Support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303-866-6998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prael_m@cde.state.co.us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674" marR="71674" marT="39559" marB="39559"/>
                </a:tc>
                <a:extLst>
                  <a:ext uri="{0D108BD9-81ED-4DB2-BD59-A6C34878D82A}">
                    <a16:rowId xmlns:a16="http://schemas.microsoft.com/office/drawing/2014/main" val="125233161"/>
                  </a:ext>
                </a:extLst>
              </a:tr>
            </a:tbl>
          </a:graphicData>
        </a:graphic>
      </p:graphicFrame>
      <p:graphicFrame>
        <p:nvGraphicFramePr>
          <p:cNvPr id="5" name="Content Placeholder 4" descr="ESEA Regional Contacts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1044550"/>
              </p:ext>
            </p:extLst>
          </p:nvPr>
        </p:nvGraphicFramePr>
        <p:xfrm>
          <a:off x="443564" y="2973559"/>
          <a:ext cx="11239929" cy="3108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7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43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3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5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03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ESEA Team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Region &amp; Program Expertise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Phone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E-mail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674" marR="71674" marT="39559" marB="3955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6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Brad Bylsma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Director of Support Coordinators</a:t>
                      </a: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303-866-6937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bylsma_b@cde.state.co.us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674" marR="71674" marT="39559" marB="39559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76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Kristen Collins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Northwest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&amp;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West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Central, Title V and Stakeholder Engagement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303-866-6705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collins_k@cde.state.co.us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674" marR="71674" marT="39559" marB="39559"/>
                </a:tc>
                <a:extLst>
                  <a:ext uri="{0D108BD9-81ED-4DB2-BD59-A6C34878D82A}">
                    <a16:rowId xmlns:a16="http://schemas.microsoft.com/office/drawing/2014/main" val="1738815680"/>
                  </a:ext>
                </a:extLst>
              </a:tr>
              <a:tr h="3076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Tammy Giessinger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Pikes Peak &amp; Southeast, Title IV and School Improvement</a:t>
                      </a: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303-866-6992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giessinger_t@cde.state.co.us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674" marR="71674" marT="39559" marB="39559"/>
                </a:tc>
                <a:extLst>
                  <a:ext uri="{0D108BD9-81ED-4DB2-BD59-A6C34878D82A}">
                    <a16:rowId xmlns:a16="http://schemas.microsoft.com/office/drawing/2014/main" val="3899293212"/>
                  </a:ext>
                </a:extLst>
              </a:tr>
              <a:tr h="3076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Karen Ingalls</a:t>
                      </a:r>
                    </a:p>
                  </a:txBody>
                  <a:tcPr marL="71674" marR="71674" marT="39559" marB="3955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North Central &amp; Northeast, Title I Lead</a:t>
                      </a:r>
                    </a:p>
                  </a:txBody>
                  <a:tcPr marL="71674" marR="71674" marT="39559" marB="3955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303-866-3897</a:t>
                      </a:r>
                    </a:p>
                  </a:txBody>
                  <a:tcPr marL="71674" marR="71674" marT="39559" marB="3955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Ingalls_k@cde.state.co.us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71674" marR="71674" marT="39559" marB="3955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301235"/>
                  </a:ext>
                </a:extLst>
              </a:tr>
              <a:tr h="3076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Jeremy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Meredith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Southwest, Title II</a:t>
                      </a: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303-866-3905</a:t>
                      </a: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meredith_j@cde.state.co.us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674" marR="71674" marT="39559" marB="39559"/>
                </a:tc>
                <a:extLst>
                  <a:ext uri="{0D108BD9-81ED-4DB2-BD59-A6C34878D82A}">
                    <a16:rowId xmlns:a16="http://schemas.microsoft.com/office/drawing/2014/main" val="790978588"/>
                  </a:ext>
                </a:extLst>
              </a:tr>
              <a:tr h="3076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Laura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Meushaw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Pikes Peak &amp; Southeast, Titles I and School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Improvement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303-866-6618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meushaw_l@cde.state.co.us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674" marR="71674" marT="39559" marB="39559"/>
                </a:tc>
                <a:extLst>
                  <a:ext uri="{0D108BD9-81ED-4DB2-BD59-A6C34878D82A}">
                    <a16:rowId xmlns:a16="http://schemas.microsoft.com/office/drawing/2014/main" val="870432387"/>
                  </a:ext>
                </a:extLst>
              </a:tr>
              <a:tr h="3076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Robert Thompson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Northwest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&amp;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West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Central, Title III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303-866-6842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thompson_r@cde.state.co.us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674" marR="71674" marT="39559" marB="39559"/>
                </a:tc>
                <a:extLst>
                  <a:ext uri="{0D108BD9-81ED-4DB2-BD59-A6C34878D82A}">
                    <a16:rowId xmlns:a16="http://schemas.microsoft.com/office/drawing/2014/main" val="4143514781"/>
                  </a:ext>
                </a:extLst>
              </a:tr>
              <a:tr h="3076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Barb Vassis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North Central &amp; Northeast, Titles I and II</a:t>
                      </a: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303-866-6065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vassis_b@cde.state.co.us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674" marR="71674" marT="39559" marB="39559"/>
                </a:tc>
                <a:extLst>
                  <a:ext uri="{0D108BD9-81ED-4DB2-BD59-A6C34878D82A}">
                    <a16:rowId xmlns:a16="http://schemas.microsoft.com/office/drawing/2014/main" val="3906183935"/>
                  </a:ext>
                </a:extLst>
              </a:tr>
              <a:tr h="3076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Joey Willett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Southwest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, Titles I and ID, Monitoring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674" marR="71674" marT="39559" marB="3955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303-866-6700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willett_j@cde.state.co.us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674" marR="71674" marT="39559" marB="3955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86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ESEA Office (Cont.)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985911"/>
              </p:ext>
            </p:extLst>
          </p:nvPr>
        </p:nvGraphicFramePr>
        <p:xfrm>
          <a:off x="443565" y="1337690"/>
          <a:ext cx="11239929" cy="1196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2959">
                  <a:extLst>
                    <a:ext uri="{9D8B030D-6E8A-4147-A177-3AD203B41FA5}">
                      <a16:colId xmlns:a16="http://schemas.microsoft.com/office/drawing/2014/main" val="532445600"/>
                    </a:ext>
                  </a:extLst>
                </a:gridCol>
                <a:gridCol w="4600626">
                  <a:extLst>
                    <a:ext uri="{9D8B030D-6E8A-4147-A177-3AD203B41FA5}">
                      <a16:colId xmlns:a16="http://schemas.microsoft.com/office/drawing/2014/main" val="1590019068"/>
                    </a:ext>
                  </a:extLst>
                </a:gridCol>
                <a:gridCol w="1296980">
                  <a:extLst>
                    <a:ext uri="{9D8B030D-6E8A-4147-A177-3AD203B41FA5}">
                      <a16:colId xmlns:a16="http://schemas.microsoft.com/office/drawing/2014/main" val="1099636816"/>
                    </a:ext>
                  </a:extLst>
                </a:gridCol>
                <a:gridCol w="2909364">
                  <a:extLst>
                    <a:ext uri="{9D8B030D-6E8A-4147-A177-3AD203B41FA5}">
                      <a16:colId xmlns:a16="http://schemas.microsoft.com/office/drawing/2014/main" val="3192903739"/>
                    </a:ext>
                  </a:extLst>
                </a:gridCol>
              </a:tblGrid>
              <a:tr h="3403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ESEA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Office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Position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Phone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E-mail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674" marR="71674" marT="39559" marB="39559"/>
                </a:tc>
                <a:extLst>
                  <a:ext uri="{0D108BD9-81ED-4DB2-BD59-A6C34878D82A}">
                    <a16:rowId xmlns:a16="http://schemas.microsoft.com/office/drawing/2014/main" val="2090154904"/>
                  </a:ext>
                </a:extLst>
              </a:tr>
              <a:tr h="3076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Nazie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Mohajeri-Nelson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Director of ESEA Office</a:t>
                      </a: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303-866-6205</a:t>
                      </a: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Mohajeri-nelson_n@cde.state.co.us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674" marR="71674" marT="39559" marB="39559"/>
                </a:tc>
                <a:extLst>
                  <a:ext uri="{0D108BD9-81ED-4DB2-BD59-A6C34878D82A}">
                    <a16:rowId xmlns:a16="http://schemas.microsoft.com/office/drawing/2014/main" val="133285228"/>
                  </a:ext>
                </a:extLst>
              </a:tr>
              <a:tr h="3076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DeLilah Collins</a:t>
                      </a: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Asst. Director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of ESEA Office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303-866-6850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Collins_d@cde.state.co.us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674" marR="71674" marT="39559" marB="39559"/>
                </a:tc>
                <a:extLst>
                  <a:ext uri="{0D108BD9-81ED-4DB2-BD59-A6C34878D82A}">
                    <a16:rowId xmlns:a16="http://schemas.microsoft.com/office/drawing/2014/main" val="4016313354"/>
                  </a:ext>
                </a:extLst>
              </a:tr>
            </a:tbl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5862532"/>
              </p:ext>
            </p:extLst>
          </p:nvPr>
        </p:nvGraphicFramePr>
        <p:xfrm>
          <a:off x="443565" y="2682650"/>
          <a:ext cx="11239928" cy="1797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3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2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4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196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953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CGA Team</a:t>
                      </a: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 Expertise</a:t>
                      </a: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Phone</a:t>
                      </a: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E-mail</a:t>
                      </a:r>
                    </a:p>
                  </a:txBody>
                  <a:tcPr marL="71674" marR="71674" marT="39559" marB="3955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5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 Burnham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Competitive, Grants &amp; Awards Supervisor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303-866-6916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Burnham_K@cde.state.co.us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674" marR="71674" marT="39559" marB="3955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5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Patricia Gleason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Senior Consultant, Grants &amp; Awards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303-866-6143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r>
                        <a:rPr lang="en-US" sz="1400" b="0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Gleason_P@cde.state.co.us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674" marR="71674" marT="39559" marB="3955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5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Mandy Christensen</a:t>
                      </a: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Senior Consultant</a:t>
                      </a: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Grants &amp; Awards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303-866-6250</a:t>
                      </a: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Christensen_m@cde.state.co.us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674" marR="71674" marT="39559" marB="39559"/>
                </a:tc>
                <a:extLst>
                  <a:ext uri="{0D108BD9-81ED-4DB2-BD59-A6C34878D82A}">
                    <a16:rowId xmlns:a16="http://schemas.microsoft.com/office/drawing/2014/main" val="3066141455"/>
                  </a:ext>
                </a:extLst>
              </a:tr>
              <a:tr h="3595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Brittany Jimenez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 Support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303-866-6813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Jimenez_B@cde.state.co.us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674" marR="71674" marT="39559" marB="3955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3879202"/>
              </p:ext>
            </p:extLst>
          </p:nvPr>
        </p:nvGraphicFramePr>
        <p:xfrm>
          <a:off x="443565" y="4816783"/>
          <a:ext cx="11239928" cy="1893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3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3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3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196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921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DARE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Expertise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948">
                <a:tc>
                  <a:txBody>
                    <a:bodyPr/>
                    <a:lstStyle/>
                    <a:p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Tina Negley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ESSA Accountability, Program Evaluation,</a:t>
                      </a:r>
                      <a:r>
                        <a:rPr lang="en-US" sz="14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Reporting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303-866-5243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negley_t@cde.state.co.us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503">
                <a:tc>
                  <a:txBody>
                    <a:bodyPr/>
                    <a:lstStyle/>
                    <a:p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Alan Shimmin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ESEA Reporting</a:t>
                      </a:r>
                      <a:r>
                        <a:rPr lang="en-US" sz="14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Data Collections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303-866-6209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shimmin_a@cde.state.co.us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948">
                <a:tc>
                  <a:txBody>
                    <a:bodyPr/>
                    <a:lstStyle/>
                    <a:p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Mary Shen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ESEA</a:t>
                      </a:r>
                      <a:r>
                        <a:rPr lang="en-US" sz="14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Program Evaluation, Research, and Accountability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303-866-4571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shen_m@cde.state.co.us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167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Grants Fiscal Contacts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1803248"/>
              </p:ext>
            </p:extLst>
          </p:nvPr>
        </p:nvGraphicFramePr>
        <p:xfrm>
          <a:off x="443565" y="1548880"/>
          <a:ext cx="11163719" cy="1312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0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1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60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820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Grants Fiscal Staff</a:t>
                      </a: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 Expertise</a:t>
                      </a: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Phone</a:t>
                      </a: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E-mail</a:t>
                      </a:r>
                    </a:p>
                  </a:txBody>
                  <a:tcPr marL="71674" marR="71674" marT="39559" marB="3955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2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Jennifer Austin</a:t>
                      </a: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Director of Grants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Fiscal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303-866-6689</a:t>
                      </a: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Austin_j@cde.state.co.us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71674" marR="71674" marT="39559" marB="39559"/>
                </a:tc>
                <a:extLst>
                  <a:ext uri="{0D108BD9-81ED-4DB2-BD59-A6C34878D82A}">
                    <a16:rowId xmlns:a16="http://schemas.microsoft.com/office/drawing/2014/main" val="864307126"/>
                  </a:ext>
                </a:extLst>
              </a:tr>
              <a:tr h="3282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Robert Hawkins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Grants Fiscal Analyst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303-866-6775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Hawkins_r@cde.state.co.us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674" marR="71674" marT="39559" marB="3955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2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Steven Kaleda</a:t>
                      </a: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Grants Fiscal Analyst</a:t>
                      </a: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303-866-6724</a:t>
                      </a:r>
                    </a:p>
                  </a:txBody>
                  <a:tcPr marL="71674" marR="71674" marT="39559" marB="395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kaleda_s@cde.state.co.us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674" marR="71674" marT="39559" marB="3955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366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Title IV, Part A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Purpose &amp; Allowable Uses of Funds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pic>
        <p:nvPicPr>
          <p:cNvPr id="98" name="Google Shape;98;p14" descr="The displayed chart provides examples of allowable uses under each of the Title IV content areas: Well-Rounded Education, Safe and Healthy Students, and Effective Use of Technology. 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538" y="1472960"/>
            <a:ext cx="10222926" cy="44796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6636750" y="5962175"/>
            <a:ext cx="40059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hlinkClick r:id="rId4"/>
              </a:rPr>
              <a:t>https://www.cde.state.co.us/fedprograms/tivpaallowableuses</a:t>
            </a: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LEAs can allocate funds directly to a school or fund a program that supports all schools.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LEA has discretion in how funds are distributed to schools, but must prioritize: 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Schools with the greatest need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Schools with the highest percentages or numbers of children counted in the Title I, Part A calculation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Schools identified as Comprehensive or Targeted Support and Improvement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Schools identified as persistently dangerous public elementary or secondary schools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Title IV, Part 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Distribution of Funds</a:t>
            </a:r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E32E1-9460-4BDE-AB66-B8A281040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850" y="1554413"/>
            <a:ext cx="10515600" cy="4801937"/>
          </a:xfrm>
        </p:spPr>
        <p:txBody>
          <a:bodyPr/>
          <a:lstStyle/>
          <a:p>
            <a:pPr marL="76200" indent="0">
              <a:buNone/>
            </a:pPr>
            <a:r>
              <a:rPr lang="en-US" dirty="0"/>
              <a:t>Similarly to Title I, II, III, Title IV also requires the LEA to conduct a Comprehensive Needs Assessment. </a:t>
            </a:r>
          </a:p>
          <a:p>
            <a:r>
              <a:rPr lang="en-US" dirty="0"/>
              <a:t>LEAs that receive at least $30,000 must conduct a comprehensive needs assessment once every three years.  The needs assessment must focus on the three content areas: well-rounded educational opportunities, safe and healthy students, and effective use of technology. </a:t>
            </a:r>
          </a:p>
          <a:p>
            <a:r>
              <a:rPr lang="en-US" dirty="0"/>
              <a:t>Based on the results of the needs assessment, the LEA must use: </a:t>
            </a:r>
          </a:p>
          <a:p>
            <a:pPr lvl="1"/>
            <a:r>
              <a:rPr lang="en-US" dirty="0"/>
              <a:t>At least 20% of funds for activities to support well-rounded educational opportunities</a:t>
            </a:r>
          </a:p>
          <a:p>
            <a:pPr lvl="1"/>
            <a:r>
              <a:rPr lang="en-US" dirty="0"/>
              <a:t>At least 20% of funds for activities to support safe and healthy students and</a:t>
            </a:r>
          </a:p>
          <a:p>
            <a:pPr lvl="1"/>
            <a:r>
              <a:rPr lang="en-US" dirty="0"/>
              <a:t>A portion of funds for activities to support effective use of technology</a:t>
            </a:r>
          </a:p>
          <a:p>
            <a:pPr lvl="1"/>
            <a:endParaRPr lang="en-US" dirty="0"/>
          </a:p>
          <a:p>
            <a:pPr marL="76200" indent="0" algn="r">
              <a:buNone/>
            </a:pPr>
            <a:r>
              <a:rPr lang="en-US" dirty="0">
                <a:hlinkClick r:id="rId3"/>
              </a:rPr>
              <a:t>U.S. Department of Education Needs Assessment Tool 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96D538-9BEC-4CAD-B6F9-8E02514D3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Title IV, Part A</a:t>
            </a:r>
            <a:br>
              <a:rPr lang="en-US" dirty="0"/>
            </a:br>
            <a:r>
              <a:rPr lang="en-US" dirty="0"/>
              <a:t>Comprehensive Needs Assessment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5CF1BA-C7D0-42C9-B19B-3F5774A482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67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Title IV, Part 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2020-2021 Consolidated Application Updates</a:t>
            </a:r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416215" y="12534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Narrative:</a:t>
            </a:r>
            <a:endParaRPr dirty="0"/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Added reference numbers for each response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Funding Sources: </a:t>
            </a:r>
            <a:endParaRPr dirty="0"/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Added Content Area to Activity Categories</a:t>
            </a:r>
            <a:endParaRPr dirty="0"/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Included differentiated Funding Sources</a:t>
            </a:r>
            <a:endParaRPr dirty="0"/>
          </a:p>
          <a:p>
            <a:pPr marL="9144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dirty="0"/>
          </a:p>
          <a:p>
            <a:pPr marL="68580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68580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68580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</p:txBody>
      </p:sp>
      <p:pic>
        <p:nvPicPr>
          <p:cNvPr id="125" name="Google Shape;125;p17" descr="This image is a sample of the activity category codes that are available in the Consolidated Application.  Each activity category code includes a Title IV content area. 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898" y="3052325"/>
            <a:ext cx="6224826" cy="1416525"/>
          </a:xfrm>
          <a:prstGeom prst="rect">
            <a:avLst/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6" name="Google Shape;126;p17" descr="This image shows the funding source options that are available in the dropdown menu for Title IV in the Consolidated Application.  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5550" y="4135975"/>
            <a:ext cx="6333751" cy="25855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4" name="Google Shape;124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Title IV, Part A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Narrative</a:t>
            </a:r>
            <a:endParaRPr/>
          </a:p>
        </p:txBody>
      </p:sp>
      <p:pic>
        <p:nvPicPr>
          <p:cNvPr id="134" name="Google Shape;134;p18" descr="This image shows a sample Title IV-A narrative response from the Consolidated Application. 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575" y="1345388"/>
            <a:ext cx="8677275" cy="334327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5" name="Google Shape;135;p18" descr="This image is a screenshot of the reviewer checklist for the Title IV-A narrative section.  "/>
          <p:cNvPicPr preferRelativeResize="0"/>
          <p:nvPr/>
        </p:nvPicPr>
        <p:blipFill rotWithShape="1">
          <a:blip r:embed="rId4">
            <a:alphaModFix/>
          </a:blip>
          <a:srcRect r="32899"/>
          <a:stretch/>
        </p:blipFill>
        <p:spPr>
          <a:xfrm>
            <a:off x="4747050" y="3326400"/>
            <a:ext cx="6349875" cy="2815175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3" name="Google Shape;133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Title IV, Part 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Budget</a:t>
            </a:r>
            <a:endParaRPr/>
          </a:p>
        </p:txBody>
      </p:sp>
      <p:pic>
        <p:nvPicPr>
          <p:cNvPr id="144" name="Google Shape;144;p19" descr="This image is a screenshot of the reviewer checklist that is used to review each Title IV-A budget line item."/>
          <p:cNvPicPr preferRelativeResize="0"/>
          <p:nvPr/>
        </p:nvPicPr>
        <p:blipFill rotWithShape="1">
          <a:blip r:embed="rId3">
            <a:alphaModFix/>
          </a:blip>
          <a:srcRect r="45030"/>
          <a:stretch/>
        </p:blipFill>
        <p:spPr>
          <a:xfrm>
            <a:off x="5957725" y="1974913"/>
            <a:ext cx="5505050" cy="39074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3" name="Google Shape;143;p19" descr="This image is a screenshot of how to add a budget line item in the Consolidated Application.  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1425" y="1287126"/>
            <a:ext cx="4644749" cy="5283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Title IV, Part A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Budget Check</a:t>
            </a:r>
            <a:endParaRPr/>
          </a:p>
        </p:txBody>
      </p:sp>
      <p:pic>
        <p:nvPicPr>
          <p:cNvPr id="151" name="Google Shape;151;p20" descr="The image is a graphic representation of budgeting Title IV-A funds. 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875" y="2655250"/>
            <a:ext cx="6570750" cy="3600025"/>
          </a:xfrm>
          <a:prstGeom prst="rect">
            <a:avLst/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2" name="Google Shape;152;p20" descr="This image is a screenshot of the Title IV-A budget check from the reviewer checklist.  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8425" y="1332000"/>
            <a:ext cx="5472525" cy="226807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3" name="Google Shape;153;p20"/>
          <p:cNvSpPr/>
          <p:nvPr/>
        </p:nvSpPr>
        <p:spPr>
          <a:xfrm rot="1227053">
            <a:off x="6366117" y="3464378"/>
            <a:ext cx="4285293" cy="2628713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These requirements have been waived for carryover from 2018-2019 and 2019-2020 funds.   Meeting the percentage requirements will also be waived for any carryover funds budgeted in the 2020-2021 Consolidated Application. 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 </a:t>
            </a:r>
            <a:endParaRPr sz="1800" dirty="0"/>
          </a:p>
        </p:txBody>
      </p:sp>
      <p:sp>
        <p:nvSpPr>
          <p:cNvPr id="150" name="Google Shape;150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Colorado Department of Education</a:t>
            </a:r>
            <a:endParaRPr dirty="0"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T4PA Center</a:t>
            </a:r>
            <a:endParaRPr dirty="0"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u="sng" dirty="0">
                <a:solidFill>
                  <a:schemeClr val="hlink"/>
                </a:solidFill>
                <a:hlinkClick r:id="rId5"/>
              </a:rPr>
              <a:t>National Center on Safe Supportive Learning Environments</a:t>
            </a:r>
            <a:endParaRPr dirty="0"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u="sng" dirty="0">
                <a:solidFill>
                  <a:schemeClr val="hlink"/>
                </a:solidFill>
                <a:hlinkClick r:id="rId6"/>
              </a:rPr>
              <a:t>Federal School Safety Clearinghouse</a:t>
            </a:r>
            <a:endParaRPr dirty="0"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u="sng" dirty="0">
                <a:solidFill>
                  <a:schemeClr val="hlink"/>
                </a:solidFill>
                <a:hlinkClick r:id="rId7"/>
              </a:rPr>
              <a:t>Colorado School Safety Resource Center</a:t>
            </a:r>
            <a:endParaRPr dirty="0"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u="sng" dirty="0">
                <a:solidFill>
                  <a:schemeClr val="hlink"/>
                </a:solidFill>
                <a:hlinkClick r:id="rId8"/>
              </a:rPr>
              <a:t>Office of Educational Technology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9" name="Google Shape;159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Additional Resources</a:t>
            </a:r>
            <a:endParaRPr/>
          </a:p>
        </p:txBody>
      </p:sp>
      <p:sp>
        <p:nvSpPr>
          <p:cNvPr id="161" name="Google Shape;161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1444</Words>
  <Application>Microsoft Office PowerPoint</Application>
  <PresentationFormat>Widescreen</PresentationFormat>
  <Paragraphs>223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Title IV, Part A: Student Support and Academic Enrichment</vt:lpstr>
      <vt:lpstr>Title IV, Part A Purpose &amp; Allowable Uses of Funds </vt:lpstr>
      <vt:lpstr>Title IV, Part A Distribution of Funds</vt:lpstr>
      <vt:lpstr>Title IV, Part A Comprehensive Needs Assessment</vt:lpstr>
      <vt:lpstr>Title IV, Part A 2020-2021 Consolidated Application Updates</vt:lpstr>
      <vt:lpstr>Title IV, Part A  Narrative</vt:lpstr>
      <vt:lpstr>Title IV, Part A Budget</vt:lpstr>
      <vt:lpstr>Title IV, Part A  Budget Check</vt:lpstr>
      <vt:lpstr>Additional Resources</vt:lpstr>
      <vt:lpstr>Questions??</vt:lpstr>
      <vt:lpstr>ESEA Office</vt:lpstr>
      <vt:lpstr>ESEA Office (Cont.)</vt:lpstr>
      <vt:lpstr>Grants Fiscal Contacts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2020-2021 Consolidated Application</dc:title>
  <dc:creator>Collins, DeLilah</dc:creator>
  <cp:lastModifiedBy>Prael, Michelle</cp:lastModifiedBy>
  <cp:revision>69</cp:revision>
  <dcterms:created xsi:type="dcterms:W3CDTF">2020-04-27T21:07:53Z</dcterms:created>
  <dcterms:modified xsi:type="dcterms:W3CDTF">2020-05-06T14:29:15Z</dcterms:modified>
</cp:coreProperties>
</file>