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59" r:id="rId2"/>
    <p:sldId id="312" r:id="rId3"/>
    <p:sldId id="262" r:id="rId4"/>
    <p:sldId id="307" r:id="rId5"/>
    <p:sldId id="288" r:id="rId6"/>
    <p:sldId id="264" r:id="rId7"/>
    <p:sldId id="269" r:id="rId8"/>
    <p:sldId id="272" r:id="rId9"/>
    <p:sldId id="273" r:id="rId10"/>
    <p:sldId id="274" r:id="rId11"/>
    <p:sldId id="275" r:id="rId12"/>
    <p:sldId id="276" r:id="rId13"/>
    <p:sldId id="277" r:id="rId14"/>
    <p:sldId id="278" r:id="rId15"/>
    <p:sldId id="313" r:id="rId16"/>
    <p:sldId id="270" r:id="rId17"/>
    <p:sldId id="306" r:id="rId18"/>
    <p:sldId id="279" r:id="rId19"/>
    <p:sldId id="314" r:id="rId20"/>
    <p:sldId id="317" r:id="rId21"/>
    <p:sldId id="318" r:id="rId22"/>
    <p:sldId id="321" r:id="rId23"/>
    <p:sldId id="282" r:id="rId24"/>
    <p:sldId id="287" r:id="rId25"/>
    <p:sldId id="319" r:id="rId26"/>
    <p:sldId id="315" r:id="rId27"/>
    <p:sldId id="308" r:id="rId28"/>
    <p:sldId id="280" r:id="rId29"/>
    <p:sldId id="309" r:id="rId30"/>
    <p:sldId id="271" r:id="rId31"/>
    <p:sldId id="292" r:id="rId32"/>
    <p:sldId id="316" r:id="rId33"/>
    <p:sldId id="268" r:id="rId34"/>
    <p:sldId id="310" r:id="rId35"/>
    <p:sldId id="311" r:id="rId36"/>
    <p:sldId id="320" r:id="rId37"/>
    <p:sldId id="304"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s, Colleen" initials="B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88350" autoAdjust="0"/>
  </p:normalViewPr>
  <p:slideViewPr>
    <p:cSldViewPr snapToGrid="0" snapToObjects="1">
      <p:cViewPr varScale="1">
        <p:scale>
          <a:sx n="77" d="100"/>
          <a:sy n="77" d="100"/>
        </p:scale>
        <p:origin x="-4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94"/>
    </p:cViewPr>
  </p:sorterViewPr>
  <p:notesViewPr>
    <p:cSldViewPr snapToGrid="0" snapToObjects="1">
      <p:cViewPr varScale="1">
        <p:scale>
          <a:sx n="96" d="100"/>
          <a:sy n="96" d="100"/>
        </p:scale>
        <p:origin x="-351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t>5/25/2016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t>5/25/2016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a:p>
        </p:txBody>
      </p:sp>
    </p:spTree>
    <p:extLst>
      <p:ext uri="{BB962C8B-B14F-4D97-AF65-F5344CB8AC3E}">
        <p14:creationId xmlns:p14="http://schemas.microsoft.com/office/powerpoint/2010/main" val="3001289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required activity</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12</a:t>
            </a:fld>
            <a:endParaRPr lang="en-US"/>
          </a:p>
        </p:txBody>
      </p:sp>
    </p:spTree>
    <p:extLst>
      <p:ext uri="{BB962C8B-B14F-4D97-AF65-F5344CB8AC3E}">
        <p14:creationId xmlns:p14="http://schemas.microsoft.com/office/powerpoint/2010/main" val="448868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a:p>
        </p:txBody>
      </p:sp>
    </p:spTree>
    <p:extLst>
      <p:ext uri="{BB962C8B-B14F-4D97-AF65-F5344CB8AC3E}">
        <p14:creationId xmlns:p14="http://schemas.microsoft.com/office/powerpoint/2010/main" val="3937624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a:p>
        </p:txBody>
      </p:sp>
    </p:spTree>
    <p:extLst>
      <p:ext uri="{BB962C8B-B14F-4D97-AF65-F5344CB8AC3E}">
        <p14:creationId xmlns:p14="http://schemas.microsoft.com/office/powerpoint/2010/main" val="3937624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a:p>
        </p:txBody>
      </p:sp>
    </p:spTree>
    <p:extLst>
      <p:ext uri="{BB962C8B-B14F-4D97-AF65-F5344CB8AC3E}">
        <p14:creationId xmlns:p14="http://schemas.microsoft.com/office/powerpoint/2010/main" val="381140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18</a:t>
            </a:fld>
            <a:endParaRPr lang="en-US"/>
          </a:p>
        </p:txBody>
      </p:sp>
    </p:spTree>
    <p:extLst>
      <p:ext uri="{BB962C8B-B14F-4D97-AF65-F5344CB8AC3E}">
        <p14:creationId xmlns:p14="http://schemas.microsoft.com/office/powerpoint/2010/main" val="2369455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19</a:t>
            </a:fld>
            <a:endParaRPr lang="en-US"/>
          </a:p>
        </p:txBody>
      </p:sp>
    </p:spTree>
    <p:extLst>
      <p:ext uri="{BB962C8B-B14F-4D97-AF65-F5344CB8AC3E}">
        <p14:creationId xmlns:p14="http://schemas.microsoft.com/office/powerpoint/2010/main" val="2369455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21</a:t>
            </a:fld>
            <a:endParaRPr lang="en-US"/>
          </a:p>
        </p:txBody>
      </p:sp>
    </p:spTree>
    <p:extLst>
      <p:ext uri="{BB962C8B-B14F-4D97-AF65-F5344CB8AC3E}">
        <p14:creationId xmlns:p14="http://schemas.microsoft.com/office/powerpoint/2010/main" val="25550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23</a:t>
            </a:fld>
            <a:endParaRPr lang="en-US"/>
          </a:p>
        </p:txBody>
      </p:sp>
    </p:spTree>
    <p:extLst>
      <p:ext uri="{BB962C8B-B14F-4D97-AF65-F5344CB8AC3E}">
        <p14:creationId xmlns:p14="http://schemas.microsoft.com/office/powerpoint/2010/main" val="2555073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25</a:t>
            </a:fld>
            <a:endParaRPr lang="en-US"/>
          </a:p>
        </p:txBody>
      </p:sp>
    </p:spTree>
    <p:extLst>
      <p:ext uri="{BB962C8B-B14F-4D97-AF65-F5344CB8AC3E}">
        <p14:creationId xmlns:p14="http://schemas.microsoft.com/office/powerpoint/2010/main" val="2555073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28</a:t>
            </a:fld>
            <a:endParaRPr lang="en-US"/>
          </a:p>
        </p:txBody>
      </p:sp>
    </p:spTree>
    <p:extLst>
      <p:ext uri="{BB962C8B-B14F-4D97-AF65-F5344CB8AC3E}">
        <p14:creationId xmlns:p14="http://schemas.microsoft.com/office/powerpoint/2010/main" val="4122061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2354601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31</a:t>
            </a:fld>
            <a:endParaRPr lang="en-US"/>
          </a:p>
        </p:txBody>
      </p:sp>
    </p:spTree>
    <p:extLst>
      <p:ext uri="{BB962C8B-B14F-4D97-AF65-F5344CB8AC3E}">
        <p14:creationId xmlns:p14="http://schemas.microsoft.com/office/powerpoint/2010/main" val="2958108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Update</a:t>
            </a:r>
            <a:r>
              <a:rPr lang="en-US" i="1" baseline="0" dirty="0" smtClean="0"/>
              <a:t> re: CDE’s monitoring process currently being updated to align with ESSA and student outcomes, while maintaining compliance piece of grant administration.</a:t>
            </a:r>
            <a:endParaRPr lang="en-US" i="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32</a:t>
            </a:fld>
            <a:endParaRPr lang="en-US"/>
          </a:p>
        </p:txBody>
      </p:sp>
    </p:spTree>
    <p:extLst>
      <p:ext uri="{BB962C8B-B14F-4D97-AF65-F5344CB8AC3E}">
        <p14:creationId xmlns:p14="http://schemas.microsoft.com/office/powerpoint/2010/main" val="2958108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33</a:t>
            </a:fld>
            <a:endParaRPr lang="en-US"/>
          </a:p>
        </p:txBody>
      </p:sp>
    </p:spTree>
    <p:extLst>
      <p:ext uri="{BB962C8B-B14F-4D97-AF65-F5344CB8AC3E}">
        <p14:creationId xmlns:p14="http://schemas.microsoft.com/office/powerpoint/2010/main" val="729988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34</a:t>
            </a:fld>
            <a:endParaRPr lang="en-US"/>
          </a:p>
        </p:txBody>
      </p:sp>
    </p:spTree>
    <p:extLst>
      <p:ext uri="{BB962C8B-B14F-4D97-AF65-F5344CB8AC3E}">
        <p14:creationId xmlns:p14="http://schemas.microsoft.com/office/powerpoint/2010/main" val="10691203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35</a:t>
            </a:fld>
            <a:endParaRPr lang="en-US"/>
          </a:p>
        </p:txBody>
      </p:sp>
    </p:spTree>
    <p:extLst>
      <p:ext uri="{BB962C8B-B14F-4D97-AF65-F5344CB8AC3E}">
        <p14:creationId xmlns:p14="http://schemas.microsoft.com/office/powerpoint/2010/main" val="1069120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36</a:t>
            </a:fld>
            <a:endParaRPr lang="en-US"/>
          </a:p>
        </p:txBody>
      </p:sp>
    </p:spTree>
    <p:extLst>
      <p:ext uri="{BB962C8B-B14F-4D97-AF65-F5344CB8AC3E}">
        <p14:creationId xmlns:p14="http://schemas.microsoft.com/office/powerpoint/2010/main" val="1069120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37</a:t>
            </a:fld>
            <a:endParaRPr lang="en-US"/>
          </a:p>
        </p:txBody>
      </p:sp>
    </p:spTree>
    <p:extLst>
      <p:ext uri="{BB962C8B-B14F-4D97-AF65-F5344CB8AC3E}">
        <p14:creationId xmlns:p14="http://schemas.microsoft.com/office/powerpoint/2010/main" val="2268925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a:t>
            </a:fld>
            <a:endParaRPr lang="en-US"/>
          </a:p>
        </p:txBody>
      </p:sp>
    </p:spTree>
    <p:extLst>
      <p:ext uri="{BB962C8B-B14F-4D97-AF65-F5344CB8AC3E}">
        <p14:creationId xmlns:p14="http://schemas.microsoft.com/office/powerpoint/2010/main" val="2354601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5</a:t>
            </a:fld>
            <a:endParaRPr lang="en-US"/>
          </a:p>
        </p:txBody>
      </p:sp>
    </p:spTree>
    <p:extLst>
      <p:ext uri="{BB962C8B-B14F-4D97-AF65-F5344CB8AC3E}">
        <p14:creationId xmlns:p14="http://schemas.microsoft.com/office/powerpoint/2010/main" val="969385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 Mention Supplement, Not Supplant changes in Title I, Title II</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2143569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a:t>
            </a:r>
            <a:r>
              <a:rPr lang="en-US" baseline="0" dirty="0" smtClean="0"/>
              <a:t> $2million for CO allocations</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a:p>
        </p:txBody>
      </p:sp>
    </p:spTree>
    <p:extLst>
      <p:ext uri="{BB962C8B-B14F-4D97-AF65-F5344CB8AC3E}">
        <p14:creationId xmlns:p14="http://schemas.microsoft.com/office/powerpoint/2010/main" val="332090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a:p>
        </p:txBody>
      </p:sp>
    </p:spTree>
    <p:extLst>
      <p:ext uri="{BB962C8B-B14F-4D97-AF65-F5344CB8AC3E}">
        <p14:creationId xmlns:p14="http://schemas.microsoft.com/office/powerpoint/2010/main" val="278770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10</a:t>
            </a:fld>
            <a:endParaRPr lang="en-US"/>
          </a:p>
        </p:txBody>
      </p:sp>
    </p:spTree>
    <p:extLst>
      <p:ext uri="{BB962C8B-B14F-4D97-AF65-F5344CB8AC3E}">
        <p14:creationId xmlns:p14="http://schemas.microsoft.com/office/powerpoint/2010/main" val="621783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5/25/2016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11</a:t>
            </a:fld>
            <a:endParaRPr lang="en-US"/>
          </a:p>
        </p:txBody>
      </p:sp>
    </p:spTree>
    <p:extLst>
      <p:ext uri="{BB962C8B-B14F-4D97-AF65-F5344CB8AC3E}">
        <p14:creationId xmlns:p14="http://schemas.microsoft.com/office/powerpoint/2010/main" val="19194348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www2.ed.gov/policy/elsec/leg/essa/faq/essa-faqs.pdf" TargetMode="External"/><Relationship Id="rId2" Type="http://schemas.openxmlformats.org/officeDocument/2006/relationships/hyperlink" Target="http://www.cde.state.co.us/cde_english/octwebinar15"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hyperlink" Target="http://www.cde.state.co.us/fedprograms/tiii/index"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www.cde.state.co.us/cde_english/elau_pubsresources"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hyperlink" Target="http://www.cde.state.co.us/cde_english/cldestatewidesuppor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ed.gov/essa?src=policy"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mailto:cox_m@cde.state.co.u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mailto:swanton_l@cde.state.co.us" TargetMode="External"/><Relationship Id="rId4" Type="http://schemas.openxmlformats.org/officeDocument/2006/relationships/hyperlink" Target="mailto:brooks_c@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i="1" dirty="0" smtClean="0"/>
              <a:t>This session will provide an overview of Title III programs, as well as the changes and updates to Title III as a result of the reauthorization of the Elementary and Secondary Education Act in December 2015.  </a:t>
            </a:r>
            <a:endParaRPr lang="en-US" i="1" dirty="0"/>
          </a:p>
        </p:txBody>
      </p:sp>
      <p:sp>
        <p:nvSpPr>
          <p:cNvPr id="5" name="Title 4"/>
          <p:cNvSpPr>
            <a:spLocks noGrp="1"/>
          </p:cNvSpPr>
          <p:nvPr>
            <p:ph type="title"/>
          </p:nvPr>
        </p:nvSpPr>
        <p:spPr/>
        <p:txBody>
          <a:bodyPr/>
          <a:lstStyle/>
          <a:p>
            <a:r>
              <a:rPr lang="en-US" smtClean="0"/>
              <a:t>ESEA Virtual Academy</a:t>
            </a:r>
            <a:br>
              <a:rPr lang="en-US" smtClean="0"/>
            </a:br>
            <a:r>
              <a:rPr lang="en-US" smtClean="0"/>
              <a:t>Title III and ESSA</a:t>
            </a:r>
            <a:endParaRPr lang="en-US" dirty="0"/>
          </a:p>
        </p:txBody>
      </p:sp>
      <p:sp>
        <p:nvSpPr>
          <p:cNvPr id="7" name="Text Placeholder 6"/>
          <p:cNvSpPr>
            <a:spLocks noGrp="1"/>
          </p:cNvSpPr>
          <p:nvPr>
            <p:ph type="body" sz="quarter" idx="10"/>
          </p:nvPr>
        </p:nvSpPr>
        <p:spPr/>
        <p:txBody>
          <a:bodyPr/>
          <a:lstStyle/>
          <a:p>
            <a:r>
              <a:rPr lang="en-US" smtClean="0"/>
              <a:t>May 26, 2016</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Supplement, Not Supplant: Guiding Questions</a:t>
            </a:r>
            <a:endParaRPr lang="en-US" dirty="0"/>
          </a:p>
        </p:txBody>
      </p:sp>
      <p:sp>
        <p:nvSpPr>
          <p:cNvPr id="7" name="Content Placeholder 4"/>
          <p:cNvSpPr txBox="1">
            <a:spLocks/>
          </p:cNvSpPr>
          <p:nvPr/>
        </p:nvSpPr>
        <p:spPr>
          <a:xfrm>
            <a:off x="381000" y="1852834"/>
            <a:ext cx="8371101" cy="4407408"/>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8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8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800" kern="1200">
                <a:solidFill>
                  <a:schemeClr val="tx2"/>
                </a:solidFill>
                <a:latin typeface="+mn-lt"/>
                <a:ea typeface="+mn-ea"/>
                <a:cs typeface="+mn-cs"/>
              </a:defRPr>
            </a:lvl9pPr>
          </a:lstStyle>
          <a:p>
            <a:pPr lvl="0"/>
            <a:r>
              <a:rPr lang="en-US" sz="2000" b="0" dirty="0" smtClean="0"/>
              <a:t>How </a:t>
            </a:r>
            <a:r>
              <a:rPr lang="en-US" sz="2000" b="0" dirty="0"/>
              <a:t>are instructional programs/services provided and/or funded for all English learners</a:t>
            </a:r>
            <a:r>
              <a:rPr lang="en-US" sz="2000" b="0" dirty="0" smtClean="0"/>
              <a:t>?</a:t>
            </a:r>
          </a:p>
          <a:p>
            <a:pPr marL="45720" lvl="0" indent="0">
              <a:buNone/>
            </a:pPr>
            <a:endParaRPr lang="en-US" sz="2000" b="0" dirty="0"/>
          </a:p>
          <a:p>
            <a:pPr lvl="0"/>
            <a:r>
              <a:rPr lang="en-US" sz="2000" b="0" dirty="0"/>
              <a:t>What programs/services does the LEA offer to meet </a:t>
            </a:r>
            <a:r>
              <a:rPr lang="en-US" sz="2000" b="0" i="1" dirty="0"/>
              <a:t>Lau </a:t>
            </a:r>
            <a:r>
              <a:rPr lang="en-US" sz="2000" b="0" dirty="0"/>
              <a:t>requirements? </a:t>
            </a:r>
            <a:r>
              <a:rPr lang="en-US" sz="2000" b="0" i="1" dirty="0"/>
              <a:t>Lau v. Nichols</a:t>
            </a:r>
            <a:r>
              <a:rPr lang="en-US" sz="2000" b="0" dirty="0"/>
              <a:t>, 414 U.S. 563 (1974</a:t>
            </a:r>
            <a:r>
              <a:rPr lang="en-US" sz="2000" b="0" dirty="0" smtClean="0"/>
              <a:t>).</a:t>
            </a:r>
          </a:p>
          <a:p>
            <a:pPr marL="45720" lvl="0" indent="0">
              <a:buNone/>
            </a:pPr>
            <a:endParaRPr lang="en-US" sz="2000" b="0" dirty="0"/>
          </a:p>
          <a:p>
            <a:pPr lvl="0"/>
            <a:r>
              <a:rPr lang="en-US" sz="2000" b="0" dirty="0"/>
              <a:t>What services </a:t>
            </a:r>
            <a:r>
              <a:rPr lang="en-US" sz="2000" b="0" dirty="0" smtClean="0"/>
              <a:t>are </a:t>
            </a:r>
            <a:r>
              <a:rPr lang="en-US" sz="2000" b="0" dirty="0"/>
              <a:t>the LEA required by </a:t>
            </a:r>
            <a:r>
              <a:rPr lang="en-US" sz="2000" b="0" dirty="0" smtClean="0"/>
              <a:t>other State</a:t>
            </a:r>
            <a:r>
              <a:rPr lang="en-US" sz="2000" b="0" dirty="0"/>
              <a:t>, </a:t>
            </a:r>
            <a:r>
              <a:rPr lang="en-US" sz="2000" b="0" dirty="0" smtClean="0"/>
              <a:t>local, and Federal </a:t>
            </a:r>
            <a:r>
              <a:rPr lang="en-US" sz="2000" b="0" dirty="0"/>
              <a:t>laws or regulations, including guidance from the Office for Civil Rights, to provide</a:t>
            </a:r>
            <a:r>
              <a:rPr lang="en-US" sz="2000" b="0" dirty="0" smtClean="0"/>
              <a:t>?</a:t>
            </a:r>
          </a:p>
          <a:p>
            <a:pPr marL="45720" lvl="0" indent="0">
              <a:buNone/>
            </a:pPr>
            <a:endParaRPr lang="en-US" sz="2000" b="0" dirty="0"/>
          </a:p>
          <a:p>
            <a:pPr lvl="0"/>
            <a:r>
              <a:rPr lang="en-US" sz="2000" b="0" dirty="0"/>
              <a:t>Were the programs/services previously provided with State, local and/or Federal funds</a:t>
            </a:r>
            <a:r>
              <a:rPr lang="en-US" sz="2000" b="0" dirty="0" smtClean="0"/>
              <a:t>?</a:t>
            </a:r>
            <a:endParaRPr lang="en-US" sz="2000" b="0" baseline="30000" dirty="0" smtClean="0"/>
          </a:p>
        </p:txBody>
      </p:sp>
    </p:spTree>
    <p:extLst>
      <p:ext uri="{BB962C8B-B14F-4D97-AF65-F5344CB8AC3E}">
        <p14:creationId xmlns:p14="http://schemas.microsoft.com/office/powerpoint/2010/main" val="281811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pPr marL="0" indent="0">
              <a:buNone/>
            </a:pPr>
            <a:r>
              <a:rPr lang="en-US" sz="2000" b="0" dirty="0" smtClean="0"/>
              <a:t>Recipients of Title III funds must ensure the funds are used for certain activities before allocating funds to other authorized activities.</a:t>
            </a:r>
          </a:p>
          <a:p>
            <a:pPr marL="0" indent="0">
              <a:buNone/>
            </a:pPr>
            <a:endParaRPr lang="en-US" sz="900" b="0" dirty="0"/>
          </a:p>
          <a:p>
            <a:pPr marL="0" indent="0">
              <a:buNone/>
            </a:pPr>
            <a:r>
              <a:rPr lang="en-US" sz="2000" b="0" dirty="0" smtClean="0"/>
              <a:t>Required activities include:</a:t>
            </a:r>
          </a:p>
          <a:p>
            <a:pPr marL="457200">
              <a:buFont typeface="+mj-lt"/>
              <a:buAutoNum type="arabicPeriod"/>
            </a:pPr>
            <a:r>
              <a:rPr lang="en-US" sz="2000" b="0" dirty="0" smtClean="0"/>
              <a:t>Increasing the English language proficiency of ELs by providing effective LIEPs/ELDs that have successfully demonstrated increasing English language proficiency and academic achievement.</a:t>
            </a:r>
          </a:p>
          <a:p>
            <a:pPr marL="457200">
              <a:buFont typeface="+mj-lt"/>
              <a:buAutoNum type="arabicPeriod"/>
            </a:pPr>
            <a:r>
              <a:rPr lang="en-US" sz="2000" b="0" dirty="0" smtClean="0"/>
              <a:t>Providing </a:t>
            </a:r>
            <a:r>
              <a:rPr lang="en-US" sz="2000" i="1" dirty="0" smtClean="0"/>
              <a:t>effective</a:t>
            </a:r>
            <a:r>
              <a:rPr lang="en-US" sz="2000" b="0" dirty="0" smtClean="0"/>
              <a:t> professional development to teachers (LIEP/ELD and core content), principals </a:t>
            </a:r>
            <a:r>
              <a:rPr lang="en-US" sz="2000" i="1" dirty="0" smtClean="0"/>
              <a:t>and other school leaders</a:t>
            </a:r>
            <a:r>
              <a:rPr lang="en-US" sz="2000" b="0" dirty="0" smtClean="0"/>
              <a:t>, administrators and other school or community-based personnel.  </a:t>
            </a:r>
            <a:r>
              <a:rPr lang="en-US" sz="1800" b="0" dirty="0" smtClean="0"/>
              <a:t>PD must be designed to:</a:t>
            </a:r>
          </a:p>
          <a:p>
            <a:pPr marL="776288" lvl="1" indent="-319088"/>
            <a:r>
              <a:rPr lang="en-US" sz="1800" dirty="0" smtClean="0"/>
              <a:t>improve the instruction and assessment of ELs;</a:t>
            </a:r>
          </a:p>
          <a:p>
            <a:pPr marL="776288" lvl="1" indent="-319088"/>
            <a:r>
              <a:rPr lang="en-US" sz="1800" dirty="0" smtClean="0"/>
              <a:t>enhance the ability of the teachers, principals, and other school leaders; and,</a:t>
            </a:r>
          </a:p>
          <a:p>
            <a:pPr marL="776288" lvl="1" indent="-319088"/>
            <a:r>
              <a:rPr lang="en-US" sz="1800" dirty="0" smtClean="0"/>
              <a:t>effectively increase  English language proficiency or subject matter knowledge, teaching knowledge, and teaching skills of teachers.</a:t>
            </a:r>
          </a:p>
          <a:p>
            <a:pPr marL="137160" indent="0">
              <a:buNone/>
            </a:pPr>
            <a:endParaRPr lang="en-US" sz="1400" b="0" dirty="0" smtClean="0"/>
          </a:p>
          <a:p>
            <a:pPr marL="137160" indent="0">
              <a:buNone/>
            </a:pPr>
            <a:r>
              <a:rPr lang="en-US" sz="1400" b="0" dirty="0" smtClean="0"/>
              <a:t>§ 3115(c)</a:t>
            </a:r>
          </a:p>
          <a:p>
            <a:pPr marL="776288" lvl="1" indent="-319088"/>
            <a:endParaRPr lang="en-US" sz="1800" dirty="0" smtClean="0"/>
          </a:p>
          <a:p>
            <a:pPr marL="777240" lvl="1">
              <a:buFont typeface="+mj-lt"/>
              <a:buAutoNum type="arabicPeriod"/>
            </a:pPr>
            <a:endParaRPr lang="en-US" sz="1800" b="0" dirty="0"/>
          </a:p>
        </p:txBody>
      </p:sp>
      <p:sp>
        <p:nvSpPr>
          <p:cNvPr id="4" name="Title 3"/>
          <p:cNvSpPr>
            <a:spLocks noGrp="1"/>
          </p:cNvSpPr>
          <p:nvPr>
            <p:ph type="title"/>
          </p:nvPr>
        </p:nvSpPr>
        <p:spPr/>
        <p:txBody>
          <a:bodyPr/>
          <a:lstStyle/>
          <a:p>
            <a:r>
              <a:rPr lang="en-US" u="sng" dirty="0"/>
              <a:t>Required</a:t>
            </a:r>
            <a:r>
              <a:rPr lang="en-US" dirty="0"/>
              <a:t> Use of Funds</a:t>
            </a:r>
          </a:p>
        </p:txBody>
      </p:sp>
    </p:spTree>
    <p:extLst>
      <p:ext uri="{BB962C8B-B14F-4D97-AF65-F5344CB8AC3E}">
        <p14:creationId xmlns:p14="http://schemas.microsoft.com/office/powerpoint/2010/main" val="304384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pPr marL="0" indent="0">
              <a:buNone/>
            </a:pPr>
            <a:r>
              <a:rPr lang="en-US" sz="2000" b="0" dirty="0"/>
              <a:t>Required activities include:</a:t>
            </a:r>
          </a:p>
          <a:p>
            <a:pPr marL="457200">
              <a:buFont typeface="+mj-lt"/>
              <a:buAutoNum type="arabicPeriod" startAt="3"/>
            </a:pPr>
            <a:r>
              <a:rPr lang="en-US" sz="2000" i="1" dirty="0" smtClean="0"/>
              <a:t>Providing and implementing other effective activities and strategies that enhance or supplement LIEPS/ELDs for ELs</a:t>
            </a:r>
            <a:r>
              <a:rPr lang="en-US" sz="2000" b="0" i="1" dirty="0" smtClean="0"/>
              <a:t>.</a:t>
            </a:r>
            <a:r>
              <a:rPr lang="en-US" sz="2000" b="0" dirty="0" smtClean="0"/>
              <a:t>  These activities and strategies must include parent, family, and community engagement activities, but may also include strategies that coordinate and align related programs.</a:t>
            </a:r>
          </a:p>
          <a:p>
            <a:pPr marL="0" indent="0">
              <a:buNone/>
            </a:pPr>
            <a:endParaRPr lang="en-US" sz="2000" b="0" i="1" dirty="0" smtClean="0"/>
          </a:p>
          <a:p>
            <a:pPr marL="0" indent="0">
              <a:buNone/>
            </a:pPr>
            <a:endParaRPr lang="en-US" sz="2000" b="0" i="1" dirty="0"/>
          </a:p>
          <a:p>
            <a:pPr marL="0" indent="0">
              <a:buNone/>
            </a:pPr>
            <a:endParaRPr lang="en-US" sz="2000" b="0" i="1" dirty="0" smtClean="0"/>
          </a:p>
          <a:p>
            <a:pPr marL="0" indent="0">
              <a:buNone/>
            </a:pPr>
            <a:endParaRPr lang="en-US" sz="2000" b="0" i="1" dirty="0"/>
          </a:p>
          <a:p>
            <a:pPr marL="0" indent="0">
              <a:buNone/>
            </a:pPr>
            <a:endParaRPr lang="en-US" sz="2000" b="0" i="1" dirty="0" smtClean="0"/>
          </a:p>
          <a:p>
            <a:pPr marL="0" indent="0">
              <a:buNone/>
            </a:pPr>
            <a:endParaRPr lang="en-US" sz="2000" b="0" i="1" dirty="0"/>
          </a:p>
          <a:p>
            <a:pPr marL="0" indent="0">
              <a:buNone/>
            </a:pPr>
            <a:endParaRPr lang="en-US" sz="1400" b="0" dirty="0" smtClean="0"/>
          </a:p>
          <a:p>
            <a:pPr marL="0" indent="0">
              <a:buNone/>
            </a:pPr>
            <a:r>
              <a:rPr lang="en-US" sz="1400" b="0" dirty="0" smtClean="0"/>
              <a:t>§ </a:t>
            </a:r>
            <a:r>
              <a:rPr lang="en-US" sz="1400" b="0" dirty="0"/>
              <a:t>3115(c)</a:t>
            </a:r>
          </a:p>
          <a:p>
            <a:pPr marL="0" indent="0">
              <a:buNone/>
            </a:pPr>
            <a:endParaRPr lang="en-US" sz="2000" b="0" i="1" dirty="0"/>
          </a:p>
          <a:p>
            <a:pPr marL="0" indent="0">
              <a:buNone/>
            </a:pPr>
            <a:endParaRPr lang="en-US" sz="2000" b="0" i="1" dirty="0"/>
          </a:p>
        </p:txBody>
      </p:sp>
      <p:sp>
        <p:nvSpPr>
          <p:cNvPr id="4" name="Title 3"/>
          <p:cNvSpPr>
            <a:spLocks noGrp="1"/>
          </p:cNvSpPr>
          <p:nvPr>
            <p:ph type="title"/>
          </p:nvPr>
        </p:nvSpPr>
        <p:spPr/>
        <p:txBody>
          <a:bodyPr/>
          <a:lstStyle/>
          <a:p>
            <a:r>
              <a:rPr lang="en-US" u="sng" dirty="0"/>
              <a:t>Required</a:t>
            </a:r>
            <a:r>
              <a:rPr lang="en-US" dirty="0"/>
              <a:t> Use of </a:t>
            </a:r>
            <a:r>
              <a:rPr lang="en-US" dirty="0" smtClean="0"/>
              <a:t>Funds, cont.</a:t>
            </a:r>
            <a:endParaRPr lang="en-US" dirty="0"/>
          </a:p>
        </p:txBody>
      </p:sp>
    </p:spTree>
    <p:extLst>
      <p:ext uri="{BB962C8B-B14F-4D97-AF65-F5344CB8AC3E}">
        <p14:creationId xmlns:p14="http://schemas.microsoft.com/office/powerpoint/2010/main" val="2642712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pPr marL="0" indent="0">
              <a:buNone/>
            </a:pPr>
            <a:r>
              <a:rPr lang="en-US" sz="2000" b="0" dirty="0" smtClean="0"/>
              <a:t>Recipients of Title III funds may use their funds for authorized activities, including:</a:t>
            </a:r>
            <a:endParaRPr lang="en-US" sz="2000" b="0" dirty="0"/>
          </a:p>
          <a:p>
            <a:pPr marL="457200">
              <a:buFont typeface="+mj-lt"/>
              <a:buAutoNum type="arabicPeriod"/>
            </a:pPr>
            <a:r>
              <a:rPr lang="en-US" sz="2000" b="0" dirty="0" smtClean="0"/>
              <a:t>Upgrading program objectives and effective instructional activities.</a:t>
            </a:r>
          </a:p>
          <a:p>
            <a:pPr marL="457200">
              <a:buFont typeface="+mj-lt"/>
              <a:buAutoNum type="arabicPeriod"/>
            </a:pPr>
            <a:r>
              <a:rPr lang="en-US" sz="2000" b="0" dirty="0" smtClean="0"/>
              <a:t>Improving the instructional program for ELs by identifying, acquiring, and upgrading:</a:t>
            </a:r>
          </a:p>
          <a:p>
            <a:pPr marL="776288" lvl="1" indent="-319088"/>
            <a:r>
              <a:rPr lang="en-US" sz="1800" b="0" dirty="0" smtClean="0"/>
              <a:t> curricula, </a:t>
            </a:r>
          </a:p>
          <a:p>
            <a:pPr marL="776288" lvl="1" indent="-319088"/>
            <a:r>
              <a:rPr lang="en-US" sz="1800" b="0" dirty="0" smtClean="0"/>
              <a:t>instructional materials, </a:t>
            </a:r>
          </a:p>
          <a:p>
            <a:pPr marL="776288" lvl="1" indent="-319088"/>
            <a:r>
              <a:rPr lang="en-US" sz="1800" b="0" dirty="0" smtClean="0"/>
              <a:t>educational software, and </a:t>
            </a:r>
          </a:p>
          <a:p>
            <a:pPr marL="776288" lvl="1" indent="-319088"/>
            <a:r>
              <a:rPr lang="en-US" sz="1800" b="0" dirty="0" smtClean="0"/>
              <a:t>assessment procedures.</a:t>
            </a:r>
          </a:p>
          <a:p>
            <a:pPr marL="479425" indent="-479425">
              <a:buFont typeface="+mj-lt"/>
              <a:buAutoNum type="arabicPeriod"/>
            </a:pPr>
            <a:r>
              <a:rPr lang="en-US" sz="2000" b="0" dirty="0" smtClean="0"/>
              <a:t>Providing tutorials and academic or career and technical education to ELs.</a:t>
            </a:r>
          </a:p>
          <a:p>
            <a:pPr marL="479425" indent="-479425">
              <a:buFont typeface="+mj-lt"/>
              <a:buAutoNum type="arabicPeriod"/>
            </a:pPr>
            <a:r>
              <a:rPr lang="en-US" sz="2000" i="1" dirty="0" smtClean="0"/>
              <a:t>Providing intensified instruction to ELs, which may include materials in a language that the student can understand, as well as interpreters and translators.</a:t>
            </a:r>
          </a:p>
          <a:p>
            <a:pPr marL="479425" indent="-479425">
              <a:buFont typeface="+mj-lt"/>
              <a:buAutoNum type="arabicPeriod"/>
            </a:pPr>
            <a:endParaRPr lang="en-US" sz="2000" dirty="0"/>
          </a:p>
          <a:p>
            <a:pPr marL="0" indent="0">
              <a:buNone/>
            </a:pPr>
            <a:r>
              <a:rPr lang="en-US" sz="1400" b="0" dirty="0" smtClean="0"/>
              <a:t>§ 3115(d)</a:t>
            </a:r>
          </a:p>
        </p:txBody>
      </p:sp>
      <p:sp>
        <p:nvSpPr>
          <p:cNvPr id="4" name="Title 3"/>
          <p:cNvSpPr>
            <a:spLocks noGrp="1"/>
          </p:cNvSpPr>
          <p:nvPr>
            <p:ph type="title"/>
          </p:nvPr>
        </p:nvSpPr>
        <p:spPr/>
        <p:txBody>
          <a:bodyPr/>
          <a:lstStyle/>
          <a:p>
            <a:r>
              <a:rPr lang="en-US" u="sng" dirty="0"/>
              <a:t>Authorized</a:t>
            </a:r>
            <a:r>
              <a:rPr lang="en-US" dirty="0"/>
              <a:t> Use of Funds</a:t>
            </a:r>
          </a:p>
        </p:txBody>
      </p:sp>
    </p:spTree>
    <p:extLst>
      <p:ext uri="{BB962C8B-B14F-4D97-AF65-F5344CB8AC3E}">
        <p14:creationId xmlns:p14="http://schemas.microsoft.com/office/powerpoint/2010/main" val="3139799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81000" y="1719072"/>
            <a:ext cx="8371101" cy="4407408"/>
          </a:xfrm>
        </p:spPr>
        <p:txBody>
          <a:bodyPr/>
          <a:lstStyle/>
          <a:p>
            <a:pPr marL="0" indent="0">
              <a:buNone/>
            </a:pPr>
            <a:r>
              <a:rPr lang="en-US" sz="2000" b="0" dirty="0"/>
              <a:t>Recipients of Title III funds may use their funds for authorized activities, including:</a:t>
            </a:r>
          </a:p>
          <a:p>
            <a:pPr marL="457200">
              <a:buFont typeface="+mj-lt"/>
              <a:buAutoNum type="arabicPeriod" startAt="5"/>
            </a:pPr>
            <a:r>
              <a:rPr lang="en-US" sz="2000" b="0" dirty="0" smtClean="0"/>
              <a:t>Developing and implementing effective </a:t>
            </a:r>
            <a:r>
              <a:rPr lang="en-US" sz="2000" i="1" dirty="0" smtClean="0"/>
              <a:t>preschool</a:t>
            </a:r>
            <a:r>
              <a:rPr lang="en-US" sz="2000" b="0" dirty="0" smtClean="0"/>
              <a:t>, elementary school, or secondary school LIEPs/ELDs that are coordinated with other relevant programs and services.</a:t>
            </a:r>
          </a:p>
          <a:p>
            <a:pPr marL="457200">
              <a:buFont typeface="+mj-lt"/>
              <a:buAutoNum type="arabicPeriod" startAt="5"/>
            </a:pPr>
            <a:r>
              <a:rPr lang="en-US" sz="2000" b="0" dirty="0" smtClean="0"/>
              <a:t>Improving the English language proficiency and academic achievement of ELs.</a:t>
            </a:r>
          </a:p>
          <a:p>
            <a:pPr marL="457200">
              <a:buFont typeface="+mj-lt"/>
              <a:buAutoNum type="arabicPeriod" startAt="5"/>
            </a:pPr>
            <a:r>
              <a:rPr lang="en-US" sz="2000" b="0" dirty="0" smtClean="0"/>
              <a:t>Providing community participation programs, family literacy services, and parent and family outreach and training activities to ELs and their families.</a:t>
            </a:r>
          </a:p>
          <a:p>
            <a:pPr marL="457200">
              <a:buFont typeface="+mj-lt"/>
              <a:buAutoNum type="arabicPeriod" startAt="5"/>
            </a:pPr>
            <a:endParaRPr lang="en-US" sz="2000" b="0" dirty="0"/>
          </a:p>
          <a:p>
            <a:pPr marL="457200">
              <a:buFont typeface="+mj-lt"/>
              <a:buAutoNum type="arabicPeriod" startAt="5"/>
            </a:pPr>
            <a:endParaRPr lang="en-US" sz="2000" b="0" dirty="0" smtClean="0"/>
          </a:p>
          <a:p>
            <a:pPr marL="457200">
              <a:buFont typeface="+mj-lt"/>
              <a:buAutoNum type="arabicPeriod" startAt="5"/>
            </a:pPr>
            <a:endParaRPr lang="en-US" sz="2000" b="0" dirty="0"/>
          </a:p>
          <a:p>
            <a:pPr marL="457200">
              <a:buFont typeface="+mj-lt"/>
              <a:buAutoNum type="arabicPeriod" startAt="5"/>
            </a:pPr>
            <a:endParaRPr lang="en-US" sz="2000" b="0" dirty="0" smtClean="0"/>
          </a:p>
          <a:p>
            <a:pPr marL="0" indent="0">
              <a:buNone/>
            </a:pPr>
            <a:endParaRPr lang="en-US" sz="1400" b="0" dirty="0" smtClean="0"/>
          </a:p>
          <a:p>
            <a:pPr marL="0" indent="0">
              <a:buNone/>
            </a:pPr>
            <a:r>
              <a:rPr lang="en-US" sz="1400" b="0" dirty="0" smtClean="0"/>
              <a:t>§ 3115(d)</a:t>
            </a:r>
            <a:endParaRPr lang="en-US" sz="1400" b="0" dirty="0"/>
          </a:p>
          <a:p>
            <a:pPr marL="0" indent="0">
              <a:buNone/>
            </a:pPr>
            <a:endParaRPr lang="en-US" sz="2000" b="0" dirty="0" smtClean="0"/>
          </a:p>
        </p:txBody>
      </p:sp>
      <p:sp>
        <p:nvSpPr>
          <p:cNvPr id="4" name="Title 3"/>
          <p:cNvSpPr>
            <a:spLocks noGrp="1"/>
          </p:cNvSpPr>
          <p:nvPr>
            <p:ph type="title"/>
          </p:nvPr>
        </p:nvSpPr>
        <p:spPr/>
        <p:txBody>
          <a:bodyPr/>
          <a:lstStyle/>
          <a:p>
            <a:r>
              <a:rPr lang="en-US" u="sng" dirty="0"/>
              <a:t>Authorized</a:t>
            </a:r>
            <a:r>
              <a:rPr lang="en-US" dirty="0"/>
              <a:t> Use of Funds, </a:t>
            </a:r>
            <a:r>
              <a:rPr lang="en-US" dirty="0" smtClean="0"/>
              <a:t>cont.</a:t>
            </a:r>
            <a:endParaRPr lang="en-US" dirty="0"/>
          </a:p>
        </p:txBody>
      </p:sp>
    </p:spTree>
    <p:extLst>
      <p:ext uri="{BB962C8B-B14F-4D97-AF65-F5344CB8AC3E}">
        <p14:creationId xmlns:p14="http://schemas.microsoft.com/office/powerpoint/2010/main" val="3995670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pPr marL="0" indent="0">
              <a:buNone/>
            </a:pPr>
            <a:r>
              <a:rPr lang="en-US" sz="2000" b="0" dirty="0"/>
              <a:t>Recipients of Title III funds may use their funds for authorized activities, including:</a:t>
            </a:r>
          </a:p>
          <a:p>
            <a:pPr marL="457200">
              <a:buFont typeface="+mj-lt"/>
              <a:buAutoNum type="arabicPeriod" startAt="8"/>
            </a:pPr>
            <a:r>
              <a:rPr lang="en-US" sz="2000" b="0" dirty="0" smtClean="0"/>
              <a:t>Improving the instruction of ELs, </a:t>
            </a:r>
            <a:r>
              <a:rPr lang="en-US" sz="2000" i="1" dirty="0" smtClean="0"/>
              <a:t>which may include ELs with a disability</a:t>
            </a:r>
            <a:r>
              <a:rPr lang="en-US" sz="2000" b="0" dirty="0" smtClean="0"/>
              <a:t>, by providing educational technology or instructional materials and electronic networks for materials, training and communication. </a:t>
            </a:r>
          </a:p>
          <a:p>
            <a:pPr marL="457200">
              <a:buFont typeface="+mj-lt"/>
              <a:buAutoNum type="arabicPeriod" startAt="8"/>
            </a:pPr>
            <a:r>
              <a:rPr lang="en-US" sz="2000" i="1" dirty="0" smtClean="0"/>
              <a:t>Offering early college high school or dual or concurrent enrollment programs or courses designed to help ELs achieve success in postsecondary education.</a:t>
            </a:r>
          </a:p>
          <a:p>
            <a:pPr marL="457200">
              <a:buFont typeface="+mj-lt"/>
              <a:buAutoNum type="arabicPeriod" startAt="8"/>
            </a:pPr>
            <a:endParaRPr lang="en-US" sz="2000" dirty="0"/>
          </a:p>
          <a:p>
            <a:pPr marL="457200">
              <a:buFont typeface="+mj-lt"/>
              <a:buAutoNum type="arabicPeriod" startAt="8"/>
            </a:pPr>
            <a:endParaRPr lang="en-US" sz="2000" dirty="0" smtClean="0"/>
          </a:p>
          <a:p>
            <a:pPr marL="457200">
              <a:buFont typeface="+mj-lt"/>
              <a:buAutoNum type="arabicPeriod" startAt="8"/>
            </a:pPr>
            <a:endParaRPr lang="en-US" sz="2000" dirty="0"/>
          </a:p>
          <a:p>
            <a:pPr marL="457200">
              <a:buFont typeface="+mj-lt"/>
              <a:buAutoNum type="arabicPeriod" startAt="8"/>
            </a:pPr>
            <a:endParaRPr lang="en-US" sz="2000" dirty="0" smtClean="0"/>
          </a:p>
          <a:p>
            <a:pPr marL="457200">
              <a:buFont typeface="+mj-lt"/>
              <a:buAutoNum type="arabicPeriod" startAt="8"/>
            </a:pPr>
            <a:endParaRPr lang="en-US" sz="2000" dirty="0"/>
          </a:p>
          <a:p>
            <a:pPr marL="457200">
              <a:buFont typeface="+mj-lt"/>
              <a:buAutoNum type="arabicPeriod" startAt="8"/>
            </a:pPr>
            <a:endParaRPr lang="en-US" sz="1400" b="0" dirty="0" smtClean="0"/>
          </a:p>
          <a:p>
            <a:pPr marL="0" indent="0">
              <a:buNone/>
            </a:pPr>
            <a:r>
              <a:rPr lang="en-US" sz="1400" b="0" dirty="0" smtClean="0"/>
              <a:t>§ 3115(d)</a:t>
            </a:r>
            <a:endParaRPr lang="en-US" sz="1400" b="0" dirty="0"/>
          </a:p>
        </p:txBody>
      </p:sp>
      <p:sp>
        <p:nvSpPr>
          <p:cNvPr id="4" name="Title 3"/>
          <p:cNvSpPr>
            <a:spLocks noGrp="1"/>
          </p:cNvSpPr>
          <p:nvPr>
            <p:ph type="title"/>
          </p:nvPr>
        </p:nvSpPr>
        <p:spPr/>
        <p:txBody>
          <a:bodyPr/>
          <a:lstStyle/>
          <a:p>
            <a:r>
              <a:rPr lang="en-US" u="sng" dirty="0"/>
              <a:t>Authorized</a:t>
            </a:r>
            <a:r>
              <a:rPr lang="en-US" dirty="0"/>
              <a:t> Use of Funds, </a:t>
            </a:r>
            <a:r>
              <a:rPr lang="en-US" dirty="0" smtClean="0"/>
              <a:t>cont.</a:t>
            </a:r>
            <a:endParaRPr lang="en-US" dirty="0"/>
          </a:p>
        </p:txBody>
      </p:sp>
    </p:spTree>
    <p:extLst>
      <p:ext uri="{BB962C8B-B14F-4D97-AF65-F5344CB8AC3E}">
        <p14:creationId xmlns:p14="http://schemas.microsoft.com/office/powerpoint/2010/main" val="2978526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 Annual Consolidated Application for Funds</a:t>
            </a:r>
            <a:endParaRPr lang="en-US" dirty="0"/>
          </a:p>
        </p:txBody>
      </p:sp>
    </p:spTree>
    <p:extLst>
      <p:ext uri="{BB962C8B-B14F-4D97-AF65-F5344CB8AC3E}">
        <p14:creationId xmlns:p14="http://schemas.microsoft.com/office/powerpoint/2010/main" val="2195504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r>
              <a:rPr lang="en-US" sz="2000" b="0" dirty="0" smtClean="0"/>
              <a:t>Title III Plan requirements are met through the information LEAs provide in the annual consolidated application, as well as information included in the UIP.</a:t>
            </a:r>
          </a:p>
          <a:p>
            <a:endParaRPr lang="en-US" sz="2000" b="0" dirty="0" smtClean="0"/>
          </a:p>
          <a:p>
            <a:pPr lvl="0"/>
            <a:r>
              <a:rPr lang="en-US" sz="2000" b="0" dirty="0" smtClean="0"/>
              <a:t>To </a:t>
            </a:r>
            <a:r>
              <a:rPr lang="en-US" sz="2000" b="0" dirty="0"/>
              <a:t>satisfy plan </a:t>
            </a:r>
            <a:r>
              <a:rPr lang="en-US" sz="2000" b="0" dirty="0" smtClean="0"/>
              <a:t>requirements in the </a:t>
            </a:r>
            <a:r>
              <a:rPr lang="en-US" sz="2000" dirty="0" smtClean="0"/>
              <a:t>2016-2017</a:t>
            </a:r>
            <a:r>
              <a:rPr lang="en-US" sz="2000" b="0" dirty="0" smtClean="0"/>
              <a:t> consolidated application, </a:t>
            </a:r>
            <a:r>
              <a:rPr lang="en-US" sz="2000" b="0" dirty="0"/>
              <a:t>CDE will extend plans submitted for the 2015-2016 school year for an additional year.  Districts will provide budget information and assurances that program requirements are being met.</a:t>
            </a:r>
          </a:p>
          <a:p>
            <a:endParaRPr lang="en-US" b="0" dirty="0"/>
          </a:p>
          <a:p>
            <a:pPr marL="45720" indent="0">
              <a:buNone/>
            </a:pPr>
            <a:endParaRPr lang="en-US" b="0" dirty="0"/>
          </a:p>
        </p:txBody>
      </p:sp>
      <p:sp>
        <p:nvSpPr>
          <p:cNvPr id="4" name="Title 3"/>
          <p:cNvSpPr>
            <a:spLocks noGrp="1"/>
          </p:cNvSpPr>
          <p:nvPr>
            <p:ph type="title"/>
          </p:nvPr>
        </p:nvSpPr>
        <p:spPr/>
        <p:txBody>
          <a:bodyPr/>
          <a:lstStyle/>
          <a:p>
            <a:r>
              <a:rPr lang="en-US" dirty="0" smtClean="0"/>
              <a:t>Requirements:  Source of Disclosure</a:t>
            </a:r>
            <a:endParaRPr lang="en-US" dirty="0"/>
          </a:p>
        </p:txBody>
      </p:sp>
    </p:spTree>
    <p:extLst>
      <p:ext uri="{BB962C8B-B14F-4D97-AF65-F5344CB8AC3E}">
        <p14:creationId xmlns:p14="http://schemas.microsoft.com/office/powerpoint/2010/main" val="4049159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r>
              <a:rPr lang="en-US" sz="2000" b="0" dirty="0" smtClean="0"/>
              <a:t>LEAs will be required to submit new plans in the</a:t>
            </a:r>
            <a:r>
              <a:rPr lang="en-US" sz="2000" dirty="0" smtClean="0"/>
              <a:t> 2017-2018 </a:t>
            </a:r>
            <a:r>
              <a:rPr lang="en-US" sz="2000" b="0" dirty="0" smtClean="0"/>
              <a:t>consolidated application.  ESSA requires SEAs to collect the following information in the LEA plan:  </a:t>
            </a:r>
          </a:p>
          <a:p>
            <a:pPr marL="822325" lvl="1" indent="-304800"/>
            <a:r>
              <a:rPr lang="en-US" sz="1800" dirty="0" smtClean="0"/>
              <a:t>A description of the effective programs and activities, including LIEPs/ELDS, proposed to be developed, implemented, and administered that will </a:t>
            </a:r>
            <a:r>
              <a:rPr lang="en-US" sz="1800" b="1" i="1" dirty="0" smtClean="0"/>
              <a:t>help ELs increase their English language proficiency and meet the challenging State academic standards.</a:t>
            </a:r>
            <a:endParaRPr lang="en-US" sz="1800" i="1" dirty="0" smtClean="0"/>
          </a:p>
          <a:p>
            <a:pPr marL="822325" lvl="1" indent="-304800"/>
            <a:r>
              <a:rPr lang="en-US" sz="1800" b="1" i="1" dirty="0" smtClean="0"/>
              <a:t>A description of how the LEA will ensure that elementary and secondary schools receiving Title III funds assist ELs in achieving English proficiency and meeting the challenging State academic standards.</a:t>
            </a:r>
          </a:p>
          <a:p>
            <a:pPr marL="822325" lvl="1" indent="-304800"/>
            <a:r>
              <a:rPr lang="en-US" sz="1800" dirty="0" smtClean="0"/>
              <a:t>A description of how the LEA will promote parent, </a:t>
            </a:r>
            <a:r>
              <a:rPr lang="en-US" sz="1800" b="1" i="1" dirty="0" smtClean="0"/>
              <a:t>family</a:t>
            </a:r>
            <a:r>
              <a:rPr lang="en-US" sz="1800" dirty="0" smtClean="0"/>
              <a:t>, and community engagement in the education of ELs.</a:t>
            </a:r>
          </a:p>
          <a:p>
            <a:pPr marL="822325" lvl="1" indent="-304800"/>
            <a:r>
              <a:rPr lang="en-US" sz="1800" dirty="0" smtClean="0"/>
              <a:t>A certification that all teachers in any LIEP/ELD are fluent in English and any other language used for instruction, including having written and oral communication skills.</a:t>
            </a:r>
            <a:endParaRPr lang="en-US" sz="1800" b="1" dirty="0"/>
          </a:p>
          <a:p>
            <a:pPr marL="197485" indent="0">
              <a:buNone/>
            </a:pPr>
            <a:r>
              <a:rPr lang="en-US" sz="1400" b="0" dirty="0" smtClean="0"/>
              <a:t>§ 3116(b)-(c)</a:t>
            </a:r>
            <a:r>
              <a:rPr lang="en-US" sz="2000" b="0" dirty="0" smtClean="0"/>
              <a:t> </a:t>
            </a:r>
            <a:endParaRPr lang="en-US" sz="2000" b="0" dirty="0"/>
          </a:p>
        </p:txBody>
      </p:sp>
      <p:sp>
        <p:nvSpPr>
          <p:cNvPr id="4" name="Title 3"/>
          <p:cNvSpPr>
            <a:spLocks noGrp="1"/>
          </p:cNvSpPr>
          <p:nvPr>
            <p:ph type="title"/>
          </p:nvPr>
        </p:nvSpPr>
        <p:spPr/>
        <p:txBody>
          <a:bodyPr/>
          <a:lstStyle/>
          <a:p>
            <a:r>
              <a:rPr lang="en-US" sz="3000" dirty="0" smtClean="0"/>
              <a:t>2017-18 Requirements:  Descriptions, Assurances, and Certifications</a:t>
            </a:r>
            <a:endParaRPr lang="en-US" sz="3000" dirty="0"/>
          </a:p>
        </p:txBody>
      </p:sp>
    </p:spTree>
    <p:extLst>
      <p:ext uri="{BB962C8B-B14F-4D97-AF65-F5344CB8AC3E}">
        <p14:creationId xmlns:p14="http://schemas.microsoft.com/office/powerpoint/2010/main" val="4094948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r>
              <a:rPr lang="en-US" sz="2000" b="0" dirty="0" smtClean="0"/>
              <a:t>LEAs will be required to submit new plans in the 2017-2018 consolidated application.  ESSA requires SEAs to collect the following information in the LEA plan:  </a:t>
            </a:r>
          </a:p>
          <a:p>
            <a:pPr marL="822325" lvl="1" indent="-304800"/>
            <a:r>
              <a:rPr lang="en-US" sz="1800" dirty="0"/>
              <a:t>Assurances that:</a:t>
            </a:r>
          </a:p>
          <a:p>
            <a:pPr marL="1087438" lvl="2" indent="-293688"/>
            <a:r>
              <a:rPr lang="en-US" sz="1800" dirty="0" smtClean="0"/>
              <a:t>The LEA is complying with the Parents Right to Know under Title I.</a:t>
            </a:r>
          </a:p>
          <a:p>
            <a:pPr marL="1087438" lvl="2" indent="-293688"/>
            <a:r>
              <a:rPr lang="en-US" sz="1800" dirty="0"/>
              <a:t>T</a:t>
            </a:r>
            <a:r>
              <a:rPr lang="en-US" sz="1800" dirty="0" smtClean="0"/>
              <a:t>he LEA is not in violation of any State law, including State constitutional law, regarding the education of ELs.</a:t>
            </a:r>
          </a:p>
          <a:p>
            <a:pPr marL="1087438" lvl="2"/>
            <a:r>
              <a:rPr lang="en-US" sz="1800" dirty="0" smtClean="0"/>
              <a:t>The LEA consulted with teachers, researchers, school administrators, parents </a:t>
            </a:r>
            <a:r>
              <a:rPr lang="en-US" sz="1800" b="1" i="1" dirty="0" smtClean="0"/>
              <a:t>and family members</a:t>
            </a:r>
            <a:r>
              <a:rPr lang="en-US" sz="1800" i="1" dirty="0" smtClean="0"/>
              <a:t>, </a:t>
            </a:r>
            <a:r>
              <a:rPr lang="en-US" sz="1800" b="1" i="1" dirty="0" smtClean="0"/>
              <a:t>community members, public or private entities</a:t>
            </a:r>
            <a:r>
              <a:rPr lang="en-US" sz="1800" dirty="0" smtClean="0"/>
              <a:t>, and institutions of higher education in developing and implementing their plan.</a:t>
            </a:r>
          </a:p>
          <a:p>
            <a:pPr marL="1087438" lvl="2"/>
            <a:r>
              <a:rPr lang="en-US" sz="1800" b="1" i="1" dirty="0" smtClean="0"/>
              <a:t>The LEA will, if applicable, coordinate with local Head Start and Early Head Start agencies (including migrant and seasonal), and other early childhood education providers.</a:t>
            </a:r>
          </a:p>
          <a:p>
            <a:pPr marL="1087438" lvl="2"/>
            <a:endParaRPr lang="en-US" sz="1100" b="1" dirty="0"/>
          </a:p>
          <a:p>
            <a:pPr marL="207328" indent="0">
              <a:buNone/>
            </a:pPr>
            <a:r>
              <a:rPr lang="en-US" sz="1400" b="0" dirty="0"/>
              <a:t>§ 3116(b</a:t>
            </a:r>
            <a:r>
              <a:rPr lang="en-US" sz="1400" b="0" dirty="0" smtClean="0"/>
              <a:t>)</a:t>
            </a:r>
            <a:endParaRPr lang="en-US" sz="1400" dirty="0"/>
          </a:p>
          <a:p>
            <a:pPr marL="620395" lvl="2" indent="0">
              <a:buNone/>
            </a:pPr>
            <a:r>
              <a:rPr lang="en-US" dirty="0"/>
              <a:t>	</a:t>
            </a:r>
          </a:p>
        </p:txBody>
      </p:sp>
      <p:sp>
        <p:nvSpPr>
          <p:cNvPr id="4" name="Title 3"/>
          <p:cNvSpPr>
            <a:spLocks noGrp="1"/>
          </p:cNvSpPr>
          <p:nvPr>
            <p:ph type="title"/>
          </p:nvPr>
        </p:nvSpPr>
        <p:spPr/>
        <p:txBody>
          <a:bodyPr/>
          <a:lstStyle/>
          <a:p>
            <a:r>
              <a:rPr lang="en-US" sz="3000" dirty="0" smtClean="0"/>
              <a:t>Requirements:  Descriptions, Assurances, and Certifications, cont.</a:t>
            </a:r>
            <a:endParaRPr lang="en-US" sz="3000" dirty="0"/>
          </a:p>
        </p:txBody>
      </p:sp>
    </p:spTree>
    <p:extLst>
      <p:ext uri="{BB962C8B-B14F-4D97-AF65-F5344CB8AC3E}">
        <p14:creationId xmlns:p14="http://schemas.microsoft.com/office/powerpoint/2010/main" val="779936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Every Student Succeeds Act (ESSA) was signed by President Obama on December 10, 2015. This bipartisan measure reauthorizes the 50-year-old Elementary and Secondary Education Act (ESEA), the nation’s national education law and longstanding commitment to equal opportunity for all students.</a:t>
            </a:r>
            <a:endParaRPr lang="en-US" dirty="0"/>
          </a:p>
        </p:txBody>
      </p:sp>
      <p:sp>
        <p:nvSpPr>
          <p:cNvPr id="3" name="Title 2"/>
          <p:cNvSpPr>
            <a:spLocks noGrp="1"/>
          </p:cNvSpPr>
          <p:nvPr>
            <p:ph type="title"/>
          </p:nvPr>
        </p:nvSpPr>
        <p:spPr/>
        <p:txBody>
          <a:bodyPr/>
          <a:lstStyle/>
          <a:p>
            <a:r>
              <a:rPr lang="en-US" smtClean="0"/>
              <a:t>Every Student Succeeds Act</a:t>
            </a:r>
            <a:endParaRPr lang="en-US" dirty="0"/>
          </a:p>
        </p:txBody>
      </p:sp>
    </p:spTree>
    <p:extLst>
      <p:ext uri="{BB962C8B-B14F-4D97-AF65-F5344CB8AC3E}">
        <p14:creationId xmlns:p14="http://schemas.microsoft.com/office/powerpoint/2010/main" val="4062543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 Identification and Redesignation</a:t>
            </a:r>
            <a:endParaRPr lang="en-US" dirty="0"/>
          </a:p>
        </p:txBody>
      </p:sp>
    </p:spTree>
    <p:extLst>
      <p:ext uri="{BB962C8B-B14F-4D97-AF65-F5344CB8AC3E}">
        <p14:creationId xmlns:p14="http://schemas.microsoft.com/office/powerpoint/2010/main" val="544767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5012804"/>
          </a:xfrm>
        </p:spPr>
        <p:txBody>
          <a:bodyPr/>
          <a:lstStyle/>
          <a:p>
            <a:r>
              <a:rPr lang="en-US" sz="2000" i="1" dirty="0" smtClean="0"/>
              <a:t>ESSA requires the State to establish and implement standardized statewide entrance and exit procedures, including a requirement that all ELs are assessed for such status within 30 days of enrollment.</a:t>
            </a:r>
          </a:p>
          <a:p>
            <a:pPr marL="45720" indent="0">
              <a:buNone/>
            </a:pPr>
            <a:endParaRPr lang="en-US" sz="2000" b="0" dirty="0"/>
          </a:p>
          <a:p>
            <a:endParaRPr lang="en-US" sz="2000" b="0" dirty="0" smtClean="0"/>
          </a:p>
          <a:p>
            <a:r>
              <a:rPr lang="en-US" sz="2000" b="0" dirty="0" smtClean="0"/>
              <a:t>Currently awaiting guidance from the U.S. Department of Education regarding the option to implement an alternate criteria.</a:t>
            </a:r>
            <a:endParaRPr lang="en-US" sz="1800" b="0" dirty="0"/>
          </a:p>
          <a:p>
            <a:pPr marL="45720" indent="0">
              <a:buNone/>
            </a:pPr>
            <a:endParaRPr lang="en-US" sz="800" b="0" dirty="0" smtClean="0"/>
          </a:p>
          <a:p>
            <a:pPr marL="45720" indent="0">
              <a:buNone/>
            </a:pPr>
            <a:endParaRPr lang="en-US" sz="800" b="0" dirty="0"/>
          </a:p>
          <a:p>
            <a:pPr marL="45720" indent="0">
              <a:buNone/>
            </a:pPr>
            <a:endParaRPr lang="en-US" sz="800" b="0" dirty="0" smtClean="0"/>
          </a:p>
          <a:p>
            <a:pPr marL="45720" indent="0">
              <a:buNone/>
            </a:pPr>
            <a:endParaRPr lang="en-US" sz="800" b="0" dirty="0"/>
          </a:p>
          <a:p>
            <a:pPr marL="45720" indent="0">
              <a:buNone/>
            </a:pPr>
            <a:endParaRPr lang="en-US" sz="800" b="0" dirty="0" smtClean="0"/>
          </a:p>
          <a:p>
            <a:pPr marL="45720" indent="0">
              <a:buNone/>
            </a:pPr>
            <a:endParaRPr lang="en-US" sz="800" b="0" dirty="0"/>
          </a:p>
          <a:p>
            <a:pPr marL="45720" indent="0">
              <a:buNone/>
            </a:pPr>
            <a:endParaRPr lang="en-US" sz="800" b="0" dirty="0" smtClean="0"/>
          </a:p>
          <a:p>
            <a:pPr marL="45720" indent="0">
              <a:buNone/>
            </a:pPr>
            <a:endParaRPr lang="en-US" sz="800" b="0" dirty="0"/>
          </a:p>
          <a:p>
            <a:pPr marL="45720" indent="0">
              <a:buNone/>
            </a:pPr>
            <a:endParaRPr lang="en-US" sz="800" b="0" dirty="0" smtClean="0"/>
          </a:p>
          <a:p>
            <a:pPr marL="45720" indent="0">
              <a:buNone/>
            </a:pPr>
            <a:endParaRPr lang="en-US" sz="800" b="0" dirty="0"/>
          </a:p>
          <a:p>
            <a:pPr marL="45720" indent="0">
              <a:buNone/>
            </a:pPr>
            <a:endParaRPr lang="en-US" sz="800" b="0" dirty="0" smtClean="0"/>
          </a:p>
          <a:p>
            <a:pPr marL="45720" indent="0">
              <a:buNone/>
            </a:pPr>
            <a:endParaRPr lang="en-US" sz="800" b="0" dirty="0"/>
          </a:p>
          <a:p>
            <a:pPr marL="45720" indent="0">
              <a:buNone/>
            </a:pPr>
            <a:endParaRPr lang="en-US" sz="800" b="0" dirty="0" smtClean="0"/>
          </a:p>
          <a:p>
            <a:pPr marL="45720" indent="0">
              <a:buNone/>
            </a:pPr>
            <a:r>
              <a:rPr lang="en-US" sz="1400" b="0" dirty="0" smtClean="0"/>
              <a:t>§ 3111(b)(2)(A)</a:t>
            </a:r>
            <a:endParaRPr lang="en-US" sz="1400" b="0" dirty="0"/>
          </a:p>
        </p:txBody>
      </p:sp>
      <p:sp>
        <p:nvSpPr>
          <p:cNvPr id="4" name="Title 3"/>
          <p:cNvSpPr>
            <a:spLocks noGrp="1"/>
          </p:cNvSpPr>
          <p:nvPr>
            <p:ph type="title"/>
          </p:nvPr>
        </p:nvSpPr>
        <p:spPr/>
        <p:txBody>
          <a:bodyPr/>
          <a:lstStyle/>
          <a:p>
            <a:r>
              <a:rPr lang="en-US" dirty="0" smtClean="0"/>
              <a:t>State Standardized Criteria</a:t>
            </a:r>
            <a:endParaRPr lang="en-US" dirty="0"/>
          </a:p>
        </p:txBody>
      </p:sp>
    </p:spTree>
    <p:extLst>
      <p:ext uri="{BB962C8B-B14F-4D97-AF65-F5344CB8AC3E}">
        <p14:creationId xmlns:p14="http://schemas.microsoft.com/office/powerpoint/2010/main" val="2630126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  Parent Notification</a:t>
            </a:r>
            <a:endParaRPr lang="en-US" dirty="0"/>
          </a:p>
        </p:txBody>
      </p:sp>
    </p:spTree>
    <p:extLst>
      <p:ext uri="{BB962C8B-B14F-4D97-AF65-F5344CB8AC3E}">
        <p14:creationId xmlns:p14="http://schemas.microsoft.com/office/powerpoint/2010/main" val="2362243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5012804"/>
          </a:xfrm>
        </p:spPr>
        <p:txBody>
          <a:bodyPr/>
          <a:lstStyle/>
          <a:p>
            <a:pPr marL="45720" indent="0">
              <a:buNone/>
            </a:pPr>
            <a:r>
              <a:rPr lang="en-US" sz="2000" b="0" dirty="0" smtClean="0">
                <a:solidFill>
                  <a:schemeClr val="tx1"/>
                </a:solidFill>
              </a:rPr>
              <a:t>Under ESSA, parent notification requirements are found in section 1112(e).</a:t>
            </a:r>
          </a:p>
          <a:p>
            <a:pPr marL="45720" indent="0">
              <a:buNone/>
            </a:pPr>
            <a:endParaRPr lang="en-US" sz="2000" b="0" dirty="0" smtClean="0">
              <a:solidFill>
                <a:schemeClr val="tx1"/>
              </a:solidFill>
            </a:endParaRPr>
          </a:p>
          <a:p>
            <a:r>
              <a:rPr lang="en-US" sz="2000" b="0" dirty="0" smtClean="0">
                <a:solidFill>
                  <a:schemeClr val="tx1"/>
                </a:solidFill>
              </a:rPr>
              <a:t>LEAs </a:t>
            </a:r>
            <a:r>
              <a:rPr lang="en-US" sz="2000" dirty="0" smtClean="0">
                <a:solidFill>
                  <a:schemeClr val="tx1"/>
                </a:solidFill>
              </a:rPr>
              <a:t>must</a:t>
            </a:r>
            <a:r>
              <a:rPr lang="en-US" sz="2000" b="0" dirty="0" smtClean="0">
                <a:solidFill>
                  <a:schemeClr val="tx1"/>
                </a:solidFill>
              </a:rPr>
              <a:t> </a:t>
            </a:r>
            <a:r>
              <a:rPr lang="en-US" sz="2000" b="0" dirty="0">
                <a:solidFill>
                  <a:schemeClr val="tx1"/>
                </a:solidFill>
              </a:rPr>
              <a:t>notify parents of their child’s enrollment in a LIEP no later than 30 days after the beginning of the school year, or within two weeks if identification occurs after the school year begins</a:t>
            </a:r>
            <a:r>
              <a:rPr lang="en-US" sz="2000" b="0" dirty="0" smtClean="0">
                <a:solidFill>
                  <a:schemeClr val="tx1"/>
                </a:solidFill>
              </a:rPr>
              <a:t>.</a:t>
            </a:r>
          </a:p>
          <a:p>
            <a:pPr marL="45720" indent="0">
              <a:buNone/>
            </a:pPr>
            <a:endParaRPr lang="en-US" sz="2000" b="0" dirty="0" smtClean="0">
              <a:solidFill>
                <a:schemeClr val="tx1"/>
              </a:solidFill>
            </a:endParaRPr>
          </a:p>
          <a:p>
            <a:r>
              <a:rPr lang="en-US" sz="2000" b="0" dirty="0" smtClean="0">
                <a:solidFill>
                  <a:schemeClr val="tx1"/>
                </a:solidFill>
              </a:rPr>
              <a:t>Notifications must be in an understandable and uniform format, and to the extent practicable, in a language that parents can understand.</a:t>
            </a:r>
          </a:p>
          <a:p>
            <a:pPr marL="45720" indent="0">
              <a:buNone/>
            </a:pPr>
            <a:endParaRPr lang="en-US" sz="2000" b="0" dirty="0" smtClean="0">
              <a:solidFill>
                <a:schemeClr val="tx1"/>
              </a:solidFill>
            </a:endParaRPr>
          </a:p>
          <a:p>
            <a:pPr marL="45720" indent="0">
              <a:buNone/>
            </a:pPr>
            <a:endParaRPr lang="en-US" sz="2000" b="0" dirty="0">
              <a:solidFill>
                <a:schemeClr val="tx1"/>
              </a:solidFill>
            </a:endParaRPr>
          </a:p>
          <a:p>
            <a:pPr marL="45720" indent="0">
              <a:buNone/>
            </a:pPr>
            <a:endParaRPr lang="en-US" sz="2000" b="0" dirty="0">
              <a:solidFill>
                <a:schemeClr val="tx1"/>
              </a:solidFill>
            </a:endParaRPr>
          </a:p>
          <a:p>
            <a:pPr marL="45720" indent="0">
              <a:buNone/>
            </a:pPr>
            <a:endParaRPr lang="en-US" sz="2000" b="0" dirty="0" smtClean="0">
              <a:solidFill>
                <a:schemeClr val="tx1"/>
              </a:solidFill>
            </a:endParaRPr>
          </a:p>
          <a:p>
            <a:pPr marL="45720" indent="0">
              <a:buNone/>
            </a:pPr>
            <a:endParaRPr lang="en-US" sz="2000" b="0" dirty="0">
              <a:solidFill>
                <a:schemeClr val="tx1"/>
              </a:solidFill>
            </a:endParaRPr>
          </a:p>
          <a:p>
            <a:pPr marL="45720" indent="0">
              <a:buNone/>
            </a:pPr>
            <a:r>
              <a:rPr lang="en-US" sz="1400" b="0" dirty="0" smtClean="0">
                <a:solidFill>
                  <a:schemeClr val="tx1"/>
                </a:solidFill>
              </a:rPr>
              <a:t>§ 1112(e)(3)</a:t>
            </a:r>
            <a:r>
              <a:rPr lang="en-US" sz="2000" b="0" dirty="0" smtClean="0">
                <a:solidFill>
                  <a:schemeClr val="tx1"/>
                </a:solidFill>
              </a:rPr>
              <a:t>  </a:t>
            </a:r>
          </a:p>
          <a:p>
            <a:endParaRPr lang="en-US" sz="2000" b="0" dirty="0"/>
          </a:p>
          <a:p>
            <a:pPr marL="45720" indent="0">
              <a:buNone/>
            </a:pPr>
            <a:endParaRPr lang="en-US" sz="2000" b="0" dirty="0"/>
          </a:p>
          <a:p>
            <a:pPr marL="517525" lvl="1" indent="0">
              <a:buNone/>
            </a:pPr>
            <a:endParaRPr lang="en-US" sz="1800" b="0" dirty="0"/>
          </a:p>
          <a:p>
            <a:pPr marL="45720" indent="0">
              <a:buNone/>
            </a:pPr>
            <a:endParaRPr lang="en-US" sz="800" b="0" dirty="0"/>
          </a:p>
        </p:txBody>
      </p:sp>
      <p:sp>
        <p:nvSpPr>
          <p:cNvPr id="4" name="Title 3"/>
          <p:cNvSpPr>
            <a:spLocks noGrp="1"/>
          </p:cNvSpPr>
          <p:nvPr>
            <p:ph type="title"/>
          </p:nvPr>
        </p:nvSpPr>
        <p:spPr/>
        <p:txBody>
          <a:bodyPr/>
          <a:lstStyle/>
          <a:p>
            <a:r>
              <a:rPr lang="en-US" dirty="0" smtClean="0"/>
              <a:t>Parent Notification: Identification</a:t>
            </a:r>
            <a:endParaRPr lang="en-US" dirty="0"/>
          </a:p>
        </p:txBody>
      </p:sp>
    </p:spTree>
    <p:extLst>
      <p:ext uri="{BB962C8B-B14F-4D97-AF65-F5344CB8AC3E}">
        <p14:creationId xmlns:p14="http://schemas.microsoft.com/office/powerpoint/2010/main" val="515133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r>
              <a:rPr lang="en-US" sz="2000" b="0" dirty="0" smtClean="0"/>
              <a:t>Notifications </a:t>
            </a:r>
            <a:r>
              <a:rPr lang="en-US" sz="2000" dirty="0"/>
              <a:t>must</a:t>
            </a:r>
            <a:r>
              <a:rPr lang="en-US" sz="2000" b="0" dirty="0"/>
              <a:t> </a:t>
            </a:r>
            <a:r>
              <a:rPr lang="en-US" sz="2000" b="0" dirty="0" smtClean="0"/>
              <a:t>include the:</a:t>
            </a:r>
            <a:endParaRPr lang="en-US" sz="2000" b="0" dirty="0"/>
          </a:p>
          <a:p>
            <a:pPr lvl="1"/>
            <a:r>
              <a:rPr lang="en-US" sz="2000" dirty="0" smtClean="0"/>
              <a:t>Reason </a:t>
            </a:r>
            <a:r>
              <a:rPr lang="en-US" sz="2000" dirty="0"/>
              <a:t>why the child was identified as EL;</a:t>
            </a:r>
          </a:p>
          <a:p>
            <a:pPr lvl="1"/>
            <a:r>
              <a:rPr lang="en-US" sz="2000" dirty="0"/>
              <a:t>L</a:t>
            </a:r>
            <a:r>
              <a:rPr lang="en-US" sz="2000" dirty="0" smtClean="0"/>
              <a:t>evel </a:t>
            </a:r>
            <a:r>
              <a:rPr lang="en-US" sz="2000" dirty="0"/>
              <a:t>of English proficiency and how the child was assessed;</a:t>
            </a:r>
          </a:p>
          <a:p>
            <a:pPr lvl="1"/>
            <a:r>
              <a:rPr lang="en-US" sz="2000" dirty="0" smtClean="0"/>
              <a:t>Method </a:t>
            </a:r>
            <a:r>
              <a:rPr lang="en-US" sz="2000" dirty="0"/>
              <a:t>of instruction used in programs (if more than one, include all);</a:t>
            </a:r>
          </a:p>
          <a:p>
            <a:pPr lvl="1"/>
            <a:r>
              <a:rPr lang="en-US" sz="2000" dirty="0" smtClean="0"/>
              <a:t>Exit </a:t>
            </a:r>
            <a:r>
              <a:rPr lang="en-US" sz="2000" dirty="0"/>
              <a:t>requirements for the programs and graduation rates for secondary students</a:t>
            </a:r>
            <a:r>
              <a:rPr lang="en-US" sz="2000" dirty="0" smtClean="0"/>
              <a:t>; and, </a:t>
            </a:r>
            <a:endParaRPr lang="en-US" sz="2000" dirty="0"/>
          </a:p>
          <a:p>
            <a:pPr lvl="1"/>
            <a:r>
              <a:rPr lang="en-US" sz="2000" dirty="0" smtClean="0"/>
              <a:t>Parents </a:t>
            </a:r>
            <a:r>
              <a:rPr lang="en-US" sz="2000" dirty="0"/>
              <a:t>right to opt out of program services</a:t>
            </a:r>
            <a:r>
              <a:rPr lang="en-US" sz="2000" dirty="0" smtClean="0"/>
              <a:t>.</a:t>
            </a:r>
          </a:p>
          <a:p>
            <a:pPr marL="365760" lvl="1" indent="0">
              <a:buNone/>
            </a:pPr>
            <a:endParaRPr lang="en-US" sz="2000" dirty="0"/>
          </a:p>
          <a:p>
            <a:r>
              <a:rPr lang="en-US" sz="2000" b="0" dirty="0"/>
              <a:t>Notifications </a:t>
            </a:r>
            <a:r>
              <a:rPr lang="en-US" sz="2000" dirty="0" smtClean="0"/>
              <a:t>must also</a:t>
            </a:r>
            <a:r>
              <a:rPr lang="en-US" sz="2000" b="0" dirty="0" smtClean="0"/>
              <a:t> </a:t>
            </a:r>
            <a:r>
              <a:rPr lang="en-US" sz="2000" b="0" dirty="0"/>
              <a:t>include </a:t>
            </a:r>
            <a:r>
              <a:rPr lang="en-US" sz="2000" b="0" dirty="0" smtClean="0"/>
              <a:t>how the program:</a:t>
            </a:r>
            <a:endParaRPr lang="en-US" sz="2000" b="0" dirty="0"/>
          </a:p>
          <a:p>
            <a:pPr lvl="1"/>
            <a:r>
              <a:rPr lang="en-US" sz="2000" dirty="0" smtClean="0"/>
              <a:t>Meets </a:t>
            </a:r>
            <a:r>
              <a:rPr lang="en-US" sz="2000" dirty="0"/>
              <a:t>the needs of children with a disability/IEP (if applicable); </a:t>
            </a:r>
            <a:endParaRPr lang="en-US" sz="2000" dirty="0" smtClean="0"/>
          </a:p>
          <a:p>
            <a:pPr lvl="1"/>
            <a:r>
              <a:rPr lang="en-US" sz="2000" dirty="0" smtClean="0"/>
              <a:t>Will </a:t>
            </a:r>
            <a:r>
              <a:rPr lang="en-US" sz="2000" dirty="0"/>
              <a:t>meet the educational strengths of the child</a:t>
            </a:r>
            <a:r>
              <a:rPr lang="en-US" sz="2000" dirty="0" smtClean="0"/>
              <a:t>; and,</a:t>
            </a:r>
            <a:endParaRPr lang="en-US" sz="2000" dirty="0"/>
          </a:p>
          <a:p>
            <a:pPr lvl="1"/>
            <a:r>
              <a:rPr lang="en-US" sz="2000" dirty="0" smtClean="0"/>
              <a:t>Will help </a:t>
            </a:r>
            <a:r>
              <a:rPr lang="en-US" sz="2000" dirty="0"/>
              <a:t>the child learn </a:t>
            </a:r>
            <a:r>
              <a:rPr lang="en-US" sz="2000" dirty="0" smtClean="0"/>
              <a:t>English.</a:t>
            </a:r>
            <a:endParaRPr lang="en-US" sz="2000" dirty="0"/>
          </a:p>
          <a:p>
            <a:pPr marL="45720" indent="0">
              <a:buNone/>
            </a:pPr>
            <a:endParaRPr lang="en-US" sz="1600" b="0" i="1" dirty="0" smtClean="0"/>
          </a:p>
          <a:p>
            <a:pPr marL="45720" indent="0">
              <a:buNone/>
            </a:pPr>
            <a:endParaRPr lang="en-US" sz="2000" b="0" dirty="0"/>
          </a:p>
        </p:txBody>
      </p:sp>
      <p:sp>
        <p:nvSpPr>
          <p:cNvPr id="4" name="Title 3"/>
          <p:cNvSpPr>
            <a:spLocks noGrp="1"/>
          </p:cNvSpPr>
          <p:nvPr>
            <p:ph type="title"/>
          </p:nvPr>
        </p:nvSpPr>
        <p:spPr/>
        <p:txBody>
          <a:bodyPr/>
          <a:lstStyle/>
          <a:p>
            <a:r>
              <a:rPr lang="en-US" dirty="0"/>
              <a:t>Parental </a:t>
            </a:r>
            <a:r>
              <a:rPr lang="en-US" dirty="0" smtClean="0"/>
              <a:t>Notification: Requirements</a:t>
            </a:r>
            <a:endParaRPr lang="en-US" dirty="0"/>
          </a:p>
        </p:txBody>
      </p:sp>
    </p:spTree>
    <p:extLst>
      <p:ext uri="{BB962C8B-B14F-4D97-AF65-F5344CB8AC3E}">
        <p14:creationId xmlns:p14="http://schemas.microsoft.com/office/powerpoint/2010/main" val="3846930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5012804"/>
          </a:xfrm>
        </p:spPr>
        <p:txBody>
          <a:bodyPr/>
          <a:lstStyle/>
          <a:p>
            <a:r>
              <a:rPr lang="en-US" i="1" dirty="0"/>
              <a:t>As a part of the orderly transition to ESSA, </a:t>
            </a:r>
            <a:r>
              <a:rPr lang="en-US" i="1" dirty="0" smtClean="0"/>
              <a:t>during the      2015-16 and 2016-17 school years Title </a:t>
            </a:r>
            <a:r>
              <a:rPr lang="en-US" i="1" dirty="0"/>
              <a:t>III grantees are no longer required to notify parents of failure to meet AMAOs</a:t>
            </a:r>
            <a:r>
              <a:rPr lang="en-US" i="1" dirty="0" smtClean="0"/>
              <a:t>.  </a:t>
            </a:r>
          </a:p>
          <a:p>
            <a:endParaRPr lang="en-US" b="0" i="1" dirty="0"/>
          </a:p>
          <a:p>
            <a:pPr marL="45720" indent="0">
              <a:buNone/>
            </a:pPr>
            <a:endParaRPr lang="en-US" sz="1800" b="0" i="1" dirty="0"/>
          </a:p>
        </p:txBody>
      </p:sp>
      <p:sp>
        <p:nvSpPr>
          <p:cNvPr id="4" name="Title 3"/>
          <p:cNvSpPr>
            <a:spLocks noGrp="1"/>
          </p:cNvSpPr>
          <p:nvPr>
            <p:ph type="title"/>
          </p:nvPr>
        </p:nvSpPr>
        <p:spPr/>
        <p:txBody>
          <a:bodyPr/>
          <a:lstStyle/>
          <a:p>
            <a:r>
              <a:rPr lang="en-US" dirty="0" smtClean="0"/>
              <a:t>Parent Notification: AMAOs</a:t>
            </a:r>
            <a:endParaRPr lang="en-US" dirty="0"/>
          </a:p>
        </p:txBody>
      </p:sp>
    </p:spTree>
    <p:extLst>
      <p:ext uri="{BB962C8B-B14F-4D97-AF65-F5344CB8AC3E}">
        <p14:creationId xmlns:p14="http://schemas.microsoft.com/office/powerpoint/2010/main" val="2314202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r>
              <a:rPr lang="en-US" sz="2000" b="0" dirty="0" smtClean="0"/>
              <a:t>For </a:t>
            </a:r>
            <a:r>
              <a:rPr lang="en-US" sz="2000" b="0" dirty="0"/>
              <a:t>additional information, please review:</a:t>
            </a:r>
          </a:p>
          <a:p>
            <a:pPr marL="822325" lvl="1" indent="-304800"/>
            <a:r>
              <a:rPr lang="en-US" sz="1800" dirty="0"/>
              <a:t>CLDE webinar: </a:t>
            </a:r>
            <a:r>
              <a:rPr lang="en-US" sz="1800" i="1" dirty="0"/>
              <a:t>Identification of English Learners (ELs):  Requirements and Process </a:t>
            </a:r>
            <a:endParaRPr lang="en-US" sz="1800" i="1" dirty="0" smtClean="0"/>
          </a:p>
          <a:p>
            <a:pPr marL="517525" lvl="1" indent="284163">
              <a:buNone/>
            </a:pPr>
            <a:r>
              <a:rPr lang="en-US" sz="1800" dirty="0" smtClean="0">
                <a:hlinkClick r:id="rId2"/>
              </a:rPr>
              <a:t>http</a:t>
            </a:r>
            <a:r>
              <a:rPr lang="en-US" sz="1800" dirty="0">
                <a:hlinkClick r:id="rId2"/>
              </a:rPr>
              <a:t>://www.cde.state.co.us/cde_english/octwebinar15</a:t>
            </a:r>
            <a:endParaRPr lang="en-US" sz="1800" dirty="0"/>
          </a:p>
          <a:p>
            <a:pPr marL="822325" lvl="1" indent="-304800"/>
            <a:r>
              <a:rPr lang="en-US" sz="1800" dirty="0"/>
              <a:t>FAQs:  Transitioning to ESSA  </a:t>
            </a:r>
            <a:r>
              <a:rPr lang="en-US" sz="1800" dirty="0">
                <a:hlinkClick r:id="rId3"/>
              </a:rPr>
              <a:t>http://</a:t>
            </a:r>
            <a:r>
              <a:rPr lang="en-US" sz="1800" dirty="0" smtClean="0">
                <a:hlinkClick r:id="rId3"/>
              </a:rPr>
              <a:t>www2.ed.gov/policy/elsec/leg/essa/faq/essa-faqs.pdf</a:t>
            </a:r>
            <a:endParaRPr lang="en-US" sz="1800" dirty="0" smtClean="0"/>
          </a:p>
          <a:p>
            <a:pPr marL="822325" lvl="1" indent="-304800"/>
            <a:endParaRPr lang="en-US" sz="1800" dirty="0"/>
          </a:p>
          <a:p>
            <a:pPr marL="502285" indent="-304800"/>
            <a:r>
              <a:rPr lang="en-US" sz="2000" dirty="0" smtClean="0"/>
              <a:t>As the State Standardized Identification EL Criteria is developed, guidance and training will be provided for the 2017-18 school year.</a:t>
            </a:r>
            <a:endParaRPr lang="en-US" sz="2000" dirty="0"/>
          </a:p>
          <a:p>
            <a:pPr marL="45720" indent="0">
              <a:buNone/>
            </a:pPr>
            <a:endParaRPr lang="en-US" sz="2000" b="0" dirty="0"/>
          </a:p>
        </p:txBody>
      </p:sp>
      <p:sp>
        <p:nvSpPr>
          <p:cNvPr id="4" name="Title 3"/>
          <p:cNvSpPr>
            <a:spLocks noGrp="1"/>
          </p:cNvSpPr>
          <p:nvPr>
            <p:ph type="title"/>
          </p:nvPr>
        </p:nvSpPr>
        <p:spPr/>
        <p:txBody>
          <a:bodyPr/>
          <a:lstStyle/>
          <a:p>
            <a:r>
              <a:rPr lang="en-US" dirty="0"/>
              <a:t>Parental </a:t>
            </a:r>
            <a:r>
              <a:rPr lang="en-US" dirty="0" smtClean="0"/>
              <a:t>Notification: Resources</a:t>
            </a:r>
            <a:endParaRPr lang="en-US" dirty="0"/>
          </a:p>
        </p:txBody>
      </p:sp>
    </p:spTree>
    <p:extLst>
      <p:ext uri="{BB962C8B-B14F-4D97-AF65-F5344CB8AC3E}">
        <p14:creationId xmlns:p14="http://schemas.microsoft.com/office/powerpoint/2010/main" val="3178635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 AMAOs and EL Accountability</a:t>
            </a:r>
            <a:endParaRPr lang="en-US" dirty="0"/>
          </a:p>
        </p:txBody>
      </p:sp>
    </p:spTree>
    <p:extLst>
      <p:ext uri="{BB962C8B-B14F-4D97-AF65-F5344CB8AC3E}">
        <p14:creationId xmlns:p14="http://schemas.microsoft.com/office/powerpoint/2010/main" val="11467914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r>
              <a:rPr lang="en-US" b="0" i="1" dirty="0"/>
              <a:t>As a result of the reauthorization of the Elementary and Secondary Education Act (ESEA) on December 10, 2015 as the Every Student Succeeds Act (ESSA), States are no longer required to make new AMAO accountability determinations for the 2014-2015 or 2015-2016 school years.  </a:t>
            </a:r>
            <a:endParaRPr lang="en-US" b="0" i="1" dirty="0" smtClean="0"/>
          </a:p>
          <a:p>
            <a:endParaRPr lang="en-US" b="0" i="1" dirty="0"/>
          </a:p>
          <a:p>
            <a:r>
              <a:rPr lang="en-US" b="0" i="1" dirty="0" smtClean="0"/>
              <a:t>However</a:t>
            </a:r>
            <a:r>
              <a:rPr lang="en-US" b="0" i="1" dirty="0"/>
              <a:t>, district accountability determinations based on the most recent AMAO calculations will remain in effect through the 2016-2017 school year.  This means that districts currently implementing improvement plans and interventions </a:t>
            </a:r>
            <a:r>
              <a:rPr lang="en-US" i="1" dirty="0"/>
              <a:t>must</a:t>
            </a:r>
            <a:r>
              <a:rPr lang="en-US" b="0" i="1" dirty="0"/>
              <a:t> continue to do so through the 2016-2017 school year.</a:t>
            </a:r>
          </a:p>
        </p:txBody>
      </p:sp>
      <p:sp>
        <p:nvSpPr>
          <p:cNvPr id="4" name="Title 3"/>
          <p:cNvSpPr>
            <a:spLocks noGrp="1"/>
          </p:cNvSpPr>
          <p:nvPr>
            <p:ph type="title"/>
          </p:nvPr>
        </p:nvSpPr>
        <p:spPr/>
        <p:txBody>
          <a:bodyPr/>
          <a:lstStyle/>
          <a:p>
            <a:r>
              <a:rPr lang="en-US" dirty="0" smtClean="0"/>
              <a:t>AMAOs</a:t>
            </a:r>
            <a:endParaRPr lang="en-US" dirty="0"/>
          </a:p>
        </p:txBody>
      </p:sp>
    </p:spTree>
    <p:extLst>
      <p:ext uri="{BB962C8B-B14F-4D97-AF65-F5344CB8AC3E}">
        <p14:creationId xmlns:p14="http://schemas.microsoft.com/office/powerpoint/2010/main" val="1952998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9" y="1719072"/>
            <a:ext cx="8537688" cy="4269352"/>
          </a:xfrm>
        </p:spPr>
        <p:txBody>
          <a:bodyPr/>
          <a:lstStyle/>
          <a:p>
            <a:r>
              <a:rPr lang="en-US" sz="2000" b="0" dirty="0" smtClean="0"/>
              <a:t>Academic achievement as measured by proficiency on annual assessments*; </a:t>
            </a:r>
          </a:p>
          <a:p>
            <a:r>
              <a:rPr lang="en-US" sz="2000" b="0" dirty="0" smtClean="0"/>
              <a:t>Academic achievement as measured by student growth (or, for elementary schools, another valid and reliable academic indicator that allows for meaningful differentiation in school performance)*;</a:t>
            </a:r>
          </a:p>
          <a:p>
            <a:r>
              <a:rPr lang="en-US" sz="2000" b="0" dirty="0" smtClean="0"/>
              <a:t>The four-year adjusted cohort graduation rate (and, at the State’s discretion, the extended-year adjusted cohort graduation rate)*; </a:t>
            </a:r>
          </a:p>
          <a:p>
            <a:r>
              <a:rPr lang="en-US" sz="2000" b="0" dirty="0" smtClean="0"/>
              <a:t>Progress in achieving English language proficiency within a State-determined timeline for all English learners; and,</a:t>
            </a:r>
          </a:p>
          <a:p>
            <a:r>
              <a:rPr lang="en-US" sz="2000" b="0" dirty="0" smtClean="0"/>
              <a:t>A valid, reliable, comparable and statewide indicator of school quality or student success that allows for meaningful differentiation in school performance*.</a:t>
            </a:r>
          </a:p>
          <a:p>
            <a:pPr marL="45720" indent="0">
              <a:buNone/>
            </a:pPr>
            <a:endParaRPr lang="en-US" sz="2000" b="0" i="1" dirty="0" smtClean="0"/>
          </a:p>
          <a:p>
            <a:pPr marL="45720" indent="0">
              <a:buNone/>
            </a:pPr>
            <a:r>
              <a:rPr lang="en-US" sz="2000" b="0" i="1" dirty="0" smtClean="0"/>
              <a:t>*Must annually measure, for all students and separately for each </a:t>
            </a:r>
          </a:p>
          <a:p>
            <a:pPr marL="45720" indent="0">
              <a:buNone/>
            </a:pPr>
            <a:r>
              <a:rPr lang="en-US" sz="2000" b="0" i="1" dirty="0"/>
              <a:t> </a:t>
            </a:r>
            <a:r>
              <a:rPr lang="en-US" sz="2000" b="0" i="1" dirty="0" smtClean="0"/>
              <a:t> subgroup of students.</a:t>
            </a:r>
          </a:p>
          <a:p>
            <a:pPr marL="45720" indent="0">
              <a:buNone/>
            </a:pPr>
            <a:endParaRPr lang="en-US" sz="2000" b="0" dirty="0"/>
          </a:p>
        </p:txBody>
      </p:sp>
      <p:sp>
        <p:nvSpPr>
          <p:cNvPr id="4" name="Title 3"/>
          <p:cNvSpPr>
            <a:spLocks noGrp="1"/>
          </p:cNvSpPr>
          <p:nvPr>
            <p:ph type="title"/>
          </p:nvPr>
        </p:nvSpPr>
        <p:spPr/>
        <p:txBody>
          <a:bodyPr/>
          <a:lstStyle/>
          <a:p>
            <a:r>
              <a:rPr lang="en-US" dirty="0" smtClean="0"/>
              <a:t>EL Accountability under Title I</a:t>
            </a:r>
            <a:endParaRPr lang="en-US" dirty="0"/>
          </a:p>
        </p:txBody>
      </p:sp>
    </p:spTree>
    <p:extLst>
      <p:ext uri="{BB962C8B-B14F-4D97-AF65-F5344CB8AC3E}">
        <p14:creationId xmlns:p14="http://schemas.microsoft.com/office/powerpoint/2010/main" val="320322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b="0" smtClean="0"/>
              <a:t>The purposes of Title III, Part A are:</a:t>
            </a:r>
          </a:p>
          <a:p>
            <a:pPr marL="457200" indent="-457200"/>
            <a:r>
              <a:rPr lang="en-US" b="0" smtClean="0"/>
              <a:t>To help ensure that English learners (ELs), including immigrant children and youth, attain English proficiency and develop high levels of academic achievement; </a:t>
            </a:r>
          </a:p>
          <a:p>
            <a:pPr marL="457200" indent="-457200"/>
            <a:r>
              <a:rPr lang="en-US" b="0" smtClean="0"/>
              <a:t>To assist all ELs to achieve at high levels in academic subjects so that all ELs can meet the same challenging </a:t>
            </a:r>
            <a:r>
              <a:rPr lang="en-US" i="1" smtClean="0"/>
              <a:t>State academic standards</a:t>
            </a:r>
            <a:r>
              <a:rPr lang="en-US" smtClean="0"/>
              <a:t> </a:t>
            </a:r>
            <a:r>
              <a:rPr lang="en-US" b="0" smtClean="0"/>
              <a:t>that all children are expected to meet; </a:t>
            </a:r>
          </a:p>
          <a:p>
            <a:pPr marL="457200" indent="-457200"/>
            <a:r>
              <a:rPr lang="en-US" i="1" smtClean="0"/>
              <a:t>To assist teachers (including preschool), principals, and other school leaders, SEAs, LEAs, and schools in establishing, implementing, and sustaining effective language instruction educational programs (LIEPs/ELDs) designed to assist in teaching ELs;</a:t>
            </a:r>
          </a:p>
          <a:p>
            <a:pPr marL="0" indent="0">
              <a:buNone/>
            </a:pPr>
            <a:endParaRPr lang="en-US" b="0" smtClean="0"/>
          </a:p>
          <a:p>
            <a:pPr marL="0" indent="0">
              <a:buNone/>
            </a:pPr>
            <a:endParaRPr lang="en-US" b="0" smtClean="0"/>
          </a:p>
          <a:p>
            <a:pPr marL="0" indent="0">
              <a:buNone/>
            </a:pPr>
            <a:endParaRPr lang="en-US" b="0" smtClean="0"/>
          </a:p>
          <a:p>
            <a:pPr marL="45720" indent="0">
              <a:buNone/>
            </a:pPr>
            <a:endParaRPr lang="en-US" b="0" smtClean="0"/>
          </a:p>
          <a:p>
            <a:pPr marL="45720" indent="0">
              <a:buNone/>
            </a:pPr>
            <a:endParaRPr lang="en-US" sz="1400" b="0" smtClean="0"/>
          </a:p>
          <a:p>
            <a:pPr marL="45720" indent="0" algn="ctr">
              <a:buNone/>
            </a:pPr>
            <a:endParaRPr lang="en-US" sz="1400" b="0" dirty="0"/>
          </a:p>
        </p:txBody>
      </p:sp>
      <p:sp>
        <p:nvSpPr>
          <p:cNvPr id="4" name="Title 3"/>
          <p:cNvSpPr>
            <a:spLocks noGrp="1"/>
          </p:cNvSpPr>
          <p:nvPr>
            <p:ph type="title"/>
          </p:nvPr>
        </p:nvSpPr>
        <p:spPr/>
        <p:txBody>
          <a:bodyPr/>
          <a:lstStyle/>
          <a:p>
            <a:r>
              <a:rPr lang="en-US" smtClean="0"/>
              <a:t>Purpose</a:t>
            </a:r>
            <a:endParaRPr lang="en-US" dirty="0"/>
          </a:p>
        </p:txBody>
      </p:sp>
    </p:spTree>
    <p:extLst>
      <p:ext uri="{BB962C8B-B14F-4D97-AF65-F5344CB8AC3E}">
        <p14:creationId xmlns:p14="http://schemas.microsoft.com/office/powerpoint/2010/main" val="385074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 F. Reporting and  Monitoring</a:t>
            </a:r>
            <a:endParaRPr lang="en-US" dirty="0"/>
          </a:p>
        </p:txBody>
      </p:sp>
    </p:spTree>
    <p:extLst>
      <p:ext uri="{BB962C8B-B14F-4D97-AF65-F5344CB8AC3E}">
        <p14:creationId xmlns:p14="http://schemas.microsoft.com/office/powerpoint/2010/main" val="11744425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pPr marL="45720" indent="0">
              <a:buNone/>
            </a:pPr>
            <a:r>
              <a:rPr lang="en-US" sz="1600" i="1" dirty="0" smtClean="0"/>
              <a:t>Under ESSA, each LEA receiving Title III funds is required to submit to the SEA </a:t>
            </a:r>
            <a:r>
              <a:rPr lang="en-US" sz="1600" i="1" dirty="0" smtClean="0">
                <a:solidFill>
                  <a:srgbClr val="FF0000"/>
                </a:solidFill>
              </a:rPr>
              <a:t> </a:t>
            </a:r>
            <a:r>
              <a:rPr lang="en-US" sz="1600" i="1" dirty="0" smtClean="0"/>
              <a:t>a report on the activities conducted and students served under Title III.  </a:t>
            </a:r>
          </a:p>
          <a:p>
            <a:pPr marL="45720" indent="0">
              <a:buNone/>
            </a:pPr>
            <a:endParaRPr lang="en-US" sz="1600" b="0" dirty="0" smtClean="0"/>
          </a:p>
          <a:p>
            <a:pPr marL="45720" indent="0">
              <a:buNone/>
            </a:pPr>
            <a:r>
              <a:rPr lang="en-US" sz="1600" b="0" dirty="0" smtClean="0"/>
              <a:t>This report must include:</a:t>
            </a:r>
          </a:p>
          <a:p>
            <a:r>
              <a:rPr lang="en-US" sz="1600" b="0" dirty="0" smtClean="0"/>
              <a:t>A description of the programs and activities funded under Title III, including how the programs and activities supplemented programs funded with State or local funds.</a:t>
            </a:r>
          </a:p>
          <a:p>
            <a:r>
              <a:rPr lang="en-US" sz="1600" b="0" dirty="0" smtClean="0"/>
              <a:t>The number and percentage of ELs in the programs and activities who are:</a:t>
            </a:r>
          </a:p>
          <a:p>
            <a:pPr marL="822325" lvl="1" indent="-304800"/>
            <a:r>
              <a:rPr lang="en-US" sz="1500" b="0" dirty="0" smtClean="0"/>
              <a:t>making progress toward English language proficiency*,</a:t>
            </a:r>
          </a:p>
          <a:p>
            <a:pPr marL="822325" lvl="1" indent="-304800"/>
            <a:r>
              <a:rPr lang="en-US" sz="1500" dirty="0" smtClean="0"/>
              <a:t>attaining English language proficiency by the end of each school year, </a:t>
            </a:r>
          </a:p>
          <a:p>
            <a:pPr marL="822325" lvl="1" indent="-304800"/>
            <a:r>
              <a:rPr lang="en-US" sz="1500" b="0" dirty="0" smtClean="0"/>
              <a:t>exiting the LIEP/ELD based on their attainment of English language proficiency,</a:t>
            </a:r>
          </a:p>
          <a:p>
            <a:pPr marL="822325" lvl="1" indent="-304800"/>
            <a:r>
              <a:rPr lang="en-US" sz="1500" dirty="0" smtClean="0"/>
              <a:t>meeting the challenging State academic standards for each of the </a:t>
            </a:r>
            <a:r>
              <a:rPr lang="en-US" sz="1500" b="1" dirty="0" smtClean="0"/>
              <a:t>4 years</a:t>
            </a:r>
            <a:r>
              <a:rPr lang="en-US" sz="1500" dirty="0" smtClean="0"/>
              <a:t> after the student is no longer receiving services*, and</a:t>
            </a:r>
          </a:p>
          <a:p>
            <a:pPr marL="822325" lvl="1" indent="-304800"/>
            <a:r>
              <a:rPr lang="en-US" sz="1500" dirty="0" smtClean="0"/>
              <a:t>not attaining English language proficiency within 5 years of initial classification as an EL and first enrollment in the LEA.</a:t>
            </a:r>
            <a:endParaRPr lang="en-US" sz="1500" b="0" dirty="0" smtClean="0"/>
          </a:p>
          <a:p>
            <a:pPr marL="45720" indent="0">
              <a:buNone/>
            </a:pPr>
            <a:endParaRPr lang="en-US" sz="1600" b="0" dirty="0"/>
          </a:p>
        </p:txBody>
      </p:sp>
      <p:sp>
        <p:nvSpPr>
          <p:cNvPr id="4" name="Title 3"/>
          <p:cNvSpPr>
            <a:spLocks noGrp="1"/>
          </p:cNvSpPr>
          <p:nvPr>
            <p:ph type="title"/>
          </p:nvPr>
        </p:nvSpPr>
        <p:spPr/>
        <p:txBody>
          <a:bodyPr/>
          <a:lstStyle/>
          <a:p>
            <a:r>
              <a:rPr lang="en-US" dirty="0" smtClean="0"/>
              <a:t>Reporting</a:t>
            </a:r>
            <a:endParaRPr lang="en-US" dirty="0"/>
          </a:p>
        </p:txBody>
      </p:sp>
      <p:sp>
        <p:nvSpPr>
          <p:cNvPr id="2" name="TextBox 1"/>
          <p:cNvSpPr txBox="1"/>
          <p:nvPr/>
        </p:nvSpPr>
        <p:spPr>
          <a:xfrm>
            <a:off x="1207697" y="5576826"/>
            <a:ext cx="6866627" cy="523220"/>
          </a:xfrm>
          <a:prstGeom prst="rect">
            <a:avLst/>
          </a:prstGeom>
          <a:noFill/>
        </p:spPr>
        <p:txBody>
          <a:bodyPr wrap="square" rtlCol="0">
            <a:spAutoFit/>
          </a:bodyPr>
          <a:lstStyle/>
          <a:p>
            <a:r>
              <a:rPr lang="en-US" sz="1400" i="1" dirty="0" smtClean="0"/>
              <a:t>*Must be reported in the aggregate and disaggregated, at a minimum, by English learners with a disability.</a:t>
            </a:r>
            <a:endParaRPr lang="en-US" sz="1400" i="1" dirty="0"/>
          </a:p>
        </p:txBody>
      </p:sp>
    </p:spTree>
    <p:extLst>
      <p:ext uri="{BB962C8B-B14F-4D97-AF65-F5344CB8AC3E}">
        <p14:creationId xmlns:p14="http://schemas.microsoft.com/office/powerpoint/2010/main" val="936291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pPr marL="45720" indent="0">
              <a:buNone/>
            </a:pPr>
            <a:r>
              <a:rPr lang="en-US" sz="2000" b="0" dirty="0"/>
              <a:t>Monitoring of federal programs is conducted to ensure that:</a:t>
            </a:r>
          </a:p>
          <a:p>
            <a:pPr>
              <a:buFont typeface="+mj-lt"/>
              <a:buAutoNum type="arabicPeriod"/>
            </a:pPr>
            <a:r>
              <a:rPr lang="en-US" sz="2000" b="0" dirty="0"/>
              <a:t>Every child has a fair, equal, and significant opportunity to obtain a high-quality education;</a:t>
            </a:r>
          </a:p>
          <a:p>
            <a:pPr>
              <a:buFont typeface="+mj-lt"/>
              <a:buAutoNum type="arabicPeriod"/>
            </a:pPr>
            <a:r>
              <a:rPr lang="en-US" sz="2000" b="0" dirty="0"/>
              <a:t>Programs comply with federal requirements that are most closely related to positive outcomes for students; and,</a:t>
            </a:r>
          </a:p>
          <a:p>
            <a:pPr>
              <a:buFont typeface="+mj-lt"/>
              <a:buAutoNum type="arabicPeriod"/>
            </a:pPr>
            <a:r>
              <a:rPr lang="en-US" sz="2000" b="0" dirty="0"/>
              <a:t>Taxpayer dollars are administered and used in accordance with how Congress and the United States Department of Education intended.</a:t>
            </a:r>
          </a:p>
          <a:p>
            <a:pPr marL="45720" indent="0">
              <a:buNone/>
            </a:pPr>
            <a:endParaRPr lang="en-US" sz="2000" b="0" dirty="0" smtClean="0"/>
          </a:p>
          <a:p>
            <a:pPr marL="45720" indent="0">
              <a:buNone/>
            </a:pPr>
            <a:r>
              <a:rPr lang="en-US" sz="2000" b="0" dirty="0" smtClean="0"/>
              <a:t>ESSA requires SEAs to monitor LEAs receiving Title III funds for compliance with Federal fiscal requirements.</a:t>
            </a:r>
          </a:p>
          <a:p>
            <a:pPr marL="45720" indent="0">
              <a:buNone/>
            </a:pPr>
            <a:endParaRPr lang="en-US" sz="2000" b="0" dirty="0"/>
          </a:p>
          <a:p>
            <a:pPr marL="45720" indent="0">
              <a:buNone/>
            </a:pPr>
            <a:endParaRPr lang="en-US" sz="2000" b="0" dirty="0" smtClean="0"/>
          </a:p>
          <a:p>
            <a:pPr marL="45720" indent="0">
              <a:buNone/>
            </a:pPr>
            <a:r>
              <a:rPr lang="en-US" sz="1400" b="0" dirty="0" smtClean="0"/>
              <a:t>§ 3113(b)(3)(F)</a:t>
            </a:r>
            <a:endParaRPr lang="en-US" sz="1400" b="0" dirty="0"/>
          </a:p>
        </p:txBody>
      </p:sp>
      <p:sp>
        <p:nvSpPr>
          <p:cNvPr id="4" name="Title 3"/>
          <p:cNvSpPr>
            <a:spLocks noGrp="1"/>
          </p:cNvSpPr>
          <p:nvPr>
            <p:ph type="title"/>
          </p:nvPr>
        </p:nvSpPr>
        <p:spPr/>
        <p:txBody>
          <a:bodyPr/>
          <a:lstStyle/>
          <a:p>
            <a:r>
              <a:rPr lang="en-US" dirty="0" smtClean="0"/>
              <a:t>Monitoring</a:t>
            </a:r>
            <a:endParaRPr lang="en-US" dirty="0"/>
          </a:p>
        </p:txBody>
      </p:sp>
    </p:spTree>
    <p:extLst>
      <p:ext uri="{BB962C8B-B14F-4D97-AF65-F5344CB8AC3E}">
        <p14:creationId xmlns:p14="http://schemas.microsoft.com/office/powerpoint/2010/main" val="31966177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p:txBody>
          <a:bodyPr/>
          <a:lstStyle/>
          <a:p>
            <a:r>
              <a:rPr lang="en-US" dirty="0" smtClean="0"/>
              <a:t>II. Supports and Resources</a:t>
            </a:r>
            <a:endParaRPr lang="en-US" dirty="0"/>
          </a:p>
        </p:txBody>
      </p:sp>
      <p:sp>
        <p:nvSpPr>
          <p:cNvPr id="5" name="Content Placeholder 4"/>
          <p:cNvSpPr>
            <a:spLocks noGrp="1"/>
          </p:cNvSpPr>
          <p:nvPr>
            <p:ph idx="1"/>
          </p:nvPr>
        </p:nvSpPr>
        <p:spPr/>
        <p:txBody>
          <a:bodyPr/>
          <a:lstStyle/>
          <a:p>
            <a:pPr marL="514350" indent="-514350">
              <a:buAutoNum type="alphaUcPeriod"/>
            </a:pPr>
            <a:r>
              <a:rPr lang="en-US" dirty="0" smtClean="0"/>
              <a:t>CDE</a:t>
            </a:r>
            <a:endParaRPr lang="en-US" dirty="0"/>
          </a:p>
          <a:p>
            <a:pPr marL="1062990" lvl="2" indent="-514350">
              <a:buFont typeface="+mj-lt"/>
              <a:buAutoNum type="arabicPeriod"/>
              <a:tabLst>
                <a:tab pos="571500" algn="l"/>
                <a:tab pos="800100" algn="l"/>
              </a:tabLst>
            </a:pPr>
            <a:r>
              <a:rPr lang="en-US" dirty="0" smtClean="0"/>
              <a:t>Office of ESEA Programs</a:t>
            </a:r>
            <a:endParaRPr lang="en-US" dirty="0"/>
          </a:p>
          <a:p>
            <a:pPr marL="1062990" lvl="2" indent="-514350">
              <a:buFont typeface="+mj-lt"/>
              <a:buAutoNum type="arabicPeriod"/>
              <a:tabLst>
                <a:tab pos="571500" algn="l"/>
                <a:tab pos="800100" algn="l"/>
              </a:tabLst>
            </a:pPr>
            <a:r>
              <a:rPr lang="en-US" dirty="0" smtClean="0"/>
              <a:t>Office of Culturally and Linguistically Diverse Education</a:t>
            </a:r>
            <a:endParaRPr lang="en-US" dirty="0"/>
          </a:p>
          <a:p>
            <a:pPr marL="548640" lvl="2" indent="0">
              <a:buNone/>
              <a:tabLst>
                <a:tab pos="571500" algn="l"/>
                <a:tab pos="800100" algn="l"/>
              </a:tabLst>
            </a:pPr>
            <a:endParaRPr lang="en-US" dirty="0"/>
          </a:p>
          <a:p>
            <a:pPr marL="514350" indent="-514350">
              <a:buFont typeface="+mj-lt"/>
              <a:buAutoNum type="alphaUcPeriod"/>
              <a:tabLst>
                <a:tab pos="571500" algn="l"/>
                <a:tab pos="800100" algn="l"/>
              </a:tabLst>
            </a:pPr>
            <a:r>
              <a:rPr lang="en-US" dirty="0" smtClean="0"/>
              <a:t>U.S. Department of Education</a:t>
            </a:r>
            <a:endParaRPr lang="en-US" dirty="0"/>
          </a:p>
          <a:p>
            <a:pPr marL="1062990" lvl="2" indent="-514350">
              <a:buFont typeface="+mj-lt"/>
              <a:buAutoNum type="arabicPeriod"/>
              <a:tabLst>
                <a:tab pos="571500" algn="l"/>
                <a:tab pos="800100" algn="l"/>
              </a:tabLst>
            </a:pPr>
            <a:r>
              <a:rPr lang="en-US" dirty="0" smtClean="0"/>
              <a:t>ESSA </a:t>
            </a:r>
            <a:endParaRPr lang="en-US" dirty="0"/>
          </a:p>
          <a:p>
            <a:pPr marL="1062990" lvl="2" indent="-514350">
              <a:buFont typeface="+mj-lt"/>
              <a:buAutoNum type="arabicPeriod"/>
              <a:tabLst>
                <a:tab pos="571500" algn="l"/>
                <a:tab pos="800100" algn="l"/>
              </a:tabLst>
            </a:pPr>
            <a:r>
              <a:rPr lang="en-US" dirty="0" smtClean="0"/>
              <a:t>Policy and Guidance</a:t>
            </a:r>
            <a:endParaRPr lang="en-US" dirty="0"/>
          </a:p>
          <a:p>
            <a:pPr marL="45720" indent="0">
              <a:buNone/>
            </a:pPr>
            <a:endParaRPr lang="en-US" dirty="0"/>
          </a:p>
        </p:txBody>
      </p:sp>
    </p:spTree>
    <p:extLst>
      <p:ext uri="{BB962C8B-B14F-4D97-AF65-F5344CB8AC3E}">
        <p14:creationId xmlns:p14="http://schemas.microsoft.com/office/powerpoint/2010/main" val="2514926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Supports &amp; Resources: CDE Office of ESEA Programs</a:t>
            </a:r>
            <a:endParaRPr lang="en-US" dirty="0"/>
          </a:p>
        </p:txBody>
      </p:sp>
      <p:sp>
        <p:nvSpPr>
          <p:cNvPr id="6" name="Content Placeholder 2"/>
          <p:cNvSpPr>
            <a:spLocks noGrp="1"/>
          </p:cNvSpPr>
          <p:nvPr>
            <p:ph sz="half" idx="1"/>
          </p:nvPr>
        </p:nvSpPr>
        <p:spPr>
          <a:xfrm>
            <a:off x="390525" y="1719263"/>
            <a:ext cx="8372475" cy="4406900"/>
          </a:xfrm>
        </p:spPr>
        <p:txBody>
          <a:bodyPr/>
          <a:lstStyle/>
          <a:p>
            <a:pPr marL="45720" indent="0">
              <a:buNone/>
            </a:pPr>
            <a:r>
              <a:rPr lang="en-US" b="0" dirty="0" smtClean="0"/>
              <a:t>The following tools and resources are available at </a:t>
            </a:r>
            <a:r>
              <a:rPr lang="en-US" b="0" dirty="0" smtClean="0">
                <a:hlinkClick r:id="rId3"/>
              </a:rPr>
              <a:t>http</a:t>
            </a:r>
            <a:r>
              <a:rPr lang="en-US" b="0" dirty="0">
                <a:hlinkClick r:id="rId3"/>
              </a:rPr>
              <a:t>://</a:t>
            </a:r>
            <a:r>
              <a:rPr lang="en-US" b="0" dirty="0" smtClean="0">
                <a:hlinkClick r:id="rId3"/>
              </a:rPr>
              <a:t>www.cde.state.co.us/fedprograms/tiii/index</a:t>
            </a:r>
            <a:endParaRPr lang="en-US" b="0" dirty="0" smtClean="0"/>
          </a:p>
          <a:p>
            <a:r>
              <a:rPr lang="en-US" b="0" dirty="0" smtClean="0"/>
              <a:t>Quick Reference Guide: Title III</a:t>
            </a:r>
          </a:p>
          <a:p>
            <a:r>
              <a:rPr lang="en-US" b="0" dirty="0" smtClean="0"/>
              <a:t>Quick Reference Guide:  Title III Immigrant Set-Aside </a:t>
            </a:r>
          </a:p>
          <a:p>
            <a:r>
              <a:rPr lang="en-US" b="0" dirty="0" smtClean="0"/>
              <a:t>Guidance regarding AMAOs</a:t>
            </a:r>
          </a:p>
          <a:p>
            <a:r>
              <a:rPr lang="en-US" b="0" dirty="0" smtClean="0"/>
              <a:t>Guidance and Dear Colleague Letters from USDE</a:t>
            </a:r>
          </a:p>
          <a:p>
            <a:r>
              <a:rPr lang="en-US" b="0" dirty="0" smtClean="0"/>
              <a:t>English Learner Toolkit</a:t>
            </a:r>
          </a:p>
          <a:p>
            <a:r>
              <a:rPr lang="en-US" b="0" dirty="0" smtClean="0"/>
              <a:t>Guidebook on Designing, Delivering and Evaluating Services for English Learners</a:t>
            </a:r>
          </a:p>
          <a:p>
            <a:pPr marL="45720" indent="0">
              <a:buNone/>
            </a:pPr>
            <a:endParaRPr lang="en-US" b="0" dirty="0" smtClean="0"/>
          </a:p>
          <a:p>
            <a:pPr marL="45720" indent="0">
              <a:buNone/>
            </a:pPr>
            <a:r>
              <a:rPr lang="en-US" b="0" dirty="0" smtClean="0"/>
              <a:t> </a:t>
            </a:r>
          </a:p>
          <a:p>
            <a:pPr marL="45720" indent="0">
              <a:buNone/>
            </a:pPr>
            <a:endParaRPr lang="en-US" sz="1800" b="0" dirty="0" smtClean="0"/>
          </a:p>
          <a:p>
            <a:endParaRPr lang="en-US" sz="2000" b="0" dirty="0"/>
          </a:p>
        </p:txBody>
      </p:sp>
    </p:spTree>
    <p:extLst>
      <p:ext uri="{BB962C8B-B14F-4D97-AF65-F5344CB8AC3E}">
        <p14:creationId xmlns:p14="http://schemas.microsoft.com/office/powerpoint/2010/main" val="2698743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Supports &amp; Resources: CDE </a:t>
            </a:r>
            <a:br>
              <a:rPr lang="en-US" sz="3200" dirty="0" smtClean="0"/>
            </a:br>
            <a:r>
              <a:rPr lang="en-US" sz="3200" dirty="0" smtClean="0"/>
              <a:t>Office of Culturally and Linguistically Diverse Education</a:t>
            </a:r>
            <a:endParaRPr lang="en-US" sz="3200" dirty="0"/>
          </a:p>
        </p:txBody>
      </p:sp>
      <p:sp>
        <p:nvSpPr>
          <p:cNvPr id="6" name="Content Placeholder 2"/>
          <p:cNvSpPr>
            <a:spLocks noGrp="1"/>
          </p:cNvSpPr>
          <p:nvPr>
            <p:ph sz="half" idx="1"/>
          </p:nvPr>
        </p:nvSpPr>
        <p:spPr>
          <a:xfrm>
            <a:off x="390525" y="1719263"/>
            <a:ext cx="8372475" cy="4406900"/>
          </a:xfrm>
        </p:spPr>
        <p:txBody>
          <a:bodyPr/>
          <a:lstStyle/>
          <a:p>
            <a:pPr marL="45720" indent="0">
              <a:buNone/>
            </a:pPr>
            <a:r>
              <a:rPr lang="en-US" sz="2000" b="0" dirty="0" smtClean="0"/>
              <a:t>The following tools and resources are available at </a:t>
            </a:r>
            <a:r>
              <a:rPr lang="en-US" sz="2000" b="0" dirty="0" smtClean="0">
                <a:hlinkClick r:id="rId3"/>
              </a:rPr>
              <a:t>www.cde.state.co.us/cde_english/elau_pubsresources</a:t>
            </a:r>
            <a:r>
              <a:rPr lang="en-US" sz="2000" b="0" dirty="0" smtClean="0"/>
              <a:t>:</a:t>
            </a:r>
          </a:p>
          <a:p>
            <a:r>
              <a:rPr lang="en-US" sz="2000" b="0" dirty="0" smtClean="0"/>
              <a:t>Guidebook on Designing, Delivering and Evaluating Services for English Learners</a:t>
            </a:r>
          </a:p>
          <a:p>
            <a:r>
              <a:rPr lang="en-US" sz="2000" b="0" dirty="0" smtClean="0"/>
              <a:t>ELD Program Rubrics</a:t>
            </a:r>
          </a:p>
          <a:p>
            <a:r>
              <a:rPr lang="en-US" sz="2000" b="0" dirty="0" smtClean="0"/>
              <a:t>EL Data Dig How to Tool</a:t>
            </a:r>
          </a:p>
          <a:p>
            <a:r>
              <a:rPr lang="en-US" sz="2000" b="0" dirty="0" smtClean="0"/>
              <a:t>Colorado English Language Proficiency (CELP) Standards</a:t>
            </a:r>
          </a:p>
          <a:p>
            <a:r>
              <a:rPr lang="en-US" sz="2000" b="0" dirty="0" smtClean="0"/>
              <a:t>OELA Toolkit for ELs</a:t>
            </a:r>
          </a:p>
          <a:p>
            <a:pPr marL="45720" indent="0">
              <a:buNone/>
            </a:pPr>
            <a:endParaRPr lang="en-US" sz="2000" b="0" dirty="0" smtClean="0"/>
          </a:p>
          <a:p>
            <a:pPr marL="45720" indent="0">
              <a:buNone/>
            </a:pPr>
            <a:r>
              <a:rPr lang="en-US" sz="2000" b="0" dirty="0" smtClean="0"/>
              <a:t>The Office of Culturally and Linguistically Diverse Education  statewide support opportunities </a:t>
            </a:r>
            <a:r>
              <a:rPr lang="en-US" sz="2000" b="0" dirty="0"/>
              <a:t>are available at </a:t>
            </a:r>
            <a:r>
              <a:rPr lang="en-US" sz="2000" b="0" dirty="0">
                <a:hlinkClick r:id="rId4"/>
              </a:rPr>
              <a:t>http://</a:t>
            </a:r>
            <a:r>
              <a:rPr lang="en-US" sz="2000" b="0" dirty="0" smtClean="0">
                <a:hlinkClick r:id="rId4"/>
              </a:rPr>
              <a:t>www.cde.state.co.us/cde_english/cldestatewidesupport</a:t>
            </a:r>
            <a:endParaRPr lang="en-US" sz="2000" b="0" dirty="0" smtClean="0"/>
          </a:p>
          <a:p>
            <a:pPr marL="45720" indent="0">
              <a:buNone/>
            </a:pPr>
            <a:endParaRPr lang="en-US" sz="2000" b="0" dirty="0" smtClean="0"/>
          </a:p>
          <a:p>
            <a:endParaRPr lang="en-US" sz="2000" b="0" dirty="0"/>
          </a:p>
        </p:txBody>
      </p:sp>
    </p:spTree>
    <p:extLst>
      <p:ext uri="{BB962C8B-B14F-4D97-AF65-F5344CB8AC3E}">
        <p14:creationId xmlns:p14="http://schemas.microsoft.com/office/powerpoint/2010/main" val="1181540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Supports &amp; Resources: </a:t>
            </a:r>
            <a:br>
              <a:rPr lang="en-US" sz="3200" dirty="0" smtClean="0"/>
            </a:br>
            <a:r>
              <a:rPr lang="en-US" sz="3200" dirty="0" smtClean="0"/>
              <a:t>U.S. Department of Education</a:t>
            </a:r>
            <a:endParaRPr lang="en-US" sz="3200" dirty="0"/>
          </a:p>
        </p:txBody>
      </p:sp>
      <p:sp>
        <p:nvSpPr>
          <p:cNvPr id="6" name="Content Placeholder 2"/>
          <p:cNvSpPr>
            <a:spLocks noGrp="1"/>
          </p:cNvSpPr>
          <p:nvPr>
            <p:ph sz="half" idx="1"/>
          </p:nvPr>
        </p:nvSpPr>
        <p:spPr>
          <a:xfrm>
            <a:off x="390525" y="1719263"/>
            <a:ext cx="8372475" cy="4406900"/>
          </a:xfrm>
        </p:spPr>
        <p:txBody>
          <a:bodyPr/>
          <a:lstStyle/>
          <a:p>
            <a:pPr marL="45720" indent="0">
              <a:buNone/>
            </a:pPr>
            <a:r>
              <a:rPr lang="en-US" sz="2000" b="0" dirty="0" smtClean="0"/>
              <a:t>The following tools and resources are available at </a:t>
            </a:r>
            <a:r>
              <a:rPr lang="en-US" sz="2000" b="0" dirty="0">
                <a:hlinkClick r:id="rId3"/>
              </a:rPr>
              <a:t>http://</a:t>
            </a:r>
            <a:r>
              <a:rPr lang="en-US" sz="2000" b="0" dirty="0" smtClean="0">
                <a:hlinkClick r:id="rId3"/>
              </a:rPr>
              <a:t>www.ed.gov/essa?src=policy</a:t>
            </a:r>
            <a:r>
              <a:rPr lang="en-US" sz="2000" b="0" dirty="0" smtClean="0"/>
              <a:t>:</a:t>
            </a:r>
          </a:p>
          <a:p>
            <a:r>
              <a:rPr lang="en-US" sz="2000" b="0" dirty="0" smtClean="0"/>
              <a:t>Every Student Succeeds Act</a:t>
            </a:r>
          </a:p>
          <a:p>
            <a:r>
              <a:rPr lang="en-US" sz="2000" b="0" dirty="0" smtClean="0"/>
              <a:t>FAQs:  Transitioning to the Every Student Succeeds Act</a:t>
            </a:r>
          </a:p>
          <a:p>
            <a:r>
              <a:rPr lang="en-US" sz="2000" b="0" dirty="0" smtClean="0"/>
              <a:t>Key ESSA Resources</a:t>
            </a:r>
          </a:p>
          <a:p>
            <a:pPr lvl="1"/>
            <a:r>
              <a:rPr lang="en-US" sz="1800" dirty="0" smtClean="0"/>
              <a:t>Negotiated Rulemaking</a:t>
            </a:r>
          </a:p>
          <a:p>
            <a:pPr lvl="1"/>
            <a:r>
              <a:rPr lang="en-US" sz="1800" b="0" dirty="0" smtClean="0"/>
              <a:t>Guidance and Regulatory Information</a:t>
            </a:r>
          </a:p>
          <a:p>
            <a:endParaRPr lang="en-US" sz="2000" b="0" dirty="0" smtClean="0">
              <a:solidFill>
                <a:schemeClr val="tx1"/>
              </a:solidFill>
            </a:endParaRPr>
          </a:p>
          <a:p>
            <a:pPr marL="45720" indent="0">
              <a:buNone/>
            </a:pPr>
            <a:endParaRPr lang="en-US" sz="2000" b="0" dirty="0"/>
          </a:p>
        </p:txBody>
      </p:sp>
    </p:spTree>
    <p:extLst>
      <p:ext uri="{BB962C8B-B14F-4D97-AF65-F5344CB8AC3E}">
        <p14:creationId xmlns:p14="http://schemas.microsoft.com/office/powerpoint/2010/main" val="1200208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sz="1800" dirty="0" smtClean="0"/>
              <a:t>Morgan Cox</a:t>
            </a:r>
          </a:p>
          <a:p>
            <a:pPr lvl="1"/>
            <a:r>
              <a:rPr lang="en-US" sz="1800" dirty="0" smtClean="0"/>
              <a:t>Office of CLDE:  Interim Director</a:t>
            </a:r>
          </a:p>
          <a:p>
            <a:pPr lvl="1"/>
            <a:r>
              <a:rPr lang="en-US" sz="1800" dirty="0" smtClean="0">
                <a:hlinkClick r:id="rId3"/>
              </a:rPr>
              <a:t>cox_m@cde.state.co.us</a:t>
            </a:r>
            <a:endParaRPr lang="en-US" sz="1800" dirty="0" smtClean="0"/>
          </a:p>
          <a:p>
            <a:pPr lvl="1"/>
            <a:r>
              <a:rPr lang="en-US" sz="1800" dirty="0" smtClean="0"/>
              <a:t>303.866.6784</a:t>
            </a:r>
          </a:p>
          <a:p>
            <a:pPr lvl="1"/>
            <a:endParaRPr lang="en-US" sz="1800" dirty="0"/>
          </a:p>
          <a:p>
            <a:r>
              <a:rPr lang="en-US" sz="1800" dirty="0"/>
              <a:t>Colleen Brooks</a:t>
            </a:r>
          </a:p>
          <a:p>
            <a:pPr lvl="1"/>
            <a:r>
              <a:rPr lang="en-US" sz="1800" dirty="0"/>
              <a:t>Office of ESEA Programs:  Title III EL Specialist</a:t>
            </a:r>
          </a:p>
          <a:p>
            <a:pPr lvl="1"/>
            <a:r>
              <a:rPr lang="en-US" sz="1800" dirty="0">
                <a:hlinkClick r:id="rId4"/>
              </a:rPr>
              <a:t>brooks_c@cde.state.co.us</a:t>
            </a:r>
            <a:endParaRPr lang="en-US" sz="1800" dirty="0"/>
          </a:p>
          <a:p>
            <a:pPr lvl="1"/>
            <a:r>
              <a:rPr lang="en-US" sz="1800" dirty="0" smtClean="0"/>
              <a:t>303.866.3897</a:t>
            </a:r>
          </a:p>
          <a:p>
            <a:pPr lvl="1"/>
            <a:endParaRPr lang="en-US" sz="1800" dirty="0"/>
          </a:p>
          <a:p>
            <a:r>
              <a:rPr lang="en-US" sz="1800" dirty="0" smtClean="0"/>
              <a:t>Lindsay Swanton</a:t>
            </a:r>
          </a:p>
          <a:p>
            <a:pPr lvl="1"/>
            <a:r>
              <a:rPr lang="en-US" sz="1800" dirty="0" smtClean="0"/>
              <a:t>Office of CLDE: Title III EL Specialist</a:t>
            </a:r>
          </a:p>
          <a:p>
            <a:pPr lvl="1"/>
            <a:r>
              <a:rPr lang="en-US" sz="1800" dirty="0" smtClean="0">
                <a:hlinkClick r:id="rId5"/>
              </a:rPr>
              <a:t>swanton_l@cde.state.co.us</a:t>
            </a:r>
            <a:endParaRPr lang="en-US" sz="1800" dirty="0" smtClean="0"/>
          </a:p>
          <a:p>
            <a:pPr lvl="1"/>
            <a:r>
              <a:rPr lang="en-US" sz="1800" dirty="0" smtClean="0"/>
              <a:t>303.866.6842</a:t>
            </a:r>
          </a:p>
          <a:p>
            <a:pPr marL="365760" lvl="1" indent="0">
              <a:buNone/>
            </a:pPr>
            <a:endParaRPr lang="en-US" sz="1800" dirty="0"/>
          </a:p>
          <a:p>
            <a:pPr marL="365760" lvl="1" indent="0">
              <a:buNone/>
            </a:pPr>
            <a:endParaRPr lang="en-US" sz="1800" dirty="0"/>
          </a:p>
        </p:txBody>
      </p:sp>
      <p:sp>
        <p:nvSpPr>
          <p:cNvPr id="7" name="Title 6"/>
          <p:cNvSpPr>
            <a:spLocks noGrp="1"/>
          </p:cNvSpPr>
          <p:nvPr>
            <p:ph type="title"/>
          </p:nvPr>
        </p:nvSpPr>
        <p:spPr/>
        <p:txBody>
          <a:bodyPr/>
          <a:lstStyle/>
          <a:p>
            <a:r>
              <a:rPr lang="en-US" dirty="0" smtClean="0"/>
              <a:t>Title III Contact Information</a:t>
            </a:r>
            <a:endParaRPr lang="en-US" dirty="0"/>
          </a:p>
        </p:txBody>
      </p:sp>
    </p:spTree>
    <p:extLst>
      <p:ext uri="{BB962C8B-B14F-4D97-AF65-F5344CB8AC3E}">
        <p14:creationId xmlns:p14="http://schemas.microsoft.com/office/powerpoint/2010/main" val="113477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19070"/>
            <a:ext cx="8407893" cy="4911599"/>
          </a:xfrm>
        </p:spPr>
        <p:txBody>
          <a:bodyPr/>
          <a:lstStyle/>
          <a:p>
            <a:pPr marL="0" indent="0">
              <a:buNone/>
            </a:pPr>
            <a:r>
              <a:rPr lang="en-US" sz="2800" b="0" dirty="0" smtClean="0"/>
              <a:t>The purposes of Title III, Part A are:</a:t>
            </a:r>
          </a:p>
          <a:p>
            <a:pPr marL="457200" indent="-457200"/>
            <a:r>
              <a:rPr lang="en-US" sz="2800" b="0" dirty="0" smtClean="0"/>
              <a:t>To assist </a:t>
            </a:r>
            <a:r>
              <a:rPr lang="en-US" sz="2800" i="1" dirty="0" smtClean="0"/>
              <a:t>teachers (including preschool), principals and other school leaders</a:t>
            </a:r>
            <a:r>
              <a:rPr lang="en-US" sz="2800" b="0" dirty="0" smtClean="0"/>
              <a:t>, SEAs, and LEAs to develop and enhance their capacity to provide </a:t>
            </a:r>
            <a:r>
              <a:rPr lang="en-US" sz="2800" i="1" dirty="0" smtClean="0"/>
              <a:t>effective</a:t>
            </a:r>
            <a:r>
              <a:rPr lang="en-US" sz="2800" b="0" dirty="0" smtClean="0"/>
              <a:t> instructional programs designed to prepare ELs to enter all-English instructional settings; and,</a:t>
            </a:r>
          </a:p>
          <a:p>
            <a:pPr marL="457200" indent="-457200"/>
            <a:r>
              <a:rPr lang="en-US" sz="2800" b="0" dirty="0" smtClean="0"/>
              <a:t>To promote parental, </a:t>
            </a:r>
            <a:r>
              <a:rPr lang="en-US" sz="2800" i="1" dirty="0" smtClean="0"/>
              <a:t>family</a:t>
            </a:r>
            <a:r>
              <a:rPr lang="en-US" sz="2800" b="0" dirty="0" smtClean="0"/>
              <a:t>, and community participation in LIEPs/ELDs for the parents, </a:t>
            </a:r>
            <a:r>
              <a:rPr lang="en-US" sz="2800" i="1" dirty="0" smtClean="0"/>
              <a:t>families</a:t>
            </a:r>
            <a:r>
              <a:rPr lang="en-US" sz="2800" b="0" dirty="0" smtClean="0"/>
              <a:t> and communities of ELs.</a:t>
            </a:r>
          </a:p>
          <a:p>
            <a:pPr marL="45720" lvl="0" indent="0">
              <a:buClr>
                <a:srgbClr val="488BC9"/>
              </a:buClr>
              <a:buNone/>
            </a:pPr>
            <a:endParaRPr lang="en-US" sz="1600" b="0" dirty="0" smtClean="0"/>
          </a:p>
          <a:p>
            <a:pPr marL="45720" lvl="0" indent="0">
              <a:buClr>
                <a:srgbClr val="488BC9"/>
              </a:buClr>
              <a:buNone/>
            </a:pPr>
            <a:r>
              <a:rPr lang="en-US" sz="1600" b="0" dirty="0" smtClean="0"/>
              <a:t>Every Student Succeeds </a:t>
            </a:r>
            <a:r>
              <a:rPr lang="en-US" sz="1600" b="0" dirty="0"/>
              <a:t>Act</a:t>
            </a:r>
            <a:r>
              <a:rPr lang="en-US" sz="1600" b="0" dirty="0" smtClean="0"/>
              <a:t>, </a:t>
            </a:r>
            <a:r>
              <a:rPr lang="en-US" sz="1600" b="0" dirty="0"/>
              <a:t>§</a:t>
            </a:r>
            <a:r>
              <a:rPr lang="en-US" sz="1600" b="0" dirty="0" smtClean="0"/>
              <a:t>3102</a:t>
            </a:r>
            <a:endParaRPr lang="en-US" sz="1600" b="0" dirty="0"/>
          </a:p>
          <a:p>
            <a:pPr marL="0" indent="0">
              <a:buNone/>
            </a:pPr>
            <a:endParaRPr lang="en-US" sz="2800" b="0" dirty="0" smtClean="0"/>
          </a:p>
          <a:p>
            <a:pPr marL="0" indent="0">
              <a:buNone/>
            </a:pPr>
            <a:endParaRPr lang="en-US" sz="2800" b="0" dirty="0"/>
          </a:p>
          <a:p>
            <a:pPr marL="45720" indent="0">
              <a:buNone/>
            </a:pPr>
            <a:endParaRPr lang="en-US" sz="2800" b="0" dirty="0" smtClean="0"/>
          </a:p>
          <a:p>
            <a:pPr marL="45720" indent="0">
              <a:buNone/>
            </a:pPr>
            <a:endParaRPr lang="en-US" sz="1600" b="0" dirty="0" smtClean="0"/>
          </a:p>
          <a:p>
            <a:pPr marL="45720" indent="0">
              <a:buNone/>
            </a:pPr>
            <a:endParaRPr lang="en-US" sz="1600" b="0" dirty="0"/>
          </a:p>
          <a:p>
            <a:pPr marL="45720" indent="0" algn="ctr">
              <a:buNone/>
            </a:pPr>
            <a:endParaRPr lang="en-US" sz="1600" b="0" dirty="0"/>
          </a:p>
        </p:txBody>
      </p:sp>
      <p:sp>
        <p:nvSpPr>
          <p:cNvPr id="4" name="Title 3"/>
          <p:cNvSpPr>
            <a:spLocks noGrp="1"/>
          </p:cNvSpPr>
          <p:nvPr>
            <p:ph type="title"/>
          </p:nvPr>
        </p:nvSpPr>
        <p:spPr/>
        <p:txBody>
          <a:bodyPr/>
          <a:lstStyle/>
          <a:p>
            <a:r>
              <a:rPr lang="en-US" dirty="0" smtClean="0"/>
              <a:t>Purpose, continued</a:t>
            </a:r>
            <a:endParaRPr lang="en-US" dirty="0"/>
          </a:p>
        </p:txBody>
      </p:sp>
    </p:spTree>
    <p:extLst>
      <p:ext uri="{BB962C8B-B14F-4D97-AF65-F5344CB8AC3E}">
        <p14:creationId xmlns:p14="http://schemas.microsoft.com/office/powerpoint/2010/main" val="1022264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2"/>
          <p:cNvSpPr>
            <a:spLocks noGrp="1"/>
          </p:cNvSpPr>
          <p:nvPr>
            <p:ph idx="1"/>
          </p:nvPr>
        </p:nvSpPr>
        <p:spPr/>
        <p:txBody>
          <a:bodyPr/>
          <a:lstStyle/>
          <a:p>
            <a:pPr marL="560070" indent="-514350" algn="l">
              <a:buFont typeface="+mj-lt"/>
              <a:buAutoNum type="romanUcPeriod"/>
            </a:pPr>
            <a:endParaRPr lang="en-US" sz="2400" dirty="0" smtClean="0"/>
          </a:p>
          <a:p>
            <a:pPr marL="560070" indent="-514350" algn="l">
              <a:buFont typeface="+mj-lt"/>
              <a:buAutoNum type="romanUcPeriod"/>
            </a:pPr>
            <a:r>
              <a:rPr lang="en-US" dirty="0" smtClean="0"/>
              <a:t>Program Requirements, Major Changes and Updates</a:t>
            </a:r>
          </a:p>
          <a:p>
            <a:pPr marL="560070" indent="-514350" algn="l">
              <a:buFont typeface="+mj-lt"/>
              <a:buAutoNum type="romanUcPeriod"/>
            </a:pPr>
            <a:endParaRPr lang="en-US" dirty="0" smtClean="0"/>
          </a:p>
          <a:p>
            <a:pPr marL="560070" indent="-514350" algn="l">
              <a:buFont typeface="+mj-lt"/>
              <a:buAutoNum type="romanUcPeriod"/>
            </a:pPr>
            <a:r>
              <a:rPr lang="en-US" sz="2400" dirty="0" smtClean="0"/>
              <a:t>Supports and Resources</a:t>
            </a:r>
          </a:p>
          <a:p>
            <a:pPr marL="45720" indent="0" algn="l">
              <a:buNone/>
            </a:pPr>
            <a:endParaRPr lang="en-US" sz="2400" dirty="0"/>
          </a:p>
        </p:txBody>
      </p:sp>
      <p:sp>
        <p:nvSpPr>
          <p:cNvPr id="2" name="Title 1"/>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674686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2199639" y="724620"/>
            <a:ext cx="6589252" cy="5160124"/>
          </a:xfrm>
        </p:spPr>
        <p:txBody>
          <a:bodyPr/>
          <a:lstStyle/>
          <a:p>
            <a:pPr marL="514350" indent="-514350">
              <a:lnSpc>
                <a:spcPct val="150000"/>
              </a:lnSpc>
              <a:buAutoNum type="alphaUcPeriod"/>
            </a:pPr>
            <a:r>
              <a:rPr lang="en-US" dirty="0" smtClean="0"/>
              <a:t>Funding:  Allocations and Use of Funds</a:t>
            </a:r>
          </a:p>
          <a:p>
            <a:pPr marL="1062990" lvl="2" indent="-514350">
              <a:lnSpc>
                <a:spcPct val="150000"/>
              </a:lnSpc>
              <a:buFont typeface="+mj-lt"/>
              <a:buAutoNum type="arabicPeriod"/>
              <a:tabLst>
                <a:tab pos="571500" algn="l"/>
                <a:tab pos="800100" algn="l"/>
              </a:tabLst>
            </a:pPr>
            <a:r>
              <a:rPr lang="en-US" dirty="0" smtClean="0"/>
              <a:t>SEA and LEA Allocations</a:t>
            </a:r>
          </a:p>
          <a:p>
            <a:pPr marL="1062990" lvl="2" indent="-514350">
              <a:lnSpc>
                <a:spcPct val="150000"/>
              </a:lnSpc>
              <a:buFont typeface="+mj-lt"/>
              <a:buAutoNum type="arabicPeriod"/>
              <a:tabLst>
                <a:tab pos="571500" algn="l"/>
                <a:tab pos="800100" algn="l"/>
              </a:tabLst>
            </a:pPr>
            <a:r>
              <a:rPr lang="en-US" dirty="0" smtClean="0"/>
              <a:t>Required Use of Funds</a:t>
            </a:r>
          </a:p>
          <a:p>
            <a:pPr marL="1062990" lvl="2" indent="-514350">
              <a:lnSpc>
                <a:spcPct val="150000"/>
              </a:lnSpc>
              <a:buFont typeface="+mj-lt"/>
              <a:buAutoNum type="arabicPeriod"/>
              <a:tabLst>
                <a:tab pos="571500" algn="l"/>
                <a:tab pos="800100" algn="l"/>
              </a:tabLst>
            </a:pPr>
            <a:r>
              <a:rPr lang="en-US" dirty="0" smtClean="0"/>
              <a:t>Authorized Use of Funds</a:t>
            </a:r>
          </a:p>
          <a:p>
            <a:pPr marL="514350" indent="-514350">
              <a:lnSpc>
                <a:spcPct val="150000"/>
              </a:lnSpc>
              <a:buFont typeface="+mj-lt"/>
              <a:buAutoNum type="alphaUcPeriod"/>
              <a:tabLst>
                <a:tab pos="571500" algn="l"/>
                <a:tab pos="800100" algn="l"/>
              </a:tabLst>
            </a:pPr>
            <a:r>
              <a:rPr lang="en-US" dirty="0" smtClean="0"/>
              <a:t>Annual Consolidated Application</a:t>
            </a:r>
          </a:p>
          <a:p>
            <a:pPr marL="514350" indent="-514350">
              <a:lnSpc>
                <a:spcPct val="150000"/>
              </a:lnSpc>
              <a:buFont typeface="+mj-lt"/>
              <a:buAutoNum type="alphaUcPeriod"/>
              <a:tabLst>
                <a:tab pos="571500" algn="l"/>
                <a:tab pos="800100" algn="l"/>
              </a:tabLst>
            </a:pPr>
            <a:r>
              <a:rPr lang="en-US" dirty="0" smtClean="0"/>
              <a:t>Identification and Redesignation</a:t>
            </a:r>
          </a:p>
          <a:p>
            <a:pPr marL="1062990" lvl="2" indent="-514350">
              <a:lnSpc>
                <a:spcPct val="150000"/>
              </a:lnSpc>
              <a:buFont typeface="+mj-lt"/>
              <a:buAutoNum type="arabicPeriod"/>
              <a:tabLst>
                <a:tab pos="571500" algn="l"/>
                <a:tab pos="800100" algn="l"/>
              </a:tabLst>
            </a:pPr>
            <a:r>
              <a:rPr lang="en-US" dirty="0" smtClean="0"/>
              <a:t>State Standardized Criteria</a:t>
            </a:r>
          </a:p>
          <a:p>
            <a:pPr marL="514350" indent="-514350">
              <a:lnSpc>
                <a:spcPct val="150000"/>
              </a:lnSpc>
              <a:buFont typeface="+mj-lt"/>
              <a:buAutoNum type="alphaUcPeriod"/>
              <a:tabLst>
                <a:tab pos="571500" algn="l"/>
                <a:tab pos="800100" algn="l"/>
              </a:tabLst>
            </a:pPr>
            <a:r>
              <a:rPr lang="en-US" dirty="0" smtClean="0"/>
              <a:t>Parent Notification</a:t>
            </a:r>
          </a:p>
          <a:p>
            <a:pPr marL="514350" indent="-514350">
              <a:lnSpc>
                <a:spcPct val="150000"/>
              </a:lnSpc>
              <a:buFont typeface="+mj-lt"/>
              <a:buAutoNum type="alphaUcPeriod"/>
              <a:tabLst>
                <a:tab pos="571500" algn="l"/>
                <a:tab pos="800100" algn="l"/>
              </a:tabLst>
            </a:pPr>
            <a:r>
              <a:rPr lang="en-US" dirty="0" smtClean="0"/>
              <a:t>AMAOs and EL Accountability</a:t>
            </a:r>
          </a:p>
          <a:p>
            <a:pPr marL="514350" indent="-514350">
              <a:lnSpc>
                <a:spcPct val="150000"/>
              </a:lnSpc>
              <a:buFont typeface="+mj-lt"/>
              <a:buAutoNum type="alphaUcPeriod"/>
              <a:tabLst>
                <a:tab pos="571500" algn="l"/>
                <a:tab pos="800100" algn="l"/>
              </a:tabLst>
            </a:pPr>
            <a:r>
              <a:rPr lang="en-US" dirty="0" smtClean="0"/>
              <a:t>Reporting and Monitoring</a:t>
            </a:r>
            <a:endParaRPr lang="en-US" dirty="0"/>
          </a:p>
        </p:txBody>
      </p:sp>
      <p:sp>
        <p:nvSpPr>
          <p:cNvPr id="15" name="Text Placeholder 14"/>
          <p:cNvSpPr>
            <a:spLocks noGrp="1"/>
          </p:cNvSpPr>
          <p:nvPr>
            <p:ph type="body" idx="10"/>
          </p:nvPr>
        </p:nvSpPr>
        <p:spPr/>
        <p:txBody>
          <a:bodyPr>
            <a:normAutofit fontScale="77500" lnSpcReduction="20000"/>
          </a:bodyPr>
          <a:lstStyle/>
          <a:p>
            <a:r>
              <a:rPr lang="en-US" smtClean="0"/>
              <a:t>I. Program Requirements, Major Changes and Updates</a:t>
            </a:r>
            <a:endParaRPr lang="en-US" dirty="0"/>
          </a:p>
        </p:txBody>
      </p:sp>
    </p:spTree>
    <p:extLst>
      <p:ext uri="{BB962C8B-B14F-4D97-AF65-F5344CB8AC3E}">
        <p14:creationId xmlns:p14="http://schemas.microsoft.com/office/powerpoint/2010/main" val="295770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 Funding: Allocations and Use of Funds</a:t>
            </a:r>
            <a:endParaRPr lang="en-US" dirty="0"/>
          </a:p>
        </p:txBody>
      </p:sp>
    </p:spTree>
    <p:extLst>
      <p:ext uri="{BB962C8B-B14F-4D97-AF65-F5344CB8AC3E}">
        <p14:creationId xmlns:p14="http://schemas.microsoft.com/office/powerpoint/2010/main" val="3929670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407408"/>
          </a:xfrm>
        </p:spPr>
        <p:txBody>
          <a:bodyPr/>
          <a:lstStyle/>
          <a:p>
            <a:r>
              <a:rPr lang="en-US" dirty="0" smtClean="0"/>
              <a:t>SEA Allocations:  No major changes</a:t>
            </a:r>
          </a:p>
          <a:p>
            <a:endParaRPr lang="en-US" dirty="0" smtClean="0"/>
          </a:p>
          <a:p>
            <a:r>
              <a:rPr lang="en-US" dirty="0" smtClean="0"/>
              <a:t>LEA Allocations: No major changes</a:t>
            </a:r>
          </a:p>
          <a:p>
            <a:endParaRPr lang="en-US" dirty="0" smtClean="0"/>
          </a:p>
          <a:p>
            <a:endParaRPr lang="en-US" dirty="0" smtClean="0"/>
          </a:p>
        </p:txBody>
      </p:sp>
      <p:sp>
        <p:nvSpPr>
          <p:cNvPr id="4" name="Title 3"/>
          <p:cNvSpPr>
            <a:spLocks noGrp="1"/>
          </p:cNvSpPr>
          <p:nvPr>
            <p:ph type="title"/>
          </p:nvPr>
        </p:nvSpPr>
        <p:spPr/>
        <p:txBody>
          <a:bodyPr/>
          <a:lstStyle/>
          <a:p>
            <a:r>
              <a:rPr lang="en-US" smtClean="0"/>
              <a:t>SEA and LEA Allocations</a:t>
            </a:r>
            <a:endParaRPr lang="en-US" dirty="0"/>
          </a:p>
        </p:txBody>
      </p:sp>
    </p:spTree>
    <p:extLst>
      <p:ext uri="{BB962C8B-B14F-4D97-AF65-F5344CB8AC3E}">
        <p14:creationId xmlns:p14="http://schemas.microsoft.com/office/powerpoint/2010/main" val="229944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91158" y="1719072"/>
            <a:ext cx="8371101" cy="4252520"/>
          </a:xfrm>
        </p:spPr>
        <p:txBody>
          <a:bodyPr/>
          <a:lstStyle/>
          <a:p>
            <a:r>
              <a:rPr lang="en-US" dirty="0" smtClean="0"/>
              <a:t>Changes will impact Title I, but Supplement, Not Supplant requirements for Title III have not changed under ESSA.</a:t>
            </a:r>
            <a:endParaRPr lang="en-US" dirty="0"/>
          </a:p>
        </p:txBody>
      </p:sp>
      <p:sp>
        <p:nvSpPr>
          <p:cNvPr id="4" name="Title 3"/>
          <p:cNvSpPr>
            <a:spLocks noGrp="1"/>
          </p:cNvSpPr>
          <p:nvPr>
            <p:ph type="title"/>
          </p:nvPr>
        </p:nvSpPr>
        <p:spPr/>
        <p:txBody>
          <a:bodyPr/>
          <a:lstStyle/>
          <a:p>
            <a:r>
              <a:rPr lang="en-US" smtClean="0"/>
              <a:t>Supplement, Not Supplant</a:t>
            </a:r>
            <a:endParaRPr lang="en-US" dirty="0"/>
          </a:p>
        </p:txBody>
      </p:sp>
    </p:spTree>
    <p:extLst>
      <p:ext uri="{BB962C8B-B14F-4D97-AF65-F5344CB8AC3E}">
        <p14:creationId xmlns:p14="http://schemas.microsoft.com/office/powerpoint/2010/main" val="3883057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12450</TotalTime>
  <Words>2459</Words>
  <Application>Microsoft Office PowerPoint</Application>
  <PresentationFormat>On-screen Show (4:3)</PresentationFormat>
  <Paragraphs>331</Paragraphs>
  <Slides>37</Slides>
  <Notes>26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CDE THEME</vt:lpstr>
      <vt:lpstr>ESEA Virtual Academy Title III and ESSA</vt:lpstr>
      <vt:lpstr>Every Student Succeeds Act</vt:lpstr>
      <vt:lpstr>Purpose</vt:lpstr>
      <vt:lpstr>Purpose, continued</vt:lpstr>
      <vt:lpstr>Agenda</vt:lpstr>
      <vt:lpstr>PowerPoint Presentation</vt:lpstr>
      <vt:lpstr>A. Funding: Allocations and Use of Funds</vt:lpstr>
      <vt:lpstr>SEA and LEA Allocations</vt:lpstr>
      <vt:lpstr>Supplement, Not Supplant</vt:lpstr>
      <vt:lpstr>Supplement, Not Supplant: Guiding Questions</vt:lpstr>
      <vt:lpstr>Required Use of Funds</vt:lpstr>
      <vt:lpstr>Required Use of Funds, cont.</vt:lpstr>
      <vt:lpstr>Authorized Use of Funds</vt:lpstr>
      <vt:lpstr>Authorized Use of Funds, cont.</vt:lpstr>
      <vt:lpstr>Authorized Use of Funds, cont.</vt:lpstr>
      <vt:lpstr>B. Annual Consolidated Application for Funds</vt:lpstr>
      <vt:lpstr>Requirements:  Source of Disclosure</vt:lpstr>
      <vt:lpstr>2017-18 Requirements:  Descriptions, Assurances, and Certifications</vt:lpstr>
      <vt:lpstr>Requirements:  Descriptions, Assurances, and Certifications, cont.</vt:lpstr>
      <vt:lpstr>C. Identification and Redesignation</vt:lpstr>
      <vt:lpstr>State Standardized Criteria</vt:lpstr>
      <vt:lpstr>D.  Parent Notification</vt:lpstr>
      <vt:lpstr>Parent Notification: Identification</vt:lpstr>
      <vt:lpstr>Parental Notification: Requirements</vt:lpstr>
      <vt:lpstr>Parent Notification: AMAOs</vt:lpstr>
      <vt:lpstr>Parental Notification: Resources</vt:lpstr>
      <vt:lpstr>E. AMAOs and EL Accountability</vt:lpstr>
      <vt:lpstr>AMAOs</vt:lpstr>
      <vt:lpstr>EL Accountability under Title I</vt:lpstr>
      <vt:lpstr> F. Reporting and  Monitoring</vt:lpstr>
      <vt:lpstr>Reporting</vt:lpstr>
      <vt:lpstr>Monitoring</vt:lpstr>
      <vt:lpstr>PowerPoint Presentation</vt:lpstr>
      <vt:lpstr>Supports &amp; Resources: CDE Office of ESEA Programs</vt:lpstr>
      <vt:lpstr>Supports &amp; Resources: CDE  Office of Culturally and Linguistically Diverse Education</vt:lpstr>
      <vt:lpstr>Supports &amp; Resources:  U.S. Department of Education</vt:lpstr>
      <vt:lpstr>Title III Contact Information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Benzel, Melea</cp:lastModifiedBy>
  <cp:revision>248</cp:revision>
  <cp:lastPrinted>2016-03-14T21:20:00Z</cp:lastPrinted>
  <dcterms:created xsi:type="dcterms:W3CDTF">2012-07-16T02:29:43Z</dcterms:created>
  <dcterms:modified xsi:type="dcterms:W3CDTF">2016-05-25T18:49:18Z</dcterms:modified>
</cp:coreProperties>
</file>