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9"/>
  </p:notesMasterIdLst>
  <p:sldIdLst>
    <p:sldId id="256" r:id="rId2"/>
    <p:sldId id="264" r:id="rId3"/>
    <p:sldId id="265" r:id="rId4"/>
    <p:sldId id="266" r:id="rId5"/>
    <p:sldId id="267" r:id="rId6"/>
    <p:sldId id="268" r:id="rId7"/>
    <p:sldId id="27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88BC9"/>
    <a:srgbClr val="EF75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53" autoAdjust="0"/>
    <p:restoredTop sz="94660" autoAdjust="0"/>
  </p:normalViewPr>
  <p:slideViewPr>
    <p:cSldViewPr snapToGrid="0">
      <p:cViewPr varScale="1">
        <p:scale>
          <a:sx n="84" d="100"/>
          <a:sy n="84" d="100"/>
        </p:scale>
        <p:origin x="82" y="115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2E894-E0CE-40CF-8CA0-23F05C6E40C6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C3E97E-4890-4915-A7C2-F3D207C52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885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4675238"/>
            <a:ext cx="12192000" cy="2182761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FFC846">
                  <a:alpha val="50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1" y="3324170"/>
            <a:ext cx="10402529" cy="973464"/>
          </a:xfrm>
        </p:spPr>
        <p:txBody>
          <a:bodyPr lIns="0" tIns="0" rIns="0" bIns="0" anchor="t" anchorCtr="0">
            <a:normAutofit/>
          </a:bodyPr>
          <a:lstStyle>
            <a:lvl1pPr algn="ctr">
              <a:defRPr sz="4800"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1" y="4675240"/>
            <a:ext cx="10402529" cy="582559"/>
          </a:xfr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2994" y="632707"/>
            <a:ext cx="2822307" cy="1762383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914401" y="2752344"/>
            <a:ext cx="10402529" cy="20352"/>
          </a:xfrm>
          <a:prstGeom prst="line">
            <a:avLst/>
          </a:prstGeom>
          <a:ln w="19050">
            <a:solidFill>
              <a:srgbClr val="FFC84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9288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43565" y="205176"/>
            <a:ext cx="8065168" cy="89852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644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7998"/>
          </a:xfrm>
          <a:prstGeom prst="rect">
            <a:avLst/>
          </a:prstGeom>
        </p:spPr>
      </p:pic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0" y="2595716"/>
            <a:ext cx="12192000" cy="2337620"/>
          </a:xfrm>
        </p:spPr>
        <p:txBody>
          <a:bodyPr anchor="t" anchorCtr="0">
            <a:normAutofit/>
          </a:bodyPr>
          <a:lstStyle>
            <a:lvl1pPr algn="ctr">
              <a:defRPr sz="4000">
                <a:solidFill>
                  <a:schemeClr val="tx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7916" y="6427021"/>
            <a:ext cx="27432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88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565" y="205176"/>
            <a:ext cx="8065168" cy="89852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tx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066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tx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8"/>
            <a:ext cx="965179" cy="110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235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tx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8"/>
            <a:ext cx="965178" cy="110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404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tx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9"/>
            <a:ext cx="965178" cy="110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9240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tx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9"/>
            <a:ext cx="965177" cy="110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646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tx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9"/>
            <a:ext cx="965177" cy="1103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890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tx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9"/>
            <a:ext cx="965176" cy="1103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687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54480"/>
            <a:ext cx="5181600" cy="43513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54480"/>
            <a:ext cx="5181600" cy="43513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443565" y="205176"/>
            <a:ext cx="8065168" cy="89852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tx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75640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DCBF6-49E3-4515-B284-83B33249404E}" type="datetime1">
              <a:rPr lang="en-US" smtClean="0"/>
              <a:t>10/21/2019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711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80" r:id="rId9"/>
    <p:sldLayoutId id="2147483682" r:id="rId10"/>
    <p:sldLayoutId id="2147483668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Willett_j@cde.state.co.us" TargetMode="External"/><Relationship Id="rId2" Type="http://schemas.openxmlformats.org/officeDocument/2006/relationships/hyperlink" Target="mailto:shimmin_a@cde.state.co.us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Title I, Part D Annual Count of Neglected and Delinquent Students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/>
              <a:t>Joey Willett and Alan Shimmin</a:t>
            </a:r>
          </a:p>
          <a:p>
            <a:r>
              <a:rPr lang="en-US" dirty="0"/>
              <a:t>Office of ESEA Programs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915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Used to allocate FY 2020-21 funds</a:t>
            </a:r>
          </a:p>
          <a:p>
            <a:r>
              <a:rPr lang="en-US" sz="4000" dirty="0"/>
              <a:t>Based on 2019-20 enrollment</a:t>
            </a:r>
          </a:p>
          <a:p>
            <a:pPr lvl="1"/>
            <a:r>
              <a:rPr lang="en-US" sz="3600" dirty="0"/>
              <a:t>Eligibility requirements</a:t>
            </a:r>
          </a:p>
          <a:p>
            <a:r>
              <a:rPr lang="en-US" sz="4000" dirty="0"/>
              <a:t>Template with built-in validation</a:t>
            </a:r>
          </a:p>
          <a:p>
            <a:pPr lvl="1"/>
            <a:r>
              <a:rPr lang="en-US" sz="3600" dirty="0"/>
              <a:t>Local institutions (Subpart 2)</a:t>
            </a:r>
          </a:p>
          <a:p>
            <a:pPr lvl="2"/>
            <a:r>
              <a:rPr lang="en-US" sz="3200" dirty="0"/>
              <a:t>Neglected (Part A) and Delinquent (Part 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448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 Institutions: Eligibility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Children must meet ALL criteria:</a:t>
            </a:r>
          </a:p>
          <a:p>
            <a:pPr lvl="1"/>
            <a:r>
              <a:rPr lang="en-US" sz="3600" dirty="0"/>
              <a:t>Live in local institutions for neglected and delinquent children</a:t>
            </a:r>
          </a:p>
          <a:p>
            <a:pPr lvl="1"/>
            <a:r>
              <a:rPr lang="en-US" sz="3600" dirty="0"/>
              <a:t>Are age 5-17, inclusive</a:t>
            </a:r>
          </a:p>
          <a:p>
            <a:pPr lvl="1"/>
            <a:r>
              <a:rPr lang="en-US" sz="3600" dirty="0"/>
              <a:t>Live in the residential program for at least one day during a count period of 30 consecutive days</a:t>
            </a:r>
          </a:p>
          <a:p>
            <a:pPr lvl="2"/>
            <a:r>
              <a:rPr lang="en-US" sz="3200" dirty="0"/>
              <a:t>At least one day in October 2019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03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Annual Count: How to Submit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b="1" i="1" u="sng" dirty="0"/>
              <a:t>Due December 6, 2019</a:t>
            </a:r>
          </a:p>
          <a:p>
            <a:pPr>
              <a:lnSpc>
                <a:spcPct val="100000"/>
              </a:lnSpc>
            </a:pPr>
            <a:endParaRPr lang="en-US" sz="3200" b="1" i="1" u="sng" dirty="0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</a:pPr>
            <a:r>
              <a:rPr lang="en-US" sz="3200" b="1" i="1" u="sng" dirty="0">
                <a:solidFill>
                  <a:srgbClr val="FF0000"/>
                </a:solidFill>
              </a:rPr>
              <a:t>Do not send the template via e-mail!!</a:t>
            </a:r>
          </a:p>
          <a:p>
            <a:pPr>
              <a:lnSpc>
                <a:spcPct val="100000"/>
              </a:lnSpc>
            </a:pPr>
            <a:endParaRPr lang="en-US" sz="3200" dirty="0"/>
          </a:p>
          <a:p>
            <a:pPr>
              <a:lnSpc>
                <a:spcPct val="100000"/>
              </a:lnSpc>
            </a:pPr>
            <a:r>
              <a:rPr lang="en-US" sz="3200" dirty="0"/>
              <a:t>You will receive a link to register with and submit your template and signed Signature Page through Syncplicity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4329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Template Completion Walkthrough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Walkthrough of template</a:t>
            </a:r>
          </a:p>
          <a:p>
            <a:endParaRPr lang="en-US" sz="3600" dirty="0"/>
          </a:p>
          <a:p>
            <a:r>
              <a:rPr lang="en-US" sz="3600" dirty="0"/>
              <a:t>Explanation of built-in validation</a:t>
            </a:r>
          </a:p>
          <a:p>
            <a:endParaRPr lang="en-US" sz="3600" dirty="0"/>
          </a:p>
          <a:p>
            <a:r>
              <a:rPr lang="en-US" sz="3600" dirty="0"/>
              <a:t>Signature page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137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Questions regarding data collection and program evaluation of Title I, Part D:</a:t>
            </a:r>
          </a:p>
          <a:p>
            <a:pPr lvl="1"/>
            <a:r>
              <a:rPr lang="en-US" sz="3200" dirty="0"/>
              <a:t>Alan Shimmin</a:t>
            </a:r>
          </a:p>
          <a:p>
            <a:pPr lvl="2"/>
            <a:r>
              <a:rPr lang="en-US" sz="2800" dirty="0">
                <a:hlinkClick r:id="rId2"/>
              </a:rPr>
              <a:t>shimmin_a@cde.state.co.us</a:t>
            </a:r>
            <a:r>
              <a:rPr lang="en-US" sz="2800" dirty="0"/>
              <a:t> or (303) 866-6209</a:t>
            </a:r>
          </a:p>
          <a:p>
            <a:pPr lvl="2"/>
            <a:endParaRPr lang="en-US" sz="2800" dirty="0"/>
          </a:p>
          <a:p>
            <a:r>
              <a:rPr lang="en-US" sz="3600" dirty="0"/>
              <a:t>Questions regarding Title I, Part D programming:</a:t>
            </a:r>
          </a:p>
          <a:p>
            <a:pPr lvl="1"/>
            <a:r>
              <a:rPr lang="en-US" sz="3200" dirty="0"/>
              <a:t>Joey Willett</a:t>
            </a:r>
          </a:p>
          <a:p>
            <a:pPr lvl="2"/>
            <a:r>
              <a:rPr lang="en-US" sz="2800" dirty="0">
                <a:hlinkClick r:id="rId3"/>
              </a:rPr>
              <a:t>Willett_j@cde.state.co.us</a:t>
            </a:r>
            <a:r>
              <a:rPr lang="en-US" sz="2800" dirty="0"/>
              <a:t> or (303) 866-6700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607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032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180</TotalTime>
  <Words>224</Words>
  <Application>Microsoft Office PowerPoint</Application>
  <PresentationFormat>Widescreen</PresentationFormat>
  <Paragraphs>44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Museo Slab 500</vt:lpstr>
      <vt:lpstr>Office Theme</vt:lpstr>
      <vt:lpstr>Title I, Part D Annual Count of Neglected and Delinquent Students</vt:lpstr>
      <vt:lpstr>Overview</vt:lpstr>
      <vt:lpstr>Local Institutions: Eligibility</vt:lpstr>
      <vt:lpstr>Annual Count: How to Submit</vt:lpstr>
      <vt:lpstr>Template Completion Walkthrough</vt:lpstr>
      <vt:lpstr>Questions?</vt:lpstr>
      <vt:lpstr>Thank You!</vt:lpstr>
    </vt:vector>
  </TitlesOfParts>
  <Company>Colorado 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Madorin, Acacia</dc:creator>
  <cp:lastModifiedBy>Prael, Michelle</cp:lastModifiedBy>
  <cp:revision>21</cp:revision>
  <dcterms:created xsi:type="dcterms:W3CDTF">2019-06-25T17:30:52Z</dcterms:created>
  <dcterms:modified xsi:type="dcterms:W3CDTF">2019-10-21T17:48:23Z</dcterms:modified>
</cp:coreProperties>
</file>