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81" r:id="rId2"/>
    <p:sldId id="282" r:id="rId3"/>
    <p:sldId id="283" r:id="rId4"/>
    <p:sldId id="284" r:id="rId5"/>
    <p:sldId id="285" r:id="rId6"/>
    <p:sldId id="286" r:id="rId7"/>
    <p:sldId id="287" r:id="rId8"/>
    <p:sldId id="288" r:id="rId9"/>
    <p:sldId id="289" r:id="rId10"/>
    <p:sldId id="290" r:id="rId11"/>
    <p:sldId id="291" r:id="rId12"/>
    <p:sldId id="343" r:id="rId13"/>
    <p:sldId id="348" r:id="rId14"/>
    <p:sldId id="349" r:id="rId15"/>
    <p:sldId id="350"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
          <p15:clr>
            <a:srgbClr val="9AA0A6"/>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85" roundtripDataSignature="AMtx7mh9t+H5DqOdvhrhF9qC1QEIVwdk8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emy Meredith" initials="" lastIdx="1" clrIdx="0"/>
  <p:cmAuthor id="1" name="Collins, DeLilah" initials="CD" lastIdx="4" clrIdx="1">
    <p:extLst>
      <p:ext uri="{19B8F6BF-5375-455C-9EA6-DF929625EA0E}">
        <p15:presenceInfo xmlns:p15="http://schemas.microsoft.com/office/powerpoint/2012/main" userId="S::Collins_D@cde.state.co.us::0fbcd1ec-9edd-4919-b5b0-b4fa9ee07543" providerId="AD"/>
      </p:ext>
    </p:extLst>
  </p:cmAuthor>
  <p:cmAuthor id="2" name="Mohajeri-Nelson, Nazanin" initials="MN" lastIdx="17" clrIdx="2">
    <p:extLst>
      <p:ext uri="{19B8F6BF-5375-455C-9EA6-DF929625EA0E}">
        <p15:presenceInfo xmlns:p15="http://schemas.microsoft.com/office/powerpoint/2012/main" userId="S::Mohajeri-Nelson_n@cde.state.co.us::a9da618a-a76d-43dd-a63a-6c6fdf3f5685" providerId="AD"/>
      </p:ext>
    </p:extLst>
  </p:cmAuthor>
  <p:cmAuthor id="3" name="Giessinger, Tammy" initials="GT" lastIdx="2" clrIdx="3">
    <p:extLst>
      <p:ext uri="{19B8F6BF-5375-455C-9EA6-DF929625EA0E}">
        <p15:presenceInfo xmlns:p15="http://schemas.microsoft.com/office/powerpoint/2012/main" userId="S::Giessinger_T@cde.state.co.us::bd8d8fcb-6917-4f64-a30b-33c1231dd990" providerId="AD"/>
      </p:ext>
    </p:extLst>
  </p:cmAuthor>
  <p:cmAuthor id="4" name="Vassis, Barbara" initials="VB" lastIdx="1" clrIdx="4">
    <p:extLst>
      <p:ext uri="{19B8F6BF-5375-455C-9EA6-DF929625EA0E}">
        <p15:presenceInfo xmlns:p15="http://schemas.microsoft.com/office/powerpoint/2012/main" userId="S::Vassis_B@cde.state.co.us::98aca130-5b95-43b4-a051-1458d87ae537" providerId="AD"/>
      </p:ext>
    </p:extLst>
  </p:cmAuthor>
  <p:cmAuthor id="5" name="Willett, Joey" initials="WJ" lastIdx="3" clrIdx="5">
    <p:extLst>
      <p:ext uri="{19B8F6BF-5375-455C-9EA6-DF929625EA0E}">
        <p15:presenceInfo xmlns:p15="http://schemas.microsoft.com/office/powerpoint/2012/main" userId="S::Willett_J@cde.state.co.us::344515fa-a95f-4a42-bbfc-52c4fb2c38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70F1B11-E1C4-425A-AFE0-A0E6DB869794}">
  <a:tblStyle styleId="{D70F1B11-E1C4-425A-AFE0-A0E6DB86979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079584E-D57C-4025-9DCC-F23528A26F9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93" autoAdjust="0"/>
    <p:restoredTop sz="61606" autoAdjust="0"/>
  </p:normalViewPr>
  <p:slideViewPr>
    <p:cSldViewPr snapToGrid="0">
      <p:cViewPr varScale="1">
        <p:scale>
          <a:sx n="53" d="100"/>
          <a:sy n="53" d="100"/>
        </p:scale>
        <p:origin x="288" y="43"/>
      </p:cViewPr>
      <p:guideLst>
        <p:guide orient="horz" pos="28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85" Type="http://customschemas.google.com/relationships/presentationmetadata" Target="metadata"/><Relationship Id="rId3" Type="http://schemas.openxmlformats.org/officeDocument/2006/relationships/slide" Target="slides/slide2.xml"/><Relationship Id="rId89"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87"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90" Type="http://schemas.openxmlformats.org/officeDocument/2006/relationships/tableStyles" Target="tableStyles.xml"/><Relationship Id="rId10" Type="http://schemas.openxmlformats.org/officeDocument/2006/relationships/slide" Target="slides/slide9.xml"/><Relationship Id="rId86"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833c2040ca_0_6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7" name="Google Shape;277;g833c2040ca_0_6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8" name="Google Shape;278;g833c2040ca_0_6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835f018513_4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8" name="Google Shape;348;g835f018513_4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highlight>
                  <a:srgbClr val="FFFFFF"/>
                </a:highlight>
                <a:latin typeface="Arial"/>
                <a:ea typeface="Arial"/>
                <a:cs typeface="Arial"/>
                <a:sym typeface="Arial"/>
              </a:rPr>
              <a:t>Q5.2 - Root causes should consider at least one of the following areas of talent systems:  </a:t>
            </a:r>
          </a:p>
          <a:p>
            <a:pPr marL="0" lvl="0" indent="0" algn="l" rtl="0">
              <a:spcBef>
                <a:spcPts val="0"/>
              </a:spcBef>
              <a:spcAft>
                <a:spcPts val="0"/>
              </a:spcAft>
              <a:buNone/>
            </a:pPr>
            <a:r>
              <a:rPr lang="en-US" dirty="0">
                <a:highlight>
                  <a:srgbClr val="FFFFFF"/>
                </a:highlight>
                <a:latin typeface="Arial"/>
                <a:ea typeface="Arial"/>
                <a:cs typeface="Arial"/>
                <a:sym typeface="Arial"/>
              </a:rPr>
              <a:t>     - Intentional supports for teachers (e.g., working conditions and support);</a:t>
            </a:r>
          </a:p>
          <a:p>
            <a:pPr marL="0" lvl="0" indent="0" algn="l" rtl="0">
              <a:spcBef>
                <a:spcPts val="0"/>
              </a:spcBef>
              <a:spcAft>
                <a:spcPts val="0"/>
              </a:spcAft>
              <a:buNone/>
            </a:pPr>
            <a:r>
              <a:rPr lang="en-US" dirty="0">
                <a:highlight>
                  <a:srgbClr val="FFFFFF"/>
                </a:highlight>
                <a:latin typeface="Arial"/>
                <a:ea typeface="Arial"/>
                <a:cs typeface="Arial"/>
                <a:sym typeface="Arial"/>
              </a:rPr>
              <a:t>     - Teacher preparation and costs to entry; </a:t>
            </a:r>
          </a:p>
          <a:p>
            <a:pPr marL="0" lvl="0" indent="0" algn="l" rtl="0">
              <a:spcBef>
                <a:spcPts val="0"/>
              </a:spcBef>
              <a:spcAft>
                <a:spcPts val="0"/>
              </a:spcAft>
              <a:buNone/>
            </a:pPr>
            <a:r>
              <a:rPr lang="en-US" dirty="0">
                <a:highlight>
                  <a:srgbClr val="FFFFFF"/>
                </a:highlight>
                <a:latin typeface="Arial"/>
                <a:ea typeface="Arial"/>
                <a:cs typeface="Arial"/>
                <a:sym typeface="Arial"/>
              </a:rPr>
              <a:t>     - Hiring and personnel management; </a:t>
            </a:r>
          </a:p>
          <a:p>
            <a:pPr marL="0" lvl="0" indent="0" algn="l" rtl="0">
              <a:spcBef>
                <a:spcPts val="0"/>
              </a:spcBef>
              <a:spcAft>
                <a:spcPts val="0"/>
              </a:spcAft>
              <a:buNone/>
            </a:pPr>
            <a:r>
              <a:rPr lang="en-US" dirty="0">
                <a:highlight>
                  <a:srgbClr val="FFFFFF"/>
                </a:highlight>
                <a:latin typeface="Arial"/>
                <a:ea typeface="Arial"/>
                <a:cs typeface="Arial"/>
                <a:sym typeface="Arial"/>
              </a:rPr>
              <a:t>     - Induction for new teachers; </a:t>
            </a:r>
          </a:p>
          <a:p>
            <a:pPr marL="0" lvl="0" indent="0" algn="l" rtl="0">
              <a:spcBef>
                <a:spcPts val="0"/>
              </a:spcBef>
              <a:spcAft>
                <a:spcPts val="0"/>
              </a:spcAft>
              <a:buNone/>
            </a:pPr>
            <a:r>
              <a:rPr lang="en-US" dirty="0">
                <a:highlight>
                  <a:srgbClr val="FFFFFF"/>
                </a:highlight>
                <a:latin typeface="Arial"/>
                <a:ea typeface="Arial"/>
                <a:cs typeface="Arial"/>
                <a:sym typeface="Arial"/>
              </a:rPr>
              <a:t>     - Salaries and other forms of compensation"</a:t>
            </a:r>
            <a:endParaRPr lang="en-US" dirty="0">
              <a:highlight>
                <a:srgbClr val="FFFFFF"/>
              </a:highlight>
            </a:endParaRPr>
          </a:p>
        </p:txBody>
      </p:sp>
      <p:sp>
        <p:nvSpPr>
          <p:cNvPr id="349" name="Google Shape;349;g835f018513_4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835f018513_4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835f018513_4_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g835f018513_4_1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 Note changes in assignments </a:t>
            </a:r>
          </a:p>
        </p:txBody>
      </p:sp>
      <p:sp>
        <p:nvSpPr>
          <p:cNvPr id="4" name="Slide Number Placeholder 3"/>
          <p:cNvSpPr>
            <a:spLocks noGrp="1"/>
          </p:cNvSpPr>
          <p:nvPr>
            <p:ph type="sldNum" sz="quarter" idx="5"/>
          </p:nvPr>
        </p:nvSpPr>
        <p:spPr/>
        <p:txBody>
          <a:bodyPr/>
          <a:lstStyle/>
          <a:p>
            <a:fld id="{D8C3E97E-4890-4915-A7C2-F3D207C521C5}" type="slidenum">
              <a:rPr lang="en-US" smtClean="0"/>
              <a:t>13</a:t>
            </a:fld>
            <a:endParaRPr lang="en-US" dirty="0"/>
          </a:p>
        </p:txBody>
      </p:sp>
    </p:spTree>
    <p:extLst>
      <p:ext uri="{BB962C8B-B14F-4D97-AF65-F5344CB8AC3E}">
        <p14:creationId xmlns:p14="http://schemas.microsoft.com/office/powerpoint/2010/main" val="730796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8327fc3782_2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8327fc3782_2_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r>
              <a:rPr lang="en-US" sz="1200" b="0" i="0" u="none" strike="noStrike" cap="none" dirty="0">
                <a:solidFill>
                  <a:schemeClr val="dk1"/>
                </a:solidFill>
                <a:effectLst/>
                <a:latin typeface="Calibri"/>
                <a:ea typeface="Calibri"/>
                <a:cs typeface="Calibri"/>
                <a:sym typeface="Calibri"/>
              </a:rPr>
              <a:t>Joey Willett, presenting</a:t>
            </a:r>
          </a:p>
          <a:p>
            <a:endParaRPr lang="en-US" sz="1200" b="0" i="0" u="none" strike="noStrike" cap="none" dirty="0">
              <a:solidFill>
                <a:schemeClr val="dk1"/>
              </a:solidFill>
              <a:effectLst/>
              <a:latin typeface="Calibri"/>
              <a:ea typeface="Calibri"/>
              <a:cs typeface="Calibri"/>
              <a:sym typeface="Calibri"/>
            </a:endParaRPr>
          </a:p>
          <a:p>
            <a:r>
              <a:rPr lang="en-US" sz="1200" b="0" i="0" u="none" strike="noStrike" cap="none" dirty="0">
                <a:solidFill>
                  <a:schemeClr val="dk1"/>
                </a:solidFill>
                <a:effectLst/>
                <a:latin typeface="Calibri"/>
                <a:ea typeface="Calibri"/>
                <a:cs typeface="Calibri"/>
                <a:sym typeface="Calibri"/>
              </a:rPr>
              <a:t>Not extensive changes in the application</a:t>
            </a:r>
          </a:p>
          <a:p>
            <a:r>
              <a:rPr lang="en-US" sz="1200" b="0" i="0" u="none" strike="noStrike" cap="none" dirty="0">
                <a:solidFill>
                  <a:schemeClr val="dk1"/>
                </a:solidFill>
                <a:effectLst/>
                <a:latin typeface="Calibri"/>
                <a:ea typeface="Calibri"/>
                <a:cs typeface="Calibri"/>
                <a:sym typeface="Calibri"/>
              </a:rPr>
              <a:t>Refined questions and additional guidance has been provided</a:t>
            </a:r>
          </a:p>
          <a:p>
            <a:r>
              <a:rPr lang="en-US" sz="1200" b="0" i="0" u="none" strike="noStrike" cap="none" dirty="0">
                <a:solidFill>
                  <a:schemeClr val="dk1"/>
                </a:solidFill>
                <a:effectLst/>
                <a:latin typeface="Calibri"/>
                <a:ea typeface="Calibri"/>
                <a:cs typeface="Calibri"/>
                <a:sym typeface="Calibri"/>
              </a:rPr>
              <a:t>Slide 1 reviews the purpose of Title I and how the funds support schools</a:t>
            </a:r>
          </a:p>
          <a:p>
            <a:pPr marL="0" lvl="0" indent="0" algn="l" rtl="0">
              <a:spcBef>
                <a:spcPts val="0"/>
              </a:spcBef>
              <a:spcAft>
                <a:spcPts val="0"/>
              </a:spcAft>
              <a:buNone/>
            </a:pPr>
            <a:endParaRPr dirty="0"/>
          </a:p>
        </p:txBody>
      </p:sp>
      <p:sp>
        <p:nvSpPr>
          <p:cNvPr id="285" name="Google Shape;285;g8327fc3782_2_1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8327fc3782_2_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8327fc3782_2_2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r>
              <a:rPr lang="en-US" sz="1200" b="0" i="0" u="none" strike="noStrike" cap="none" dirty="0">
                <a:solidFill>
                  <a:schemeClr val="dk1"/>
                </a:solidFill>
                <a:effectLst/>
                <a:latin typeface="Calibri"/>
                <a:ea typeface="Calibri"/>
                <a:cs typeface="Calibri"/>
                <a:sym typeface="Calibri"/>
              </a:rPr>
              <a:t>For the parent involvement set aside, the LEAs total allocation Includes any money transferred into Title I</a:t>
            </a:r>
          </a:p>
          <a:p>
            <a:r>
              <a:rPr lang="en-US" sz="1200" b="0" i="0" u="none" strike="noStrike" cap="none" dirty="0">
                <a:solidFill>
                  <a:schemeClr val="dk1"/>
                </a:solidFill>
                <a:effectLst/>
                <a:latin typeface="Calibri"/>
                <a:ea typeface="Calibri"/>
                <a:cs typeface="Calibri"/>
                <a:sym typeface="Calibri"/>
              </a:rPr>
              <a:t>For Homeless Set Aside, there is a minimum of $50 required but this is mostly just for districts that have not identified any homeless</a:t>
            </a:r>
          </a:p>
          <a:p>
            <a:r>
              <a:rPr lang="en-US" sz="1200" b="0" i="0" u="none" strike="noStrike" cap="none" dirty="0">
                <a:solidFill>
                  <a:schemeClr val="dk1"/>
                </a:solidFill>
                <a:effectLst/>
                <a:latin typeface="Calibri"/>
                <a:ea typeface="Calibri"/>
                <a:cs typeface="Calibri"/>
                <a:sym typeface="Calibri"/>
              </a:rPr>
              <a:t>students.  For LEAs with identified homeless students, the amount set aside should adequately meet the needs of the identified homeless students.</a:t>
            </a:r>
          </a:p>
          <a:p>
            <a:r>
              <a:rPr lang="en-US" sz="1200" b="0" i="0" u="none" strike="noStrike" cap="none" dirty="0">
                <a:solidFill>
                  <a:schemeClr val="dk1"/>
                </a:solidFill>
                <a:effectLst/>
                <a:latin typeface="Calibri"/>
                <a:ea typeface="Calibri"/>
                <a:cs typeface="Calibri"/>
                <a:sym typeface="Calibri"/>
              </a:rPr>
              <a:t> </a:t>
            </a:r>
          </a:p>
          <a:p>
            <a:r>
              <a:rPr lang="en-US" sz="1200" b="0" i="0" u="none" strike="noStrike" cap="none" dirty="0">
                <a:solidFill>
                  <a:schemeClr val="dk1"/>
                </a:solidFill>
                <a:effectLst/>
                <a:latin typeface="Calibri"/>
                <a:ea typeface="Calibri"/>
                <a:cs typeface="Calibri"/>
                <a:sym typeface="Calibri"/>
              </a:rPr>
              <a:t>District Managed Activities allow districts to set aside money at the district level for all or select Title I schools. Revisit guidance for DMA as this could be a resource to address some of the issues that have come out of COVID.</a:t>
            </a:r>
          </a:p>
          <a:p>
            <a:pPr marL="0" lvl="0" indent="0" algn="l" rtl="0">
              <a:spcBef>
                <a:spcPts val="0"/>
              </a:spcBef>
              <a:spcAft>
                <a:spcPts val="0"/>
              </a:spcAft>
              <a:buNone/>
            </a:pPr>
            <a:endParaRPr dirty="0"/>
          </a:p>
        </p:txBody>
      </p:sp>
      <p:sp>
        <p:nvSpPr>
          <p:cNvPr id="293" name="Google Shape;293;g8327fc3782_2_2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8327fc3782_2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8327fc3782_2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r>
              <a:rPr lang="en-US" sz="1200" b="0" i="0" u="none" strike="noStrike" cap="none" dirty="0">
                <a:solidFill>
                  <a:schemeClr val="dk1"/>
                </a:solidFill>
                <a:effectLst/>
                <a:latin typeface="Calibri"/>
                <a:ea typeface="Calibri"/>
                <a:cs typeface="Calibri"/>
                <a:sym typeface="Calibri"/>
              </a:rPr>
              <a:t>Similar to questions from last year</a:t>
            </a:r>
          </a:p>
          <a:p>
            <a:r>
              <a:rPr lang="en-US" sz="1200" b="0" i="0" u="none" strike="noStrike" cap="none" dirty="0">
                <a:solidFill>
                  <a:schemeClr val="dk1"/>
                </a:solidFill>
                <a:effectLst/>
                <a:latin typeface="Calibri"/>
                <a:ea typeface="Calibri"/>
                <a:cs typeface="Calibri"/>
                <a:sym typeface="Calibri"/>
              </a:rPr>
              <a:t>Basically, how does the district monitors what does the district do to support schools?</a:t>
            </a:r>
          </a:p>
          <a:p>
            <a:endParaRPr lang="en-US" sz="1200" b="0" i="0" u="none" strike="noStrike" cap="none" dirty="0">
              <a:solidFill>
                <a:schemeClr val="dk1"/>
              </a:solidFill>
              <a:effectLst/>
              <a:latin typeface="Calibri"/>
              <a:ea typeface="Calibri"/>
              <a:cs typeface="Calibri"/>
              <a:sym typeface="Calibri"/>
            </a:endParaRPr>
          </a:p>
          <a:p>
            <a:r>
              <a:rPr lang="en-US" sz="1200" b="0" i="0" u="none" strike="noStrike" cap="none" dirty="0">
                <a:solidFill>
                  <a:schemeClr val="dk1"/>
                </a:solidFill>
                <a:effectLst/>
                <a:latin typeface="Calibri"/>
                <a:ea typeface="Calibri"/>
                <a:cs typeface="Calibri"/>
                <a:sym typeface="Calibri"/>
              </a:rPr>
              <a:t>We have included considerations for all questions.  Things reviewers will be looking for however all considerations will not be relevant to all applicants as local context will need to be considered.</a:t>
            </a:r>
          </a:p>
          <a:p>
            <a:endParaRPr lang="en-US" sz="1200" b="0" i="0" u="none" strike="noStrike" cap="none" dirty="0">
              <a:solidFill>
                <a:schemeClr val="dk1"/>
              </a:solidFill>
              <a:effectLst/>
              <a:latin typeface="Calibri"/>
              <a:ea typeface="Calibri"/>
              <a:cs typeface="Calibri"/>
              <a:sym typeface="Calibri"/>
            </a:endParaRPr>
          </a:p>
          <a:p>
            <a:r>
              <a:rPr lang="en-US" sz="1200" b="0" i="0" u="none" strike="noStrike" cap="none" dirty="0">
                <a:solidFill>
                  <a:schemeClr val="dk1"/>
                </a:solidFill>
                <a:effectLst/>
                <a:latin typeface="Calibri"/>
                <a:ea typeface="Calibri"/>
                <a:cs typeface="Calibri"/>
                <a:sym typeface="Calibri"/>
              </a:rPr>
              <a:t>For the second bullet, Title I may be used to close the gap for any historically underserved groups ensure that any of those pertinent groups are addressed in the narrative.</a:t>
            </a:r>
          </a:p>
          <a:p>
            <a:pPr marL="0" lvl="0" indent="0" algn="l" rtl="0">
              <a:spcBef>
                <a:spcPts val="0"/>
              </a:spcBef>
              <a:spcAft>
                <a:spcPts val="0"/>
              </a:spcAft>
              <a:buNone/>
            </a:pPr>
            <a:endParaRPr dirty="0"/>
          </a:p>
        </p:txBody>
      </p:sp>
      <p:sp>
        <p:nvSpPr>
          <p:cNvPr id="301" name="Google Shape;301;g8327fc3782_2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g833c2040ca_2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8" name="Google Shape;308;g833c2040ca_2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r>
              <a:rPr lang="en-US" sz="1200" b="0" i="0" u="none" strike="noStrike" cap="none" dirty="0">
                <a:solidFill>
                  <a:schemeClr val="dk1"/>
                </a:solidFill>
                <a:effectLst/>
                <a:latin typeface="Calibri"/>
                <a:ea typeface="Calibri"/>
                <a:cs typeface="Calibri"/>
                <a:sym typeface="Calibri"/>
              </a:rPr>
              <a:t>Additional things to consider</a:t>
            </a:r>
          </a:p>
          <a:p>
            <a:r>
              <a:rPr lang="en-US" sz="1200" b="0" i="0" u="none" strike="noStrike" cap="none" dirty="0">
                <a:solidFill>
                  <a:schemeClr val="dk1"/>
                </a:solidFill>
                <a:effectLst/>
                <a:latin typeface="Calibri"/>
                <a:ea typeface="Calibri"/>
                <a:cs typeface="Calibri"/>
                <a:sym typeface="Calibri"/>
              </a:rPr>
              <a:t> </a:t>
            </a:r>
          </a:p>
          <a:p>
            <a:r>
              <a:rPr lang="en-US" sz="1200" b="0" i="0" u="none" strike="noStrike" cap="none" dirty="0">
                <a:solidFill>
                  <a:schemeClr val="dk1"/>
                </a:solidFill>
                <a:effectLst/>
                <a:latin typeface="Calibri"/>
                <a:ea typeface="Calibri"/>
                <a:cs typeface="Calibri"/>
                <a:sym typeface="Calibri"/>
              </a:rPr>
              <a:t>For the third bullet, LEA will want to discuss the frequency of data collection and monitoring whether it be monthly to reestablish grouping, quarterly, or possibly on annual basis </a:t>
            </a:r>
          </a:p>
          <a:p>
            <a:pPr marL="0" lvl="0" indent="0" algn="l" rtl="0">
              <a:spcBef>
                <a:spcPts val="0"/>
              </a:spcBef>
              <a:spcAft>
                <a:spcPts val="0"/>
              </a:spcAft>
              <a:buNone/>
            </a:pPr>
            <a:endParaRPr dirty="0"/>
          </a:p>
        </p:txBody>
      </p:sp>
      <p:sp>
        <p:nvSpPr>
          <p:cNvPr id="309" name="Google Shape;309;g833c2040ca_2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8327fc3782_2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8327fc3782_2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g8327fc3782_2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8327fc3782_2_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8327fc3782_2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5" name="Google Shape;325;g8327fc3782_2_3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g8327fc3782_2_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2" name="Google Shape;332;g8327fc3782_2_3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3" name="Google Shape;333;g8327fc3782_2_3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327fc3782_2_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327fc3782_2_4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457200" lvl="0" indent="-317500" algn="l" rtl="0">
              <a:lnSpc>
                <a:spcPct val="115000"/>
              </a:lnSpc>
              <a:spcBef>
                <a:spcPts val="0"/>
              </a:spcBef>
              <a:spcAft>
                <a:spcPts val="0"/>
              </a:spcAft>
              <a:buSzPts val="1400"/>
              <a:buChar char="●"/>
            </a:pPr>
            <a:r>
              <a:rPr lang="en-US" sz="1400" dirty="0"/>
              <a:t>Populates only for LEAs that have been identified with large or medium gap for ineffective, inexperienced, or out-of-field teachers based on SY18-19 analyses. </a:t>
            </a:r>
          </a:p>
          <a:p>
            <a:pPr marL="457200" lvl="0" indent="-317500" algn="l" rtl="0">
              <a:lnSpc>
                <a:spcPct val="115000"/>
              </a:lnSpc>
              <a:spcBef>
                <a:spcPts val="0"/>
              </a:spcBef>
              <a:spcAft>
                <a:spcPts val="0"/>
              </a:spcAft>
              <a:buSzPts val="1400"/>
              <a:buChar char="●"/>
            </a:pPr>
            <a:r>
              <a:rPr lang="en-US" sz="1400" dirty="0"/>
              <a:t>LEAs that have eliminated gaps in SY19-20 (EDT results forthcoming in late May/early June) do not need to answer this prompt. You can simply say “The district has eliminated gaps, and does not need to respond to this prompt”…</a:t>
            </a:r>
          </a:p>
          <a:p>
            <a:pPr marL="457200" lvl="0" indent="-317500" algn="l" rtl="0">
              <a:lnSpc>
                <a:spcPct val="115000"/>
              </a:lnSpc>
              <a:spcBef>
                <a:spcPts val="0"/>
              </a:spcBef>
              <a:spcAft>
                <a:spcPts val="0"/>
              </a:spcAft>
              <a:buSzPts val="1400"/>
              <a:buChar char="●"/>
            </a:pPr>
            <a:r>
              <a:rPr lang="en-US" sz="1400" dirty="0"/>
              <a:t>LEA that are newly identified with medium or large EDT gaps in SY19-20 are not required to answer TI, Question 5 until next year, to allow time to engage stakeholders, conduct a root cause analysis, and select strategies and develop a plan.</a:t>
            </a:r>
          </a:p>
        </p:txBody>
      </p:sp>
      <p:sp>
        <p:nvSpPr>
          <p:cNvPr id="341" name="Google Shape;341;g8327fc3782_2_4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6"/>
          <p:cNvSpPr/>
          <p:nvPr/>
        </p:nvSpPr>
        <p:spPr>
          <a:xfrm>
            <a:off x="0" y="4675241"/>
            <a:ext cx="12192000" cy="2182800"/>
          </a:xfrm>
          <a:prstGeom prst="rect">
            <a:avLst/>
          </a:prstGeom>
          <a:gradFill>
            <a:gsLst>
              <a:gs pos="0">
                <a:schemeClr val="lt1"/>
              </a:gs>
              <a:gs pos="100000">
                <a:srgbClr val="488BC9">
                  <a:alpha val="29803"/>
                </a:srgbClr>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 name="Google Shape;17;p6"/>
          <p:cNvSpPr txBox="1">
            <a:spLocks noGrp="1"/>
          </p:cNvSpPr>
          <p:nvPr>
            <p:ph type="ctrTitle"/>
          </p:nvPr>
        </p:nvSpPr>
        <p:spPr>
          <a:xfrm>
            <a:off x="914401" y="3324170"/>
            <a:ext cx="10402500" cy="973500"/>
          </a:xfrm>
          <a:prstGeom prst="rect">
            <a:avLst/>
          </a:prstGeom>
          <a:noFill/>
          <a:ln>
            <a:noFill/>
          </a:ln>
        </p:spPr>
        <p:txBody>
          <a:bodyPr spcFirstLastPara="1" wrap="square" lIns="0" tIns="0" rIns="0" bIns="0" anchor="t" anchorCtr="0">
            <a:noAutofit/>
          </a:bodyPr>
          <a:lstStyle>
            <a:lvl1pPr lvl="0" algn="ctr" rtl="0">
              <a:lnSpc>
                <a:spcPct val="90000"/>
              </a:lnSpc>
              <a:spcBef>
                <a:spcPts val="0"/>
              </a:spcBef>
              <a:spcAft>
                <a:spcPts val="0"/>
              </a:spcAft>
              <a:buClr>
                <a:schemeClr val="dk1"/>
              </a:buClr>
              <a:buSzPts val="4800"/>
              <a:buFont typeface="Arial"/>
              <a:buNone/>
              <a:defRPr sz="48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 name="Google Shape;18;p6"/>
          <p:cNvSpPr txBox="1">
            <a:spLocks noGrp="1"/>
          </p:cNvSpPr>
          <p:nvPr>
            <p:ph type="subTitle" idx="1"/>
          </p:nvPr>
        </p:nvSpPr>
        <p:spPr>
          <a:xfrm>
            <a:off x="914401" y="4675240"/>
            <a:ext cx="10402500" cy="582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1000"/>
              </a:spcBef>
              <a:spcAft>
                <a:spcPts val="0"/>
              </a:spcAft>
              <a:buClr>
                <a:schemeClr val="dk1"/>
              </a:buClr>
              <a:buSzPts val="3200"/>
              <a:buNone/>
              <a:defRPr sz="32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19" name="Google Shape;19;p6"/>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20" name="Google Shape;20;p6"/>
          <p:cNvPicPr preferRelativeResize="0"/>
          <p:nvPr/>
        </p:nvPicPr>
        <p:blipFill rotWithShape="1">
          <a:blip r:embed="rId2">
            <a:alphaModFix/>
          </a:blip>
          <a:srcRect/>
          <a:stretch/>
        </p:blipFill>
        <p:spPr>
          <a:xfrm>
            <a:off x="4682994" y="632707"/>
            <a:ext cx="2822308" cy="1762382"/>
          </a:xfrm>
          <a:prstGeom prst="rect">
            <a:avLst/>
          </a:prstGeom>
          <a:noFill/>
          <a:ln>
            <a:noFill/>
          </a:ln>
        </p:spPr>
      </p:pic>
      <p:cxnSp>
        <p:nvCxnSpPr>
          <p:cNvPr id="21" name="Google Shape;21;p6"/>
          <p:cNvCxnSpPr/>
          <p:nvPr/>
        </p:nvCxnSpPr>
        <p:spPr>
          <a:xfrm>
            <a:off x="914402" y="2772696"/>
            <a:ext cx="10402500" cy="0"/>
          </a:xfrm>
          <a:prstGeom prst="straightConnector1">
            <a:avLst/>
          </a:prstGeom>
          <a:noFill/>
          <a:ln w="19050" cap="flat" cmpd="sng">
            <a:solidFill>
              <a:srgbClr val="488BC9"/>
            </a:solidFill>
            <a:prstDash val="solid"/>
            <a:miter lim="800000"/>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80"/>
        <p:cNvGrpSpPr/>
        <p:nvPr/>
      </p:nvGrpSpPr>
      <p:grpSpPr>
        <a:xfrm>
          <a:off x="0" y="0"/>
          <a:ext cx="0" cy="0"/>
          <a:chOff x="0" y="0"/>
          <a:chExt cx="0" cy="0"/>
        </a:xfrm>
      </p:grpSpPr>
      <p:pic>
        <p:nvPicPr>
          <p:cNvPr id="81" name="Google Shape;81;p16"/>
          <p:cNvPicPr preferRelativeResize="0"/>
          <p:nvPr/>
        </p:nvPicPr>
        <p:blipFill rotWithShape="1">
          <a:blip r:embed="rId2">
            <a:alphaModFix/>
          </a:blip>
          <a:srcRect/>
          <a:stretch/>
        </p:blipFill>
        <p:spPr>
          <a:xfrm>
            <a:off x="0" y="3"/>
            <a:ext cx="12192000" cy="6857997"/>
          </a:xfrm>
          <a:prstGeom prst="rect">
            <a:avLst/>
          </a:prstGeom>
          <a:noFill/>
          <a:ln>
            <a:noFill/>
          </a:ln>
        </p:spPr>
      </p:pic>
      <p:sp>
        <p:nvSpPr>
          <p:cNvPr id="82" name="Google Shape;82;p16"/>
          <p:cNvSpPr txBox="1">
            <a:spLocks noGrp="1"/>
          </p:cNvSpPr>
          <p:nvPr>
            <p:ph type="ctrTitle"/>
          </p:nvPr>
        </p:nvSpPr>
        <p:spPr>
          <a:xfrm>
            <a:off x="0" y="2595716"/>
            <a:ext cx="12192000" cy="2337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227916" y="6427021"/>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pic>
        <p:nvPicPr>
          <p:cNvPr id="23" name="Google Shape;23;p7"/>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24" name="Google Shape;24;p7"/>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26" name="Google Shape;26;p7"/>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27" name="Google Shape;27;p7"/>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8"/>
        <p:cNvGrpSpPr/>
        <p:nvPr/>
      </p:nvGrpSpPr>
      <p:grpSpPr>
        <a:xfrm>
          <a:off x="0" y="0"/>
          <a:ext cx="0" cy="0"/>
          <a:chOff x="0" y="0"/>
          <a:chExt cx="0" cy="0"/>
        </a:xfrm>
      </p:grpSpPr>
      <p:pic>
        <p:nvPicPr>
          <p:cNvPr id="29" name="Google Shape;29;p8"/>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0" name="Google Shape;30;p8"/>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2" name="Google Shape;32;p8"/>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33" name="Google Shape;33;p8"/>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34" name="Google Shape;34;p8"/>
          <p:cNvPicPr preferRelativeResize="0"/>
          <p:nvPr/>
        </p:nvPicPr>
        <p:blipFill rotWithShape="1">
          <a:blip r:embed="rId4">
            <a:alphaModFix/>
          </a:blip>
          <a:srcRect/>
          <a:stretch/>
        </p:blipFill>
        <p:spPr>
          <a:xfrm>
            <a:off x="171280" y="18288"/>
            <a:ext cx="965179" cy="11037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35"/>
        <p:cNvGrpSpPr/>
        <p:nvPr/>
      </p:nvGrpSpPr>
      <p:grpSpPr>
        <a:xfrm>
          <a:off x="0" y="0"/>
          <a:ext cx="0" cy="0"/>
          <a:chOff x="0" y="0"/>
          <a:chExt cx="0" cy="0"/>
        </a:xfrm>
      </p:grpSpPr>
      <p:pic>
        <p:nvPicPr>
          <p:cNvPr id="36" name="Google Shape;36;p9"/>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7" name="Google Shape;37;p9"/>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9" name="Google Shape;39;p9"/>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0" name="Google Shape;40;p9"/>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1" name="Google Shape;41;p9"/>
          <p:cNvPicPr preferRelativeResize="0"/>
          <p:nvPr/>
        </p:nvPicPr>
        <p:blipFill rotWithShape="1">
          <a:blip r:embed="rId4">
            <a:alphaModFix/>
          </a:blip>
          <a:srcRect/>
          <a:stretch/>
        </p:blipFill>
        <p:spPr>
          <a:xfrm>
            <a:off x="171280" y="18288"/>
            <a:ext cx="965178" cy="11037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2"/>
        <p:cNvGrpSpPr/>
        <p:nvPr/>
      </p:nvGrpSpPr>
      <p:grpSpPr>
        <a:xfrm>
          <a:off x="0" y="0"/>
          <a:ext cx="0" cy="0"/>
          <a:chOff x="0" y="0"/>
          <a:chExt cx="0" cy="0"/>
        </a:xfrm>
      </p:grpSpPr>
      <p:pic>
        <p:nvPicPr>
          <p:cNvPr id="43" name="Google Shape;43;p10"/>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44" name="Google Shape;44;p10"/>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46" name="Google Shape;46;p10"/>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7" name="Google Shape;47;p10"/>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8" name="Google Shape;48;p10"/>
          <p:cNvPicPr preferRelativeResize="0"/>
          <p:nvPr/>
        </p:nvPicPr>
        <p:blipFill rotWithShape="1">
          <a:blip r:embed="rId4">
            <a:alphaModFix/>
          </a:blip>
          <a:srcRect/>
          <a:stretch/>
        </p:blipFill>
        <p:spPr>
          <a:xfrm>
            <a:off x="171280" y="18289"/>
            <a:ext cx="965178" cy="110369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49"/>
        <p:cNvGrpSpPr/>
        <p:nvPr/>
      </p:nvGrpSpPr>
      <p:grpSpPr>
        <a:xfrm>
          <a:off x="0" y="0"/>
          <a:ext cx="0" cy="0"/>
          <a:chOff x="0" y="0"/>
          <a:chExt cx="0" cy="0"/>
        </a:xfrm>
      </p:grpSpPr>
      <p:pic>
        <p:nvPicPr>
          <p:cNvPr id="50" name="Google Shape;50;p11"/>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1" name="Google Shape;51;p11"/>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2" name="Google Shape;52;p11"/>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53" name="Google Shape;53;p11"/>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54" name="Google Shape;54;p11"/>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5" name="Google Shape;55;p11"/>
          <p:cNvPicPr preferRelativeResize="0"/>
          <p:nvPr/>
        </p:nvPicPr>
        <p:blipFill rotWithShape="1">
          <a:blip r:embed="rId4">
            <a:alphaModFix/>
          </a:blip>
          <a:srcRect/>
          <a:stretch/>
        </p:blipFill>
        <p:spPr>
          <a:xfrm>
            <a:off x="171280" y="18289"/>
            <a:ext cx="965177" cy="110369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56"/>
        <p:cNvGrpSpPr/>
        <p:nvPr/>
      </p:nvGrpSpPr>
      <p:grpSpPr>
        <a:xfrm>
          <a:off x="0" y="0"/>
          <a:ext cx="0" cy="0"/>
          <a:chOff x="0" y="0"/>
          <a:chExt cx="0" cy="0"/>
        </a:xfrm>
      </p:grpSpPr>
      <p:pic>
        <p:nvPicPr>
          <p:cNvPr id="57" name="Google Shape;57;p12"/>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8" name="Google Shape;58;p12"/>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9" name="Google Shape;59;p12"/>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0" name="Google Shape;60;p12"/>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1" name="Google Shape;61;p12"/>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2" name="Google Shape;62;p12"/>
          <p:cNvPicPr preferRelativeResize="0"/>
          <p:nvPr/>
        </p:nvPicPr>
        <p:blipFill rotWithShape="1">
          <a:blip r:embed="rId4">
            <a:alphaModFix/>
          </a:blip>
          <a:srcRect/>
          <a:stretch/>
        </p:blipFill>
        <p:spPr>
          <a:xfrm>
            <a:off x="171280" y="18289"/>
            <a:ext cx="965177" cy="110369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3"/>
        <p:cNvGrpSpPr/>
        <p:nvPr/>
      </p:nvGrpSpPr>
      <p:grpSpPr>
        <a:xfrm>
          <a:off x="0" y="0"/>
          <a:ext cx="0" cy="0"/>
          <a:chOff x="0" y="0"/>
          <a:chExt cx="0" cy="0"/>
        </a:xfrm>
      </p:grpSpPr>
      <p:pic>
        <p:nvPicPr>
          <p:cNvPr id="64" name="Google Shape;64;p13"/>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65" name="Google Shape;65;p13"/>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6" name="Google Shape;66;p13"/>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7" name="Google Shape;67;p13"/>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8" name="Google Shape;68;p13"/>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9" name="Google Shape;69;p13"/>
          <p:cNvPicPr preferRelativeResize="0"/>
          <p:nvPr/>
        </p:nvPicPr>
        <p:blipFill rotWithShape="1">
          <a:blip r:embed="rId4">
            <a:alphaModFix/>
          </a:blip>
          <a:srcRect/>
          <a:stretch/>
        </p:blipFill>
        <p:spPr>
          <a:xfrm>
            <a:off x="171280" y="18289"/>
            <a:ext cx="965176" cy="110369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0"/>
        <p:cNvGrpSpPr/>
        <p:nvPr/>
      </p:nvGrpSpPr>
      <p:grpSpPr>
        <a:xfrm>
          <a:off x="0" y="0"/>
          <a:ext cx="0" cy="0"/>
          <a:chOff x="0" y="0"/>
          <a:chExt cx="0" cy="0"/>
        </a:xfrm>
      </p:grpSpPr>
      <p:sp>
        <p:nvSpPr>
          <p:cNvPr id="71" name="Google Shape;71;p14"/>
          <p:cNvSpPr txBox="1">
            <a:spLocks noGrp="1"/>
          </p:cNvSpPr>
          <p:nvPr>
            <p:ph type="body" idx="1"/>
          </p:nvPr>
        </p:nvSpPr>
        <p:spPr>
          <a:xfrm>
            <a:off x="838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2" name="Google Shape;72;p14"/>
          <p:cNvSpPr txBox="1">
            <a:spLocks noGrp="1"/>
          </p:cNvSpPr>
          <p:nvPr>
            <p:ph type="body" idx="2"/>
          </p:nvPr>
        </p:nvSpPr>
        <p:spPr>
          <a:xfrm>
            <a:off x="6172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73" name="Google Shape;73;p14"/>
          <p:cNvPicPr preferRelativeResize="0"/>
          <p:nvPr/>
        </p:nvPicPr>
        <p:blipFill rotWithShape="1">
          <a:blip r:embed="rId2">
            <a:alphaModFix/>
          </a:blip>
          <a:srcRect/>
          <a:stretch/>
        </p:blipFill>
        <p:spPr>
          <a:xfrm>
            <a:off x="10782272" y="6172202"/>
            <a:ext cx="1143055" cy="486318"/>
          </a:xfrm>
          <a:prstGeom prst="rect">
            <a:avLst/>
          </a:prstGeom>
          <a:noFill/>
          <a:ln>
            <a:noFill/>
          </a:ln>
        </p:spPr>
      </p:pic>
      <p:sp>
        <p:nvSpPr>
          <p:cNvPr id="74" name="Google Shape;74;p14"/>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4"/>
          <p:cNvPicPr preferRelativeResize="0"/>
          <p:nvPr/>
        </p:nvPicPr>
        <p:blipFill rotWithShape="1">
          <a:blip r:embed="rId3">
            <a:alphaModFix/>
          </a:blip>
          <a:srcRect/>
          <a:stretch/>
        </p:blipFill>
        <p:spPr>
          <a:xfrm>
            <a:off x="7" y="0"/>
            <a:ext cx="12191986" cy="1219199"/>
          </a:xfrm>
          <a:prstGeom prst="rect">
            <a:avLst/>
          </a:prstGeom>
          <a:noFill/>
          <a:ln>
            <a:noFill/>
          </a:ln>
        </p:spPr>
      </p:pic>
      <p:sp>
        <p:nvSpPr>
          <p:cNvPr id="76" name="Google Shape;76;p14"/>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e.state.co.us/fedprograms/edtplanningguidanc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8" Type="http://schemas.openxmlformats.org/officeDocument/2006/relationships/hyperlink" Target="mailto:Giessinger_t@cde.state.co.us" TargetMode="External"/><Relationship Id="rId13" Type="http://schemas.openxmlformats.org/officeDocument/2006/relationships/hyperlink" Target="mailto:Vassis_b@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Collins_k@cde.state.co.us" TargetMode="External"/><Relationship Id="rId12" Type="http://schemas.openxmlformats.org/officeDocument/2006/relationships/hyperlink" Target="mailto:Thompson_r@cde.state.co.u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mailto:Bylsma_b@cde.state.co.us" TargetMode="External"/><Relationship Id="rId11" Type="http://schemas.openxmlformats.org/officeDocument/2006/relationships/hyperlink" Target="mailto:Meushaw_l@cde.state.co.us" TargetMode="External"/><Relationship Id="rId5" Type="http://schemas.openxmlformats.org/officeDocument/2006/relationships/hyperlink" Target="mailto:prael_m@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Ingalls_k@cde.state.co.us" TargetMode="External"/><Relationship Id="rId14" Type="http://schemas.openxmlformats.org/officeDocument/2006/relationships/hyperlink" Target="mailto:Willett_j@cde.state.co.us"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mailto:negley_t@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Jimenez_B@cde.state.co.us" TargetMode="External"/><Relationship Id="rId2" Type="http://schemas.openxmlformats.org/officeDocument/2006/relationships/hyperlink" Target="mailto:Mohajeri-nelson_n@cde.state.co.us" TargetMode="External"/><Relationship Id="rId1" Type="http://schemas.openxmlformats.org/officeDocument/2006/relationships/slideLayout" Target="../slideLayouts/slideLayout2.xml"/><Relationship Id="rId6" Type="http://schemas.openxmlformats.org/officeDocument/2006/relationships/hyperlink" Target="mailto:Christensen_m@cde.state.co.us" TargetMode="External"/><Relationship Id="rId5" Type="http://schemas.openxmlformats.org/officeDocument/2006/relationships/hyperlink" Target="mailto:gleason_p@cde.state.co.us" TargetMode="External"/><Relationship Id="rId10" Type="http://schemas.openxmlformats.org/officeDocument/2006/relationships/hyperlink" Target="mailto:shen_m@cde.state.co.us" TargetMode="External"/><Relationship Id="rId4" Type="http://schemas.openxmlformats.org/officeDocument/2006/relationships/hyperlink" Target="mailto:Burnham_K@cde.state.co.us" TargetMode="External"/><Relationship Id="rId9" Type="http://schemas.openxmlformats.org/officeDocument/2006/relationships/hyperlink" Target="mailto:shimmin_a@cde.state.co.u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Hawkins_r@cde.state.co.us" TargetMode="External"/><Relationship Id="rId2" Type="http://schemas.openxmlformats.org/officeDocument/2006/relationships/hyperlink" Target="mailto:Austin_j@cde.state.co.us" TargetMode="External"/><Relationship Id="rId1" Type="http://schemas.openxmlformats.org/officeDocument/2006/relationships/slideLayout" Target="../slideLayouts/slideLayout2.xml"/><Relationship Id="rId4" Type="http://schemas.openxmlformats.org/officeDocument/2006/relationships/hyperlink" Target="mailto:meermans_m@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de.state.co.us/fedprograms/consapp/n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de.state.co.us/fedprograms/equitabledistributionofteacher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g833c2040ca_0_67"/>
          <p:cNvSpPr txBox="1">
            <a:spLocks noGrp="1"/>
          </p:cNvSpPr>
          <p:nvPr>
            <p:ph type="ctrTitle"/>
          </p:nvPr>
        </p:nvSpPr>
        <p:spPr>
          <a:prstGeom prst="rect">
            <a:avLst/>
          </a:prstGeom>
        </p:spPr>
        <p:txBody>
          <a:bodyPr spcFirstLastPara="1" wrap="square" lIns="91425" tIns="45700" rIns="91425" bIns="45700" anchor="t" anchorCtr="0">
            <a:noAutofit/>
          </a:bodyPr>
          <a:lstStyle/>
          <a:p>
            <a:pPr marL="0" lvl="0" indent="0" algn="ctr" rtl="0">
              <a:lnSpc>
                <a:spcPct val="115000"/>
              </a:lnSpc>
              <a:spcBef>
                <a:spcPts val="1200"/>
              </a:spcBef>
              <a:spcAft>
                <a:spcPts val="0"/>
              </a:spcAft>
              <a:buNone/>
            </a:pPr>
            <a:r>
              <a:rPr lang="en-US" sz="4800" dirty="0"/>
              <a:t>Title I, Part A: Improving the Academic Achievement of the Disadvantaged</a:t>
            </a:r>
            <a:endParaRPr sz="4800" dirty="0"/>
          </a:p>
          <a:p>
            <a:pPr marL="0" lvl="0" indent="0" algn="ctr" rtl="0">
              <a:spcBef>
                <a:spcPts val="1200"/>
              </a:spcBef>
              <a:spcAft>
                <a:spcPts val="0"/>
              </a:spcAft>
              <a:buNone/>
            </a:pPr>
            <a:endParaRPr dirty="0"/>
          </a:p>
        </p:txBody>
      </p:sp>
      <p:sp>
        <p:nvSpPr>
          <p:cNvPr id="281" name="Google Shape;281;g833c2040ca_0_67"/>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solidFill>
                  <a:schemeClr val="dk1"/>
                </a:solidFill>
              </a:rPr>
              <a:t>1</a:t>
            </a:fld>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g835f018513_4_7"/>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US"/>
              <a:t>Title I, Part A - Question 5</a:t>
            </a:r>
            <a:endParaRPr/>
          </a:p>
          <a:p>
            <a:pPr marL="0" lvl="0" indent="0" algn="l" rtl="0">
              <a:spcBef>
                <a:spcPts val="0"/>
              </a:spcBef>
              <a:spcAft>
                <a:spcPts val="0"/>
              </a:spcAft>
              <a:buClr>
                <a:schemeClr val="dk1"/>
              </a:buClr>
              <a:buSzPts val="1100"/>
              <a:buFont typeface="Arial"/>
              <a:buNone/>
            </a:pPr>
            <a:r>
              <a:rPr lang="en-US"/>
              <a:t>Equitable Distribution of Teachers (Checks) </a:t>
            </a:r>
            <a:endParaRPr/>
          </a:p>
        </p:txBody>
      </p:sp>
      <p:sp>
        <p:nvSpPr>
          <p:cNvPr id="353" name="Google Shape;353;g835f018513_4_7"/>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10</a:t>
            </a:fld>
            <a:endParaRPr/>
          </a:p>
        </p:txBody>
      </p:sp>
      <p:graphicFrame>
        <p:nvGraphicFramePr>
          <p:cNvPr id="354" name="Google Shape;354;g835f018513_4_7" descr="In the first column lists all parts of the Question 5 from the Title I section of the Consolidated Application. The 2nd column, includes the checks from the reviewer rubric that reviewers will use when reading applications."/>
          <p:cNvGraphicFramePr/>
          <p:nvPr>
            <p:extLst>
              <p:ext uri="{D42A27DB-BD31-4B8C-83A1-F6EECF244321}">
                <p14:modId xmlns:p14="http://schemas.microsoft.com/office/powerpoint/2010/main" val="3537854676"/>
              </p:ext>
            </p:extLst>
          </p:nvPr>
        </p:nvGraphicFramePr>
        <p:xfrm>
          <a:off x="214975" y="1103676"/>
          <a:ext cx="11762050" cy="5714219"/>
        </p:xfrm>
        <a:graphic>
          <a:graphicData uri="http://schemas.openxmlformats.org/drawingml/2006/table">
            <a:tbl>
              <a:tblPr firstRow="1">
                <a:noFill/>
                <a:tableStyleId>{B079584E-D57C-4025-9DCC-F23528A26F97}</a:tableStyleId>
              </a:tblPr>
              <a:tblGrid>
                <a:gridCol w="4089225">
                  <a:extLst>
                    <a:ext uri="{9D8B030D-6E8A-4147-A177-3AD203B41FA5}">
                      <a16:colId xmlns:a16="http://schemas.microsoft.com/office/drawing/2014/main" val="20000"/>
                    </a:ext>
                  </a:extLst>
                </a:gridCol>
                <a:gridCol w="7672825">
                  <a:extLst>
                    <a:ext uri="{9D8B030D-6E8A-4147-A177-3AD203B41FA5}">
                      <a16:colId xmlns:a16="http://schemas.microsoft.com/office/drawing/2014/main" val="20001"/>
                    </a:ext>
                  </a:extLst>
                </a:gridCol>
              </a:tblGrid>
              <a:tr h="477389">
                <a:tc>
                  <a:txBody>
                    <a:bodyPr/>
                    <a:lstStyle/>
                    <a:p>
                      <a:pPr marL="0" lvl="0" indent="0" algn="ctr" rtl="0">
                        <a:lnSpc>
                          <a:spcPct val="115000"/>
                        </a:lnSpc>
                        <a:spcBef>
                          <a:spcPts val="0"/>
                        </a:spcBef>
                        <a:spcAft>
                          <a:spcPts val="0"/>
                        </a:spcAft>
                        <a:buNone/>
                      </a:pPr>
                      <a:r>
                        <a:rPr lang="en-US" b="1" dirty="0">
                          <a:latin typeface="Calibri"/>
                          <a:ea typeface="Calibri"/>
                          <a:cs typeface="Calibri"/>
                          <a:sym typeface="Calibri"/>
                        </a:rPr>
                        <a:t>Questions</a:t>
                      </a:r>
                      <a:endParaRPr b="1"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ctr" rtl="0">
                        <a:lnSpc>
                          <a:spcPct val="115000"/>
                        </a:lnSpc>
                        <a:spcBef>
                          <a:spcPts val="0"/>
                        </a:spcBef>
                        <a:spcAft>
                          <a:spcPts val="0"/>
                        </a:spcAft>
                        <a:buNone/>
                      </a:pPr>
                      <a:r>
                        <a:rPr lang="en-US" b="1" dirty="0">
                          <a:latin typeface="Calibri"/>
                          <a:ea typeface="Calibri"/>
                          <a:cs typeface="Calibri"/>
                          <a:sym typeface="Calibri"/>
                        </a:rPr>
                        <a:t>Checks </a:t>
                      </a:r>
                      <a:endParaRPr b="1" dirty="0">
                        <a:latin typeface="Calibri"/>
                        <a:ea typeface="Calibri"/>
                        <a:cs typeface="Calibri"/>
                        <a:sym typeface="Calibri"/>
                      </a:endParaRPr>
                    </a:p>
                  </a:txBody>
                  <a:tcPr marL="28575" marR="28575" marT="91425" marB="91425">
                    <a:lnL w="9525" cap="flat" cmpd="sng" algn="ctr">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3788891340"/>
                  </a:ext>
                </a:extLst>
              </a:tr>
              <a:tr h="1010100">
                <a:tc>
                  <a:txBody>
                    <a:bodyPr/>
                    <a:lstStyle/>
                    <a:p>
                      <a:pPr marL="0" lvl="0" indent="0" algn="l" rtl="0">
                        <a:lnSpc>
                          <a:spcPct val="115000"/>
                        </a:lnSpc>
                        <a:spcBef>
                          <a:spcPts val="0"/>
                        </a:spcBef>
                        <a:spcAft>
                          <a:spcPts val="0"/>
                        </a:spcAft>
                        <a:buNone/>
                      </a:pPr>
                      <a:r>
                        <a:rPr lang="en-US" b="1">
                          <a:latin typeface="Calibri"/>
                          <a:ea typeface="Calibri"/>
                          <a:cs typeface="Calibri"/>
                          <a:sym typeface="Calibri"/>
                        </a:rPr>
                        <a:t>Q 5.1 What stakeholders were engaged in reviewing and discussing EDT results?</a:t>
                      </a:r>
                      <a:endParaRPr b="1">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l" rtl="0">
                        <a:lnSpc>
                          <a:spcPct val="115000"/>
                        </a:lnSpc>
                        <a:spcBef>
                          <a:spcPts val="0"/>
                        </a:spcBef>
                        <a:spcAft>
                          <a:spcPts val="0"/>
                        </a:spcAft>
                        <a:buNone/>
                      </a:pPr>
                      <a:r>
                        <a:rPr lang="en-US" dirty="0">
                          <a:latin typeface="Calibri"/>
                          <a:ea typeface="Calibri"/>
                          <a:cs typeface="Calibri"/>
                          <a:sym typeface="Calibri"/>
                        </a:rPr>
                        <a:t>•Response includes at least 3 stakeholder groups involved from the following: teachers, principals, instructional leaders, principal supervisors, instructional coaches, district administration, federal program coordinators, human resource staff, parents.</a:t>
                      </a:r>
                      <a:endParaRPr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0"/>
                  </a:ext>
                </a:extLst>
              </a:tr>
              <a:tr h="1001750">
                <a:tc>
                  <a:txBody>
                    <a:bodyPr/>
                    <a:lstStyle/>
                    <a:p>
                      <a:pPr marL="0" lvl="0" indent="0" algn="l" rtl="0">
                        <a:lnSpc>
                          <a:spcPct val="115000"/>
                        </a:lnSpc>
                        <a:spcBef>
                          <a:spcPts val="0"/>
                        </a:spcBef>
                        <a:spcAft>
                          <a:spcPts val="0"/>
                        </a:spcAft>
                        <a:buNone/>
                      </a:pPr>
                      <a:r>
                        <a:rPr lang="en-US" b="1">
                          <a:latin typeface="Calibri"/>
                          <a:ea typeface="Calibri"/>
                          <a:cs typeface="Calibri"/>
                          <a:sym typeface="Calibri"/>
                        </a:rPr>
                        <a:t>Q. 5.2 What root cause(s) of EDT disparities were identified?</a:t>
                      </a:r>
                      <a:endParaRPr b="1">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l" rtl="0">
                        <a:lnSpc>
                          <a:spcPct val="115000"/>
                        </a:lnSpc>
                        <a:spcBef>
                          <a:spcPts val="0"/>
                        </a:spcBef>
                        <a:spcAft>
                          <a:spcPts val="0"/>
                        </a:spcAft>
                        <a:buNone/>
                      </a:pPr>
                      <a:r>
                        <a:rPr lang="en-US" dirty="0">
                          <a:latin typeface="Calibri"/>
                          <a:ea typeface="Calibri"/>
                          <a:cs typeface="Calibri"/>
                          <a:sym typeface="Calibri"/>
                        </a:rPr>
                        <a:t>•Root causes were informed by stakeholder engagement.</a:t>
                      </a:r>
                      <a:endParaRPr dirty="0">
                        <a:latin typeface="Calibri"/>
                        <a:ea typeface="Calibri"/>
                        <a:cs typeface="Calibri"/>
                        <a:sym typeface="Calibri"/>
                      </a:endParaRPr>
                    </a:p>
                    <a:p>
                      <a:pPr marL="0" lvl="0" indent="0" algn="l" rtl="0">
                        <a:lnSpc>
                          <a:spcPct val="115000"/>
                        </a:lnSpc>
                        <a:spcBef>
                          <a:spcPts val="0"/>
                        </a:spcBef>
                        <a:spcAft>
                          <a:spcPts val="0"/>
                        </a:spcAft>
                        <a:buNone/>
                      </a:pPr>
                      <a:r>
                        <a:rPr lang="en-US" dirty="0">
                          <a:latin typeface="Calibri"/>
                          <a:ea typeface="Calibri"/>
                          <a:cs typeface="Calibri"/>
                          <a:sym typeface="Calibri"/>
                        </a:rPr>
                        <a:t>•Root causes are grounded in local evidence (e.g., TLCC survey data, turnover rates, evaluation data, other CNA data) or a strong rationale based on local evidence.</a:t>
                      </a:r>
                      <a:endParaRPr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1"/>
                  </a:ext>
                </a:extLst>
              </a:tr>
              <a:tr h="838100">
                <a:tc>
                  <a:txBody>
                    <a:bodyPr/>
                    <a:lstStyle/>
                    <a:p>
                      <a:pPr marL="0" lvl="0" indent="0" algn="l" rtl="0">
                        <a:lnSpc>
                          <a:spcPct val="115000"/>
                        </a:lnSpc>
                        <a:spcBef>
                          <a:spcPts val="0"/>
                        </a:spcBef>
                        <a:spcAft>
                          <a:spcPts val="0"/>
                        </a:spcAft>
                        <a:buNone/>
                      </a:pPr>
                      <a:r>
                        <a:rPr lang="en-US" b="1" dirty="0">
                          <a:latin typeface="Calibri"/>
                          <a:ea typeface="Calibri"/>
                          <a:cs typeface="Calibri"/>
                          <a:sym typeface="Calibri"/>
                        </a:rPr>
                        <a:t>Q 5.3 Describe key strategies the district will implement to address EDT disparities.</a:t>
                      </a:r>
                      <a:endParaRPr b="1"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l" rtl="0">
                        <a:lnSpc>
                          <a:spcPct val="115000"/>
                        </a:lnSpc>
                        <a:spcBef>
                          <a:spcPts val="0"/>
                        </a:spcBef>
                        <a:spcAft>
                          <a:spcPts val="0"/>
                        </a:spcAft>
                        <a:buNone/>
                      </a:pPr>
                      <a:r>
                        <a:rPr lang="en-US">
                          <a:latin typeface="Calibri"/>
                          <a:ea typeface="Calibri"/>
                          <a:cs typeface="Calibri"/>
                          <a:sym typeface="Calibri"/>
                        </a:rPr>
                        <a:t>•Strategies described address identified EDT gaps</a:t>
                      </a:r>
                      <a:endParaRPr>
                        <a:latin typeface="Calibri"/>
                        <a:ea typeface="Calibri"/>
                        <a:cs typeface="Calibri"/>
                        <a:sym typeface="Calibri"/>
                      </a:endParaRPr>
                    </a:p>
                    <a:p>
                      <a:pPr marL="0" lvl="0" indent="0" algn="l" rtl="0">
                        <a:lnSpc>
                          <a:spcPct val="115000"/>
                        </a:lnSpc>
                        <a:spcBef>
                          <a:spcPts val="0"/>
                        </a:spcBef>
                        <a:spcAft>
                          <a:spcPts val="0"/>
                        </a:spcAft>
                        <a:buNone/>
                      </a:pPr>
                      <a:r>
                        <a:rPr lang="en-US">
                          <a:latin typeface="Calibri"/>
                          <a:ea typeface="Calibri"/>
                          <a:cs typeface="Calibri"/>
                          <a:sym typeface="Calibri"/>
                        </a:rPr>
                        <a:t>•Strategies described address identified root causes of gaps</a:t>
                      </a:r>
                      <a:endParaRPr>
                        <a:latin typeface="Calibri"/>
                        <a:ea typeface="Calibri"/>
                        <a:cs typeface="Calibri"/>
                        <a:sym typeface="Calibri"/>
                      </a:endParaRPr>
                    </a:p>
                    <a:p>
                      <a:pPr marL="0" lvl="0" indent="0" algn="l" rtl="0">
                        <a:lnSpc>
                          <a:spcPct val="115000"/>
                        </a:lnSpc>
                        <a:spcBef>
                          <a:spcPts val="0"/>
                        </a:spcBef>
                        <a:spcAft>
                          <a:spcPts val="0"/>
                        </a:spcAft>
                        <a:buNone/>
                      </a:pPr>
                      <a:r>
                        <a:rPr lang="en-US">
                          <a:latin typeface="Calibri"/>
                          <a:ea typeface="Calibri"/>
                          <a:cs typeface="Calibri"/>
                          <a:sym typeface="Calibri"/>
                        </a:rPr>
                        <a:t>•Strategies described, where possible, are informed by evidence (consideration was given to existing evidence base)</a:t>
                      </a:r>
                      <a:endParaRPr>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2"/>
                  </a:ext>
                </a:extLst>
              </a:tr>
              <a:tr h="494075">
                <a:tc>
                  <a:txBody>
                    <a:bodyPr/>
                    <a:lstStyle/>
                    <a:p>
                      <a:pPr marL="0" lvl="0" indent="0" algn="l" rtl="0">
                        <a:lnSpc>
                          <a:spcPct val="115000"/>
                        </a:lnSpc>
                        <a:spcBef>
                          <a:spcPts val="0"/>
                        </a:spcBef>
                        <a:spcAft>
                          <a:spcPts val="0"/>
                        </a:spcAft>
                        <a:buNone/>
                      </a:pPr>
                      <a:r>
                        <a:rPr lang="en-US" b="1">
                          <a:latin typeface="Calibri"/>
                          <a:ea typeface="Calibri"/>
                          <a:cs typeface="Calibri"/>
                          <a:sym typeface="Calibri"/>
                        </a:rPr>
                        <a:t>Q 5.4 Identify the goal(s) for addressing the EDT disparities. Goal(s):</a:t>
                      </a:r>
                      <a:endParaRPr b="1">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l" rtl="0">
                        <a:lnSpc>
                          <a:spcPct val="115000"/>
                        </a:lnSpc>
                        <a:spcBef>
                          <a:spcPts val="0"/>
                        </a:spcBef>
                        <a:spcAft>
                          <a:spcPts val="0"/>
                        </a:spcAft>
                        <a:buNone/>
                      </a:pPr>
                      <a:r>
                        <a:rPr lang="en-US" dirty="0">
                          <a:latin typeface="Calibri"/>
                          <a:ea typeface="Calibri"/>
                          <a:cs typeface="Calibri"/>
                          <a:sym typeface="Calibri"/>
                        </a:rPr>
                        <a:t>•Goals are clearly defined and measurable</a:t>
                      </a:r>
                      <a:endParaRPr dirty="0">
                        <a:latin typeface="Calibri"/>
                        <a:ea typeface="Calibri"/>
                        <a:cs typeface="Calibri"/>
                        <a:sym typeface="Calibri"/>
                      </a:endParaRPr>
                    </a:p>
                    <a:p>
                      <a:pPr marL="0" lvl="0" indent="0" algn="l" rtl="0">
                        <a:lnSpc>
                          <a:spcPct val="115000"/>
                        </a:lnSpc>
                        <a:spcBef>
                          <a:spcPts val="0"/>
                        </a:spcBef>
                        <a:spcAft>
                          <a:spcPts val="0"/>
                        </a:spcAft>
                        <a:buNone/>
                      </a:pPr>
                      <a:endParaRPr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3"/>
                  </a:ext>
                </a:extLst>
              </a:tr>
              <a:tr h="666075">
                <a:tc>
                  <a:txBody>
                    <a:bodyPr/>
                    <a:lstStyle/>
                    <a:p>
                      <a:pPr marL="0" lvl="0" indent="0" algn="l" rtl="0">
                        <a:lnSpc>
                          <a:spcPct val="115000"/>
                        </a:lnSpc>
                        <a:spcBef>
                          <a:spcPts val="0"/>
                        </a:spcBef>
                        <a:spcAft>
                          <a:spcPts val="0"/>
                        </a:spcAft>
                        <a:buNone/>
                      </a:pPr>
                      <a:r>
                        <a:rPr lang="en-US" b="1">
                          <a:latin typeface="Calibri"/>
                          <a:ea typeface="Calibri"/>
                          <a:cs typeface="Calibri"/>
                          <a:sym typeface="Calibri"/>
                        </a:rPr>
                        <a:t>Q. 5.5 What is the timeline for implementing the strategies described? Timeline:</a:t>
                      </a:r>
                      <a:endParaRPr b="1">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l" rtl="0">
                        <a:lnSpc>
                          <a:spcPct val="115000"/>
                        </a:lnSpc>
                        <a:spcBef>
                          <a:spcPts val="0"/>
                        </a:spcBef>
                        <a:spcAft>
                          <a:spcPts val="0"/>
                        </a:spcAft>
                        <a:buNone/>
                      </a:pPr>
                      <a:r>
                        <a:rPr lang="en-US" dirty="0">
                          <a:latin typeface="Calibri"/>
                          <a:ea typeface="Calibri"/>
                          <a:cs typeface="Calibri"/>
                          <a:sym typeface="Calibri"/>
                        </a:rPr>
                        <a:t>•Timeline is clearly defined, and at minimum, outlines initiatives for upcoming school year.</a:t>
                      </a:r>
                      <a:endParaRPr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4"/>
                  </a:ext>
                </a:extLst>
              </a:tr>
              <a:tr h="749849">
                <a:tc>
                  <a:txBody>
                    <a:bodyPr/>
                    <a:lstStyle/>
                    <a:p>
                      <a:pPr marL="0" lvl="0" indent="0" algn="l" rtl="0">
                        <a:lnSpc>
                          <a:spcPct val="115000"/>
                        </a:lnSpc>
                        <a:spcBef>
                          <a:spcPts val="0"/>
                        </a:spcBef>
                        <a:spcAft>
                          <a:spcPts val="0"/>
                        </a:spcAft>
                        <a:buNone/>
                      </a:pPr>
                      <a:r>
                        <a:rPr lang="en-US" b="1">
                          <a:latin typeface="Calibri"/>
                          <a:ea typeface="Calibri"/>
                          <a:cs typeface="Calibri"/>
                          <a:sym typeface="Calibri"/>
                        </a:rPr>
                        <a:t>Select the funding source(s) used to support these activities</a:t>
                      </a:r>
                      <a:endParaRPr b="1">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tc>
                  <a:txBody>
                    <a:bodyPr/>
                    <a:lstStyle/>
                    <a:p>
                      <a:pPr marL="0" lvl="0" indent="0" algn="l" rtl="0">
                        <a:lnSpc>
                          <a:spcPct val="115000"/>
                        </a:lnSpc>
                        <a:spcBef>
                          <a:spcPts val="0"/>
                        </a:spcBef>
                        <a:spcAft>
                          <a:spcPts val="0"/>
                        </a:spcAft>
                        <a:buNone/>
                      </a:pPr>
                      <a:r>
                        <a:rPr lang="en-US" dirty="0">
                          <a:latin typeface="Calibri"/>
                          <a:ea typeface="Calibri"/>
                          <a:cs typeface="Calibri"/>
                          <a:sym typeface="Calibri"/>
                        </a:rPr>
                        <a:t>•At least 1 Title Program funding source is identified, and if not, an explanation is provided in narrative.</a:t>
                      </a:r>
                      <a:endParaRPr dirty="0">
                        <a:latin typeface="Calibri"/>
                        <a:ea typeface="Calibri"/>
                        <a:cs typeface="Calibri"/>
                        <a:sym typeface="Calibri"/>
                      </a:endParaRPr>
                    </a:p>
                    <a:p>
                      <a:pPr marL="0" lvl="0" indent="0" algn="l" rtl="0">
                        <a:lnSpc>
                          <a:spcPct val="115000"/>
                        </a:lnSpc>
                        <a:spcBef>
                          <a:spcPts val="0"/>
                        </a:spcBef>
                        <a:spcAft>
                          <a:spcPts val="0"/>
                        </a:spcAft>
                        <a:buNone/>
                      </a:pPr>
                      <a:endParaRPr dirty="0">
                        <a:latin typeface="Calibri"/>
                        <a:ea typeface="Calibri"/>
                        <a:cs typeface="Calibri"/>
                        <a:sym typeface="Calibri"/>
                      </a:endParaRPr>
                    </a:p>
                  </a:txBody>
                  <a:tcPr marL="28575" marR="28575" marT="91425" marB="91425">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2CC"/>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g835f018513_4_16"/>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 Question 5 - EDT</a:t>
            </a:r>
            <a:endParaRPr/>
          </a:p>
          <a:p>
            <a:pPr marL="0" lvl="0" indent="0" algn="l" rtl="0">
              <a:spcBef>
                <a:spcPts val="0"/>
              </a:spcBef>
              <a:spcAft>
                <a:spcPts val="0"/>
              </a:spcAft>
              <a:buNone/>
            </a:pPr>
            <a:r>
              <a:rPr lang="en-US"/>
              <a:t>Planning Considerations</a:t>
            </a:r>
            <a:endParaRPr/>
          </a:p>
        </p:txBody>
      </p:sp>
      <p:sp>
        <p:nvSpPr>
          <p:cNvPr id="361" name="Google Shape;361;g835f018513_4_16"/>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spcBef>
                <a:spcPts val="1000"/>
              </a:spcBef>
              <a:spcAft>
                <a:spcPts val="0"/>
              </a:spcAft>
              <a:buNone/>
            </a:pPr>
            <a:r>
              <a:rPr lang="en-US" dirty="0">
                <a:latin typeface="Arial"/>
                <a:ea typeface="Arial"/>
                <a:cs typeface="Arial"/>
                <a:sym typeface="Arial"/>
              </a:rPr>
              <a:t>CDE Guidance to support EDT planning and action is here: </a:t>
            </a:r>
            <a:r>
              <a:rPr lang="en-US" u="sng" dirty="0">
                <a:solidFill>
                  <a:schemeClr val="hlink"/>
                </a:solidFill>
                <a:latin typeface="Arial"/>
                <a:ea typeface="Arial"/>
                <a:cs typeface="Arial"/>
                <a:sym typeface="Arial"/>
                <a:hlinkClick r:id="rId3"/>
              </a:rPr>
              <a:t>https://www.cde.state.co.us/fedprograms/edtplanningguidance</a:t>
            </a:r>
            <a:endParaRPr dirty="0">
              <a:latin typeface="Arial"/>
              <a:ea typeface="Arial"/>
              <a:cs typeface="Arial"/>
              <a:sym typeface="Arial"/>
            </a:endParaRPr>
          </a:p>
          <a:p>
            <a:pPr marL="0" lvl="0" indent="0" algn="l" rtl="0">
              <a:spcBef>
                <a:spcPts val="1000"/>
              </a:spcBef>
              <a:spcAft>
                <a:spcPts val="0"/>
              </a:spcAft>
              <a:buNone/>
            </a:pPr>
            <a:endParaRPr dirty="0">
              <a:latin typeface="Arial"/>
              <a:ea typeface="Arial"/>
              <a:cs typeface="Arial"/>
              <a:sym typeface="Arial"/>
            </a:endParaRPr>
          </a:p>
          <a:p>
            <a:pPr marL="457200" lvl="0" indent="-381000" algn="l" rtl="0">
              <a:spcBef>
                <a:spcPts val="1000"/>
              </a:spcBef>
              <a:spcAft>
                <a:spcPts val="0"/>
              </a:spcAft>
              <a:buSzPts val="2400"/>
              <a:buFont typeface="Arial"/>
              <a:buAutoNum type="arabicPeriod"/>
            </a:pPr>
            <a:r>
              <a:rPr lang="en-US" dirty="0">
                <a:latin typeface="Arial"/>
                <a:ea typeface="Arial"/>
                <a:cs typeface="Arial"/>
                <a:sym typeface="Arial"/>
              </a:rPr>
              <a:t>Data Dig: Review school and system-level EDT results</a:t>
            </a:r>
          </a:p>
          <a:p>
            <a:pPr marL="457200" lvl="0" indent="-381000" algn="l" rtl="0">
              <a:spcBef>
                <a:spcPts val="0"/>
              </a:spcBef>
              <a:spcAft>
                <a:spcPts val="0"/>
              </a:spcAft>
              <a:buSzPts val="2400"/>
              <a:buFont typeface="Arial"/>
              <a:buAutoNum type="arabicPeriod"/>
            </a:pPr>
            <a:r>
              <a:rPr lang="en-US" dirty="0">
                <a:latin typeface="Arial"/>
                <a:ea typeface="Arial"/>
                <a:cs typeface="Arial"/>
                <a:sym typeface="Arial"/>
              </a:rPr>
              <a:t>Root Causes: Determine school and system challenges</a:t>
            </a:r>
          </a:p>
          <a:p>
            <a:pPr marL="457200" lvl="0" indent="-381000" algn="l" rtl="0">
              <a:spcBef>
                <a:spcPts val="0"/>
              </a:spcBef>
              <a:spcAft>
                <a:spcPts val="0"/>
              </a:spcAft>
              <a:buSzPts val="2400"/>
              <a:buFont typeface="Arial"/>
              <a:buAutoNum type="arabicPeriod"/>
            </a:pPr>
            <a:r>
              <a:rPr lang="en-US" dirty="0">
                <a:latin typeface="Arial"/>
                <a:ea typeface="Arial"/>
                <a:cs typeface="Arial"/>
                <a:sym typeface="Arial"/>
              </a:rPr>
              <a:t>Talent System: Explore evidence-based strategies</a:t>
            </a:r>
          </a:p>
          <a:p>
            <a:pPr marL="457200" lvl="0" indent="-381000" algn="l" rtl="0">
              <a:spcBef>
                <a:spcPts val="0"/>
              </a:spcBef>
              <a:spcAft>
                <a:spcPts val="0"/>
              </a:spcAft>
              <a:buSzPts val="2400"/>
              <a:buFont typeface="Arial"/>
              <a:buAutoNum type="arabicPeriod"/>
            </a:pPr>
            <a:r>
              <a:rPr lang="en-US" dirty="0">
                <a:latin typeface="Arial"/>
                <a:ea typeface="Arial"/>
                <a:cs typeface="Arial"/>
                <a:sym typeface="Arial"/>
              </a:rPr>
              <a:t>Priorities: Develop strategies, goals, timelines</a:t>
            </a:r>
          </a:p>
          <a:p>
            <a:pPr marL="457200" lvl="0" indent="-381000" algn="l" rtl="0">
              <a:spcBef>
                <a:spcPts val="0"/>
              </a:spcBef>
              <a:spcAft>
                <a:spcPts val="0"/>
              </a:spcAft>
              <a:buSzPts val="2400"/>
              <a:buFont typeface="Arial"/>
              <a:buAutoNum type="arabicPeriod"/>
            </a:pPr>
            <a:r>
              <a:rPr lang="en-US" dirty="0">
                <a:latin typeface="Arial"/>
                <a:ea typeface="Arial"/>
                <a:cs typeface="Arial"/>
                <a:sym typeface="Arial"/>
              </a:rPr>
              <a:t>Finalize, submit, communicate plan</a:t>
            </a:r>
            <a:endParaRPr dirty="0">
              <a:latin typeface="Arial"/>
              <a:ea typeface="Arial"/>
              <a:cs typeface="Arial"/>
              <a:sym typeface="Arial"/>
            </a:endParaRPr>
          </a:p>
          <a:p>
            <a:pPr marL="0" lvl="0" indent="0" algn="l" rtl="0">
              <a:spcBef>
                <a:spcPts val="1000"/>
              </a:spcBef>
              <a:spcAft>
                <a:spcPts val="0"/>
              </a:spcAft>
              <a:buNone/>
            </a:pPr>
            <a:endParaRPr sz="2000" dirty="0">
              <a:latin typeface="Arial"/>
              <a:ea typeface="Arial"/>
              <a:cs typeface="Arial"/>
              <a:sym typeface="Arial"/>
            </a:endParaRPr>
          </a:p>
          <a:p>
            <a:pPr marL="0" lvl="0" indent="0" algn="l" rtl="0">
              <a:spcBef>
                <a:spcPts val="1000"/>
              </a:spcBef>
              <a:spcAft>
                <a:spcPts val="0"/>
              </a:spcAft>
              <a:buNone/>
            </a:pPr>
            <a:endParaRPr sz="2000" dirty="0">
              <a:latin typeface="Arial"/>
              <a:ea typeface="Arial"/>
              <a:cs typeface="Arial"/>
              <a:sym typeface="Arial"/>
            </a:endParaRPr>
          </a:p>
        </p:txBody>
      </p:sp>
      <p:sp>
        <p:nvSpPr>
          <p:cNvPr id="362" name="Google Shape;362;g835f018513_4_16"/>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E81FDA-8BF8-4F00-A0F3-82CD16E706CD}"/>
              </a:ext>
            </a:extLst>
          </p:cNvPr>
          <p:cNvSpPr>
            <a:spLocks noGrp="1"/>
          </p:cNvSpPr>
          <p:nvPr>
            <p:ph type="ctr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206EAC3A-6CC0-4CCC-854A-9BBD99794A8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3075830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a:t>
            </a:r>
          </a:p>
        </p:txBody>
      </p:sp>
      <p:graphicFrame>
        <p:nvGraphicFramePr>
          <p:cNvPr id="7" name="Table 6"/>
          <p:cNvGraphicFramePr>
            <a:graphicFrameLocks noGrp="1"/>
          </p:cNvGraphicFramePr>
          <p:nvPr>
            <p:extLst>
              <p:ext uri="{D42A27DB-BD31-4B8C-83A1-F6EECF244321}">
                <p14:modId xmlns:p14="http://schemas.microsoft.com/office/powerpoint/2010/main" val="1080198997"/>
              </p:ext>
            </p:extLst>
          </p:nvPr>
        </p:nvGraphicFramePr>
        <p:xfrm>
          <a:off x="443565" y="1337690"/>
          <a:ext cx="11239929" cy="1504530"/>
        </p:xfrm>
        <a:graphic>
          <a:graphicData uri="http://schemas.openxmlformats.org/drawingml/2006/table">
            <a:tbl>
              <a:tblPr firstRow="1" bandRow="1">
                <a:tableStyleId>{5C22544A-7EE6-4342-B048-85BDC9FD1C3A}</a:tableStyleId>
              </a:tblPr>
              <a:tblGrid>
                <a:gridCol w="1960968">
                  <a:extLst>
                    <a:ext uri="{9D8B030D-6E8A-4147-A177-3AD203B41FA5}">
                      <a16:colId xmlns:a16="http://schemas.microsoft.com/office/drawing/2014/main" val="532445600"/>
                    </a:ext>
                  </a:extLst>
                </a:gridCol>
                <a:gridCol w="5259988">
                  <a:extLst>
                    <a:ext uri="{9D8B030D-6E8A-4147-A177-3AD203B41FA5}">
                      <a16:colId xmlns:a16="http://schemas.microsoft.com/office/drawing/2014/main" val="1590019068"/>
                    </a:ext>
                  </a:extLst>
                </a:gridCol>
                <a:gridCol w="1440290">
                  <a:extLst>
                    <a:ext uri="{9D8B030D-6E8A-4147-A177-3AD203B41FA5}">
                      <a16:colId xmlns:a16="http://schemas.microsoft.com/office/drawing/2014/main" val="1099636816"/>
                    </a:ext>
                  </a:extLst>
                </a:gridCol>
                <a:gridCol w="2578683">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Assistant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r h="307626">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Michelle Prael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303-866-6998</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prael_m@cde.state.co.us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25233161"/>
                  </a:ext>
                </a:extLst>
              </a:tr>
            </a:tbl>
          </a:graphicData>
        </a:graphic>
      </p:graphicFrame>
      <p:graphicFrame>
        <p:nvGraphicFramePr>
          <p:cNvPr id="5" name="Content Placeholder 4" descr="ESEA Regional Contacts "/>
          <p:cNvGraphicFramePr>
            <a:graphicFrameLocks/>
          </p:cNvGraphicFramePr>
          <p:nvPr>
            <p:extLst>
              <p:ext uri="{D42A27DB-BD31-4B8C-83A1-F6EECF244321}">
                <p14:modId xmlns:p14="http://schemas.microsoft.com/office/powerpoint/2010/main" val="3665933053"/>
              </p:ext>
            </p:extLst>
          </p:nvPr>
        </p:nvGraphicFramePr>
        <p:xfrm>
          <a:off x="443564" y="2973559"/>
          <a:ext cx="11239929" cy="3108957"/>
        </p:xfrm>
        <a:graphic>
          <a:graphicData uri="http://schemas.openxmlformats.org/drawingml/2006/table">
            <a:tbl>
              <a:tblPr firstRow="1" bandRow="1">
                <a:tableStyleId>{5C22544A-7EE6-4342-B048-85BDC9FD1C3A}</a:tableStyleId>
              </a:tblPr>
              <a:tblGrid>
                <a:gridCol w="1977903">
                  <a:extLst>
                    <a:ext uri="{9D8B030D-6E8A-4147-A177-3AD203B41FA5}">
                      <a16:colId xmlns:a16="http://schemas.microsoft.com/office/drawing/2014/main" val="20000"/>
                    </a:ext>
                  </a:extLst>
                </a:gridCol>
                <a:gridCol w="5243054">
                  <a:extLst>
                    <a:ext uri="{9D8B030D-6E8A-4147-A177-3AD203B41FA5}">
                      <a16:colId xmlns:a16="http://schemas.microsoft.com/office/drawing/2014/main" val="20001"/>
                    </a:ext>
                  </a:extLst>
                </a:gridCol>
                <a:gridCol w="1263722">
                  <a:extLst>
                    <a:ext uri="{9D8B030D-6E8A-4147-A177-3AD203B41FA5}">
                      <a16:colId xmlns:a16="http://schemas.microsoft.com/office/drawing/2014/main" val="20002"/>
                    </a:ext>
                  </a:extLst>
                </a:gridCol>
                <a:gridCol w="2755250">
                  <a:extLst>
                    <a:ext uri="{9D8B030D-6E8A-4147-A177-3AD203B41FA5}">
                      <a16:colId xmlns:a16="http://schemas.microsoft.com/office/drawing/2014/main" val="20003"/>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 Team</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Region &amp; Program Expertise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Brad Bylsma</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Support Coordinators</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303-866-6937</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6">
                            <a:extLst>
                              <a:ext uri="{A12FA001-AC4F-418D-AE19-62706E023703}">
                                <ahyp:hlinkClr xmlns:ahyp="http://schemas.microsoft.com/office/drawing/2018/hyperlinkcolor" val="tx"/>
                              </a:ext>
                            </a:extLst>
                          </a:hlinkClick>
                        </a:rPr>
                        <a:t>bylsma_b@cde.state.co.us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1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Kristen Collins</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Northwest</a:t>
                      </a:r>
                      <a:r>
                        <a:rPr lang="en-US" sz="1400" b="0" baseline="0" dirty="0">
                          <a:solidFill>
                            <a:schemeClr val="tx1"/>
                          </a:solidFill>
                          <a:effectLst/>
                          <a:latin typeface="+mn-lt"/>
                          <a:ea typeface="Calibri"/>
                          <a:cs typeface="Times New Roman"/>
                        </a:rPr>
                        <a:t> &amp;</a:t>
                      </a:r>
                      <a:r>
                        <a:rPr lang="en-US" sz="1400" b="0" dirty="0">
                          <a:solidFill>
                            <a:schemeClr val="tx1"/>
                          </a:solidFill>
                          <a:effectLst/>
                          <a:latin typeface="+mn-lt"/>
                          <a:ea typeface="Calibri"/>
                          <a:cs typeface="Times New Roman"/>
                        </a:rPr>
                        <a:t> West</a:t>
                      </a:r>
                      <a:r>
                        <a:rPr lang="en-US" sz="1400" b="0" baseline="0" dirty="0">
                          <a:solidFill>
                            <a:schemeClr val="tx1"/>
                          </a:solidFill>
                          <a:effectLst/>
                          <a:latin typeface="+mn-lt"/>
                          <a:ea typeface="Calibri"/>
                          <a:cs typeface="Times New Roman"/>
                        </a:rPr>
                        <a:t> Central, Title V and Stakeholder Engagement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303-866-6705</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7">
                            <a:extLst>
                              <a:ext uri="{A12FA001-AC4F-418D-AE19-62706E023703}">
                                <ahyp:hlinkClr xmlns:ahyp="http://schemas.microsoft.com/office/drawing/2018/hyperlinkcolor" val="tx"/>
                              </a:ext>
                            </a:extLst>
                          </a:hlinkClick>
                        </a:rPr>
                        <a:t>collins_k@cde.state.co.us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73881568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Tammy Giessinger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Pikes Peak &amp; Southeast, Title IV and School Improvement</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303-866-6992</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8">
                            <a:extLst>
                              <a:ext uri="{A12FA001-AC4F-418D-AE19-62706E023703}">
                                <ahyp:hlinkClr xmlns:ahyp="http://schemas.microsoft.com/office/drawing/2018/hyperlinkcolor" val="tx"/>
                              </a:ext>
                            </a:extLst>
                          </a:hlinkClick>
                        </a:rPr>
                        <a:t>giessinger_t@cde.state.co.us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899293212"/>
                  </a:ext>
                </a:extLst>
              </a:tr>
              <a:tr h="307626">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Karen Ingalls</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North Central &amp; Northeast, Title I Lead</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303-866-3897</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hlinkClick r:id="rId9">
                            <a:extLst>
                              <a:ext uri="{A12FA001-AC4F-418D-AE19-62706E023703}">
                                <ahyp:hlinkClr xmlns:ahyp="http://schemas.microsoft.com/office/drawing/2018/hyperlinkcolor" val="tx"/>
                              </a:ext>
                            </a:extLst>
                          </a:hlinkClick>
                        </a:rPr>
                        <a:t>Ingalls_k@cde.state.co.us</a:t>
                      </a:r>
                      <a:r>
                        <a:rPr lang="en-US" sz="1400" b="1" dirty="0">
                          <a:solidFill>
                            <a:schemeClr val="tx1"/>
                          </a:solidFill>
                          <a:effectLst/>
                          <a:latin typeface="+mn-lt"/>
                          <a:ea typeface="Calibri"/>
                          <a:cs typeface="Times New Roman"/>
                        </a:rPr>
                        <a:t> </a:t>
                      </a:r>
                    </a:p>
                  </a:txBody>
                  <a:tcPr marL="71674" marR="71674" marT="39559" marB="39559">
                    <a:solidFill>
                      <a:schemeClr val="accent6">
                        <a:lumMod val="40000"/>
                        <a:lumOff val="60000"/>
                      </a:schemeClr>
                    </a:solidFill>
                  </a:tcPr>
                </a:tc>
                <a:extLst>
                  <a:ext uri="{0D108BD9-81ED-4DB2-BD59-A6C34878D82A}">
                    <a16:rowId xmlns:a16="http://schemas.microsoft.com/office/drawing/2014/main" val="789301235"/>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Jeremy</a:t>
                      </a:r>
                      <a:r>
                        <a:rPr lang="en-US" sz="1400" b="0" baseline="0" dirty="0">
                          <a:solidFill>
                            <a:schemeClr val="tx1"/>
                          </a:solidFill>
                          <a:effectLst/>
                          <a:latin typeface="+mn-lt"/>
                          <a:ea typeface="Calibri"/>
                          <a:cs typeface="Times New Roman"/>
                        </a:rPr>
                        <a:t> Meredith</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Southwest, Title II</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303-866-3905</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10">
                            <a:extLst>
                              <a:ext uri="{A12FA001-AC4F-418D-AE19-62706E023703}">
                                <ahyp:hlinkClr xmlns:ahyp="http://schemas.microsoft.com/office/drawing/2018/hyperlinkcolor" val="tx"/>
                              </a:ext>
                            </a:extLst>
                          </a:hlinkClick>
                        </a:rPr>
                        <a:t>meredith_j@cde.state.co.us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790978588"/>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Laura</a:t>
                      </a:r>
                      <a:r>
                        <a:rPr lang="en-US" sz="1400" b="0" kern="1200" baseline="0" dirty="0">
                          <a:solidFill>
                            <a:schemeClr val="tx1"/>
                          </a:solidFill>
                          <a:effectLst/>
                          <a:latin typeface="+mn-lt"/>
                        </a:rPr>
                        <a:t> Meushaw</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Pikes Peak &amp; Southeast, Titles I and School</a:t>
                      </a:r>
                      <a:r>
                        <a:rPr lang="en-US" sz="1400" b="0" baseline="0" dirty="0">
                          <a:solidFill>
                            <a:schemeClr val="tx1"/>
                          </a:solidFill>
                          <a:effectLst/>
                          <a:latin typeface="+mn-lt"/>
                          <a:ea typeface="Calibri"/>
                          <a:cs typeface="Times New Roman"/>
                        </a:rPr>
                        <a:t> Improvement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303-866-6618</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1">
                            <a:extLst>
                              <a:ext uri="{A12FA001-AC4F-418D-AE19-62706E023703}">
                                <ahyp:hlinkClr xmlns:ahyp="http://schemas.microsoft.com/office/drawing/2018/hyperlinkcolor" val="tx"/>
                              </a:ext>
                            </a:extLst>
                          </a:hlinkClick>
                        </a:rPr>
                        <a:t>meushaw_l@cde.state.co.us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870432387"/>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Robert Thompson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Northwest</a:t>
                      </a:r>
                      <a:r>
                        <a:rPr lang="en-US" sz="1400" b="0" baseline="0" dirty="0">
                          <a:solidFill>
                            <a:schemeClr val="tx1"/>
                          </a:solidFill>
                          <a:effectLst/>
                          <a:latin typeface="+mn-lt"/>
                          <a:ea typeface="Calibri"/>
                          <a:cs typeface="Times New Roman"/>
                        </a:rPr>
                        <a:t> &amp;</a:t>
                      </a:r>
                      <a:r>
                        <a:rPr lang="en-US" sz="1400" b="0" dirty="0">
                          <a:solidFill>
                            <a:schemeClr val="tx1"/>
                          </a:solidFill>
                          <a:effectLst/>
                          <a:latin typeface="+mn-lt"/>
                          <a:ea typeface="Calibri"/>
                          <a:cs typeface="Times New Roman"/>
                        </a:rPr>
                        <a:t> West</a:t>
                      </a:r>
                      <a:r>
                        <a:rPr lang="en-US" sz="1400" b="0" baseline="0" dirty="0">
                          <a:solidFill>
                            <a:schemeClr val="tx1"/>
                          </a:solidFill>
                          <a:effectLst/>
                          <a:latin typeface="+mn-lt"/>
                          <a:ea typeface="Calibri"/>
                          <a:cs typeface="Times New Roman"/>
                        </a:rPr>
                        <a:t> Central, Title III</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303-866-6842</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2">
                            <a:extLst>
                              <a:ext uri="{A12FA001-AC4F-418D-AE19-62706E023703}">
                                <ahyp:hlinkClr xmlns:ahyp="http://schemas.microsoft.com/office/drawing/2018/hyperlinkcolor" val="tx"/>
                              </a:ext>
                            </a:extLst>
                          </a:hlinkClick>
                        </a:rPr>
                        <a:t>thompson_r@cde.state.co.us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4143514781"/>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Barb Vassis</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 Central &amp; Northeast, Titles I and II</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303-866-6065</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3">
                            <a:extLst>
                              <a:ext uri="{A12FA001-AC4F-418D-AE19-62706E023703}">
                                <ahyp:hlinkClr xmlns:ahyp="http://schemas.microsoft.com/office/drawing/2018/hyperlinkcolor" val="tx"/>
                              </a:ext>
                            </a:extLst>
                          </a:hlinkClick>
                        </a:rPr>
                        <a:t>vassis_b@cde.state.co.us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906183935"/>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Joey Willett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1" baseline="0" dirty="0">
                          <a:solidFill>
                            <a:schemeClr val="tx1"/>
                          </a:solidFill>
                          <a:effectLst/>
                          <a:latin typeface="+mn-lt"/>
                          <a:ea typeface="Calibri"/>
                          <a:cs typeface="Times New Roman"/>
                        </a:rPr>
                        <a:t>Southwest</a:t>
                      </a:r>
                      <a:r>
                        <a:rPr lang="en-US" sz="1400" b="0" baseline="0" dirty="0">
                          <a:solidFill>
                            <a:schemeClr val="tx1"/>
                          </a:solidFill>
                          <a:effectLst/>
                          <a:latin typeface="+mn-lt"/>
                          <a:ea typeface="Calibri"/>
                          <a:cs typeface="Times New Roman"/>
                        </a:rPr>
                        <a:t>, Titles I and ID, Monitoring</a:t>
                      </a:r>
                      <a:endParaRPr lang="en-US" sz="1400" b="0" dirty="0">
                        <a:solidFill>
                          <a:schemeClr val="tx1"/>
                        </a:solidFill>
                        <a:effectLst/>
                        <a:latin typeface="+mn-lt"/>
                        <a:ea typeface="Calibri"/>
                        <a:cs typeface="Times New Roman"/>
                      </a:endParaRP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0" kern="1200" dirty="0">
                          <a:solidFill>
                            <a:schemeClr val="tx1"/>
                          </a:solidFill>
                          <a:effectLst/>
                          <a:latin typeface="+mn-lt"/>
                        </a:rPr>
                        <a:t>303-866-6700</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4">
                            <a:extLst>
                              <a:ext uri="{A12FA001-AC4F-418D-AE19-62706E023703}">
                                <ahyp:hlinkClr xmlns:ahyp="http://schemas.microsoft.com/office/drawing/2018/hyperlinkcolor" val="tx"/>
                              </a:ext>
                            </a:extLst>
                          </a:hlinkClick>
                        </a:rPr>
                        <a:t>willett_j@cde.state.co.us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177786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 (Cont.)</a:t>
            </a:r>
          </a:p>
        </p:txBody>
      </p:sp>
      <p:graphicFrame>
        <p:nvGraphicFramePr>
          <p:cNvPr id="6" name="Table 5"/>
          <p:cNvGraphicFramePr>
            <a:graphicFrameLocks noGrp="1"/>
          </p:cNvGraphicFramePr>
          <p:nvPr>
            <p:extLst>
              <p:ext uri="{D42A27DB-BD31-4B8C-83A1-F6EECF244321}">
                <p14:modId xmlns:p14="http://schemas.microsoft.com/office/powerpoint/2010/main" val="1621306758"/>
              </p:ext>
            </p:extLst>
          </p:nvPr>
        </p:nvGraphicFramePr>
        <p:xfrm>
          <a:off x="443565" y="1337690"/>
          <a:ext cx="11239929" cy="1196904"/>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532445600"/>
                    </a:ext>
                  </a:extLst>
                </a:gridCol>
                <a:gridCol w="4600626">
                  <a:extLst>
                    <a:ext uri="{9D8B030D-6E8A-4147-A177-3AD203B41FA5}">
                      <a16:colId xmlns:a16="http://schemas.microsoft.com/office/drawing/2014/main" val="1590019068"/>
                    </a:ext>
                  </a:extLst>
                </a:gridCol>
                <a:gridCol w="1296980">
                  <a:extLst>
                    <a:ext uri="{9D8B030D-6E8A-4147-A177-3AD203B41FA5}">
                      <a16:colId xmlns:a16="http://schemas.microsoft.com/office/drawing/2014/main" val="1099636816"/>
                    </a:ext>
                  </a:extLst>
                </a:gridCol>
                <a:gridCol w="2909364">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bl>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3765958044"/>
              </p:ext>
            </p:extLst>
          </p:nvPr>
        </p:nvGraphicFramePr>
        <p:xfrm>
          <a:off x="443565" y="2682650"/>
          <a:ext cx="11239928" cy="1797670"/>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592549">
                  <a:extLst>
                    <a:ext uri="{9D8B030D-6E8A-4147-A177-3AD203B41FA5}">
                      <a16:colId xmlns:a16="http://schemas.microsoft.com/office/drawing/2014/main" val="20001"/>
                    </a:ext>
                  </a:extLst>
                </a:gridCol>
                <a:gridCol w="1284269">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5953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CGA Team</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Kim Burnham</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Competitive, Grants &amp; Awards Supervisor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303-866-6916</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Burnham_K@cde.state.co.us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Patricia Gleason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Senior Consultant,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303-866-6143</a:t>
                      </a:r>
                      <a:endParaRPr lang="en-US" sz="1400" b="0" dirty="0">
                        <a:solidFill>
                          <a:schemeClr val="tx1"/>
                        </a:solidFill>
                        <a:effectLst/>
                        <a:latin typeface="+mn-lt"/>
                        <a:ea typeface="Calibri"/>
                        <a:cs typeface="Times New Roman"/>
                      </a:endParaRPr>
                    </a:p>
                  </a:txBody>
                  <a:tcPr marL="71674" marR="71674" marT="39559" marB="39559"/>
                </a:tc>
                <a:tc>
                  <a:txBody>
                    <a:bodyPr/>
                    <a:lstStyle/>
                    <a:p>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Gleason_P@cde.state.co.us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r h="359534">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Mandy Christensen</a:t>
                      </a: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Senior Consultant</a:t>
                      </a:r>
                      <a:r>
                        <a:rPr lang="en-US" sz="1400" b="0" i="0" kern="1200" dirty="0">
                          <a:solidFill>
                            <a:schemeClr val="tx1"/>
                          </a:solidFill>
                          <a:effectLst/>
                          <a:latin typeface="+mn-lt"/>
                          <a:ea typeface="+mn-ea"/>
                          <a:cs typeface="+mn-cs"/>
                        </a:rPr>
                        <a: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303-866-6250</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6">
                            <a:extLst>
                              <a:ext uri="{A12FA001-AC4F-418D-AE19-62706E023703}">
                                <ahyp:hlinkClr xmlns:ahyp="http://schemas.microsoft.com/office/drawing/2018/hyperlinkcolor" val="tx"/>
                              </a:ext>
                            </a:extLst>
                          </a:hlinkClick>
                        </a:rPr>
                        <a:t>Christensen_m@cde.state.co.us</a:t>
                      </a:r>
                      <a:r>
                        <a:rPr lang="en-US" sz="1400" b="0" baseline="0" dirty="0">
                          <a:solidFill>
                            <a:schemeClr val="tx1"/>
                          </a:solidFill>
                          <a:effectLst/>
                          <a:latin typeface="+mn-lt"/>
                          <a:ea typeface="Calibri"/>
                          <a:cs typeface="Times New Roman"/>
                        </a:rPr>
                        <a:t> </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066141455"/>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Brittany Jimenez</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303-866-6813</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7">
                            <a:extLst>
                              <a:ext uri="{A12FA001-AC4F-418D-AE19-62706E023703}">
                                <ahyp:hlinkClr xmlns:ahyp="http://schemas.microsoft.com/office/drawing/2018/hyperlinkcolor" val="tx"/>
                              </a:ext>
                            </a:extLst>
                          </a:hlinkClick>
                        </a:rPr>
                        <a:t>Jimenez_B@cde.state.co.us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3"/>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172199274"/>
              </p:ext>
            </p:extLst>
          </p:nvPr>
        </p:nvGraphicFramePr>
        <p:xfrm>
          <a:off x="443565" y="4816783"/>
          <a:ext cx="11239928" cy="1893696"/>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613097">
                  <a:extLst>
                    <a:ext uri="{9D8B030D-6E8A-4147-A177-3AD203B41FA5}">
                      <a16:colId xmlns:a16="http://schemas.microsoft.com/office/drawing/2014/main" val="20001"/>
                    </a:ext>
                  </a:extLst>
                </a:gridCol>
                <a:gridCol w="1263721">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39216">
                <a:tc>
                  <a:txBody>
                    <a:bodyPr/>
                    <a:lstStyle/>
                    <a:p>
                      <a:pPr algn="ctr"/>
                      <a:r>
                        <a:rPr lang="en-US" sz="1400" dirty="0">
                          <a:solidFill>
                            <a:schemeClr val="tx1"/>
                          </a:solidFill>
                        </a:rPr>
                        <a:t>DARE Team</a:t>
                      </a:r>
                    </a:p>
                  </a:txBody>
                  <a:tcPr/>
                </a:tc>
                <a:tc>
                  <a:txBody>
                    <a:bodyPr/>
                    <a:lstStyle/>
                    <a:p>
                      <a:pPr algn="ctr"/>
                      <a:r>
                        <a:rPr lang="en-US" sz="1400" dirty="0">
                          <a:solidFill>
                            <a:schemeClr val="tx1"/>
                          </a:solidFill>
                        </a:rPr>
                        <a:t>Expertise</a:t>
                      </a:r>
                    </a:p>
                  </a:txBody>
                  <a:tcPr/>
                </a:tc>
                <a:tc>
                  <a:txBody>
                    <a:bodyPr/>
                    <a:lstStyle/>
                    <a:p>
                      <a:pPr algn="ctr"/>
                      <a:r>
                        <a:rPr lang="en-US" sz="1400" dirty="0">
                          <a:solidFill>
                            <a:schemeClr val="tx1"/>
                          </a:solidFill>
                        </a:rPr>
                        <a:t>Phone</a:t>
                      </a:r>
                    </a:p>
                  </a:txBody>
                  <a:tcPr/>
                </a:tc>
                <a:tc>
                  <a:txBody>
                    <a:bodyPr/>
                    <a:lstStyle/>
                    <a:p>
                      <a:pPr algn="ctr"/>
                      <a:r>
                        <a:rPr lang="en-US" sz="1400" dirty="0">
                          <a:solidFill>
                            <a:schemeClr val="tx1"/>
                          </a:solidFill>
                        </a:rPr>
                        <a:t>Email</a:t>
                      </a:r>
                    </a:p>
                  </a:txBody>
                  <a:tcPr/>
                </a:tc>
                <a:extLst>
                  <a:ext uri="{0D108BD9-81ED-4DB2-BD59-A6C34878D82A}">
                    <a16:rowId xmlns:a16="http://schemas.microsoft.com/office/drawing/2014/main" val="10000"/>
                  </a:ext>
                </a:extLst>
              </a:tr>
              <a:tr h="310948">
                <a:tc>
                  <a:txBody>
                    <a:bodyPr/>
                    <a:lstStyle/>
                    <a:p>
                      <a:r>
                        <a:rPr lang="en-US" sz="1400" b="0" i="0" kern="1200" dirty="0">
                          <a:solidFill>
                            <a:schemeClr val="tx1"/>
                          </a:solidFill>
                          <a:effectLst/>
                          <a:latin typeface="+mn-lt"/>
                          <a:ea typeface="+mn-ea"/>
                          <a:cs typeface="+mn-cs"/>
                        </a:rPr>
                        <a:t>Tina Negley</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ESSA Accountability, Program Evaluation,</a:t>
                      </a:r>
                      <a:r>
                        <a:rPr lang="en-US" sz="1400" b="0" i="0" kern="1200" baseline="0" dirty="0">
                          <a:solidFill>
                            <a:schemeClr val="tx1"/>
                          </a:solidFill>
                          <a:effectLst/>
                          <a:latin typeface="+mn-lt"/>
                          <a:ea typeface="+mn-ea"/>
                          <a:cs typeface="+mn-cs"/>
                        </a:rPr>
                        <a:t> and Reporting</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303-866-5243</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8">
                            <a:extLst>
                              <a:ext uri="{A12FA001-AC4F-418D-AE19-62706E023703}">
                                <ahyp:hlinkClr xmlns:ahyp="http://schemas.microsoft.com/office/drawing/2018/hyperlinkcolor" val="tx"/>
                              </a:ext>
                            </a:extLst>
                          </a:hlinkClick>
                        </a:rPr>
                        <a:t>negley_t@cde.state.co.us</a:t>
                      </a:r>
                      <a:endParaRPr lang="en-US" sz="1400" dirty="0">
                        <a:solidFill>
                          <a:schemeClr val="tx1"/>
                        </a:solidFill>
                      </a:endParaRPr>
                    </a:p>
                  </a:txBody>
                  <a:tcPr/>
                </a:tc>
                <a:extLst>
                  <a:ext uri="{0D108BD9-81ED-4DB2-BD59-A6C34878D82A}">
                    <a16:rowId xmlns:a16="http://schemas.microsoft.com/office/drawing/2014/main" val="10001"/>
                  </a:ext>
                </a:extLst>
              </a:tr>
              <a:tr h="345503">
                <a:tc>
                  <a:txBody>
                    <a:bodyPr/>
                    <a:lstStyle/>
                    <a:p>
                      <a:r>
                        <a:rPr lang="en-US" sz="1400" b="0" i="0" kern="1200" dirty="0">
                          <a:solidFill>
                            <a:schemeClr val="tx1"/>
                          </a:solidFill>
                          <a:effectLst/>
                          <a:latin typeface="+mn-lt"/>
                          <a:ea typeface="+mn-ea"/>
                          <a:cs typeface="+mn-cs"/>
                        </a:rPr>
                        <a:t>Alan Shimmin</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ESEA Reporting</a:t>
                      </a:r>
                      <a:r>
                        <a:rPr lang="en-US" sz="1400" b="0" i="0" kern="1200" baseline="0" dirty="0">
                          <a:solidFill>
                            <a:schemeClr val="tx1"/>
                          </a:solidFill>
                          <a:effectLst/>
                          <a:latin typeface="+mn-lt"/>
                          <a:ea typeface="+mn-ea"/>
                          <a:cs typeface="+mn-cs"/>
                        </a:rPr>
                        <a:t> and Data Collections</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303-866-6209</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shimmin_a@cde.state.co.us</a:t>
                      </a:r>
                      <a:endParaRPr lang="en-US" sz="1400" dirty="0">
                        <a:solidFill>
                          <a:schemeClr val="tx1"/>
                        </a:solidFill>
                      </a:endParaRPr>
                    </a:p>
                  </a:txBody>
                  <a:tcPr/>
                </a:tc>
                <a:extLst>
                  <a:ext uri="{0D108BD9-81ED-4DB2-BD59-A6C34878D82A}">
                    <a16:rowId xmlns:a16="http://schemas.microsoft.com/office/drawing/2014/main" val="10002"/>
                  </a:ext>
                </a:extLst>
              </a:tr>
              <a:tr h="310948">
                <a:tc>
                  <a:txBody>
                    <a:bodyPr/>
                    <a:lstStyle/>
                    <a:p>
                      <a:r>
                        <a:rPr lang="en-US" sz="1400" b="0" i="0" kern="1200" dirty="0">
                          <a:solidFill>
                            <a:schemeClr val="tx1"/>
                          </a:solidFill>
                          <a:effectLst/>
                          <a:latin typeface="+mn-lt"/>
                          <a:ea typeface="+mn-ea"/>
                          <a:cs typeface="+mn-cs"/>
                        </a:rPr>
                        <a:t>Mary Shen</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ESEA</a:t>
                      </a:r>
                      <a:r>
                        <a:rPr lang="en-US" sz="1400" b="0" i="0" kern="1200" baseline="0" dirty="0">
                          <a:solidFill>
                            <a:schemeClr val="tx1"/>
                          </a:solidFill>
                          <a:effectLst/>
                          <a:latin typeface="+mn-lt"/>
                          <a:ea typeface="+mn-ea"/>
                          <a:cs typeface="+mn-cs"/>
                        </a:rPr>
                        <a:t> Program Evaluation, Research, and Accountability</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303-866-4571</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shen_m@cde.state.co.us</a:t>
                      </a:r>
                      <a:endParaRPr lang="en-US" sz="1400"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1061167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Fiscal Contacts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71851989"/>
              </p:ext>
            </p:extLst>
          </p:nvPr>
        </p:nvGraphicFramePr>
        <p:xfrm>
          <a:off x="443565" y="1548880"/>
          <a:ext cx="11163719" cy="1312816"/>
        </p:xfrm>
        <a:graphic>
          <a:graphicData uri="http://schemas.openxmlformats.org/drawingml/2006/table">
            <a:tbl>
              <a:tblPr firstRow="1" bandRow="1">
                <a:tableStyleId>{5C22544A-7EE6-4342-B048-85BDC9FD1C3A}</a:tableStyleId>
              </a:tblPr>
              <a:tblGrid>
                <a:gridCol w="2790930">
                  <a:extLst>
                    <a:ext uri="{9D8B030D-6E8A-4147-A177-3AD203B41FA5}">
                      <a16:colId xmlns:a16="http://schemas.microsoft.com/office/drawing/2014/main" val="20000"/>
                    </a:ext>
                  </a:extLst>
                </a:gridCol>
                <a:gridCol w="2790930">
                  <a:extLst>
                    <a:ext uri="{9D8B030D-6E8A-4147-A177-3AD203B41FA5}">
                      <a16:colId xmlns:a16="http://schemas.microsoft.com/office/drawing/2014/main" val="20001"/>
                    </a:ext>
                  </a:extLst>
                </a:gridCol>
                <a:gridCol w="2521339">
                  <a:extLst>
                    <a:ext uri="{9D8B030D-6E8A-4147-A177-3AD203B41FA5}">
                      <a16:colId xmlns:a16="http://schemas.microsoft.com/office/drawing/2014/main" val="20002"/>
                    </a:ext>
                  </a:extLst>
                </a:gridCol>
                <a:gridCol w="3060520">
                  <a:extLst>
                    <a:ext uri="{9D8B030D-6E8A-4147-A177-3AD203B41FA5}">
                      <a16:colId xmlns:a16="http://schemas.microsoft.com/office/drawing/2014/main" val="20003"/>
                    </a:ext>
                  </a:extLst>
                </a:gridCol>
              </a:tblGrid>
              <a:tr h="32820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Grants Fiscal Staff</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Jennifer Austin</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Director of Grants</a:t>
                      </a:r>
                      <a:r>
                        <a:rPr lang="en-US" sz="1400" baseline="0" dirty="0">
                          <a:solidFill>
                            <a:schemeClr val="tx1"/>
                          </a:solidFill>
                          <a:effectLst/>
                          <a:latin typeface="+mn-lt"/>
                          <a:ea typeface="Calibri"/>
                          <a:cs typeface="Times New Roman"/>
                        </a:rPr>
                        <a:t> Fiscal</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303-866-6689</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hlinkClick r:id="rId2">
                            <a:extLst>
                              <a:ext uri="{A12FA001-AC4F-418D-AE19-62706E023703}">
                                <ahyp:hlinkClr xmlns:ahyp="http://schemas.microsoft.com/office/drawing/2018/hyperlinkcolor" val="tx"/>
                              </a:ext>
                            </a:extLst>
                          </a:hlinkClick>
                        </a:rPr>
                        <a:t>Austin_j@cde.state.co.us</a:t>
                      </a:r>
                      <a:r>
                        <a:rPr lang="en-US" sz="1400" dirty="0">
                          <a:solidFill>
                            <a:schemeClr val="tx1"/>
                          </a:solidFill>
                          <a:effectLst/>
                          <a:latin typeface="+mn-lt"/>
                          <a:ea typeface="Calibri"/>
                          <a:cs typeface="Times New Roman"/>
                        </a:rPr>
                        <a:t> </a:t>
                      </a:r>
                    </a:p>
                  </a:txBody>
                  <a:tcPr marL="71674" marR="71674" marT="39559" marB="39559"/>
                </a:tc>
                <a:extLst>
                  <a:ext uri="{0D108BD9-81ED-4DB2-BD59-A6C34878D82A}">
                    <a16:rowId xmlns:a16="http://schemas.microsoft.com/office/drawing/2014/main" val="864307126"/>
                  </a:ext>
                </a:extLst>
              </a:tr>
              <a:tr h="328204">
                <a:tc>
                  <a:txBody>
                    <a:bodyPr/>
                    <a:lstStyle/>
                    <a:p>
                      <a:pPr marL="0" marR="0">
                        <a:lnSpc>
                          <a:spcPct val="115000"/>
                        </a:lnSpc>
                        <a:spcBef>
                          <a:spcPts val="0"/>
                        </a:spcBef>
                        <a:spcAft>
                          <a:spcPts val="0"/>
                        </a:spcAft>
                      </a:pPr>
                      <a:r>
                        <a:rPr lang="en-US" sz="1400" kern="1200" dirty="0">
                          <a:solidFill>
                            <a:schemeClr val="tx1"/>
                          </a:solidFill>
                          <a:effectLst/>
                          <a:latin typeface="+mn-lt"/>
                        </a:rPr>
                        <a:t>Robert Hawkins</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Grants Fiscal Analyst</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303-866-6775</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hlinkClick r:id="rId3">
                            <a:extLst>
                              <a:ext uri="{A12FA001-AC4F-418D-AE19-62706E023703}">
                                <ahyp:hlinkClr xmlns:ahyp="http://schemas.microsoft.com/office/drawing/2018/hyperlinkcolor" val="tx"/>
                              </a:ext>
                            </a:extLst>
                          </a:hlinkClick>
                        </a:rPr>
                        <a:t>Hawkins_r@cde.state.co.us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Steven Kaleda</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Grants Fiscal Analyst</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303-866-6724</a:t>
                      </a: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kaleda_s@cde.state.co.us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232036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g8327fc3782_2_16"/>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 Part A</a:t>
            </a:r>
            <a:endParaRPr/>
          </a:p>
          <a:p>
            <a:pPr marL="0" lvl="0" indent="0" algn="l" rtl="0">
              <a:spcBef>
                <a:spcPts val="0"/>
              </a:spcBef>
              <a:spcAft>
                <a:spcPts val="0"/>
              </a:spcAft>
              <a:buNone/>
            </a:pPr>
            <a:r>
              <a:rPr lang="en-US"/>
              <a:t>Program Purpose</a:t>
            </a:r>
            <a:endParaRPr/>
          </a:p>
        </p:txBody>
      </p:sp>
      <p:sp>
        <p:nvSpPr>
          <p:cNvPr id="288" name="Google Shape;288;g8327fc3782_2_16"/>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800" dirty="0">
                <a:solidFill>
                  <a:srgbClr val="333333"/>
                </a:solidFill>
                <a:highlight>
                  <a:srgbClr val="FFFFFF"/>
                </a:highlight>
                <a:latin typeface="Arial"/>
                <a:ea typeface="Arial"/>
                <a:cs typeface="Arial"/>
                <a:sym typeface="Arial"/>
              </a:rPr>
              <a:t>The purpose of Title I, Part A is to ensure that all children have a fair, equal, and significant opportunity to obtain a high-quality education and reach, at a minimum, proficiency on challenging State academic achievement standards and state academic assessments and close the achievement gap between high- and low-performing children, especially the achievement gaps between minority and nonminority students, and between disadvantaged children and their more advantaged peers. § 1001.</a:t>
            </a:r>
            <a:endParaRPr sz="1800" dirty="0">
              <a:solidFill>
                <a:srgbClr val="333333"/>
              </a:solidFill>
              <a:highlight>
                <a:srgbClr val="FFFFFF"/>
              </a:highlight>
              <a:latin typeface="Arial"/>
              <a:ea typeface="Arial"/>
              <a:cs typeface="Arial"/>
              <a:sym typeface="Arial"/>
            </a:endParaRPr>
          </a:p>
          <a:p>
            <a:pPr marL="0" lvl="0" indent="0" algn="l" rtl="0">
              <a:lnSpc>
                <a:spcPct val="115000"/>
              </a:lnSpc>
              <a:spcBef>
                <a:spcPts val="800"/>
              </a:spcBef>
              <a:spcAft>
                <a:spcPts val="0"/>
              </a:spcAft>
              <a:buNone/>
            </a:pPr>
            <a:endParaRPr sz="1000" dirty="0">
              <a:solidFill>
                <a:srgbClr val="333333"/>
              </a:solidFill>
              <a:highlight>
                <a:srgbClr val="FFFFFF"/>
              </a:highlight>
              <a:latin typeface="Arial"/>
              <a:ea typeface="Arial"/>
              <a:cs typeface="Arial"/>
              <a:sym typeface="Arial"/>
            </a:endParaRPr>
          </a:p>
          <a:p>
            <a:pPr marL="0" lvl="0" indent="0" algn="l" rtl="0">
              <a:lnSpc>
                <a:spcPct val="115000"/>
              </a:lnSpc>
              <a:spcBef>
                <a:spcPts val="800"/>
              </a:spcBef>
              <a:spcAft>
                <a:spcPts val="0"/>
              </a:spcAft>
              <a:buClr>
                <a:schemeClr val="dk1"/>
              </a:buClr>
              <a:buSzPts val="1100"/>
              <a:buFont typeface="Arial"/>
              <a:buNone/>
            </a:pPr>
            <a:r>
              <a:rPr lang="en-US" sz="1800" b="1" dirty="0">
                <a:solidFill>
                  <a:srgbClr val="333333"/>
                </a:solidFill>
                <a:highlight>
                  <a:srgbClr val="FFFFFF"/>
                </a:highlight>
                <a:latin typeface="Arial"/>
                <a:ea typeface="Arial"/>
                <a:cs typeface="Arial"/>
                <a:sym typeface="Arial"/>
              </a:rPr>
              <a:t>Title I, Part A is intended to support LEAs in:</a:t>
            </a:r>
            <a:endParaRPr sz="1800" b="1" dirty="0">
              <a:solidFill>
                <a:srgbClr val="333333"/>
              </a:solidFill>
              <a:highlight>
                <a:srgbClr val="FFFFFF"/>
              </a:highlight>
              <a:latin typeface="Arial"/>
              <a:ea typeface="Arial"/>
              <a:cs typeface="Arial"/>
              <a:sym typeface="Arial"/>
            </a:endParaRPr>
          </a:p>
          <a:p>
            <a:pPr marL="457200" lvl="0" indent="-342900" algn="l" rtl="0">
              <a:lnSpc>
                <a:spcPct val="115000"/>
              </a:lnSpc>
              <a:spcBef>
                <a:spcPts val="800"/>
              </a:spcBef>
              <a:spcAft>
                <a:spcPts val="0"/>
              </a:spcAft>
              <a:buClr>
                <a:srgbClr val="333333"/>
              </a:buClr>
              <a:buSzPts val="1800"/>
              <a:buChar char="●"/>
            </a:pPr>
            <a:r>
              <a:rPr lang="en-US" sz="1800" dirty="0">
                <a:solidFill>
                  <a:srgbClr val="333333"/>
                </a:solidFill>
                <a:highlight>
                  <a:srgbClr val="FFFFFF"/>
                </a:highlight>
                <a:latin typeface="Arial"/>
                <a:ea typeface="Arial"/>
                <a:cs typeface="Arial"/>
                <a:sym typeface="Arial"/>
              </a:rPr>
              <a:t>Improving teaching by promoting effective instruction for at-risk children and for enriched and accelerated programs;</a:t>
            </a:r>
            <a:endParaRPr sz="1800" dirty="0">
              <a:solidFill>
                <a:srgbClr val="333333"/>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333333"/>
              </a:buClr>
              <a:buSzPts val="1800"/>
              <a:buChar char="●"/>
            </a:pPr>
            <a:r>
              <a:rPr lang="en-US" sz="1800" dirty="0">
                <a:solidFill>
                  <a:srgbClr val="333333"/>
                </a:solidFill>
                <a:highlight>
                  <a:srgbClr val="FFFFFF"/>
                </a:highlight>
                <a:latin typeface="Arial"/>
                <a:ea typeface="Arial"/>
                <a:cs typeface="Arial"/>
                <a:sym typeface="Arial"/>
              </a:rPr>
              <a:t>Expanding eligibility of schools for schoolwide programs that serve all children;</a:t>
            </a:r>
            <a:endParaRPr sz="1800" dirty="0">
              <a:solidFill>
                <a:srgbClr val="333333"/>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333333"/>
              </a:buClr>
              <a:buSzPts val="1800"/>
              <a:buChar char="●"/>
            </a:pPr>
            <a:r>
              <a:rPr lang="en-US" sz="1800" dirty="0">
                <a:solidFill>
                  <a:srgbClr val="333333"/>
                </a:solidFill>
                <a:highlight>
                  <a:srgbClr val="FFFFFF"/>
                </a:highlight>
                <a:latin typeface="Arial"/>
                <a:ea typeface="Arial"/>
                <a:cs typeface="Arial"/>
                <a:sym typeface="Arial"/>
              </a:rPr>
              <a:t>Encouraging school-based improvement planning;</a:t>
            </a:r>
            <a:endParaRPr sz="1800" dirty="0">
              <a:solidFill>
                <a:srgbClr val="333333"/>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333333"/>
              </a:buClr>
              <a:buSzPts val="1800"/>
              <a:buChar char="●"/>
            </a:pPr>
            <a:r>
              <a:rPr lang="en-US" sz="1800" dirty="0">
                <a:solidFill>
                  <a:srgbClr val="333333"/>
                </a:solidFill>
                <a:highlight>
                  <a:srgbClr val="FFFFFF"/>
                </a:highlight>
                <a:latin typeface="Arial"/>
                <a:ea typeface="Arial"/>
                <a:cs typeface="Arial"/>
                <a:sym typeface="Arial"/>
              </a:rPr>
              <a:t>Establishing accountability based on results;</a:t>
            </a:r>
            <a:endParaRPr sz="1800" dirty="0">
              <a:solidFill>
                <a:srgbClr val="333333"/>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333333"/>
              </a:buClr>
              <a:buSzPts val="1800"/>
              <a:buChar char="●"/>
            </a:pPr>
            <a:r>
              <a:rPr lang="en-US" sz="1800" dirty="0">
                <a:solidFill>
                  <a:srgbClr val="333333"/>
                </a:solidFill>
                <a:highlight>
                  <a:srgbClr val="FFFFFF"/>
                </a:highlight>
                <a:latin typeface="Arial"/>
                <a:ea typeface="Arial"/>
                <a:cs typeface="Arial"/>
                <a:sym typeface="Arial"/>
              </a:rPr>
              <a:t>Promoting meaningful parent and family engagement;</a:t>
            </a:r>
            <a:endParaRPr sz="1800" dirty="0">
              <a:solidFill>
                <a:srgbClr val="333333"/>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333333"/>
              </a:buClr>
              <a:buSzPts val="1800"/>
              <a:buChar char="●"/>
            </a:pPr>
            <a:r>
              <a:rPr lang="en-US" sz="1800" dirty="0">
                <a:solidFill>
                  <a:srgbClr val="333333"/>
                </a:solidFill>
                <a:highlight>
                  <a:srgbClr val="FFFFFF"/>
                </a:highlight>
                <a:latin typeface="Arial"/>
                <a:ea typeface="Arial"/>
                <a:cs typeface="Arial"/>
                <a:sym typeface="Arial"/>
              </a:rPr>
              <a:t>Coordinating with health and social services agencies;</a:t>
            </a:r>
            <a:endParaRPr sz="1800" dirty="0">
              <a:solidFill>
                <a:srgbClr val="333333"/>
              </a:solidFill>
              <a:highlight>
                <a:srgbClr val="FFFFFF"/>
              </a:highlight>
              <a:latin typeface="Arial"/>
              <a:ea typeface="Arial"/>
              <a:cs typeface="Arial"/>
              <a:sym typeface="Arial"/>
            </a:endParaRPr>
          </a:p>
          <a:p>
            <a:pPr marL="457200" lvl="0" indent="-342900" algn="l" rtl="0">
              <a:lnSpc>
                <a:spcPct val="115000"/>
              </a:lnSpc>
              <a:spcBef>
                <a:spcPts val="0"/>
              </a:spcBef>
              <a:spcAft>
                <a:spcPts val="0"/>
              </a:spcAft>
              <a:buClr>
                <a:srgbClr val="333333"/>
              </a:buClr>
              <a:buSzPts val="1800"/>
              <a:buChar char="●"/>
            </a:pPr>
            <a:r>
              <a:rPr lang="en-US" sz="1800" dirty="0">
                <a:solidFill>
                  <a:srgbClr val="333333"/>
                </a:solidFill>
                <a:highlight>
                  <a:srgbClr val="FFFFFF"/>
                </a:highlight>
                <a:latin typeface="Arial"/>
                <a:ea typeface="Arial"/>
                <a:cs typeface="Arial"/>
                <a:sym typeface="Arial"/>
              </a:rPr>
              <a:t>Focusing resources on the schools with the highest percentage of students living in poverty.</a:t>
            </a:r>
            <a:endParaRPr sz="1800" dirty="0">
              <a:solidFill>
                <a:srgbClr val="333333"/>
              </a:solidFill>
              <a:highlight>
                <a:srgbClr val="FFFFFF"/>
              </a:highlight>
              <a:latin typeface="Arial"/>
              <a:ea typeface="Arial"/>
              <a:cs typeface="Arial"/>
              <a:sym typeface="Arial"/>
            </a:endParaRPr>
          </a:p>
          <a:p>
            <a:pPr marL="0" lvl="0" indent="0" algn="l" rtl="0">
              <a:spcBef>
                <a:spcPts val="1000"/>
              </a:spcBef>
              <a:spcAft>
                <a:spcPts val="0"/>
              </a:spcAft>
              <a:buNone/>
            </a:pPr>
            <a:endParaRPr dirty="0"/>
          </a:p>
        </p:txBody>
      </p:sp>
      <p:sp>
        <p:nvSpPr>
          <p:cNvPr id="289" name="Google Shape;289;g8327fc3782_2_16"/>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g8327fc3782_2_23"/>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 Part A</a:t>
            </a:r>
            <a:endParaRPr/>
          </a:p>
          <a:p>
            <a:pPr marL="0" lvl="0" indent="0" algn="l" rtl="0">
              <a:spcBef>
                <a:spcPts val="0"/>
              </a:spcBef>
              <a:spcAft>
                <a:spcPts val="0"/>
              </a:spcAft>
              <a:buNone/>
            </a:pPr>
            <a:r>
              <a:rPr lang="en-US"/>
              <a:t>Allowable Use of Funds</a:t>
            </a:r>
            <a:endParaRPr/>
          </a:p>
          <a:p>
            <a:pPr marL="0" lvl="0" indent="0" algn="l" rtl="0">
              <a:spcBef>
                <a:spcPts val="0"/>
              </a:spcBef>
              <a:spcAft>
                <a:spcPts val="0"/>
              </a:spcAft>
              <a:buNone/>
            </a:pPr>
            <a:endParaRPr/>
          </a:p>
        </p:txBody>
      </p:sp>
      <p:sp>
        <p:nvSpPr>
          <p:cNvPr id="296" name="Google Shape;296;g8327fc3782_2_23"/>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lnSpc>
                <a:spcPct val="115000"/>
              </a:lnSpc>
              <a:spcBef>
                <a:spcPts val="0"/>
              </a:spcBef>
              <a:spcAft>
                <a:spcPts val="0"/>
              </a:spcAft>
              <a:buNone/>
            </a:pPr>
            <a:r>
              <a:rPr lang="en-US" sz="1800" dirty="0">
                <a:solidFill>
                  <a:srgbClr val="333333"/>
                </a:solidFill>
                <a:highlight>
                  <a:srgbClr val="FFFFFF"/>
                </a:highlight>
                <a:latin typeface="Arial"/>
                <a:ea typeface="Arial"/>
                <a:cs typeface="Arial"/>
                <a:sym typeface="Arial"/>
              </a:rPr>
              <a:t>Activities supported with Title I, Part A funds must be planned based on a </a:t>
            </a:r>
            <a:r>
              <a:rPr lang="en-US" sz="1800" dirty="0">
                <a:solidFill>
                  <a:srgbClr val="333333"/>
                </a:solidFill>
                <a:highlight>
                  <a:srgbClr val="FFFFFF"/>
                </a:highlight>
                <a:latin typeface="Arial"/>
                <a:ea typeface="Arial"/>
                <a:cs typeface="Arial"/>
                <a:sym typeface="Arial"/>
                <a:hlinkClick r:id="rId3"/>
              </a:rPr>
              <a:t>comprehensive needs assessment </a:t>
            </a:r>
            <a:r>
              <a:rPr lang="en-US" sz="1800" dirty="0">
                <a:solidFill>
                  <a:srgbClr val="333333"/>
                </a:solidFill>
                <a:highlight>
                  <a:srgbClr val="FFFFFF"/>
                </a:highlight>
                <a:latin typeface="Arial"/>
                <a:ea typeface="Arial"/>
                <a:cs typeface="Arial"/>
                <a:sym typeface="Arial"/>
              </a:rPr>
              <a:t>and in consultation with parents, teachers, principals, and other relevant stakeholders. The LEA must also engage in continued consultation with these stakeholders to improve supported activities. Descriptions of funded activities must address program objectives and intended outcomes.</a:t>
            </a:r>
            <a:endParaRPr sz="1800" b="1" dirty="0">
              <a:solidFill>
                <a:srgbClr val="333333"/>
              </a:solidFill>
              <a:highlight>
                <a:srgbClr val="FFFFFF"/>
              </a:highlight>
              <a:latin typeface="Arial"/>
              <a:ea typeface="Arial"/>
              <a:cs typeface="Arial"/>
              <a:sym typeface="Arial"/>
            </a:endParaRPr>
          </a:p>
          <a:p>
            <a:pPr marL="0" marR="190500" lvl="0" indent="0" algn="l" rtl="0">
              <a:lnSpc>
                <a:spcPct val="115000"/>
              </a:lnSpc>
              <a:spcBef>
                <a:spcPts val="800"/>
              </a:spcBef>
              <a:spcAft>
                <a:spcPts val="0"/>
              </a:spcAft>
              <a:buClr>
                <a:schemeClr val="dk1"/>
              </a:buClr>
              <a:buSzPts val="1100"/>
              <a:buFont typeface="Arial"/>
              <a:buNone/>
            </a:pPr>
            <a:r>
              <a:rPr lang="en-US" sz="1800" dirty="0">
                <a:solidFill>
                  <a:srgbClr val="333333"/>
                </a:solidFill>
                <a:highlight>
                  <a:srgbClr val="FFFFFF"/>
                </a:highlight>
                <a:latin typeface="Arial"/>
                <a:ea typeface="Arial"/>
                <a:cs typeface="Arial"/>
                <a:sym typeface="Arial"/>
              </a:rPr>
              <a:t>LEAs may be required to allocate funds for specific activities based on district or school accreditation plan types and/or allocation amount.</a:t>
            </a:r>
            <a:endParaRPr sz="1800" dirty="0">
              <a:solidFill>
                <a:srgbClr val="333333"/>
              </a:solidFill>
              <a:highlight>
                <a:srgbClr val="FFFFFF"/>
              </a:highlight>
              <a:latin typeface="Arial"/>
              <a:ea typeface="Arial"/>
              <a:cs typeface="Arial"/>
              <a:sym typeface="Arial"/>
            </a:endParaRPr>
          </a:p>
          <a:p>
            <a:pPr marL="0" lvl="0" indent="0" algn="l" rtl="0">
              <a:spcBef>
                <a:spcPts val="1000"/>
              </a:spcBef>
              <a:spcAft>
                <a:spcPts val="0"/>
              </a:spcAft>
              <a:buNone/>
            </a:pPr>
            <a:endParaRPr lang="en-US" dirty="0"/>
          </a:p>
          <a:p>
            <a:pPr marL="0" lvl="0" indent="0" algn="l" rtl="0">
              <a:spcBef>
                <a:spcPts val="1000"/>
              </a:spcBef>
              <a:spcAft>
                <a:spcPts val="0"/>
              </a:spcAft>
              <a:buNone/>
            </a:pPr>
            <a:endParaRPr dirty="0"/>
          </a:p>
        </p:txBody>
      </p:sp>
      <p:graphicFrame>
        <p:nvGraphicFramePr>
          <p:cNvPr id="5" name="Google Shape;297;g8327fc3782_2_23" descr="The table list the required and optional use of Title I funds.  Required set asides includes Parent Involvement set aside for districts receiving more that $500,000 in Title I funds and a set aside for homeless students,. LEAs with neglected facilities must set money aside as well as districts with non-public schools participating in Title I.  The optional set asides include funds for family literacy, district managed activities and funds for preschools.">
            <a:extLst>
              <a:ext uri="{FF2B5EF4-FFF2-40B4-BE49-F238E27FC236}">
                <a16:creationId xmlns:a16="http://schemas.microsoft.com/office/drawing/2014/main" id="{193596D5-BC5E-4A23-883A-F1EF6C815085}"/>
              </a:ext>
            </a:extLst>
          </p:cNvPr>
          <p:cNvGraphicFramePr/>
          <p:nvPr>
            <p:extLst>
              <p:ext uri="{D42A27DB-BD31-4B8C-83A1-F6EECF244321}">
                <p14:modId xmlns:p14="http://schemas.microsoft.com/office/powerpoint/2010/main" val="1892684651"/>
              </p:ext>
            </p:extLst>
          </p:nvPr>
        </p:nvGraphicFramePr>
        <p:xfrm>
          <a:off x="681212" y="3559483"/>
          <a:ext cx="10829575" cy="3298517"/>
        </p:xfrm>
        <a:graphic>
          <a:graphicData uri="http://schemas.openxmlformats.org/drawingml/2006/table">
            <a:tbl>
              <a:tblPr firstRow="1">
                <a:noFill/>
                <a:tableStyleId>{D70F1B11-E1C4-425A-AFE0-A0E6DB869794}</a:tableStyleId>
              </a:tblPr>
              <a:tblGrid>
                <a:gridCol w="5837890">
                  <a:extLst>
                    <a:ext uri="{9D8B030D-6E8A-4147-A177-3AD203B41FA5}">
                      <a16:colId xmlns:a16="http://schemas.microsoft.com/office/drawing/2014/main" val="20000"/>
                    </a:ext>
                  </a:extLst>
                </a:gridCol>
                <a:gridCol w="4991685">
                  <a:extLst>
                    <a:ext uri="{9D8B030D-6E8A-4147-A177-3AD203B41FA5}">
                      <a16:colId xmlns:a16="http://schemas.microsoft.com/office/drawing/2014/main" val="20001"/>
                    </a:ext>
                  </a:extLst>
                </a:gridCol>
              </a:tblGrid>
              <a:tr h="627682">
                <a:tc>
                  <a:txBody>
                    <a:bodyPr/>
                    <a:lstStyle/>
                    <a:p>
                      <a:pPr marL="0" marR="190500" lvl="0" indent="0" algn="ctr" rtl="0">
                        <a:lnSpc>
                          <a:spcPct val="115000"/>
                        </a:lnSpc>
                        <a:spcBef>
                          <a:spcPts val="0"/>
                        </a:spcBef>
                        <a:spcAft>
                          <a:spcPts val="0"/>
                        </a:spcAft>
                        <a:buNone/>
                      </a:pPr>
                      <a:r>
                        <a:rPr lang="en-US" sz="1600" dirty="0"/>
                        <a:t>Required Set-Asides </a:t>
                      </a:r>
                      <a:endParaRPr sz="1600" dirty="0"/>
                    </a:p>
                  </a:txBody>
                  <a:tcPr marL="91425" marR="91425" marT="91425" marB="91425" anchor="ctr"/>
                </a:tc>
                <a:tc>
                  <a:txBody>
                    <a:bodyPr/>
                    <a:lstStyle/>
                    <a:p>
                      <a:pPr marL="0" marR="190500" lvl="0" indent="0" algn="ctr" rtl="0">
                        <a:lnSpc>
                          <a:spcPct val="115000"/>
                        </a:lnSpc>
                        <a:spcBef>
                          <a:spcPts val="0"/>
                        </a:spcBef>
                        <a:spcAft>
                          <a:spcPts val="800"/>
                        </a:spcAft>
                        <a:buNone/>
                      </a:pPr>
                      <a:r>
                        <a:rPr lang="en-US" sz="1600" dirty="0"/>
                        <a:t>Optional Set-Asides </a:t>
                      </a:r>
                      <a:endParaRPr sz="1600" dirty="0"/>
                    </a:p>
                  </a:txBody>
                  <a:tcPr marL="91425" marR="91425" marT="91425" marB="91425" anchor="ctr"/>
                </a:tc>
                <a:extLst>
                  <a:ext uri="{0D108BD9-81ED-4DB2-BD59-A6C34878D82A}">
                    <a16:rowId xmlns:a16="http://schemas.microsoft.com/office/drawing/2014/main" val="821107542"/>
                  </a:ext>
                </a:extLst>
              </a:tr>
              <a:tr h="627682">
                <a:tc>
                  <a:txBody>
                    <a:bodyPr/>
                    <a:lstStyle/>
                    <a:p>
                      <a:pPr marL="0" marR="190500" lvl="0" indent="0" algn="l" rtl="0">
                        <a:lnSpc>
                          <a:spcPct val="115000"/>
                        </a:lnSpc>
                        <a:spcBef>
                          <a:spcPts val="0"/>
                        </a:spcBef>
                        <a:spcAft>
                          <a:spcPts val="0"/>
                        </a:spcAft>
                        <a:buNone/>
                      </a:pPr>
                      <a:r>
                        <a:rPr lang="en-US" sz="1600">
                          <a:solidFill>
                            <a:srgbClr val="333333"/>
                          </a:solidFill>
                          <a:highlight>
                            <a:srgbClr val="FFFFFF"/>
                          </a:highlight>
                        </a:rPr>
                        <a:t>Parent Involvement Set-Aside (Required for LEAs receiving more than $500,000)</a:t>
                      </a:r>
                      <a:endParaRPr sz="1600"/>
                    </a:p>
                  </a:txBody>
                  <a:tcPr marL="91425" marR="91425" marT="91425" marB="91425" anchor="ctr"/>
                </a:tc>
                <a:tc>
                  <a:txBody>
                    <a:bodyPr/>
                    <a:lstStyle/>
                    <a:p>
                      <a:pPr marL="0" marR="190500" lvl="0" indent="0" algn="l" rtl="0">
                        <a:lnSpc>
                          <a:spcPct val="115000"/>
                        </a:lnSpc>
                        <a:spcBef>
                          <a:spcPts val="0"/>
                        </a:spcBef>
                        <a:spcAft>
                          <a:spcPts val="800"/>
                        </a:spcAft>
                        <a:buNone/>
                      </a:pPr>
                      <a:r>
                        <a:rPr lang="en-US" sz="1600" dirty="0">
                          <a:solidFill>
                            <a:srgbClr val="333333"/>
                          </a:solidFill>
                          <a:highlight>
                            <a:srgbClr val="FFFFFF"/>
                          </a:highlight>
                        </a:rPr>
                        <a:t>Family Literacy Set-Aside (Optional)</a:t>
                      </a:r>
                      <a:endParaRPr sz="1600" dirty="0"/>
                    </a:p>
                  </a:txBody>
                  <a:tcPr marL="91425" marR="91425" marT="91425" marB="91425" anchor="ctr"/>
                </a:tc>
                <a:extLst>
                  <a:ext uri="{0D108BD9-81ED-4DB2-BD59-A6C34878D82A}">
                    <a16:rowId xmlns:a16="http://schemas.microsoft.com/office/drawing/2014/main" val="10000"/>
                  </a:ext>
                </a:extLst>
              </a:tr>
              <a:tr h="383155">
                <a:tc>
                  <a:txBody>
                    <a:bodyPr/>
                    <a:lstStyle/>
                    <a:p>
                      <a:pPr marL="0" lvl="0" indent="0" algn="l" rtl="0">
                        <a:lnSpc>
                          <a:spcPct val="115000"/>
                        </a:lnSpc>
                        <a:spcBef>
                          <a:spcPts val="0"/>
                        </a:spcBef>
                        <a:spcAft>
                          <a:spcPts val="0"/>
                        </a:spcAft>
                        <a:buClr>
                          <a:schemeClr val="dk1"/>
                        </a:buClr>
                        <a:buSzPts val="1100"/>
                        <a:buFont typeface="Arial"/>
                        <a:buNone/>
                      </a:pPr>
                      <a:r>
                        <a:rPr lang="en-US" sz="1600">
                          <a:solidFill>
                            <a:srgbClr val="333333"/>
                          </a:solidFill>
                          <a:highlight>
                            <a:srgbClr val="FFFFFF"/>
                          </a:highlight>
                        </a:rPr>
                        <a:t>Homeless Set-Aside (Required)</a:t>
                      </a:r>
                      <a:endParaRPr sz="1600"/>
                    </a:p>
                  </a:txBody>
                  <a:tcPr marL="91425" marR="91425" marT="91425" marB="91425" anchor="ctr"/>
                </a:tc>
                <a:tc>
                  <a:txBody>
                    <a:bodyPr/>
                    <a:lstStyle/>
                    <a:p>
                      <a:pPr marL="0" marR="190500" lvl="0" indent="0" algn="l" rtl="0">
                        <a:lnSpc>
                          <a:spcPct val="115000"/>
                        </a:lnSpc>
                        <a:spcBef>
                          <a:spcPts val="0"/>
                        </a:spcBef>
                        <a:spcAft>
                          <a:spcPts val="0"/>
                        </a:spcAft>
                        <a:buNone/>
                      </a:pPr>
                      <a:r>
                        <a:rPr lang="en-US" sz="1600">
                          <a:solidFill>
                            <a:srgbClr val="333333"/>
                          </a:solidFill>
                          <a:highlight>
                            <a:srgbClr val="FFFFFF"/>
                          </a:highlight>
                        </a:rPr>
                        <a:t>District Managed Activity Set-Aside (Optional)</a:t>
                      </a:r>
                      <a:endParaRPr sz="1600"/>
                    </a:p>
                  </a:txBody>
                  <a:tcPr marL="91425" marR="91425" marT="91425" marB="91425" anchor="ctr"/>
                </a:tc>
                <a:extLst>
                  <a:ext uri="{0D108BD9-81ED-4DB2-BD59-A6C34878D82A}">
                    <a16:rowId xmlns:a16="http://schemas.microsoft.com/office/drawing/2014/main" val="10001"/>
                  </a:ext>
                </a:extLst>
              </a:tr>
              <a:tr h="687497">
                <a:tc>
                  <a:txBody>
                    <a:bodyPr/>
                    <a:lstStyle/>
                    <a:p>
                      <a:pPr marL="0" marR="190500" lvl="0" indent="0" algn="l" rtl="0">
                        <a:lnSpc>
                          <a:spcPct val="115000"/>
                        </a:lnSpc>
                        <a:spcBef>
                          <a:spcPts val="0"/>
                        </a:spcBef>
                        <a:spcAft>
                          <a:spcPts val="0"/>
                        </a:spcAft>
                        <a:buNone/>
                      </a:pPr>
                      <a:r>
                        <a:rPr lang="en-US" sz="1600" dirty="0">
                          <a:solidFill>
                            <a:srgbClr val="333333"/>
                          </a:solidFill>
                          <a:highlight>
                            <a:srgbClr val="FFFFFF"/>
                          </a:highlight>
                        </a:rPr>
                        <a:t>Neglected Facilities Set-Aside (Required for LEAs that have an eligible Neglected Facility)</a:t>
                      </a:r>
                      <a:endParaRPr sz="1600" dirty="0"/>
                    </a:p>
                  </a:txBody>
                  <a:tcPr marL="91425" marR="91425" marT="91425" marB="91425" anchor="ctr"/>
                </a:tc>
                <a:tc>
                  <a:txBody>
                    <a:bodyPr/>
                    <a:lstStyle/>
                    <a:p>
                      <a:pPr marL="0" lvl="0" indent="0" algn="l" rtl="0">
                        <a:spcBef>
                          <a:spcPts val="0"/>
                        </a:spcBef>
                        <a:spcAft>
                          <a:spcPts val="0"/>
                        </a:spcAft>
                        <a:buNone/>
                      </a:pPr>
                      <a:r>
                        <a:rPr lang="en-US" sz="1600">
                          <a:solidFill>
                            <a:srgbClr val="333333"/>
                          </a:solidFill>
                          <a:highlight>
                            <a:srgbClr val="FFFFFF"/>
                          </a:highlight>
                        </a:rPr>
                        <a:t>Preschool Set-Aside (Optional)</a:t>
                      </a:r>
                      <a:endParaRPr sz="1600"/>
                    </a:p>
                  </a:txBody>
                  <a:tcPr marL="91425" marR="91425" marT="91425" marB="91425" anchor="ctr"/>
                </a:tc>
                <a:extLst>
                  <a:ext uri="{0D108BD9-81ED-4DB2-BD59-A6C34878D82A}">
                    <a16:rowId xmlns:a16="http://schemas.microsoft.com/office/drawing/2014/main" val="10002"/>
                  </a:ext>
                </a:extLst>
              </a:tr>
              <a:tr h="791833">
                <a:tc>
                  <a:txBody>
                    <a:bodyPr/>
                    <a:lstStyle/>
                    <a:p>
                      <a:pPr marL="0" marR="190500" lvl="0" indent="0" algn="l" rtl="0">
                        <a:lnSpc>
                          <a:spcPct val="115000"/>
                        </a:lnSpc>
                        <a:spcBef>
                          <a:spcPts val="0"/>
                        </a:spcBef>
                        <a:spcAft>
                          <a:spcPts val="0"/>
                        </a:spcAft>
                        <a:buNone/>
                      </a:pPr>
                      <a:r>
                        <a:rPr lang="en-US" sz="1600" dirty="0">
                          <a:solidFill>
                            <a:srgbClr val="333333"/>
                          </a:solidFill>
                          <a:highlight>
                            <a:srgbClr val="FFFFFF"/>
                          </a:highlight>
                        </a:rPr>
                        <a:t>Non-public School Participation Set-Aside </a:t>
                      </a:r>
                      <a:br>
                        <a:rPr lang="en-US" sz="1600" dirty="0">
                          <a:solidFill>
                            <a:srgbClr val="333333"/>
                          </a:solidFill>
                          <a:highlight>
                            <a:srgbClr val="FFFFFF"/>
                          </a:highlight>
                        </a:rPr>
                      </a:br>
                      <a:r>
                        <a:rPr lang="en-US" sz="1600" dirty="0">
                          <a:solidFill>
                            <a:srgbClr val="333333"/>
                          </a:solidFill>
                          <a:highlight>
                            <a:srgbClr val="FFFFFF"/>
                          </a:highlight>
                        </a:rPr>
                        <a:t>(Required for LEAs with participating non-public schools</a:t>
                      </a:r>
                      <a:endParaRPr sz="1600" dirty="0">
                        <a:solidFill>
                          <a:srgbClr val="333333"/>
                        </a:solidFill>
                        <a:highlight>
                          <a:srgbClr val="FFFFFF"/>
                        </a:highlight>
                      </a:endParaRPr>
                    </a:p>
                  </a:txBody>
                  <a:tcPr marL="91425" marR="91425" marT="91425" marB="91425" anchor="ctr"/>
                </a:tc>
                <a:tc>
                  <a:txBody>
                    <a:bodyPr/>
                    <a:lstStyle/>
                    <a:p>
                      <a:pPr marL="0" lvl="0" indent="0" algn="l" rtl="0">
                        <a:spcBef>
                          <a:spcPts val="0"/>
                        </a:spcBef>
                        <a:spcAft>
                          <a:spcPts val="0"/>
                        </a:spcAft>
                        <a:buNone/>
                      </a:pPr>
                      <a:endParaRPr sz="1600" dirty="0"/>
                    </a:p>
                  </a:txBody>
                  <a:tcPr marL="91425" marR="91425" marT="91425" marB="91425" anchor="ct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g8327fc3782_2_0"/>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 Part A </a:t>
            </a:r>
            <a:endParaRPr/>
          </a:p>
          <a:p>
            <a:pPr marL="0" lvl="0" indent="0" algn="l" rtl="0">
              <a:spcBef>
                <a:spcPts val="0"/>
              </a:spcBef>
              <a:spcAft>
                <a:spcPts val="0"/>
              </a:spcAft>
              <a:buNone/>
            </a:pPr>
            <a:r>
              <a:rPr lang="en-US"/>
              <a:t>Narrative Question 1</a:t>
            </a:r>
            <a:endParaRPr/>
          </a:p>
        </p:txBody>
      </p:sp>
      <p:sp>
        <p:nvSpPr>
          <p:cNvPr id="304" name="Google Shape;304;g8327fc3782_2_0"/>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0"/>
              </a:spcAft>
              <a:buNone/>
            </a:pPr>
            <a:r>
              <a:rPr lang="en-US" sz="1800" dirty="0">
                <a:solidFill>
                  <a:srgbClr val="333333"/>
                </a:solidFill>
                <a:highlight>
                  <a:srgbClr val="FFFFFF"/>
                </a:highlight>
                <a:latin typeface="Arial"/>
                <a:ea typeface="Arial"/>
                <a:cs typeface="Arial"/>
                <a:sym typeface="Arial"/>
              </a:rPr>
              <a:t>Q: Describe the LEA's process for identifying and monitoring students not meeting or at risk of not meeting Colorado Academic Standards (CAS) and Colorado English Language Proficiency (CELP) standards, or the guidance and support the LEA provides to schools when that determination is made at the school level.</a:t>
            </a:r>
            <a:endParaRPr sz="1800" dirty="0">
              <a:latin typeface="Arial"/>
              <a:ea typeface="Arial"/>
              <a:cs typeface="Arial"/>
              <a:sym typeface="Arial"/>
            </a:endParaRPr>
          </a:p>
          <a:p>
            <a:pPr marL="0" lvl="0" indent="0" algn="l" rtl="0">
              <a:lnSpc>
                <a:spcPct val="115000"/>
              </a:lnSpc>
              <a:spcBef>
                <a:spcPts val="1200"/>
              </a:spcBef>
              <a:spcAft>
                <a:spcPts val="0"/>
              </a:spcAft>
              <a:buNone/>
            </a:pPr>
            <a:r>
              <a:rPr lang="en-US" sz="1800" b="1" dirty="0">
                <a:solidFill>
                  <a:schemeClr val="accent5"/>
                </a:solidFill>
                <a:latin typeface="Arial"/>
                <a:ea typeface="Arial"/>
                <a:cs typeface="Arial"/>
                <a:sym typeface="Arial"/>
              </a:rPr>
              <a:t>Considerations:</a:t>
            </a:r>
            <a:endParaRPr sz="1800" dirty="0">
              <a:solidFill>
                <a:schemeClr val="accent5"/>
              </a:solidFill>
              <a:latin typeface="Arial"/>
              <a:ea typeface="Arial"/>
              <a:cs typeface="Arial"/>
              <a:sym typeface="Arial"/>
            </a:endParaRPr>
          </a:p>
          <a:p>
            <a:pPr marL="457200" lvl="0" indent="-342900" algn="l" rtl="0">
              <a:lnSpc>
                <a:spcPct val="115000"/>
              </a:lnSpc>
              <a:spcBef>
                <a:spcPts val="0"/>
              </a:spcBef>
              <a:spcAft>
                <a:spcPts val="0"/>
              </a:spcAft>
              <a:buSzPts val="1800"/>
              <a:buFont typeface="Arial"/>
              <a:buChar char="•"/>
            </a:pPr>
            <a:r>
              <a:rPr lang="en-US" sz="1800" dirty="0">
                <a:highlight>
                  <a:srgbClr val="FFFFFF"/>
                </a:highlight>
                <a:latin typeface="Arial"/>
                <a:ea typeface="Arial"/>
                <a:cs typeface="Arial"/>
                <a:sym typeface="Arial"/>
              </a:rPr>
              <a:t>Response includes the guidance, support, and systemic process the LEA uses in identifying, prioritizing, progress-monitoring, modifying, and evaluating students most at risk of not meeting standards</a:t>
            </a:r>
            <a:endParaRPr sz="1800" dirty="0">
              <a:highlight>
                <a:srgbClr val="FFFFFF"/>
              </a:highlight>
              <a:latin typeface="Arial"/>
              <a:ea typeface="Arial"/>
              <a:cs typeface="Arial"/>
              <a:sym typeface="Arial"/>
            </a:endParaRPr>
          </a:p>
          <a:p>
            <a:pPr marL="457200" lvl="0" indent="0" algn="l" rtl="0">
              <a:lnSpc>
                <a:spcPct val="115000"/>
              </a:lnSpc>
              <a:spcBef>
                <a:spcPts val="0"/>
              </a:spcBef>
              <a:spcAft>
                <a:spcPts val="0"/>
              </a:spcAft>
              <a:buNone/>
            </a:pPr>
            <a:endParaRPr sz="1800" dirty="0">
              <a:highlight>
                <a:srgbClr val="FFFFFF"/>
              </a:highlight>
              <a:latin typeface="Arial"/>
              <a:ea typeface="Arial"/>
              <a:cs typeface="Arial"/>
              <a:sym typeface="Arial"/>
            </a:endParaRPr>
          </a:p>
          <a:p>
            <a:pPr marL="457200" lvl="0" indent="-342900" algn="l" rtl="0">
              <a:lnSpc>
                <a:spcPct val="115000"/>
              </a:lnSpc>
              <a:spcBef>
                <a:spcPts val="0"/>
              </a:spcBef>
              <a:spcAft>
                <a:spcPts val="0"/>
              </a:spcAft>
              <a:buSzPts val="1800"/>
              <a:buFont typeface="Arial"/>
              <a:buChar char="•"/>
            </a:pPr>
            <a:r>
              <a:rPr lang="en-US" sz="1800" dirty="0">
                <a:highlight>
                  <a:srgbClr val="FFFFFF"/>
                </a:highlight>
                <a:latin typeface="Arial"/>
                <a:ea typeface="Arial"/>
                <a:cs typeface="Arial"/>
                <a:sym typeface="Arial"/>
              </a:rPr>
              <a:t>The process should consider the needs of pertinent subgroups (as relevant) such as: Low-income students, the lowest achieving students, English learners, Children with disabilities, Children and youth in foster care, Migratory children, Children and youth experiencing homelessness, Neglected, delinquent, and at-risk students identified under Title I, Part D, Immigrant children and youth, American Indian and Alaska Native students</a:t>
            </a:r>
            <a:endParaRPr sz="1800" dirty="0">
              <a:highlight>
                <a:srgbClr val="FFFFFF"/>
              </a:highlight>
              <a:latin typeface="Arial"/>
              <a:ea typeface="Arial"/>
              <a:cs typeface="Arial"/>
              <a:sym typeface="Arial"/>
            </a:endParaRPr>
          </a:p>
          <a:p>
            <a:pPr marL="0" lvl="0" indent="0" algn="l" rtl="0">
              <a:lnSpc>
                <a:spcPct val="115000"/>
              </a:lnSpc>
              <a:spcBef>
                <a:spcPts val="0"/>
              </a:spcBef>
              <a:spcAft>
                <a:spcPts val="0"/>
              </a:spcAft>
              <a:buNone/>
            </a:pPr>
            <a:endParaRPr sz="1400" dirty="0">
              <a:highlight>
                <a:srgbClr val="FFFFFF"/>
              </a:highlight>
              <a:latin typeface="Arial"/>
              <a:ea typeface="Arial"/>
              <a:cs typeface="Arial"/>
              <a:sym typeface="Arial"/>
            </a:endParaRPr>
          </a:p>
          <a:p>
            <a:pPr marL="0" lvl="0" indent="0" algn="l" rtl="0">
              <a:lnSpc>
                <a:spcPct val="115000"/>
              </a:lnSpc>
              <a:spcBef>
                <a:spcPts val="0"/>
              </a:spcBef>
              <a:spcAft>
                <a:spcPts val="0"/>
              </a:spcAft>
              <a:buNone/>
            </a:pPr>
            <a:endParaRPr sz="1400" dirty="0">
              <a:highlight>
                <a:srgbClr val="FFFFFF"/>
              </a:highlight>
              <a:latin typeface="Arial"/>
              <a:ea typeface="Arial"/>
              <a:cs typeface="Arial"/>
              <a:sym typeface="Arial"/>
            </a:endParaRPr>
          </a:p>
          <a:p>
            <a:pPr marL="0" lvl="0" indent="0" algn="l" rtl="0">
              <a:lnSpc>
                <a:spcPct val="115000"/>
              </a:lnSpc>
              <a:spcBef>
                <a:spcPts val="0"/>
              </a:spcBef>
              <a:spcAft>
                <a:spcPts val="0"/>
              </a:spcAft>
              <a:buNone/>
            </a:pPr>
            <a:endParaRPr sz="1400" dirty="0">
              <a:highlight>
                <a:srgbClr val="FFFFFF"/>
              </a:highlight>
              <a:latin typeface="Arial"/>
              <a:ea typeface="Arial"/>
              <a:cs typeface="Arial"/>
              <a:sym typeface="Arial"/>
            </a:endParaRPr>
          </a:p>
          <a:p>
            <a:pPr marL="0" lvl="0" indent="0" algn="l" rtl="0">
              <a:lnSpc>
                <a:spcPct val="115000"/>
              </a:lnSpc>
              <a:spcBef>
                <a:spcPts val="0"/>
              </a:spcBef>
              <a:spcAft>
                <a:spcPts val="0"/>
              </a:spcAft>
              <a:buNone/>
            </a:pPr>
            <a:endParaRPr sz="1800" b="1" dirty="0">
              <a:solidFill>
                <a:schemeClr val="accent5"/>
              </a:solidFill>
              <a:latin typeface="Arial"/>
              <a:ea typeface="Arial"/>
              <a:cs typeface="Arial"/>
              <a:sym typeface="Arial"/>
            </a:endParaRPr>
          </a:p>
          <a:p>
            <a:pPr marL="0" lvl="0" indent="0" algn="l" rtl="0">
              <a:lnSpc>
                <a:spcPct val="115000"/>
              </a:lnSpc>
              <a:spcBef>
                <a:spcPts val="0"/>
              </a:spcBef>
              <a:spcAft>
                <a:spcPts val="0"/>
              </a:spcAft>
              <a:buNone/>
            </a:pPr>
            <a:endParaRPr sz="1400" dirty="0">
              <a:highlight>
                <a:srgbClr val="FFFFFF"/>
              </a:highlight>
              <a:latin typeface="Arial"/>
              <a:ea typeface="Arial"/>
              <a:cs typeface="Arial"/>
              <a:sym typeface="Arial"/>
            </a:endParaRPr>
          </a:p>
          <a:p>
            <a:pPr marL="0" lvl="0" indent="0" algn="l" rtl="0">
              <a:lnSpc>
                <a:spcPct val="115000"/>
              </a:lnSpc>
              <a:spcBef>
                <a:spcPts val="0"/>
              </a:spcBef>
              <a:spcAft>
                <a:spcPts val="0"/>
              </a:spcAft>
              <a:buNone/>
            </a:pPr>
            <a:endParaRPr sz="1800" dirty="0">
              <a:solidFill>
                <a:schemeClr val="accent5"/>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800" dirty="0">
              <a:solidFill>
                <a:schemeClr val="accent5"/>
              </a:solidFill>
              <a:latin typeface="Arial"/>
              <a:ea typeface="Arial"/>
              <a:cs typeface="Arial"/>
              <a:sym typeface="Arial"/>
            </a:endParaRPr>
          </a:p>
        </p:txBody>
      </p:sp>
      <p:sp>
        <p:nvSpPr>
          <p:cNvPr id="305" name="Google Shape;305;g8327fc3782_2_0"/>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g833c2040ca_2_0"/>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US" dirty="0"/>
              <a:t>Title I, Part A </a:t>
            </a:r>
            <a:endParaRPr dirty="0"/>
          </a:p>
          <a:p>
            <a:pPr marL="0" lvl="0" indent="0" algn="l" rtl="0">
              <a:spcBef>
                <a:spcPts val="0"/>
              </a:spcBef>
              <a:spcAft>
                <a:spcPts val="0"/>
              </a:spcAft>
              <a:buClr>
                <a:schemeClr val="dk1"/>
              </a:buClr>
              <a:buSzPts val="1100"/>
              <a:buFont typeface="Arial"/>
              <a:buNone/>
            </a:pPr>
            <a:r>
              <a:rPr lang="en-US" dirty="0"/>
              <a:t>Narrative Question 1: Examples or Considerations</a:t>
            </a:r>
            <a:endParaRPr dirty="0"/>
          </a:p>
        </p:txBody>
      </p:sp>
      <p:sp>
        <p:nvSpPr>
          <p:cNvPr id="312" name="Google Shape;312;g833c2040ca_2_0"/>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spcBef>
                <a:spcPts val="1000"/>
              </a:spcBef>
              <a:spcAft>
                <a:spcPts val="0"/>
              </a:spcAft>
              <a:buNone/>
            </a:pPr>
            <a:r>
              <a:rPr lang="en-US" b="1" dirty="0">
                <a:solidFill>
                  <a:srgbClr val="000000"/>
                </a:solidFill>
              </a:rPr>
              <a:t>Examples or Considerations</a:t>
            </a:r>
            <a:r>
              <a:rPr lang="en-US" dirty="0">
                <a:solidFill>
                  <a:srgbClr val="000000"/>
                </a:solidFill>
              </a:rPr>
              <a:t>:</a:t>
            </a:r>
            <a:endParaRPr dirty="0">
              <a:solidFill>
                <a:srgbClr val="000000"/>
              </a:solidFill>
            </a:endParaRPr>
          </a:p>
          <a:p>
            <a:pPr marL="0" lvl="0" indent="0" algn="l" rtl="0">
              <a:spcBef>
                <a:spcPts val="1000"/>
              </a:spcBef>
              <a:spcAft>
                <a:spcPts val="0"/>
              </a:spcAft>
              <a:buNone/>
            </a:pPr>
            <a:endParaRPr dirty="0">
              <a:solidFill>
                <a:srgbClr val="000000"/>
              </a:solidFill>
            </a:endParaRPr>
          </a:p>
          <a:p>
            <a:pPr marL="457200" lvl="0" indent="-381000" algn="l" rtl="0">
              <a:spcBef>
                <a:spcPts val="1000"/>
              </a:spcBef>
              <a:spcAft>
                <a:spcPts val="0"/>
              </a:spcAft>
              <a:buSzPts val="2400"/>
              <a:buChar char="•"/>
            </a:pPr>
            <a:r>
              <a:rPr lang="en-US" dirty="0"/>
              <a:t>Discuss the process used by schools to determine the students most at need of additional support</a:t>
            </a:r>
            <a:endParaRPr dirty="0"/>
          </a:p>
          <a:p>
            <a:pPr marL="457200" lvl="0" indent="-381000" algn="l" rtl="0">
              <a:spcBef>
                <a:spcPts val="0"/>
              </a:spcBef>
              <a:spcAft>
                <a:spcPts val="0"/>
              </a:spcAft>
              <a:buSzPts val="2400"/>
              <a:buChar char="•"/>
            </a:pPr>
            <a:r>
              <a:rPr lang="en-US" dirty="0"/>
              <a:t>Include information regarding the assessments used to make determinations (i.e., READ plans, NWEA, CMAS, Access)</a:t>
            </a:r>
            <a:endParaRPr dirty="0"/>
          </a:p>
          <a:p>
            <a:pPr marL="457200" lvl="0" indent="-381000" algn="l" rtl="0">
              <a:spcBef>
                <a:spcPts val="0"/>
              </a:spcBef>
              <a:spcAft>
                <a:spcPts val="0"/>
              </a:spcAft>
              <a:buSzPts val="2400"/>
              <a:buChar char="•"/>
            </a:pPr>
            <a:r>
              <a:rPr lang="en-US" dirty="0"/>
              <a:t>Discuss the frequency in which data is reviewed and monitored</a:t>
            </a:r>
            <a:endParaRPr dirty="0">
              <a:solidFill>
                <a:srgbClr val="000000"/>
              </a:solidFill>
            </a:endParaRPr>
          </a:p>
          <a:p>
            <a:pPr marL="0" lvl="0" indent="0" algn="l" rtl="0">
              <a:spcBef>
                <a:spcPts val="1000"/>
              </a:spcBef>
              <a:spcAft>
                <a:spcPts val="0"/>
              </a:spcAft>
              <a:buNone/>
            </a:pPr>
            <a:endParaRPr sz="1800" dirty="0">
              <a:solidFill>
                <a:srgbClr val="000000"/>
              </a:solidFill>
            </a:endParaRPr>
          </a:p>
          <a:p>
            <a:pPr marL="0" lvl="0" indent="0" algn="l" rtl="0">
              <a:spcBef>
                <a:spcPts val="1000"/>
              </a:spcBef>
              <a:spcAft>
                <a:spcPts val="0"/>
              </a:spcAft>
              <a:buNone/>
            </a:pPr>
            <a:endParaRPr sz="1800" dirty="0">
              <a:solidFill>
                <a:schemeClr val="accent1"/>
              </a:solidFill>
            </a:endParaRPr>
          </a:p>
          <a:p>
            <a:pPr marL="0" lvl="0" indent="0" algn="l" rtl="0">
              <a:spcBef>
                <a:spcPts val="1000"/>
              </a:spcBef>
              <a:spcAft>
                <a:spcPts val="0"/>
              </a:spcAft>
              <a:buNone/>
            </a:pPr>
            <a:endParaRPr sz="1800" dirty="0">
              <a:solidFill>
                <a:schemeClr val="accent1"/>
              </a:solidFill>
            </a:endParaRPr>
          </a:p>
        </p:txBody>
      </p:sp>
      <p:sp>
        <p:nvSpPr>
          <p:cNvPr id="313" name="Google Shape;313;g833c2040ca_2_0"/>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g8327fc3782_2_7"/>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 Part A </a:t>
            </a:r>
            <a:endParaRPr/>
          </a:p>
          <a:p>
            <a:pPr marL="0" lvl="0" indent="0" algn="l" rtl="0">
              <a:spcBef>
                <a:spcPts val="0"/>
              </a:spcBef>
              <a:spcAft>
                <a:spcPts val="0"/>
              </a:spcAft>
              <a:buNone/>
            </a:pPr>
            <a:r>
              <a:rPr lang="en-US"/>
              <a:t>Narrative Question 2</a:t>
            </a:r>
            <a:endParaRPr/>
          </a:p>
        </p:txBody>
      </p:sp>
      <p:sp>
        <p:nvSpPr>
          <p:cNvPr id="320" name="Google Shape;320;g8327fc3782_2_7"/>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800" dirty="0">
                <a:solidFill>
                  <a:srgbClr val="000000"/>
                </a:solidFill>
                <a:latin typeface="Arial"/>
                <a:ea typeface="Arial"/>
                <a:cs typeface="Arial"/>
                <a:sym typeface="Arial"/>
              </a:rPr>
              <a:t>Q: Describe the services being provided to children and youth experiencing homelessness in coordination with the McKinney-Vento Homeless Assistance Act (42 U.S.C. 11301 et seq.) to support enrollment, attendance, school stability and academic success, and the guidance and support provided at the school level.  (Or indicate that the LEA has not identified homeless students.)</a:t>
            </a:r>
            <a:endParaRPr sz="1800" dirty="0">
              <a:solidFill>
                <a:srgbClr val="000000"/>
              </a:solidFill>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800" b="1" dirty="0">
                <a:solidFill>
                  <a:schemeClr val="accent5"/>
                </a:solidFill>
                <a:latin typeface="Arial"/>
                <a:ea typeface="Arial"/>
                <a:cs typeface="Arial"/>
                <a:sym typeface="Arial"/>
              </a:rPr>
              <a:t>Considerations:</a:t>
            </a:r>
            <a:endParaRPr sz="1800" b="1" dirty="0">
              <a:solidFill>
                <a:schemeClr val="accent5"/>
              </a:solidFill>
              <a:latin typeface="Arial"/>
              <a:ea typeface="Arial"/>
              <a:cs typeface="Arial"/>
              <a:sym typeface="Arial"/>
            </a:endParaRPr>
          </a:p>
          <a:p>
            <a:pPr marL="0" lvl="0" indent="457200" algn="l" rtl="0">
              <a:lnSpc>
                <a:spcPct val="115000"/>
              </a:lnSpc>
              <a:spcBef>
                <a:spcPts val="0"/>
              </a:spcBef>
              <a:spcAft>
                <a:spcPts val="0"/>
              </a:spcAft>
              <a:buNone/>
            </a:pPr>
            <a:r>
              <a:rPr lang="en-US" sz="1800" dirty="0">
                <a:highlight>
                  <a:srgbClr val="FFFFFF"/>
                </a:highlight>
                <a:latin typeface="Arial"/>
                <a:ea typeface="Arial"/>
                <a:cs typeface="Arial"/>
                <a:sym typeface="Arial"/>
              </a:rPr>
              <a:t>Response includes:</a:t>
            </a:r>
            <a:endParaRPr sz="1800" dirty="0">
              <a:highlight>
                <a:srgbClr val="FFFFFF"/>
              </a:highlight>
              <a:latin typeface="Arial"/>
              <a:ea typeface="Arial"/>
              <a:cs typeface="Arial"/>
              <a:sym typeface="Arial"/>
            </a:endParaRPr>
          </a:p>
          <a:p>
            <a:pPr marL="742950" lvl="1" indent="-285750">
              <a:lnSpc>
                <a:spcPct val="115000"/>
              </a:lnSpc>
              <a:spcBef>
                <a:spcPts val="800"/>
              </a:spcBef>
            </a:pPr>
            <a:r>
              <a:rPr lang="en-US" sz="1400" dirty="0">
                <a:solidFill>
                  <a:schemeClr val="tx1"/>
                </a:solidFill>
                <a:highlight>
                  <a:srgbClr val="FFFFFF"/>
                </a:highlight>
                <a:latin typeface="Arial"/>
                <a:ea typeface="Arial"/>
                <a:cs typeface="Arial"/>
                <a:sym typeface="Arial"/>
              </a:rPr>
              <a:t>the services and supports for children and youth experiencing homelessness aligned to the needs identified in CAN, or individual needs</a:t>
            </a:r>
          </a:p>
          <a:p>
            <a:pPr marL="742950" lvl="1" indent="-285750">
              <a:lnSpc>
                <a:spcPct val="115000"/>
              </a:lnSpc>
              <a:spcBef>
                <a:spcPts val="800"/>
              </a:spcBef>
            </a:pPr>
            <a:r>
              <a:rPr lang="en-US" sz="1400" dirty="0">
                <a:highlight>
                  <a:srgbClr val="FFFFFF"/>
                </a:highlight>
                <a:latin typeface="Arial"/>
                <a:ea typeface="Arial"/>
                <a:cs typeface="Arial"/>
                <a:sym typeface="Arial"/>
              </a:rPr>
              <a:t>how the supports will be leveraged with other state, local, and federal programs, as appropriate</a:t>
            </a:r>
          </a:p>
          <a:p>
            <a:pPr marL="742950" lvl="1" indent="-285750">
              <a:lnSpc>
                <a:spcPct val="115000"/>
              </a:lnSpc>
              <a:spcBef>
                <a:spcPts val="800"/>
              </a:spcBef>
            </a:pPr>
            <a:r>
              <a:rPr lang="en-US" sz="1400" dirty="0">
                <a:highlight>
                  <a:srgbClr val="FFFFFF"/>
                </a:highlight>
                <a:latin typeface="Arial"/>
                <a:ea typeface="Arial"/>
                <a:cs typeface="Arial"/>
                <a:sym typeface="Arial"/>
              </a:rPr>
              <a:t>how the supports and services will accelerate progress toward grade-level standards</a:t>
            </a:r>
          </a:p>
          <a:p>
            <a:pPr marL="742950" lvl="1" indent="-285750">
              <a:lnSpc>
                <a:spcPct val="115000"/>
              </a:lnSpc>
              <a:spcBef>
                <a:spcPts val="800"/>
              </a:spcBef>
            </a:pPr>
            <a:r>
              <a:rPr lang="en-US" sz="1400" dirty="0">
                <a:solidFill>
                  <a:srgbClr val="333333"/>
                </a:solidFill>
                <a:latin typeface="Arial"/>
                <a:ea typeface="Arial"/>
                <a:cs typeface="Arial"/>
                <a:sym typeface="Arial"/>
              </a:rPr>
              <a:t>how relevant stakeholders are engaged in the process of determining appropriate supports and services and how these will lead to increasing progress toward grade-level standards.</a:t>
            </a:r>
            <a:endParaRPr sz="1400" dirty="0">
              <a:solidFill>
                <a:srgbClr val="333333"/>
              </a:solidFill>
              <a:latin typeface="Arial"/>
              <a:ea typeface="Arial"/>
              <a:cs typeface="Arial"/>
              <a:sym typeface="Arial"/>
            </a:endParaRPr>
          </a:p>
          <a:p>
            <a:pPr marL="457200" lvl="0" indent="0" algn="l" rtl="0">
              <a:lnSpc>
                <a:spcPct val="115000"/>
              </a:lnSpc>
              <a:spcBef>
                <a:spcPts val="800"/>
              </a:spcBef>
              <a:spcAft>
                <a:spcPts val="0"/>
              </a:spcAft>
              <a:buNone/>
            </a:pPr>
            <a:endParaRPr sz="1800" dirty="0">
              <a:solidFill>
                <a:srgbClr val="333333"/>
              </a:solidFill>
              <a:latin typeface="Arial"/>
              <a:ea typeface="Arial"/>
              <a:cs typeface="Arial"/>
              <a:sym typeface="Arial"/>
            </a:endParaRPr>
          </a:p>
          <a:p>
            <a:pPr marL="0" lvl="0" indent="0" algn="l" rtl="0">
              <a:lnSpc>
                <a:spcPct val="115000"/>
              </a:lnSpc>
              <a:spcBef>
                <a:spcPts val="800"/>
              </a:spcBef>
              <a:spcAft>
                <a:spcPts val="0"/>
              </a:spcAft>
              <a:buClr>
                <a:schemeClr val="dk1"/>
              </a:buClr>
              <a:buSzPts val="1100"/>
              <a:buFont typeface="Arial"/>
              <a:buNone/>
            </a:pPr>
            <a:endParaRPr sz="1800" dirty="0">
              <a:solidFill>
                <a:srgbClr val="000000"/>
              </a:solidFill>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endParaRPr sz="1800" dirty="0">
              <a:solidFill>
                <a:schemeClr val="accent5"/>
              </a:solidFill>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endParaRPr dirty="0"/>
          </a:p>
        </p:txBody>
      </p:sp>
      <p:sp>
        <p:nvSpPr>
          <p:cNvPr id="321" name="Google Shape;321;g8327fc3782_2_7"/>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g8327fc3782_2_30"/>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US"/>
              <a:t>Title I, Part A </a:t>
            </a:r>
            <a:endParaRPr/>
          </a:p>
          <a:p>
            <a:pPr marL="0" lvl="0" indent="0" algn="l" rtl="0">
              <a:spcBef>
                <a:spcPts val="0"/>
              </a:spcBef>
              <a:spcAft>
                <a:spcPts val="0"/>
              </a:spcAft>
              <a:buClr>
                <a:schemeClr val="dk1"/>
              </a:buClr>
              <a:buSzPts val="1100"/>
              <a:buFont typeface="Arial"/>
              <a:buNone/>
            </a:pPr>
            <a:r>
              <a:rPr lang="en-US"/>
              <a:t>Narrative Question 3</a:t>
            </a:r>
            <a:endParaRPr/>
          </a:p>
        </p:txBody>
      </p:sp>
      <p:sp>
        <p:nvSpPr>
          <p:cNvPr id="328" name="Google Shape;328;g8327fc3782_2_30"/>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800" dirty="0">
                <a:solidFill>
                  <a:srgbClr val="000000"/>
                </a:solidFill>
                <a:latin typeface="Arial"/>
                <a:ea typeface="Arial"/>
                <a:cs typeface="Arial"/>
                <a:sym typeface="Arial"/>
              </a:rPr>
              <a:t>Q: If the LEA is planning to use Title I, Part A funds to support efforts to reduce discipline practices that remove students from the classroom, provide a description below. (Or click box to indicate that Title I funds will not be used in this manner)</a:t>
            </a:r>
            <a:endParaRPr sz="1800" dirty="0">
              <a:solidFill>
                <a:srgbClr val="000000"/>
              </a:solidFill>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800" b="1" dirty="0">
                <a:solidFill>
                  <a:schemeClr val="accent5"/>
                </a:solidFill>
                <a:latin typeface="Arial"/>
                <a:ea typeface="Arial"/>
                <a:cs typeface="Arial"/>
                <a:sym typeface="Arial"/>
              </a:rPr>
              <a:t>Considerations:</a:t>
            </a:r>
            <a:endParaRPr sz="1800" b="1" dirty="0">
              <a:solidFill>
                <a:schemeClr val="accent5"/>
              </a:solidFill>
              <a:latin typeface="Arial"/>
              <a:ea typeface="Arial"/>
              <a:cs typeface="Arial"/>
              <a:sym typeface="Arial"/>
            </a:endParaRPr>
          </a:p>
          <a:p>
            <a:pPr marL="457200" lvl="0" indent="-342900" algn="l" rtl="0">
              <a:lnSpc>
                <a:spcPct val="115000"/>
              </a:lnSpc>
              <a:spcBef>
                <a:spcPts val="0"/>
              </a:spcBef>
              <a:spcAft>
                <a:spcPts val="0"/>
              </a:spcAft>
              <a:buClr>
                <a:srgbClr val="333333"/>
              </a:buClr>
              <a:buSzPts val="1800"/>
              <a:buChar char="●"/>
            </a:pPr>
            <a:r>
              <a:rPr lang="en-US" sz="1800" dirty="0">
                <a:solidFill>
                  <a:srgbClr val="333333"/>
                </a:solidFill>
                <a:latin typeface="Arial"/>
                <a:ea typeface="Arial"/>
                <a:cs typeface="Arial"/>
                <a:sym typeface="Arial"/>
              </a:rPr>
              <a:t>Include how proposed supports and services will increase progress toward grade-level standards</a:t>
            </a:r>
            <a:endParaRPr sz="1800" dirty="0">
              <a:solidFill>
                <a:srgbClr val="333333"/>
              </a:solidFill>
              <a:latin typeface="Arial"/>
              <a:ea typeface="Arial"/>
              <a:cs typeface="Arial"/>
              <a:sym typeface="Arial"/>
            </a:endParaRPr>
          </a:p>
          <a:p>
            <a:pPr marL="457200" lvl="0" indent="-342900" algn="l" rtl="0">
              <a:lnSpc>
                <a:spcPct val="115000"/>
              </a:lnSpc>
              <a:spcBef>
                <a:spcPts val="0"/>
              </a:spcBef>
              <a:spcAft>
                <a:spcPts val="0"/>
              </a:spcAft>
              <a:buClr>
                <a:srgbClr val="333333"/>
              </a:buClr>
              <a:buSzPts val="1800"/>
              <a:buChar char="●"/>
            </a:pPr>
            <a:r>
              <a:rPr lang="en-US" sz="1800" dirty="0">
                <a:solidFill>
                  <a:srgbClr val="333333"/>
                </a:solidFill>
                <a:latin typeface="Arial"/>
                <a:ea typeface="Arial"/>
                <a:cs typeface="Arial"/>
                <a:sym typeface="Arial"/>
              </a:rPr>
              <a:t>How district and building leaders, teachers, parents and community members are engaged in the process of determining appropriate supports and services</a:t>
            </a:r>
            <a:endParaRPr sz="1800" dirty="0">
              <a:solidFill>
                <a:srgbClr val="333333"/>
              </a:solidFill>
              <a:latin typeface="Arial"/>
              <a:ea typeface="Arial"/>
              <a:cs typeface="Arial"/>
              <a:sym typeface="Arial"/>
            </a:endParaRPr>
          </a:p>
          <a:p>
            <a:pPr marL="457200" lvl="0" indent="-342900" algn="l" rtl="0">
              <a:lnSpc>
                <a:spcPct val="115000"/>
              </a:lnSpc>
              <a:spcBef>
                <a:spcPts val="0"/>
              </a:spcBef>
              <a:spcAft>
                <a:spcPts val="0"/>
              </a:spcAft>
              <a:buClr>
                <a:srgbClr val="333333"/>
              </a:buClr>
              <a:buSzPts val="1800"/>
              <a:buChar char="●"/>
            </a:pPr>
            <a:r>
              <a:rPr lang="en-US" sz="1800" dirty="0">
                <a:solidFill>
                  <a:srgbClr val="333333"/>
                </a:solidFill>
                <a:latin typeface="Arial"/>
                <a:ea typeface="Arial"/>
                <a:cs typeface="Arial"/>
                <a:sym typeface="Arial"/>
              </a:rPr>
              <a:t>How proposed supports and services are coordinated with and leverage other state, local and federal programs, if applicable</a:t>
            </a:r>
            <a:endParaRPr sz="1800" dirty="0">
              <a:solidFill>
                <a:srgbClr val="333333"/>
              </a:solidFill>
              <a:latin typeface="Arial"/>
              <a:ea typeface="Arial"/>
              <a:cs typeface="Arial"/>
              <a:sym typeface="Arial"/>
            </a:endParaRPr>
          </a:p>
          <a:p>
            <a:pPr marL="457200" lvl="0" indent="-342900" algn="l" rtl="0">
              <a:lnSpc>
                <a:spcPct val="115000"/>
              </a:lnSpc>
              <a:spcBef>
                <a:spcPts val="0"/>
              </a:spcBef>
              <a:spcAft>
                <a:spcPts val="0"/>
              </a:spcAft>
              <a:buClr>
                <a:srgbClr val="333333"/>
              </a:buClr>
              <a:buSzPts val="1800"/>
              <a:buChar char="●"/>
            </a:pPr>
            <a:r>
              <a:rPr lang="en-US" sz="1800" dirty="0">
                <a:solidFill>
                  <a:srgbClr val="333333"/>
                </a:solidFill>
                <a:latin typeface="Arial"/>
                <a:ea typeface="Arial"/>
                <a:cs typeface="Arial"/>
                <a:sym typeface="Arial"/>
              </a:rPr>
              <a:t>Describe how proposed supports and services considers the strengths and needs of following subgroups of students, as appropriate: </a:t>
            </a:r>
            <a:r>
              <a:rPr lang="en-US" sz="1800" dirty="0">
                <a:highlight>
                  <a:schemeClr val="lt1"/>
                </a:highlight>
                <a:latin typeface="Arial"/>
                <a:ea typeface="Arial"/>
                <a:cs typeface="Arial"/>
                <a:sym typeface="Arial"/>
              </a:rPr>
              <a:t>Low-income students, the lowest achieving students, English learners, Children with disabilities, Children and youth in foster care, Migratory children, Children and youth experiencing homelessness, Neglected, delinquent, and at-risk students identified under Title I, Part D, Immigrant children and youth, American Indian and Alaska Native students</a:t>
            </a:r>
            <a:endParaRPr sz="1800" dirty="0">
              <a:highlight>
                <a:schemeClr val="lt1"/>
              </a:highlight>
              <a:latin typeface="Arial"/>
              <a:ea typeface="Arial"/>
              <a:cs typeface="Arial"/>
              <a:sym typeface="Arial"/>
            </a:endParaRPr>
          </a:p>
          <a:p>
            <a:pPr marL="457200" lvl="0" indent="0" algn="l" rtl="0">
              <a:lnSpc>
                <a:spcPct val="115000"/>
              </a:lnSpc>
              <a:spcBef>
                <a:spcPts val="800"/>
              </a:spcBef>
              <a:spcAft>
                <a:spcPts val="800"/>
              </a:spcAft>
              <a:buNone/>
            </a:pPr>
            <a:endParaRPr sz="1800" dirty="0">
              <a:highlight>
                <a:schemeClr val="lt1"/>
              </a:highlight>
              <a:latin typeface="Arial"/>
              <a:ea typeface="Arial"/>
              <a:cs typeface="Arial"/>
              <a:sym typeface="Arial"/>
            </a:endParaRPr>
          </a:p>
        </p:txBody>
      </p:sp>
      <p:sp>
        <p:nvSpPr>
          <p:cNvPr id="329" name="Google Shape;329;g8327fc3782_2_30"/>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g8327fc3782_2_37"/>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US"/>
              <a:t>Title I, Part A</a:t>
            </a:r>
            <a:endParaRPr/>
          </a:p>
          <a:p>
            <a:pPr marL="0" lvl="0" indent="0" algn="l" rtl="0">
              <a:spcBef>
                <a:spcPts val="0"/>
              </a:spcBef>
              <a:spcAft>
                <a:spcPts val="0"/>
              </a:spcAft>
              <a:buClr>
                <a:schemeClr val="dk1"/>
              </a:buClr>
              <a:buSzPts val="1100"/>
              <a:buFont typeface="Arial"/>
              <a:buNone/>
            </a:pPr>
            <a:r>
              <a:rPr lang="en-US"/>
              <a:t>Narrative Question 4</a:t>
            </a:r>
            <a:endParaRPr/>
          </a:p>
        </p:txBody>
      </p:sp>
      <p:sp>
        <p:nvSpPr>
          <p:cNvPr id="336" name="Google Shape;336;g8327fc3782_2_37"/>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1800" dirty="0">
                <a:solidFill>
                  <a:srgbClr val="000000"/>
                </a:solidFill>
                <a:latin typeface="Arial"/>
                <a:ea typeface="Arial"/>
                <a:cs typeface="Arial"/>
                <a:sym typeface="Arial"/>
              </a:rPr>
              <a:t>Q: If the LEA is planning to use Title I, Part A funds to provide support to schools in effectively transitioning students through school and preparing them for college and career readiness, provide a description below. (Or click the box to indicate that Title I funds will not be used in this manner.)</a:t>
            </a:r>
            <a:endParaRPr sz="1800" dirty="0">
              <a:solidFill>
                <a:srgbClr val="000000"/>
              </a:solidFill>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1800" b="1" dirty="0">
                <a:solidFill>
                  <a:schemeClr val="accent5"/>
                </a:solidFill>
                <a:latin typeface="Arial"/>
                <a:ea typeface="Arial"/>
                <a:cs typeface="Arial"/>
                <a:sym typeface="Arial"/>
              </a:rPr>
              <a:t>Considerations</a:t>
            </a:r>
            <a:r>
              <a:rPr lang="en-US" sz="1800" dirty="0">
                <a:solidFill>
                  <a:schemeClr val="accent5"/>
                </a:solidFill>
                <a:latin typeface="Arial"/>
                <a:ea typeface="Arial"/>
                <a:cs typeface="Arial"/>
                <a:sym typeface="Arial"/>
              </a:rPr>
              <a:t>:</a:t>
            </a:r>
            <a:endParaRPr sz="1800" dirty="0">
              <a:solidFill>
                <a:schemeClr val="accent5"/>
              </a:solidFill>
              <a:latin typeface="Arial"/>
              <a:ea typeface="Arial"/>
              <a:cs typeface="Arial"/>
              <a:sym typeface="Arial"/>
            </a:endParaRPr>
          </a:p>
          <a:p>
            <a:pPr marL="457200" lvl="0" indent="-330200" algn="l" rtl="0">
              <a:lnSpc>
                <a:spcPct val="115000"/>
              </a:lnSpc>
              <a:spcBef>
                <a:spcPts val="0"/>
              </a:spcBef>
              <a:spcAft>
                <a:spcPts val="0"/>
              </a:spcAft>
              <a:buClr>
                <a:srgbClr val="333333"/>
              </a:buClr>
              <a:buSzPts val="1600"/>
              <a:buChar char="●"/>
            </a:pPr>
            <a:r>
              <a:rPr lang="en-US" sz="1600" dirty="0">
                <a:highlight>
                  <a:srgbClr val="FFFFFF"/>
                </a:highlight>
                <a:latin typeface="Arial"/>
                <a:ea typeface="Arial"/>
                <a:cs typeface="Arial"/>
                <a:sym typeface="Arial"/>
              </a:rPr>
              <a:t>Response addresses transition services across grade levels, schools, and facilities, including Title I funded ECE programs, </a:t>
            </a:r>
            <a:r>
              <a:rPr lang="en-US" sz="1600" dirty="0">
                <a:solidFill>
                  <a:schemeClr val="tx1"/>
                </a:solidFill>
                <a:highlight>
                  <a:srgbClr val="FFFFFF"/>
                </a:highlight>
                <a:latin typeface="Arial"/>
                <a:ea typeface="Arial"/>
                <a:cs typeface="Arial"/>
                <a:sym typeface="Arial"/>
              </a:rPr>
              <a:t>aligned with needs identified in the CNA</a:t>
            </a:r>
            <a:endParaRPr sz="1600" dirty="0">
              <a:solidFill>
                <a:schemeClr val="tx1"/>
              </a:solidFill>
              <a:highlight>
                <a:srgbClr val="FFFFFF"/>
              </a:highlight>
              <a:latin typeface="Arial"/>
              <a:ea typeface="Arial"/>
              <a:cs typeface="Arial"/>
              <a:sym typeface="Arial"/>
            </a:endParaRPr>
          </a:p>
          <a:p>
            <a:pPr marL="457200" lvl="0" indent="-330200" algn="l" rtl="0">
              <a:lnSpc>
                <a:spcPct val="115000"/>
              </a:lnSpc>
              <a:spcBef>
                <a:spcPts val="0"/>
              </a:spcBef>
              <a:spcAft>
                <a:spcPts val="0"/>
              </a:spcAft>
              <a:buClr>
                <a:srgbClr val="333333"/>
              </a:buClr>
              <a:buSzPts val="1600"/>
              <a:buChar char="●"/>
            </a:pPr>
            <a:r>
              <a:rPr lang="en-US" sz="1600" dirty="0">
                <a:highlight>
                  <a:srgbClr val="FFFFFF"/>
                </a:highlight>
                <a:latin typeface="Arial"/>
                <a:ea typeface="Arial"/>
                <a:cs typeface="Arial"/>
                <a:sym typeface="Arial"/>
              </a:rPr>
              <a:t>Response describes how the proposed transition services will accelerate progress toward grade-level standards</a:t>
            </a:r>
            <a:endParaRPr sz="1600" dirty="0">
              <a:solidFill>
                <a:srgbClr val="333333"/>
              </a:solidFill>
              <a:latin typeface="Arial"/>
              <a:ea typeface="Arial"/>
              <a:cs typeface="Arial"/>
              <a:sym typeface="Arial"/>
            </a:endParaRPr>
          </a:p>
          <a:p>
            <a:pPr marL="457200" lvl="0" indent="-330200" algn="l" rtl="0">
              <a:lnSpc>
                <a:spcPct val="115000"/>
              </a:lnSpc>
              <a:spcBef>
                <a:spcPts val="0"/>
              </a:spcBef>
              <a:spcAft>
                <a:spcPts val="0"/>
              </a:spcAft>
              <a:buClr>
                <a:srgbClr val="333333"/>
              </a:buClr>
              <a:buSzPts val="1600"/>
              <a:buChar char="●"/>
            </a:pPr>
            <a:r>
              <a:rPr lang="en-US" sz="1600" dirty="0">
                <a:solidFill>
                  <a:srgbClr val="333333"/>
                </a:solidFill>
                <a:latin typeface="Arial"/>
                <a:ea typeface="Arial"/>
                <a:cs typeface="Arial"/>
                <a:sym typeface="Arial"/>
              </a:rPr>
              <a:t>How district and building leaders, teachers, parents, and community members are engaged in the process of determining appropriate supports and services</a:t>
            </a:r>
            <a:endParaRPr sz="1600" dirty="0">
              <a:solidFill>
                <a:srgbClr val="333333"/>
              </a:solidFill>
              <a:latin typeface="Arial"/>
              <a:ea typeface="Arial"/>
              <a:cs typeface="Arial"/>
              <a:sym typeface="Arial"/>
            </a:endParaRPr>
          </a:p>
          <a:p>
            <a:pPr marL="457200" lvl="0" indent="-330200" algn="l" rtl="0">
              <a:lnSpc>
                <a:spcPct val="115000"/>
              </a:lnSpc>
              <a:spcBef>
                <a:spcPts val="0"/>
              </a:spcBef>
              <a:spcAft>
                <a:spcPts val="0"/>
              </a:spcAft>
              <a:buClr>
                <a:srgbClr val="333333"/>
              </a:buClr>
              <a:buSzPts val="1600"/>
              <a:buChar char="●"/>
            </a:pPr>
            <a:r>
              <a:rPr lang="en-US" sz="1600" dirty="0">
                <a:solidFill>
                  <a:srgbClr val="333333"/>
                </a:solidFill>
                <a:latin typeface="Arial"/>
                <a:ea typeface="Arial"/>
                <a:cs typeface="Arial"/>
                <a:sym typeface="Arial"/>
              </a:rPr>
              <a:t>How proposed supports and services are coordinated with and leverage other state, local and federal programs, if applicable</a:t>
            </a:r>
            <a:endParaRPr sz="1600" dirty="0">
              <a:solidFill>
                <a:srgbClr val="333333"/>
              </a:solidFill>
              <a:latin typeface="Arial"/>
              <a:ea typeface="Arial"/>
              <a:cs typeface="Arial"/>
              <a:sym typeface="Arial"/>
            </a:endParaRPr>
          </a:p>
          <a:p>
            <a:pPr marL="457200" lvl="0" indent="-330200" algn="l" rtl="0">
              <a:lnSpc>
                <a:spcPct val="115000"/>
              </a:lnSpc>
              <a:spcBef>
                <a:spcPts val="0"/>
              </a:spcBef>
              <a:spcAft>
                <a:spcPts val="0"/>
              </a:spcAft>
              <a:buClr>
                <a:srgbClr val="333333"/>
              </a:buClr>
              <a:buSzPts val="1600"/>
              <a:buChar char="●"/>
            </a:pPr>
            <a:r>
              <a:rPr lang="en-US" sz="1600" dirty="0">
                <a:solidFill>
                  <a:srgbClr val="333333"/>
                </a:solidFill>
                <a:latin typeface="Arial"/>
                <a:ea typeface="Arial"/>
                <a:cs typeface="Arial"/>
                <a:sym typeface="Arial"/>
              </a:rPr>
              <a:t>Describe how proposed supports and services will be differentiated for the strengths and needs of the following subgroups of students, as appropriate: </a:t>
            </a:r>
            <a:r>
              <a:rPr lang="en-US" sz="1600" dirty="0">
                <a:highlight>
                  <a:schemeClr val="lt1"/>
                </a:highlight>
                <a:latin typeface="Arial"/>
                <a:ea typeface="Arial"/>
                <a:cs typeface="Arial"/>
                <a:sym typeface="Arial"/>
              </a:rPr>
              <a:t>Low-income students, the lowest achieving students, English learners, Children with disabilities, Children and youth in foster care, Migratory children, Children and youth experiencing homelessness, Neglected, delinquent, and at-risk students identified under Title I, Part D, Immigrant children and youth, American Indian and Alaska Native students</a:t>
            </a:r>
            <a:endParaRPr sz="1600" dirty="0">
              <a:solidFill>
                <a:srgbClr val="333333"/>
              </a:solidFill>
              <a:latin typeface="Arial"/>
              <a:ea typeface="Arial"/>
              <a:cs typeface="Arial"/>
              <a:sym typeface="Arial"/>
            </a:endParaRPr>
          </a:p>
          <a:p>
            <a:pPr marL="0" lvl="0" indent="0" algn="l" rtl="0">
              <a:lnSpc>
                <a:spcPct val="115000"/>
              </a:lnSpc>
              <a:spcBef>
                <a:spcPts val="800"/>
              </a:spcBef>
              <a:spcAft>
                <a:spcPts val="0"/>
              </a:spcAft>
              <a:buClr>
                <a:schemeClr val="dk1"/>
              </a:buClr>
              <a:buSzPts val="1100"/>
              <a:buFont typeface="Arial"/>
              <a:buNone/>
            </a:pPr>
            <a:endParaRPr sz="1800" dirty="0">
              <a:solidFill>
                <a:srgbClr val="000000"/>
              </a:solidFill>
              <a:latin typeface="Arial"/>
              <a:ea typeface="Arial"/>
              <a:cs typeface="Arial"/>
              <a:sym typeface="Arial"/>
            </a:endParaRPr>
          </a:p>
        </p:txBody>
      </p:sp>
      <p:sp>
        <p:nvSpPr>
          <p:cNvPr id="337" name="Google Shape;337;g8327fc3782_2_37"/>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g8327fc3782_2_44"/>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US"/>
              <a:t>Title I, Part A - Question 5</a:t>
            </a:r>
            <a:endParaRPr/>
          </a:p>
          <a:p>
            <a:pPr marL="0" lvl="0" indent="0" algn="l" rtl="0">
              <a:spcBef>
                <a:spcPts val="0"/>
              </a:spcBef>
              <a:spcAft>
                <a:spcPts val="0"/>
              </a:spcAft>
              <a:buClr>
                <a:schemeClr val="dk1"/>
              </a:buClr>
              <a:buSzPts val="1100"/>
              <a:buFont typeface="Arial"/>
              <a:buNone/>
            </a:pPr>
            <a:r>
              <a:rPr lang="en-US"/>
              <a:t>Equitable Distribution of Teachers (Prompt) </a:t>
            </a:r>
            <a:endParaRPr/>
          </a:p>
        </p:txBody>
      </p:sp>
      <p:sp>
        <p:nvSpPr>
          <p:cNvPr id="344" name="Google Shape;344;g8327fc3782_2_44"/>
          <p:cNvSpPr txBox="1">
            <a:spLocks noGrp="1"/>
          </p:cNvSpPr>
          <p:nvPr>
            <p:ph type="body" idx="1"/>
          </p:nvPr>
        </p:nvSpPr>
        <p:spPr>
          <a:prstGeom prst="rect">
            <a:avLst/>
          </a:prstGeom>
        </p:spPr>
        <p:txBody>
          <a:bodyPr spcFirstLastPara="1" wrap="square" lIns="0" tIns="0" rIns="0" bIns="0"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sz="2200" dirty="0">
                <a:latin typeface="Arial"/>
                <a:ea typeface="Arial"/>
                <a:cs typeface="Arial"/>
                <a:sym typeface="Arial"/>
              </a:rPr>
              <a:t>Complete the tables below to describe how the LEA will address disparities in low-income and minority students being taught at disproportionate rates by ineffective, inexperienced, or out-of-field teachers, compared to other students. For information and guidance, see </a:t>
            </a:r>
            <a:r>
              <a:rPr lang="en-US" sz="2200" dirty="0">
                <a:latin typeface="Arial"/>
                <a:ea typeface="Arial"/>
                <a:cs typeface="Arial"/>
                <a:sym typeface="Arial"/>
                <a:hlinkClick r:id="rId3"/>
              </a:rPr>
              <a:t>CDE's Equitable Distribution of Teachers web page</a:t>
            </a:r>
            <a:r>
              <a:rPr lang="en-US" sz="2200" dirty="0">
                <a:latin typeface="Arial"/>
                <a:ea typeface="Arial"/>
                <a:cs typeface="Arial"/>
                <a:sym typeface="Arial"/>
              </a:rPr>
              <a:t>. This resource provides planning guidance and evidence-based strategies to address human capital challenges.</a:t>
            </a:r>
            <a:endParaRPr sz="2200" dirty="0">
              <a:latin typeface="Arial"/>
              <a:ea typeface="Arial"/>
              <a:cs typeface="Arial"/>
              <a:sym typeface="Arial"/>
            </a:endParaRPr>
          </a:p>
          <a:p>
            <a:pPr marL="457200" lvl="0" indent="-368300" algn="l" rtl="0">
              <a:lnSpc>
                <a:spcPct val="115000"/>
              </a:lnSpc>
              <a:spcBef>
                <a:spcPts val="1200"/>
              </a:spcBef>
              <a:spcAft>
                <a:spcPts val="0"/>
              </a:spcAft>
              <a:buSzPts val="2200"/>
              <a:buAutoNum type="arabicPeriod"/>
            </a:pPr>
            <a:r>
              <a:rPr lang="en-US" sz="2200" dirty="0">
                <a:latin typeface="Arial"/>
                <a:ea typeface="Arial"/>
                <a:cs typeface="Arial"/>
                <a:sym typeface="Arial"/>
              </a:rPr>
              <a:t>What stakeholders were engaged in reviewing and discussing EDT results?</a:t>
            </a:r>
            <a:endParaRPr sz="2200" dirty="0">
              <a:latin typeface="Arial"/>
              <a:ea typeface="Arial"/>
              <a:cs typeface="Arial"/>
              <a:sym typeface="Arial"/>
            </a:endParaRPr>
          </a:p>
          <a:p>
            <a:pPr marL="457200" lvl="0" indent="-368300" algn="l" rtl="0">
              <a:lnSpc>
                <a:spcPct val="115000"/>
              </a:lnSpc>
              <a:spcBef>
                <a:spcPts val="0"/>
              </a:spcBef>
              <a:spcAft>
                <a:spcPts val="0"/>
              </a:spcAft>
              <a:buSzPts val="2200"/>
              <a:buAutoNum type="arabicPeriod"/>
            </a:pPr>
            <a:r>
              <a:rPr lang="en-US" sz="2200" dirty="0">
                <a:latin typeface="Arial"/>
                <a:ea typeface="Arial"/>
                <a:cs typeface="Arial"/>
                <a:sym typeface="Arial"/>
              </a:rPr>
              <a:t>What root cause(s) of EDT gaps were identified?</a:t>
            </a:r>
            <a:endParaRPr sz="2200" dirty="0">
              <a:latin typeface="Arial"/>
              <a:ea typeface="Arial"/>
              <a:cs typeface="Arial"/>
              <a:sym typeface="Arial"/>
            </a:endParaRPr>
          </a:p>
          <a:p>
            <a:pPr marL="457200" lvl="0" indent="-368300" algn="l" rtl="0">
              <a:lnSpc>
                <a:spcPct val="115000"/>
              </a:lnSpc>
              <a:spcBef>
                <a:spcPts val="0"/>
              </a:spcBef>
              <a:spcAft>
                <a:spcPts val="0"/>
              </a:spcAft>
              <a:buSzPts val="2200"/>
              <a:buAutoNum type="arabicPeriod"/>
            </a:pPr>
            <a:r>
              <a:rPr lang="en-US" sz="2200" dirty="0">
                <a:solidFill>
                  <a:schemeClr val="tx1"/>
                </a:solidFill>
                <a:latin typeface="Arial"/>
                <a:ea typeface="Arial"/>
                <a:cs typeface="Arial"/>
                <a:sym typeface="Arial"/>
              </a:rPr>
              <a:t>What </a:t>
            </a:r>
            <a:r>
              <a:rPr lang="en-US" sz="2200" dirty="0">
                <a:latin typeface="Arial"/>
                <a:ea typeface="Arial"/>
                <a:cs typeface="Arial"/>
                <a:sym typeface="Arial"/>
              </a:rPr>
              <a:t>key strategies will the district implement to address EDT disparities</a:t>
            </a:r>
            <a:r>
              <a:rPr lang="en-US" sz="2200" dirty="0">
                <a:solidFill>
                  <a:schemeClr val="tx1"/>
                </a:solidFill>
                <a:latin typeface="Arial"/>
                <a:ea typeface="Arial"/>
                <a:cs typeface="Arial"/>
                <a:sym typeface="Arial"/>
              </a:rPr>
              <a:t>?</a:t>
            </a:r>
            <a:endParaRPr sz="2200" dirty="0">
              <a:solidFill>
                <a:schemeClr val="tx1"/>
              </a:solidFill>
              <a:latin typeface="Arial"/>
              <a:ea typeface="Arial"/>
              <a:cs typeface="Arial"/>
              <a:sym typeface="Arial"/>
            </a:endParaRPr>
          </a:p>
          <a:p>
            <a:pPr marL="457200" lvl="0" indent="-368300" algn="l" rtl="0">
              <a:lnSpc>
                <a:spcPct val="115000"/>
              </a:lnSpc>
              <a:spcBef>
                <a:spcPts val="0"/>
              </a:spcBef>
              <a:spcAft>
                <a:spcPts val="0"/>
              </a:spcAft>
              <a:buSzPts val="2200"/>
              <a:buAutoNum type="arabicPeriod"/>
            </a:pPr>
            <a:r>
              <a:rPr lang="en-US" sz="2200" dirty="0">
                <a:latin typeface="Arial"/>
                <a:ea typeface="Arial"/>
                <a:cs typeface="Arial"/>
                <a:sym typeface="Arial"/>
              </a:rPr>
              <a:t>Identify the goal(s) for addressing the EDT disparities.</a:t>
            </a:r>
            <a:endParaRPr sz="2200" dirty="0">
              <a:latin typeface="Arial"/>
              <a:ea typeface="Arial"/>
              <a:cs typeface="Arial"/>
              <a:sym typeface="Arial"/>
            </a:endParaRPr>
          </a:p>
          <a:p>
            <a:pPr marL="457200" lvl="0" indent="-368300" algn="l" rtl="0">
              <a:lnSpc>
                <a:spcPct val="115000"/>
              </a:lnSpc>
              <a:spcBef>
                <a:spcPts val="0"/>
              </a:spcBef>
              <a:spcAft>
                <a:spcPts val="0"/>
              </a:spcAft>
              <a:buSzPts val="2200"/>
              <a:buFont typeface="Arial"/>
              <a:buAutoNum type="arabicPeriod"/>
            </a:pPr>
            <a:r>
              <a:rPr lang="en-US" sz="2200" dirty="0">
                <a:latin typeface="Arial"/>
                <a:ea typeface="Arial"/>
                <a:cs typeface="Arial"/>
                <a:sym typeface="Arial"/>
              </a:rPr>
              <a:t>What is the timeline for implementing the strategies described? </a:t>
            </a:r>
            <a:endParaRPr sz="2200" dirty="0"/>
          </a:p>
        </p:txBody>
      </p:sp>
      <p:sp>
        <p:nvSpPr>
          <p:cNvPr id="345" name="Google Shape;345;g8327fc3782_2_44"/>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1116</TotalTime>
  <Words>2565</Words>
  <Application>Microsoft Office PowerPoint</Application>
  <PresentationFormat>Widescreen</PresentationFormat>
  <Paragraphs>289</Paragraphs>
  <Slides>15</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Title I, Part A: Improving the Academic Achievement of the Disadvantaged </vt:lpstr>
      <vt:lpstr>Title I, Part A Program Purpose</vt:lpstr>
      <vt:lpstr>Title I, Part A Allowable Use of Funds </vt:lpstr>
      <vt:lpstr>Title I, Part A  Narrative Question 1</vt:lpstr>
      <vt:lpstr>Title I, Part A  Narrative Question 1: Examples or Considerations</vt:lpstr>
      <vt:lpstr>Title I, Part A  Narrative Question 2</vt:lpstr>
      <vt:lpstr>Title I, Part A  Narrative Question 3</vt:lpstr>
      <vt:lpstr>Title I, Part A Narrative Question 4</vt:lpstr>
      <vt:lpstr>Title I, Part A - Question 5 Equitable Distribution of Teachers (Prompt) </vt:lpstr>
      <vt:lpstr>Title I, Part A - Question 5 Equitable Distribution of Teachers (Checks) </vt:lpstr>
      <vt:lpstr>Title I, Question 5 - EDT Planning Considerations</vt:lpstr>
      <vt:lpstr>Questions??</vt:lpstr>
      <vt:lpstr>ESEA Office</vt:lpstr>
      <vt:lpstr>ESEA Office (Cont.)</vt:lpstr>
      <vt:lpstr>Grants Fiscal 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Consolidated Application</dc:title>
  <dc:creator>Collins, DeLilah</dc:creator>
  <cp:lastModifiedBy>Prael, Michelle</cp:lastModifiedBy>
  <cp:revision>82</cp:revision>
  <dcterms:created xsi:type="dcterms:W3CDTF">2020-04-27T21:07:53Z</dcterms:created>
  <dcterms:modified xsi:type="dcterms:W3CDTF">2020-05-08T17:57:09Z</dcterms:modified>
</cp:coreProperties>
</file>