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92" r:id="rId2"/>
    <p:sldId id="293" r:id="rId3"/>
    <p:sldId id="294" r:id="rId4"/>
    <p:sldId id="295" r:id="rId5"/>
    <p:sldId id="296" r:id="rId6"/>
    <p:sldId id="338" r:id="rId7"/>
    <p:sldId id="297" r:id="rId8"/>
    <p:sldId id="298" r:id="rId9"/>
    <p:sldId id="299" r:id="rId10"/>
    <p:sldId id="352" r:id="rId11"/>
    <p:sldId id="340" r:id="rId12"/>
    <p:sldId id="348" r:id="rId13"/>
    <p:sldId id="349" r:id="rId14"/>
    <p:sldId id="350"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
          <p15:clr>
            <a:srgbClr val="9AA0A6"/>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85" roundtripDataSignature="AMtx7mh9t+H5DqOdvhrhF9qC1QEIVwdk8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emy Meredith" initials="" lastIdx="1" clrIdx="0"/>
  <p:cmAuthor id="1" name="Collins, DeLilah" initials="CD" lastIdx="4" clrIdx="1">
    <p:extLst>
      <p:ext uri="{19B8F6BF-5375-455C-9EA6-DF929625EA0E}">
        <p15:presenceInfo xmlns:p15="http://schemas.microsoft.com/office/powerpoint/2012/main" userId="S::Collins_D@cde.state.co.us::0fbcd1ec-9edd-4919-b5b0-b4fa9ee07543" providerId="AD"/>
      </p:ext>
    </p:extLst>
  </p:cmAuthor>
  <p:cmAuthor id="2" name="Mohajeri-Nelson, Nazanin" initials="MN" lastIdx="17" clrIdx="2">
    <p:extLst>
      <p:ext uri="{19B8F6BF-5375-455C-9EA6-DF929625EA0E}">
        <p15:presenceInfo xmlns:p15="http://schemas.microsoft.com/office/powerpoint/2012/main" userId="S::Mohajeri-Nelson_n@cde.state.co.us::a9da618a-a76d-43dd-a63a-6c6fdf3f5685" providerId="AD"/>
      </p:ext>
    </p:extLst>
  </p:cmAuthor>
  <p:cmAuthor id="3" name="Giessinger, Tammy" initials="GT" lastIdx="2" clrIdx="3">
    <p:extLst>
      <p:ext uri="{19B8F6BF-5375-455C-9EA6-DF929625EA0E}">
        <p15:presenceInfo xmlns:p15="http://schemas.microsoft.com/office/powerpoint/2012/main" userId="S::Giessinger_T@cde.state.co.us::bd8d8fcb-6917-4f64-a30b-33c1231dd990" providerId="AD"/>
      </p:ext>
    </p:extLst>
  </p:cmAuthor>
  <p:cmAuthor id="4" name="Vassis, Barbara" initials="VB" lastIdx="1" clrIdx="4">
    <p:extLst>
      <p:ext uri="{19B8F6BF-5375-455C-9EA6-DF929625EA0E}">
        <p15:presenceInfo xmlns:p15="http://schemas.microsoft.com/office/powerpoint/2012/main" userId="S::Vassis_B@cde.state.co.us::98aca130-5b95-43b4-a051-1458d87ae537" providerId="AD"/>
      </p:ext>
    </p:extLst>
  </p:cmAuthor>
  <p:cmAuthor id="5" name="Willett, Joey" initials="WJ" lastIdx="3" clrIdx="5">
    <p:extLst>
      <p:ext uri="{19B8F6BF-5375-455C-9EA6-DF929625EA0E}">
        <p15:presenceInfo xmlns:p15="http://schemas.microsoft.com/office/powerpoint/2012/main" userId="S::Willett_J@cde.state.co.us::344515fa-a95f-4a42-bbfc-52c4fb2c382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70F1B11-E1C4-425A-AFE0-A0E6DB869794}">
  <a:tblStyle styleId="{D70F1B11-E1C4-425A-AFE0-A0E6DB86979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079584E-D57C-4025-9DCC-F23528A26F97}"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93" autoAdjust="0"/>
    <p:restoredTop sz="75811" autoAdjust="0"/>
  </p:normalViewPr>
  <p:slideViewPr>
    <p:cSldViewPr snapToGrid="0">
      <p:cViewPr varScale="1">
        <p:scale>
          <a:sx n="59" d="100"/>
          <a:sy n="59" d="100"/>
        </p:scale>
        <p:origin x="62" y="192"/>
      </p:cViewPr>
      <p:guideLst>
        <p:guide orient="horz" pos="28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85" Type="http://customschemas.google.com/relationships/presentationmetadata" Target="metadata"/><Relationship Id="rId3" Type="http://schemas.openxmlformats.org/officeDocument/2006/relationships/slide" Target="slides/slide2.xml"/><Relationship Id="rId89"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notesMaster" Target="notesMasters/notesMaster1.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87"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90" Type="http://schemas.openxmlformats.org/officeDocument/2006/relationships/tableStyles" Target="tableStyles.xml"/><Relationship Id="rId10" Type="http://schemas.openxmlformats.org/officeDocument/2006/relationships/slide" Target="slides/slide9.xml"/><Relationship Id="rId86"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g8327fc3782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5" name="Google Shape;365;g8327fc3782_1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6" name="Google Shape;366;g8327fc3782_1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 Note changes in assignments </a:t>
            </a:r>
          </a:p>
        </p:txBody>
      </p:sp>
      <p:sp>
        <p:nvSpPr>
          <p:cNvPr id="4" name="Slide Number Placeholder 3"/>
          <p:cNvSpPr>
            <a:spLocks noGrp="1"/>
          </p:cNvSpPr>
          <p:nvPr>
            <p:ph type="sldNum" sz="quarter" idx="5"/>
          </p:nvPr>
        </p:nvSpPr>
        <p:spPr/>
        <p:txBody>
          <a:bodyPr/>
          <a:lstStyle/>
          <a:p>
            <a:fld id="{D8C3E97E-4890-4915-A7C2-F3D207C521C5}" type="slidenum">
              <a:rPr lang="en-US" smtClean="0"/>
              <a:t>12</a:t>
            </a:fld>
            <a:endParaRPr lang="en-US" dirty="0"/>
          </a:p>
        </p:txBody>
      </p:sp>
    </p:spTree>
    <p:extLst>
      <p:ext uri="{BB962C8B-B14F-4D97-AF65-F5344CB8AC3E}">
        <p14:creationId xmlns:p14="http://schemas.microsoft.com/office/powerpoint/2010/main" val="730796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8327fc3782_1_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 name="Google Shape;372;g8327fc3782_1_5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3" name="Google Shape;373;g8327fc3782_1_5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8327fc3782_1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0" name="Google Shape;380;g8327fc3782_1_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1" name="Google Shape;381;g8327fc3782_1_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g8327fc3782_1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8" name="Google Shape;388;g8327fc3782_1_1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457200" lvl="0" indent="-298450" algn="l" rtl="0">
              <a:spcBef>
                <a:spcPts val="0"/>
              </a:spcBef>
              <a:spcAft>
                <a:spcPts val="0"/>
              </a:spcAft>
              <a:buSzPts val="1100"/>
              <a:buChar char="●"/>
            </a:pPr>
            <a:r>
              <a:rPr lang="en-US" sz="1100" dirty="0"/>
              <a:t>If you have a large or medium gap and provided a plan under Title I, Q5 AND indicated the use of Title II funds to implement that plan, then ensure your Title II budget reflects these uses of funds.</a:t>
            </a:r>
            <a:endParaRPr dirty="0"/>
          </a:p>
        </p:txBody>
      </p:sp>
      <p:sp>
        <p:nvSpPr>
          <p:cNvPr id="389" name="Google Shape;389;g8327fc3782_1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8327fc3782_1_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8327fc3782_1_3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7" name="Google Shape;397;g8327fc3782_1_3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8327fc3782_1_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8327fc3782_1_2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These prompts are related to prioritization of funds that will tie back to your comprehensive needs analyses, using data and in consultation with relevant stakeholders.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Keep in mind that TII has expectations for stakeholder engagement in the prioritization of schools to be served and the activities to be implemented. There are also reporting requirements associated with the use of funds.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Human capital needs may relate to hiring and retention strategies; improving evaluation systems and professional learning systems to supports individuals’ practice—including leveraging supports with other funding sources; prioritizing effective teachers for at-risk students; and improving or exiting less effective teachers; increasing capacity for principals as instructional leaders.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What are the strategies you will be implementing, and have you looked at your intended goals and outcomes, and how will programs and activities be evaluated for effectiveness.</a:t>
            </a:r>
            <a:endParaRPr dirty="0"/>
          </a:p>
        </p:txBody>
      </p:sp>
      <p:sp>
        <p:nvSpPr>
          <p:cNvPr id="405" name="Google Shape;405;g8327fc3782_1_2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g8327fc3782_1_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2" name="Google Shape;412;g8327fc3782_1_3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These are the review criteria for prioritization of funds:</a:t>
            </a:r>
          </a:p>
          <a:p>
            <a:pPr marL="457200" lvl="0" indent="-368300" algn="l" rtl="0">
              <a:spcBef>
                <a:spcPts val="1000"/>
              </a:spcBef>
              <a:spcAft>
                <a:spcPts val="0"/>
              </a:spcAft>
              <a:buSzPts val="2200"/>
              <a:buFont typeface="Arial"/>
              <a:buChar char="•"/>
            </a:pPr>
            <a:r>
              <a:rPr lang="en-US" sz="1200" dirty="0">
                <a:latin typeface="Arial"/>
                <a:ea typeface="Arial"/>
                <a:cs typeface="Arial"/>
                <a:sym typeface="Arial"/>
              </a:rPr>
              <a:t>At least one CS/TS school with the highest level of poverty included in the response.</a:t>
            </a:r>
          </a:p>
          <a:p>
            <a:pPr marL="457200" lvl="0" indent="-368300" algn="l" rtl="0">
              <a:spcBef>
                <a:spcPts val="0"/>
              </a:spcBef>
              <a:spcAft>
                <a:spcPts val="0"/>
              </a:spcAft>
              <a:buSzPts val="2200"/>
              <a:buFont typeface="Arial"/>
              <a:buChar char="•"/>
            </a:pPr>
            <a:r>
              <a:rPr lang="en-US" sz="1200" dirty="0">
                <a:latin typeface="Arial"/>
                <a:ea typeface="Arial"/>
                <a:cs typeface="Arial"/>
                <a:sym typeface="Arial"/>
              </a:rPr>
              <a:t>If the LEA is facilitating an improvement strategy at the district level, the highest poverty CS/TS school(s) is prioritized.</a:t>
            </a:r>
          </a:p>
          <a:p>
            <a:pPr marL="457200" lvl="0" indent="-368300" algn="l" rtl="0">
              <a:spcBef>
                <a:spcPts val="0"/>
              </a:spcBef>
              <a:spcAft>
                <a:spcPts val="0"/>
              </a:spcAft>
              <a:buSzPts val="2200"/>
              <a:buFont typeface="Arial"/>
              <a:buChar char="•"/>
            </a:pPr>
            <a:r>
              <a:rPr lang="en-US" sz="1200" dirty="0">
                <a:latin typeface="Arial"/>
                <a:ea typeface="Arial"/>
                <a:cs typeface="Arial"/>
                <a:sym typeface="Arial"/>
              </a:rPr>
              <a:t>LEA indicates whether funds will be targeted to the school(s).</a:t>
            </a:r>
          </a:p>
          <a:p>
            <a:pPr marL="457200" lvl="0" indent="-368300" algn="l" rtl="0">
              <a:spcBef>
                <a:spcPts val="0"/>
              </a:spcBef>
              <a:spcAft>
                <a:spcPts val="0"/>
              </a:spcAft>
              <a:buSzPts val="2200"/>
              <a:buFont typeface="Arial"/>
              <a:buChar char="•"/>
            </a:pPr>
            <a:r>
              <a:rPr lang="en-US" sz="1200" dirty="0">
                <a:latin typeface="Arial"/>
                <a:ea typeface="Arial"/>
                <a:cs typeface="Arial"/>
                <a:sym typeface="Arial"/>
              </a:rPr>
              <a:t>LEA clearly describes the identified human capital needs in the school/district.</a:t>
            </a:r>
          </a:p>
          <a:p>
            <a:pPr marL="457200" lvl="0" indent="-368300" algn="l" rtl="0">
              <a:spcBef>
                <a:spcPts val="0"/>
              </a:spcBef>
              <a:spcAft>
                <a:spcPts val="0"/>
              </a:spcAft>
              <a:buSzPts val="2200"/>
              <a:buFont typeface="Arial"/>
              <a:buChar char="•"/>
            </a:pPr>
            <a:r>
              <a:rPr lang="en-US" sz="1200" dirty="0">
                <a:latin typeface="Arial"/>
                <a:ea typeface="Arial"/>
                <a:cs typeface="Arial"/>
                <a:sym typeface="Arial"/>
              </a:rPr>
              <a:t>LEA clearly describes the proposed improvement activities. These should align with the needs assessment and be determined in consultation with relevant stakeholders. Have a process in place to be able to conduct outreach to and engage stakeholders.</a:t>
            </a:r>
          </a:p>
          <a:p>
            <a:pPr marL="457200" lvl="0" indent="-368300" algn="l" rtl="0">
              <a:spcBef>
                <a:spcPts val="0"/>
              </a:spcBef>
              <a:spcAft>
                <a:spcPts val="0"/>
              </a:spcAft>
              <a:buSzPts val="2200"/>
              <a:buFont typeface="Arial"/>
              <a:buChar char="•"/>
            </a:pPr>
            <a:r>
              <a:rPr lang="en-US" sz="1200" dirty="0">
                <a:latin typeface="Arial"/>
                <a:ea typeface="Arial"/>
                <a:cs typeface="Arial"/>
                <a:sym typeface="Arial"/>
              </a:rPr>
              <a:t>LEA clearly describes the intended outcome of the activities that will be implemented, Including goals. Measurable benchmarks. What tool with you be using? Are you using a theory of action or something similar to identify your evidence-based practices to be implemented? Want to ensure that success has been defined, otherwise how will you know if the efforts have been successful?</a:t>
            </a:r>
          </a:p>
          <a:p>
            <a:pPr marL="457200" lvl="0" indent="-368300" algn="l" rtl="0">
              <a:spcBef>
                <a:spcPts val="0"/>
              </a:spcBef>
              <a:spcAft>
                <a:spcPts val="0"/>
              </a:spcAft>
              <a:buSzPts val="2200"/>
              <a:buFont typeface="Arial"/>
              <a:buChar char="•"/>
            </a:pPr>
            <a:r>
              <a:rPr lang="en-US" sz="1200" dirty="0">
                <a:latin typeface="Arial"/>
                <a:ea typeface="Arial"/>
                <a:cs typeface="Arial"/>
                <a:sym typeface="Arial"/>
              </a:rPr>
              <a:t>LEA provides a timeline for implementation including who will be responsible for implementing the activity. If no one is responsibility and accountable for the activity, it may not be accomplished.</a:t>
            </a:r>
            <a:endParaRPr lang="en-US" sz="1200" dirty="0"/>
          </a:p>
          <a:p>
            <a:pPr marL="0" lvl="0" indent="0" algn="l" rtl="0">
              <a:spcBef>
                <a:spcPts val="0"/>
              </a:spcBef>
              <a:spcAft>
                <a:spcPts val="0"/>
              </a:spcAft>
              <a:buNone/>
            </a:pPr>
            <a:endParaRPr dirty="0"/>
          </a:p>
        </p:txBody>
      </p:sp>
      <p:sp>
        <p:nvSpPr>
          <p:cNvPr id="413" name="Google Shape;413;g8327fc3782_1_3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g8327fc3782_1_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0" name="Google Shape;420;g8327fc3782_1_4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Again we want to understand the  process for identifying needs, looking at the data, and having a group of stakeholders come in and review those data to determine your highest leverage strategies for implementation.</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Title II should be leveraged with state and local funds, as well as other federal funds. We should be able to see the alignment of strategies to support professional learning and improvement of human capital systems across multiple funding sources.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Scenarios</a:t>
            </a:r>
            <a:endParaRPr dirty="0"/>
          </a:p>
          <a:p>
            <a:pPr marL="457200" lvl="0" indent="-295275" algn="l" rtl="0">
              <a:lnSpc>
                <a:spcPct val="115000"/>
              </a:lnSpc>
              <a:spcBef>
                <a:spcPts val="0"/>
              </a:spcBef>
              <a:spcAft>
                <a:spcPts val="0"/>
              </a:spcAft>
              <a:buClr>
                <a:srgbClr val="333333"/>
              </a:buClr>
              <a:buSzPts val="1050"/>
              <a:buChar char="●"/>
            </a:pPr>
            <a:r>
              <a:rPr lang="en-US" sz="1050" b="1" dirty="0">
                <a:solidFill>
                  <a:srgbClr val="333333"/>
                </a:solidFill>
                <a:highlight>
                  <a:srgbClr val="FFFFFF"/>
                </a:highlight>
                <a:latin typeface="Arial"/>
                <a:ea typeface="Arial"/>
                <a:cs typeface="Arial"/>
                <a:sym typeface="Arial"/>
              </a:rPr>
              <a:t>Scenario A:</a:t>
            </a:r>
            <a:r>
              <a:rPr lang="en-US" sz="1050" dirty="0">
                <a:solidFill>
                  <a:srgbClr val="333333"/>
                </a:solidFill>
                <a:highlight>
                  <a:srgbClr val="FFFFFF"/>
                </a:highlight>
                <a:latin typeface="Arial"/>
                <a:ea typeface="Arial"/>
                <a:cs typeface="Arial"/>
                <a:sym typeface="Arial"/>
              </a:rPr>
              <a:t> An LEA has 5 schools identified for CS, and plans to support an additional 4 non-ESSA identified schools with Title II funds. The LEA describes that the CS schools with highest levels of poverty are included in the use of Title II funds.</a:t>
            </a:r>
            <a:endParaRPr sz="1050" dirty="0">
              <a:solidFill>
                <a:srgbClr val="333333"/>
              </a:solidFill>
              <a:highlight>
                <a:srgbClr val="FFFFFF"/>
              </a:highlight>
              <a:latin typeface="Arial"/>
              <a:ea typeface="Arial"/>
              <a:cs typeface="Arial"/>
              <a:sym typeface="Arial"/>
            </a:endParaRPr>
          </a:p>
          <a:p>
            <a:pPr marL="457200" lvl="0" indent="-295275" algn="l" rtl="0">
              <a:lnSpc>
                <a:spcPct val="115000"/>
              </a:lnSpc>
              <a:spcBef>
                <a:spcPts val="0"/>
              </a:spcBef>
              <a:spcAft>
                <a:spcPts val="0"/>
              </a:spcAft>
              <a:buClr>
                <a:srgbClr val="333333"/>
              </a:buClr>
              <a:buSzPts val="1050"/>
              <a:buChar char="●"/>
            </a:pPr>
            <a:r>
              <a:rPr lang="en-US" sz="1050" b="1" dirty="0">
                <a:solidFill>
                  <a:srgbClr val="333333"/>
                </a:solidFill>
                <a:highlight>
                  <a:srgbClr val="FFFFFF"/>
                </a:highlight>
                <a:latin typeface="Arial"/>
                <a:ea typeface="Arial"/>
                <a:cs typeface="Arial"/>
                <a:sym typeface="Arial"/>
              </a:rPr>
              <a:t>Scenario B:</a:t>
            </a:r>
            <a:r>
              <a:rPr lang="en-US" sz="1050" dirty="0">
                <a:solidFill>
                  <a:srgbClr val="333333"/>
                </a:solidFill>
                <a:highlight>
                  <a:srgbClr val="FFFFFF"/>
                </a:highlight>
                <a:latin typeface="Arial"/>
                <a:ea typeface="Arial"/>
                <a:cs typeface="Arial"/>
                <a:sym typeface="Arial"/>
              </a:rPr>
              <a:t> An LEA has 12 schools identified as CS, TS, or ATS, but does not have adequate Title II funds to serve all these schools and serve 3 additional schools not identified for support under ESSA but with identified human capital challenges. The LEA prioritizes Title II funds for 7 ESSA-identified schools with the highest levels of poverty, and, based on the needs of other schools in the LEA, supports the additional 3 non-identified schools with Title II funds.</a:t>
            </a:r>
            <a:endParaRPr sz="1050" dirty="0">
              <a:solidFill>
                <a:srgbClr val="333333"/>
              </a:solidFill>
              <a:highlight>
                <a:srgbClr val="FFFFFF"/>
              </a:highlight>
              <a:latin typeface="Arial"/>
              <a:ea typeface="Arial"/>
              <a:cs typeface="Arial"/>
              <a:sym typeface="Arial"/>
            </a:endParaRPr>
          </a:p>
          <a:p>
            <a:pPr marL="457200" lvl="0" indent="-295275" algn="l" rtl="0">
              <a:lnSpc>
                <a:spcPct val="115000"/>
              </a:lnSpc>
              <a:spcBef>
                <a:spcPts val="0"/>
              </a:spcBef>
              <a:spcAft>
                <a:spcPts val="0"/>
              </a:spcAft>
              <a:buClr>
                <a:srgbClr val="333333"/>
              </a:buClr>
              <a:buSzPts val="1050"/>
              <a:buChar char="●"/>
            </a:pPr>
            <a:r>
              <a:rPr lang="en-US" sz="1050" b="1" dirty="0">
                <a:solidFill>
                  <a:srgbClr val="333333"/>
                </a:solidFill>
                <a:highlight>
                  <a:srgbClr val="FFFFFF"/>
                </a:highlight>
                <a:latin typeface="Arial"/>
                <a:ea typeface="Arial"/>
                <a:cs typeface="Arial"/>
                <a:sym typeface="Arial"/>
              </a:rPr>
              <a:t>Scenario C:</a:t>
            </a:r>
            <a:r>
              <a:rPr lang="en-US" sz="1050" dirty="0">
                <a:solidFill>
                  <a:srgbClr val="333333"/>
                </a:solidFill>
                <a:highlight>
                  <a:srgbClr val="FFFFFF"/>
                </a:highlight>
                <a:latin typeface="Arial"/>
                <a:ea typeface="Arial"/>
                <a:cs typeface="Arial"/>
                <a:sym typeface="Arial"/>
              </a:rPr>
              <a:t> An LEA has 5 schools identified for CS or TS - each with a high percentage of low income students. The LEA has intentionally leveraged other available funds (e.g., 1003 School Improvement funds through EASI, general LEA funds) to support 3 of these schools already. The LEA is able to describe these additional resources and supports in the application. The LEA prioritizes the remaining 2 CS/TS schools, and is able to support one additional non-ESSA-identified school with Title II funds based on identified needs.</a:t>
            </a:r>
            <a:endParaRPr sz="1050" dirty="0">
              <a:solidFill>
                <a:srgbClr val="333333"/>
              </a:solidFill>
              <a:highlight>
                <a:srgbClr val="FFFFFF"/>
              </a:highlight>
              <a:latin typeface="Arial"/>
              <a:ea typeface="Arial"/>
              <a:cs typeface="Arial"/>
              <a:sym typeface="Arial"/>
            </a:endParaRPr>
          </a:p>
          <a:p>
            <a:pPr marL="457200" lvl="0" indent="-295275" algn="l" rtl="0">
              <a:lnSpc>
                <a:spcPct val="115000"/>
              </a:lnSpc>
              <a:spcBef>
                <a:spcPts val="0"/>
              </a:spcBef>
              <a:spcAft>
                <a:spcPts val="0"/>
              </a:spcAft>
              <a:buClr>
                <a:srgbClr val="333333"/>
              </a:buClr>
              <a:buSzPts val="1050"/>
              <a:buChar char="●"/>
            </a:pPr>
            <a:r>
              <a:rPr lang="en-US" sz="1050" b="1" dirty="0">
                <a:solidFill>
                  <a:srgbClr val="333333"/>
                </a:solidFill>
                <a:highlight>
                  <a:srgbClr val="FFFFFF"/>
                </a:highlight>
                <a:latin typeface="Arial"/>
                <a:ea typeface="Arial"/>
                <a:cs typeface="Arial"/>
                <a:sym typeface="Arial"/>
              </a:rPr>
              <a:t>Scenario D:</a:t>
            </a:r>
            <a:r>
              <a:rPr lang="en-US" sz="1050" dirty="0">
                <a:solidFill>
                  <a:srgbClr val="333333"/>
                </a:solidFill>
                <a:highlight>
                  <a:srgbClr val="FFFFFF"/>
                </a:highlight>
                <a:latin typeface="Arial"/>
                <a:ea typeface="Arial"/>
                <a:cs typeface="Arial"/>
                <a:sym typeface="Arial"/>
              </a:rPr>
              <a:t> An LEA has no schools identified for CS, TS, or ATS. The LEA does not need to consider prioritizing its Title II funds.</a:t>
            </a:r>
            <a:endParaRPr sz="1050" dirty="0">
              <a:solidFill>
                <a:srgbClr val="333333"/>
              </a:solidFill>
              <a:highlight>
                <a:srgbClr val="FFFFFF"/>
              </a:highlight>
              <a:latin typeface="Arial"/>
              <a:ea typeface="Arial"/>
              <a:cs typeface="Arial"/>
              <a:sym typeface="Arial"/>
            </a:endParaRPr>
          </a:p>
          <a:p>
            <a:pPr marL="0" lvl="0" indent="0" algn="l" rtl="0">
              <a:spcBef>
                <a:spcPts val="800"/>
              </a:spcBef>
              <a:spcAft>
                <a:spcPts val="0"/>
              </a:spcAft>
              <a:buNone/>
            </a:pPr>
            <a:endParaRPr dirty="0"/>
          </a:p>
        </p:txBody>
      </p:sp>
      <p:sp>
        <p:nvSpPr>
          <p:cNvPr id="421" name="Google Shape;421;g8327fc3782_1_4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Title II budget should reflect </a:t>
            </a:r>
            <a:r>
              <a:rPr lang="en-US" sz="1200" b="0" dirty="0">
                <a:latin typeface="Calibri"/>
                <a:ea typeface="Calibri"/>
                <a:cs typeface="Calibri"/>
                <a:sym typeface="Calibri"/>
              </a:rPr>
              <a:t>the professional growth and improvement supports provided with Title II funds, and how these will supplement and not supplant efforts supported with state and local funds. We are going to look to see that each of the identified schools that are being prioritized with TII funds have budget line items that align with the human capital needs described in the narrative.</a:t>
            </a:r>
          </a:p>
          <a:p>
            <a:endParaRPr lang="en-US" sz="1200" b="0" dirty="0">
              <a:latin typeface="Calibri"/>
              <a:ea typeface="Calibri"/>
              <a:cs typeface="Calibri"/>
              <a:sym typeface="Calibri"/>
            </a:endParaRPr>
          </a:p>
          <a:p>
            <a:r>
              <a:rPr lang="en-US" sz="1200" b="0" dirty="0">
                <a:latin typeface="Calibri"/>
                <a:cs typeface="Calibri"/>
                <a:sym typeface="Calibri"/>
              </a:rPr>
              <a:t>Regarding EDT, you should have answered T1 question 5, if those medium and large gaps identified in 18-19 have not been mitigated. If you selected TII funds to address your gaps we will also be  looking for alignment of these activities and strategies in your budget.</a:t>
            </a:r>
          </a:p>
          <a:p>
            <a:endParaRPr lang="en-US" sz="1200" b="0" dirty="0">
              <a:latin typeface="Calibri"/>
              <a:cs typeface="Calibri"/>
              <a:sym typeface="Calibri"/>
            </a:endParaRPr>
          </a:p>
          <a:p>
            <a:r>
              <a:rPr lang="en-US" sz="1200" b="0" dirty="0">
                <a:latin typeface="Calibri"/>
                <a:cs typeface="Calibri"/>
                <a:sym typeface="Calibri"/>
              </a:rPr>
              <a:t>If you are using TII to improve equitable access, the LEA (via CDE) will report to the USDE how funds are being used to improve that access. TII has requirements on consultation as well as evaluation of programs and activities to ensure they are effective in their implementation and reaching their intended outcomes.</a:t>
            </a:r>
            <a:endParaRPr lang="en-US" b="0"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545457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6"/>
          <p:cNvSpPr/>
          <p:nvPr/>
        </p:nvSpPr>
        <p:spPr>
          <a:xfrm>
            <a:off x="0" y="4675241"/>
            <a:ext cx="12192000" cy="2182800"/>
          </a:xfrm>
          <a:prstGeom prst="rect">
            <a:avLst/>
          </a:prstGeom>
          <a:gradFill>
            <a:gsLst>
              <a:gs pos="0">
                <a:schemeClr val="lt1"/>
              </a:gs>
              <a:gs pos="100000">
                <a:srgbClr val="488BC9">
                  <a:alpha val="29803"/>
                </a:srgbClr>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 name="Google Shape;17;p6"/>
          <p:cNvSpPr txBox="1">
            <a:spLocks noGrp="1"/>
          </p:cNvSpPr>
          <p:nvPr>
            <p:ph type="ctrTitle"/>
          </p:nvPr>
        </p:nvSpPr>
        <p:spPr>
          <a:xfrm>
            <a:off x="914401" y="3324170"/>
            <a:ext cx="10402500" cy="973500"/>
          </a:xfrm>
          <a:prstGeom prst="rect">
            <a:avLst/>
          </a:prstGeom>
          <a:noFill/>
          <a:ln>
            <a:noFill/>
          </a:ln>
        </p:spPr>
        <p:txBody>
          <a:bodyPr spcFirstLastPara="1" wrap="square" lIns="0" tIns="0" rIns="0" bIns="0" anchor="t" anchorCtr="0">
            <a:noAutofit/>
          </a:bodyPr>
          <a:lstStyle>
            <a:lvl1pPr lvl="0" algn="ctr" rtl="0">
              <a:lnSpc>
                <a:spcPct val="90000"/>
              </a:lnSpc>
              <a:spcBef>
                <a:spcPts val="0"/>
              </a:spcBef>
              <a:spcAft>
                <a:spcPts val="0"/>
              </a:spcAft>
              <a:buClr>
                <a:schemeClr val="dk1"/>
              </a:buClr>
              <a:buSzPts val="4800"/>
              <a:buFont typeface="Arial"/>
              <a:buNone/>
              <a:defRPr sz="480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 name="Google Shape;18;p6"/>
          <p:cNvSpPr txBox="1">
            <a:spLocks noGrp="1"/>
          </p:cNvSpPr>
          <p:nvPr>
            <p:ph type="subTitle" idx="1"/>
          </p:nvPr>
        </p:nvSpPr>
        <p:spPr>
          <a:xfrm>
            <a:off x="914401" y="4675240"/>
            <a:ext cx="10402500" cy="582600"/>
          </a:xfrm>
          <a:prstGeom prst="rect">
            <a:avLst/>
          </a:prstGeom>
          <a:noFill/>
          <a:ln>
            <a:noFill/>
          </a:ln>
        </p:spPr>
        <p:txBody>
          <a:bodyPr spcFirstLastPara="1" wrap="square" lIns="91425" tIns="45700" rIns="91425" bIns="45700" anchor="t" anchorCtr="0">
            <a:noAutofit/>
          </a:bodyPr>
          <a:lstStyle>
            <a:lvl1pPr lvl="0" algn="ctr" rtl="0">
              <a:lnSpc>
                <a:spcPct val="90000"/>
              </a:lnSpc>
              <a:spcBef>
                <a:spcPts val="1000"/>
              </a:spcBef>
              <a:spcAft>
                <a:spcPts val="0"/>
              </a:spcAft>
              <a:buClr>
                <a:schemeClr val="dk1"/>
              </a:buClr>
              <a:buSzPts val="3200"/>
              <a:buNone/>
              <a:defRPr sz="3200"/>
            </a:lvl1pPr>
            <a:lvl2pPr lvl="1" algn="ctr" rtl="0">
              <a:lnSpc>
                <a:spcPct val="90000"/>
              </a:lnSpc>
              <a:spcBef>
                <a:spcPts val="500"/>
              </a:spcBef>
              <a:spcAft>
                <a:spcPts val="0"/>
              </a:spcAft>
              <a:buClr>
                <a:schemeClr val="dk1"/>
              </a:buClr>
              <a:buSzPts val="2000"/>
              <a:buNone/>
              <a:defRPr sz="2000"/>
            </a:lvl2pPr>
            <a:lvl3pPr lvl="2" algn="ctr" rtl="0">
              <a:lnSpc>
                <a:spcPct val="90000"/>
              </a:lnSpc>
              <a:spcBef>
                <a:spcPts val="500"/>
              </a:spcBef>
              <a:spcAft>
                <a:spcPts val="0"/>
              </a:spcAft>
              <a:buClr>
                <a:schemeClr val="dk1"/>
              </a:buClr>
              <a:buSzPts val="1800"/>
              <a:buNone/>
              <a:defRPr sz="1800"/>
            </a:lvl3pPr>
            <a:lvl4pPr lvl="3" algn="ctr" rtl="0">
              <a:lnSpc>
                <a:spcPct val="90000"/>
              </a:lnSpc>
              <a:spcBef>
                <a:spcPts val="500"/>
              </a:spcBef>
              <a:spcAft>
                <a:spcPts val="0"/>
              </a:spcAft>
              <a:buClr>
                <a:schemeClr val="dk1"/>
              </a:buClr>
              <a:buSzPts val="1600"/>
              <a:buNone/>
              <a:defRPr sz="1600"/>
            </a:lvl4pPr>
            <a:lvl5pPr lvl="4" algn="ctr" rtl="0">
              <a:lnSpc>
                <a:spcPct val="90000"/>
              </a:lnSpc>
              <a:spcBef>
                <a:spcPts val="500"/>
              </a:spcBef>
              <a:spcAft>
                <a:spcPts val="0"/>
              </a:spcAft>
              <a:buClr>
                <a:schemeClr val="dk1"/>
              </a:buClr>
              <a:buSzPts val="1600"/>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19" name="Google Shape;19;p6"/>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chemeClr val="dk1"/>
                </a:solidFill>
                <a:latin typeface="Calibri"/>
                <a:ea typeface="Calibri"/>
                <a:cs typeface="Calibri"/>
                <a:sym typeface="Calibri"/>
              </a:defRPr>
            </a:lvl1pPr>
            <a:lvl2pPr marL="0" lvl="1" indent="0" algn="l" rtl="0">
              <a:spcBef>
                <a:spcPts val="0"/>
              </a:spcBef>
              <a:buNone/>
              <a:defRPr sz="1600" b="0" i="0" u="none" strike="noStrike" cap="none">
                <a:solidFill>
                  <a:schemeClr val="dk1"/>
                </a:solidFill>
                <a:latin typeface="Calibri"/>
                <a:ea typeface="Calibri"/>
                <a:cs typeface="Calibri"/>
                <a:sym typeface="Calibri"/>
              </a:defRPr>
            </a:lvl2pPr>
            <a:lvl3pPr marL="0" lvl="2" indent="0" algn="l" rtl="0">
              <a:spcBef>
                <a:spcPts val="0"/>
              </a:spcBef>
              <a:buNone/>
              <a:defRPr sz="1600" b="0" i="0" u="none" strike="noStrike" cap="none">
                <a:solidFill>
                  <a:schemeClr val="dk1"/>
                </a:solidFill>
                <a:latin typeface="Calibri"/>
                <a:ea typeface="Calibri"/>
                <a:cs typeface="Calibri"/>
                <a:sym typeface="Calibri"/>
              </a:defRPr>
            </a:lvl3pPr>
            <a:lvl4pPr marL="0" lvl="3" indent="0" algn="l" rtl="0">
              <a:spcBef>
                <a:spcPts val="0"/>
              </a:spcBef>
              <a:buNone/>
              <a:defRPr sz="1600" b="0" i="0" u="none" strike="noStrike" cap="none">
                <a:solidFill>
                  <a:schemeClr val="dk1"/>
                </a:solidFill>
                <a:latin typeface="Calibri"/>
                <a:ea typeface="Calibri"/>
                <a:cs typeface="Calibri"/>
                <a:sym typeface="Calibri"/>
              </a:defRPr>
            </a:lvl4pPr>
            <a:lvl5pPr marL="0" lvl="4" indent="0" algn="l" rtl="0">
              <a:spcBef>
                <a:spcPts val="0"/>
              </a:spcBef>
              <a:buNone/>
              <a:defRPr sz="1600" b="0" i="0" u="none" strike="noStrike" cap="none">
                <a:solidFill>
                  <a:schemeClr val="dk1"/>
                </a:solidFill>
                <a:latin typeface="Calibri"/>
                <a:ea typeface="Calibri"/>
                <a:cs typeface="Calibri"/>
                <a:sym typeface="Calibri"/>
              </a:defRPr>
            </a:lvl5pPr>
            <a:lvl6pPr marL="0" lvl="5" indent="0" algn="l" rtl="0">
              <a:spcBef>
                <a:spcPts val="0"/>
              </a:spcBef>
              <a:buNone/>
              <a:defRPr sz="1600" b="0" i="0" u="none" strike="noStrike" cap="none">
                <a:solidFill>
                  <a:schemeClr val="dk1"/>
                </a:solidFill>
                <a:latin typeface="Calibri"/>
                <a:ea typeface="Calibri"/>
                <a:cs typeface="Calibri"/>
                <a:sym typeface="Calibri"/>
              </a:defRPr>
            </a:lvl6pPr>
            <a:lvl7pPr marL="0" lvl="6" indent="0" algn="l" rtl="0">
              <a:spcBef>
                <a:spcPts val="0"/>
              </a:spcBef>
              <a:buNone/>
              <a:defRPr sz="1600" b="0" i="0" u="none" strike="noStrike" cap="none">
                <a:solidFill>
                  <a:schemeClr val="dk1"/>
                </a:solidFill>
                <a:latin typeface="Calibri"/>
                <a:ea typeface="Calibri"/>
                <a:cs typeface="Calibri"/>
                <a:sym typeface="Calibri"/>
              </a:defRPr>
            </a:lvl7pPr>
            <a:lvl8pPr marL="0" lvl="7" indent="0" algn="l" rtl="0">
              <a:spcBef>
                <a:spcPts val="0"/>
              </a:spcBef>
              <a:buNone/>
              <a:defRPr sz="1600" b="0" i="0" u="none" strike="noStrike" cap="none">
                <a:solidFill>
                  <a:schemeClr val="dk1"/>
                </a:solidFill>
                <a:latin typeface="Calibri"/>
                <a:ea typeface="Calibri"/>
                <a:cs typeface="Calibri"/>
                <a:sym typeface="Calibri"/>
              </a:defRPr>
            </a:lvl8pPr>
            <a:lvl9pPr marL="0" lvl="8" indent="0" algn="l" rtl="0">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20" name="Google Shape;20;p6"/>
          <p:cNvPicPr preferRelativeResize="0"/>
          <p:nvPr/>
        </p:nvPicPr>
        <p:blipFill rotWithShape="1">
          <a:blip r:embed="rId2">
            <a:alphaModFix/>
          </a:blip>
          <a:srcRect/>
          <a:stretch/>
        </p:blipFill>
        <p:spPr>
          <a:xfrm>
            <a:off x="4682994" y="632707"/>
            <a:ext cx="2822308" cy="1762382"/>
          </a:xfrm>
          <a:prstGeom prst="rect">
            <a:avLst/>
          </a:prstGeom>
          <a:noFill/>
          <a:ln>
            <a:noFill/>
          </a:ln>
        </p:spPr>
      </p:pic>
      <p:cxnSp>
        <p:nvCxnSpPr>
          <p:cNvPr id="21" name="Google Shape;21;p6"/>
          <p:cNvCxnSpPr/>
          <p:nvPr/>
        </p:nvCxnSpPr>
        <p:spPr>
          <a:xfrm>
            <a:off x="914402" y="2772696"/>
            <a:ext cx="10402500" cy="0"/>
          </a:xfrm>
          <a:prstGeom prst="straightConnector1">
            <a:avLst/>
          </a:prstGeom>
          <a:noFill/>
          <a:ln w="19050" cap="flat" cmpd="sng">
            <a:solidFill>
              <a:srgbClr val="488BC9"/>
            </a:solidFill>
            <a:prstDash val="solid"/>
            <a:miter lim="800000"/>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80"/>
        <p:cNvGrpSpPr/>
        <p:nvPr/>
      </p:nvGrpSpPr>
      <p:grpSpPr>
        <a:xfrm>
          <a:off x="0" y="0"/>
          <a:ext cx="0" cy="0"/>
          <a:chOff x="0" y="0"/>
          <a:chExt cx="0" cy="0"/>
        </a:xfrm>
      </p:grpSpPr>
      <p:pic>
        <p:nvPicPr>
          <p:cNvPr id="81" name="Google Shape;81;p16"/>
          <p:cNvPicPr preferRelativeResize="0"/>
          <p:nvPr/>
        </p:nvPicPr>
        <p:blipFill rotWithShape="1">
          <a:blip r:embed="rId2">
            <a:alphaModFix/>
          </a:blip>
          <a:srcRect/>
          <a:stretch/>
        </p:blipFill>
        <p:spPr>
          <a:xfrm>
            <a:off x="0" y="3"/>
            <a:ext cx="12192000" cy="6857997"/>
          </a:xfrm>
          <a:prstGeom prst="rect">
            <a:avLst/>
          </a:prstGeom>
          <a:noFill/>
          <a:ln>
            <a:noFill/>
          </a:ln>
        </p:spPr>
      </p:pic>
      <p:sp>
        <p:nvSpPr>
          <p:cNvPr id="82" name="Google Shape;82;p16"/>
          <p:cNvSpPr txBox="1">
            <a:spLocks noGrp="1"/>
          </p:cNvSpPr>
          <p:nvPr>
            <p:ph type="ctrTitle"/>
          </p:nvPr>
        </p:nvSpPr>
        <p:spPr>
          <a:xfrm>
            <a:off x="0" y="2595716"/>
            <a:ext cx="12192000" cy="2337600"/>
          </a:xfrm>
          <a:prstGeom prst="rect">
            <a:avLst/>
          </a:prstGeom>
          <a:noFill/>
          <a:ln>
            <a:noFill/>
          </a:ln>
        </p:spPr>
        <p:txBody>
          <a:bodyPr spcFirstLastPara="1" wrap="square" lIns="91425" tIns="45700" rIns="91425" bIns="45700" anchor="t" anchorCtr="0">
            <a:noAutofit/>
          </a:bodyPr>
          <a:lstStyle>
            <a:lvl1pPr lvl="0" algn="ctr" rtl="0">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227916" y="6427021"/>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chemeClr val="dk1"/>
                </a:solidFill>
                <a:latin typeface="Calibri"/>
                <a:ea typeface="Calibri"/>
                <a:cs typeface="Calibri"/>
                <a:sym typeface="Calibri"/>
              </a:defRPr>
            </a:lvl1pPr>
            <a:lvl2pPr marL="0" lvl="1" indent="0" algn="l" rtl="0">
              <a:spcBef>
                <a:spcPts val="0"/>
              </a:spcBef>
              <a:buNone/>
              <a:defRPr sz="1600" b="0" i="0" u="none" strike="noStrike" cap="none">
                <a:solidFill>
                  <a:schemeClr val="dk1"/>
                </a:solidFill>
                <a:latin typeface="Calibri"/>
                <a:ea typeface="Calibri"/>
                <a:cs typeface="Calibri"/>
                <a:sym typeface="Calibri"/>
              </a:defRPr>
            </a:lvl2pPr>
            <a:lvl3pPr marL="0" lvl="2" indent="0" algn="l" rtl="0">
              <a:spcBef>
                <a:spcPts val="0"/>
              </a:spcBef>
              <a:buNone/>
              <a:defRPr sz="1600" b="0" i="0" u="none" strike="noStrike" cap="none">
                <a:solidFill>
                  <a:schemeClr val="dk1"/>
                </a:solidFill>
                <a:latin typeface="Calibri"/>
                <a:ea typeface="Calibri"/>
                <a:cs typeface="Calibri"/>
                <a:sym typeface="Calibri"/>
              </a:defRPr>
            </a:lvl3pPr>
            <a:lvl4pPr marL="0" lvl="3" indent="0" algn="l" rtl="0">
              <a:spcBef>
                <a:spcPts val="0"/>
              </a:spcBef>
              <a:buNone/>
              <a:defRPr sz="1600" b="0" i="0" u="none" strike="noStrike" cap="none">
                <a:solidFill>
                  <a:schemeClr val="dk1"/>
                </a:solidFill>
                <a:latin typeface="Calibri"/>
                <a:ea typeface="Calibri"/>
                <a:cs typeface="Calibri"/>
                <a:sym typeface="Calibri"/>
              </a:defRPr>
            </a:lvl4pPr>
            <a:lvl5pPr marL="0" lvl="4" indent="0" algn="l" rtl="0">
              <a:spcBef>
                <a:spcPts val="0"/>
              </a:spcBef>
              <a:buNone/>
              <a:defRPr sz="1600" b="0" i="0" u="none" strike="noStrike" cap="none">
                <a:solidFill>
                  <a:schemeClr val="dk1"/>
                </a:solidFill>
                <a:latin typeface="Calibri"/>
                <a:ea typeface="Calibri"/>
                <a:cs typeface="Calibri"/>
                <a:sym typeface="Calibri"/>
              </a:defRPr>
            </a:lvl5pPr>
            <a:lvl6pPr marL="0" lvl="5" indent="0" algn="l" rtl="0">
              <a:spcBef>
                <a:spcPts val="0"/>
              </a:spcBef>
              <a:buNone/>
              <a:defRPr sz="1600" b="0" i="0" u="none" strike="noStrike" cap="none">
                <a:solidFill>
                  <a:schemeClr val="dk1"/>
                </a:solidFill>
                <a:latin typeface="Calibri"/>
                <a:ea typeface="Calibri"/>
                <a:cs typeface="Calibri"/>
                <a:sym typeface="Calibri"/>
              </a:defRPr>
            </a:lvl6pPr>
            <a:lvl7pPr marL="0" lvl="6" indent="0" algn="l" rtl="0">
              <a:spcBef>
                <a:spcPts val="0"/>
              </a:spcBef>
              <a:buNone/>
              <a:defRPr sz="1600" b="0" i="0" u="none" strike="noStrike" cap="none">
                <a:solidFill>
                  <a:schemeClr val="dk1"/>
                </a:solidFill>
                <a:latin typeface="Calibri"/>
                <a:ea typeface="Calibri"/>
                <a:cs typeface="Calibri"/>
                <a:sym typeface="Calibri"/>
              </a:defRPr>
            </a:lvl7pPr>
            <a:lvl8pPr marL="0" lvl="7" indent="0" algn="l" rtl="0">
              <a:spcBef>
                <a:spcPts val="0"/>
              </a:spcBef>
              <a:buNone/>
              <a:defRPr sz="1600" b="0" i="0" u="none" strike="noStrike" cap="none">
                <a:solidFill>
                  <a:schemeClr val="dk1"/>
                </a:solidFill>
                <a:latin typeface="Calibri"/>
                <a:ea typeface="Calibri"/>
                <a:cs typeface="Calibri"/>
                <a:sym typeface="Calibri"/>
              </a:defRPr>
            </a:lvl8pPr>
            <a:lvl9pPr marL="0" lvl="8" indent="0" algn="l" rtl="0">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pic>
        <p:nvPicPr>
          <p:cNvPr id="23" name="Google Shape;23;p7"/>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24" name="Google Shape;24;p7"/>
          <p:cNvSpPr txBox="1">
            <a:spLocks noGrp="1"/>
          </p:cNvSpPr>
          <p:nvPr>
            <p:ph type="title"/>
          </p:nvPr>
        </p:nvSpPr>
        <p:spPr>
          <a:xfrm>
            <a:off x="443565" y="205176"/>
            <a:ext cx="8065200" cy="898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26" name="Google Shape;26;p7"/>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27" name="Google Shape;27;p7"/>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8"/>
        <p:cNvGrpSpPr/>
        <p:nvPr/>
      </p:nvGrpSpPr>
      <p:grpSpPr>
        <a:xfrm>
          <a:off x="0" y="0"/>
          <a:ext cx="0" cy="0"/>
          <a:chOff x="0" y="0"/>
          <a:chExt cx="0" cy="0"/>
        </a:xfrm>
      </p:grpSpPr>
      <p:pic>
        <p:nvPicPr>
          <p:cNvPr id="29" name="Google Shape;29;p8"/>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30" name="Google Shape;30;p8"/>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32" name="Google Shape;32;p8"/>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33" name="Google Shape;33;p8"/>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34" name="Google Shape;34;p8"/>
          <p:cNvPicPr preferRelativeResize="0"/>
          <p:nvPr/>
        </p:nvPicPr>
        <p:blipFill rotWithShape="1">
          <a:blip r:embed="rId4">
            <a:alphaModFix/>
          </a:blip>
          <a:srcRect/>
          <a:stretch/>
        </p:blipFill>
        <p:spPr>
          <a:xfrm>
            <a:off x="171280" y="18288"/>
            <a:ext cx="965179" cy="11037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35"/>
        <p:cNvGrpSpPr/>
        <p:nvPr/>
      </p:nvGrpSpPr>
      <p:grpSpPr>
        <a:xfrm>
          <a:off x="0" y="0"/>
          <a:ext cx="0" cy="0"/>
          <a:chOff x="0" y="0"/>
          <a:chExt cx="0" cy="0"/>
        </a:xfrm>
      </p:grpSpPr>
      <p:pic>
        <p:nvPicPr>
          <p:cNvPr id="36" name="Google Shape;36;p9"/>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37" name="Google Shape;37;p9"/>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39" name="Google Shape;39;p9"/>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40" name="Google Shape;40;p9"/>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1" name="Google Shape;41;p9"/>
          <p:cNvPicPr preferRelativeResize="0"/>
          <p:nvPr/>
        </p:nvPicPr>
        <p:blipFill rotWithShape="1">
          <a:blip r:embed="rId4">
            <a:alphaModFix/>
          </a:blip>
          <a:srcRect/>
          <a:stretch/>
        </p:blipFill>
        <p:spPr>
          <a:xfrm>
            <a:off x="171280" y="18288"/>
            <a:ext cx="965178" cy="11037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2"/>
        <p:cNvGrpSpPr/>
        <p:nvPr/>
      </p:nvGrpSpPr>
      <p:grpSpPr>
        <a:xfrm>
          <a:off x="0" y="0"/>
          <a:ext cx="0" cy="0"/>
          <a:chOff x="0" y="0"/>
          <a:chExt cx="0" cy="0"/>
        </a:xfrm>
      </p:grpSpPr>
      <p:pic>
        <p:nvPicPr>
          <p:cNvPr id="43" name="Google Shape;43;p10"/>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44" name="Google Shape;44;p10"/>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46" name="Google Shape;46;p10"/>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47" name="Google Shape;47;p10"/>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8" name="Google Shape;48;p10"/>
          <p:cNvPicPr preferRelativeResize="0"/>
          <p:nvPr/>
        </p:nvPicPr>
        <p:blipFill rotWithShape="1">
          <a:blip r:embed="rId4">
            <a:alphaModFix/>
          </a:blip>
          <a:srcRect/>
          <a:stretch/>
        </p:blipFill>
        <p:spPr>
          <a:xfrm>
            <a:off x="171280" y="18289"/>
            <a:ext cx="965178" cy="110369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49"/>
        <p:cNvGrpSpPr/>
        <p:nvPr/>
      </p:nvGrpSpPr>
      <p:grpSpPr>
        <a:xfrm>
          <a:off x="0" y="0"/>
          <a:ext cx="0" cy="0"/>
          <a:chOff x="0" y="0"/>
          <a:chExt cx="0" cy="0"/>
        </a:xfrm>
      </p:grpSpPr>
      <p:pic>
        <p:nvPicPr>
          <p:cNvPr id="50" name="Google Shape;50;p11"/>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51" name="Google Shape;51;p11"/>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2" name="Google Shape;52;p11"/>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53" name="Google Shape;53;p11"/>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54" name="Google Shape;54;p11"/>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5" name="Google Shape;55;p11"/>
          <p:cNvPicPr preferRelativeResize="0"/>
          <p:nvPr/>
        </p:nvPicPr>
        <p:blipFill rotWithShape="1">
          <a:blip r:embed="rId4">
            <a:alphaModFix/>
          </a:blip>
          <a:srcRect/>
          <a:stretch/>
        </p:blipFill>
        <p:spPr>
          <a:xfrm>
            <a:off x="171280" y="18289"/>
            <a:ext cx="965177" cy="110369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56"/>
        <p:cNvGrpSpPr/>
        <p:nvPr/>
      </p:nvGrpSpPr>
      <p:grpSpPr>
        <a:xfrm>
          <a:off x="0" y="0"/>
          <a:ext cx="0" cy="0"/>
          <a:chOff x="0" y="0"/>
          <a:chExt cx="0" cy="0"/>
        </a:xfrm>
      </p:grpSpPr>
      <p:pic>
        <p:nvPicPr>
          <p:cNvPr id="57" name="Google Shape;57;p12"/>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58" name="Google Shape;58;p12"/>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9" name="Google Shape;59;p12"/>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60" name="Google Shape;60;p12"/>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61" name="Google Shape;61;p12"/>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2" name="Google Shape;62;p12"/>
          <p:cNvPicPr preferRelativeResize="0"/>
          <p:nvPr/>
        </p:nvPicPr>
        <p:blipFill rotWithShape="1">
          <a:blip r:embed="rId4">
            <a:alphaModFix/>
          </a:blip>
          <a:srcRect/>
          <a:stretch/>
        </p:blipFill>
        <p:spPr>
          <a:xfrm>
            <a:off x="171280" y="18289"/>
            <a:ext cx="965177" cy="110369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3"/>
        <p:cNvGrpSpPr/>
        <p:nvPr/>
      </p:nvGrpSpPr>
      <p:grpSpPr>
        <a:xfrm>
          <a:off x="0" y="0"/>
          <a:ext cx="0" cy="0"/>
          <a:chOff x="0" y="0"/>
          <a:chExt cx="0" cy="0"/>
        </a:xfrm>
      </p:grpSpPr>
      <p:pic>
        <p:nvPicPr>
          <p:cNvPr id="64" name="Google Shape;64;p13"/>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65" name="Google Shape;65;p13"/>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6" name="Google Shape;66;p13"/>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67" name="Google Shape;67;p13"/>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68" name="Google Shape;68;p13"/>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9" name="Google Shape;69;p13"/>
          <p:cNvPicPr preferRelativeResize="0"/>
          <p:nvPr/>
        </p:nvPicPr>
        <p:blipFill rotWithShape="1">
          <a:blip r:embed="rId4">
            <a:alphaModFix/>
          </a:blip>
          <a:srcRect/>
          <a:stretch/>
        </p:blipFill>
        <p:spPr>
          <a:xfrm>
            <a:off x="171280" y="18289"/>
            <a:ext cx="965176" cy="110369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0"/>
        <p:cNvGrpSpPr/>
        <p:nvPr/>
      </p:nvGrpSpPr>
      <p:grpSpPr>
        <a:xfrm>
          <a:off x="0" y="0"/>
          <a:ext cx="0" cy="0"/>
          <a:chOff x="0" y="0"/>
          <a:chExt cx="0" cy="0"/>
        </a:xfrm>
      </p:grpSpPr>
      <p:sp>
        <p:nvSpPr>
          <p:cNvPr id="71" name="Google Shape;71;p14"/>
          <p:cNvSpPr txBox="1">
            <a:spLocks noGrp="1"/>
          </p:cNvSpPr>
          <p:nvPr>
            <p:ph type="body" idx="1"/>
          </p:nvPr>
        </p:nvSpPr>
        <p:spPr>
          <a:xfrm>
            <a:off x="838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2" name="Google Shape;72;p14"/>
          <p:cNvSpPr txBox="1">
            <a:spLocks noGrp="1"/>
          </p:cNvSpPr>
          <p:nvPr>
            <p:ph type="body" idx="2"/>
          </p:nvPr>
        </p:nvSpPr>
        <p:spPr>
          <a:xfrm>
            <a:off x="6172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73" name="Google Shape;73;p14"/>
          <p:cNvPicPr preferRelativeResize="0"/>
          <p:nvPr/>
        </p:nvPicPr>
        <p:blipFill rotWithShape="1">
          <a:blip r:embed="rId2">
            <a:alphaModFix/>
          </a:blip>
          <a:srcRect/>
          <a:stretch/>
        </p:blipFill>
        <p:spPr>
          <a:xfrm>
            <a:off x="10782272" y="6172202"/>
            <a:ext cx="1143055" cy="486318"/>
          </a:xfrm>
          <a:prstGeom prst="rect">
            <a:avLst/>
          </a:prstGeom>
          <a:noFill/>
          <a:ln>
            <a:noFill/>
          </a:ln>
        </p:spPr>
      </p:pic>
      <p:sp>
        <p:nvSpPr>
          <p:cNvPr id="74" name="Google Shape;74;p14"/>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4"/>
          <p:cNvPicPr preferRelativeResize="0"/>
          <p:nvPr/>
        </p:nvPicPr>
        <p:blipFill rotWithShape="1">
          <a:blip r:embed="rId3">
            <a:alphaModFix/>
          </a:blip>
          <a:srcRect/>
          <a:stretch/>
        </p:blipFill>
        <p:spPr>
          <a:xfrm>
            <a:off x="7" y="0"/>
            <a:ext cx="12191986" cy="1219199"/>
          </a:xfrm>
          <a:prstGeom prst="rect">
            <a:avLst/>
          </a:prstGeom>
          <a:noFill/>
          <a:ln>
            <a:noFill/>
          </a:ln>
        </p:spPr>
      </p:pic>
      <p:sp>
        <p:nvSpPr>
          <p:cNvPr id="76" name="Google Shape;76;p14"/>
          <p:cNvSpPr txBox="1">
            <a:spLocks noGrp="1"/>
          </p:cNvSpPr>
          <p:nvPr>
            <p:ph type="title"/>
          </p:nvPr>
        </p:nvSpPr>
        <p:spPr>
          <a:xfrm>
            <a:off x="443565" y="205176"/>
            <a:ext cx="8065200" cy="898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 name="Google Shape;11;p5"/>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5"/>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8" Type="http://schemas.openxmlformats.org/officeDocument/2006/relationships/hyperlink" Target="mailto:Giessinger_t@cde.state.co.us" TargetMode="External"/><Relationship Id="rId13" Type="http://schemas.openxmlformats.org/officeDocument/2006/relationships/hyperlink" Target="mailto:Vassis_b@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Collins_k@cde.state.co.us" TargetMode="External"/><Relationship Id="rId12" Type="http://schemas.openxmlformats.org/officeDocument/2006/relationships/hyperlink" Target="mailto:Thompson_r@cde.state.co.u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Bylsma_b@cde.state.co.us" TargetMode="External"/><Relationship Id="rId11" Type="http://schemas.openxmlformats.org/officeDocument/2006/relationships/hyperlink" Target="mailto:Meushaw_l@cde.state.co.us" TargetMode="External"/><Relationship Id="rId5" Type="http://schemas.openxmlformats.org/officeDocument/2006/relationships/hyperlink" Target="mailto:prael_m@cde.state.co.us" TargetMode="External"/><Relationship Id="rId10" Type="http://schemas.openxmlformats.org/officeDocument/2006/relationships/hyperlink" Target="mailto:Meredith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Ingalls_k@cde.state.co.us" TargetMode="External"/><Relationship Id="rId14" Type="http://schemas.openxmlformats.org/officeDocument/2006/relationships/hyperlink" Target="mailto:Willett_j@cde.state.co.us"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mailto:negley_t@cde.state.co.us" TargetMode="External"/><Relationship Id="rId3" Type="http://schemas.openxmlformats.org/officeDocument/2006/relationships/hyperlink" Target="mailto:Collins_d@cde.state.co.us" TargetMode="External"/><Relationship Id="rId7" Type="http://schemas.openxmlformats.org/officeDocument/2006/relationships/hyperlink" Target="mailto:Jimenez_B@cde.state.co.us" TargetMode="External"/><Relationship Id="rId2" Type="http://schemas.openxmlformats.org/officeDocument/2006/relationships/hyperlink" Target="mailto:Mohajeri-nelson_n@cde.state.co.us" TargetMode="External"/><Relationship Id="rId1" Type="http://schemas.openxmlformats.org/officeDocument/2006/relationships/slideLayout" Target="../slideLayouts/slideLayout2.xml"/><Relationship Id="rId6" Type="http://schemas.openxmlformats.org/officeDocument/2006/relationships/hyperlink" Target="mailto:Christensen_m@cde.state.co.us" TargetMode="External"/><Relationship Id="rId5" Type="http://schemas.openxmlformats.org/officeDocument/2006/relationships/hyperlink" Target="mailto:gleason_p@cde.state.co.us" TargetMode="External"/><Relationship Id="rId10" Type="http://schemas.openxmlformats.org/officeDocument/2006/relationships/hyperlink" Target="mailto:shen_m@cde.state.co.us" TargetMode="External"/><Relationship Id="rId4" Type="http://schemas.openxmlformats.org/officeDocument/2006/relationships/hyperlink" Target="mailto:Burnham_K@cde.state.co.us" TargetMode="External"/><Relationship Id="rId9" Type="http://schemas.openxmlformats.org/officeDocument/2006/relationships/hyperlink" Target="mailto:shimmin_a@cde.state.co.u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Hawkins_r@cde.state.co.us" TargetMode="External"/><Relationship Id="rId2" Type="http://schemas.openxmlformats.org/officeDocument/2006/relationships/hyperlink" Target="mailto:Austin_j@cde.state.co.us" TargetMode="External"/><Relationship Id="rId1" Type="http://schemas.openxmlformats.org/officeDocument/2006/relationships/slideLayout" Target="../slideLayouts/slideLayout2.xml"/><Relationship Id="rId4" Type="http://schemas.openxmlformats.org/officeDocument/2006/relationships/hyperlink" Target="mailto:meermans_m@cde.state.co.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g8327fc3782_1_0"/>
          <p:cNvSpPr txBox="1">
            <a:spLocks noGrp="1"/>
          </p:cNvSpPr>
          <p:nvPr>
            <p:ph type="ctrTitle"/>
          </p:nvPr>
        </p:nvSpPr>
        <p:spPr>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dirty="0"/>
              <a:t>Title II, Part A: </a:t>
            </a:r>
            <a:endParaRPr dirty="0"/>
          </a:p>
          <a:p>
            <a:pPr marL="0" lvl="0" indent="0" algn="ctr" rtl="0">
              <a:spcBef>
                <a:spcPts val="0"/>
              </a:spcBef>
              <a:spcAft>
                <a:spcPts val="0"/>
              </a:spcAft>
              <a:buNone/>
            </a:pPr>
            <a:r>
              <a:rPr lang="en-US" dirty="0">
                <a:solidFill>
                  <a:schemeClr val="tx1"/>
                </a:solidFill>
              </a:rPr>
              <a:t>Preparing, Training, and Recruiting, High-Quality Teachers, Principals and other School Leaders</a:t>
            </a:r>
            <a:endParaRPr dirty="0">
              <a:solidFill>
                <a:schemeClr val="tx1"/>
              </a:solidFill>
            </a:endParaRPr>
          </a:p>
        </p:txBody>
      </p:sp>
      <p:sp>
        <p:nvSpPr>
          <p:cNvPr id="369" name="Google Shape;369;g8327fc3782_1_0"/>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solidFill>
                  <a:schemeClr val="dk1"/>
                </a:solidFill>
              </a:rPr>
              <a:t>1</a:t>
            </a:fld>
            <a:endParaRPr>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326C0-488E-4262-B844-846C34697F76}"/>
              </a:ext>
            </a:extLst>
          </p:cNvPr>
          <p:cNvSpPr>
            <a:spLocks noGrp="1"/>
          </p:cNvSpPr>
          <p:nvPr>
            <p:ph type="title"/>
          </p:nvPr>
        </p:nvSpPr>
        <p:spPr/>
        <p:txBody>
          <a:bodyPr/>
          <a:lstStyle/>
          <a:p>
            <a:r>
              <a:rPr lang="en-US" dirty="0"/>
              <a:t>Title II, Part A: Budget Considerations</a:t>
            </a:r>
            <a:br>
              <a:rPr lang="en-US" dirty="0"/>
            </a:br>
            <a:r>
              <a:rPr lang="en-US" dirty="0"/>
              <a:t>Narrative connection and EDT</a:t>
            </a:r>
          </a:p>
        </p:txBody>
      </p:sp>
      <p:sp>
        <p:nvSpPr>
          <p:cNvPr id="3" name="Text Placeholder 2">
            <a:extLst>
              <a:ext uri="{FF2B5EF4-FFF2-40B4-BE49-F238E27FC236}">
                <a16:creationId xmlns:a16="http://schemas.microsoft.com/office/drawing/2014/main" id="{9F148F3B-BDEC-4129-A3AE-796907A94C79}"/>
              </a:ext>
            </a:extLst>
          </p:cNvPr>
          <p:cNvSpPr>
            <a:spLocks noGrp="1"/>
          </p:cNvSpPr>
          <p:nvPr>
            <p:ph type="body" idx="1"/>
          </p:nvPr>
        </p:nvSpPr>
        <p:spPr/>
        <p:txBody>
          <a:bodyPr/>
          <a:lstStyle/>
          <a:p>
            <a:r>
              <a:rPr lang="en-US" dirty="0"/>
              <a:t>Your Title II budget should reflect your narrative response under Title II, Question 1.2.</a:t>
            </a:r>
          </a:p>
          <a:p>
            <a:r>
              <a:rPr lang="en-US" dirty="0"/>
              <a:t>EDT - If you had an identified overall medium or large EDT gap based on SY2018-19 results, and those gaps were NOT eliminated in SY2019-20 (results forthcoming in late May/early June), then you should have answered Title I, Question 5. If you selected Title II funds to address your EDT gaps, your Title II budget should include relevant activities supported with the TIIA program.</a:t>
            </a:r>
          </a:p>
        </p:txBody>
      </p:sp>
      <p:sp>
        <p:nvSpPr>
          <p:cNvPr id="4" name="Slide Number Placeholder 3">
            <a:extLst>
              <a:ext uri="{FF2B5EF4-FFF2-40B4-BE49-F238E27FC236}">
                <a16:creationId xmlns:a16="http://schemas.microsoft.com/office/drawing/2014/main" id="{C428C720-A2F5-4735-8756-DB95E79FA96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2893421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09E54DA-60D6-492F-85BE-E094AC52BE81}"/>
              </a:ext>
            </a:extLst>
          </p:cNvPr>
          <p:cNvSpPr>
            <a:spLocks noGrp="1"/>
          </p:cNvSpPr>
          <p:nvPr>
            <p:ph type="ctrTitle"/>
          </p:nvPr>
        </p:nvSpPr>
        <p:spPr/>
        <p:txBody>
          <a:bodyPr/>
          <a:lstStyle/>
          <a:p>
            <a:r>
              <a:rPr lang="en-US" dirty="0"/>
              <a:t>Questions??</a:t>
            </a:r>
          </a:p>
        </p:txBody>
      </p:sp>
      <p:sp>
        <p:nvSpPr>
          <p:cNvPr id="4" name="Slide Number Placeholder 3">
            <a:extLst>
              <a:ext uri="{FF2B5EF4-FFF2-40B4-BE49-F238E27FC236}">
                <a16:creationId xmlns:a16="http://schemas.microsoft.com/office/drawing/2014/main" id="{7BBBE296-0CF8-4183-9ACE-10CB1E24DAC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691350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a:t>
            </a:r>
          </a:p>
        </p:txBody>
      </p:sp>
      <p:graphicFrame>
        <p:nvGraphicFramePr>
          <p:cNvPr id="7" name="Table 6"/>
          <p:cNvGraphicFramePr>
            <a:graphicFrameLocks noGrp="1"/>
          </p:cNvGraphicFramePr>
          <p:nvPr>
            <p:extLst>
              <p:ext uri="{D42A27DB-BD31-4B8C-83A1-F6EECF244321}">
                <p14:modId xmlns:p14="http://schemas.microsoft.com/office/powerpoint/2010/main" val="543007896"/>
              </p:ext>
            </p:extLst>
          </p:nvPr>
        </p:nvGraphicFramePr>
        <p:xfrm>
          <a:off x="443565" y="1337690"/>
          <a:ext cx="11239929" cy="1504530"/>
        </p:xfrm>
        <a:graphic>
          <a:graphicData uri="http://schemas.openxmlformats.org/drawingml/2006/table">
            <a:tbl>
              <a:tblPr firstRow="1" bandRow="1">
                <a:tableStyleId>{5C22544A-7EE6-4342-B048-85BDC9FD1C3A}</a:tableStyleId>
              </a:tblPr>
              <a:tblGrid>
                <a:gridCol w="1960968">
                  <a:extLst>
                    <a:ext uri="{9D8B030D-6E8A-4147-A177-3AD203B41FA5}">
                      <a16:colId xmlns:a16="http://schemas.microsoft.com/office/drawing/2014/main" val="532445600"/>
                    </a:ext>
                  </a:extLst>
                </a:gridCol>
                <a:gridCol w="5259988">
                  <a:extLst>
                    <a:ext uri="{9D8B030D-6E8A-4147-A177-3AD203B41FA5}">
                      <a16:colId xmlns:a16="http://schemas.microsoft.com/office/drawing/2014/main" val="1590019068"/>
                    </a:ext>
                  </a:extLst>
                </a:gridCol>
                <a:gridCol w="1440290">
                  <a:extLst>
                    <a:ext uri="{9D8B030D-6E8A-4147-A177-3AD203B41FA5}">
                      <a16:colId xmlns:a16="http://schemas.microsoft.com/office/drawing/2014/main" val="1099636816"/>
                    </a:ext>
                  </a:extLst>
                </a:gridCol>
                <a:gridCol w="2578683">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Nazie</a:t>
                      </a:r>
                      <a:r>
                        <a:rPr lang="en-US" sz="1400" b="0" baseline="0" dirty="0">
                          <a:solidFill>
                            <a:schemeClr val="tx1"/>
                          </a:solidFill>
                          <a:effectLst/>
                          <a:latin typeface="+mn-lt"/>
                          <a:ea typeface="Calibri"/>
                          <a:cs typeface="Times New Roman"/>
                        </a:rPr>
                        <a:t> Mohajeri-Nelson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Assistant Director</a:t>
                      </a:r>
                      <a:r>
                        <a:rPr lang="en-US" sz="1400" b="0" baseline="0" dirty="0">
                          <a:solidFill>
                            <a:schemeClr val="tx1"/>
                          </a:solidFill>
                          <a:effectLst/>
                          <a:latin typeface="+mn-lt"/>
                          <a:ea typeface="Calibri"/>
                          <a:cs typeface="Times New Roman"/>
                        </a:rPr>
                        <a:t> of ESEA Office</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r h="307626">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Michelle Prael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Program Support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303-866-6998</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prael_m@cde.state.co.us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25233161"/>
                  </a:ext>
                </a:extLst>
              </a:tr>
            </a:tbl>
          </a:graphicData>
        </a:graphic>
      </p:graphicFrame>
      <p:graphicFrame>
        <p:nvGraphicFramePr>
          <p:cNvPr id="5" name="Content Placeholder 4" descr="ESEA Regional Contacts "/>
          <p:cNvGraphicFramePr>
            <a:graphicFrameLocks/>
          </p:cNvGraphicFramePr>
          <p:nvPr>
            <p:extLst>
              <p:ext uri="{D42A27DB-BD31-4B8C-83A1-F6EECF244321}">
                <p14:modId xmlns:p14="http://schemas.microsoft.com/office/powerpoint/2010/main" val="1646569006"/>
              </p:ext>
            </p:extLst>
          </p:nvPr>
        </p:nvGraphicFramePr>
        <p:xfrm>
          <a:off x="443564" y="2973559"/>
          <a:ext cx="11239929" cy="3108957"/>
        </p:xfrm>
        <a:graphic>
          <a:graphicData uri="http://schemas.openxmlformats.org/drawingml/2006/table">
            <a:tbl>
              <a:tblPr firstRow="1" bandRow="1">
                <a:tableStyleId>{5C22544A-7EE6-4342-B048-85BDC9FD1C3A}</a:tableStyleId>
              </a:tblPr>
              <a:tblGrid>
                <a:gridCol w="1977903">
                  <a:extLst>
                    <a:ext uri="{9D8B030D-6E8A-4147-A177-3AD203B41FA5}">
                      <a16:colId xmlns:a16="http://schemas.microsoft.com/office/drawing/2014/main" val="20000"/>
                    </a:ext>
                  </a:extLst>
                </a:gridCol>
                <a:gridCol w="5243054">
                  <a:extLst>
                    <a:ext uri="{9D8B030D-6E8A-4147-A177-3AD203B41FA5}">
                      <a16:colId xmlns:a16="http://schemas.microsoft.com/office/drawing/2014/main" val="20001"/>
                    </a:ext>
                  </a:extLst>
                </a:gridCol>
                <a:gridCol w="1263722">
                  <a:extLst>
                    <a:ext uri="{9D8B030D-6E8A-4147-A177-3AD203B41FA5}">
                      <a16:colId xmlns:a16="http://schemas.microsoft.com/office/drawing/2014/main" val="20002"/>
                    </a:ext>
                  </a:extLst>
                </a:gridCol>
                <a:gridCol w="2755250">
                  <a:extLst>
                    <a:ext uri="{9D8B030D-6E8A-4147-A177-3AD203B41FA5}">
                      <a16:colId xmlns:a16="http://schemas.microsoft.com/office/drawing/2014/main" val="20003"/>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 Team</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Region &amp; Program Expertise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Brad Bylsma</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Support Coordinators</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303-866-6937</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6">
                            <a:extLst>
                              <a:ext uri="{A12FA001-AC4F-418D-AE19-62706E023703}">
                                <ahyp:hlinkClr xmlns:ahyp="http://schemas.microsoft.com/office/drawing/2018/hyperlinkcolor" val="tx"/>
                              </a:ext>
                            </a:extLst>
                          </a:hlinkClick>
                        </a:rPr>
                        <a:t>bylsma_b@cde.state.co.us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1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Kristen Collins</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Northwest</a:t>
                      </a:r>
                      <a:r>
                        <a:rPr lang="en-US" sz="1400" b="0" baseline="0" dirty="0">
                          <a:solidFill>
                            <a:schemeClr val="tx1"/>
                          </a:solidFill>
                          <a:effectLst/>
                          <a:latin typeface="+mn-lt"/>
                          <a:ea typeface="Calibri"/>
                          <a:cs typeface="Times New Roman"/>
                        </a:rPr>
                        <a:t> &amp;</a:t>
                      </a:r>
                      <a:r>
                        <a:rPr lang="en-US" sz="1400" b="0" dirty="0">
                          <a:solidFill>
                            <a:schemeClr val="tx1"/>
                          </a:solidFill>
                          <a:effectLst/>
                          <a:latin typeface="+mn-lt"/>
                          <a:ea typeface="Calibri"/>
                          <a:cs typeface="Times New Roman"/>
                        </a:rPr>
                        <a:t> West</a:t>
                      </a:r>
                      <a:r>
                        <a:rPr lang="en-US" sz="1400" b="0" baseline="0" dirty="0">
                          <a:solidFill>
                            <a:schemeClr val="tx1"/>
                          </a:solidFill>
                          <a:effectLst/>
                          <a:latin typeface="+mn-lt"/>
                          <a:ea typeface="Calibri"/>
                          <a:cs typeface="Times New Roman"/>
                        </a:rPr>
                        <a:t> Central, Title V and Stakeholder Engagement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303-866-6705</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7">
                            <a:extLst>
                              <a:ext uri="{A12FA001-AC4F-418D-AE19-62706E023703}">
                                <ahyp:hlinkClr xmlns:ahyp="http://schemas.microsoft.com/office/drawing/2018/hyperlinkcolor" val="tx"/>
                              </a:ext>
                            </a:extLst>
                          </a:hlinkClick>
                        </a:rPr>
                        <a:t>collins_k@cde.state.co.us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73881568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Tammy Giessinger</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Pikes Peak &amp; Southeast, Title IV and School Improvement</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303-866-6992</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8">
                            <a:extLst>
                              <a:ext uri="{A12FA001-AC4F-418D-AE19-62706E023703}">
                                <ahyp:hlinkClr xmlns:ahyp="http://schemas.microsoft.com/office/drawing/2018/hyperlinkcolor" val="tx"/>
                              </a:ext>
                            </a:extLst>
                          </a:hlinkClick>
                        </a:rPr>
                        <a:t>giessinger_t@cde.state.co.us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899293212"/>
                  </a:ext>
                </a:extLst>
              </a:tr>
              <a:tr h="307626">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Karen Ingalls</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North Central &amp; Northeast, Title I Lead</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303-866-3897</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hlinkClick r:id="rId9">
                            <a:extLst>
                              <a:ext uri="{A12FA001-AC4F-418D-AE19-62706E023703}">
                                <ahyp:hlinkClr xmlns:ahyp="http://schemas.microsoft.com/office/drawing/2018/hyperlinkcolor" val="tx"/>
                              </a:ext>
                            </a:extLst>
                          </a:hlinkClick>
                        </a:rPr>
                        <a:t>Ingalls_k@cde.state.co.us</a:t>
                      </a:r>
                      <a:r>
                        <a:rPr lang="en-US" sz="1400" b="1" dirty="0">
                          <a:solidFill>
                            <a:schemeClr val="tx1"/>
                          </a:solidFill>
                          <a:effectLst/>
                          <a:latin typeface="+mn-lt"/>
                          <a:ea typeface="Calibri"/>
                          <a:cs typeface="Times New Roman"/>
                        </a:rPr>
                        <a:t> </a:t>
                      </a:r>
                    </a:p>
                  </a:txBody>
                  <a:tcPr marL="71674" marR="71674" marT="39559" marB="39559">
                    <a:solidFill>
                      <a:schemeClr val="accent6">
                        <a:lumMod val="40000"/>
                        <a:lumOff val="60000"/>
                      </a:schemeClr>
                    </a:solidFill>
                  </a:tcPr>
                </a:tc>
                <a:extLst>
                  <a:ext uri="{0D108BD9-81ED-4DB2-BD59-A6C34878D82A}">
                    <a16:rowId xmlns:a16="http://schemas.microsoft.com/office/drawing/2014/main" val="789301235"/>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Jeremy</a:t>
                      </a:r>
                      <a:r>
                        <a:rPr lang="en-US" sz="1400" b="0" baseline="0" dirty="0">
                          <a:solidFill>
                            <a:schemeClr val="tx1"/>
                          </a:solidFill>
                          <a:effectLst/>
                          <a:latin typeface="+mn-lt"/>
                          <a:ea typeface="Calibri"/>
                          <a:cs typeface="Times New Roman"/>
                        </a:rPr>
                        <a:t> Meredith</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Southwest, Title II</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303-866-3905</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10">
                            <a:extLst>
                              <a:ext uri="{A12FA001-AC4F-418D-AE19-62706E023703}">
                                <ahyp:hlinkClr xmlns:ahyp="http://schemas.microsoft.com/office/drawing/2018/hyperlinkcolor" val="tx"/>
                              </a:ext>
                            </a:extLst>
                          </a:hlinkClick>
                        </a:rPr>
                        <a:t>meredith_j@cde.state.co.us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790978588"/>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Laura</a:t>
                      </a:r>
                      <a:r>
                        <a:rPr lang="en-US" sz="1400" b="0" kern="1200" baseline="0" dirty="0">
                          <a:solidFill>
                            <a:schemeClr val="tx1"/>
                          </a:solidFill>
                          <a:effectLst/>
                          <a:latin typeface="+mn-lt"/>
                        </a:rPr>
                        <a:t> Meushaw</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Pikes Peak &amp; Southeast, Titles I and School</a:t>
                      </a:r>
                      <a:r>
                        <a:rPr lang="en-US" sz="1400" b="0" baseline="0" dirty="0">
                          <a:solidFill>
                            <a:schemeClr val="tx1"/>
                          </a:solidFill>
                          <a:effectLst/>
                          <a:latin typeface="+mn-lt"/>
                          <a:ea typeface="Calibri"/>
                          <a:cs typeface="Times New Roman"/>
                        </a:rPr>
                        <a:t> Improvement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303-866-6618</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1">
                            <a:extLst>
                              <a:ext uri="{A12FA001-AC4F-418D-AE19-62706E023703}">
                                <ahyp:hlinkClr xmlns:ahyp="http://schemas.microsoft.com/office/drawing/2018/hyperlinkcolor" val="tx"/>
                              </a:ext>
                            </a:extLst>
                          </a:hlinkClick>
                        </a:rPr>
                        <a:t>meushaw_l@cde.state.co.us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870432387"/>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Robert Thompson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Northwest</a:t>
                      </a:r>
                      <a:r>
                        <a:rPr lang="en-US" sz="1400" b="0" baseline="0" dirty="0">
                          <a:solidFill>
                            <a:schemeClr val="tx1"/>
                          </a:solidFill>
                          <a:effectLst/>
                          <a:latin typeface="+mn-lt"/>
                          <a:ea typeface="Calibri"/>
                          <a:cs typeface="Times New Roman"/>
                        </a:rPr>
                        <a:t> &amp;</a:t>
                      </a:r>
                      <a:r>
                        <a:rPr lang="en-US" sz="1400" b="0" dirty="0">
                          <a:solidFill>
                            <a:schemeClr val="tx1"/>
                          </a:solidFill>
                          <a:effectLst/>
                          <a:latin typeface="+mn-lt"/>
                          <a:ea typeface="Calibri"/>
                          <a:cs typeface="Times New Roman"/>
                        </a:rPr>
                        <a:t> West</a:t>
                      </a:r>
                      <a:r>
                        <a:rPr lang="en-US" sz="1400" b="0" baseline="0" dirty="0">
                          <a:solidFill>
                            <a:schemeClr val="tx1"/>
                          </a:solidFill>
                          <a:effectLst/>
                          <a:latin typeface="+mn-lt"/>
                          <a:ea typeface="Calibri"/>
                          <a:cs typeface="Times New Roman"/>
                        </a:rPr>
                        <a:t> Central, Title III</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303-866-6842</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2">
                            <a:extLst>
                              <a:ext uri="{A12FA001-AC4F-418D-AE19-62706E023703}">
                                <ahyp:hlinkClr xmlns:ahyp="http://schemas.microsoft.com/office/drawing/2018/hyperlinkcolor" val="tx"/>
                              </a:ext>
                            </a:extLst>
                          </a:hlinkClick>
                        </a:rPr>
                        <a:t>thompson_r@cde.state.co.us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4143514781"/>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Barb Vassis</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 Central &amp; Northeast, Titles I and II</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303-866-6065</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3">
                            <a:extLst>
                              <a:ext uri="{A12FA001-AC4F-418D-AE19-62706E023703}">
                                <ahyp:hlinkClr xmlns:ahyp="http://schemas.microsoft.com/office/drawing/2018/hyperlinkcolor" val="tx"/>
                              </a:ext>
                            </a:extLst>
                          </a:hlinkClick>
                        </a:rPr>
                        <a:t>vassis_b@cde.state.co.us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906183935"/>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Joey Willett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1" baseline="0" dirty="0">
                          <a:solidFill>
                            <a:schemeClr val="tx1"/>
                          </a:solidFill>
                          <a:effectLst/>
                          <a:latin typeface="+mn-lt"/>
                          <a:ea typeface="Calibri"/>
                          <a:cs typeface="Times New Roman"/>
                        </a:rPr>
                        <a:t>Southwest</a:t>
                      </a:r>
                      <a:r>
                        <a:rPr lang="en-US" sz="1400" b="0" baseline="0" dirty="0">
                          <a:solidFill>
                            <a:schemeClr val="tx1"/>
                          </a:solidFill>
                          <a:effectLst/>
                          <a:latin typeface="+mn-lt"/>
                          <a:ea typeface="Calibri"/>
                          <a:cs typeface="Times New Roman"/>
                        </a:rPr>
                        <a:t>, Titles I and ID, Monitoring</a:t>
                      </a:r>
                      <a:endParaRPr lang="en-US" sz="1400" b="0" dirty="0">
                        <a:solidFill>
                          <a:schemeClr val="tx1"/>
                        </a:solidFill>
                        <a:effectLst/>
                        <a:latin typeface="+mn-lt"/>
                        <a:ea typeface="Calibri"/>
                        <a:cs typeface="Times New Roman"/>
                      </a:endParaRP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0" kern="1200" dirty="0">
                          <a:solidFill>
                            <a:schemeClr val="tx1"/>
                          </a:solidFill>
                          <a:effectLst/>
                          <a:latin typeface="+mn-lt"/>
                        </a:rPr>
                        <a:t>303-866-6700</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4">
                            <a:extLst>
                              <a:ext uri="{A12FA001-AC4F-418D-AE19-62706E023703}">
                                <ahyp:hlinkClr xmlns:ahyp="http://schemas.microsoft.com/office/drawing/2018/hyperlinkcolor" val="tx"/>
                              </a:ext>
                            </a:extLst>
                          </a:hlinkClick>
                        </a:rPr>
                        <a:t>willett_j@cde.state.co.us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177786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 (Cont.)</a:t>
            </a:r>
          </a:p>
        </p:txBody>
      </p:sp>
      <p:graphicFrame>
        <p:nvGraphicFramePr>
          <p:cNvPr id="6" name="Table 5"/>
          <p:cNvGraphicFramePr>
            <a:graphicFrameLocks noGrp="1"/>
          </p:cNvGraphicFramePr>
          <p:nvPr>
            <p:extLst>
              <p:ext uri="{D42A27DB-BD31-4B8C-83A1-F6EECF244321}">
                <p14:modId xmlns:p14="http://schemas.microsoft.com/office/powerpoint/2010/main" val="2666606505"/>
              </p:ext>
            </p:extLst>
          </p:nvPr>
        </p:nvGraphicFramePr>
        <p:xfrm>
          <a:off x="443565" y="1337690"/>
          <a:ext cx="11239929" cy="1196904"/>
        </p:xfrm>
        <a:graphic>
          <a:graphicData uri="http://schemas.openxmlformats.org/drawingml/2006/table">
            <a:tbl>
              <a:tblPr firstRow="1" bandRow="1">
                <a:tableStyleId>{5C22544A-7EE6-4342-B048-85BDC9FD1C3A}</a:tableStyleId>
              </a:tblPr>
              <a:tblGrid>
                <a:gridCol w="2432959">
                  <a:extLst>
                    <a:ext uri="{9D8B030D-6E8A-4147-A177-3AD203B41FA5}">
                      <a16:colId xmlns:a16="http://schemas.microsoft.com/office/drawing/2014/main" val="532445600"/>
                    </a:ext>
                  </a:extLst>
                </a:gridCol>
                <a:gridCol w="4600626">
                  <a:extLst>
                    <a:ext uri="{9D8B030D-6E8A-4147-A177-3AD203B41FA5}">
                      <a16:colId xmlns:a16="http://schemas.microsoft.com/office/drawing/2014/main" val="1590019068"/>
                    </a:ext>
                  </a:extLst>
                </a:gridCol>
                <a:gridCol w="1296980">
                  <a:extLst>
                    <a:ext uri="{9D8B030D-6E8A-4147-A177-3AD203B41FA5}">
                      <a16:colId xmlns:a16="http://schemas.microsoft.com/office/drawing/2014/main" val="1099636816"/>
                    </a:ext>
                  </a:extLst>
                </a:gridCol>
                <a:gridCol w="2909364">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Nazie</a:t>
                      </a:r>
                      <a:r>
                        <a:rPr lang="en-US" sz="1400" b="0" baseline="0" dirty="0">
                          <a:solidFill>
                            <a:schemeClr val="tx1"/>
                          </a:solidFill>
                          <a:effectLst/>
                          <a:latin typeface="+mn-lt"/>
                          <a:ea typeface="Calibri"/>
                          <a:cs typeface="Times New Roman"/>
                        </a:rPr>
                        <a:t> Mohajeri-Nelson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Asst. Director</a:t>
                      </a:r>
                      <a:r>
                        <a:rPr lang="en-US" sz="1400" b="0" baseline="0" dirty="0">
                          <a:solidFill>
                            <a:schemeClr val="tx1"/>
                          </a:solidFill>
                          <a:effectLst/>
                          <a:latin typeface="+mn-lt"/>
                          <a:ea typeface="Calibri"/>
                          <a:cs typeface="Times New Roman"/>
                        </a:rPr>
                        <a:t> of ESEA Office</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bl>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865153709"/>
              </p:ext>
            </p:extLst>
          </p:nvPr>
        </p:nvGraphicFramePr>
        <p:xfrm>
          <a:off x="443565" y="2682650"/>
          <a:ext cx="11239928" cy="1797670"/>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592549">
                  <a:extLst>
                    <a:ext uri="{9D8B030D-6E8A-4147-A177-3AD203B41FA5}">
                      <a16:colId xmlns:a16="http://schemas.microsoft.com/office/drawing/2014/main" val="20001"/>
                    </a:ext>
                  </a:extLst>
                </a:gridCol>
                <a:gridCol w="1284269">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5953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CGA Team</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Kim Burnham</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Competitive, Grants &amp; Awards Supervisor</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303-866-6916</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Burnham_K@cde.state.co.us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Patricia Gleason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Senior Consultant, Grants &amp; Awards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303-866-6143</a:t>
                      </a:r>
                      <a:endParaRPr lang="en-US" sz="1400" b="0" dirty="0">
                        <a:solidFill>
                          <a:schemeClr val="tx1"/>
                        </a:solidFill>
                        <a:effectLst/>
                        <a:latin typeface="+mn-lt"/>
                        <a:ea typeface="Calibri"/>
                        <a:cs typeface="Times New Roman"/>
                      </a:endParaRPr>
                    </a:p>
                  </a:txBody>
                  <a:tcPr marL="71674" marR="71674" marT="39559" marB="39559"/>
                </a:tc>
                <a:tc>
                  <a:txBody>
                    <a:bodyPr/>
                    <a:lstStyle/>
                    <a:p>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Gleason_P@cde.state.co.us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r h="359534">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Mandy Christensen</a:t>
                      </a: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Senior Consultant</a:t>
                      </a:r>
                      <a:r>
                        <a:rPr lang="en-US" sz="1400" b="0" i="0" kern="1200" dirty="0">
                          <a:solidFill>
                            <a:schemeClr val="tx1"/>
                          </a:solidFill>
                          <a:effectLst/>
                          <a:latin typeface="+mn-lt"/>
                          <a:ea typeface="+mn-ea"/>
                          <a:cs typeface="+mn-cs"/>
                        </a:rPr>
                        <a:t>, Grants &amp; Awards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303-866-6250</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6">
                            <a:extLst>
                              <a:ext uri="{A12FA001-AC4F-418D-AE19-62706E023703}">
                                <ahyp:hlinkClr xmlns:ahyp="http://schemas.microsoft.com/office/drawing/2018/hyperlinkcolor" val="tx"/>
                              </a:ext>
                            </a:extLst>
                          </a:hlinkClick>
                        </a:rPr>
                        <a:t>Christensen_m@cde.state.co.us</a:t>
                      </a:r>
                      <a:r>
                        <a:rPr lang="en-US" sz="1400" b="0" baseline="0" dirty="0">
                          <a:solidFill>
                            <a:schemeClr val="tx1"/>
                          </a:solidFill>
                          <a:effectLst/>
                          <a:latin typeface="+mn-lt"/>
                          <a:ea typeface="Calibri"/>
                          <a:cs typeface="Times New Roman"/>
                        </a:rPr>
                        <a:t> </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066141455"/>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Brittany Jimenez</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Program Support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303-866-6813</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7">
                            <a:extLst>
                              <a:ext uri="{A12FA001-AC4F-418D-AE19-62706E023703}">
                                <ahyp:hlinkClr xmlns:ahyp="http://schemas.microsoft.com/office/drawing/2018/hyperlinkcolor" val="tx"/>
                              </a:ext>
                            </a:extLst>
                          </a:hlinkClick>
                        </a:rPr>
                        <a:t>Jimenez_B@cde.state.co.us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3"/>
                  </a:ext>
                </a:extLst>
              </a:tr>
            </a:tbl>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1199826468"/>
              </p:ext>
            </p:extLst>
          </p:nvPr>
        </p:nvGraphicFramePr>
        <p:xfrm>
          <a:off x="443565" y="4816783"/>
          <a:ext cx="11239928" cy="1893696"/>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613097">
                  <a:extLst>
                    <a:ext uri="{9D8B030D-6E8A-4147-A177-3AD203B41FA5}">
                      <a16:colId xmlns:a16="http://schemas.microsoft.com/office/drawing/2014/main" val="20001"/>
                    </a:ext>
                  </a:extLst>
                </a:gridCol>
                <a:gridCol w="1263721">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39216">
                <a:tc>
                  <a:txBody>
                    <a:bodyPr/>
                    <a:lstStyle/>
                    <a:p>
                      <a:pPr algn="ctr"/>
                      <a:r>
                        <a:rPr lang="en-US" sz="1400" dirty="0">
                          <a:solidFill>
                            <a:schemeClr val="tx1"/>
                          </a:solidFill>
                        </a:rPr>
                        <a:t>DARE Team</a:t>
                      </a:r>
                    </a:p>
                  </a:txBody>
                  <a:tcPr/>
                </a:tc>
                <a:tc>
                  <a:txBody>
                    <a:bodyPr/>
                    <a:lstStyle/>
                    <a:p>
                      <a:pPr algn="ctr"/>
                      <a:r>
                        <a:rPr lang="en-US" sz="1400" dirty="0">
                          <a:solidFill>
                            <a:schemeClr val="tx1"/>
                          </a:solidFill>
                        </a:rPr>
                        <a:t>Expertise</a:t>
                      </a:r>
                    </a:p>
                  </a:txBody>
                  <a:tcPr/>
                </a:tc>
                <a:tc>
                  <a:txBody>
                    <a:bodyPr/>
                    <a:lstStyle/>
                    <a:p>
                      <a:pPr algn="ctr"/>
                      <a:r>
                        <a:rPr lang="en-US" sz="1400" dirty="0">
                          <a:solidFill>
                            <a:schemeClr val="tx1"/>
                          </a:solidFill>
                        </a:rPr>
                        <a:t>Phone</a:t>
                      </a:r>
                    </a:p>
                  </a:txBody>
                  <a:tcPr/>
                </a:tc>
                <a:tc>
                  <a:txBody>
                    <a:bodyPr/>
                    <a:lstStyle/>
                    <a:p>
                      <a:pPr algn="ctr"/>
                      <a:r>
                        <a:rPr lang="en-US" sz="1400" dirty="0">
                          <a:solidFill>
                            <a:schemeClr val="tx1"/>
                          </a:solidFill>
                        </a:rPr>
                        <a:t>Email</a:t>
                      </a:r>
                    </a:p>
                  </a:txBody>
                  <a:tcPr/>
                </a:tc>
                <a:extLst>
                  <a:ext uri="{0D108BD9-81ED-4DB2-BD59-A6C34878D82A}">
                    <a16:rowId xmlns:a16="http://schemas.microsoft.com/office/drawing/2014/main" val="10000"/>
                  </a:ext>
                </a:extLst>
              </a:tr>
              <a:tr h="310948">
                <a:tc>
                  <a:txBody>
                    <a:bodyPr/>
                    <a:lstStyle/>
                    <a:p>
                      <a:r>
                        <a:rPr lang="en-US" sz="1400" b="0" i="0" kern="1200" dirty="0">
                          <a:solidFill>
                            <a:schemeClr val="tx1"/>
                          </a:solidFill>
                          <a:effectLst/>
                          <a:latin typeface="+mn-lt"/>
                          <a:ea typeface="+mn-ea"/>
                          <a:cs typeface="+mn-cs"/>
                        </a:rPr>
                        <a:t>Tina Negley</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ESSA Accountability, Program Evaluation,</a:t>
                      </a:r>
                      <a:r>
                        <a:rPr lang="en-US" sz="1400" b="0" i="0" kern="1200" baseline="0" dirty="0">
                          <a:solidFill>
                            <a:schemeClr val="tx1"/>
                          </a:solidFill>
                          <a:effectLst/>
                          <a:latin typeface="+mn-lt"/>
                          <a:ea typeface="+mn-ea"/>
                          <a:cs typeface="+mn-cs"/>
                        </a:rPr>
                        <a:t> and Reporting</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303-866-5243</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8">
                            <a:extLst>
                              <a:ext uri="{A12FA001-AC4F-418D-AE19-62706E023703}">
                                <ahyp:hlinkClr xmlns:ahyp="http://schemas.microsoft.com/office/drawing/2018/hyperlinkcolor" val="tx"/>
                              </a:ext>
                            </a:extLst>
                          </a:hlinkClick>
                        </a:rPr>
                        <a:t>negley_t@cde.state.co.us</a:t>
                      </a:r>
                      <a:endParaRPr lang="en-US" sz="1400" dirty="0">
                        <a:solidFill>
                          <a:schemeClr val="tx1"/>
                        </a:solidFill>
                      </a:endParaRPr>
                    </a:p>
                  </a:txBody>
                  <a:tcPr/>
                </a:tc>
                <a:extLst>
                  <a:ext uri="{0D108BD9-81ED-4DB2-BD59-A6C34878D82A}">
                    <a16:rowId xmlns:a16="http://schemas.microsoft.com/office/drawing/2014/main" val="10001"/>
                  </a:ext>
                </a:extLst>
              </a:tr>
              <a:tr h="345503">
                <a:tc>
                  <a:txBody>
                    <a:bodyPr/>
                    <a:lstStyle/>
                    <a:p>
                      <a:r>
                        <a:rPr lang="en-US" sz="1400" b="0" i="0" kern="1200" dirty="0">
                          <a:solidFill>
                            <a:schemeClr val="tx1"/>
                          </a:solidFill>
                          <a:effectLst/>
                          <a:latin typeface="+mn-lt"/>
                          <a:ea typeface="+mn-ea"/>
                          <a:cs typeface="+mn-cs"/>
                        </a:rPr>
                        <a:t>Alan Shimmin</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ESEA Reporting</a:t>
                      </a:r>
                      <a:r>
                        <a:rPr lang="en-US" sz="1400" b="0" i="0" kern="1200" baseline="0" dirty="0">
                          <a:solidFill>
                            <a:schemeClr val="tx1"/>
                          </a:solidFill>
                          <a:effectLst/>
                          <a:latin typeface="+mn-lt"/>
                          <a:ea typeface="+mn-ea"/>
                          <a:cs typeface="+mn-cs"/>
                        </a:rPr>
                        <a:t> and Data Collections</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303-866-6209</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9">
                            <a:extLst>
                              <a:ext uri="{A12FA001-AC4F-418D-AE19-62706E023703}">
                                <ahyp:hlinkClr xmlns:ahyp="http://schemas.microsoft.com/office/drawing/2018/hyperlinkcolor" val="tx"/>
                              </a:ext>
                            </a:extLst>
                          </a:hlinkClick>
                        </a:rPr>
                        <a:t>shimmin_a@cde.state.co.us</a:t>
                      </a:r>
                      <a:endParaRPr lang="en-US" sz="1400" dirty="0">
                        <a:solidFill>
                          <a:schemeClr val="tx1"/>
                        </a:solidFill>
                      </a:endParaRPr>
                    </a:p>
                  </a:txBody>
                  <a:tcPr/>
                </a:tc>
                <a:extLst>
                  <a:ext uri="{0D108BD9-81ED-4DB2-BD59-A6C34878D82A}">
                    <a16:rowId xmlns:a16="http://schemas.microsoft.com/office/drawing/2014/main" val="10002"/>
                  </a:ext>
                </a:extLst>
              </a:tr>
              <a:tr h="310948">
                <a:tc>
                  <a:txBody>
                    <a:bodyPr/>
                    <a:lstStyle/>
                    <a:p>
                      <a:r>
                        <a:rPr lang="en-US" sz="1400" b="0" i="0" kern="1200" dirty="0">
                          <a:solidFill>
                            <a:schemeClr val="tx1"/>
                          </a:solidFill>
                          <a:effectLst/>
                          <a:latin typeface="+mn-lt"/>
                          <a:ea typeface="+mn-ea"/>
                          <a:cs typeface="+mn-cs"/>
                        </a:rPr>
                        <a:t>Mary Shen</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ESEA</a:t>
                      </a:r>
                      <a:r>
                        <a:rPr lang="en-US" sz="1400" b="0" i="0" kern="1200" baseline="0" dirty="0">
                          <a:solidFill>
                            <a:schemeClr val="tx1"/>
                          </a:solidFill>
                          <a:effectLst/>
                          <a:latin typeface="+mn-lt"/>
                          <a:ea typeface="+mn-ea"/>
                          <a:cs typeface="+mn-cs"/>
                        </a:rPr>
                        <a:t> Program Evaluation, Research, and Accountability</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303-866-4571</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10">
                            <a:extLst>
                              <a:ext uri="{A12FA001-AC4F-418D-AE19-62706E023703}">
                                <ahyp:hlinkClr xmlns:ahyp="http://schemas.microsoft.com/office/drawing/2018/hyperlinkcolor" val="tx"/>
                              </a:ext>
                            </a:extLst>
                          </a:hlinkClick>
                        </a:rPr>
                        <a:t>shen_m@cde.state.co.us</a:t>
                      </a:r>
                      <a:endParaRPr lang="en-US" sz="1400" dirty="0">
                        <a:solidFill>
                          <a:schemeClr val="tx1"/>
                        </a:solidFill>
                      </a:endParaRPr>
                    </a:p>
                  </a:txBody>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1061167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Grants Fiscal Contacts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79223176"/>
              </p:ext>
            </p:extLst>
          </p:nvPr>
        </p:nvGraphicFramePr>
        <p:xfrm>
          <a:off x="443565" y="1548880"/>
          <a:ext cx="11163719" cy="1312816"/>
        </p:xfrm>
        <a:graphic>
          <a:graphicData uri="http://schemas.openxmlformats.org/drawingml/2006/table">
            <a:tbl>
              <a:tblPr firstRow="1" bandRow="1">
                <a:tableStyleId>{5C22544A-7EE6-4342-B048-85BDC9FD1C3A}</a:tableStyleId>
              </a:tblPr>
              <a:tblGrid>
                <a:gridCol w="2790930">
                  <a:extLst>
                    <a:ext uri="{9D8B030D-6E8A-4147-A177-3AD203B41FA5}">
                      <a16:colId xmlns:a16="http://schemas.microsoft.com/office/drawing/2014/main" val="20000"/>
                    </a:ext>
                  </a:extLst>
                </a:gridCol>
                <a:gridCol w="2790930">
                  <a:extLst>
                    <a:ext uri="{9D8B030D-6E8A-4147-A177-3AD203B41FA5}">
                      <a16:colId xmlns:a16="http://schemas.microsoft.com/office/drawing/2014/main" val="20001"/>
                    </a:ext>
                  </a:extLst>
                </a:gridCol>
                <a:gridCol w="2521339">
                  <a:extLst>
                    <a:ext uri="{9D8B030D-6E8A-4147-A177-3AD203B41FA5}">
                      <a16:colId xmlns:a16="http://schemas.microsoft.com/office/drawing/2014/main" val="20002"/>
                    </a:ext>
                  </a:extLst>
                </a:gridCol>
                <a:gridCol w="3060520">
                  <a:extLst>
                    <a:ext uri="{9D8B030D-6E8A-4147-A177-3AD203B41FA5}">
                      <a16:colId xmlns:a16="http://schemas.microsoft.com/office/drawing/2014/main" val="20003"/>
                    </a:ext>
                  </a:extLst>
                </a:gridCol>
              </a:tblGrid>
              <a:tr h="32820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Grants Fiscal Staff</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28204">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Jennifer Austin</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Director of Grants</a:t>
                      </a:r>
                      <a:r>
                        <a:rPr lang="en-US" sz="1400" baseline="0" dirty="0">
                          <a:solidFill>
                            <a:schemeClr val="tx1"/>
                          </a:solidFill>
                          <a:effectLst/>
                          <a:latin typeface="+mn-lt"/>
                          <a:ea typeface="Calibri"/>
                          <a:cs typeface="Times New Roman"/>
                        </a:rPr>
                        <a:t> Fiscal</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303-866-6689</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hlinkClick r:id="rId2">
                            <a:extLst>
                              <a:ext uri="{A12FA001-AC4F-418D-AE19-62706E023703}">
                                <ahyp:hlinkClr xmlns:ahyp="http://schemas.microsoft.com/office/drawing/2018/hyperlinkcolor" val="tx"/>
                              </a:ext>
                            </a:extLst>
                          </a:hlinkClick>
                        </a:rPr>
                        <a:t>Austin_j@cde.state.co.us</a:t>
                      </a:r>
                      <a:r>
                        <a:rPr lang="en-US" sz="1400" dirty="0">
                          <a:solidFill>
                            <a:schemeClr val="tx1"/>
                          </a:solidFill>
                          <a:effectLst/>
                          <a:latin typeface="+mn-lt"/>
                          <a:ea typeface="Calibri"/>
                          <a:cs typeface="Times New Roman"/>
                        </a:rPr>
                        <a:t> </a:t>
                      </a:r>
                    </a:p>
                  </a:txBody>
                  <a:tcPr marL="71674" marR="71674" marT="39559" marB="39559"/>
                </a:tc>
                <a:extLst>
                  <a:ext uri="{0D108BD9-81ED-4DB2-BD59-A6C34878D82A}">
                    <a16:rowId xmlns:a16="http://schemas.microsoft.com/office/drawing/2014/main" val="864307126"/>
                  </a:ext>
                </a:extLst>
              </a:tr>
              <a:tr h="328204">
                <a:tc>
                  <a:txBody>
                    <a:bodyPr/>
                    <a:lstStyle/>
                    <a:p>
                      <a:pPr marL="0" marR="0">
                        <a:lnSpc>
                          <a:spcPct val="115000"/>
                        </a:lnSpc>
                        <a:spcBef>
                          <a:spcPts val="0"/>
                        </a:spcBef>
                        <a:spcAft>
                          <a:spcPts val="0"/>
                        </a:spcAft>
                      </a:pPr>
                      <a:r>
                        <a:rPr lang="en-US" sz="1400" kern="1200" dirty="0">
                          <a:solidFill>
                            <a:schemeClr val="tx1"/>
                          </a:solidFill>
                          <a:effectLst/>
                          <a:latin typeface="+mn-lt"/>
                        </a:rPr>
                        <a:t>Robert Hawkins</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rPr>
                        <a:t>Grants Fiscal Analyst</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rPr>
                        <a:t>303-866-6775</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hlinkClick r:id="rId3">
                            <a:extLst>
                              <a:ext uri="{A12FA001-AC4F-418D-AE19-62706E023703}">
                                <ahyp:hlinkClr xmlns:ahyp="http://schemas.microsoft.com/office/drawing/2018/hyperlinkcolor" val="tx"/>
                              </a:ext>
                            </a:extLst>
                          </a:hlinkClick>
                        </a:rPr>
                        <a:t>Hawkins_r@cde.state.co.us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28204">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Steven Kaleda</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Grants Fiscal Analyst</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303-866-6724</a:t>
                      </a: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kaleda_s@cde.state.co.us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2320366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g8327fc3782_1_55"/>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Purpose of Title II, Part A --  It’s about instructional quality and supporting great talent!</a:t>
            </a:r>
            <a:endParaRPr/>
          </a:p>
        </p:txBody>
      </p:sp>
      <p:sp>
        <p:nvSpPr>
          <p:cNvPr id="377" name="Google Shape;377;g8327fc3782_1_55"/>
          <p:cNvSpPr txBox="1">
            <a:spLocks noGrp="1"/>
          </p:cNvSpPr>
          <p:nvPr>
            <p:ph type="body" idx="1"/>
          </p:nvPr>
        </p:nvSpPr>
        <p:spPr>
          <a:prstGeom prst="rect">
            <a:avLst/>
          </a:prstGeom>
        </p:spPr>
        <p:txBody>
          <a:bodyPr spcFirstLastPara="1" wrap="square" lIns="0" tIns="0" rIns="0" bIns="0" anchor="t" anchorCtr="0">
            <a:noAutofit/>
          </a:bodyPr>
          <a:lstStyle/>
          <a:p>
            <a:pPr marL="457200" lvl="0" indent="-419100" algn="l" rtl="0">
              <a:spcBef>
                <a:spcPts val="1000"/>
              </a:spcBef>
              <a:spcAft>
                <a:spcPts val="0"/>
              </a:spcAft>
              <a:buSzPts val="3000"/>
              <a:buChar char="•"/>
            </a:pPr>
            <a:r>
              <a:rPr lang="en-US" sz="3000" dirty="0"/>
              <a:t>Increase student achievement on the challenging State academic standards</a:t>
            </a:r>
            <a:endParaRPr sz="3000" dirty="0"/>
          </a:p>
          <a:p>
            <a:pPr marL="457200" lvl="0" indent="-419100" algn="l" rtl="0">
              <a:spcBef>
                <a:spcPts val="0"/>
              </a:spcBef>
              <a:spcAft>
                <a:spcPts val="0"/>
              </a:spcAft>
              <a:buSzPts val="3000"/>
              <a:buChar char="•"/>
            </a:pPr>
            <a:r>
              <a:rPr lang="en-US" sz="3000" dirty="0"/>
              <a:t>Improve the quality and effectiveness of teachers, principals, and other school leaders</a:t>
            </a:r>
            <a:endParaRPr sz="3000" dirty="0"/>
          </a:p>
          <a:p>
            <a:pPr marL="457200" lvl="0" indent="-419100" algn="l" rtl="0">
              <a:spcBef>
                <a:spcPts val="0"/>
              </a:spcBef>
              <a:spcAft>
                <a:spcPts val="0"/>
              </a:spcAft>
              <a:buSzPts val="3000"/>
              <a:buChar char="•"/>
            </a:pPr>
            <a:r>
              <a:rPr lang="en-US" sz="3000" dirty="0"/>
              <a:t>Increase the number of teachers, principals, and other school leaders who are effective in improving academic achievement in schools</a:t>
            </a:r>
            <a:endParaRPr sz="3000" dirty="0"/>
          </a:p>
          <a:p>
            <a:pPr marL="457200" lvl="0" indent="-419100" algn="l" rtl="0">
              <a:spcBef>
                <a:spcPts val="0"/>
              </a:spcBef>
              <a:spcAft>
                <a:spcPts val="0"/>
              </a:spcAft>
              <a:buSzPts val="3000"/>
              <a:buChar char="•"/>
            </a:pPr>
            <a:r>
              <a:rPr lang="en-US" sz="3000" dirty="0"/>
              <a:t>Provide low-income and minority students greater access to effective teachers, principals, and other school leaders</a:t>
            </a:r>
            <a:endParaRPr sz="3000" dirty="0"/>
          </a:p>
          <a:p>
            <a:pPr marL="0" lvl="0" indent="0" algn="l" rtl="0">
              <a:spcBef>
                <a:spcPts val="1000"/>
              </a:spcBef>
              <a:spcAft>
                <a:spcPts val="0"/>
              </a:spcAft>
              <a:buNone/>
            </a:pPr>
            <a:endParaRPr dirty="0"/>
          </a:p>
        </p:txBody>
      </p:sp>
      <p:sp>
        <p:nvSpPr>
          <p:cNvPr id="376" name="Google Shape;376;g8327fc3782_1_55"/>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solidFill>
                  <a:srgbClr val="7F7F7F"/>
                </a:solidFill>
              </a:rPr>
              <a:t>2</a:t>
            </a:fld>
            <a:endParaRPr>
              <a:solidFill>
                <a:srgbClr val="7F7F7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g8327fc3782_1_8"/>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Title II, Part A: Question 1</a:t>
            </a:r>
            <a:endParaRPr/>
          </a:p>
          <a:p>
            <a:pPr marL="0" lvl="0" indent="0" algn="l" rtl="0">
              <a:spcBef>
                <a:spcPts val="0"/>
              </a:spcBef>
              <a:spcAft>
                <a:spcPts val="0"/>
              </a:spcAft>
              <a:buNone/>
            </a:pPr>
            <a:r>
              <a:rPr lang="en-US"/>
              <a:t>Supplement, Not Supplant (Prompts)</a:t>
            </a:r>
            <a:endParaRPr/>
          </a:p>
        </p:txBody>
      </p:sp>
      <p:sp>
        <p:nvSpPr>
          <p:cNvPr id="385" name="Google Shape;385;g8327fc3782_1_8"/>
          <p:cNvSpPr txBox="1">
            <a:spLocks noGrp="1"/>
          </p:cNvSpPr>
          <p:nvPr>
            <p:ph type="body" idx="1"/>
          </p:nvPr>
        </p:nvSpPr>
        <p:spPr>
          <a:prstGeom prst="rect">
            <a:avLst/>
          </a:prstGeom>
        </p:spPr>
        <p:txBody>
          <a:bodyPr spcFirstLastPara="1" wrap="square" lIns="0" tIns="0" rIns="0" bIns="0" anchor="t" anchorCtr="0">
            <a:noAutofit/>
          </a:bodyPr>
          <a:lstStyle/>
          <a:p>
            <a:pPr marL="0" lvl="0" indent="0" algn="l" rtl="0">
              <a:spcBef>
                <a:spcPts val="1000"/>
              </a:spcBef>
              <a:spcAft>
                <a:spcPts val="0"/>
              </a:spcAft>
              <a:buNone/>
            </a:pPr>
            <a:r>
              <a:rPr lang="en-US" sz="2800"/>
              <a:t>Complete the table below, describing the LEA's systems of professional growth and improvement, and how Title II funds will be used to supplement, not supplant, efforts supported with state and local funds.</a:t>
            </a:r>
            <a:endParaRPr sz="2800"/>
          </a:p>
          <a:p>
            <a:pPr marL="0" lvl="0" indent="0" algn="l" rtl="0">
              <a:spcBef>
                <a:spcPts val="1000"/>
              </a:spcBef>
              <a:spcAft>
                <a:spcPts val="0"/>
              </a:spcAft>
              <a:buNone/>
            </a:pPr>
            <a:endParaRPr sz="1000"/>
          </a:p>
          <a:p>
            <a:pPr marL="457200" lvl="0" indent="-406400" algn="l" rtl="0">
              <a:spcBef>
                <a:spcPts val="1000"/>
              </a:spcBef>
              <a:spcAft>
                <a:spcPts val="0"/>
              </a:spcAft>
              <a:buSzPts val="2800"/>
              <a:buChar char="•"/>
            </a:pPr>
            <a:r>
              <a:rPr lang="en-US" sz="2800"/>
              <a:t>Provide a summary description of the LEA's systems of professional growth and improvement supported through state and local funds.</a:t>
            </a:r>
            <a:endParaRPr sz="2800"/>
          </a:p>
          <a:p>
            <a:pPr marL="0" lvl="0" indent="0" algn="l" rtl="0">
              <a:spcBef>
                <a:spcPts val="1000"/>
              </a:spcBef>
              <a:spcAft>
                <a:spcPts val="0"/>
              </a:spcAft>
              <a:buNone/>
            </a:pPr>
            <a:endParaRPr sz="1000"/>
          </a:p>
          <a:p>
            <a:pPr marL="457200" lvl="0" indent="-406400" algn="l" rtl="0">
              <a:spcBef>
                <a:spcPts val="1000"/>
              </a:spcBef>
              <a:spcAft>
                <a:spcPts val="0"/>
              </a:spcAft>
              <a:buSzPts val="2800"/>
              <a:buChar char="•"/>
            </a:pPr>
            <a:r>
              <a:rPr lang="en-US" sz="2800"/>
              <a:t>Describe the professional growth and improvement supports provided with Title II funds, and how these will supplement efforts supported with state and local funds.</a:t>
            </a:r>
            <a:endParaRPr sz="2800"/>
          </a:p>
        </p:txBody>
      </p:sp>
      <p:sp>
        <p:nvSpPr>
          <p:cNvPr id="384" name="Google Shape;384;g8327fc3782_1_8"/>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solidFill>
                  <a:srgbClr val="7F7F7F"/>
                </a:solidFill>
              </a:rPr>
              <a:t>3</a:t>
            </a:fld>
            <a:endParaRPr>
              <a:solidFill>
                <a:srgbClr val="7F7F7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g8327fc3782_1_17"/>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Title II, Part A: Question 1</a:t>
            </a:r>
            <a:endParaRPr/>
          </a:p>
          <a:p>
            <a:pPr marL="0" lvl="0" indent="0" algn="l" rtl="0">
              <a:spcBef>
                <a:spcPts val="0"/>
              </a:spcBef>
              <a:spcAft>
                <a:spcPts val="0"/>
              </a:spcAft>
              <a:buNone/>
            </a:pPr>
            <a:r>
              <a:rPr lang="en-US"/>
              <a:t>SNS (Checks)</a:t>
            </a:r>
            <a:endParaRPr/>
          </a:p>
        </p:txBody>
      </p:sp>
      <p:graphicFrame>
        <p:nvGraphicFramePr>
          <p:cNvPr id="393" name="Google Shape;393;g8327fc3782_1_17" descr="Table describing specific question prompts and reviewer checks."/>
          <p:cNvGraphicFramePr/>
          <p:nvPr>
            <p:extLst>
              <p:ext uri="{D42A27DB-BD31-4B8C-83A1-F6EECF244321}">
                <p14:modId xmlns:p14="http://schemas.microsoft.com/office/powerpoint/2010/main" val="1290630607"/>
              </p:ext>
            </p:extLst>
          </p:nvPr>
        </p:nvGraphicFramePr>
        <p:xfrm>
          <a:off x="256350" y="1231183"/>
          <a:ext cx="11679300" cy="5582760"/>
        </p:xfrm>
        <a:graphic>
          <a:graphicData uri="http://schemas.openxmlformats.org/drawingml/2006/table">
            <a:tbl>
              <a:tblPr firstRow="1">
                <a:noFill/>
                <a:tableStyleId>{B079584E-D57C-4025-9DCC-F23528A26F97}</a:tableStyleId>
              </a:tblPr>
              <a:tblGrid>
                <a:gridCol w="5223275">
                  <a:extLst>
                    <a:ext uri="{9D8B030D-6E8A-4147-A177-3AD203B41FA5}">
                      <a16:colId xmlns:a16="http://schemas.microsoft.com/office/drawing/2014/main" val="20000"/>
                    </a:ext>
                  </a:extLst>
                </a:gridCol>
                <a:gridCol w="6456025">
                  <a:extLst>
                    <a:ext uri="{9D8B030D-6E8A-4147-A177-3AD203B41FA5}">
                      <a16:colId xmlns:a16="http://schemas.microsoft.com/office/drawing/2014/main" val="20001"/>
                    </a:ext>
                  </a:extLst>
                </a:gridCol>
              </a:tblGrid>
              <a:tr h="497636">
                <a:tc>
                  <a:txBody>
                    <a:bodyPr/>
                    <a:lstStyle/>
                    <a:p>
                      <a:pPr marL="0" lvl="0" indent="0" algn="ctr" rtl="0">
                        <a:lnSpc>
                          <a:spcPct val="115000"/>
                        </a:lnSpc>
                        <a:spcBef>
                          <a:spcPts val="0"/>
                        </a:spcBef>
                        <a:spcAft>
                          <a:spcPts val="0"/>
                        </a:spcAft>
                        <a:buNone/>
                      </a:pPr>
                      <a:r>
                        <a:rPr lang="en-US" sz="2000" b="1" dirty="0">
                          <a:latin typeface="Calibri"/>
                          <a:ea typeface="Calibri"/>
                          <a:cs typeface="Calibri"/>
                          <a:sym typeface="Calibri"/>
                        </a:rPr>
                        <a:t>Questions</a:t>
                      </a:r>
                      <a:endParaRPr sz="2000" b="1" dirty="0">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US" sz="2000" b="1" dirty="0">
                          <a:latin typeface="Calibri"/>
                          <a:ea typeface="Calibri"/>
                          <a:cs typeface="Calibri"/>
                          <a:sym typeface="Calibri"/>
                        </a:rPr>
                        <a:t>Checks</a:t>
                      </a:r>
                      <a:endParaRPr sz="2000" b="1" dirty="0">
                        <a:latin typeface="Calibri"/>
                        <a:ea typeface="Calibri"/>
                        <a:cs typeface="Calibri"/>
                        <a:sym typeface="Calibri"/>
                      </a:endParaRPr>
                    </a:p>
                  </a:txBody>
                  <a:tcPr marL="28575" marR="28575" marT="91425" marB="91425">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3937894776"/>
                  </a:ext>
                </a:extLst>
              </a:tr>
              <a:tr h="2538583">
                <a:tc>
                  <a:txBody>
                    <a:bodyPr/>
                    <a:lstStyle/>
                    <a:p>
                      <a:pPr marL="0" lvl="0" indent="0" algn="l" rtl="0">
                        <a:lnSpc>
                          <a:spcPct val="115000"/>
                        </a:lnSpc>
                        <a:spcBef>
                          <a:spcPts val="0"/>
                        </a:spcBef>
                        <a:spcAft>
                          <a:spcPts val="0"/>
                        </a:spcAft>
                        <a:buNone/>
                      </a:pPr>
                      <a:r>
                        <a:rPr lang="en-US" sz="2000" b="1" dirty="0">
                          <a:latin typeface="Calibri"/>
                          <a:ea typeface="Calibri"/>
                          <a:cs typeface="Calibri"/>
                          <a:sym typeface="Calibri"/>
                        </a:rPr>
                        <a:t>Q 1.1 Provide a summary description of the LEA's systems of professional growth and improvement supported through state and local funds.</a:t>
                      </a:r>
                      <a:endParaRPr sz="2000" b="1" dirty="0">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l" rtl="0">
                        <a:lnSpc>
                          <a:spcPct val="115000"/>
                        </a:lnSpc>
                        <a:spcBef>
                          <a:spcPts val="0"/>
                        </a:spcBef>
                        <a:spcAft>
                          <a:spcPts val="0"/>
                        </a:spcAft>
                        <a:buNone/>
                      </a:pPr>
                      <a:r>
                        <a:rPr lang="en-US" sz="2000" dirty="0">
                          <a:latin typeface="Calibri"/>
                          <a:ea typeface="Calibri"/>
                          <a:cs typeface="Calibri"/>
                          <a:sym typeface="Calibri"/>
                        </a:rPr>
                        <a:t>•Response describes consistent educator effectiveness systems and supports are in place via general fund (i.e., evaluation, professional learning, induction)</a:t>
                      </a:r>
                      <a:endParaRPr sz="2000" dirty="0">
                        <a:latin typeface="Calibri"/>
                        <a:ea typeface="Calibri"/>
                        <a:cs typeface="Calibri"/>
                        <a:sym typeface="Calibri"/>
                      </a:endParaRPr>
                    </a:p>
                    <a:p>
                      <a:pPr marL="0" lvl="0" indent="0" algn="l" rtl="0">
                        <a:lnSpc>
                          <a:spcPct val="115000"/>
                        </a:lnSpc>
                        <a:spcBef>
                          <a:spcPts val="0"/>
                        </a:spcBef>
                        <a:spcAft>
                          <a:spcPts val="0"/>
                        </a:spcAft>
                        <a:buNone/>
                      </a:pPr>
                      <a:r>
                        <a:rPr lang="en-US" sz="2000" dirty="0">
                          <a:latin typeface="Calibri"/>
                          <a:ea typeface="Calibri"/>
                          <a:cs typeface="Calibri"/>
                          <a:sym typeface="Calibri"/>
                        </a:rPr>
                        <a:t>•Response describes district efforts to ensure consistent supports for educators across schools (e.g., ensuring all schools are implementing induction supports for new teachers, professional learning structures).</a:t>
                      </a:r>
                      <a:endParaRPr sz="2000" dirty="0">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0"/>
                  </a:ext>
                </a:extLst>
              </a:tr>
              <a:tr h="2454048">
                <a:tc>
                  <a:txBody>
                    <a:bodyPr/>
                    <a:lstStyle/>
                    <a:p>
                      <a:pPr marL="0" lvl="0" indent="0" algn="l" rtl="0">
                        <a:lnSpc>
                          <a:spcPct val="115000"/>
                        </a:lnSpc>
                        <a:spcBef>
                          <a:spcPts val="0"/>
                        </a:spcBef>
                        <a:spcAft>
                          <a:spcPts val="0"/>
                        </a:spcAft>
                        <a:buNone/>
                      </a:pPr>
                      <a:r>
                        <a:rPr lang="en-US" sz="2000" b="1" dirty="0">
                          <a:latin typeface="Calibri"/>
                          <a:ea typeface="Calibri"/>
                          <a:cs typeface="Calibri"/>
                          <a:sym typeface="Calibri"/>
                        </a:rPr>
                        <a:t>Q 1.2 Describe the professional growth and improvement supports provided with Title II funds, and how these will supplement and not supplant efforts supported with state and local funds.</a:t>
                      </a:r>
                      <a:endParaRPr sz="2000" b="1" dirty="0">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l" rtl="0">
                        <a:lnSpc>
                          <a:spcPct val="115000"/>
                        </a:lnSpc>
                        <a:spcBef>
                          <a:spcPts val="0"/>
                        </a:spcBef>
                        <a:spcAft>
                          <a:spcPts val="0"/>
                        </a:spcAft>
                        <a:buNone/>
                      </a:pPr>
                      <a:r>
                        <a:rPr lang="en-US" sz="2000" dirty="0">
                          <a:latin typeface="Calibri"/>
                          <a:ea typeface="Calibri"/>
                          <a:cs typeface="Calibri"/>
                          <a:sym typeface="Calibri"/>
                        </a:rPr>
                        <a:t>•Response describes how Title II funds complement and build on “foundational” supports offered via general fund.</a:t>
                      </a:r>
                      <a:endParaRPr sz="2000" dirty="0">
                        <a:latin typeface="Calibri"/>
                        <a:ea typeface="Calibri"/>
                        <a:cs typeface="Calibri"/>
                        <a:sym typeface="Calibri"/>
                      </a:endParaRPr>
                    </a:p>
                    <a:p>
                      <a:pPr marL="0" lvl="0" indent="0" algn="l" rtl="0">
                        <a:lnSpc>
                          <a:spcPct val="115000"/>
                        </a:lnSpc>
                        <a:spcBef>
                          <a:spcPts val="0"/>
                        </a:spcBef>
                        <a:spcAft>
                          <a:spcPts val="0"/>
                        </a:spcAft>
                        <a:buNone/>
                      </a:pPr>
                      <a:r>
                        <a:rPr lang="en-US" sz="2000" dirty="0">
                          <a:latin typeface="Calibri"/>
                          <a:ea typeface="Calibri"/>
                          <a:cs typeface="Calibri"/>
                          <a:sym typeface="Calibri"/>
                        </a:rPr>
                        <a:t>•Proposed use of Title II funds do NOT cover costs of state required activities, such as evaluation or induction.</a:t>
                      </a:r>
                      <a:endParaRPr sz="2000" dirty="0">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1"/>
                  </a:ext>
                </a:extLst>
              </a:tr>
            </a:tbl>
          </a:graphicData>
        </a:graphic>
      </p:graphicFrame>
      <p:sp>
        <p:nvSpPr>
          <p:cNvPr id="392" name="Google Shape;392;g8327fc3782_1_17"/>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g8327fc3782_1_31"/>
          <p:cNvSpPr txBox="1">
            <a:spLocks noGrp="1"/>
          </p:cNvSpPr>
          <p:nvPr>
            <p:ph type="title"/>
          </p:nvPr>
        </p:nvSpPr>
        <p:spPr/>
        <p:txBody>
          <a:bodyPr spcFirstLastPara="1" wrap="square" lIns="0" tIns="0" rIns="0" bIns="0" anchor="t" anchorCtr="0">
            <a:normAutofit/>
          </a:bodyPr>
          <a:lstStyle/>
          <a:p>
            <a:pPr marL="0" lvl="0" indent="0" rtl="0">
              <a:spcBef>
                <a:spcPts val="0"/>
              </a:spcBef>
              <a:spcAft>
                <a:spcPts val="0"/>
              </a:spcAft>
              <a:buNone/>
            </a:pPr>
            <a:r>
              <a:rPr lang="en-US" sz="2600"/>
              <a:t>Title II, Part A: Question 1</a:t>
            </a:r>
          </a:p>
          <a:p>
            <a:pPr marL="0" lvl="0" indent="0" rtl="0">
              <a:spcBef>
                <a:spcPts val="0"/>
              </a:spcBef>
              <a:spcAft>
                <a:spcPts val="0"/>
              </a:spcAft>
              <a:buNone/>
            </a:pPr>
            <a:r>
              <a:rPr lang="en-US" sz="2600"/>
              <a:t>SNS (Example Responses)</a:t>
            </a:r>
          </a:p>
        </p:txBody>
      </p:sp>
      <p:sp>
        <p:nvSpPr>
          <p:cNvPr id="400" name="Google Shape;400;g8327fc3782_1_31"/>
          <p:cNvSpPr txBox="1">
            <a:spLocks noGrp="1"/>
          </p:cNvSpPr>
          <p:nvPr>
            <p:ph type="body" idx="1"/>
          </p:nvPr>
        </p:nvSpPr>
        <p:spPr/>
        <p:txBody>
          <a:bodyPr spcFirstLastPara="1" wrap="square" lIns="0" tIns="0" rIns="0" bIns="0" anchor="t" anchorCtr="0">
            <a:normAutofit/>
          </a:bodyPr>
          <a:lstStyle/>
          <a:p>
            <a:pPr marL="0" lvl="0" indent="0" rtl="0">
              <a:spcBef>
                <a:spcPts val="0"/>
              </a:spcBef>
              <a:spcAft>
                <a:spcPts val="0"/>
              </a:spcAft>
              <a:buClr>
                <a:schemeClr val="dk1"/>
              </a:buClr>
              <a:buSzPts val="1100"/>
              <a:buFont typeface="Arial"/>
              <a:buNone/>
            </a:pPr>
            <a:r>
              <a:rPr lang="en-US" sz="2200" b="1"/>
              <a:t>Question 1, Prompt 1 Example Response</a:t>
            </a:r>
          </a:p>
          <a:p>
            <a:pPr marL="0" lvl="0" indent="0" rtl="0">
              <a:spcBef>
                <a:spcPts val="0"/>
              </a:spcBef>
              <a:spcAft>
                <a:spcPts val="0"/>
              </a:spcAft>
              <a:buNone/>
            </a:pPr>
            <a:r>
              <a:rPr lang="en-US" sz="2200"/>
              <a:t>[District X] prioritizes general fund resources to support the instructional effectiveness of teachers. As a system, we implement a process of frequent teacher observation and feedback through school leadership and district/school-level coaching supports. District level supports are tiered, according to greatest need and most at-risk students. We also support schools in scheduling adequate time for educators to analyze student data and collaborate with one another on problems of practice to facilitate horizontal and vertical curricular alignment. The district has also put in place a system to facilitate teacher leadership, with increased compensation for teachers taking on additional duties to support peers and facilitate PLCs. While specific, school-level supports for teacher effectiveness vary based on leadership approach and philosophy, the district ensures there a standard threshold of educator supports offered at each school and leverages available resources through a prioritization process to complement school supports.</a:t>
            </a:r>
          </a:p>
          <a:p>
            <a:pPr marL="0" lvl="0" indent="0" rtl="0">
              <a:spcBef>
                <a:spcPts val="0"/>
              </a:spcBef>
              <a:spcAft>
                <a:spcPts val="0"/>
              </a:spcAft>
              <a:buNone/>
            </a:pPr>
            <a:endParaRPr lang="en-US" sz="2200"/>
          </a:p>
          <a:p>
            <a:pPr marL="0" lvl="0" indent="0" rtl="0">
              <a:spcBef>
                <a:spcPts val="1000"/>
              </a:spcBef>
              <a:spcAft>
                <a:spcPts val="0"/>
              </a:spcAft>
              <a:buNone/>
            </a:pPr>
            <a:endParaRPr lang="en-US" sz="2200"/>
          </a:p>
        </p:txBody>
      </p:sp>
      <p:sp>
        <p:nvSpPr>
          <p:cNvPr id="401" name="Google Shape;401;g8327fc3782_1_31"/>
          <p:cNvSpPr txBox="1">
            <a:spLocks noGrp="1"/>
          </p:cNvSpPr>
          <p:nvPr>
            <p:ph type="sldNum" idx="12"/>
          </p:nvPr>
        </p:nvSpPr>
        <p:spPr/>
        <p:txBody>
          <a:bodyPr spcFirstLastPara="1" wrap="square" lIns="91425" tIns="45700" rIns="91425" bIns="45700" anchor="ctr" anchorCtr="0">
            <a:normAutofit/>
          </a:bodyPr>
          <a:lstStyle/>
          <a:p>
            <a:pPr marL="0" lvl="0" indent="0" rtl="0">
              <a:lnSpc>
                <a:spcPct val="90000"/>
              </a:lnSpc>
              <a:spcBef>
                <a:spcPts val="0"/>
              </a:spcBef>
              <a:spcAft>
                <a:spcPts val="600"/>
              </a:spcAft>
              <a:buClr>
                <a:srgbClr val="000000"/>
              </a:buClr>
              <a:buFont typeface="Arial"/>
              <a:buNone/>
            </a:pPr>
            <a:fld id="{00000000-1234-1234-1234-123412341234}" type="slidenum">
              <a:rPr lang="en-US" sz="1400"/>
              <a:pPr marL="0" lvl="0" indent="0" rtl="0">
                <a:lnSpc>
                  <a:spcPct val="90000"/>
                </a:lnSpc>
                <a:spcBef>
                  <a:spcPts val="0"/>
                </a:spcBef>
                <a:spcAft>
                  <a:spcPts val="600"/>
                </a:spcAft>
                <a:buClr>
                  <a:srgbClr val="000000"/>
                </a:buClr>
                <a:buFont typeface="Arial"/>
                <a:buNone/>
              </a:pPr>
              <a:t>5</a:t>
            </a:fld>
            <a:endParaRPr lang="en-US"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74E6A-D764-4AD3-A75B-06EFF7A89218}"/>
              </a:ext>
            </a:extLst>
          </p:cNvPr>
          <p:cNvSpPr>
            <a:spLocks noGrp="1"/>
          </p:cNvSpPr>
          <p:nvPr>
            <p:ph type="title"/>
          </p:nvPr>
        </p:nvSpPr>
        <p:spPr/>
        <p:txBody>
          <a:bodyPr/>
          <a:lstStyle/>
          <a:p>
            <a:pPr lvl="0"/>
            <a:r>
              <a:rPr lang="en-US" dirty="0"/>
              <a:t>Title II, Part A: Question 1</a:t>
            </a:r>
            <a:br>
              <a:rPr lang="en-US" dirty="0"/>
            </a:br>
            <a:r>
              <a:rPr lang="en-US" dirty="0"/>
              <a:t>SNS (Example 2 Responses)</a:t>
            </a:r>
          </a:p>
        </p:txBody>
      </p:sp>
      <p:sp>
        <p:nvSpPr>
          <p:cNvPr id="3" name="Text Placeholder 2">
            <a:extLst>
              <a:ext uri="{FF2B5EF4-FFF2-40B4-BE49-F238E27FC236}">
                <a16:creationId xmlns:a16="http://schemas.microsoft.com/office/drawing/2014/main" id="{EB352A0E-9651-42CA-A0CA-E23D6CC66865}"/>
              </a:ext>
            </a:extLst>
          </p:cNvPr>
          <p:cNvSpPr>
            <a:spLocks noGrp="1"/>
          </p:cNvSpPr>
          <p:nvPr>
            <p:ph type="body" idx="1"/>
          </p:nvPr>
        </p:nvSpPr>
        <p:spPr/>
        <p:txBody>
          <a:bodyPr/>
          <a:lstStyle/>
          <a:p>
            <a:pPr marL="0" lvl="0" indent="0">
              <a:lnSpc>
                <a:spcPct val="115000"/>
              </a:lnSpc>
              <a:spcBef>
                <a:spcPts val="0"/>
              </a:spcBef>
              <a:buSzPts val="1100"/>
              <a:buNone/>
            </a:pPr>
            <a:r>
              <a:rPr lang="en-US" b="1" dirty="0"/>
              <a:t>Question 1, Prompt 2 Example Response</a:t>
            </a:r>
          </a:p>
          <a:p>
            <a:pPr marL="0" lvl="0" indent="0">
              <a:lnSpc>
                <a:spcPct val="115000"/>
              </a:lnSpc>
              <a:spcBef>
                <a:spcPts val="0"/>
              </a:spcBef>
              <a:buSzPts val="1100"/>
              <a:buNone/>
            </a:pPr>
            <a:r>
              <a:rPr lang="en-US" dirty="0"/>
              <a:t>[District X] uses Title II funds to complement educator growth and support initiatives paid for through its general fund. These initiatives include the above described individualized feedback and coaching supports; the district offers an additional instructional coach at its lowest performing 2 schools, as well as a coaching coordinator, who facilitates data analysis and PD offerings delivered by the coaches. The district is able to use Title II funds to ensure teachers –especially those in our highest student poverty/minority schools– are in-field through additional postsecondary credits in relevant academic areas they lead. Finally, we use Title II funds to support progress monitoring of activities made possible through the grant.</a:t>
            </a:r>
          </a:p>
          <a:p>
            <a:endParaRPr lang="en-US" dirty="0"/>
          </a:p>
        </p:txBody>
      </p:sp>
      <p:sp>
        <p:nvSpPr>
          <p:cNvPr id="4" name="Slide Number Placeholder 3">
            <a:extLst>
              <a:ext uri="{FF2B5EF4-FFF2-40B4-BE49-F238E27FC236}">
                <a16:creationId xmlns:a16="http://schemas.microsoft.com/office/drawing/2014/main" id="{080AD73B-E8E0-402D-B3B7-60CC9FB52D2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4035637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07" name="Google Shape;407;g8327fc3782_1_24"/>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Title II, Part A: Question 2</a:t>
            </a:r>
            <a:endParaRPr/>
          </a:p>
          <a:p>
            <a:pPr marL="0" lvl="0" indent="0" algn="l" rtl="0">
              <a:spcBef>
                <a:spcPts val="0"/>
              </a:spcBef>
              <a:spcAft>
                <a:spcPts val="0"/>
              </a:spcAft>
              <a:buNone/>
            </a:pPr>
            <a:r>
              <a:rPr lang="en-US"/>
              <a:t>Prioritization of Funds (Prompts)  </a:t>
            </a:r>
            <a:endParaRPr/>
          </a:p>
        </p:txBody>
      </p:sp>
      <p:sp>
        <p:nvSpPr>
          <p:cNvPr id="408" name="Google Shape;408;g8327fc3782_1_24"/>
          <p:cNvSpPr txBox="1">
            <a:spLocks noGrp="1"/>
          </p:cNvSpPr>
          <p:nvPr>
            <p:ph type="body" idx="1"/>
          </p:nvPr>
        </p:nvSpPr>
        <p:spPr>
          <a:prstGeom prst="rect">
            <a:avLst/>
          </a:prstGeom>
        </p:spPr>
        <p:txBody>
          <a:bodyPr spcFirstLastPara="1" wrap="square" lIns="0" tIns="0" rIns="0" bIns="0" anchor="t" anchorCtr="0">
            <a:noAutofit/>
          </a:bodyPr>
          <a:lstStyle/>
          <a:p>
            <a:pPr marL="0" lvl="0" indent="0" algn="l" rtl="0">
              <a:spcBef>
                <a:spcPts val="1000"/>
              </a:spcBef>
              <a:spcAft>
                <a:spcPts val="0"/>
              </a:spcAft>
              <a:buNone/>
            </a:pPr>
            <a:r>
              <a:rPr lang="en-US" sz="2800"/>
              <a:t>Complete the tables below to describe how the LEA will prioritize Title II, Part A funds to schools implementing comprehensive or targeted support and improvement activities, and among those schools, have the highest percentage of children identified as low-income.</a:t>
            </a:r>
            <a:endParaRPr sz="2800"/>
          </a:p>
          <a:p>
            <a:pPr marL="0" lvl="0" indent="0" algn="l" rtl="0">
              <a:spcBef>
                <a:spcPts val="1000"/>
              </a:spcBef>
              <a:spcAft>
                <a:spcPts val="0"/>
              </a:spcAft>
              <a:buNone/>
            </a:pPr>
            <a:endParaRPr sz="1000" b="1"/>
          </a:p>
          <a:p>
            <a:pPr marL="457200" lvl="0" indent="-406400" algn="l" rtl="0">
              <a:spcBef>
                <a:spcPts val="1000"/>
              </a:spcBef>
              <a:spcAft>
                <a:spcPts val="0"/>
              </a:spcAft>
              <a:buSzPts val="2800"/>
              <a:buChar char="•"/>
            </a:pPr>
            <a:r>
              <a:rPr lang="en-US" sz="2800"/>
              <a:t>School/district</a:t>
            </a:r>
            <a:endParaRPr sz="2800"/>
          </a:p>
          <a:p>
            <a:pPr marL="457200" lvl="0" indent="-406400" algn="l" rtl="0">
              <a:spcBef>
                <a:spcPts val="0"/>
              </a:spcBef>
              <a:spcAft>
                <a:spcPts val="0"/>
              </a:spcAft>
              <a:buSzPts val="2800"/>
              <a:buChar char="•"/>
            </a:pPr>
            <a:r>
              <a:rPr lang="en-US" sz="2800"/>
              <a:t>Title II funds targeted to school?</a:t>
            </a:r>
            <a:endParaRPr sz="2800"/>
          </a:p>
          <a:p>
            <a:pPr marL="457200" lvl="0" indent="-406400" algn="l" rtl="0">
              <a:spcBef>
                <a:spcPts val="0"/>
              </a:spcBef>
              <a:spcAft>
                <a:spcPts val="0"/>
              </a:spcAft>
              <a:buSzPts val="2800"/>
              <a:buChar char="•"/>
            </a:pPr>
            <a:r>
              <a:rPr lang="en-US" sz="2800"/>
              <a:t>Method for targeting funds (</a:t>
            </a:r>
            <a:r>
              <a:rPr lang="en-US" sz="2800" i="1"/>
              <a:t>discuss options in drop down)</a:t>
            </a:r>
            <a:endParaRPr sz="2800" i="1"/>
          </a:p>
          <a:p>
            <a:pPr marL="457200" lvl="0" indent="-406400" algn="l" rtl="0">
              <a:spcBef>
                <a:spcPts val="0"/>
              </a:spcBef>
              <a:spcAft>
                <a:spcPts val="0"/>
              </a:spcAft>
              <a:buSzPts val="2800"/>
              <a:buChar char="•"/>
            </a:pPr>
            <a:r>
              <a:rPr lang="en-US" sz="2800"/>
              <a:t>Human Capital Needs </a:t>
            </a:r>
            <a:r>
              <a:rPr lang="en-US" sz="2800" i="1"/>
              <a:t>(discuss what this means)</a:t>
            </a:r>
            <a:endParaRPr sz="2800" i="1"/>
          </a:p>
          <a:p>
            <a:pPr marL="457200" lvl="0" indent="-406400" algn="l" rtl="0">
              <a:spcBef>
                <a:spcPts val="0"/>
              </a:spcBef>
              <a:spcAft>
                <a:spcPts val="0"/>
              </a:spcAft>
              <a:buSzPts val="2800"/>
              <a:buChar char="•"/>
            </a:pPr>
            <a:r>
              <a:rPr lang="en-US" sz="2800"/>
              <a:t>Proposed Activity</a:t>
            </a:r>
            <a:endParaRPr sz="2800"/>
          </a:p>
          <a:p>
            <a:pPr marL="457200" lvl="0" indent="-406400" algn="l" rtl="0">
              <a:spcBef>
                <a:spcPts val="0"/>
              </a:spcBef>
              <a:spcAft>
                <a:spcPts val="0"/>
              </a:spcAft>
              <a:buSzPts val="2800"/>
              <a:buChar char="•"/>
            </a:pPr>
            <a:r>
              <a:rPr lang="en-US" sz="2800"/>
              <a:t>Intended outcome</a:t>
            </a:r>
            <a:endParaRPr sz="2800"/>
          </a:p>
          <a:p>
            <a:pPr marL="457200" lvl="0" indent="-406400" algn="l" rtl="0">
              <a:spcBef>
                <a:spcPts val="0"/>
              </a:spcBef>
              <a:spcAft>
                <a:spcPts val="0"/>
              </a:spcAft>
              <a:buSzPts val="2800"/>
              <a:buChar char="•"/>
            </a:pPr>
            <a:r>
              <a:rPr lang="en-US" sz="2800"/>
              <a:t>Timeline</a:t>
            </a:r>
            <a:endParaRPr sz="2800"/>
          </a:p>
        </p:txBody>
      </p:sp>
      <p:sp>
        <p:nvSpPr>
          <p:cNvPr id="409" name="Google Shape;409;g8327fc3782_1_24"/>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Google Shape;415;g8327fc3782_1_38"/>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Title II, Part A: Question 2 </a:t>
            </a:r>
            <a:endParaRPr/>
          </a:p>
          <a:p>
            <a:pPr marL="0" lvl="0" indent="0" algn="l" rtl="0">
              <a:spcBef>
                <a:spcPts val="0"/>
              </a:spcBef>
              <a:spcAft>
                <a:spcPts val="0"/>
              </a:spcAft>
              <a:buNone/>
            </a:pPr>
            <a:r>
              <a:rPr lang="en-US"/>
              <a:t>Prioritization of Funds (Checks)</a:t>
            </a:r>
            <a:endParaRPr/>
          </a:p>
        </p:txBody>
      </p:sp>
      <p:sp>
        <p:nvSpPr>
          <p:cNvPr id="416" name="Google Shape;416;g8327fc3782_1_38" descr="Text describing reviewer checks."/>
          <p:cNvSpPr txBox="1">
            <a:spLocks noGrp="1"/>
          </p:cNvSpPr>
          <p:nvPr>
            <p:ph type="body" idx="1"/>
          </p:nvPr>
        </p:nvSpPr>
        <p:spPr>
          <a:prstGeom prst="rect">
            <a:avLst/>
          </a:prstGeom>
          <a:solidFill>
            <a:srgbClr val="FFF2CC"/>
          </a:solidFill>
          <a:ln w="952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lvl="0" indent="0" algn="l" rtl="0">
              <a:spcBef>
                <a:spcPts val="1000"/>
              </a:spcBef>
              <a:spcAft>
                <a:spcPts val="0"/>
              </a:spcAft>
              <a:buClr>
                <a:schemeClr val="dk1"/>
              </a:buClr>
              <a:buSzPts val="1100"/>
              <a:buFont typeface="Arial"/>
              <a:buNone/>
            </a:pPr>
            <a:endParaRPr sz="1800" dirty="0">
              <a:latin typeface="Arial"/>
              <a:ea typeface="Arial"/>
              <a:cs typeface="Arial"/>
              <a:sym typeface="Arial"/>
            </a:endParaRPr>
          </a:p>
          <a:p>
            <a:pPr marL="457200" lvl="0" indent="-368300" algn="l" rtl="0">
              <a:spcBef>
                <a:spcPts val="1000"/>
              </a:spcBef>
              <a:spcAft>
                <a:spcPts val="0"/>
              </a:spcAft>
              <a:buSzPts val="2200"/>
              <a:buFont typeface="Arial"/>
              <a:buChar char="•"/>
            </a:pPr>
            <a:r>
              <a:rPr lang="en-US" sz="2200" dirty="0">
                <a:latin typeface="Arial"/>
                <a:ea typeface="Arial"/>
                <a:cs typeface="Arial"/>
                <a:sym typeface="Arial"/>
              </a:rPr>
              <a:t>At least one CS/TS school with the highest level of poverty included in the response.</a:t>
            </a:r>
            <a:endParaRPr sz="2200" dirty="0">
              <a:latin typeface="Arial"/>
              <a:ea typeface="Arial"/>
              <a:cs typeface="Arial"/>
              <a:sym typeface="Arial"/>
            </a:endParaRPr>
          </a:p>
          <a:p>
            <a:pPr marL="457200" lvl="0" indent="-368300" algn="l" rtl="0">
              <a:spcBef>
                <a:spcPts val="0"/>
              </a:spcBef>
              <a:spcAft>
                <a:spcPts val="0"/>
              </a:spcAft>
              <a:buSzPts val="2200"/>
              <a:buFont typeface="Arial"/>
              <a:buChar char="•"/>
            </a:pPr>
            <a:r>
              <a:rPr lang="en-US" sz="2200" dirty="0">
                <a:latin typeface="Arial"/>
                <a:ea typeface="Arial"/>
                <a:cs typeface="Arial"/>
                <a:sym typeface="Arial"/>
              </a:rPr>
              <a:t>If the LEA is facilitating an improvement strategy at the district level, the highest poverty CS/TS school(s) is prioritized.</a:t>
            </a:r>
            <a:endParaRPr sz="2200" dirty="0">
              <a:latin typeface="Arial"/>
              <a:ea typeface="Arial"/>
              <a:cs typeface="Arial"/>
              <a:sym typeface="Arial"/>
            </a:endParaRPr>
          </a:p>
          <a:p>
            <a:pPr marL="457200" lvl="0" indent="-368300" algn="l" rtl="0">
              <a:spcBef>
                <a:spcPts val="0"/>
              </a:spcBef>
              <a:spcAft>
                <a:spcPts val="0"/>
              </a:spcAft>
              <a:buSzPts val="2200"/>
              <a:buFont typeface="Arial"/>
              <a:buChar char="•"/>
            </a:pPr>
            <a:r>
              <a:rPr lang="en-US" sz="2200" dirty="0">
                <a:latin typeface="Arial"/>
                <a:ea typeface="Arial"/>
                <a:cs typeface="Arial"/>
                <a:sym typeface="Arial"/>
              </a:rPr>
              <a:t>LEA indicates whether funds will be targeted to the school(s).</a:t>
            </a:r>
            <a:endParaRPr sz="2200" dirty="0">
              <a:latin typeface="Arial"/>
              <a:ea typeface="Arial"/>
              <a:cs typeface="Arial"/>
              <a:sym typeface="Arial"/>
            </a:endParaRPr>
          </a:p>
          <a:p>
            <a:pPr marL="457200" lvl="0" indent="-368300" algn="l" rtl="0">
              <a:spcBef>
                <a:spcPts val="0"/>
              </a:spcBef>
              <a:spcAft>
                <a:spcPts val="0"/>
              </a:spcAft>
              <a:buSzPts val="2200"/>
              <a:buFont typeface="Arial"/>
              <a:buChar char="•"/>
            </a:pPr>
            <a:r>
              <a:rPr lang="en-US" sz="2200" dirty="0">
                <a:latin typeface="Arial"/>
                <a:ea typeface="Arial"/>
                <a:cs typeface="Arial"/>
                <a:sym typeface="Arial"/>
              </a:rPr>
              <a:t>LEA clearly describes the identified human capital needs in the school/district.</a:t>
            </a:r>
            <a:endParaRPr sz="2200" dirty="0">
              <a:latin typeface="Arial"/>
              <a:ea typeface="Arial"/>
              <a:cs typeface="Arial"/>
              <a:sym typeface="Arial"/>
            </a:endParaRPr>
          </a:p>
          <a:p>
            <a:pPr marL="457200" lvl="0" indent="-368300" algn="l" rtl="0">
              <a:spcBef>
                <a:spcPts val="0"/>
              </a:spcBef>
              <a:spcAft>
                <a:spcPts val="0"/>
              </a:spcAft>
              <a:buSzPts val="2200"/>
              <a:buFont typeface="Arial"/>
              <a:buChar char="•"/>
            </a:pPr>
            <a:r>
              <a:rPr lang="en-US" sz="2200" dirty="0">
                <a:latin typeface="Arial"/>
                <a:ea typeface="Arial"/>
                <a:cs typeface="Arial"/>
                <a:sym typeface="Arial"/>
              </a:rPr>
              <a:t>LEA clearly describes the proposed improvement activities.</a:t>
            </a:r>
            <a:endParaRPr sz="2200" dirty="0">
              <a:latin typeface="Arial"/>
              <a:ea typeface="Arial"/>
              <a:cs typeface="Arial"/>
              <a:sym typeface="Arial"/>
            </a:endParaRPr>
          </a:p>
          <a:p>
            <a:pPr marL="457200" lvl="0" indent="-368300" algn="l" rtl="0">
              <a:spcBef>
                <a:spcPts val="0"/>
              </a:spcBef>
              <a:spcAft>
                <a:spcPts val="0"/>
              </a:spcAft>
              <a:buSzPts val="2200"/>
              <a:buFont typeface="Arial"/>
              <a:buChar char="•"/>
            </a:pPr>
            <a:r>
              <a:rPr lang="en-US" sz="2200" dirty="0">
                <a:latin typeface="Arial"/>
                <a:ea typeface="Arial"/>
                <a:cs typeface="Arial"/>
                <a:sym typeface="Arial"/>
              </a:rPr>
              <a:t>LEA clearly describes the intended outcome of the activities that will be implemented.</a:t>
            </a:r>
            <a:endParaRPr sz="2200" dirty="0">
              <a:latin typeface="Arial"/>
              <a:ea typeface="Arial"/>
              <a:cs typeface="Arial"/>
              <a:sym typeface="Arial"/>
            </a:endParaRPr>
          </a:p>
          <a:p>
            <a:pPr marL="457200" lvl="0" indent="-368300" algn="l" rtl="0">
              <a:spcBef>
                <a:spcPts val="0"/>
              </a:spcBef>
              <a:spcAft>
                <a:spcPts val="0"/>
              </a:spcAft>
              <a:buSzPts val="2200"/>
              <a:buFont typeface="Arial"/>
              <a:buChar char="•"/>
            </a:pPr>
            <a:r>
              <a:rPr lang="en-US" sz="2200" dirty="0">
                <a:latin typeface="Arial"/>
                <a:ea typeface="Arial"/>
                <a:cs typeface="Arial"/>
                <a:sym typeface="Arial"/>
              </a:rPr>
              <a:t>LEA provides a timeline for implementation including who will be responsible for implementing the activity.</a:t>
            </a:r>
            <a:endParaRPr sz="2200" dirty="0"/>
          </a:p>
        </p:txBody>
      </p:sp>
      <p:sp>
        <p:nvSpPr>
          <p:cNvPr id="417" name="Google Shape;417;g8327fc3782_1_38"/>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sp>
        <p:nvSpPr>
          <p:cNvPr id="423" name="Google Shape;423;g8327fc3782_1_45"/>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Title II, Part A: Question 2 </a:t>
            </a:r>
            <a:endParaRPr/>
          </a:p>
          <a:p>
            <a:pPr marL="0" lvl="0" indent="0" algn="l" rtl="0">
              <a:spcBef>
                <a:spcPts val="0"/>
              </a:spcBef>
              <a:spcAft>
                <a:spcPts val="0"/>
              </a:spcAft>
              <a:buNone/>
            </a:pPr>
            <a:r>
              <a:rPr lang="en-US"/>
              <a:t>Prioritization of Funds (Considerations)</a:t>
            </a:r>
            <a:endParaRPr/>
          </a:p>
        </p:txBody>
      </p:sp>
      <p:sp>
        <p:nvSpPr>
          <p:cNvPr id="424" name="Google Shape;424;g8327fc3782_1_45"/>
          <p:cNvSpPr txBox="1">
            <a:spLocks noGrp="1"/>
          </p:cNvSpPr>
          <p:nvPr>
            <p:ph type="body" idx="1"/>
          </p:nvPr>
        </p:nvSpPr>
        <p:spPr>
          <a:prstGeom prst="rect">
            <a:avLst/>
          </a:prstGeom>
        </p:spPr>
        <p:txBody>
          <a:bodyPr spcFirstLastPara="1" wrap="square" lIns="0" tIns="0" rIns="0" bIns="0" anchor="t" anchorCtr="0">
            <a:noAutofit/>
          </a:bodyPr>
          <a:lstStyle/>
          <a:p>
            <a:pPr marL="457200" lvl="0" indent="-381000" algn="l" rtl="0">
              <a:spcBef>
                <a:spcPts val="1000"/>
              </a:spcBef>
              <a:spcAft>
                <a:spcPts val="0"/>
              </a:spcAft>
              <a:buClr>
                <a:srgbClr val="333333"/>
              </a:buClr>
              <a:buSzPts val="2400"/>
              <a:buFont typeface="Arial"/>
              <a:buChar char="•"/>
            </a:pPr>
            <a:r>
              <a:rPr lang="en-US">
                <a:solidFill>
                  <a:srgbClr val="333333"/>
                </a:solidFill>
                <a:highlight>
                  <a:srgbClr val="FFFFFF"/>
                </a:highlight>
                <a:latin typeface="Arial"/>
                <a:ea typeface="Arial"/>
                <a:cs typeface="Arial"/>
                <a:sym typeface="Arial"/>
              </a:rPr>
              <a:t>It is up to the LEA to determine and describe how schools are prioritized based on ESSA identification and poverty. </a:t>
            </a:r>
            <a:endParaRPr>
              <a:solidFill>
                <a:srgbClr val="333333"/>
              </a:solidFill>
              <a:highlight>
                <a:srgbClr val="FFFFFF"/>
              </a:highlight>
              <a:latin typeface="Arial"/>
              <a:ea typeface="Arial"/>
              <a:cs typeface="Arial"/>
              <a:sym typeface="Arial"/>
            </a:endParaRPr>
          </a:p>
          <a:p>
            <a:pPr marL="457200" lvl="0" indent="-381000" algn="l" rtl="0">
              <a:spcBef>
                <a:spcPts val="0"/>
              </a:spcBef>
              <a:spcAft>
                <a:spcPts val="0"/>
              </a:spcAft>
              <a:buClr>
                <a:srgbClr val="333333"/>
              </a:buClr>
              <a:buSzPts val="2400"/>
              <a:buFont typeface="Arial"/>
              <a:buChar char="•"/>
            </a:pPr>
            <a:r>
              <a:rPr lang="en-US">
                <a:solidFill>
                  <a:srgbClr val="333333"/>
                </a:solidFill>
                <a:highlight>
                  <a:srgbClr val="FFFFFF"/>
                </a:highlight>
                <a:latin typeface="Arial"/>
                <a:ea typeface="Arial"/>
                <a:cs typeface="Arial"/>
                <a:sym typeface="Arial"/>
              </a:rPr>
              <a:t>By prioritizing CS, TS, and ATS schools (ESSA identified) with highest levels of poverty, LEAs ensure that, at minimum, among ESSA identified schools, those with the highest levels of poverty are included in the use of Title II funds. </a:t>
            </a:r>
            <a:endParaRPr>
              <a:solidFill>
                <a:srgbClr val="333333"/>
              </a:solidFill>
              <a:highlight>
                <a:srgbClr val="FFFFFF"/>
              </a:highlight>
              <a:latin typeface="Arial"/>
              <a:ea typeface="Arial"/>
              <a:cs typeface="Arial"/>
              <a:sym typeface="Arial"/>
            </a:endParaRPr>
          </a:p>
          <a:p>
            <a:pPr marL="457200" lvl="0" indent="-381000" algn="l" rtl="0">
              <a:spcBef>
                <a:spcPts val="0"/>
              </a:spcBef>
              <a:spcAft>
                <a:spcPts val="0"/>
              </a:spcAft>
              <a:buClr>
                <a:srgbClr val="333333"/>
              </a:buClr>
              <a:buSzPts val="2400"/>
              <a:buFont typeface="Arial"/>
              <a:buChar char="•"/>
            </a:pPr>
            <a:r>
              <a:rPr lang="en-US">
                <a:solidFill>
                  <a:srgbClr val="333333"/>
                </a:solidFill>
                <a:highlight>
                  <a:srgbClr val="FFFFFF"/>
                </a:highlight>
                <a:latin typeface="Arial"/>
                <a:ea typeface="Arial"/>
                <a:cs typeface="Arial"/>
                <a:sym typeface="Arial"/>
              </a:rPr>
              <a:t>Scenario discussion.</a:t>
            </a:r>
            <a:endParaRPr>
              <a:solidFill>
                <a:srgbClr val="333333"/>
              </a:solidFill>
              <a:highlight>
                <a:srgbClr val="FFFFFF"/>
              </a:highlight>
              <a:latin typeface="Arial"/>
              <a:ea typeface="Arial"/>
              <a:cs typeface="Arial"/>
              <a:sym typeface="Arial"/>
            </a:endParaRPr>
          </a:p>
          <a:p>
            <a:pPr marL="0" lvl="0" indent="0" algn="l" rtl="0">
              <a:spcBef>
                <a:spcPts val="1000"/>
              </a:spcBef>
              <a:spcAft>
                <a:spcPts val="0"/>
              </a:spcAft>
              <a:buNone/>
            </a:pPr>
            <a:endParaRPr>
              <a:solidFill>
                <a:srgbClr val="333333"/>
              </a:solidFill>
              <a:highlight>
                <a:srgbClr val="FFFFFF"/>
              </a:highlight>
              <a:latin typeface="Arial"/>
              <a:ea typeface="Arial"/>
              <a:cs typeface="Arial"/>
              <a:sym typeface="Arial"/>
            </a:endParaRPr>
          </a:p>
        </p:txBody>
      </p:sp>
      <p:sp>
        <p:nvSpPr>
          <p:cNvPr id="425" name="Google Shape;425;g8327fc3782_1_45"/>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1636</TotalTime>
  <Words>2577</Words>
  <Application>Microsoft Office PowerPoint</Application>
  <PresentationFormat>Widescreen</PresentationFormat>
  <Paragraphs>239</Paragraphs>
  <Slides>14</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Title II, Part A:  Preparing, Training, and Recruiting, High-Quality Teachers, Principals and other School Leaders</vt:lpstr>
      <vt:lpstr>Purpose of Title II, Part A --  It’s about instructional quality and supporting great talent!</vt:lpstr>
      <vt:lpstr>Title II, Part A: Question 1 Supplement, Not Supplant (Prompts)</vt:lpstr>
      <vt:lpstr>Title II, Part A: Question 1 SNS (Checks)</vt:lpstr>
      <vt:lpstr>Title II, Part A: Question 1 SNS (Example Responses)</vt:lpstr>
      <vt:lpstr>Title II, Part A: Question 1 SNS (Example 2 Responses)</vt:lpstr>
      <vt:lpstr>Title II, Part A: Question 2 Prioritization of Funds (Prompts)  </vt:lpstr>
      <vt:lpstr>Title II, Part A: Question 2  Prioritization of Funds (Checks)</vt:lpstr>
      <vt:lpstr>Title II, Part A: Question 2  Prioritization of Funds (Considerations)</vt:lpstr>
      <vt:lpstr>Title II, Part A: Budget Considerations Narrative connection and EDT</vt:lpstr>
      <vt:lpstr>Questions??</vt:lpstr>
      <vt:lpstr>ESEA Office</vt:lpstr>
      <vt:lpstr>ESEA Office (Cont.)</vt:lpstr>
      <vt:lpstr>Grants Fiscal Contacts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Consolidated Application</dc:title>
  <dc:creator>Collins, DeLilah</dc:creator>
  <cp:lastModifiedBy>Prael, Michelle</cp:lastModifiedBy>
  <cp:revision>78</cp:revision>
  <dcterms:created xsi:type="dcterms:W3CDTF">2020-04-27T21:07:53Z</dcterms:created>
  <dcterms:modified xsi:type="dcterms:W3CDTF">2020-05-08T18:27:18Z</dcterms:modified>
</cp:coreProperties>
</file>