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300" r:id="rId2"/>
    <p:sldId id="258" r:id="rId3"/>
    <p:sldId id="259" r:id="rId4"/>
    <p:sldId id="311" r:id="rId5"/>
    <p:sldId id="312" r:id="rId6"/>
    <p:sldId id="313" r:id="rId7"/>
    <p:sldId id="314" r:id="rId8"/>
    <p:sldId id="315" r:id="rId9"/>
    <p:sldId id="316" r:id="rId10"/>
    <p:sldId id="317" r:id="rId11"/>
    <p:sldId id="318" r:id="rId12"/>
    <p:sldId id="319" r:id="rId13"/>
    <p:sldId id="339" r:id="rId14"/>
    <p:sldId id="348" r:id="rId15"/>
    <p:sldId id="349" r:id="rId16"/>
    <p:sldId id="350" r:id="rId1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
          <p15:clr>
            <a:srgbClr val="9AA0A6"/>
          </p15:clr>
        </p15:guide>
        <p15:guide id="2" pos="3840">
          <p15:clr>
            <a:srgbClr val="A4A3A4"/>
          </p15:clr>
        </p15:guide>
      </p15:sldGuideLst>
    </p:ext>
    <p:ext uri="http://customooxmlschemas.google.com/">
      <go:slidesCustomData xmlns:go="http://customooxmlschemas.google.com/"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85" roundtripDataSignature="AMtx7mh9t+H5DqOdvhrhF9qC1QEIVwdk8Q=="/>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eremy Meredith" initials="" lastIdx="1" clrIdx="0"/>
  <p:cmAuthor id="1" name="Collins, DeLilah" initials="CD" lastIdx="4" clrIdx="1">
    <p:extLst>
      <p:ext uri="{19B8F6BF-5375-455C-9EA6-DF929625EA0E}">
        <p15:presenceInfo xmlns:p15="http://schemas.microsoft.com/office/powerpoint/2012/main" userId="S::Collins_D@cde.state.co.us::0fbcd1ec-9edd-4919-b5b0-b4fa9ee07543" providerId="AD"/>
      </p:ext>
    </p:extLst>
  </p:cmAuthor>
  <p:cmAuthor id="2" name="Mohajeri-Nelson, Nazanin" initials="MN" lastIdx="17" clrIdx="2">
    <p:extLst>
      <p:ext uri="{19B8F6BF-5375-455C-9EA6-DF929625EA0E}">
        <p15:presenceInfo xmlns:p15="http://schemas.microsoft.com/office/powerpoint/2012/main" userId="S::Mohajeri-Nelson_n@cde.state.co.us::a9da618a-a76d-43dd-a63a-6c6fdf3f5685" providerId="AD"/>
      </p:ext>
    </p:extLst>
  </p:cmAuthor>
  <p:cmAuthor id="3" name="Giessinger, Tammy" initials="GT" lastIdx="2" clrIdx="3">
    <p:extLst>
      <p:ext uri="{19B8F6BF-5375-455C-9EA6-DF929625EA0E}">
        <p15:presenceInfo xmlns:p15="http://schemas.microsoft.com/office/powerpoint/2012/main" userId="S::Giessinger_T@cde.state.co.us::bd8d8fcb-6917-4f64-a30b-33c1231dd990" providerId="AD"/>
      </p:ext>
    </p:extLst>
  </p:cmAuthor>
  <p:cmAuthor id="4" name="Vassis, Barbara" initials="VB" lastIdx="1" clrIdx="4">
    <p:extLst>
      <p:ext uri="{19B8F6BF-5375-455C-9EA6-DF929625EA0E}">
        <p15:presenceInfo xmlns:p15="http://schemas.microsoft.com/office/powerpoint/2012/main" userId="S::Vassis_B@cde.state.co.us::98aca130-5b95-43b4-a051-1458d87ae537" providerId="AD"/>
      </p:ext>
    </p:extLst>
  </p:cmAuthor>
  <p:cmAuthor id="5" name="Willett, Joey" initials="WJ" lastIdx="3" clrIdx="5">
    <p:extLst>
      <p:ext uri="{19B8F6BF-5375-455C-9EA6-DF929625EA0E}">
        <p15:presenceInfo xmlns:p15="http://schemas.microsoft.com/office/powerpoint/2012/main" userId="S::Willett_J@cde.state.co.us::344515fa-a95f-4a42-bbfc-52c4fb2c382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70F1B11-E1C4-425A-AFE0-A0E6DB869794}">
  <a:tblStyle styleId="{D70F1B11-E1C4-425A-AFE0-A0E6DB86979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B079584E-D57C-4025-9DCC-F23528A26F97}" styleName="Table_1">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593" autoAdjust="0"/>
    <p:restoredTop sz="93601" autoAdjust="0"/>
  </p:normalViewPr>
  <p:slideViewPr>
    <p:cSldViewPr snapToGrid="0">
      <p:cViewPr varScale="1">
        <p:scale>
          <a:sx n="59" d="100"/>
          <a:sy n="59" d="100"/>
        </p:scale>
        <p:origin x="62" y="533"/>
      </p:cViewPr>
      <p:guideLst>
        <p:guide orient="horz" pos="288"/>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85" Type="http://customschemas.google.com/relationships/presentationmetadata" Target="metadata"/><Relationship Id="rId3" Type="http://schemas.openxmlformats.org/officeDocument/2006/relationships/slide" Target="slides/slide2.xml"/><Relationship Id="rId89"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87"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90" Type="http://schemas.openxmlformats.org/officeDocument/2006/relationships/tableStyles" Target="tableStyles.xml"/><Relationship Id="rId10" Type="http://schemas.openxmlformats.org/officeDocument/2006/relationships/slide" Target="slides/slide9.xml"/><Relationship Id="rId86"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6"/>
        <p:cNvGrpSpPr/>
        <p:nvPr/>
      </p:nvGrpSpPr>
      <p:grpSpPr>
        <a:xfrm>
          <a:off x="0" y="0"/>
          <a:ext cx="0" cy="0"/>
          <a:chOff x="0" y="0"/>
          <a:chExt cx="0" cy="0"/>
        </a:xfrm>
      </p:grpSpPr>
      <p:sp>
        <p:nvSpPr>
          <p:cNvPr id="427" name="Google Shape;427;g835f018513_4_26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8" name="Google Shape;428;g835f018513_4_26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429" name="Google Shape;429;g835f018513_4_26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7376fe98d0_0_13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7376fe98d0_0_13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800"/>
              </a:spcAft>
              <a:buNone/>
            </a:pPr>
            <a:r>
              <a:rPr lang="en-US" dirty="0"/>
              <a:t>DEPENDS ON CONTEXT and FISCAL SNS</a:t>
            </a:r>
          </a:p>
          <a:p>
            <a:pPr marL="0" lvl="0" indent="0" algn="l" rtl="0">
              <a:lnSpc>
                <a:spcPct val="115000"/>
              </a:lnSpc>
              <a:spcBef>
                <a:spcPts val="0"/>
              </a:spcBef>
              <a:spcAft>
                <a:spcPts val="800"/>
              </a:spcAft>
              <a:buNone/>
            </a:pPr>
            <a:r>
              <a:rPr lang="en-US" sz="1200" b="0" i="0" u="none" strike="noStrike" cap="none" dirty="0">
                <a:solidFill>
                  <a:schemeClr val="dk1"/>
                </a:solidFill>
                <a:effectLst/>
                <a:latin typeface="Calibri"/>
                <a:ea typeface="Calibri"/>
                <a:cs typeface="Calibri"/>
                <a:sym typeface="Calibri"/>
              </a:rPr>
              <a:t>Title III funds must only be used to provide additional services, staff, programs, or materials that are not provided with State or local resources absent federal funds; federal funds cannot pay for resources that would otherwise be purchased with State and/or local funds.</a:t>
            </a:r>
          </a:p>
          <a:p>
            <a:pPr marL="0" lvl="0" indent="0" algn="l" rtl="0">
              <a:lnSpc>
                <a:spcPct val="115000"/>
              </a:lnSpc>
              <a:spcBef>
                <a:spcPts val="0"/>
              </a:spcBef>
              <a:spcAft>
                <a:spcPts val="800"/>
              </a:spcAft>
              <a:buNone/>
            </a:pPr>
            <a:endParaRPr lang="en-US" sz="1200" b="0" i="0" u="none" strike="noStrike" cap="none" dirty="0">
              <a:solidFill>
                <a:schemeClr val="dk1"/>
              </a:solidFill>
              <a:effectLst/>
              <a:latin typeface="Calibri"/>
              <a:cs typeface="Calibri"/>
              <a:sym typeface="Calibri"/>
            </a:endParaRPr>
          </a:p>
          <a:p>
            <a:r>
              <a:rPr lang="en-US" dirty="0"/>
              <a:t>Title III funds cannot be used to pay for an activity (supplies, curricular resources, FTE, stipends, etc.) that was previously paid for with another funding source.</a:t>
            </a:r>
          </a:p>
          <a:p>
            <a:endParaRPr lang="en-US" dirty="0"/>
          </a:p>
          <a:p>
            <a:r>
              <a:rPr lang="en-US" dirty="0"/>
              <a:t>Considerations:</a:t>
            </a:r>
          </a:p>
          <a:p>
            <a:r>
              <a:rPr lang="en-US" dirty="0"/>
              <a:t>How was it funded in the past? Other federal or state and local funds? </a:t>
            </a:r>
          </a:p>
          <a:p>
            <a:pPr lvl="0"/>
            <a:r>
              <a:rPr lang="en-US" dirty="0"/>
              <a:t>Core ELD program varies by schools and districts, so it’s up to the LEA to describe the supplemental nature in the narrative question or the budget line item</a:t>
            </a:r>
          </a:p>
          <a:p>
            <a:pPr lvl="0"/>
            <a:endParaRPr lang="en-US" dirty="0"/>
          </a:p>
          <a:p>
            <a:pPr lvl="0"/>
            <a:r>
              <a:rPr lang="en-US" dirty="0"/>
              <a:t>I would add: Does ELPA, IDEA, READ Act other grants require the activity?</a:t>
            </a:r>
          </a:p>
          <a:p>
            <a:pPr lvl="0"/>
            <a:endParaRPr lang="en-US" dirty="0"/>
          </a:p>
          <a:p>
            <a:pPr lvl="0"/>
            <a:r>
              <a:rPr lang="en-US" dirty="0"/>
              <a:t>ELPA requires assessment and identification</a:t>
            </a:r>
          </a:p>
          <a:p>
            <a:pPr lvl="3"/>
            <a:endParaRPr lang="en-US" dirty="0"/>
          </a:p>
          <a:p>
            <a:endParaRPr lang="en-US" dirty="0"/>
          </a:p>
          <a:p>
            <a:r>
              <a:rPr lang="en-US" dirty="0"/>
              <a:t>Example 1 – An ELD teacher is funded for 0.5 FTE with ELPA funds. Your district requests to use Title III to increase FTE for the teacher to provide additional ELD support, professional development, or family outreach. Can the district use Title III funding for the increased FTE?</a:t>
            </a:r>
          </a:p>
          <a:p>
            <a:endParaRPr lang="en-US" dirty="0"/>
          </a:p>
          <a:p>
            <a:endParaRPr lang="en-US" dirty="0"/>
          </a:p>
          <a:p>
            <a:endParaRPr lang="en-US" dirty="0"/>
          </a:p>
          <a:p>
            <a:r>
              <a:rPr lang="en-US" dirty="0"/>
              <a:t>Example 2:  An ELD teacher in your district was funded with ELPA, but ELPA funding decreased because of lower EL student counts. Can the district use Title III funding to make up the difference?</a:t>
            </a:r>
          </a:p>
          <a:p>
            <a:pPr marL="0" lvl="0" indent="0" algn="l" rtl="0">
              <a:lnSpc>
                <a:spcPct val="115000"/>
              </a:lnSpc>
              <a:spcBef>
                <a:spcPts val="0"/>
              </a:spcBef>
              <a:spcAft>
                <a:spcPts val="800"/>
              </a:spcAft>
              <a:buNone/>
            </a:pPr>
            <a:endParaRPr dirty="0"/>
          </a:p>
        </p:txBody>
      </p:sp>
      <p:sp>
        <p:nvSpPr>
          <p:cNvPr id="185" name="Google Shape;185;g7376fe98d0_0_13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Google Shape;196;g7376fe98d0_0_13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7" name="Google Shape;197;g7376fe98d0_0_13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US" dirty="0">
                <a:solidFill>
                  <a:srgbClr val="595959"/>
                </a:solidFill>
                <a:latin typeface="Arial"/>
                <a:ea typeface="Arial"/>
                <a:cs typeface="Arial"/>
                <a:sym typeface="Arial"/>
              </a:rPr>
              <a:t>Again, CDE reviewers will use this criteria to approve proposed budget activities as applicable. Please ensure that any activities supporting professional development whether that be contracted services, conferences, or stipends for staff to facilitate or participate in trainings--include content of training, who and how many staff will participate, the duration of the training, and how the skills/information obtained will be implemented.</a:t>
            </a:r>
            <a:endParaRPr dirty="0">
              <a:solidFill>
                <a:srgbClr val="595959"/>
              </a:solidFill>
              <a:latin typeface="Arial"/>
              <a:ea typeface="Arial"/>
              <a:cs typeface="Arial"/>
              <a:sym typeface="Arial"/>
            </a:endParaRPr>
          </a:p>
          <a:p>
            <a:pPr marL="0" lvl="0" indent="0" algn="l" rtl="0">
              <a:lnSpc>
                <a:spcPct val="115000"/>
              </a:lnSpc>
              <a:spcBef>
                <a:spcPts val="1600"/>
              </a:spcBef>
              <a:spcAft>
                <a:spcPts val="0"/>
              </a:spcAft>
              <a:buClr>
                <a:schemeClr val="dk1"/>
              </a:buClr>
              <a:buSzPts val="1100"/>
              <a:buFont typeface="Arial"/>
              <a:buNone/>
            </a:pPr>
            <a:r>
              <a:rPr lang="en-US" b="1" dirty="0">
                <a:solidFill>
                  <a:srgbClr val="595959"/>
                </a:solidFill>
                <a:latin typeface="Arial"/>
                <a:ea typeface="Arial"/>
                <a:cs typeface="Arial"/>
                <a:sym typeface="Arial"/>
              </a:rPr>
              <a:t>Budget line item considerations:</a:t>
            </a:r>
            <a:endParaRPr b="1" dirty="0">
              <a:solidFill>
                <a:srgbClr val="595959"/>
              </a:solidFill>
              <a:latin typeface="Arial"/>
              <a:ea typeface="Arial"/>
              <a:cs typeface="Arial"/>
              <a:sym typeface="Arial"/>
            </a:endParaRPr>
          </a:p>
          <a:p>
            <a:pPr marL="457200" lvl="0" indent="-304800" algn="l" rtl="0">
              <a:lnSpc>
                <a:spcPct val="115000"/>
              </a:lnSpc>
              <a:spcBef>
                <a:spcPts val="1600"/>
              </a:spcBef>
              <a:spcAft>
                <a:spcPts val="0"/>
              </a:spcAft>
              <a:buClr>
                <a:srgbClr val="595959"/>
              </a:buClr>
              <a:buSzPts val="1200"/>
              <a:buChar char="●"/>
            </a:pPr>
            <a:r>
              <a:rPr lang="en-US" dirty="0">
                <a:solidFill>
                  <a:srgbClr val="595959"/>
                </a:solidFill>
                <a:latin typeface="Arial"/>
                <a:ea typeface="Arial"/>
                <a:cs typeface="Arial"/>
                <a:sym typeface="Arial"/>
              </a:rPr>
              <a:t>Activities and strategies outlined in Consent Decree or OCR agreement are not proposed to be funded with Title III</a:t>
            </a:r>
            <a:endParaRPr dirty="0">
              <a:solidFill>
                <a:srgbClr val="595959"/>
              </a:solidFill>
              <a:latin typeface="Arial"/>
              <a:ea typeface="Arial"/>
              <a:cs typeface="Arial"/>
              <a:sym typeface="Arial"/>
            </a:endParaRPr>
          </a:p>
          <a:p>
            <a:pPr marL="457200" lvl="0" indent="-304800" algn="l" rtl="0">
              <a:lnSpc>
                <a:spcPct val="115000"/>
              </a:lnSpc>
              <a:spcBef>
                <a:spcPts val="0"/>
              </a:spcBef>
              <a:spcAft>
                <a:spcPts val="0"/>
              </a:spcAft>
              <a:buClr>
                <a:srgbClr val="595959"/>
              </a:buClr>
              <a:buSzPts val="1200"/>
              <a:buChar char="●"/>
            </a:pPr>
            <a:r>
              <a:rPr lang="en-US" dirty="0">
                <a:solidFill>
                  <a:srgbClr val="595959"/>
                </a:solidFill>
                <a:latin typeface="Arial"/>
                <a:ea typeface="Arial"/>
                <a:cs typeface="Arial"/>
                <a:sym typeface="Arial"/>
              </a:rPr>
              <a:t>W-APT and WIDA Screener--ELPA requires LEAs to identify, provide services, and annually evaluate ELs.  LEAs cannot use Title III to purchase these materials, train teachers, or provide FTE/subs/release time to administer</a:t>
            </a:r>
            <a:endParaRPr dirty="0">
              <a:solidFill>
                <a:srgbClr val="595959"/>
              </a:solidFill>
              <a:latin typeface="Arial"/>
              <a:ea typeface="Arial"/>
              <a:cs typeface="Arial"/>
              <a:sym typeface="Arial"/>
            </a:endParaRPr>
          </a:p>
          <a:p>
            <a:pPr marL="457200" lvl="0" indent="-304800" algn="l" rtl="0">
              <a:lnSpc>
                <a:spcPct val="115000"/>
              </a:lnSpc>
              <a:spcBef>
                <a:spcPts val="0"/>
              </a:spcBef>
              <a:spcAft>
                <a:spcPts val="0"/>
              </a:spcAft>
              <a:buClr>
                <a:srgbClr val="595959"/>
              </a:buClr>
              <a:buSzPts val="1200"/>
              <a:buChar char="●"/>
            </a:pPr>
            <a:r>
              <a:rPr lang="en-US" dirty="0">
                <a:solidFill>
                  <a:srgbClr val="595959"/>
                </a:solidFill>
                <a:latin typeface="Arial"/>
                <a:ea typeface="Arial"/>
                <a:cs typeface="Arial"/>
                <a:sym typeface="Arial"/>
              </a:rPr>
              <a:t>ACCESS 2.0: annual ELP assessment is required under state law, therefore no cost associated with its administration or training of teachers to administer is allowed. </a:t>
            </a:r>
            <a:endParaRPr dirty="0">
              <a:solidFill>
                <a:srgbClr val="595959"/>
              </a:solidFill>
              <a:latin typeface="Arial"/>
              <a:ea typeface="Arial"/>
              <a:cs typeface="Arial"/>
              <a:sym typeface="Arial"/>
            </a:endParaRPr>
          </a:p>
          <a:p>
            <a:pPr marL="457200" lvl="0" indent="-304800" algn="l" rtl="0">
              <a:lnSpc>
                <a:spcPct val="115000"/>
              </a:lnSpc>
              <a:spcBef>
                <a:spcPts val="0"/>
              </a:spcBef>
              <a:spcAft>
                <a:spcPts val="0"/>
              </a:spcAft>
              <a:buClr>
                <a:srgbClr val="595959"/>
              </a:buClr>
              <a:buSzPts val="1200"/>
              <a:buChar char="●"/>
            </a:pPr>
            <a:r>
              <a:rPr lang="en-US" dirty="0">
                <a:solidFill>
                  <a:srgbClr val="595959"/>
                </a:solidFill>
                <a:latin typeface="Arial"/>
                <a:ea typeface="Arial"/>
                <a:cs typeface="Arial"/>
                <a:sym typeface="Arial"/>
              </a:rPr>
              <a:t>READ Act approved Resources: Some intervention resources that have been approved by the READ Act may be approved for funding with Title III, but the LEA must provide additional information regarding how the proposed purchase is supplemental to the interventions required by the READ Act.</a:t>
            </a:r>
            <a:endParaRPr dirty="0">
              <a:solidFill>
                <a:srgbClr val="595959"/>
              </a:solidFill>
              <a:latin typeface="Arial"/>
              <a:ea typeface="Arial"/>
              <a:cs typeface="Arial"/>
              <a:sym typeface="Arial"/>
            </a:endParaRPr>
          </a:p>
          <a:p>
            <a:pPr marL="0" lvl="0" indent="0" algn="l" rtl="0">
              <a:spcBef>
                <a:spcPts val="1600"/>
              </a:spcBef>
              <a:spcAft>
                <a:spcPts val="0"/>
              </a:spcAft>
              <a:buNone/>
            </a:pPr>
            <a:endParaRPr dirty="0"/>
          </a:p>
        </p:txBody>
      </p:sp>
      <p:sp>
        <p:nvSpPr>
          <p:cNvPr id="198" name="Google Shape;198;g7376fe98d0_0_13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8398d590f5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8398d590f5_0_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Again, unlike Title III, Part A-there is no minimum amount required in order to accept Title III Immigrant set-aside funds. But keep in mind not all districts receive an immigrant set-aside, in which they won’t see this section in their application. </a:t>
            </a:r>
            <a:endParaRPr dirty="0"/>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dirty="0"/>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The Title III Immigrant Set-Aside grant is designed to support school districts that have experienced a significant increase in immigrant students over the past two years. This program provides enhanced instructional and supplemental support opportunities for immigrant students and their families.</a:t>
            </a:r>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endParaRPr lang="en-US" dirty="0"/>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So, let’s say your allocation jumped from 200-12000 this is a real scenario and you are wondering, </a:t>
            </a:r>
            <a:r>
              <a:rPr lang="en-US"/>
              <a:t>what should I do?</a:t>
            </a:r>
            <a:endParaRPr lang="en-US" dirty="0"/>
          </a:p>
          <a:p>
            <a:pPr marL="0" lvl="0" indent="0" algn="l" rtl="0">
              <a:spcBef>
                <a:spcPts val="0"/>
              </a:spcBef>
              <a:spcAft>
                <a:spcPts val="0"/>
              </a:spcAft>
              <a:buNone/>
            </a:pPr>
            <a:endParaRPr dirty="0"/>
          </a:p>
          <a:p>
            <a:pPr marL="0" lvl="0" indent="0" algn="l" rtl="0">
              <a:spcBef>
                <a:spcPts val="0"/>
              </a:spcBef>
              <a:spcAft>
                <a:spcPts val="0"/>
              </a:spcAft>
              <a:buNone/>
            </a:pPr>
            <a:r>
              <a:rPr lang="en-US" dirty="0"/>
              <a:t>The Title III Immigrant Set-Aside has a few more flexibilities than the general Title III, Part A, therefore we have </a:t>
            </a:r>
            <a:r>
              <a:rPr lang="en-US" dirty="0" err="1"/>
              <a:t>seperated</a:t>
            </a:r>
            <a:r>
              <a:rPr lang="en-US" dirty="0"/>
              <a:t> the budget due to the expanded collection of information in Title III, Part A</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dirty="0"/>
              <a:t>We received feedback that the information collected and provided in the Immigrant Set-Aside narrative was the same information provided in the budget, therefore we are only collecting programs/services/and activities in the budget. </a:t>
            </a:r>
          </a:p>
          <a:p>
            <a:pPr marL="0" lvl="0" indent="0" algn="l" rtl="0">
              <a:spcBef>
                <a:spcPts val="0"/>
              </a:spcBef>
              <a:spcAft>
                <a:spcPts val="0"/>
              </a:spcAft>
              <a:buNone/>
            </a:pPr>
            <a:endParaRPr lang="en-US" dirty="0"/>
          </a:p>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lang="en-US" dirty="0"/>
              <a:t>Just because you are an immigrant,</a:t>
            </a:r>
            <a:r>
              <a:rPr lang="en-US" baseline="0" dirty="0"/>
              <a:t> does not mean that you are an English Learner and vice versa</a:t>
            </a:r>
            <a:endParaRPr lang="en-US" dirty="0"/>
          </a:p>
          <a:p>
            <a:pPr marL="0" lvl="0" indent="0" algn="l" rtl="0">
              <a:spcBef>
                <a:spcPts val="0"/>
              </a:spcBef>
              <a:spcAft>
                <a:spcPts val="0"/>
              </a:spcAft>
              <a:buNone/>
            </a:pPr>
            <a:endParaRPr lang="en-US" dirty="0"/>
          </a:p>
          <a:p>
            <a:pPr marL="0" lvl="0" indent="0" algn="l" rtl="0">
              <a:spcBef>
                <a:spcPts val="0"/>
              </a:spcBef>
              <a:spcAft>
                <a:spcPts val="0"/>
              </a:spcAft>
              <a:buNone/>
            </a:pPr>
            <a:endParaRPr lang="en-US" dirty="0"/>
          </a:p>
          <a:p>
            <a:r>
              <a:rPr lang="en-US" b="1" dirty="0"/>
              <a:t>Immigrant Children and Youth</a:t>
            </a:r>
          </a:p>
          <a:p>
            <a:r>
              <a:rPr lang="en-US" dirty="0"/>
              <a:t>Immigrant children and youth, as defined by Title III for the use of Title III – Immigrant Set-Aside funds and reporting requirements, include children and youth that:</a:t>
            </a:r>
          </a:p>
          <a:p>
            <a:pPr lvl="1"/>
            <a:r>
              <a:rPr lang="en-US" dirty="0">
                <a:latin typeface="Trebuchet MS" panose="020B0603020202020204" pitchFamily="34" charset="0"/>
              </a:rPr>
              <a:t>Are between the ages of three years old and twenty-one years old;</a:t>
            </a:r>
          </a:p>
          <a:p>
            <a:pPr lvl="1"/>
            <a:r>
              <a:rPr lang="en-US" dirty="0">
                <a:latin typeface="Trebuchet MS" panose="020B0603020202020204" pitchFamily="34" charset="0"/>
              </a:rPr>
              <a:t>Were not born in the United States or any U.S. Territory; and,</a:t>
            </a:r>
          </a:p>
          <a:p>
            <a:pPr lvl="1"/>
            <a:r>
              <a:rPr lang="en-US" dirty="0">
                <a:latin typeface="Trebuchet MS" panose="020B0603020202020204" pitchFamily="34" charset="0"/>
              </a:rPr>
              <a:t>Have not attended school in the United States for more than three full academic years.*</a:t>
            </a:r>
          </a:p>
          <a:p>
            <a:pPr lvl="2"/>
            <a:r>
              <a:rPr lang="en-US" dirty="0">
                <a:latin typeface="Trebuchet MS" panose="020B0603020202020204" pitchFamily="34" charset="0"/>
              </a:rPr>
              <a:t>To determine the number of “full academic years” a student has been enrolled in U.S. schools, count only the cumulative amount of time a child has been enrolled in U.S. schools.  If a student leaves the U.S. and returns, the time out of the country does not count toward the three years.</a:t>
            </a:r>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lnSpc>
                <a:spcPct val="115000"/>
              </a:lnSpc>
              <a:spcBef>
                <a:spcPts val="200"/>
              </a:spcBef>
              <a:spcAft>
                <a:spcPts val="0"/>
              </a:spcAft>
              <a:buClr>
                <a:schemeClr val="dk1"/>
              </a:buClr>
              <a:buSzPts val="1100"/>
              <a:buFont typeface="Arial"/>
              <a:buNone/>
            </a:pPr>
            <a:r>
              <a:rPr lang="en-US" dirty="0">
                <a:latin typeface="Times New Roman"/>
                <a:ea typeface="Times New Roman"/>
                <a:cs typeface="Times New Roman"/>
                <a:sym typeface="Times New Roman"/>
              </a:rPr>
              <a:t>An LEA receiving Title III immigrant subgrant funds under ESEA Section 3114(d)(1) may use those funds—</a:t>
            </a:r>
            <a:endParaRPr dirty="0">
              <a:latin typeface="Times New Roman"/>
              <a:ea typeface="Times New Roman"/>
              <a:cs typeface="Times New Roman"/>
              <a:sym typeface="Times New Roman"/>
            </a:endParaRPr>
          </a:p>
          <a:p>
            <a:pPr marL="0" lvl="0" indent="0" algn="l" rtl="0">
              <a:lnSpc>
                <a:spcPct val="115000"/>
              </a:lnSpc>
              <a:spcBef>
                <a:spcPts val="200"/>
              </a:spcBef>
              <a:spcAft>
                <a:spcPts val="0"/>
              </a:spcAft>
              <a:buClr>
                <a:schemeClr val="dk1"/>
              </a:buClr>
              <a:buSzPts val="1100"/>
              <a:buFont typeface="Arial"/>
              <a:buNone/>
            </a:pPr>
            <a:r>
              <a:rPr lang="en-US" dirty="0">
                <a:latin typeface="Times New Roman"/>
                <a:ea typeface="Times New Roman"/>
                <a:cs typeface="Times New Roman"/>
                <a:sym typeface="Times New Roman"/>
              </a:rPr>
              <a:t>o For family literacy, parent and family outreach, and training activities designed to assist parents and families to become active participants in the education of their children; and</a:t>
            </a:r>
            <a:endParaRPr dirty="0">
              <a:latin typeface="Times New Roman"/>
              <a:ea typeface="Times New Roman"/>
              <a:cs typeface="Times New Roman"/>
              <a:sym typeface="Times New Roman"/>
            </a:endParaRPr>
          </a:p>
          <a:p>
            <a:pPr marL="0" lvl="0" indent="0" algn="l" rtl="0">
              <a:lnSpc>
                <a:spcPct val="115000"/>
              </a:lnSpc>
              <a:spcBef>
                <a:spcPts val="200"/>
              </a:spcBef>
              <a:spcAft>
                <a:spcPts val="0"/>
              </a:spcAft>
              <a:buClr>
                <a:schemeClr val="dk1"/>
              </a:buClr>
              <a:buSzPts val="1100"/>
              <a:buFont typeface="Arial"/>
              <a:buNone/>
            </a:pPr>
            <a:r>
              <a:rPr lang="en-US" dirty="0">
                <a:latin typeface="Times New Roman"/>
                <a:ea typeface="Times New Roman"/>
                <a:cs typeface="Times New Roman"/>
                <a:sym typeface="Times New Roman"/>
              </a:rPr>
              <a:t>o To provide activities, in coordination with community-based organizations, institutions of higher education, private sector entities, or other entities with expertise in working with immigrants, to assist parents and families of immigrant children and youth by offering comprehensive community services. (ESEA Section 3115(e)(1)(A), (G)).</a:t>
            </a:r>
            <a:endParaRPr dirty="0">
              <a:latin typeface="Times New Roman"/>
              <a:ea typeface="Times New Roman"/>
              <a:cs typeface="Times New Roman"/>
              <a:sym typeface="Times New Roman"/>
            </a:endParaRPr>
          </a:p>
          <a:p>
            <a:pPr marL="0" lvl="0" indent="0" algn="l" rtl="0">
              <a:lnSpc>
                <a:spcPct val="115000"/>
              </a:lnSpc>
              <a:spcBef>
                <a:spcPts val="200"/>
              </a:spcBef>
              <a:spcAft>
                <a:spcPts val="0"/>
              </a:spcAft>
              <a:buClr>
                <a:schemeClr val="dk1"/>
              </a:buClr>
              <a:buSzPts val="1100"/>
              <a:buFont typeface="Arial"/>
              <a:buNone/>
            </a:pPr>
            <a:r>
              <a:rPr lang="en-US" dirty="0">
                <a:latin typeface="Times New Roman"/>
                <a:ea typeface="Times New Roman"/>
                <a:cs typeface="Times New Roman"/>
                <a:sym typeface="Times New Roman"/>
              </a:rPr>
              <a:t>o  For all of these activities, an LEA may not use Title III funds to meet its obligations under Title VI and the EEOA, as described in question E-1. Title III funds may be used to supplement an LEA’s activities if the LEA is already meeting its obligation to ensure meaningful communication with LEP parents in a language they can understand.</a:t>
            </a:r>
            <a:endParaRPr b="1" dirty="0">
              <a:solidFill>
                <a:srgbClr val="595959"/>
              </a:solidFill>
              <a:latin typeface="Arial"/>
              <a:ea typeface="Arial"/>
              <a:cs typeface="Arial"/>
              <a:sym typeface="Arial"/>
            </a:endParaRPr>
          </a:p>
          <a:p>
            <a:pPr marL="0" lvl="0" indent="0" algn="l" rtl="0">
              <a:spcBef>
                <a:spcPts val="20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a:p>
            <a:pPr marL="0" lvl="0" indent="0" algn="l" rtl="0">
              <a:spcBef>
                <a:spcPts val="0"/>
              </a:spcBef>
              <a:spcAft>
                <a:spcPts val="0"/>
              </a:spcAft>
              <a:buNone/>
            </a:pPr>
            <a:endParaRPr dirty="0"/>
          </a:p>
        </p:txBody>
      </p:sp>
      <p:sp>
        <p:nvSpPr>
          <p:cNvPr id="209" name="Google Shape;209;g8398d590f5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Nazie – Note changes in assignments </a:t>
            </a:r>
          </a:p>
        </p:txBody>
      </p:sp>
      <p:sp>
        <p:nvSpPr>
          <p:cNvPr id="4" name="Slide Number Placeholder 3"/>
          <p:cNvSpPr>
            <a:spLocks noGrp="1"/>
          </p:cNvSpPr>
          <p:nvPr>
            <p:ph type="sldNum" sz="quarter" idx="5"/>
          </p:nvPr>
        </p:nvSpPr>
        <p:spPr/>
        <p:txBody>
          <a:bodyPr/>
          <a:lstStyle/>
          <a:p>
            <a:fld id="{D8C3E97E-4890-4915-A7C2-F3D207C521C5}" type="slidenum">
              <a:rPr lang="en-US" smtClean="0"/>
              <a:t>14</a:t>
            </a:fld>
            <a:endParaRPr lang="en-US" dirty="0"/>
          </a:p>
        </p:txBody>
      </p:sp>
    </p:spTree>
    <p:extLst>
      <p:ext uri="{BB962C8B-B14F-4D97-AF65-F5344CB8AC3E}">
        <p14:creationId xmlns:p14="http://schemas.microsoft.com/office/powerpoint/2010/main" val="730796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chemeClr val="dk1"/>
              </a:buClr>
              <a:buSzPts val="1100"/>
              <a:buFont typeface="Arial"/>
              <a:buNone/>
              <a:tabLst/>
              <a:defRPr/>
            </a:pPr>
            <a:r>
              <a:rPr lang="en-US" sz="1100" dirty="0">
                <a:latin typeface="Arial"/>
                <a:ea typeface="Arial"/>
                <a:cs typeface="Arial"/>
                <a:sym typeface="Arial"/>
              </a:rPr>
              <a:t>Before we get into the platform changes, we want to briefly remind you of the major requirements with Title III: Parent and Family Engagement of ELs, Professional Development, and Programmatic and Fiscal Supplement, Not Supplant. For both the parent and family engagement and professional development requirements, LEAs </a:t>
            </a:r>
            <a:r>
              <a:rPr lang="en-US" sz="1100" i="1" dirty="0">
                <a:latin typeface="Arial"/>
                <a:ea typeface="Arial"/>
                <a:cs typeface="Arial"/>
                <a:sym typeface="Arial"/>
              </a:rPr>
              <a:t>may</a:t>
            </a:r>
            <a:r>
              <a:rPr lang="en-US" sz="1100" i="0" dirty="0">
                <a:latin typeface="Arial"/>
                <a:ea typeface="Arial"/>
                <a:cs typeface="Arial"/>
                <a:sym typeface="Arial"/>
              </a:rPr>
              <a:t> use TIII funds to meet these requirements, but they may also use state/local funds, or a combination of both. However, LEAs must address how they are meeting these requirements in the Consolidated Application narrative questions.</a:t>
            </a:r>
            <a:endParaRPr lang="en-US" sz="1100" dirty="0">
              <a:latin typeface="Arial"/>
              <a:ea typeface="Arial"/>
              <a:cs typeface="Arial"/>
              <a:sym typeface="Arial"/>
            </a:endParaRPr>
          </a:p>
          <a:p>
            <a:pPr marL="0" lvl="0" indent="0" algn="l" rtl="0">
              <a:spcBef>
                <a:spcPts val="0"/>
              </a:spcBef>
              <a:spcAft>
                <a:spcPts val="0"/>
              </a:spcAft>
              <a:buClr>
                <a:schemeClr val="dk1"/>
              </a:buClr>
              <a:buSzPts val="1100"/>
              <a:buFont typeface="Arial"/>
              <a:buNone/>
            </a:pPr>
            <a:endParaRPr lang="en-US" sz="1100" dirty="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100" dirty="0">
                <a:latin typeface="Arial"/>
                <a:ea typeface="Arial"/>
                <a:cs typeface="Arial"/>
                <a:sym typeface="Arial"/>
              </a:rPr>
              <a:t>We have reduced the number of narrative questions for Title III, and moved the family engagement collection to the cross-program questions. LEA’s will only need to describe the professional development implemented in the district for there are not any Title III funds being used or if Title III funds and other federal, state or local funds are being used.</a:t>
            </a:r>
            <a:endParaRPr sz="1100" dirty="0">
              <a:latin typeface="Arial"/>
              <a:ea typeface="Arial"/>
              <a:cs typeface="Arial"/>
              <a:sym typeface="Arial"/>
            </a:endParaRPr>
          </a:p>
          <a:p>
            <a:pPr marL="0" lvl="0" indent="0" algn="l" rtl="0">
              <a:spcBef>
                <a:spcPts val="0"/>
              </a:spcBef>
              <a:spcAft>
                <a:spcPts val="0"/>
              </a:spcAft>
              <a:buClr>
                <a:schemeClr val="dk1"/>
              </a:buClr>
              <a:buSzPts val="1100"/>
              <a:buFont typeface="Arial"/>
              <a:buNone/>
            </a:pPr>
            <a:endParaRPr sz="1100" dirty="0">
              <a:latin typeface="Arial"/>
              <a:ea typeface="Arial"/>
              <a:cs typeface="Arial"/>
              <a:sym typeface="Arial"/>
            </a:endParaRPr>
          </a:p>
          <a:p>
            <a:pPr marL="0" lvl="0" indent="0" algn="l" rtl="0">
              <a:spcBef>
                <a:spcPts val="0"/>
              </a:spcBef>
              <a:spcAft>
                <a:spcPts val="0"/>
              </a:spcAft>
              <a:buClr>
                <a:schemeClr val="dk1"/>
              </a:buClr>
              <a:buSzPts val="1100"/>
              <a:buFont typeface="Arial"/>
              <a:buNone/>
            </a:pPr>
            <a:r>
              <a:rPr lang="en-US" sz="1100" dirty="0">
                <a:latin typeface="Arial"/>
                <a:ea typeface="Arial"/>
                <a:cs typeface="Arial"/>
                <a:sym typeface="Arial"/>
              </a:rPr>
              <a:t>If only Title III funds are selected, the details needed will be further described in the budget. This description should still satisfy the statutory requirements around Professional Development detailing that the </a:t>
            </a:r>
            <a:r>
              <a:rPr lang="en-US" sz="1150" dirty="0">
                <a:highlight>
                  <a:srgbClr val="C9DAF8"/>
                </a:highlight>
                <a:latin typeface="Arial"/>
                <a:ea typeface="Arial"/>
                <a:cs typeface="Arial"/>
                <a:sym typeface="Arial"/>
              </a:rPr>
              <a:t>PD is of sufficient (ongoing) duration (length and time throughout year) and intensity (amount of time). </a:t>
            </a:r>
            <a:endParaRPr dirty="0"/>
          </a:p>
        </p:txBody>
      </p:sp>
      <p:sp>
        <p:nvSpPr>
          <p:cNvPr id="100" name="Google Shape;100;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US">
                <a:solidFill>
                  <a:srgbClr val="595959"/>
                </a:solidFill>
                <a:latin typeface="Arial"/>
                <a:ea typeface="Arial"/>
                <a:cs typeface="Arial"/>
                <a:sym typeface="Arial"/>
              </a:rPr>
              <a:t>In order for CDE to determine if the LEA is meeting the professional development under Section 3115 ( c ) (2), please describe the professional development that other state, local or federal allocations fund the PD activity.</a:t>
            </a:r>
            <a:endParaRPr>
              <a:solidFill>
                <a:srgbClr val="595959"/>
              </a:solidFill>
              <a:latin typeface="Arial"/>
              <a:ea typeface="Arial"/>
              <a:cs typeface="Arial"/>
              <a:sym typeface="Arial"/>
            </a:endParaRPr>
          </a:p>
          <a:p>
            <a:pPr marL="0" lvl="0" indent="0" algn="l" rtl="0">
              <a:lnSpc>
                <a:spcPct val="115000"/>
              </a:lnSpc>
              <a:spcBef>
                <a:spcPts val="1600"/>
              </a:spcBef>
              <a:spcAft>
                <a:spcPts val="0"/>
              </a:spcAft>
              <a:buClr>
                <a:schemeClr val="dk1"/>
              </a:buClr>
              <a:buSzPts val="1100"/>
              <a:buFont typeface="Arial"/>
              <a:buNone/>
            </a:pPr>
            <a:r>
              <a:rPr lang="en-US">
                <a:solidFill>
                  <a:srgbClr val="595959"/>
                </a:solidFill>
                <a:latin typeface="Arial"/>
                <a:ea typeface="Arial"/>
                <a:cs typeface="Arial"/>
                <a:sym typeface="Arial"/>
              </a:rPr>
              <a:t>If the LEA checks the last two radio buttons as described in the previous slides regarding how the PD is funded, an additional narrative check will display.</a:t>
            </a:r>
            <a:endParaRPr>
              <a:solidFill>
                <a:srgbClr val="595959"/>
              </a:solidFill>
              <a:latin typeface="Arial"/>
              <a:ea typeface="Arial"/>
              <a:cs typeface="Arial"/>
              <a:sym typeface="Arial"/>
            </a:endParaRPr>
          </a:p>
          <a:p>
            <a:pPr marL="0" lvl="0" indent="0" algn="l" rtl="0">
              <a:lnSpc>
                <a:spcPct val="115000"/>
              </a:lnSpc>
              <a:spcBef>
                <a:spcPts val="1600"/>
              </a:spcBef>
              <a:spcAft>
                <a:spcPts val="0"/>
              </a:spcAft>
              <a:buClr>
                <a:schemeClr val="dk1"/>
              </a:buClr>
              <a:buSzPts val="1100"/>
              <a:buFont typeface="Arial"/>
              <a:buNone/>
            </a:pPr>
            <a:r>
              <a:rPr lang="en-US">
                <a:solidFill>
                  <a:srgbClr val="595959"/>
                </a:solidFill>
                <a:latin typeface="Arial"/>
                <a:ea typeface="Arial"/>
                <a:cs typeface="Arial"/>
                <a:sym typeface="Arial"/>
              </a:rPr>
              <a:t>Please keep in mind, if a combination of Title III funds is selected, the applicant should have an affiliated line item reflected in the Title III budget on the next page. </a:t>
            </a:r>
            <a:endParaRPr>
              <a:solidFill>
                <a:srgbClr val="595959"/>
              </a:solidFill>
              <a:latin typeface="Arial"/>
              <a:ea typeface="Arial"/>
              <a:cs typeface="Arial"/>
              <a:sym typeface="Arial"/>
            </a:endParaRPr>
          </a:p>
          <a:p>
            <a:pPr marL="0" lvl="0" indent="0" algn="l" rtl="0">
              <a:lnSpc>
                <a:spcPct val="115000"/>
              </a:lnSpc>
              <a:spcBef>
                <a:spcPts val="1600"/>
              </a:spcBef>
              <a:spcAft>
                <a:spcPts val="1600"/>
              </a:spcAft>
              <a:buClr>
                <a:schemeClr val="dk1"/>
              </a:buClr>
              <a:buSzPts val="1100"/>
              <a:buFont typeface="Arial"/>
              <a:buNone/>
            </a:pPr>
            <a:r>
              <a:rPr lang="en-US">
                <a:solidFill>
                  <a:srgbClr val="595959"/>
                </a:solidFill>
                <a:latin typeface="Arial"/>
                <a:ea typeface="Arial"/>
                <a:cs typeface="Arial"/>
                <a:sym typeface="Arial"/>
              </a:rPr>
              <a:t>This additional narrative helps CDE understand what funding sources are used to meet the PD requirement, including general or state funds.  The professional development component of Title III is required whether the LEA chooses to use Title III funding or other funding sources.  This will be part of the checklist for the CDE reviewer, which we will cover shortly.  </a:t>
            </a:r>
            <a:endParaRPr/>
          </a:p>
        </p:txBody>
      </p:sp>
      <p:sp>
        <p:nvSpPr>
          <p:cNvPr id="109" name="Google Shape;109;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7376fe98d0_0_1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7376fe98d0_0_1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en-US" sz="1100" dirty="0">
                <a:solidFill>
                  <a:srgbClr val="000000"/>
                </a:solidFill>
                <a:latin typeface="Arial"/>
                <a:ea typeface="Arial"/>
                <a:cs typeface="Arial"/>
                <a:sym typeface="Arial"/>
              </a:rPr>
              <a:t>Additional language has been added to guide responses and detail provided in the activity description. Due to the extra Civil Rights components of Title III it is important that CDE has an adequate understanding of how each proposed activity/program/service is supplemental to the school and districts core EL programming. </a:t>
            </a:r>
            <a:endParaRPr sz="1100" dirty="0">
              <a:solidFill>
                <a:srgbClr val="000000"/>
              </a:solidFill>
              <a:latin typeface="Arial"/>
              <a:ea typeface="Arial"/>
              <a:cs typeface="Arial"/>
              <a:sym typeface="Arial"/>
            </a:endParaRPr>
          </a:p>
          <a:p>
            <a:pPr marL="0" lvl="0" indent="0" algn="l" rtl="0">
              <a:spcBef>
                <a:spcPts val="0"/>
              </a:spcBef>
              <a:spcAft>
                <a:spcPts val="0"/>
              </a:spcAft>
              <a:buClr>
                <a:schemeClr val="dk1"/>
              </a:buClr>
              <a:buSzPts val="1100"/>
              <a:buFont typeface="Arial"/>
              <a:buNone/>
            </a:pPr>
            <a:endParaRPr sz="1100" dirty="0">
              <a:solidFill>
                <a:srgbClr val="000000"/>
              </a:solidFill>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US" sz="1100" dirty="0">
                <a:solidFill>
                  <a:srgbClr val="000000"/>
                </a:solidFill>
                <a:latin typeface="Arial"/>
                <a:ea typeface="Arial"/>
                <a:cs typeface="Arial"/>
                <a:sym typeface="Arial"/>
              </a:rPr>
              <a:t>We have also added two additional collections in the budget pop-up for Title III to determine programmatic and fiscal supplement not supplant requirements. </a:t>
            </a:r>
            <a:endParaRPr sz="1100" dirty="0">
              <a:solidFill>
                <a:srgbClr val="000000"/>
              </a:solidFill>
              <a:latin typeface="Arial"/>
              <a:ea typeface="Arial"/>
              <a:cs typeface="Arial"/>
              <a:sym typeface="Arial"/>
            </a:endParaRPr>
          </a:p>
          <a:p>
            <a:pPr marL="0" lvl="0" indent="0" algn="l" rtl="0">
              <a:lnSpc>
                <a:spcPct val="115000"/>
              </a:lnSpc>
              <a:spcBef>
                <a:spcPts val="1600"/>
              </a:spcBef>
              <a:spcAft>
                <a:spcPts val="0"/>
              </a:spcAft>
              <a:buClr>
                <a:schemeClr val="dk1"/>
              </a:buClr>
              <a:buSzPts val="1100"/>
              <a:buFont typeface="Arial"/>
              <a:buNone/>
            </a:pPr>
            <a:r>
              <a:rPr lang="en-US" sz="1100" dirty="0">
                <a:solidFill>
                  <a:srgbClr val="000000"/>
                </a:solidFill>
                <a:latin typeface="Arial"/>
                <a:ea typeface="Arial"/>
                <a:cs typeface="Arial"/>
                <a:sym typeface="Arial"/>
              </a:rPr>
              <a:t>The first one is to determine whether the district is leveraging other funding streams to support the proposed activity. We are asking that all applicable funding sources be selected and if other Title funds are selected to ensure that that programs budget section reflects the same activity description. </a:t>
            </a:r>
            <a:endParaRPr sz="1100" dirty="0">
              <a:solidFill>
                <a:srgbClr val="000000"/>
              </a:solidFill>
              <a:latin typeface="Arial"/>
              <a:ea typeface="Arial"/>
              <a:cs typeface="Arial"/>
              <a:sym typeface="Arial"/>
            </a:endParaRPr>
          </a:p>
          <a:p>
            <a:pPr marL="0" lvl="0" indent="0" algn="l" rtl="0">
              <a:lnSpc>
                <a:spcPct val="115000"/>
              </a:lnSpc>
              <a:spcBef>
                <a:spcPts val="1600"/>
              </a:spcBef>
              <a:spcAft>
                <a:spcPts val="0"/>
              </a:spcAft>
              <a:buClr>
                <a:schemeClr val="dk1"/>
              </a:buClr>
              <a:buSzPts val="1100"/>
              <a:buFont typeface="Arial"/>
              <a:buNone/>
            </a:pPr>
            <a:r>
              <a:rPr lang="en-US" sz="1100" dirty="0">
                <a:solidFill>
                  <a:srgbClr val="000000"/>
                </a:solidFill>
                <a:latin typeface="Arial"/>
                <a:ea typeface="Arial"/>
                <a:cs typeface="Arial"/>
                <a:sym typeface="Arial"/>
              </a:rPr>
              <a:t>The final addition to the budget is regarding the previous (if any) funding sources used to support the proposed activity. Keep in mind, if it was fully funded with a competitive grant, state, local, ELPA or other Federal funds ex. Title Ill last year, Title III funds cannot be used to pay for it in the 20-21 fiscal year. </a:t>
            </a:r>
          </a:p>
          <a:p>
            <a:pPr marL="0" lvl="0" indent="0" algn="l" rtl="0">
              <a:lnSpc>
                <a:spcPct val="115000"/>
              </a:lnSpc>
              <a:spcBef>
                <a:spcPts val="1600"/>
              </a:spcBef>
              <a:spcAft>
                <a:spcPts val="0"/>
              </a:spcAft>
              <a:buClr>
                <a:schemeClr val="dk1"/>
              </a:buClr>
              <a:buSzPts val="1100"/>
              <a:buFont typeface="Arial"/>
              <a:buNone/>
            </a:pPr>
            <a:r>
              <a:rPr lang="en-US" sz="1100" dirty="0">
                <a:solidFill>
                  <a:srgbClr val="000000"/>
                </a:solidFill>
                <a:latin typeface="Arial"/>
                <a:ea typeface="Arial"/>
                <a:cs typeface="Arial"/>
                <a:sym typeface="Arial"/>
              </a:rPr>
              <a:t>As Kristen mentioned in Day 1 functionality, it will be confusing for the reviewer if it reads that a combination of Title III funds were used in the past and that it is a new activity, so if it is a new activity, please just </a:t>
            </a:r>
            <a:r>
              <a:rPr lang="en-US" sz="1100">
                <a:solidFill>
                  <a:srgbClr val="000000"/>
                </a:solidFill>
                <a:latin typeface="Arial"/>
                <a:ea typeface="Arial"/>
                <a:cs typeface="Arial"/>
                <a:sym typeface="Arial"/>
              </a:rPr>
              <a:t>click that button.</a:t>
            </a:r>
            <a:endParaRPr sz="1100" dirty="0">
              <a:solidFill>
                <a:srgbClr val="000000"/>
              </a:solidFill>
              <a:latin typeface="Arial"/>
              <a:ea typeface="Arial"/>
              <a:cs typeface="Arial"/>
              <a:sym typeface="Arial"/>
            </a:endParaRPr>
          </a:p>
          <a:p>
            <a:pPr marL="0" lvl="0" indent="0" algn="l" rtl="0">
              <a:spcBef>
                <a:spcPts val="1600"/>
              </a:spcBef>
              <a:spcAft>
                <a:spcPts val="0"/>
              </a:spcAft>
              <a:buClr>
                <a:schemeClr val="dk1"/>
              </a:buClr>
              <a:buSzPts val="1100"/>
              <a:buFont typeface="Arial"/>
              <a:buNone/>
            </a:pPr>
            <a:r>
              <a:rPr lang="en-US" sz="1100" dirty="0">
                <a:solidFill>
                  <a:srgbClr val="000000"/>
                </a:solidFill>
                <a:latin typeface="Arial"/>
                <a:ea typeface="Arial"/>
                <a:cs typeface="Arial"/>
                <a:sym typeface="Arial"/>
              </a:rPr>
              <a:t>Again The purpose of these questions are to address the funding source as an SNS check.  This was a common comment that would be submitted back to LEA’s in previous year reviews and has been added as a collection to streamline submissions and reviews. </a:t>
            </a:r>
            <a:endParaRPr sz="1100" dirty="0">
              <a:solidFill>
                <a:srgbClr val="000000"/>
              </a:solidFill>
              <a:latin typeface="Arial"/>
              <a:ea typeface="Arial"/>
              <a:cs typeface="Arial"/>
              <a:sym typeface="Arial"/>
            </a:endParaRPr>
          </a:p>
          <a:p>
            <a:pPr marL="0" lvl="0" indent="0" algn="l" rtl="0">
              <a:spcBef>
                <a:spcPts val="0"/>
              </a:spcBef>
              <a:spcAft>
                <a:spcPts val="0"/>
              </a:spcAft>
              <a:buNone/>
            </a:pPr>
            <a:endParaRPr dirty="0">
              <a:solidFill>
                <a:srgbClr val="000000"/>
              </a:solidFill>
            </a:endParaRPr>
          </a:p>
        </p:txBody>
      </p:sp>
      <p:sp>
        <p:nvSpPr>
          <p:cNvPr id="119" name="Google Shape;119;g7376fe98d0_0_14: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US"/>
              <a:t>You will see here that the additional questions collected through the moodle pop up will display in the budget once activities are added. There is now a ‘Combined Funds’ column and ‘2019-2020 Funding’ column. If the activity is ONLY FUNDED WITH TITLE III, the combined funds column should be blank, and no selection should be made in the moodle pop up.</a:t>
            </a:r>
            <a:endParaRPr/>
          </a:p>
          <a:p>
            <a:pPr marL="0" lvl="0" indent="0" algn="l" rtl="0">
              <a:lnSpc>
                <a:spcPct val="115000"/>
              </a:lnSpc>
              <a:spcBef>
                <a:spcPts val="1600"/>
              </a:spcBef>
              <a:spcAft>
                <a:spcPts val="1600"/>
              </a:spcAft>
              <a:buClr>
                <a:schemeClr val="dk1"/>
              </a:buClr>
              <a:buSzPts val="1100"/>
              <a:buFont typeface="Arial"/>
              <a:buNone/>
            </a:pPr>
            <a:endParaRPr/>
          </a:p>
        </p:txBody>
      </p:sp>
      <p:sp>
        <p:nvSpPr>
          <p:cNvPr id="133" name="Google Shape;133;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7376fe98d0_0_2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7376fe98d0_0_2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In order for districts to create a ‘consortium’ and partner to combine Title III funds and provide services to EL students, a lead district must be identified, in which all other partners would</a:t>
            </a:r>
            <a:r>
              <a:rPr lang="en-US">
                <a:highlight>
                  <a:srgbClr val="FFFF00"/>
                </a:highlight>
              </a:rPr>
              <a:t> ‘sign over’</a:t>
            </a:r>
            <a:r>
              <a:rPr lang="en-US"/>
              <a:t> their Title III allocation that is less than $10,000 to the lead district identified. </a:t>
            </a:r>
            <a:endParaRPr/>
          </a:p>
          <a:p>
            <a:pPr marL="0" lvl="0" indent="0" algn="l" rtl="0">
              <a:spcBef>
                <a:spcPts val="0"/>
              </a:spcBef>
              <a:spcAft>
                <a:spcPts val="0"/>
              </a:spcAft>
              <a:buNone/>
            </a:pPr>
            <a:endParaRPr/>
          </a:p>
          <a:p>
            <a:pPr marL="0" lvl="0" indent="0" algn="l" rtl="0">
              <a:spcBef>
                <a:spcPts val="0"/>
              </a:spcBef>
              <a:spcAft>
                <a:spcPts val="0"/>
              </a:spcAft>
              <a:buNone/>
            </a:pPr>
            <a:r>
              <a:rPr lang="en-US"/>
              <a:t>The lead district would then budget all proposed activities for themselves and member (partnering) districts in their own Consolidated Application. If interested in partnering with nearby districts that also receive less than $10,000, please work with your Regional Contact to complete application. </a:t>
            </a:r>
            <a:endParaRPr/>
          </a:p>
          <a:p>
            <a:pPr marL="0" lvl="0" indent="0" algn="l" rtl="0">
              <a:spcBef>
                <a:spcPts val="0"/>
              </a:spcBef>
              <a:spcAft>
                <a:spcPts val="0"/>
              </a:spcAft>
              <a:buNone/>
            </a:pPr>
            <a:endParaRPr/>
          </a:p>
          <a:p>
            <a:pPr marL="0" lvl="0" indent="0" algn="l" rtl="0">
              <a:spcBef>
                <a:spcPts val="0"/>
              </a:spcBef>
              <a:spcAft>
                <a:spcPts val="0"/>
              </a:spcAft>
              <a:buNone/>
            </a:pPr>
            <a:r>
              <a:rPr lang="en-US"/>
              <a:t>*Note Title III Immigrant Set-Aside has no minimum amount requirements in order to accept</a:t>
            </a:r>
            <a:endParaRPr/>
          </a:p>
        </p:txBody>
      </p:sp>
      <p:sp>
        <p:nvSpPr>
          <p:cNvPr id="146" name="Google Shape;146;g7376fe98d0_0_28: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8327fc3782_7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3" name="Google Shape;153;g8327fc3782_7_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dirty="0"/>
              <a:t>REMEMBER IT IS ALL ABOUT CONTEXT!  Some of this </a:t>
            </a:r>
          </a:p>
          <a:p>
            <a:pPr marL="0" lvl="0" indent="0" algn="l" rtl="0">
              <a:lnSpc>
                <a:spcPct val="100000"/>
              </a:lnSpc>
              <a:spcBef>
                <a:spcPts val="0"/>
              </a:spcBef>
              <a:spcAft>
                <a:spcPts val="0"/>
              </a:spcAft>
              <a:buSzPts val="1400"/>
              <a:buNone/>
            </a:pPr>
            <a:endParaRPr lang="en-US" dirty="0"/>
          </a:p>
          <a:p>
            <a:pPr marL="0" lvl="0" indent="0" algn="l" rtl="0">
              <a:lnSpc>
                <a:spcPct val="100000"/>
              </a:lnSpc>
              <a:spcBef>
                <a:spcPts val="0"/>
              </a:spcBef>
              <a:spcAft>
                <a:spcPts val="0"/>
              </a:spcAft>
              <a:buSzPts val="1400"/>
              <a:buNone/>
            </a:pPr>
            <a:r>
              <a:rPr lang="en-US" dirty="0"/>
              <a:t>Budget Really depends upon context--</a:t>
            </a:r>
          </a:p>
          <a:p>
            <a:pPr marL="0" lvl="0" indent="0" algn="l" rtl="0">
              <a:lnSpc>
                <a:spcPct val="100000"/>
              </a:lnSpc>
              <a:spcBef>
                <a:spcPts val="0"/>
              </a:spcBef>
              <a:spcAft>
                <a:spcPts val="0"/>
              </a:spcAft>
              <a:buSzPts val="1400"/>
              <a:buNone/>
            </a:pPr>
            <a:r>
              <a:rPr lang="en-US" dirty="0"/>
              <a:t>If you paid for your coordinator with ELPA funds last year, you will need to do the same this year.</a:t>
            </a:r>
          </a:p>
          <a:p>
            <a:pPr marL="0" lvl="0" indent="0" algn="l" rtl="0">
              <a:lnSpc>
                <a:spcPct val="100000"/>
              </a:lnSpc>
              <a:spcBef>
                <a:spcPts val="0"/>
              </a:spcBef>
              <a:spcAft>
                <a:spcPts val="0"/>
              </a:spcAft>
              <a:buSzPts val="1400"/>
              <a:buNone/>
            </a:pPr>
            <a:endParaRPr lang="en-US" dirty="0"/>
          </a:p>
          <a:p>
            <a:pPr marL="0" lvl="0" indent="0" algn="l" rtl="0">
              <a:lnSpc>
                <a:spcPct val="100000"/>
              </a:lnSpc>
              <a:spcBef>
                <a:spcPts val="0"/>
              </a:spcBef>
              <a:spcAft>
                <a:spcPts val="0"/>
              </a:spcAft>
              <a:buSzPts val="1400"/>
              <a:buNone/>
            </a:pPr>
            <a:r>
              <a:rPr lang="en-US" dirty="0"/>
              <a:t>There are a lot of scenarios that the reviewer will just need as much information as you can provide. For example, because of COVID need to fund additional teacher to provide additional teacher for ELD - Describe what the core program is in order to determine allowability.</a:t>
            </a:r>
          </a:p>
          <a:p>
            <a:pPr marL="0" lvl="0" indent="0" algn="l" rtl="0">
              <a:lnSpc>
                <a:spcPct val="100000"/>
              </a:lnSpc>
              <a:spcBef>
                <a:spcPts val="0"/>
              </a:spcBef>
              <a:spcAft>
                <a:spcPts val="0"/>
              </a:spcAft>
              <a:buSzPts val="1400"/>
              <a:buNone/>
            </a:pPr>
            <a:endParaRPr lang="en-US" dirty="0"/>
          </a:p>
          <a:p>
            <a:pPr marL="0" lvl="0" indent="0" algn="l" rtl="0">
              <a:lnSpc>
                <a:spcPct val="100000"/>
              </a:lnSpc>
              <a:spcBef>
                <a:spcPts val="0"/>
              </a:spcBef>
              <a:spcAft>
                <a:spcPts val="0"/>
              </a:spcAft>
              <a:buSzPts val="1400"/>
              <a:buNone/>
            </a:pPr>
            <a:r>
              <a:rPr lang="en-US" dirty="0"/>
              <a:t>If last year you paid for summer school materials with ELPA funds, then you wouldn't use it this year</a:t>
            </a:r>
          </a:p>
          <a:p>
            <a:pPr marL="0" lvl="0" indent="0" algn="l" rtl="0">
              <a:lnSpc>
                <a:spcPct val="100000"/>
              </a:lnSpc>
              <a:spcBef>
                <a:spcPts val="0"/>
              </a:spcBef>
              <a:spcAft>
                <a:spcPts val="0"/>
              </a:spcAft>
              <a:buSzPts val="1400"/>
              <a:buNone/>
            </a:pPr>
            <a:endParaRPr dirty="0"/>
          </a:p>
        </p:txBody>
      </p:sp>
      <p:sp>
        <p:nvSpPr>
          <p:cNvPr id="154" name="Google Shape;154;g8327fc3782_7_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7376fe98d0_0_4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7376fe98d0_0_4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Clr>
                <a:schemeClr val="dk1"/>
              </a:buClr>
              <a:buSzPts val="1100"/>
              <a:buFont typeface="Arial"/>
              <a:buNone/>
            </a:pPr>
            <a:r>
              <a:rPr lang="en-US" dirty="0"/>
              <a:t>Once again, this is all about local context</a:t>
            </a:r>
          </a:p>
          <a:p>
            <a:pPr marL="0" lvl="0" indent="0" algn="l" rtl="0">
              <a:spcBef>
                <a:spcPts val="0"/>
              </a:spcBef>
              <a:spcAft>
                <a:spcPts val="0"/>
              </a:spcAft>
              <a:buClr>
                <a:schemeClr val="dk1"/>
              </a:buClr>
              <a:buSzPts val="1100"/>
              <a:buFont typeface="Arial"/>
              <a:buNone/>
            </a:pPr>
            <a:endParaRPr lang="en-US" dirty="0"/>
          </a:p>
          <a:p>
            <a:pPr marL="0" lvl="0" indent="0" algn="l" rtl="0">
              <a:spcBef>
                <a:spcPts val="0"/>
              </a:spcBef>
              <a:spcAft>
                <a:spcPts val="0"/>
              </a:spcAft>
              <a:buClr>
                <a:schemeClr val="dk1"/>
              </a:buClr>
              <a:buSzPts val="1100"/>
              <a:buFont typeface="Arial"/>
              <a:buNone/>
            </a:pPr>
            <a:r>
              <a:rPr lang="en-US" dirty="0"/>
              <a:t>Make sure it has</a:t>
            </a:r>
            <a:endParaRPr dirty="0"/>
          </a:p>
          <a:p>
            <a:pPr marL="0" lvl="0" indent="0" algn="l" rtl="0">
              <a:spcBef>
                <a:spcPts val="0"/>
              </a:spcBef>
              <a:spcAft>
                <a:spcPts val="0"/>
              </a:spcAft>
              <a:buClr>
                <a:schemeClr val="dk1"/>
              </a:buClr>
              <a:buSzPts val="1100"/>
              <a:buFont typeface="Arial"/>
              <a:buNone/>
            </a:pPr>
            <a:r>
              <a:rPr lang="en-US" dirty="0"/>
              <a:t>who is providing PD, ----all content teachers learning -expands on</a:t>
            </a:r>
            <a:endParaRPr dirty="0"/>
          </a:p>
          <a:p>
            <a:pPr marL="0" lvl="0" indent="0" algn="l" rtl="0">
              <a:spcBef>
                <a:spcPts val="0"/>
              </a:spcBef>
              <a:spcAft>
                <a:spcPts val="0"/>
              </a:spcAft>
              <a:buClr>
                <a:schemeClr val="dk1"/>
              </a:buClr>
              <a:buSzPts val="1100"/>
              <a:buFont typeface="Arial"/>
              <a:buNone/>
            </a:pPr>
            <a:r>
              <a:rPr lang="en-US" dirty="0"/>
              <a:t>programming and has a plan on engaging teachers throughout the year</a:t>
            </a:r>
          </a:p>
          <a:p>
            <a:pPr marL="0" lvl="0" indent="0" algn="l" rtl="0">
              <a:spcBef>
                <a:spcPts val="0"/>
              </a:spcBef>
              <a:spcAft>
                <a:spcPts val="0"/>
              </a:spcAft>
              <a:buClr>
                <a:schemeClr val="dk1"/>
              </a:buClr>
              <a:buSzPts val="1100"/>
              <a:buFont typeface="Arial"/>
              <a:buNone/>
            </a:pPr>
            <a:r>
              <a:rPr lang="en-US" dirty="0"/>
              <a:t>Color-coded and the non-example is short on purpose because while brevity is the essence of wit, if you are missing some of the elements above or the 5W’s, you might not have what you need.  It’s possible, but you want to cover all of your bases.</a:t>
            </a:r>
            <a:endParaRPr dirty="0"/>
          </a:p>
          <a:p>
            <a:pPr marL="0" lvl="0" indent="0" algn="l" rtl="0">
              <a:spcBef>
                <a:spcPts val="0"/>
              </a:spcBef>
              <a:spcAft>
                <a:spcPts val="0"/>
              </a:spcAft>
              <a:buClr>
                <a:schemeClr val="dk1"/>
              </a:buClr>
              <a:buSzPts val="1100"/>
              <a:buFont typeface="Arial"/>
              <a:buNone/>
            </a:pPr>
            <a:endParaRPr dirty="0"/>
          </a:p>
          <a:p>
            <a:pPr marL="0" lvl="0" indent="0" algn="l" rtl="0">
              <a:spcBef>
                <a:spcPts val="0"/>
              </a:spcBef>
              <a:spcAft>
                <a:spcPts val="0"/>
              </a:spcAft>
              <a:buClr>
                <a:schemeClr val="dk1"/>
              </a:buClr>
              <a:buSzPts val="1100"/>
              <a:buFont typeface="Arial"/>
              <a:buNone/>
            </a:pPr>
            <a:endParaRPr dirty="0"/>
          </a:p>
          <a:p>
            <a:pPr marL="0" lvl="0" indent="0" algn="l" rtl="0">
              <a:spcBef>
                <a:spcPts val="0"/>
              </a:spcBef>
              <a:spcAft>
                <a:spcPts val="0"/>
              </a:spcAft>
              <a:buNone/>
            </a:pPr>
            <a:endParaRPr dirty="0"/>
          </a:p>
        </p:txBody>
      </p:sp>
      <p:sp>
        <p:nvSpPr>
          <p:cNvPr id="161" name="Google Shape;161;g7376fe98d0_0_4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7376fe98d0_0_11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7376fe98d0_0_11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lnSpc>
                <a:spcPct val="115000"/>
              </a:lnSpc>
              <a:spcBef>
                <a:spcPts val="0"/>
              </a:spcBef>
              <a:spcAft>
                <a:spcPts val="0"/>
              </a:spcAft>
              <a:buClr>
                <a:schemeClr val="dk1"/>
              </a:buClr>
              <a:buSzPts val="1100"/>
              <a:buFont typeface="Arial"/>
              <a:buNone/>
            </a:pPr>
            <a:r>
              <a:rPr lang="en-US" dirty="0">
                <a:solidFill>
                  <a:srgbClr val="595959"/>
                </a:solidFill>
                <a:latin typeface="Arial"/>
                <a:ea typeface="Arial"/>
                <a:cs typeface="Arial"/>
                <a:sym typeface="Arial"/>
              </a:rPr>
              <a:t>CDE reviewers will use the following criteria to approve a narrative response describing the district/schools PD requirements. Take some time to read through the checks, I want to bring your attention to the priorities of the PD being of sufficient intensity and duration and meet the specific linguistic needs of English Learners.  Sometimes the questions are open-ended and the checklist is designed to clarify what we are looking for as reviewers.</a:t>
            </a:r>
          </a:p>
          <a:p>
            <a:pPr marL="0" lvl="0" indent="0" algn="l" rtl="0">
              <a:lnSpc>
                <a:spcPct val="115000"/>
              </a:lnSpc>
              <a:spcBef>
                <a:spcPts val="0"/>
              </a:spcBef>
              <a:spcAft>
                <a:spcPts val="0"/>
              </a:spcAft>
              <a:buClr>
                <a:schemeClr val="dk1"/>
              </a:buClr>
              <a:buSzPts val="1100"/>
              <a:buFont typeface="Arial"/>
              <a:buNone/>
            </a:pPr>
            <a:endParaRPr lang="en-US" dirty="0">
              <a:solidFill>
                <a:srgbClr val="FF0000"/>
              </a:solidFill>
              <a:highlight>
                <a:srgbClr val="00FF00"/>
              </a:highlight>
              <a:latin typeface="Arial"/>
              <a:ea typeface="Arial"/>
              <a:cs typeface="Arial"/>
              <a:sym typeface="Arial"/>
            </a:endParaRPr>
          </a:p>
          <a:p>
            <a:pPr marL="0" lvl="0" indent="0" algn="l" rtl="0">
              <a:lnSpc>
                <a:spcPct val="115000"/>
              </a:lnSpc>
              <a:spcBef>
                <a:spcPts val="0"/>
              </a:spcBef>
              <a:spcAft>
                <a:spcPts val="0"/>
              </a:spcAft>
              <a:buClr>
                <a:schemeClr val="dk1"/>
              </a:buClr>
              <a:buSzPts val="1100"/>
              <a:buFont typeface="Arial"/>
              <a:buNone/>
            </a:pPr>
            <a:r>
              <a:rPr lang="en-US" sz="1600" b="1" dirty="0">
                <a:solidFill>
                  <a:srgbClr val="FF0000"/>
                </a:solidFill>
                <a:highlight>
                  <a:srgbClr val="00FF00"/>
                </a:highlight>
                <a:latin typeface="Arial"/>
                <a:ea typeface="Arial"/>
                <a:cs typeface="Arial"/>
                <a:sym typeface="Arial"/>
              </a:rPr>
              <a:t>Professional development that is scientifically research-based is directly linked to how the intervention or practice facilitates language instruction or helps English learners meet challenging academic outcomes.  This can be from clearinghouse or proven programs designed for English learners.  Typically a question that will go back for this item will be related to how is this meant for English learners rather than just a literacy intervention?  Generally the scientific or research-base will be related to how the program is tied to language instruction.</a:t>
            </a:r>
            <a:endParaRPr sz="1600" b="1" dirty="0">
              <a:solidFill>
                <a:srgbClr val="FF0000"/>
              </a:solidFill>
              <a:highlight>
                <a:srgbClr val="00FF00"/>
              </a:highlight>
              <a:latin typeface="Arial"/>
              <a:ea typeface="Arial"/>
              <a:cs typeface="Arial"/>
              <a:sym typeface="Arial"/>
            </a:endParaRPr>
          </a:p>
          <a:p>
            <a:pPr marL="0" lvl="0" indent="0" algn="l" rtl="0">
              <a:lnSpc>
                <a:spcPct val="115000"/>
              </a:lnSpc>
              <a:spcBef>
                <a:spcPts val="1600"/>
              </a:spcBef>
              <a:spcAft>
                <a:spcPts val="0"/>
              </a:spcAft>
              <a:buClr>
                <a:schemeClr val="dk1"/>
              </a:buClr>
              <a:buSzPts val="1100"/>
              <a:buFont typeface="Arial"/>
              <a:buNone/>
            </a:pPr>
            <a:endParaRPr dirty="0">
              <a:solidFill>
                <a:srgbClr val="595959"/>
              </a:solidFill>
              <a:latin typeface="Arial"/>
              <a:ea typeface="Arial"/>
              <a:cs typeface="Arial"/>
              <a:sym typeface="Arial"/>
            </a:endParaRPr>
          </a:p>
          <a:p>
            <a:pPr marL="0" lvl="0" indent="0" algn="l" rtl="0">
              <a:lnSpc>
                <a:spcPct val="115000"/>
              </a:lnSpc>
              <a:spcBef>
                <a:spcPts val="1600"/>
              </a:spcBef>
              <a:spcAft>
                <a:spcPts val="0"/>
              </a:spcAft>
              <a:buClr>
                <a:schemeClr val="dk1"/>
              </a:buClr>
              <a:buSzPts val="1100"/>
              <a:buFont typeface="Arial"/>
              <a:buNone/>
            </a:pPr>
            <a:r>
              <a:rPr lang="en-US" dirty="0">
                <a:solidFill>
                  <a:srgbClr val="595959"/>
                </a:solidFill>
                <a:latin typeface="Arial"/>
                <a:ea typeface="Arial"/>
                <a:cs typeface="Arial"/>
                <a:sym typeface="Arial"/>
              </a:rPr>
              <a:t>Professional Development Question:</a:t>
            </a:r>
            <a:endParaRPr dirty="0">
              <a:solidFill>
                <a:srgbClr val="595959"/>
              </a:solidFill>
              <a:latin typeface="Arial"/>
              <a:ea typeface="Arial"/>
              <a:cs typeface="Arial"/>
              <a:sym typeface="Arial"/>
            </a:endParaRPr>
          </a:p>
          <a:p>
            <a:pPr marL="0" lvl="0" indent="0" algn="l" rtl="0">
              <a:lnSpc>
                <a:spcPct val="115000"/>
              </a:lnSpc>
              <a:spcBef>
                <a:spcPts val="1600"/>
              </a:spcBef>
              <a:spcAft>
                <a:spcPts val="0"/>
              </a:spcAft>
              <a:buClr>
                <a:schemeClr val="dk1"/>
              </a:buClr>
              <a:buSzPts val="1100"/>
              <a:buFont typeface="Arial"/>
              <a:buNone/>
            </a:pPr>
            <a:r>
              <a:rPr lang="en-US" dirty="0">
                <a:highlight>
                  <a:schemeClr val="lt1"/>
                </a:highlight>
                <a:latin typeface="Roboto"/>
                <a:ea typeface="Roboto"/>
                <a:cs typeface="Roboto"/>
                <a:sym typeface="Roboto"/>
              </a:rPr>
              <a:t>Describe how the LEA intends to provide ongoing and effective professional learning/development that is of sufficient duration, intensity in the 2020-2021 school year for instructional and non-instructional staff working with English Learners. Sufficient duration and intensity shall not include activities such as 1-day or short-term workshops and conferences.</a:t>
            </a:r>
            <a:endParaRPr dirty="0">
              <a:highlight>
                <a:schemeClr val="lt1"/>
              </a:highlight>
              <a:latin typeface="Roboto"/>
              <a:ea typeface="Roboto"/>
              <a:cs typeface="Roboto"/>
              <a:sym typeface="Roboto"/>
            </a:endParaRPr>
          </a:p>
          <a:p>
            <a:pPr marL="0" lvl="0" indent="0" algn="l" rtl="0">
              <a:lnSpc>
                <a:spcPct val="115000"/>
              </a:lnSpc>
              <a:spcBef>
                <a:spcPts val="1600"/>
              </a:spcBef>
              <a:spcAft>
                <a:spcPts val="0"/>
              </a:spcAft>
              <a:buClr>
                <a:schemeClr val="dk1"/>
              </a:buClr>
              <a:buSzPts val="1100"/>
              <a:buFont typeface="Arial"/>
              <a:buNone/>
            </a:pPr>
            <a:r>
              <a:rPr lang="en-US" dirty="0">
                <a:solidFill>
                  <a:srgbClr val="595959"/>
                </a:solidFill>
                <a:latin typeface="Arial"/>
                <a:ea typeface="Arial"/>
                <a:cs typeface="Arial"/>
                <a:sym typeface="Arial"/>
              </a:rPr>
              <a:t>Professional Development Plan must be designed to:</a:t>
            </a:r>
            <a:endParaRPr dirty="0">
              <a:solidFill>
                <a:srgbClr val="595959"/>
              </a:solidFill>
              <a:latin typeface="Arial"/>
              <a:ea typeface="Arial"/>
              <a:cs typeface="Arial"/>
              <a:sym typeface="Arial"/>
            </a:endParaRPr>
          </a:p>
          <a:p>
            <a:pPr marL="0" lvl="0" indent="0" algn="l" rtl="0">
              <a:lnSpc>
                <a:spcPct val="115000"/>
              </a:lnSpc>
              <a:spcBef>
                <a:spcPts val="1600"/>
              </a:spcBef>
              <a:spcAft>
                <a:spcPts val="0"/>
              </a:spcAft>
              <a:buClr>
                <a:schemeClr val="dk1"/>
              </a:buClr>
              <a:buSzPts val="1100"/>
              <a:buFont typeface="Arial"/>
              <a:buNone/>
            </a:pPr>
            <a:r>
              <a:rPr lang="en-US" dirty="0">
                <a:solidFill>
                  <a:srgbClr val="595959"/>
                </a:solidFill>
                <a:latin typeface="Arial"/>
                <a:ea typeface="Arial"/>
                <a:cs typeface="Arial"/>
                <a:sym typeface="Arial"/>
              </a:rPr>
              <a:t>•Improve the instruction and assessment of EL and immigrant students;</a:t>
            </a:r>
            <a:endParaRPr dirty="0">
              <a:solidFill>
                <a:srgbClr val="595959"/>
              </a:solidFill>
              <a:latin typeface="Arial"/>
              <a:ea typeface="Arial"/>
              <a:cs typeface="Arial"/>
              <a:sym typeface="Arial"/>
            </a:endParaRPr>
          </a:p>
          <a:p>
            <a:pPr marL="0" lvl="0" indent="0" algn="l" rtl="0">
              <a:lnSpc>
                <a:spcPct val="115000"/>
              </a:lnSpc>
              <a:spcBef>
                <a:spcPts val="1600"/>
              </a:spcBef>
              <a:spcAft>
                <a:spcPts val="0"/>
              </a:spcAft>
              <a:buClr>
                <a:schemeClr val="dk1"/>
              </a:buClr>
              <a:buSzPts val="1100"/>
              <a:buFont typeface="Arial"/>
              <a:buNone/>
            </a:pPr>
            <a:r>
              <a:rPr lang="en-US" dirty="0">
                <a:solidFill>
                  <a:srgbClr val="595959"/>
                </a:solidFill>
                <a:latin typeface="Arial"/>
                <a:ea typeface="Arial"/>
                <a:cs typeface="Arial"/>
                <a:sym typeface="Arial"/>
              </a:rPr>
              <a:t>•Enhance the ability of teachers to understand and implement curricula, assessment practices and measures, and instructional strategies for EL and immigrant students;</a:t>
            </a:r>
            <a:endParaRPr dirty="0">
              <a:solidFill>
                <a:srgbClr val="595959"/>
              </a:solidFill>
              <a:latin typeface="Arial"/>
              <a:ea typeface="Arial"/>
              <a:cs typeface="Arial"/>
              <a:sym typeface="Arial"/>
            </a:endParaRPr>
          </a:p>
          <a:p>
            <a:pPr marL="0" lvl="0" indent="0" algn="l" rtl="0">
              <a:lnSpc>
                <a:spcPct val="115000"/>
              </a:lnSpc>
              <a:spcBef>
                <a:spcPts val="1600"/>
              </a:spcBef>
              <a:spcAft>
                <a:spcPts val="1600"/>
              </a:spcAft>
              <a:buClr>
                <a:schemeClr val="dk1"/>
              </a:buClr>
              <a:buSzPts val="1100"/>
              <a:buFont typeface="Arial"/>
              <a:buNone/>
            </a:pPr>
            <a:r>
              <a:rPr lang="en-US" dirty="0">
                <a:solidFill>
                  <a:srgbClr val="595959"/>
                </a:solidFill>
                <a:latin typeface="Arial"/>
                <a:ea typeface="Arial"/>
                <a:cs typeface="Arial"/>
                <a:sym typeface="Arial"/>
              </a:rPr>
              <a:t>•Effectively increase students' English Language Proficiency (ELP)</a:t>
            </a:r>
            <a:endParaRPr dirty="0"/>
          </a:p>
        </p:txBody>
      </p:sp>
      <p:sp>
        <p:nvSpPr>
          <p:cNvPr id="174" name="Google Shape;174;g7376fe98d0_0_11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SzPts val="1200"/>
              <a:buFont typeface="Arial"/>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8.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6"/>
          <p:cNvSpPr/>
          <p:nvPr/>
        </p:nvSpPr>
        <p:spPr>
          <a:xfrm>
            <a:off x="0" y="4675241"/>
            <a:ext cx="12192000" cy="2182800"/>
          </a:xfrm>
          <a:prstGeom prst="rect">
            <a:avLst/>
          </a:prstGeom>
          <a:gradFill>
            <a:gsLst>
              <a:gs pos="0">
                <a:schemeClr val="lt1"/>
              </a:gs>
              <a:gs pos="100000">
                <a:srgbClr val="488BC9">
                  <a:alpha val="29803"/>
                </a:srgbClr>
              </a:gs>
            </a:gsLst>
            <a:lin ang="5400012"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7" name="Google Shape;17;p6"/>
          <p:cNvSpPr txBox="1">
            <a:spLocks noGrp="1"/>
          </p:cNvSpPr>
          <p:nvPr>
            <p:ph type="ctrTitle"/>
          </p:nvPr>
        </p:nvSpPr>
        <p:spPr>
          <a:xfrm>
            <a:off x="914401" y="3324170"/>
            <a:ext cx="10402500" cy="973500"/>
          </a:xfrm>
          <a:prstGeom prst="rect">
            <a:avLst/>
          </a:prstGeom>
          <a:noFill/>
          <a:ln>
            <a:noFill/>
          </a:ln>
        </p:spPr>
        <p:txBody>
          <a:bodyPr spcFirstLastPara="1" wrap="square" lIns="0" tIns="0" rIns="0" bIns="0" anchor="t" anchorCtr="0">
            <a:noAutofit/>
          </a:bodyPr>
          <a:lstStyle>
            <a:lvl1pPr lvl="0" algn="ctr" rtl="0">
              <a:lnSpc>
                <a:spcPct val="90000"/>
              </a:lnSpc>
              <a:spcBef>
                <a:spcPts val="0"/>
              </a:spcBef>
              <a:spcAft>
                <a:spcPts val="0"/>
              </a:spcAft>
              <a:buClr>
                <a:schemeClr val="dk1"/>
              </a:buClr>
              <a:buSzPts val="4800"/>
              <a:buFont typeface="Arial"/>
              <a:buNone/>
              <a:defRPr sz="4800">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18" name="Google Shape;18;p6"/>
          <p:cNvSpPr txBox="1">
            <a:spLocks noGrp="1"/>
          </p:cNvSpPr>
          <p:nvPr>
            <p:ph type="subTitle" idx="1"/>
          </p:nvPr>
        </p:nvSpPr>
        <p:spPr>
          <a:xfrm>
            <a:off x="914401" y="4675240"/>
            <a:ext cx="10402500" cy="582600"/>
          </a:xfrm>
          <a:prstGeom prst="rect">
            <a:avLst/>
          </a:prstGeom>
          <a:noFill/>
          <a:ln>
            <a:noFill/>
          </a:ln>
        </p:spPr>
        <p:txBody>
          <a:bodyPr spcFirstLastPara="1" wrap="square" lIns="91425" tIns="45700" rIns="91425" bIns="45700" anchor="t" anchorCtr="0">
            <a:noAutofit/>
          </a:bodyPr>
          <a:lstStyle>
            <a:lvl1pPr lvl="0" algn="ctr" rtl="0">
              <a:lnSpc>
                <a:spcPct val="90000"/>
              </a:lnSpc>
              <a:spcBef>
                <a:spcPts val="1000"/>
              </a:spcBef>
              <a:spcAft>
                <a:spcPts val="0"/>
              </a:spcAft>
              <a:buClr>
                <a:schemeClr val="dk1"/>
              </a:buClr>
              <a:buSzPts val="3200"/>
              <a:buNone/>
              <a:defRPr sz="3200"/>
            </a:lvl1pPr>
            <a:lvl2pPr lvl="1" algn="ctr" rtl="0">
              <a:lnSpc>
                <a:spcPct val="90000"/>
              </a:lnSpc>
              <a:spcBef>
                <a:spcPts val="500"/>
              </a:spcBef>
              <a:spcAft>
                <a:spcPts val="0"/>
              </a:spcAft>
              <a:buClr>
                <a:schemeClr val="dk1"/>
              </a:buClr>
              <a:buSzPts val="2000"/>
              <a:buNone/>
              <a:defRPr sz="2000"/>
            </a:lvl2pPr>
            <a:lvl3pPr lvl="2" algn="ctr" rtl="0">
              <a:lnSpc>
                <a:spcPct val="90000"/>
              </a:lnSpc>
              <a:spcBef>
                <a:spcPts val="500"/>
              </a:spcBef>
              <a:spcAft>
                <a:spcPts val="0"/>
              </a:spcAft>
              <a:buClr>
                <a:schemeClr val="dk1"/>
              </a:buClr>
              <a:buSzPts val="1800"/>
              <a:buNone/>
              <a:defRPr sz="1800"/>
            </a:lvl3pPr>
            <a:lvl4pPr lvl="3" algn="ctr" rtl="0">
              <a:lnSpc>
                <a:spcPct val="90000"/>
              </a:lnSpc>
              <a:spcBef>
                <a:spcPts val="500"/>
              </a:spcBef>
              <a:spcAft>
                <a:spcPts val="0"/>
              </a:spcAft>
              <a:buClr>
                <a:schemeClr val="dk1"/>
              </a:buClr>
              <a:buSzPts val="1600"/>
              <a:buNone/>
              <a:defRPr sz="1600"/>
            </a:lvl4pPr>
            <a:lvl5pPr lvl="4" algn="ctr" rtl="0">
              <a:lnSpc>
                <a:spcPct val="90000"/>
              </a:lnSpc>
              <a:spcBef>
                <a:spcPts val="500"/>
              </a:spcBef>
              <a:spcAft>
                <a:spcPts val="0"/>
              </a:spcAft>
              <a:buClr>
                <a:schemeClr val="dk1"/>
              </a:buClr>
              <a:buSzPts val="1600"/>
              <a:buNone/>
              <a:defRPr sz="1600"/>
            </a:lvl5pPr>
            <a:lvl6pPr lvl="5" algn="ctr" rtl="0">
              <a:lnSpc>
                <a:spcPct val="90000"/>
              </a:lnSpc>
              <a:spcBef>
                <a:spcPts val="500"/>
              </a:spcBef>
              <a:spcAft>
                <a:spcPts val="0"/>
              </a:spcAft>
              <a:buClr>
                <a:schemeClr val="dk1"/>
              </a:buClr>
              <a:buSzPts val="1600"/>
              <a:buNone/>
              <a:defRPr sz="1600"/>
            </a:lvl6pPr>
            <a:lvl7pPr lvl="6" algn="ctr" rtl="0">
              <a:lnSpc>
                <a:spcPct val="90000"/>
              </a:lnSpc>
              <a:spcBef>
                <a:spcPts val="500"/>
              </a:spcBef>
              <a:spcAft>
                <a:spcPts val="0"/>
              </a:spcAft>
              <a:buClr>
                <a:schemeClr val="dk1"/>
              </a:buClr>
              <a:buSzPts val="1600"/>
              <a:buNone/>
              <a:defRPr sz="1600"/>
            </a:lvl7pPr>
            <a:lvl8pPr lvl="7" algn="ctr" rtl="0">
              <a:lnSpc>
                <a:spcPct val="90000"/>
              </a:lnSpc>
              <a:spcBef>
                <a:spcPts val="500"/>
              </a:spcBef>
              <a:spcAft>
                <a:spcPts val="0"/>
              </a:spcAft>
              <a:buClr>
                <a:schemeClr val="dk1"/>
              </a:buClr>
              <a:buSzPts val="1600"/>
              <a:buNone/>
              <a:defRPr sz="1600"/>
            </a:lvl8pPr>
            <a:lvl9pPr lvl="8" algn="ctr" rtl="0">
              <a:lnSpc>
                <a:spcPct val="90000"/>
              </a:lnSpc>
              <a:spcBef>
                <a:spcPts val="500"/>
              </a:spcBef>
              <a:spcAft>
                <a:spcPts val="0"/>
              </a:spcAft>
              <a:buClr>
                <a:schemeClr val="dk1"/>
              </a:buClr>
              <a:buSzPts val="1600"/>
              <a:buNone/>
              <a:defRPr sz="1600"/>
            </a:lvl9pPr>
          </a:lstStyle>
          <a:p>
            <a:endParaRPr/>
          </a:p>
        </p:txBody>
      </p:sp>
      <p:sp>
        <p:nvSpPr>
          <p:cNvPr id="19" name="Google Shape;19;p6"/>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chemeClr val="dk1"/>
                </a:solidFill>
                <a:latin typeface="Calibri"/>
                <a:ea typeface="Calibri"/>
                <a:cs typeface="Calibri"/>
                <a:sym typeface="Calibri"/>
              </a:defRPr>
            </a:lvl1pPr>
            <a:lvl2pPr marL="0" lvl="1" indent="0" algn="l" rtl="0">
              <a:spcBef>
                <a:spcPts val="0"/>
              </a:spcBef>
              <a:buNone/>
              <a:defRPr sz="1600" b="0" i="0" u="none" strike="noStrike" cap="none">
                <a:solidFill>
                  <a:schemeClr val="dk1"/>
                </a:solidFill>
                <a:latin typeface="Calibri"/>
                <a:ea typeface="Calibri"/>
                <a:cs typeface="Calibri"/>
                <a:sym typeface="Calibri"/>
              </a:defRPr>
            </a:lvl2pPr>
            <a:lvl3pPr marL="0" lvl="2" indent="0" algn="l" rtl="0">
              <a:spcBef>
                <a:spcPts val="0"/>
              </a:spcBef>
              <a:buNone/>
              <a:defRPr sz="1600" b="0" i="0" u="none" strike="noStrike" cap="none">
                <a:solidFill>
                  <a:schemeClr val="dk1"/>
                </a:solidFill>
                <a:latin typeface="Calibri"/>
                <a:ea typeface="Calibri"/>
                <a:cs typeface="Calibri"/>
                <a:sym typeface="Calibri"/>
              </a:defRPr>
            </a:lvl3pPr>
            <a:lvl4pPr marL="0" lvl="3" indent="0" algn="l" rtl="0">
              <a:spcBef>
                <a:spcPts val="0"/>
              </a:spcBef>
              <a:buNone/>
              <a:defRPr sz="1600" b="0" i="0" u="none" strike="noStrike" cap="none">
                <a:solidFill>
                  <a:schemeClr val="dk1"/>
                </a:solidFill>
                <a:latin typeface="Calibri"/>
                <a:ea typeface="Calibri"/>
                <a:cs typeface="Calibri"/>
                <a:sym typeface="Calibri"/>
              </a:defRPr>
            </a:lvl4pPr>
            <a:lvl5pPr marL="0" lvl="4" indent="0" algn="l" rtl="0">
              <a:spcBef>
                <a:spcPts val="0"/>
              </a:spcBef>
              <a:buNone/>
              <a:defRPr sz="1600" b="0" i="0" u="none" strike="noStrike" cap="none">
                <a:solidFill>
                  <a:schemeClr val="dk1"/>
                </a:solidFill>
                <a:latin typeface="Calibri"/>
                <a:ea typeface="Calibri"/>
                <a:cs typeface="Calibri"/>
                <a:sym typeface="Calibri"/>
              </a:defRPr>
            </a:lvl5pPr>
            <a:lvl6pPr marL="0" lvl="5" indent="0" algn="l" rtl="0">
              <a:spcBef>
                <a:spcPts val="0"/>
              </a:spcBef>
              <a:buNone/>
              <a:defRPr sz="1600" b="0" i="0" u="none" strike="noStrike" cap="none">
                <a:solidFill>
                  <a:schemeClr val="dk1"/>
                </a:solidFill>
                <a:latin typeface="Calibri"/>
                <a:ea typeface="Calibri"/>
                <a:cs typeface="Calibri"/>
                <a:sym typeface="Calibri"/>
              </a:defRPr>
            </a:lvl6pPr>
            <a:lvl7pPr marL="0" lvl="6" indent="0" algn="l" rtl="0">
              <a:spcBef>
                <a:spcPts val="0"/>
              </a:spcBef>
              <a:buNone/>
              <a:defRPr sz="1600" b="0" i="0" u="none" strike="noStrike" cap="none">
                <a:solidFill>
                  <a:schemeClr val="dk1"/>
                </a:solidFill>
                <a:latin typeface="Calibri"/>
                <a:ea typeface="Calibri"/>
                <a:cs typeface="Calibri"/>
                <a:sym typeface="Calibri"/>
              </a:defRPr>
            </a:lvl7pPr>
            <a:lvl8pPr marL="0" lvl="7" indent="0" algn="l" rtl="0">
              <a:spcBef>
                <a:spcPts val="0"/>
              </a:spcBef>
              <a:buNone/>
              <a:defRPr sz="1600" b="0" i="0" u="none" strike="noStrike" cap="none">
                <a:solidFill>
                  <a:schemeClr val="dk1"/>
                </a:solidFill>
                <a:latin typeface="Calibri"/>
                <a:ea typeface="Calibri"/>
                <a:cs typeface="Calibri"/>
                <a:sym typeface="Calibri"/>
              </a:defRPr>
            </a:lvl8pPr>
            <a:lvl9pPr marL="0" lvl="8" indent="0" algn="l" rtl="0">
              <a:spcBef>
                <a:spcPts val="0"/>
              </a:spcBef>
              <a:buNone/>
              <a:defRPr sz="16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20" name="Google Shape;20;p6"/>
          <p:cNvPicPr preferRelativeResize="0"/>
          <p:nvPr/>
        </p:nvPicPr>
        <p:blipFill rotWithShape="1">
          <a:blip r:embed="rId2">
            <a:alphaModFix/>
          </a:blip>
          <a:srcRect/>
          <a:stretch/>
        </p:blipFill>
        <p:spPr>
          <a:xfrm>
            <a:off x="4682994" y="632707"/>
            <a:ext cx="2822308" cy="1762382"/>
          </a:xfrm>
          <a:prstGeom prst="rect">
            <a:avLst/>
          </a:prstGeom>
          <a:noFill/>
          <a:ln>
            <a:noFill/>
          </a:ln>
        </p:spPr>
      </p:pic>
      <p:cxnSp>
        <p:nvCxnSpPr>
          <p:cNvPr id="21" name="Google Shape;21;p6"/>
          <p:cNvCxnSpPr/>
          <p:nvPr/>
        </p:nvCxnSpPr>
        <p:spPr>
          <a:xfrm>
            <a:off x="914402" y="2772696"/>
            <a:ext cx="10402500" cy="0"/>
          </a:xfrm>
          <a:prstGeom prst="straightConnector1">
            <a:avLst/>
          </a:prstGeom>
          <a:noFill/>
          <a:ln w="19050" cap="flat" cmpd="sng">
            <a:solidFill>
              <a:srgbClr val="488BC9"/>
            </a:solidFill>
            <a:prstDash val="solid"/>
            <a:miter lim="800000"/>
            <a:headEnd type="none" w="sm" len="sm"/>
            <a:tailEnd type="none" w="sm" len="sm"/>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3_Blank">
  <p:cSld name="3_Blank">
    <p:spTree>
      <p:nvGrpSpPr>
        <p:cNvPr id="1" name="Shape 80"/>
        <p:cNvGrpSpPr/>
        <p:nvPr/>
      </p:nvGrpSpPr>
      <p:grpSpPr>
        <a:xfrm>
          <a:off x="0" y="0"/>
          <a:ext cx="0" cy="0"/>
          <a:chOff x="0" y="0"/>
          <a:chExt cx="0" cy="0"/>
        </a:xfrm>
      </p:grpSpPr>
      <p:pic>
        <p:nvPicPr>
          <p:cNvPr id="81" name="Google Shape;81;p16"/>
          <p:cNvPicPr preferRelativeResize="0"/>
          <p:nvPr/>
        </p:nvPicPr>
        <p:blipFill rotWithShape="1">
          <a:blip r:embed="rId2">
            <a:alphaModFix/>
          </a:blip>
          <a:srcRect/>
          <a:stretch/>
        </p:blipFill>
        <p:spPr>
          <a:xfrm>
            <a:off x="0" y="3"/>
            <a:ext cx="12192000" cy="6857997"/>
          </a:xfrm>
          <a:prstGeom prst="rect">
            <a:avLst/>
          </a:prstGeom>
          <a:noFill/>
          <a:ln>
            <a:noFill/>
          </a:ln>
        </p:spPr>
      </p:pic>
      <p:sp>
        <p:nvSpPr>
          <p:cNvPr id="82" name="Google Shape;82;p16"/>
          <p:cNvSpPr txBox="1">
            <a:spLocks noGrp="1"/>
          </p:cNvSpPr>
          <p:nvPr>
            <p:ph type="ctrTitle"/>
          </p:nvPr>
        </p:nvSpPr>
        <p:spPr>
          <a:xfrm>
            <a:off x="0" y="2595716"/>
            <a:ext cx="12192000" cy="2337600"/>
          </a:xfrm>
          <a:prstGeom prst="rect">
            <a:avLst/>
          </a:prstGeom>
          <a:noFill/>
          <a:ln>
            <a:noFill/>
          </a:ln>
        </p:spPr>
        <p:txBody>
          <a:bodyPr spcFirstLastPara="1" wrap="square" lIns="91425" tIns="45700" rIns="91425" bIns="45700" anchor="t" anchorCtr="0">
            <a:noAutofit/>
          </a:bodyPr>
          <a:lstStyle>
            <a:lvl1pPr lvl="0" algn="ctr" rtl="0">
              <a:lnSpc>
                <a:spcPct val="90000"/>
              </a:lnSpc>
              <a:spcBef>
                <a:spcPts val="0"/>
              </a:spcBef>
              <a:spcAft>
                <a:spcPts val="0"/>
              </a:spcAft>
              <a:buClr>
                <a:schemeClr val="lt1"/>
              </a:buClr>
              <a:buSzPts val="4000"/>
              <a:buFont typeface="Arial"/>
              <a:buNone/>
              <a:defRPr sz="40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83" name="Google Shape;83;p16"/>
          <p:cNvSpPr txBox="1">
            <a:spLocks noGrp="1"/>
          </p:cNvSpPr>
          <p:nvPr>
            <p:ph type="sldNum" idx="12"/>
          </p:nvPr>
        </p:nvSpPr>
        <p:spPr>
          <a:xfrm>
            <a:off x="227916" y="6427021"/>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chemeClr val="dk1"/>
                </a:solidFill>
                <a:latin typeface="Calibri"/>
                <a:ea typeface="Calibri"/>
                <a:cs typeface="Calibri"/>
                <a:sym typeface="Calibri"/>
              </a:defRPr>
            </a:lvl1pPr>
            <a:lvl2pPr marL="0" lvl="1" indent="0" algn="l" rtl="0">
              <a:spcBef>
                <a:spcPts val="0"/>
              </a:spcBef>
              <a:buNone/>
              <a:defRPr sz="1600" b="0" i="0" u="none" strike="noStrike" cap="none">
                <a:solidFill>
                  <a:schemeClr val="dk1"/>
                </a:solidFill>
                <a:latin typeface="Calibri"/>
                <a:ea typeface="Calibri"/>
                <a:cs typeface="Calibri"/>
                <a:sym typeface="Calibri"/>
              </a:defRPr>
            </a:lvl2pPr>
            <a:lvl3pPr marL="0" lvl="2" indent="0" algn="l" rtl="0">
              <a:spcBef>
                <a:spcPts val="0"/>
              </a:spcBef>
              <a:buNone/>
              <a:defRPr sz="1600" b="0" i="0" u="none" strike="noStrike" cap="none">
                <a:solidFill>
                  <a:schemeClr val="dk1"/>
                </a:solidFill>
                <a:latin typeface="Calibri"/>
                <a:ea typeface="Calibri"/>
                <a:cs typeface="Calibri"/>
                <a:sym typeface="Calibri"/>
              </a:defRPr>
            </a:lvl3pPr>
            <a:lvl4pPr marL="0" lvl="3" indent="0" algn="l" rtl="0">
              <a:spcBef>
                <a:spcPts val="0"/>
              </a:spcBef>
              <a:buNone/>
              <a:defRPr sz="1600" b="0" i="0" u="none" strike="noStrike" cap="none">
                <a:solidFill>
                  <a:schemeClr val="dk1"/>
                </a:solidFill>
                <a:latin typeface="Calibri"/>
                <a:ea typeface="Calibri"/>
                <a:cs typeface="Calibri"/>
                <a:sym typeface="Calibri"/>
              </a:defRPr>
            </a:lvl4pPr>
            <a:lvl5pPr marL="0" lvl="4" indent="0" algn="l" rtl="0">
              <a:spcBef>
                <a:spcPts val="0"/>
              </a:spcBef>
              <a:buNone/>
              <a:defRPr sz="1600" b="0" i="0" u="none" strike="noStrike" cap="none">
                <a:solidFill>
                  <a:schemeClr val="dk1"/>
                </a:solidFill>
                <a:latin typeface="Calibri"/>
                <a:ea typeface="Calibri"/>
                <a:cs typeface="Calibri"/>
                <a:sym typeface="Calibri"/>
              </a:defRPr>
            </a:lvl5pPr>
            <a:lvl6pPr marL="0" lvl="5" indent="0" algn="l" rtl="0">
              <a:spcBef>
                <a:spcPts val="0"/>
              </a:spcBef>
              <a:buNone/>
              <a:defRPr sz="1600" b="0" i="0" u="none" strike="noStrike" cap="none">
                <a:solidFill>
                  <a:schemeClr val="dk1"/>
                </a:solidFill>
                <a:latin typeface="Calibri"/>
                <a:ea typeface="Calibri"/>
                <a:cs typeface="Calibri"/>
                <a:sym typeface="Calibri"/>
              </a:defRPr>
            </a:lvl6pPr>
            <a:lvl7pPr marL="0" lvl="6" indent="0" algn="l" rtl="0">
              <a:spcBef>
                <a:spcPts val="0"/>
              </a:spcBef>
              <a:buNone/>
              <a:defRPr sz="1600" b="0" i="0" u="none" strike="noStrike" cap="none">
                <a:solidFill>
                  <a:schemeClr val="dk1"/>
                </a:solidFill>
                <a:latin typeface="Calibri"/>
                <a:ea typeface="Calibri"/>
                <a:cs typeface="Calibri"/>
                <a:sym typeface="Calibri"/>
              </a:defRPr>
            </a:lvl7pPr>
            <a:lvl8pPr marL="0" lvl="7" indent="0" algn="l" rtl="0">
              <a:spcBef>
                <a:spcPts val="0"/>
              </a:spcBef>
              <a:buNone/>
              <a:defRPr sz="1600" b="0" i="0" u="none" strike="noStrike" cap="none">
                <a:solidFill>
                  <a:schemeClr val="dk1"/>
                </a:solidFill>
                <a:latin typeface="Calibri"/>
                <a:ea typeface="Calibri"/>
                <a:cs typeface="Calibri"/>
                <a:sym typeface="Calibri"/>
              </a:defRPr>
            </a:lvl8pPr>
            <a:lvl9pPr marL="0" lvl="8" indent="0" algn="l" rtl="0">
              <a:spcBef>
                <a:spcPts val="0"/>
              </a:spcBef>
              <a:buNone/>
              <a:defRPr sz="16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2"/>
        <p:cNvGrpSpPr/>
        <p:nvPr/>
      </p:nvGrpSpPr>
      <p:grpSpPr>
        <a:xfrm>
          <a:off x="0" y="0"/>
          <a:ext cx="0" cy="0"/>
          <a:chOff x="0" y="0"/>
          <a:chExt cx="0" cy="0"/>
        </a:xfrm>
      </p:grpSpPr>
      <p:pic>
        <p:nvPicPr>
          <p:cNvPr id="23" name="Google Shape;23;p7"/>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24" name="Google Shape;24;p7"/>
          <p:cNvSpPr txBox="1">
            <a:spLocks noGrp="1"/>
          </p:cNvSpPr>
          <p:nvPr>
            <p:ph type="title"/>
          </p:nvPr>
        </p:nvSpPr>
        <p:spPr>
          <a:xfrm>
            <a:off x="443565" y="205176"/>
            <a:ext cx="8065200" cy="898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25" name="Google Shape;25;p7"/>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26" name="Google Shape;26;p7"/>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27" name="Google Shape;27;p7"/>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28"/>
        <p:cNvGrpSpPr/>
        <p:nvPr/>
      </p:nvGrpSpPr>
      <p:grpSpPr>
        <a:xfrm>
          <a:off x="0" y="0"/>
          <a:ext cx="0" cy="0"/>
          <a:chOff x="0" y="0"/>
          <a:chExt cx="0" cy="0"/>
        </a:xfrm>
      </p:grpSpPr>
      <p:pic>
        <p:nvPicPr>
          <p:cNvPr id="29" name="Google Shape;29;p8"/>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30" name="Google Shape;30;p8"/>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1" name="Google Shape;31;p8"/>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32" name="Google Shape;32;p8"/>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33" name="Google Shape;33;p8"/>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34" name="Google Shape;34;p8"/>
          <p:cNvPicPr preferRelativeResize="0"/>
          <p:nvPr/>
        </p:nvPicPr>
        <p:blipFill rotWithShape="1">
          <a:blip r:embed="rId4">
            <a:alphaModFix/>
          </a:blip>
          <a:srcRect/>
          <a:stretch/>
        </p:blipFill>
        <p:spPr>
          <a:xfrm>
            <a:off x="171280" y="18288"/>
            <a:ext cx="965179" cy="110370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_Title and Content">
  <p:cSld name="2_Title and Content">
    <p:spTree>
      <p:nvGrpSpPr>
        <p:cNvPr id="1" name="Shape 35"/>
        <p:cNvGrpSpPr/>
        <p:nvPr/>
      </p:nvGrpSpPr>
      <p:grpSpPr>
        <a:xfrm>
          <a:off x="0" y="0"/>
          <a:ext cx="0" cy="0"/>
          <a:chOff x="0" y="0"/>
          <a:chExt cx="0" cy="0"/>
        </a:xfrm>
      </p:grpSpPr>
      <p:pic>
        <p:nvPicPr>
          <p:cNvPr id="36" name="Google Shape;36;p9"/>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37" name="Google Shape;37;p9"/>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38" name="Google Shape;38;p9"/>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39" name="Google Shape;39;p9"/>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40" name="Google Shape;40;p9"/>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1" name="Google Shape;41;p9"/>
          <p:cNvPicPr preferRelativeResize="0"/>
          <p:nvPr/>
        </p:nvPicPr>
        <p:blipFill rotWithShape="1">
          <a:blip r:embed="rId4">
            <a:alphaModFix/>
          </a:blip>
          <a:srcRect/>
          <a:stretch/>
        </p:blipFill>
        <p:spPr>
          <a:xfrm>
            <a:off x="171280" y="18288"/>
            <a:ext cx="965178" cy="1103700"/>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42"/>
        <p:cNvGrpSpPr/>
        <p:nvPr/>
      </p:nvGrpSpPr>
      <p:grpSpPr>
        <a:xfrm>
          <a:off x="0" y="0"/>
          <a:ext cx="0" cy="0"/>
          <a:chOff x="0" y="0"/>
          <a:chExt cx="0" cy="0"/>
        </a:xfrm>
      </p:grpSpPr>
      <p:pic>
        <p:nvPicPr>
          <p:cNvPr id="43" name="Google Shape;43;p10"/>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44" name="Google Shape;44;p10"/>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45" name="Google Shape;45;p10"/>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46" name="Google Shape;46;p10"/>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47" name="Google Shape;47;p10"/>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48" name="Google Shape;48;p10"/>
          <p:cNvPicPr preferRelativeResize="0"/>
          <p:nvPr/>
        </p:nvPicPr>
        <p:blipFill rotWithShape="1">
          <a:blip r:embed="rId4">
            <a:alphaModFix/>
          </a:blip>
          <a:srcRect/>
          <a:stretch/>
        </p:blipFill>
        <p:spPr>
          <a:xfrm>
            <a:off x="171280" y="18289"/>
            <a:ext cx="965178" cy="110369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4_Title and Content">
  <p:cSld name="4_Title and Content">
    <p:spTree>
      <p:nvGrpSpPr>
        <p:cNvPr id="1" name="Shape 49"/>
        <p:cNvGrpSpPr/>
        <p:nvPr/>
      </p:nvGrpSpPr>
      <p:grpSpPr>
        <a:xfrm>
          <a:off x="0" y="0"/>
          <a:ext cx="0" cy="0"/>
          <a:chOff x="0" y="0"/>
          <a:chExt cx="0" cy="0"/>
        </a:xfrm>
      </p:grpSpPr>
      <p:pic>
        <p:nvPicPr>
          <p:cNvPr id="50" name="Google Shape;50;p11"/>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51" name="Google Shape;51;p11"/>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2" name="Google Shape;52;p11"/>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53" name="Google Shape;53;p11"/>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54" name="Google Shape;54;p11"/>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55" name="Google Shape;55;p11"/>
          <p:cNvPicPr preferRelativeResize="0"/>
          <p:nvPr/>
        </p:nvPicPr>
        <p:blipFill rotWithShape="1">
          <a:blip r:embed="rId4">
            <a:alphaModFix/>
          </a:blip>
          <a:srcRect/>
          <a:stretch/>
        </p:blipFill>
        <p:spPr>
          <a:xfrm>
            <a:off x="171280" y="18289"/>
            <a:ext cx="965177" cy="110369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5_Title and Content">
  <p:cSld name="5_Title and Content">
    <p:spTree>
      <p:nvGrpSpPr>
        <p:cNvPr id="1" name="Shape 56"/>
        <p:cNvGrpSpPr/>
        <p:nvPr/>
      </p:nvGrpSpPr>
      <p:grpSpPr>
        <a:xfrm>
          <a:off x="0" y="0"/>
          <a:ext cx="0" cy="0"/>
          <a:chOff x="0" y="0"/>
          <a:chExt cx="0" cy="0"/>
        </a:xfrm>
      </p:grpSpPr>
      <p:pic>
        <p:nvPicPr>
          <p:cNvPr id="57" name="Google Shape;57;p12"/>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58" name="Google Shape;58;p12"/>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59" name="Google Shape;59;p12"/>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60" name="Google Shape;60;p12"/>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61" name="Google Shape;61;p12"/>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2" name="Google Shape;62;p12"/>
          <p:cNvPicPr preferRelativeResize="0"/>
          <p:nvPr/>
        </p:nvPicPr>
        <p:blipFill rotWithShape="1">
          <a:blip r:embed="rId4">
            <a:alphaModFix/>
          </a:blip>
          <a:srcRect/>
          <a:stretch/>
        </p:blipFill>
        <p:spPr>
          <a:xfrm>
            <a:off x="171280" y="18289"/>
            <a:ext cx="965177" cy="1103697"/>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6_Title and Content">
  <p:cSld name="6_Title and Content">
    <p:spTree>
      <p:nvGrpSpPr>
        <p:cNvPr id="1" name="Shape 63"/>
        <p:cNvGrpSpPr/>
        <p:nvPr/>
      </p:nvGrpSpPr>
      <p:grpSpPr>
        <a:xfrm>
          <a:off x="0" y="0"/>
          <a:ext cx="0" cy="0"/>
          <a:chOff x="0" y="0"/>
          <a:chExt cx="0" cy="0"/>
        </a:xfrm>
      </p:grpSpPr>
      <p:pic>
        <p:nvPicPr>
          <p:cNvPr id="64" name="Google Shape;64;p13"/>
          <p:cNvPicPr preferRelativeResize="0"/>
          <p:nvPr/>
        </p:nvPicPr>
        <p:blipFill rotWithShape="1">
          <a:blip r:embed="rId2">
            <a:alphaModFix/>
          </a:blip>
          <a:srcRect/>
          <a:stretch/>
        </p:blipFill>
        <p:spPr>
          <a:xfrm>
            <a:off x="7" y="0"/>
            <a:ext cx="12191986" cy="1219199"/>
          </a:xfrm>
          <a:prstGeom prst="rect">
            <a:avLst/>
          </a:prstGeom>
          <a:noFill/>
          <a:ln>
            <a:noFill/>
          </a:ln>
        </p:spPr>
      </p:pic>
      <p:sp>
        <p:nvSpPr>
          <p:cNvPr id="65" name="Google Shape;65;p13"/>
          <p:cNvSpPr txBox="1">
            <a:spLocks noGrp="1"/>
          </p:cNvSpPr>
          <p:nvPr>
            <p:ph type="title"/>
          </p:nvPr>
        </p:nvSpPr>
        <p:spPr>
          <a:xfrm>
            <a:off x="1307737" y="356616"/>
            <a:ext cx="7200900" cy="7470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
        <p:nvSpPr>
          <p:cNvPr id="66" name="Google Shape;66;p13"/>
          <p:cNvSpPr txBox="1">
            <a:spLocks noGrp="1"/>
          </p:cNvSpPr>
          <p:nvPr>
            <p:ph type="body" idx="1"/>
          </p:nvPr>
        </p:nvSpPr>
        <p:spPr>
          <a:xfrm>
            <a:off x="838200" y="1554480"/>
            <a:ext cx="10515600" cy="4351200"/>
          </a:xfrm>
          <a:prstGeom prst="rect">
            <a:avLst/>
          </a:prstGeom>
          <a:noFill/>
          <a:ln>
            <a:noFill/>
          </a:ln>
        </p:spPr>
        <p:txBody>
          <a:bodyPr spcFirstLastPara="1" wrap="square" lIns="0" tIns="0" rIns="0" bIns="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67" name="Google Shape;67;p13"/>
          <p:cNvPicPr preferRelativeResize="0"/>
          <p:nvPr/>
        </p:nvPicPr>
        <p:blipFill rotWithShape="1">
          <a:blip r:embed="rId3">
            <a:alphaModFix/>
          </a:blip>
          <a:srcRect/>
          <a:stretch/>
        </p:blipFill>
        <p:spPr>
          <a:xfrm>
            <a:off x="10782272" y="6172202"/>
            <a:ext cx="1143055" cy="486318"/>
          </a:xfrm>
          <a:prstGeom prst="rect">
            <a:avLst/>
          </a:prstGeom>
          <a:noFill/>
          <a:ln>
            <a:noFill/>
          </a:ln>
        </p:spPr>
      </p:pic>
      <p:sp>
        <p:nvSpPr>
          <p:cNvPr id="68" name="Google Shape;68;p13"/>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69" name="Google Shape;69;p13"/>
          <p:cNvPicPr preferRelativeResize="0"/>
          <p:nvPr/>
        </p:nvPicPr>
        <p:blipFill rotWithShape="1">
          <a:blip r:embed="rId4">
            <a:alphaModFix/>
          </a:blip>
          <a:srcRect/>
          <a:stretch/>
        </p:blipFill>
        <p:spPr>
          <a:xfrm>
            <a:off x="171280" y="18289"/>
            <a:ext cx="965176" cy="1103697"/>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70"/>
        <p:cNvGrpSpPr/>
        <p:nvPr/>
      </p:nvGrpSpPr>
      <p:grpSpPr>
        <a:xfrm>
          <a:off x="0" y="0"/>
          <a:ext cx="0" cy="0"/>
          <a:chOff x="0" y="0"/>
          <a:chExt cx="0" cy="0"/>
        </a:xfrm>
      </p:grpSpPr>
      <p:sp>
        <p:nvSpPr>
          <p:cNvPr id="71" name="Google Shape;71;p14"/>
          <p:cNvSpPr txBox="1">
            <a:spLocks noGrp="1"/>
          </p:cNvSpPr>
          <p:nvPr>
            <p:ph type="body" idx="1"/>
          </p:nvPr>
        </p:nvSpPr>
        <p:spPr>
          <a:xfrm>
            <a:off x="838200" y="1554480"/>
            <a:ext cx="5181600" cy="4351200"/>
          </a:xfrm>
          <a:prstGeom prst="rect">
            <a:avLst/>
          </a:prstGeom>
          <a:noFill/>
          <a:ln>
            <a:noFill/>
          </a:ln>
        </p:spPr>
        <p:txBody>
          <a:bodyPr spcFirstLastPara="1" wrap="square" lIns="91425" tIns="45700" rIns="91425" bIns="4570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sp>
        <p:nvSpPr>
          <p:cNvPr id="72" name="Google Shape;72;p14"/>
          <p:cNvSpPr txBox="1">
            <a:spLocks noGrp="1"/>
          </p:cNvSpPr>
          <p:nvPr>
            <p:ph type="body" idx="2"/>
          </p:nvPr>
        </p:nvSpPr>
        <p:spPr>
          <a:xfrm>
            <a:off x="6172200" y="1554480"/>
            <a:ext cx="5181600" cy="4351200"/>
          </a:xfrm>
          <a:prstGeom prst="rect">
            <a:avLst/>
          </a:prstGeom>
          <a:noFill/>
          <a:ln>
            <a:noFill/>
          </a:ln>
        </p:spPr>
        <p:txBody>
          <a:bodyPr spcFirstLastPara="1" wrap="square" lIns="91425" tIns="45700" rIns="91425" bIns="45700" anchor="t" anchorCtr="0">
            <a:noAutofit/>
          </a:bodyPr>
          <a:lstStyle>
            <a:lvl1pPr marL="457200" lvl="0" indent="-381000" algn="l" rtl="0">
              <a:lnSpc>
                <a:spcPct val="90000"/>
              </a:lnSpc>
              <a:spcBef>
                <a:spcPts val="1000"/>
              </a:spcBef>
              <a:spcAft>
                <a:spcPts val="0"/>
              </a:spcAft>
              <a:buClr>
                <a:schemeClr val="dk1"/>
              </a:buClr>
              <a:buSzPts val="2400"/>
              <a:buChar char="•"/>
              <a:defRPr sz="2400"/>
            </a:lvl1pPr>
            <a:lvl2pPr marL="914400" lvl="1" indent="-355600" algn="l" rtl="0">
              <a:lnSpc>
                <a:spcPct val="90000"/>
              </a:lnSpc>
              <a:spcBef>
                <a:spcPts val="500"/>
              </a:spcBef>
              <a:spcAft>
                <a:spcPts val="0"/>
              </a:spcAft>
              <a:buClr>
                <a:schemeClr val="dk1"/>
              </a:buClr>
              <a:buSzPts val="2000"/>
              <a:buChar char="•"/>
              <a:defRPr sz="2000"/>
            </a:lvl2pPr>
            <a:lvl3pPr marL="1371600" lvl="2" indent="-342900" algn="l" rtl="0">
              <a:lnSpc>
                <a:spcPct val="90000"/>
              </a:lnSpc>
              <a:spcBef>
                <a:spcPts val="500"/>
              </a:spcBef>
              <a:spcAft>
                <a:spcPts val="0"/>
              </a:spcAft>
              <a:buClr>
                <a:schemeClr val="dk1"/>
              </a:buClr>
              <a:buSzPts val="1800"/>
              <a:buChar char="•"/>
              <a:defRPr sz="1800"/>
            </a:lvl3pPr>
            <a:lvl4pPr marL="1828800" lvl="3" indent="-342900" algn="l" rtl="0">
              <a:lnSpc>
                <a:spcPct val="90000"/>
              </a:lnSpc>
              <a:spcBef>
                <a:spcPts val="500"/>
              </a:spcBef>
              <a:spcAft>
                <a:spcPts val="0"/>
              </a:spcAft>
              <a:buClr>
                <a:schemeClr val="dk1"/>
              </a:buClr>
              <a:buSzPts val="1800"/>
              <a:buChar char="•"/>
              <a:defRPr/>
            </a:lvl4pPr>
            <a:lvl5pPr marL="2286000" lvl="4" indent="-342900" algn="l" rtl="0">
              <a:lnSpc>
                <a:spcPct val="90000"/>
              </a:lnSpc>
              <a:spcBef>
                <a:spcPts val="500"/>
              </a:spcBef>
              <a:spcAft>
                <a:spcPts val="0"/>
              </a:spcAft>
              <a:buClr>
                <a:schemeClr val="dk1"/>
              </a:buClr>
              <a:buSzPts val="1800"/>
              <a:buChar char="•"/>
              <a:defRPr/>
            </a:lvl5pPr>
            <a:lvl6pPr marL="2743200" lvl="5" indent="-342900" algn="l" rtl="0">
              <a:lnSpc>
                <a:spcPct val="90000"/>
              </a:lnSpc>
              <a:spcBef>
                <a:spcPts val="500"/>
              </a:spcBef>
              <a:spcAft>
                <a:spcPts val="0"/>
              </a:spcAft>
              <a:buClr>
                <a:schemeClr val="dk1"/>
              </a:buClr>
              <a:buSzPts val="1800"/>
              <a:buChar char="•"/>
              <a:defRPr/>
            </a:lvl6pPr>
            <a:lvl7pPr marL="3200400" lvl="6" indent="-342900" algn="l" rtl="0">
              <a:lnSpc>
                <a:spcPct val="90000"/>
              </a:lnSpc>
              <a:spcBef>
                <a:spcPts val="500"/>
              </a:spcBef>
              <a:spcAft>
                <a:spcPts val="0"/>
              </a:spcAft>
              <a:buClr>
                <a:schemeClr val="dk1"/>
              </a:buClr>
              <a:buSzPts val="1800"/>
              <a:buChar char="•"/>
              <a:defRPr/>
            </a:lvl7pPr>
            <a:lvl8pPr marL="3657600" lvl="7" indent="-342900" algn="l" rtl="0">
              <a:lnSpc>
                <a:spcPct val="90000"/>
              </a:lnSpc>
              <a:spcBef>
                <a:spcPts val="500"/>
              </a:spcBef>
              <a:spcAft>
                <a:spcPts val="0"/>
              </a:spcAft>
              <a:buClr>
                <a:schemeClr val="dk1"/>
              </a:buClr>
              <a:buSzPts val="1800"/>
              <a:buChar char="•"/>
              <a:defRPr/>
            </a:lvl8pPr>
            <a:lvl9pPr marL="4114800" lvl="8" indent="-342900" algn="l" rtl="0">
              <a:lnSpc>
                <a:spcPct val="90000"/>
              </a:lnSpc>
              <a:spcBef>
                <a:spcPts val="500"/>
              </a:spcBef>
              <a:spcAft>
                <a:spcPts val="0"/>
              </a:spcAft>
              <a:buClr>
                <a:schemeClr val="dk1"/>
              </a:buClr>
              <a:buSzPts val="1800"/>
              <a:buChar char="•"/>
              <a:defRPr/>
            </a:lvl9pPr>
          </a:lstStyle>
          <a:p>
            <a:endParaRPr/>
          </a:p>
        </p:txBody>
      </p:sp>
      <p:pic>
        <p:nvPicPr>
          <p:cNvPr id="73" name="Google Shape;73;p14"/>
          <p:cNvPicPr preferRelativeResize="0"/>
          <p:nvPr/>
        </p:nvPicPr>
        <p:blipFill rotWithShape="1">
          <a:blip r:embed="rId2">
            <a:alphaModFix/>
          </a:blip>
          <a:srcRect/>
          <a:stretch/>
        </p:blipFill>
        <p:spPr>
          <a:xfrm>
            <a:off x="10782272" y="6172202"/>
            <a:ext cx="1143055" cy="486318"/>
          </a:xfrm>
          <a:prstGeom prst="rect">
            <a:avLst/>
          </a:prstGeom>
          <a:noFill/>
          <a:ln>
            <a:noFill/>
          </a:ln>
        </p:spPr>
      </p:pic>
      <p:sp>
        <p:nvSpPr>
          <p:cNvPr id="74" name="Google Shape;74;p14"/>
          <p:cNvSpPr txBox="1">
            <a:spLocks noGrp="1"/>
          </p:cNvSpPr>
          <p:nvPr>
            <p:ph type="sldNum" idx="12"/>
          </p:nvPr>
        </p:nvSpPr>
        <p:spPr>
          <a:xfrm>
            <a:off x="332873" y="6356350"/>
            <a:ext cx="2743200" cy="365100"/>
          </a:xfrm>
          <a:prstGeom prst="rect">
            <a:avLst/>
          </a:prstGeom>
          <a:noFill/>
          <a:ln>
            <a:noFill/>
          </a:ln>
        </p:spPr>
        <p:txBody>
          <a:bodyPr spcFirstLastPara="1" wrap="square" lIns="91425" tIns="45700" rIns="91425" bIns="45700" anchor="ctr" anchorCtr="0">
            <a:noAutofit/>
          </a:bodyPr>
          <a:lstStyle>
            <a:lvl1pPr marL="0" lvl="0" indent="0" algn="l" rtl="0">
              <a:spcBef>
                <a:spcPts val="0"/>
              </a:spcBef>
              <a:buNone/>
              <a:defRPr sz="1600" b="0" i="0" u="none" strike="noStrike" cap="none">
                <a:solidFill>
                  <a:srgbClr val="7F7F7F"/>
                </a:solidFill>
                <a:latin typeface="Calibri"/>
                <a:ea typeface="Calibri"/>
                <a:cs typeface="Calibri"/>
                <a:sym typeface="Calibri"/>
              </a:defRPr>
            </a:lvl1pPr>
            <a:lvl2pPr marL="0" lvl="1" indent="0" algn="l" rtl="0">
              <a:spcBef>
                <a:spcPts val="0"/>
              </a:spcBef>
              <a:buNone/>
              <a:defRPr sz="1600" b="0" i="0" u="none" strike="noStrike" cap="none">
                <a:solidFill>
                  <a:srgbClr val="7F7F7F"/>
                </a:solidFill>
                <a:latin typeface="Calibri"/>
                <a:ea typeface="Calibri"/>
                <a:cs typeface="Calibri"/>
                <a:sym typeface="Calibri"/>
              </a:defRPr>
            </a:lvl2pPr>
            <a:lvl3pPr marL="0" lvl="2" indent="0" algn="l" rtl="0">
              <a:spcBef>
                <a:spcPts val="0"/>
              </a:spcBef>
              <a:buNone/>
              <a:defRPr sz="1600" b="0" i="0" u="none" strike="noStrike" cap="none">
                <a:solidFill>
                  <a:srgbClr val="7F7F7F"/>
                </a:solidFill>
                <a:latin typeface="Calibri"/>
                <a:ea typeface="Calibri"/>
                <a:cs typeface="Calibri"/>
                <a:sym typeface="Calibri"/>
              </a:defRPr>
            </a:lvl3pPr>
            <a:lvl4pPr marL="0" lvl="3" indent="0" algn="l" rtl="0">
              <a:spcBef>
                <a:spcPts val="0"/>
              </a:spcBef>
              <a:buNone/>
              <a:defRPr sz="1600" b="0" i="0" u="none" strike="noStrike" cap="none">
                <a:solidFill>
                  <a:srgbClr val="7F7F7F"/>
                </a:solidFill>
                <a:latin typeface="Calibri"/>
                <a:ea typeface="Calibri"/>
                <a:cs typeface="Calibri"/>
                <a:sym typeface="Calibri"/>
              </a:defRPr>
            </a:lvl4pPr>
            <a:lvl5pPr marL="0" lvl="4" indent="0" algn="l" rtl="0">
              <a:spcBef>
                <a:spcPts val="0"/>
              </a:spcBef>
              <a:buNone/>
              <a:defRPr sz="1600" b="0" i="0" u="none" strike="noStrike" cap="none">
                <a:solidFill>
                  <a:srgbClr val="7F7F7F"/>
                </a:solidFill>
                <a:latin typeface="Calibri"/>
                <a:ea typeface="Calibri"/>
                <a:cs typeface="Calibri"/>
                <a:sym typeface="Calibri"/>
              </a:defRPr>
            </a:lvl5pPr>
            <a:lvl6pPr marL="0" lvl="5" indent="0" algn="l" rtl="0">
              <a:spcBef>
                <a:spcPts val="0"/>
              </a:spcBef>
              <a:buNone/>
              <a:defRPr sz="1600" b="0" i="0" u="none" strike="noStrike" cap="none">
                <a:solidFill>
                  <a:srgbClr val="7F7F7F"/>
                </a:solidFill>
                <a:latin typeface="Calibri"/>
                <a:ea typeface="Calibri"/>
                <a:cs typeface="Calibri"/>
                <a:sym typeface="Calibri"/>
              </a:defRPr>
            </a:lvl6pPr>
            <a:lvl7pPr marL="0" lvl="6" indent="0" algn="l" rtl="0">
              <a:spcBef>
                <a:spcPts val="0"/>
              </a:spcBef>
              <a:buNone/>
              <a:defRPr sz="1600" b="0" i="0" u="none" strike="noStrike" cap="none">
                <a:solidFill>
                  <a:srgbClr val="7F7F7F"/>
                </a:solidFill>
                <a:latin typeface="Calibri"/>
                <a:ea typeface="Calibri"/>
                <a:cs typeface="Calibri"/>
                <a:sym typeface="Calibri"/>
              </a:defRPr>
            </a:lvl7pPr>
            <a:lvl8pPr marL="0" lvl="7" indent="0" algn="l" rtl="0">
              <a:spcBef>
                <a:spcPts val="0"/>
              </a:spcBef>
              <a:buNone/>
              <a:defRPr sz="1600" b="0" i="0" u="none" strike="noStrike" cap="none">
                <a:solidFill>
                  <a:srgbClr val="7F7F7F"/>
                </a:solidFill>
                <a:latin typeface="Calibri"/>
                <a:ea typeface="Calibri"/>
                <a:cs typeface="Calibri"/>
                <a:sym typeface="Calibri"/>
              </a:defRPr>
            </a:lvl8pPr>
            <a:lvl9pPr marL="0" lvl="8" indent="0" algn="l" rtl="0">
              <a:spcBef>
                <a:spcPts val="0"/>
              </a:spcBef>
              <a:buNone/>
              <a:defRPr sz="1600" b="0" i="0" u="none" strike="noStrike" cap="none">
                <a:solidFill>
                  <a:srgbClr val="7F7F7F"/>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pic>
        <p:nvPicPr>
          <p:cNvPr id="75" name="Google Shape;75;p14"/>
          <p:cNvPicPr preferRelativeResize="0"/>
          <p:nvPr/>
        </p:nvPicPr>
        <p:blipFill rotWithShape="1">
          <a:blip r:embed="rId3">
            <a:alphaModFix/>
          </a:blip>
          <a:srcRect/>
          <a:stretch/>
        </p:blipFill>
        <p:spPr>
          <a:xfrm>
            <a:off x="7" y="0"/>
            <a:ext cx="12191986" cy="1219199"/>
          </a:xfrm>
          <a:prstGeom prst="rect">
            <a:avLst/>
          </a:prstGeom>
          <a:noFill/>
          <a:ln>
            <a:noFill/>
          </a:ln>
        </p:spPr>
      </p:pic>
      <p:sp>
        <p:nvSpPr>
          <p:cNvPr id="76" name="Google Shape;76;p14"/>
          <p:cNvSpPr txBox="1">
            <a:spLocks noGrp="1"/>
          </p:cNvSpPr>
          <p:nvPr>
            <p:ph type="title"/>
          </p:nvPr>
        </p:nvSpPr>
        <p:spPr>
          <a:xfrm>
            <a:off x="443565" y="205176"/>
            <a:ext cx="8065200" cy="898500"/>
          </a:xfrm>
          <a:prstGeom prst="rect">
            <a:avLst/>
          </a:prstGeom>
          <a:noFill/>
          <a:ln>
            <a:noFill/>
          </a:ln>
        </p:spPr>
        <p:txBody>
          <a:bodyPr spcFirstLastPara="1" wrap="square" lIns="0" tIns="0" rIns="0" bIns="0" anchor="t" anchorCtr="0">
            <a:noAutofit/>
          </a:bodyPr>
          <a:lstStyle>
            <a:lvl1pPr lvl="0" algn="l" rtl="0">
              <a:lnSpc>
                <a:spcPct val="90000"/>
              </a:lnSpc>
              <a:spcBef>
                <a:spcPts val="0"/>
              </a:spcBef>
              <a:spcAft>
                <a:spcPts val="0"/>
              </a:spcAft>
              <a:buClr>
                <a:schemeClr val="lt1"/>
              </a:buClr>
              <a:buSzPts val="2800"/>
              <a:buFont typeface="Arial"/>
              <a:buNone/>
              <a:defRPr sz="2800">
                <a:solidFill>
                  <a:schemeClr val="lt1"/>
                </a:solidFill>
                <a:latin typeface="Arial"/>
                <a:ea typeface="Arial"/>
                <a:cs typeface="Arial"/>
                <a:sym typeface="Arial"/>
              </a:defRPr>
            </a:lvl1pPr>
            <a:lvl2pPr lvl="1" rtl="0">
              <a:spcBef>
                <a:spcPts val="0"/>
              </a:spcBef>
              <a:spcAft>
                <a:spcPts val="0"/>
              </a:spcAft>
              <a:buSzPts val="1400"/>
              <a:buNone/>
              <a:defRPr/>
            </a:lvl2pPr>
            <a:lvl3pPr lvl="2" rtl="0">
              <a:spcBef>
                <a:spcPts val="0"/>
              </a:spcBef>
              <a:spcAft>
                <a:spcPts val="0"/>
              </a:spcAft>
              <a:buSzPts val="1400"/>
              <a:buNone/>
              <a:defRPr/>
            </a:lvl3pPr>
            <a:lvl4pPr lvl="3" rtl="0">
              <a:spcBef>
                <a:spcPts val="0"/>
              </a:spcBef>
              <a:spcAft>
                <a:spcPts val="0"/>
              </a:spcAft>
              <a:buSzPts val="1400"/>
              <a:buNone/>
              <a:defRPr/>
            </a:lvl4pPr>
            <a:lvl5pPr lvl="4" rtl="0">
              <a:spcBef>
                <a:spcPts val="0"/>
              </a:spcBef>
              <a:spcAft>
                <a:spcPts val="0"/>
              </a:spcAft>
              <a:buSzPts val="1400"/>
              <a:buNone/>
              <a:defRPr/>
            </a:lvl5pPr>
            <a:lvl6pPr lvl="5" rtl="0">
              <a:spcBef>
                <a:spcPts val="0"/>
              </a:spcBef>
              <a:spcAft>
                <a:spcPts val="0"/>
              </a:spcAft>
              <a:buSzPts val="1400"/>
              <a:buNone/>
              <a:defRPr/>
            </a:lvl6pPr>
            <a:lvl7pPr lvl="6" rtl="0">
              <a:spcBef>
                <a:spcPts val="0"/>
              </a:spcBef>
              <a:spcAft>
                <a:spcPts val="0"/>
              </a:spcAft>
              <a:buSzPts val="1400"/>
              <a:buNone/>
              <a:defRPr/>
            </a:lvl7pPr>
            <a:lvl8pPr lvl="7" rtl="0">
              <a:spcBef>
                <a:spcPts val="0"/>
              </a:spcBef>
              <a:spcAft>
                <a:spcPts val="0"/>
              </a:spcAft>
              <a:buSzPts val="1400"/>
              <a:buNone/>
              <a:defRPr/>
            </a:lvl8pPr>
            <a:lvl9pPr lvl="8" rtl="0">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5"/>
          <p:cNvSpPr txBox="1">
            <a:spLocks noGrp="1"/>
          </p:cNvSpPr>
          <p:nvPr>
            <p:ph type="title"/>
          </p:nvPr>
        </p:nvSpPr>
        <p:spPr>
          <a:xfrm>
            <a:off x="838200" y="365125"/>
            <a:ext cx="10515600" cy="1325700"/>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
        <p:nvSpPr>
          <p:cNvPr id="11" name="Google Shape;11;p5"/>
          <p:cNvSpPr txBox="1">
            <a:spLocks noGrp="1"/>
          </p:cNvSpPr>
          <p:nvPr>
            <p:ph type="body" idx="1"/>
          </p:nvPr>
        </p:nvSpPr>
        <p:spPr>
          <a:xfrm>
            <a:off x="838200" y="1825625"/>
            <a:ext cx="10515600" cy="43512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5"/>
          <p:cNvSpPr txBox="1">
            <a:spLocks noGrp="1"/>
          </p:cNvSpPr>
          <p:nvPr>
            <p:ph type="dt" idx="10"/>
          </p:nvPr>
        </p:nvSpPr>
        <p:spPr>
          <a:xfrm>
            <a:off x="838200" y="6356350"/>
            <a:ext cx="2743200" cy="3651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5"/>
          <p:cNvSpPr txBox="1">
            <a:spLocks noGrp="1"/>
          </p:cNvSpPr>
          <p:nvPr>
            <p:ph type="ftr" idx="11"/>
          </p:nvPr>
        </p:nvSpPr>
        <p:spPr>
          <a:xfrm>
            <a:off x="4038600" y="6356350"/>
            <a:ext cx="4114800" cy="3651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5"/>
          <p:cNvSpPr txBox="1">
            <a:spLocks noGrp="1"/>
          </p:cNvSpPr>
          <p:nvPr>
            <p:ph type="sldNum" idx="12"/>
          </p:nvPr>
        </p:nvSpPr>
        <p:spPr>
          <a:xfrm>
            <a:off x="8610600" y="6356350"/>
            <a:ext cx="2743200" cy="3651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8" Type="http://schemas.openxmlformats.org/officeDocument/2006/relationships/hyperlink" Target="mailto:Giessinger_t@cde.state.co.us" TargetMode="External"/><Relationship Id="rId13" Type="http://schemas.openxmlformats.org/officeDocument/2006/relationships/hyperlink" Target="mailto:Vassis_b@cde.state.co.us" TargetMode="External"/><Relationship Id="rId3" Type="http://schemas.openxmlformats.org/officeDocument/2006/relationships/hyperlink" Target="mailto:Mohajeri-nelson_n@cde.state.co.us" TargetMode="External"/><Relationship Id="rId7" Type="http://schemas.openxmlformats.org/officeDocument/2006/relationships/hyperlink" Target="mailto:Collins_k@cde.state.co.us" TargetMode="External"/><Relationship Id="rId12" Type="http://schemas.openxmlformats.org/officeDocument/2006/relationships/hyperlink" Target="mailto:Thompson_r@cde.state.co.us"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mailto:Bylsma_b@cde.state.co.us" TargetMode="External"/><Relationship Id="rId11" Type="http://schemas.openxmlformats.org/officeDocument/2006/relationships/hyperlink" Target="mailto:Meushaw_l@cde.state.co.us" TargetMode="External"/><Relationship Id="rId5" Type="http://schemas.openxmlformats.org/officeDocument/2006/relationships/hyperlink" Target="mailto:prael_m@cde.state.co.us" TargetMode="External"/><Relationship Id="rId10" Type="http://schemas.openxmlformats.org/officeDocument/2006/relationships/hyperlink" Target="mailto:Meredith_j@cde.state.co.us" TargetMode="External"/><Relationship Id="rId4" Type="http://schemas.openxmlformats.org/officeDocument/2006/relationships/hyperlink" Target="mailto:Collins_d@cde.state.co.us" TargetMode="External"/><Relationship Id="rId9" Type="http://schemas.openxmlformats.org/officeDocument/2006/relationships/hyperlink" Target="mailto:Ingalls_k@cde.state.co.us" TargetMode="External"/><Relationship Id="rId14" Type="http://schemas.openxmlformats.org/officeDocument/2006/relationships/hyperlink" Target="mailto:Willett_j@cde.state.co.us"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mailto:negley_t@cde.state.co.us" TargetMode="External"/><Relationship Id="rId3" Type="http://schemas.openxmlformats.org/officeDocument/2006/relationships/hyperlink" Target="mailto:Collins_d@cde.state.co.us" TargetMode="External"/><Relationship Id="rId7" Type="http://schemas.openxmlformats.org/officeDocument/2006/relationships/hyperlink" Target="mailto:Jimenez_B@cde.state.co.us" TargetMode="External"/><Relationship Id="rId2" Type="http://schemas.openxmlformats.org/officeDocument/2006/relationships/hyperlink" Target="mailto:Mohajeri-nelson_n@cde.state.co.us" TargetMode="External"/><Relationship Id="rId1" Type="http://schemas.openxmlformats.org/officeDocument/2006/relationships/slideLayout" Target="../slideLayouts/slideLayout2.xml"/><Relationship Id="rId6" Type="http://schemas.openxmlformats.org/officeDocument/2006/relationships/hyperlink" Target="mailto:Christensen_m@cde.state.co.us" TargetMode="External"/><Relationship Id="rId5" Type="http://schemas.openxmlformats.org/officeDocument/2006/relationships/hyperlink" Target="mailto:gleason_p@cde.state.co.us" TargetMode="External"/><Relationship Id="rId10" Type="http://schemas.openxmlformats.org/officeDocument/2006/relationships/hyperlink" Target="mailto:shen_m@cde.state.co.us" TargetMode="External"/><Relationship Id="rId4" Type="http://schemas.openxmlformats.org/officeDocument/2006/relationships/hyperlink" Target="mailto:Burnham_K@cde.state.co.us" TargetMode="External"/><Relationship Id="rId9" Type="http://schemas.openxmlformats.org/officeDocument/2006/relationships/hyperlink" Target="mailto:shimmin_a@cde.state.co.us"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mailto:Hawkins_r@cde.state.co.us" TargetMode="External"/><Relationship Id="rId2" Type="http://schemas.openxmlformats.org/officeDocument/2006/relationships/hyperlink" Target="mailto:Austin_j@cde.state.co.us" TargetMode="External"/><Relationship Id="rId1" Type="http://schemas.openxmlformats.org/officeDocument/2006/relationships/slideLayout" Target="../slideLayouts/slideLayout2.xml"/><Relationship Id="rId4" Type="http://schemas.openxmlformats.org/officeDocument/2006/relationships/hyperlink" Target="mailto:meermans_m@cde.state.co.u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30"/>
        <p:cNvGrpSpPr/>
        <p:nvPr/>
      </p:nvGrpSpPr>
      <p:grpSpPr>
        <a:xfrm>
          <a:off x="0" y="0"/>
          <a:ext cx="0" cy="0"/>
          <a:chOff x="0" y="0"/>
          <a:chExt cx="0" cy="0"/>
        </a:xfrm>
      </p:grpSpPr>
      <p:sp>
        <p:nvSpPr>
          <p:cNvPr id="431" name="Google Shape;431;g835f018513_4_261"/>
          <p:cNvSpPr txBox="1">
            <a:spLocks noGrp="1"/>
          </p:cNvSpPr>
          <p:nvPr>
            <p:ph type="ctrTitle"/>
          </p:nvPr>
        </p:nvSpPr>
        <p:spPr>
          <a:prstGeom prst="rect">
            <a:avLst/>
          </a:prstGeom>
        </p:spPr>
        <p:txBody>
          <a:bodyPr spcFirstLastPara="1" wrap="square" lIns="91425" tIns="45700" rIns="91425" bIns="45700" anchor="t" anchorCtr="0">
            <a:noAutofit/>
          </a:bodyPr>
          <a:lstStyle/>
          <a:p>
            <a:r>
              <a:rPr lang="en-US" dirty="0"/>
              <a:t>Title III: Language Instruction for English Learners and Immigrant Students</a:t>
            </a:r>
            <a:endParaRPr dirty="0"/>
          </a:p>
        </p:txBody>
      </p:sp>
      <p:sp>
        <p:nvSpPr>
          <p:cNvPr id="432" name="Google Shape;432;g835f018513_4_261"/>
          <p:cNvSpPr txBox="1">
            <a:spLocks noGrp="1"/>
          </p:cNvSpPr>
          <p:nvPr>
            <p:ph type="sldNum" idx="12"/>
          </p:nvPr>
        </p:nvSpPr>
        <p:spPr>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Font typeface="Arial"/>
              <a:buNone/>
            </a:pPr>
            <a:fld id="{00000000-1234-1234-1234-123412341234}" type="slidenum">
              <a:rPr lang="en-US"/>
              <a:t>1</a:t>
            </a:fld>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9" name="Google Shape;189;g7376fe98d0_0_130"/>
          <p:cNvSpPr txBox="1">
            <a:spLocks noGrp="1"/>
          </p:cNvSpPr>
          <p:nvPr>
            <p:ph type="title"/>
          </p:nvPr>
        </p:nvSpPr>
        <p:spPr>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a:t>Title III, Part A Budget Responses</a:t>
            </a:r>
            <a:endParaRPr/>
          </a:p>
        </p:txBody>
      </p:sp>
      <p:sp>
        <p:nvSpPr>
          <p:cNvPr id="2" name="Rectangle 1">
            <a:extLst>
              <a:ext uri="{FF2B5EF4-FFF2-40B4-BE49-F238E27FC236}">
                <a16:creationId xmlns:a16="http://schemas.microsoft.com/office/drawing/2014/main" id="{00C6E2BD-93DC-431E-82BD-7CFF1C898D13}"/>
              </a:ext>
            </a:extLst>
          </p:cNvPr>
          <p:cNvSpPr/>
          <p:nvPr/>
        </p:nvSpPr>
        <p:spPr>
          <a:xfrm>
            <a:off x="142875" y="1193361"/>
            <a:ext cx="11763375" cy="923330"/>
          </a:xfrm>
          <a:prstGeom prst="rect">
            <a:avLst/>
          </a:prstGeom>
        </p:spPr>
        <p:txBody>
          <a:bodyPr wrap="square">
            <a:spAutoFit/>
          </a:bodyPr>
          <a:lstStyle/>
          <a:p>
            <a:r>
              <a:rPr lang="en-US" sz="1800" dirty="0">
                <a:latin typeface="Calibri" panose="020F0502020204030204" pitchFamily="34" charset="0"/>
                <a:cs typeface="Calibri" panose="020F0502020204030204" pitchFamily="34" charset="0"/>
              </a:rPr>
              <a:t>Title III, Part A  Activities funded under Title III must include activities in support of high quality LIEP/ELD programs and parent, family and community engagement, as well as provision of high-quality professional development. Activities may include:</a:t>
            </a:r>
          </a:p>
        </p:txBody>
      </p:sp>
      <p:sp>
        <p:nvSpPr>
          <p:cNvPr id="11" name="Rectangle 10">
            <a:extLst>
              <a:ext uri="{FF2B5EF4-FFF2-40B4-BE49-F238E27FC236}">
                <a16:creationId xmlns:a16="http://schemas.microsoft.com/office/drawing/2014/main" id="{6E554561-9566-40ED-9FDB-7EBE59E5C301}"/>
              </a:ext>
            </a:extLst>
          </p:cNvPr>
          <p:cNvSpPr/>
          <p:nvPr/>
        </p:nvSpPr>
        <p:spPr>
          <a:xfrm>
            <a:off x="1012689" y="1892521"/>
            <a:ext cx="6096000" cy="369332"/>
          </a:xfrm>
          <a:prstGeom prst="rect">
            <a:avLst/>
          </a:prstGeom>
        </p:spPr>
        <p:txBody>
          <a:bodyPr>
            <a:spAutoFit/>
          </a:bodyPr>
          <a:lstStyle/>
          <a:p>
            <a:pPr marL="171450" indent="-171450">
              <a:buFont typeface="Arial" panose="020B0604020202020204" pitchFamily="34" charset="0"/>
              <a:buChar char="•"/>
            </a:pPr>
            <a:r>
              <a:rPr lang="en-US" sz="1800" dirty="0">
                <a:latin typeface="Calibri" panose="020F0502020204030204" pitchFamily="34" charset="0"/>
                <a:cs typeface="Calibri" panose="020F0502020204030204" pitchFamily="34" charset="0"/>
              </a:rPr>
              <a:t>Improving ELD programs</a:t>
            </a:r>
          </a:p>
        </p:txBody>
      </p:sp>
      <p:sp>
        <p:nvSpPr>
          <p:cNvPr id="12" name="Rectangle 11">
            <a:extLst>
              <a:ext uri="{FF2B5EF4-FFF2-40B4-BE49-F238E27FC236}">
                <a16:creationId xmlns:a16="http://schemas.microsoft.com/office/drawing/2014/main" id="{C3867F4D-7D43-43E1-A337-FB43A413372E}"/>
              </a:ext>
            </a:extLst>
          </p:cNvPr>
          <p:cNvSpPr/>
          <p:nvPr/>
        </p:nvSpPr>
        <p:spPr>
          <a:xfrm>
            <a:off x="6311628" y="1866107"/>
            <a:ext cx="6464436" cy="646331"/>
          </a:xfrm>
          <a:prstGeom prst="rect">
            <a:avLst/>
          </a:prstGeom>
        </p:spPr>
        <p:txBody>
          <a:bodyPr wrap="square">
            <a:spAutoFit/>
          </a:bodyPr>
          <a:lstStyle/>
          <a:p>
            <a:pPr marL="171450" indent="-171450">
              <a:buFont typeface="Arial" panose="020B0604020202020204" pitchFamily="34" charset="0"/>
              <a:buChar char="•"/>
            </a:pPr>
            <a:r>
              <a:rPr lang="en-US" sz="1800" dirty="0">
                <a:latin typeface="Calibri" panose="020F0502020204030204" pitchFamily="34" charset="0"/>
                <a:cs typeface="Calibri" panose="020F0502020204030204" pitchFamily="34" charset="0"/>
              </a:rPr>
              <a:t>Providing community participation programs, family literacy services, and parent outreach and training activities</a:t>
            </a:r>
          </a:p>
        </p:txBody>
      </p:sp>
      <p:sp>
        <p:nvSpPr>
          <p:cNvPr id="3" name="Rectangle 2">
            <a:extLst>
              <a:ext uri="{FF2B5EF4-FFF2-40B4-BE49-F238E27FC236}">
                <a16:creationId xmlns:a16="http://schemas.microsoft.com/office/drawing/2014/main" id="{D59ADC5A-98BF-4096-8E4B-A685310436E8}"/>
              </a:ext>
            </a:extLst>
          </p:cNvPr>
          <p:cNvSpPr/>
          <p:nvPr/>
        </p:nvSpPr>
        <p:spPr>
          <a:xfrm>
            <a:off x="1012689" y="2611337"/>
            <a:ext cx="4575291" cy="369332"/>
          </a:xfrm>
          <a:prstGeom prst="rect">
            <a:avLst/>
          </a:prstGeom>
        </p:spPr>
        <p:txBody>
          <a:bodyPr wrap="none">
            <a:spAutoFit/>
          </a:bodyPr>
          <a:lstStyle/>
          <a:p>
            <a:pPr marL="171450" indent="-171450">
              <a:buFont typeface="Arial" panose="020B0604020202020204" pitchFamily="34" charset="0"/>
              <a:buChar char="•"/>
            </a:pPr>
            <a:r>
              <a:rPr lang="en-US" sz="1800" dirty="0">
                <a:latin typeface="Calibri" panose="020F0502020204030204" pitchFamily="34" charset="0"/>
                <a:cs typeface="Calibri" panose="020F0502020204030204" pitchFamily="34" charset="0"/>
              </a:rPr>
              <a:t>Providing tutoring and intensified instruction</a:t>
            </a:r>
          </a:p>
        </p:txBody>
      </p:sp>
      <p:sp>
        <p:nvSpPr>
          <p:cNvPr id="14" name="Rectangle 13">
            <a:extLst>
              <a:ext uri="{FF2B5EF4-FFF2-40B4-BE49-F238E27FC236}">
                <a16:creationId xmlns:a16="http://schemas.microsoft.com/office/drawing/2014/main" id="{BB2F6522-246A-4F63-8C49-7734E1FDA0C4}"/>
              </a:ext>
            </a:extLst>
          </p:cNvPr>
          <p:cNvSpPr/>
          <p:nvPr/>
        </p:nvSpPr>
        <p:spPr>
          <a:xfrm>
            <a:off x="6311628" y="2538852"/>
            <a:ext cx="6096000" cy="646331"/>
          </a:xfrm>
          <a:prstGeom prst="rect">
            <a:avLst/>
          </a:prstGeom>
        </p:spPr>
        <p:txBody>
          <a:bodyPr>
            <a:spAutoFit/>
          </a:bodyPr>
          <a:lstStyle/>
          <a:p>
            <a:pPr marL="171450" indent="-171450">
              <a:buFont typeface="Arial" panose="020B0604020202020204" pitchFamily="34" charset="0"/>
              <a:buChar char="•"/>
            </a:pPr>
            <a:r>
              <a:rPr lang="en-US" sz="1800" dirty="0">
                <a:latin typeface="Calibri" panose="020F0502020204030204" pitchFamily="34" charset="0"/>
                <a:cs typeface="Calibri" panose="020F0502020204030204" pitchFamily="34" charset="0"/>
              </a:rPr>
              <a:t>Improving instruction for EL students by providing educational technology or instructional materials</a:t>
            </a:r>
          </a:p>
        </p:txBody>
      </p:sp>
      <p:sp>
        <p:nvSpPr>
          <p:cNvPr id="23" name="Rectangle 22">
            <a:extLst>
              <a:ext uri="{FF2B5EF4-FFF2-40B4-BE49-F238E27FC236}">
                <a16:creationId xmlns:a16="http://schemas.microsoft.com/office/drawing/2014/main" id="{C16E33E6-299D-4C8F-845F-FDE21271B06A}"/>
              </a:ext>
              <a:ext uri="{C183D7F6-B498-43B3-948B-1728B52AA6E4}">
                <adec:decorative xmlns:adec="http://schemas.microsoft.com/office/drawing/2017/decorative" val="1"/>
              </a:ext>
            </a:extLst>
          </p:cNvPr>
          <p:cNvSpPr/>
          <p:nvPr/>
        </p:nvSpPr>
        <p:spPr>
          <a:xfrm>
            <a:off x="332873" y="3308264"/>
            <a:ext cx="5788496" cy="3295819"/>
          </a:xfrm>
          <a:prstGeom prst="rect">
            <a:avLst/>
          </a:prstGeom>
          <a:gradFill flip="none" rotWithShape="1">
            <a:gsLst>
              <a:gs pos="0">
                <a:schemeClr val="accent6">
                  <a:tint val="66000"/>
                  <a:satMod val="160000"/>
                </a:schemeClr>
              </a:gs>
              <a:gs pos="50000">
                <a:schemeClr val="accent6">
                  <a:tint val="44500"/>
                  <a:satMod val="160000"/>
                </a:schemeClr>
              </a:gs>
              <a:gs pos="100000">
                <a:schemeClr val="accent6">
                  <a:tint val="23500"/>
                  <a:satMod val="160000"/>
                </a:schemeClr>
              </a:gs>
            </a:gsLst>
            <a:lin ang="2700000" scaled="1"/>
            <a:tileRect/>
          </a:gra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Google Shape;191;g7376fe98d0_0_130"/>
          <p:cNvSpPr txBox="1"/>
          <p:nvPr/>
        </p:nvSpPr>
        <p:spPr>
          <a:xfrm>
            <a:off x="486536" y="3237820"/>
            <a:ext cx="5331970" cy="3049331"/>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800" b="1" dirty="0">
                <a:latin typeface="Calibri" panose="020F0502020204030204" pitchFamily="34" charset="0"/>
                <a:ea typeface="Calibri"/>
                <a:cs typeface="Calibri" panose="020F0502020204030204" pitchFamily="34" charset="0"/>
                <a:sym typeface="Calibri"/>
              </a:rPr>
              <a:t>Example:</a:t>
            </a:r>
            <a:endParaRPr sz="1800" b="1"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None/>
            </a:pPr>
            <a:endParaRPr sz="1800" dirty="0">
              <a:latin typeface="Calibri" panose="020F0502020204030204" pitchFamily="34" charset="0"/>
              <a:ea typeface="Calibri"/>
              <a:cs typeface="Calibri" panose="020F0502020204030204" pitchFamily="34" charset="0"/>
              <a:sym typeface="Calibri"/>
            </a:endParaRPr>
          </a:p>
          <a:p>
            <a:pPr marL="457200" lvl="0" indent="-317500" algn="l" rtl="0">
              <a:lnSpc>
                <a:spcPct val="115000"/>
              </a:lnSpc>
              <a:spcBef>
                <a:spcPts val="0"/>
              </a:spcBef>
              <a:spcAft>
                <a:spcPts val="0"/>
              </a:spcAft>
              <a:buSzPts val="1400"/>
              <a:buFont typeface="Calibri"/>
              <a:buChar char="●"/>
            </a:pPr>
            <a:r>
              <a:rPr lang="en-US" sz="1800" dirty="0">
                <a:latin typeface="Calibri" panose="020F0502020204030204" pitchFamily="34" charset="0"/>
                <a:cs typeface="Calibri" panose="020F0502020204030204" pitchFamily="34" charset="0"/>
              </a:rPr>
              <a:t>Title III funds are used for additional summer school program materials utilizing language instruction materials targeted for English Learners.  </a:t>
            </a:r>
          </a:p>
          <a:p>
            <a:pPr marL="457200" lvl="0" indent="-317500" algn="l" rtl="0">
              <a:lnSpc>
                <a:spcPct val="115000"/>
              </a:lnSpc>
              <a:spcBef>
                <a:spcPts val="0"/>
              </a:spcBef>
              <a:spcAft>
                <a:spcPts val="0"/>
              </a:spcAft>
              <a:buSzPts val="1400"/>
              <a:buFont typeface="Calibri"/>
              <a:buChar char="●"/>
            </a:pPr>
            <a:r>
              <a:rPr lang="en-US" sz="1800" dirty="0">
                <a:latin typeface="Calibri" panose="020F0502020204030204" pitchFamily="34" charset="0"/>
                <a:cs typeface="Calibri" panose="020F0502020204030204" pitchFamily="34" charset="0"/>
              </a:rPr>
              <a:t>EL Family Informational night to explain programming and build community.</a:t>
            </a:r>
          </a:p>
          <a:p>
            <a:pPr marL="457200" lvl="0" indent="-317500" algn="l" rtl="0">
              <a:lnSpc>
                <a:spcPct val="115000"/>
              </a:lnSpc>
              <a:spcBef>
                <a:spcPts val="0"/>
              </a:spcBef>
              <a:spcAft>
                <a:spcPts val="0"/>
              </a:spcAft>
              <a:buSzPts val="1400"/>
              <a:buFont typeface="Calibri"/>
              <a:buChar char="●"/>
            </a:pPr>
            <a:r>
              <a:rPr lang="en-US" sz="1800" dirty="0">
                <a:latin typeface="Calibri" panose="020F0502020204030204" pitchFamily="34" charset="0"/>
                <a:cs typeface="Calibri" panose="020F0502020204030204" pitchFamily="34" charset="0"/>
              </a:rPr>
              <a:t>EL Coordinator develops and delivers professional learning after school or during in-service days</a:t>
            </a:r>
            <a:endParaRPr sz="1800" dirty="0">
              <a:latin typeface="Calibri" panose="020F0502020204030204" pitchFamily="34" charset="0"/>
              <a:cs typeface="Calibri" panose="020F0502020204030204" pitchFamily="34" charset="0"/>
            </a:endParaRPr>
          </a:p>
          <a:p>
            <a:pPr marL="457200" lvl="0" indent="0" algn="l" rtl="0">
              <a:lnSpc>
                <a:spcPct val="115000"/>
              </a:lnSpc>
              <a:spcBef>
                <a:spcPts val="1600"/>
              </a:spcBef>
              <a:spcAft>
                <a:spcPts val="1600"/>
              </a:spcAft>
              <a:buNone/>
            </a:pPr>
            <a:endParaRPr sz="1200" dirty="0">
              <a:latin typeface="Calibri" panose="020F0502020204030204" pitchFamily="34" charset="0"/>
              <a:cs typeface="Calibri" panose="020F0502020204030204" pitchFamily="34" charset="0"/>
            </a:endParaRPr>
          </a:p>
        </p:txBody>
      </p:sp>
      <p:sp>
        <p:nvSpPr>
          <p:cNvPr id="22" name="Rectangle 21">
            <a:extLst>
              <a:ext uri="{FF2B5EF4-FFF2-40B4-BE49-F238E27FC236}">
                <a16:creationId xmlns:a16="http://schemas.microsoft.com/office/drawing/2014/main" id="{DB5DAD6B-CC79-49CB-8C91-C3091804405F}"/>
              </a:ext>
              <a:ext uri="{C183D7F6-B498-43B3-948B-1728B52AA6E4}">
                <adec:decorative xmlns:adec="http://schemas.microsoft.com/office/drawing/2017/decorative" val="1"/>
              </a:ext>
            </a:extLst>
          </p:cNvPr>
          <p:cNvSpPr/>
          <p:nvPr/>
        </p:nvSpPr>
        <p:spPr>
          <a:xfrm>
            <a:off x="6516330" y="3308264"/>
            <a:ext cx="5032689" cy="3295819"/>
          </a:xfrm>
          <a:prstGeom prst="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2" name="Google Shape;192;g7376fe98d0_0_130"/>
          <p:cNvSpPr txBox="1"/>
          <p:nvPr/>
        </p:nvSpPr>
        <p:spPr>
          <a:xfrm>
            <a:off x="6595726" y="3308264"/>
            <a:ext cx="5109738" cy="2434971"/>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800" b="1" dirty="0">
                <a:latin typeface="Calibri" panose="020F0502020204030204" pitchFamily="34" charset="0"/>
                <a:ea typeface="Calibri"/>
                <a:cs typeface="Calibri" panose="020F0502020204030204" pitchFamily="34" charset="0"/>
                <a:sym typeface="Calibri"/>
              </a:rPr>
              <a:t>Non-Example</a:t>
            </a:r>
            <a:endParaRPr sz="1800" dirty="0">
              <a:latin typeface="Calibri" panose="020F0502020204030204" pitchFamily="34" charset="0"/>
              <a:ea typeface="Calibri"/>
              <a:cs typeface="Calibri" panose="020F0502020204030204" pitchFamily="34" charset="0"/>
              <a:sym typeface="Calibri"/>
            </a:endParaRPr>
          </a:p>
          <a:p>
            <a:pPr marL="0" lvl="0" indent="0" algn="l" rtl="0">
              <a:spcBef>
                <a:spcPts val="0"/>
              </a:spcBef>
              <a:spcAft>
                <a:spcPts val="0"/>
              </a:spcAft>
              <a:buNone/>
            </a:pPr>
            <a:endParaRPr sz="1800" dirty="0">
              <a:latin typeface="Calibri" panose="020F0502020204030204" pitchFamily="34" charset="0"/>
              <a:ea typeface="Calibri"/>
              <a:cs typeface="Calibri" panose="020F0502020204030204" pitchFamily="34" charset="0"/>
              <a:sym typeface="Calibri"/>
            </a:endParaRPr>
          </a:p>
          <a:p>
            <a:pPr marL="457200" lvl="0" indent="-304800" algn="l" rtl="0">
              <a:lnSpc>
                <a:spcPct val="115000"/>
              </a:lnSpc>
              <a:spcBef>
                <a:spcPts val="0"/>
              </a:spcBef>
              <a:spcAft>
                <a:spcPts val="0"/>
              </a:spcAft>
              <a:buSzPts val="1200"/>
              <a:buFont typeface="Calibri"/>
              <a:buChar char="●"/>
            </a:pPr>
            <a:r>
              <a:rPr lang="en-US" sz="1800" dirty="0">
                <a:latin typeface="Calibri" panose="020F0502020204030204" pitchFamily="34" charset="0"/>
                <a:cs typeface="Calibri" panose="020F0502020204030204" pitchFamily="34" charset="0"/>
              </a:rPr>
              <a:t>Title III funds will be used to purchase translation services during parent/teacher conferences.</a:t>
            </a:r>
          </a:p>
          <a:p>
            <a:pPr marL="457200" lvl="0" indent="-304800" algn="l" rtl="0">
              <a:lnSpc>
                <a:spcPct val="115000"/>
              </a:lnSpc>
              <a:spcBef>
                <a:spcPts val="0"/>
              </a:spcBef>
              <a:spcAft>
                <a:spcPts val="0"/>
              </a:spcAft>
              <a:buSzPts val="1200"/>
              <a:buFont typeface="Calibri"/>
              <a:buChar char="●"/>
            </a:pPr>
            <a:r>
              <a:rPr lang="en-US" sz="1800" dirty="0">
                <a:latin typeface="Calibri" panose="020F0502020204030204" pitchFamily="34" charset="0"/>
                <a:cs typeface="Calibri" panose="020F0502020204030204" pitchFamily="34" charset="0"/>
              </a:rPr>
              <a:t>Funding for 1.0 ELD teacher for 2020-2021 school year</a:t>
            </a:r>
          </a:p>
          <a:p>
            <a:pPr marL="457200" lvl="0" indent="-304800" algn="l" rtl="0">
              <a:lnSpc>
                <a:spcPct val="115000"/>
              </a:lnSpc>
              <a:spcBef>
                <a:spcPts val="0"/>
              </a:spcBef>
              <a:spcAft>
                <a:spcPts val="0"/>
              </a:spcAft>
              <a:buSzPts val="1200"/>
              <a:buFont typeface="Calibri"/>
              <a:buChar char="●"/>
            </a:pPr>
            <a:r>
              <a:rPr lang="en-US" sz="1800" dirty="0">
                <a:latin typeface="Calibri" panose="020F0502020204030204" pitchFamily="34" charset="0"/>
                <a:cs typeface="Calibri" panose="020F0502020204030204" pitchFamily="34" charset="0"/>
              </a:rPr>
              <a:t>Purchase headsets with microphones for WIDA ACCESS 2.0 assessment</a:t>
            </a:r>
            <a:endParaRPr sz="1800" dirty="0">
              <a:latin typeface="Calibri" panose="020F0502020204030204" pitchFamily="34" charset="0"/>
              <a:cs typeface="Calibri" panose="020F0502020204030204" pitchFamily="34" charset="0"/>
            </a:endParaRPr>
          </a:p>
          <a:p>
            <a:pPr marL="0" lvl="0" indent="0" algn="l" rtl="0">
              <a:spcBef>
                <a:spcPts val="1600"/>
              </a:spcBef>
              <a:spcAft>
                <a:spcPts val="0"/>
              </a:spcAft>
              <a:buClr>
                <a:schemeClr val="dk1"/>
              </a:buClr>
              <a:buSzPts val="1100"/>
              <a:buFont typeface="Arial"/>
              <a:buNone/>
            </a:pPr>
            <a:endParaRPr dirty="0">
              <a:latin typeface="Calibri" panose="020F0502020204030204" pitchFamily="34" charset="0"/>
              <a:ea typeface="Calibri"/>
              <a:cs typeface="Calibri" panose="020F0502020204030204" pitchFamily="34" charset="0"/>
              <a:sym typeface="Calibri"/>
            </a:endParaRPr>
          </a:p>
        </p:txBody>
      </p:sp>
      <p:sp>
        <p:nvSpPr>
          <p:cNvPr id="190" name="Google Shape;190;g7376fe98d0_0_130"/>
          <p:cNvSpPr txBox="1">
            <a:spLocks noGrp="1"/>
          </p:cNvSpPr>
          <p:nvPr>
            <p:ph type="sldNum" idx="12"/>
          </p:nvPr>
        </p:nvSpPr>
        <p:spPr>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SzPts val="1600"/>
              <a:buFont typeface="Arial"/>
              <a:buNone/>
            </a:pPr>
            <a:fld id="{00000000-1234-1234-1234-123412341234}" type="slidenum">
              <a:rPr lang="en-US"/>
              <a:t>10</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11">
                                            <p:txEl>
                                              <p:pRg st="0" end="0"/>
                                            </p:txEl>
                                          </p:spTgt>
                                        </p:tgtEl>
                                        <p:attrNameLst>
                                          <p:attrName>style.color</p:attrName>
                                        </p:attrNameLst>
                                      </p:cBhvr>
                                      <p:to>
                                        <a:schemeClr val="accent2"/>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2000" fill="hold"/>
                                        <p:tgtEl>
                                          <p:spTgt spid="12">
                                            <p:txEl>
                                              <p:pRg st="0" end="0"/>
                                            </p:txEl>
                                          </p:spTgt>
                                        </p:tgtEl>
                                        <p:attrNameLst>
                                          <p:attrName>style.color</p:attrName>
                                        </p:attrNameLst>
                                      </p:cBhvr>
                                      <p:to>
                                        <a:schemeClr val="hlink"/>
                                      </p:to>
                                    </p:animClr>
                                  </p:childTnLst>
                                </p:cTn>
                              </p:par>
                            </p:childTnLst>
                          </p:cTn>
                        </p:par>
                      </p:childTnLst>
                    </p:cTn>
                  </p:par>
                  <p:par>
                    <p:cTn id="11" fill="hold">
                      <p:stCondLst>
                        <p:cond delay="indefinite"/>
                      </p:stCondLst>
                      <p:childTnLst>
                        <p:par>
                          <p:cTn id="12" fill="hold">
                            <p:stCondLst>
                              <p:cond delay="0"/>
                            </p:stCondLst>
                            <p:childTnLst>
                              <p:par>
                                <p:cTn id="13" presetID="3" presetClass="emph" presetSubtype="2" fill="hold" nodeType="clickEffect">
                                  <p:stCondLst>
                                    <p:cond delay="0"/>
                                  </p:stCondLst>
                                  <p:childTnLst>
                                    <p:animClr clrSpc="rgb" dir="cw">
                                      <p:cBhvr override="childStyle">
                                        <p:cTn id="14" dur="2000" fill="hold"/>
                                        <p:tgtEl>
                                          <p:spTgt spid="3">
                                            <p:txEl>
                                              <p:pRg st="0" end="0"/>
                                            </p:txEl>
                                          </p:spTgt>
                                        </p:tgtEl>
                                        <p:attrNameLst>
                                          <p:attrName>style.color</p:attrName>
                                        </p:attrNameLst>
                                      </p:cBhvr>
                                      <p:to>
                                        <a:schemeClr val="folHlink"/>
                                      </p:to>
                                    </p:animClr>
                                  </p:childTnLst>
                                </p:cTn>
                              </p:par>
                            </p:childTnLst>
                          </p:cTn>
                        </p:par>
                      </p:childTnLst>
                    </p:cTn>
                  </p:par>
                  <p:par>
                    <p:cTn id="15" fill="hold">
                      <p:stCondLst>
                        <p:cond delay="indefinite"/>
                      </p:stCondLst>
                      <p:childTnLst>
                        <p:par>
                          <p:cTn id="16" fill="hold">
                            <p:stCondLst>
                              <p:cond delay="0"/>
                            </p:stCondLst>
                            <p:childTnLst>
                              <p:par>
                                <p:cTn id="17" presetID="3" presetClass="emph" presetSubtype="2" fill="hold" nodeType="clickEffect">
                                  <p:stCondLst>
                                    <p:cond delay="0"/>
                                  </p:stCondLst>
                                  <p:childTnLst>
                                    <p:animClr clrSpc="rgb" dir="cw">
                                      <p:cBhvr override="childStyle">
                                        <p:cTn id="18" dur="2000" fill="hold"/>
                                        <p:tgtEl>
                                          <p:spTgt spid="14">
                                            <p:txEl>
                                              <p:pRg st="0" end="0"/>
                                            </p:txEl>
                                          </p:spTgt>
                                        </p:tgtEl>
                                        <p:attrNameLst>
                                          <p:attrName>style.color</p:attrName>
                                        </p:attrNameLst>
                                      </p:cBhvr>
                                      <p:to>
                                        <a:schemeClr val="accent2"/>
                                      </p:to>
                                    </p:animClr>
                                  </p:childTnLst>
                                </p:cTn>
                              </p:par>
                            </p:childTnLst>
                          </p:cTn>
                        </p:par>
                      </p:childTnLst>
                    </p:cTn>
                  </p:par>
                  <p:par>
                    <p:cTn id="19" fill="hold">
                      <p:stCondLst>
                        <p:cond delay="indefinite"/>
                      </p:stCondLst>
                      <p:childTnLst>
                        <p:par>
                          <p:cTn id="20" fill="hold">
                            <p:stCondLst>
                              <p:cond delay="0"/>
                            </p:stCondLst>
                            <p:childTnLst>
                              <p:par>
                                <p:cTn id="21" presetID="3" presetClass="emph" presetSubtype="2" fill="hold" nodeType="clickEffect">
                                  <p:stCondLst>
                                    <p:cond delay="0"/>
                                  </p:stCondLst>
                                  <p:childTnLst>
                                    <p:animClr clrSpc="rgb" dir="cw">
                                      <p:cBhvr override="childStyle">
                                        <p:cTn id="22" dur="2000" fill="hold"/>
                                        <p:tgtEl>
                                          <p:spTgt spid="14">
                                            <p:txEl>
                                              <p:pRg st="0" end="0"/>
                                            </p:txEl>
                                          </p:spTgt>
                                        </p:tgtEl>
                                        <p:attrNameLst>
                                          <p:attrName>style.color</p:attrName>
                                        </p:attrNameLst>
                                      </p:cBhvr>
                                      <p:to>
                                        <a:srgbClr val="FF1F1F"/>
                                      </p:to>
                                    </p:animClr>
                                  </p:childTnLst>
                                </p:cTn>
                              </p:par>
                            </p:childTnLst>
                          </p:cTn>
                        </p:par>
                      </p:childTnLst>
                    </p:cTn>
                  </p:par>
                  <p:par>
                    <p:cTn id="23" fill="hold">
                      <p:stCondLst>
                        <p:cond delay="indefinite"/>
                      </p:stCondLst>
                      <p:childTnLst>
                        <p:par>
                          <p:cTn id="24" fill="hold">
                            <p:stCondLst>
                              <p:cond delay="0"/>
                            </p:stCondLst>
                            <p:childTnLst>
                              <p:par>
                                <p:cTn id="25" presetID="3" presetClass="emph" presetSubtype="2" fill="hold" nodeType="clickEffect">
                                  <p:stCondLst>
                                    <p:cond delay="0"/>
                                  </p:stCondLst>
                                  <p:childTnLst>
                                    <p:animClr clrSpc="rgb" dir="cw">
                                      <p:cBhvr override="childStyle">
                                        <p:cTn id="26" dur="2000" fill="hold"/>
                                        <p:tgtEl>
                                          <p:spTgt spid="191">
                                            <p:txEl>
                                              <p:pRg st="2" end="2"/>
                                            </p:txEl>
                                          </p:spTgt>
                                        </p:tgtEl>
                                        <p:attrNameLst>
                                          <p:attrName>style.color</p:attrName>
                                        </p:attrNameLst>
                                      </p:cBhvr>
                                      <p:to>
                                        <a:srgbClr val="FF1F1F"/>
                                      </p:to>
                                    </p:animClr>
                                  </p:childTnLst>
                                </p:cTn>
                              </p:par>
                            </p:childTnLst>
                          </p:cTn>
                        </p:par>
                      </p:childTnLst>
                    </p:cTn>
                  </p:par>
                  <p:par>
                    <p:cTn id="27" fill="hold">
                      <p:stCondLst>
                        <p:cond delay="indefinite"/>
                      </p:stCondLst>
                      <p:childTnLst>
                        <p:par>
                          <p:cTn id="28" fill="hold">
                            <p:stCondLst>
                              <p:cond delay="0"/>
                            </p:stCondLst>
                            <p:childTnLst>
                              <p:par>
                                <p:cTn id="29" presetID="3" presetClass="emph" presetSubtype="2" fill="hold" nodeType="clickEffect">
                                  <p:stCondLst>
                                    <p:cond delay="0"/>
                                  </p:stCondLst>
                                  <p:childTnLst>
                                    <p:animClr clrSpc="rgb" dir="cw">
                                      <p:cBhvr override="childStyle">
                                        <p:cTn id="30" dur="2000" fill="hold"/>
                                        <p:tgtEl>
                                          <p:spTgt spid="191">
                                            <p:txEl>
                                              <p:pRg st="3" end="3"/>
                                            </p:txEl>
                                          </p:spTgt>
                                        </p:tgtEl>
                                        <p:attrNameLst>
                                          <p:attrName>style.color</p:attrName>
                                        </p:attrNameLst>
                                      </p:cBhvr>
                                      <p:to>
                                        <a:schemeClr val="folHlink"/>
                                      </p:to>
                                    </p:animClr>
                                  </p:childTnLst>
                                </p:cTn>
                              </p:par>
                            </p:childTnLst>
                          </p:cTn>
                        </p:par>
                      </p:childTnLst>
                    </p:cTn>
                  </p:par>
                  <p:par>
                    <p:cTn id="31" fill="hold">
                      <p:stCondLst>
                        <p:cond delay="indefinite"/>
                      </p:stCondLst>
                      <p:childTnLst>
                        <p:par>
                          <p:cTn id="32" fill="hold">
                            <p:stCondLst>
                              <p:cond delay="0"/>
                            </p:stCondLst>
                            <p:childTnLst>
                              <p:par>
                                <p:cTn id="33" presetID="3" presetClass="emph" presetSubtype="2" fill="hold" nodeType="clickEffect">
                                  <p:stCondLst>
                                    <p:cond delay="0"/>
                                  </p:stCondLst>
                                  <p:childTnLst>
                                    <p:animClr clrSpc="rgb" dir="cw">
                                      <p:cBhvr override="childStyle">
                                        <p:cTn id="34" dur="2000" fill="hold"/>
                                        <p:tgtEl>
                                          <p:spTgt spid="191">
                                            <p:txEl>
                                              <p:pRg st="4" end="4"/>
                                            </p:txEl>
                                          </p:spTgt>
                                        </p:tgtEl>
                                        <p:attrNameLst>
                                          <p:attrName>style.color</p:attrName>
                                        </p:attrNameLst>
                                      </p:cBhvr>
                                      <p:to>
                                        <a:schemeClr val="folHlink"/>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1" name="Google Shape;201;g7376fe98d0_0_137"/>
          <p:cNvSpPr txBox="1">
            <a:spLocks noGrp="1"/>
          </p:cNvSpPr>
          <p:nvPr>
            <p:ph type="title"/>
          </p:nvPr>
        </p:nvSpPr>
        <p:spPr>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dirty="0">
                <a:latin typeface="Calibri" panose="020F0502020204030204" pitchFamily="34" charset="0"/>
                <a:cs typeface="Calibri" panose="020F0502020204030204" pitchFamily="34" charset="0"/>
              </a:rPr>
              <a:t>Budget Review Checklist</a:t>
            </a:r>
            <a:endParaRPr dirty="0">
              <a:latin typeface="Calibri" panose="020F0502020204030204" pitchFamily="34" charset="0"/>
              <a:cs typeface="Calibri" panose="020F0502020204030204" pitchFamily="34" charset="0"/>
            </a:endParaRPr>
          </a:p>
        </p:txBody>
      </p:sp>
      <p:sp>
        <p:nvSpPr>
          <p:cNvPr id="204" name="Google Shape;204;g7376fe98d0_0_137"/>
          <p:cNvSpPr txBox="1"/>
          <p:nvPr/>
        </p:nvSpPr>
        <p:spPr>
          <a:xfrm>
            <a:off x="183335" y="1402000"/>
            <a:ext cx="5785476" cy="3626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sz="1800" b="1" dirty="0">
                <a:latin typeface="Calibri" panose="020F0502020204030204" pitchFamily="34" charset="0"/>
                <a:cs typeface="Calibri" panose="020F0502020204030204" pitchFamily="34" charset="0"/>
              </a:rPr>
              <a:t>Budget line item contains information below:</a:t>
            </a:r>
            <a:endParaRPr sz="1800" b="1" dirty="0">
              <a:latin typeface="Calibri" panose="020F0502020204030204" pitchFamily="34" charset="0"/>
              <a:cs typeface="Calibri" panose="020F0502020204030204" pitchFamily="34" charset="0"/>
            </a:endParaRPr>
          </a:p>
          <a:p>
            <a:pPr marL="457200" lvl="0" indent="-304800" algn="l" rtl="0">
              <a:lnSpc>
                <a:spcPct val="115000"/>
              </a:lnSpc>
              <a:spcBef>
                <a:spcPts val="0"/>
              </a:spcBef>
              <a:spcAft>
                <a:spcPts val="0"/>
              </a:spcAft>
              <a:buSzPts val="1200"/>
              <a:buChar char="❏"/>
            </a:pPr>
            <a:r>
              <a:rPr lang="en-US" sz="1800" dirty="0">
                <a:latin typeface="Calibri" panose="020F0502020204030204" pitchFamily="34" charset="0"/>
                <a:cs typeface="Calibri" panose="020F0502020204030204" pitchFamily="34" charset="0"/>
              </a:rPr>
              <a:t>Activities' proposed are effective, research-based programs/strategies to help English learners increase their English language proficiency and meet Colorado Academic Standards and/or access to grade level content.</a:t>
            </a:r>
            <a:endParaRPr sz="1800" dirty="0">
              <a:latin typeface="Calibri" panose="020F0502020204030204" pitchFamily="34" charset="0"/>
              <a:cs typeface="Calibri" panose="020F0502020204030204" pitchFamily="34" charset="0"/>
            </a:endParaRPr>
          </a:p>
          <a:p>
            <a:pPr marL="457200" lvl="0" indent="-304800" algn="l" rtl="0">
              <a:lnSpc>
                <a:spcPct val="115000"/>
              </a:lnSpc>
              <a:spcBef>
                <a:spcPts val="0"/>
              </a:spcBef>
              <a:spcAft>
                <a:spcPts val="0"/>
              </a:spcAft>
              <a:buSzPts val="1200"/>
              <a:buChar char="❏"/>
            </a:pPr>
            <a:r>
              <a:rPr lang="en-US" sz="1800" dirty="0">
                <a:latin typeface="Calibri" panose="020F0502020204030204" pitchFamily="34" charset="0"/>
                <a:cs typeface="Calibri" panose="020F0502020204030204" pitchFamily="34" charset="0"/>
              </a:rPr>
              <a:t>Activity describes how item is supplemental to core ELD programming, if applicable.</a:t>
            </a:r>
            <a:endParaRPr sz="1800" dirty="0">
              <a:latin typeface="Calibri" panose="020F0502020204030204" pitchFamily="34" charset="0"/>
              <a:cs typeface="Calibri" panose="020F0502020204030204" pitchFamily="34" charset="0"/>
            </a:endParaRPr>
          </a:p>
          <a:p>
            <a:pPr marL="457200" lvl="0" indent="-304800" algn="l" rtl="0">
              <a:lnSpc>
                <a:spcPct val="115000"/>
              </a:lnSpc>
              <a:spcBef>
                <a:spcPts val="0"/>
              </a:spcBef>
              <a:spcAft>
                <a:spcPts val="0"/>
              </a:spcAft>
              <a:buSzPts val="1200"/>
              <a:buChar char="❏"/>
            </a:pPr>
            <a:r>
              <a:rPr lang="en-US" sz="1800" dirty="0">
                <a:latin typeface="Calibri" panose="020F0502020204030204" pitchFamily="34" charset="0"/>
                <a:cs typeface="Calibri" panose="020F0502020204030204" pitchFamily="34" charset="0"/>
              </a:rPr>
              <a:t>Previously Funded Section: If LEA has indicated item is 'New Activity' then no other funding sources are selected.</a:t>
            </a:r>
            <a:endParaRPr sz="1800" dirty="0">
              <a:latin typeface="Calibri" panose="020F0502020204030204" pitchFamily="34" charset="0"/>
              <a:cs typeface="Calibri" panose="020F0502020204030204" pitchFamily="34" charset="0"/>
            </a:endParaRPr>
          </a:p>
          <a:p>
            <a:pPr marL="457200" lvl="0" indent="-304800" algn="l" rtl="0">
              <a:lnSpc>
                <a:spcPct val="115000"/>
              </a:lnSpc>
              <a:spcBef>
                <a:spcPts val="0"/>
              </a:spcBef>
              <a:spcAft>
                <a:spcPts val="0"/>
              </a:spcAft>
              <a:buSzPts val="1200"/>
              <a:buChar char="❏"/>
            </a:pPr>
            <a:r>
              <a:rPr lang="en-US" sz="1800" dirty="0">
                <a:latin typeface="Calibri" panose="020F0502020204030204" pitchFamily="34" charset="0"/>
                <a:cs typeface="Calibri" panose="020F0502020204030204" pitchFamily="34" charset="0"/>
              </a:rPr>
              <a:t>Professional development activity descriptions detail how the PD will be delivered throughout the year (unless captured in narrative).</a:t>
            </a:r>
            <a:endParaRPr sz="1800" dirty="0">
              <a:latin typeface="Calibri" panose="020F0502020204030204" pitchFamily="34" charset="0"/>
              <a:cs typeface="Calibri" panose="020F0502020204030204" pitchFamily="34" charset="0"/>
            </a:endParaRPr>
          </a:p>
        </p:txBody>
      </p:sp>
      <p:sp>
        <p:nvSpPr>
          <p:cNvPr id="205" name="Google Shape;205;g7376fe98d0_0_137"/>
          <p:cNvSpPr txBox="1"/>
          <p:nvPr/>
        </p:nvSpPr>
        <p:spPr>
          <a:xfrm>
            <a:off x="6286500" y="1497000"/>
            <a:ext cx="5657850" cy="3864000"/>
          </a:xfrm>
          <a:prstGeom prst="rect">
            <a:avLst/>
          </a:prstGeom>
          <a:noFill/>
          <a:ln>
            <a:noFill/>
          </a:ln>
        </p:spPr>
        <p:txBody>
          <a:bodyPr spcFirstLastPara="1" wrap="square" lIns="91425" tIns="91425" rIns="91425" bIns="91425" anchor="t" anchorCtr="0">
            <a:noAutofit/>
          </a:bodyPr>
          <a:lstStyle/>
          <a:p>
            <a:pPr marL="457200" lvl="0" indent="-304800" algn="l" rtl="0">
              <a:lnSpc>
                <a:spcPct val="115000"/>
              </a:lnSpc>
              <a:spcBef>
                <a:spcPts val="0"/>
              </a:spcBef>
              <a:spcAft>
                <a:spcPts val="0"/>
              </a:spcAft>
              <a:buSzPts val="1200"/>
              <a:buChar char="❏"/>
            </a:pPr>
            <a:r>
              <a:rPr lang="en-US" sz="1800" dirty="0">
                <a:latin typeface="Calibri" panose="020F0502020204030204" pitchFamily="34" charset="0"/>
                <a:cs typeface="Calibri" panose="020F0502020204030204" pitchFamily="34" charset="0"/>
              </a:rPr>
              <a:t>If LEA has indicated federal funds used (Title I, II, III, IV or IV) ensure activities described are budgeted in program indicated. </a:t>
            </a:r>
            <a:endParaRPr sz="1800" dirty="0">
              <a:latin typeface="Calibri" panose="020F0502020204030204" pitchFamily="34" charset="0"/>
              <a:cs typeface="Calibri" panose="020F0502020204030204" pitchFamily="34" charset="0"/>
            </a:endParaRPr>
          </a:p>
          <a:p>
            <a:pPr marL="457200" lvl="0" indent="-304800" algn="l" rtl="0">
              <a:lnSpc>
                <a:spcPct val="115000"/>
              </a:lnSpc>
              <a:spcBef>
                <a:spcPts val="0"/>
              </a:spcBef>
              <a:spcAft>
                <a:spcPts val="0"/>
              </a:spcAft>
              <a:buSzPts val="1200"/>
              <a:buChar char="❏"/>
            </a:pPr>
            <a:r>
              <a:rPr lang="en-US" sz="1800" dirty="0">
                <a:latin typeface="Calibri" panose="020F0502020204030204" pitchFamily="34" charset="0"/>
                <a:cs typeface="Calibri" panose="020F0502020204030204" pitchFamily="34" charset="0"/>
              </a:rPr>
              <a:t>Descriptions of activities are allowable, reasonable and necessary.</a:t>
            </a:r>
            <a:endParaRPr sz="1800" dirty="0">
              <a:latin typeface="Calibri" panose="020F0502020204030204" pitchFamily="34" charset="0"/>
              <a:cs typeface="Calibri" panose="020F0502020204030204" pitchFamily="34" charset="0"/>
            </a:endParaRPr>
          </a:p>
          <a:p>
            <a:pPr marL="457200" lvl="0" indent="-304800" algn="l" rtl="0">
              <a:lnSpc>
                <a:spcPct val="115000"/>
              </a:lnSpc>
              <a:spcBef>
                <a:spcPts val="0"/>
              </a:spcBef>
              <a:spcAft>
                <a:spcPts val="0"/>
              </a:spcAft>
              <a:buSzPts val="1200"/>
              <a:buChar char="❏"/>
            </a:pPr>
            <a:r>
              <a:rPr lang="en-US" sz="1800" dirty="0">
                <a:latin typeface="Calibri" panose="020F0502020204030204" pitchFamily="34" charset="0"/>
                <a:cs typeface="Calibri" panose="020F0502020204030204" pitchFamily="34" charset="0"/>
              </a:rPr>
              <a:t>Expenditures are supplemental to core ELD programming.  Was it paid for out of other funds in previous years?  Is it required to meet core ELD program requirements under Civil Rights Act/EEOA?  Is it required under other funding sources/OCR agreements/DOJ consent decree? </a:t>
            </a:r>
            <a:endParaRPr sz="1800" dirty="0">
              <a:latin typeface="Calibri" panose="020F0502020204030204" pitchFamily="34" charset="0"/>
              <a:cs typeface="Calibri" panose="020F0502020204030204" pitchFamily="34" charset="0"/>
            </a:endParaRPr>
          </a:p>
          <a:p>
            <a:pPr marL="457200" lvl="0" indent="-304800" algn="l" rtl="0">
              <a:lnSpc>
                <a:spcPct val="115000"/>
              </a:lnSpc>
              <a:spcBef>
                <a:spcPts val="0"/>
              </a:spcBef>
              <a:spcAft>
                <a:spcPts val="0"/>
              </a:spcAft>
              <a:buSzPts val="1200"/>
              <a:buChar char="❏"/>
            </a:pPr>
            <a:r>
              <a:rPr lang="en-US" sz="1800" dirty="0">
                <a:latin typeface="Calibri" panose="020F0502020204030204" pitchFamily="34" charset="0"/>
                <a:cs typeface="Calibri" panose="020F0502020204030204" pitchFamily="34" charset="0"/>
              </a:rPr>
              <a:t>If purchased service, activity description includes who/what/where/when (i.e. length of contract, etc.)/why.</a:t>
            </a:r>
            <a:endParaRPr sz="1800" dirty="0">
              <a:latin typeface="Calibri" panose="020F0502020204030204" pitchFamily="34" charset="0"/>
              <a:cs typeface="Calibri" panose="020F0502020204030204" pitchFamily="34" charset="0"/>
            </a:endParaRPr>
          </a:p>
          <a:p>
            <a:pPr marL="0" lvl="0" indent="0" algn="l" rtl="0">
              <a:spcBef>
                <a:spcPts val="1600"/>
              </a:spcBef>
              <a:spcAft>
                <a:spcPts val="0"/>
              </a:spcAft>
              <a:buNone/>
            </a:pPr>
            <a:endParaRPr sz="1800" dirty="0">
              <a:latin typeface="Calibri" panose="020F0502020204030204" pitchFamily="34" charset="0"/>
              <a:cs typeface="Calibri" panose="020F0502020204030204" pitchFamily="34" charset="0"/>
            </a:endParaRPr>
          </a:p>
          <a:p>
            <a:pPr marL="0" lvl="0" indent="0" algn="l" rtl="0">
              <a:spcBef>
                <a:spcPts val="0"/>
              </a:spcBef>
              <a:spcAft>
                <a:spcPts val="0"/>
              </a:spcAft>
              <a:buNone/>
            </a:pPr>
            <a:endParaRPr sz="1800" dirty="0">
              <a:latin typeface="Calibri" panose="020F0502020204030204" pitchFamily="34" charset="0"/>
              <a:cs typeface="Calibri" panose="020F0502020204030204" pitchFamily="34" charset="0"/>
            </a:endParaRPr>
          </a:p>
        </p:txBody>
      </p:sp>
      <p:sp>
        <p:nvSpPr>
          <p:cNvPr id="202" name="Google Shape;202;g7376fe98d0_0_137"/>
          <p:cNvSpPr txBox="1">
            <a:spLocks noGrp="1"/>
          </p:cNvSpPr>
          <p:nvPr>
            <p:ph type="sldNum" idx="12"/>
          </p:nvPr>
        </p:nvSpPr>
        <p:spPr>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SzPts val="1600"/>
              <a:buFont typeface="Arial"/>
              <a:buNone/>
            </a:pPr>
            <a:fld id="{00000000-1234-1234-1234-123412341234}" type="slidenum">
              <a:rPr lang="en-US"/>
              <a:t>11</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204">
                                            <p:txEl>
                                              <p:pRg st="1" end="1"/>
                                            </p:txEl>
                                          </p:spTgt>
                                        </p:tgtEl>
                                        <p:attrNameLst>
                                          <p:attrName>style.color</p:attrName>
                                        </p:attrNameLst>
                                      </p:cBhvr>
                                      <p:to>
                                        <a:schemeClr val="accent2"/>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2000" fill="hold"/>
                                        <p:tgtEl>
                                          <p:spTgt spid="204">
                                            <p:txEl>
                                              <p:pRg st="2" end="2"/>
                                            </p:txEl>
                                          </p:spTgt>
                                        </p:tgtEl>
                                        <p:attrNameLst>
                                          <p:attrName>style.color</p:attrName>
                                        </p:attrNameLst>
                                      </p:cBhvr>
                                      <p:to>
                                        <a:srgbClr val="9E40DE"/>
                                      </p:to>
                                    </p:animClr>
                                  </p:childTnLst>
                                </p:cTn>
                              </p:par>
                            </p:childTnLst>
                          </p:cTn>
                        </p:par>
                      </p:childTnLst>
                    </p:cTn>
                  </p:par>
                  <p:par>
                    <p:cTn id="11" fill="hold">
                      <p:stCondLst>
                        <p:cond delay="indefinite"/>
                      </p:stCondLst>
                      <p:childTnLst>
                        <p:par>
                          <p:cTn id="12" fill="hold">
                            <p:stCondLst>
                              <p:cond delay="0"/>
                            </p:stCondLst>
                            <p:childTnLst>
                              <p:par>
                                <p:cTn id="13" presetID="3" presetClass="emph" presetSubtype="2" fill="hold" nodeType="clickEffect">
                                  <p:stCondLst>
                                    <p:cond delay="0"/>
                                  </p:stCondLst>
                                  <p:childTnLst>
                                    <p:animClr clrSpc="rgb" dir="cw">
                                      <p:cBhvr override="childStyle">
                                        <p:cTn id="14" dur="2000" fill="hold"/>
                                        <p:tgtEl>
                                          <p:spTgt spid="204">
                                            <p:txEl>
                                              <p:pRg st="3" end="3"/>
                                            </p:txEl>
                                          </p:spTgt>
                                        </p:tgtEl>
                                        <p:attrNameLst>
                                          <p:attrName>style.color</p:attrName>
                                        </p:attrNameLst>
                                      </p:cBhvr>
                                      <p:to>
                                        <a:srgbClr val="2823FB"/>
                                      </p:to>
                                    </p:animClr>
                                  </p:childTnLst>
                                </p:cTn>
                              </p:par>
                            </p:childTnLst>
                          </p:cTn>
                        </p:par>
                      </p:childTnLst>
                    </p:cTn>
                  </p:par>
                  <p:par>
                    <p:cTn id="15" fill="hold">
                      <p:stCondLst>
                        <p:cond delay="indefinite"/>
                      </p:stCondLst>
                      <p:childTnLst>
                        <p:par>
                          <p:cTn id="16" fill="hold">
                            <p:stCondLst>
                              <p:cond delay="0"/>
                            </p:stCondLst>
                            <p:childTnLst>
                              <p:par>
                                <p:cTn id="17" presetID="3" presetClass="emph" presetSubtype="2" fill="hold" nodeType="clickEffect">
                                  <p:stCondLst>
                                    <p:cond delay="0"/>
                                  </p:stCondLst>
                                  <p:childTnLst>
                                    <p:animClr clrSpc="rgb" dir="cw">
                                      <p:cBhvr override="childStyle">
                                        <p:cTn id="18" dur="2000" fill="hold"/>
                                        <p:tgtEl>
                                          <p:spTgt spid="205">
                                            <p:txEl>
                                              <p:pRg st="0" end="0"/>
                                            </p:txEl>
                                          </p:spTgt>
                                        </p:tgtEl>
                                        <p:attrNameLst>
                                          <p:attrName>style.color</p:attrName>
                                        </p:attrNameLst>
                                      </p:cBhvr>
                                      <p:to>
                                        <a:srgbClr val="FF1F1F"/>
                                      </p:to>
                                    </p:animClr>
                                  </p:childTnLst>
                                </p:cTn>
                              </p:par>
                            </p:childTnLst>
                          </p:cTn>
                        </p:par>
                      </p:childTnLst>
                    </p:cTn>
                  </p:par>
                  <p:par>
                    <p:cTn id="19" fill="hold">
                      <p:stCondLst>
                        <p:cond delay="indefinite"/>
                      </p:stCondLst>
                      <p:childTnLst>
                        <p:par>
                          <p:cTn id="20" fill="hold">
                            <p:stCondLst>
                              <p:cond delay="0"/>
                            </p:stCondLst>
                            <p:childTnLst>
                              <p:par>
                                <p:cTn id="21" presetID="3" presetClass="emph" presetSubtype="2" fill="hold" nodeType="clickEffect">
                                  <p:stCondLst>
                                    <p:cond delay="0"/>
                                  </p:stCondLst>
                                  <p:childTnLst>
                                    <p:animClr clrSpc="rgb" dir="cw">
                                      <p:cBhvr override="childStyle">
                                        <p:cTn id="22" dur="2000" fill="hold"/>
                                        <p:tgtEl>
                                          <p:spTgt spid="205">
                                            <p:txEl>
                                              <p:pRg st="3" end="3"/>
                                            </p:txEl>
                                          </p:spTgt>
                                        </p:tgtEl>
                                        <p:attrNameLst>
                                          <p:attrName>style.color</p:attrName>
                                        </p:attrNameLst>
                                      </p:cBhvr>
                                      <p:to>
                                        <a:srgbClr val="FF33CC"/>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g8398d590f5_0_1"/>
          <p:cNvSpPr txBox="1">
            <a:spLocks noGrp="1"/>
          </p:cNvSpPr>
          <p:nvPr>
            <p:ph type="title"/>
          </p:nvPr>
        </p:nvSpPr>
        <p:spPr>
          <a:prstGeom prst="rect">
            <a:avLst/>
          </a:prstGeom>
        </p:spPr>
        <p:txBody>
          <a:bodyPr spcFirstLastPara="1" wrap="square" lIns="0" tIns="0" rIns="0" bIns="0" anchor="t" anchorCtr="0">
            <a:noAutofit/>
          </a:bodyPr>
          <a:lstStyle/>
          <a:p>
            <a:pPr marL="0" lvl="0" indent="0" algn="l" rtl="0">
              <a:spcBef>
                <a:spcPts val="0"/>
              </a:spcBef>
              <a:spcAft>
                <a:spcPts val="0"/>
              </a:spcAft>
              <a:buClr>
                <a:schemeClr val="dk1"/>
              </a:buClr>
              <a:buSzPts val="1100"/>
              <a:buFont typeface="Arial"/>
              <a:buNone/>
            </a:pPr>
            <a:r>
              <a:rPr lang="en-US" dirty="0">
                <a:latin typeface="Calibri" panose="020F0502020204030204" pitchFamily="34" charset="0"/>
                <a:cs typeface="Calibri" panose="020F0502020204030204" pitchFamily="34" charset="0"/>
              </a:rPr>
              <a:t>Title III Immigrant Set-Aside </a:t>
            </a:r>
            <a:endParaRPr dirty="0">
              <a:latin typeface="Calibri" panose="020F0502020204030204" pitchFamily="34" charset="0"/>
              <a:cs typeface="Calibri" panose="020F0502020204030204" pitchFamily="34" charset="0"/>
            </a:endParaRPr>
          </a:p>
        </p:txBody>
      </p:sp>
      <p:sp>
        <p:nvSpPr>
          <p:cNvPr id="212" name="Google Shape;212;g8398d590f5_0_1"/>
          <p:cNvSpPr txBox="1">
            <a:spLocks noGrp="1"/>
          </p:cNvSpPr>
          <p:nvPr>
            <p:ph type="body" idx="1"/>
          </p:nvPr>
        </p:nvSpPr>
        <p:spPr>
          <a:xfrm>
            <a:off x="332874" y="1554480"/>
            <a:ext cx="5144002" cy="4351200"/>
          </a:xfrm>
          <a:prstGeom prst="rect">
            <a:avLst/>
          </a:prstGeom>
        </p:spPr>
        <p:txBody>
          <a:bodyPr spcFirstLastPara="1" wrap="square" lIns="0" tIns="0" rIns="0" bIns="0" anchor="t" anchorCtr="0">
            <a:noAutofit/>
          </a:bodyPr>
          <a:lstStyle/>
          <a:p>
            <a:pPr marL="76200" lvl="0" indent="0" algn="l" rtl="0">
              <a:spcBef>
                <a:spcPts val="1000"/>
              </a:spcBef>
              <a:spcAft>
                <a:spcPts val="0"/>
              </a:spcAft>
              <a:buSzPts val="2400"/>
              <a:buNone/>
            </a:pPr>
            <a:r>
              <a:rPr lang="en-US" b="1" dirty="0"/>
              <a:t>Updates</a:t>
            </a:r>
          </a:p>
          <a:p>
            <a:pPr marL="457200" lvl="0" indent="-381000" algn="l" rtl="0">
              <a:spcBef>
                <a:spcPts val="1000"/>
              </a:spcBef>
              <a:spcAft>
                <a:spcPts val="0"/>
              </a:spcAft>
              <a:buSzPts val="2400"/>
              <a:buChar char="•"/>
            </a:pPr>
            <a:r>
              <a:rPr lang="en-US" dirty="0"/>
              <a:t>New Page-No longer combined with the Title III Budget page</a:t>
            </a:r>
            <a:endParaRPr dirty="0"/>
          </a:p>
          <a:p>
            <a:pPr marL="457200" lvl="0" indent="-381000" algn="l" rtl="0">
              <a:spcBef>
                <a:spcPts val="0"/>
              </a:spcBef>
              <a:spcAft>
                <a:spcPts val="0"/>
              </a:spcAft>
              <a:buSzPts val="2400"/>
              <a:buChar char="•"/>
            </a:pPr>
            <a:r>
              <a:rPr lang="en-US" dirty="0"/>
              <a:t>No Immigrant Set-Aside Narrative Collected</a:t>
            </a:r>
            <a:endParaRPr dirty="0"/>
          </a:p>
          <a:p>
            <a:pPr marL="457200" lvl="0" indent="-381000" algn="l" rtl="0">
              <a:spcBef>
                <a:spcPts val="0"/>
              </a:spcBef>
              <a:spcAft>
                <a:spcPts val="0"/>
              </a:spcAft>
              <a:buSzPts val="2400"/>
              <a:buChar char="•"/>
            </a:pPr>
            <a:r>
              <a:rPr lang="en-US" dirty="0"/>
              <a:t>Only Budget Page</a:t>
            </a:r>
            <a:endParaRPr dirty="0"/>
          </a:p>
        </p:txBody>
      </p:sp>
      <p:sp>
        <p:nvSpPr>
          <p:cNvPr id="214" name="Google Shape;214;g8398d590f5_0_1"/>
          <p:cNvSpPr txBox="1"/>
          <p:nvPr/>
        </p:nvSpPr>
        <p:spPr>
          <a:xfrm>
            <a:off x="5943599" y="1519500"/>
            <a:ext cx="5410201" cy="19095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sz="1800" b="1" dirty="0">
                <a:latin typeface="Calibri" panose="020F0502020204030204" pitchFamily="34" charset="0"/>
                <a:cs typeface="Calibri" panose="020F0502020204030204" pitchFamily="34" charset="0"/>
              </a:rPr>
              <a:t>Budget line item contains information below:</a:t>
            </a:r>
            <a:endParaRPr sz="1800" b="1" dirty="0">
              <a:latin typeface="Calibri" panose="020F0502020204030204" pitchFamily="34" charset="0"/>
              <a:cs typeface="Calibri" panose="020F0502020204030204" pitchFamily="34" charset="0"/>
            </a:endParaRPr>
          </a:p>
          <a:p>
            <a:pPr marL="457200" lvl="0" indent="-304800" algn="l" rtl="0">
              <a:lnSpc>
                <a:spcPct val="115000"/>
              </a:lnSpc>
              <a:spcBef>
                <a:spcPts val="1600"/>
              </a:spcBef>
              <a:spcAft>
                <a:spcPts val="0"/>
              </a:spcAft>
              <a:buSzPts val="1200"/>
              <a:buChar char="❏"/>
            </a:pPr>
            <a:r>
              <a:rPr lang="en-US" sz="1800" dirty="0">
                <a:solidFill>
                  <a:schemeClr val="dk1"/>
                </a:solidFill>
                <a:latin typeface="Calibri" panose="020F0502020204030204" pitchFamily="34" charset="0"/>
                <a:cs typeface="Calibri" panose="020F0502020204030204" pitchFamily="34" charset="0"/>
              </a:rPr>
              <a:t>Descriptions of activities are allowable and reasonable.</a:t>
            </a:r>
            <a:endParaRPr sz="1800" dirty="0">
              <a:solidFill>
                <a:schemeClr val="dk1"/>
              </a:solidFill>
              <a:latin typeface="Calibri" panose="020F0502020204030204" pitchFamily="34" charset="0"/>
              <a:cs typeface="Calibri" panose="020F0502020204030204" pitchFamily="34" charset="0"/>
            </a:endParaRPr>
          </a:p>
          <a:p>
            <a:pPr marL="457200" lvl="0" indent="-304800" algn="l" rtl="0">
              <a:lnSpc>
                <a:spcPct val="115000"/>
              </a:lnSpc>
              <a:spcBef>
                <a:spcPts val="0"/>
              </a:spcBef>
              <a:spcAft>
                <a:spcPts val="0"/>
              </a:spcAft>
              <a:buSzPts val="1200"/>
              <a:buChar char="❏"/>
            </a:pPr>
            <a:r>
              <a:rPr lang="en-US" sz="1800" dirty="0">
                <a:solidFill>
                  <a:schemeClr val="dk1"/>
                </a:solidFill>
                <a:latin typeface="Calibri" panose="020F0502020204030204" pitchFamily="34" charset="0"/>
                <a:cs typeface="Calibri" panose="020F0502020204030204" pitchFamily="34" charset="0"/>
              </a:rPr>
              <a:t>Title III ISA funds must be used to  provides enhanced instructional and supplemental support opportunities for immigrant students and their families.</a:t>
            </a:r>
            <a:endParaRPr sz="1800" dirty="0">
              <a:solidFill>
                <a:schemeClr val="dk1"/>
              </a:solidFill>
              <a:latin typeface="Calibri" panose="020F0502020204030204" pitchFamily="34" charset="0"/>
              <a:cs typeface="Calibri" panose="020F0502020204030204" pitchFamily="34" charset="0"/>
            </a:endParaRPr>
          </a:p>
          <a:p>
            <a:pPr marL="457200" lvl="0" indent="-304800" algn="l" rtl="0">
              <a:lnSpc>
                <a:spcPct val="115000"/>
              </a:lnSpc>
              <a:spcBef>
                <a:spcPts val="0"/>
              </a:spcBef>
              <a:spcAft>
                <a:spcPts val="0"/>
              </a:spcAft>
              <a:buSzPts val="1200"/>
              <a:buChar char="❏"/>
            </a:pPr>
            <a:r>
              <a:rPr lang="en-US" sz="1800" dirty="0">
                <a:solidFill>
                  <a:schemeClr val="dk1"/>
                </a:solidFill>
                <a:latin typeface="Calibri" panose="020F0502020204030204" pitchFamily="34" charset="0"/>
                <a:cs typeface="Calibri" panose="020F0502020204030204" pitchFamily="34" charset="0"/>
              </a:rPr>
              <a:t>Professional development activity descriptions detail how the PD will be delivered throughout the year and who/what/where/when.</a:t>
            </a:r>
            <a:endParaRPr sz="1800" dirty="0">
              <a:solidFill>
                <a:schemeClr val="dk1"/>
              </a:solidFill>
              <a:latin typeface="Calibri" panose="020F0502020204030204" pitchFamily="34" charset="0"/>
              <a:cs typeface="Calibri" panose="020F0502020204030204" pitchFamily="34" charset="0"/>
            </a:endParaRPr>
          </a:p>
          <a:p>
            <a:pPr marL="457200" lvl="0" indent="-304800" algn="l" rtl="0">
              <a:lnSpc>
                <a:spcPct val="115000"/>
              </a:lnSpc>
              <a:spcBef>
                <a:spcPts val="0"/>
              </a:spcBef>
              <a:spcAft>
                <a:spcPts val="0"/>
              </a:spcAft>
              <a:buSzPts val="1200"/>
              <a:buChar char="❏"/>
            </a:pPr>
            <a:r>
              <a:rPr lang="en-US" sz="1800" dirty="0">
                <a:solidFill>
                  <a:schemeClr val="dk1"/>
                </a:solidFill>
                <a:latin typeface="Calibri" panose="020F0502020204030204" pitchFamily="34" charset="0"/>
                <a:cs typeface="Calibri" panose="020F0502020204030204" pitchFamily="34" charset="0"/>
              </a:rPr>
              <a:t>If purchased service, activity description includes who/what/where/when (i.e. length of contract, </a:t>
            </a:r>
            <a:r>
              <a:rPr lang="en-US" sz="1800" dirty="0" err="1">
                <a:solidFill>
                  <a:schemeClr val="dk1"/>
                </a:solidFill>
                <a:latin typeface="Calibri" panose="020F0502020204030204" pitchFamily="34" charset="0"/>
                <a:cs typeface="Calibri" panose="020F0502020204030204" pitchFamily="34" charset="0"/>
              </a:rPr>
              <a:t>etc</a:t>
            </a:r>
            <a:r>
              <a:rPr lang="en-US" sz="1800" dirty="0">
                <a:solidFill>
                  <a:schemeClr val="dk1"/>
                </a:solidFill>
                <a:latin typeface="Calibri" panose="020F0502020204030204" pitchFamily="34" charset="0"/>
                <a:cs typeface="Calibri" panose="020F0502020204030204" pitchFamily="34" charset="0"/>
              </a:rPr>
              <a:t>)/why.</a:t>
            </a:r>
            <a:endParaRPr sz="1800" dirty="0">
              <a:solidFill>
                <a:schemeClr val="dk1"/>
              </a:solidFill>
              <a:latin typeface="Calibri" panose="020F0502020204030204" pitchFamily="34" charset="0"/>
              <a:cs typeface="Calibri" panose="020F0502020204030204" pitchFamily="34" charset="0"/>
            </a:endParaRPr>
          </a:p>
        </p:txBody>
      </p:sp>
      <p:sp>
        <p:nvSpPr>
          <p:cNvPr id="213" name="Google Shape;213;g8398d590f5_0_1"/>
          <p:cNvSpPr txBox="1">
            <a:spLocks noGrp="1"/>
          </p:cNvSpPr>
          <p:nvPr>
            <p:ph type="sldNum" idx="12"/>
          </p:nvPr>
        </p:nvSpPr>
        <p:spPr>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SzPts val="1600"/>
              <a:buFont typeface="Arial"/>
              <a:buNone/>
            </a:pPr>
            <a:fld id="{00000000-1234-1234-1234-123412341234}" type="slidenum">
              <a:rPr lang="en-US"/>
              <a:t>12</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214">
                                            <p:txEl>
                                              <p:pRg st="2" end="2"/>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BCA1D60-E032-49C7-A676-6D7D21999CF5}"/>
              </a:ext>
            </a:extLst>
          </p:cNvPr>
          <p:cNvSpPr>
            <a:spLocks noGrp="1"/>
          </p:cNvSpPr>
          <p:nvPr>
            <p:ph type="ctrTitle"/>
          </p:nvPr>
        </p:nvSpPr>
        <p:spPr/>
        <p:txBody>
          <a:bodyPr/>
          <a:lstStyle/>
          <a:p>
            <a:r>
              <a:rPr lang="en-US" dirty="0"/>
              <a:t>Questions??</a:t>
            </a:r>
          </a:p>
        </p:txBody>
      </p:sp>
      <p:sp>
        <p:nvSpPr>
          <p:cNvPr id="4" name="Slide Number Placeholder 3">
            <a:extLst>
              <a:ext uri="{FF2B5EF4-FFF2-40B4-BE49-F238E27FC236}">
                <a16:creationId xmlns:a16="http://schemas.microsoft.com/office/drawing/2014/main" id="{311A6D53-21DA-4D39-886F-43089012424C}"/>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13</a:t>
            </a:fld>
            <a:endParaRPr lang="en-US"/>
          </a:p>
        </p:txBody>
      </p:sp>
    </p:spTree>
    <p:extLst>
      <p:ext uri="{BB962C8B-B14F-4D97-AF65-F5344CB8AC3E}">
        <p14:creationId xmlns:p14="http://schemas.microsoft.com/office/powerpoint/2010/main" val="10990178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ESEA Office</a:t>
            </a:r>
          </a:p>
        </p:txBody>
      </p:sp>
      <p:graphicFrame>
        <p:nvGraphicFramePr>
          <p:cNvPr id="7" name="Table 6"/>
          <p:cNvGraphicFramePr>
            <a:graphicFrameLocks noGrp="1"/>
          </p:cNvGraphicFramePr>
          <p:nvPr>
            <p:extLst>
              <p:ext uri="{D42A27DB-BD31-4B8C-83A1-F6EECF244321}">
                <p14:modId xmlns:p14="http://schemas.microsoft.com/office/powerpoint/2010/main" val="3479286621"/>
              </p:ext>
            </p:extLst>
          </p:nvPr>
        </p:nvGraphicFramePr>
        <p:xfrm>
          <a:off x="443565" y="1337690"/>
          <a:ext cx="11239929" cy="1504530"/>
        </p:xfrm>
        <a:graphic>
          <a:graphicData uri="http://schemas.openxmlformats.org/drawingml/2006/table">
            <a:tbl>
              <a:tblPr firstRow="1" bandRow="1">
                <a:tableStyleId>{5C22544A-7EE6-4342-B048-85BDC9FD1C3A}</a:tableStyleId>
              </a:tblPr>
              <a:tblGrid>
                <a:gridCol w="1960968">
                  <a:extLst>
                    <a:ext uri="{9D8B030D-6E8A-4147-A177-3AD203B41FA5}">
                      <a16:colId xmlns:a16="http://schemas.microsoft.com/office/drawing/2014/main" val="532445600"/>
                    </a:ext>
                  </a:extLst>
                </a:gridCol>
                <a:gridCol w="5259988">
                  <a:extLst>
                    <a:ext uri="{9D8B030D-6E8A-4147-A177-3AD203B41FA5}">
                      <a16:colId xmlns:a16="http://schemas.microsoft.com/office/drawing/2014/main" val="1590019068"/>
                    </a:ext>
                  </a:extLst>
                </a:gridCol>
                <a:gridCol w="1440290">
                  <a:extLst>
                    <a:ext uri="{9D8B030D-6E8A-4147-A177-3AD203B41FA5}">
                      <a16:colId xmlns:a16="http://schemas.microsoft.com/office/drawing/2014/main" val="1099636816"/>
                    </a:ext>
                  </a:extLst>
                </a:gridCol>
                <a:gridCol w="2578683">
                  <a:extLst>
                    <a:ext uri="{9D8B030D-6E8A-4147-A177-3AD203B41FA5}">
                      <a16:colId xmlns:a16="http://schemas.microsoft.com/office/drawing/2014/main" val="3192903739"/>
                    </a:ext>
                  </a:extLst>
                </a:gridCol>
              </a:tblGrid>
              <a:tr h="340323">
                <a:tc>
                  <a:txBody>
                    <a:bodyPr/>
                    <a:lstStyle/>
                    <a:p>
                      <a:pPr marL="0" marR="0" algn="ctr">
                        <a:lnSpc>
                          <a:spcPct val="115000"/>
                        </a:lnSpc>
                        <a:spcBef>
                          <a:spcPts val="0"/>
                        </a:spcBef>
                        <a:spcAft>
                          <a:spcPts val="0"/>
                        </a:spcAft>
                      </a:pPr>
                      <a:r>
                        <a:rPr lang="en-US" sz="1600" kern="1200" dirty="0">
                          <a:solidFill>
                            <a:schemeClr val="tx1"/>
                          </a:solidFill>
                          <a:effectLst/>
                          <a:latin typeface="+mn-lt"/>
                        </a:rPr>
                        <a:t>ESEA</a:t>
                      </a:r>
                      <a:r>
                        <a:rPr lang="en-US" sz="1600" kern="1200" baseline="0" dirty="0">
                          <a:solidFill>
                            <a:schemeClr val="tx1"/>
                          </a:solidFill>
                          <a:effectLst/>
                          <a:latin typeface="+mn-lt"/>
                        </a:rPr>
                        <a:t> Office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Position</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Phone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E-mail</a:t>
                      </a:r>
                      <a:endParaRPr lang="en-US" sz="16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2090154904"/>
                  </a:ext>
                </a:extLst>
              </a:tr>
              <a:tr h="307626">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Nazie</a:t>
                      </a:r>
                      <a:r>
                        <a:rPr lang="en-US" sz="1400" b="0" baseline="0" dirty="0">
                          <a:solidFill>
                            <a:schemeClr val="tx1"/>
                          </a:solidFill>
                          <a:effectLst/>
                          <a:latin typeface="+mn-lt"/>
                          <a:ea typeface="Calibri"/>
                          <a:cs typeface="Times New Roman"/>
                        </a:rPr>
                        <a:t> Mohajeri-Nelson</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Director of ESEA Office</a:t>
                      </a: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rPr>
                        <a:t>303-866-6205</a:t>
                      </a: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hlinkClick r:id="rId3">
                            <a:extLst>
                              <a:ext uri="{A12FA001-AC4F-418D-AE19-62706E023703}">
                                <ahyp:hlinkClr xmlns:ahyp="http://schemas.microsoft.com/office/drawing/2018/hyperlinkcolor" val="tx"/>
                              </a:ext>
                            </a:extLst>
                          </a:hlinkClick>
                        </a:rPr>
                        <a:t>Mohajeri-nelson_n@cde.state.co.us</a:t>
                      </a:r>
                      <a:endParaRPr lang="en-US" sz="1400" b="0" kern="1200" dirty="0">
                        <a:solidFill>
                          <a:schemeClr val="tx1"/>
                        </a:solidFill>
                        <a:effectLst/>
                        <a:latin typeface="+mn-lt"/>
                        <a:ea typeface="+mn-ea"/>
                        <a:cs typeface="+mn-cs"/>
                      </a:endParaRPr>
                    </a:p>
                  </a:txBody>
                  <a:tcPr marL="71674" marR="71674" marT="39559" marB="39559"/>
                </a:tc>
                <a:extLst>
                  <a:ext uri="{0D108BD9-81ED-4DB2-BD59-A6C34878D82A}">
                    <a16:rowId xmlns:a16="http://schemas.microsoft.com/office/drawing/2014/main" val="133285228"/>
                  </a:ext>
                </a:extLst>
              </a:tr>
              <a:tr h="307626">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DeLilah Collins</a:t>
                      </a: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Assistant Director</a:t>
                      </a:r>
                      <a:r>
                        <a:rPr lang="en-US" sz="1400" b="0" baseline="0" dirty="0">
                          <a:solidFill>
                            <a:schemeClr val="tx1"/>
                          </a:solidFill>
                          <a:effectLst/>
                          <a:latin typeface="+mn-lt"/>
                          <a:ea typeface="Calibri"/>
                          <a:cs typeface="Times New Roman"/>
                        </a:rPr>
                        <a:t> of ESEA Office</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i="0" kern="1200" dirty="0">
                          <a:solidFill>
                            <a:schemeClr val="tx1"/>
                          </a:solidFill>
                          <a:effectLst/>
                          <a:latin typeface="+mn-lt"/>
                          <a:ea typeface="+mn-ea"/>
                          <a:cs typeface="+mn-cs"/>
                        </a:rPr>
                        <a:t>303-866-6850</a:t>
                      </a:r>
                      <a:endParaRPr lang="en-US" sz="1400" b="0" kern="1200" dirty="0">
                        <a:solidFill>
                          <a:schemeClr val="tx1"/>
                        </a:solidFill>
                        <a:effectLst/>
                        <a:latin typeface="+mn-lt"/>
                        <a:ea typeface="+mn-ea"/>
                        <a:cs typeface="+mn-cs"/>
                      </a:endParaRP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Collins_d@cde.state.co.us</a:t>
                      </a:r>
                      <a:endParaRPr lang="en-US" sz="1400" b="0" kern="1200" dirty="0">
                        <a:solidFill>
                          <a:schemeClr val="tx1"/>
                        </a:solidFill>
                        <a:effectLst/>
                        <a:latin typeface="+mn-lt"/>
                        <a:ea typeface="+mn-ea"/>
                        <a:cs typeface="+mn-cs"/>
                      </a:endParaRPr>
                    </a:p>
                  </a:txBody>
                  <a:tcPr marL="71674" marR="71674" marT="39559" marB="39559"/>
                </a:tc>
                <a:extLst>
                  <a:ext uri="{0D108BD9-81ED-4DB2-BD59-A6C34878D82A}">
                    <a16:rowId xmlns:a16="http://schemas.microsoft.com/office/drawing/2014/main" val="4016313354"/>
                  </a:ext>
                </a:extLst>
              </a:tr>
              <a:tr h="307626">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Michelle Prael  </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Program Support</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303-866-6998</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u="sng" kern="1200" dirty="0">
                          <a:solidFill>
                            <a:schemeClr val="tx1"/>
                          </a:solidFill>
                          <a:effectLst/>
                          <a:latin typeface="+mn-lt"/>
                          <a:ea typeface="+mn-ea"/>
                          <a:cs typeface="+mn-cs"/>
                          <a:hlinkClick r:id="rId5">
                            <a:extLst>
                              <a:ext uri="{A12FA001-AC4F-418D-AE19-62706E023703}">
                                <ahyp:hlinkClr xmlns:ahyp="http://schemas.microsoft.com/office/drawing/2018/hyperlinkcolor" val="tx"/>
                              </a:ext>
                            </a:extLst>
                          </a:hlinkClick>
                        </a:rPr>
                        <a:t>prael_m@cde.state.co.us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25233161"/>
                  </a:ext>
                </a:extLst>
              </a:tr>
            </a:tbl>
          </a:graphicData>
        </a:graphic>
      </p:graphicFrame>
      <p:graphicFrame>
        <p:nvGraphicFramePr>
          <p:cNvPr id="5" name="Content Placeholder 4" descr="ESEA Regional Contacts "/>
          <p:cNvGraphicFramePr>
            <a:graphicFrameLocks/>
          </p:cNvGraphicFramePr>
          <p:nvPr>
            <p:extLst>
              <p:ext uri="{D42A27DB-BD31-4B8C-83A1-F6EECF244321}">
                <p14:modId xmlns:p14="http://schemas.microsoft.com/office/powerpoint/2010/main" val="3833967441"/>
              </p:ext>
            </p:extLst>
          </p:nvPr>
        </p:nvGraphicFramePr>
        <p:xfrm>
          <a:off x="443564" y="2973559"/>
          <a:ext cx="11239929" cy="3108957"/>
        </p:xfrm>
        <a:graphic>
          <a:graphicData uri="http://schemas.openxmlformats.org/drawingml/2006/table">
            <a:tbl>
              <a:tblPr firstRow="1" bandRow="1">
                <a:tableStyleId>{5C22544A-7EE6-4342-B048-85BDC9FD1C3A}</a:tableStyleId>
              </a:tblPr>
              <a:tblGrid>
                <a:gridCol w="1977903">
                  <a:extLst>
                    <a:ext uri="{9D8B030D-6E8A-4147-A177-3AD203B41FA5}">
                      <a16:colId xmlns:a16="http://schemas.microsoft.com/office/drawing/2014/main" val="20000"/>
                    </a:ext>
                  </a:extLst>
                </a:gridCol>
                <a:gridCol w="5243054">
                  <a:extLst>
                    <a:ext uri="{9D8B030D-6E8A-4147-A177-3AD203B41FA5}">
                      <a16:colId xmlns:a16="http://schemas.microsoft.com/office/drawing/2014/main" val="20001"/>
                    </a:ext>
                  </a:extLst>
                </a:gridCol>
                <a:gridCol w="1263722">
                  <a:extLst>
                    <a:ext uri="{9D8B030D-6E8A-4147-A177-3AD203B41FA5}">
                      <a16:colId xmlns:a16="http://schemas.microsoft.com/office/drawing/2014/main" val="20002"/>
                    </a:ext>
                  </a:extLst>
                </a:gridCol>
                <a:gridCol w="2755250">
                  <a:extLst>
                    <a:ext uri="{9D8B030D-6E8A-4147-A177-3AD203B41FA5}">
                      <a16:colId xmlns:a16="http://schemas.microsoft.com/office/drawing/2014/main" val="20003"/>
                    </a:ext>
                  </a:extLst>
                </a:gridCol>
              </a:tblGrid>
              <a:tr h="340323">
                <a:tc>
                  <a:txBody>
                    <a:bodyPr/>
                    <a:lstStyle/>
                    <a:p>
                      <a:pPr marL="0" marR="0" algn="ctr">
                        <a:lnSpc>
                          <a:spcPct val="115000"/>
                        </a:lnSpc>
                        <a:spcBef>
                          <a:spcPts val="0"/>
                        </a:spcBef>
                        <a:spcAft>
                          <a:spcPts val="0"/>
                        </a:spcAft>
                      </a:pPr>
                      <a:r>
                        <a:rPr lang="en-US" sz="1600" kern="1200" dirty="0">
                          <a:solidFill>
                            <a:schemeClr val="tx1"/>
                          </a:solidFill>
                          <a:effectLst/>
                          <a:latin typeface="+mn-lt"/>
                        </a:rPr>
                        <a:t>ESEA Team</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Region &amp; Program Expertise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Phone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E-mail</a:t>
                      </a:r>
                      <a:endParaRPr lang="en-US" sz="16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0"/>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Brad Bylsma</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Director of Support Coordinators</a:t>
                      </a: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rPr>
                        <a:t>303-866-6937</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6">
                            <a:extLst>
                              <a:ext uri="{A12FA001-AC4F-418D-AE19-62706E023703}">
                                <ahyp:hlinkClr xmlns:ahyp="http://schemas.microsoft.com/office/drawing/2018/hyperlinkcolor" val="tx"/>
                              </a:ext>
                            </a:extLst>
                          </a:hlinkClick>
                        </a:rPr>
                        <a:t>bylsma_b@cde.state.co.us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10"/>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Kristen Collins</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Northwest</a:t>
                      </a:r>
                      <a:r>
                        <a:rPr lang="en-US" sz="1400" b="0" baseline="0" dirty="0">
                          <a:solidFill>
                            <a:schemeClr val="tx1"/>
                          </a:solidFill>
                          <a:effectLst/>
                          <a:latin typeface="+mn-lt"/>
                          <a:ea typeface="Calibri"/>
                          <a:cs typeface="Times New Roman"/>
                        </a:rPr>
                        <a:t> &amp;</a:t>
                      </a:r>
                      <a:r>
                        <a:rPr lang="en-US" sz="1400" b="0" dirty="0">
                          <a:solidFill>
                            <a:schemeClr val="tx1"/>
                          </a:solidFill>
                          <a:effectLst/>
                          <a:latin typeface="+mn-lt"/>
                          <a:ea typeface="Calibri"/>
                          <a:cs typeface="Times New Roman"/>
                        </a:rPr>
                        <a:t> West</a:t>
                      </a:r>
                      <a:r>
                        <a:rPr lang="en-US" sz="1400" b="0" baseline="0" dirty="0">
                          <a:solidFill>
                            <a:schemeClr val="tx1"/>
                          </a:solidFill>
                          <a:effectLst/>
                          <a:latin typeface="+mn-lt"/>
                          <a:ea typeface="Calibri"/>
                          <a:cs typeface="Times New Roman"/>
                        </a:rPr>
                        <a:t> Central, Title V and Stakeholder Engagement</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rPr>
                        <a:t>303-866-6705</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7">
                            <a:extLst>
                              <a:ext uri="{A12FA001-AC4F-418D-AE19-62706E023703}">
                                <ahyp:hlinkClr xmlns:ahyp="http://schemas.microsoft.com/office/drawing/2018/hyperlinkcolor" val="tx"/>
                              </a:ext>
                            </a:extLst>
                          </a:hlinkClick>
                        </a:rPr>
                        <a:t>collins_k@cde.state.co.us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738815680"/>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Tammy Giessinger</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dirty="0">
                          <a:solidFill>
                            <a:schemeClr val="tx1"/>
                          </a:solidFill>
                          <a:effectLst/>
                          <a:latin typeface="+mn-lt"/>
                          <a:ea typeface="Calibri"/>
                          <a:cs typeface="Times New Roman"/>
                        </a:rPr>
                        <a:t>Pikes Peak &amp; Southeast, Title IV and School Improvement</a:t>
                      </a: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rPr>
                        <a:t>303-866-6992</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hlinkClick r:id="rId8">
                            <a:extLst>
                              <a:ext uri="{A12FA001-AC4F-418D-AE19-62706E023703}">
                                <ahyp:hlinkClr xmlns:ahyp="http://schemas.microsoft.com/office/drawing/2018/hyperlinkcolor" val="tx"/>
                              </a:ext>
                            </a:extLst>
                          </a:hlinkClick>
                        </a:rPr>
                        <a:t>giessinger_t@cde.state.co.us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3899293212"/>
                  </a:ext>
                </a:extLst>
              </a:tr>
              <a:tr h="307626">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Times New Roman"/>
                        </a:rPr>
                        <a:t>Karen Ingalls</a:t>
                      </a:r>
                    </a:p>
                  </a:txBody>
                  <a:tcPr marL="71674" marR="71674" marT="39559" marB="39559">
                    <a:solidFill>
                      <a:schemeClr val="accent6">
                        <a:lumMod val="40000"/>
                        <a:lumOff val="60000"/>
                      </a:schemeClr>
                    </a:solidFill>
                  </a:tcPr>
                </a:tc>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Times New Roman"/>
                        </a:rPr>
                        <a:t>North Central &amp; Northeast, Title I Lead</a:t>
                      </a:r>
                    </a:p>
                  </a:txBody>
                  <a:tcPr marL="71674" marR="71674" marT="39559" marB="39559">
                    <a:solidFill>
                      <a:schemeClr val="accent6">
                        <a:lumMod val="40000"/>
                        <a:lumOff val="60000"/>
                      </a:schemeClr>
                    </a:solidFill>
                  </a:tcPr>
                </a:tc>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Times New Roman"/>
                        </a:rPr>
                        <a:t>303-866-3897</a:t>
                      </a:r>
                    </a:p>
                  </a:txBody>
                  <a:tcPr marL="71674" marR="71674" marT="39559" marB="39559">
                    <a:solidFill>
                      <a:schemeClr val="accent6">
                        <a:lumMod val="40000"/>
                        <a:lumOff val="60000"/>
                      </a:schemeClr>
                    </a:solidFill>
                  </a:tcPr>
                </a:tc>
                <a:tc>
                  <a:txBody>
                    <a:bodyPr/>
                    <a:lstStyle/>
                    <a:p>
                      <a:pPr marL="0" marR="0">
                        <a:lnSpc>
                          <a:spcPct val="115000"/>
                        </a:lnSpc>
                        <a:spcBef>
                          <a:spcPts val="0"/>
                        </a:spcBef>
                        <a:spcAft>
                          <a:spcPts val="0"/>
                        </a:spcAft>
                      </a:pPr>
                      <a:r>
                        <a:rPr lang="en-US" sz="1400" b="1" dirty="0">
                          <a:solidFill>
                            <a:schemeClr val="tx1"/>
                          </a:solidFill>
                          <a:effectLst/>
                          <a:latin typeface="+mn-lt"/>
                          <a:ea typeface="Calibri"/>
                          <a:cs typeface="Times New Roman"/>
                          <a:hlinkClick r:id="rId9">
                            <a:extLst>
                              <a:ext uri="{A12FA001-AC4F-418D-AE19-62706E023703}">
                                <ahyp:hlinkClr xmlns:ahyp="http://schemas.microsoft.com/office/drawing/2018/hyperlinkcolor" val="tx"/>
                              </a:ext>
                            </a:extLst>
                          </a:hlinkClick>
                        </a:rPr>
                        <a:t>Ingalls_k@cde.state.co.us</a:t>
                      </a:r>
                      <a:r>
                        <a:rPr lang="en-US" sz="1400" b="1" dirty="0">
                          <a:solidFill>
                            <a:schemeClr val="tx1"/>
                          </a:solidFill>
                          <a:effectLst/>
                          <a:latin typeface="+mn-lt"/>
                          <a:ea typeface="Calibri"/>
                          <a:cs typeface="Times New Roman"/>
                        </a:rPr>
                        <a:t> </a:t>
                      </a:r>
                    </a:p>
                  </a:txBody>
                  <a:tcPr marL="71674" marR="71674" marT="39559" marB="39559">
                    <a:solidFill>
                      <a:schemeClr val="accent6">
                        <a:lumMod val="40000"/>
                        <a:lumOff val="60000"/>
                      </a:schemeClr>
                    </a:solidFill>
                  </a:tcPr>
                </a:tc>
                <a:extLst>
                  <a:ext uri="{0D108BD9-81ED-4DB2-BD59-A6C34878D82A}">
                    <a16:rowId xmlns:a16="http://schemas.microsoft.com/office/drawing/2014/main" val="789301235"/>
                  </a:ext>
                </a:extLst>
              </a:tr>
              <a:tr h="307626">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Jeremy</a:t>
                      </a:r>
                      <a:r>
                        <a:rPr lang="en-US" sz="1400" b="0" baseline="0" dirty="0">
                          <a:solidFill>
                            <a:schemeClr val="tx1"/>
                          </a:solidFill>
                          <a:effectLst/>
                          <a:latin typeface="+mn-lt"/>
                          <a:ea typeface="Calibri"/>
                          <a:cs typeface="Times New Roman"/>
                        </a:rPr>
                        <a:t> Meredith</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Southwest, Title II</a:t>
                      </a: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303-866-3905</a:t>
                      </a: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hlinkClick r:id="rId10">
                            <a:extLst>
                              <a:ext uri="{A12FA001-AC4F-418D-AE19-62706E023703}">
                                <ahyp:hlinkClr xmlns:ahyp="http://schemas.microsoft.com/office/drawing/2018/hyperlinkcolor" val="tx"/>
                              </a:ext>
                            </a:extLst>
                          </a:hlinkClick>
                        </a:rPr>
                        <a:t>meredith_j@cde.state.co.us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790978588"/>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Laura</a:t>
                      </a:r>
                      <a:r>
                        <a:rPr lang="en-US" sz="1400" b="0" kern="1200" baseline="0" dirty="0">
                          <a:solidFill>
                            <a:schemeClr val="tx1"/>
                          </a:solidFill>
                          <a:effectLst/>
                          <a:latin typeface="+mn-lt"/>
                        </a:rPr>
                        <a:t> Meushaw</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dirty="0">
                          <a:solidFill>
                            <a:schemeClr val="tx1"/>
                          </a:solidFill>
                          <a:effectLst/>
                          <a:latin typeface="+mn-lt"/>
                          <a:ea typeface="Calibri"/>
                          <a:cs typeface="Times New Roman"/>
                        </a:rPr>
                        <a:t>Pikes Peak &amp; Southeast, Titles I and School</a:t>
                      </a:r>
                      <a:r>
                        <a:rPr lang="en-US" sz="1400" b="0" baseline="0" dirty="0">
                          <a:solidFill>
                            <a:schemeClr val="tx1"/>
                          </a:solidFill>
                          <a:effectLst/>
                          <a:latin typeface="+mn-lt"/>
                          <a:ea typeface="Calibri"/>
                          <a:cs typeface="Times New Roman"/>
                        </a:rPr>
                        <a:t> Improvement</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rPr>
                        <a:t>303-866-6618</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11">
                            <a:extLst>
                              <a:ext uri="{A12FA001-AC4F-418D-AE19-62706E023703}">
                                <ahyp:hlinkClr xmlns:ahyp="http://schemas.microsoft.com/office/drawing/2018/hyperlinkcolor" val="tx"/>
                              </a:ext>
                            </a:extLst>
                          </a:hlinkClick>
                        </a:rPr>
                        <a:t>meushaw_l@cde.state.co.us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870432387"/>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Robert Thompson</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Northwest</a:t>
                      </a:r>
                      <a:r>
                        <a:rPr lang="en-US" sz="1400" b="0" baseline="0" dirty="0">
                          <a:solidFill>
                            <a:schemeClr val="tx1"/>
                          </a:solidFill>
                          <a:effectLst/>
                          <a:latin typeface="+mn-lt"/>
                          <a:ea typeface="Calibri"/>
                          <a:cs typeface="Times New Roman"/>
                        </a:rPr>
                        <a:t> &amp;</a:t>
                      </a:r>
                      <a:r>
                        <a:rPr lang="en-US" sz="1400" b="0" dirty="0">
                          <a:solidFill>
                            <a:schemeClr val="tx1"/>
                          </a:solidFill>
                          <a:effectLst/>
                          <a:latin typeface="+mn-lt"/>
                          <a:ea typeface="Calibri"/>
                          <a:cs typeface="Times New Roman"/>
                        </a:rPr>
                        <a:t> West</a:t>
                      </a:r>
                      <a:r>
                        <a:rPr lang="en-US" sz="1400" b="0" baseline="0" dirty="0">
                          <a:solidFill>
                            <a:schemeClr val="tx1"/>
                          </a:solidFill>
                          <a:effectLst/>
                          <a:latin typeface="+mn-lt"/>
                          <a:ea typeface="Calibri"/>
                          <a:cs typeface="Times New Roman"/>
                        </a:rPr>
                        <a:t> Central, Title III</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rPr>
                        <a:t>303-866-6842</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12">
                            <a:extLst>
                              <a:ext uri="{A12FA001-AC4F-418D-AE19-62706E023703}">
                                <ahyp:hlinkClr xmlns:ahyp="http://schemas.microsoft.com/office/drawing/2018/hyperlinkcolor" val="tx"/>
                              </a:ext>
                            </a:extLst>
                          </a:hlinkClick>
                        </a:rPr>
                        <a:t>thompson_r@cde.state.co.us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4143514781"/>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Barb Vassis</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North Central &amp; Northeast, Titles I and II</a:t>
                      </a: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rPr>
                        <a:t>303-866-6065</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13">
                            <a:extLst>
                              <a:ext uri="{A12FA001-AC4F-418D-AE19-62706E023703}">
                                <ahyp:hlinkClr xmlns:ahyp="http://schemas.microsoft.com/office/drawing/2018/hyperlinkcolor" val="tx"/>
                              </a:ext>
                            </a:extLst>
                          </a:hlinkClick>
                        </a:rPr>
                        <a:t>vassis_b@cde.state.co.us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3906183935"/>
                  </a:ext>
                </a:extLst>
              </a:tr>
              <a:tr h="307626">
                <a:tc>
                  <a:txBody>
                    <a:bodyPr/>
                    <a:lstStyle/>
                    <a:p>
                      <a:pPr marL="0" marR="0">
                        <a:lnSpc>
                          <a:spcPct val="115000"/>
                        </a:lnSpc>
                        <a:spcBef>
                          <a:spcPts val="0"/>
                        </a:spcBef>
                        <a:spcAft>
                          <a:spcPts val="0"/>
                        </a:spcAft>
                      </a:pPr>
                      <a:r>
                        <a:rPr lang="en-US" sz="1400" b="0" kern="1200" dirty="0">
                          <a:solidFill>
                            <a:schemeClr val="tx1"/>
                          </a:solidFill>
                          <a:effectLst/>
                          <a:latin typeface="+mn-lt"/>
                        </a:rPr>
                        <a:t>Joey Willett</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1" baseline="0" dirty="0">
                          <a:solidFill>
                            <a:schemeClr val="tx1"/>
                          </a:solidFill>
                          <a:effectLst/>
                          <a:latin typeface="+mn-lt"/>
                          <a:ea typeface="Calibri"/>
                          <a:cs typeface="Times New Roman"/>
                        </a:rPr>
                        <a:t>Southwest</a:t>
                      </a:r>
                      <a:r>
                        <a:rPr lang="en-US" sz="1400" b="0" baseline="0" dirty="0">
                          <a:solidFill>
                            <a:schemeClr val="tx1"/>
                          </a:solidFill>
                          <a:effectLst/>
                          <a:latin typeface="+mn-lt"/>
                          <a:ea typeface="Calibri"/>
                          <a:cs typeface="Times New Roman"/>
                        </a:rPr>
                        <a:t>, Titles I and ID, Monitoring</a:t>
                      </a:r>
                      <a:endParaRPr lang="en-US" sz="1400" b="0" dirty="0">
                        <a:solidFill>
                          <a:schemeClr val="tx1"/>
                        </a:solidFill>
                        <a:effectLst/>
                        <a:latin typeface="+mn-lt"/>
                        <a:ea typeface="Calibri"/>
                        <a:cs typeface="Times New Roman"/>
                      </a:endParaRPr>
                    </a:p>
                  </a:txBody>
                  <a:tcPr marL="71674" marR="71674" marT="39559" marB="39559">
                    <a:solidFill>
                      <a:schemeClr val="accent6">
                        <a:lumMod val="40000"/>
                        <a:lumOff val="60000"/>
                      </a:schemeClr>
                    </a:solidFill>
                  </a:tcPr>
                </a:tc>
                <a:tc>
                  <a:txBody>
                    <a:bodyPr/>
                    <a:lstStyle/>
                    <a:p>
                      <a:pPr marL="0" marR="0">
                        <a:lnSpc>
                          <a:spcPct val="115000"/>
                        </a:lnSpc>
                        <a:spcBef>
                          <a:spcPts val="0"/>
                        </a:spcBef>
                        <a:spcAft>
                          <a:spcPts val="0"/>
                        </a:spcAft>
                      </a:pPr>
                      <a:r>
                        <a:rPr lang="en-US" sz="1400" b="0" kern="1200" dirty="0">
                          <a:solidFill>
                            <a:schemeClr val="tx1"/>
                          </a:solidFill>
                          <a:effectLst/>
                          <a:latin typeface="+mn-lt"/>
                        </a:rPr>
                        <a:t>303-866-6700</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kern="1200" dirty="0">
                          <a:solidFill>
                            <a:schemeClr val="tx1"/>
                          </a:solidFill>
                          <a:effectLst/>
                          <a:latin typeface="+mn-lt"/>
                          <a:hlinkClick r:id="rId14">
                            <a:extLst>
                              <a:ext uri="{A12FA001-AC4F-418D-AE19-62706E023703}">
                                <ahyp:hlinkClr xmlns:ahyp="http://schemas.microsoft.com/office/drawing/2018/hyperlinkcolor" val="tx"/>
                              </a:ext>
                            </a:extLst>
                          </a:hlinkClick>
                        </a:rPr>
                        <a:t>willett_j@cde.state.co.us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14</a:t>
            </a:fld>
            <a:endParaRPr lang="en-US" dirty="0"/>
          </a:p>
        </p:txBody>
      </p:sp>
    </p:spTree>
    <p:extLst>
      <p:ext uri="{BB962C8B-B14F-4D97-AF65-F5344CB8AC3E}">
        <p14:creationId xmlns:p14="http://schemas.microsoft.com/office/powerpoint/2010/main" val="177786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ESEA Office (Cont.)</a:t>
            </a:r>
          </a:p>
        </p:txBody>
      </p:sp>
      <p:graphicFrame>
        <p:nvGraphicFramePr>
          <p:cNvPr id="6" name="Table 5"/>
          <p:cNvGraphicFramePr>
            <a:graphicFrameLocks noGrp="1"/>
          </p:cNvGraphicFramePr>
          <p:nvPr>
            <p:extLst>
              <p:ext uri="{D42A27DB-BD31-4B8C-83A1-F6EECF244321}">
                <p14:modId xmlns:p14="http://schemas.microsoft.com/office/powerpoint/2010/main" val="755606483"/>
              </p:ext>
            </p:extLst>
          </p:nvPr>
        </p:nvGraphicFramePr>
        <p:xfrm>
          <a:off x="443565" y="1337690"/>
          <a:ext cx="11239929" cy="1196904"/>
        </p:xfrm>
        <a:graphic>
          <a:graphicData uri="http://schemas.openxmlformats.org/drawingml/2006/table">
            <a:tbl>
              <a:tblPr firstRow="1" bandRow="1">
                <a:tableStyleId>{5C22544A-7EE6-4342-B048-85BDC9FD1C3A}</a:tableStyleId>
              </a:tblPr>
              <a:tblGrid>
                <a:gridCol w="2432959">
                  <a:extLst>
                    <a:ext uri="{9D8B030D-6E8A-4147-A177-3AD203B41FA5}">
                      <a16:colId xmlns:a16="http://schemas.microsoft.com/office/drawing/2014/main" val="532445600"/>
                    </a:ext>
                  </a:extLst>
                </a:gridCol>
                <a:gridCol w="4600626">
                  <a:extLst>
                    <a:ext uri="{9D8B030D-6E8A-4147-A177-3AD203B41FA5}">
                      <a16:colId xmlns:a16="http://schemas.microsoft.com/office/drawing/2014/main" val="1590019068"/>
                    </a:ext>
                  </a:extLst>
                </a:gridCol>
                <a:gridCol w="1296980">
                  <a:extLst>
                    <a:ext uri="{9D8B030D-6E8A-4147-A177-3AD203B41FA5}">
                      <a16:colId xmlns:a16="http://schemas.microsoft.com/office/drawing/2014/main" val="1099636816"/>
                    </a:ext>
                  </a:extLst>
                </a:gridCol>
                <a:gridCol w="2909364">
                  <a:extLst>
                    <a:ext uri="{9D8B030D-6E8A-4147-A177-3AD203B41FA5}">
                      <a16:colId xmlns:a16="http://schemas.microsoft.com/office/drawing/2014/main" val="3192903739"/>
                    </a:ext>
                  </a:extLst>
                </a:gridCol>
              </a:tblGrid>
              <a:tr h="340323">
                <a:tc>
                  <a:txBody>
                    <a:bodyPr/>
                    <a:lstStyle/>
                    <a:p>
                      <a:pPr marL="0" marR="0" algn="ctr">
                        <a:lnSpc>
                          <a:spcPct val="115000"/>
                        </a:lnSpc>
                        <a:spcBef>
                          <a:spcPts val="0"/>
                        </a:spcBef>
                        <a:spcAft>
                          <a:spcPts val="0"/>
                        </a:spcAft>
                      </a:pPr>
                      <a:r>
                        <a:rPr lang="en-US" sz="1600" kern="1200" dirty="0">
                          <a:solidFill>
                            <a:schemeClr val="tx1"/>
                          </a:solidFill>
                          <a:effectLst/>
                          <a:latin typeface="+mn-lt"/>
                        </a:rPr>
                        <a:t>ESEA</a:t>
                      </a:r>
                      <a:r>
                        <a:rPr lang="en-US" sz="1600" kern="1200" baseline="0" dirty="0">
                          <a:solidFill>
                            <a:schemeClr val="tx1"/>
                          </a:solidFill>
                          <a:effectLst/>
                          <a:latin typeface="+mn-lt"/>
                        </a:rPr>
                        <a:t> Office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Position</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Phone</a:t>
                      </a:r>
                      <a:endParaRPr lang="en-US" sz="1600" dirty="0">
                        <a:solidFill>
                          <a:schemeClr val="tx1"/>
                        </a:solidFill>
                        <a:effectLst/>
                        <a:latin typeface="+mn-lt"/>
                        <a:ea typeface="Calibri"/>
                        <a:cs typeface="Times New Roman"/>
                      </a:endParaRPr>
                    </a:p>
                  </a:txBody>
                  <a:tcPr marL="71674" marR="71674" marT="39559" marB="39559"/>
                </a:tc>
                <a:tc>
                  <a:txBody>
                    <a:bodyPr/>
                    <a:lstStyle/>
                    <a:p>
                      <a:pPr marL="0" marR="0" algn="ctr">
                        <a:lnSpc>
                          <a:spcPct val="115000"/>
                        </a:lnSpc>
                        <a:spcBef>
                          <a:spcPts val="0"/>
                        </a:spcBef>
                        <a:spcAft>
                          <a:spcPts val="0"/>
                        </a:spcAft>
                      </a:pPr>
                      <a:r>
                        <a:rPr lang="en-US" sz="1600" kern="1200" dirty="0">
                          <a:solidFill>
                            <a:schemeClr val="tx1"/>
                          </a:solidFill>
                          <a:effectLst/>
                          <a:latin typeface="+mn-lt"/>
                        </a:rPr>
                        <a:t>E-mail</a:t>
                      </a:r>
                      <a:endParaRPr lang="en-US" sz="16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2090154904"/>
                  </a:ext>
                </a:extLst>
              </a:tr>
              <a:tr h="307626">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Nazie</a:t>
                      </a:r>
                      <a:r>
                        <a:rPr lang="en-US" sz="1400" b="0" baseline="0" dirty="0">
                          <a:solidFill>
                            <a:schemeClr val="tx1"/>
                          </a:solidFill>
                          <a:effectLst/>
                          <a:latin typeface="+mn-lt"/>
                          <a:ea typeface="Calibri"/>
                          <a:cs typeface="Times New Roman"/>
                        </a:rPr>
                        <a:t> Mohajeri-Nelson</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Director of ESEA Office</a:t>
                      </a: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rPr>
                        <a:t>303-866-6205</a:t>
                      </a: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hlinkClick r:id="rId2">
                            <a:extLst>
                              <a:ext uri="{A12FA001-AC4F-418D-AE19-62706E023703}">
                                <ahyp:hlinkClr xmlns:ahyp="http://schemas.microsoft.com/office/drawing/2018/hyperlinkcolor" val="tx"/>
                              </a:ext>
                            </a:extLst>
                          </a:hlinkClick>
                        </a:rPr>
                        <a:t>Mohajeri-nelson_n@cde.state.co.us</a:t>
                      </a:r>
                      <a:endParaRPr lang="en-US" sz="1400" b="0" kern="1200" dirty="0">
                        <a:solidFill>
                          <a:schemeClr val="tx1"/>
                        </a:solidFill>
                        <a:effectLst/>
                        <a:latin typeface="+mn-lt"/>
                        <a:ea typeface="+mn-ea"/>
                        <a:cs typeface="+mn-cs"/>
                      </a:endParaRPr>
                    </a:p>
                  </a:txBody>
                  <a:tcPr marL="71674" marR="71674" marT="39559" marB="39559"/>
                </a:tc>
                <a:extLst>
                  <a:ext uri="{0D108BD9-81ED-4DB2-BD59-A6C34878D82A}">
                    <a16:rowId xmlns:a16="http://schemas.microsoft.com/office/drawing/2014/main" val="133285228"/>
                  </a:ext>
                </a:extLst>
              </a:tr>
              <a:tr h="307626">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DeLilah Collins</a:t>
                      </a: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Asst. Director</a:t>
                      </a:r>
                      <a:r>
                        <a:rPr lang="en-US" sz="1400" b="0" baseline="0" dirty="0">
                          <a:solidFill>
                            <a:schemeClr val="tx1"/>
                          </a:solidFill>
                          <a:effectLst/>
                          <a:latin typeface="+mn-lt"/>
                          <a:ea typeface="Calibri"/>
                          <a:cs typeface="Times New Roman"/>
                        </a:rPr>
                        <a:t> of ESEA Office</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i="0" kern="1200" dirty="0">
                          <a:solidFill>
                            <a:schemeClr val="tx1"/>
                          </a:solidFill>
                          <a:effectLst/>
                          <a:latin typeface="+mn-lt"/>
                          <a:ea typeface="+mn-ea"/>
                          <a:cs typeface="+mn-cs"/>
                        </a:rPr>
                        <a:t>303-866-6850</a:t>
                      </a:r>
                      <a:endParaRPr lang="en-US" sz="1400" b="0" kern="1200" dirty="0">
                        <a:solidFill>
                          <a:schemeClr val="tx1"/>
                        </a:solidFill>
                        <a:effectLst/>
                        <a:latin typeface="+mn-lt"/>
                        <a:ea typeface="+mn-ea"/>
                        <a:cs typeface="+mn-cs"/>
                      </a:endParaRPr>
                    </a:p>
                  </a:txBody>
                  <a:tcPr marL="71674" marR="71674" marT="39559" marB="39559"/>
                </a:tc>
                <a:tc>
                  <a:txBody>
                    <a:bodyPr/>
                    <a:lstStyle/>
                    <a:p>
                      <a:pPr marL="0" marR="0" algn="l" defTabSz="914400" rtl="0" eaLnBrk="1" latinLnBrk="0" hangingPunct="1">
                        <a:lnSpc>
                          <a:spcPct val="115000"/>
                        </a:lnSpc>
                        <a:spcBef>
                          <a:spcPts val="0"/>
                        </a:spcBef>
                        <a:spcAft>
                          <a:spcPts val="0"/>
                        </a:spcAft>
                      </a:pPr>
                      <a:r>
                        <a:rPr lang="en-US" sz="1400" b="0" kern="1200" dirty="0">
                          <a:solidFill>
                            <a:schemeClr val="tx1"/>
                          </a:solidFill>
                          <a:effectLst/>
                          <a:latin typeface="+mn-lt"/>
                          <a:ea typeface="+mn-ea"/>
                          <a:cs typeface="+mn-cs"/>
                          <a:hlinkClick r:id="rId3">
                            <a:extLst>
                              <a:ext uri="{A12FA001-AC4F-418D-AE19-62706E023703}">
                                <ahyp:hlinkClr xmlns:ahyp="http://schemas.microsoft.com/office/drawing/2018/hyperlinkcolor" val="tx"/>
                              </a:ext>
                            </a:extLst>
                          </a:hlinkClick>
                        </a:rPr>
                        <a:t>Collins_d@cde.state.co.us</a:t>
                      </a:r>
                      <a:endParaRPr lang="en-US" sz="1400" b="0" kern="1200" dirty="0">
                        <a:solidFill>
                          <a:schemeClr val="tx1"/>
                        </a:solidFill>
                        <a:effectLst/>
                        <a:latin typeface="+mn-lt"/>
                        <a:ea typeface="+mn-ea"/>
                        <a:cs typeface="+mn-cs"/>
                      </a:endParaRPr>
                    </a:p>
                  </a:txBody>
                  <a:tcPr marL="71674" marR="71674" marT="39559" marB="39559"/>
                </a:tc>
                <a:extLst>
                  <a:ext uri="{0D108BD9-81ED-4DB2-BD59-A6C34878D82A}">
                    <a16:rowId xmlns:a16="http://schemas.microsoft.com/office/drawing/2014/main" val="4016313354"/>
                  </a:ext>
                </a:extLst>
              </a:tr>
            </a:tbl>
          </a:graphicData>
        </a:graphic>
      </p:graphicFrame>
      <p:graphicFrame>
        <p:nvGraphicFramePr>
          <p:cNvPr id="5" name="Content Placeholder 4"/>
          <p:cNvGraphicFramePr>
            <a:graphicFrameLocks noGrp="1"/>
          </p:cNvGraphicFramePr>
          <p:nvPr>
            <p:ph idx="1"/>
            <p:extLst>
              <p:ext uri="{D42A27DB-BD31-4B8C-83A1-F6EECF244321}">
                <p14:modId xmlns:p14="http://schemas.microsoft.com/office/powerpoint/2010/main" val="4221182241"/>
              </p:ext>
            </p:extLst>
          </p:nvPr>
        </p:nvGraphicFramePr>
        <p:xfrm>
          <a:off x="443565" y="2682650"/>
          <a:ext cx="11239928" cy="1797670"/>
        </p:xfrm>
        <a:graphic>
          <a:graphicData uri="http://schemas.openxmlformats.org/drawingml/2006/table">
            <a:tbl>
              <a:tblPr firstRow="1" bandRow="1">
                <a:tableStyleId>{5C22544A-7EE6-4342-B048-85BDC9FD1C3A}</a:tableStyleId>
              </a:tblPr>
              <a:tblGrid>
                <a:gridCol w="2443473">
                  <a:extLst>
                    <a:ext uri="{9D8B030D-6E8A-4147-A177-3AD203B41FA5}">
                      <a16:colId xmlns:a16="http://schemas.microsoft.com/office/drawing/2014/main" val="20000"/>
                    </a:ext>
                  </a:extLst>
                </a:gridCol>
                <a:gridCol w="4592549">
                  <a:extLst>
                    <a:ext uri="{9D8B030D-6E8A-4147-A177-3AD203B41FA5}">
                      <a16:colId xmlns:a16="http://schemas.microsoft.com/office/drawing/2014/main" val="20001"/>
                    </a:ext>
                  </a:extLst>
                </a:gridCol>
                <a:gridCol w="1284269">
                  <a:extLst>
                    <a:ext uri="{9D8B030D-6E8A-4147-A177-3AD203B41FA5}">
                      <a16:colId xmlns:a16="http://schemas.microsoft.com/office/drawing/2014/main" val="20002"/>
                    </a:ext>
                  </a:extLst>
                </a:gridCol>
                <a:gridCol w="2919637">
                  <a:extLst>
                    <a:ext uri="{9D8B030D-6E8A-4147-A177-3AD203B41FA5}">
                      <a16:colId xmlns:a16="http://schemas.microsoft.com/office/drawing/2014/main" val="20003"/>
                    </a:ext>
                  </a:extLst>
                </a:gridCol>
              </a:tblGrid>
              <a:tr h="359534">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CGA Team</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Program Expertise</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Phone</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E-mail</a:t>
                      </a:r>
                    </a:p>
                  </a:txBody>
                  <a:tcPr marL="71674" marR="71674" marT="39559" marB="39559"/>
                </a:tc>
                <a:extLst>
                  <a:ext uri="{0D108BD9-81ED-4DB2-BD59-A6C34878D82A}">
                    <a16:rowId xmlns:a16="http://schemas.microsoft.com/office/drawing/2014/main" val="10000"/>
                  </a:ext>
                </a:extLst>
              </a:tr>
              <a:tr h="359534">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Kim Burnham</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Competitive, Grants &amp; Awards Supervisor</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303-866-6916</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u="sng"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Burnham_K@cde.state.co.us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1"/>
                  </a:ext>
                </a:extLst>
              </a:tr>
              <a:tr h="359534">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Patricia Gleason</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i="0" kern="1200" dirty="0">
                          <a:solidFill>
                            <a:schemeClr val="tx1"/>
                          </a:solidFill>
                          <a:effectLst/>
                          <a:latin typeface="+mn-lt"/>
                          <a:ea typeface="+mn-ea"/>
                          <a:cs typeface="+mn-cs"/>
                        </a:rPr>
                        <a:t>Senior Consultant, Grants &amp; Awards </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303-866-6143</a:t>
                      </a:r>
                      <a:endParaRPr lang="en-US" sz="1400" b="0" dirty="0">
                        <a:solidFill>
                          <a:schemeClr val="tx1"/>
                        </a:solidFill>
                        <a:effectLst/>
                        <a:latin typeface="+mn-lt"/>
                        <a:ea typeface="Calibri"/>
                        <a:cs typeface="Times New Roman"/>
                      </a:endParaRPr>
                    </a:p>
                  </a:txBody>
                  <a:tcPr marL="71674" marR="71674" marT="39559" marB="39559"/>
                </a:tc>
                <a:tc>
                  <a:txBody>
                    <a:bodyPr/>
                    <a:lstStyle/>
                    <a:p>
                      <a:r>
                        <a:rPr lang="en-US" sz="1400" b="0" i="0" u="sng" kern="1200" dirty="0">
                          <a:solidFill>
                            <a:schemeClr val="tx1"/>
                          </a:solidFill>
                          <a:effectLst/>
                          <a:latin typeface="+mn-lt"/>
                          <a:ea typeface="+mn-ea"/>
                          <a:cs typeface="+mn-cs"/>
                          <a:hlinkClick r:id="rId5">
                            <a:extLst>
                              <a:ext uri="{A12FA001-AC4F-418D-AE19-62706E023703}">
                                <ahyp:hlinkClr xmlns:ahyp="http://schemas.microsoft.com/office/drawing/2018/hyperlinkcolor" val="tx"/>
                              </a:ext>
                            </a:extLst>
                          </a:hlinkClick>
                        </a:rPr>
                        <a:t>Gleason_P@cde.state.co.us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2"/>
                  </a:ext>
                </a:extLst>
              </a:tr>
              <a:tr h="359534">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Mandy Christensen</a:t>
                      </a:r>
                    </a:p>
                  </a:txBody>
                  <a:tcPr marL="71674" marR="71674"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400" b="0" dirty="0">
                          <a:solidFill>
                            <a:schemeClr val="tx1"/>
                          </a:solidFill>
                          <a:effectLst/>
                          <a:latin typeface="+mn-lt"/>
                          <a:ea typeface="Calibri"/>
                          <a:cs typeface="Times New Roman"/>
                        </a:rPr>
                        <a:t>Senior Consultant</a:t>
                      </a:r>
                      <a:r>
                        <a:rPr lang="en-US" sz="1400" b="0" i="0" kern="1200" dirty="0">
                          <a:solidFill>
                            <a:schemeClr val="tx1"/>
                          </a:solidFill>
                          <a:effectLst/>
                          <a:latin typeface="+mn-lt"/>
                          <a:ea typeface="+mn-ea"/>
                          <a:cs typeface="+mn-cs"/>
                        </a:rPr>
                        <a:t>, Grants &amp; Awards </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rPr>
                        <a:t>303-866-6250</a:t>
                      </a:r>
                    </a:p>
                  </a:txBody>
                  <a:tcPr marL="71674" marR="71674" marT="39559" marB="39559"/>
                </a:tc>
                <a:tc>
                  <a:txBody>
                    <a:bodyPr/>
                    <a:lstStyle/>
                    <a:p>
                      <a:pPr marL="0" marR="0">
                        <a:lnSpc>
                          <a:spcPct val="115000"/>
                        </a:lnSpc>
                        <a:spcBef>
                          <a:spcPts val="0"/>
                        </a:spcBef>
                        <a:spcAft>
                          <a:spcPts val="0"/>
                        </a:spcAft>
                      </a:pPr>
                      <a:r>
                        <a:rPr lang="en-US" sz="1400" b="0" dirty="0">
                          <a:solidFill>
                            <a:schemeClr val="tx1"/>
                          </a:solidFill>
                          <a:effectLst/>
                          <a:latin typeface="+mn-lt"/>
                          <a:ea typeface="Calibri"/>
                          <a:cs typeface="Times New Roman"/>
                          <a:hlinkClick r:id="rId6">
                            <a:extLst>
                              <a:ext uri="{A12FA001-AC4F-418D-AE19-62706E023703}">
                                <ahyp:hlinkClr xmlns:ahyp="http://schemas.microsoft.com/office/drawing/2018/hyperlinkcolor" val="tx"/>
                              </a:ext>
                            </a:extLst>
                          </a:hlinkClick>
                        </a:rPr>
                        <a:t>Christensen_m@cde.state.co.us</a:t>
                      </a:r>
                      <a:r>
                        <a:rPr lang="en-US" sz="1400" b="0" baseline="0" dirty="0">
                          <a:solidFill>
                            <a:schemeClr val="tx1"/>
                          </a:solidFill>
                          <a:effectLst/>
                          <a:latin typeface="+mn-lt"/>
                          <a:ea typeface="Calibri"/>
                          <a:cs typeface="Times New Roman"/>
                        </a:rPr>
                        <a:t> </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3066141455"/>
                  </a:ext>
                </a:extLst>
              </a:tr>
              <a:tr h="359534">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Brittany Jimenez</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Program Support</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kern="1200" dirty="0">
                          <a:solidFill>
                            <a:schemeClr val="tx1"/>
                          </a:solidFill>
                          <a:effectLst/>
                          <a:latin typeface="+mn-lt"/>
                          <a:ea typeface="+mn-ea"/>
                          <a:cs typeface="+mn-cs"/>
                        </a:rPr>
                        <a:t>303-866-6813</a:t>
                      </a:r>
                      <a:endParaRPr lang="en-US" sz="1400" b="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b="0" i="0" u="sng" kern="1200" dirty="0">
                          <a:solidFill>
                            <a:schemeClr val="tx1"/>
                          </a:solidFill>
                          <a:effectLst/>
                          <a:latin typeface="+mn-lt"/>
                          <a:ea typeface="+mn-ea"/>
                          <a:cs typeface="+mn-cs"/>
                          <a:hlinkClick r:id="rId7">
                            <a:extLst>
                              <a:ext uri="{A12FA001-AC4F-418D-AE19-62706E023703}">
                                <ahyp:hlinkClr xmlns:ahyp="http://schemas.microsoft.com/office/drawing/2018/hyperlinkcolor" val="tx"/>
                              </a:ext>
                            </a:extLst>
                          </a:hlinkClick>
                        </a:rPr>
                        <a:t>Jimenez_B@cde.state.co.us</a:t>
                      </a:r>
                      <a:endParaRPr lang="en-US" sz="1400" b="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3"/>
                  </a:ext>
                </a:extLst>
              </a:tr>
            </a:tbl>
          </a:graphicData>
        </a:graphic>
      </p:graphicFrame>
      <p:graphicFrame>
        <p:nvGraphicFramePr>
          <p:cNvPr id="7" name="Content Placeholder 4"/>
          <p:cNvGraphicFramePr>
            <a:graphicFrameLocks/>
          </p:cNvGraphicFramePr>
          <p:nvPr>
            <p:extLst>
              <p:ext uri="{D42A27DB-BD31-4B8C-83A1-F6EECF244321}">
                <p14:modId xmlns:p14="http://schemas.microsoft.com/office/powerpoint/2010/main" val="4039273306"/>
              </p:ext>
            </p:extLst>
          </p:nvPr>
        </p:nvGraphicFramePr>
        <p:xfrm>
          <a:off x="443565" y="4816783"/>
          <a:ext cx="11239928" cy="1893696"/>
        </p:xfrm>
        <a:graphic>
          <a:graphicData uri="http://schemas.openxmlformats.org/drawingml/2006/table">
            <a:tbl>
              <a:tblPr firstRow="1" bandRow="1">
                <a:tableStyleId>{5C22544A-7EE6-4342-B048-85BDC9FD1C3A}</a:tableStyleId>
              </a:tblPr>
              <a:tblGrid>
                <a:gridCol w="2443473">
                  <a:extLst>
                    <a:ext uri="{9D8B030D-6E8A-4147-A177-3AD203B41FA5}">
                      <a16:colId xmlns:a16="http://schemas.microsoft.com/office/drawing/2014/main" val="20000"/>
                    </a:ext>
                  </a:extLst>
                </a:gridCol>
                <a:gridCol w="4613097">
                  <a:extLst>
                    <a:ext uri="{9D8B030D-6E8A-4147-A177-3AD203B41FA5}">
                      <a16:colId xmlns:a16="http://schemas.microsoft.com/office/drawing/2014/main" val="20001"/>
                    </a:ext>
                  </a:extLst>
                </a:gridCol>
                <a:gridCol w="1263721">
                  <a:extLst>
                    <a:ext uri="{9D8B030D-6E8A-4147-A177-3AD203B41FA5}">
                      <a16:colId xmlns:a16="http://schemas.microsoft.com/office/drawing/2014/main" val="20002"/>
                    </a:ext>
                  </a:extLst>
                </a:gridCol>
                <a:gridCol w="2919637">
                  <a:extLst>
                    <a:ext uri="{9D8B030D-6E8A-4147-A177-3AD203B41FA5}">
                      <a16:colId xmlns:a16="http://schemas.microsoft.com/office/drawing/2014/main" val="20003"/>
                    </a:ext>
                  </a:extLst>
                </a:gridCol>
              </a:tblGrid>
              <a:tr h="339216">
                <a:tc>
                  <a:txBody>
                    <a:bodyPr/>
                    <a:lstStyle/>
                    <a:p>
                      <a:pPr algn="ctr"/>
                      <a:r>
                        <a:rPr lang="en-US" sz="1400" dirty="0">
                          <a:solidFill>
                            <a:schemeClr val="tx1"/>
                          </a:solidFill>
                        </a:rPr>
                        <a:t>DARE Team</a:t>
                      </a:r>
                    </a:p>
                  </a:txBody>
                  <a:tcPr/>
                </a:tc>
                <a:tc>
                  <a:txBody>
                    <a:bodyPr/>
                    <a:lstStyle/>
                    <a:p>
                      <a:pPr algn="ctr"/>
                      <a:r>
                        <a:rPr lang="en-US" sz="1400" dirty="0">
                          <a:solidFill>
                            <a:schemeClr val="tx1"/>
                          </a:solidFill>
                        </a:rPr>
                        <a:t>Expertise</a:t>
                      </a:r>
                    </a:p>
                  </a:txBody>
                  <a:tcPr/>
                </a:tc>
                <a:tc>
                  <a:txBody>
                    <a:bodyPr/>
                    <a:lstStyle/>
                    <a:p>
                      <a:pPr algn="ctr"/>
                      <a:r>
                        <a:rPr lang="en-US" sz="1400" dirty="0">
                          <a:solidFill>
                            <a:schemeClr val="tx1"/>
                          </a:solidFill>
                        </a:rPr>
                        <a:t>Phone</a:t>
                      </a:r>
                    </a:p>
                  </a:txBody>
                  <a:tcPr/>
                </a:tc>
                <a:tc>
                  <a:txBody>
                    <a:bodyPr/>
                    <a:lstStyle/>
                    <a:p>
                      <a:pPr algn="ctr"/>
                      <a:r>
                        <a:rPr lang="en-US" sz="1400" dirty="0">
                          <a:solidFill>
                            <a:schemeClr val="tx1"/>
                          </a:solidFill>
                        </a:rPr>
                        <a:t>Email</a:t>
                      </a:r>
                    </a:p>
                  </a:txBody>
                  <a:tcPr/>
                </a:tc>
                <a:extLst>
                  <a:ext uri="{0D108BD9-81ED-4DB2-BD59-A6C34878D82A}">
                    <a16:rowId xmlns:a16="http://schemas.microsoft.com/office/drawing/2014/main" val="10000"/>
                  </a:ext>
                </a:extLst>
              </a:tr>
              <a:tr h="310948">
                <a:tc>
                  <a:txBody>
                    <a:bodyPr/>
                    <a:lstStyle/>
                    <a:p>
                      <a:r>
                        <a:rPr lang="en-US" sz="1400" b="0" i="0" kern="1200" dirty="0">
                          <a:solidFill>
                            <a:schemeClr val="tx1"/>
                          </a:solidFill>
                          <a:effectLst/>
                          <a:latin typeface="+mn-lt"/>
                          <a:ea typeface="+mn-ea"/>
                          <a:cs typeface="+mn-cs"/>
                        </a:rPr>
                        <a:t>Tina Negley</a:t>
                      </a:r>
                      <a:endParaRPr lang="en-US" sz="1400" b="0" dirty="0">
                        <a:solidFill>
                          <a:schemeClr val="tx1"/>
                        </a:solidFill>
                      </a:endParaRPr>
                    </a:p>
                  </a:txBody>
                  <a:tcPr/>
                </a:tc>
                <a:tc>
                  <a:txBody>
                    <a:bodyPr/>
                    <a:lstStyle/>
                    <a:p>
                      <a:r>
                        <a:rPr lang="en-US" sz="1400" b="0" i="0" kern="1200" dirty="0">
                          <a:solidFill>
                            <a:schemeClr val="tx1"/>
                          </a:solidFill>
                          <a:effectLst/>
                          <a:latin typeface="+mn-lt"/>
                          <a:ea typeface="+mn-ea"/>
                          <a:cs typeface="+mn-cs"/>
                        </a:rPr>
                        <a:t>ESSA Accountability, Program Evaluation,</a:t>
                      </a:r>
                      <a:r>
                        <a:rPr lang="en-US" sz="1400" b="0" i="0" kern="1200" baseline="0" dirty="0">
                          <a:solidFill>
                            <a:schemeClr val="tx1"/>
                          </a:solidFill>
                          <a:effectLst/>
                          <a:latin typeface="+mn-lt"/>
                          <a:ea typeface="+mn-ea"/>
                          <a:cs typeface="+mn-cs"/>
                        </a:rPr>
                        <a:t> and Reporting</a:t>
                      </a:r>
                      <a:endParaRPr lang="en-US" sz="1400" dirty="0">
                        <a:solidFill>
                          <a:schemeClr val="tx1"/>
                        </a:solidFill>
                      </a:endParaRPr>
                    </a:p>
                  </a:txBody>
                  <a:tcPr/>
                </a:tc>
                <a:tc>
                  <a:txBody>
                    <a:bodyPr/>
                    <a:lstStyle/>
                    <a:p>
                      <a:r>
                        <a:rPr lang="en-US" sz="1400" b="0" i="0" kern="1200" dirty="0">
                          <a:solidFill>
                            <a:schemeClr val="tx1"/>
                          </a:solidFill>
                          <a:effectLst/>
                          <a:latin typeface="+mn-lt"/>
                          <a:ea typeface="+mn-ea"/>
                          <a:cs typeface="+mn-cs"/>
                        </a:rPr>
                        <a:t>303-866-5243</a:t>
                      </a:r>
                      <a:endParaRPr lang="en-US" sz="1400" dirty="0">
                        <a:solidFill>
                          <a:schemeClr val="tx1"/>
                        </a:solidFill>
                      </a:endParaRPr>
                    </a:p>
                  </a:txBody>
                  <a:tcPr/>
                </a:tc>
                <a:tc>
                  <a:txBody>
                    <a:bodyPr/>
                    <a:lstStyle/>
                    <a:p>
                      <a:r>
                        <a:rPr lang="en-US" sz="1400" b="0" i="0" u="sng" kern="1200" dirty="0">
                          <a:solidFill>
                            <a:schemeClr val="tx1"/>
                          </a:solidFill>
                          <a:effectLst/>
                          <a:latin typeface="+mn-lt"/>
                          <a:ea typeface="+mn-ea"/>
                          <a:cs typeface="+mn-cs"/>
                          <a:hlinkClick r:id="rId8">
                            <a:extLst>
                              <a:ext uri="{A12FA001-AC4F-418D-AE19-62706E023703}">
                                <ahyp:hlinkClr xmlns:ahyp="http://schemas.microsoft.com/office/drawing/2018/hyperlinkcolor" val="tx"/>
                              </a:ext>
                            </a:extLst>
                          </a:hlinkClick>
                        </a:rPr>
                        <a:t>negley_t@cde.state.co.us</a:t>
                      </a:r>
                      <a:endParaRPr lang="en-US" sz="1400" dirty="0">
                        <a:solidFill>
                          <a:schemeClr val="tx1"/>
                        </a:solidFill>
                      </a:endParaRPr>
                    </a:p>
                  </a:txBody>
                  <a:tcPr/>
                </a:tc>
                <a:extLst>
                  <a:ext uri="{0D108BD9-81ED-4DB2-BD59-A6C34878D82A}">
                    <a16:rowId xmlns:a16="http://schemas.microsoft.com/office/drawing/2014/main" val="10001"/>
                  </a:ext>
                </a:extLst>
              </a:tr>
              <a:tr h="345503">
                <a:tc>
                  <a:txBody>
                    <a:bodyPr/>
                    <a:lstStyle/>
                    <a:p>
                      <a:r>
                        <a:rPr lang="en-US" sz="1400" b="0" i="0" kern="1200" dirty="0">
                          <a:solidFill>
                            <a:schemeClr val="tx1"/>
                          </a:solidFill>
                          <a:effectLst/>
                          <a:latin typeface="+mn-lt"/>
                          <a:ea typeface="+mn-ea"/>
                          <a:cs typeface="+mn-cs"/>
                        </a:rPr>
                        <a:t>Alan Shimmin</a:t>
                      </a:r>
                      <a:endParaRPr lang="en-US" sz="1400" b="0" dirty="0">
                        <a:solidFill>
                          <a:schemeClr val="tx1"/>
                        </a:solidFill>
                      </a:endParaRPr>
                    </a:p>
                  </a:txBody>
                  <a:tcPr/>
                </a:tc>
                <a:tc>
                  <a:txBody>
                    <a:bodyPr/>
                    <a:lstStyle/>
                    <a:p>
                      <a:r>
                        <a:rPr lang="en-US" sz="1400" b="0" i="0" kern="1200" dirty="0">
                          <a:solidFill>
                            <a:schemeClr val="tx1"/>
                          </a:solidFill>
                          <a:effectLst/>
                          <a:latin typeface="+mn-lt"/>
                          <a:ea typeface="+mn-ea"/>
                          <a:cs typeface="+mn-cs"/>
                        </a:rPr>
                        <a:t>ESEA Reporting</a:t>
                      </a:r>
                      <a:r>
                        <a:rPr lang="en-US" sz="1400" b="0" i="0" kern="1200" baseline="0" dirty="0">
                          <a:solidFill>
                            <a:schemeClr val="tx1"/>
                          </a:solidFill>
                          <a:effectLst/>
                          <a:latin typeface="+mn-lt"/>
                          <a:ea typeface="+mn-ea"/>
                          <a:cs typeface="+mn-cs"/>
                        </a:rPr>
                        <a:t> and Data Collections</a:t>
                      </a:r>
                      <a:endParaRPr lang="en-US" sz="1400" dirty="0">
                        <a:solidFill>
                          <a:schemeClr val="tx1"/>
                        </a:solidFill>
                      </a:endParaRPr>
                    </a:p>
                  </a:txBody>
                  <a:tcPr/>
                </a:tc>
                <a:tc>
                  <a:txBody>
                    <a:bodyPr/>
                    <a:lstStyle/>
                    <a:p>
                      <a:r>
                        <a:rPr lang="en-US" sz="1400" b="0" i="0" kern="1200" dirty="0">
                          <a:solidFill>
                            <a:schemeClr val="tx1"/>
                          </a:solidFill>
                          <a:effectLst/>
                          <a:latin typeface="+mn-lt"/>
                          <a:ea typeface="+mn-ea"/>
                          <a:cs typeface="+mn-cs"/>
                        </a:rPr>
                        <a:t>303-866-6209</a:t>
                      </a:r>
                      <a:endParaRPr lang="en-US" sz="1400" dirty="0">
                        <a:solidFill>
                          <a:schemeClr val="tx1"/>
                        </a:solidFill>
                      </a:endParaRPr>
                    </a:p>
                  </a:txBody>
                  <a:tcPr/>
                </a:tc>
                <a:tc>
                  <a:txBody>
                    <a:bodyPr/>
                    <a:lstStyle/>
                    <a:p>
                      <a:r>
                        <a:rPr lang="en-US" sz="1400" b="0" i="0" u="sng" kern="1200" dirty="0">
                          <a:solidFill>
                            <a:schemeClr val="tx1"/>
                          </a:solidFill>
                          <a:effectLst/>
                          <a:latin typeface="+mn-lt"/>
                          <a:ea typeface="+mn-ea"/>
                          <a:cs typeface="+mn-cs"/>
                          <a:hlinkClick r:id="rId9">
                            <a:extLst>
                              <a:ext uri="{A12FA001-AC4F-418D-AE19-62706E023703}">
                                <ahyp:hlinkClr xmlns:ahyp="http://schemas.microsoft.com/office/drawing/2018/hyperlinkcolor" val="tx"/>
                              </a:ext>
                            </a:extLst>
                          </a:hlinkClick>
                        </a:rPr>
                        <a:t>shimmin_a@cde.state.co.us</a:t>
                      </a:r>
                      <a:endParaRPr lang="en-US" sz="1400" dirty="0">
                        <a:solidFill>
                          <a:schemeClr val="tx1"/>
                        </a:solidFill>
                      </a:endParaRPr>
                    </a:p>
                  </a:txBody>
                  <a:tcPr/>
                </a:tc>
                <a:extLst>
                  <a:ext uri="{0D108BD9-81ED-4DB2-BD59-A6C34878D82A}">
                    <a16:rowId xmlns:a16="http://schemas.microsoft.com/office/drawing/2014/main" val="10002"/>
                  </a:ext>
                </a:extLst>
              </a:tr>
              <a:tr h="310948">
                <a:tc>
                  <a:txBody>
                    <a:bodyPr/>
                    <a:lstStyle/>
                    <a:p>
                      <a:r>
                        <a:rPr lang="en-US" sz="1400" b="0" i="0" kern="1200" dirty="0">
                          <a:solidFill>
                            <a:schemeClr val="tx1"/>
                          </a:solidFill>
                          <a:effectLst/>
                          <a:latin typeface="+mn-lt"/>
                          <a:ea typeface="+mn-ea"/>
                          <a:cs typeface="+mn-cs"/>
                        </a:rPr>
                        <a:t>Mary Shen</a:t>
                      </a:r>
                      <a:endParaRPr lang="en-US" sz="1400" b="0" dirty="0">
                        <a:solidFill>
                          <a:schemeClr val="tx1"/>
                        </a:solidFill>
                      </a:endParaRPr>
                    </a:p>
                  </a:txBody>
                  <a:tcPr/>
                </a:tc>
                <a:tc>
                  <a:txBody>
                    <a:bodyPr/>
                    <a:lstStyle/>
                    <a:p>
                      <a:r>
                        <a:rPr lang="en-US" sz="1400" b="0" i="0" kern="1200" dirty="0">
                          <a:solidFill>
                            <a:schemeClr val="tx1"/>
                          </a:solidFill>
                          <a:effectLst/>
                          <a:latin typeface="+mn-lt"/>
                          <a:ea typeface="+mn-ea"/>
                          <a:cs typeface="+mn-cs"/>
                        </a:rPr>
                        <a:t>ESEA</a:t>
                      </a:r>
                      <a:r>
                        <a:rPr lang="en-US" sz="1400" b="0" i="0" kern="1200" baseline="0" dirty="0">
                          <a:solidFill>
                            <a:schemeClr val="tx1"/>
                          </a:solidFill>
                          <a:effectLst/>
                          <a:latin typeface="+mn-lt"/>
                          <a:ea typeface="+mn-ea"/>
                          <a:cs typeface="+mn-cs"/>
                        </a:rPr>
                        <a:t> Program Evaluation, Research, and Accountability</a:t>
                      </a:r>
                      <a:endParaRPr lang="en-US" sz="1400" dirty="0">
                        <a:solidFill>
                          <a:schemeClr val="tx1"/>
                        </a:solidFill>
                      </a:endParaRPr>
                    </a:p>
                  </a:txBody>
                  <a:tcPr/>
                </a:tc>
                <a:tc>
                  <a:txBody>
                    <a:bodyPr/>
                    <a:lstStyle/>
                    <a:p>
                      <a:r>
                        <a:rPr lang="en-US" sz="1400" b="0" i="0" kern="1200" dirty="0">
                          <a:solidFill>
                            <a:schemeClr val="tx1"/>
                          </a:solidFill>
                          <a:effectLst/>
                          <a:latin typeface="+mn-lt"/>
                          <a:ea typeface="+mn-ea"/>
                          <a:cs typeface="+mn-cs"/>
                        </a:rPr>
                        <a:t>303-866-4571</a:t>
                      </a:r>
                      <a:endParaRPr lang="en-US" sz="1400" dirty="0">
                        <a:solidFill>
                          <a:schemeClr val="tx1"/>
                        </a:solidFill>
                      </a:endParaRPr>
                    </a:p>
                  </a:txBody>
                  <a:tcPr/>
                </a:tc>
                <a:tc>
                  <a:txBody>
                    <a:bodyPr/>
                    <a:lstStyle/>
                    <a:p>
                      <a:r>
                        <a:rPr lang="en-US" sz="1400" b="0" i="0" u="sng" kern="1200" dirty="0">
                          <a:solidFill>
                            <a:schemeClr val="tx1"/>
                          </a:solidFill>
                          <a:effectLst/>
                          <a:latin typeface="+mn-lt"/>
                          <a:ea typeface="+mn-ea"/>
                          <a:cs typeface="+mn-cs"/>
                          <a:hlinkClick r:id="rId10">
                            <a:extLst>
                              <a:ext uri="{A12FA001-AC4F-418D-AE19-62706E023703}">
                                <ahyp:hlinkClr xmlns:ahyp="http://schemas.microsoft.com/office/drawing/2018/hyperlinkcolor" val="tx"/>
                              </a:ext>
                            </a:extLst>
                          </a:hlinkClick>
                        </a:rPr>
                        <a:t>shen_m@cde.state.co.us</a:t>
                      </a:r>
                      <a:endParaRPr lang="en-US" sz="1400" dirty="0">
                        <a:solidFill>
                          <a:schemeClr val="tx1"/>
                        </a:solidFill>
                      </a:endParaRPr>
                    </a:p>
                  </a:txBody>
                  <a:tcPr/>
                </a:tc>
                <a:extLst>
                  <a:ext uri="{0D108BD9-81ED-4DB2-BD59-A6C34878D82A}">
                    <a16:rowId xmlns:a16="http://schemas.microsoft.com/office/drawing/2014/main" val="10003"/>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15</a:t>
            </a:fld>
            <a:endParaRPr lang="en-US" dirty="0"/>
          </a:p>
        </p:txBody>
      </p:sp>
    </p:spTree>
    <p:extLst>
      <p:ext uri="{BB962C8B-B14F-4D97-AF65-F5344CB8AC3E}">
        <p14:creationId xmlns:p14="http://schemas.microsoft.com/office/powerpoint/2010/main" val="10611671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Grants Fiscal Contacts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28271436"/>
              </p:ext>
            </p:extLst>
          </p:nvPr>
        </p:nvGraphicFramePr>
        <p:xfrm>
          <a:off x="443565" y="1548880"/>
          <a:ext cx="11163719" cy="1312816"/>
        </p:xfrm>
        <a:graphic>
          <a:graphicData uri="http://schemas.openxmlformats.org/drawingml/2006/table">
            <a:tbl>
              <a:tblPr firstRow="1" bandRow="1">
                <a:tableStyleId>{5C22544A-7EE6-4342-B048-85BDC9FD1C3A}</a:tableStyleId>
              </a:tblPr>
              <a:tblGrid>
                <a:gridCol w="2790930">
                  <a:extLst>
                    <a:ext uri="{9D8B030D-6E8A-4147-A177-3AD203B41FA5}">
                      <a16:colId xmlns:a16="http://schemas.microsoft.com/office/drawing/2014/main" val="20000"/>
                    </a:ext>
                  </a:extLst>
                </a:gridCol>
                <a:gridCol w="2790930">
                  <a:extLst>
                    <a:ext uri="{9D8B030D-6E8A-4147-A177-3AD203B41FA5}">
                      <a16:colId xmlns:a16="http://schemas.microsoft.com/office/drawing/2014/main" val="20001"/>
                    </a:ext>
                  </a:extLst>
                </a:gridCol>
                <a:gridCol w="2521339">
                  <a:extLst>
                    <a:ext uri="{9D8B030D-6E8A-4147-A177-3AD203B41FA5}">
                      <a16:colId xmlns:a16="http://schemas.microsoft.com/office/drawing/2014/main" val="20002"/>
                    </a:ext>
                  </a:extLst>
                </a:gridCol>
                <a:gridCol w="3060520">
                  <a:extLst>
                    <a:ext uri="{9D8B030D-6E8A-4147-A177-3AD203B41FA5}">
                      <a16:colId xmlns:a16="http://schemas.microsoft.com/office/drawing/2014/main" val="20003"/>
                    </a:ext>
                  </a:extLst>
                </a:gridCol>
              </a:tblGrid>
              <a:tr h="328204">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Grants Fiscal Staff</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Program Expertise</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Phone</a:t>
                      </a:r>
                    </a:p>
                  </a:txBody>
                  <a:tcPr marL="71674" marR="71674" marT="39559" marB="39559"/>
                </a:tc>
                <a:tc>
                  <a:txBody>
                    <a:bodyPr/>
                    <a:lstStyle/>
                    <a:p>
                      <a:pPr marL="0" marR="0" algn="ctr" defTabSz="914400" rtl="0" eaLnBrk="1" latinLnBrk="0" hangingPunct="1">
                        <a:lnSpc>
                          <a:spcPct val="115000"/>
                        </a:lnSpc>
                        <a:spcBef>
                          <a:spcPts val="0"/>
                        </a:spcBef>
                        <a:spcAft>
                          <a:spcPts val="0"/>
                        </a:spcAft>
                      </a:pPr>
                      <a:r>
                        <a:rPr lang="en-US" sz="1400" b="1" kern="1200" dirty="0">
                          <a:solidFill>
                            <a:schemeClr val="tx1"/>
                          </a:solidFill>
                          <a:effectLst/>
                          <a:latin typeface="+mn-lt"/>
                          <a:ea typeface="+mn-ea"/>
                          <a:cs typeface="+mn-cs"/>
                        </a:rPr>
                        <a:t>E-mail</a:t>
                      </a:r>
                    </a:p>
                  </a:txBody>
                  <a:tcPr marL="71674" marR="71674" marT="39559" marB="39559"/>
                </a:tc>
                <a:extLst>
                  <a:ext uri="{0D108BD9-81ED-4DB2-BD59-A6C34878D82A}">
                    <a16:rowId xmlns:a16="http://schemas.microsoft.com/office/drawing/2014/main" val="10000"/>
                  </a:ext>
                </a:extLst>
              </a:tr>
              <a:tr h="328204">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Jennifer Austin</a:t>
                      </a:r>
                    </a:p>
                  </a:txBody>
                  <a:tcPr marL="71674" marR="71674" marT="39559" marB="39559"/>
                </a:tc>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Director of Grants</a:t>
                      </a:r>
                      <a:r>
                        <a:rPr lang="en-US" sz="1400" baseline="0" dirty="0">
                          <a:solidFill>
                            <a:schemeClr val="tx1"/>
                          </a:solidFill>
                          <a:effectLst/>
                          <a:latin typeface="+mn-lt"/>
                          <a:ea typeface="Calibri"/>
                          <a:cs typeface="Times New Roman"/>
                        </a:rPr>
                        <a:t> Fiscal</a:t>
                      </a:r>
                      <a:endParaRPr lang="en-US" sz="140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303-866-6689</a:t>
                      </a:r>
                    </a:p>
                  </a:txBody>
                  <a:tcPr marL="71674" marR="71674" marT="39559" marB="39559"/>
                </a:tc>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hlinkClick r:id="rId2">
                            <a:extLst>
                              <a:ext uri="{A12FA001-AC4F-418D-AE19-62706E023703}">
                                <ahyp:hlinkClr xmlns:ahyp="http://schemas.microsoft.com/office/drawing/2018/hyperlinkcolor" val="tx"/>
                              </a:ext>
                            </a:extLst>
                          </a:hlinkClick>
                        </a:rPr>
                        <a:t>Austin_j@cde.state.co.us</a:t>
                      </a:r>
                      <a:r>
                        <a:rPr lang="en-US" sz="1400" dirty="0">
                          <a:solidFill>
                            <a:schemeClr val="tx1"/>
                          </a:solidFill>
                          <a:effectLst/>
                          <a:latin typeface="+mn-lt"/>
                          <a:ea typeface="Calibri"/>
                          <a:cs typeface="Times New Roman"/>
                        </a:rPr>
                        <a:t> </a:t>
                      </a:r>
                    </a:p>
                  </a:txBody>
                  <a:tcPr marL="71674" marR="71674" marT="39559" marB="39559"/>
                </a:tc>
                <a:extLst>
                  <a:ext uri="{0D108BD9-81ED-4DB2-BD59-A6C34878D82A}">
                    <a16:rowId xmlns:a16="http://schemas.microsoft.com/office/drawing/2014/main" val="864307126"/>
                  </a:ext>
                </a:extLst>
              </a:tr>
              <a:tr h="328204">
                <a:tc>
                  <a:txBody>
                    <a:bodyPr/>
                    <a:lstStyle/>
                    <a:p>
                      <a:pPr marL="0" marR="0">
                        <a:lnSpc>
                          <a:spcPct val="115000"/>
                        </a:lnSpc>
                        <a:spcBef>
                          <a:spcPts val="0"/>
                        </a:spcBef>
                        <a:spcAft>
                          <a:spcPts val="0"/>
                        </a:spcAft>
                      </a:pPr>
                      <a:r>
                        <a:rPr lang="en-US" sz="1400" kern="1200" dirty="0">
                          <a:solidFill>
                            <a:schemeClr val="tx1"/>
                          </a:solidFill>
                          <a:effectLst/>
                          <a:latin typeface="+mn-lt"/>
                        </a:rPr>
                        <a:t>Robert Hawkins</a:t>
                      </a:r>
                      <a:endParaRPr lang="en-US" sz="140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kern="1200" dirty="0">
                          <a:solidFill>
                            <a:schemeClr val="tx1"/>
                          </a:solidFill>
                          <a:effectLst/>
                          <a:latin typeface="+mn-lt"/>
                        </a:rPr>
                        <a:t>Grants Fiscal Analyst</a:t>
                      </a:r>
                      <a:endParaRPr lang="en-US" sz="140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kern="1200" dirty="0">
                          <a:solidFill>
                            <a:schemeClr val="tx1"/>
                          </a:solidFill>
                          <a:effectLst/>
                          <a:latin typeface="+mn-lt"/>
                        </a:rPr>
                        <a:t>303-866-6775</a:t>
                      </a:r>
                      <a:endParaRPr lang="en-US" sz="1400" dirty="0">
                        <a:solidFill>
                          <a:schemeClr val="tx1"/>
                        </a:solidFill>
                        <a:effectLst/>
                        <a:latin typeface="+mn-lt"/>
                        <a:ea typeface="Calibri"/>
                        <a:cs typeface="Times New Roman"/>
                      </a:endParaRPr>
                    </a:p>
                  </a:txBody>
                  <a:tcPr marL="71674" marR="71674" marT="39559" marB="39559"/>
                </a:tc>
                <a:tc>
                  <a:txBody>
                    <a:bodyPr/>
                    <a:lstStyle/>
                    <a:p>
                      <a:pPr marL="0" marR="0">
                        <a:lnSpc>
                          <a:spcPct val="115000"/>
                        </a:lnSpc>
                        <a:spcBef>
                          <a:spcPts val="0"/>
                        </a:spcBef>
                        <a:spcAft>
                          <a:spcPts val="0"/>
                        </a:spcAft>
                      </a:pPr>
                      <a:r>
                        <a:rPr lang="en-US" sz="1400" kern="1200" dirty="0">
                          <a:solidFill>
                            <a:schemeClr val="tx1"/>
                          </a:solidFill>
                          <a:effectLst/>
                          <a:latin typeface="+mn-lt"/>
                          <a:hlinkClick r:id="rId3">
                            <a:extLst>
                              <a:ext uri="{A12FA001-AC4F-418D-AE19-62706E023703}">
                                <ahyp:hlinkClr xmlns:ahyp="http://schemas.microsoft.com/office/drawing/2018/hyperlinkcolor" val="tx"/>
                              </a:ext>
                            </a:extLst>
                          </a:hlinkClick>
                        </a:rPr>
                        <a:t>Hawkins_r@cde.state.co.us</a:t>
                      </a:r>
                      <a:endParaRPr lang="en-US" sz="14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1"/>
                  </a:ext>
                </a:extLst>
              </a:tr>
              <a:tr h="328204">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Steven Kaleda</a:t>
                      </a:r>
                    </a:p>
                  </a:txBody>
                  <a:tcPr marL="71674" marR="71674" marT="39559" marB="39559"/>
                </a:tc>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Grants Fiscal Analyst</a:t>
                      </a:r>
                    </a:p>
                  </a:txBody>
                  <a:tcPr marL="71674" marR="71674" marT="39559" marB="39559"/>
                </a:tc>
                <a:tc>
                  <a:txBody>
                    <a:bodyPr/>
                    <a:lstStyle/>
                    <a:p>
                      <a:pPr marL="0" marR="0">
                        <a:lnSpc>
                          <a:spcPct val="115000"/>
                        </a:lnSpc>
                        <a:spcBef>
                          <a:spcPts val="0"/>
                        </a:spcBef>
                        <a:spcAft>
                          <a:spcPts val="0"/>
                        </a:spcAft>
                      </a:pPr>
                      <a:r>
                        <a:rPr lang="en-US" sz="1400" dirty="0">
                          <a:solidFill>
                            <a:schemeClr val="tx1"/>
                          </a:solidFill>
                          <a:effectLst/>
                          <a:latin typeface="+mn-lt"/>
                          <a:ea typeface="Calibri"/>
                          <a:cs typeface="Times New Roman"/>
                        </a:rPr>
                        <a:t>303-866-6724</a:t>
                      </a:r>
                    </a:p>
                  </a:txBody>
                  <a:tcPr marL="71674" marR="71674" marT="39559" marB="39559"/>
                </a:tc>
                <a:tc>
                  <a:txBody>
                    <a:bodyPr/>
                    <a:lstStyle/>
                    <a:p>
                      <a:pPr marL="0" marR="0">
                        <a:lnSpc>
                          <a:spcPct val="115000"/>
                        </a:lnSpc>
                        <a:spcBef>
                          <a:spcPts val="0"/>
                        </a:spcBef>
                        <a:spcAft>
                          <a:spcPts val="0"/>
                        </a:spcAft>
                      </a:pPr>
                      <a:r>
                        <a:rPr lang="en-US" sz="1400" b="0" i="0" u="sng" kern="1200" dirty="0">
                          <a:solidFill>
                            <a:schemeClr val="tx1"/>
                          </a:solidFill>
                          <a:effectLst/>
                          <a:latin typeface="+mn-lt"/>
                          <a:ea typeface="+mn-ea"/>
                          <a:cs typeface="+mn-cs"/>
                          <a:hlinkClick r:id="rId4">
                            <a:extLst>
                              <a:ext uri="{A12FA001-AC4F-418D-AE19-62706E023703}">
                                <ahyp:hlinkClr xmlns:ahyp="http://schemas.microsoft.com/office/drawing/2018/hyperlinkcolor" val="tx"/>
                              </a:ext>
                            </a:extLst>
                          </a:hlinkClick>
                        </a:rPr>
                        <a:t>kaleda_s@cde.state.co.us</a:t>
                      </a:r>
                      <a:endParaRPr lang="en-US" sz="1400" dirty="0">
                        <a:solidFill>
                          <a:schemeClr val="tx1"/>
                        </a:solidFill>
                        <a:effectLst/>
                        <a:latin typeface="+mn-lt"/>
                        <a:ea typeface="Calibri"/>
                        <a:cs typeface="Times New Roman"/>
                      </a:endParaRPr>
                    </a:p>
                  </a:txBody>
                  <a:tcPr marL="71674" marR="71674" marT="39559" marB="39559"/>
                </a:tc>
                <a:extLst>
                  <a:ext uri="{0D108BD9-81ED-4DB2-BD59-A6C34878D82A}">
                    <a16:rowId xmlns:a16="http://schemas.microsoft.com/office/drawing/2014/main" val="10002"/>
                  </a:ext>
                </a:extLst>
              </a:tr>
            </a:tbl>
          </a:graphicData>
        </a:graphic>
      </p:graphicFrame>
      <p:sp>
        <p:nvSpPr>
          <p:cNvPr id="4" name="Slide Number Placeholder 3"/>
          <p:cNvSpPr>
            <a:spLocks noGrp="1"/>
          </p:cNvSpPr>
          <p:nvPr>
            <p:ph type="sldNum" sz="quarter" idx="12"/>
          </p:nvPr>
        </p:nvSpPr>
        <p:spPr/>
        <p:txBody>
          <a:bodyPr/>
          <a:lstStyle/>
          <a:p>
            <a:fld id="{C479D5F6-EDCB-402A-AC08-4943A1820E8F}" type="slidenum">
              <a:rPr lang="en-US" smtClean="0"/>
              <a:pPr/>
              <a:t>16</a:t>
            </a:fld>
            <a:endParaRPr lang="en-US" dirty="0"/>
          </a:p>
        </p:txBody>
      </p:sp>
    </p:spTree>
    <p:extLst>
      <p:ext uri="{BB962C8B-B14F-4D97-AF65-F5344CB8AC3E}">
        <p14:creationId xmlns:p14="http://schemas.microsoft.com/office/powerpoint/2010/main" val="2320366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
          <p:cNvSpPr txBox="1">
            <a:spLocks noGrp="1"/>
          </p:cNvSpPr>
          <p:nvPr>
            <p:ph type="title"/>
          </p:nvPr>
        </p:nvSpPr>
        <p:spPr>
          <a:prstGeom prst="rect">
            <a:avLst/>
          </a:prstGeom>
          <a:noFill/>
          <a:ln>
            <a:noFill/>
          </a:ln>
        </p:spPr>
        <p:txBody>
          <a:bodyPr spcFirstLastPara="1" wrap="square" lIns="0" tIns="0" rIns="0" bIns="0" anchor="t" anchorCtr="0">
            <a:normAutofit/>
          </a:bodyPr>
          <a:lstStyle/>
          <a:p>
            <a:pPr marL="0" lvl="0" indent="0" algn="l" rtl="0">
              <a:lnSpc>
                <a:spcPct val="100000"/>
              </a:lnSpc>
              <a:spcBef>
                <a:spcPts val="0"/>
              </a:spcBef>
              <a:spcAft>
                <a:spcPts val="0"/>
              </a:spcAft>
              <a:buClr>
                <a:schemeClr val="dk1"/>
              </a:buClr>
              <a:buSzPts val="1100"/>
              <a:buFont typeface="Arial"/>
              <a:buNone/>
            </a:pPr>
            <a:r>
              <a:rPr lang="en-US" dirty="0">
                <a:solidFill>
                  <a:srgbClr val="FFFFFF"/>
                </a:solidFill>
                <a:latin typeface="Calibri" panose="020F0502020204030204" pitchFamily="34" charset="0"/>
                <a:cs typeface="Calibri" panose="020F0502020204030204" pitchFamily="34" charset="0"/>
              </a:rPr>
              <a:t>Professional Development Narrative Question</a:t>
            </a:r>
            <a:endParaRPr dirty="0">
              <a:solidFill>
                <a:srgbClr val="FFFFFF"/>
              </a:solidFill>
              <a:latin typeface="Calibri" panose="020F0502020204030204" pitchFamily="34" charset="0"/>
              <a:cs typeface="Calibri" panose="020F0502020204030204" pitchFamily="34" charset="0"/>
            </a:endParaRPr>
          </a:p>
          <a:p>
            <a:pPr marL="0" lvl="0" indent="0" algn="l" rtl="0">
              <a:lnSpc>
                <a:spcPct val="90000"/>
              </a:lnSpc>
              <a:spcBef>
                <a:spcPts val="0"/>
              </a:spcBef>
              <a:spcAft>
                <a:spcPts val="0"/>
              </a:spcAft>
              <a:buClr>
                <a:schemeClr val="lt1"/>
              </a:buClr>
              <a:buSzPts val="2800"/>
              <a:buFont typeface="Arial"/>
              <a:buNone/>
            </a:pPr>
            <a:endParaRPr dirty="0"/>
          </a:p>
        </p:txBody>
      </p:sp>
      <p:sp>
        <p:nvSpPr>
          <p:cNvPr id="104" name="Google Shape;104;p2"/>
          <p:cNvSpPr txBox="1"/>
          <p:nvPr/>
        </p:nvSpPr>
        <p:spPr>
          <a:xfrm>
            <a:off x="332875" y="1610550"/>
            <a:ext cx="4027500" cy="3802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b="1" dirty="0">
                <a:solidFill>
                  <a:srgbClr val="333333"/>
                </a:solidFill>
                <a:highlight>
                  <a:srgbClr val="FFFFFF"/>
                </a:highlight>
                <a:latin typeface="Calibri" panose="020F0502020204030204" pitchFamily="34" charset="0"/>
                <a:cs typeface="Calibri" panose="020F0502020204030204" pitchFamily="34" charset="0"/>
              </a:rPr>
              <a:t>1. Complete the tables to describe how professional development is funded.</a:t>
            </a:r>
            <a:endParaRPr b="1" dirty="0">
              <a:solidFill>
                <a:srgbClr val="333333"/>
              </a:solidFill>
              <a:highlight>
                <a:srgbClr val="FFFFFF"/>
              </a:highlight>
              <a:latin typeface="Calibri" panose="020F0502020204030204" pitchFamily="34" charset="0"/>
              <a:cs typeface="Calibri" panose="020F0502020204030204" pitchFamily="34" charset="0"/>
            </a:endParaRPr>
          </a:p>
          <a:p>
            <a:pPr marL="0" lvl="0" indent="0" algn="l" rtl="0">
              <a:lnSpc>
                <a:spcPct val="115000"/>
              </a:lnSpc>
              <a:spcBef>
                <a:spcPts val="800"/>
              </a:spcBef>
              <a:spcAft>
                <a:spcPts val="0"/>
              </a:spcAft>
              <a:buNone/>
            </a:pPr>
            <a:r>
              <a:rPr lang="en-US" dirty="0">
                <a:solidFill>
                  <a:srgbClr val="333333"/>
                </a:solidFill>
                <a:highlight>
                  <a:srgbClr val="FFFFFF"/>
                </a:highlight>
                <a:latin typeface="Calibri" panose="020F0502020204030204" pitchFamily="34" charset="0"/>
                <a:cs typeface="Calibri" panose="020F0502020204030204" pitchFamily="34" charset="0"/>
              </a:rPr>
              <a:t>The LEA must provide high-quality professional development to classroom teachers (including teachers in classroom settings that are not designed for only language instruction educational programs), principals, administrators, and other school or community-based organizational personnel. The professional development must:</a:t>
            </a:r>
            <a:endParaRPr dirty="0">
              <a:solidFill>
                <a:srgbClr val="333333"/>
              </a:solidFill>
              <a:highlight>
                <a:srgbClr val="FFFFFF"/>
              </a:highlight>
              <a:latin typeface="Calibri" panose="020F0502020204030204" pitchFamily="34" charset="0"/>
              <a:cs typeface="Calibri" panose="020F0502020204030204" pitchFamily="34" charset="0"/>
            </a:endParaRPr>
          </a:p>
          <a:p>
            <a:pPr marL="457200" lvl="0" indent="-317500" algn="l" rtl="0">
              <a:lnSpc>
                <a:spcPct val="115000"/>
              </a:lnSpc>
              <a:spcBef>
                <a:spcPts val="800"/>
              </a:spcBef>
              <a:spcAft>
                <a:spcPts val="0"/>
              </a:spcAft>
              <a:buClr>
                <a:srgbClr val="333333"/>
              </a:buClr>
              <a:buSzPts val="1400"/>
              <a:buChar char="●"/>
            </a:pPr>
            <a:r>
              <a:rPr lang="en-US" dirty="0">
                <a:solidFill>
                  <a:srgbClr val="333333"/>
                </a:solidFill>
                <a:highlight>
                  <a:srgbClr val="FFFFFF"/>
                </a:highlight>
                <a:latin typeface="Calibri" panose="020F0502020204030204" pitchFamily="34" charset="0"/>
                <a:cs typeface="Calibri" panose="020F0502020204030204" pitchFamily="34" charset="0"/>
              </a:rPr>
              <a:t>Improve the instruction of ELs;</a:t>
            </a:r>
            <a:endParaRPr dirty="0">
              <a:solidFill>
                <a:srgbClr val="333333"/>
              </a:solidFill>
              <a:highlight>
                <a:srgbClr val="FFFFFF"/>
              </a:highlight>
              <a:latin typeface="Calibri" panose="020F0502020204030204" pitchFamily="34" charset="0"/>
              <a:cs typeface="Calibri" panose="020F0502020204030204" pitchFamily="34" charset="0"/>
            </a:endParaRPr>
          </a:p>
          <a:p>
            <a:pPr marL="457200" lvl="0" indent="-317500" algn="l" rtl="0">
              <a:lnSpc>
                <a:spcPct val="115000"/>
              </a:lnSpc>
              <a:spcBef>
                <a:spcPts val="0"/>
              </a:spcBef>
              <a:spcAft>
                <a:spcPts val="0"/>
              </a:spcAft>
              <a:buClr>
                <a:srgbClr val="333333"/>
              </a:buClr>
              <a:buSzPts val="1400"/>
              <a:buChar char="●"/>
            </a:pPr>
            <a:r>
              <a:rPr lang="en-US" dirty="0">
                <a:solidFill>
                  <a:srgbClr val="333333"/>
                </a:solidFill>
                <a:highlight>
                  <a:srgbClr val="FFFFFF"/>
                </a:highlight>
                <a:latin typeface="Calibri" panose="020F0502020204030204" pitchFamily="34" charset="0"/>
                <a:cs typeface="Calibri" panose="020F0502020204030204" pitchFamily="34" charset="0"/>
              </a:rPr>
              <a:t>Enhance the ability of teachers to understand and use curricula, assessment measures, and instructional strategies for ELs;</a:t>
            </a:r>
            <a:endParaRPr dirty="0">
              <a:solidFill>
                <a:srgbClr val="333333"/>
              </a:solidFill>
              <a:highlight>
                <a:srgbClr val="FFFFFF"/>
              </a:highlight>
              <a:latin typeface="Calibri" panose="020F0502020204030204" pitchFamily="34" charset="0"/>
              <a:cs typeface="Calibri" panose="020F0502020204030204" pitchFamily="34" charset="0"/>
            </a:endParaRPr>
          </a:p>
          <a:p>
            <a:pPr marL="457200" lvl="0" indent="-317500" algn="l" rtl="0">
              <a:lnSpc>
                <a:spcPct val="115000"/>
              </a:lnSpc>
              <a:spcBef>
                <a:spcPts val="0"/>
              </a:spcBef>
              <a:spcAft>
                <a:spcPts val="0"/>
              </a:spcAft>
              <a:buClr>
                <a:srgbClr val="333333"/>
              </a:buClr>
              <a:buSzPts val="1400"/>
              <a:buChar char="●"/>
            </a:pPr>
            <a:r>
              <a:rPr lang="en-US" dirty="0">
                <a:solidFill>
                  <a:srgbClr val="333333"/>
                </a:solidFill>
                <a:highlight>
                  <a:srgbClr val="FFFFFF"/>
                </a:highlight>
                <a:latin typeface="Calibri" panose="020F0502020204030204" pitchFamily="34" charset="0"/>
                <a:cs typeface="Calibri" panose="020F0502020204030204" pitchFamily="34" charset="0"/>
              </a:rPr>
              <a:t>Be scientifically research-based and of sufficient duration and intensity (Section 3115 (c) (2))</a:t>
            </a:r>
            <a:endParaRPr dirty="0">
              <a:solidFill>
                <a:srgbClr val="333333"/>
              </a:solidFill>
              <a:highlight>
                <a:srgbClr val="FFFFFF"/>
              </a:highlight>
              <a:latin typeface="Calibri" panose="020F0502020204030204" pitchFamily="34" charset="0"/>
              <a:cs typeface="Calibri" panose="020F0502020204030204" pitchFamily="34" charset="0"/>
            </a:endParaRPr>
          </a:p>
          <a:p>
            <a:pPr marL="0" lvl="0" indent="0" algn="l" rtl="0">
              <a:spcBef>
                <a:spcPts val="800"/>
              </a:spcBef>
              <a:spcAft>
                <a:spcPts val="0"/>
              </a:spcAft>
              <a:buNone/>
            </a:pPr>
            <a:endParaRPr dirty="0">
              <a:latin typeface="Calibri" panose="020F0502020204030204" pitchFamily="34" charset="0"/>
              <a:cs typeface="Calibri" panose="020F0502020204030204" pitchFamily="34" charset="0"/>
            </a:endParaRPr>
          </a:p>
        </p:txBody>
      </p:sp>
      <p:pic>
        <p:nvPicPr>
          <p:cNvPr id="105" name="Google Shape;105;p2" descr="This is the new functionality of the Title III Part, A Professional Development description.  There are three buttons to select as well as the location.  The three buttons include &quot;Only Title III funds are used to meet this requirement.&quot; &quot;A combination of Title III funds and other federal, state/local funds&quot; &quot;No Title III funds are used to meet the requirement.&quot;"/>
          <p:cNvPicPr preferRelativeResize="0"/>
          <p:nvPr/>
        </p:nvPicPr>
        <p:blipFill>
          <a:blip r:embed="rId3">
            <a:alphaModFix/>
          </a:blip>
          <a:stretch>
            <a:fillRect/>
          </a:stretch>
        </p:blipFill>
        <p:spPr>
          <a:xfrm>
            <a:off x="5028775" y="1751900"/>
            <a:ext cx="6635500" cy="3006475"/>
          </a:xfrm>
          <a:prstGeom prst="rect">
            <a:avLst/>
          </a:prstGeom>
          <a:noFill/>
          <a:ln>
            <a:noFill/>
          </a:ln>
        </p:spPr>
      </p:pic>
      <p:sp>
        <p:nvSpPr>
          <p:cNvPr id="103" name="Google Shape;103;p2"/>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600"/>
              <a:buNone/>
            </a:pPr>
            <a:fld id="{00000000-1234-1234-1234-123412341234}" type="slidenum">
              <a:rPr lang="en-US"/>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3"/>
          <p:cNvSpPr txBox="1">
            <a:spLocks noGrp="1"/>
          </p:cNvSpPr>
          <p:nvPr>
            <p:ph type="title"/>
          </p:nvPr>
        </p:nvSpPr>
        <p:spPr>
          <a:prstGeom prst="rect">
            <a:avLst/>
          </a:prstGeom>
          <a:noFill/>
          <a:ln>
            <a:noFill/>
          </a:ln>
        </p:spPr>
        <p:txBody>
          <a:bodyPr spcFirstLastPara="1" wrap="square" lIns="0" tIns="0" rIns="0" bIns="0" anchor="t" anchorCtr="0">
            <a:normAutofit/>
          </a:bodyPr>
          <a:lstStyle/>
          <a:p>
            <a:pPr marL="0" lvl="0" indent="0" algn="l" rtl="0">
              <a:lnSpc>
                <a:spcPct val="100000"/>
              </a:lnSpc>
              <a:spcBef>
                <a:spcPts val="0"/>
              </a:spcBef>
              <a:spcAft>
                <a:spcPts val="0"/>
              </a:spcAft>
              <a:buClr>
                <a:schemeClr val="dk1"/>
              </a:buClr>
              <a:buSzPts val="1100"/>
              <a:buFont typeface="Arial"/>
              <a:buNone/>
            </a:pPr>
            <a:r>
              <a:rPr lang="en-US" dirty="0">
                <a:solidFill>
                  <a:srgbClr val="FFFFFF"/>
                </a:solidFill>
                <a:latin typeface="Calibri" panose="020F0502020204030204" pitchFamily="34" charset="0"/>
                <a:cs typeface="Calibri" panose="020F0502020204030204" pitchFamily="34" charset="0"/>
              </a:rPr>
              <a:t>Professional Development Narrative Question</a:t>
            </a:r>
            <a:endParaRPr dirty="0">
              <a:solidFill>
                <a:srgbClr val="FFFFFF"/>
              </a:solidFill>
              <a:latin typeface="Calibri" panose="020F0502020204030204" pitchFamily="34" charset="0"/>
              <a:cs typeface="Calibri" panose="020F0502020204030204" pitchFamily="34" charset="0"/>
            </a:endParaRPr>
          </a:p>
          <a:p>
            <a:pPr marL="0" lvl="0" indent="0" algn="l" rtl="0">
              <a:lnSpc>
                <a:spcPct val="100000"/>
              </a:lnSpc>
              <a:spcBef>
                <a:spcPts val="0"/>
              </a:spcBef>
              <a:spcAft>
                <a:spcPts val="0"/>
              </a:spcAft>
              <a:buClr>
                <a:schemeClr val="dk1"/>
              </a:buClr>
              <a:buSzPts val="1100"/>
              <a:buFont typeface="Arial"/>
              <a:buNone/>
            </a:pPr>
            <a:r>
              <a:rPr lang="en-US" dirty="0">
                <a:solidFill>
                  <a:srgbClr val="FFFFFF"/>
                </a:solidFill>
                <a:latin typeface="Calibri" panose="020F0502020204030204" pitchFamily="34" charset="0"/>
                <a:cs typeface="Calibri" panose="020F0502020204030204" pitchFamily="34" charset="0"/>
              </a:rPr>
              <a:t>*New*</a:t>
            </a:r>
            <a:endParaRPr dirty="0">
              <a:solidFill>
                <a:srgbClr val="FFFFFF"/>
              </a:solidFill>
              <a:latin typeface="Calibri" panose="020F0502020204030204" pitchFamily="34" charset="0"/>
              <a:cs typeface="Calibri" panose="020F0502020204030204" pitchFamily="34" charset="0"/>
            </a:endParaRPr>
          </a:p>
          <a:p>
            <a:pPr marL="0" lvl="0" indent="0" algn="l" rtl="0">
              <a:lnSpc>
                <a:spcPct val="90000"/>
              </a:lnSpc>
              <a:spcBef>
                <a:spcPts val="0"/>
              </a:spcBef>
              <a:spcAft>
                <a:spcPts val="0"/>
              </a:spcAft>
              <a:buClr>
                <a:schemeClr val="lt1"/>
              </a:buClr>
              <a:buSzPts val="2800"/>
              <a:buFont typeface="Arial"/>
              <a:buNone/>
            </a:pPr>
            <a:endParaRPr dirty="0"/>
          </a:p>
        </p:txBody>
      </p:sp>
      <p:pic>
        <p:nvPicPr>
          <p:cNvPr id="113" name="Google Shape;113;p3" descr="This is the box selected when the button reading, &quot;Only Title III funds are used to meet the requirement&quot; is not selected.  &#10;&quot;Select the funding sources that are being used to meet this requirement: (narrative required)&#10;&#10;Title I, Part A Title II, Part A Title IV, Part A ELPA&#10;Other:&#10;Please specify&#10;Describe how the LEA intends to provide ongoing and effective professional learning/development that is of sufficient duration, intensity in the 2020-2021 school year for instructional and non-instructional staff working with English Learners. Sufficient duration and intensity shall not include activities such as 1-day or short-term workshops and conferences.&#10;Professional Development Plan must be designed to:&#10;&#10;Improve the instruction and assessment of EL and immigrant students;&#10;Enhance the ability of teachers to understand and implement curricula, assessment practices and measures, and instructional strategies for EL and immigrant students;&#10;Effectively increase students' English Language Proficiency (ELP)&quot;&#10;"/>
          <p:cNvPicPr preferRelativeResize="0"/>
          <p:nvPr/>
        </p:nvPicPr>
        <p:blipFill>
          <a:blip r:embed="rId3">
            <a:alphaModFix/>
          </a:blip>
          <a:stretch>
            <a:fillRect/>
          </a:stretch>
        </p:blipFill>
        <p:spPr>
          <a:xfrm>
            <a:off x="2596293" y="1322125"/>
            <a:ext cx="6999406" cy="5535874"/>
          </a:xfrm>
          <a:prstGeom prst="rect">
            <a:avLst/>
          </a:prstGeom>
          <a:noFill/>
          <a:ln>
            <a:noFill/>
          </a:ln>
        </p:spPr>
      </p:pic>
      <p:cxnSp>
        <p:nvCxnSpPr>
          <p:cNvPr id="114" name="Google Shape;114;p3">
            <a:extLst>
              <a:ext uri="{C183D7F6-B498-43B3-948B-1728B52AA6E4}">
                <adec:decorative xmlns:adec="http://schemas.microsoft.com/office/drawing/2017/decorative" val="1"/>
              </a:ext>
            </a:extLst>
          </p:cNvPr>
          <p:cNvCxnSpPr/>
          <p:nvPr/>
        </p:nvCxnSpPr>
        <p:spPr>
          <a:xfrm>
            <a:off x="1448800" y="1876855"/>
            <a:ext cx="1147500" cy="13500"/>
          </a:xfrm>
          <a:prstGeom prst="straightConnector1">
            <a:avLst/>
          </a:prstGeom>
          <a:noFill/>
          <a:ln w="9525" cap="flat" cmpd="sng">
            <a:solidFill>
              <a:schemeClr val="dk2"/>
            </a:solidFill>
            <a:prstDash val="solid"/>
            <a:round/>
            <a:headEnd type="none" w="med" len="med"/>
            <a:tailEnd type="triangle" w="med" len="med"/>
          </a:ln>
        </p:spPr>
      </p:cxnSp>
      <p:cxnSp>
        <p:nvCxnSpPr>
          <p:cNvPr id="115" name="Google Shape;115;p3">
            <a:extLst>
              <a:ext uri="{C183D7F6-B498-43B3-948B-1728B52AA6E4}">
                <adec:decorative xmlns:adec="http://schemas.microsoft.com/office/drawing/2017/decorative" val="1"/>
              </a:ext>
            </a:extLst>
          </p:cNvPr>
          <p:cNvCxnSpPr/>
          <p:nvPr/>
        </p:nvCxnSpPr>
        <p:spPr>
          <a:xfrm>
            <a:off x="1448800" y="1863000"/>
            <a:ext cx="1156800" cy="1768500"/>
          </a:xfrm>
          <a:prstGeom prst="straightConnector1">
            <a:avLst/>
          </a:prstGeom>
          <a:noFill/>
          <a:ln w="9525" cap="flat" cmpd="sng">
            <a:solidFill>
              <a:schemeClr val="dk2"/>
            </a:solidFill>
            <a:prstDash val="solid"/>
            <a:round/>
            <a:headEnd type="none" w="med" len="med"/>
            <a:tailEnd type="triangle" w="med" len="med"/>
          </a:ln>
        </p:spPr>
      </p:cxnSp>
      <p:sp>
        <p:nvSpPr>
          <p:cNvPr id="112" name="Google Shape;112;p3"/>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600"/>
              <a:buNone/>
            </a:pPr>
            <a:fld id="{00000000-1234-1234-1234-123412341234}" type="slidenum">
              <a:rPr lang="en-US"/>
              <a:t>3</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g7376fe98d0_0_14"/>
          <p:cNvSpPr txBox="1">
            <a:spLocks noGrp="1"/>
          </p:cNvSpPr>
          <p:nvPr>
            <p:ph type="title"/>
          </p:nvPr>
        </p:nvSpPr>
        <p:spPr>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dirty="0">
                <a:latin typeface="Calibri" panose="020F0502020204030204" pitchFamily="34" charset="0"/>
                <a:cs typeface="Calibri" panose="020F0502020204030204" pitchFamily="34" charset="0"/>
              </a:rPr>
              <a:t>Title III, Part A Budget</a:t>
            </a:r>
            <a:endParaRPr dirty="0">
              <a:latin typeface="Calibri" panose="020F0502020204030204" pitchFamily="34" charset="0"/>
              <a:cs typeface="Calibri" panose="020F0502020204030204" pitchFamily="34" charset="0"/>
            </a:endParaRPr>
          </a:p>
        </p:txBody>
      </p:sp>
      <p:sp>
        <p:nvSpPr>
          <p:cNvPr id="128" name="Google Shape;128;g7376fe98d0_0_14">
            <a:extLst>
              <a:ext uri="{C183D7F6-B498-43B3-948B-1728B52AA6E4}">
                <adec:decorative xmlns:adec="http://schemas.microsoft.com/office/drawing/2017/decorative" val="1"/>
              </a:ext>
            </a:extLst>
          </p:cNvPr>
          <p:cNvSpPr/>
          <p:nvPr/>
        </p:nvSpPr>
        <p:spPr>
          <a:xfrm>
            <a:off x="945000" y="3259400"/>
            <a:ext cx="405000" cy="1290300"/>
          </a:xfrm>
          <a:prstGeom prst="leftBracket">
            <a:avLst>
              <a:gd name="adj" fmla="val 8333"/>
            </a:avLst>
          </a:prstGeom>
          <a:no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g7376fe98d0_0_14">
            <a:extLst>
              <a:ext uri="{C183D7F6-B498-43B3-948B-1728B52AA6E4}">
                <adec:decorative xmlns:adec="http://schemas.microsoft.com/office/drawing/2017/decorative" val="1"/>
              </a:ext>
            </a:extLst>
          </p:cNvPr>
          <p:cNvSpPr/>
          <p:nvPr/>
        </p:nvSpPr>
        <p:spPr>
          <a:xfrm rot="10800000">
            <a:off x="2932500" y="3289350"/>
            <a:ext cx="405000" cy="1290300"/>
          </a:xfrm>
          <a:prstGeom prst="leftBracket">
            <a:avLst>
              <a:gd name="adj" fmla="val 8333"/>
            </a:avLst>
          </a:prstGeom>
          <a:noFill/>
          <a:ln w="2857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g7376fe98d0_0_14"/>
          <p:cNvSpPr txBox="1"/>
          <p:nvPr/>
        </p:nvSpPr>
        <p:spPr>
          <a:xfrm>
            <a:off x="693625" y="3668400"/>
            <a:ext cx="2869800" cy="8370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1800" b="1" dirty="0">
                <a:latin typeface="Calibri"/>
                <a:ea typeface="Calibri"/>
                <a:cs typeface="Calibri"/>
                <a:sym typeface="Calibri"/>
              </a:rPr>
              <a:t>**New Functionality**</a:t>
            </a:r>
            <a:endParaRPr sz="1800" b="1" dirty="0">
              <a:latin typeface="Calibri"/>
              <a:ea typeface="Calibri"/>
              <a:cs typeface="Calibri"/>
              <a:sym typeface="Calibri"/>
            </a:endParaRPr>
          </a:p>
        </p:txBody>
      </p:sp>
      <p:pic>
        <p:nvPicPr>
          <p:cNvPr id="124" name="Google Shape;124;g7376fe98d0_0_14" descr="Funding Source:&#10;Activity Description and how it supplements core EL programming :&#10;Activity Category:&#10;Add / edit activity category&#10;&#10;Location:&#10;Program Code:&#10;Object Code:&#10;Salary Position:&#10;FTE:&#10;Amount:&#10;$&#10;.00&#10;A combination of Title III Funds will be used:&#10;(Select all that apply)&#10;Title I, Part A Title II Title IV ELPA&#10;Other:&#10;How was activity&#10;funded in 2019-2020:&#10;(Select all that apply)&#10;Title III only State/Local Other Federal (Title I, II, IV, V)&#10;New Activity (not previously funded in prior years)"/>
          <p:cNvPicPr preferRelativeResize="0"/>
          <p:nvPr/>
        </p:nvPicPr>
        <p:blipFill>
          <a:blip r:embed="rId3">
            <a:alphaModFix/>
          </a:blip>
          <a:stretch>
            <a:fillRect/>
          </a:stretch>
        </p:blipFill>
        <p:spPr>
          <a:xfrm>
            <a:off x="3501938" y="1212850"/>
            <a:ext cx="6387187" cy="5645149"/>
          </a:xfrm>
          <a:prstGeom prst="rect">
            <a:avLst/>
          </a:prstGeom>
          <a:noFill/>
          <a:ln>
            <a:noFill/>
          </a:ln>
        </p:spPr>
      </p:pic>
      <p:sp>
        <p:nvSpPr>
          <p:cNvPr id="127" name="Google Shape;127;g7376fe98d0_0_14">
            <a:extLst>
              <a:ext uri="{C183D7F6-B498-43B3-948B-1728B52AA6E4}">
                <adec:decorative xmlns:adec="http://schemas.microsoft.com/office/drawing/2017/decorative" val="1"/>
              </a:ext>
            </a:extLst>
          </p:cNvPr>
          <p:cNvSpPr/>
          <p:nvPr/>
        </p:nvSpPr>
        <p:spPr>
          <a:xfrm>
            <a:off x="1095900" y="2292628"/>
            <a:ext cx="2217600" cy="339000"/>
          </a:xfrm>
          <a:prstGeom prst="rightArrow">
            <a:avLst>
              <a:gd name="adj1" fmla="val 50000"/>
              <a:gd name="adj2" fmla="val 50000"/>
            </a:avLst>
          </a:prstGeom>
          <a:solidFill>
            <a:srgbClr val="387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g7376fe98d0_0_14" descr="Activity Description and how it supplements core EL programming :"/>
          <p:cNvSpPr/>
          <p:nvPr/>
        </p:nvSpPr>
        <p:spPr>
          <a:xfrm>
            <a:off x="3501948" y="2255422"/>
            <a:ext cx="1509300" cy="413700"/>
          </a:xfrm>
          <a:prstGeom prst="rect">
            <a:avLst/>
          </a:prstGeom>
          <a:noFill/>
          <a:ln w="38100" cap="flat" cmpd="sng">
            <a:solidFill>
              <a:srgbClr val="38761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g7376fe98d0_0_14" descr="&quot;New Functionality&quot;"/>
          <p:cNvSpPr/>
          <p:nvPr/>
        </p:nvSpPr>
        <p:spPr>
          <a:xfrm>
            <a:off x="1019731" y="5199878"/>
            <a:ext cx="2217600" cy="413700"/>
          </a:xfrm>
          <a:prstGeom prst="rightArrow">
            <a:avLst>
              <a:gd name="adj1" fmla="val 50000"/>
              <a:gd name="adj2" fmla="val 50000"/>
            </a:avLst>
          </a:prstGeom>
          <a:solidFill>
            <a:srgbClr val="38761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g7376fe98d0_0_14" descr="A combination of Title III Funds will be used:&#10;(Select all that apply)&#10;Title I, Part A Title II Title IV ELPA&#10;Other:&#10;How was activity&#10;funded in 2019-2020:&#10;(Select all that apply)&#10;Title III only State/Local Other Federal (Title I, II, IV, V)&#10;New Activity (not previously funded in prior years)"/>
          <p:cNvSpPr/>
          <p:nvPr/>
        </p:nvSpPr>
        <p:spPr>
          <a:xfrm>
            <a:off x="3501948" y="4772911"/>
            <a:ext cx="6281100" cy="1290300"/>
          </a:xfrm>
          <a:prstGeom prst="rect">
            <a:avLst/>
          </a:prstGeom>
          <a:noFill/>
          <a:ln w="38100" cap="flat" cmpd="sng">
            <a:solidFill>
              <a:srgbClr val="38761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g7376fe98d0_0_14"/>
          <p:cNvSpPr txBox="1">
            <a:spLocks noGrp="1"/>
          </p:cNvSpPr>
          <p:nvPr>
            <p:ph type="sldNum" idx="12"/>
          </p:nvPr>
        </p:nvSpPr>
        <p:spPr>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SzPts val="1600"/>
              <a:buFont typeface="Arial"/>
              <a:buNone/>
            </a:pPr>
            <a:fld id="{00000000-1234-1234-1234-123412341234}" type="slidenum">
              <a:rPr lang="en-US"/>
              <a:t>4</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grpId="0" nodeType="clickEffect">
                                  <p:stCondLst>
                                    <p:cond delay="0"/>
                                  </p:stCondLst>
                                  <p:childTnLst>
                                    <p:animEffect transition="out" filter="fade">
                                      <p:cBhvr>
                                        <p:cTn id="6" dur="500" tmFilter="0, 0; .2, .5; .8, .5; 1, 0"/>
                                        <p:tgtEl>
                                          <p:spTgt spid="128"/>
                                        </p:tgtEl>
                                      </p:cBhvr>
                                    </p:animEffect>
                                    <p:animScale>
                                      <p:cBhvr>
                                        <p:cTn id="7" dur="250" autoRev="1" fill="hold"/>
                                        <p:tgtEl>
                                          <p:spTgt spid="128"/>
                                        </p:tgtEl>
                                      </p:cBhvr>
                                      <p:by x="105000" y="105000"/>
                                    </p:animScale>
                                  </p:childTnLst>
                                </p:cTn>
                              </p:par>
                              <p:par>
                                <p:cTn id="8" presetID="26" presetClass="emph" presetSubtype="0" fill="hold" grpId="0" nodeType="withEffect">
                                  <p:stCondLst>
                                    <p:cond delay="0"/>
                                  </p:stCondLst>
                                  <p:childTnLst>
                                    <p:animEffect transition="out" filter="fade">
                                      <p:cBhvr>
                                        <p:cTn id="9" dur="500" tmFilter="0, 0; .2, .5; .8, .5; 1, 0"/>
                                        <p:tgtEl>
                                          <p:spTgt spid="129"/>
                                        </p:tgtEl>
                                      </p:cBhvr>
                                    </p:animEffect>
                                    <p:animScale>
                                      <p:cBhvr>
                                        <p:cTn id="10" dur="250" autoRev="1" fill="hold"/>
                                        <p:tgtEl>
                                          <p:spTgt spid="129"/>
                                        </p:tgtEl>
                                      </p:cBhvr>
                                      <p:by x="105000" y="105000"/>
                                    </p:animScale>
                                  </p:childTnLst>
                                </p:cTn>
                              </p:par>
                              <p:par>
                                <p:cTn id="11" presetID="26" presetClass="emph" presetSubtype="0" fill="hold" grpId="0" nodeType="withEffect">
                                  <p:stCondLst>
                                    <p:cond delay="0"/>
                                  </p:stCondLst>
                                  <p:childTnLst>
                                    <p:animEffect transition="out" filter="fade">
                                      <p:cBhvr>
                                        <p:cTn id="12" dur="500" tmFilter="0, 0; .2, .5; .8, .5; 1, 0"/>
                                        <p:tgtEl>
                                          <p:spTgt spid="130"/>
                                        </p:tgtEl>
                                      </p:cBhvr>
                                    </p:animEffect>
                                    <p:animScale>
                                      <p:cBhvr>
                                        <p:cTn id="13" dur="250" autoRev="1" fill="hold"/>
                                        <p:tgtEl>
                                          <p:spTgt spid="130"/>
                                        </p:tgtEl>
                                      </p:cBhvr>
                                      <p:by x="105000" y="105000"/>
                                    </p:animScale>
                                  </p:childTnLst>
                                </p:cTn>
                              </p:par>
                            </p:childTnLst>
                          </p:cTn>
                        </p:par>
                      </p:childTnLst>
                    </p:cTn>
                  </p:par>
                  <p:par>
                    <p:cTn id="14" fill="hold">
                      <p:stCondLst>
                        <p:cond delay="indefinite"/>
                      </p:stCondLst>
                      <p:childTnLst>
                        <p:par>
                          <p:cTn id="15" fill="hold">
                            <p:stCondLst>
                              <p:cond delay="0"/>
                            </p:stCondLst>
                            <p:childTnLst>
                              <p:par>
                                <p:cTn id="16" presetID="26" presetClass="emph" presetSubtype="0" fill="hold" grpId="0" nodeType="clickEffect">
                                  <p:stCondLst>
                                    <p:cond delay="0"/>
                                  </p:stCondLst>
                                  <p:childTnLst>
                                    <p:animEffect transition="out" filter="fade">
                                      <p:cBhvr>
                                        <p:cTn id="17" dur="500" tmFilter="0, 0; .2, .5; .8, .5; 1, 0"/>
                                        <p:tgtEl>
                                          <p:spTgt spid="127"/>
                                        </p:tgtEl>
                                      </p:cBhvr>
                                    </p:animEffect>
                                    <p:animScale>
                                      <p:cBhvr>
                                        <p:cTn id="18" dur="250" autoRev="1" fill="hold"/>
                                        <p:tgtEl>
                                          <p:spTgt spid="127"/>
                                        </p:tgtEl>
                                      </p:cBhvr>
                                      <p:by x="105000" y="105000"/>
                                    </p:animScale>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6" presetClass="emph" presetSubtype="0" fill="hold" grpId="0" nodeType="clickEffect">
                                  <p:stCondLst>
                                    <p:cond delay="0"/>
                                  </p:stCondLst>
                                  <p:childTnLst>
                                    <p:animEffect transition="out" filter="fade">
                                      <p:cBhvr>
                                        <p:cTn id="26" dur="500" tmFilter="0, 0; .2, .5; .8, .5; 1, 0"/>
                                        <p:tgtEl>
                                          <p:spTgt spid="123"/>
                                        </p:tgtEl>
                                      </p:cBhvr>
                                    </p:animEffect>
                                    <p:animScale>
                                      <p:cBhvr>
                                        <p:cTn id="27" dur="250" autoRev="1" fill="hold"/>
                                        <p:tgtEl>
                                          <p:spTgt spid="123"/>
                                        </p:tgtEl>
                                      </p:cBhvr>
                                      <p:by x="105000" y="105000"/>
                                    </p:animScale>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1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 grpId="0" animBg="1"/>
      <p:bldP spid="130" grpId="0" animBg="1"/>
      <p:bldP spid="129" grpId="0"/>
      <p:bldP spid="127" grpId="0" animBg="1"/>
      <p:bldP spid="126" grpId="0" animBg="1"/>
      <p:bldP spid="123" grpId="0" animBg="1"/>
      <p:bldP spid="12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4"/>
          <p:cNvSpPr txBox="1">
            <a:spLocks noGrp="1"/>
          </p:cNvSpPr>
          <p:nvPr>
            <p:ph type="title"/>
          </p:nvPr>
        </p:nvSpPr>
        <p:spPr>
          <a:prstGeom prst="rect">
            <a:avLst/>
          </a:prstGeom>
          <a:noFill/>
          <a:ln>
            <a:noFill/>
          </a:ln>
        </p:spPr>
        <p:txBody>
          <a:bodyPr spcFirstLastPara="1" wrap="square" lIns="0" tIns="0" rIns="0" bIns="0" anchor="t" anchorCtr="0">
            <a:normAutofit/>
          </a:bodyPr>
          <a:lstStyle/>
          <a:p>
            <a:pPr marL="0" lvl="0" indent="0" algn="l" rtl="0">
              <a:lnSpc>
                <a:spcPct val="90000"/>
              </a:lnSpc>
              <a:spcBef>
                <a:spcPts val="0"/>
              </a:spcBef>
              <a:spcAft>
                <a:spcPts val="0"/>
              </a:spcAft>
              <a:buClr>
                <a:schemeClr val="lt1"/>
              </a:buClr>
              <a:buSzPts val="2800"/>
              <a:buFont typeface="Arial"/>
              <a:buNone/>
            </a:pPr>
            <a:r>
              <a:rPr lang="en-US" dirty="0">
                <a:solidFill>
                  <a:srgbClr val="FFFFFF"/>
                </a:solidFill>
                <a:latin typeface="Calibri" panose="020F0502020204030204" pitchFamily="34" charset="0"/>
                <a:cs typeface="Calibri" panose="020F0502020204030204" pitchFamily="34" charset="0"/>
              </a:rPr>
              <a:t>Title III, Part A Budget</a:t>
            </a:r>
            <a:endParaRPr dirty="0">
              <a:solidFill>
                <a:srgbClr val="FFFFFF"/>
              </a:solidFill>
              <a:latin typeface="Calibri" panose="020F0502020204030204" pitchFamily="34" charset="0"/>
              <a:cs typeface="Calibri" panose="020F0502020204030204" pitchFamily="34" charset="0"/>
            </a:endParaRPr>
          </a:p>
          <a:p>
            <a:pPr marL="0" lvl="0" indent="0" algn="l" rtl="0">
              <a:lnSpc>
                <a:spcPct val="90000"/>
              </a:lnSpc>
              <a:spcBef>
                <a:spcPts val="0"/>
              </a:spcBef>
              <a:spcAft>
                <a:spcPts val="0"/>
              </a:spcAft>
              <a:buClr>
                <a:schemeClr val="lt1"/>
              </a:buClr>
              <a:buSzPts val="2800"/>
              <a:buFont typeface="Arial"/>
              <a:buNone/>
            </a:pPr>
            <a:endParaRPr dirty="0"/>
          </a:p>
        </p:txBody>
      </p:sp>
      <p:pic>
        <p:nvPicPr>
          <p:cNvPr id="138" name="Google Shape;138;p4" descr="2019-2020 Consolidated Application Budget preview"/>
          <p:cNvPicPr preferRelativeResize="0"/>
          <p:nvPr/>
        </p:nvPicPr>
        <p:blipFill>
          <a:blip r:embed="rId3">
            <a:alphaModFix/>
          </a:blip>
          <a:stretch>
            <a:fillRect/>
          </a:stretch>
        </p:blipFill>
        <p:spPr>
          <a:xfrm>
            <a:off x="0" y="1540845"/>
            <a:ext cx="12076474" cy="1915982"/>
          </a:xfrm>
          <a:prstGeom prst="rect">
            <a:avLst/>
          </a:prstGeom>
          <a:noFill/>
          <a:ln>
            <a:noFill/>
          </a:ln>
        </p:spPr>
      </p:pic>
      <p:sp>
        <p:nvSpPr>
          <p:cNvPr id="139" name="Google Shape;139;p4"/>
          <p:cNvSpPr txBox="1"/>
          <p:nvPr/>
        </p:nvSpPr>
        <p:spPr>
          <a:xfrm>
            <a:off x="2463801" y="1617050"/>
            <a:ext cx="4745400" cy="538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a:highlight>
                  <a:srgbClr val="FFFFFF"/>
                </a:highlight>
              </a:rPr>
              <a:t>2019-2020 Consolidated Application</a:t>
            </a:r>
            <a:endParaRPr>
              <a:highlight>
                <a:srgbClr val="FFFFFF"/>
              </a:highlight>
            </a:endParaRPr>
          </a:p>
        </p:txBody>
      </p:sp>
      <p:pic>
        <p:nvPicPr>
          <p:cNvPr id="137" name="Google Shape;137;p4" descr="Title III, Part A Budget Items&#10;Use the table below to budget activities paid with ESEA funds supporting Title III programs.&#10;&#10;ID Ref Activity Category Description of Activity Combined Funds 2019-2020 Funding Location Program Code Object Code Salary Position FTE Funding Source Amount Options&#10;No Budget Items Available&#10;&#10;Total: $0.00  &#10;"/>
          <p:cNvPicPr preferRelativeResize="0"/>
          <p:nvPr/>
        </p:nvPicPr>
        <p:blipFill>
          <a:blip r:embed="rId4">
            <a:alphaModFix/>
          </a:blip>
          <a:stretch>
            <a:fillRect/>
          </a:stretch>
        </p:blipFill>
        <p:spPr>
          <a:xfrm>
            <a:off x="0" y="4279134"/>
            <a:ext cx="12076475" cy="2338940"/>
          </a:xfrm>
          <a:prstGeom prst="rect">
            <a:avLst/>
          </a:prstGeom>
          <a:noFill/>
          <a:ln>
            <a:noFill/>
          </a:ln>
        </p:spPr>
      </p:pic>
      <p:sp>
        <p:nvSpPr>
          <p:cNvPr id="140" name="Google Shape;140;p4"/>
          <p:cNvSpPr txBox="1"/>
          <p:nvPr/>
        </p:nvSpPr>
        <p:spPr>
          <a:xfrm>
            <a:off x="2395812" y="4399052"/>
            <a:ext cx="4465500" cy="4305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a:highlight>
                  <a:srgbClr val="FFFFFF"/>
                </a:highlight>
              </a:rPr>
              <a:t>2020-2021 Consolidated Application</a:t>
            </a:r>
            <a:endParaRPr>
              <a:highlight>
                <a:srgbClr val="FFFFFF"/>
              </a:highlight>
            </a:endParaRPr>
          </a:p>
        </p:txBody>
      </p:sp>
      <p:sp>
        <p:nvSpPr>
          <p:cNvPr id="142" name="Google Shape;142;p4"/>
          <p:cNvSpPr/>
          <p:nvPr/>
        </p:nvSpPr>
        <p:spPr>
          <a:xfrm>
            <a:off x="4285625" y="5242600"/>
            <a:ext cx="1759500" cy="635400"/>
          </a:xfrm>
          <a:prstGeom prst="wedgeRectCallout">
            <a:avLst>
              <a:gd name="adj1" fmla="val -20833"/>
              <a:gd name="adj2" fmla="val 62500"/>
            </a:avLst>
          </a:prstGeom>
          <a:solidFill>
            <a:srgbClr val="F1C232"/>
          </a:solidFill>
          <a:ln w="38100" cap="flat" cmpd="sng">
            <a:solidFill>
              <a:srgbClr val="38761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r>
              <a:rPr lang="en-US" dirty="0">
                <a:latin typeface="Calibri" panose="020F0502020204030204" pitchFamily="34" charset="0"/>
                <a:cs typeface="Calibri" panose="020F0502020204030204" pitchFamily="34" charset="0"/>
              </a:rPr>
              <a:t>*New Functionality*</a:t>
            </a:r>
            <a:endParaRPr dirty="0">
              <a:latin typeface="Calibri" panose="020F0502020204030204" pitchFamily="34" charset="0"/>
              <a:cs typeface="Calibri" panose="020F0502020204030204" pitchFamily="34" charset="0"/>
            </a:endParaRPr>
          </a:p>
        </p:txBody>
      </p:sp>
      <p:sp>
        <p:nvSpPr>
          <p:cNvPr id="141" name="Google Shape;141;p4">
            <a:extLst>
              <a:ext uri="{C183D7F6-B498-43B3-948B-1728B52AA6E4}">
                <adec:decorative xmlns:adec="http://schemas.microsoft.com/office/drawing/2017/decorative" val="1"/>
              </a:ext>
            </a:extLst>
          </p:cNvPr>
          <p:cNvSpPr/>
          <p:nvPr/>
        </p:nvSpPr>
        <p:spPr>
          <a:xfrm>
            <a:off x="3967575" y="5878000"/>
            <a:ext cx="1759500" cy="713700"/>
          </a:xfrm>
          <a:prstGeom prst="rect">
            <a:avLst/>
          </a:prstGeom>
          <a:noFill/>
          <a:ln w="38100" cap="flat" cmpd="sng">
            <a:solidFill>
              <a:srgbClr val="38761D"/>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4"/>
          <p:cNvSpPr txBox="1">
            <a:spLocks noGrp="1"/>
          </p:cNvSpPr>
          <p:nvPr>
            <p:ph type="sldNum" idx="12"/>
          </p:nvPr>
        </p:nvSpPr>
        <p:spPr>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SzPts val="1600"/>
              <a:buNone/>
            </a:pPr>
            <a:fld id="{00000000-1234-1234-1234-123412341234}" type="slidenum">
              <a:rPr lang="en-US"/>
              <a:t>5</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 grpId="0" animBg="1"/>
      <p:bldP spid="14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g7376fe98d0_0_28"/>
          <p:cNvSpPr txBox="1">
            <a:spLocks noGrp="1"/>
          </p:cNvSpPr>
          <p:nvPr>
            <p:ph type="title"/>
          </p:nvPr>
        </p:nvSpPr>
        <p:spPr>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dirty="0">
                <a:latin typeface="Calibri" panose="020F0502020204030204" pitchFamily="34" charset="0"/>
                <a:cs typeface="Calibri" panose="020F0502020204030204" pitchFamily="34" charset="0"/>
              </a:rPr>
              <a:t>Title III, Part A Accepting Funds</a:t>
            </a:r>
            <a:endParaRPr dirty="0">
              <a:latin typeface="Calibri" panose="020F0502020204030204" pitchFamily="34" charset="0"/>
              <a:cs typeface="Calibri" panose="020F0502020204030204" pitchFamily="34" charset="0"/>
            </a:endParaRPr>
          </a:p>
        </p:txBody>
      </p:sp>
      <p:sp>
        <p:nvSpPr>
          <p:cNvPr id="149" name="Google Shape;149;g7376fe98d0_0_28"/>
          <p:cNvSpPr txBox="1">
            <a:spLocks noGrp="1"/>
          </p:cNvSpPr>
          <p:nvPr>
            <p:ph type="body" idx="1"/>
          </p:nvPr>
        </p:nvSpPr>
        <p:spPr>
          <a:prstGeom prst="rect">
            <a:avLst/>
          </a:prstGeom>
        </p:spPr>
        <p:txBody>
          <a:bodyPr spcFirstLastPara="1" wrap="square" lIns="0" tIns="0" rIns="0" bIns="0" anchor="t" anchorCtr="0">
            <a:noAutofit/>
          </a:bodyPr>
          <a:lstStyle/>
          <a:p>
            <a:pPr marL="457200" lvl="0" indent="-381000" algn="l" rtl="0">
              <a:lnSpc>
                <a:spcPct val="100000"/>
              </a:lnSpc>
              <a:spcBef>
                <a:spcPts val="0"/>
              </a:spcBef>
              <a:spcAft>
                <a:spcPts val="0"/>
              </a:spcAft>
              <a:buClr>
                <a:srgbClr val="595959"/>
              </a:buClr>
              <a:buSzPts val="2400"/>
              <a:buFont typeface="Arial"/>
              <a:buChar char="•"/>
            </a:pPr>
            <a:r>
              <a:rPr lang="en-US" dirty="0">
                <a:solidFill>
                  <a:schemeClr val="tx1"/>
                </a:solidFill>
                <a:latin typeface="Calibri" panose="020F0502020204030204" pitchFamily="34" charset="0"/>
                <a:ea typeface="Arial"/>
                <a:cs typeface="Calibri" panose="020F0502020204030204" pitchFamily="34" charset="0"/>
                <a:sym typeface="Arial"/>
              </a:rPr>
              <a:t>An LEA may apply on their own only if their allocation is $10,000 or more.  An LEA may apply on behalf of a consortium of LEAs (district or BOCES) if the sum of all the current year sign over in addition to the LEA funds equals or exceeds $10,000 (34 CFR § 76.303).</a:t>
            </a:r>
            <a:endParaRPr dirty="0">
              <a:solidFill>
                <a:schemeClr val="tx1"/>
              </a:solidFill>
              <a:latin typeface="Calibri" panose="020F0502020204030204" pitchFamily="34" charset="0"/>
              <a:ea typeface="Arial"/>
              <a:cs typeface="Calibri" panose="020F0502020204030204" pitchFamily="34" charset="0"/>
              <a:sym typeface="Arial"/>
            </a:endParaRPr>
          </a:p>
          <a:p>
            <a:pPr marL="457200" lvl="0" indent="0" algn="l" rtl="0">
              <a:lnSpc>
                <a:spcPct val="100000"/>
              </a:lnSpc>
              <a:spcBef>
                <a:spcPts val="0"/>
              </a:spcBef>
              <a:spcAft>
                <a:spcPts val="0"/>
              </a:spcAft>
              <a:buNone/>
            </a:pPr>
            <a:endParaRPr dirty="0">
              <a:solidFill>
                <a:schemeClr val="tx1"/>
              </a:solidFill>
              <a:latin typeface="Calibri" panose="020F0502020204030204" pitchFamily="34" charset="0"/>
              <a:ea typeface="Arial"/>
              <a:cs typeface="Calibri" panose="020F0502020204030204" pitchFamily="34" charset="0"/>
              <a:sym typeface="Arial"/>
            </a:endParaRPr>
          </a:p>
          <a:p>
            <a:pPr lvl="0">
              <a:lnSpc>
                <a:spcPct val="100000"/>
              </a:lnSpc>
              <a:spcBef>
                <a:spcPts val="0"/>
              </a:spcBef>
              <a:buClr>
                <a:srgbClr val="595959"/>
              </a:buClr>
            </a:pPr>
            <a:r>
              <a:rPr lang="en-US" dirty="0">
                <a:solidFill>
                  <a:schemeClr val="tx1"/>
                </a:solidFill>
                <a:latin typeface="Calibri" panose="020F0502020204030204" pitchFamily="34" charset="0"/>
                <a:ea typeface="Arial"/>
                <a:cs typeface="Calibri" panose="020F0502020204030204" pitchFamily="34" charset="0"/>
                <a:sym typeface="Arial"/>
              </a:rPr>
              <a:t>The option of joining a consortium may be especially relevant to a small LEA that does not, on its own, have a sufficient allocation to meet the requirement in ESEA Section 3114(b) that a Title III subgrant be at least $10,000.</a:t>
            </a:r>
          </a:p>
          <a:p>
            <a:pPr marL="0" lvl="0" indent="0" algn="ctr">
              <a:lnSpc>
                <a:spcPct val="100000"/>
              </a:lnSpc>
              <a:spcBef>
                <a:spcPts val="0"/>
              </a:spcBef>
              <a:buSzPts val="1100"/>
              <a:buNone/>
            </a:pPr>
            <a:endParaRPr lang="en-US" sz="1800" dirty="0">
              <a:solidFill>
                <a:srgbClr val="595959"/>
              </a:solidFill>
              <a:latin typeface="Arial"/>
              <a:ea typeface="Arial"/>
              <a:cs typeface="Arial"/>
              <a:sym typeface="Arial"/>
            </a:endParaRPr>
          </a:p>
          <a:p>
            <a:pPr marL="0" lvl="0" indent="0" algn="ctr">
              <a:lnSpc>
                <a:spcPct val="100000"/>
              </a:lnSpc>
              <a:spcBef>
                <a:spcPts val="0"/>
              </a:spcBef>
              <a:buSzPts val="1100"/>
              <a:buNone/>
            </a:pPr>
            <a:endParaRPr lang="en-US" sz="1800" dirty="0">
              <a:solidFill>
                <a:srgbClr val="595959"/>
              </a:solidFill>
              <a:latin typeface="Arial"/>
              <a:ea typeface="Arial"/>
              <a:cs typeface="Arial"/>
              <a:sym typeface="Arial"/>
            </a:endParaRPr>
          </a:p>
          <a:p>
            <a:pPr marL="0" lvl="0" indent="0" algn="l" rtl="0">
              <a:spcBef>
                <a:spcPts val="1000"/>
              </a:spcBef>
              <a:spcAft>
                <a:spcPts val="0"/>
              </a:spcAft>
              <a:buNone/>
            </a:pPr>
            <a:endParaRPr dirty="0"/>
          </a:p>
        </p:txBody>
      </p:sp>
      <p:sp>
        <p:nvSpPr>
          <p:cNvPr id="150" name="Google Shape;150;g7376fe98d0_0_28"/>
          <p:cNvSpPr txBox="1">
            <a:spLocks noGrp="1"/>
          </p:cNvSpPr>
          <p:nvPr>
            <p:ph type="sldNum" idx="12"/>
          </p:nvPr>
        </p:nvSpPr>
        <p:spPr>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SzPts val="1600"/>
              <a:buFont typeface="Arial"/>
              <a:buNone/>
            </a:pPr>
            <a:fld id="{00000000-1234-1234-1234-123412341234}" type="slidenum">
              <a:rPr lang="en-US"/>
              <a:t>6</a:t>
            </a:fld>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9"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g8327fc3782_7_1"/>
          <p:cNvSpPr txBox="1">
            <a:spLocks noGrp="1"/>
          </p:cNvSpPr>
          <p:nvPr>
            <p:ph type="ctrTitle"/>
          </p:nvPr>
        </p:nvSpPr>
        <p:spPr>
          <a:xfrm>
            <a:off x="0" y="2595716"/>
            <a:ext cx="12192000" cy="233760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SzPts val="4000"/>
              <a:buNone/>
            </a:pPr>
            <a:r>
              <a:rPr lang="en-US" dirty="0">
                <a:latin typeface="Calibri" panose="020F0502020204030204" pitchFamily="34" charset="0"/>
                <a:cs typeface="Calibri" panose="020F0502020204030204" pitchFamily="34" charset="0"/>
              </a:rPr>
              <a:t>Workshop and Reviewer Checklist</a:t>
            </a:r>
            <a:endParaRPr dirty="0">
              <a:latin typeface="Calibri" panose="020F0502020204030204" pitchFamily="34" charset="0"/>
              <a:cs typeface="Calibri" panose="020F0502020204030204" pitchFamily="34" charset="0"/>
            </a:endParaRPr>
          </a:p>
        </p:txBody>
      </p:sp>
      <p:sp>
        <p:nvSpPr>
          <p:cNvPr id="157" name="Google Shape;157;g8327fc3782_7_1"/>
          <p:cNvSpPr txBox="1">
            <a:spLocks noGrp="1"/>
          </p:cNvSpPr>
          <p:nvPr>
            <p:ph type="sldNum" idx="12"/>
          </p:nvPr>
        </p:nvSpPr>
        <p:spPr>
          <a:xfrm>
            <a:off x="227916" y="6427021"/>
            <a:ext cx="2743200" cy="365100"/>
          </a:xfrm>
          <a:prstGeom prst="rect">
            <a:avLst/>
          </a:prstGeom>
          <a:noFill/>
          <a:ln>
            <a:noFill/>
          </a:ln>
        </p:spPr>
        <p:txBody>
          <a:bodyPr spcFirstLastPara="1" wrap="square" lIns="91425" tIns="45700" rIns="91425" bIns="45700" anchor="ctr" anchorCtr="0">
            <a:noAutofit/>
          </a:bodyPr>
          <a:lstStyle/>
          <a:p>
            <a:pPr marL="0" lvl="0" indent="0" algn="l" rtl="0">
              <a:lnSpc>
                <a:spcPct val="100000"/>
              </a:lnSpc>
              <a:spcBef>
                <a:spcPts val="0"/>
              </a:spcBef>
              <a:spcAft>
                <a:spcPts val="0"/>
              </a:spcAft>
              <a:buClr>
                <a:srgbClr val="000000"/>
              </a:buClr>
              <a:buSzPts val="1600"/>
              <a:buFont typeface="Arial"/>
              <a:buNone/>
            </a:pPr>
            <a:fld id="{00000000-1234-1234-1234-123412341234}" type="slidenum">
              <a:rPr lang="en-US">
                <a:solidFill>
                  <a:schemeClr val="dk1"/>
                </a:solidFill>
              </a:rPr>
              <a:t>7</a:t>
            </a:fld>
            <a:endParaRPr>
              <a:solidFill>
                <a:schemeClr val="dk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g7376fe98d0_0_41"/>
          <p:cNvSpPr txBox="1">
            <a:spLocks noGrp="1"/>
          </p:cNvSpPr>
          <p:nvPr>
            <p:ph type="title"/>
          </p:nvPr>
        </p:nvSpPr>
        <p:spPr>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dirty="0">
                <a:latin typeface="Calibri" panose="020F0502020204030204" pitchFamily="34" charset="0"/>
                <a:cs typeface="Calibri" panose="020F0502020204030204" pitchFamily="34" charset="0"/>
              </a:rPr>
              <a:t>Professional Development Narrative Question</a:t>
            </a:r>
            <a:endParaRPr dirty="0">
              <a:latin typeface="Calibri" panose="020F0502020204030204" pitchFamily="34" charset="0"/>
              <a:cs typeface="Calibri" panose="020F0502020204030204" pitchFamily="34" charset="0"/>
            </a:endParaRPr>
          </a:p>
        </p:txBody>
      </p:sp>
      <p:sp>
        <p:nvSpPr>
          <p:cNvPr id="2" name="Rectangle 1">
            <a:extLst>
              <a:ext uri="{FF2B5EF4-FFF2-40B4-BE49-F238E27FC236}">
                <a16:creationId xmlns:a16="http://schemas.microsoft.com/office/drawing/2014/main" id="{B8271BEB-300C-41E8-A1B8-62C25312A5E7}"/>
              </a:ext>
            </a:extLst>
          </p:cNvPr>
          <p:cNvSpPr/>
          <p:nvPr/>
        </p:nvSpPr>
        <p:spPr>
          <a:xfrm>
            <a:off x="648492" y="1197157"/>
            <a:ext cx="8974479" cy="1477328"/>
          </a:xfrm>
          <a:prstGeom prst="rect">
            <a:avLst/>
          </a:prstGeom>
        </p:spPr>
        <p:txBody>
          <a:bodyPr wrap="square">
            <a:spAutoFit/>
          </a:bodyPr>
          <a:lstStyle/>
          <a:p>
            <a:r>
              <a:rPr lang="en-US" sz="1800" b="1" dirty="0">
                <a:latin typeface="Calibri" panose="020F0502020204030204" pitchFamily="34" charset="0"/>
                <a:cs typeface="Calibri" panose="020F0502020204030204" pitchFamily="34" charset="0"/>
              </a:rPr>
              <a:t>The professional development must:</a:t>
            </a:r>
          </a:p>
          <a:p>
            <a:pPr marL="285750" indent="-285750">
              <a:buFont typeface="Arial" panose="020B0604020202020204" pitchFamily="34" charset="0"/>
              <a:buChar char="•"/>
            </a:pPr>
            <a:r>
              <a:rPr lang="en-US" sz="1800" dirty="0">
                <a:latin typeface="Calibri" panose="020F0502020204030204" pitchFamily="34" charset="0"/>
                <a:cs typeface="Calibri" panose="020F0502020204030204" pitchFamily="34" charset="0"/>
              </a:rPr>
              <a:t>Improve the instruction of ELs;</a:t>
            </a:r>
          </a:p>
          <a:p>
            <a:pPr marL="285750" indent="-285750">
              <a:buFont typeface="Arial" panose="020B0604020202020204" pitchFamily="34" charset="0"/>
              <a:buChar char="•"/>
            </a:pPr>
            <a:r>
              <a:rPr lang="en-US" sz="1800" dirty="0">
                <a:latin typeface="Calibri" panose="020F0502020204030204" pitchFamily="34" charset="0"/>
                <a:cs typeface="Calibri" panose="020F0502020204030204" pitchFamily="34" charset="0"/>
              </a:rPr>
              <a:t>Enhance the ability of teachers to understand and use curricula, assessment measures, and instructional strategies for ELs;</a:t>
            </a:r>
          </a:p>
          <a:p>
            <a:pPr marL="285750" indent="-285750">
              <a:buFont typeface="Arial" panose="020B0604020202020204" pitchFamily="34" charset="0"/>
              <a:buChar char="•"/>
            </a:pPr>
            <a:r>
              <a:rPr lang="en-US" sz="1800" dirty="0">
                <a:latin typeface="Calibri" panose="020F0502020204030204" pitchFamily="34" charset="0"/>
                <a:cs typeface="Calibri" panose="020F0502020204030204" pitchFamily="34" charset="0"/>
              </a:rPr>
              <a:t>Be scientifically research-based and of sufficient duration and intensity (Section 3115 (c) (2)</a:t>
            </a:r>
          </a:p>
        </p:txBody>
      </p:sp>
      <p:sp>
        <p:nvSpPr>
          <p:cNvPr id="7" name="Rectangle 6" descr="Once again, this is all about local context&#10;&#10;Make sure it has&#10;who is providing PD, ----all content teachers learning -expands on&#10;programming and has a plan on engaging teachers throughout the year&#10;Color-coded and the non-example is short on purpose because while brevity is the essence of wit, if you are missing some of the elements above or the 5W’s, you might not have what you need.  It’s possible, but you want to cover all of your bases.&#10;">
            <a:extLst>
              <a:ext uri="{FF2B5EF4-FFF2-40B4-BE49-F238E27FC236}">
                <a16:creationId xmlns:a16="http://schemas.microsoft.com/office/drawing/2014/main" id="{D46EF399-2F91-48F7-8C2A-76DF47358467}"/>
              </a:ext>
            </a:extLst>
          </p:cNvPr>
          <p:cNvSpPr/>
          <p:nvPr/>
        </p:nvSpPr>
        <p:spPr>
          <a:xfrm>
            <a:off x="383671" y="2845850"/>
            <a:ext cx="5788496" cy="3295819"/>
          </a:xfrm>
          <a:prstGeom prst="rect">
            <a:avLst/>
          </a:prstGeom>
          <a:gradFill flip="none" rotWithShape="1">
            <a:gsLst>
              <a:gs pos="0">
                <a:schemeClr val="accent6">
                  <a:tint val="66000"/>
                  <a:satMod val="160000"/>
                </a:schemeClr>
              </a:gs>
              <a:gs pos="50000">
                <a:schemeClr val="accent6">
                  <a:tint val="44500"/>
                  <a:satMod val="160000"/>
                </a:schemeClr>
              </a:gs>
              <a:gs pos="100000">
                <a:schemeClr val="accent6">
                  <a:tint val="23500"/>
                  <a:satMod val="160000"/>
                </a:schemeClr>
              </a:gs>
            </a:gsLst>
            <a:lin ang="2700000" scaled="1"/>
            <a:tileRect/>
          </a:gra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Google Shape;166;g7376fe98d0_0_41" descr="Non-Example&#10;&#10;The district will offer a one-day professional development focused on the National Geographic EDGE curriculum used in our core programming model for English learners.&#10;&#10;"/>
          <p:cNvSpPr txBox="1"/>
          <p:nvPr/>
        </p:nvSpPr>
        <p:spPr>
          <a:xfrm>
            <a:off x="528900" y="2614032"/>
            <a:ext cx="5300328" cy="3527637"/>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lang="en-US" sz="1800" b="1" dirty="0">
              <a:latin typeface="Calibri"/>
              <a:ea typeface="Calibri"/>
              <a:cs typeface="Calibri"/>
              <a:sym typeface="Calibri"/>
            </a:endParaRPr>
          </a:p>
          <a:p>
            <a:pPr marL="0" lvl="0" indent="0" algn="l" rtl="0">
              <a:spcBef>
                <a:spcPts val="0"/>
              </a:spcBef>
              <a:spcAft>
                <a:spcPts val="0"/>
              </a:spcAft>
              <a:buNone/>
            </a:pPr>
            <a:r>
              <a:rPr lang="en-US" sz="1800" b="1" dirty="0">
                <a:latin typeface="Calibri"/>
                <a:ea typeface="Calibri"/>
                <a:cs typeface="Calibri"/>
                <a:sym typeface="Calibri"/>
              </a:rPr>
              <a:t>Example:</a:t>
            </a:r>
            <a:endParaRPr sz="1800" dirty="0">
              <a:latin typeface="Calibri"/>
              <a:ea typeface="Calibri"/>
              <a:cs typeface="Calibri"/>
              <a:sym typeface="Calibri"/>
            </a:endParaRPr>
          </a:p>
          <a:p>
            <a:pPr marL="0" lvl="0" indent="0" algn="l" rtl="0">
              <a:spcBef>
                <a:spcPts val="0"/>
              </a:spcBef>
              <a:spcAft>
                <a:spcPts val="0"/>
              </a:spcAft>
              <a:buNone/>
            </a:pPr>
            <a:r>
              <a:rPr lang="en-US" sz="1800" dirty="0">
                <a:latin typeface="Calibri"/>
                <a:ea typeface="Calibri"/>
                <a:cs typeface="Calibri"/>
                <a:sym typeface="Calibri"/>
              </a:rPr>
              <a:t>All instructional staff including paraprofessionals will engage in a year-long professional development.  </a:t>
            </a:r>
            <a:endParaRPr sz="1800" dirty="0">
              <a:latin typeface="Calibri"/>
              <a:ea typeface="Calibri"/>
              <a:cs typeface="Calibri"/>
              <a:sym typeface="Calibri"/>
            </a:endParaRPr>
          </a:p>
        </p:txBody>
      </p:sp>
      <p:sp>
        <p:nvSpPr>
          <p:cNvPr id="4" name="Rectangle 3" descr="The training will be a three-part tiered series to strengthen and build academic vocabulary in the classroom. &#10;">
            <a:extLst>
              <a:ext uri="{FF2B5EF4-FFF2-40B4-BE49-F238E27FC236}">
                <a16:creationId xmlns:a16="http://schemas.microsoft.com/office/drawing/2014/main" id="{B06BC726-FB20-4350-85E9-879D666BB5DA}"/>
              </a:ext>
            </a:extLst>
          </p:cNvPr>
          <p:cNvSpPr/>
          <p:nvPr/>
        </p:nvSpPr>
        <p:spPr>
          <a:xfrm>
            <a:off x="528900" y="3756017"/>
            <a:ext cx="5603000" cy="923330"/>
          </a:xfrm>
          <a:prstGeom prst="rect">
            <a:avLst/>
          </a:prstGeom>
        </p:spPr>
        <p:txBody>
          <a:bodyPr wrap="square">
            <a:spAutoFit/>
          </a:bodyPr>
          <a:lstStyle/>
          <a:p>
            <a:r>
              <a:rPr lang="en-US" sz="1800" dirty="0">
                <a:latin typeface="Calibri"/>
                <a:ea typeface="Calibri"/>
                <a:cs typeface="Calibri"/>
                <a:sym typeface="Calibri"/>
              </a:rPr>
              <a:t>The training will be a three-part tiered series to strengthen and build academic vocabulary in the classroom. </a:t>
            </a:r>
            <a:endParaRPr lang="en-US" sz="1800" dirty="0"/>
          </a:p>
        </p:txBody>
      </p:sp>
      <p:sp>
        <p:nvSpPr>
          <p:cNvPr id="6" name="Rectangle 5">
            <a:extLst>
              <a:ext uri="{FF2B5EF4-FFF2-40B4-BE49-F238E27FC236}">
                <a16:creationId xmlns:a16="http://schemas.microsoft.com/office/drawing/2014/main" id="{457FE17F-DB1D-4466-8A95-624F0CD75C42}"/>
              </a:ext>
            </a:extLst>
          </p:cNvPr>
          <p:cNvSpPr/>
          <p:nvPr/>
        </p:nvSpPr>
        <p:spPr>
          <a:xfrm>
            <a:off x="528900" y="4546332"/>
            <a:ext cx="5154447" cy="646331"/>
          </a:xfrm>
          <a:prstGeom prst="rect">
            <a:avLst/>
          </a:prstGeom>
        </p:spPr>
        <p:txBody>
          <a:bodyPr wrap="square">
            <a:spAutoFit/>
          </a:bodyPr>
          <a:lstStyle/>
          <a:p>
            <a:r>
              <a:rPr lang="en-US" dirty="0">
                <a:latin typeface="Calibri"/>
                <a:ea typeface="Calibri"/>
                <a:cs typeface="Calibri"/>
                <a:sym typeface="Calibri"/>
              </a:rPr>
              <a:t>                                                                       </a:t>
            </a:r>
            <a:r>
              <a:rPr lang="en-US" sz="1800" dirty="0">
                <a:latin typeface="Calibri"/>
                <a:ea typeface="Calibri"/>
                <a:cs typeface="Calibri"/>
                <a:sym typeface="Calibri"/>
              </a:rPr>
              <a:t>the WIDA Features </a:t>
            </a:r>
          </a:p>
          <a:p>
            <a:r>
              <a:rPr lang="en-US" sz="1800" dirty="0">
                <a:latin typeface="Calibri"/>
                <a:ea typeface="Calibri"/>
                <a:cs typeface="Calibri"/>
                <a:sym typeface="Calibri"/>
              </a:rPr>
              <a:t>of Academic Language  </a:t>
            </a:r>
            <a:endParaRPr lang="en-US" sz="1800" dirty="0"/>
          </a:p>
        </p:txBody>
      </p:sp>
      <p:sp>
        <p:nvSpPr>
          <p:cNvPr id="3" name="Rectangle 2" descr="The training will be built from &#10;&#10;and will explore linguistic complexity, language forms and conventions, and vocabulary usage in different content classes throughout the school year.&#10;">
            <a:extLst>
              <a:ext uri="{FF2B5EF4-FFF2-40B4-BE49-F238E27FC236}">
                <a16:creationId xmlns:a16="http://schemas.microsoft.com/office/drawing/2014/main" id="{E8F96F37-93F0-4258-A22A-6EDECAD6FC31}"/>
              </a:ext>
            </a:extLst>
          </p:cNvPr>
          <p:cNvSpPr/>
          <p:nvPr/>
        </p:nvSpPr>
        <p:spPr>
          <a:xfrm>
            <a:off x="528900" y="4546332"/>
            <a:ext cx="5788496" cy="1477328"/>
          </a:xfrm>
          <a:prstGeom prst="rect">
            <a:avLst/>
          </a:prstGeom>
        </p:spPr>
        <p:txBody>
          <a:bodyPr wrap="square">
            <a:spAutoFit/>
          </a:bodyPr>
          <a:lstStyle/>
          <a:p>
            <a:r>
              <a:rPr lang="en-US" sz="1800" dirty="0">
                <a:latin typeface="Calibri"/>
                <a:ea typeface="Calibri"/>
                <a:cs typeface="Calibri"/>
                <a:sym typeface="Calibri"/>
              </a:rPr>
              <a:t>The training will be built from </a:t>
            </a:r>
          </a:p>
          <a:p>
            <a:endParaRPr lang="en-US" sz="1800" dirty="0">
              <a:latin typeface="Calibri"/>
              <a:ea typeface="Calibri"/>
              <a:cs typeface="Calibri"/>
              <a:sym typeface="Calibri"/>
            </a:endParaRPr>
          </a:p>
          <a:p>
            <a:r>
              <a:rPr lang="en-US" sz="1800" dirty="0">
                <a:latin typeface="Calibri"/>
                <a:ea typeface="Calibri"/>
                <a:cs typeface="Calibri"/>
                <a:sym typeface="Calibri"/>
              </a:rPr>
              <a:t>and will explore linguistic complexity, language forms and conventions, and vocabulary usage in different content classes throughout the school year.</a:t>
            </a:r>
            <a:endParaRPr lang="en-US" sz="1800" dirty="0"/>
          </a:p>
        </p:txBody>
      </p:sp>
      <p:sp>
        <p:nvSpPr>
          <p:cNvPr id="12" name="Rectangle 11">
            <a:extLst>
              <a:ext uri="{FF2B5EF4-FFF2-40B4-BE49-F238E27FC236}">
                <a16:creationId xmlns:a16="http://schemas.microsoft.com/office/drawing/2014/main" id="{B75C53E0-9348-466C-BB60-C6EB9166A803}"/>
              </a:ext>
              <a:ext uri="{C183D7F6-B498-43B3-948B-1728B52AA6E4}">
                <adec:decorative xmlns:adec="http://schemas.microsoft.com/office/drawing/2017/decorative" val="1"/>
              </a:ext>
            </a:extLst>
          </p:cNvPr>
          <p:cNvSpPr/>
          <p:nvPr/>
        </p:nvSpPr>
        <p:spPr>
          <a:xfrm>
            <a:off x="6567128" y="2845850"/>
            <a:ext cx="5032689" cy="3295819"/>
          </a:xfrm>
          <a:prstGeom prst="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0" scaled="1"/>
            <a:tileRect/>
          </a:gra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Google Shape;167;g7376fe98d0_0_41" descr="Non-Example&#10;&#10;The district will offer a one-day professional development focused on the National Geographic EDGE curriculum used in our core programming model for English learners.&#10;&#10;"/>
          <p:cNvSpPr txBox="1"/>
          <p:nvPr/>
        </p:nvSpPr>
        <p:spPr>
          <a:xfrm>
            <a:off x="6833530" y="2897579"/>
            <a:ext cx="4038600" cy="2295084"/>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800" b="1" dirty="0">
                <a:solidFill>
                  <a:schemeClr val="dk1"/>
                </a:solidFill>
                <a:latin typeface="Calibri"/>
                <a:ea typeface="Calibri"/>
                <a:cs typeface="Calibri"/>
                <a:sym typeface="Calibri"/>
              </a:rPr>
              <a:t>Non-Example</a:t>
            </a:r>
          </a:p>
          <a:p>
            <a:pPr marL="0" lvl="0" indent="0" algn="l" rtl="0">
              <a:spcBef>
                <a:spcPts val="0"/>
              </a:spcBef>
              <a:spcAft>
                <a:spcPts val="0"/>
              </a:spcAft>
              <a:buNone/>
            </a:pPr>
            <a:endParaRPr lang="en-US" sz="1200" dirty="0">
              <a:solidFill>
                <a:schemeClr val="dk1"/>
              </a:solidFill>
              <a:latin typeface="Calibri"/>
              <a:ea typeface="Calibri"/>
              <a:cs typeface="Calibri"/>
              <a:sym typeface="Calibri"/>
            </a:endParaRPr>
          </a:p>
          <a:p>
            <a:pPr marL="0" lvl="0" indent="0" algn="l" rtl="0">
              <a:spcBef>
                <a:spcPts val="0"/>
              </a:spcBef>
              <a:spcAft>
                <a:spcPts val="0"/>
              </a:spcAft>
              <a:buNone/>
            </a:pPr>
            <a:r>
              <a:rPr lang="en-US" sz="1800" dirty="0">
                <a:solidFill>
                  <a:schemeClr val="dk1"/>
                </a:solidFill>
                <a:latin typeface="Calibri"/>
                <a:ea typeface="Calibri"/>
                <a:cs typeface="Calibri"/>
                <a:sym typeface="Calibri"/>
              </a:rPr>
              <a:t>The district will offer a one-day professional development focused on the National Geographic EDGE curriculum used in our core programming model for English learners.</a:t>
            </a:r>
          </a:p>
          <a:p>
            <a:pPr marL="0" lvl="0" indent="0" algn="l" rtl="0">
              <a:spcBef>
                <a:spcPts val="0"/>
              </a:spcBef>
              <a:spcAft>
                <a:spcPts val="0"/>
              </a:spcAft>
              <a:buClr>
                <a:schemeClr val="dk1"/>
              </a:buClr>
              <a:buSzPts val="1100"/>
              <a:buFont typeface="Arial"/>
              <a:buNone/>
            </a:pPr>
            <a:endParaRPr lang="en-US" dirty="0">
              <a:latin typeface="Calibri"/>
              <a:ea typeface="Calibri"/>
              <a:cs typeface="Calibri"/>
              <a:sym typeface="Calibri"/>
            </a:endParaRPr>
          </a:p>
        </p:txBody>
      </p:sp>
      <p:sp>
        <p:nvSpPr>
          <p:cNvPr id="164" name="Google Shape;164;g7376fe98d0_0_41"/>
          <p:cNvSpPr txBox="1">
            <a:spLocks noGrp="1"/>
          </p:cNvSpPr>
          <p:nvPr>
            <p:ph type="sldNum" idx="12"/>
          </p:nvPr>
        </p:nvSpPr>
        <p:spPr>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SzPts val="1600"/>
              <a:buFont typeface="Arial"/>
              <a:buNone/>
            </a:pPr>
            <a:fld id="{00000000-1234-1234-1234-123412341234}" type="slidenum">
              <a:rPr lang="en-US"/>
              <a:t>8</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2">
                                            <p:txEl>
                                              <p:pRg st="1" end="1"/>
                                            </p:txEl>
                                          </p:spTgt>
                                        </p:tgtEl>
                                        <p:attrNameLst>
                                          <p:attrName>style.color</p:attrName>
                                        </p:attrNameLst>
                                      </p:cBhvr>
                                      <p:to>
                                        <a:schemeClr val="accent2"/>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2000" fill="hold"/>
                                        <p:tgtEl>
                                          <p:spTgt spid="2">
                                            <p:txEl>
                                              <p:pRg st="2" end="2"/>
                                            </p:txEl>
                                          </p:spTgt>
                                        </p:tgtEl>
                                        <p:attrNameLst>
                                          <p:attrName>style.color</p:attrName>
                                        </p:attrNameLst>
                                      </p:cBhvr>
                                      <p:to>
                                        <a:schemeClr val="hlink"/>
                                      </p:to>
                                    </p:animClr>
                                  </p:childTnLst>
                                </p:cTn>
                              </p:par>
                            </p:childTnLst>
                          </p:cTn>
                        </p:par>
                      </p:childTnLst>
                    </p:cTn>
                  </p:par>
                  <p:par>
                    <p:cTn id="11" fill="hold">
                      <p:stCondLst>
                        <p:cond delay="indefinite"/>
                      </p:stCondLst>
                      <p:childTnLst>
                        <p:par>
                          <p:cTn id="12" fill="hold">
                            <p:stCondLst>
                              <p:cond delay="0"/>
                            </p:stCondLst>
                            <p:childTnLst>
                              <p:par>
                                <p:cTn id="13" presetID="3" presetClass="emph" presetSubtype="2" fill="hold" nodeType="clickEffect">
                                  <p:stCondLst>
                                    <p:cond delay="0"/>
                                  </p:stCondLst>
                                  <p:childTnLst>
                                    <p:animClr clrSpc="rgb" dir="cw">
                                      <p:cBhvr override="childStyle">
                                        <p:cTn id="14" dur="2000" fill="hold"/>
                                        <p:tgtEl>
                                          <p:spTgt spid="2">
                                            <p:txEl>
                                              <p:pRg st="3" end="3"/>
                                            </p:txEl>
                                          </p:spTgt>
                                        </p:tgtEl>
                                        <p:attrNameLst>
                                          <p:attrName>style.color</p:attrName>
                                        </p:attrNameLst>
                                      </p:cBhvr>
                                      <p:to>
                                        <a:schemeClr val="folHlink"/>
                                      </p:to>
                                    </p:animClr>
                                  </p:childTnLst>
                                </p:cTn>
                              </p:par>
                            </p:childTnLst>
                          </p:cTn>
                        </p:par>
                      </p:childTnLst>
                    </p:cTn>
                  </p:par>
                  <p:par>
                    <p:cTn id="15" fill="hold">
                      <p:stCondLst>
                        <p:cond delay="indefinite"/>
                      </p:stCondLst>
                      <p:childTnLst>
                        <p:par>
                          <p:cTn id="16" fill="hold">
                            <p:stCondLst>
                              <p:cond delay="0"/>
                            </p:stCondLst>
                            <p:childTnLst>
                              <p:par>
                                <p:cTn id="17" presetID="3" presetClass="emph" presetSubtype="2" fill="hold" nodeType="clickEffect">
                                  <p:stCondLst>
                                    <p:cond delay="0"/>
                                  </p:stCondLst>
                                  <p:childTnLst>
                                    <p:animClr clrSpc="rgb" dir="cw">
                                      <p:cBhvr override="childStyle">
                                        <p:cTn id="18" dur="2000" fill="hold"/>
                                        <p:tgtEl>
                                          <p:spTgt spid="3">
                                            <p:txEl>
                                              <p:pRg st="0" end="0"/>
                                            </p:txEl>
                                          </p:spTgt>
                                        </p:tgtEl>
                                        <p:attrNameLst>
                                          <p:attrName>style.color</p:attrName>
                                        </p:attrNameLst>
                                      </p:cBhvr>
                                      <p:to>
                                        <a:schemeClr val="hlink"/>
                                      </p:to>
                                    </p:animClr>
                                  </p:childTnLst>
                                </p:cTn>
                              </p:par>
                            </p:childTnLst>
                          </p:cTn>
                        </p:par>
                      </p:childTnLst>
                    </p:cTn>
                  </p:par>
                  <p:par>
                    <p:cTn id="19" fill="hold">
                      <p:stCondLst>
                        <p:cond delay="indefinite"/>
                      </p:stCondLst>
                      <p:childTnLst>
                        <p:par>
                          <p:cTn id="20" fill="hold">
                            <p:stCondLst>
                              <p:cond delay="0"/>
                            </p:stCondLst>
                            <p:childTnLst>
                              <p:par>
                                <p:cTn id="21" presetID="3" presetClass="emph" presetSubtype="2" fill="hold" nodeType="clickEffect">
                                  <p:stCondLst>
                                    <p:cond delay="0"/>
                                  </p:stCondLst>
                                  <p:childTnLst>
                                    <p:animClr clrSpc="rgb" dir="cw">
                                      <p:cBhvr override="childStyle">
                                        <p:cTn id="22" dur="2000" fill="hold"/>
                                        <p:tgtEl>
                                          <p:spTgt spid="3">
                                            <p:txEl>
                                              <p:pRg st="2" end="2"/>
                                            </p:txEl>
                                          </p:spTgt>
                                        </p:tgtEl>
                                        <p:attrNameLst>
                                          <p:attrName>style.color</p:attrName>
                                        </p:attrNameLst>
                                      </p:cBhvr>
                                      <p:to>
                                        <a:schemeClr val="hlink"/>
                                      </p:to>
                                    </p:animClr>
                                  </p:childTnLst>
                                </p:cTn>
                              </p:par>
                            </p:childTnLst>
                          </p:cTn>
                        </p:par>
                      </p:childTnLst>
                    </p:cTn>
                  </p:par>
                  <p:par>
                    <p:cTn id="23" fill="hold">
                      <p:stCondLst>
                        <p:cond delay="indefinite"/>
                      </p:stCondLst>
                      <p:childTnLst>
                        <p:par>
                          <p:cTn id="24" fill="hold">
                            <p:stCondLst>
                              <p:cond delay="0"/>
                            </p:stCondLst>
                            <p:childTnLst>
                              <p:par>
                                <p:cTn id="25" presetID="3" presetClass="emph" presetSubtype="2" fill="hold" nodeType="clickEffect">
                                  <p:stCondLst>
                                    <p:cond delay="0"/>
                                  </p:stCondLst>
                                  <p:childTnLst>
                                    <p:animClr clrSpc="rgb" dir="cw">
                                      <p:cBhvr override="childStyle">
                                        <p:cTn id="26" dur="2000" fill="hold"/>
                                        <p:tgtEl>
                                          <p:spTgt spid="6">
                                            <p:txEl>
                                              <p:pRg st="0" end="0"/>
                                            </p:txEl>
                                          </p:spTgt>
                                        </p:tgtEl>
                                        <p:attrNameLst>
                                          <p:attrName>style.color</p:attrName>
                                        </p:attrNameLst>
                                      </p:cBhvr>
                                      <p:to>
                                        <a:schemeClr val="folHlink"/>
                                      </p:to>
                                    </p:animClr>
                                  </p:childTnLst>
                                </p:cTn>
                              </p:par>
                              <p:par>
                                <p:cTn id="27" presetID="3" presetClass="emph" presetSubtype="2" fill="hold" nodeType="withEffect">
                                  <p:stCondLst>
                                    <p:cond delay="0"/>
                                  </p:stCondLst>
                                  <p:childTnLst>
                                    <p:animClr clrSpc="rgb" dir="cw">
                                      <p:cBhvr override="childStyle">
                                        <p:cTn id="28" dur="2000" fill="hold"/>
                                        <p:tgtEl>
                                          <p:spTgt spid="6">
                                            <p:txEl>
                                              <p:pRg st="1" end="1"/>
                                            </p:txEl>
                                          </p:spTgt>
                                        </p:tgtEl>
                                        <p:attrNameLst>
                                          <p:attrName>style.color</p:attrName>
                                        </p:attrNameLst>
                                      </p:cBhvr>
                                      <p:to>
                                        <a:schemeClr val="folHlink"/>
                                      </p:to>
                                    </p:animClr>
                                  </p:childTnLst>
                                </p:cTn>
                              </p:par>
                            </p:childTnLst>
                          </p:cTn>
                        </p:par>
                      </p:childTnLst>
                    </p:cTn>
                  </p:par>
                  <p:par>
                    <p:cTn id="29" fill="hold">
                      <p:stCondLst>
                        <p:cond delay="indefinite"/>
                      </p:stCondLst>
                      <p:childTnLst>
                        <p:par>
                          <p:cTn id="30" fill="hold">
                            <p:stCondLst>
                              <p:cond delay="0"/>
                            </p:stCondLst>
                            <p:childTnLst>
                              <p:par>
                                <p:cTn id="31" presetID="3" presetClass="emph" presetSubtype="2" fill="hold" nodeType="clickEffect">
                                  <p:stCondLst>
                                    <p:cond delay="0"/>
                                  </p:stCondLst>
                                  <p:childTnLst>
                                    <p:animClr clrSpc="rgb" dir="cw">
                                      <p:cBhvr override="childStyle">
                                        <p:cTn id="32" dur="2000" fill="hold"/>
                                        <p:tgtEl>
                                          <p:spTgt spid="4">
                                            <p:txEl>
                                              <p:pRg st="0" end="0"/>
                                            </p:txEl>
                                          </p:spTgt>
                                        </p:tgtEl>
                                        <p:attrNameLst>
                                          <p:attrName>style.color</p:attrName>
                                        </p:attrNameLst>
                                      </p:cBhvr>
                                      <p:to>
                                        <a:schemeClr val="accent2"/>
                                      </p:to>
                                    </p:animClr>
                                  </p:childTnLst>
                                </p:cTn>
                              </p:par>
                            </p:childTnLst>
                          </p:cTn>
                        </p:par>
                      </p:childTnLst>
                    </p:cTn>
                  </p:par>
                  <p:par>
                    <p:cTn id="33" fill="hold">
                      <p:stCondLst>
                        <p:cond delay="indefinite"/>
                      </p:stCondLst>
                      <p:childTnLst>
                        <p:par>
                          <p:cTn id="34" fill="hold">
                            <p:stCondLst>
                              <p:cond delay="0"/>
                            </p:stCondLst>
                            <p:childTnLst>
                              <p:par>
                                <p:cTn id="35" presetID="3" presetClass="emph" presetSubtype="2" fill="hold" nodeType="clickEffect">
                                  <p:stCondLst>
                                    <p:cond delay="0"/>
                                  </p:stCondLst>
                                  <p:childTnLst>
                                    <p:animClr clrSpc="rgb" dir="cw">
                                      <p:cBhvr override="childStyle">
                                        <p:cTn id="36" dur="2000" fill="hold"/>
                                        <p:tgtEl>
                                          <p:spTgt spid="166">
                                            <p:txEl>
                                              <p:pRg st="2" end="2"/>
                                            </p:txEl>
                                          </p:spTgt>
                                        </p:tgtEl>
                                        <p:attrNameLst>
                                          <p:attrName>style.color</p:attrName>
                                        </p:attrNameLst>
                                      </p:cBhvr>
                                      <p:to>
                                        <a:schemeClr val="folHlink"/>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7" name="Google Shape;177;g7376fe98d0_0_110"/>
          <p:cNvSpPr txBox="1">
            <a:spLocks noGrp="1"/>
          </p:cNvSpPr>
          <p:nvPr>
            <p:ph type="title"/>
          </p:nvPr>
        </p:nvSpPr>
        <p:spPr>
          <a:prstGeom prst="rect">
            <a:avLst/>
          </a:prstGeom>
        </p:spPr>
        <p:txBody>
          <a:bodyPr spcFirstLastPara="1" wrap="square" lIns="0" tIns="0" rIns="0" bIns="0" anchor="t" anchorCtr="0">
            <a:noAutofit/>
          </a:bodyPr>
          <a:lstStyle/>
          <a:p>
            <a:pPr marL="0" lvl="0" indent="0" algn="l" rtl="0">
              <a:spcBef>
                <a:spcPts val="0"/>
              </a:spcBef>
              <a:spcAft>
                <a:spcPts val="0"/>
              </a:spcAft>
              <a:buNone/>
            </a:pPr>
            <a:r>
              <a:rPr lang="en-US" dirty="0">
                <a:latin typeface="Calibri" panose="020F0502020204030204" pitchFamily="34" charset="0"/>
                <a:cs typeface="Calibri" panose="020F0502020204030204" pitchFamily="34" charset="0"/>
              </a:rPr>
              <a:t>Professional Development Review Checklist</a:t>
            </a:r>
            <a:endParaRPr dirty="0">
              <a:latin typeface="Calibri" panose="020F0502020204030204" pitchFamily="34" charset="0"/>
              <a:cs typeface="Calibri" panose="020F0502020204030204" pitchFamily="34" charset="0"/>
            </a:endParaRPr>
          </a:p>
        </p:txBody>
      </p:sp>
      <p:sp>
        <p:nvSpPr>
          <p:cNvPr id="180" name="Google Shape;180;g7376fe98d0_0_110"/>
          <p:cNvSpPr txBox="1"/>
          <p:nvPr/>
        </p:nvSpPr>
        <p:spPr>
          <a:xfrm>
            <a:off x="0" y="1327613"/>
            <a:ext cx="6270920" cy="4804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US" sz="1600" b="1" dirty="0">
                <a:solidFill>
                  <a:srgbClr val="000000"/>
                </a:solidFill>
              </a:rPr>
              <a:t>Title III Narrative response includes:</a:t>
            </a:r>
            <a:endParaRPr sz="1600" b="1" dirty="0">
              <a:solidFill>
                <a:srgbClr val="000000"/>
              </a:solidFill>
            </a:endParaRPr>
          </a:p>
          <a:p>
            <a:pPr marL="457200" indent="-304800">
              <a:lnSpc>
                <a:spcPct val="115000"/>
              </a:lnSpc>
              <a:buSzPts val="1200"/>
              <a:buFont typeface="Arial"/>
              <a:buChar char="❏"/>
            </a:pPr>
            <a:r>
              <a:rPr lang="en-US" sz="1600" dirty="0">
                <a:latin typeface="Calibri" panose="020F0502020204030204" pitchFamily="34" charset="0"/>
                <a:cs typeface="Calibri" panose="020F0502020204030204" pitchFamily="34" charset="0"/>
              </a:rPr>
              <a:t>Professional development activity descriptions detail how the PD will be delivered throughout the year and who/what/where/when.</a:t>
            </a:r>
          </a:p>
          <a:p>
            <a:pPr marL="457200" lvl="0" indent="-304800" algn="l" rtl="0">
              <a:lnSpc>
                <a:spcPct val="115000"/>
              </a:lnSpc>
              <a:spcBef>
                <a:spcPts val="0"/>
              </a:spcBef>
              <a:spcAft>
                <a:spcPts val="0"/>
              </a:spcAft>
              <a:buClr>
                <a:srgbClr val="000000"/>
              </a:buClr>
              <a:buSzPts val="1200"/>
              <a:buChar char="❏"/>
            </a:pPr>
            <a:r>
              <a:rPr lang="en-US" sz="1600" dirty="0">
                <a:solidFill>
                  <a:srgbClr val="000000"/>
                </a:solidFill>
                <a:latin typeface="Calibri" panose="020F0502020204030204" pitchFamily="34" charset="0"/>
                <a:cs typeface="Calibri" panose="020F0502020204030204" pitchFamily="34" charset="0"/>
              </a:rPr>
              <a:t>All fields requested are complete (if combination of funds was selected, LEA has indicated other funding sources).</a:t>
            </a:r>
            <a:endParaRPr sz="1600" dirty="0">
              <a:solidFill>
                <a:srgbClr val="000000"/>
              </a:solidFill>
              <a:latin typeface="Calibri" panose="020F0502020204030204" pitchFamily="34" charset="0"/>
              <a:cs typeface="Calibri" panose="020F0502020204030204" pitchFamily="34" charset="0"/>
            </a:endParaRPr>
          </a:p>
          <a:p>
            <a:pPr marL="457200" lvl="0" indent="-304800" algn="l" rtl="0">
              <a:lnSpc>
                <a:spcPct val="115000"/>
              </a:lnSpc>
              <a:spcBef>
                <a:spcPts val="0"/>
              </a:spcBef>
              <a:spcAft>
                <a:spcPts val="0"/>
              </a:spcAft>
              <a:buClr>
                <a:srgbClr val="000000"/>
              </a:buClr>
              <a:buSzPts val="1200"/>
              <a:buChar char="❏"/>
            </a:pPr>
            <a:r>
              <a:rPr lang="en-US" sz="1600" dirty="0">
                <a:solidFill>
                  <a:srgbClr val="000000"/>
                </a:solidFill>
                <a:latin typeface="Calibri" panose="020F0502020204030204" pitchFamily="34" charset="0"/>
                <a:cs typeface="Calibri" panose="020F0502020204030204" pitchFamily="34" charset="0"/>
              </a:rPr>
              <a:t>If LEA has selected federal funds are being used to meet PD requirement (Title I, II, IV, V) ensure PD described is budgeted in program indicated.</a:t>
            </a:r>
            <a:endParaRPr sz="1600" dirty="0">
              <a:solidFill>
                <a:srgbClr val="000000"/>
              </a:solidFill>
              <a:latin typeface="Calibri" panose="020F0502020204030204" pitchFamily="34" charset="0"/>
              <a:cs typeface="Calibri" panose="020F0502020204030204" pitchFamily="34" charset="0"/>
            </a:endParaRPr>
          </a:p>
          <a:p>
            <a:pPr marL="457200" lvl="0" indent="-304800" algn="l" rtl="0">
              <a:lnSpc>
                <a:spcPct val="115000"/>
              </a:lnSpc>
              <a:spcBef>
                <a:spcPts val="0"/>
              </a:spcBef>
              <a:spcAft>
                <a:spcPts val="0"/>
              </a:spcAft>
              <a:buClr>
                <a:srgbClr val="000000"/>
              </a:buClr>
              <a:buSzPts val="1200"/>
              <a:buChar char="❏"/>
            </a:pPr>
            <a:r>
              <a:rPr lang="en-US" sz="1600" dirty="0">
                <a:latin typeface="Calibri" panose="020F0502020204030204" pitchFamily="34" charset="0"/>
                <a:cs typeface="Calibri" panose="020F0502020204030204" pitchFamily="34" charset="0"/>
              </a:rPr>
              <a:t>P</a:t>
            </a:r>
            <a:r>
              <a:rPr lang="en-US" sz="1600" dirty="0">
                <a:solidFill>
                  <a:srgbClr val="000000"/>
                </a:solidFill>
                <a:latin typeface="Calibri" panose="020F0502020204030204" pitchFamily="34" charset="0"/>
                <a:cs typeface="Calibri" panose="020F0502020204030204" pitchFamily="34" charset="0"/>
              </a:rPr>
              <a:t>rovides high-quality professional development to classroom teachers (including teachers in classroom settings that are not designed for only language instruction educational programs), principals, administrators, and other school or community-based organizational personnel.</a:t>
            </a:r>
            <a:endParaRPr sz="1600" dirty="0">
              <a:solidFill>
                <a:srgbClr val="000000"/>
              </a:solidFill>
              <a:latin typeface="Calibri" panose="020F0502020204030204" pitchFamily="34" charset="0"/>
              <a:cs typeface="Calibri" panose="020F0502020204030204" pitchFamily="34" charset="0"/>
            </a:endParaRPr>
          </a:p>
          <a:p>
            <a:pPr marL="457200" lvl="0" indent="-304800" algn="l" rtl="0">
              <a:lnSpc>
                <a:spcPct val="115000"/>
              </a:lnSpc>
              <a:spcBef>
                <a:spcPts val="0"/>
              </a:spcBef>
              <a:spcAft>
                <a:spcPts val="0"/>
              </a:spcAft>
              <a:buClr>
                <a:srgbClr val="000000"/>
              </a:buClr>
              <a:buSzPts val="1200"/>
              <a:buChar char="❏"/>
            </a:pPr>
            <a:r>
              <a:rPr lang="en-US" sz="1600" dirty="0">
                <a:solidFill>
                  <a:srgbClr val="000000"/>
                </a:solidFill>
                <a:latin typeface="Calibri" panose="020F0502020204030204" pitchFamily="34" charset="0"/>
                <a:cs typeface="Calibri" panose="020F0502020204030204" pitchFamily="34" charset="0"/>
              </a:rPr>
              <a:t>Response includes a description of how professional development will be scientifically research-based and specific to the needs of ELs/ELD.</a:t>
            </a:r>
            <a:endParaRPr sz="1600" dirty="0">
              <a:solidFill>
                <a:srgbClr val="000000"/>
              </a:solidFill>
              <a:latin typeface="Calibri" panose="020F0502020204030204" pitchFamily="34" charset="0"/>
              <a:cs typeface="Calibri" panose="020F0502020204030204" pitchFamily="34" charset="0"/>
            </a:endParaRPr>
          </a:p>
          <a:p>
            <a:pPr marL="457200" lvl="0" indent="0" algn="l" rtl="0">
              <a:lnSpc>
                <a:spcPct val="115000"/>
              </a:lnSpc>
              <a:spcBef>
                <a:spcPts val="1600"/>
              </a:spcBef>
              <a:spcAft>
                <a:spcPts val="0"/>
              </a:spcAft>
              <a:buNone/>
            </a:pPr>
            <a:endParaRPr sz="1050" dirty="0">
              <a:solidFill>
                <a:srgbClr val="000000"/>
              </a:solidFill>
              <a:latin typeface="Calibri" panose="020F0502020204030204" pitchFamily="34" charset="0"/>
              <a:cs typeface="Calibri" panose="020F0502020204030204" pitchFamily="34" charset="0"/>
            </a:endParaRPr>
          </a:p>
          <a:p>
            <a:pPr marL="0" lvl="0" indent="0" algn="l" rtl="0">
              <a:lnSpc>
                <a:spcPct val="115000"/>
              </a:lnSpc>
              <a:spcBef>
                <a:spcPts val="1600"/>
              </a:spcBef>
              <a:spcAft>
                <a:spcPts val="1600"/>
              </a:spcAft>
              <a:buNone/>
            </a:pPr>
            <a:endParaRPr sz="700" dirty="0">
              <a:solidFill>
                <a:srgbClr val="595959"/>
              </a:solidFill>
            </a:endParaRPr>
          </a:p>
        </p:txBody>
      </p:sp>
      <p:sp>
        <p:nvSpPr>
          <p:cNvPr id="181" name="Google Shape;181;g7376fe98d0_0_110"/>
          <p:cNvSpPr txBox="1"/>
          <p:nvPr/>
        </p:nvSpPr>
        <p:spPr>
          <a:xfrm>
            <a:off x="6704450" y="1250375"/>
            <a:ext cx="5487550" cy="4454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endParaRPr dirty="0">
              <a:solidFill>
                <a:srgbClr val="000000"/>
              </a:solidFill>
            </a:endParaRPr>
          </a:p>
          <a:p>
            <a:pPr marL="457200" lvl="0" indent="-304800" algn="l" rtl="0">
              <a:lnSpc>
                <a:spcPct val="115000"/>
              </a:lnSpc>
              <a:spcBef>
                <a:spcPts val="1600"/>
              </a:spcBef>
              <a:spcAft>
                <a:spcPts val="0"/>
              </a:spcAft>
              <a:buClr>
                <a:srgbClr val="000000"/>
              </a:buClr>
              <a:buSzPts val="1200"/>
              <a:buChar char="❏"/>
            </a:pPr>
            <a:r>
              <a:rPr lang="en-US" sz="1600" dirty="0">
                <a:solidFill>
                  <a:srgbClr val="000000"/>
                </a:solidFill>
                <a:latin typeface="Calibri" panose="020F0502020204030204" pitchFamily="34" charset="0"/>
                <a:cs typeface="Calibri" panose="020F0502020204030204" pitchFamily="34" charset="0"/>
              </a:rPr>
              <a:t>PD is of sufficient (ongoing) duration (length and time throughout year) and intensity (amount of time). </a:t>
            </a:r>
            <a:endParaRPr sz="1600" dirty="0">
              <a:solidFill>
                <a:srgbClr val="000000"/>
              </a:solidFill>
              <a:latin typeface="Calibri" panose="020F0502020204030204" pitchFamily="34" charset="0"/>
              <a:cs typeface="Calibri" panose="020F0502020204030204" pitchFamily="34" charset="0"/>
            </a:endParaRPr>
          </a:p>
          <a:p>
            <a:pPr marL="457200" lvl="0" indent="-304800" algn="l" rtl="0">
              <a:lnSpc>
                <a:spcPct val="115000"/>
              </a:lnSpc>
              <a:spcBef>
                <a:spcPts val="0"/>
              </a:spcBef>
              <a:spcAft>
                <a:spcPts val="0"/>
              </a:spcAft>
              <a:buClr>
                <a:srgbClr val="000000"/>
              </a:buClr>
              <a:buSzPts val="1200"/>
              <a:buChar char="❏"/>
            </a:pPr>
            <a:r>
              <a:rPr lang="en-US" sz="1600" dirty="0">
                <a:solidFill>
                  <a:srgbClr val="000000"/>
                </a:solidFill>
                <a:latin typeface="Calibri" panose="020F0502020204030204" pitchFamily="34" charset="0"/>
                <a:cs typeface="Calibri" panose="020F0502020204030204" pitchFamily="34" charset="0"/>
              </a:rPr>
              <a:t>Response includes a description of how professional development will improve the instruction of ELs and meet the linguistic needs of EL students.</a:t>
            </a:r>
            <a:endParaRPr sz="1600" dirty="0">
              <a:solidFill>
                <a:srgbClr val="000000"/>
              </a:solidFill>
              <a:latin typeface="Calibri" panose="020F0502020204030204" pitchFamily="34" charset="0"/>
              <a:cs typeface="Calibri" panose="020F0502020204030204" pitchFamily="34" charset="0"/>
            </a:endParaRPr>
          </a:p>
          <a:p>
            <a:pPr marL="457200" lvl="0" indent="-304800" algn="l" rtl="0">
              <a:lnSpc>
                <a:spcPct val="115000"/>
              </a:lnSpc>
              <a:spcBef>
                <a:spcPts val="0"/>
              </a:spcBef>
              <a:spcAft>
                <a:spcPts val="0"/>
              </a:spcAft>
              <a:buClr>
                <a:srgbClr val="000000"/>
              </a:buClr>
              <a:buSzPts val="1200"/>
              <a:buChar char="❏"/>
            </a:pPr>
            <a:r>
              <a:rPr lang="en-US" sz="1600" dirty="0">
                <a:solidFill>
                  <a:srgbClr val="000000"/>
                </a:solidFill>
                <a:latin typeface="Calibri" panose="020F0502020204030204" pitchFamily="34" charset="0"/>
                <a:cs typeface="Calibri" panose="020F0502020204030204" pitchFamily="34" charset="0"/>
              </a:rPr>
              <a:t>Response includes a description of how professional development will enhance the ability of teachers to understand and use curricula, assessment measures, and/or instructional strategies for EL (response does not need to include all three goals).</a:t>
            </a:r>
            <a:endParaRPr sz="1600" dirty="0">
              <a:solidFill>
                <a:srgbClr val="000000"/>
              </a:solidFill>
              <a:latin typeface="Calibri" panose="020F0502020204030204" pitchFamily="34" charset="0"/>
              <a:cs typeface="Calibri" panose="020F0502020204030204" pitchFamily="34" charset="0"/>
            </a:endParaRPr>
          </a:p>
          <a:p>
            <a:pPr marL="457200" lvl="0" indent="0" algn="l" rtl="0">
              <a:lnSpc>
                <a:spcPct val="115000"/>
              </a:lnSpc>
              <a:spcBef>
                <a:spcPts val="1600"/>
              </a:spcBef>
              <a:spcAft>
                <a:spcPts val="1600"/>
              </a:spcAft>
              <a:buNone/>
            </a:pPr>
            <a:endParaRPr sz="1050" dirty="0"/>
          </a:p>
        </p:txBody>
      </p:sp>
      <p:sp>
        <p:nvSpPr>
          <p:cNvPr id="178" name="Google Shape;178;g7376fe98d0_0_110"/>
          <p:cNvSpPr txBox="1">
            <a:spLocks noGrp="1"/>
          </p:cNvSpPr>
          <p:nvPr>
            <p:ph type="sldNum" idx="12"/>
          </p:nvPr>
        </p:nvSpPr>
        <p:spPr>
          <a:prstGeom prst="rect">
            <a:avLst/>
          </a:prstGeom>
        </p:spPr>
        <p:txBody>
          <a:bodyPr spcFirstLastPara="1" wrap="square" lIns="91425" tIns="45700" rIns="91425" bIns="45700" anchor="ctr" anchorCtr="0">
            <a:noAutofit/>
          </a:bodyPr>
          <a:lstStyle/>
          <a:p>
            <a:pPr marL="0" lvl="0" indent="0" algn="l" rtl="0">
              <a:spcBef>
                <a:spcPts val="0"/>
              </a:spcBef>
              <a:spcAft>
                <a:spcPts val="0"/>
              </a:spcAft>
              <a:buClr>
                <a:srgbClr val="000000"/>
              </a:buClr>
              <a:buSzPts val="1600"/>
              <a:buFont typeface="Arial"/>
              <a:buNone/>
            </a:pPr>
            <a:fld id="{00000000-1234-1234-1234-123412341234}" type="slidenum">
              <a:rPr lang="en-US"/>
              <a:t>9</a:t>
            </a:fl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nodeType="clickEffect">
                                  <p:stCondLst>
                                    <p:cond delay="0"/>
                                  </p:stCondLst>
                                  <p:childTnLst>
                                    <p:animClr clrSpc="rgb" dir="cw">
                                      <p:cBhvr override="childStyle">
                                        <p:cTn id="6" dur="2000" fill="hold"/>
                                        <p:tgtEl>
                                          <p:spTgt spid="180">
                                            <p:txEl>
                                              <p:pRg st="3" end="3"/>
                                            </p:txEl>
                                          </p:spTgt>
                                        </p:tgtEl>
                                        <p:attrNameLst>
                                          <p:attrName>style.color</p:attrName>
                                        </p:attrNameLst>
                                      </p:cBhvr>
                                      <p:to>
                                        <a:srgbClr val="FF33CC"/>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nodeType="clickEffect">
                                  <p:stCondLst>
                                    <p:cond delay="0"/>
                                  </p:stCondLst>
                                  <p:childTnLst>
                                    <p:animClr clrSpc="rgb" dir="cw">
                                      <p:cBhvr override="childStyle">
                                        <p:cTn id="10" dur="2000" fill="hold"/>
                                        <p:tgtEl>
                                          <p:spTgt spid="180">
                                            <p:txEl>
                                              <p:pRg st="5" end="5"/>
                                            </p:txEl>
                                          </p:spTgt>
                                        </p:tgtEl>
                                        <p:attrNameLst>
                                          <p:attrName>style.color</p:attrName>
                                        </p:attrNameLst>
                                      </p:cBhvr>
                                      <p:to>
                                        <a:schemeClr val="accent1"/>
                                      </p:to>
                                    </p:animClr>
                                  </p:childTnLst>
                                </p:cTn>
                              </p:par>
                            </p:childTnLst>
                          </p:cTn>
                        </p:par>
                      </p:childTnLst>
                    </p:cTn>
                  </p:par>
                  <p:par>
                    <p:cTn id="11" fill="hold">
                      <p:stCondLst>
                        <p:cond delay="indefinite"/>
                      </p:stCondLst>
                      <p:childTnLst>
                        <p:par>
                          <p:cTn id="12" fill="hold">
                            <p:stCondLst>
                              <p:cond delay="0"/>
                            </p:stCondLst>
                            <p:childTnLst>
                              <p:par>
                                <p:cTn id="13" presetID="3" presetClass="emph" presetSubtype="2" fill="hold" nodeType="clickEffect">
                                  <p:stCondLst>
                                    <p:cond delay="0"/>
                                  </p:stCondLst>
                                  <p:childTnLst>
                                    <p:animClr clrSpc="rgb" dir="cw">
                                      <p:cBhvr override="childStyle">
                                        <p:cTn id="14" dur="2000" fill="hold"/>
                                        <p:tgtEl>
                                          <p:spTgt spid="181">
                                            <p:txEl>
                                              <p:pRg st="1" end="1"/>
                                            </p:txEl>
                                          </p:spTgt>
                                        </p:tgtEl>
                                        <p:attrNameLst>
                                          <p:attrName>style.color</p:attrName>
                                        </p:attrNameLst>
                                      </p:cBhvr>
                                      <p:to>
                                        <a:srgbClr val="2823FB"/>
                                      </p:to>
                                    </p:animClr>
                                  </p:childTnLst>
                                </p:cTn>
                              </p:par>
                            </p:childTnLst>
                          </p:cTn>
                        </p:par>
                      </p:childTnLst>
                    </p:cTn>
                  </p:par>
                  <p:par>
                    <p:cTn id="15" fill="hold">
                      <p:stCondLst>
                        <p:cond delay="indefinite"/>
                      </p:stCondLst>
                      <p:childTnLst>
                        <p:par>
                          <p:cTn id="16" fill="hold">
                            <p:stCondLst>
                              <p:cond delay="0"/>
                            </p:stCondLst>
                            <p:childTnLst>
                              <p:par>
                                <p:cTn id="17" presetID="3" presetClass="emph" presetSubtype="2" fill="hold" nodeType="clickEffect">
                                  <p:stCondLst>
                                    <p:cond delay="0"/>
                                  </p:stCondLst>
                                  <p:childTnLst>
                                    <p:animClr clrSpc="rgb" dir="cw">
                                      <p:cBhvr override="childStyle">
                                        <p:cTn id="18" dur="2000" fill="hold"/>
                                        <p:tgtEl>
                                          <p:spTgt spid="181">
                                            <p:txEl>
                                              <p:pRg st="2" end="2"/>
                                            </p:txEl>
                                          </p:spTgt>
                                        </p:tgtEl>
                                        <p:attrNameLst>
                                          <p:attrName>style.color</p:attrName>
                                        </p:attrNameLst>
                                      </p:cBhvr>
                                      <p:to>
                                        <a:srgbClr val="FF1F1F"/>
                                      </p:to>
                                    </p:animClr>
                                  </p:childTnLst>
                                </p:cTn>
                              </p:par>
                            </p:childTnLst>
                          </p:cTn>
                        </p:par>
                      </p:childTnLst>
                    </p:cTn>
                  </p:par>
                  <p:par>
                    <p:cTn id="19" fill="hold">
                      <p:stCondLst>
                        <p:cond delay="indefinite"/>
                      </p:stCondLst>
                      <p:childTnLst>
                        <p:par>
                          <p:cTn id="20" fill="hold">
                            <p:stCondLst>
                              <p:cond delay="0"/>
                            </p:stCondLst>
                            <p:childTnLst>
                              <p:par>
                                <p:cTn id="21" presetID="3" presetClass="emph" presetSubtype="2" fill="hold" grpId="0" nodeType="clickEffect">
                                  <p:stCondLst>
                                    <p:cond delay="0"/>
                                  </p:stCondLst>
                                  <p:childTnLst>
                                    <p:animClr clrSpc="rgb" dir="cw">
                                      <p:cBhvr override="childStyle">
                                        <p:cTn id="22" dur="2000" fill="hold"/>
                                        <p:tgtEl>
                                          <p:spTgt spid="181">
                                            <p:txEl>
                                              <p:pRg st="1" end="1"/>
                                            </p:txEl>
                                          </p:spTgt>
                                        </p:tgtEl>
                                        <p:attrNameLst>
                                          <p:attrName>style.color</p:attrName>
                                        </p:attrNameLst>
                                      </p:cBhvr>
                                      <p:to>
                                        <a:schemeClr val="accent2"/>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 grpId="0" uiExpand="1" build="allAtOnce"/>
    </p:bldLst>
  </p:timing>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1101</TotalTime>
  <Words>4032</Words>
  <Application>Microsoft Office PowerPoint</Application>
  <PresentationFormat>Widescreen</PresentationFormat>
  <Paragraphs>336</Paragraphs>
  <Slides>16</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Roboto</vt:lpstr>
      <vt:lpstr>Times New Roman</vt:lpstr>
      <vt:lpstr>Trebuchet MS</vt:lpstr>
      <vt:lpstr>Office Theme</vt:lpstr>
      <vt:lpstr>Title III: Language Instruction for English Learners and Immigrant Students</vt:lpstr>
      <vt:lpstr>Professional Development Narrative Question </vt:lpstr>
      <vt:lpstr>Professional Development Narrative Question *New* </vt:lpstr>
      <vt:lpstr>Title III, Part A Budget</vt:lpstr>
      <vt:lpstr>Title III, Part A Budget </vt:lpstr>
      <vt:lpstr>Title III, Part A Accepting Funds</vt:lpstr>
      <vt:lpstr>Workshop and Reviewer Checklist</vt:lpstr>
      <vt:lpstr>Professional Development Narrative Question</vt:lpstr>
      <vt:lpstr>Professional Development Review Checklist</vt:lpstr>
      <vt:lpstr>Title III, Part A Budget Responses</vt:lpstr>
      <vt:lpstr>Budget Review Checklist</vt:lpstr>
      <vt:lpstr>Title III Immigrant Set-Aside </vt:lpstr>
      <vt:lpstr>Questions??</vt:lpstr>
      <vt:lpstr>ESEA Office</vt:lpstr>
      <vt:lpstr>ESEA Office (Cont.)</vt:lpstr>
      <vt:lpstr>Grants Fiscal Contacts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2020-2021 Consolidated Application</dc:title>
  <dc:creator>Collins, DeLilah</dc:creator>
  <cp:lastModifiedBy>Prael, Michelle</cp:lastModifiedBy>
  <cp:revision>81</cp:revision>
  <dcterms:created xsi:type="dcterms:W3CDTF">2020-04-27T21:07:53Z</dcterms:created>
  <dcterms:modified xsi:type="dcterms:W3CDTF">2020-05-08T19:15:10Z</dcterms:modified>
</cp:coreProperties>
</file>