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1" r:id="rId2"/>
    <p:sldId id="264" r:id="rId3"/>
    <p:sldId id="265" r:id="rId4"/>
    <p:sldId id="266" r:id="rId5"/>
    <p:sldId id="267" r:id="rId6"/>
    <p:sldId id="268" r:id="rId7"/>
    <p:sldId id="269" r:id="rId8"/>
    <p:sldId id="270" r:id="rId9"/>
    <p:sldId id="271" r:id="rId10"/>
    <p:sldId id="342" r:id="rId11"/>
    <p:sldId id="348" r:id="rId12"/>
    <p:sldId id="349" r:id="rId13"/>
    <p:sldId id="350"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9AA0A6"/>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85" roundtripDataSignature="AMtx7mh9t+H5DqOdvhrhF9qC1QEIVwdk8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eredith" initials="" lastIdx="1" clrIdx="0"/>
  <p:cmAuthor id="1" name="Collins, DeLilah" initials="CD" lastIdx="4" clrIdx="1">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2">
    <p:extLst>
      <p:ext uri="{19B8F6BF-5375-455C-9EA6-DF929625EA0E}">
        <p15:presenceInfo xmlns:p15="http://schemas.microsoft.com/office/powerpoint/2012/main" userId="S::Mohajeri-Nelson_n@cde.state.co.us::a9da618a-a76d-43dd-a63a-6c6fdf3f5685" providerId="AD"/>
      </p:ext>
    </p:extLst>
  </p:cmAuthor>
  <p:cmAuthor id="3" name="Giessinger, Tammy" initials="GT" lastIdx="2" clrIdx="3">
    <p:extLst>
      <p:ext uri="{19B8F6BF-5375-455C-9EA6-DF929625EA0E}">
        <p15:presenceInfo xmlns:p15="http://schemas.microsoft.com/office/powerpoint/2012/main" userId="S::Giessinger_T@cde.state.co.us::bd8d8fcb-6917-4f64-a30b-33c1231dd990" providerId="AD"/>
      </p:ext>
    </p:extLst>
  </p:cmAuthor>
  <p:cmAuthor id="4" name="Vassis, Barbara" initials="VB" lastIdx="1" clrIdx="4">
    <p:extLst>
      <p:ext uri="{19B8F6BF-5375-455C-9EA6-DF929625EA0E}">
        <p15:presenceInfo xmlns:p15="http://schemas.microsoft.com/office/powerpoint/2012/main" userId="S::Vassis_B@cde.state.co.us::98aca130-5b95-43b4-a051-1458d87ae537" providerId="AD"/>
      </p:ext>
    </p:extLst>
  </p:cmAuthor>
  <p:cmAuthor id="5" name="Willett, Joey" initials="WJ" lastIdx="3" clrIdx="5">
    <p:extLst>
      <p:ext uri="{19B8F6BF-5375-455C-9EA6-DF929625EA0E}">
        <p15:presenceInfo xmlns:p15="http://schemas.microsoft.com/office/powerpoint/2012/main" userId="S::Willett_J@cde.state.co.us::344515fa-a95f-4a42-bbfc-52c4fb2c38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0F1B11-E1C4-425A-AFE0-A0E6DB869794}">
  <a:tblStyle styleId="{D70F1B11-E1C4-425A-AFE0-A0E6DB8697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79584E-D57C-4025-9DCC-F23528A26F9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669" autoAdjust="0"/>
    <p:restoredTop sz="57484" autoAdjust="0"/>
  </p:normalViewPr>
  <p:slideViewPr>
    <p:cSldViewPr snapToGrid="0">
      <p:cViewPr varScale="1">
        <p:scale>
          <a:sx n="38" d="100"/>
          <a:sy n="38" d="100"/>
        </p:scale>
        <p:origin x="72" y="288"/>
      </p:cViewPr>
      <p:guideLst>
        <p:guide orient="horz" pos="2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85" Type="http://customschemas.google.com/relationships/presentationmetadata" Target="metadata"/><Relationship Id="rId3" Type="http://schemas.openxmlformats.org/officeDocument/2006/relationships/slide" Target="slides/slide2.xml"/><Relationship Id="rId89"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87"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90" Type="http://schemas.openxmlformats.org/officeDocument/2006/relationships/tableStyles" Target="tableStyles.xml"/><Relationship Id="rId10" Type="http://schemas.openxmlformats.org/officeDocument/2006/relationships/slide" Target="slides/slide9.xml"/><Relationship Id="rId86"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The questions we are talking about will be in the TID section of the application and they will also populate for the Neglected section of the application</a:t>
            </a:r>
          </a:p>
          <a:p>
            <a:pPr>
              <a:buFont typeface="Arial" panose="020B0604020202020204" pitchFamily="34" charset="0"/>
              <a:buChar char="•"/>
            </a:pPr>
            <a:r>
              <a:rPr lang="en-US" dirty="0"/>
              <a:t>If you use the same strategy for both, there is an option to inform your ID to your neglected narrative so you don’t have to do it twice</a:t>
            </a:r>
          </a:p>
          <a:p>
            <a:pPr>
              <a:buFont typeface="Arial" panose="020B0604020202020204" pitchFamily="34" charset="0"/>
              <a:buChar char="•"/>
            </a:pPr>
            <a:r>
              <a:rPr lang="en-US" dirty="0"/>
              <a:t>This might not be applicable to everyone but these facilities open all the time and it is good to know the requirements</a:t>
            </a:r>
          </a:p>
          <a:p>
            <a:pPr>
              <a:buFont typeface="Arial" panose="020B0604020202020204" pitchFamily="34" charset="0"/>
              <a:buChar char="•"/>
            </a:pPr>
            <a:r>
              <a:rPr lang="en-US" dirty="0"/>
              <a:t>If one does open, you will need to work with the facilities.</a:t>
            </a:r>
          </a:p>
          <a:p>
            <a:pPr>
              <a:buFont typeface="Arial" panose="020B0604020202020204" pitchFamily="34" charset="0"/>
              <a:buChar char="•"/>
            </a:pPr>
            <a:r>
              <a:rPr lang="en-US" dirty="0"/>
              <a:t>If you have questions, you can reach out to Joey Willett or even Facility directors because they know this program pretty well</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4077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dirty="0"/>
          </a:p>
        </p:txBody>
      </p:sp>
    </p:spTree>
    <p:extLst>
      <p:ext uri="{BB962C8B-B14F-4D97-AF65-F5344CB8AC3E}">
        <p14:creationId xmlns:p14="http://schemas.microsoft.com/office/powerpoint/2010/main" val="73079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0">
              <a:buFont typeface="Arial" panose="020B0604020202020204" pitchFamily="34" charset="0"/>
              <a:buNone/>
            </a:pP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32386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00050" indent="-171450">
              <a:buFont typeface="Arial" panose="020B0604020202020204" pitchFamily="34" charset="0"/>
              <a:buChar char="•"/>
            </a:pPr>
            <a:r>
              <a:rPr lang="en-US" dirty="0"/>
              <a:t>Reviewers are looking to make sure what you put in the application align with the five above.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91549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Each facility is very unique so you can do district level responses, facility responses, or both</a:t>
            </a:r>
          </a:p>
          <a:p>
            <a:pPr>
              <a:buFont typeface="Arial" panose="020B0604020202020204" pitchFamily="34" charset="0"/>
              <a:buChar char="•"/>
            </a:pPr>
            <a:r>
              <a:rPr lang="en-US" dirty="0"/>
              <a:t>TID must be driven by needs identified in the needs assessment like TIA</a:t>
            </a:r>
          </a:p>
          <a:p>
            <a:pPr>
              <a:buFont typeface="Arial" panose="020B0604020202020204" pitchFamily="34" charset="0"/>
              <a:buChar char="•"/>
            </a:pPr>
            <a:r>
              <a:rPr lang="en-US" dirty="0"/>
              <a:t>Joey Willett will send the comprehensive list of facilities </a:t>
            </a:r>
          </a:p>
          <a:p>
            <a:pPr>
              <a:buFont typeface="Arial" panose="020B0604020202020204" pitchFamily="34" charset="0"/>
              <a:buChar char="•"/>
            </a:pPr>
            <a:r>
              <a:rPr lang="en-US" dirty="0"/>
              <a:t>There may be facilities in your region that the state is aware of and your district is eligible for the funds. If you know of any, reach out to Joey or the Regional Contacts.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7487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When you see language like as appropriate, it means as appropriate in your local context, in the facility, and the amount of funds you have received. </a:t>
            </a:r>
          </a:p>
          <a:p>
            <a:pPr>
              <a:buFont typeface="Arial" panose="020B0604020202020204" pitchFamily="34" charset="0"/>
              <a:buChar char="•"/>
            </a:pPr>
            <a:r>
              <a:rPr lang="en-US" dirty="0"/>
              <a:t>Need to describe the population at the facility and the needs </a:t>
            </a:r>
          </a:p>
          <a:p>
            <a:pPr>
              <a:buFont typeface="Arial" panose="020B0604020202020204" pitchFamily="34" charset="0"/>
              <a:buChar char="•"/>
            </a:pPr>
            <a:r>
              <a:rPr lang="en-US" dirty="0"/>
              <a:t>Got to keep that needs assessment in your mind. It can be conducted at the facility level or district level </a:t>
            </a:r>
          </a:p>
          <a:p>
            <a:pPr>
              <a:buFont typeface="Arial" panose="020B0604020202020204" pitchFamily="34" charset="0"/>
              <a:buChar char="•"/>
            </a:pPr>
            <a:r>
              <a:rPr lang="en-US" dirty="0"/>
              <a:t>Need assessment needs to be a conversation around the greatest need and prioritizing those needs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2484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We want to see in #2 what evaluation data will be used to evaluate your program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31056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ESSA State Plan has great emphasis around transition services. The best thing we can do it support students in transitioning them back into schools and keep them there </a:t>
            </a:r>
          </a:p>
          <a:p>
            <a:pPr>
              <a:buFont typeface="Arial" panose="020B0604020202020204" pitchFamily="34" charset="0"/>
              <a:buChar char="•"/>
            </a:pPr>
            <a:r>
              <a:rPr lang="en-US" dirty="0"/>
              <a:t>First resource was updated this year!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36585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Send the questions to facility leaders as soon as possible. They were shared at a facility meeting so they should be aware but it would be good to start now to have those conversations.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58478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Not different from the other budgets in the </a:t>
            </a:r>
            <a:r>
              <a:rPr lang="en-US"/>
              <a:t>application </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85691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6"/>
          <p:cNvSpPr/>
          <p:nvPr/>
        </p:nvSpPr>
        <p:spPr>
          <a:xfrm>
            <a:off x="0" y="4675241"/>
            <a:ext cx="12192000" cy="2182800"/>
          </a:xfrm>
          <a:prstGeom prst="rect">
            <a:avLst/>
          </a:prstGeom>
          <a:gradFill>
            <a:gsLst>
              <a:gs pos="0">
                <a:schemeClr val="lt1"/>
              </a:gs>
              <a:gs pos="100000">
                <a:srgbClr val="488BC9">
                  <a:alpha val="29803"/>
                </a:srgbClr>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6"/>
          <p:cNvSpPr txBox="1">
            <a:spLocks noGrp="1"/>
          </p:cNvSpPr>
          <p:nvPr>
            <p:ph type="ctrTitle"/>
          </p:nvPr>
        </p:nvSpPr>
        <p:spPr>
          <a:xfrm>
            <a:off x="914401" y="3324170"/>
            <a:ext cx="10402500" cy="973500"/>
          </a:xfrm>
          <a:prstGeom prst="rect">
            <a:avLst/>
          </a:prstGeom>
          <a:noFill/>
          <a:ln>
            <a:noFill/>
          </a:ln>
        </p:spPr>
        <p:txBody>
          <a:bodyPr spcFirstLastPara="1" wrap="square" lIns="0" tIns="0" rIns="0" bIns="0" anchor="t" anchorCtr="0">
            <a:noAutofit/>
          </a:bodyPr>
          <a:lstStyle>
            <a:lvl1pPr lvl="0" algn="ctr" rtl="0">
              <a:lnSpc>
                <a:spcPct val="90000"/>
              </a:lnSpc>
              <a:spcBef>
                <a:spcPts val="0"/>
              </a:spcBef>
              <a:spcAft>
                <a:spcPts val="0"/>
              </a:spcAft>
              <a:buClr>
                <a:schemeClr val="dk1"/>
              </a:buClr>
              <a:buSzPts val="4800"/>
              <a:buFont typeface="Arial"/>
              <a:buNone/>
              <a:defRPr sz="48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 name="Google Shape;18;p6"/>
          <p:cNvSpPr txBox="1">
            <a:spLocks noGrp="1"/>
          </p:cNvSpPr>
          <p:nvPr>
            <p:ph type="subTitle" idx="1"/>
          </p:nvPr>
        </p:nvSpPr>
        <p:spPr>
          <a:xfrm>
            <a:off x="914401" y="4675240"/>
            <a:ext cx="10402500" cy="582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1000"/>
              </a:spcBef>
              <a:spcAft>
                <a:spcPts val="0"/>
              </a:spcAft>
              <a:buClr>
                <a:schemeClr val="dk1"/>
              </a:buClr>
              <a:buSzPts val="3200"/>
              <a:buNone/>
              <a:defRPr sz="32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9" name="Google Shape;19;p6"/>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20" name="Google Shape;20;p6"/>
          <p:cNvPicPr preferRelativeResize="0"/>
          <p:nvPr/>
        </p:nvPicPr>
        <p:blipFill rotWithShape="1">
          <a:blip r:embed="rId2">
            <a:alphaModFix/>
          </a:blip>
          <a:srcRect/>
          <a:stretch/>
        </p:blipFill>
        <p:spPr>
          <a:xfrm>
            <a:off x="4682994" y="632707"/>
            <a:ext cx="2822308" cy="1762382"/>
          </a:xfrm>
          <a:prstGeom prst="rect">
            <a:avLst/>
          </a:prstGeom>
          <a:noFill/>
          <a:ln>
            <a:noFill/>
          </a:ln>
        </p:spPr>
      </p:pic>
      <p:cxnSp>
        <p:nvCxnSpPr>
          <p:cNvPr id="21" name="Google Shape;21;p6"/>
          <p:cNvCxnSpPr/>
          <p:nvPr/>
        </p:nvCxnSpPr>
        <p:spPr>
          <a:xfrm>
            <a:off x="914402" y="2772696"/>
            <a:ext cx="10402500" cy="0"/>
          </a:xfrm>
          <a:prstGeom prst="straightConnector1">
            <a:avLst/>
          </a:prstGeom>
          <a:noFill/>
          <a:ln w="19050" cap="flat" cmpd="sng">
            <a:solidFill>
              <a:srgbClr val="488BC9"/>
            </a:solidFill>
            <a:prstDash val="solid"/>
            <a:miter lim="800000"/>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80"/>
        <p:cNvGrpSpPr/>
        <p:nvPr/>
      </p:nvGrpSpPr>
      <p:grpSpPr>
        <a:xfrm>
          <a:off x="0" y="0"/>
          <a:ext cx="0" cy="0"/>
          <a:chOff x="0" y="0"/>
          <a:chExt cx="0" cy="0"/>
        </a:xfrm>
      </p:grpSpPr>
      <p:pic>
        <p:nvPicPr>
          <p:cNvPr id="81" name="Google Shape;81;p16"/>
          <p:cNvPicPr preferRelativeResize="0"/>
          <p:nvPr/>
        </p:nvPicPr>
        <p:blipFill rotWithShape="1">
          <a:blip r:embed="rId2">
            <a:alphaModFix/>
          </a:blip>
          <a:srcRect/>
          <a:stretch/>
        </p:blipFill>
        <p:spPr>
          <a:xfrm>
            <a:off x="0" y="3"/>
            <a:ext cx="12192000" cy="6857997"/>
          </a:xfrm>
          <a:prstGeom prst="rect">
            <a:avLst/>
          </a:prstGeom>
          <a:noFill/>
          <a:ln>
            <a:noFill/>
          </a:ln>
        </p:spPr>
      </p:pic>
      <p:sp>
        <p:nvSpPr>
          <p:cNvPr id="82" name="Google Shape;82;p16"/>
          <p:cNvSpPr txBox="1">
            <a:spLocks noGrp="1"/>
          </p:cNvSpPr>
          <p:nvPr>
            <p:ph type="ctrTitle"/>
          </p:nvPr>
        </p:nvSpPr>
        <p:spPr>
          <a:xfrm>
            <a:off x="0" y="2595716"/>
            <a:ext cx="12192000" cy="2337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227916" y="6427021"/>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pic>
        <p:nvPicPr>
          <p:cNvPr id="23" name="Google Shape;23;p7"/>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24" name="Google Shape;24;p7"/>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26" name="Google Shape;26;p7"/>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27" name="Google Shape;27;p7"/>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0" name="Google Shape;30;p8"/>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2" name="Google Shape;32;p8"/>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33" name="Google Shape;33;p8"/>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34" name="Google Shape;34;p8"/>
          <p:cNvPicPr preferRelativeResize="0"/>
          <p:nvPr/>
        </p:nvPicPr>
        <p:blipFill rotWithShape="1">
          <a:blip r:embed="rId4">
            <a:alphaModFix/>
          </a:blip>
          <a:srcRect/>
          <a:stretch/>
        </p:blipFill>
        <p:spPr>
          <a:xfrm>
            <a:off x="171280" y="18288"/>
            <a:ext cx="965179" cy="11037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5"/>
        <p:cNvGrpSpPr/>
        <p:nvPr/>
      </p:nvGrpSpPr>
      <p:grpSpPr>
        <a:xfrm>
          <a:off x="0" y="0"/>
          <a:ext cx="0" cy="0"/>
          <a:chOff x="0" y="0"/>
          <a:chExt cx="0" cy="0"/>
        </a:xfrm>
      </p:grpSpPr>
      <p:pic>
        <p:nvPicPr>
          <p:cNvPr id="36" name="Google Shape;36;p9"/>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7" name="Google Shape;37;p9"/>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9" name="Google Shape;39;p9"/>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0" name="Google Shape;40;p9"/>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1" name="Google Shape;41;p9"/>
          <p:cNvPicPr preferRelativeResize="0"/>
          <p:nvPr/>
        </p:nvPicPr>
        <p:blipFill rotWithShape="1">
          <a:blip r:embed="rId4">
            <a:alphaModFix/>
          </a:blip>
          <a:srcRect/>
          <a:stretch/>
        </p:blipFill>
        <p:spPr>
          <a:xfrm>
            <a:off x="171280" y="18288"/>
            <a:ext cx="965178" cy="1103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2"/>
        <p:cNvGrpSpPr/>
        <p:nvPr/>
      </p:nvGrpSpPr>
      <p:grpSpPr>
        <a:xfrm>
          <a:off x="0" y="0"/>
          <a:ext cx="0" cy="0"/>
          <a:chOff x="0" y="0"/>
          <a:chExt cx="0" cy="0"/>
        </a:xfrm>
      </p:grpSpPr>
      <p:pic>
        <p:nvPicPr>
          <p:cNvPr id="43" name="Google Shape;43;p10"/>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44" name="Google Shape;44;p10"/>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46" name="Google Shape;46;p10"/>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7" name="Google Shape;47;p10"/>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8" name="Google Shape;48;p10"/>
          <p:cNvPicPr preferRelativeResize="0"/>
          <p:nvPr/>
        </p:nvPicPr>
        <p:blipFill rotWithShape="1">
          <a:blip r:embed="rId4">
            <a:alphaModFix/>
          </a:blip>
          <a:srcRect/>
          <a:stretch/>
        </p:blipFill>
        <p:spPr>
          <a:xfrm>
            <a:off x="171280" y="18289"/>
            <a:ext cx="965178" cy="110369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9"/>
        <p:cNvGrpSpPr/>
        <p:nvPr/>
      </p:nvGrpSpPr>
      <p:grpSpPr>
        <a:xfrm>
          <a:off x="0" y="0"/>
          <a:ext cx="0" cy="0"/>
          <a:chOff x="0" y="0"/>
          <a:chExt cx="0" cy="0"/>
        </a:xfrm>
      </p:grpSpPr>
      <p:pic>
        <p:nvPicPr>
          <p:cNvPr id="50" name="Google Shape;50;p11"/>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1" name="Google Shape;51;p11"/>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2" name="Google Shape;52;p11"/>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53" name="Google Shape;53;p11"/>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54" name="Google Shape;54;p11"/>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5" name="Google Shape;55;p11"/>
          <p:cNvPicPr preferRelativeResize="0"/>
          <p:nvPr/>
        </p:nvPicPr>
        <p:blipFill rotWithShape="1">
          <a:blip r:embed="rId4">
            <a:alphaModFix/>
          </a:blip>
          <a:srcRect/>
          <a:stretch/>
        </p:blipFill>
        <p:spPr>
          <a:xfrm>
            <a:off x="171280" y="18289"/>
            <a:ext cx="965177" cy="11036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56"/>
        <p:cNvGrpSpPr/>
        <p:nvPr/>
      </p:nvGrpSpPr>
      <p:grpSpPr>
        <a:xfrm>
          <a:off x="0" y="0"/>
          <a:ext cx="0" cy="0"/>
          <a:chOff x="0" y="0"/>
          <a:chExt cx="0" cy="0"/>
        </a:xfrm>
      </p:grpSpPr>
      <p:pic>
        <p:nvPicPr>
          <p:cNvPr id="57" name="Google Shape;57;p12"/>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8" name="Google Shape;58;p12"/>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9" name="Google Shape;59;p12"/>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0" name="Google Shape;60;p12"/>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1" name="Google Shape;61;p12"/>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2" name="Google Shape;62;p12"/>
          <p:cNvPicPr preferRelativeResize="0"/>
          <p:nvPr/>
        </p:nvPicPr>
        <p:blipFill rotWithShape="1">
          <a:blip r:embed="rId4">
            <a:alphaModFix/>
          </a:blip>
          <a:srcRect/>
          <a:stretch/>
        </p:blipFill>
        <p:spPr>
          <a:xfrm>
            <a:off x="171280" y="18289"/>
            <a:ext cx="965177" cy="110369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3"/>
        <p:cNvGrpSpPr/>
        <p:nvPr/>
      </p:nvGrpSpPr>
      <p:grpSpPr>
        <a:xfrm>
          <a:off x="0" y="0"/>
          <a:ext cx="0" cy="0"/>
          <a:chOff x="0" y="0"/>
          <a:chExt cx="0" cy="0"/>
        </a:xfrm>
      </p:grpSpPr>
      <p:pic>
        <p:nvPicPr>
          <p:cNvPr id="64" name="Google Shape;64;p13"/>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65" name="Google Shape;65;p13"/>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 name="Google Shape;66;p13"/>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7" name="Google Shape;67;p13"/>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8" name="Google Shape;68;p13"/>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13"/>
          <p:cNvPicPr preferRelativeResize="0"/>
          <p:nvPr/>
        </p:nvPicPr>
        <p:blipFill rotWithShape="1">
          <a:blip r:embed="rId4">
            <a:alphaModFix/>
          </a:blip>
          <a:srcRect/>
          <a:stretch/>
        </p:blipFill>
        <p:spPr>
          <a:xfrm>
            <a:off x="171280" y="18289"/>
            <a:ext cx="965176" cy="110369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0"/>
        <p:cNvGrpSpPr/>
        <p:nvPr/>
      </p:nvGrpSpPr>
      <p:grpSpPr>
        <a:xfrm>
          <a:off x="0" y="0"/>
          <a:ext cx="0" cy="0"/>
          <a:chOff x="0" y="0"/>
          <a:chExt cx="0" cy="0"/>
        </a:xfrm>
      </p:grpSpPr>
      <p:sp>
        <p:nvSpPr>
          <p:cNvPr id="71" name="Google Shape;71;p14"/>
          <p:cNvSpPr txBox="1">
            <a:spLocks noGrp="1"/>
          </p:cNvSpPr>
          <p:nvPr>
            <p:ph type="body" idx="1"/>
          </p:nvPr>
        </p:nvSpPr>
        <p:spPr>
          <a:xfrm>
            <a:off x="838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14"/>
          <p:cNvSpPr txBox="1">
            <a:spLocks noGrp="1"/>
          </p:cNvSpPr>
          <p:nvPr>
            <p:ph type="body" idx="2"/>
          </p:nvPr>
        </p:nvSpPr>
        <p:spPr>
          <a:xfrm>
            <a:off x="6172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73" name="Google Shape;73;p14"/>
          <p:cNvPicPr preferRelativeResize="0"/>
          <p:nvPr/>
        </p:nvPicPr>
        <p:blipFill rotWithShape="1">
          <a:blip r:embed="rId2">
            <a:alphaModFix/>
          </a:blip>
          <a:srcRect/>
          <a:stretch/>
        </p:blipFill>
        <p:spPr>
          <a:xfrm>
            <a:off x="10782272" y="6172202"/>
            <a:ext cx="1143055" cy="486318"/>
          </a:xfrm>
          <a:prstGeom prst="rect">
            <a:avLst/>
          </a:prstGeom>
          <a:noFill/>
          <a:ln>
            <a:noFill/>
          </a:ln>
        </p:spPr>
      </p:pic>
      <p:sp>
        <p:nvSpPr>
          <p:cNvPr id="74" name="Google Shape;74;p14"/>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4"/>
          <p:cNvPicPr preferRelativeResize="0"/>
          <p:nvPr/>
        </p:nvPicPr>
        <p:blipFill rotWithShape="1">
          <a:blip r:embed="rId3">
            <a:alphaModFix/>
          </a:blip>
          <a:srcRect/>
          <a:stretch/>
        </p:blipFill>
        <p:spPr>
          <a:xfrm>
            <a:off x="7" y="0"/>
            <a:ext cx="12191986" cy="1219199"/>
          </a:xfrm>
          <a:prstGeom prst="rect">
            <a:avLst/>
          </a:prstGeom>
          <a:noFill/>
          <a:ln>
            <a:noFill/>
          </a:ln>
        </p:spPr>
      </p:pic>
      <p:sp>
        <p:nvSpPr>
          <p:cNvPr id="76" name="Google Shape;76;p14"/>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neglected-delinquent.ed.gov/sites/default/files/docs/programAdminPlanning_tool3.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s://neglected-delinquent.ed.gov/sites/default/files/docs/programAdminPlanning_tool3.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eglected-delinquent.ed.gov/sites/default/files/docs/programAdminPlanning_tool4.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neglected-delinquent.ed.gov/sites/default/files/NDTAC-TransitionToolkit30FIN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neglected-delinquent.ed.gov/resource/mentoring-toolkit-20-resources-developing-programs-incarcerated-youth"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ojjdp.ojp.gov/about/legislati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06E2-3CB5-4AA1-92B4-B5B2743ED02F}"/>
              </a:ext>
            </a:extLst>
          </p:cNvPr>
          <p:cNvSpPr>
            <a:spLocks noGrp="1"/>
          </p:cNvSpPr>
          <p:nvPr>
            <p:ph type="ctrTitle"/>
          </p:nvPr>
        </p:nvSpPr>
        <p:spPr/>
        <p:txBody>
          <a:bodyPr/>
          <a:lstStyle/>
          <a:p>
            <a:r>
              <a:rPr lang="en-US" dirty="0"/>
              <a:t>Title I Part D: Prevention and Intervention Programs for Children and Youth who are Neglected, Delinquent, or At-Risk</a:t>
            </a:r>
          </a:p>
        </p:txBody>
      </p:sp>
      <p:sp>
        <p:nvSpPr>
          <p:cNvPr id="4" name="Slide Number Placeholder 3">
            <a:extLst>
              <a:ext uri="{FF2B5EF4-FFF2-40B4-BE49-F238E27FC236}">
                <a16:creationId xmlns:a16="http://schemas.microsoft.com/office/drawing/2014/main" id="{49A506CC-EB43-4578-8211-2E44CBAAC53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3383153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DD7E7-5FE0-4C2E-8236-C1DD96E524FE}"/>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2137350-1F8D-4C9C-913B-EE4D183A108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2547547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1796894987"/>
              </p:ext>
            </p:extLst>
          </p:nvPr>
        </p:nvGraphicFramePr>
        <p:xfrm>
          <a:off x="443565" y="1337690"/>
          <a:ext cx="11239929" cy="1504530"/>
        </p:xfrm>
        <a:graphic>
          <a:graphicData uri="http://schemas.openxmlformats.org/drawingml/2006/table">
            <a:tbl>
              <a:tblPr firstRow="1" bandRow="1">
                <a:tableStyleId>{5C22544A-7EE6-4342-B048-85BDC9FD1C3A}</a:tableStyleId>
              </a:tblPr>
              <a:tblGrid>
                <a:gridCol w="1960968">
                  <a:extLst>
                    <a:ext uri="{9D8B030D-6E8A-4147-A177-3AD203B41FA5}">
                      <a16:colId xmlns:a16="http://schemas.microsoft.com/office/drawing/2014/main" val="532445600"/>
                    </a:ext>
                  </a:extLst>
                </a:gridCol>
                <a:gridCol w="5259988">
                  <a:extLst>
                    <a:ext uri="{9D8B030D-6E8A-4147-A177-3AD203B41FA5}">
                      <a16:colId xmlns:a16="http://schemas.microsoft.com/office/drawing/2014/main" val="1590019068"/>
                    </a:ext>
                  </a:extLst>
                </a:gridCol>
                <a:gridCol w="1440290">
                  <a:extLst>
                    <a:ext uri="{9D8B030D-6E8A-4147-A177-3AD203B41FA5}">
                      <a16:colId xmlns:a16="http://schemas.microsoft.com/office/drawing/2014/main" val="1099636816"/>
                    </a:ext>
                  </a:extLst>
                </a:gridCol>
                <a:gridCol w="2578683">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Assistant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Michelle Prael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303-866-6998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3111205611"/>
              </p:ext>
            </p:extLst>
          </p:nvPr>
        </p:nvGraphicFramePr>
        <p:xfrm>
          <a:off x="443564" y="2973559"/>
          <a:ext cx="11239929" cy="3108957"/>
        </p:xfrm>
        <a:graphic>
          <a:graphicData uri="http://schemas.openxmlformats.org/drawingml/2006/table">
            <a:tbl>
              <a:tblPr firstRow="1" bandRow="1">
                <a:tableStyleId>{5C22544A-7EE6-4342-B048-85BDC9FD1C3A}</a:tableStyleId>
              </a:tblPr>
              <a:tblGrid>
                <a:gridCol w="1977903">
                  <a:extLst>
                    <a:ext uri="{9D8B030D-6E8A-4147-A177-3AD203B41FA5}">
                      <a16:colId xmlns:a16="http://schemas.microsoft.com/office/drawing/2014/main" val="20000"/>
                    </a:ext>
                  </a:extLst>
                </a:gridCol>
                <a:gridCol w="5243054">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Brad Bylsma</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303-866-6937</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Kristen Collins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V and Stakeholder Engagement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Tammy Giessinger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303-866-6992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Jeremy</a:t>
                      </a:r>
                      <a:r>
                        <a:rPr lang="en-US" sz="1400" b="0" baseline="0" dirty="0">
                          <a:solidFill>
                            <a:schemeClr val="tx1"/>
                          </a:solidFill>
                          <a:effectLst/>
                          <a:latin typeface="+mn-lt"/>
                          <a:ea typeface="Calibri"/>
                          <a:cs typeface="Times New Roman"/>
                        </a:rPr>
                        <a:t> Meredith</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Laura</a:t>
                      </a:r>
                      <a:r>
                        <a:rPr lang="en-US" sz="1400" b="0" kern="1200" baseline="0" dirty="0">
                          <a:solidFill>
                            <a:schemeClr val="tx1"/>
                          </a:solidFill>
                          <a:effectLst/>
                          <a:latin typeface="+mn-lt"/>
                        </a:rPr>
                        <a:t> Meushaw</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Titles I and School</a:t>
                      </a:r>
                      <a:r>
                        <a:rPr lang="en-US" sz="1400" b="0" baseline="0" dirty="0">
                          <a:solidFill>
                            <a:schemeClr val="tx1"/>
                          </a:solidFill>
                          <a:effectLst/>
                          <a:latin typeface="+mn-lt"/>
                          <a:ea typeface="Calibri"/>
                          <a:cs typeface="Times New Roman"/>
                        </a:rPr>
                        <a:t> Improvement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303-866-6618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Robert Thompson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III</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303-866-6842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Barb Vassis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303-866-6065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Joey Willett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solidFill>
                            <a:schemeClr val="tx1"/>
                          </a:solidFill>
                          <a:effectLst/>
                          <a:latin typeface="+mn-lt"/>
                          <a:ea typeface="Calibri"/>
                          <a:cs typeface="Times New Roman"/>
                        </a:rPr>
                        <a:t>Southwest</a:t>
                      </a:r>
                      <a:r>
                        <a:rPr lang="en-US" sz="1400" b="0" baseline="0" dirty="0">
                          <a:solidFill>
                            <a:schemeClr val="tx1"/>
                          </a:solidFill>
                          <a:effectLst/>
                          <a:latin typeface="+mn-lt"/>
                          <a:ea typeface="Calibri"/>
                          <a:cs typeface="Times New Roman"/>
                        </a:rPr>
                        <a:t>, Titles I and ID, Monitoring</a:t>
                      </a:r>
                      <a:endParaRPr lang="en-US" sz="1400" b="0" dirty="0">
                        <a:solidFill>
                          <a:schemeClr val="tx1"/>
                        </a:solidFill>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303-866-6700</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502241616"/>
              </p:ext>
            </p:extLst>
          </p:nvPr>
        </p:nvGraphicFramePr>
        <p:xfrm>
          <a:off x="443565" y="1337690"/>
          <a:ext cx="11239929" cy="1196904"/>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941965651"/>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Kim Burnham</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Competitive, Grants &amp; Awards Supervisor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303-866-6916</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Patricia Gleason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Senior Consultant,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303-866-6143</a:t>
                      </a:r>
                      <a:endParaRPr lang="en-US" sz="1400" b="0" dirty="0">
                        <a:solidFill>
                          <a:schemeClr val="tx1"/>
                        </a:solidFill>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Senior Consultant</a:t>
                      </a:r>
                      <a:r>
                        <a:rPr lang="en-US" sz="1400" b="0" i="0" kern="1200" dirty="0">
                          <a:solidFill>
                            <a:schemeClr val="tx1"/>
                          </a:solidFill>
                          <a:effectLst/>
                          <a:latin typeface="+mn-lt"/>
                          <a:ea typeface="+mn-ea"/>
                          <a:cs typeface="+mn-cs"/>
                        </a:rPr>
                        <a: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Brittany Jimenez</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303-866-6813</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2942252064"/>
              </p:ext>
            </p:extLst>
          </p:nvPr>
        </p:nvGraphicFramePr>
        <p:xfrm>
          <a:off x="443565" y="4816783"/>
          <a:ext cx="11239928" cy="1893696"/>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tx1"/>
                          </a:solidFill>
                          <a:effectLst/>
                          <a:latin typeface="+mn-lt"/>
                          <a:ea typeface="+mn-ea"/>
                          <a:cs typeface="+mn-cs"/>
                        </a:rPr>
                        <a:t>Tina Negley</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ESSA Accountability, Program Evaluation,</a:t>
                      </a:r>
                      <a:r>
                        <a:rPr lang="en-US" sz="1400" b="0" i="0" kern="1200" baseline="0" dirty="0">
                          <a:solidFill>
                            <a:schemeClr val="tx1"/>
                          </a:solidFill>
                          <a:effectLst/>
                          <a:latin typeface="+mn-lt"/>
                          <a:ea typeface="+mn-ea"/>
                          <a:cs typeface="+mn-cs"/>
                        </a:rPr>
                        <a:t> and Reporting</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303-866-5243</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tx1"/>
                          </a:solidFill>
                          <a:effectLst/>
                          <a:latin typeface="+mn-lt"/>
                          <a:ea typeface="+mn-ea"/>
                          <a:cs typeface="+mn-cs"/>
                        </a:rPr>
                        <a:t>Alan Shimmin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 Reporting</a:t>
                      </a:r>
                      <a:r>
                        <a:rPr lang="en-US" sz="1400" b="0" i="0" kern="1200" baseline="0" dirty="0">
                          <a:solidFill>
                            <a:schemeClr val="tx1"/>
                          </a:solidFill>
                          <a:effectLst/>
                          <a:latin typeface="+mn-lt"/>
                          <a:ea typeface="+mn-ea"/>
                          <a:cs typeface="+mn-cs"/>
                        </a:rPr>
                        <a:t> and Data Collections</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303-866-6209</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tx1"/>
                          </a:solidFill>
                          <a:effectLst/>
                          <a:latin typeface="+mn-lt"/>
                          <a:ea typeface="+mn-ea"/>
                          <a:cs typeface="+mn-cs"/>
                        </a:rPr>
                        <a:t>Mary Shen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a:t>
                      </a:r>
                      <a:r>
                        <a:rPr lang="en-US" sz="1400" b="0" i="0" kern="1200" baseline="0" dirty="0">
                          <a:solidFill>
                            <a:schemeClr val="tx1"/>
                          </a:solidFill>
                          <a:effectLst/>
                          <a:latin typeface="+mn-lt"/>
                          <a:ea typeface="+mn-ea"/>
                          <a:cs typeface="+mn-cs"/>
                        </a:rPr>
                        <a:t> Program Evaluation, Research, and Accountability</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303-866-4571</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9423261"/>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Director of Grants</a:t>
                      </a:r>
                      <a:r>
                        <a:rPr lang="en-US" sz="1400" baseline="0" dirty="0">
                          <a:solidFill>
                            <a:schemeClr val="tx1"/>
                          </a:solidFill>
                          <a:effectLst/>
                          <a:latin typeface="+mn-lt"/>
                          <a:ea typeface="Calibri"/>
                          <a:cs typeface="Times New Roman"/>
                        </a:rPr>
                        <a:t> Fiscal</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solidFill>
                            <a:schemeClr val="tx1"/>
                          </a:solidFill>
                          <a:effectLst/>
                          <a:latin typeface="+mn-lt"/>
                        </a:rPr>
                        <a:t>Robert Hawkins</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Grants Fiscal Analyst</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303-866-6775</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nchor="t">
            <a:normAutofit/>
          </a:bodyPr>
          <a:lstStyle/>
          <a:p>
            <a:r>
              <a:rPr lang="en-US"/>
              <a:t>Title I, Part D: Purpose</a:t>
            </a:r>
          </a:p>
        </p:txBody>
      </p:sp>
      <p:sp>
        <p:nvSpPr>
          <p:cNvPr id="3" name="Content Placeholder 2"/>
          <p:cNvSpPr>
            <a:spLocks noGrp="1"/>
          </p:cNvSpPr>
          <p:nvPr>
            <p:ph type="body" idx="1"/>
          </p:nvPr>
        </p:nvSpPr>
        <p:spPr/>
        <p:txBody>
          <a:bodyPr wrap="square" anchor="t">
            <a:normAutofit/>
          </a:bodyPr>
          <a:lstStyle/>
          <a:p>
            <a:pPr marL="0" indent="0">
              <a:buNone/>
            </a:pPr>
            <a:r>
              <a:rPr lang="en-US" dirty="0"/>
              <a:t>The purpose of Title I, Part D is to:</a:t>
            </a:r>
          </a:p>
          <a:p>
            <a:r>
              <a:rPr lang="en-US" dirty="0"/>
              <a:t>Improve educational services for children and youth who are neglected (N) or delinquent (D) so that they have the opportunity to meet challenging State academic content and achievement standards;</a:t>
            </a:r>
          </a:p>
          <a:p>
            <a:r>
              <a:rPr lang="en-US" dirty="0"/>
              <a:t>Provide children and youth who are N or D services so that they can successfully transition from institutionalization to further education or employment; and</a:t>
            </a:r>
          </a:p>
          <a:p>
            <a:r>
              <a:rPr lang="en-US" dirty="0"/>
              <a:t>Prevent youth from dropping out of school and provide youth who have dropped out and youth returning from correctional facilities with a support system to ensure their continued education.</a:t>
            </a:r>
          </a:p>
          <a:p>
            <a:endParaRPr lang="en-US" dirty="0"/>
          </a:p>
        </p:txBody>
      </p:sp>
      <p:sp>
        <p:nvSpPr>
          <p:cNvPr id="4" name="Slide Number Placeholder 3"/>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a:pPr>
                <a:lnSpc>
                  <a:spcPct val="90000"/>
                </a:lnSpc>
                <a:spcAft>
                  <a:spcPts val="600"/>
                </a:spcAft>
              </a:pPr>
              <a:t>2</a:t>
            </a:fld>
            <a:endParaRPr lang="en-US" sz="1400"/>
          </a:p>
        </p:txBody>
      </p:sp>
    </p:spTree>
    <p:extLst>
      <p:ext uri="{BB962C8B-B14F-4D97-AF65-F5344CB8AC3E}">
        <p14:creationId xmlns:p14="http://schemas.microsoft.com/office/powerpoint/2010/main" val="15793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FF"/>
                </a:solidFill>
              </a:rPr>
              <a:t>Title, I Part D Use of Funds</a:t>
            </a:r>
          </a:p>
        </p:txBody>
      </p:sp>
      <p:sp>
        <p:nvSpPr>
          <p:cNvPr id="3" name="Content Placeholder 2"/>
          <p:cNvSpPr>
            <a:spLocks noGrp="1"/>
          </p:cNvSpPr>
          <p:nvPr>
            <p:ph type="body" idx="1"/>
          </p:nvPr>
        </p:nvSpPr>
        <p:spPr/>
        <p:txBody>
          <a:bodyPr anchor="ctr">
            <a:normAutofit fontScale="92500" lnSpcReduction="10000"/>
          </a:bodyPr>
          <a:lstStyle/>
          <a:p>
            <a:pPr marL="0" indent="0">
              <a:buNone/>
            </a:pPr>
            <a:r>
              <a:rPr lang="en-US" sz="2800" dirty="0"/>
              <a:t>Funds provided to local educational agencies under this subpart may be used, as appropriate, for -</a:t>
            </a:r>
          </a:p>
          <a:p>
            <a:r>
              <a:rPr lang="en-US" sz="1800" dirty="0"/>
              <a:t>Programs that serve children and youth returning to local schools from correctional facilities, to assist in the transition of such children and youth to the school environment and help them remain in school in order to complete their education;</a:t>
            </a:r>
          </a:p>
          <a:p>
            <a:r>
              <a:rPr lang="en-US" sz="1800" dirty="0"/>
              <a:t>Dropout prevention programs which serve at-risk children and youth, including pregnant and parenting teens, children and youth who have come in contact with the juvenile justice system, children and youth at least 1 year behind their expected grade level, migrant youth, immigrant youth, students with limited English proficiency, and gang members;</a:t>
            </a:r>
          </a:p>
          <a:p>
            <a:r>
              <a:rPr lang="en-US" sz="1800" dirty="0"/>
              <a:t>The coordination of health and social services for such individuals if there is a likelihood that the provision of such services, including day care, drug and alcohol counseling, and mental health services, will improve the likelihood such individuals will complete their education;</a:t>
            </a:r>
          </a:p>
          <a:p>
            <a:r>
              <a:rPr lang="en-US" sz="1800" dirty="0"/>
              <a:t>Special programs to meet the unique academic needs of participating children and youth, including vocational and technical education, special education, career counseling, curriculum-based youth entrepreneurship education, and assistance in securing student loans or grants for postsecondary education; and</a:t>
            </a:r>
          </a:p>
          <a:p>
            <a:r>
              <a:rPr lang="en-US" sz="1800" dirty="0"/>
              <a:t>Programs providing mentoring and peer mediation.</a:t>
            </a:r>
          </a:p>
          <a:p>
            <a:pPr marL="0" indent="0">
              <a:buNone/>
            </a:pPr>
            <a:endParaRPr lang="en-US" sz="1300" dirty="0"/>
          </a:p>
        </p:txBody>
      </p:sp>
      <p:sp>
        <p:nvSpPr>
          <p:cNvPr id="4" name="Slide Number Placeholder 3"/>
          <p:cNvSpPr>
            <a:spLocks noGrp="1"/>
          </p:cNvSpPr>
          <p:nvPr>
            <p:ph type="sldNum" idx="12"/>
          </p:nvPr>
        </p:nvSpPr>
        <p:spPr/>
        <p:txBody>
          <a:bodyPr>
            <a:normAutofit fontScale="92500" lnSpcReduction="10000"/>
          </a:bodyPr>
          <a:lstStyle/>
          <a:p>
            <a:pPr>
              <a:lnSpc>
                <a:spcPct val="90000"/>
              </a:lnSpc>
              <a:spcAft>
                <a:spcPts val="600"/>
              </a:spcAft>
            </a:pPr>
            <a:fld id="{C479D5F6-EDCB-402A-AC08-4943A1820E8F}" type="slidenum">
              <a:rPr lang="en-US" smtClean="0"/>
              <a:pPr>
                <a:lnSpc>
                  <a:spcPct val="90000"/>
                </a:lnSpc>
                <a:spcAft>
                  <a:spcPts val="600"/>
                </a:spcAft>
              </a:pPr>
              <a:t>3</a:t>
            </a:fld>
            <a:endParaRPr lang="en-US"/>
          </a:p>
        </p:txBody>
      </p:sp>
    </p:spTree>
    <p:extLst>
      <p:ext uri="{BB962C8B-B14F-4D97-AF65-F5344CB8AC3E}">
        <p14:creationId xmlns:p14="http://schemas.microsoft.com/office/powerpoint/2010/main" val="29980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a:solidFill>
                  <a:srgbClr val="FFFFFF"/>
                </a:solidFill>
              </a:rPr>
              <a:t>Title I, Part D Narrative Questions: District- VS Facility-Level Responses</a:t>
            </a:r>
          </a:p>
        </p:txBody>
      </p:sp>
      <p:sp>
        <p:nvSpPr>
          <p:cNvPr id="3" name="Content Placeholder 2"/>
          <p:cNvSpPr>
            <a:spLocks noGrp="1"/>
          </p:cNvSpPr>
          <p:nvPr>
            <p:ph type="body" idx="1"/>
          </p:nvPr>
        </p:nvSpPr>
        <p:spPr/>
        <p:txBody>
          <a:bodyPr>
            <a:normAutofit/>
          </a:bodyPr>
          <a:lstStyle/>
          <a:p>
            <a:pPr marL="0" indent="0">
              <a:buNone/>
            </a:pPr>
            <a:r>
              <a:rPr lang="en-US" dirty="0"/>
              <a:t>In the 2020-21 Consolidated Application, LEAs will be able to respond to questions related to neglected and delinquent facilities at the district- or facility-level.</a:t>
            </a:r>
          </a:p>
          <a:p>
            <a:r>
              <a:rPr lang="en-US" dirty="0"/>
              <a:t>District-level responses should reflect programs being implemented by the district across multiple schools and/or facilities.  </a:t>
            </a:r>
          </a:p>
          <a:p>
            <a:pPr lvl="1"/>
            <a:r>
              <a:rPr lang="en-US" sz="2400" dirty="0"/>
              <a:t>Ex. Employees that provide services at multiple sites.</a:t>
            </a:r>
          </a:p>
          <a:p>
            <a:r>
              <a:rPr lang="en-US" dirty="0"/>
              <a:t>Facility-level responses should reflect programs being implemented by the facility that align with the needs identified in the </a:t>
            </a:r>
            <a:r>
              <a:rPr lang="en-US" dirty="0">
                <a:hlinkClick r:id="rId3"/>
              </a:rPr>
              <a:t>needs assessment</a:t>
            </a:r>
            <a:r>
              <a:rPr lang="en-US" dirty="0"/>
              <a:t>.  </a:t>
            </a:r>
          </a:p>
          <a:p>
            <a:endParaRPr lang="en-US" dirty="0"/>
          </a:p>
          <a:p>
            <a:pPr marL="0" indent="0">
              <a:buNone/>
            </a:pPr>
            <a:r>
              <a:rPr lang="en-US" dirty="0"/>
              <a:t>Useful resource:</a:t>
            </a:r>
          </a:p>
          <a:p>
            <a:r>
              <a:rPr lang="en-US" u="sng" dirty="0">
                <a:hlinkClick r:id="rId3"/>
              </a:rPr>
              <a:t>Tool 3: Conducting a Needs Assessment</a:t>
            </a:r>
            <a:r>
              <a:rPr lang="en-US" dirty="0"/>
              <a:t> </a:t>
            </a:r>
          </a:p>
        </p:txBody>
      </p:sp>
      <p:pic>
        <p:nvPicPr>
          <p:cNvPr id="8" name="Graphic 7" descr="Checkmark">
            <a:extLst>
              <a:ext uri="{FF2B5EF4-FFF2-40B4-BE49-F238E27FC236}">
                <a16:creationId xmlns:a16="http://schemas.microsoft.com/office/drawing/2014/main" id="{984596BB-3837-4F25-8A98-92807D409D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96473" y="4233416"/>
            <a:ext cx="2624584" cy="2624584"/>
          </a:xfrm>
          <a:prstGeom prst="rect">
            <a:avLst/>
          </a:prstGeom>
        </p:spPr>
      </p:pic>
      <p:sp>
        <p:nvSpPr>
          <p:cNvPr id="4" name="Slide Number Placeholder 3"/>
          <p:cNvSpPr>
            <a:spLocks noGrp="1"/>
          </p:cNvSpPr>
          <p:nvPr>
            <p:ph type="sldNum" idx="12"/>
          </p:nvPr>
        </p:nvSpPr>
        <p:spPr/>
        <p:txBody>
          <a:bodyPr>
            <a:normAutofit/>
          </a:bodyPr>
          <a:lstStyle/>
          <a:p>
            <a:pPr>
              <a:spcAft>
                <a:spcPts val="600"/>
              </a:spcAft>
            </a:pPr>
            <a:fld id="{C479D5F6-EDCB-402A-AC08-4943A1820E8F}" type="slidenum">
              <a:rPr lang="en-US" sz="1000"/>
              <a:pPr>
                <a:spcAft>
                  <a:spcPts val="600"/>
                </a:spcAft>
              </a:pPr>
              <a:t>4</a:t>
            </a:fld>
            <a:endParaRPr lang="en-US" sz="1000"/>
          </a:p>
        </p:txBody>
      </p:sp>
    </p:spTree>
    <p:extLst>
      <p:ext uri="{BB962C8B-B14F-4D97-AF65-F5344CB8AC3E}">
        <p14:creationId xmlns:p14="http://schemas.microsoft.com/office/powerpoint/2010/main" val="2124329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FF"/>
                </a:solidFill>
              </a:rPr>
              <a:t>Title I, Part D Narrative Question 1: Population to be Served and Its Needs</a:t>
            </a:r>
          </a:p>
        </p:txBody>
      </p:sp>
      <p:sp>
        <p:nvSpPr>
          <p:cNvPr id="3" name="Content Placeholder 2"/>
          <p:cNvSpPr>
            <a:spLocks noGrp="1"/>
          </p:cNvSpPr>
          <p:nvPr>
            <p:ph type="body" idx="1"/>
          </p:nvPr>
        </p:nvSpPr>
        <p:spPr/>
        <p:txBody>
          <a:bodyPr anchor="ctr">
            <a:noAutofit/>
          </a:bodyPr>
          <a:lstStyle/>
          <a:p>
            <a:pPr indent="-457200">
              <a:buFont typeface="+mj-lt"/>
              <a:buAutoNum type="arabicPeriod"/>
            </a:pPr>
            <a:r>
              <a:rPr lang="en-US" sz="1800" dirty="0"/>
              <a:t>Provide a description of:</a:t>
            </a:r>
          </a:p>
          <a:p>
            <a:pPr marL="914400" lvl="1" indent="-457200">
              <a:buFont typeface="+mj-lt"/>
              <a:buAutoNum type="arabicPeriod"/>
            </a:pPr>
            <a:r>
              <a:rPr lang="en-US" sz="1800" dirty="0"/>
              <a:t>The characteristics of the children and youth to be served by the program include learning difficulties, substance abuse problems, and other special needs.</a:t>
            </a:r>
          </a:p>
          <a:p>
            <a:pPr marL="914400" lvl="1" indent="-457200">
              <a:buFont typeface="+mj-lt"/>
              <a:buAutoNum type="arabicPeriod"/>
            </a:pPr>
            <a:r>
              <a:rPr lang="en-US" sz="1800" dirty="0"/>
              <a:t>How the school will coordinate with existing programs to meet the unique educational needs of such children and youth.</a:t>
            </a:r>
          </a:p>
          <a:p>
            <a:pPr marL="342900" indent="-342900">
              <a:buFont typeface="+mj-lt"/>
              <a:buAutoNum type="arabicPeriod"/>
            </a:pPr>
            <a:r>
              <a:rPr lang="en-US" sz="1800" dirty="0"/>
              <a:t>Describe how participating schools will work to ensure facilities are aware of a child's or youth's individualized education program (IEP).</a:t>
            </a:r>
          </a:p>
          <a:p>
            <a:pPr marL="342900" indent="-342900">
              <a:buFont typeface="+mj-lt"/>
              <a:buAutoNum type="arabicPeriod"/>
            </a:pPr>
            <a:r>
              <a:rPr lang="en-US" sz="1800" dirty="0"/>
              <a:t>As appropriate, describe the steps participating schools will take to find alternative placements for children and youth interested in continuing their education but not able to attend a regular public school program.</a:t>
            </a:r>
          </a:p>
          <a:p>
            <a:pPr marL="0" indent="0">
              <a:buNone/>
            </a:pPr>
            <a:endParaRPr lang="en-US" sz="1800" dirty="0"/>
          </a:p>
          <a:p>
            <a:pPr marL="0" indent="0">
              <a:buNone/>
            </a:pPr>
            <a:r>
              <a:rPr lang="en-US" sz="1800" dirty="0"/>
              <a:t>Considerations:</a:t>
            </a:r>
          </a:p>
          <a:p>
            <a:r>
              <a:rPr lang="en-US" sz="1800" dirty="0"/>
              <a:t>A </a:t>
            </a:r>
            <a:r>
              <a:rPr lang="en-US" sz="1800" dirty="0">
                <a:hlinkClick r:id="rId3"/>
              </a:rPr>
              <a:t>needs assessment </a:t>
            </a:r>
            <a:r>
              <a:rPr lang="en-US" sz="1800" dirty="0"/>
              <a:t>is required for all Title I, Part D subgrantees.  What does the needs assessment tell you about the students in the program and their individual needs?</a:t>
            </a:r>
          </a:p>
          <a:p>
            <a:r>
              <a:rPr lang="en-US" sz="1800" dirty="0"/>
              <a:t>Based on the results of the needs assessment, are you serving children and youth with the greatest need?</a:t>
            </a:r>
          </a:p>
        </p:txBody>
      </p:sp>
      <p:sp>
        <p:nvSpPr>
          <p:cNvPr id="4" name="Slide Number Placeholder 3"/>
          <p:cNvSpPr>
            <a:spLocks noGrp="1"/>
          </p:cNvSpPr>
          <p:nvPr>
            <p:ph type="sldNum" idx="12"/>
          </p:nvPr>
        </p:nvSpPr>
        <p:spPr/>
        <p:txBody>
          <a:bodyPr>
            <a:normAutofit/>
          </a:bodyPr>
          <a:lstStyle/>
          <a:p>
            <a:pPr>
              <a:spcAft>
                <a:spcPts val="600"/>
              </a:spcAft>
            </a:pPr>
            <a:fld id="{C479D5F6-EDCB-402A-AC08-4943A1820E8F}" type="slidenum">
              <a:rPr lang="en-US" sz="1000"/>
              <a:pPr>
                <a:spcAft>
                  <a:spcPts val="600"/>
                </a:spcAft>
              </a:pPr>
              <a:t>5</a:t>
            </a:fld>
            <a:endParaRPr lang="en-US" sz="1000"/>
          </a:p>
        </p:txBody>
      </p:sp>
    </p:spTree>
    <p:extLst>
      <p:ext uri="{BB962C8B-B14F-4D97-AF65-F5344CB8AC3E}">
        <p14:creationId xmlns:p14="http://schemas.microsoft.com/office/powerpoint/2010/main" val="939137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FF"/>
                </a:solidFill>
              </a:rPr>
              <a:t>Title I, Part D Narrative Question 2: Programming Goals, Quality, and Evaluation</a:t>
            </a:r>
          </a:p>
        </p:txBody>
      </p:sp>
      <p:sp>
        <p:nvSpPr>
          <p:cNvPr id="3" name="Content Placeholder 2"/>
          <p:cNvSpPr>
            <a:spLocks noGrp="1"/>
          </p:cNvSpPr>
          <p:nvPr>
            <p:ph type="body" idx="1"/>
          </p:nvPr>
        </p:nvSpPr>
        <p:spPr/>
        <p:txBody>
          <a:bodyPr anchor="ctr">
            <a:noAutofit/>
          </a:bodyPr>
          <a:lstStyle/>
          <a:p>
            <a:pPr marL="342900" indent="-342900">
              <a:buFont typeface="+mj-lt"/>
              <a:buAutoNum type="arabicPeriod"/>
            </a:pPr>
            <a:r>
              <a:rPr lang="en-US" sz="2000" dirty="0"/>
              <a:t>Describe the program to be funded.</a:t>
            </a:r>
          </a:p>
          <a:p>
            <a:pPr marL="342900" indent="-342900">
              <a:buFont typeface="+mj-lt"/>
              <a:buAutoNum type="arabicPeriod"/>
            </a:pPr>
            <a:r>
              <a:rPr lang="en-US" sz="2000" dirty="0"/>
              <a:t>Provide a description of the (Part D) formal agreements that exist between the LEA and correctional facilities or alternative school programs serving children and youth involved in the juvenile justice system.</a:t>
            </a:r>
          </a:p>
          <a:p>
            <a:pPr marL="342900" indent="-342900">
              <a:buFont typeface="+mj-lt"/>
              <a:buAutoNum type="arabicPeriod"/>
            </a:pPr>
            <a:r>
              <a:rPr lang="en-US" sz="2000" dirty="0"/>
              <a:t>As appropriate, describe how participating schools will coordinate with facilities to ensure that children and youth are enrolled in an education program that is comparable to the one in the local school they would otherwise attend.</a:t>
            </a:r>
          </a:p>
          <a:p>
            <a:pPr marL="342900" indent="-342900">
              <a:buFont typeface="+mj-lt"/>
              <a:buAutoNum type="arabicPeriod"/>
            </a:pPr>
            <a:r>
              <a:rPr lang="en-US" sz="2000" dirty="0"/>
              <a:t>Describe the program for children and youth returning from correctional facilities operated by participating schools and, as appropriate, the services that such schools will provide to those children and youth and to others who are at risk.</a:t>
            </a:r>
          </a:p>
          <a:p>
            <a:pPr marL="0" indent="0">
              <a:buNone/>
            </a:pPr>
            <a:endParaRPr lang="en-US" sz="2000" dirty="0"/>
          </a:p>
          <a:p>
            <a:pPr marL="0" indent="0">
              <a:buNone/>
            </a:pPr>
            <a:r>
              <a:rPr lang="en-US" sz="2000" dirty="0"/>
              <a:t>Considerations:</a:t>
            </a:r>
          </a:p>
          <a:p>
            <a:r>
              <a:rPr lang="en-US" sz="2000" dirty="0">
                <a:hlinkClick r:id="rId3"/>
              </a:rPr>
              <a:t>Formal agreements </a:t>
            </a:r>
            <a:r>
              <a:rPr lang="en-US" sz="2000" dirty="0"/>
              <a:t>between LEAs and participating facilities should provide this information.</a:t>
            </a:r>
          </a:p>
          <a:p>
            <a:r>
              <a:rPr lang="en-US" sz="2000" dirty="0"/>
              <a:t>How will evaluation data be used to improve programs?</a:t>
            </a:r>
          </a:p>
        </p:txBody>
      </p:sp>
      <p:sp>
        <p:nvSpPr>
          <p:cNvPr id="4" name="Slide Number Placeholder 3"/>
          <p:cNvSpPr>
            <a:spLocks noGrp="1"/>
          </p:cNvSpPr>
          <p:nvPr>
            <p:ph type="sldNum" idx="12"/>
          </p:nvPr>
        </p:nvSpPr>
        <p:spPr/>
        <p:txBody>
          <a:bodyPr>
            <a:normAutofit fontScale="92500" lnSpcReduction="10000"/>
          </a:bodyPr>
          <a:lstStyle/>
          <a:p>
            <a:pPr>
              <a:lnSpc>
                <a:spcPct val="90000"/>
              </a:lnSpc>
              <a:spcAft>
                <a:spcPts val="600"/>
              </a:spcAft>
            </a:pPr>
            <a:fld id="{C479D5F6-EDCB-402A-AC08-4943A1820E8F}" type="slidenum">
              <a:rPr lang="en-US" smtClean="0"/>
              <a:pPr>
                <a:lnSpc>
                  <a:spcPct val="90000"/>
                </a:lnSpc>
                <a:spcAft>
                  <a:spcPts val="600"/>
                </a:spcAft>
              </a:pPr>
              <a:t>6</a:t>
            </a:fld>
            <a:endParaRPr lang="en-US"/>
          </a:p>
        </p:txBody>
      </p:sp>
    </p:spTree>
    <p:extLst>
      <p:ext uri="{BB962C8B-B14F-4D97-AF65-F5344CB8AC3E}">
        <p14:creationId xmlns:p14="http://schemas.microsoft.com/office/powerpoint/2010/main" val="906607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FF"/>
                </a:solidFill>
              </a:rPr>
              <a:t>Title I, Part D Narrative Question 3: Transition and Support Services</a:t>
            </a:r>
          </a:p>
        </p:txBody>
      </p:sp>
      <p:sp>
        <p:nvSpPr>
          <p:cNvPr id="3" name="Content Placeholder 2"/>
          <p:cNvSpPr>
            <a:spLocks noGrp="1"/>
          </p:cNvSpPr>
          <p:nvPr>
            <p:ph type="body" idx="1"/>
          </p:nvPr>
        </p:nvSpPr>
        <p:spPr/>
        <p:txBody>
          <a:bodyPr anchor="ctr">
            <a:noAutofit/>
          </a:bodyPr>
          <a:lstStyle/>
          <a:p>
            <a:pPr marL="342900" indent="-342900">
              <a:buFont typeface="+mj-lt"/>
              <a:buAutoNum type="arabicPeriod"/>
            </a:pPr>
            <a:r>
              <a:rPr lang="en-US" sz="1800" dirty="0"/>
              <a:t>Describe how schools will coordinate with existing social, health, and other services to meet the needs of students returning from correctional facilities, children and youth who are at risk of dropping out of school, and other participating children and youth.</a:t>
            </a:r>
          </a:p>
          <a:p>
            <a:pPr marL="342900" indent="-342900">
              <a:buFont typeface="+mj-lt"/>
              <a:buAutoNum type="arabicPeriod"/>
            </a:pPr>
            <a:r>
              <a:rPr lang="en-US" sz="1800" dirty="0"/>
              <a:t>As appropriate, describe partnerships with local businesses to develop services for participating students, including curriculum based youth entrepreneurship education, and mentoring.</a:t>
            </a:r>
          </a:p>
          <a:p>
            <a:pPr marL="342900" indent="-342900">
              <a:buFont typeface="+mj-lt"/>
              <a:buAutoNum type="arabicPeriod"/>
            </a:pPr>
            <a:r>
              <a:rPr lang="en-US" sz="1800" dirty="0"/>
              <a:t>As appropriate, describe how the program will involve parents in efforts to improve the educational achievement of their children, assist in dropout prevention activities, and prevent the involvement of their children in delinquent activities.</a:t>
            </a:r>
          </a:p>
          <a:p>
            <a:pPr marL="342900" indent="-342900">
              <a:buFont typeface="+mj-lt"/>
              <a:buAutoNum type="arabicPeriod"/>
            </a:pPr>
            <a:r>
              <a:rPr lang="en-US" sz="1800" dirty="0"/>
              <a:t>As appropriate, describe how schools will work with probation officers to help meet the needs of children and youth returning from correctional facilities.</a:t>
            </a:r>
          </a:p>
          <a:p>
            <a:pPr marL="457200" indent="-457200">
              <a:buFont typeface="+mj-lt"/>
              <a:buAutoNum type="arabicPeriod"/>
            </a:pPr>
            <a:endParaRPr lang="en-US" sz="1800" dirty="0"/>
          </a:p>
          <a:p>
            <a:pPr marL="0" indent="0">
              <a:buNone/>
            </a:pPr>
            <a:r>
              <a:rPr lang="en-US" sz="1800" dirty="0"/>
              <a:t>Useful Resources:</a:t>
            </a:r>
          </a:p>
          <a:p>
            <a:r>
              <a:rPr lang="en-US" sz="1800" dirty="0"/>
              <a:t>Transitions</a:t>
            </a:r>
          </a:p>
          <a:p>
            <a:pPr lvl="1"/>
            <a:r>
              <a:rPr lang="en-US" sz="1800" u="sng" dirty="0">
                <a:hlinkClick r:id="rId3"/>
              </a:rPr>
              <a:t>Transition Toolkit 3.0: Meeting the Educational Needs of Youth Exposed to the Juvenile Justice System</a:t>
            </a:r>
            <a:endParaRPr lang="en-US" sz="1800" dirty="0"/>
          </a:p>
          <a:p>
            <a:pPr lvl="1"/>
            <a:r>
              <a:rPr lang="en-US" sz="1800" u="sng" dirty="0">
                <a:hlinkClick r:id="rId4"/>
              </a:rPr>
              <a:t>The Mentoring Toolkit 2.0: Resources for Developing Programs for Incarcerated Youth</a:t>
            </a:r>
            <a:endParaRPr lang="en-US" sz="1800" dirty="0"/>
          </a:p>
        </p:txBody>
      </p:sp>
      <p:sp>
        <p:nvSpPr>
          <p:cNvPr id="4" name="Slide Number Placeholder 3"/>
          <p:cNvSpPr>
            <a:spLocks noGrp="1"/>
          </p:cNvSpPr>
          <p:nvPr>
            <p:ph type="sldNum" idx="12"/>
          </p:nvPr>
        </p:nvSpPr>
        <p:spPr/>
        <p:txBody>
          <a:bodyPr>
            <a:normAutofit fontScale="92500" lnSpcReduction="10000"/>
          </a:bodyPr>
          <a:lstStyle/>
          <a:p>
            <a:pPr>
              <a:lnSpc>
                <a:spcPct val="90000"/>
              </a:lnSpc>
              <a:spcAft>
                <a:spcPts val="600"/>
              </a:spcAft>
            </a:pPr>
            <a:fld id="{C479D5F6-EDCB-402A-AC08-4943A1820E8F}" type="slidenum">
              <a:rPr lang="en-US" smtClean="0"/>
              <a:pPr>
                <a:lnSpc>
                  <a:spcPct val="90000"/>
                </a:lnSpc>
                <a:spcAft>
                  <a:spcPts val="600"/>
                </a:spcAft>
              </a:pPr>
              <a:t>7</a:t>
            </a:fld>
            <a:endParaRPr lang="en-US"/>
          </a:p>
        </p:txBody>
      </p:sp>
    </p:spTree>
    <p:extLst>
      <p:ext uri="{BB962C8B-B14F-4D97-AF65-F5344CB8AC3E}">
        <p14:creationId xmlns:p14="http://schemas.microsoft.com/office/powerpoint/2010/main" val="189537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nchor="t">
            <a:normAutofit/>
          </a:bodyPr>
          <a:lstStyle/>
          <a:p>
            <a:r>
              <a:rPr lang="en-US" sz="2600"/>
              <a:t>Title I, Part D Narrative Question 4: Coordination and Collaboration</a:t>
            </a:r>
          </a:p>
        </p:txBody>
      </p:sp>
      <p:sp>
        <p:nvSpPr>
          <p:cNvPr id="3" name="Content Placeholder 2"/>
          <p:cNvSpPr>
            <a:spLocks noGrp="1"/>
          </p:cNvSpPr>
          <p:nvPr>
            <p:ph type="body" idx="1"/>
          </p:nvPr>
        </p:nvSpPr>
        <p:spPr/>
        <p:txBody>
          <a:bodyPr wrap="square" anchor="t">
            <a:normAutofit/>
          </a:bodyPr>
          <a:lstStyle/>
          <a:p>
            <a:pPr marL="457200" indent="-457200">
              <a:buFont typeface="+mj-lt"/>
              <a:buAutoNum type="arabicPeriod"/>
            </a:pPr>
            <a:r>
              <a:rPr lang="en-US" dirty="0"/>
              <a:t>Describe how the program will be coordinated with other Federal, State, and local programs, such as those under Title I and vocational and technical education programs serving children and youth who are at risk of dropping out of school.</a:t>
            </a:r>
          </a:p>
          <a:p>
            <a:pPr marL="457200" indent="-457200">
              <a:buFont typeface="+mj-lt"/>
              <a:buAutoNum type="arabicPeriod"/>
            </a:pPr>
            <a:r>
              <a:rPr lang="en-US" dirty="0"/>
              <a:t>Describe how the program will be coordinated with programs operated under the </a:t>
            </a:r>
            <a:r>
              <a:rPr lang="en-US" dirty="0">
                <a:hlinkClick r:id="rId3"/>
              </a:rPr>
              <a:t>Juvenile Justice and Delinquency Prevention Act of 1974 (JJDPA) </a:t>
            </a:r>
            <a:r>
              <a:rPr lang="en-US" dirty="0"/>
              <a:t>and other comparable programs, if applicable.</a:t>
            </a:r>
          </a:p>
          <a:p>
            <a:pPr marL="457200" indent="-457200">
              <a:buFont typeface="+mj-lt"/>
              <a:buAutoNum type="arabicPeriod"/>
            </a:pPr>
            <a:endParaRPr lang="en-US" dirty="0"/>
          </a:p>
          <a:p>
            <a:pPr marL="0" indent="0">
              <a:buNone/>
            </a:pPr>
            <a:r>
              <a:rPr lang="en-US" dirty="0"/>
              <a:t>For Additional Information Contact Joey Willett, 303-866-6700.</a:t>
            </a:r>
          </a:p>
        </p:txBody>
      </p:sp>
      <p:sp>
        <p:nvSpPr>
          <p:cNvPr id="4" name="Slide Number Placeholder 3"/>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a:pPr>
                <a:lnSpc>
                  <a:spcPct val="90000"/>
                </a:lnSpc>
                <a:spcAft>
                  <a:spcPts val="600"/>
                </a:spcAft>
              </a:pPr>
              <a:t>8</a:t>
            </a:fld>
            <a:endParaRPr lang="en-US" sz="1400"/>
          </a:p>
        </p:txBody>
      </p:sp>
    </p:spTree>
    <p:extLst>
      <p:ext uri="{BB962C8B-B14F-4D97-AF65-F5344CB8AC3E}">
        <p14:creationId xmlns:p14="http://schemas.microsoft.com/office/powerpoint/2010/main" val="812090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40062-2260-4DCF-BBBA-97EA22D73008}"/>
              </a:ext>
            </a:extLst>
          </p:cNvPr>
          <p:cNvSpPr>
            <a:spLocks noGrp="1"/>
          </p:cNvSpPr>
          <p:nvPr>
            <p:ph type="title"/>
          </p:nvPr>
        </p:nvSpPr>
        <p:spPr/>
        <p:txBody>
          <a:bodyPr wrap="square" anchor="t">
            <a:normAutofit/>
          </a:bodyPr>
          <a:lstStyle/>
          <a:p>
            <a:r>
              <a:rPr lang="en-US"/>
              <a:t>Title I, Part D: Budget</a:t>
            </a:r>
          </a:p>
        </p:txBody>
      </p:sp>
      <p:sp>
        <p:nvSpPr>
          <p:cNvPr id="3" name="Content Placeholder 2">
            <a:extLst>
              <a:ext uri="{FF2B5EF4-FFF2-40B4-BE49-F238E27FC236}">
                <a16:creationId xmlns:a16="http://schemas.microsoft.com/office/drawing/2014/main" id="{3D0A23CE-58DD-46BE-9FD5-93834ECB5672}"/>
              </a:ext>
            </a:extLst>
          </p:cNvPr>
          <p:cNvSpPr>
            <a:spLocks noGrp="1"/>
          </p:cNvSpPr>
          <p:nvPr>
            <p:ph type="body" idx="1"/>
          </p:nvPr>
        </p:nvSpPr>
        <p:spPr/>
        <p:txBody>
          <a:bodyPr wrap="square" anchor="t">
            <a:normAutofit/>
          </a:bodyPr>
          <a:lstStyle/>
          <a:p>
            <a:pPr marL="0" indent="0">
              <a:buNone/>
            </a:pPr>
            <a:r>
              <a:rPr lang="en-US" sz="2200"/>
              <a:t>When completing a budget, the LEA must include the following level of detail when describing funded activities:</a:t>
            </a:r>
          </a:p>
          <a:p>
            <a:r>
              <a:rPr lang="en-US" sz="2200"/>
              <a:t>Provide a clear description of </a:t>
            </a:r>
            <a:r>
              <a:rPr lang="en-US" sz="2200" i="1"/>
              <a:t>what</a:t>
            </a:r>
            <a:r>
              <a:rPr lang="en-US" sz="2200"/>
              <a:t> services/programs are supported with these funds</a:t>
            </a:r>
          </a:p>
          <a:p>
            <a:r>
              <a:rPr lang="en-US" sz="2200" i="1"/>
              <a:t>Who</a:t>
            </a:r>
            <a:r>
              <a:rPr lang="en-US" sz="2200"/>
              <a:t> will be prioritized or targeted for these services/programs?</a:t>
            </a:r>
          </a:p>
          <a:p>
            <a:r>
              <a:rPr lang="en-US" sz="2200" i="1"/>
              <a:t>Location and amount</a:t>
            </a:r>
            <a:r>
              <a:rPr lang="en-US" sz="2200"/>
              <a:t> of funds allocated must be identified</a:t>
            </a:r>
          </a:p>
          <a:p>
            <a:endParaRPr lang="en-US" sz="2200"/>
          </a:p>
          <a:p>
            <a:pPr marL="0" indent="0">
              <a:buNone/>
            </a:pPr>
            <a:r>
              <a:rPr lang="en-US" sz="2200"/>
              <a:t>Considerations:</a:t>
            </a:r>
          </a:p>
          <a:p>
            <a:r>
              <a:rPr lang="en-US" sz="2200"/>
              <a:t>Are the goals, program description, and budget aligned?</a:t>
            </a:r>
          </a:p>
          <a:p>
            <a:r>
              <a:rPr lang="en-US" sz="2200"/>
              <a:t>If combining other Federal funds with Part D, how will the combination of funds better serve the needs of children and youth?</a:t>
            </a:r>
          </a:p>
        </p:txBody>
      </p:sp>
      <p:sp>
        <p:nvSpPr>
          <p:cNvPr id="4" name="Slide Number Placeholder 3">
            <a:extLst>
              <a:ext uri="{FF2B5EF4-FFF2-40B4-BE49-F238E27FC236}">
                <a16:creationId xmlns:a16="http://schemas.microsoft.com/office/drawing/2014/main" id="{46035304-9DD0-4255-BBB9-541B39D56766}"/>
              </a:ext>
            </a:extLst>
          </p:cNvPr>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a:pPr>
                <a:lnSpc>
                  <a:spcPct val="90000"/>
                </a:lnSpc>
                <a:spcAft>
                  <a:spcPts val="600"/>
                </a:spcAft>
              </a:pPr>
              <a:t>9</a:t>
            </a:fld>
            <a:endParaRPr lang="en-US" sz="1400"/>
          </a:p>
        </p:txBody>
      </p:sp>
    </p:spTree>
    <p:extLst>
      <p:ext uri="{BB962C8B-B14F-4D97-AF65-F5344CB8AC3E}">
        <p14:creationId xmlns:p14="http://schemas.microsoft.com/office/powerpoint/2010/main" val="2371979491"/>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TotalTime>
  <Words>1931</Words>
  <Application>Microsoft Office PowerPoint</Application>
  <PresentationFormat>Widescreen</PresentationFormat>
  <Paragraphs>231</Paragraphs>
  <Slides>13</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Title I Part D: Prevention and Intervention Programs for Children and Youth who are Neglected, Delinquent, or At-Risk</vt:lpstr>
      <vt:lpstr>Title I, Part D: Purpose</vt:lpstr>
      <vt:lpstr>Title, I Part D Use of Funds</vt:lpstr>
      <vt:lpstr>Title I, Part D Narrative Questions: District- VS Facility-Level Responses</vt:lpstr>
      <vt:lpstr>Title I, Part D Narrative Question 1: Population to be Served and Its Needs</vt:lpstr>
      <vt:lpstr>Title I, Part D Narrative Question 2: Programming Goals, Quality, and Evaluation</vt:lpstr>
      <vt:lpstr>Title I, Part D Narrative Question 3: Transition and Support Services</vt:lpstr>
      <vt:lpstr>Title I, Part D Narrative Question 4: Coordination and Collaboration</vt:lpstr>
      <vt:lpstr>Title I, Part D: Budget</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87</cp:revision>
  <dcterms:created xsi:type="dcterms:W3CDTF">2020-04-27T21:07:53Z</dcterms:created>
  <dcterms:modified xsi:type="dcterms:W3CDTF">2020-05-15T19:18:53Z</dcterms:modified>
</cp:coreProperties>
</file>