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329" r:id="rId2"/>
    <p:sldId id="330" r:id="rId3"/>
    <p:sldId id="331" r:id="rId4"/>
    <p:sldId id="332" r:id="rId5"/>
    <p:sldId id="345" r:id="rId6"/>
    <p:sldId id="333" r:id="rId7"/>
    <p:sldId id="346" r:id="rId8"/>
    <p:sldId id="334" r:id="rId9"/>
    <p:sldId id="335" r:id="rId10"/>
    <p:sldId id="336" r:id="rId11"/>
    <p:sldId id="347" r:id="rId12"/>
    <p:sldId id="348" r:id="rId13"/>
    <p:sldId id="349" r:id="rId14"/>
    <p:sldId id="350" r:id="rId15"/>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
          <p15:clr>
            <a:srgbClr val="9AA0A6"/>
          </p15:clr>
        </p15:guide>
        <p15:guide id="2" pos="3840">
          <p15:clr>
            <a:srgbClr val="A4A3A4"/>
          </p15:clr>
        </p15:guide>
      </p15:sldGuideLst>
    </p:ext>
    <p: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85" roundtripDataSignature="AMtx7mh9t+H5DqOdvhrhF9qC1QEIVwdk8Q=="/>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remy Meredith" initials="" lastIdx="1" clrIdx="0"/>
  <p:cmAuthor id="1" name="Collins, DeLilah" initials="CD" lastIdx="4" clrIdx="1">
    <p:extLst>
      <p:ext uri="{19B8F6BF-5375-455C-9EA6-DF929625EA0E}">
        <p15:presenceInfo xmlns:p15="http://schemas.microsoft.com/office/powerpoint/2012/main" userId="S::Collins_D@cde.state.co.us::0fbcd1ec-9edd-4919-b5b0-b4fa9ee07543" providerId="AD"/>
      </p:ext>
    </p:extLst>
  </p:cmAuthor>
  <p:cmAuthor id="2" name="Mohajeri-Nelson, Nazanin" initials="MN" lastIdx="17" clrIdx="2">
    <p:extLst>
      <p:ext uri="{19B8F6BF-5375-455C-9EA6-DF929625EA0E}">
        <p15:presenceInfo xmlns:p15="http://schemas.microsoft.com/office/powerpoint/2012/main" userId="S::Mohajeri-Nelson_n@cde.state.co.us::a9da618a-a76d-43dd-a63a-6c6fdf3f5685" providerId="AD"/>
      </p:ext>
    </p:extLst>
  </p:cmAuthor>
  <p:cmAuthor id="3" name="Giessinger, Tammy" initials="GT" lastIdx="2" clrIdx="3">
    <p:extLst>
      <p:ext uri="{19B8F6BF-5375-455C-9EA6-DF929625EA0E}">
        <p15:presenceInfo xmlns:p15="http://schemas.microsoft.com/office/powerpoint/2012/main" userId="S::Giessinger_T@cde.state.co.us::bd8d8fcb-6917-4f64-a30b-33c1231dd990" providerId="AD"/>
      </p:ext>
    </p:extLst>
  </p:cmAuthor>
  <p:cmAuthor id="4" name="Vassis, Barbara" initials="VB" lastIdx="1" clrIdx="4">
    <p:extLst>
      <p:ext uri="{19B8F6BF-5375-455C-9EA6-DF929625EA0E}">
        <p15:presenceInfo xmlns:p15="http://schemas.microsoft.com/office/powerpoint/2012/main" userId="S::Vassis_B@cde.state.co.us::98aca130-5b95-43b4-a051-1458d87ae537" providerId="AD"/>
      </p:ext>
    </p:extLst>
  </p:cmAuthor>
  <p:cmAuthor id="5" name="Willett, Joey" initials="WJ" lastIdx="3" clrIdx="5">
    <p:extLst>
      <p:ext uri="{19B8F6BF-5375-455C-9EA6-DF929625EA0E}">
        <p15:presenceInfo xmlns:p15="http://schemas.microsoft.com/office/powerpoint/2012/main" userId="S::Willett_J@cde.state.co.us::344515fa-a95f-4a42-bbfc-52c4fb2c382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70F1B11-E1C4-425A-AFE0-A0E6DB869794}">
  <a:tblStyle styleId="{D70F1B11-E1C4-425A-AFE0-A0E6DB86979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B079584E-D57C-4025-9DCC-F23528A26F97}"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593" autoAdjust="0"/>
    <p:restoredTop sz="88080" autoAdjust="0"/>
  </p:normalViewPr>
  <p:slideViewPr>
    <p:cSldViewPr snapToGrid="0">
      <p:cViewPr varScale="1">
        <p:scale>
          <a:sx n="59" d="100"/>
          <a:sy n="59" d="100"/>
        </p:scale>
        <p:origin x="62" y="427"/>
      </p:cViewPr>
      <p:guideLst>
        <p:guide orient="horz" pos="288"/>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85" Type="http://customschemas.google.com/relationships/presentationmetadata" Target="metadata"/><Relationship Id="rId3" Type="http://schemas.openxmlformats.org/officeDocument/2006/relationships/slide" Target="slides/slide2.xml"/><Relationship Id="rId89"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notesMaster" Target="notesMasters/notesMaster1.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87"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90" Type="http://schemas.openxmlformats.org/officeDocument/2006/relationships/tableStyles" Target="tableStyles.xml"/><Relationship Id="rId10" Type="http://schemas.openxmlformats.org/officeDocument/2006/relationships/slide" Target="slides/slide9.xml"/><Relationship Id="rId86"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Progressive Disclosure: This section is required for districts with schools identified for Targeted Support and Improvement.</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48944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Under ESSA, states are responsible for notifying LEAs of schools identified for support and improvement, as well as for reviewing and approving improvement plans for schools identified for Comprehensive Support and Improvement. </a:t>
            </a:r>
          </a:p>
          <a:p>
            <a:endParaRPr lang="en-US" dirty="0"/>
          </a:p>
          <a:p>
            <a:r>
              <a:rPr lang="en-US" dirty="0"/>
              <a:t>Districts/LEAs are responsible for collaboratively building, reviewing, approving, and monitoring implementation of all improvement plans, including plans for schools identified for Targeted Support and Improvement. In addition, districts are responsible for establishing exit criteria and identification timelines for their Targeted Support schools, and for determining additional action that will be taken if schools do not exit within the LEA-determined timeline.</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4297139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3</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1262145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Question 1 is not new, it was previously included as Question 6 in the Title I, Part A narrative.</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4</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35024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example, the district describes their process for notifying schools of their identification for support and improvement. The response also describes how district and building leaders, teachers, parents, and community members were engaged in the process of developing the improvement plan and describes the timeline and process for monitoring the implementation of the plan.</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5</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408881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lvl="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In this example, the response describes the exit criteria the district has established, which is that a school must earn a rating of “Approaching” or higher, for two consecutive years, on all ESSA indicators that resulted in identification. The response also describes the identification timeline for all schools identified for targeted support and improvement, which is for at least two years to ensure sustained improvements.</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7</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5903241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Clarification for a couple of things: As you know, we are currently under an accountability hold, but want to emphasize that this is a 3-year LEA plan; therefore we do need to understand what your process is for exiting schools that have been identified for Targeted Support and Improvement. So even though we have an accountability hold and the schools that were previously identified in 2019-20 will continue to be on the school list, we still need to know what your criteria is for exiting and what the timeline is going to be for exiting schools. If there are changes to that plan in the subsequent year, then you would update your LEA plan to indicate those changes.</a:t>
            </a:r>
          </a:p>
          <a:p>
            <a:endParaRPr lang="en-US" dirty="0"/>
          </a:p>
          <a:p>
            <a:r>
              <a:rPr lang="en-US" dirty="0"/>
              <a:t>Question: “Aren’t all schools including this in their UIPs?”</a:t>
            </a:r>
          </a:p>
          <a:p>
            <a:r>
              <a:rPr lang="en-US" dirty="0"/>
              <a:t>Answer: The exit criteria and the timeline for exiting Targeted Support and Improvement is not included in a school’s or a district’s UIP. This is very different information – this has to do with your schools that are identified for Targeted Support and Additional Targeted Support under the ESSA identification.</a:t>
            </a:r>
          </a:p>
          <a:p>
            <a:endParaRPr lang="en-US" dirty="0"/>
          </a:p>
          <a:p>
            <a:r>
              <a:rPr lang="en-US" dirty="0"/>
              <a:t>Question: “Do Additional Targeted Support schools have to complete this section?”</a:t>
            </a:r>
          </a:p>
          <a:p>
            <a:r>
              <a:rPr lang="en-US" dirty="0"/>
              <a:t>Answer: Yes, but with Additional Targeted Support schools, keep in mind that if an Additional Targeted Support school is Title I funded, then that means that the state’s criteria for exiting that school will also be analyzed. If a school continues to be identified as Additional Targeted Support for the same student group and they are Title I funded, they move into that trajectory for moving into Comprehensive Support and Improvement if they don’t meet the state’s exit criteria. For the other schools that are Additional Targeted Support and Improvement and not Title I funded, then that’s when the district’s criteria will be applied. One of the reasons why we need to know this information is that the list of current Targeted Support and Improvement and Additional Targeted Support and Improvement schools is what drives our eligibility criteria for any school improvement grants, including the EASI (Empowering Action for School Improvement) grant. The 2019-20 list is, in essence, locked. So if you go through and tell us you want to exit Targeted Support schools, they will continue to be eligible for supports and will be on that list. However, if a school was identified in 2017-18 or 2018-19 as a Targeted Support school and you exit them, then they will no longer be eligible for EASI. Want to clarify that distinction, and how the accountability hold is going to impact the list. We are happy to provide additional information or talk through all of that with you at a later point. Please reach out to Nazie Mohajeri-Nelson for more information.</a:t>
            </a:r>
          </a:p>
          <a:p>
            <a:endParaRPr lang="en-US" dirty="0"/>
          </a:p>
          <a:p>
            <a:r>
              <a:rPr lang="en-US" dirty="0"/>
              <a:t>Question: “So, it’s okay to mark pending state identification even though there will not be identifications next year?”</a:t>
            </a:r>
          </a:p>
          <a:p>
            <a:r>
              <a:rPr lang="en-US" dirty="0"/>
              <a:t>Answer: Yes, that is correct. What that will do is defer to the exit criteria for the state when the accountability system resumes, and we’ll apply that criteria to the school list moving forward. But the 2019-20 school list will be held into 2020-21. If you mark that a school’s identification is deferring to the state’s identification, that school will still be marked as Targeted Support and Improvement in 2020, but in 2021, if we can resume the accountability system and assessment system, then we’ll be able to apply that criteria.</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3565569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 – Note changes in assignments </a:t>
            </a:r>
          </a:p>
        </p:txBody>
      </p:sp>
      <p:sp>
        <p:nvSpPr>
          <p:cNvPr id="4" name="Slide Number Placeholder 3"/>
          <p:cNvSpPr>
            <a:spLocks noGrp="1"/>
          </p:cNvSpPr>
          <p:nvPr>
            <p:ph type="sldNum" sz="quarter" idx="5"/>
          </p:nvPr>
        </p:nvSpPr>
        <p:spPr/>
        <p:txBody>
          <a:bodyPr/>
          <a:lstStyle/>
          <a:p>
            <a:fld id="{D8C3E97E-4890-4915-A7C2-F3D207C521C5}" type="slidenum">
              <a:rPr lang="en-US" smtClean="0"/>
              <a:t>12</a:t>
            </a:fld>
            <a:endParaRPr lang="en-US" dirty="0"/>
          </a:p>
        </p:txBody>
      </p:sp>
    </p:spTree>
    <p:extLst>
      <p:ext uri="{BB962C8B-B14F-4D97-AF65-F5344CB8AC3E}">
        <p14:creationId xmlns:p14="http://schemas.microsoft.com/office/powerpoint/2010/main" val="7307967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6"/>
          <p:cNvSpPr/>
          <p:nvPr/>
        </p:nvSpPr>
        <p:spPr>
          <a:xfrm>
            <a:off x="0" y="4675241"/>
            <a:ext cx="12192000" cy="2182800"/>
          </a:xfrm>
          <a:prstGeom prst="rect">
            <a:avLst/>
          </a:prstGeom>
          <a:gradFill>
            <a:gsLst>
              <a:gs pos="0">
                <a:schemeClr val="lt1"/>
              </a:gs>
              <a:gs pos="100000">
                <a:srgbClr val="488BC9">
                  <a:alpha val="29803"/>
                </a:srgbClr>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7" name="Google Shape;17;p6"/>
          <p:cNvSpPr txBox="1">
            <a:spLocks noGrp="1"/>
          </p:cNvSpPr>
          <p:nvPr>
            <p:ph type="ctrTitle"/>
          </p:nvPr>
        </p:nvSpPr>
        <p:spPr>
          <a:xfrm>
            <a:off x="914401" y="3324170"/>
            <a:ext cx="10402500" cy="973500"/>
          </a:xfrm>
          <a:prstGeom prst="rect">
            <a:avLst/>
          </a:prstGeom>
          <a:noFill/>
          <a:ln>
            <a:noFill/>
          </a:ln>
        </p:spPr>
        <p:txBody>
          <a:bodyPr spcFirstLastPara="1" wrap="square" lIns="0" tIns="0" rIns="0" bIns="0" anchor="t" anchorCtr="0">
            <a:noAutofit/>
          </a:bodyPr>
          <a:lstStyle>
            <a:lvl1pPr lvl="0" algn="ctr" rtl="0">
              <a:lnSpc>
                <a:spcPct val="90000"/>
              </a:lnSpc>
              <a:spcBef>
                <a:spcPts val="0"/>
              </a:spcBef>
              <a:spcAft>
                <a:spcPts val="0"/>
              </a:spcAft>
              <a:buClr>
                <a:schemeClr val="dk1"/>
              </a:buClr>
              <a:buSzPts val="4800"/>
              <a:buFont typeface="Arial"/>
              <a:buNone/>
              <a:defRPr sz="4800">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8" name="Google Shape;18;p6"/>
          <p:cNvSpPr txBox="1">
            <a:spLocks noGrp="1"/>
          </p:cNvSpPr>
          <p:nvPr>
            <p:ph type="subTitle" idx="1"/>
          </p:nvPr>
        </p:nvSpPr>
        <p:spPr>
          <a:xfrm>
            <a:off x="914401" y="4675240"/>
            <a:ext cx="10402500" cy="582600"/>
          </a:xfrm>
          <a:prstGeom prst="rect">
            <a:avLst/>
          </a:prstGeom>
          <a:noFill/>
          <a:ln>
            <a:noFill/>
          </a:ln>
        </p:spPr>
        <p:txBody>
          <a:bodyPr spcFirstLastPara="1" wrap="square" lIns="91425" tIns="45700" rIns="91425" bIns="45700" anchor="t" anchorCtr="0">
            <a:noAutofit/>
          </a:bodyPr>
          <a:lstStyle>
            <a:lvl1pPr lvl="0" algn="ctr" rtl="0">
              <a:lnSpc>
                <a:spcPct val="90000"/>
              </a:lnSpc>
              <a:spcBef>
                <a:spcPts val="1000"/>
              </a:spcBef>
              <a:spcAft>
                <a:spcPts val="0"/>
              </a:spcAft>
              <a:buClr>
                <a:schemeClr val="dk1"/>
              </a:buClr>
              <a:buSzPts val="3200"/>
              <a:buNone/>
              <a:defRPr sz="3200"/>
            </a:lvl1pPr>
            <a:lvl2pPr lvl="1" algn="ctr" rtl="0">
              <a:lnSpc>
                <a:spcPct val="90000"/>
              </a:lnSpc>
              <a:spcBef>
                <a:spcPts val="500"/>
              </a:spcBef>
              <a:spcAft>
                <a:spcPts val="0"/>
              </a:spcAft>
              <a:buClr>
                <a:schemeClr val="dk1"/>
              </a:buClr>
              <a:buSzPts val="2000"/>
              <a:buNone/>
              <a:defRPr sz="2000"/>
            </a:lvl2pPr>
            <a:lvl3pPr lvl="2" algn="ctr" rtl="0">
              <a:lnSpc>
                <a:spcPct val="90000"/>
              </a:lnSpc>
              <a:spcBef>
                <a:spcPts val="500"/>
              </a:spcBef>
              <a:spcAft>
                <a:spcPts val="0"/>
              </a:spcAft>
              <a:buClr>
                <a:schemeClr val="dk1"/>
              </a:buClr>
              <a:buSzPts val="1800"/>
              <a:buNone/>
              <a:defRPr sz="1800"/>
            </a:lvl3pPr>
            <a:lvl4pPr lvl="3" algn="ctr" rtl="0">
              <a:lnSpc>
                <a:spcPct val="90000"/>
              </a:lnSpc>
              <a:spcBef>
                <a:spcPts val="500"/>
              </a:spcBef>
              <a:spcAft>
                <a:spcPts val="0"/>
              </a:spcAft>
              <a:buClr>
                <a:schemeClr val="dk1"/>
              </a:buClr>
              <a:buSzPts val="1600"/>
              <a:buNone/>
              <a:defRPr sz="1600"/>
            </a:lvl4pPr>
            <a:lvl5pPr lvl="4" algn="ctr" rtl="0">
              <a:lnSpc>
                <a:spcPct val="90000"/>
              </a:lnSpc>
              <a:spcBef>
                <a:spcPts val="500"/>
              </a:spcBef>
              <a:spcAft>
                <a:spcPts val="0"/>
              </a:spcAft>
              <a:buClr>
                <a:schemeClr val="dk1"/>
              </a:buClr>
              <a:buSzPts val="1600"/>
              <a:buNone/>
              <a:defRPr sz="1600"/>
            </a:lvl5pPr>
            <a:lvl6pPr lvl="5" algn="ctr" rtl="0">
              <a:lnSpc>
                <a:spcPct val="90000"/>
              </a:lnSpc>
              <a:spcBef>
                <a:spcPts val="500"/>
              </a:spcBef>
              <a:spcAft>
                <a:spcPts val="0"/>
              </a:spcAft>
              <a:buClr>
                <a:schemeClr val="dk1"/>
              </a:buClr>
              <a:buSzPts val="1600"/>
              <a:buNone/>
              <a:defRPr sz="1600"/>
            </a:lvl6pPr>
            <a:lvl7pPr lvl="6" algn="ctr" rtl="0">
              <a:lnSpc>
                <a:spcPct val="90000"/>
              </a:lnSpc>
              <a:spcBef>
                <a:spcPts val="500"/>
              </a:spcBef>
              <a:spcAft>
                <a:spcPts val="0"/>
              </a:spcAft>
              <a:buClr>
                <a:schemeClr val="dk1"/>
              </a:buClr>
              <a:buSzPts val="1600"/>
              <a:buNone/>
              <a:defRPr sz="1600"/>
            </a:lvl7pPr>
            <a:lvl8pPr lvl="7" algn="ctr" rtl="0">
              <a:lnSpc>
                <a:spcPct val="90000"/>
              </a:lnSpc>
              <a:spcBef>
                <a:spcPts val="500"/>
              </a:spcBef>
              <a:spcAft>
                <a:spcPts val="0"/>
              </a:spcAft>
              <a:buClr>
                <a:schemeClr val="dk1"/>
              </a:buClr>
              <a:buSzPts val="1600"/>
              <a:buNone/>
              <a:defRPr sz="1600"/>
            </a:lvl8pPr>
            <a:lvl9pPr lvl="8" algn="ctr" rtl="0">
              <a:lnSpc>
                <a:spcPct val="90000"/>
              </a:lnSpc>
              <a:spcBef>
                <a:spcPts val="500"/>
              </a:spcBef>
              <a:spcAft>
                <a:spcPts val="0"/>
              </a:spcAft>
              <a:buClr>
                <a:schemeClr val="dk1"/>
              </a:buClr>
              <a:buSzPts val="1600"/>
              <a:buNone/>
              <a:defRPr sz="1600"/>
            </a:lvl9pPr>
          </a:lstStyle>
          <a:p>
            <a:endParaRPr/>
          </a:p>
        </p:txBody>
      </p:sp>
      <p:sp>
        <p:nvSpPr>
          <p:cNvPr id="19" name="Google Shape;19;p6"/>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chemeClr val="dk1"/>
                </a:solidFill>
                <a:latin typeface="Calibri"/>
                <a:ea typeface="Calibri"/>
                <a:cs typeface="Calibri"/>
                <a:sym typeface="Calibri"/>
              </a:defRPr>
            </a:lvl1pPr>
            <a:lvl2pPr marL="0" lvl="1" indent="0" algn="l" rtl="0">
              <a:spcBef>
                <a:spcPts val="0"/>
              </a:spcBef>
              <a:buNone/>
              <a:defRPr sz="1600" b="0" i="0" u="none" strike="noStrike" cap="none">
                <a:solidFill>
                  <a:schemeClr val="dk1"/>
                </a:solidFill>
                <a:latin typeface="Calibri"/>
                <a:ea typeface="Calibri"/>
                <a:cs typeface="Calibri"/>
                <a:sym typeface="Calibri"/>
              </a:defRPr>
            </a:lvl2pPr>
            <a:lvl3pPr marL="0" lvl="2" indent="0" algn="l" rtl="0">
              <a:spcBef>
                <a:spcPts val="0"/>
              </a:spcBef>
              <a:buNone/>
              <a:defRPr sz="1600" b="0" i="0" u="none" strike="noStrike" cap="none">
                <a:solidFill>
                  <a:schemeClr val="dk1"/>
                </a:solidFill>
                <a:latin typeface="Calibri"/>
                <a:ea typeface="Calibri"/>
                <a:cs typeface="Calibri"/>
                <a:sym typeface="Calibri"/>
              </a:defRPr>
            </a:lvl3pPr>
            <a:lvl4pPr marL="0" lvl="3" indent="0" algn="l" rtl="0">
              <a:spcBef>
                <a:spcPts val="0"/>
              </a:spcBef>
              <a:buNone/>
              <a:defRPr sz="1600" b="0" i="0" u="none" strike="noStrike" cap="none">
                <a:solidFill>
                  <a:schemeClr val="dk1"/>
                </a:solidFill>
                <a:latin typeface="Calibri"/>
                <a:ea typeface="Calibri"/>
                <a:cs typeface="Calibri"/>
                <a:sym typeface="Calibri"/>
              </a:defRPr>
            </a:lvl4pPr>
            <a:lvl5pPr marL="0" lvl="4" indent="0" algn="l" rtl="0">
              <a:spcBef>
                <a:spcPts val="0"/>
              </a:spcBef>
              <a:buNone/>
              <a:defRPr sz="1600" b="0" i="0" u="none" strike="noStrike" cap="none">
                <a:solidFill>
                  <a:schemeClr val="dk1"/>
                </a:solidFill>
                <a:latin typeface="Calibri"/>
                <a:ea typeface="Calibri"/>
                <a:cs typeface="Calibri"/>
                <a:sym typeface="Calibri"/>
              </a:defRPr>
            </a:lvl5pPr>
            <a:lvl6pPr marL="0" lvl="5" indent="0" algn="l" rtl="0">
              <a:spcBef>
                <a:spcPts val="0"/>
              </a:spcBef>
              <a:buNone/>
              <a:defRPr sz="1600" b="0" i="0" u="none" strike="noStrike" cap="none">
                <a:solidFill>
                  <a:schemeClr val="dk1"/>
                </a:solidFill>
                <a:latin typeface="Calibri"/>
                <a:ea typeface="Calibri"/>
                <a:cs typeface="Calibri"/>
                <a:sym typeface="Calibri"/>
              </a:defRPr>
            </a:lvl6pPr>
            <a:lvl7pPr marL="0" lvl="6" indent="0" algn="l" rtl="0">
              <a:spcBef>
                <a:spcPts val="0"/>
              </a:spcBef>
              <a:buNone/>
              <a:defRPr sz="1600" b="0" i="0" u="none" strike="noStrike" cap="none">
                <a:solidFill>
                  <a:schemeClr val="dk1"/>
                </a:solidFill>
                <a:latin typeface="Calibri"/>
                <a:ea typeface="Calibri"/>
                <a:cs typeface="Calibri"/>
                <a:sym typeface="Calibri"/>
              </a:defRPr>
            </a:lvl7pPr>
            <a:lvl8pPr marL="0" lvl="7" indent="0" algn="l" rtl="0">
              <a:spcBef>
                <a:spcPts val="0"/>
              </a:spcBef>
              <a:buNone/>
              <a:defRPr sz="1600" b="0" i="0" u="none" strike="noStrike" cap="none">
                <a:solidFill>
                  <a:schemeClr val="dk1"/>
                </a:solidFill>
                <a:latin typeface="Calibri"/>
                <a:ea typeface="Calibri"/>
                <a:cs typeface="Calibri"/>
                <a:sym typeface="Calibri"/>
              </a:defRPr>
            </a:lvl8pPr>
            <a:lvl9pPr marL="0" lvl="8" indent="0" algn="l" rtl="0">
              <a:spcBef>
                <a:spcPts val="0"/>
              </a:spcBef>
              <a:buNone/>
              <a:defRPr sz="16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20" name="Google Shape;20;p6"/>
          <p:cNvPicPr preferRelativeResize="0"/>
          <p:nvPr/>
        </p:nvPicPr>
        <p:blipFill rotWithShape="1">
          <a:blip r:embed="rId2">
            <a:alphaModFix/>
          </a:blip>
          <a:srcRect/>
          <a:stretch/>
        </p:blipFill>
        <p:spPr>
          <a:xfrm>
            <a:off x="4682994" y="632707"/>
            <a:ext cx="2822308" cy="1762382"/>
          </a:xfrm>
          <a:prstGeom prst="rect">
            <a:avLst/>
          </a:prstGeom>
          <a:noFill/>
          <a:ln>
            <a:noFill/>
          </a:ln>
        </p:spPr>
      </p:pic>
      <p:cxnSp>
        <p:nvCxnSpPr>
          <p:cNvPr id="21" name="Google Shape;21;p6"/>
          <p:cNvCxnSpPr/>
          <p:nvPr/>
        </p:nvCxnSpPr>
        <p:spPr>
          <a:xfrm>
            <a:off x="914402" y="2772696"/>
            <a:ext cx="10402500" cy="0"/>
          </a:xfrm>
          <a:prstGeom prst="straightConnector1">
            <a:avLst/>
          </a:prstGeom>
          <a:noFill/>
          <a:ln w="19050" cap="flat" cmpd="sng">
            <a:solidFill>
              <a:srgbClr val="488BC9"/>
            </a:solidFill>
            <a:prstDash val="solid"/>
            <a:miter lim="800000"/>
            <a:headEnd type="none" w="sm" len="sm"/>
            <a:tailEnd type="none" w="sm" len="sm"/>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3_Blank">
  <p:cSld name="3_Blank">
    <p:spTree>
      <p:nvGrpSpPr>
        <p:cNvPr id="1" name="Shape 80"/>
        <p:cNvGrpSpPr/>
        <p:nvPr/>
      </p:nvGrpSpPr>
      <p:grpSpPr>
        <a:xfrm>
          <a:off x="0" y="0"/>
          <a:ext cx="0" cy="0"/>
          <a:chOff x="0" y="0"/>
          <a:chExt cx="0" cy="0"/>
        </a:xfrm>
      </p:grpSpPr>
      <p:pic>
        <p:nvPicPr>
          <p:cNvPr id="81" name="Google Shape;81;p16"/>
          <p:cNvPicPr preferRelativeResize="0"/>
          <p:nvPr/>
        </p:nvPicPr>
        <p:blipFill rotWithShape="1">
          <a:blip r:embed="rId2">
            <a:alphaModFix/>
          </a:blip>
          <a:srcRect/>
          <a:stretch/>
        </p:blipFill>
        <p:spPr>
          <a:xfrm>
            <a:off x="0" y="3"/>
            <a:ext cx="12192000" cy="6857997"/>
          </a:xfrm>
          <a:prstGeom prst="rect">
            <a:avLst/>
          </a:prstGeom>
          <a:noFill/>
          <a:ln>
            <a:noFill/>
          </a:ln>
        </p:spPr>
      </p:pic>
      <p:sp>
        <p:nvSpPr>
          <p:cNvPr id="82" name="Google Shape;82;p16"/>
          <p:cNvSpPr txBox="1">
            <a:spLocks noGrp="1"/>
          </p:cNvSpPr>
          <p:nvPr>
            <p:ph type="ctrTitle"/>
          </p:nvPr>
        </p:nvSpPr>
        <p:spPr>
          <a:xfrm>
            <a:off x="0" y="2595716"/>
            <a:ext cx="12192000" cy="2337600"/>
          </a:xfrm>
          <a:prstGeom prst="rect">
            <a:avLst/>
          </a:prstGeom>
          <a:noFill/>
          <a:ln>
            <a:noFill/>
          </a:ln>
        </p:spPr>
        <p:txBody>
          <a:bodyPr spcFirstLastPara="1" wrap="square" lIns="91425" tIns="45700" rIns="91425" bIns="45700" anchor="t" anchorCtr="0">
            <a:noAutofit/>
          </a:bodyPr>
          <a:lstStyle>
            <a:lvl1pPr lvl="0" algn="ctr" rtl="0">
              <a:lnSpc>
                <a:spcPct val="90000"/>
              </a:lnSpc>
              <a:spcBef>
                <a:spcPts val="0"/>
              </a:spcBef>
              <a:spcAft>
                <a:spcPts val="0"/>
              </a:spcAft>
              <a:buClr>
                <a:schemeClr val="lt1"/>
              </a:buClr>
              <a:buSzPts val="4000"/>
              <a:buFont typeface="Arial"/>
              <a:buNone/>
              <a:defRPr sz="40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83" name="Google Shape;83;p16"/>
          <p:cNvSpPr txBox="1">
            <a:spLocks noGrp="1"/>
          </p:cNvSpPr>
          <p:nvPr>
            <p:ph type="sldNum" idx="12"/>
          </p:nvPr>
        </p:nvSpPr>
        <p:spPr>
          <a:xfrm>
            <a:off x="227916" y="6427021"/>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chemeClr val="dk1"/>
                </a:solidFill>
                <a:latin typeface="Calibri"/>
                <a:ea typeface="Calibri"/>
                <a:cs typeface="Calibri"/>
                <a:sym typeface="Calibri"/>
              </a:defRPr>
            </a:lvl1pPr>
            <a:lvl2pPr marL="0" lvl="1" indent="0" algn="l" rtl="0">
              <a:spcBef>
                <a:spcPts val="0"/>
              </a:spcBef>
              <a:buNone/>
              <a:defRPr sz="1600" b="0" i="0" u="none" strike="noStrike" cap="none">
                <a:solidFill>
                  <a:schemeClr val="dk1"/>
                </a:solidFill>
                <a:latin typeface="Calibri"/>
                <a:ea typeface="Calibri"/>
                <a:cs typeface="Calibri"/>
                <a:sym typeface="Calibri"/>
              </a:defRPr>
            </a:lvl2pPr>
            <a:lvl3pPr marL="0" lvl="2" indent="0" algn="l" rtl="0">
              <a:spcBef>
                <a:spcPts val="0"/>
              </a:spcBef>
              <a:buNone/>
              <a:defRPr sz="1600" b="0" i="0" u="none" strike="noStrike" cap="none">
                <a:solidFill>
                  <a:schemeClr val="dk1"/>
                </a:solidFill>
                <a:latin typeface="Calibri"/>
                <a:ea typeface="Calibri"/>
                <a:cs typeface="Calibri"/>
                <a:sym typeface="Calibri"/>
              </a:defRPr>
            </a:lvl3pPr>
            <a:lvl4pPr marL="0" lvl="3" indent="0" algn="l" rtl="0">
              <a:spcBef>
                <a:spcPts val="0"/>
              </a:spcBef>
              <a:buNone/>
              <a:defRPr sz="1600" b="0" i="0" u="none" strike="noStrike" cap="none">
                <a:solidFill>
                  <a:schemeClr val="dk1"/>
                </a:solidFill>
                <a:latin typeface="Calibri"/>
                <a:ea typeface="Calibri"/>
                <a:cs typeface="Calibri"/>
                <a:sym typeface="Calibri"/>
              </a:defRPr>
            </a:lvl4pPr>
            <a:lvl5pPr marL="0" lvl="4" indent="0" algn="l" rtl="0">
              <a:spcBef>
                <a:spcPts val="0"/>
              </a:spcBef>
              <a:buNone/>
              <a:defRPr sz="1600" b="0" i="0" u="none" strike="noStrike" cap="none">
                <a:solidFill>
                  <a:schemeClr val="dk1"/>
                </a:solidFill>
                <a:latin typeface="Calibri"/>
                <a:ea typeface="Calibri"/>
                <a:cs typeface="Calibri"/>
                <a:sym typeface="Calibri"/>
              </a:defRPr>
            </a:lvl5pPr>
            <a:lvl6pPr marL="0" lvl="5" indent="0" algn="l" rtl="0">
              <a:spcBef>
                <a:spcPts val="0"/>
              </a:spcBef>
              <a:buNone/>
              <a:defRPr sz="1600" b="0" i="0" u="none" strike="noStrike" cap="none">
                <a:solidFill>
                  <a:schemeClr val="dk1"/>
                </a:solidFill>
                <a:latin typeface="Calibri"/>
                <a:ea typeface="Calibri"/>
                <a:cs typeface="Calibri"/>
                <a:sym typeface="Calibri"/>
              </a:defRPr>
            </a:lvl6pPr>
            <a:lvl7pPr marL="0" lvl="6" indent="0" algn="l" rtl="0">
              <a:spcBef>
                <a:spcPts val="0"/>
              </a:spcBef>
              <a:buNone/>
              <a:defRPr sz="1600" b="0" i="0" u="none" strike="noStrike" cap="none">
                <a:solidFill>
                  <a:schemeClr val="dk1"/>
                </a:solidFill>
                <a:latin typeface="Calibri"/>
                <a:ea typeface="Calibri"/>
                <a:cs typeface="Calibri"/>
                <a:sym typeface="Calibri"/>
              </a:defRPr>
            </a:lvl7pPr>
            <a:lvl8pPr marL="0" lvl="7" indent="0" algn="l" rtl="0">
              <a:spcBef>
                <a:spcPts val="0"/>
              </a:spcBef>
              <a:buNone/>
              <a:defRPr sz="1600" b="0" i="0" u="none" strike="noStrike" cap="none">
                <a:solidFill>
                  <a:schemeClr val="dk1"/>
                </a:solidFill>
                <a:latin typeface="Calibri"/>
                <a:ea typeface="Calibri"/>
                <a:cs typeface="Calibri"/>
                <a:sym typeface="Calibri"/>
              </a:defRPr>
            </a:lvl8pPr>
            <a:lvl9pPr marL="0" lvl="8" indent="0" algn="l" rtl="0">
              <a:spcBef>
                <a:spcPts val="0"/>
              </a:spcBef>
              <a:buNone/>
              <a:defRPr sz="16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2"/>
        <p:cNvGrpSpPr/>
        <p:nvPr/>
      </p:nvGrpSpPr>
      <p:grpSpPr>
        <a:xfrm>
          <a:off x="0" y="0"/>
          <a:ext cx="0" cy="0"/>
          <a:chOff x="0" y="0"/>
          <a:chExt cx="0" cy="0"/>
        </a:xfrm>
      </p:grpSpPr>
      <p:pic>
        <p:nvPicPr>
          <p:cNvPr id="23" name="Google Shape;23;p7"/>
          <p:cNvPicPr preferRelativeResize="0"/>
          <p:nvPr/>
        </p:nvPicPr>
        <p:blipFill rotWithShape="1">
          <a:blip r:embed="rId2">
            <a:alphaModFix/>
          </a:blip>
          <a:srcRect/>
          <a:stretch/>
        </p:blipFill>
        <p:spPr>
          <a:xfrm>
            <a:off x="7" y="0"/>
            <a:ext cx="12191986" cy="1219199"/>
          </a:xfrm>
          <a:prstGeom prst="rect">
            <a:avLst/>
          </a:prstGeom>
          <a:noFill/>
          <a:ln>
            <a:noFill/>
          </a:ln>
        </p:spPr>
      </p:pic>
      <p:sp>
        <p:nvSpPr>
          <p:cNvPr id="24" name="Google Shape;24;p7"/>
          <p:cNvSpPr txBox="1">
            <a:spLocks noGrp="1"/>
          </p:cNvSpPr>
          <p:nvPr>
            <p:ph type="title"/>
          </p:nvPr>
        </p:nvSpPr>
        <p:spPr>
          <a:xfrm>
            <a:off x="443565" y="205176"/>
            <a:ext cx="8065200" cy="8985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5" name="Google Shape;25;p7"/>
          <p:cNvSpPr txBox="1">
            <a:spLocks noGrp="1"/>
          </p:cNvSpPr>
          <p:nvPr>
            <p:ph type="body" idx="1"/>
          </p:nvPr>
        </p:nvSpPr>
        <p:spPr>
          <a:xfrm>
            <a:off x="838200" y="1554480"/>
            <a:ext cx="10515600" cy="4351200"/>
          </a:xfrm>
          <a:prstGeom prst="rect">
            <a:avLst/>
          </a:prstGeom>
          <a:noFill/>
          <a:ln>
            <a:noFill/>
          </a:ln>
        </p:spPr>
        <p:txBody>
          <a:bodyPr spcFirstLastPara="1" wrap="square" lIns="0" tIns="0" rIns="0" bIns="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26" name="Google Shape;26;p7"/>
          <p:cNvPicPr preferRelativeResize="0"/>
          <p:nvPr/>
        </p:nvPicPr>
        <p:blipFill rotWithShape="1">
          <a:blip r:embed="rId3">
            <a:alphaModFix/>
          </a:blip>
          <a:srcRect/>
          <a:stretch/>
        </p:blipFill>
        <p:spPr>
          <a:xfrm>
            <a:off x="10782272" y="6172202"/>
            <a:ext cx="1143055" cy="486318"/>
          </a:xfrm>
          <a:prstGeom prst="rect">
            <a:avLst/>
          </a:prstGeom>
          <a:noFill/>
          <a:ln>
            <a:noFill/>
          </a:ln>
        </p:spPr>
      </p:pic>
      <p:sp>
        <p:nvSpPr>
          <p:cNvPr id="27" name="Google Shape;27;p7"/>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28"/>
        <p:cNvGrpSpPr/>
        <p:nvPr/>
      </p:nvGrpSpPr>
      <p:grpSpPr>
        <a:xfrm>
          <a:off x="0" y="0"/>
          <a:ext cx="0" cy="0"/>
          <a:chOff x="0" y="0"/>
          <a:chExt cx="0" cy="0"/>
        </a:xfrm>
      </p:grpSpPr>
      <p:pic>
        <p:nvPicPr>
          <p:cNvPr id="29" name="Google Shape;29;p8"/>
          <p:cNvPicPr preferRelativeResize="0"/>
          <p:nvPr/>
        </p:nvPicPr>
        <p:blipFill rotWithShape="1">
          <a:blip r:embed="rId2">
            <a:alphaModFix/>
          </a:blip>
          <a:srcRect/>
          <a:stretch/>
        </p:blipFill>
        <p:spPr>
          <a:xfrm>
            <a:off x="7" y="0"/>
            <a:ext cx="12191986" cy="1219199"/>
          </a:xfrm>
          <a:prstGeom prst="rect">
            <a:avLst/>
          </a:prstGeom>
          <a:noFill/>
          <a:ln>
            <a:noFill/>
          </a:ln>
        </p:spPr>
      </p:pic>
      <p:sp>
        <p:nvSpPr>
          <p:cNvPr id="30" name="Google Shape;30;p8"/>
          <p:cNvSpPr txBox="1">
            <a:spLocks noGrp="1"/>
          </p:cNvSpPr>
          <p:nvPr>
            <p:ph type="title"/>
          </p:nvPr>
        </p:nvSpPr>
        <p:spPr>
          <a:xfrm>
            <a:off x="1307737" y="356616"/>
            <a:ext cx="7200900" cy="7470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31" name="Google Shape;31;p8"/>
          <p:cNvSpPr txBox="1">
            <a:spLocks noGrp="1"/>
          </p:cNvSpPr>
          <p:nvPr>
            <p:ph type="body" idx="1"/>
          </p:nvPr>
        </p:nvSpPr>
        <p:spPr>
          <a:xfrm>
            <a:off x="838200" y="1554480"/>
            <a:ext cx="10515600" cy="4351200"/>
          </a:xfrm>
          <a:prstGeom prst="rect">
            <a:avLst/>
          </a:prstGeom>
          <a:noFill/>
          <a:ln>
            <a:noFill/>
          </a:ln>
        </p:spPr>
        <p:txBody>
          <a:bodyPr spcFirstLastPara="1" wrap="square" lIns="0" tIns="0" rIns="0" bIns="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32" name="Google Shape;32;p8"/>
          <p:cNvPicPr preferRelativeResize="0"/>
          <p:nvPr/>
        </p:nvPicPr>
        <p:blipFill rotWithShape="1">
          <a:blip r:embed="rId3">
            <a:alphaModFix/>
          </a:blip>
          <a:srcRect/>
          <a:stretch/>
        </p:blipFill>
        <p:spPr>
          <a:xfrm>
            <a:off x="10782272" y="6172202"/>
            <a:ext cx="1143055" cy="486318"/>
          </a:xfrm>
          <a:prstGeom prst="rect">
            <a:avLst/>
          </a:prstGeom>
          <a:noFill/>
          <a:ln>
            <a:noFill/>
          </a:ln>
        </p:spPr>
      </p:pic>
      <p:sp>
        <p:nvSpPr>
          <p:cNvPr id="33" name="Google Shape;33;p8"/>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34" name="Google Shape;34;p8"/>
          <p:cNvPicPr preferRelativeResize="0"/>
          <p:nvPr/>
        </p:nvPicPr>
        <p:blipFill rotWithShape="1">
          <a:blip r:embed="rId4">
            <a:alphaModFix/>
          </a:blip>
          <a:srcRect/>
          <a:stretch/>
        </p:blipFill>
        <p:spPr>
          <a:xfrm>
            <a:off x="171280" y="18288"/>
            <a:ext cx="965179" cy="1103700"/>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2_Title and Content">
  <p:cSld name="2_Title and Content">
    <p:spTree>
      <p:nvGrpSpPr>
        <p:cNvPr id="1" name="Shape 35"/>
        <p:cNvGrpSpPr/>
        <p:nvPr/>
      </p:nvGrpSpPr>
      <p:grpSpPr>
        <a:xfrm>
          <a:off x="0" y="0"/>
          <a:ext cx="0" cy="0"/>
          <a:chOff x="0" y="0"/>
          <a:chExt cx="0" cy="0"/>
        </a:xfrm>
      </p:grpSpPr>
      <p:pic>
        <p:nvPicPr>
          <p:cNvPr id="36" name="Google Shape;36;p9"/>
          <p:cNvPicPr preferRelativeResize="0"/>
          <p:nvPr/>
        </p:nvPicPr>
        <p:blipFill rotWithShape="1">
          <a:blip r:embed="rId2">
            <a:alphaModFix/>
          </a:blip>
          <a:srcRect/>
          <a:stretch/>
        </p:blipFill>
        <p:spPr>
          <a:xfrm>
            <a:off x="7" y="0"/>
            <a:ext cx="12191986" cy="1219199"/>
          </a:xfrm>
          <a:prstGeom prst="rect">
            <a:avLst/>
          </a:prstGeom>
          <a:noFill/>
          <a:ln>
            <a:noFill/>
          </a:ln>
        </p:spPr>
      </p:pic>
      <p:sp>
        <p:nvSpPr>
          <p:cNvPr id="37" name="Google Shape;37;p9"/>
          <p:cNvSpPr txBox="1">
            <a:spLocks noGrp="1"/>
          </p:cNvSpPr>
          <p:nvPr>
            <p:ph type="title"/>
          </p:nvPr>
        </p:nvSpPr>
        <p:spPr>
          <a:xfrm>
            <a:off x="1307737" y="356616"/>
            <a:ext cx="7200900" cy="7470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38" name="Google Shape;38;p9"/>
          <p:cNvSpPr txBox="1">
            <a:spLocks noGrp="1"/>
          </p:cNvSpPr>
          <p:nvPr>
            <p:ph type="body" idx="1"/>
          </p:nvPr>
        </p:nvSpPr>
        <p:spPr>
          <a:xfrm>
            <a:off x="838200" y="1554480"/>
            <a:ext cx="10515600" cy="4351200"/>
          </a:xfrm>
          <a:prstGeom prst="rect">
            <a:avLst/>
          </a:prstGeom>
          <a:noFill/>
          <a:ln>
            <a:noFill/>
          </a:ln>
        </p:spPr>
        <p:txBody>
          <a:bodyPr spcFirstLastPara="1" wrap="square" lIns="0" tIns="0" rIns="0" bIns="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39" name="Google Shape;39;p9"/>
          <p:cNvPicPr preferRelativeResize="0"/>
          <p:nvPr/>
        </p:nvPicPr>
        <p:blipFill rotWithShape="1">
          <a:blip r:embed="rId3">
            <a:alphaModFix/>
          </a:blip>
          <a:srcRect/>
          <a:stretch/>
        </p:blipFill>
        <p:spPr>
          <a:xfrm>
            <a:off x="10782272" y="6172202"/>
            <a:ext cx="1143055" cy="486318"/>
          </a:xfrm>
          <a:prstGeom prst="rect">
            <a:avLst/>
          </a:prstGeom>
          <a:noFill/>
          <a:ln>
            <a:noFill/>
          </a:ln>
        </p:spPr>
      </p:pic>
      <p:sp>
        <p:nvSpPr>
          <p:cNvPr id="40" name="Google Shape;40;p9"/>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41" name="Google Shape;41;p9"/>
          <p:cNvPicPr preferRelativeResize="0"/>
          <p:nvPr/>
        </p:nvPicPr>
        <p:blipFill rotWithShape="1">
          <a:blip r:embed="rId4">
            <a:alphaModFix/>
          </a:blip>
          <a:srcRect/>
          <a:stretch/>
        </p:blipFill>
        <p:spPr>
          <a:xfrm>
            <a:off x="171280" y="18288"/>
            <a:ext cx="965178" cy="1103700"/>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42"/>
        <p:cNvGrpSpPr/>
        <p:nvPr/>
      </p:nvGrpSpPr>
      <p:grpSpPr>
        <a:xfrm>
          <a:off x="0" y="0"/>
          <a:ext cx="0" cy="0"/>
          <a:chOff x="0" y="0"/>
          <a:chExt cx="0" cy="0"/>
        </a:xfrm>
      </p:grpSpPr>
      <p:pic>
        <p:nvPicPr>
          <p:cNvPr id="43" name="Google Shape;43;p10"/>
          <p:cNvPicPr preferRelativeResize="0"/>
          <p:nvPr/>
        </p:nvPicPr>
        <p:blipFill rotWithShape="1">
          <a:blip r:embed="rId2">
            <a:alphaModFix/>
          </a:blip>
          <a:srcRect/>
          <a:stretch/>
        </p:blipFill>
        <p:spPr>
          <a:xfrm>
            <a:off x="7" y="0"/>
            <a:ext cx="12191986" cy="1219199"/>
          </a:xfrm>
          <a:prstGeom prst="rect">
            <a:avLst/>
          </a:prstGeom>
          <a:noFill/>
          <a:ln>
            <a:noFill/>
          </a:ln>
        </p:spPr>
      </p:pic>
      <p:sp>
        <p:nvSpPr>
          <p:cNvPr id="44" name="Google Shape;44;p10"/>
          <p:cNvSpPr txBox="1">
            <a:spLocks noGrp="1"/>
          </p:cNvSpPr>
          <p:nvPr>
            <p:ph type="title"/>
          </p:nvPr>
        </p:nvSpPr>
        <p:spPr>
          <a:xfrm>
            <a:off x="1307737" y="356616"/>
            <a:ext cx="7200900" cy="7470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45" name="Google Shape;45;p10"/>
          <p:cNvSpPr txBox="1">
            <a:spLocks noGrp="1"/>
          </p:cNvSpPr>
          <p:nvPr>
            <p:ph type="body" idx="1"/>
          </p:nvPr>
        </p:nvSpPr>
        <p:spPr>
          <a:xfrm>
            <a:off x="838200" y="1554480"/>
            <a:ext cx="10515600" cy="4351200"/>
          </a:xfrm>
          <a:prstGeom prst="rect">
            <a:avLst/>
          </a:prstGeom>
          <a:noFill/>
          <a:ln>
            <a:noFill/>
          </a:ln>
        </p:spPr>
        <p:txBody>
          <a:bodyPr spcFirstLastPara="1" wrap="square" lIns="0" tIns="0" rIns="0" bIns="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46" name="Google Shape;46;p10"/>
          <p:cNvPicPr preferRelativeResize="0"/>
          <p:nvPr/>
        </p:nvPicPr>
        <p:blipFill rotWithShape="1">
          <a:blip r:embed="rId3">
            <a:alphaModFix/>
          </a:blip>
          <a:srcRect/>
          <a:stretch/>
        </p:blipFill>
        <p:spPr>
          <a:xfrm>
            <a:off x="10782272" y="6172202"/>
            <a:ext cx="1143055" cy="486318"/>
          </a:xfrm>
          <a:prstGeom prst="rect">
            <a:avLst/>
          </a:prstGeom>
          <a:noFill/>
          <a:ln>
            <a:noFill/>
          </a:ln>
        </p:spPr>
      </p:pic>
      <p:sp>
        <p:nvSpPr>
          <p:cNvPr id="47" name="Google Shape;47;p10"/>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48" name="Google Shape;48;p10"/>
          <p:cNvPicPr preferRelativeResize="0"/>
          <p:nvPr/>
        </p:nvPicPr>
        <p:blipFill rotWithShape="1">
          <a:blip r:embed="rId4">
            <a:alphaModFix/>
          </a:blip>
          <a:srcRect/>
          <a:stretch/>
        </p:blipFill>
        <p:spPr>
          <a:xfrm>
            <a:off x="171280" y="18289"/>
            <a:ext cx="965178" cy="1103698"/>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4_Title and Content">
  <p:cSld name="4_Title and Content">
    <p:spTree>
      <p:nvGrpSpPr>
        <p:cNvPr id="1" name="Shape 49"/>
        <p:cNvGrpSpPr/>
        <p:nvPr/>
      </p:nvGrpSpPr>
      <p:grpSpPr>
        <a:xfrm>
          <a:off x="0" y="0"/>
          <a:ext cx="0" cy="0"/>
          <a:chOff x="0" y="0"/>
          <a:chExt cx="0" cy="0"/>
        </a:xfrm>
      </p:grpSpPr>
      <p:pic>
        <p:nvPicPr>
          <p:cNvPr id="50" name="Google Shape;50;p11"/>
          <p:cNvPicPr preferRelativeResize="0"/>
          <p:nvPr/>
        </p:nvPicPr>
        <p:blipFill rotWithShape="1">
          <a:blip r:embed="rId2">
            <a:alphaModFix/>
          </a:blip>
          <a:srcRect/>
          <a:stretch/>
        </p:blipFill>
        <p:spPr>
          <a:xfrm>
            <a:off x="7" y="0"/>
            <a:ext cx="12191986" cy="1219199"/>
          </a:xfrm>
          <a:prstGeom prst="rect">
            <a:avLst/>
          </a:prstGeom>
          <a:noFill/>
          <a:ln>
            <a:noFill/>
          </a:ln>
        </p:spPr>
      </p:pic>
      <p:sp>
        <p:nvSpPr>
          <p:cNvPr id="51" name="Google Shape;51;p11"/>
          <p:cNvSpPr txBox="1">
            <a:spLocks noGrp="1"/>
          </p:cNvSpPr>
          <p:nvPr>
            <p:ph type="title"/>
          </p:nvPr>
        </p:nvSpPr>
        <p:spPr>
          <a:xfrm>
            <a:off x="1307737" y="356616"/>
            <a:ext cx="7200900" cy="7470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52" name="Google Shape;52;p11"/>
          <p:cNvSpPr txBox="1">
            <a:spLocks noGrp="1"/>
          </p:cNvSpPr>
          <p:nvPr>
            <p:ph type="body" idx="1"/>
          </p:nvPr>
        </p:nvSpPr>
        <p:spPr>
          <a:xfrm>
            <a:off x="838200" y="1554480"/>
            <a:ext cx="10515600" cy="4351200"/>
          </a:xfrm>
          <a:prstGeom prst="rect">
            <a:avLst/>
          </a:prstGeom>
          <a:noFill/>
          <a:ln>
            <a:noFill/>
          </a:ln>
        </p:spPr>
        <p:txBody>
          <a:bodyPr spcFirstLastPara="1" wrap="square" lIns="0" tIns="0" rIns="0" bIns="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53" name="Google Shape;53;p11"/>
          <p:cNvPicPr preferRelativeResize="0"/>
          <p:nvPr/>
        </p:nvPicPr>
        <p:blipFill rotWithShape="1">
          <a:blip r:embed="rId3">
            <a:alphaModFix/>
          </a:blip>
          <a:srcRect/>
          <a:stretch/>
        </p:blipFill>
        <p:spPr>
          <a:xfrm>
            <a:off x="10782272" y="6172202"/>
            <a:ext cx="1143055" cy="486318"/>
          </a:xfrm>
          <a:prstGeom prst="rect">
            <a:avLst/>
          </a:prstGeom>
          <a:noFill/>
          <a:ln>
            <a:noFill/>
          </a:ln>
        </p:spPr>
      </p:pic>
      <p:sp>
        <p:nvSpPr>
          <p:cNvPr id="54" name="Google Shape;54;p11"/>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55" name="Google Shape;55;p11"/>
          <p:cNvPicPr preferRelativeResize="0"/>
          <p:nvPr/>
        </p:nvPicPr>
        <p:blipFill rotWithShape="1">
          <a:blip r:embed="rId4">
            <a:alphaModFix/>
          </a:blip>
          <a:srcRect/>
          <a:stretch/>
        </p:blipFill>
        <p:spPr>
          <a:xfrm>
            <a:off x="171280" y="18289"/>
            <a:ext cx="965177" cy="1103698"/>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5_Title and Content">
  <p:cSld name="5_Title and Content">
    <p:spTree>
      <p:nvGrpSpPr>
        <p:cNvPr id="1" name="Shape 56"/>
        <p:cNvGrpSpPr/>
        <p:nvPr/>
      </p:nvGrpSpPr>
      <p:grpSpPr>
        <a:xfrm>
          <a:off x="0" y="0"/>
          <a:ext cx="0" cy="0"/>
          <a:chOff x="0" y="0"/>
          <a:chExt cx="0" cy="0"/>
        </a:xfrm>
      </p:grpSpPr>
      <p:pic>
        <p:nvPicPr>
          <p:cNvPr id="57" name="Google Shape;57;p12"/>
          <p:cNvPicPr preferRelativeResize="0"/>
          <p:nvPr/>
        </p:nvPicPr>
        <p:blipFill rotWithShape="1">
          <a:blip r:embed="rId2">
            <a:alphaModFix/>
          </a:blip>
          <a:srcRect/>
          <a:stretch/>
        </p:blipFill>
        <p:spPr>
          <a:xfrm>
            <a:off x="7" y="0"/>
            <a:ext cx="12191986" cy="1219199"/>
          </a:xfrm>
          <a:prstGeom prst="rect">
            <a:avLst/>
          </a:prstGeom>
          <a:noFill/>
          <a:ln>
            <a:noFill/>
          </a:ln>
        </p:spPr>
      </p:pic>
      <p:sp>
        <p:nvSpPr>
          <p:cNvPr id="58" name="Google Shape;58;p12"/>
          <p:cNvSpPr txBox="1">
            <a:spLocks noGrp="1"/>
          </p:cNvSpPr>
          <p:nvPr>
            <p:ph type="title"/>
          </p:nvPr>
        </p:nvSpPr>
        <p:spPr>
          <a:xfrm>
            <a:off x="1307737" y="356616"/>
            <a:ext cx="7200900" cy="7470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59" name="Google Shape;59;p12"/>
          <p:cNvSpPr txBox="1">
            <a:spLocks noGrp="1"/>
          </p:cNvSpPr>
          <p:nvPr>
            <p:ph type="body" idx="1"/>
          </p:nvPr>
        </p:nvSpPr>
        <p:spPr>
          <a:xfrm>
            <a:off x="838200" y="1554480"/>
            <a:ext cx="10515600" cy="4351200"/>
          </a:xfrm>
          <a:prstGeom prst="rect">
            <a:avLst/>
          </a:prstGeom>
          <a:noFill/>
          <a:ln>
            <a:noFill/>
          </a:ln>
        </p:spPr>
        <p:txBody>
          <a:bodyPr spcFirstLastPara="1" wrap="square" lIns="0" tIns="0" rIns="0" bIns="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60" name="Google Shape;60;p12"/>
          <p:cNvPicPr preferRelativeResize="0"/>
          <p:nvPr/>
        </p:nvPicPr>
        <p:blipFill rotWithShape="1">
          <a:blip r:embed="rId3">
            <a:alphaModFix/>
          </a:blip>
          <a:srcRect/>
          <a:stretch/>
        </p:blipFill>
        <p:spPr>
          <a:xfrm>
            <a:off x="10782272" y="6172202"/>
            <a:ext cx="1143055" cy="486318"/>
          </a:xfrm>
          <a:prstGeom prst="rect">
            <a:avLst/>
          </a:prstGeom>
          <a:noFill/>
          <a:ln>
            <a:noFill/>
          </a:ln>
        </p:spPr>
      </p:pic>
      <p:sp>
        <p:nvSpPr>
          <p:cNvPr id="61" name="Google Shape;61;p12"/>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62" name="Google Shape;62;p12"/>
          <p:cNvPicPr preferRelativeResize="0"/>
          <p:nvPr/>
        </p:nvPicPr>
        <p:blipFill rotWithShape="1">
          <a:blip r:embed="rId4">
            <a:alphaModFix/>
          </a:blip>
          <a:srcRect/>
          <a:stretch/>
        </p:blipFill>
        <p:spPr>
          <a:xfrm>
            <a:off x="171280" y="18289"/>
            <a:ext cx="965177" cy="1103697"/>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6_Title and Content">
  <p:cSld name="6_Title and Content">
    <p:spTree>
      <p:nvGrpSpPr>
        <p:cNvPr id="1" name="Shape 63"/>
        <p:cNvGrpSpPr/>
        <p:nvPr/>
      </p:nvGrpSpPr>
      <p:grpSpPr>
        <a:xfrm>
          <a:off x="0" y="0"/>
          <a:ext cx="0" cy="0"/>
          <a:chOff x="0" y="0"/>
          <a:chExt cx="0" cy="0"/>
        </a:xfrm>
      </p:grpSpPr>
      <p:pic>
        <p:nvPicPr>
          <p:cNvPr id="64" name="Google Shape;64;p13"/>
          <p:cNvPicPr preferRelativeResize="0"/>
          <p:nvPr/>
        </p:nvPicPr>
        <p:blipFill rotWithShape="1">
          <a:blip r:embed="rId2">
            <a:alphaModFix/>
          </a:blip>
          <a:srcRect/>
          <a:stretch/>
        </p:blipFill>
        <p:spPr>
          <a:xfrm>
            <a:off x="7" y="0"/>
            <a:ext cx="12191986" cy="1219199"/>
          </a:xfrm>
          <a:prstGeom prst="rect">
            <a:avLst/>
          </a:prstGeom>
          <a:noFill/>
          <a:ln>
            <a:noFill/>
          </a:ln>
        </p:spPr>
      </p:pic>
      <p:sp>
        <p:nvSpPr>
          <p:cNvPr id="65" name="Google Shape;65;p13"/>
          <p:cNvSpPr txBox="1">
            <a:spLocks noGrp="1"/>
          </p:cNvSpPr>
          <p:nvPr>
            <p:ph type="title"/>
          </p:nvPr>
        </p:nvSpPr>
        <p:spPr>
          <a:xfrm>
            <a:off x="1307737" y="356616"/>
            <a:ext cx="7200900" cy="7470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6" name="Google Shape;66;p13"/>
          <p:cNvSpPr txBox="1">
            <a:spLocks noGrp="1"/>
          </p:cNvSpPr>
          <p:nvPr>
            <p:ph type="body" idx="1"/>
          </p:nvPr>
        </p:nvSpPr>
        <p:spPr>
          <a:xfrm>
            <a:off x="838200" y="1554480"/>
            <a:ext cx="10515600" cy="4351200"/>
          </a:xfrm>
          <a:prstGeom prst="rect">
            <a:avLst/>
          </a:prstGeom>
          <a:noFill/>
          <a:ln>
            <a:noFill/>
          </a:ln>
        </p:spPr>
        <p:txBody>
          <a:bodyPr spcFirstLastPara="1" wrap="square" lIns="0" tIns="0" rIns="0" bIns="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67" name="Google Shape;67;p13"/>
          <p:cNvPicPr preferRelativeResize="0"/>
          <p:nvPr/>
        </p:nvPicPr>
        <p:blipFill rotWithShape="1">
          <a:blip r:embed="rId3">
            <a:alphaModFix/>
          </a:blip>
          <a:srcRect/>
          <a:stretch/>
        </p:blipFill>
        <p:spPr>
          <a:xfrm>
            <a:off x="10782272" y="6172202"/>
            <a:ext cx="1143055" cy="486318"/>
          </a:xfrm>
          <a:prstGeom prst="rect">
            <a:avLst/>
          </a:prstGeom>
          <a:noFill/>
          <a:ln>
            <a:noFill/>
          </a:ln>
        </p:spPr>
      </p:pic>
      <p:sp>
        <p:nvSpPr>
          <p:cNvPr id="68" name="Google Shape;68;p13"/>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69" name="Google Shape;69;p13"/>
          <p:cNvPicPr preferRelativeResize="0"/>
          <p:nvPr/>
        </p:nvPicPr>
        <p:blipFill rotWithShape="1">
          <a:blip r:embed="rId4">
            <a:alphaModFix/>
          </a:blip>
          <a:srcRect/>
          <a:stretch/>
        </p:blipFill>
        <p:spPr>
          <a:xfrm>
            <a:off x="171280" y="18289"/>
            <a:ext cx="965176" cy="1103697"/>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70"/>
        <p:cNvGrpSpPr/>
        <p:nvPr/>
      </p:nvGrpSpPr>
      <p:grpSpPr>
        <a:xfrm>
          <a:off x="0" y="0"/>
          <a:ext cx="0" cy="0"/>
          <a:chOff x="0" y="0"/>
          <a:chExt cx="0" cy="0"/>
        </a:xfrm>
      </p:grpSpPr>
      <p:sp>
        <p:nvSpPr>
          <p:cNvPr id="71" name="Google Shape;71;p14"/>
          <p:cNvSpPr txBox="1">
            <a:spLocks noGrp="1"/>
          </p:cNvSpPr>
          <p:nvPr>
            <p:ph type="body" idx="1"/>
          </p:nvPr>
        </p:nvSpPr>
        <p:spPr>
          <a:xfrm>
            <a:off x="838200" y="1554480"/>
            <a:ext cx="5181600" cy="4351200"/>
          </a:xfrm>
          <a:prstGeom prst="rect">
            <a:avLst/>
          </a:prstGeom>
          <a:noFill/>
          <a:ln>
            <a:noFill/>
          </a:ln>
        </p:spPr>
        <p:txBody>
          <a:bodyPr spcFirstLastPara="1" wrap="square" lIns="91425" tIns="45700" rIns="91425" bIns="4570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72" name="Google Shape;72;p14"/>
          <p:cNvSpPr txBox="1">
            <a:spLocks noGrp="1"/>
          </p:cNvSpPr>
          <p:nvPr>
            <p:ph type="body" idx="2"/>
          </p:nvPr>
        </p:nvSpPr>
        <p:spPr>
          <a:xfrm>
            <a:off x="6172200" y="1554480"/>
            <a:ext cx="5181600" cy="4351200"/>
          </a:xfrm>
          <a:prstGeom prst="rect">
            <a:avLst/>
          </a:prstGeom>
          <a:noFill/>
          <a:ln>
            <a:noFill/>
          </a:ln>
        </p:spPr>
        <p:txBody>
          <a:bodyPr spcFirstLastPara="1" wrap="square" lIns="91425" tIns="45700" rIns="91425" bIns="4570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73" name="Google Shape;73;p14"/>
          <p:cNvPicPr preferRelativeResize="0"/>
          <p:nvPr/>
        </p:nvPicPr>
        <p:blipFill rotWithShape="1">
          <a:blip r:embed="rId2">
            <a:alphaModFix/>
          </a:blip>
          <a:srcRect/>
          <a:stretch/>
        </p:blipFill>
        <p:spPr>
          <a:xfrm>
            <a:off x="10782272" y="6172202"/>
            <a:ext cx="1143055" cy="486318"/>
          </a:xfrm>
          <a:prstGeom prst="rect">
            <a:avLst/>
          </a:prstGeom>
          <a:noFill/>
          <a:ln>
            <a:noFill/>
          </a:ln>
        </p:spPr>
      </p:pic>
      <p:sp>
        <p:nvSpPr>
          <p:cNvPr id="74" name="Google Shape;74;p14"/>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75" name="Google Shape;75;p14"/>
          <p:cNvPicPr preferRelativeResize="0"/>
          <p:nvPr/>
        </p:nvPicPr>
        <p:blipFill rotWithShape="1">
          <a:blip r:embed="rId3">
            <a:alphaModFix/>
          </a:blip>
          <a:srcRect/>
          <a:stretch/>
        </p:blipFill>
        <p:spPr>
          <a:xfrm>
            <a:off x="7" y="0"/>
            <a:ext cx="12191986" cy="1219199"/>
          </a:xfrm>
          <a:prstGeom prst="rect">
            <a:avLst/>
          </a:prstGeom>
          <a:noFill/>
          <a:ln>
            <a:noFill/>
          </a:ln>
        </p:spPr>
      </p:pic>
      <p:sp>
        <p:nvSpPr>
          <p:cNvPr id="76" name="Google Shape;76;p14"/>
          <p:cNvSpPr txBox="1">
            <a:spLocks noGrp="1"/>
          </p:cNvSpPr>
          <p:nvPr>
            <p:ph type="title"/>
          </p:nvPr>
        </p:nvSpPr>
        <p:spPr>
          <a:xfrm>
            <a:off x="443565" y="205176"/>
            <a:ext cx="8065200" cy="8985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5"/>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 name="Google Shape;11;p5"/>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5"/>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5"/>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5"/>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8" Type="http://schemas.openxmlformats.org/officeDocument/2006/relationships/hyperlink" Target="mailto:Giessinger_t@cde.state.co.us" TargetMode="External"/><Relationship Id="rId13" Type="http://schemas.openxmlformats.org/officeDocument/2006/relationships/hyperlink" Target="mailto:Vassis_b@cde.state.co.us" TargetMode="External"/><Relationship Id="rId3" Type="http://schemas.openxmlformats.org/officeDocument/2006/relationships/hyperlink" Target="mailto:Mohajeri-nelson_n@cde.state.co.us" TargetMode="External"/><Relationship Id="rId7" Type="http://schemas.openxmlformats.org/officeDocument/2006/relationships/hyperlink" Target="mailto:Collins_k@cde.state.co.us" TargetMode="External"/><Relationship Id="rId12" Type="http://schemas.openxmlformats.org/officeDocument/2006/relationships/hyperlink" Target="mailto:Thompson_r@cde.state.co.u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Bylsma_b@cde.state.co.us" TargetMode="External"/><Relationship Id="rId11" Type="http://schemas.openxmlformats.org/officeDocument/2006/relationships/hyperlink" Target="mailto:Meushaw_l@cde.state.co.us" TargetMode="External"/><Relationship Id="rId5" Type="http://schemas.openxmlformats.org/officeDocument/2006/relationships/hyperlink" Target="mailto:prael_m@cde.state.co.us" TargetMode="External"/><Relationship Id="rId10" Type="http://schemas.openxmlformats.org/officeDocument/2006/relationships/hyperlink" Target="mailto:Meredith_j@cde.state.co.us" TargetMode="External"/><Relationship Id="rId4" Type="http://schemas.openxmlformats.org/officeDocument/2006/relationships/hyperlink" Target="mailto:Collins_d@cde.state.co.us" TargetMode="External"/><Relationship Id="rId9" Type="http://schemas.openxmlformats.org/officeDocument/2006/relationships/hyperlink" Target="mailto:Ingalls_k@cde.state.co.us" TargetMode="External"/><Relationship Id="rId14" Type="http://schemas.openxmlformats.org/officeDocument/2006/relationships/hyperlink" Target="mailto:Willett_j@cde.state.co.us"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mailto:negley_t@cde.state.co.us" TargetMode="External"/><Relationship Id="rId3" Type="http://schemas.openxmlformats.org/officeDocument/2006/relationships/hyperlink" Target="mailto:Collins_d@cde.state.co.us" TargetMode="External"/><Relationship Id="rId7" Type="http://schemas.openxmlformats.org/officeDocument/2006/relationships/hyperlink" Target="mailto:Jimenez_B@cde.state.co.us" TargetMode="External"/><Relationship Id="rId2" Type="http://schemas.openxmlformats.org/officeDocument/2006/relationships/hyperlink" Target="mailto:Mohajeri-nelson_n@cde.state.co.us" TargetMode="External"/><Relationship Id="rId1" Type="http://schemas.openxmlformats.org/officeDocument/2006/relationships/slideLayout" Target="../slideLayouts/slideLayout2.xml"/><Relationship Id="rId6" Type="http://schemas.openxmlformats.org/officeDocument/2006/relationships/hyperlink" Target="mailto:Christensen_m@cde.state.co.us" TargetMode="External"/><Relationship Id="rId5" Type="http://schemas.openxmlformats.org/officeDocument/2006/relationships/hyperlink" Target="mailto:gleason_p@cde.state.co.us" TargetMode="External"/><Relationship Id="rId10" Type="http://schemas.openxmlformats.org/officeDocument/2006/relationships/hyperlink" Target="mailto:shen_m@cde.state.co.us" TargetMode="External"/><Relationship Id="rId4" Type="http://schemas.openxmlformats.org/officeDocument/2006/relationships/hyperlink" Target="mailto:Burnham_K@cde.state.co.us" TargetMode="External"/><Relationship Id="rId9" Type="http://schemas.openxmlformats.org/officeDocument/2006/relationships/hyperlink" Target="mailto:shimmin_a@cde.state.co.u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Hawkins_r@cde.state.co.us" TargetMode="External"/><Relationship Id="rId2" Type="http://schemas.openxmlformats.org/officeDocument/2006/relationships/hyperlink" Target="mailto:Austin_j@cde.state.co.us" TargetMode="External"/><Relationship Id="rId1" Type="http://schemas.openxmlformats.org/officeDocument/2006/relationships/slideLayout" Target="../slideLayouts/slideLayout2.xml"/><Relationship Id="rId4" Type="http://schemas.openxmlformats.org/officeDocument/2006/relationships/hyperlink" Target="mailto:meermans_m@cde.state.co.u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Targeted Support and Improvement</a:t>
            </a:r>
          </a:p>
        </p:txBody>
      </p:sp>
      <p:sp>
        <p:nvSpPr>
          <p:cNvPr id="3" name="Slide Number Placeholder 2"/>
          <p:cNvSpPr>
            <a:spLocks noGrp="1"/>
          </p:cNvSpPr>
          <p:nvPr>
            <p:ph type="sldNum" idx="12"/>
          </p:nvPr>
        </p:nvSpPr>
        <p:spPr/>
        <p:txBody>
          <a:bodyPr/>
          <a:lstStyle/>
          <a:p>
            <a:fld id="{C479D5F6-EDCB-402A-AC08-4943A1820E8F}" type="slidenum">
              <a:rPr lang="en-US" smtClean="0"/>
              <a:pPr/>
              <a:t>1</a:t>
            </a:fld>
            <a:endParaRPr lang="en-US" dirty="0"/>
          </a:p>
        </p:txBody>
      </p:sp>
    </p:spTree>
    <p:extLst>
      <p:ext uri="{BB962C8B-B14F-4D97-AF65-F5344CB8AC3E}">
        <p14:creationId xmlns:p14="http://schemas.microsoft.com/office/powerpoint/2010/main" val="6750326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3B84B-BAFD-4A59-BE27-DCF1B6AD3831}"/>
              </a:ext>
            </a:extLst>
          </p:cNvPr>
          <p:cNvSpPr>
            <a:spLocks noGrp="1"/>
          </p:cNvSpPr>
          <p:nvPr>
            <p:ph type="title"/>
          </p:nvPr>
        </p:nvSpPr>
        <p:spPr/>
        <p:txBody>
          <a:bodyPr/>
          <a:lstStyle/>
          <a:p>
            <a:r>
              <a:rPr lang="en-US" dirty="0"/>
              <a:t>Targeted Support and Improvement</a:t>
            </a:r>
            <a:br>
              <a:rPr lang="en-US" dirty="0"/>
            </a:br>
            <a:r>
              <a:rPr lang="en-US" dirty="0"/>
              <a:t>Narrative Question 4, Cont.</a:t>
            </a:r>
          </a:p>
        </p:txBody>
      </p:sp>
      <p:pic>
        <p:nvPicPr>
          <p:cNvPr id="5" name="Content Placeholder 4" descr="Picture showing an example of the table that districts must complete for Targeted Support and Improvement Narrative Question 4. For each school, districts must indicate whether the school has exited from Targeted Support and Improvement, or if the school's status is pending based on the state's identification process.">
            <a:extLst>
              <a:ext uri="{FF2B5EF4-FFF2-40B4-BE49-F238E27FC236}">
                <a16:creationId xmlns:a16="http://schemas.microsoft.com/office/drawing/2014/main" id="{C90FBB99-2844-48D7-A283-18A59791E5F9}"/>
              </a:ext>
            </a:extLst>
          </p:cNvPr>
          <p:cNvPicPr>
            <a:picLocks noGrp="1" noChangeAspect="1"/>
          </p:cNvPicPr>
          <p:nvPr>
            <p:ph idx="1"/>
          </p:nvPr>
        </p:nvPicPr>
        <p:blipFill>
          <a:blip r:embed="rId2"/>
          <a:stretch>
            <a:fillRect/>
          </a:stretch>
        </p:blipFill>
        <p:spPr>
          <a:xfrm>
            <a:off x="113798" y="1470067"/>
            <a:ext cx="11748572" cy="3282908"/>
          </a:xfrm>
          <a:prstGeom prst="rect">
            <a:avLst/>
          </a:prstGeom>
        </p:spPr>
      </p:pic>
      <p:sp>
        <p:nvSpPr>
          <p:cNvPr id="6" name="Right Brace 5" descr="Bracket indicating that an LEA should select &quot;Yes&quot; or &quot;No&quot; for each school if the LEA has established their own exit criteria and timelines for schools identified for Targeted Support and Improvement.">
            <a:extLst>
              <a:ext uri="{FF2B5EF4-FFF2-40B4-BE49-F238E27FC236}">
                <a16:creationId xmlns:a16="http://schemas.microsoft.com/office/drawing/2014/main" id="{1E7B05F1-C762-4A7D-8CD1-67871F21ABD1}"/>
              </a:ext>
            </a:extLst>
          </p:cNvPr>
          <p:cNvSpPr/>
          <p:nvPr/>
        </p:nvSpPr>
        <p:spPr>
          <a:xfrm>
            <a:off x="10266990" y="2203191"/>
            <a:ext cx="219075" cy="514350"/>
          </a:xfrm>
          <a:prstGeom prst="righ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a:extLst>
              <a:ext uri="{FF2B5EF4-FFF2-40B4-BE49-F238E27FC236}">
                <a16:creationId xmlns:a16="http://schemas.microsoft.com/office/drawing/2014/main" id="{E0C9DDD5-5A9E-4BB5-B28D-475942C808B3}"/>
              </a:ext>
            </a:extLst>
          </p:cNvPr>
          <p:cNvSpPr txBox="1"/>
          <p:nvPr/>
        </p:nvSpPr>
        <p:spPr>
          <a:xfrm>
            <a:off x="10586085" y="2083534"/>
            <a:ext cx="1413445" cy="646331"/>
          </a:xfrm>
          <a:prstGeom prst="rect">
            <a:avLst/>
          </a:prstGeom>
          <a:noFill/>
        </p:spPr>
        <p:txBody>
          <a:bodyPr wrap="square" rtlCol="0">
            <a:spAutoFit/>
          </a:bodyPr>
          <a:lstStyle/>
          <a:p>
            <a:r>
              <a:rPr lang="en-US" sz="1200" dirty="0">
                <a:solidFill>
                  <a:srgbClr val="FF0000"/>
                </a:solidFill>
              </a:rPr>
              <a:t>LEA has established other exit criteria and timelines</a:t>
            </a:r>
          </a:p>
        </p:txBody>
      </p:sp>
      <p:cxnSp>
        <p:nvCxnSpPr>
          <p:cNvPr id="9" name="Straight Arrow Connector 8" descr="Arrow indicating that an LEA should select &quot;Pending state's identification process&quot; for each school if the LEA will annually exit all schools no longer meeting the state's identification criteria for Targeted Support and Improvement.">
            <a:extLst>
              <a:ext uri="{FF2B5EF4-FFF2-40B4-BE49-F238E27FC236}">
                <a16:creationId xmlns:a16="http://schemas.microsoft.com/office/drawing/2014/main" id="{16883EBF-EC12-412C-B26E-3ABF016B737D}"/>
              </a:ext>
            </a:extLst>
          </p:cNvPr>
          <p:cNvCxnSpPr/>
          <p:nvPr/>
        </p:nvCxnSpPr>
        <p:spPr>
          <a:xfrm>
            <a:off x="8867775" y="2875865"/>
            <a:ext cx="447675" cy="0"/>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0A3B7709-2D85-410E-8606-CDE7A3174A72}"/>
              </a:ext>
            </a:extLst>
          </p:cNvPr>
          <p:cNvSpPr txBox="1"/>
          <p:nvPr/>
        </p:nvSpPr>
        <p:spPr>
          <a:xfrm>
            <a:off x="7405688" y="2460366"/>
            <a:ext cx="1555483" cy="830997"/>
          </a:xfrm>
          <a:prstGeom prst="rect">
            <a:avLst/>
          </a:prstGeom>
          <a:noFill/>
        </p:spPr>
        <p:txBody>
          <a:bodyPr wrap="square" rtlCol="0">
            <a:spAutoFit/>
          </a:bodyPr>
          <a:lstStyle/>
          <a:p>
            <a:r>
              <a:rPr lang="en-US" sz="1200" dirty="0">
                <a:solidFill>
                  <a:srgbClr val="00B050"/>
                </a:solidFill>
              </a:rPr>
              <a:t>LEA will annually exit all schools no longer meeting the state’s identification criteria</a:t>
            </a:r>
          </a:p>
        </p:txBody>
      </p:sp>
      <p:sp>
        <p:nvSpPr>
          <p:cNvPr id="4" name="Slide Number Placeholder 3">
            <a:extLst>
              <a:ext uri="{FF2B5EF4-FFF2-40B4-BE49-F238E27FC236}">
                <a16:creationId xmlns:a16="http://schemas.microsoft.com/office/drawing/2014/main" id="{88D3A732-44B9-4306-A761-7C2921D6D617}"/>
              </a:ext>
            </a:extLst>
          </p:cNvPr>
          <p:cNvSpPr>
            <a:spLocks noGrp="1"/>
          </p:cNvSpPr>
          <p:nvPr>
            <p:ph type="sldNum" sz="quarter" idx="12"/>
          </p:nvPr>
        </p:nvSpPr>
        <p:spPr/>
        <p:txBody>
          <a:bodyPr/>
          <a:lstStyle/>
          <a:p>
            <a:fld id="{C479D5F6-EDCB-402A-AC08-4943A1820E8F}" type="slidenum">
              <a:rPr lang="en-US" smtClean="0"/>
              <a:pPr/>
              <a:t>10</a:t>
            </a:fld>
            <a:endParaRPr lang="en-US" dirty="0"/>
          </a:p>
        </p:txBody>
      </p:sp>
    </p:spTree>
    <p:extLst>
      <p:ext uri="{BB962C8B-B14F-4D97-AF65-F5344CB8AC3E}">
        <p14:creationId xmlns:p14="http://schemas.microsoft.com/office/powerpoint/2010/main" val="2857497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C3C0A2A-463C-440C-9940-70C12570DD0E}"/>
              </a:ext>
            </a:extLst>
          </p:cNvPr>
          <p:cNvSpPr>
            <a:spLocks noGrp="1"/>
          </p:cNvSpPr>
          <p:nvPr>
            <p:ph type="ctrTitle"/>
          </p:nvPr>
        </p:nvSpPr>
        <p:spPr/>
        <p:txBody>
          <a:bodyPr/>
          <a:lstStyle/>
          <a:p>
            <a:r>
              <a:rPr lang="en-US" dirty="0"/>
              <a:t>Questions??</a:t>
            </a:r>
          </a:p>
        </p:txBody>
      </p:sp>
      <p:sp>
        <p:nvSpPr>
          <p:cNvPr id="4" name="Slide Number Placeholder 3">
            <a:extLst>
              <a:ext uri="{FF2B5EF4-FFF2-40B4-BE49-F238E27FC236}">
                <a16:creationId xmlns:a16="http://schemas.microsoft.com/office/drawing/2014/main" id="{A11AF93E-1C1A-4DCF-AFD5-80B5A1A3B91E}"/>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11</a:t>
            </a:fld>
            <a:endParaRPr lang="en-US"/>
          </a:p>
        </p:txBody>
      </p:sp>
    </p:spTree>
    <p:extLst>
      <p:ext uri="{BB962C8B-B14F-4D97-AF65-F5344CB8AC3E}">
        <p14:creationId xmlns:p14="http://schemas.microsoft.com/office/powerpoint/2010/main" val="3109234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ESEA Office</a:t>
            </a:r>
          </a:p>
        </p:txBody>
      </p:sp>
      <p:graphicFrame>
        <p:nvGraphicFramePr>
          <p:cNvPr id="7" name="Table 6"/>
          <p:cNvGraphicFramePr>
            <a:graphicFrameLocks noGrp="1"/>
          </p:cNvGraphicFramePr>
          <p:nvPr>
            <p:extLst>
              <p:ext uri="{D42A27DB-BD31-4B8C-83A1-F6EECF244321}">
                <p14:modId xmlns:p14="http://schemas.microsoft.com/office/powerpoint/2010/main" val="3790211239"/>
              </p:ext>
            </p:extLst>
          </p:nvPr>
        </p:nvGraphicFramePr>
        <p:xfrm>
          <a:off x="443565" y="1337690"/>
          <a:ext cx="11239929" cy="1504530"/>
        </p:xfrm>
        <a:graphic>
          <a:graphicData uri="http://schemas.openxmlformats.org/drawingml/2006/table">
            <a:tbl>
              <a:tblPr firstRow="1" bandRow="1">
                <a:tableStyleId>{5C22544A-7EE6-4342-B048-85BDC9FD1C3A}</a:tableStyleId>
              </a:tblPr>
              <a:tblGrid>
                <a:gridCol w="1960968">
                  <a:extLst>
                    <a:ext uri="{9D8B030D-6E8A-4147-A177-3AD203B41FA5}">
                      <a16:colId xmlns:a16="http://schemas.microsoft.com/office/drawing/2014/main" val="532445600"/>
                    </a:ext>
                  </a:extLst>
                </a:gridCol>
                <a:gridCol w="5259988">
                  <a:extLst>
                    <a:ext uri="{9D8B030D-6E8A-4147-A177-3AD203B41FA5}">
                      <a16:colId xmlns:a16="http://schemas.microsoft.com/office/drawing/2014/main" val="1590019068"/>
                    </a:ext>
                  </a:extLst>
                </a:gridCol>
                <a:gridCol w="1440290">
                  <a:extLst>
                    <a:ext uri="{9D8B030D-6E8A-4147-A177-3AD203B41FA5}">
                      <a16:colId xmlns:a16="http://schemas.microsoft.com/office/drawing/2014/main" val="1099636816"/>
                    </a:ext>
                  </a:extLst>
                </a:gridCol>
                <a:gridCol w="2578683">
                  <a:extLst>
                    <a:ext uri="{9D8B030D-6E8A-4147-A177-3AD203B41FA5}">
                      <a16:colId xmlns:a16="http://schemas.microsoft.com/office/drawing/2014/main" val="3192903739"/>
                    </a:ext>
                  </a:extLst>
                </a:gridCol>
              </a:tblGrid>
              <a:tr h="340323">
                <a:tc>
                  <a:txBody>
                    <a:bodyPr/>
                    <a:lstStyle/>
                    <a:p>
                      <a:pPr marL="0" marR="0" algn="ctr">
                        <a:lnSpc>
                          <a:spcPct val="115000"/>
                        </a:lnSpc>
                        <a:spcBef>
                          <a:spcPts val="0"/>
                        </a:spcBef>
                        <a:spcAft>
                          <a:spcPts val="0"/>
                        </a:spcAft>
                      </a:pPr>
                      <a:r>
                        <a:rPr lang="en-US" sz="1600" kern="1200" dirty="0">
                          <a:solidFill>
                            <a:schemeClr val="tx1"/>
                          </a:solidFill>
                          <a:effectLst/>
                          <a:latin typeface="+mn-lt"/>
                        </a:rPr>
                        <a:t>ESEA</a:t>
                      </a:r>
                      <a:r>
                        <a:rPr lang="en-US" sz="1600" kern="1200" baseline="0" dirty="0">
                          <a:solidFill>
                            <a:schemeClr val="tx1"/>
                          </a:solidFill>
                          <a:effectLst/>
                          <a:latin typeface="+mn-lt"/>
                        </a:rPr>
                        <a:t> Office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Position</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Phone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E-mail</a:t>
                      </a:r>
                      <a:endParaRPr lang="en-US" sz="160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2090154904"/>
                  </a:ext>
                </a:extLst>
              </a:tr>
              <a:tr h="307626">
                <a:tc>
                  <a:txBody>
                    <a:bodyPr/>
                    <a:lstStyle/>
                    <a:p>
                      <a:pPr marL="0" marR="0">
                        <a:lnSpc>
                          <a:spcPct val="115000"/>
                        </a:lnSpc>
                        <a:spcBef>
                          <a:spcPts val="0"/>
                        </a:spcBef>
                        <a:spcAft>
                          <a:spcPts val="0"/>
                        </a:spcAft>
                      </a:pPr>
                      <a:r>
                        <a:rPr lang="en-US" sz="1400" b="0" dirty="0">
                          <a:effectLst/>
                          <a:latin typeface="+mn-lt"/>
                          <a:ea typeface="Calibri"/>
                          <a:cs typeface="Times New Roman"/>
                        </a:rPr>
                        <a:t>Nazie</a:t>
                      </a:r>
                      <a:r>
                        <a:rPr lang="en-US" sz="1400" b="0" baseline="0" dirty="0">
                          <a:effectLst/>
                          <a:latin typeface="+mn-lt"/>
                          <a:ea typeface="Calibri"/>
                          <a:cs typeface="Times New Roman"/>
                        </a:rPr>
                        <a:t> Mohajeri-Nelson</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effectLst/>
                          <a:latin typeface="+mn-lt"/>
                          <a:ea typeface="Calibri"/>
                          <a:cs typeface="Times New Roman"/>
                        </a:rPr>
                        <a:t>Director of ESEA Office</a:t>
                      </a: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rPr>
                        <a:t>303-866-6205</a:t>
                      </a: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hlinkClick r:id="rId3">
                            <a:extLst>
                              <a:ext uri="{A12FA001-AC4F-418D-AE19-62706E023703}">
                                <ahyp:hlinkClr xmlns:ahyp="http://schemas.microsoft.com/office/drawing/2018/hyperlinkcolor" val="tx"/>
                              </a:ext>
                            </a:extLst>
                          </a:hlinkClick>
                        </a:rPr>
                        <a:t>Mohajeri-nelson_n@cde.state.co.us</a:t>
                      </a:r>
                      <a:endParaRPr lang="en-US" sz="1400" b="0" kern="1200" dirty="0">
                        <a:solidFill>
                          <a:schemeClr val="tx1"/>
                        </a:solidFill>
                        <a:effectLst/>
                        <a:latin typeface="+mn-lt"/>
                        <a:ea typeface="+mn-ea"/>
                        <a:cs typeface="+mn-cs"/>
                      </a:endParaRPr>
                    </a:p>
                  </a:txBody>
                  <a:tcPr marL="71674" marR="71674" marT="39559" marB="39559"/>
                </a:tc>
                <a:extLst>
                  <a:ext uri="{0D108BD9-81ED-4DB2-BD59-A6C34878D82A}">
                    <a16:rowId xmlns:a16="http://schemas.microsoft.com/office/drawing/2014/main" val="133285228"/>
                  </a:ext>
                </a:extLst>
              </a:tr>
              <a:tr h="307626">
                <a:tc>
                  <a:txBody>
                    <a:bodyPr/>
                    <a:lstStyle/>
                    <a:p>
                      <a:pPr marL="0" marR="0">
                        <a:lnSpc>
                          <a:spcPct val="115000"/>
                        </a:lnSpc>
                        <a:spcBef>
                          <a:spcPts val="0"/>
                        </a:spcBef>
                        <a:spcAft>
                          <a:spcPts val="0"/>
                        </a:spcAft>
                      </a:pPr>
                      <a:r>
                        <a:rPr lang="en-US" sz="1400" b="0" dirty="0">
                          <a:effectLst/>
                          <a:latin typeface="+mn-lt"/>
                          <a:ea typeface="Calibri"/>
                          <a:cs typeface="Times New Roman"/>
                        </a:rPr>
                        <a:t>DeLilah Collins</a:t>
                      </a:r>
                    </a:p>
                  </a:txBody>
                  <a:tcPr marL="71674" marR="71674" marT="39559" marB="39559"/>
                </a:tc>
                <a:tc>
                  <a:txBody>
                    <a:bodyPr/>
                    <a:lstStyle/>
                    <a:p>
                      <a:pPr marL="0" marR="0">
                        <a:lnSpc>
                          <a:spcPct val="115000"/>
                        </a:lnSpc>
                        <a:spcBef>
                          <a:spcPts val="0"/>
                        </a:spcBef>
                        <a:spcAft>
                          <a:spcPts val="0"/>
                        </a:spcAft>
                      </a:pPr>
                      <a:r>
                        <a:rPr lang="en-US" sz="1400" b="0" dirty="0">
                          <a:effectLst/>
                          <a:latin typeface="+mn-lt"/>
                          <a:ea typeface="Calibri"/>
                          <a:cs typeface="Times New Roman"/>
                        </a:rPr>
                        <a:t>Assistant Director</a:t>
                      </a:r>
                      <a:r>
                        <a:rPr lang="en-US" sz="1400" b="0" baseline="0" dirty="0">
                          <a:effectLst/>
                          <a:latin typeface="+mn-lt"/>
                          <a:ea typeface="Calibri"/>
                          <a:cs typeface="Times New Roman"/>
                        </a:rPr>
                        <a:t> of ESEA Office</a:t>
                      </a:r>
                      <a:endParaRPr lang="en-US" sz="1400" b="0" dirty="0">
                        <a:effectLst/>
                        <a:latin typeface="+mn-lt"/>
                        <a:ea typeface="Calibri"/>
                        <a:cs typeface="Times New Roman"/>
                      </a:endParaRP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i="0" kern="1200" dirty="0">
                          <a:solidFill>
                            <a:schemeClr val="dk1"/>
                          </a:solidFill>
                          <a:effectLst/>
                          <a:latin typeface="+mn-lt"/>
                          <a:ea typeface="+mn-ea"/>
                          <a:cs typeface="+mn-cs"/>
                        </a:rPr>
                        <a:t>303-866-6850</a:t>
                      </a:r>
                      <a:endParaRPr lang="en-US" sz="1400" b="0" kern="1200" dirty="0">
                        <a:solidFill>
                          <a:schemeClr val="tx1"/>
                        </a:solidFill>
                        <a:effectLst/>
                        <a:latin typeface="+mn-lt"/>
                        <a:ea typeface="+mn-ea"/>
                        <a:cs typeface="+mn-cs"/>
                      </a:endParaRP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hlinkClick r:id="rId4">
                            <a:extLst>
                              <a:ext uri="{A12FA001-AC4F-418D-AE19-62706E023703}">
                                <ahyp:hlinkClr xmlns:ahyp="http://schemas.microsoft.com/office/drawing/2018/hyperlinkcolor" val="tx"/>
                              </a:ext>
                            </a:extLst>
                          </a:hlinkClick>
                        </a:rPr>
                        <a:t>Collins_d@cde.state.co.us</a:t>
                      </a:r>
                      <a:endParaRPr lang="en-US" sz="1400" b="0" kern="1200" dirty="0">
                        <a:solidFill>
                          <a:schemeClr val="tx1"/>
                        </a:solidFill>
                        <a:effectLst/>
                        <a:latin typeface="+mn-lt"/>
                        <a:ea typeface="+mn-ea"/>
                        <a:cs typeface="+mn-cs"/>
                      </a:endParaRPr>
                    </a:p>
                  </a:txBody>
                  <a:tcPr marL="71674" marR="71674" marT="39559" marB="39559"/>
                </a:tc>
                <a:extLst>
                  <a:ext uri="{0D108BD9-81ED-4DB2-BD59-A6C34878D82A}">
                    <a16:rowId xmlns:a16="http://schemas.microsoft.com/office/drawing/2014/main" val="4016313354"/>
                  </a:ext>
                </a:extLst>
              </a:tr>
              <a:tr h="307626">
                <a:tc>
                  <a:txBody>
                    <a:bodyPr/>
                    <a:lstStyle/>
                    <a:p>
                      <a:pPr marL="0" marR="0">
                        <a:lnSpc>
                          <a:spcPct val="115000"/>
                        </a:lnSpc>
                        <a:spcBef>
                          <a:spcPts val="0"/>
                        </a:spcBef>
                        <a:spcAft>
                          <a:spcPts val="0"/>
                        </a:spcAft>
                      </a:pPr>
                      <a:r>
                        <a:rPr lang="en-US" sz="1400" b="0" i="0" kern="1200" dirty="0">
                          <a:solidFill>
                            <a:schemeClr val="dk1"/>
                          </a:solidFill>
                          <a:effectLst/>
                          <a:latin typeface="+mn-lt"/>
                          <a:ea typeface="+mn-ea"/>
                          <a:cs typeface="+mn-cs"/>
                        </a:rPr>
                        <a:t>Michelle Prael  </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dk1"/>
                          </a:solidFill>
                          <a:effectLst/>
                          <a:latin typeface="+mn-lt"/>
                          <a:ea typeface="+mn-ea"/>
                          <a:cs typeface="+mn-cs"/>
                        </a:rPr>
                        <a:t>Program Support</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dk1"/>
                          </a:solidFill>
                          <a:effectLst/>
                          <a:latin typeface="+mn-lt"/>
                          <a:ea typeface="+mn-ea"/>
                          <a:cs typeface="+mn-cs"/>
                        </a:rPr>
                        <a:t>303-866-6998</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u="sng" kern="1200" dirty="0">
                          <a:solidFill>
                            <a:schemeClr val="tx1"/>
                          </a:solidFill>
                          <a:effectLst/>
                          <a:latin typeface="+mn-lt"/>
                          <a:ea typeface="+mn-ea"/>
                          <a:cs typeface="+mn-cs"/>
                          <a:hlinkClick r:id="rId5">
                            <a:extLst>
                              <a:ext uri="{A12FA001-AC4F-418D-AE19-62706E023703}">
                                <ahyp:hlinkClr xmlns:ahyp="http://schemas.microsoft.com/office/drawing/2018/hyperlinkcolor" val="tx"/>
                              </a:ext>
                            </a:extLst>
                          </a:hlinkClick>
                        </a:rPr>
                        <a:t>prael_m@cde.state.co.us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25233161"/>
                  </a:ext>
                </a:extLst>
              </a:tr>
            </a:tbl>
          </a:graphicData>
        </a:graphic>
      </p:graphicFrame>
      <p:graphicFrame>
        <p:nvGraphicFramePr>
          <p:cNvPr id="5" name="Content Placeholder 4" descr="ESEA Regional Contacts "/>
          <p:cNvGraphicFramePr>
            <a:graphicFrameLocks/>
          </p:cNvGraphicFramePr>
          <p:nvPr>
            <p:extLst>
              <p:ext uri="{D42A27DB-BD31-4B8C-83A1-F6EECF244321}">
                <p14:modId xmlns:p14="http://schemas.microsoft.com/office/powerpoint/2010/main" val="2241644224"/>
              </p:ext>
            </p:extLst>
          </p:nvPr>
        </p:nvGraphicFramePr>
        <p:xfrm>
          <a:off x="443564" y="2973559"/>
          <a:ext cx="11239929" cy="3108957"/>
        </p:xfrm>
        <a:graphic>
          <a:graphicData uri="http://schemas.openxmlformats.org/drawingml/2006/table">
            <a:tbl>
              <a:tblPr firstRow="1" bandRow="1">
                <a:tableStyleId>{5C22544A-7EE6-4342-B048-85BDC9FD1C3A}</a:tableStyleId>
              </a:tblPr>
              <a:tblGrid>
                <a:gridCol w="1977903">
                  <a:extLst>
                    <a:ext uri="{9D8B030D-6E8A-4147-A177-3AD203B41FA5}">
                      <a16:colId xmlns:a16="http://schemas.microsoft.com/office/drawing/2014/main" val="20000"/>
                    </a:ext>
                  </a:extLst>
                </a:gridCol>
                <a:gridCol w="5243054">
                  <a:extLst>
                    <a:ext uri="{9D8B030D-6E8A-4147-A177-3AD203B41FA5}">
                      <a16:colId xmlns:a16="http://schemas.microsoft.com/office/drawing/2014/main" val="20001"/>
                    </a:ext>
                  </a:extLst>
                </a:gridCol>
                <a:gridCol w="1263722">
                  <a:extLst>
                    <a:ext uri="{9D8B030D-6E8A-4147-A177-3AD203B41FA5}">
                      <a16:colId xmlns:a16="http://schemas.microsoft.com/office/drawing/2014/main" val="20002"/>
                    </a:ext>
                  </a:extLst>
                </a:gridCol>
                <a:gridCol w="2755250">
                  <a:extLst>
                    <a:ext uri="{9D8B030D-6E8A-4147-A177-3AD203B41FA5}">
                      <a16:colId xmlns:a16="http://schemas.microsoft.com/office/drawing/2014/main" val="20003"/>
                    </a:ext>
                  </a:extLst>
                </a:gridCol>
              </a:tblGrid>
              <a:tr h="340323">
                <a:tc>
                  <a:txBody>
                    <a:bodyPr/>
                    <a:lstStyle/>
                    <a:p>
                      <a:pPr marL="0" marR="0" algn="ctr">
                        <a:lnSpc>
                          <a:spcPct val="115000"/>
                        </a:lnSpc>
                        <a:spcBef>
                          <a:spcPts val="0"/>
                        </a:spcBef>
                        <a:spcAft>
                          <a:spcPts val="0"/>
                        </a:spcAft>
                      </a:pPr>
                      <a:r>
                        <a:rPr lang="en-US" sz="1600" kern="1200" dirty="0">
                          <a:solidFill>
                            <a:schemeClr val="tx1"/>
                          </a:solidFill>
                          <a:effectLst/>
                          <a:latin typeface="+mn-lt"/>
                        </a:rPr>
                        <a:t>ESEA Team</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Region &amp; Program Expertise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Phone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E-mail</a:t>
                      </a:r>
                      <a:endParaRPr lang="en-US" sz="160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0"/>
                  </a:ext>
                </a:extLst>
              </a:tr>
              <a:tr h="307626">
                <a:tc>
                  <a:txBody>
                    <a:bodyPr/>
                    <a:lstStyle/>
                    <a:p>
                      <a:pPr marL="0" marR="0">
                        <a:lnSpc>
                          <a:spcPct val="115000"/>
                        </a:lnSpc>
                        <a:spcBef>
                          <a:spcPts val="0"/>
                        </a:spcBef>
                        <a:spcAft>
                          <a:spcPts val="0"/>
                        </a:spcAft>
                      </a:pPr>
                      <a:r>
                        <a:rPr lang="en-US" sz="1400" b="0" kern="1200" dirty="0">
                          <a:effectLst/>
                          <a:latin typeface="+mn-lt"/>
                        </a:rPr>
                        <a:t>Brad Bylsma</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effectLst/>
                          <a:latin typeface="+mn-lt"/>
                          <a:ea typeface="Calibri"/>
                          <a:cs typeface="Times New Roman"/>
                        </a:rPr>
                        <a:t>Director of Support Coordinators</a:t>
                      </a:r>
                    </a:p>
                  </a:txBody>
                  <a:tcPr marL="71674" marR="71674" marT="39559" marB="39559"/>
                </a:tc>
                <a:tc>
                  <a:txBody>
                    <a:bodyPr/>
                    <a:lstStyle/>
                    <a:p>
                      <a:pPr marL="0" marR="0">
                        <a:lnSpc>
                          <a:spcPct val="115000"/>
                        </a:lnSpc>
                        <a:spcBef>
                          <a:spcPts val="0"/>
                        </a:spcBef>
                        <a:spcAft>
                          <a:spcPts val="0"/>
                        </a:spcAft>
                      </a:pPr>
                      <a:r>
                        <a:rPr lang="en-US" sz="1400" b="0" kern="1200" dirty="0">
                          <a:effectLst/>
                          <a:latin typeface="+mn-lt"/>
                        </a:rPr>
                        <a:t>303-866-6937</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6">
                            <a:extLst>
                              <a:ext uri="{A12FA001-AC4F-418D-AE19-62706E023703}">
                                <ahyp:hlinkClr xmlns:ahyp="http://schemas.microsoft.com/office/drawing/2018/hyperlinkcolor" val="tx"/>
                              </a:ext>
                            </a:extLst>
                          </a:hlinkClick>
                        </a:rPr>
                        <a:t>bylsma_b@cde.state.co.us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10"/>
                  </a:ext>
                </a:extLst>
              </a:tr>
              <a:tr h="307626">
                <a:tc>
                  <a:txBody>
                    <a:bodyPr/>
                    <a:lstStyle/>
                    <a:p>
                      <a:pPr marL="0" marR="0">
                        <a:lnSpc>
                          <a:spcPct val="115000"/>
                        </a:lnSpc>
                        <a:spcBef>
                          <a:spcPts val="0"/>
                        </a:spcBef>
                        <a:spcAft>
                          <a:spcPts val="0"/>
                        </a:spcAft>
                      </a:pPr>
                      <a:r>
                        <a:rPr lang="en-US" sz="1400" b="0" kern="1200" dirty="0">
                          <a:effectLst/>
                          <a:latin typeface="+mn-lt"/>
                        </a:rPr>
                        <a:t>Kristen Collins</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effectLst/>
                          <a:latin typeface="+mn-lt"/>
                          <a:ea typeface="Calibri"/>
                          <a:cs typeface="Times New Roman"/>
                        </a:rPr>
                        <a:t>Northwest</a:t>
                      </a:r>
                      <a:r>
                        <a:rPr lang="en-US" sz="1400" b="0" baseline="0" dirty="0">
                          <a:effectLst/>
                          <a:latin typeface="+mn-lt"/>
                          <a:ea typeface="Calibri"/>
                          <a:cs typeface="Times New Roman"/>
                        </a:rPr>
                        <a:t> &amp;</a:t>
                      </a:r>
                      <a:r>
                        <a:rPr lang="en-US" sz="1400" b="0" dirty="0">
                          <a:effectLst/>
                          <a:latin typeface="+mn-lt"/>
                          <a:ea typeface="Calibri"/>
                          <a:cs typeface="Times New Roman"/>
                        </a:rPr>
                        <a:t> West</a:t>
                      </a:r>
                      <a:r>
                        <a:rPr lang="en-US" sz="1400" b="0" baseline="0" dirty="0">
                          <a:effectLst/>
                          <a:latin typeface="+mn-lt"/>
                          <a:ea typeface="Calibri"/>
                          <a:cs typeface="Times New Roman"/>
                        </a:rPr>
                        <a:t> Central, Title V and Stakeholder Engagement</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effectLst/>
                          <a:latin typeface="+mn-lt"/>
                        </a:rPr>
                        <a:t>303-866-6705</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7">
                            <a:extLst>
                              <a:ext uri="{A12FA001-AC4F-418D-AE19-62706E023703}">
                                <ahyp:hlinkClr xmlns:ahyp="http://schemas.microsoft.com/office/drawing/2018/hyperlinkcolor" val="tx"/>
                              </a:ext>
                            </a:extLst>
                          </a:hlinkClick>
                        </a:rPr>
                        <a:t>collins_k@cde.state.co.us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738815680"/>
                  </a:ext>
                </a:extLst>
              </a:tr>
              <a:tr h="307626">
                <a:tc>
                  <a:txBody>
                    <a:bodyPr/>
                    <a:lstStyle/>
                    <a:p>
                      <a:pPr marL="0" marR="0">
                        <a:lnSpc>
                          <a:spcPct val="115000"/>
                        </a:lnSpc>
                        <a:spcBef>
                          <a:spcPts val="0"/>
                        </a:spcBef>
                        <a:spcAft>
                          <a:spcPts val="0"/>
                        </a:spcAft>
                      </a:pPr>
                      <a:r>
                        <a:rPr lang="en-US" sz="1400" b="0" kern="1200" dirty="0">
                          <a:effectLst/>
                          <a:latin typeface="+mn-lt"/>
                        </a:rPr>
                        <a:t>Tammy Giessinger</a:t>
                      </a:r>
                      <a:endParaRPr lang="en-US" sz="1400" b="0" dirty="0">
                        <a:effectLst/>
                        <a:latin typeface="+mn-lt"/>
                        <a:ea typeface="Calibri"/>
                        <a:cs typeface="Times New Roman"/>
                      </a:endParaRP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dirty="0">
                          <a:effectLst/>
                          <a:latin typeface="+mn-lt"/>
                          <a:ea typeface="Calibri"/>
                          <a:cs typeface="Times New Roman"/>
                        </a:rPr>
                        <a:t>Pikes Peak &amp; Southeast, Title IV and School Improvement</a:t>
                      </a:r>
                    </a:p>
                  </a:txBody>
                  <a:tcPr marL="71674" marR="71674" marT="39559" marB="39559"/>
                </a:tc>
                <a:tc>
                  <a:txBody>
                    <a:bodyPr/>
                    <a:lstStyle/>
                    <a:p>
                      <a:pPr marL="0" marR="0">
                        <a:lnSpc>
                          <a:spcPct val="115000"/>
                        </a:lnSpc>
                        <a:spcBef>
                          <a:spcPts val="0"/>
                        </a:spcBef>
                        <a:spcAft>
                          <a:spcPts val="0"/>
                        </a:spcAft>
                      </a:pPr>
                      <a:r>
                        <a:rPr lang="en-US" sz="1400" b="0" kern="1200" dirty="0">
                          <a:effectLst/>
                          <a:latin typeface="+mn-lt"/>
                        </a:rPr>
                        <a:t>303-866-6992</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hlinkClick r:id="rId8">
                            <a:extLst>
                              <a:ext uri="{A12FA001-AC4F-418D-AE19-62706E023703}">
                                <ahyp:hlinkClr xmlns:ahyp="http://schemas.microsoft.com/office/drawing/2018/hyperlinkcolor" val="tx"/>
                              </a:ext>
                            </a:extLst>
                          </a:hlinkClick>
                        </a:rPr>
                        <a:t>giessinger_t@cde.state.co.us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3899293212"/>
                  </a:ext>
                </a:extLst>
              </a:tr>
              <a:tr h="307626">
                <a:tc>
                  <a:txBody>
                    <a:bodyPr/>
                    <a:lstStyle/>
                    <a:p>
                      <a:pPr marL="0" marR="0">
                        <a:lnSpc>
                          <a:spcPct val="115000"/>
                        </a:lnSpc>
                        <a:spcBef>
                          <a:spcPts val="0"/>
                        </a:spcBef>
                        <a:spcAft>
                          <a:spcPts val="0"/>
                        </a:spcAft>
                      </a:pPr>
                      <a:r>
                        <a:rPr lang="en-US" sz="1400" b="1" dirty="0">
                          <a:effectLst/>
                          <a:latin typeface="+mn-lt"/>
                          <a:ea typeface="Calibri"/>
                          <a:cs typeface="Times New Roman"/>
                        </a:rPr>
                        <a:t>Karen Ingalls</a:t>
                      </a:r>
                    </a:p>
                  </a:txBody>
                  <a:tcPr marL="71674" marR="71674" marT="39559" marB="39559">
                    <a:solidFill>
                      <a:schemeClr val="accent6">
                        <a:lumMod val="40000"/>
                        <a:lumOff val="60000"/>
                      </a:schemeClr>
                    </a:solidFill>
                  </a:tcPr>
                </a:tc>
                <a:tc>
                  <a:txBody>
                    <a:bodyPr/>
                    <a:lstStyle/>
                    <a:p>
                      <a:pPr marL="0" marR="0">
                        <a:lnSpc>
                          <a:spcPct val="115000"/>
                        </a:lnSpc>
                        <a:spcBef>
                          <a:spcPts val="0"/>
                        </a:spcBef>
                        <a:spcAft>
                          <a:spcPts val="0"/>
                        </a:spcAft>
                      </a:pPr>
                      <a:r>
                        <a:rPr lang="en-US" sz="1400" b="1" dirty="0">
                          <a:effectLst/>
                          <a:latin typeface="+mn-lt"/>
                          <a:ea typeface="Calibri"/>
                          <a:cs typeface="Times New Roman"/>
                        </a:rPr>
                        <a:t>North Central &amp; Northeast, Title I Lead</a:t>
                      </a:r>
                    </a:p>
                  </a:txBody>
                  <a:tcPr marL="71674" marR="71674" marT="39559" marB="39559">
                    <a:solidFill>
                      <a:schemeClr val="accent6">
                        <a:lumMod val="40000"/>
                        <a:lumOff val="60000"/>
                      </a:schemeClr>
                    </a:solidFill>
                  </a:tcPr>
                </a:tc>
                <a:tc>
                  <a:txBody>
                    <a:bodyPr/>
                    <a:lstStyle/>
                    <a:p>
                      <a:pPr marL="0" marR="0">
                        <a:lnSpc>
                          <a:spcPct val="115000"/>
                        </a:lnSpc>
                        <a:spcBef>
                          <a:spcPts val="0"/>
                        </a:spcBef>
                        <a:spcAft>
                          <a:spcPts val="0"/>
                        </a:spcAft>
                      </a:pPr>
                      <a:r>
                        <a:rPr lang="en-US" sz="1400" b="1" dirty="0">
                          <a:effectLst/>
                          <a:latin typeface="+mn-lt"/>
                          <a:ea typeface="Calibri"/>
                          <a:cs typeface="Times New Roman"/>
                        </a:rPr>
                        <a:t>303-866-3897</a:t>
                      </a:r>
                    </a:p>
                  </a:txBody>
                  <a:tcPr marL="71674" marR="71674" marT="39559" marB="39559">
                    <a:solidFill>
                      <a:schemeClr val="accent6">
                        <a:lumMod val="40000"/>
                        <a:lumOff val="60000"/>
                      </a:schemeClr>
                    </a:solidFill>
                  </a:tcPr>
                </a:tc>
                <a:tc>
                  <a:txBody>
                    <a:bodyPr/>
                    <a:lstStyle/>
                    <a:p>
                      <a:pPr marL="0" marR="0">
                        <a:lnSpc>
                          <a:spcPct val="115000"/>
                        </a:lnSpc>
                        <a:spcBef>
                          <a:spcPts val="0"/>
                        </a:spcBef>
                        <a:spcAft>
                          <a:spcPts val="0"/>
                        </a:spcAft>
                      </a:pPr>
                      <a:r>
                        <a:rPr lang="en-US" sz="1400" b="1" dirty="0">
                          <a:solidFill>
                            <a:schemeClr val="tx1"/>
                          </a:solidFill>
                          <a:effectLst/>
                          <a:latin typeface="+mn-lt"/>
                          <a:ea typeface="Calibri"/>
                          <a:cs typeface="Times New Roman"/>
                          <a:hlinkClick r:id="rId9">
                            <a:extLst>
                              <a:ext uri="{A12FA001-AC4F-418D-AE19-62706E023703}">
                                <ahyp:hlinkClr xmlns:ahyp="http://schemas.microsoft.com/office/drawing/2018/hyperlinkcolor" val="tx"/>
                              </a:ext>
                            </a:extLst>
                          </a:hlinkClick>
                        </a:rPr>
                        <a:t>Ingalls_k@cde.state.co.us</a:t>
                      </a:r>
                      <a:r>
                        <a:rPr lang="en-US" sz="1400" b="1" dirty="0">
                          <a:solidFill>
                            <a:schemeClr val="tx1"/>
                          </a:solidFill>
                          <a:effectLst/>
                          <a:latin typeface="+mn-lt"/>
                          <a:ea typeface="Calibri"/>
                          <a:cs typeface="Times New Roman"/>
                        </a:rPr>
                        <a:t> </a:t>
                      </a:r>
                    </a:p>
                  </a:txBody>
                  <a:tcPr marL="71674" marR="71674" marT="39559" marB="39559">
                    <a:solidFill>
                      <a:schemeClr val="accent6">
                        <a:lumMod val="40000"/>
                        <a:lumOff val="60000"/>
                      </a:schemeClr>
                    </a:solidFill>
                  </a:tcPr>
                </a:tc>
                <a:extLst>
                  <a:ext uri="{0D108BD9-81ED-4DB2-BD59-A6C34878D82A}">
                    <a16:rowId xmlns:a16="http://schemas.microsoft.com/office/drawing/2014/main" val="789301235"/>
                  </a:ext>
                </a:extLst>
              </a:tr>
              <a:tr h="307626">
                <a:tc>
                  <a:txBody>
                    <a:bodyPr/>
                    <a:lstStyle/>
                    <a:p>
                      <a:pPr marL="0" marR="0">
                        <a:lnSpc>
                          <a:spcPct val="115000"/>
                        </a:lnSpc>
                        <a:spcBef>
                          <a:spcPts val="0"/>
                        </a:spcBef>
                        <a:spcAft>
                          <a:spcPts val="0"/>
                        </a:spcAft>
                      </a:pPr>
                      <a:r>
                        <a:rPr lang="en-US" sz="1400" b="0" dirty="0">
                          <a:effectLst/>
                          <a:latin typeface="+mn-lt"/>
                          <a:ea typeface="Calibri"/>
                          <a:cs typeface="Times New Roman"/>
                        </a:rPr>
                        <a:t>Jeremy</a:t>
                      </a:r>
                      <a:r>
                        <a:rPr lang="en-US" sz="1400" b="0" baseline="0" dirty="0">
                          <a:effectLst/>
                          <a:latin typeface="+mn-lt"/>
                          <a:ea typeface="Calibri"/>
                          <a:cs typeface="Times New Roman"/>
                        </a:rPr>
                        <a:t> Meredith</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effectLst/>
                          <a:latin typeface="+mn-lt"/>
                          <a:ea typeface="Calibri"/>
                          <a:cs typeface="Times New Roman"/>
                        </a:rPr>
                        <a:t>Southwest, Title II</a:t>
                      </a:r>
                    </a:p>
                  </a:txBody>
                  <a:tcPr marL="71674" marR="71674" marT="39559" marB="39559"/>
                </a:tc>
                <a:tc>
                  <a:txBody>
                    <a:bodyPr/>
                    <a:lstStyle/>
                    <a:p>
                      <a:pPr marL="0" marR="0">
                        <a:lnSpc>
                          <a:spcPct val="115000"/>
                        </a:lnSpc>
                        <a:spcBef>
                          <a:spcPts val="0"/>
                        </a:spcBef>
                        <a:spcAft>
                          <a:spcPts val="0"/>
                        </a:spcAft>
                      </a:pPr>
                      <a:r>
                        <a:rPr lang="en-US" sz="1400" b="0" dirty="0">
                          <a:effectLst/>
                          <a:latin typeface="+mn-lt"/>
                          <a:ea typeface="Calibri"/>
                          <a:cs typeface="Times New Roman"/>
                        </a:rPr>
                        <a:t>303-866-3905</a:t>
                      </a: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hlinkClick r:id="rId10">
                            <a:extLst>
                              <a:ext uri="{A12FA001-AC4F-418D-AE19-62706E023703}">
                                <ahyp:hlinkClr xmlns:ahyp="http://schemas.microsoft.com/office/drawing/2018/hyperlinkcolor" val="tx"/>
                              </a:ext>
                            </a:extLst>
                          </a:hlinkClick>
                        </a:rPr>
                        <a:t>meredith_j@cde.state.co.us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790978588"/>
                  </a:ext>
                </a:extLst>
              </a:tr>
              <a:tr h="307626">
                <a:tc>
                  <a:txBody>
                    <a:bodyPr/>
                    <a:lstStyle/>
                    <a:p>
                      <a:pPr marL="0" marR="0">
                        <a:lnSpc>
                          <a:spcPct val="115000"/>
                        </a:lnSpc>
                        <a:spcBef>
                          <a:spcPts val="0"/>
                        </a:spcBef>
                        <a:spcAft>
                          <a:spcPts val="0"/>
                        </a:spcAft>
                      </a:pPr>
                      <a:r>
                        <a:rPr lang="en-US" sz="1400" b="0" kern="1200" dirty="0">
                          <a:effectLst/>
                          <a:latin typeface="+mn-lt"/>
                        </a:rPr>
                        <a:t>Laura</a:t>
                      </a:r>
                      <a:r>
                        <a:rPr lang="en-US" sz="1400" b="0" kern="1200" baseline="0" dirty="0">
                          <a:effectLst/>
                          <a:latin typeface="+mn-lt"/>
                        </a:rPr>
                        <a:t> Meushaw</a:t>
                      </a:r>
                      <a:endParaRPr lang="en-US" sz="1400" b="0" dirty="0">
                        <a:effectLst/>
                        <a:latin typeface="+mn-lt"/>
                        <a:ea typeface="Calibri"/>
                        <a:cs typeface="Times New Roman"/>
                      </a:endParaRP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dirty="0">
                          <a:effectLst/>
                          <a:latin typeface="+mn-lt"/>
                          <a:ea typeface="Calibri"/>
                          <a:cs typeface="Times New Roman"/>
                        </a:rPr>
                        <a:t>Pikes Peak &amp; Southeast, Titles I and School</a:t>
                      </a:r>
                      <a:r>
                        <a:rPr lang="en-US" sz="1400" b="0" baseline="0" dirty="0">
                          <a:effectLst/>
                          <a:latin typeface="+mn-lt"/>
                          <a:ea typeface="Calibri"/>
                          <a:cs typeface="Times New Roman"/>
                        </a:rPr>
                        <a:t> Improvement</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effectLst/>
                          <a:latin typeface="+mn-lt"/>
                        </a:rPr>
                        <a:t>303-866-6618</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11">
                            <a:extLst>
                              <a:ext uri="{A12FA001-AC4F-418D-AE19-62706E023703}">
                                <ahyp:hlinkClr xmlns:ahyp="http://schemas.microsoft.com/office/drawing/2018/hyperlinkcolor" val="tx"/>
                              </a:ext>
                            </a:extLst>
                          </a:hlinkClick>
                        </a:rPr>
                        <a:t>meushaw_l@cde.state.co.us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870432387"/>
                  </a:ext>
                </a:extLst>
              </a:tr>
              <a:tr h="307626">
                <a:tc>
                  <a:txBody>
                    <a:bodyPr/>
                    <a:lstStyle/>
                    <a:p>
                      <a:pPr marL="0" marR="0">
                        <a:lnSpc>
                          <a:spcPct val="115000"/>
                        </a:lnSpc>
                        <a:spcBef>
                          <a:spcPts val="0"/>
                        </a:spcBef>
                        <a:spcAft>
                          <a:spcPts val="0"/>
                        </a:spcAft>
                      </a:pPr>
                      <a:r>
                        <a:rPr lang="en-US" sz="1400" b="0" kern="1200" dirty="0">
                          <a:effectLst/>
                          <a:latin typeface="+mn-lt"/>
                        </a:rPr>
                        <a:t>Robert Thompson</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effectLst/>
                          <a:latin typeface="+mn-lt"/>
                          <a:ea typeface="Calibri"/>
                          <a:cs typeface="Times New Roman"/>
                        </a:rPr>
                        <a:t>Northwest</a:t>
                      </a:r>
                      <a:r>
                        <a:rPr lang="en-US" sz="1400" b="0" baseline="0" dirty="0">
                          <a:effectLst/>
                          <a:latin typeface="+mn-lt"/>
                          <a:ea typeface="Calibri"/>
                          <a:cs typeface="Times New Roman"/>
                        </a:rPr>
                        <a:t> &amp;</a:t>
                      </a:r>
                      <a:r>
                        <a:rPr lang="en-US" sz="1400" b="0" dirty="0">
                          <a:effectLst/>
                          <a:latin typeface="+mn-lt"/>
                          <a:ea typeface="Calibri"/>
                          <a:cs typeface="Times New Roman"/>
                        </a:rPr>
                        <a:t> West</a:t>
                      </a:r>
                      <a:r>
                        <a:rPr lang="en-US" sz="1400" b="0" baseline="0" dirty="0">
                          <a:effectLst/>
                          <a:latin typeface="+mn-lt"/>
                          <a:ea typeface="Calibri"/>
                          <a:cs typeface="Times New Roman"/>
                        </a:rPr>
                        <a:t> Central, Title III</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effectLst/>
                          <a:latin typeface="+mn-lt"/>
                        </a:rPr>
                        <a:t>303-866-6842</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12">
                            <a:extLst>
                              <a:ext uri="{A12FA001-AC4F-418D-AE19-62706E023703}">
                                <ahyp:hlinkClr xmlns:ahyp="http://schemas.microsoft.com/office/drawing/2018/hyperlinkcolor" val="tx"/>
                              </a:ext>
                            </a:extLst>
                          </a:hlinkClick>
                        </a:rPr>
                        <a:t>thompson_r@cde.state.co.us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4143514781"/>
                  </a:ext>
                </a:extLst>
              </a:tr>
              <a:tr h="307626">
                <a:tc>
                  <a:txBody>
                    <a:bodyPr/>
                    <a:lstStyle/>
                    <a:p>
                      <a:pPr marL="0" marR="0">
                        <a:lnSpc>
                          <a:spcPct val="115000"/>
                        </a:lnSpc>
                        <a:spcBef>
                          <a:spcPts val="0"/>
                        </a:spcBef>
                        <a:spcAft>
                          <a:spcPts val="0"/>
                        </a:spcAft>
                      </a:pPr>
                      <a:r>
                        <a:rPr lang="en-US" sz="1400" b="0" kern="1200" dirty="0">
                          <a:effectLst/>
                          <a:latin typeface="+mn-lt"/>
                        </a:rPr>
                        <a:t>Barb Vassis</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effectLst/>
                          <a:latin typeface="+mn-lt"/>
                          <a:ea typeface="Calibri"/>
                          <a:cs typeface="Times New Roman"/>
                        </a:rPr>
                        <a:t>North Central &amp; Northeast, Titles I and II</a:t>
                      </a:r>
                    </a:p>
                  </a:txBody>
                  <a:tcPr marL="71674" marR="71674" marT="39559" marB="39559"/>
                </a:tc>
                <a:tc>
                  <a:txBody>
                    <a:bodyPr/>
                    <a:lstStyle/>
                    <a:p>
                      <a:pPr marL="0" marR="0">
                        <a:lnSpc>
                          <a:spcPct val="115000"/>
                        </a:lnSpc>
                        <a:spcBef>
                          <a:spcPts val="0"/>
                        </a:spcBef>
                        <a:spcAft>
                          <a:spcPts val="0"/>
                        </a:spcAft>
                      </a:pPr>
                      <a:r>
                        <a:rPr lang="en-US" sz="1400" b="0" kern="1200" dirty="0">
                          <a:effectLst/>
                          <a:latin typeface="+mn-lt"/>
                        </a:rPr>
                        <a:t>303-866-6065</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13">
                            <a:extLst>
                              <a:ext uri="{A12FA001-AC4F-418D-AE19-62706E023703}">
                                <ahyp:hlinkClr xmlns:ahyp="http://schemas.microsoft.com/office/drawing/2018/hyperlinkcolor" val="tx"/>
                              </a:ext>
                            </a:extLst>
                          </a:hlinkClick>
                        </a:rPr>
                        <a:t>vassis_b@cde.state.co.us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3906183935"/>
                  </a:ext>
                </a:extLst>
              </a:tr>
              <a:tr h="307626">
                <a:tc>
                  <a:txBody>
                    <a:bodyPr/>
                    <a:lstStyle/>
                    <a:p>
                      <a:pPr marL="0" marR="0">
                        <a:lnSpc>
                          <a:spcPct val="115000"/>
                        </a:lnSpc>
                        <a:spcBef>
                          <a:spcPts val="0"/>
                        </a:spcBef>
                        <a:spcAft>
                          <a:spcPts val="0"/>
                        </a:spcAft>
                      </a:pPr>
                      <a:r>
                        <a:rPr lang="en-US" sz="1400" b="0" kern="1200" dirty="0">
                          <a:effectLst/>
                          <a:latin typeface="+mn-lt"/>
                        </a:rPr>
                        <a:t>Joey Willett</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1" baseline="0" dirty="0">
                          <a:effectLst/>
                          <a:latin typeface="+mn-lt"/>
                          <a:ea typeface="Calibri"/>
                          <a:cs typeface="Times New Roman"/>
                        </a:rPr>
                        <a:t>Southwest</a:t>
                      </a:r>
                      <a:r>
                        <a:rPr lang="en-US" sz="1400" b="0" baseline="0" dirty="0">
                          <a:effectLst/>
                          <a:latin typeface="+mn-lt"/>
                          <a:ea typeface="Calibri"/>
                          <a:cs typeface="Times New Roman"/>
                        </a:rPr>
                        <a:t>, Titles I and ID, Monitoring</a:t>
                      </a:r>
                      <a:endParaRPr lang="en-US" sz="1400" b="0" dirty="0">
                        <a:effectLst/>
                        <a:latin typeface="+mn-lt"/>
                        <a:ea typeface="Calibri"/>
                        <a:cs typeface="Times New Roman"/>
                      </a:endParaRPr>
                    </a:p>
                  </a:txBody>
                  <a:tcPr marL="71674" marR="71674" marT="39559" marB="39559">
                    <a:solidFill>
                      <a:schemeClr val="accent6">
                        <a:lumMod val="40000"/>
                        <a:lumOff val="60000"/>
                      </a:schemeClr>
                    </a:solidFill>
                  </a:tcPr>
                </a:tc>
                <a:tc>
                  <a:txBody>
                    <a:bodyPr/>
                    <a:lstStyle/>
                    <a:p>
                      <a:pPr marL="0" marR="0">
                        <a:lnSpc>
                          <a:spcPct val="115000"/>
                        </a:lnSpc>
                        <a:spcBef>
                          <a:spcPts val="0"/>
                        </a:spcBef>
                        <a:spcAft>
                          <a:spcPts val="0"/>
                        </a:spcAft>
                      </a:pPr>
                      <a:r>
                        <a:rPr lang="en-US" sz="1400" b="0" kern="1200" dirty="0">
                          <a:effectLst/>
                          <a:latin typeface="+mn-lt"/>
                        </a:rPr>
                        <a:t>303-866-6700</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14">
                            <a:extLst>
                              <a:ext uri="{A12FA001-AC4F-418D-AE19-62706E023703}">
                                <ahyp:hlinkClr xmlns:ahyp="http://schemas.microsoft.com/office/drawing/2018/hyperlinkcolor" val="tx"/>
                              </a:ext>
                            </a:extLst>
                          </a:hlinkClick>
                        </a:rPr>
                        <a:t>willett_j@cde.state.co.us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p>
            <a:fld id="{C479D5F6-EDCB-402A-AC08-4943A1820E8F}" type="slidenum">
              <a:rPr lang="en-US" smtClean="0"/>
              <a:pPr/>
              <a:t>12</a:t>
            </a:fld>
            <a:endParaRPr lang="en-US" dirty="0"/>
          </a:p>
        </p:txBody>
      </p:sp>
    </p:spTree>
    <p:extLst>
      <p:ext uri="{BB962C8B-B14F-4D97-AF65-F5344CB8AC3E}">
        <p14:creationId xmlns:p14="http://schemas.microsoft.com/office/powerpoint/2010/main" val="1777869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ESEA Office (Cont.)</a:t>
            </a:r>
          </a:p>
        </p:txBody>
      </p:sp>
      <p:graphicFrame>
        <p:nvGraphicFramePr>
          <p:cNvPr id="6" name="Table 5"/>
          <p:cNvGraphicFramePr>
            <a:graphicFrameLocks noGrp="1"/>
          </p:cNvGraphicFramePr>
          <p:nvPr>
            <p:extLst>
              <p:ext uri="{D42A27DB-BD31-4B8C-83A1-F6EECF244321}">
                <p14:modId xmlns:p14="http://schemas.microsoft.com/office/powerpoint/2010/main" val="1760618310"/>
              </p:ext>
            </p:extLst>
          </p:nvPr>
        </p:nvGraphicFramePr>
        <p:xfrm>
          <a:off x="443565" y="1337690"/>
          <a:ext cx="11239929" cy="1196904"/>
        </p:xfrm>
        <a:graphic>
          <a:graphicData uri="http://schemas.openxmlformats.org/drawingml/2006/table">
            <a:tbl>
              <a:tblPr firstRow="1" bandRow="1">
                <a:tableStyleId>{5C22544A-7EE6-4342-B048-85BDC9FD1C3A}</a:tableStyleId>
              </a:tblPr>
              <a:tblGrid>
                <a:gridCol w="2432959">
                  <a:extLst>
                    <a:ext uri="{9D8B030D-6E8A-4147-A177-3AD203B41FA5}">
                      <a16:colId xmlns:a16="http://schemas.microsoft.com/office/drawing/2014/main" val="532445600"/>
                    </a:ext>
                  </a:extLst>
                </a:gridCol>
                <a:gridCol w="4600626">
                  <a:extLst>
                    <a:ext uri="{9D8B030D-6E8A-4147-A177-3AD203B41FA5}">
                      <a16:colId xmlns:a16="http://schemas.microsoft.com/office/drawing/2014/main" val="1590019068"/>
                    </a:ext>
                  </a:extLst>
                </a:gridCol>
                <a:gridCol w="1296980">
                  <a:extLst>
                    <a:ext uri="{9D8B030D-6E8A-4147-A177-3AD203B41FA5}">
                      <a16:colId xmlns:a16="http://schemas.microsoft.com/office/drawing/2014/main" val="1099636816"/>
                    </a:ext>
                  </a:extLst>
                </a:gridCol>
                <a:gridCol w="2909364">
                  <a:extLst>
                    <a:ext uri="{9D8B030D-6E8A-4147-A177-3AD203B41FA5}">
                      <a16:colId xmlns:a16="http://schemas.microsoft.com/office/drawing/2014/main" val="3192903739"/>
                    </a:ext>
                  </a:extLst>
                </a:gridCol>
              </a:tblGrid>
              <a:tr h="340323">
                <a:tc>
                  <a:txBody>
                    <a:bodyPr/>
                    <a:lstStyle/>
                    <a:p>
                      <a:pPr marL="0" marR="0" algn="ctr">
                        <a:lnSpc>
                          <a:spcPct val="115000"/>
                        </a:lnSpc>
                        <a:spcBef>
                          <a:spcPts val="0"/>
                        </a:spcBef>
                        <a:spcAft>
                          <a:spcPts val="0"/>
                        </a:spcAft>
                      </a:pPr>
                      <a:r>
                        <a:rPr lang="en-US" sz="1600" kern="1200" dirty="0">
                          <a:solidFill>
                            <a:schemeClr val="tx1"/>
                          </a:solidFill>
                          <a:effectLst/>
                          <a:latin typeface="+mn-lt"/>
                        </a:rPr>
                        <a:t>ESEA</a:t>
                      </a:r>
                      <a:r>
                        <a:rPr lang="en-US" sz="1600" kern="1200" baseline="0" dirty="0">
                          <a:solidFill>
                            <a:schemeClr val="tx1"/>
                          </a:solidFill>
                          <a:effectLst/>
                          <a:latin typeface="+mn-lt"/>
                        </a:rPr>
                        <a:t> Office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Position</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Phone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E-mail</a:t>
                      </a:r>
                      <a:endParaRPr lang="en-US" sz="160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2090154904"/>
                  </a:ext>
                </a:extLst>
              </a:tr>
              <a:tr h="307626">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Nazie</a:t>
                      </a:r>
                      <a:r>
                        <a:rPr lang="en-US" sz="1400" b="0" baseline="0" dirty="0">
                          <a:solidFill>
                            <a:schemeClr val="tx1"/>
                          </a:solidFill>
                          <a:effectLst/>
                          <a:latin typeface="+mn-lt"/>
                          <a:ea typeface="Calibri"/>
                          <a:cs typeface="Times New Roman"/>
                        </a:rPr>
                        <a:t> Mohajeri-Nelson</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Director of ESEA Office</a:t>
                      </a: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rPr>
                        <a:t>303-866-6205</a:t>
                      </a: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hlinkClick r:id="rId2">
                            <a:extLst>
                              <a:ext uri="{A12FA001-AC4F-418D-AE19-62706E023703}">
                                <ahyp:hlinkClr xmlns:ahyp="http://schemas.microsoft.com/office/drawing/2018/hyperlinkcolor" val="tx"/>
                              </a:ext>
                            </a:extLst>
                          </a:hlinkClick>
                        </a:rPr>
                        <a:t>Mohajeri-nelson_n@cde.state.co.us</a:t>
                      </a:r>
                      <a:endParaRPr lang="en-US" sz="1400" b="0" kern="1200" dirty="0">
                        <a:solidFill>
                          <a:schemeClr val="tx1"/>
                        </a:solidFill>
                        <a:effectLst/>
                        <a:latin typeface="+mn-lt"/>
                        <a:ea typeface="+mn-ea"/>
                        <a:cs typeface="+mn-cs"/>
                      </a:endParaRPr>
                    </a:p>
                  </a:txBody>
                  <a:tcPr marL="71674" marR="71674" marT="39559" marB="39559"/>
                </a:tc>
                <a:extLst>
                  <a:ext uri="{0D108BD9-81ED-4DB2-BD59-A6C34878D82A}">
                    <a16:rowId xmlns:a16="http://schemas.microsoft.com/office/drawing/2014/main" val="133285228"/>
                  </a:ext>
                </a:extLst>
              </a:tr>
              <a:tr h="307626">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DeLilah Collins</a:t>
                      </a: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Asst. Director</a:t>
                      </a:r>
                      <a:r>
                        <a:rPr lang="en-US" sz="1400" b="0" baseline="0" dirty="0">
                          <a:solidFill>
                            <a:schemeClr val="tx1"/>
                          </a:solidFill>
                          <a:effectLst/>
                          <a:latin typeface="+mn-lt"/>
                          <a:ea typeface="Calibri"/>
                          <a:cs typeface="Times New Roman"/>
                        </a:rPr>
                        <a:t> of ESEA Office</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i="0" kern="1200" dirty="0">
                          <a:solidFill>
                            <a:schemeClr val="tx1"/>
                          </a:solidFill>
                          <a:effectLst/>
                          <a:latin typeface="+mn-lt"/>
                          <a:ea typeface="+mn-ea"/>
                          <a:cs typeface="+mn-cs"/>
                        </a:rPr>
                        <a:t>303-866-6850</a:t>
                      </a:r>
                      <a:endParaRPr lang="en-US" sz="1400" b="0" kern="1200" dirty="0">
                        <a:solidFill>
                          <a:schemeClr val="tx1"/>
                        </a:solidFill>
                        <a:effectLst/>
                        <a:latin typeface="+mn-lt"/>
                        <a:ea typeface="+mn-ea"/>
                        <a:cs typeface="+mn-cs"/>
                      </a:endParaRP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hlinkClick r:id="rId3">
                            <a:extLst>
                              <a:ext uri="{A12FA001-AC4F-418D-AE19-62706E023703}">
                                <ahyp:hlinkClr xmlns:ahyp="http://schemas.microsoft.com/office/drawing/2018/hyperlinkcolor" val="tx"/>
                              </a:ext>
                            </a:extLst>
                          </a:hlinkClick>
                        </a:rPr>
                        <a:t>Collins_d@cde.state.co.us</a:t>
                      </a:r>
                      <a:endParaRPr lang="en-US" sz="1400" b="0" kern="1200" dirty="0">
                        <a:solidFill>
                          <a:schemeClr val="tx1"/>
                        </a:solidFill>
                        <a:effectLst/>
                        <a:latin typeface="+mn-lt"/>
                        <a:ea typeface="+mn-ea"/>
                        <a:cs typeface="+mn-cs"/>
                      </a:endParaRPr>
                    </a:p>
                  </a:txBody>
                  <a:tcPr marL="71674" marR="71674" marT="39559" marB="39559"/>
                </a:tc>
                <a:extLst>
                  <a:ext uri="{0D108BD9-81ED-4DB2-BD59-A6C34878D82A}">
                    <a16:rowId xmlns:a16="http://schemas.microsoft.com/office/drawing/2014/main" val="4016313354"/>
                  </a:ext>
                </a:extLst>
              </a:tr>
            </a:tbl>
          </a:graphicData>
        </a:graphic>
      </p:graphicFrame>
      <p:graphicFrame>
        <p:nvGraphicFramePr>
          <p:cNvPr id="5" name="Content Placeholder 4"/>
          <p:cNvGraphicFramePr>
            <a:graphicFrameLocks noGrp="1"/>
          </p:cNvGraphicFramePr>
          <p:nvPr>
            <p:ph idx="1"/>
            <p:extLst>
              <p:ext uri="{D42A27DB-BD31-4B8C-83A1-F6EECF244321}">
                <p14:modId xmlns:p14="http://schemas.microsoft.com/office/powerpoint/2010/main" val="762678792"/>
              </p:ext>
            </p:extLst>
          </p:nvPr>
        </p:nvGraphicFramePr>
        <p:xfrm>
          <a:off x="443565" y="2682650"/>
          <a:ext cx="11239928" cy="1797670"/>
        </p:xfrm>
        <a:graphic>
          <a:graphicData uri="http://schemas.openxmlformats.org/drawingml/2006/table">
            <a:tbl>
              <a:tblPr firstRow="1" bandRow="1">
                <a:tableStyleId>{5C22544A-7EE6-4342-B048-85BDC9FD1C3A}</a:tableStyleId>
              </a:tblPr>
              <a:tblGrid>
                <a:gridCol w="2443473">
                  <a:extLst>
                    <a:ext uri="{9D8B030D-6E8A-4147-A177-3AD203B41FA5}">
                      <a16:colId xmlns:a16="http://schemas.microsoft.com/office/drawing/2014/main" val="20000"/>
                    </a:ext>
                  </a:extLst>
                </a:gridCol>
                <a:gridCol w="4592549">
                  <a:extLst>
                    <a:ext uri="{9D8B030D-6E8A-4147-A177-3AD203B41FA5}">
                      <a16:colId xmlns:a16="http://schemas.microsoft.com/office/drawing/2014/main" val="20001"/>
                    </a:ext>
                  </a:extLst>
                </a:gridCol>
                <a:gridCol w="1284269">
                  <a:extLst>
                    <a:ext uri="{9D8B030D-6E8A-4147-A177-3AD203B41FA5}">
                      <a16:colId xmlns:a16="http://schemas.microsoft.com/office/drawing/2014/main" val="20002"/>
                    </a:ext>
                  </a:extLst>
                </a:gridCol>
                <a:gridCol w="2919637">
                  <a:extLst>
                    <a:ext uri="{9D8B030D-6E8A-4147-A177-3AD203B41FA5}">
                      <a16:colId xmlns:a16="http://schemas.microsoft.com/office/drawing/2014/main" val="20003"/>
                    </a:ext>
                  </a:extLst>
                </a:gridCol>
              </a:tblGrid>
              <a:tr h="359534">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CGA Team</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Program Expertise</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Phone</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E-mail</a:t>
                      </a:r>
                    </a:p>
                  </a:txBody>
                  <a:tcPr marL="71674" marR="71674" marT="39559" marB="39559"/>
                </a:tc>
                <a:extLst>
                  <a:ext uri="{0D108BD9-81ED-4DB2-BD59-A6C34878D82A}">
                    <a16:rowId xmlns:a16="http://schemas.microsoft.com/office/drawing/2014/main" val="10000"/>
                  </a:ext>
                </a:extLst>
              </a:tr>
              <a:tr h="359534">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Kim Burnham</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Competitive, Grants &amp; Awards Supervisor</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303-866-6916</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u="sng" kern="1200" dirty="0">
                          <a:solidFill>
                            <a:schemeClr val="tx1"/>
                          </a:solidFill>
                          <a:effectLst/>
                          <a:latin typeface="+mn-lt"/>
                          <a:ea typeface="+mn-ea"/>
                          <a:cs typeface="+mn-cs"/>
                          <a:hlinkClick r:id="rId4">
                            <a:extLst>
                              <a:ext uri="{A12FA001-AC4F-418D-AE19-62706E023703}">
                                <ahyp:hlinkClr xmlns:ahyp="http://schemas.microsoft.com/office/drawing/2018/hyperlinkcolor" val="tx"/>
                              </a:ext>
                            </a:extLst>
                          </a:hlinkClick>
                        </a:rPr>
                        <a:t>Burnham_K@cde.state.co.us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1"/>
                  </a:ext>
                </a:extLst>
              </a:tr>
              <a:tr h="359534">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Patricia Gleason</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i="0" kern="1200" dirty="0">
                          <a:solidFill>
                            <a:schemeClr val="tx1"/>
                          </a:solidFill>
                          <a:effectLst/>
                          <a:latin typeface="+mn-lt"/>
                          <a:ea typeface="+mn-ea"/>
                          <a:cs typeface="+mn-cs"/>
                        </a:rPr>
                        <a:t>Senior Consultant, Grants &amp; Awards </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303-866-6143</a:t>
                      </a:r>
                      <a:endParaRPr lang="en-US" sz="1400" b="0" dirty="0">
                        <a:solidFill>
                          <a:schemeClr val="tx1"/>
                        </a:solidFill>
                        <a:effectLst/>
                        <a:latin typeface="+mn-lt"/>
                        <a:ea typeface="Calibri"/>
                        <a:cs typeface="Times New Roman"/>
                      </a:endParaRPr>
                    </a:p>
                  </a:txBody>
                  <a:tcPr marL="71674" marR="71674" marT="39559" marB="39559"/>
                </a:tc>
                <a:tc>
                  <a:txBody>
                    <a:bodyPr/>
                    <a:lstStyle/>
                    <a:p>
                      <a:r>
                        <a:rPr lang="en-US" sz="1400" b="0" i="0" u="sng" kern="1200" dirty="0">
                          <a:solidFill>
                            <a:schemeClr val="tx1"/>
                          </a:solidFill>
                          <a:effectLst/>
                          <a:latin typeface="+mn-lt"/>
                          <a:ea typeface="+mn-ea"/>
                          <a:cs typeface="+mn-cs"/>
                          <a:hlinkClick r:id="rId5">
                            <a:extLst>
                              <a:ext uri="{A12FA001-AC4F-418D-AE19-62706E023703}">
                                <ahyp:hlinkClr xmlns:ahyp="http://schemas.microsoft.com/office/drawing/2018/hyperlinkcolor" val="tx"/>
                              </a:ext>
                            </a:extLst>
                          </a:hlinkClick>
                        </a:rPr>
                        <a:t>Gleason_P@cde.state.co.us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2"/>
                  </a:ext>
                </a:extLst>
              </a:tr>
              <a:tr h="359534">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Mandy Christensen</a:t>
                      </a: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dirty="0">
                          <a:solidFill>
                            <a:schemeClr val="tx1"/>
                          </a:solidFill>
                          <a:effectLst/>
                          <a:latin typeface="+mn-lt"/>
                          <a:ea typeface="Calibri"/>
                          <a:cs typeface="Times New Roman"/>
                        </a:rPr>
                        <a:t>Senior Consultant</a:t>
                      </a:r>
                      <a:r>
                        <a:rPr lang="en-US" sz="1400" b="0" i="0" kern="1200" dirty="0">
                          <a:solidFill>
                            <a:schemeClr val="tx1"/>
                          </a:solidFill>
                          <a:effectLst/>
                          <a:latin typeface="+mn-lt"/>
                          <a:ea typeface="+mn-ea"/>
                          <a:cs typeface="+mn-cs"/>
                        </a:rPr>
                        <a:t>, Grants &amp; Awards </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303-866-6250</a:t>
                      </a: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hlinkClick r:id="rId6">
                            <a:extLst>
                              <a:ext uri="{A12FA001-AC4F-418D-AE19-62706E023703}">
                                <ahyp:hlinkClr xmlns:ahyp="http://schemas.microsoft.com/office/drawing/2018/hyperlinkcolor" val="tx"/>
                              </a:ext>
                            </a:extLst>
                          </a:hlinkClick>
                        </a:rPr>
                        <a:t>Christensen_m@cde.state.co.us</a:t>
                      </a:r>
                      <a:r>
                        <a:rPr lang="en-US" sz="1400" b="0" baseline="0" dirty="0">
                          <a:solidFill>
                            <a:schemeClr val="tx1"/>
                          </a:solidFill>
                          <a:effectLst/>
                          <a:latin typeface="+mn-lt"/>
                          <a:ea typeface="Calibri"/>
                          <a:cs typeface="Times New Roman"/>
                        </a:rPr>
                        <a:t> </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3066141455"/>
                  </a:ext>
                </a:extLst>
              </a:tr>
              <a:tr h="359534">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Brittany Jimenez</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Program Support</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303-866-6813</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u="sng" kern="1200" dirty="0">
                          <a:solidFill>
                            <a:schemeClr val="tx1"/>
                          </a:solidFill>
                          <a:effectLst/>
                          <a:latin typeface="+mn-lt"/>
                          <a:ea typeface="+mn-ea"/>
                          <a:cs typeface="+mn-cs"/>
                          <a:hlinkClick r:id="rId7">
                            <a:extLst>
                              <a:ext uri="{A12FA001-AC4F-418D-AE19-62706E023703}">
                                <ahyp:hlinkClr xmlns:ahyp="http://schemas.microsoft.com/office/drawing/2018/hyperlinkcolor" val="tx"/>
                              </a:ext>
                            </a:extLst>
                          </a:hlinkClick>
                        </a:rPr>
                        <a:t>Jimenez_B@cde.state.co.us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3"/>
                  </a:ext>
                </a:extLst>
              </a:tr>
            </a:tbl>
          </a:graphicData>
        </a:graphic>
      </p:graphicFrame>
      <p:graphicFrame>
        <p:nvGraphicFramePr>
          <p:cNvPr id="7" name="Content Placeholder 4"/>
          <p:cNvGraphicFramePr>
            <a:graphicFrameLocks/>
          </p:cNvGraphicFramePr>
          <p:nvPr>
            <p:extLst>
              <p:ext uri="{D42A27DB-BD31-4B8C-83A1-F6EECF244321}">
                <p14:modId xmlns:p14="http://schemas.microsoft.com/office/powerpoint/2010/main" val="2984839055"/>
              </p:ext>
            </p:extLst>
          </p:nvPr>
        </p:nvGraphicFramePr>
        <p:xfrm>
          <a:off x="443565" y="4816783"/>
          <a:ext cx="11239928" cy="1893696"/>
        </p:xfrm>
        <a:graphic>
          <a:graphicData uri="http://schemas.openxmlformats.org/drawingml/2006/table">
            <a:tbl>
              <a:tblPr firstRow="1" bandRow="1">
                <a:tableStyleId>{5C22544A-7EE6-4342-B048-85BDC9FD1C3A}</a:tableStyleId>
              </a:tblPr>
              <a:tblGrid>
                <a:gridCol w="2443473">
                  <a:extLst>
                    <a:ext uri="{9D8B030D-6E8A-4147-A177-3AD203B41FA5}">
                      <a16:colId xmlns:a16="http://schemas.microsoft.com/office/drawing/2014/main" val="20000"/>
                    </a:ext>
                  </a:extLst>
                </a:gridCol>
                <a:gridCol w="4613097">
                  <a:extLst>
                    <a:ext uri="{9D8B030D-6E8A-4147-A177-3AD203B41FA5}">
                      <a16:colId xmlns:a16="http://schemas.microsoft.com/office/drawing/2014/main" val="20001"/>
                    </a:ext>
                  </a:extLst>
                </a:gridCol>
                <a:gridCol w="1263721">
                  <a:extLst>
                    <a:ext uri="{9D8B030D-6E8A-4147-A177-3AD203B41FA5}">
                      <a16:colId xmlns:a16="http://schemas.microsoft.com/office/drawing/2014/main" val="20002"/>
                    </a:ext>
                  </a:extLst>
                </a:gridCol>
                <a:gridCol w="2919637">
                  <a:extLst>
                    <a:ext uri="{9D8B030D-6E8A-4147-A177-3AD203B41FA5}">
                      <a16:colId xmlns:a16="http://schemas.microsoft.com/office/drawing/2014/main" val="20003"/>
                    </a:ext>
                  </a:extLst>
                </a:gridCol>
              </a:tblGrid>
              <a:tr h="339216">
                <a:tc>
                  <a:txBody>
                    <a:bodyPr/>
                    <a:lstStyle/>
                    <a:p>
                      <a:pPr algn="ctr"/>
                      <a:r>
                        <a:rPr lang="en-US" sz="1400" dirty="0">
                          <a:solidFill>
                            <a:schemeClr val="tx1"/>
                          </a:solidFill>
                        </a:rPr>
                        <a:t>DARE Team</a:t>
                      </a:r>
                    </a:p>
                  </a:txBody>
                  <a:tcPr/>
                </a:tc>
                <a:tc>
                  <a:txBody>
                    <a:bodyPr/>
                    <a:lstStyle/>
                    <a:p>
                      <a:pPr algn="ctr"/>
                      <a:r>
                        <a:rPr lang="en-US" sz="1400" dirty="0">
                          <a:solidFill>
                            <a:schemeClr val="tx1"/>
                          </a:solidFill>
                        </a:rPr>
                        <a:t>Expertise</a:t>
                      </a:r>
                    </a:p>
                  </a:txBody>
                  <a:tcPr/>
                </a:tc>
                <a:tc>
                  <a:txBody>
                    <a:bodyPr/>
                    <a:lstStyle/>
                    <a:p>
                      <a:pPr algn="ctr"/>
                      <a:r>
                        <a:rPr lang="en-US" sz="1400" dirty="0">
                          <a:solidFill>
                            <a:schemeClr val="tx1"/>
                          </a:solidFill>
                        </a:rPr>
                        <a:t>Phone</a:t>
                      </a:r>
                    </a:p>
                  </a:txBody>
                  <a:tcPr/>
                </a:tc>
                <a:tc>
                  <a:txBody>
                    <a:bodyPr/>
                    <a:lstStyle/>
                    <a:p>
                      <a:pPr algn="ctr"/>
                      <a:r>
                        <a:rPr lang="en-US" sz="1400" dirty="0">
                          <a:solidFill>
                            <a:schemeClr val="tx1"/>
                          </a:solidFill>
                        </a:rPr>
                        <a:t>Email</a:t>
                      </a:r>
                    </a:p>
                  </a:txBody>
                  <a:tcPr/>
                </a:tc>
                <a:extLst>
                  <a:ext uri="{0D108BD9-81ED-4DB2-BD59-A6C34878D82A}">
                    <a16:rowId xmlns:a16="http://schemas.microsoft.com/office/drawing/2014/main" val="10000"/>
                  </a:ext>
                </a:extLst>
              </a:tr>
              <a:tr h="310948">
                <a:tc>
                  <a:txBody>
                    <a:bodyPr/>
                    <a:lstStyle/>
                    <a:p>
                      <a:r>
                        <a:rPr lang="en-US" sz="1400" b="0" i="0" kern="1200" dirty="0">
                          <a:solidFill>
                            <a:schemeClr val="dk1"/>
                          </a:solidFill>
                          <a:effectLst/>
                          <a:latin typeface="+mn-lt"/>
                          <a:ea typeface="+mn-ea"/>
                          <a:cs typeface="+mn-cs"/>
                        </a:rPr>
                        <a:t>Tina Negley</a:t>
                      </a:r>
                      <a:endParaRPr lang="en-US" sz="1400" b="0" dirty="0"/>
                    </a:p>
                  </a:txBody>
                  <a:tcPr/>
                </a:tc>
                <a:tc>
                  <a:txBody>
                    <a:bodyPr/>
                    <a:lstStyle/>
                    <a:p>
                      <a:r>
                        <a:rPr lang="en-US" sz="1400" b="0" i="0" kern="1200" dirty="0">
                          <a:solidFill>
                            <a:schemeClr val="dk1"/>
                          </a:solidFill>
                          <a:effectLst/>
                          <a:latin typeface="+mn-lt"/>
                          <a:ea typeface="+mn-ea"/>
                          <a:cs typeface="+mn-cs"/>
                        </a:rPr>
                        <a:t>ESSA Accountability, Program Evaluation,</a:t>
                      </a:r>
                      <a:r>
                        <a:rPr lang="en-US" sz="1400" b="0" i="0" kern="1200" baseline="0" dirty="0">
                          <a:solidFill>
                            <a:schemeClr val="dk1"/>
                          </a:solidFill>
                          <a:effectLst/>
                          <a:latin typeface="+mn-lt"/>
                          <a:ea typeface="+mn-ea"/>
                          <a:cs typeface="+mn-cs"/>
                        </a:rPr>
                        <a:t> and Reporting</a:t>
                      </a:r>
                      <a:endParaRPr lang="en-US" sz="1400" dirty="0"/>
                    </a:p>
                  </a:txBody>
                  <a:tcPr/>
                </a:tc>
                <a:tc>
                  <a:txBody>
                    <a:bodyPr/>
                    <a:lstStyle/>
                    <a:p>
                      <a:r>
                        <a:rPr lang="en-US" sz="1400" b="0" i="0" kern="1200" dirty="0">
                          <a:solidFill>
                            <a:schemeClr val="dk1"/>
                          </a:solidFill>
                          <a:effectLst/>
                          <a:latin typeface="+mn-lt"/>
                          <a:ea typeface="+mn-ea"/>
                          <a:cs typeface="+mn-cs"/>
                        </a:rPr>
                        <a:t>303-866-5243</a:t>
                      </a:r>
                      <a:endParaRPr lang="en-US" sz="1400" dirty="0"/>
                    </a:p>
                  </a:txBody>
                  <a:tcPr/>
                </a:tc>
                <a:tc>
                  <a:txBody>
                    <a:bodyPr/>
                    <a:lstStyle/>
                    <a:p>
                      <a:r>
                        <a:rPr lang="en-US" sz="1400" b="0" i="0" u="sng" kern="1200" dirty="0">
                          <a:solidFill>
                            <a:schemeClr val="tx1"/>
                          </a:solidFill>
                          <a:effectLst/>
                          <a:latin typeface="+mn-lt"/>
                          <a:ea typeface="+mn-ea"/>
                          <a:cs typeface="+mn-cs"/>
                          <a:hlinkClick r:id="rId8">
                            <a:extLst>
                              <a:ext uri="{A12FA001-AC4F-418D-AE19-62706E023703}">
                                <ahyp:hlinkClr xmlns:ahyp="http://schemas.microsoft.com/office/drawing/2018/hyperlinkcolor" val="tx"/>
                              </a:ext>
                            </a:extLst>
                          </a:hlinkClick>
                        </a:rPr>
                        <a:t>negley_t@cde.state.co.us</a:t>
                      </a:r>
                      <a:endParaRPr lang="en-US" sz="1400" dirty="0">
                        <a:solidFill>
                          <a:schemeClr val="tx1"/>
                        </a:solidFill>
                      </a:endParaRPr>
                    </a:p>
                  </a:txBody>
                  <a:tcPr/>
                </a:tc>
                <a:extLst>
                  <a:ext uri="{0D108BD9-81ED-4DB2-BD59-A6C34878D82A}">
                    <a16:rowId xmlns:a16="http://schemas.microsoft.com/office/drawing/2014/main" val="10001"/>
                  </a:ext>
                </a:extLst>
              </a:tr>
              <a:tr h="345503">
                <a:tc>
                  <a:txBody>
                    <a:bodyPr/>
                    <a:lstStyle/>
                    <a:p>
                      <a:r>
                        <a:rPr lang="en-US" sz="1400" b="0" i="0" kern="1200" dirty="0">
                          <a:solidFill>
                            <a:schemeClr val="dk1"/>
                          </a:solidFill>
                          <a:effectLst/>
                          <a:latin typeface="+mn-lt"/>
                          <a:ea typeface="+mn-ea"/>
                          <a:cs typeface="+mn-cs"/>
                        </a:rPr>
                        <a:t>Alan Shimmin</a:t>
                      </a:r>
                      <a:endParaRPr lang="en-US" sz="1400" b="0" dirty="0"/>
                    </a:p>
                  </a:txBody>
                  <a:tcPr/>
                </a:tc>
                <a:tc>
                  <a:txBody>
                    <a:bodyPr/>
                    <a:lstStyle/>
                    <a:p>
                      <a:r>
                        <a:rPr lang="en-US" sz="1400" b="0" i="0" kern="1200" dirty="0">
                          <a:solidFill>
                            <a:schemeClr val="dk1"/>
                          </a:solidFill>
                          <a:effectLst/>
                          <a:latin typeface="+mn-lt"/>
                          <a:ea typeface="+mn-ea"/>
                          <a:cs typeface="+mn-cs"/>
                        </a:rPr>
                        <a:t>ESEA Reporting</a:t>
                      </a:r>
                      <a:r>
                        <a:rPr lang="en-US" sz="1400" b="0" i="0" kern="1200" baseline="0" dirty="0">
                          <a:solidFill>
                            <a:schemeClr val="dk1"/>
                          </a:solidFill>
                          <a:effectLst/>
                          <a:latin typeface="+mn-lt"/>
                          <a:ea typeface="+mn-ea"/>
                          <a:cs typeface="+mn-cs"/>
                        </a:rPr>
                        <a:t> and Data Collections</a:t>
                      </a:r>
                      <a:endParaRPr lang="en-US" sz="1400" dirty="0"/>
                    </a:p>
                  </a:txBody>
                  <a:tcPr/>
                </a:tc>
                <a:tc>
                  <a:txBody>
                    <a:bodyPr/>
                    <a:lstStyle/>
                    <a:p>
                      <a:r>
                        <a:rPr lang="en-US" sz="1400" b="0" i="0" kern="1200" dirty="0">
                          <a:solidFill>
                            <a:schemeClr val="dk1"/>
                          </a:solidFill>
                          <a:effectLst/>
                          <a:latin typeface="+mn-lt"/>
                          <a:ea typeface="+mn-ea"/>
                          <a:cs typeface="+mn-cs"/>
                        </a:rPr>
                        <a:t>303-866-6209</a:t>
                      </a:r>
                      <a:endParaRPr lang="en-US" sz="1400" dirty="0"/>
                    </a:p>
                  </a:txBody>
                  <a:tcPr/>
                </a:tc>
                <a:tc>
                  <a:txBody>
                    <a:bodyPr/>
                    <a:lstStyle/>
                    <a:p>
                      <a:r>
                        <a:rPr lang="en-US" sz="1400" b="0" i="0" u="sng" kern="1200" dirty="0">
                          <a:solidFill>
                            <a:schemeClr val="tx1"/>
                          </a:solidFill>
                          <a:effectLst/>
                          <a:latin typeface="+mn-lt"/>
                          <a:ea typeface="+mn-ea"/>
                          <a:cs typeface="+mn-cs"/>
                          <a:hlinkClick r:id="rId9">
                            <a:extLst>
                              <a:ext uri="{A12FA001-AC4F-418D-AE19-62706E023703}">
                                <ahyp:hlinkClr xmlns:ahyp="http://schemas.microsoft.com/office/drawing/2018/hyperlinkcolor" val="tx"/>
                              </a:ext>
                            </a:extLst>
                          </a:hlinkClick>
                        </a:rPr>
                        <a:t>shimmin_a@cde.state.co.us</a:t>
                      </a:r>
                      <a:endParaRPr lang="en-US" sz="1400" dirty="0">
                        <a:solidFill>
                          <a:schemeClr val="tx1"/>
                        </a:solidFill>
                      </a:endParaRPr>
                    </a:p>
                  </a:txBody>
                  <a:tcPr/>
                </a:tc>
                <a:extLst>
                  <a:ext uri="{0D108BD9-81ED-4DB2-BD59-A6C34878D82A}">
                    <a16:rowId xmlns:a16="http://schemas.microsoft.com/office/drawing/2014/main" val="10002"/>
                  </a:ext>
                </a:extLst>
              </a:tr>
              <a:tr h="310948">
                <a:tc>
                  <a:txBody>
                    <a:bodyPr/>
                    <a:lstStyle/>
                    <a:p>
                      <a:r>
                        <a:rPr lang="en-US" sz="1400" b="0" i="0" kern="1200" dirty="0">
                          <a:solidFill>
                            <a:schemeClr val="dk1"/>
                          </a:solidFill>
                          <a:effectLst/>
                          <a:latin typeface="+mn-lt"/>
                          <a:ea typeface="+mn-ea"/>
                          <a:cs typeface="+mn-cs"/>
                        </a:rPr>
                        <a:t>Mary Shen</a:t>
                      </a:r>
                      <a:endParaRPr lang="en-US" sz="1400" b="0" dirty="0"/>
                    </a:p>
                  </a:txBody>
                  <a:tcPr/>
                </a:tc>
                <a:tc>
                  <a:txBody>
                    <a:bodyPr/>
                    <a:lstStyle/>
                    <a:p>
                      <a:r>
                        <a:rPr lang="en-US" sz="1400" b="0" i="0" kern="1200" dirty="0">
                          <a:solidFill>
                            <a:schemeClr val="dk1"/>
                          </a:solidFill>
                          <a:effectLst/>
                          <a:latin typeface="+mn-lt"/>
                          <a:ea typeface="+mn-ea"/>
                          <a:cs typeface="+mn-cs"/>
                        </a:rPr>
                        <a:t>ESEA</a:t>
                      </a:r>
                      <a:r>
                        <a:rPr lang="en-US" sz="1400" b="0" i="0" kern="1200" baseline="0" dirty="0">
                          <a:solidFill>
                            <a:schemeClr val="dk1"/>
                          </a:solidFill>
                          <a:effectLst/>
                          <a:latin typeface="+mn-lt"/>
                          <a:ea typeface="+mn-ea"/>
                          <a:cs typeface="+mn-cs"/>
                        </a:rPr>
                        <a:t> Program Evaluation, Research, and Accountability</a:t>
                      </a:r>
                      <a:endParaRPr lang="en-US" sz="1400" dirty="0"/>
                    </a:p>
                  </a:txBody>
                  <a:tcPr/>
                </a:tc>
                <a:tc>
                  <a:txBody>
                    <a:bodyPr/>
                    <a:lstStyle/>
                    <a:p>
                      <a:r>
                        <a:rPr lang="en-US" sz="1400" b="0" i="0" kern="1200" dirty="0">
                          <a:solidFill>
                            <a:schemeClr val="dk1"/>
                          </a:solidFill>
                          <a:effectLst/>
                          <a:latin typeface="+mn-lt"/>
                          <a:ea typeface="+mn-ea"/>
                          <a:cs typeface="+mn-cs"/>
                        </a:rPr>
                        <a:t>303-866-4571</a:t>
                      </a:r>
                      <a:endParaRPr lang="en-US" sz="1400" dirty="0"/>
                    </a:p>
                  </a:txBody>
                  <a:tcPr/>
                </a:tc>
                <a:tc>
                  <a:txBody>
                    <a:bodyPr/>
                    <a:lstStyle/>
                    <a:p>
                      <a:r>
                        <a:rPr lang="en-US" sz="1400" b="0" i="0" u="sng" kern="1200" dirty="0">
                          <a:solidFill>
                            <a:schemeClr val="tx1"/>
                          </a:solidFill>
                          <a:effectLst/>
                          <a:latin typeface="+mn-lt"/>
                          <a:ea typeface="+mn-ea"/>
                          <a:cs typeface="+mn-cs"/>
                          <a:hlinkClick r:id="rId10">
                            <a:extLst>
                              <a:ext uri="{A12FA001-AC4F-418D-AE19-62706E023703}">
                                <ahyp:hlinkClr xmlns:ahyp="http://schemas.microsoft.com/office/drawing/2018/hyperlinkcolor" val="tx"/>
                              </a:ext>
                            </a:extLst>
                          </a:hlinkClick>
                        </a:rPr>
                        <a:t>shen_m@cde.state.co.us</a:t>
                      </a:r>
                      <a:endParaRPr lang="en-US" sz="1400" dirty="0">
                        <a:solidFill>
                          <a:schemeClr val="tx1"/>
                        </a:solidFill>
                      </a:endParaRPr>
                    </a:p>
                  </a:txBody>
                  <a:tcPr/>
                </a:tc>
                <a:extLst>
                  <a:ext uri="{0D108BD9-81ED-4DB2-BD59-A6C34878D82A}">
                    <a16:rowId xmlns:a16="http://schemas.microsoft.com/office/drawing/2014/main" val="10003"/>
                  </a:ext>
                </a:extLst>
              </a:tr>
            </a:tbl>
          </a:graphicData>
        </a:graphic>
      </p:graphicFrame>
      <p:sp>
        <p:nvSpPr>
          <p:cNvPr id="4" name="Slide Number Placeholder 3"/>
          <p:cNvSpPr>
            <a:spLocks noGrp="1"/>
          </p:cNvSpPr>
          <p:nvPr>
            <p:ph type="sldNum" sz="quarter" idx="12"/>
          </p:nvPr>
        </p:nvSpPr>
        <p:spPr/>
        <p:txBody>
          <a:bodyPr/>
          <a:lstStyle/>
          <a:p>
            <a:fld id="{C479D5F6-EDCB-402A-AC08-4943A1820E8F}" type="slidenum">
              <a:rPr lang="en-US" smtClean="0"/>
              <a:pPr/>
              <a:t>13</a:t>
            </a:fld>
            <a:endParaRPr lang="en-US" dirty="0"/>
          </a:p>
        </p:txBody>
      </p:sp>
    </p:spTree>
    <p:extLst>
      <p:ext uri="{BB962C8B-B14F-4D97-AF65-F5344CB8AC3E}">
        <p14:creationId xmlns:p14="http://schemas.microsoft.com/office/powerpoint/2010/main" val="1061167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Grants Fiscal Contacts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01024822"/>
              </p:ext>
            </p:extLst>
          </p:nvPr>
        </p:nvGraphicFramePr>
        <p:xfrm>
          <a:off x="443565" y="1548880"/>
          <a:ext cx="11163719" cy="1312816"/>
        </p:xfrm>
        <a:graphic>
          <a:graphicData uri="http://schemas.openxmlformats.org/drawingml/2006/table">
            <a:tbl>
              <a:tblPr firstRow="1" bandRow="1">
                <a:tableStyleId>{5C22544A-7EE6-4342-B048-85BDC9FD1C3A}</a:tableStyleId>
              </a:tblPr>
              <a:tblGrid>
                <a:gridCol w="2790930">
                  <a:extLst>
                    <a:ext uri="{9D8B030D-6E8A-4147-A177-3AD203B41FA5}">
                      <a16:colId xmlns:a16="http://schemas.microsoft.com/office/drawing/2014/main" val="20000"/>
                    </a:ext>
                  </a:extLst>
                </a:gridCol>
                <a:gridCol w="2790930">
                  <a:extLst>
                    <a:ext uri="{9D8B030D-6E8A-4147-A177-3AD203B41FA5}">
                      <a16:colId xmlns:a16="http://schemas.microsoft.com/office/drawing/2014/main" val="20001"/>
                    </a:ext>
                  </a:extLst>
                </a:gridCol>
                <a:gridCol w="2521339">
                  <a:extLst>
                    <a:ext uri="{9D8B030D-6E8A-4147-A177-3AD203B41FA5}">
                      <a16:colId xmlns:a16="http://schemas.microsoft.com/office/drawing/2014/main" val="20002"/>
                    </a:ext>
                  </a:extLst>
                </a:gridCol>
                <a:gridCol w="3060520">
                  <a:extLst>
                    <a:ext uri="{9D8B030D-6E8A-4147-A177-3AD203B41FA5}">
                      <a16:colId xmlns:a16="http://schemas.microsoft.com/office/drawing/2014/main" val="20003"/>
                    </a:ext>
                  </a:extLst>
                </a:gridCol>
              </a:tblGrid>
              <a:tr h="328204">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Grants Fiscal Staff</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Program Expertise</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Phone</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E-mail</a:t>
                      </a:r>
                    </a:p>
                  </a:txBody>
                  <a:tcPr marL="71674" marR="71674" marT="39559" marB="39559"/>
                </a:tc>
                <a:extLst>
                  <a:ext uri="{0D108BD9-81ED-4DB2-BD59-A6C34878D82A}">
                    <a16:rowId xmlns:a16="http://schemas.microsoft.com/office/drawing/2014/main" val="10000"/>
                  </a:ext>
                </a:extLst>
              </a:tr>
              <a:tr h="328204">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rPr>
                        <a:t>Jennifer Austin</a:t>
                      </a:r>
                    </a:p>
                  </a:txBody>
                  <a:tcPr marL="71674" marR="71674" marT="39559" marB="39559"/>
                </a:tc>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rPr>
                        <a:t>Director of Grants</a:t>
                      </a:r>
                      <a:r>
                        <a:rPr lang="en-US" sz="1400" baseline="0" dirty="0">
                          <a:solidFill>
                            <a:schemeClr val="tx1"/>
                          </a:solidFill>
                          <a:effectLst/>
                          <a:latin typeface="+mn-lt"/>
                          <a:ea typeface="Calibri"/>
                          <a:cs typeface="Times New Roman"/>
                        </a:rPr>
                        <a:t> Fiscal</a:t>
                      </a:r>
                      <a:endParaRPr lang="en-US" sz="140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rPr>
                        <a:t>303-866-6689</a:t>
                      </a:r>
                    </a:p>
                  </a:txBody>
                  <a:tcPr marL="71674" marR="71674" marT="39559" marB="39559"/>
                </a:tc>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hlinkClick r:id="rId2">
                            <a:extLst>
                              <a:ext uri="{A12FA001-AC4F-418D-AE19-62706E023703}">
                                <ahyp:hlinkClr xmlns:ahyp="http://schemas.microsoft.com/office/drawing/2018/hyperlinkcolor" val="tx"/>
                              </a:ext>
                            </a:extLst>
                          </a:hlinkClick>
                        </a:rPr>
                        <a:t>Austin_j@cde.state.co.us</a:t>
                      </a:r>
                      <a:r>
                        <a:rPr lang="en-US" sz="1400" dirty="0">
                          <a:solidFill>
                            <a:schemeClr val="tx1"/>
                          </a:solidFill>
                          <a:effectLst/>
                          <a:latin typeface="+mn-lt"/>
                          <a:ea typeface="Calibri"/>
                          <a:cs typeface="Times New Roman"/>
                        </a:rPr>
                        <a:t> </a:t>
                      </a:r>
                    </a:p>
                  </a:txBody>
                  <a:tcPr marL="71674" marR="71674" marT="39559" marB="39559"/>
                </a:tc>
                <a:extLst>
                  <a:ext uri="{0D108BD9-81ED-4DB2-BD59-A6C34878D82A}">
                    <a16:rowId xmlns:a16="http://schemas.microsoft.com/office/drawing/2014/main" val="864307126"/>
                  </a:ext>
                </a:extLst>
              </a:tr>
              <a:tr h="328204">
                <a:tc>
                  <a:txBody>
                    <a:bodyPr/>
                    <a:lstStyle/>
                    <a:p>
                      <a:pPr marL="0" marR="0">
                        <a:lnSpc>
                          <a:spcPct val="115000"/>
                        </a:lnSpc>
                        <a:spcBef>
                          <a:spcPts val="0"/>
                        </a:spcBef>
                        <a:spcAft>
                          <a:spcPts val="0"/>
                        </a:spcAft>
                      </a:pPr>
                      <a:r>
                        <a:rPr lang="en-US" sz="1400" kern="1200" dirty="0">
                          <a:solidFill>
                            <a:schemeClr val="tx1"/>
                          </a:solidFill>
                          <a:effectLst/>
                          <a:latin typeface="+mn-lt"/>
                        </a:rPr>
                        <a:t>Robert Hawkins</a:t>
                      </a:r>
                      <a:endParaRPr lang="en-US" sz="140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kern="1200" dirty="0">
                          <a:solidFill>
                            <a:schemeClr val="tx1"/>
                          </a:solidFill>
                          <a:effectLst/>
                          <a:latin typeface="+mn-lt"/>
                        </a:rPr>
                        <a:t>Grants Fiscal Analyst</a:t>
                      </a:r>
                      <a:endParaRPr lang="en-US" sz="140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kern="1200" dirty="0">
                          <a:solidFill>
                            <a:schemeClr val="tx1"/>
                          </a:solidFill>
                          <a:effectLst/>
                          <a:latin typeface="+mn-lt"/>
                        </a:rPr>
                        <a:t>303-866-6775</a:t>
                      </a:r>
                      <a:endParaRPr lang="en-US" sz="140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kern="1200" dirty="0">
                          <a:solidFill>
                            <a:schemeClr val="tx1"/>
                          </a:solidFill>
                          <a:effectLst/>
                          <a:latin typeface="+mn-lt"/>
                          <a:hlinkClick r:id="rId3">
                            <a:extLst>
                              <a:ext uri="{A12FA001-AC4F-418D-AE19-62706E023703}">
                                <ahyp:hlinkClr xmlns:ahyp="http://schemas.microsoft.com/office/drawing/2018/hyperlinkcolor" val="tx"/>
                              </a:ext>
                            </a:extLst>
                          </a:hlinkClick>
                        </a:rPr>
                        <a:t>Hawkins_r@cde.state.co.us</a:t>
                      </a:r>
                      <a:endParaRPr lang="en-US" sz="140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1"/>
                  </a:ext>
                </a:extLst>
              </a:tr>
              <a:tr h="328204">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rPr>
                        <a:t>Steven Kaleda</a:t>
                      </a:r>
                    </a:p>
                  </a:txBody>
                  <a:tcPr marL="71674" marR="71674" marT="39559" marB="39559"/>
                </a:tc>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rPr>
                        <a:t>Grants Fiscal Analyst</a:t>
                      </a:r>
                    </a:p>
                  </a:txBody>
                  <a:tcPr marL="71674" marR="71674" marT="39559" marB="39559"/>
                </a:tc>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rPr>
                        <a:t>303-866-6724</a:t>
                      </a:r>
                    </a:p>
                  </a:txBody>
                  <a:tcPr marL="71674" marR="71674" marT="39559" marB="39559"/>
                </a:tc>
                <a:tc>
                  <a:txBody>
                    <a:bodyPr/>
                    <a:lstStyle/>
                    <a:p>
                      <a:pPr marL="0" marR="0">
                        <a:lnSpc>
                          <a:spcPct val="115000"/>
                        </a:lnSpc>
                        <a:spcBef>
                          <a:spcPts val="0"/>
                        </a:spcBef>
                        <a:spcAft>
                          <a:spcPts val="0"/>
                        </a:spcAft>
                      </a:pPr>
                      <a:r>
                        <a:rPr lang="en-US" sz="1400" b="0" i="0" u="sng" kern="1200" dirty="0">
                          <a:solidFill>
                            <a:schemeClr val="tx1"/>
                          </a:solidFill>
                          <a:effectLst/>
                          <a:latin typeface="+mn-lt"/>
                          <a:ea typeface="+mn-ea"/>
                          <a:cs typeface="+mn-cs"/>
                          <a:hlinkClick r:id="rId4">
                            <a:extLst>
                              <a:ext uri="{A12FA001-AC4F-418D-AE19-62706E023703}">
                                <ahyp:hlinkClr xmlns:ahyp="http://schemas.microsoft.com/office/drawing/2018/hyperlinkcolor" val="tx"/>
                              </a:ext>
                            </a:extLst>
                          </a:hlinkClick>
                        </a:rPr>
                        <a:t>kaleda_s@cde.state.co.us</a:t>
                      </a:r>
                      <a:endParaRPr lang="en-US" sz="140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p>
            <a:fld id="{C479D5F6-EDCB-402A-AC08-4943A1820E8F}" type="slidenum">
              <a:rPr lang="en-US" smtClean="0"/>
              <a:pPr/>
              <a:t>14</a:t>
            </a:fld>
            <a:endParaRPr lang="en-US" dirty="0"/>
          </a:p>
        </p:txBody>
      </p:sp>
    </p:spTree>
    <p:extLst>
      <p:ext uri="{BB962C8B-B14F-4D97-AF65-F5344CB8AC3E}">
        <p14:creationId xmlns:p14="http://schemas.microsoft.com/office/powerpoint/2010/main" val="2320366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Responsibilities Under ESSA</a:t>
            </a:r>
          </a:p>
        </p:txBody>
      </p:sp>
      <p:grpSp>
        <p:nvGrpSpPr>
          <p:cNvPr id="6" name="Group 5" descr="Graphic showing the responsibilities of the SEA, LEA, and school under ESSA.">
            <a:extLst>
              <a:ext uri="{FF2B5EF4-FFF2-40B4-BE49-F238E27FC236}">
                <a16:creationId xmlns:a16="http://schemas.microsoft.com/office/drawing/2014/main" id="{D7B519EF-5B9C-4BF6-AA09-89A357BCC80E}"/>
              </a:ext>
            </a:extLst>
          </p:cNvPr>
          <p:cNvGrpSpPr/>
          <p:nvPr/>
        </p:nvGrpSpPr>
        <p:grpSpPr>
          <a:xfrm>
            <a:off x="324087" y="1220518"/>
            <a:ext cx="11577401" cy="5432306"/>
            <a:chOff x="26364" y="1220518"/>
            <a:chExt cx="9091271" cy="4416964"/>
          </a:xfrm>
        </p:grpSpPr>
        <p:grpSp>
          <p:nvGrpSpPr>
            <p:cNvPr id="9" name="Group 8">
              <a:extLst>
                <a:ext uri="{FF2B5EF4-FFF2-40B4-BE49-F238E27FC236}">
                  <a16:creationId xmlns:a16="http://schemas.microsoft.com/office/drawing/2014/main" id="{3B1273D7-B3FE-4679-B574-96F25AF3AC8E}"/>
                </a:ext>
              </a:extLst>
            </p:cNvPr>
            <p:cNvGrpSpPr/>
            <p:nvPr/>
          </p:nvGrpSpPr>
          <p:grpSpPr>
            <a:xfrm>
              <a:off x="26364" y="1220518"/>
              <a:ext cx="9091270" cy="1324035"/>
              <a:chOff x="26364" y="1220517"/>
              <a:chExt cx="9091270" cy="1324035"/>
            </a:xfrm>
          </p:grpSpPr>
          <p:sp>
            <p:nvSpPr>
              <p:cNvPr id="25" name="Right Arrow 38">
                <a:extLst>
                  <a:ext uri="{FF2B5EF4-FFF2-40B4-BE49-F238E27FC236}">
                    <a16:creationId xmlns:a16="http://schemas.microsoft.com/office/drawing/2014/main" id="{E888E507-1428-452F-AF2B-63F97DCE341E}"/>
                  </a:ext>
                </a:extLst>
              </p:cNvPr>
              <p:cNvSpPr/>
              <p:nvPr/>
            </p:nvSpPr>
            <p:spPr>
              <a:xfrm>
                <a:off x="26364" y="1220517"/>
                <a:ext cx="9091270" cy="1324035"/>
              </a:xfrm>
              <a:prstGeom prst="rightArrow">
                <a:avLst>
                  <a:gd name="adj1" fmla="val 50000"/>
                  <a:gd name="adj2" fmla="val 50000"/>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26" name="Right Arrow 4">
                <a:extLst>
                  <a:ext uri="{FF2B5EF4-FFF2-40B4-BE49-F238E27FC236}">
                    <a16:creationId xmlns:a16="http://schemas.microsoft.com/office/drawing/2014/main" id="{57E82805-AF9D-4B96-BC4A-50E02BC16112}"/>
                  </a:ext>
                </a:extLst>
              </p:cNvPr>
              <p:cNvSpPr/>
              <p:nvPr/>
            </p:nvSpPr>
            <p:spPr>
              <a:xfrm>
                <a:off x="26364" y="1551526"/>
                <a:ext cx="8760261" cy="66201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254000" bIns="210191" numCol="1" spcCol="1270" anchor="ctr" anchorCtr="0">
                <a:noAutofit/>
              </a:bodyPr>
              <a:lstStyle/>
              <a:p>
                <a:pPr lvl="0" algn="l" defTabSz="1244600">
                  <a:lnSpc>
                    <a:spcPct val="90000"/>
                  </a:lnSpc>
                  <a:spcBef>
                    <a:spcPct val="0"/>
                  </a:spcBef>
                  <a:spcAft>
                    <a:spcPct val="35000"/>
                  </a:spcAft>
                </a:pPr>
                <a:r>
                  <a:rPr lang="en-US" sz="2800" kern="1200" dirty="0"/>
                  <a:t>SEA (CDE)</a:t>
                </a:r>
              </a:p>
            </p:txBody>
          </p:sp>
        </p:grpSp>
        <p:grpSp>
          <p:nvGrpSpPr>
            <p:cNvPr id="10" name="Group 9">
              <a:extLst>
                <a:ext uri="{FF2B5EF4-FFF2-40B4-BE49-F238E27FC236}">
                  <a16:creationId xmlns:a16="http://schemas.microsoft.com/office/drawing/2014/main" id="{8E2B9F0A-D5AB-4FB0-9625-119F4A19D4EF}"/>
                </a:ext>
              </a:extLst>
            </p:cNvPr>
            <p:cNvGrpSpPr/>
            <p:nvPr/>
          </p:nvGrpSpPr>
          <p:grpSpPr>
            <a:xfrm>
              <a:off x="26364" y="2210561"/>
              <a:ext cx="2800111" cy="2581559"/>
              <a:chOff x="26364" y="2210560"/>
              <a:chExt cx="2800111" cy="2581559"/>
            </a:xfrm>
          </p:grpSpPr>
          <p:sp>
            <p:nvSpPr>
              <p:cNvPr id="23" name="Rectangle 22">
                <a:extLst>
                  <a:ext uri="{FF2B5EF4-FFF2-40B4-BE49-F238E27FC236}">
                    <a16:creationId xmlns:a16="http://schemas.microsoft.com/office/drawing/2014/main" id="{AA2950FF-0D8A-4896-804A-5623F288CD1D}"/>
                  </a:ext>
                </a:extLst>
              </p:cNvPr>
              <p:cNvSpPr/>
              <p:nvPr/>
            </p:nvSpPr>
            <p:spPr>
              <a:xfrm>
                <a:off x="26364" y="2210560"/>
                <a:ext cx="2800111" cy="2550579"/>
              </a:xfrm>
              <a:prstGeom prst="rect">
                <a:avLst/>
              </a:prstGeom>
            </p:spPr>
            <p:style>
              <a:lnRef idx="2">
                <a:schemeClr val="accent5">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4" name="Rectangle 23">
                <a:extLst>
                  <a:ext uri="{FF2B5EF4-FFF2-40B4-BE49-F238E27FC236}">
                    <a16:creationId xmlns:a16="http://schemas.microsoft.com/office/drawing/2014/main" id="{E1E79E7C-63A3-413F-8F3A-21BE2F48BD33}"/>
                  </a:ext>
                </a:extLst>
              </p:cNvPr>
              <p:cNvSpPr/>
              <p:nvPr/>
            </p:nvSpPr>
            <p:spPr>
              <a:xfrm>
                <a:off x="33263" y="2241540"/>
                <a:ext cx="2793212" cy="255057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sz="1200" kern="1200" dirty="0"/>
                  <a:t>Notify LEAs of schools identified for support and improvement (CS, TS, &amp; ATS)</a:t>
                </a:r>
              </a:p>
              <a:p>
                <a:pPr lvl="0" algn="l" defTabSz="533400">
                  <a:lnSpc>
                    <a:spcPct val="90000"/>
                  </a:lnSpc>
                  <a:spcBef>
                    <a:spcPct val="0"/>
                  </a:spcBef>
                  <a:spcAft>
                    <a:spcPct val="35000"/>
                  </a:spcAft>
                </a:pPr>
                <a:endParaRPr lang="en-US" sz="1200" kern="1200" dirty="0"/>
              </a:p>
              <a:p>
                <a:pPr lvl="0" algn="l" defTabSz="533400">
                  <a:lnSpc>
                    <a:spcPct val="90000"/>
                  </a:lnSpc>
                  <a:spcBef>
                    <a:spcPct val="0"/>
                  </a:spcBef>
                  <a:spcAft>
                    <a:spcPct val="35000"/>
                  </a:spcAft>
                </a:pPr>
                <a:r>
                  <a:rPr lang="en-US" sz="1200" kern="1200" dirty="0"/>
                  <a:t>Review and approve improvement plans from schools identified as CS</a:t>
                </a:r>
              </a:p>
              <a:p>
                <a:pPr lvl="0" algn="l" defTabSz="533400">
                  <a:lnSpc>
                    <a:spcPct val="90000"/>
                  </a:lnSpc>
                  <a:spcBef>
                    <a:spcPct val="0"/>
                  </a:spcBef>
                  <a:spcAft>
                    <a:spcPct val="35000"/>
                  </a:spcAft>
                </a:pPr>
                <a:endParaRPr lang="en-US" sz="1200" kern="1200" dirty="0"/>
              </a:p>
              <a:p>
                <a:pPr lvl="0" algn="l" defTabSz="533400">
                  <a:lnSpc>
                    <a:spcPct val="90000"/>
                  </a:lnSpc>
                  <a:spcBef>
                    <a:spcPct val="0"/>
                  </a:spcBef>
                  <a:spcAft>
                    <a:spcPct val="35000"/>
                  </a:spcAft>
                </a:pPr>
                <a:r>
                  <a:rPr lang="en-US" sz="1200" kern="1200" dirty="0"/>
                  <a:t>Establish exit criteria and timeline for CS &amp; ATS schools</a:t>
                </a:r>
              </a:p>
              <a:p>
                <a:pPr lvl="0" algn="l" defTabSz="533400">
                  <a:lnSpc>
                    <a:spcPct val="90000"/>
                  </a:lnSpc>
                  <a:spcBef>
                    <a:spcPct val="0"/>
                  </a:spcBef>
                  <a:spcAft>
                    <a:spcPct val="35000"/>
                  </a:spcAft>
                </a:pPr>
                <a:endParaRPr lang="en-US" sz="1200" kern="1200" dirty="0"/>
              </a:p>
              <a:p>
                <a:pPr lvl="0" algn="l" defTabSz="533400">
                  <a:lnSpc>
                    <a:spcPct val="90000"/>
                  </a:lnSpc>
                  <a:spcBef>
                    <a:spcPct val="0"/>
                  </a:spcBef>
                  <a:spcAft>
                    <a:spcPct val="35000"/>
                  </a:spcAft>
                </a:pPr>
                <a:r>
                  <a:rPr lang="en-US" sz="1200" kern="1200" dirty="0"/>
                  <a:t>Take more rigorous action when CS schools don’t exit</a:t>
                </a:r>
              </a:p>
            </p:txBody>
          </p:sp>
        </p:grpSp>
        <p:grpSp>
          <p:nvGrpSpPr>
            <p:cNvPr id="11" name="Group 10">
              <a:extLst>
                <a:ext uri="{FF2B5EF4-FFF2-40B4-BE49-F238E27FC236}">
                  <a16:creationId xmlns:a16="http://schemas.microsoft.com/office/drawing/2014/main" id="{FC07D216-FF6B-4DF6-8E88-97DBD73762D3}"/>
                </a:ext>
              </a:extLst>
            </p:cNvPr>
            <p:cNvGrpSpPr/>
            <p:nvPr/>
          </p:nvGrpSpPr>
          <p:grpSpPr>
            <a:xfrm>
              <a:off x="2826476" y="1661863"/>
              <a:ext cx="6291159" cy="1324035"/>
              <a:chOff x="2826476" y="1661862"/>
              <a:chExt cx="6291159" cy="1324035"/>
            </a:xfrm>
          </p:grpSpPr>
          <p:sp>
            <p:nvSpPr>
              <p:cNvPr id="21" name="Right Arrow 34">
                <a:extLst>
                  <a:ext uri="{FF2B5EF4-FFF2-40B4-BE49-F238E27FC236}">
                    <a16:creationId xmlns:a16="http://schemas.microsoft.com/office/drawing/2014/main" id="{374A6785-D3C3-4C7C-920F-33EFEE796395}"/>
                  </a:ext>
                </a:extLst>
              </p:cNvPr>
              <p:cNvSpPr/>
              <p:nvPr/>
            </p:nvSpPr>
            <p:spPr>
              <a:xfrm>
                <a:off x="2826476" y="1661862"/>
                <a:ext cx="6291159" cy="1324035"/>
              </a:xfrm>
              <a:prstGeom prst="rightArrow">
                <a:avLst>
                  <a:gd name="adj1" fmla="val 50000"/>
                  <a:gd name="adj2" fmla="val 50000"/>
                </a:avLst>
              </a:prstGeom>
            </p:spPr>
            <p:style>
              <a:lnRef idx="2">
                <a:schemeClr val="lt1">
                  <a:hueOff val="0"/>
                  <a:satOff val="0"/>
                  <a:lumOff val="0"/>
                  <a:alphaOff val="0"/>
                </a:schemeClr>
              </a:lnRef>
              <a:fillRef idx="1">
                <a:schemeClr val="accent5">
                  <a:hueOff val="-3676672"/>
                  <a:satOff val="-5114"/>
                  <a:lumOff val="-1961"/>
                  <a:alphaOff val="0"/>
                </a:schemeClr>
              </a:fillRef>
              <a:effectRef idx="0">
                <a:schemeClr val="accent5">
                  <a:hueOff val="-3676672"/>
                  <a:satOff val="-5114"/>
                  <a:lumOff val="-1961"/>
                  <a:alphaOff val="0"/>
                </a:schemeClr>
              </a:effectRef>
              <a:fontRef idx="minor">
                <a:schemeClr val="lt1"/>
              </a:fontRef>
            </p:style>
          </p:sp>
          <p:sp>
            <p:nvSpPr>
              <p:cNvPr id="22" name="Right Arrow 8">
                <a:extLst>
                  <a:ext uri="{FF2B5EF4-FFF2-40B4-BE49-F238E27FC236}">
                    <a16:creationId xmlns:a16="http://schemas.microsoft.com/office/drawing/2014/main" id="{ED2182A8-8D27-41C7-8819-31949A7F4AD4}"/>
                  </a:ext>
                </a:extLst>
              </p:cNvPr>
              <p:cNvSpPr/>
              <p:nvPr/>
            </p:nvSpPr>
            <p:spPr>
              <a:xfrm>
                <a:off x="2826476" y="1992871"/>
                <a:ext cx="5960150" cy="66201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254000" bIns="210191" numCol="1" spcCol="1270" anchor="ctr" anchorCtr="0">
                <a:noAutofit/>
              </a:bodyPr>
              <a:lstStyle/>
              <a:p>
                <a:pPr lvl="0" algn="l" defTabSz="1244600">
                  <a:lnSpc>
                    <a:spcPct val="90000"/>
                  </a:lnSpc>
                  <a:spcBef>
                    <a:spcPct val="0"/>
                  </a:spcBef>
                  <a:spcAft>
                    <a:spcPct val="35000"/>
                  </a:spcAft>
                </a:pPr>
                <a:r>
                  <a:rPr lang="en-US" sz="2800" kern="1200" dirty="0"/>
                  <a:t>LEA</a:t>
                </a:r>
              </a:p>
            </p:txBody>
          </p:sp>
        </p:grpSp>
        <p:grpSp>
          <p:nvGrpSpPr>
            <p:cNvPr id="12" name="Group 11">
              <a:extLst>
                <a:ext uri="{FF2B5EF4-FFF2-40B4-BE49-F238E27FC236}">
                  <a16:creationId xmlns:a16="http://schemas.microsoft.com/office/drawing/2014/main" id="{F162CE18-3BD8-4503-8895-F19055348FEC}"/>
                </a:ext>
              </a:extLst>
            </p:cNvPr>
            <p:cNvGrpSpPr/>
            <p:nvPr/>
          </p:nvGrpSpPr>
          <p:grpSpPr>
            <a:xfrm>
              <a:off x="2826476" y="2642051"/>
              <a:ext cx="2800111" cy="2784671"/>
              <a:chOff x="2826476" y="2642050"/>
              <a:chExt cx="2800111" cy="2784671"/>
            </a:xfrm>
          </p:grpSpPr>
          <p:sp>
            <p:nvSpPr>
              <p:cNvPr id="19" name="Rectangle 18">
                <a:extLst>
                  <a:ext uri="{FF2B5EF4-FFF2-40B4-BE49-F238E27FC236}">
                    <a16:creationId xmlns:a16="http://schemas.microsoft.com/office/drawing/2014/main" id="{9E2A9F82-67BC-4B20-B087-80EF7E3DAA45}"/>
                  </a:ext>
                </a:extLst>
              </p:cNvPr>
              <p:cNvSpPr/>
              <p:nvPr/>
            </p:nvSpPr>
            <p:spPr>
              <a:xfrm>
                <a:off x="2826476" y="2642050"/>
                <a:ext cx="2800111" cy="2784671"/>
              </a:xfrm>
              <a:prstGeom prst="rect">
                <a:avLst/>
              </a:prstGeom>
            </p:spPr>
            <p:style>
              <a:lnRef idx="2">
                <a:schemeClr val="accent5">
                  <a:hueOff val="-3676672"/>
                  <a:satOff val="-5114"/>
                  <a:lumOff val="-1961"/>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0" name="Rectangle 19">
                <a:extLst>
                  <a:ext uri="{FF2B5EF4-FFF2-40B4-BE49-F238E27FC236}">
                    <a16:creationId xmlns:a16="http://schemas.microsoft.com/office/drawing/2014/main" id="{5FB6DFFA-D949-4287-AA06-3E2F4A08A129}"/>
                  </a:ext>
                </a:extLst>
              </p:cNvPr>
              <p:cNvSpPr/>
              <p:nvPr/>
            </p:nvSpPr>
            <p:spPr>
              <a:xfrm>
                <a:off x="2826476" y="2642050"/>
                <a:ext cx="2800111" cy="278467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sz="1200" kern="1200" dirty="0"/>
                  <a:t>Notify the schools identified for support and improvement (CS, TS, &amp; ATS)</a:t>
                </a:r>
              </a:p>
              <a:p>
                <a:pPr lvl="0" algn="l" defTabSz="533400">
                  <a:lnSpc>
                    <a:spcPct val="90000"/>
                  </a:lnSpc>
                  <a:spcBef>
                    <a:spcPct val="0"/>
                  </a:spcBef>
                  <a:spcAft>
                    <a:spcPct val="35000"/>
                  </a:spcAft>
                </a:pPr>
                <a:endParaRPr lang="en-US" sz="1200" kern="1200" dirty="0"/>
              </a:p>
              <a:p>
                <a:pPr lvl="0" algn="l" defTabSz="533400">
                  <a:lnSpc>
                    <a:spcPct val="90000"/>
                  </a:lnSpc>
                  <a:spcBef>
                    <a:spcPct val="0"/>
                  </a:spcBef>
                  <a:spcAft>
                    <a:spcPct val="35000"/>
                  </a:spcAft>
                </a:pPr>
                <a:r>
                  <a:rPr lang="en-US" sz="1200" kern="1200" dirty="0"/>
                  <a:t>Collaboratively build, review, approve, and monitor implementation of improvement plans (CS, TS, &amp; ATS)</a:t>
                </a:r>
              </a:p>
              <a:p>
                <a:pPr lvl="0" algn="l" defTabSz="533400">
                  <a:lnSpc>
                    <a:spcPct val="90000"/>
                  </a:lnSpc>
                  <a:spcBef>
                    <a:spcPct val="0"/>
                  </a:spcBef>
                  <a:spcAft>
                    <a:spcPct val="35000"/>
                  </a:spcAft>
                </a:pPr>
                <a:endParaRPr lang="en-US" sz="1200" kern="1200" dirty="0"/>
              </a:p>
              <a:p>
                <a:pPr lvl="0" algn="l" defTabSz="533400">
                  <a:lnSpc>
                    <a:spcPct val="90000"/>
                  </a:lnSpc>
                  <a:spcBef>
                    <a:spcPct val="0"/>
                  </a:spcBef>
                  <a:spcAft>
                    <a:spcPct val="35000"/>
                  </a:spcAft>
                </a:pPr>
                <a:r>
                  <a:rPr lang="en-US" sz="1200" kern="1200" dirty="0"/>
                  <a:t>Establish exit criteria and timeline for TS schools</a:t>
                </a:r>
              </a:p>
              <a:p>
                <a:pPr lvl="0" algn="l" defTabSz="533400">
                  <a:lnSpc>
                    <a:spcPct val="90000"/>
                  </a:lnSpc>
                  <a:spcBef>
                    <a:spcPct val="0"/>
                  </a:spcBef>
                  <a:spcAft>
                    <a:spcPct val="35000"/>
                  </a:spcAft>
                </a:pPr>
                <a:endParaRPr lang="en-US" sz="1200" kern="1200" dirty="0"/>
              </a:p>
              <a:p>
                <a:pPr lvl="0" algn="l" defTabSz="533400">
                  <a:lnSpc>
                    <a:spcPct val="90000"/>
                  </a:lnSpc>
                  <a:spcBef>
                    <a:spcPct val="0"/>
                  </a:spcBef>
                  <a:spcAft>
                    <a:spcPct val="35000"/>
                  </a:spcAft>
                </a:pPr>
                <a:r>
                  <a:rPr lang="en-US" sz="1200" kern="1200" dirty="0"/>
                  <a:t>Take additional action when unsuccessful implementation of plan in LEA-determined timeline</a:t>
                </a:r>
              </a:p>
            </p:txBody>
          </p:sp>
        </p:grpSp>
        <p:grpSp>
          <p:nvGrpSpPr>
            <p:cNvPr id="13" name="Group 12">
              <a:extLst>
                <a:ext uri="{FF2B5EF4-FFF2-40B4-BE49-F238E27FC236}">
                  <a16:creationId xmlns:a16="http://schemas.microsoft.com/office/drawing/2014/main" id="{3942DD5F-31DE-422E-874D-7547D283354F}"/>
                </a:ext>
              </a:extLst>
            </p:cNvPr>
            <p:cNvGrpSpPr/>
            <p:nvPr/>
          </p:nvGrpSpPr>
          <p:grpSpPr>
            <a:xfrm>
              <a:off x="5626587" y="2103208"/>
              <a:ext cx="3491047" cy="1324035"/>
              <a:chOff x="5626587" y="2103207"/>
              <a:chExt cx="3491047" cy="1324035"/>
            </a:xfrm>
          </p:grpSpPr>
          <p:sp>
            <p:nvSpPr>
              <p:cNvPr id="17" name="Right Arrow 30">
                <a:extLst>
                  <a:ext uri="{FF2B5EF4-FFF2-40B4-BE49-F238E27FC236}">
                    <a16:creationId xmlns:a16="http://schemas.microsoft.com/office/drawing/2014/main" id="{18D30C59-31AF-4A01-A492-FCE09A69E2CD}"/>
                  </a:ext>
                </a:extLst>
              </p:cNvPr>
              <p:cNvSpPr/>
              <p:nvPr/>
            </p:nvSpPr>
            <p:spPr>
              <a:xfrm>
                <a:off x="5626587" y="2103207"/>
                <a:ext cx="3491047" cy="1324035"/>
              </a:xfrm>
              <a:prstGeom prst="rightArrow">
                <a:avLst>
                  <a:gd name="adj1" fmla="val 50000"/>
                  <a:gd name="adj2" fmla="val 50000"/>
                </a:avLst>
              </a:prstGeom>
            </p:spPr>
            <p:style>
              <a:lnRef idx="2">
                <a:schemeClr val="lt1">
                  <a:hueOff val="0"/>
                  <a:satOff val="0"/>
                  <a:lumOff val="0"/>
                  <a:alphaOff val="0"/>
                </a:schemeClr>
              </a:lnRef>
              <a:fillRef idx="1">
                <a:schemeClr val="accent5">
                  <a:hueOff val="-7353344"/>
                  <a:satOff val="-10228"/>
                  <a:lumOff val="-3922"/>
                  <a:alphaOff val="0"/>
                </a:schemeClr>
              </a:fillRef>
              <a:effectRef idx="0">
                <a:schemeClr val="accent5">
                  <a:hueOff val="-7353344"/>
                  <a:satOff val="-10228"/>
                  <a:lumOff val="-3922"/>
                  <a:alphaOff val="0"/>
                </a:schemeClr>
              </a:effectRef>
              <a:fontRef idx="minor">
                <a:schemeClr val="lt1"/>
              </a:fontRef>
            </p:style>
          </p:sp>
          <p:sp>
            <p:nvSpPr>
              <p:cNvPr id="18" name="Right Arrow 12">
                <a:extLst>
                  <a:ext uri="{FF2B5EF4-FFF2-40B4-BE49-F238E27FC236}">
                    <a16:creationId xmlns:a16="http://schemas.microsoft.com/office/drawing/2014/main" id="{AE6EEAF6-6A0A-4CDA-BDA9-2DD4D23A1754}"/>
                  </a:ext>
                </a:extLst>
              </p:cNvPr>
              <p:cNvSpPr/>
              <p:nvPr/>
            </p:nvSpPr>
            <p:spPr>
              <a:xfrm>
                <a:off x="5626587" y="2434216"/>
                <a:ext cx="3160038" cy="66201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254000" bIns="210191" numCol="1" spcCol="1270" anchor="ctr" anchorCtr="0">
                <a:noAutofit/>
              </a:bodyPr>
              <a:lstStyle/>
              <a:p>
                <a:pPr lvl="0" algn="l" defTabSz="1244600">
                  <a:lnSpc>
                    <a:spcPct val="90000"/>
                  </a:lnSpc>
                  <a:spcBef>
                    <a:spcPct val="0"/>
                  </a:spcBef>
                  <a:spcAft>
                    <a:spcPct val="35000"/>
                  </a:spcAft>
                </a:pPr>
                <a:r>
                  <a:rPr lang="en-US" sz="2800" kern="1200" dirty="0"/>
                  <a:t>School</a:t>
                </a:r>
              </a:p>
            </p:txBody>
          </p:sp>
        </p:grpSp>
        <p:grpSp>
          <p:nvGrpSpPr>
            <p:cNvPr id="14" name="Group 13">
              <a:extLst>
                <a:ext uri="{FF2B5EF4-FFF2-40B4-BE49-F238E27FC236}">
                  <a16:creationId xmlns:a16="http://schemas.microsoft.com/office/drawing/2014/main" id="{0A43D65F-FF19-4E4B-A770-5970DDF5768D}"/>
                </a:ext>
              </a:extLst>
            </p:cNvPr>
            <p:cNvGrpSpPr/>
            <p:nvPr/>
          </p:nvGrpSpPr>
          <p:grpSpPr>
            <a:xfrm>
              <a:off x="5626587" y="3124231"/>
              <a:ext cx="2800111" cy="2513251"/>
              <a:chOff x="5626587" y="3124230"/>
              <a:chExt cx="2800111" cy="2513251"/>
            </a:xfrm>
          </p:grpSpPr>
          <p:sp>
            <p:nvSpPr>
              <p:cNvPr id="15" name="Rectangle 14">
                <a:extLst>
                  <a:ext uri="{FF2B5EF4-FFF2-40B4-BE49-F238E27FC236}">
                    <a16:creationId xmlns:a16="http://schemas.microsoft.com/office/drawing/2014/main" id="{B2181E9A-B428-4E6A-B9D7-8C584F61AF20}"/>
                  </a:ext>
                </a:extLst>
              </p:cNvPr>
              <p:cNvSpPr/>
              <p:nvPr/>
            </p:nvSpPr>
            <p:spPr>
              <a:xfrm>
                <a:off x="5626587" y="3124230"/>
                <a:ext cx="2800111" cy="2513251"/>
              </a:xfrm>
              <a:prstGeom prst="rect">
                <a:avLst/>
              </a:prstGeom>
            </p:spPr>
            <p:style>
              <a:lnRef idx="2">
                <a:schemeClr val="accent5">
                  <a:hueOff val="-7353344"/>
                  <a:satOff val="-10228"/>
                  <a:lumOff val="-3922"/>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6" name="Rectangle 15">
                <a:extLst>
                  <a:ext uri="{FF2B5EF4-FFF2-40B4-BE49-F238E27FC236}">
                    <a16:creationId xmlns:a16="http://schemas.microsoft.com/office/drawing/2014/main" id="{D5779221-3D9F-4708-951D-E5E1247F4795}"/>
                  </a:ext>
                </a:extLst>
              </p:cNvPr>
              <p:cNvSpPr/>
              <p:nvPr/>
            </p:nvSpPr>
            <p:spPr>
              <a:xfrm>
                <a:off x="5626587" y="3124230"/>
                <a:ext cx="2800111" cy="251325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sz="1200" kern="1200" dirty="0"/>
                  <a:t>Collaboratively develop an improvement plan that addresses the reasons for identification as CS, TS, &amp; ATS</a:t>
                </a:r>
              </a:p>
              <a:p>
                <a:pPr lvl="0" algn="l" defTabSz="533400">
                  <a:lnSpc>
                    <a:spcPct val="90000"/>
                  </a:lnSpc>
                  <a:spcBef>
                    <a:spcPct val="0"/>
                  </a:spcBef>
                  <a:spcAft>
                    <a:spcPct val="35000"/>
                  </a:spcAft>
                </a:pPr>
                <a:endParaRPr lang="en-US" sz="1200" kern="1200" dirty="0"/>
              </a:p>
              <a:p>
                <a:pPr lvl="0" algn="l" defTabSz="533400">
                  <a:lnSpc>
                    <a:spcPct val="90000"/>
                  </a:lnSpc>
                  <a:spcBef>
                    <a:spcPct val="0"/>
                  </a:spcBef>
                  <a:spcAft>
                    <a:spcPct val="35000"/>
                  </a:spcAft>
                </a:pPr>
                <a:r>
                  <a:rPr lang="en-US" sz="1200" kern="1200" dirty="0"/>
                  <a:t>Review and approve the improvement plan</a:t>
                </a:r>
              </a:p>
              <a:p>
                <a:pPr lvl="0" algn="l" defTabSz="533400">
                  <a:lnSpc>
                    <a:spcPct val="90000"/>
                  </a:lnSpc>
                  <a:spcBef>
                    <a:spcPct val="0"/>
                  </a:spcBef>
                  <a:spcAft>
                    <a:spcPct val="35000"/>
                  </a:spcAft>
                </a:pPr>
                <a:endParaRPr lang="en-US" sz="1200" kern="1200" dirty="0"/>
              </a:p>
              <a:p>
                <a:pPr lvl="0" algn="l" defTabSz="533400">
                  <a:lnSpc>
                    <a:spcPct val="90000"/>
                  </a:lnSpc>
                  <a:spcBef>
                    <a:spcPct val="0"/>
                  </a:spcBef>
                  <a:spcAft>
                    <a:spcPct val="35000"/>
                  </a:spcAft>
                </a:pPr>
                <a:r>
                  <a:rPr lang="en-US" sz="1200" kern="1200" dirty="0"/>
                  <a:t>Implement &amp; monitor to ensure addressing reasons for identification</a:t>
                </a:r>
              </a:p>
            </p:txBody>
          </p:sp>
        </p:grpSp>
      </p:grpSp>
      <p:sp>
        <p:nvSpPr>
          <p:cNvPr id="8" name="Rounded Rectangle 42" descr="Rectangle highlighting the LEA's responsibilities under ESSA.">
            <a:extLst>
              <a:ext uri="{FF2B5EF4-FFF2-40B4-BE49-F238E27FC236}">
                <a16:creationId xmlns:a16="http://schemas.microsoft.com/office/drawing/2014/main" id="{89E7369C-1046-46AA-A377-76D650D57946}"/>
              </a:ext>
            </a:extLst>
          </p:cNvPr>
          <p:cNvSpPr/>
          <p:nvPr/>
        </p:nvSpPr>
        <p:spPr>
          <a:xfrm>
            <a:off x="3889925" y="3433332"/>
            <a:ext cx="3557053" cy="1961628"/>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fld id="{C479D5F6-EDCB-402A-AC08-4943A1820E8F}" type="slidenum">
              <a:rPr lang="en-US" smtClean="0"/>
              <a:pPr/>
              <a:t>2</a:t>
            </a:fld>
            <a:endParaRPr lang="en-US" dirty="0"/>
          </a:p>
        </p:txBody>
      </p:sp>
    </p:spTree>
    <p:extLst>
      <p:ext uri="{BB962C8B-B14F-4D97-AF65-F5344CB8AC3E}">
        <p14:creationId xmlns:p14="http://schemas.microsoft.com/office/powerpoint/2010/main" val="56623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55CA2-369A-4483-8057-CC3FE0735028}"/>
              </a:ext>
            </a:extLst>
          </p:cNvPr>
          <p:cNvSpPr>
            <a:spLocks noGrp="1"/>
          </p:cNvSpPr>
          <p:nvPr>
            <p:ph type="title"/>
          </p:nvPr>
        </p:nvSpPr>
        <p:spPr/>
        <p:txBody>
          <a:bodyPr wrap="square" anchor="t">
            <a:normAutofit/>
          </a:bodyPr>
          <a:lstStyle/>
          <a:p>
            <a:r>
              <a:rPr lang="en-US" dirty="0"/>
              <a:t>Requirements Under ESSA </a:t>
            </a:r>
          </a:p>
        </p:txBody>
      </p:sp>
      <p:sp>
        <p:nvSpPr>
          <p:cNvPr id="3" name="Content Placeholder 2">
            <a:extLst>
              <a:ext uri="{FF2B5EF4-FFF2-40B4-BE49-F238E27FC236}">
                <a16:creationId xmlns:a16="http://schemas.microsoft.com/office/drawing/2014/main" id="{BCB5D99C-70CB-438B-889E-6549FCC4FFDF}"/>
              </a:ext>
            </a:extLst>
          </p:cNvPr>
          <p:cNvSpPr>
            <a:spLocks noGrp="1"/>
          </p:cNvSpPr>
          <p:nvPr>
            <p:ph type="body" idx="1"/>
          </p:nvPr>
        </p:nvSpPr>
        <p:spPr/>
        <p:txBody>
          <a:bodyPr wrap="square" anchor="t">
            <a:normAutofit/>
          </a:bodyPr>
          <a:lstStyle/>
          <a:p>
            <a:r>
              <a:rPr lang="en-US" dirty="0"/>
              <a:t>Comprehensive Support and Improvement</a:t>
            </a:r>
          </a:p>
          <a:p>
            <a:pPr lvl="1"/>
            <a:r>
              <a:rPr lang="en-US" sz="2400"/>
              <a:t>SEA shall establish statewide exit criteria, including the number of years for identification and timeline for exiting</a:t>
            </a:r>
          </a:p>
          <a:p>
            <a:pPr lvl="1"/>
            <a:endParaRPr lang="en-US" sz="2400"/>
          </a:p>
          <a:p>
            <a:r>
              <a:rPr lang="en-US" dirty="0"/>
              <a:t>Targeted Support and Improvement</a:t>
            </a:r>
          </a:p>
          <a:p>
            <a:pPr lvl="1"/>
            <a:r>
              <a:rPr lang="en-US" sz="2400"/>
              <a:t>LEAs are responsible for establishing exit criteria (progress towards improving student outcomes) and timeline for implementation (years identified)</a:t>
            </a:r>
          </a:p>
        </p:txBody>
      </p:sp>
      <p:sp>
        <p:nvSpPr>
          <p:cNvPr id="4" name="Slide Number Placeholder 3">
            <a:extLst>
              <a:ext uri="{FF2B5EF4-FFF2-40B4-BE49-F238E27FC236}">
                <a16:creationId xmlns:a16="http://schemas.microsoft.com/office/drawing/2014/main" id="{8FE8BACC-A747-4AAD-86C1-07B1C36EA627}"/>
              </a:ext>
            </a:extLst>
          </p:cNvPr>
          <p:cNvSpPr>
            <a:spLocks noGrp="1"/>
          </p:cNvSpPr>
          <p:nvPr>
            <p:ph type="sldNum" idx="12"/>
          </p:nvPr>
        </p:nvSpPr>
        <p:spPr/>
        <p:txBody>
          <a:bodyPr wrap="square" anchor="ctr">
            <a:normAutofit/>
          </a:bodyPr>
          <a:lstStyle/>
          <a:p>
            <a:pPr>
              <a:lnSpc>
                <a:spcPct val="90000"/>
              </a:lnSpc>
              <a:spcAft>
                <a:spcPts val="600"/>
              </a:spcAft>
            </a:pPr>
            <a:fld id="{C479D5F6-EDCB-402A-AC08-4943A1820E8F}" type="slidenum">
              <a:rPr lang="en-US" sz="1400" smtClean="0"/>
              <a:pPr>
                <a:lnSpc>
                  <a:spcPct val="90000"/>
                </a:lnSpc>
                <a:spcAft>
                  <a:spcPts val="600"/>
                </a:spcAft>
              </a:pPr>
              <a:t>3</a:t>
            </a:fld>
            <a:endParaRPr lang="en-US" sz="1400"/>
          </a:p>
        </p:txBody>
      </p:sp>
    </p:spTree>
    <p:extLst>
      <p:ext uri="{BB962C8B-B14F-4D97-AF65-F5344CB8AC3E}">
        <p14:creationId xmlns:p14="http://schemas.microsoft.com/office/powerpoint/2010/main" val="3029785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3B84B-BAFD-4A59-BE27-DCF1B6AD3831}"/>
              </a:ext>
            </a:extLst>
          </p:cNvPr>
          <p:cNvSpPr>
            <a:spLocks noGrp="1"/>
          </p:cNvSpPr>
          <p:nvPr>
            <p:ph type="title"/>
          </p:nvPr>
        </p:nvSpPr>
        <p:spPr/>
        <p:txBody>
          <a:bodyPr wrap="square" anchor="t">
            <a:normAutofit/>
          </a:bodyPr>
          <a:lstStyle/>
          <a:p>
            <a:r>
              <a:rPr lang="en-US" sz="2600" dirty="0"/>
              <a:t>Targeted Support and Improvement</a:t>
            </a:r>
            <a:br>
              <a:rPr lang="en-US" sz="2600" dirty="0"/>
            </a:br>
            <a:r>
              <a:rPr lang="en-US" sz="2600" dirty="0"/>
              <a:t>Narrative Question 1</a:t>
            </a:r>
          </a:p>
        </p:txBody>
      </p:sp>
      <p:sp>
        <p:nvSpPr>
          <p:cNvPr id="3" name="Content Placeholder 2">
            <a:extLst>
              <a:ext uri="{FF2B5EF4-FFF2-40B4-BE49-F238E27FC236}">
                <a16:creationId xmlns:a16="http://schemas.microsoft.com/office/drawing/2014/main" id="{10F72358-DA01-475F-A2E2-88E79335FBBB}"/>
              </a:ext>
            </a:extLst>
          </p:cNvPr>
          <p:cNvSpPr>
            <a:spLocks noGrp="1"/>
          </p:cNvSpPr>
          <p:nvPr>
            <p:ph type="body" idx="1"/>
          </p:nvPr>
        </p:nvSpPr>
        <p:spPr/>
        <p:txBody>
          <a:bodyPr wrap="square" anchor="t">
            <a:noAutofit/>
          </a:bodyPr>
          <a:lstStyle/>
          <a:p>
            <a:pPr marL="0" indent="0">
              <a:buNone/>
            </a:pPr>
            <a:r>
              <a:rPr lang="en-US" dirty="0"/>
              <a:t>Q: What is the LEA's process for reviewing, approving, and monitoring all targeted support and improvement plans?</a:t>
            </a:r>
          </a:p>
          <a:p>
            <a:pPr marL="0" indent="0">
              <a:buNone/>
            </a:pPr>
            <a:endParaRPr lang="en-US" dirty="0"/>
          </a:p>
          <a:p>
            <a:pPr marL="0" indent="0">
              <a:buNone/>
            </a:pPr>
            <a:r>
              <a:rPr lang="en-US" b="1" dirty="0"/>
              <a:t>Approval Criteria:</a:t>
            </a:r>
          </a:p>
          <a:p>
            <a:r>
              <a:rPr lang="en-US" dirty="0"/>
              <a:t>Response indicates how the plans are reviewed to ensure they include the identified school’s performance on all ESSA indicators (for each student group for which the school was identified), include evidence-based interventions aligned to the reasons for identification, and describe stakeholder engagement</a:t>
            </a:r>
          </a:p>
          <a:p>
            <a:r>
              <a:rPr lang="en-US" dirty="0"/>
              <a:t>Response indicates how the LEA will monitor implementation to ensure improved student outcomes for the student group(s) that resulted in identification</a:t>
            </a:r>
          </a:p>
          <a:p>
            <a:pPr marL="0" indent="0">
              <a:buNone/>
            </a:pPr>
            <a:endParaRPr lang="en-US" sz="1600" dirty="0"/>
          </a:p>
          <a:p>
            <a:pPr marL="0" indent="0">
              <a:buNone/>
            </a:pPr>
            <a:endParaRPr lang="en-US" sz="1600" dirty="0"/>
          </a:p>
        </p:txBody>
      </p:sp>
      <p:sp>
        <p:nvSpPr>
          <p:cNvPr id="4" name="Slide Number Placeholder 3">
            <a:extLst>
              <a:ext uri="{FF2B5EF4-FFF2-40B4-BE49-F238E27FC236}">
                <a16:creationId xmlns:a16="http://schemas.microsoft.com/office/drawing/2014/main" id="{88D3A732-44B9-4306-A761-7C2921D6D617}"/>
              </a:ext>
            </a:extLst>
          </p:cNvPr>
          <p:cNvSpPr>
            <a:spLocks noGrp="1"/>
          </p:cNvSpPr>
          <p:nvPr>
            <p:ph type="sldNum" idx="12"/>
          </p:nvPr>
        </p:nvSpPr>
        <p:spPr/>
        <p:txBody>
          <a:bodyPr wrap="square" anchor="ctr">
            <a:normAutofit/>
          </a:bodyPr>
          <a:lstStyle/>
          <a:p>
            <a:pPr>
              <a:lnSpc>
                <a:spcPct val="90000"/>
              </a:lnSpc>
              <a:spcAft>
                <a:spcPts val="600"/>
              </a:spcAft>
            </a:pPr>
            <a:fld id="{C479D5F6-EDCB-402A-AC08-4943A1820E8F}" type="slidenum">
              <a:rPr lang="en-US" sz="1400" smtClean="0"/>
              <a:pPr>
                <a:lnSpc>
                  <a:spcPct val="90000"/>
                </a:lnSpc>
                <a:spcAft>
                  <a:spcPts val="600"/>
                </a:spcAft>
              </a:pPr>
              <a:t>4</a:t>
            </a:fld>
            <a:endParaRPr lang="en-US" sz="1400"/>
          </a:p>
        </p:txBody>
      </p:sp>
    </p:spTree>
    <p:extLst>
      <p:ext uri="{BB962C8B-B14F-4D97-AF65-F5344CB8AC3E}">
        <p14:creationId xmlns:p14="http://schemas.microsoft.com/office/powerpoint/2010/main" val="207025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07201-9FC1-4330-A48F-832838387330}"/>
              </a:ext>
            </a:extLst>
          </p:cNvPr>
          <p:cNvSpPr>
            <a:spLocks noGrp="1"/>
          </p:cNvSpPr>
          <p:nvPr>
            <p:ph type="title"/>
          </p:nvPr>
        </p:nvSpPr>
        <p:spPr/>
        <p:txBody>
          <a:bodyPr/>
          <a:lstStyle/>
          <a:p>
            <a:r>
              <a:rPr lang="en-US" dirty="0"/>
              <a:t>Targeted Support and Improvement</a:t>
            </a:r>
            <a:br>
              <a:rPr lang="en-US" dirty="0"/>
            </a:br>
            <a:r>
              <a:rPr lang="en-US" dirty="0"/>
              <a:t>Narrative Question 1 Example</a:t>
            </a:r>
          </a:p>
        </p:txBody>
      </p:sp>
      <p:sp>
        <p:nvSpPr>
          <p:cNvPr id="3" name="Text Placeholder 2">
            <a:extLst>
              <a:ext uri="{FF2B5EF4-FFF2-40B4-BE49-F238E27FC236}">
                <a16:creationId xmlns:a16="http://schemas.microsoft.com/office/drawing/2014/main" id="{BBD28644-4135-4968-86B9-2D9D9BE047B9}"/>
              </a:ext>
            </a:extLst>
          </p:cNvPr>
          <p:cNvSpPr>
            <a:spLocks noGrp="1"/>
          </p:cNvSpPr>
          <p:nvPr>
            <p:ph type="body" idx="1"/>
          </p:nvPr>
        </p:nvSpPr>
        <p:spPr/>
        <p:txBody>
          <a:bodyPr/>
          <a:lstStyle/>
          <a:p>
            <a:pPr marL="0" indent="0">
              <a:buNone/>
            </a:pPr>
            <a:r>
              <a:rPr lang="en-US" b="1" dirty="0"/>
              <a:t>Example:</a:t>
            </a:r>
          </a:p>
          <a:p>
            <a:pPr marL="0" indent="0">
              <a:buNone/>
            </a:pPr>
            <a:r>
              <a:rPr lang="en-US" dirty="0"/>
              <a:t>Upon receiving notification from CDE of schools identified for support and improvement under ESSA, the district communicates with school leadership to review the identification and improvement planning requirements. During the fall, school leaders, teachers, and parents review the school’s performance on all ESSA indicators and develop a plan to improve student outcomes, which includes the implementation of evidence-based interventions aligned to the reasons for identification. The district reviews all targeted support and improvement plans in January, working with school leaders to revise plans to ensure all requirements under ESSA are addressed prior to approval. Quarterly, the district monitors implementation of the interventions selected by each school and monitors changes in student performance based on local data and state assessment results (when available). The monitoring process informs adjustments to the selected interventions.</a:t>
            </a:r>
          </a:p>
        </p:txBody>
      </p:sp>
      <p:sp>
        <p:nvSpPr>
          <p:cNvPr id="4" name="Slide Number Placeholder 3">
            <a:extLst>
              <a:ext uri="{FF2B5EF4-FFF2-40B4-BE49-F238E27FC236}">
                <a16:creationId xmlns:a16="http://schemas.microsoft.com/office/drawing/2014/main" id="{D608ACF6-A00A-4518-B480-62168159C5BD}"/>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5</a:t>
            </a:fld>
            <a:endParaRPr lang="en-US"/>
          </a:p>
        </p:txBody>
      </p:sp>
    </p:spTree>
    <p:extLst>
      <p:ext uri="{BB962C8B-B14F-4D97-AF65-F5344CB8AC3E}">
        <p14:creationId xmlns:p14="http://schemas.microsoft.com/office/powerpoint/2010/main" val="1413824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3B84B-BAFD-4A59-BE27-DCF1B6AD3831}"/>
              </a:ext>
            </a:extLst>
          </p:cNvPr>
          <p:cNvSpPr>
            <a:spLocks noGrp="1"/>
          </p:cNvSpPr>
          <p:nvPr>
            <p:ph type="title"/>
          </p:nvPr>
        </p:nvSpPr>
        <p:spPr/>
        <p:txBody>
          <a:bodyPr/>
          <a:lstStyle/>
          <a:p>
            <a:r>
              <a:rPr lang="en-US" dirty="0"/>
              <a:t>Targeted Support and Improvement</a:t>
            </a:r>
            <a:br>
              <a:rPr lang="en-US" dirty="0"/>
            </a:br>
            <a:r>
              <a:rPr lang="en-US" dirty="0"/>
              <a:t>Narrative Question 2</a:t>
            </a:r>
          </a:p>
        </p:txBody>
      </p:sp>
      <p:sp>
        <p:nvSpPr>
          <p:cNvPr id="3" name="Content Placeholder 2">
            <a:extLst>
              <a:ext uri="{FF2B5EF4-FFF2-40B4-BE49-F238E27FC236}">
                <a16:creationId xmlns:a16="http://schemas.microsoft.com/office/drawing/2014/main" id="{10F72358-DA01-475F-A2E2-88E79335FBBB}"/>
              </a:ext>
            </a:extLst>
          </p:cNvPr>
          <p:cNvSpPr>
            <a:spLocks noGrp="1"/>
          </p:cNvSpPr>
          <p:nvPr>
            <p:ph idx="1"/>
          </p:nvPr>
        </p:nvSpPr>
        <p:spPr/>
        <p:txBody>
          <a:bodyPr>
            <a:normAutofit fontScale="62500" lnSpcReduction="20000"/>
          </a:bodyPr>
          <a:lstStyle/>
          <a:p>
            <a:pPr marL="0" indent="0">
              <a:buNone/>
            </a:pPr>
            <a:r>
              <a:rPr lang="en-US" sz="2800" dirty="0"/>
              <a:t>Q: What criteria does a school identified for targeted support and improvement need to meet in order to exit this status and in what timeline?</a:t>
            </a:r>
          </a:p>
          <a:p>
            <a:pPr marL="0" indent="0">
              <a:buNone/>
            </a:pPr>
            <a:endParaRPr lang="en-US" sz="2800" dirty="0"/>
          </a:p>
          <a:p>
            <a:pPr marL="0" indent="0">
              <a:buNone/>
            </a:pPr>
            <a:r>
              <a:rPr lang="en-US" sz="2800" b="1" dirty="0">
                <a:solidFill>
                  <a:srgbClr val="0070C0"/>
                </a:solidFill>
              </a:rPr>
              <a:t>Approval Criteria:</a:t>
            </a:r>
          </a:p>
          <a:p>
            <a:r>
              <a:rPr lang="en-US" sz="2800" dirty="0"/>
              <a:t>Response provides the criteria a school must meet in order to exit TS status, such as the ESSA indicators and/or other performance indicators used to determine when a school is eligible to exit</a:t>
            </a:r>
          </a:p>
          <a:p>
            <a:r>
              <a:rPr lang="en-US" sz="2800" dirty="0"/>
              <a:t>Response includes the minimum number of years for which a school must implement a targeted support and improvement plan, and the number of years for which a school must meet the exit criteria before becoming eligible to exit from targeted support and improvement</a:t>
            </a:r>
          </a:p>
          <a:p>
            <a:pPr marL="0" indent="0">
              <a:buNone/>
            </a:pPr>
            <a:endParaRPr lang="en-US" sz="2800" dirty="0"/>
          </a:p>
          <a:p>
            <a:pPr marL="0" indent="0">
              <a:buNone/>
            </a:pPr>
            <a:r>
              <a:rPr lang="en-US" sz="2800" b="1" dirty="0">
                <a:solidFill>
                  <a:srgbClr val="0070C0"/>
                </a:solidFill>
              </a:rPr>
              <a:t>Considerations:</a:t>
            </a:r>
          </a:p>
          <a:p>
            <a:r>
              <a:rPr lang="en-US" sz="2800" dirty="0">
                <a:solidFill>
                  <a:schemeClr val="tx1"/>
                </a:solidFill>
              </a:rPr>
              <a:t>Consider whether the same exit criteria and timeline will be used for all schools identified for targeted support and improvement, or whether the methodology will differ by school and/or student group for which the school was identified</a:t>
            </a:r>
          </a:p>
          <a:p>
            <a:r>
              <a:rPr lang="en-US" sz="2800" dirty="0">
                <a:solidFill>
                  <a:schemeClr val="tx1"/>
                </a:solidFill>
              </a:rPr>
              <a:t>Response clearly articulates how the exit criteria is aligned with the identification criteria</a:t>
            </a:r>
          </a:p>
          <a:p>
            <a:pPr marL="0" indent="0">
              <a:buNone/>
            </a:pPr>
            <a:endParaRPr lang="en-US" dirty="0"/>
          </a:p>
        </p:txBody>
      </p:sp>
      <p:sp>
        <p:nvSpPr>
          <p:cNvPr id="4" name="Slide Number Placeholder 3">
            <a:extLst>
              <a:ext uri="{FF2B5EF4-FFF2-40B4-BE49-F238E27FC236}">
                <a16:creationId xmlns:a16="http://schemas.microsoft.com/office/drawing/2014/main" id="{88D3A732-44B9-4306-A761-7C2921D6D617}"/>
              </a:ext>
            </a:extLst>
          </p:cNvPr>
          <p:cNvSpPr>
            <a:spLocks noGrp="1"/>
          </p:cNvSpPr>
          <p:nvPr>
            <p:ph type="sldNum" sz="quarter" idx="12"/>
          </p:nvPr>
        </p:nvSpPr>
        <p:spPr/>
        <p:txBody>
          <a:bodyPr/>
          <a:lstStyle/>
          <a:p>
            <a:fld id="{C479D5F6-EDCB-402A-AC08-4943A1820E8F}" type="slidenum">
              <a:rPr lang="en-US" smtClean="0"/>
              <a:pPr/>
              <a:t>6</a:t>
            </a:fld>
            <a:endParaRPr lang="en-US" dirty="0"/>
          </a:p>
        </p:txBody>
      </p:sp>
    </p:spTree>
    <p:extLst>
      <p:ext uri="{BB962C8B-B14F-4D97-AF65-F5344CB8AC3E}">
        <p14:creationId xmlns:p14="http://schemas.microsoft.com/office/powerpoint/2010/main" val="2122062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16864-33D6-4C44-ACE6-D699545BA3C2}"/>
              </a:ext>
            </a:extLst>
          </p:cNvPr>
          <p:cNvSpPr>
            <a:spLocks noGrp="1"/>
          </p:cNvSpPr>
          <p:nvPr>
            <p:ph type="title"/>
          </p:nvPr>
        </p:nvSpPr>
        <p:spPr/>
        <p:txBody>
          <a:bodyPr/>
          <a:lstStyle/>
          <a:p>
            <a:r>
              <a:rPr lang="en-US" dirty="0"/>
              <a:t>Targeted Support and Improvement</a:t>
            </a:r>
            <a:br>
              <a:rPr lang="en-US" dirty="0"/>
            </a:br>
            <a:r>
              <a:rPr lang="en-US" dirty="0"/>
              <a:t>Narrative Question 2 Example</a:t>
            </a:r>
          </a:p>
        </p:txBody>
      </p:sp>
      <p:sp>
        <p:nvSpPr>
          <p:cNvPr id="3" name="Text Placeholder 2">
            <a:extLst>
              <a:ext uri="{FF2B5EF4-FFF2-40B4-BE49-F238E27FC236}">
                <a16:creationId xmlns:a16="http://schemas.microsoft.com/office/drawing/2014/main" id="{DEE7591E-B21D-4B10-9D5A-870BC41DFCBB}"/>
              </a:ext>
            </a:extLst>
          </p:cNvPr>
          <p:cNvSpPr>
            <a:spLocks noGrp="1"/>
          </p:cNvSpPr>
          <p:nvPr>
            <p:ph type="body" idx="1"/>
          </p:nvPr>
        </p:nvSpPr>
        <p:spPr/>
        <p:txBody>
          <a:bodyPr/>
          <a:lstStyle/>
          <a:p>
            <a:pPr marL="0" indent="0">
              <a:buNone/>
            </a:pPr>
            <a:r>
              <a:rPr lang="en-US" b="1" dirty="0">
                <a:solidFill>
                  <a:srgbClr val="0070C0"/>
                </a:solidFill>
              </a:rPr>
              <a:t>Example:</a:t>
            </a:r>
          </a:p>
          <a:p>
            <a:pPr marL="0" indent="0">
              <a:buNone/>
            </a:pPr>
            <a:r>
              <a:rPr lang="en-US" dirty="0"/>
              <a:t>All schools identified for targeted support and improvement will maintain their identification for at least two years to ensure sustained improvements. In order to be eligible for exit, a school must, for two consecutive years, earn a rating of “Approaching” or higher on all ESSA indicators that resulted in identification (for the student group for which the school was identified). </a:t>
            </a:r>
          </a:p>
          <a:p>
            <a:endParaRPr lang="en-US" dirty="0"/>
          </a:p>
        </p:txBody>
      </p:sp>
      <p:sp>
        <p:nvSpPr>
          <p:cNvPr id="4" name="Slide Number Placeholder 3">
            <a:extLst>
              <a:ext uri="{FF2B5EF4-FFF2-40B4-BE49-F238E27FC236}">
                <a16:creationId xmlns:a16="http://schemas.microsoft.com/office/drawing/2014/main" id="{CF587EA8-FA6A-46D0-98A4-475943359BFB}"/>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7</a:t>
            </a:fld>
            <a:endParaRPr lang="en-US"/>
          </a:p>
        </p:txBody>
      </p:sp>
    </p:spTree>
    <p:extLst>
      <p:ext uri="{BB962C8B-B14F-4D97-AF65-F5344CB8AC3E}">
        <p14:creationId xmlns:p14="http://schemas.microsoft.com/office/powerpoint/2010/main" val="3257227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3B84B-BAFD-4A59-BE27-DCF1B6AD3831}"/>
              </a:ext>
            </a:extLst>
          </p:cNvPr>
          <p:cNvSpPr>
            <a:spLocks noGrp="1"/>
          </p:cNvSpPr>
          <p:nvPr>
            <p:ph type="title"/>
          </p:nvPr>
        </p:nvSpPr>
        <p:spPr/>
        <p:txBody>
          <a:bodyPr wrap="square" anchor="t">
            <a:normAutofit/>
          </a:bodyPr>
          <a:lstStyle/>
          <a:p>
            <a:r>
              <a:rPr lang="en-US" sz="2600"/>
              <a:t>Targeted Support and Improvement</a:t>
            </a:r>
            <a:br>
              <a:rPr lang="en-US" sz="2600"/>
            </a:br>
            <a:r>
              <a:rPr lang="en-US" sz="2600"/>
              <a:t>Narrative Question 3</a:t>
            </a:r>
          </a:p>
        </p:txBody>
      </p:sp>
      <p:sp>
        <p:nvSpPr>
          <p:cNvPr id="3" name="Content Placeholder 2">
            <a:extLst>
              <a:ext uri="{FF2B5EF4-FFF2-40B4-BE49-F238E27FC236}">
                <a16:creationId xmlns:a16="http://schemas.microsoft.com/office/drawing/2014/main" id="{10F72358-DA01-475F-A2E2-88E79335FBBB}"/>
              </a:ext>
            </a:extLst>
          </p:cNvPr>
          <p:cNvSpPr>
            <a:spLocks noGrp="1"/>
          </p:cNvSpPr>
          <p:nvPr>
            <p:ph type="body" idx="1"/>
          </p:nvPr>
        </p:nvSpPr>
        <p:spPr/>
        <p:txBody>
          <a:bodyPr wrap="square" anchor="t">
            <a:normAutofit/>
          </a:bodyPr>
          <a:lstStyle/>
          <a:p>
            <a:pPr marL="0" indent="0">
              <a:buNone/>
            </a:pPr>
            <a:r>
              <a:rPr lang="en-US" dirty="0"/>
              <a:t>Q: Select how the LEA will exit schools:</a:t>
            </a:r>
          </a:p>
          <a:p>
            <a:pPr lvl="1">
              <a:buFont typeface="Courier New" panose="02070309020205020404" pitchFamily="49" charset="0"/>
              <a:buChar char="o"/>
            </a:pPr>
            <a:r>
              <a:rPr lang="en-US" sz="2400"/>
              <a:t>The LEA will annually exit all schools no longer meeting the state's identification criteria for targeted support and improvement</a:t>
            </a:r>
          </a:p>
          <a:p>
            <a:pPr lvl="1">
              <a:buFont typeface="Courier New" panose="02070309020205020404" pitchFamily="49" charset="0"/>
              <a:buChar char="o"/>
            </a:pPr>
            <a:r>
              <a:rPr lang="en-US" sz="2400"/>
              <a:t>The LEA has established other exit criteria and timelines for implemented targeted support and improvement plans</a:t>
            </a:r>
          </a:p>
        </p:txBody>
      </p:sp>
      <p:sp>
        <p:nvSpPr>
          <p:cNvPr id="4" name="Slide Number Placeholder 3">
            <a:extLst>
              <a:ext uri="{FF2B5EF4-FFF2-40B4-BE49-F238E27FC236}">
                <a16:creationId xmlns:a16="http://schemas.microsoft.com/office/drawing/2014/main" id="{88D3A732-44B9-4306-A761-7C2921D6D617}"/>
              </a:ext>
            </a:extLst>
          </p:cNvPr>
          <p:cNvSpPr>
            <a:spLocks noGrp="1"/>
          </p:cNvSpPr>
          <p:nvPr>
            <p:ph type="sldNum" idx="12"/>
          </p:nvPr>
        </p:nvSpPr>
        <p:spPr/>
        <p:txBody>
          <a:bodyPr wrap="square" anchor="ctr">
            <a:normAutofit/>
          </a:bodyPr>
          <a:lstStyle/>
          <a:p>
            <a:pPr>
              <a:lnSpc>
                <a:spcPct val="90000"/>
              </a:lnSpc>
              <a:spcAft>
                <a:spcPts val="600"/>
              </a:spcAft>
            </a:pPr>
            <a:fld id="{C479D5F6-EDCB-402A-AC08-4943A1820E8F}" type="slidenum">
              <a:rPr lang="en-US" sz="1400" smtClean="0"/>
              <a:pPr>
                <a:lnSpc>
                  <a:spcPct val="90000"/>
                </a:lnSpc>
                <a:spcAft>
                  <a:spcPts val="600"/>
                </a:spcAft>
              </a:pPr>
              <a:t>8</a:t>
            </a:fld>
            <a:endParaRPr lang="en-US" sz="1400"/>
          </a:p>
        </p:txBody>
      </p:sp>
    </p:spTree>
    <p:extLst>
      <p:ext uri="{BB962C8B-B14F-4D97-AF65-F5344CB8AC3E}">
        <p14:creationId xmlns:p14="http://schemas.microsoft.com/office/powerpoint/2010/main" val="757235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3B84B-BAFD-4A59-BE27-DCF1B6AD3831}"/>
              </a:ext>
            </a:extLst>
          </p:cNvPr>
          <p:cNvSpPr>
            <a:spLocks noGrp="1"/>
          </p:cNvSpPr>
          <p:nvPr>
            <p:ph type="title"/>
          </p:nvPr>
        </p:nvSpPr>
        <p:spPr/>
        <p:txBody>
          <a:bodyPr wrap="square" anchor="t">
            <a:normAutofit/>
          </a:bodyPr>
          <a:lstStyle/>
          <a:p>
            <a:r>
              <a:rPr lang="en-US" sz="2600"/>
              <a:t>Targeted Support and Improvement</a:t>
            </a:r>
            <a:br>
              <a:rPr lang="en-US" sz="2600"/>
            </a:br>
            <a:r>
              <a:rPr lang="en-US" sz="2600"/>
              <a:t>Narrative Question 4</a:t>
            </a:r>
          </a:p>
        </p:txBody>
      </p:sp>
      <p:sp>
        <p:nvSpPr>
          <p:cNvPr id="3" name="Content Placeholder 2">
            <a:extLst>
              <a:ext uri="{FF2B5EF4-FFF2-40B4-BE49-F238E27FC236}">
                <a16:creationId xmlns:a16="http://schemas.microsoft.com/office/drawing/2014/main" id="{10F72358-DA01-475F-A2E2-88E79335FBBB}"/>
              </a:ext>
            </a:extLst>
          </p:cNvPr>
          <p:cNvSpPr>
            <a:spLocks noGrp="1"/>
          </p:cNvSpPr>
          <p:nvPr>
            <p:ph type="body" idx="1"/>
          </p:nvPr>
        </p:nvSpPr>
        <p:spPr/>
        <p:txBody>
          <a:bodyPr wrap="square" anchor="t">
            <a:noAutofit/>
          </a:bodyPr>
          <a:lstStyle/>
          <a:p>
            <a:pPr marL="0" indent="0">
              <a:buNone/>
            </a:pPr>
            <a:r>
              <a:rPr lang="en-US" sz="1800" dirty="0"/>
              <a:t>Q: In order to ensure schools identified for support and improvement under ESSA are appropriately reported to the U.S. Department of Education, and made eligible for school improvement funds, each LEA/BOCES must maintain a record and report to CDE when a school has exited from targeted support and improvement status. All schools currently identified for targeted support and improvement will pre-populate in the list below.</a:t>
            </a:r>
          </a:p>
          <a:p>
            <a:pPr marL="0" indent="0">
              <a:buNone/>
            </a:pPr>
            <a:endParaRPr lang="en-US" sz="1800" dirty="0"/>
          </a:p>
          <a:p>
            <a:pPr marL="0" indent="0">
              <a:buNone/>
            </a:pPr>
            <a:r>
              <a:rPr lang="en-US" sz="1800" dirty="0"/>
              <a:t>For each school, indicate whether the school has exited from targeted support and improvement status. If a school's eligibility for exiting is dependent on the school no longer being identified for targeted support and improvement, as determined by CDE in the fall, please select the "Pending state's identification process" option.</a:t>
            </a:r>
          </a:p>
          <a:p>
            <a:pPr marL="0" indent="0">
              <a:buNone/>
            </a:pPr>
            <a:endParaRPr lang="en-US" sz="1800" dirty="0"/>
          </a:p>
          <a:p>
            <a:pPr marL="0" indent="0">
              <a:buNone/>
            </a:pPr>
            <a:r>
              <a:rPr lang="en-US" sz="1800" b="1" dirty="0"/>
              <a:t>Approval Criteria:</a:t>
            </a:r>
          </a:p>
          <a:p>
            <a:r>
              <a:rPr lang="en-US" sz="1800" dirty="0"/>
              <a:t>The table must include a response for each school</a:t>
            </a:r>
          </a:p>
          <a:p>
            <a:pPr marL="0" indent="0">
              <a:buNone/>
            </a:pPr>
            <a:r>
              <a:rPr lang="en-US" sz="1800" b="1" dirty="0"/>
              <a:t>Considerations:</a:t>
            </a:r>
          </a:p>
          <a:p>
            <a:r>
              <a:rPr lang="en-US" sz="1800" dirty="0"/>
              <a:t>As a result of COVID-19, Colorado requested and was approved for a waiver of the assessment and accountability and school identification requirements under ESSA. Therefore, CDE will not run school identification calculations this fall.</a:t>
            </a:r>
          </a:p>
        </p:txBody>
      </p:sp>
      <p:sp>
        <p:nvSpPr>
          <p:cNvPr id="4" name="Slide Number Placeholder 3">
            <a:extLst>
              <a:ext uri="{FF2B5EF4-FFF2-40B4-BE49-F238E27FC236}">
                <a16:creationId xmlns:a16="http://schemas.microsoft.com/office/drawing/2014/main" id="{88D3A732-44B9-4306-A761-7C2921D6D617}"/>
              </a:ext>
            </a:extLst>
          </p:cNvPr>
          <p:cNvSpPr>
            <a:spLocks noGrp="1"/>
          </p:cNvSpPr>
          <p:nvPr>
            <p:ph type="sldNum" idx="12"/>
          </p:nvPr>
        </p:nvSpPr>
        <p:spPr/>
        <p:txBody>
          <a:bodyPr wrap="square" anchor="ctr">
            <a:normAutofit/>
          </a:bodyPr>
          <a:lstStyle/>
          <a:p>
            <a:pPr>
              <a:lnSpc>
                <a:spcPct val="90000"/>
              </a:lnSpc>
              <a:spcAft>
                <a:spcPts val="600"/>
              </a:spcAft>
            </a:pPr>
            <a:fld id="{C479D5F6-EDCB-402A-AC08-4943A1820E8F}" type="slidenum">
              <a:rPr lang="en-US" sz="1400" smtClean="0"/>
              <a:pPr>
                <a:lnSpc>
                  <a:spcPct val="90000"/>
                </a:lnSpc>
                <a:spcAft>
                  <a:spcPts val="600"/>
                </a:spcAft>
              </a:pPr>
              <a:t>9</a:t>
            </a:fld>
            <a:endParaRPr lang="en-US" sz="1400"/>
          </a:p>
        </p:txBody>
      </p:sp>
    </p:spTree>
    <p:extLst>
      <p:ext uri="{BB962C8B-B14F-4D97-AF65-F5344CB8AC3E}">
        <p14:creationId xmlns:p14="http://schemas.microsoft.com/office/powerpoint/2010/main" val="329303828"/>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1004</TotalTime>
  <Words>2400</Words>
  <Application>Microsoft Office PowerPoint</Application>
  <PresentationFormat>Widescreen</PresentationFormat>
  <Paragraphs>232</Paragraphs>
  <Slides>14</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Courier New</vt:lpstr>
      <vt:lpstr>Office Theme</vt:lpstr>
      <vt:lpstr>Targeted Support and Improvement</vt:lpstr>
      <vt:lpstr>Responsibilities Under ESSA</vt:lpstr>
      <vt:lpstr>Requirements Under ESSA </vt:lpstr>
      <vt:lpstr>Targeted Support and Improvement Narrative Question 1</vt:lpstr>
      <vt:lpstr>Targeted Support and Improvement Narrative Question 1 Example</vt:lpstr>
      <vt:lpstr>Targeted Support and Improvement Narrative Question 2</vt:lpstr>
      <vt:lpstr>Targeted Support and Improvement Narrative Question 2 Example</vt:lpstr>
      <vt:lpstr>Targeted Support and Improvement Narrative Question 3</vt:lpstr>
      <vt:lpstr>Targeted Support and Improvement Narrative Question 4</vt:lpstr>
      <vt:lpstr>Targeted Support and Improvement Narrative Question 4, Cont.</vt:lpstr>
      <vt:lpstr>Questions??</vt:lpstr>
      <vt:lpstr>ESEA Office</vt:lpstr>
      <vt:lpstr>ESEA Office (Cont.)</vt:lpstr>
      <vt:lpstr>Grants Fiscal Contacts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2020-2021 Consolidated Application</dc:title>
  <dc:creator>Collins, DeLilah</dc:creator>
  <cp:lastModifiedBy>Prael, Michelle</cp:lastModifiedBy>
  <cp:revision>69</cp:revision>
  <dcterms:created xsi:type="dcterms:W3CDTF">2020-04-27T21:07:53Z</dcterms:created>
  <dcterms:modified xsi:type="dcterms:W3CDTF">2020-05-06T14:14:47Z</dcterms:modified>
</cp:coreProperties>
</file>