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1"/>
  </p:sldMasterIdLst>
  <p:notesMasterIdLst>
    <p:notesMasterId r:id="rId36"/>
  </p:notesMasterIdLst>
  <p:handoutMasterIdLst>
    <p:handoutMasterId r:id="rId37"/>
  </p:handoutMasterIdLst>
  <p:sldIdLst>
    <p:sldId id="263" r:id="rId2"/>
    <p:sldId id="281" r:id="rId3"/>
    <p:sldId id="282" r:id="rId4"/>
    <p:sldId id="264" r:id="rId5"/>
    <p:sldId id="273" r:id="rId6"/>
    <p:sldId id="283" r:id="rId7"/>
    <p:sldId id="306" r:id="rId8"/>
    <p:sldId id="274" r:id="rId9"/>
    <p:sldId id="284" r:id="rId10"/>
    <p:sldId id="286" r:id="rId11"/>
    <p:sldId id="287" r:id="rId12"/>
    <p:sldId id="288" r:id="rId13"/>
    <p:sldId id="289" r:id="rId14"/>
    <p:sldId id="290" r:id="rId15"/>
    <p:sldId id="291" r:id="rId16"/>
    <p:sldId id="292" r:id="rId17"/>
    <p:sldId id="293" r:id="rId18"/>
    <p:sldId id="303" r:id="rId19"/>
    <p:sldId id="304" r:id="rId20"/>
    <p:sldId id="305" r:id="rId21"/>
    <p:sldId id="276" r:id="rId22"/>
    <p:sldId id="295" r:id="rId23"/>
    <p:sldId id="275" r:id="rId24"/>
    <p:sldId id="298" r:id="rId25"/>
    <p:sldId id="299" r:id="rId26"/>
    <p:sldId id="300" r:id="rId27"/>
    <p:sldId id="294" r:id="rId28"/>
    <p:sldId id="296" r:id="rId29"/>
    <p:sldId id="277" r:id="rId30"/>
    <p:sldId id="297" r:id="rId31"/>
    <p:sldId id="278" r:id="rId32"/>
    <p:sldId id="302" r:id="rId33"/>
    <p:sldId id="280" r:id="rId34"/>
    <p:sldId id="279"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EC4E7"/>
    <a:srgbClr val="33CCFF"/>
    <a:srgbClr val="000000"/>
    <a:srgbClr val="EF7521"/>
    <a:srgbClr val="0066CC"/>
    <a:srgbClr val="5C6670"/>
    <a:srgbClr val="FFC846"/>
    <a:srgbClr val="101E8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87664" autoAdjust="0"/>
  </p:normalViewPr>
  <p:slideViewPr>
    <p:cSldViewPr snapToGrid="0">
      <p:cViewPr varScale="1">
        <p:scale>
          <a:sx n="102" d="100"/>
          <a:sy n="102" d="100"/>
        </p:scale>
        <p:origin x="894"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FF6327B-2F99-4EA2-8F24-D21E3102A1DC}" type="doc">
      <dgm:prSet loTypeId="urn:microsoft.com/office/officeart/2005/8/layout/process1" loCatId="process" qsTypeId="urn:microsoft.com/office/officeart/2005/8/quickstyle/3d4" qsCatId="3D" csTypeId="urn:microsoft.com/office/officeart/2005/8/colors/colorful5" csCatId="colorful" phldr="1"/>
      <dgm:spPr/>
    </dgm:pt>
    <dgm:pt modelId="{015D118A-420A-49AC-AA6B-0E41A79FFA2D}">
      <dgm:prSet phldrT="[Text]"/>
      <dgm:spPr/>
      <dgm:t>
        <a:bodyPr/>
        <a:lstStyle/>
        <a:p>
          <a:r>
            <a:rPr lang="en-US" dirty="0" smtClean="0"/>
            <a:t>NCLB: Use of Title I Funds</a:t>
          </a:r>
          <a:endParaRPr lang="en-US" dirty="0"/>
        </a:p>
      </dgm:t>
    </dgm:pt>
    <dgm:pt modelId="{F0E57FD4-961A-496E-BFB9-18A3FB54E830}" type="parTrans" cxnId="{81924BA6-074C-460F-BAF3-73257CC51039}">
      <dgm:prSet/>
      <dgm:spPr/>
      <dgm:t>
        <a:bodyPr/>
        <a:lstStyle/>
        <a:p>
          <a:endParaRPr lang="en-US"/>
        </a:p>
      </dgm:t>
    </dgm:pt>
    <dgm:pt modelId="{CAE7DFEE-5370-4C78-A3CA-B685CC0FFF0C}" type="sibTrans" cxnId="{81924BA6-074C-460F-BAF3-73257CC51039}">
      <dgm:prSet/>
      <dgm:spPr/>
      <dgm:t>
        <a:bodyPr/>
        <a:lstStyle/>
        <a:p>
          <a:endParaRPr lang="en-US"/>
        </a:p>
      </dgm:t>
    </dgm:pt>
    <dgm:pt modelId="{C3707E9B-DA73-4684-AE2B-C20ACE3081A2}">
      <dgm:prSet phldrT="[Text]"/>
      <dgm:spPr/>
      <dgm:t>
        <a:bodyPr/>
        <a:lstStyle/>
        <a:p>
          <a:r>
            <a:rPr lang="en-US" dirty="0" smtClean="0"/>
            <a:t>ESSA: Allocation of State and Local Funds</a:t>
          </a:r>
          <a:endParaRPr lang="en-US" dirty="0"/>
        </a:p>
      </dgm:t>
    </dgm:pt>
    <dgm:pt modelId="{60218E2B-9A90-4632-B71B-12746504203B}" type="parTrans" cxnId="{53086436-575E-49C7-BB39-485A14E2B47B}">
      <dgm:prSet/>
      <dgm:spPr/>
      <dgm:t>
        <a:bodyPr/>
        <a:lstStyle/>
        <a:p>
          <a:endParaRPr lang="en-US"/>
        </a:p>
      </dgm:t>
    </dgm:pt>
    <dgm:pt modelId="{02986C35-9811-46F4-8295-DF519F4BBD6B}" type="sibTrans" cxnId="{53086436-575E-49C7-BB39-485A14E2B47B}">
      <dgm:prSet/>
      <dgm:spPr/>
      <dgm:t>
        <a:bodyPr/>
        <a:lstStyle/>
        <a:p>
          <a:endParaRPr lang="en-US"/>
        </a:p>
      </dgm:t>
    </dgm:pt>
    <dgm:pt modelId="{F9A51F89-6053-4C00-8918-D4D781D2EDFE}" type="pres">
      <dgm:prSet presAssocID="{0FF6327B-2F99-4EA2-8F24-D21E3102A1DC}" presName="Name0" presStyleCnt="0">
        <dgm:presLayoutVars>
          <dgm:dir/>
          <dgm:resizeHandles val="exact"/>
        </dgm:presLayoutVars>
      </dgm:prSet>
      <dgm:spPr/>
    </dgm:pt>
    <dgm:pt modelId="{608E5644-F9D8-4381-A54F-857A44525CBA}" type="pres">
      <dgm:prSet presAssocID="{015D118A-420A-49AC-AA6B-0E41A79FFA2D}" presName="node" presStyleLbl="node1" presStyleIdx="0" presStyleCnt="2">
        <dgm:presLayoutVars>
          <dgm:bulletEnabled val="1"/>
        </dgm:presLayoutVars>
      </dgm:prSet>
      <dgm:spPr/>
      <dgm:t>
        <a:bodyPr/>
        <a:lstStyle/>
        <a:p>
          <a:endParaRPr lang="en-US"/>
        </a:p>
      </dgm:t>
    </dgm:pt>
    <dgm:pt modelId="{3E18DDBC-90AE-4E73-862E-A6E2BDF8590F}" type="pres">
      <dgm:prSet presAssocID="{CAE7DFEE-5370-4C78-A3CA-B685CC0FFF0C}" presName="sibTrans" presStyleLbl="sibTrans2D1" presStyleIdx="0" presStyleCnt="1"/>
      <dgm:spPr/>
      <dgm:t>
        <a:bodyPr/>
        <a:lstStyle/>
        <a:p>
          <a:endParaRPr lang="en-US"/>
        </a:p>
      </dgm:t>
    </dgm:pt>
    <dgm:pt modelId="{594D1C63-6525-46BB-9735-1FBE67998E7A}" type="pres">
      <dgm:prSet presAssocID="{CAE7DFEE-5370-4C78-A3CA-B685CC0FFF0C}" presName="connectorText" presStyleLbl="sibTrans2D1" presStyleIdx="0" presStyleCnt="1"/>
      <dgm:spPr/>
      <dgm:t>
        <a:bodyPr/>
        <a:lstStyle/>
        <a:p>
          <a:endParaRPr lang="en-US"/>
        </a:p>
      </dgm:t>
    </dgm:pt>
    <dgm:pt modelId="{3249A33D-0D71-46E5-8FD2-F315AF488B59}" type="pres">
      <dgm:prSet presAssocID="{C3707E9B-DA73-4684-AE2B-C20ACE3081A2}" presName="node" presStyleLbl="node1" presStyleIdx="1" presStyleCnt="2" custLinFactNeighborX="1967">
        <dgm:presLayoutVars>
          <dgm:bulletEnabled val="1"/>
        </dgm:presLayoutVars>
      </dgm:prSet>
      <dgm:spPr/>
      <dgm:t>
        <a:bodyPr/>
        <a:lstStyle/>
        <a:p>
          <a:endParaRPr lang="en-US"/>
        </a:p>
      </dgm:t>
    </dgm:pt>
  </dgm:ptLst>
  <dgm:cxnLst>
    <dgm:cxn modelId="{6E8EA5D8-2FCE-4E52-A74B-7F4E2A381A52}" type="presOf" srcId="{CAE7DFEE-5370-4C78-A3CA-B685CC0FFF0C}" destId="{594D1C63-6525-46BB-9735-1FBE67998E7A}" srcOrd="1" destOrd="0" presId="urn:microsoft.com/office/officeart/2005/8/layout/process1"/>
    <dgm:cxn modelId="{A3D51109-D32D-4A5A-BA4D-C7164A24D69C}" type="presOf" srcId="{015D118A-420A-49AC-AA6B-0E41A79FFA2D}" destId="{608E5644-F9D8-4381-A54F-857A44525CBA}" srcOrd="0" destOrd="0" presId="urn:microsoft.com/office/officeart/2005/8/layout/process1"/>
    <dgm:cxn modelId="{32EBD284-4FA1-4150-8754-152F62F1598F}" type="presOf" srcId="{CAE7DFEE-5370-4C78-A3CA-B685CC0FFF0C}" destId="{3E18DDBC-90AE-4E73-862E-A6E2BDF8590F}" srcOrd="0" destOrd="0" presId="urn:microsoft.com/office/officeart/2005/8/layout/process1"/>
    <dgm:cxn modelId="{4FB53B79-64C3-4466-819B-520FF7FF9408}" type="presOf" srcId="{0FF6327B-2F99-4EA2-8F24-D21E3102A1DC}" destId="{F9A51F89-6053-4C00-8918-D4D781D2EDFE}" srcOrd="0" destOrd="0" presId="urn:microsoft.com/office/officeart/2005/8/layout/process1"/>
    <dgm:cxn modelId="{81924BA6-074C-460F-BAF3-73257CC51039}" srcId="{0FF6327B-2F99-4EA2-8F24-D21E3102A1DC}" destId="{015D118A-420A-49AC-AA6B-0E41A79FFA2D}" srcOrd="0" destOrd="0" parTransId="{F0E57FD4-961A-496E-BFB9-18A3FB54E830}" sibTransId="{CAE7DFEE-5370-4C78-A3CA-B685CC0FFF0C}"/>
    <dgm:cxn modelId="{0376C673-7542-4F0E-8A05-8FD74C03347F}" type="presOf" srcId="{C3707E9B-DA73-4684-AE2B-C20ACE3081A2}" destId="{3249A33D-0D71-46E5-8FD2-F315AF488B59}" srcOrd="0" destOrd="0" presId="urn:microsoft.com/office/officeart/2005/8/layout/process1"/>
    <dgm:cxn modelId="{53086436-575E-49C7-BB39-485A14E2B47B}" srcId="{0FF6327B-2F99-4EA2-8F24-D21E3102A1DC}" destId="{C3707E9B-DA73-4684-AE2B-C20ACE3081A2}" srcOrd="1" destOrd="0" parTransId="{60218E2B-9A90-4632-B71B-12746504203B}" sibTransId="{02986C35-9811-46F4-8295-DF519F4BBD6B}"/>
    <dgm:cxn modelId="{C531226F-F30B-4C09-B194-157E0B6D3781}" type="presParOf" srcId="{F9A51F89-6053-4C00-8918-D4D781D2EDFE}" destId="{608E5644-F9D8-4381-A54F-857A44525CBA}" srcOrd="0" destOrd="0" presId="urn:microsoft.com/office/officeart/2005/8/layout/process1"/>
    <dgm:cxn modelId="{93663113-71BD-4CD7-84BF-5A8E4B2A51BA}" type="presParOf" srcId="{F9A51F89-6053-4C00-8918-D4D781D2EDFE}" destId="{3E18DDBC-90AE-4E73-862E-A6E2BDF8590F}" srcOrd="1" destOrd="0" presId="urn:microsoft.com/office/officeart/2005/8/layout/process1"/>
    <dgm:cxn modelId="{03CE97F2-8FFF-4D6E-9134-9BB2F3635F61}" type="presParOf" srcId="{3E18DDBC-90AE-4E73-862E-A6E2BDF8590F}" destId="{594D1C63-6525-46BB-9735-1FBE67998E7A}" srcOrd="0" destOrd="0" presId="urn:microsoft.com/office/officeart/2005/8/layout/process1"/>
    <dgm:cxn modelId="{FFCA5F64-AB26-4BE3-BFE1-B34C8E37FECA}" type="presParOf" srcId="{F9A51F89-6053-4C00-8918-D4D781D2EDFE}" destId="{3249A33D-0D71-46E5-8FD2-F315AF488B59}"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08E5644-F9D8-4381-A54F-857A44525CBA}">
      <dsp:nvSpPr>
        <dsp:cNvPr id="0" name=""/>
        <dsp:cNvSpPr/>
      </dsp:nvSpPr>
      <dsp:spPr>
        <a:xfrm>
          <a:off x="1587" y="1322043"/>
          <a:ext cx="3385343" cy="2031206"/>
        </a:xfrm>
        <a:prstGeom prst="roundRect">
          <a:avLst>
            <a:gd name="adj" fmla="val 10000"/>
          </a:avLst>
        </a:prstGeom>
        <a:solidFill>
          <a:schemeClr val="accent5">
            <a:hueOff val="0"/>
            <a:satOff val="0"/>
            <a:lumOff val="0"/>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NCLB: Use of Title I Funds</a:t>
          </a:r>
          <a:endParaRPr lang="en-US" sz="3600" kern="1200" dirty="0"/>
        </a:p>
      </dsp:txBody>
      <dsp:txXfrm>
        <a:off x="61079" y="1381535"/>
        <a:ext cx="3266359" cy="1912222"/>
      </dsp:txXfrm>
    </dsp:sp>
    <dsp:sp modelId="{3E18DDBC-90AE-4E73-862E-A6E2BDF8590F}">
      <dsp:nvSpPr>
        <dsp:cNvPr id="0" name=""/>
        <dsp:cNvSpPr/>
      </dsp:nvSpPr>
      <dsp:spPr>
        <a:xfrm>
          <a:off x="3725862" y="1917863"/>
          <a:ext cx="718534" cy="839565"/>
        </a:xfrm>
        <a:prstGeom prst="rightArrow">
          <a:avLst>
            <a:gd name="adj1" fmla="val 60000"/>
            <a:gd name="adj2" fmla="val 50000"/>
          </a:avLst>
        </a:prstGeom>
        <a:solidFill>
          <a:schemeClr val="accent5">
            <a:hueOff val="0"/>
            <a:satOff val="0"/>
            <a:lumOff val="0"/>
            <a:alphaOff val="0"/>
          </a:schemeClr>
        </a:solidFill>
        <a:ln>
          <a:noFill/>
        </a:ln>
        <a:effectLst/>
        <a:scene3d>
          <a:camera prst="orthographicFront"/>
          <a:lightRig rig="chilly" dir="t"/>
        </a:scene3d>
        <a:sp3d z="-70000" extrusionH="1700" prstMaterial="translucentPowder">
          <a:bevelT w="25400" h="6350" prst="softRound"/>
          <a:bevelB w="0" h="0" prst="convex"/>
        </a:sp3d>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89050">
            <a:lnSpc>
              <a:spcPct val="90000"/>
            </a:lnSpc>
            <a:spcBef>
              <a:spcPct val="0"/>
            </a:spcBef>
            <a:spcAft>
              <a:spcPct val="35000"/>
            </a:spcAft>
          </a:pPr>
          <a:endParaRPr lang="en-US" sz="2900" kern="1200"/>
        </a:p>
      </dsp:txBody>
      <dsp:txXfrm>
        <a:off x="3725862" y="2085776"/>
        <a:ext cx="502974" cy="503739"/>
      </dsp:txXfrm>
    </dsp:sp>
    <dsp:sp modelId="{3249A33D-0D71-46E5-8FD2-F315AF488B59}">
      <dsp:nvSpPr>
        <dsp:cNvPr id="0" name=""/>
        <dsp:cNvSpPr/>
      </dsp:nvSpPr>
      <dsp:spPr>
        <a:xfrm>
          <a:off x="4742656" y="1322043"/>
          <a:ext cx="3385343" cy="2031206"/>
        </a:xfrm>
        <a:prstGeom prst="roundRect">
          <a:avLst>
            <a:gd name="adj" fmla="val 10000"/>
          </a:avLst>
        </a:prstGeom>
        <a:solidFill>
          <a:schemeClr val="accent5">
            <a:hueOff val="-7353344"/>
            <a:satOff val="-10228"/>
            <a:lumOff val="-3922"/>
            <a:alphaOff val="0"/>
          </a:schemeClr>
        </a:solidFill>
        <a:ln>
          <a:noFill/>
        </a:ln>
        <a:effectLst/>
        <a:scene3d>
          <a:camera prst="orthographicFront"/>
          <a:lightRig rig="chilly" dir="t"/>
        </a:scene3d>
        <a:sp3d prstMaterial="translucentPowder">
          <a:bevelT w="127000" h="25400" prst="softRound"/>
        </a:sp3d>
      </dsp:spPr>
      <dsp:style>
        <a:lnRef idx="0">
          <a:scrgbClr r="0" g="0" b="0"/>
        </a:lnRef>
        <a:fillRef idx="1">
          <a:scrgbClr r="0" g="0" b="0"/>
        </a:fillRef>
        <a:effectRef idx="0">
          <a:scrgbClr r="0" g="0" b="0"/>
        </a:effectRef>
        <a:fontRef idx="minor">
          <a:schemeClr val="lt1"/>
        </a:fontRef>
      </dsp:style>
      <dsp:txBody>
        <a:bodyPr spcFirstLastPara="0" vert="horz" wrap="square" lIns="137160" tIns="137160" rIns="137160" bIns="137160" numCol="1" spcCol="1270" anchor="ctr" anchorCtr="0">
          <a:noAutofit/>
        </a:bodyPr>
        <a:lstStyle/>
        <a:p>
          <a:pPr lvl="0" algn="ctr" defTabSz="1600200">
            <a:lnSpc>
              <a:spcPct val="90000"/>
            </a:lnSpc>
            <a:spcBef>
              <a:spcPct val="0"/>
            </a:spcBef>
            <a:spcAft>
              <a:spcPct val="35000"/>
            </a:spcAft>
          </a:pPr>
          <a:r>
            <a:rPr lang="en-US" sz="3600" kern="1200" dirty="0" smtClean="0"/>
            <a:t>ESSA: Allocation of State and Local Funds</a:t>
          </a:r>
          <a:endParaRPr lang="en-US" sz="3600" kern="1200" dirty="0"/>
        </a:p>
      </dsp:txBody>
      <dsp:txXfrm>
        <a:off x="4802148" y="1381535"/>
        <a:ext cx="3266359" cy="1912222"/>
      </dsp:txXfrm>
    </dsp:sp>
  </dsp:spTree>
</dsp:drawing>
</file>

<file path=ppt/diagrams/layout1.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4">
  <dgm:title val=""/>
  <dgm:desc val=""/>
  <dgm:catLst>
    <dgm:cat type="3D" pri="11400"/>
  </dgm:catLst>
  <dgm:scene3d>
    <a:camera prst="orthographicFront"/>
    <a:lightRig rig="threePt" dir="t"/>
  </dgm:scene3d>
  <dgm:styleLbl name="node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chilly" dir="t"/>
    </dgm:scene3d>
    <dgm:sp3d prstMaterial="translucentPowder">
      <a:bevelT w="127000" h="25400" prst="softRound"/>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chilly" dir="t"/>
    </dgm:scene3d>
    <dgm:sp3d z="12700" extrusionH="12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alignImgPlace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bgImgPlace1">
    <dgm:scene3d>
      <a:camera prst="orthographicFront"/>
      <a:lightRig rig="chilly" dir="t"/>
    </dgm:scene3d>
    <dgm:sp3d z="-257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chilly" dir="t"/>
    </dgm:scene3d>
    <dgm:sp3d z="-70000" extrusionH="1700" prstMaterial="translucentPowder">
      <a:bevelT w="25400" h="6350" prst="softRound"/>
      <a:bevelB w="0" h="0" prst="convex"/>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bgSibTrans2D1">
    <dgm:scene3d>
      <a:camera prst="orthographicFront"/>
      <a:lightRig rig="chilly" dir="t"/>
    </dgm:scene3d>
    <dgm:sp3d z="-25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sibTrans1D1">
    <dgm:scene3d>
      <a:camera prst="orthographicFront"/>
      <a:lightRig rig="chilly"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chilly"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chilly" dir="t"/>
    </dgm:scene3d>
    <dgm:sp3d prstMaterial="translucentPowder">
      <a:bevelT w="127000" h="25400" prst="softRound"/>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2">
    <dgm:scene3d>
      <a:camera prst="orthographicFront"/>
      <a:lightRig rig="chilly" dir="t"/>
    </dgm:scene3d>
    <dgm:sp3d z="1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3">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2D4">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parChTrans1D1">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chilly"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con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1">
    <dgm:scene3d>
      <a:camera prst="orthographicFront"/>
      <a:lightRig rig="chilly" dir="t"/>
    </dgm:scene3d>
    <dgm:sp3d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trAlignAcc1">
    <dgm:scene3d>
      <a:camera prst="orthographicFront"/>
      <a:lightRig rig="chilly" dir="t"/>
    </dgm:scene3d>
    <dgm:sp3d prstMaterial="dkEdge">
      <a:bevelT w="127000" h="25400"/>
    </dgm:sp3d>
    <dgm:txPr/>
    <dgm:style>
      <a:lnRef idx="1">
        <a:scrgbClr r="0" g="0" b="0"/>
      </a:lnRef>
      <a:fillRef idx="1">
        <a:scrgbClr r="0" g="0" b="0"/>
      </a:fillRef>
      <a:effectRef idx="0">
        <a:scrgbClr r="0" g="0" b="0"/>
      </a:effectRef>
      <a:fontRef idx="minor">
        <a:schemeClr val="lt1"/>
      </a:fontRef>
    </dgm:style>
  </dgm:styleLbl>
  <dgm:styleLbl name="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F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AlignAcc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solidBgAcc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chilly" dir="t"/>
    </dgm:scene3d>
    <dgm:sp3d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AccFollowNode1">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0">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2">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3">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fgAcc4">
    <dgm:scene3d>
      <a:camera prst="orthographicFront"/>
      <a:lightRig rig="chilly" dir="t"/>
    </dgm:scene3d>
    <dgm:sp3d z="12700" extrusionH="1700" prstMaterial="dkEdge">
      <a:bevelT w="25400" h="6350" prst="softRound"/>
      <a:bevelB w="0" h="0" prst="convex"/>
    </dgm:sp3d>
    <dgm:txPr/>
    <dgm:style>
      <a:lnRef idx="1">
        <a:scrgbClr r="0" g="0" b="0"/>
      </a:lnRef>
      <a:fillRef idx="1">
        <a:scrgbClr r="0" g="0" b="0"/>
      </a:fillRef>
      <a:effectRef idx="0">
        <a:scrgbClr r="0" g="0" b="0"/>
      </a:effectRef>
      <a:fontRef idx="minor"/>
    </dgm:style>
  </dgm:styleLbl>
  <dgm:styleLbl name="b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dkBgShp">
    <dgm:scene3d>
      <a:camera prst="orthographicFront"/>
      <a:lightRig rig="chilly" dir="t"/>
    </dgm:scene3d>
    <dgm:sp3d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trBgShp">
    <dgm:scene3d>
      <a:camera prst="orthographicFront"/>
      <a:lightRig rig="chilly"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chilly" dir="t"/>
    </dgm:scene3d>
    <dgm:sp3d z="12700" extrusionH="1700" prstMaterial="translucentPowder">
      <a:bevelT w="25400" h="6350" prst="softRound"/>
      <a:bevelB w="0" h="0" prst="convex"/>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FFDD1826-98AD-4FA2-98D0-06FF6DEE6765}" type="datetimeFigureOut">
              <a:rPr lang="en-US" smtClean="0"/>
              <a:t>3/5/2018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0DFB0861-BFB8-4C31-9F8F-0B270EB754C8}" type="slidenum">
              <a:rPr lang="en-US" smtClean="0"/>
              <a:t>‹#›</a:t>
            </a:fld>
            <a:endParaRPr lang="en-US"/>
          </a:p>
        </p:txBody>
      </p:sp>
    </p:spTree>
    <p:extLst>
      <p:ext uri="{BB962C8B-B14F-4D97-AF65-F5344CB8AC3E}">
        <p14:creationId xmlns:p14="http://schemas.microsoft.com/office/powerpoint/2010/main" val="829737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71C41A5-5806-4D8C-9101-87111F98DC19}" type="datetimeFigureOut">
              <a:rPr lang="en-US" smtClean="0"/>
              <a:t>3/5/2018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995EF9D-2794-47AA-B87D-5B456456569E}" type="slidenum">
              <a:rPr lang="en-US" smtClean="0"/>
              <a:t>‹#›</a:t>
            </a:fld>
            <a:endParaRPr lang="en-US"/>
          </a:p>
        </p:txBody>
      </p:sp>
    </p:spTree>
    <p:extLst>
      <p:ext uri="{BB962C8B-B14F-4D97-AF65-F5344CB8AC3E}">
        <p14:creationId xmlns:p14="http://schemas.microsoft.com/office/powerpoint/2010/main" val="205094775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3</a:t>
            </a:fld>
            <a:endParaRPr lang="en-US"/>
          </a:p>
        </p:txBody>
      </p:sp>
    </p:spTree>
    <p:extLst>
      <p:ext uri="{BB962C8B-B14F-4D97-AF65-F5344CB8AC3E}">
        <p14:creationId xmlns:p14="http://schemas.microsoft.com/office/powerpoint/2010/main" val="251678792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methodology. Anticipate the combined</a:t>
            </a:r>
            <a:r>
              <a:rPr lang="en-US" baseline="0" dirty="0" smtClean="0"/>
              <a:t> approach is likely what we will receive from most districts.</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16</a:t>
            </a:fld>
            <a:endParaRPr lang="en-US"/>
          </a:p>
        </p:txBody>
      </p:sp>
    </p:spTree>
    <p:extLst>
      <p:ext uri="{BB962C8B-B14F-4D97-AF65-F5344CB8AC3E}">
        <p14:creationId xmlns:p14="http://schemas.microsoft.com/office/powerpoint/2010/main" val="130969748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17</a:t>
            </a:fld>
            <a:endParaRPr lang="en-US"/>
          </a:p>
        </p:txBody>
      </p:sp>
    </p:spTree>
    <p:extLst>
      <p:ext uri="{BB962C8B-B14F-4D97-AF65-F5344CB8AC3E}">
        <p14:creationId xmlns:p14="http://schemas.microsoft.com/office/powerpoint/2010/main" val="258342932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of the applied methodology</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18</a:t>
            </a:fld>
            <a:endParaRPr lang="en-US"/>
          </a:p>
        </p:txBody>
      </p:sp>
    </p:spTree>
    <p:extLst>
      <p:ext uri="{BB962C8B-B14F-4D97-AF65-F5344CB8AC3E}">
        <p14:creationId xmlns:p14="http://schemas.microsoft.com/office/powerpoint/2010/main" val="15470231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of the applied methodology</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19</a:t>
            </a:fld>
            <a:endParaRPr lang="en-US"/>
          </a:p>
        </p:txBody>
      </p:sp>
    </p:spTree>
    <p:extLst>
      <p:ext uri="{BB962C8B-B14F-4D97-AF65-F5344CB8AC3E}">
        <p14:creationId xmlns:p14="http://schemas.microsoft.com/office/powerpoint/2010/main" val="43716824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of the applied methodology</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20</a:t>
            </a:fld>
            <a:endParaRPr lang="en-US"/>
          </a:p>
        </p:txBody>
      </p:sp>
    </p:spTree>
    <p:extLst>
      <p:ext uri="{BB962C8B-B14F-4D97-AF65-F5344CB8AC3E}">
        <p14:creationId xmlns:p14="http://schemas.microsoft.com/office/powerpoint/2010/main" val="40649704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21</a:t>
            </a:fld>
            <a:endParaRPr lang="en-US" dirty="0"/>
          </a:p>
        </p:txBody>
      </p:sp>
    </p:spTree>
    <p:extLst>
      <p:ext uri="{BB962C8B-B14F-4D97-AF65-F5344CB8AC3E}">
        <p14:creationId xmlns:p14="http://schemas.microsoft.com/office/powerpoint/2010/main" val="19282768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22</a:t>
            </a:fld>
            <a:endParaRPr lang="en-US" dirty="0"/>
          </a:p>
        </p:txBody>
      </p:sp>
    </p:spTree>
    <p:extLst>
      <p:ext uri="{BB962C8B-B14F-4D97-AF65-F5344CB8AC3E}">
        <p14:creationId xmlns:p14="http://schemas.microsoft.com/office/powerpoint/2010/main" val="376229602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23</a:t>
            </a:fld>
            <a:endParaRPr lang="en-US" dirty="0"/>
          </a:p>
        </p:txBody>
      </p:sp>
    </p:spTree>
    <p:extLst>
      <p:ext uri="{BB962C8B-B14F-4D97-AF65-F5344CB8AC3E}">
        <p14:creationId xmlns:p14="http://schemas.microsoft.com/office/powerpoint/2010/main" val="7144429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24</a:t>
            </a:fld>
            <a:endParaRPr lang="en-US" dirty="0"/>
          </a:p>
        </p:txBody>
      </p:sp>
    </p:spTree>
    <p:extLst>
      <p:ext uri="{BB962C8B-B14F-4D97-AF65-F5344CB8AC3E}">
        <p14:creationId xmlns:p14="http://schemas.microsoft.com/office/powerpoint/2010/main" val="179921507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25</a:t>
            </a:fld>
            <a:endParaRPr lang="en-US" dirty="0"/>
          </a:p>
        </p:txBody>
      </p:sp>
    </p:spTree>
    <p:extLst>
      <p:ext uri="{BB962C8B-B14F-4D97-AF65-F5344CB8AC3E}">
        <p14:creationId xmlns:p14="http://schemas.microsoft.com/office/powerpoint/2010/main" val="75357114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Under the presumptions test, a Title I supplanting violation was presumed if Title I, Part A paid for:</a:t>
            </a:r>
          </a:p>
          <a:p>
            <a:pPr lvl="0"/>
            <a:r>
              <a:rPr lang="en-US" sz="1200" kern="1200" dirty="0" smtClean="0">
                <a:solidFill>
                  <a:schemeClr val="tx1"/>
                </a:solidFill>
                <a:effectLst/>
                <a:latin typeface="+mn-lt"/>
                <a:ea typeface="+mn-ea"/>
                <a:cs typeface="+mn-cs"/>
              </a:rPr>
              <a:t>An activity required by federal, state, or local law;</a:t>
            </a:r>
          </a:p>
          <a:p>
            <a:pPr lvl="0"/>
            <a:r>
              <a:rPr lang="en-US" sz="1200" kern="1200" dirty="0" smtClean="0">
                <a:solidFill>
                  <a:schemeClr val="tx1"/>
                </a:solidFill>
                <a:effectLst/>
                <a:latin typeface="+mn-lt"/>
                <a:ea typeface="+mn-ea"/>
                <a:cs typeface="+mn-cs"/>
              </a:rPr>
              <a:t>An activity that was paid for with state or local funds in the prior year; or</a:t>
            </a:r>
          </a:p>
          <a:p>
            <a:pPr lvl="0"/>
            <a:r>
              <a:rPr lang="en-US" sz="1200" kern="1200" dirty="0" smtClean="0">
                <a:solidFill>
                  <a:schemeClr val="tx1"/>
                </a:solidFill>
                <a:effectLst/>
                <a:latin typeface="+mn-lt"/>
                <a:ea typeface="+mn-ea"/>
                <a:cs typeface="+mn-cs"/>
              </a:rPr>
              <a:t>The same services for Title I students that State and local funds support for non-Title I students. </a:t>
            </a:r>
          </a:p>
          <a:p>
            <a:r>
              <a:rPr lang="en-US" sz="1200" kern="1200" dirty="0" smtClean="0">
                <a:solidFill>
                  <a:schemeClr val="tx1"/>
                </a:solidFill>
                <a:effectLst/>
                <a:latin typeface="+mn-lt"/>
                <a:ea typeface="+mn-ea"/>
                <a:cs typeface="+mn-cs"/>
              </a:rPr>
              <a:t>In practice, the three presumptions created confusion about what kinds of costs Title I could support, which sometimes led to fragmented and misaligned services for students in Title I schools. </a:t>
            </a:r>
          </a:p>
          <a:p>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4</a:t>
            </a:fld>
            <a:endParaRPr lang="en-US"/>
          </a:p>
        </p:txBody>
      </p:sp>
    </p:spTree>
    <p:extLst>
      <p:ext uri="{BB962C8B-B14F-4D97-AF65-F5344CB8AC3E}">
        <p14:creationId xmlns:p14="http://schemas.microsoft.com/office/powerpoint/2010/main" val="114209949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26</a:t>
            </a:fld>
            <a:endParaRPr lang="en-US" dirty="0"/>
          </a:p>
        </p:txBody>
      </p:sp>
    </p:spTree>
    <p:extLst>
      <p:ext uri="{BB962C8B-B14F-4D97-AF65-F5344CB8AC3E}">
        <p14:creationId xmlns:p14="http://schemas.microsoft.com/office/powerpoint/2010/main" val="396521350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27</a:t>
            </a:fld>
            <a:endParaRPr lang="en-US" dirty="0"/>
          </a:p>
        </p:txBody>
      </p:sp>
    </p:spTree>
    <p:extLst>
      <p:ext uri="{BB962C8B-B14F-4D97-AF65-F5344CB8AC3E}">
        <p14:creationId xmlns:p14="http://schemas.microsoft.com/office/powerpoint/2010/main" val="12941386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28</a:t>
            </a:fld>
            <a:endParaRPr lang="en-US" dirty="0"/>
          </a:p>
        </p:txBody>
      </p:sp>
    </p:spTree>
    <p:extLst>
      <p:ext uri="{BB962C8B-B14F-4D97-AF65-F5344CB8AC3E}">
        <p14:creationId xmlns:p14="http://schemas.microsoft.com/office/powerpoint/2010/main" val="3201479048"/>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29</a:t>
            </a:fld>
            <a:endParaRPr lang="en-US" dirty="0"/>
          </a:p>
        </p:txBody>
      </p:sp>
    </p:spTree>
    <p:extLst>
      <p:ext uri="{BB962C8B-B14F-4D97-AF65-F5344CB8AC3E}">
        <p14:creationId xmlns:p14="http://schemas.microsoft.com/office/powerpoint/2010/main" val="293888521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31</a:t>
            </a:fld>
            <a:endParaRPr lang="en-US" dirty="0"/>
          </a:p>
        </p:txBody>
      </p:sp>
    </p:spTree>
    <p:extLst>
      <p:ext uri="{BB962C8B-B14F-4D97-AF65-F5344CB8AC3E}">
        <p14:creationId xmlns:p14="http://schemas.microsoft.com/office/powerpoint/2010/main" val="2875349785"/>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32</a:t>
            </a:fld>
            <a:endParaRPr lang="en-US" dirty="0"/>
          </a:p>
        </p:txBody>
      </p:sp>
    </p:spTree>
    <p:extLst>
      <p:ext uri="{BB962C8B-B14F-4D97-AF65-F5344CB8AC3E}">
        <p14:creationId xmlns:p14="http://schemas.microsoft.com/office/powerpoint/2010/main" val="19184189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33</a:t>
            </a:fld>
            <a:endParaRPr lang="en-US" dirty="0"/>
          </a:p>
        </p:txBody>
      </p:sp>
    </p:spTree>
    <p:extLst>
      <p:ext uri="{BB962C8B-B14F-4D97-AF65-F5344CB8AC3E}">
        <p14:creationId xmlns:p14="http://schemas.microsoft.com/office/powerpoint/2010/main" val="141757053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76AB643-1C83-46B1-A4FF-8E4A58FA665A}" type="slidenum">
              <a:rPr lang="en-US" smtClean="0"/>
              <a:t>34</a:t>
            </a:fld>
            <a:endParaRPr lang="en-US" dirty="0"/>
          </a:p>
        </p:txBody>
      </p:sp>
    </p:spTree>
    <p:extLst>
      <p:ext uri="{BB962C8B-B14F-4D97-AF65-F5344CB8AC3E}">
        <p14:creationId xmlns:p14="http://schemas.microsoft.com/office/powerpoint/2010/main" val="26934354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178 districts</a:t>
            </a:r>
            <a:r>
              <a:rPr lang="en-US" baseline="0" dirty="0" smtClean="0"/>
              <a:t> could mean 178 different methodologies</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9</a:t>
            </a:fld>
            <a:endParaRPr lang="en-US"/>
          </a:p>
        </p:txBody>
      </p:sp>
    </p:spTree>
    <p:extLst>
      <p:ext uri="{BB962C8B-B14F-4D97-AF65-F5344CB8AC3E}">
        <p14:creationId xmlns:p14="http://schemas.microsoft.com/office/powerpoint/2010/main" val="217650421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methodology.</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10</a:t>
            </a:fld>
            <a:endParaRPr lang="en-US"/>
          </a:p>
        </p:txBody>
      </p:sp>
    </p:spTree>
    <p:extLst>
      <p:ext uri="{BB962C8B-B14F-4D97-AF65-F5344CB8AC3E}">
        <p14:creationId xmlns:p14="http://schemas.microsoft.com/office/powerpoint/2010/main" val="426302719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of the applied methodology</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11</a:t>
            </a:fld>
            <a:endParaRPr lang="en-US"/>
          </a:p>
        </p:txBody>
      </p:sp>
    </p:spTree>
    <p:extLst>
      <p:ext uri="{BB962C8B-B14F-4D97-AF65-F5344CB8AC3E}">
        <p14:creationId xmlns:p14="http://schemas.microsoft.com/office/powerpoint/2010/main" val="31513014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methodology.</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12</a:t>
            </a:fld>
            <a:endParaRPr lang="en-US"/>
          </a:p>
        </p:txBody>
      </p:sp>
    </p:spTree>
    <p:extLst>
      <p:ext uri="{BB962C8B-B14F-4D97-AF65-F5344CB8AC3E}">
        <p14:creationId xmlns:p14="http://schemas.microsoft.com/office/powerpoint/2010/main" val="23593018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of the applied methodology</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13</a:t>
            </a:fld>
            <a:endParaRPr lang="en-US"/>
          </a:p>
        </p:txBody>
      </p:sp>
    </p:spTree>
    <p:extLst>
      <p:ext uri="{BB962C8B-B14F-4D97-AF65-F5344CB8AC3E}">
        <p14:creationId xmlns:p14="http://schemas.microsoft.com/office/powerpoint/2010/main" val="35258501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This is the methodology. Anticipate the combined</a:t>
            </a:r>
            <a:r>
              <a:rPr lang="en-US" baseline="0" dirty="0" smtClean="0"/>
              <a:t> approach is likely what we will receive from most districts.</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14</a:t>
            </a:fld>
            <a:endParaRPr lang="en-US"/>
          </a:p>
        </p:txBody>
      </p:sp>
    </p:spTree>
    <p:extLst>
      <p:ext uri="{BB962C8B-B14F-4D97-AF65-F5344CB8AC3E}">
        <p14:creationId xmlns:p14="http://schemas.microsoft.com/office/powerpoint/2010/main" val="109036564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Example of the applied methodology</a:t>
            </a:r>
            <a:endParaRPr lang="en-US" dirty="0"/>
          </a:p>
        </p:txBody>
      </p:sp>
      <p:sp>
        <p:nvSpPr>
          <p:cNvPr id="4" name="Slide Number Placeholder 3"/>
          <p:cNvSpPr>
            <a:spLocks noGrp="1"/>
          </p:cNvSpPr>
          <p:nvPr>
            <p:ph type="sldNum" sz="quarter" idx="10"/>
          </p:nvPr>
        </p:nvSpPr>
        <p:spPr/>
        <p:txBody>
          <a:bodyPr/>
          <a:lstStyle/>
          <a:p>
            <a:fld id="{A995EF9D-2794-47AA-B87D-5B456456569E}" type="slidenum">
              <a:rPr lang="en-US" smtClean="0"/>
              <a:t>15</a:t>
            </a:fld>
            <a:endParaRPr lang="en-US"/>
          </a:p>
        </p:txBody>
      </p:sp>
    </p:spTree>
    <p:extLst>
      <p:ext uri="{BB962C8B-B14F-4D97-AF65-F5344CB8AC3E}">
        <p14:creationId xmlns:p14="http://schemas.microsoft.com/office/powerpoint/2010/main" val="2264169855"/>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1524000" y="3190875"/>
            <a:ext cx="9144000" cy="1814513"/>
          </a:xfrm>
        </p:spPr>
        <p:txBody>
          <a:bodyPr lIns="0" tIns="0" rIns="0" bIns="0" anchor="t" anchorCtr="0"/>
          <a:lstStyle>
            <a:lvl1pPr algn="ctr">
              <a:lnSpc>
                <a:spcPct val="100000"/>
              </a:lnSpc>
              <a:defRPr sz="6000">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sp>
        <p:nvSpPr>
          <p:cNvPr id="3" name="Subtitle 2"/>
          <p:cNvSpPr>
            <a:spLocks noGrp="1"/>
          </p:cNvSpPr>
          <p:nvPr>
            <p:ph type="subTitle" idx="1"/>
          </p:nvPr>
        </p:nvSpPr>
        <p:spPr>
          <a:xfrm>
            <a:off x="1524000" y="5337713"/>
            <a:ext cx="9144000" cy="596362"/>
          </a:xfrm>
        </p:spPr>
        <p:txBody>
          <a:bodyPr lIns="0" tIns="0" rIns="0" bIns="0">
            <a:normAutofit/>
          </a:bodyPr>
          <a:lstStyle>
            <a:lvl1pPr marL="0" indent="0" algn="ctr">
              <a:lnSpc>
                <a:spcPct val="100000"/>
              </a:lnSpc>
              <a:spcBef>
                <a:spcPts val="0"/>
              </a:spcBef>
              <a:spcAft>
                <a:spcPts val="1200"/>
              </a:spcAft>
              <a:buNone/>
              <a:defRPr sz="3200">
                <a:latin typeface="Trebuchet MS" panose="020B0603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pic>
        <p:nvPicPr>
          <p:cNvPr id="10" name="Picture 9" title="Colorado Department of Education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402707" y="1823179"/>
            <a:ext cx="4491235" cy="819024"/>
          </a:xfrm>
          <a:prstGeom prst="rect">
            <a:avLst/>
          </a:prstGeom>
        </p:spPr>
      </p:pic>
      <p:pic>
        <p:nvPicPr>
          <p:cNvPr id="12" name="Picture 11" title="Header graphic"/>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627" cy="1257365"/>
          </a:xfrm>
          <a:prstGeom prst="rect">
            <a:avLst/>
          </a:prstGeom>
        </p:spPr>
      </p:pic>
    </p:spTree>
    <p:extLst>
      <p:ext uri="{BB962C8B-B14F-4D97-AF65-F5344CB8AC3E}">
        <p14:creationId xmlns:p14="http://schemas.microsoft.com/office/powerpoint/2010/main" val="23986926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ontent">
    <p:spTree>
      <p:nvGrpSpPr>
        <p:cNvPr id="1" name=""/>
        <p:cNvGrpSpPr/>
        <p:nvPr/>
      </p:nvGrpSpPr>
      <p:grpSpPr>
        <a:xfrm>
          <a:off x="0" y="0"/>
          <a:ext cx="0" cy="0"/>
          <a:chOff x="0" y="0"/>
          <a:chExt cx="0" cy="0"/>
        </a:xfrm>
      </p:grpSpPr>
      <p:pic>
        <p:nvPicPr>
          <p:cNvPr id="8" name="Picture 7" title="Hea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12192627" cy="1257365"/>
          </a:xfrm>
          <a:prstGeom prst="rect">
            <a:avLst/>
          </a:prstGeom>
        </p:spPr>
      </p:pic>
      <p:sp>
        <p:nvSpPr>
          <p:cNvPr id="2" name="Title 1"/>
          <p:cNvSpPr>
            <a:spLocks noGrp="1"/>
          </p:cNvSpPr>
          <p:nvPr>
            <p:ph type="title"/>
          </p:nvPr>
        </p:nvSpPr>
        <p:spPr>
          <a:xfrm>
            <a:off x="274320" y="274321"/>
            <a:ext cx="5831205" cy="713232"/>
          </a:xfrm>
        </p:spPr>
        <p:txBody>
          <a:bodyPr lIns="0" tIns="0" rIns="0" bIns="0" anchor="t" anchorCtr="0">
            <a:noAutofit/>
          </a:bodyPr>
          <a:lstStyle>
            <a:lvl1pPr>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838200" y="1463040"/>
            <a:ext cx="10515600" cy="4351338"/>
          </a:xfrm>
        </p:spPr>
        <p:txBody>
          <a:bodyPr lIns="0" tIns="0" rIns="0" bIns="0">
            <a:noAutofit/>
          </a:bodyPr>
          <a:lstStyle>
            <a:lvl1pPr marL="0" indent="0">
              <a:buNone/>
              <a:defRPr>
                <a:latin typeface="Trebuchet MS" panose="020B0603020202020204" pitchFamily="34" charset="0"/>
              </a:defRPr>
            </a:lvl1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pic>
        <p:nvPicPr>
          <p:cNvPr id="7" name="Picture 6" title="CDE logo"/>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10991823" y="6138863"/>
            <a:ext cx="1028753" cy="558829"/>
          </a:xfrm>
          <a:prstGeom prst="rect">
            <a:avLst/>
          </a:prstGeom>
        </p:spPr>
      </p:pic>
      <p:sp>
        <p:nvSpPr>
          <p:cNvPr id="9" name="Slide Number Placeholder 5"/>
          <p:cNvSpPr>
            <a:spLocks noGrp="1"/>
          </p:cNvSpPr>
          <p:nvPr>
            <p:ph type="sldNum" sz="quarter" idx="4"/>
          </p:nvPr>
        </p:nvSpPr>
        <p:spPr>
          <a:xfrm>
            <a:off x="365762" y="6356354"/>
            <a:ext cx="623711" cy="365125"/>
          </a:xfrm>
          <a:prstGeom prst="rect">
            <a:avLst/>
          </a:prstGeom>
        </p:spPr>
        <p:txBody>
          <a:bodyPr/>
          <a:lstStyle>
            <a:lvl1pPr algn="ctr">
              <a:defRPr sz="1600">
                <a:solidFill>
                  <a:schemeClr val="bg1">
                    <a:lumMod val="65000"/>
                  </a:schemeClr>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647821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838200" y="1463040"/>
            <a:ext cx="5181600" cy="4351338"/>
          </a:xfrm>
        </p:spPr>
        <p:txBody>
          <a:bodyPr>
            <a:no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463040"/>
            <a:ext cx="5181600" cy="4351338"/>
          </a:xfrm>
        </p:spPr>
        <p:txBody>
          <a:bodyPr>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pic>
        <p:nvPicPr>
          <p:cNvPr id="9" name="Picture 8" title="CDE logo"/>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991823" y="6138863"/>
            <a:ext cx="1028753" cy="558829"/>
          </a:xfrm>
          <a:prstGeom prst="rect">
            <a:avLst/>
          </a:prstGeom>
        </p:spPr>
      </p:pic>
      <p:pic>
        <p:nvPicPr>
          <p:cNvPr id="10" name="Picture 9" title="Header graphic"/>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a:xfrm>
            <a:off x="0" y="0"/>
            <a:ext cx="12192627" cy="1257365"/>
          </a:xfrm>
          <a:prstGeom prst="rect">
            <a:avLst/>
          </a:prstGeom>
        </p:spPr>
      </p:pic>
      <p:sp>
        <p:nvSpPr>
          <p:cNvPr id="11" name="Title 1"/>
          <p:cNvSpPr>
            <a:spLocks noGrp="1"/>
          </p:cNvSpPr>
          <p:nvPr>
            <p:ph type="title"/>
          </p:nvPr>
        </p:nvSpPr>
        <p:spPr>
          <a:xfrm>
            <a:off x="274320" y="274321"/>
            <a:ext cx="5821680" cy="713232"/>
          </a:xfrm>
        </p:spPr>
        <p:txBody>
          <a:bodyPr lIns="0" tIns="0" rIns="0" bIns="0" anchor="t" anchorCtr="0">
            <a:noAutofit/>
          </a:bodyPr>
          <a:lstStyle>
            <a:lvl1pPr>
              <a:defRPr sz="2400">
                <a:solidFill>
                  <a:schemeClr val="bg1"/>
                </a:solidFill>
                <a:latin typeface="Museo Slab 500" panose="02000000000000000000" pitchFamily="50" charset="0"/>
              </a:defRPr>
            </a:lvl1pPr>
          </a:lstStyle>
          <a:p>
            <a:r>
              <a:rPr lang="en-US" dirty="0" smtClean="0"/>
              <a:t>Click to edit Master title style</a:t>
            </a:r>
            <a:endParaRPr lang="en-US" dirty="0"/>
          </a:p>
        </p:txBody>
      </p:sp>
      <p:sp>
        <p:nvSpPr>
          <p:cNvPr id="7" name="Slide Number Placeholder 5"/>
          <p:cNvSpPr>
            <a:spLocks noGrp="1"/>
          </p:cNvSpPr>
          <p:nvPr>
            <p:ph type="sldNum" sz="quarter" idx="4"/>
          </p:nvPr>
        </p:nvSpPr>
        <p:spPr>
          <a:xfrm>
            <a:off x="365762" y="6356354"/>
            <a:ext cx="623711" cy="365125"/>
          </a:xfrm>
          <a:prstGeom prst="rect">
            <a:avLst/>
          </a:prstGeom>
        </p:spPr>
        <p:txBody>
          <a:bodyPr/>
          <a:lstStyle>
            <a:lvl1pPr algn="ctr">
              <a:defRPr sz="1600">
                <a:solidFill>
                  <a:schemeClr val="bg1">
                    <a:lumMod val="65000"/>
                  </a:schemeClr>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1575855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Section Divider - Dk Green">
    <p:spTree>
      <p:nvGrpSpPr>
        <p:cNvPr id="1" name=""/>
        <p:cNvGrpSpPr/>
        <p:nvPr/>
      </p:nvGrpSpPr>
      <p:grpSpPr>
        <a:xfrm>
          <a:off x="0" y="0"/>
          <a:ext cx="0" cy="0"/>
          <a:chOff x="0" y="0"/>
          <a:chExt cx="0" cy="0"/>
        </a:xfrm>
      </p:grpSpPr>
      <p:pic>
        <p:nvPicPr>
          <p:cNvPr id="2" name="Picture 1" title="Dark Green section divider graphic"/>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7" name="Title 1"/>
          <p:cNvSpPr>
            <a:spLocks noGrp="1"/>
          </p:cNvSpPr>
          <p:nvPr>
            <p:ph type="ctrTitle" hasCustomPrompt="1"/>
          </p:nvPr>
        </p:nvSpPr>
        <p:spPr>
          <a:xfrm>
            <a:off x="914400" y="2062163"/>
            <a:ext cx="10363200" cy="2387600"/>
          </a:xfrm>
        </p:spPr>
        <p:txBody>
          <a:bodyPr lIns="0" tIns="0" rIns="0" bIns="0" anchor="ctr" anchorCtr="0">
            <a:noAutofit/>
          </a:bodyPr>
          <a:lstStyle>
            <a:lvl1pPr algn="ctr">
              <a:defRPr sz="5400">
                <a:solidFill>
                  <a:schemeClr val="bg1"/>
                </a:solidFill>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pic>
        <p:nvPicPr>
          <p:cNvPr id="10" name="Picture 9"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715952" y="6246435"/>
            <a:ext cx="1300309" cy="529756"/>
          </a:xfrm>
          <a:prstGeom prst="rect">
            <a:avLst/>
          </a:prstGeom>
        </p:spPr>
      </p:pic>
      <p:sp>
        <p:nvSpPr>
          <p:cNvPr id="5" name="Slide Number Placeholder 5"/>
          <p:cNvSpPr>
            <a:spLocks noGrp="1"/>
          </p:cNvSpPr>
          <p:nvPr>
            <p:ph type="sldNum" sz="quarter" idx="12"/>
          </p:nvPr>
        </p:nvSpPr>
        <p:spPr>
          <a:xfrm>
            <a:off x="365762" y="6356354"/>
            <a:ext cx="623711" cy="365125"/>
          </a:xfrm>
          <a:prstGeom prst="rect">
            <a:avLst/>
          </a:prstGeom>
        </p:spPr>
        <p:txBody>
          <a:bodyPr/>
          <a:lstStyle>
            <a:lvl1pPr algn="ctr">
              <a:defRPr>
                <a:solidFill>
                  <a:schemeClr val="bg1"/>
                </a:solidFill>
              </a:defRPr>
            </a:lvl1pPr>
          </a:lstStyle>
          <a:p>
            <a:fld id="{67726FA2-3EC9-4717-AD62-D8C823692DD3}" type="slidenum">
              <a:rPr lang="en-US" smtClean="0"/>
              <a:pPr/>
              <a:t>‹#›</a:t>
            </a:fld>
            <a:endParaRPr lang="en-US" dirty="0"/>
          </a:p>
        </p:txBody>
      </p:sp>
      <p:pic>
        <p:nvPicPr>
          <p:cNvPr id="6" name="Picture 5"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6677" y="6164499"/>
            <a:ext cx="968978" cy="523561"/>
          </a:xfrm>
          <a:prstGeom prst="rect">
            <a:avLst/>
          </a:prstGeom>
        </p:spPr>
      </p:pic>
    </p:spTree>
    <p:extLst>
      <p:ext uri="{BB962C8B-B14F-4D97-AF65-F5344CB8AC3E}">
        <p14:creationId xmlns:p14="http://schemas.microsoft.com/office/powerpoint/2010/main" val="16599701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4" name="Picture 3" title="Dark green file folder section divid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5" name="Title 1"/>
          <p:cNvSpPr>
            <a:spLocks noGrp="1"/>
          </p:cNvSpPr>
          <p:nvPr>
            <p:ph type="ctrTitle" hasCustomPrompt="1"/>
          </p:nvPr>
        </p:nvSpPr>
        <p:spPr>
          <a:xfrm>
            <a:off x="914400" y="2062163"/>
            <a:ext cx="10363200" cy="2387600"/>
          </a:xfrm>
        </p:spPr>
        <p:txBody>
          <a:bodyPr lIns="0" tIns="0" rIns="0" bIns="0" anchor="ctr" anchorCtr="0">
            <a:noAutofit/>
          </a:bodyPr>
          <a:lstStyle>
            <a:lvl1pPr algn="ctr">
              <a:defRPr sz="5400">
                <a:solidFill>
                  <a:schemeClr val="bg1"/>
                </a:solidFill>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sp>
        <p:nvSpPr>
          <p:cNvPr id="6" name="Slide Number Placeholder 5"/>
          <p:cNvSpPr>
            <a:spLocks noGrp="1"/>
          </p:cNvSpPr>
          <p:nvPr>
            <p:ph type="sldNum" sz="quarter" idx="12"/>
          </p:nvPr>
        </p:nvSpPr>
        <p:spPr>
          <a:xfrm>
            <a:off x="365762" y="6356354"/>
            <a:ext cx="623711" cy="365125"/>
          </a:xfrm>
          <a:prstGeom prst="rect">
            <a:avLst/>
          </a:prstGeom>
        </p:spPr>
        <p:txBody>
          <a:bodyPr/>
          <a:lstStyle>
            <a:lvl1pPr algn="ctr">
              <a:defRPr>
                <a:solidFill>
                  <a:schemeClr val="bg1"/>
                </a:solidFill>
              </a:defRPr>
            </a:lvl1pPr>
          </a:lstStyle>
          <a:p>
            <a:fld id="{67726FA2-3EC9-4717-AD62-D8C823692DD3}" type="slidenum">
              <a:rPr lang="en-US" smtClean="0"/>
              <a:pPr/>
              <a:t>‹#›</a:t>
            </a:fld>
            <a:endParaRPr lang="en-US" dirty="0"/>
          </a:p>
        </p:txBody>
      </p:sp>
      <p:pic>
        <p:nvPicPr>
          <p:cNvPr id="7" name="Picture 6"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6677" y="6164499"/>
            <a:ext cx="968978" cy="523561"/>
          </a:xfrm>
          <a:prstGeom prst="rect">
            <a:avLst/>
          </a:prstGeom>
        </p:spPr>
      </p:pic>
    </p:spTree>
    <p:extLst>
      <p:ext uri="{BB962C8B-B14F-4D97-AF65-F5344CB8AC3E}">
        <p14:creationId xmlns:p14="http://schemas.microsoft.com/office/powerpoint/2010/main" val="20358856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pic>
        <p:nvPicPr>
          <p:cNvPr id="4" name="Picture 3" title="Light green file folder section divide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12192627" cy="6858352"/>
          </a:xfrm>
          <a:prstGeom prst="rect">
            <a:avLst/>
          </a:prstGeom>
        </p:spPr>
      </p:pic>
      <p:sp>
        <p:nvSpPr>
          <p:cNvPr id="5" name="Title 1"/>
          <p:cNvSpPr>
            <a:spLocks noGrp="1"/>
          </p:cNvSpPr>
          <p:nvPr>
            <p:ph type="ctrTitle" hasCustomPrompt="1"/>
          </p:nvPr>
        </p:nvSpPr>
        <p:spPr>
          <a:xfrm>
            <a:off x="914400" y="2062163"/>
            <a:ext cx="10363200" cy="2387600"/>
          </a:xfrm>
        </p:spPr>
        <p:txBody>
          <a:bodyPr lIns="0" tIns="0" rIns="0" bIns="0" anchor="ctr" anchorCtr="0">
            <a:noAutofit/>
          </a:bodyPr>
          <a:lstStyle>
            <a:lvl1pPr algn="ctr">
              <a:defRPr sz="5400">
                <a:solidFill>
                  <a:schemeClr val="bg1"/>
                </a:solidFill>
                <a:latin typeface="Museo Slab 500" panose="02000000000000000000" pitchFamily="50" charset="0"/>
              </a:defRPr>
            </a:lvl1pPr>
          </a:lstStyle>
          <a:p>
            <a:r>
              <a:rPr lang="en-US" dirty="0" smtClean="0"/>
              <a:t>Click to edit </a:t>
            </a:r>
            <a:br>
              <a:rPr lang="en-US" dirty="0" smtClean="0"/>
            </a:br>
            <a:r>
              <a:rPr lang="en-US" dirty="0" smtClean="0"/>
              <a:t>Master title style</a:t>
            </a:r>
            <a:endParaRPr lang="en-US" dirty="0"/>
          </a:p>
        </p:txBody>
      </p:sp>
      <p:pic>
        <p:nvPicPr>
          <p:cNvPr id="6" name="Picture 5" title="CDE logo"/>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026677" y="6164499"/>
            <a:ext cx="968978" cy="523561"/>
          </a:xfrm>
          <a:prstGeom prst="rect">
            <a:avLst/>
          </a:prstGeom>
        </p:spPr>
      </p:pic>
      <p:sp>
        <p:nvSpPr>
          <p:cNvPr id="3" name="Slide Number Placeholder 2"/>
          <p:cNvSpPr>
            <a:spLocks noGrp="1"/>
          </p:cNvSpPr>
          <p:nvPr>
            <p:ph type="sldNum" sz="quarter" idx="10"/>
          </p:nvPr>
        </p:nvSpPr>
        <p:spPr/>
        <p:txBody>
          <a:body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38967054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6778121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Slide Number Placeholder 5"/>
          <p:cNvSpPr>
            <a:spLocks noGrp="1"/>
          </p:cNvSpPr>
          <p:nvPr>
            <p:ph type="sldNum" sz="quarter" idx="4"/>
          </p:nvPr>
        </p:nvSpPr>
        <p:spPr>
          <a:xfrm>
            <a:off x="365762" y="6356354"/>
            <a:ext cx="623711" cy="365125"/>
          </a:xfrm>
          <a:prstGeom prst="rect">
            <a:avLst/>
          </a:prstGeom>
        </p:spPr>
        <p:txBody>
          <a:bodyPr/>
          <a:lstStyle>
            <a:lvl1pPr algn="ctr">
              <a:defRPr sz="1600">
                <a:solidFill>
                  <a:schemeClr val="bg1">
                    <a:lumMod val="65000"/>
                  </a:schemeClr>
                </a:solidFill>
              </a:defRPr>
            </a:lvl1pPr>
          </a:lstStyle>
          <a:p>
            <a:fld id="{67726FA2-3EC9-4717-AD62-D8C823692DD3}" type="slidenum">
              <a:rPr lang="en-US" smtClean="0"/>
              <a:pPr/>
              <a:t>‹#›</a:t>
            </a:fld>
            <a:endParaRPr lang="en-US" dirty="0"/>
          </a:p>
        </p:txBody>
      </p:sp>
    </p:spTree>
    <p:extLst>
      <p:ext uri="{BB962C8B-B14F-4D97-AF65-F5344CB8AC3E}">
        <p14:creationId xmlns:p14="http://schemas.microsoft.com/office/powerpoint/2010/main" val="4280502781"/>
      </p:ext>
    </p:extLst>
  </p:cSld>
  <p:clrMap bg1="lt1" tx1="dk1" bg2="lt2" tx2="dk2" accent1="accent1" accent2="accent2" accent3="accent3" accent4="accent4" accent5="accent5" accent6="accent6" hlink="hlink" folHlink="folHlink"/>
  <p:sldLayoutIdLst>
    <p:sldLayoutId id="2147483677" r:id="rId1"/>
    <p:sldLayoutId id="2147483678" r:id="rId2"/>
    <p:sldLayoutId id="2147483680" r:id="rId3"/>
    <p:sldLayoutId id="2147483688" r:id="rId4"/>
    <p:sldLayoutId id="2147483692" r:id="rId5"/>
    <p:sldLayoutId id="2147483693" r:id="rId6"/>
    <p:sldLayoutId id="2147483683" r:id="rId7"/>
  </p:sldLayoutIdLst>
  <p:txStyles>
    <p:titleStyle>
      <a:lvl1pPr algn="l" defTabSz="914400" rtl="0" eaLnBrk="1" latinLnBrk="0" hangingPunct="1">
        <a:lnSpc>
          <a:spcPct val="90000"/>
        </a:lnSpc>
        <a:spcBef>
          <a:spcPct val="0"/>
        </a:spcBef>
        <a:buNone/>
        <a:defRPr sz="3200" kern="1200">
          <a:solidFill>
            <a:schemeClr val="tx1"/>
          </a:solidFill>
          <a:latin typeface="Museo Slab 500" panose="02000000000000000000" pitchFamily="50"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cde.state.co.us/fedprograms/esearegionalcontacts_17" TargetMode="External"/><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hyperlink" Target="http://www.cde.state.co.us/fedprograms/supplementnotsupplant-0" TargetMode="External"/><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hyperlink" Target="mailto:brooks_c@cde.state.co.us" TargetMode="External"/><Relationship Id="rId2" Type="http://schemas.openxmlformats.org/officeDocument/2006/relationships/notesSlide" Target="../notesSlides/notesSlide27.xml"/><Relationship Id="rId1" Type="http://schemas.openxmlformats.org/officeDocument/2006/relationships/slideLayout" Target="../slideLayouts/slideLayout2.xml"/><Relationship Id="rId4" Type="http://schemas.openxmlformats.org/officeDocument/2006/relationships/hyperlink" Target="mailto:oberg_a@cde.state.co.us"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322773" y="3027285"/>
            <a:ext cx="9783192" cy="1979721"/>
          </a:xfrm>
        </p:spPr>
        <p:txBody>
          <a:bodyPr>
            <a:noAutofit/>
          </a:bodyPr>
          <a:lstStyle/>
          <a:p>
            <a:r>
              <a:rPr lang="en-US" sz="4400" dirty="0" smtClean="0"/>
              <a:t>Supplement, Not Supplant Demonstration Under Title I, Part A</a:t>
            </a:r>
            <a:endParaRPr lang="en-US" sz="4400" dirty="0"/>
          </a:p>
        </p:txBody>
      </p:sp>
      <p:sp>
        <p:nvSpPr>
          <p:cNvPr id="3" name="Subtitle 2"/>
          <p:cNvSpPr>
            <a:spLocks noGrp="1"/>
          </p:cNvSpPr>
          <p:nvPr>
            <p:ph type="subTitle" idx="1"/>
          </p:nvPr>
        </p:nvSpPr>
        <p:spPr>
          <a:xfrm>
            <a:off x="1524000" y="5007006"/>
            <a:ext cx="9144000" cy="927069"/>
          </a:xfrm>
        </p:spPr>
        <p:txBody>
          <a:bodyPr>
            <a:normAutofit fontScale="92500" lnSpcReduction="20000"/>
          </a:bodyPr>
          <a:lstStyle/>
          <a:p>
            <a:r>
              <a:rPr lang="en-US" dirty="0" smtClean="0"/>
              <a:t>Office of ESEA Programs </a:t>
            </a:r>
          </a:p>
          <a:p>
            <a:r>
              <a:rPr lang="en-US" dirty="0" smtClean="0"/>
              <a:t>Office of School Finance</a:t>
            </a:r>
            <a:endParaRPr lang="en-US" dirty="0"/>
          </a:p>
        </p:txBody>
      </p:sp>
    </p:spTree>
    <p:extLst>
      <p:ext uri="{BB962C8B-B14F-4D97-AF65-F5344CB8AC3E}">
        <p14:creationId xmlns:p14="http://schemas.microsoft.com/office/powerpoint/2010/main" val="119675519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Methodology Example: Based on Characteristics of the Students </a:t>
            </a:r>
            <a:endParaRPr lang="en-US" dirty="0"/>
          </a:p>
        </p:txBody>
      </p:sp>
      <p:sp>
        <p:nvSpPr>
          <p:cNvPr id="3" name="Content Placeholder 2"/>
          <p:cNvSpPr>
            <a:spLocks noGrp="1"/>
          </p:cNvSpPr>
          <p:nvPr>
            <p:ph idx="1"/>
          </p:nvPr>
        </p:nvSpPr>
        <p:spPr/>
        <p:txBody>
          <a:bodyPr/>
          <a:lstStyle/>
          <a:p>
            <a:r>
              <a:rPr lang="en-US" b="1" dirty="0" smtClean="0"/>
              <a:t>Example 1: Distribution of State and Local (non-Federal) Resources Based on the Characteristics of the Students</a:t>
            </a:r>
            <a:endParaRPr lang="en-US" dirty="0" smtClean="0"/>
          </a:p>
          <a:p>
            <a:r>
              <a:rPr lang="en-US" dirty="0" smtClean="0"/>
              <a:t>This form of equitable distribution is generally referred to as a “weighted per pupil” funding formula.</a:t>
            </a:r>
          </a:p>
          <a:p>
            <a:r>
              <a:rPr lang="en-US" dirty="0" smtClean="0"/>
              <a:t>Assume:</a:t>
            </a:r>
          </a:p>
          <a:p>
            <a:pPr lvl="1"/>
            <a:r>
              <a:rPr lang="en-US" dirty="0" smtClean="0"/>
              <a:t>Allocation/student ($7,000)</a:t>
            </a:r>
          </a:p>
          <a:p>
            <a:pPr lvl="1"/>
            <a:r>
              <a:rPr lang="en-US" dirty="0" smtClean="0"/>
              <a:t>Additional allocation/student from a low-income family ($250)</a:t>
            </a:r>
          </a:p>
          <a:p>
            <a:pPr lvl="1"/>
            <a:r>
              <a:rPr lang="en-US" dirty="0" smtClean="0"/>
              <a:t>Additional allocation/English learner ($500)</a:t>
            </a:r>
          </a:p>
          <a:p>
            <a:pPr lvl="1"/>
            <a:r>
              <a:rPr lang="en-US" dirty="0" smtClean="0"/>
              <a:t>Additional allocation/student with a disability ($1,500)</a:t>
            </a:r>
          </a:p>
          <a:p>
            <a:pPr lvl="1"/>
            <a:r>
              <a:rPr lang="en-US" dirty="0" smtClean="0"/>
              <a:t>Additional allocation/preschool student ($8,500)</a:t>
            </a:r>
          </a:p>
          <a:p>
            <a:endParaRPr lang="en-US" dirty="0"/>
          </a:p>
        </p:txBody>
      </p:sp>
    </p:spTree>
    <p:extLst>
      <p:ext uri="{BB962C8B-B14F-4D97-AF65-F5344CB8AC3E}">
        <p14:creationId xmlns:p14="http://schemas.microsoft.com/office/powerpoint/2010/main" val="4629857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Example: Based on Characteristics of the Students, cont.</a:t>
            </a:r>
            <a:endParaRPr lang="en-US" dirty="0"/>
          </a:p>
        </p:txBody>
      </p:sp>
      <p:sp>
        <p:nvSpPr>
          <p:cNvPr id="3" name="Content Placeholder 2"/>
          <p:cNvSpPr>
            <a:spLocks noGrp="1"/>
          </p:cNvSpPr>
          <p:nvPr>
            <p:ph idx="1"/>
          </p:nvPr>
        </p:nvSpPr>
        <p:spPr/>
        <p:txBody>
          <a:bodyPr/>
          <a:lstStyle/>
          <a:p>
            <a:r>
              <a:rPr lang="en-US" dirty="0"/>
              <a:t>In a school of 450 students, including 200 students from low-income families, 100 English learners, 50 students with disabilities, and 20 preschool students, the school would be expected to receive $3,495,000 in non-Federal resources based on the following calculation:</a:t>
            </a:r>
          </a:p>
          <a:p>
            <a:endParaRPr lang="en-US" dirty="0"/>
          </a:p>
        </p:txBody>
      </p:sp>
      <p:graphicFrame>
        <p:nvGraphicFramePr>
          <p:cNvPr id="8" name="Table 7" descr="This image displays the table included in the supplement, not supplant guidance demonstrating the methodology based on the characteristics of students." title="Table:  Methodology based on characteristics of students"/>
          <p:cNvGraphicFramePr>
            <a:graphicFrameLocks noGrp="1"/>
          </p:cNvGraphicFramePr>
          <p:nvPr>
            <p:extLst>
              <p:ext uri="{D42A27DB-BD31-4B8C-83A1-F6EECF244321}">
                <p14:modId xmlns:p14="http://schemas.microsoft.com/office/powerpoint/2010/main" val="3821353071"/>
              </p:ext>
            </p:extLst>
          </p:nvPr>
        </p:nvGraphicFramePr>
        <p:xfrm>
          <a:off x="838200" y="3578320"/>
          <a:ext cx="10515600" cy="2220602"/>
        </p:xfrm>
        <a:graphic>
          <a:graphicData uri="http://schemas.openxmlformats.org/drawingml/2006/table">
            <a:tbl>
              <a:tblPr firstRow="1" firstCol="1" bandRow="1">
                <a:tableStyleId>{68D230F3-CF80-4859-8CE7-A43EE81993B5}</a:tableStyleId>
              </a:tblPr>
              <a:tblGrid>
                <a:gridCol w="4710569"/>
                <a:gridCol w="2984722"/>
                <a:gridCol w="2820309"/>
              </a:tblGrid>
              <a:tr h="247176">
                <a:tc>
                  <a:txBody>
                    <a:bodyPr/>
                    <a:lstStyle/>
                    <a:p>
                      <a:pPr marL="0" marR="0" algn="ctr">
                        <a:spcBef>
                          <a:spcPts val="0"/>
                        </a:spcBef>
                        <a:spcAft>
                          <a:spcPts val="0"/>
                        </a:spcAft>
                      </a:pPr>
                      <a:r>
                        <a:rPr lang="en-US" sz="1400" dirty="0">
                          <a:effectLst/>
                        </a:rPr>
                        <a:t>Category</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Calculation</a:t>
                      </a:r>
                      <a:endParaRPr lang="en-US" sz="18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Amount</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r>
              <a:tr h="325131">
                <a:tc>
                  <a:txBody>
                    <a:bodyPr/>
                    <a:lstStyle/>
                    <a:p>
                      <a:pPr marL="0" marR="0" algn="l">
                        <a:spcBef>
                          <a:spcPts val="0"/>
                        </a:spcBef>
                        <a:spcAft>
                          <a:spcPts val="0"/>
                        </a:spcAft>
                      </a:pPr>
                      <a:r>
                        <a:rPr lang="en-US" sz="1400">
                          <a:effectLst/>
                        </a:rPr>
                        <a:t>Allocation/student</a:t>
                      </a:r>
                      <a:endParaRPr lang="en-US" sz="18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a:effectLst/>
                        </a:rPr>
                        <a:t>450 x $7,000</a:t>
                      </a:r>
                      <a:endParaRPr lang="en-US" sz="18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dirty="0">
                          <a:effectLst/>
                        </a:rPr>
                        <a:t>$3,150,000</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311645">
                <a:tc>
                  <a:txBody>
                    <a:bodyPr/>
                    <a:lstStyle/>
                    <a:p>
                      <a:pPr marL="0" marR="0" algn="l">
                        <a:spcBef>
                          <a:spcPts val="0"/>
                        </a:spcBef>
                        <a:spcAft>
                          <a:spcPts val="0"/>
                        </a:spcAft>
                      </a:pPr>
                      <a:r>
                        <a:rPr lang="en-US" sz="1400" dirty="0">
                          <a:effectLst/>
                        </a:rPr>
                        <a:t>Additional allocation/student from a low-income family</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200 x $250</a:t>
                      </a:r>
                      <a:endParaRPr lang="en-US" sz="18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$50,000</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r>
              <a:tr h="325131">
                <a:tc>
                  <a:txBody>
                    <a:bodyPr/>
                    <a:lstStyle/>
                    <a:p>
                      <a:pPr marL="0" marR="0" algn="l">
                        <a:spcBef>
                          <a:spcPts val="0"/>
                        </a:spcBef>
                        <a:spcAft>
                          <a:spcPts val="0"/>
                        </a:spcAft>
                      </a:pPr>
                      <a:r>
                        <a:rPr lang="en-US" sz="1400">
                          <a:effectLst/>
                        </a:rPr>
                        <a:t>Additional allocation/English learner</a:t>
                      </a:r>
                      <a:endParaRPr lang="en-US" sz="18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a:effectLst/>
                        </a:rPr>
                        <a:t>100 x $500</a:t>
                      </a:r>
                      <a:endParaRPr lang="en-US" sz="18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dirty="0">
                          <a:effectLst/>
                        </a:rPr>
                        <a:t>$50,000</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351750">
                <a:tc>
                  <a:txBody>
                    <a:bodyPr/>
                    <a:lstStyle/>
                    <a:p>
                      <a:pPr marL="0" marR="0" algn="l">
                        <a:spcBef>
                          <a:spcPts val="0"/>
                        </a:spcBef>
                        <a:spcAft>
                          <a:spcPts val="0"/>
                        </a:spcAft>
                      </a:pPr>
                      <a:r>
                        <a:rPr lang="en-US" sz="1400">
                          <a:effectLst/>
                        </a:rPr>
                        <a:t>Additional allocation/student with a disability</a:t>
                      </a:r>
                      <a:endParaRPr lang="en-US" sz="18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effectLst/>
                        </a:rPr>
                        <a:t>50 x $1,500</a:t>
                      </a:r>
                      <a:endParaRPr lang="en-US" sz="18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a:effectLst/>
                        </a:rPr>
                        <a:t>$75,000</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r>
              <a:tr h="334638">
                <a:tc>
                  <a:txBody>
                    <a:bodyPr/>
                    <a:lstStyle/>
                    <a:p>
                      <a:pPr marL="0" marR="0" algn="l">
                        <a:spcBef>
                          <a:spcPts val="0"/>
                        </a:spcBef>
                        <a:spcAft>
                          <a:spcPts val="0"/>
                        </a:spcAft>
                      </a:pPr>
                      <a:r>
                        <a:rPr lang="en-US" sz="1400">
                          <a:effectLst/>
                        </a:rPr>
                        <a:t>Additional allocation/preschool student</a:t>
                      </a:r>
                      <a:endParaRPr lang="en-US" sz="18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a:effectLst/>
                        </a:rPr>
                        <a:t>20 x $8,500</a:t>
                      </a:r>
                      <a:endParaRPr lang="en-US" sz="18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dirty="0">
                          <a:effectLst/>
                        </a:rPr>
                        <a:t>$170,000</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325131">
                <a:tc>
                  <a:txBody>
                    <a:bodyPr/>
                    <a:lstStyle/>
                    <a:p>
                      <a:pPr marL="0" marR="0" algn="l">
                        <a:spcBef>
                          <a:spcPts val="0"/>
                        </a:spcBef>
                        <a:spcAft>
                          <a:spcPts val="0"/>
                        </a:spcAft>
                      </a:pPr>
                      <a:r>
                        <a:rPr lang="en-US" sz="1400" b="1">
                          <a:effectLst/>
                        </a:rPr>
                        <a:t> </a:t>
                      </a:r>
                      <a:endParaRPr lang="en-US" sz="1800" b="1">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solidFill>
                      <a:schemeClr val="accent6">
                        <a:lumMod val="20000"/>
                        <a:lumOff val="80000"/>
                      </a:schemeClr>
                    </a:solidFill>
                  </a:tcPr>
                </a:tc>
                <a:tc>
                  <a:txBody>
                    <a:bodyPr/>
                    <a:lstStyle/>
                    <a:p>
                      <a:pPr marL="0" marR="0" algn="r">
                        <a:spcBef>
                          <a:spcPts val="0"/>
                        </a:spcBef>
                        <a:spcAft>
                          <a:spcPts val="0"/>
                        </a:spcAft>
                      </a:pPr>
                      <a:r>
                        <a:rPr lang="en-US" sz="1400" b="1" dirty="0">
                          <a:effectLst/>
                        </a:rPr>
                        <a:t> </a:t>
                      </a:r>
                      <a:endParaRPr lang="en-US" sz="1800" b="1"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solidFill>
                      <a:schemeClr val="accent6">
                        <a:lumMod val="20000"/>
                        <a:lumOff val="80000"/>
                      </a:schemeClr>
                    </a:solidFill>
                  </a:tcPr>
                </a:tc>
                <a:tc>
                  <a:txBody>
                    <a:bodyPr/>
                    <a:lstStyle/>
                    <a:p>
                      <a:pPr marL="0" marR="0" algn="r">
                        <a:spcBef>
                          <a:spcPts val="0"/>
                        </a:spcBef>
                        <a:spcAft>
                          <a:spcPts val="0"/>
                        </a:spcAft>
                      </a:pPr>
                      <a:r>
                        <a:rPr lang="en-US" sz="1400" b="1" dirty="0">
                          <a:effectLst/>
                        </a:rPr>
                        <a:t>$3,495,000</a:t>
                      </a:r>
                      <a:endParaRPr lang="en-US" sz="1800" b="1"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solidFill>
                      <a:schemeClr val="accent6">
                        <a:lumMod val="20000"/>
                        <a:lumOff val="80000"/>
                      </a:schemeClr>
                    </a:solidFill>
                  </a:tcPr>
                </a:tc>
              </a:tr>
            </a:tbl>
          </a:graphicData>
        </a:graphic>
      </p:graphicFrame>
    </p:spTree>
    <p:extLst>
      <p:ext uri="{BB962C8B-B14F-4D97-AF65-F5344CB8AC3E}">
        <p14:creationId xmlns:p14="http://schemas.microsoft.com/office/powerpoint/2010/main" val="331186813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Example: Based on Staffing and Supplies</a:t>
            </a:r>
            <a:endParaRPr lang="en-US" dirty="0"/>
          </a:p>
        </p:txBody>
      </p:sp>
      <p:sp>
        <p:nvSpPr>
          <p:cNvPr id="3" name="Content Placeholder 2"/>
          <p:cNvSpPr>
            <a:spLocks noGrp="1"/>
          </p:cNvSpPr>
          <p:nvPr>
            <p:ph idx="1"/>
          </p:nvPr>
        </p:nvSpPr>
        <p:spPr/>
        <p:txBody>
          <a:bodyPr/>
          <a:lstStyle/>
          <a:p>
            <a:r>
              <a:rPr lang="en-US" b="1" dirty="0"/>
              <a:t>Example 2: Distribution of State and Local (non-Federal) Resources Based on Staffing and Supplies</a:t>
            </a:r>
            <a:endParaRPr lang="en-US" dirty="0"/>
          </a:p>
          <a:p>
            <a:r>
              <a:rPr lang="en-US" dirty="0"/>
              <a:t>Assume:</a:t>
            </a:r>
          </a:p>
          <a:p>
            <a:pPr lvl="1"/>
            <a:r>
              <a:rPr lang="en-US" dirty="0"/>
              <a:t>1 teacher per 22 students ($65,000/teacher)</a:t>
            </a:r>
          </a:p>
          <a:p>
            <a:pPr lvl="1"/>
            <a:r>
              <a:rPr lang="en-US" dirty="0"/>
              <a:t>1 principal/school ($120,000)</a:t>
            </a:r>
          </a:p>
          <a:p>
            <a:pPr lvl="1"/>
            <a:r>
              <a:rPr lang="en-US" dirty="0"/>
              <a:t>1 librarian/school ($65,000)</a:t>
            </a:r>
          </a:p>
          <a:p>
            <a:pPr lvl="1"/>
            <a:r>
              <a:rPr lang="en-US" dirty="0"/>
              <a:t>2 guidance counselors/school ($65,000/guidance counselor)</a:t>
            </a:r>
          </a:p>
          <a:p>
            <a:pPr lvl="1"/>
            <a:r>
              <a:rPr lang="en-US" dirty="0"/>
              <a:t>$825/student for instructional materials and supplies (including technology)</a:t>
            </a:r>
          </a:p>
          <a:p>
            <a:endParaRPr lang="en-US" dirty="0"/>
          </a:p>
        </p:txBody>
      </p:sp>
    </p:spTree>
    <p:extLst>
      <p:ext uri="{BB962C8B-B14F-4D97-AF65-F5344CB8AC3E}">
        <p14:creationId xmlns:p14="http://schemas.microsoft.com/office/powerpoint/2010/main" val="361994358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Example: Based on Staffing and Supplies, cont.</a:t>
            </a:r>
            <a:endParaRPr lang="en-US" dirty="0"/>
          </a:p>
        </p:txBody>
      </p:sp>
      <p:sp>
        <p:nvSpPr>
          <p:cNvPr id="3" name="Content Placeholder 2"/>
          <p:cNvSpPr>
            <a:spLocks noGrp="1"/>
          </p:cNvSpPr>
          <p:nvPr>
            <p:ph idx="1"/>
          </p:nvPr>
        </p:nvSpPr>
        <p:spPr/>
        <p:txBody>
          <a:bodyPr/>
          <a:lstStyle/>
          <a:p>
            <a:r>
              <a:rPr lang="en-US" dirty="0"/>
              <a:t>In a school of 450 students, the school would be expected to receive $2,051,250 in non-Federal resources based on the following calculation</a:t>
            </a:r>
            <a:r>
              <a:rPr lang="en-US" dirty="0" smtClean="0"/>
              <a:t>:</a:t>
            </a:r>
            <a:endParaRPr lang="en-US" dirty="0"/>
          </a:p>
        </p:txBody>
      </p:sp>
      <p:graphicFrame>
        <p:nvGraphicFramePr>
          <p:cNvPr id="8" name="Table 7" descr="This image displays the table included in the supplement, not supplant guidance demonstrating the methodology based on the staffing and supplies needs." title="Table:  Methodology based on Staffing and Supplies"/>
          <p:cNvGraphicFramePr>
            <a:graphicFrameLocks noGrp="1"/>
          </p:cNvGraphicFramePr>
          <p:nvPr>
            <p:extLst>
              <p:ext uri="{D42A27DB-BD31-4B8C-83A1-F6EECF244321}">
                <p14:modId xmlns:p14="http://schemas.microsoft.com/office/powerpoint/2010/main" val="2374225654"/>
              </p:ext>
            </p:extLst>
          </p:nvPr>
        </p:nvGraphicFramePr>
        <p:xfrm>
          <a:off x="838200" y="2965672"/>
          <a:ext cx="10515600" cy="2220602"/>
        </p:xfrm>
        <a:graphic>
          <a:graphicData uri="http://schemas.openxmlformats.org/drawingml/2006/table">
            <a:tbl>
              <a:tblPr firstRow="1" firstCol="1" bandRow="1">
                <a:tableStyleId>{68D230F3-CF80-4859-8CE7-A43EE81993B5}</a:tableStyleId>
              </a:tblPr>
              <a:tblGrid>
                <a:gridCol w="4710569"/>
                <a:gridCol w="2984722"/>
                <a:gridCol w="2820309"/>
              </a:tblGrid>
              <a:tr h="247176">
                <a:tc>
                  <a:txBody>
                    <a:bodyPr/>
                    <a:lstStyle/>
                    <a:p>
                      <a:pPr marL="0" marR="0" algn="ctr">
                        <a:spcBef>
                          <a:spcPts val="0"/>
                        </a:spcBef>
                        <a:spcAft>
                          <a:spcPts val="0"/>
                        </a:spcAft>
                      </a:pPr>
                      <a:r>
                        <a:rPr lang="en-US" sz="1400" dirty="0">
                          <a:effectLst/>
                        </a:rPr>
                        <a:t>Category</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Calculation</a:t>
                      </a:r>
                      <a:endParaRPr lang="en-US" sz="18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Amount</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r>
              <a:tr h="325131">
                <a:tc>
                  <a:txBody>
                    <a:bodyPr/>
                    <a:lstStyle/>
                    <a:p>
                      <a:pPr marL="0" marR="0">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 principal</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b="1">
                          <a:solidFill>
                            <a:schemeClr val="tx1"/>
                          </a:solidFill>
                          <a:effectLst/>
                          <a:latin typeface="Calibri" panose="020F0502020204030204" pitchFamily="34" charset="0"/>
                          <a:ea typeface="Calibri" panose="020F0502020204030204" pitchFamily="34" charset="0"/>
                          <a:cs typeface="Calibri" panose="020F0502020204030204" pitchFamily="34" charset="0"/>
                        </a:rPr>
                        <a:t>1 x $120,000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b="1">
                          <a:solidFill>
                            <a:schemeClr val="tx1"/>
                          </a:solidFill>
                          <a:effectLst/>
                          <a:latin typeface="Calibri" panose="020F0502020204030204" pitchFamily="34" charset="0"/>
                          <a:ea typeface="Calibri" panose="020F0502020204030204" pitchFamily="34" charset="0"/>
                          <a:cs typeface="Calibri" panose="020F0502020204030204" pitchFamily="34" charset="0"/>
                        </a:rPr>
                        <a:t>$120,000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311645">
                <a:tc>
                  <a:txBody>
                    <a:bodyPr/>
                    <a:lstStyle/>
                    <a:p>
                      <a:pPr marL="0" marR="0">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 librarian</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1 x $65,000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$65,000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r>
              <a:tr h="325131">
                <a:tc>
                  <a:txBody>
                    <a:bodyPr/>
                    <a:lstStyle/>
                    <a:p>
                      <a:pPr marL="0" marR="0">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2 guidance counselors</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2 x $65,000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$130,000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351750">
                <a:tc>
                  <a:txBody>
                    <a:bodyPr/>
                    <a:lstStyle/>
                    <a:p>
                      <a:pPr marL="0" marR="0">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21 teachers</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21 x $65,000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$1,365,000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r>
              <a:tr h="334638">
                <a:tc>
                  <a:txBody>
                    <a:bodyPr/>
                    <a:lstStyle/>
                    <a:p>
                      <a:pPr marL="0" marR="0">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Instructional materials and supplies</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dirty="0">
                          <a:solidFill>
                            <a:schemeClr val="tx1"/>
                          </a:solidFill>
                          <a:effectLst/>
                          <a:latin typeface="Calibri" panose="020F0502020204030204" pitchFamily="34" charset="0"/>
                          <a:ea typeface="Calibri" panose="020F0502020204030204" pitchFamily="34" charset="0"/>
                          <a:cs typeface="Calibri" panose="020F0502020204030204" pitchFamily="34" charset="0"/>
                        </a:rPr>
                        <a:t>450 x $825</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$371,250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325131">
                <a:tc>
                  <a:txBody>
                    <a:bodyPr/>
                    <a:lstStyle/>
                    <a:p>
                      <a:pPr marL="0" marR="0">
                        <a:spcBef>
                          <a:spcPts val="0"/>
                        </a:spcBef>
                        <a:spcAft>
                          <a:spcPts val="0"/>
                        </a:spcAft>
                      </a:pPr>
                      <a:r>
                        <a:rPr lang="en-US" sz="1400" b="1">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solidFill>
                      <a:schemeClr val="accent6">
                        <a:lumMod val="20000"/>
                        <a:lumOff val="80000"/>
                      </a:schemeClr>
                    </a:solidFill>
                  </a:tcPr>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solidFill>
                      <a:schemeClr val="accent6">
                        <a:lumMod val="20000"/>
                        <a:lumOff val="80000"/>
                      </a:schemeClr>
                    </a:solidFill>
                  </a:tcPr>
                </a:tc>
                <a:tc>
                  <a:txBody>
                    <a:bodyPr/>
                    <a:lstStyle/>
                    <a:p>
                      <a:pPr marL="0" marR="0" algn="r">
                        <a:spcBef>
                          <a:spcPts val="0"/>
                        </a:spcBef>
                        <a:spcAft>
                          <a:spcPts val="0"/>
                        </a:spcAft>
                      </a:pPr>
                      <a:r>
                        <a:rPr lang="en-US" sz="1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$2,051,250</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solidFill>
                      <a:schemeClr val="accent6">
                        <a:lumMod val="20000"/>
                        <a:lumOff val="80000"/>
                      </a:schemeClr>
                    </a:solidFill>
                  </a:tcPr>
                </a:tc>
              </a:tr>
            </a:tbl>
          </a:graphicData>
        </a:graphic>
      </p:graphicFrame>
    </p:spTree>
    <p:extLst>
      <p:ext uri="{BB962C8B-B14F-4D97-AF65-F5344CB8AC3E}">
        <p14:creationId xmlns:p14="http://schemas.microsoft.com/office/powerpoint/2010/main" val="21050587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Example: Based on Combined Approach</a:t>
            </a:r>
            <a:endParaRPr lang="en-US" dirty="0"/>
          </a:p>
        </p:txBody>
      </p:sp>
      <p:sp>
        <p:nvSpPr>
          <p:cNvPr id="3" name="Content Placeholder 2"/>
          <p:cNvSpPr>
            <a:spLocks noGrp="1"/>
          </p:cNvSpPr>
          <p:nvPr>
            <p:ph idx="1"/>
          </p:nvPr>
        </p:nvSpPr>
        <p:spPr/>
        <p:txBody>
          <a:bodyPr/>
          <a:lstStyle/>
          <a:p>
            <a:r>
              <a:rPr lang="en-US" b="1" dirty="0"/>
              <a:t>Example 3: Distribution of State and Local (non-Federal) Resources Based on a Combined Approach </a:t>
            </a:r>
            <a:endParaRPr lang="en-US" dirty="0"/>
          </a:p>
          <a:p>
            <a:r>
              <a:rPr lang="en-US" sz="2400" dirty="0"/>
              <a:t>This form of equitable distribution includes characteristics of the two previous examples, distribution of State and local (non-Federal) resources based on the characteristics of the students and the staffing and supplies needs of the schools.  </a:t>
            </a:r>
          </a:p>
          <a:p>
            <a:r>
              <a:rPr lang="en-US" sz="2400" dirty="0" smtClean="0"/>
              <a:t>Assume</a:t>
            </a:r>
            <a:r>
              <a:rPr lang="en-US" sz="2400" dirty="0"/>
              <a:t>:</a:t>
            </a:r>
          </a:p>
          <a:p>
            <a:pPr lvl="1"/>
            <a:r>
              <a:rPr lang="en-US" sz="2000" dirty="0"/>
              <a:t>1 principal/school ($120,000)</a:t>
            </a:r>
            <a:endParaRPr lang="en-US" sz="2800" dirty="0"/>
          </a:p>
          <a:p>
            <a:pPr lvl="1"/>
            <a:r>
              <a:rPr lang="en-US" sz="2000" dirty="0"/>
              <a:t>1 librarian/school ($65,000)</a:t>
            </a:r>
            <a:endParaRPr lang="en-US" sz="2800" dirty="0"/>
          </a:p>
          <a:p>
            <a:pPr lvl="1"/>
            <a:r>
              <a:rPr lang="en-US" sz="2000" dirty="0"/>
              <a:t>2 guidance counselors/school ($65,000/guidance counselor)</a:t>
            </a:r>
            <a:endParaRPr lang="en-US" sz="2800" dirty="0"/>
          </a:p>
          <a:p>
            <a:pPr lvl="1"/>
            <a:r>
              <a:rPr lang="en-US" sz="2000" dirty="0"/>
              <a:t>Allocation/student ($7,000)</a:t>
            </a:r>
            <a:endParaRPr lang="en-US" sz="2800" dirty="0"/>
          </a:p>
          <a:p>
            <a:pPr lvl="1"/>
            <a:r>
              <a:rPr lang="en-US" sz="2000" dirty="0"/>
              <a:t>Additional allocation/student from a low-income family ($250)</a:t>
            </a:r>
            <a:endParaRPr lang="en-US" sz="2800" dirty="0"/>
          </a:p>
          <a:p>
            <a:pPr lvl="1"/>
            <a:r>
              <a:rPr lang="en-US" sz="2000" dirty="0"/>
              <a:t>Additional allocation/English learner ($500)</a:t>
            </a:r>
            <a:endParaRPr lang="en-US" sz="2800" dirty="0"/>
          </a:p>
          <a:p>
            <a:pPr lvl="1"/>
            <a:r>
              <a:rPr lang="en-US" sz="2000" dirty="0"/>
              <a:t>Additional allocation/student with a disability ($1,500)</a:t>
            </a:r>
            <a:endParaRPr lang="en-US" sz="2800" dirty="0"/>
          </a:p>
          <a:p>
            <a:pPr lvl="1"/>
            <a:endParaRPr lang="en-US" dirty="0"/>
          </a:p>
        </p:txBody>
      </p:sp>
    </p:spTree>
    <p:extLst>
      <p:ext uri="{BB962C8B-B14F-4D97-AF65-F5344CB8AC3E}">
        <p14:creationId xmlns:p14="http://schemas.microsoft.com/office/powerpoint/2010/main" val="21989289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Example: Based on Combined </a:t>
            </a:r>
            <a:r>
              <a:rPr lang="en-US" dirty="0" smtClean="0"/>
              <a:t>Approach Continued</a:t>
            </a:r>
            <a:endParaRPr lang="en-US" dirty="0"/>
          </a:p>
        </p:txBody>
      </p:sp>
      <p:sp>
        <p:nvSpPr>
          <p:cNvPr id="3" name="Content Placeholder 2"/>
          <p:cNvSpPr>
            <a:spLocks noGrp="1"/>
          </p:cNvSpPr>
          <p:nvPr>
            <p:ph idx="1"/>
          </p:nvPr>
        </p:nvSpPr>
        <p:spPr/>
        <p:txBody>
          <a:bodyPr/>
          <a:lstStyle/>
          <a:p>
            <a:r>
              <a:rPr lang="en-US" dirty="0"/>
              <a:t>In a school of 450 students, including 200 students from low-income families, 100 English learners, and 50 students with disabilities, the school would be expected to receive $3,640,000 in non-Federal resources based on the following calculation:</a:t>
            </a:r>
          </a:p>
        </p:txBody>
      </p:sp>
      <p:graphicFrame>
        <p:nvGraphicFramePr>
          <p:cNvPr id="8" name="Table 7" descr="This image displays the table included in the supplement, not supplant guidance demonstrating the methodology based on a combined approach." title="Table:  Methodology Based on combined approach"/>
          <p:cNvGraphicFramePr>
            <a:graphicFrameLocks noGrp="1"/>
          </p:cNvGraphicFramePr>
          <p:nvPr>
            <p:extLst>
              <p:ext uri="{D42A27DB-BD31-4B8C-83A1-F6EECF244321}">
                <p14:modId xmlns:p14="http://schemas.microsoft.com/office/powerpoint/2010/main" val="3674061770"/>
              </p:ext>
            </p:extLst>
          </p:nvPr>
        </p:nvGraphicFramePr>
        <p:xfrm>
          <a:off x="838200" y="3098837"/>
          <a:ext cx="10515600" cy="2889878"/>
        </p:xfrm>
        <a:graphic>
          <a:graphicData uri="http://schemas.openxmlformats.org/drawingml/2006/table">
            <a:tbl>
              <a:tblPr firstRow="1" firstCol="1" bandRow="1">
                <a:tableStyleId>{68D230F3-CF80-4859-8CE7-A43EE81993B5}</a:tableStyleId>
              </a:tblPr>
              <a:tblGrid>
                <a:gridCol w="4710569"/>
                <a:gridCol w="2984722"/>
                <a:gridCol w="2820309"/>
              </a:tblGrid>
              <a:tr h="247176">
                <a:tc>
                  <a:txBody>
                    <a:bodyPr/>
                    <a:lstStyle/>
                    <a:p>
                      <a:pPr marL="0" marR="0" algn="ctr">
                        <a:spcBef>
                          <a:spcPts val="0"/>
                        </a:spcBef>
                        <a:spcAft>
                          <a:spcPts val="0"/>
                        </a:spcAft>
                      </a:pPr>
                      <a:r>
                        <a:rPr lang="en-US" sz="1400" dirty="0">
                          <a:effectLst/>
                        </a:rPr>
                        <a:t>Category</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a:effectLst/>
                        </a:rPr>
                        <a:t>Calculation</a:t>
                      </a:r>
                      <a:endParaRPr lang="en-US" sz="180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ctr">
                        <a:spcBef>
                          <a:spcPts val="0"/>
                        </a:spcBef>
                        <a:spcAft>
                          <a:spcPts val="0"/>
                        </a:spcAft>
                      </a:pPr>
                      <a:r>
                        <a:rPr lang="en-US" sz="1400" dirty="0">
                          <a:effectLst/>
                        </a:rPr>
                        <a:t>Amount</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r>
              <a:tr h="325131">
                <a:tc>
                  <a:txBody>
                    <a:bodyPr/>
                    <a:lstStyle/>
                    <a:p>
                      <a:pPr marL="0" marR="0" algn="l">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1 principal</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1 x $120,000</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b="1">
                          <a:solidFill>
                            <a:schemeClr val="tx1"/>
                          </a:solidFill>
                          <a:effectLst/>
                          <a:latin typeface="Calibri" panose="020F0502020204030204" pitchFamily="34" charset="0"/>
                          <a:ea typeface="Calibri" panose="020F0502020204030204" pitchFamily="34" charset="0"/>
                          <a:cs typeface="Calibri" panose="020F0502020204030204" pitchFamily="34" charset="0"/>
                        </a:rPr>
                        <a:t>$120,000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311645">
                <a:tc>
                  <a:txBody>
                    <a:bodyPr/>
                    <a:lstStyle/>
                    <a:p>
                      <a:pPr marL="0" marR="0" algn="l">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1 librarian</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1 x $65,000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$65,000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r>
              <a:tr h="325131">
                <a:tc>
                  <a:txBody>
                    <a:bodyPr/>
                    <a:lstStyle/>
                    <a:p>
                      <a:pPr marL="0" marR="0" algn="l">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2 guidance counselors</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2 x $65,000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$130,000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351750">
                <a:tc>
                  <a:txBody>
                    <a:bodyPr/>
                    <a:lstStyle/>
                    <a:p>
                      <a:pPr marL="0" marR="0" algn="l">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Allocation/student</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450 x $7,000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$3,150,000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r>
              <a:tr h="334638">
                <a:tc>
                  <a:txBody>
                    <a:bodyPr/>
                    <a:lstStyle/>
                    <a:p>
                      <a:pPr marL="0" marR="0" algn="l">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Additional allocation/student from a low-income family</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200 x $250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$50,000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334638">
                <a:tc>
                  <a:txBody>
                    <a:bodyPr/>
                    <a:lstStyle/>
                    <a:p>
                      <a:pPr marL="0" marR="0" algn="l">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Additional allocation/English learner</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100 x $500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$50,000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334638">
                <a:tc>
                  <a:txBody>
                    <a:bodyPr/>
                    <a:lstStyle/>
                    <a:p>
                      <a:pPr marL="0" marR="0" algn="l">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Additional allocation/student with a disability</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50 x $1,500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$75,000</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325131">
                <a:tc>
                  <a:txBody>
                    <a:bodyPr/>
                    <a:lstStyle/>
                    <a:p>
                      <a:pPr marL="0" marR="0" algn="l">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solidFill>
                      <a:schemeClr val="accent6">
                        <a:lumMod val="20000"/>
                        <a:lumOff val="80000"/>
                      </a:schemeClr>
                    </a:solidFill>
                  </a:tcPr>
                </a:tc>
                <a:tc>
                  <a:txBody>
                    <a:bodyPr/>
                    <a:lstStyle/>
                    <a:p>
                      <a:pPr marL="0" marR="0" algn="r">
                        <a:spcBef>
                          <a:spcPts val="0"/>
                        </a:spcBef>
                        <a:spcAft>
                          <a:spcPts val="0"/>
                        </a:spcAft>
                      </a:pPr>
                      <a:r>
                        <a:rPr lang="en-US" sz="1400">
                          <a:solidFill>
                            <a:schemeClr val="tx1"/>
                          </a:solidFill>
                          <a:effectLst/>
                          <a:latin typeface="Calibri" panose="020F0502020204030204" pitchFamily="34" charset="0"/>
                          <a:ea typeface="Calibri" panose="020F0502020204030204" pitchFamily="34" charset="0"/>
                          <a:cs typeface="Calibri" panose="020F0502020204030204" pitchFamily="34" charset="0"/>
                        </a:rPr>
                        <a:t> </a:t>
                      </a:r>
                      <a:endParaRPr lang="en-US" sz="180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solidFill>
                      <a:schemeClr val="accent6">
                        <a:lumMod val="20000"/>
                        <a:lumOff val="80000"/>
                      </a:schemeClr>
                    </a:solidFill>
                  </a:tcPr>
                </a:tc>
                <a:tc>
                  <a:txBody>
                    <a:bodyPr/>
                    <a:lstStyle/>
                    <a:p>
                      <a:pPr marL="0" marR="0" algn="r">
                        <a:spcBef>
                          <a:spcPts val="0"/>
                        </a:spcBef>
                        <a:spcAft>
                          <a:spcPts val="0"/>
                        </a:spcAft>
                      </a:pPr>
                      <a:r>
                        <a:rPr lang="en-US" sz="1400" b="1" dirty="0">
                          <a:solidFill>
                            <a:schemeClr val="tx1"/>
                          </a:solidFill>
                          <a:effectLst/>
                          <a:latin typeface="Calibri" panose="020F0502020204030204" pitchFamily="34" charset="0"/>
                          <a:ea typeface="Calibri" panose="020F0502020204030204" pitchFamily="34" charset="0"/>
                          <a:cs typeface="Calibri" panose="020F0502020204030204" pitchFamily="34" charset="0"/>
                        </a:rPr>
                        <a:t>$3,640,000</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solidFill>
                      <a:schemeClr val="accent6">
                        <a:lumMod val="20000"/>
                        <a:lumOff val="80000"/>
                      </a:schemeClr>
                    </a:solidFill>
                  </a:tcPr>
                </a:tc>
              </a:tr>
            </a:tbl>
          </a:graphicData>
        </a:graphic>
      </p:graphicFrame>
    </p:spTree>
    <p:extLst>
      <p:ext uri="{BB962C8B-B14F-4D97-AF65-F5344CB8AC3E}">
        <p14:creationId xmlns:p14="http://schemas.microsoft.com/office/powerpoint/2010/main" val="37514484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 Example: Other, </a:t>
            </a:r>
            <a:r>
              <a:rPr lang="en-US" dirty="0"/>
              <a:t>a</a:t>
            </a:r>
            <a:r>
              <a:rPr lang="en-US" dirty="0" smtClean="0"/>
              <a:t>s Adopted by the LEA</a:t>
            </a:r>
            <a:endParaRPr lang="en-US" dirty="0"/>
          </a:p>
        </p:txBody>
      </p:sp>
      <p:sp>
        <p:nvSpPr>
          <p:cNvPr id="3" name="Content Placeholder 2"/>
          <p:cNvSpPr>
            <a:spLocks noGrp="1"/>
          </p:cNvSpPr>
          <p:nvPr>
            <p:ph idx="1"/>
          </p:nvPr>
        </p:nvSpPr>
        <p:spPr/>
        <p:txBody>
          <a:bodyPr/>
          <a:lstStyle/>
          <a:p>
            <a:r>
              <a:rPr lang="en-US" b="1" dirty="0"/>
              <a:t>Example </a:t>
            </a:r>
            <a:r>
              <a:rPr lang="en-US" b="1" dirty="0" smtClean="0"/>
              <a:t>4: Other</a:t>
            </a:r>
            <a:r>
              <a:rPr lang="en-US" b="1" dirty="0"/>
              <a:t>, as Adopted by the LEA</a:t>
            </a:r>
            <a:endParaRPr lang="en-US" dirty="0"/>
          </a:p>
          <a:p>
            <a:r>
              <a:rPr lang="en-US" dirty="0"/>
              <a:t>This form of equitable distribution does not necessarily fit within the parameters provided in the other three examples; however, the LEA assures that this methodology is neutral in regard to the Title I, Part A status of each school. </a:t>
            </a:r>
            <a:endParaRPr lang="en-US" dirty="0" smtClean="0"/>
          </a:p>
          <a:p>
            <a:r>
              <a:rPr lang="en-US" dirty="0" smtClean="0"/>
              <a:t> </a:t>
            </a:r>
            <a:endParaRPr lang="en-US" dirty="0"/>
          </a:p>
        </p:txBody>
      </p:sp>
    </p:spTree>
    <p:extLst>
      <p:ext uri="{BB962C8B-B14F-4D97-AF65-F5344CB8AC3E}">
        <p14:creationId xmlns:p14="http://schemas.microsoft.com/office/powerpoint/2010/main" val="237499764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Methodology Example: Other, as Adopted by the LEA - Considerations</a:t>
            </a:r>
            <a:endParaRPr lang="en-US" dirty="0"/>
          </a:p>
        </p:txBody>
      </p:sp>
      <p:sp>
        <p:nvSpPr>
          <p:cNvPr id="3" name="Content Placeholder 2"/>
          <p:cNvSpPr>
            <a:spLocks noGrp="1"/>
          </p:cNvSpPr>
          <p:nvPr>
            <p:ph idx="1"/>
          </p:nvPr>
        </p:nvSpPr>
        <p:spPr/>
        <p:txBody>
          <a:bodyPr/>
          <a:lstStyle/>
          <a:p>
            <a:r>
              <a:rPr lang="en-US" dirty="0" smtClean="0"/>
              <a:t>Considerations for Small and/or Rural LEAs</a:t>
            </a:r>
          </a:p>
          <a:p>
            <a:pPr lvl="1"/>
            <a:r>
              <a:rPr lang="en-US" dirty="0" smtClean="0"/>
              <a:t>LEAs with a single school code will not be required to submit a description of their methodology for allocating State/local funds</a:t>
            </a:r>
          </a:p>
          <a:p>
            <a:pPr lvl="1"/>
            <a:r>
              <a:rPr lang="en-US" dirty="0" smtClean="0"/>
              <a:t>CDE will support small and/or rural LEAs through the demonstration process if a methodology has not been previously formalized or does not fall within the options previously outlined</a:t>
            </a:r>
          </a:p>
          <a:p>
            <a:r>
              <a:rPr lang="en-US" dirty="0" smtClean="0"/>
              <a:t> </a:t>
            </a:r>
            <a:endParaRPr lang="en-US" dirty="0"/>
          </a:p>
        </p:txBody>
      </p:sp>
    </p:spTree>
    <p:extLst>
      <p:ext uri="{BB962C8B-B14F-4D97-AF65-F5344CB8AC3E}">
        <p14:creationId xmlns:p14="http://schemas.microsoft.com/office/powerpoint/2010/main" val="3917072848"/>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321"/>
            <a:ext cx="6046581" cy="713232"/>
          </a:xfrm>
        </p:spPr>
        <p:txBody>
          <a:bodyPr/>
          <a:lstStyle/>
          <a:p>
            <a:r>
              <a:rPr lang="en-US" dirty="0" smtClean="0"/>
              <a:t>Methodology Example: Colorado Example (APS)</a:t>
            </a:r>
            <a:endParaRPr lang="en-US" dirty="0"/>
          </a:p>
        </p:txBody>
      </p:sp>
      <p:sp>
        <p:nvSpPr>
          <p:cNvPr id="3" name="Content Placeholder 2"/>
          <p:cNvSpPr>
            <a:spLocks noGrp="1"/>
          </p:cNvSpPr>
          <p:nvPr>
            <p:ph idx="1"/>
          </p:nvPr>
        </p:nvSpPr>
        <p:spPr/>
        <p:txBody>
          <a:bodyPr/>
          <a:lstStyle/>
          <a:p>
            <a:pPr algn="ctr"/>
            <a:r>
              <a:rPr lang="en-US" dirty="0" smtClean="0"/>
              <a:t>Aurora Public Schools</a:t>
            </a:r>
            <a:endParaRPr lang="en-US" dirty="0"/>
          </a:p>
        </p:txBody>
      </p:sp>
      <p:graphicFrame>
        <p:nvGraphicFramePr>
          <p:cNvPr id="8" name="Table 7" descr="This image displays a table demonstrating the methodology used in Aurora Public Schools." title="Table:  Example of Methodology in Aurora Public Schools"/>
          <p:cNvGraphicFramePr>
            <a:graphicFrameLocks noGrp="1"/>
          </p:cNvGraphicFramePr>
          <p:nvPr>
            <p:extLst>
              <p:ext uri="{D42A27DB-BD31-4B8C-83A1-F6EECF244321}">
                <p14:modId xmlns:p14="http://schemas.microsoft.com/office/powerpoint/2010/main" val="1536115106"/>
              </p:ext>
            </p:extLst>
          </p:nvPr>
        </p:nvGraphicFramePr>
        <p:xfrm>
          <a:off x="2409178" y="2024108"/>
          <a:ext cx="7373645" cy="2928455"/>
        </p:xfrm>
        <a:graphic>
          <a:graphicData uri="http://schemas.openxmlformats.org/drawingml/2006/table">
            <a:tbl>
              <a:tblPr firstRow="1" firstCol="1" bandRow="1">
                <a:tableStyleId>{68D230F3-CF80-4859-8CE7-A43EE81993B5}</a:tableStyleId>
              </a:tblPr>
              <a:tblGrid>
                <a:gridCol w="3305524"/>
                <a:gridCol w="4068121"/>
              </a:tblGrid>
              <a:tr h="194440">
                <a:tc gridSpan="2">
                  <a:txBody>
                    <a:bodyPr/>
                    <a:lstStyle/>
                    <a:p>
                      <a:pPr marL="0" marR="0" algn="ctr">
                        <a:spcBef>
                          <a:spcPts val="0"/>
                        </a:spcBef>
                        <a:spcAft>
                          <a:spcPts val="0"/>
                        </a:spcAft>
                      </a:pPr>
                      <a:r>
                        <a:rPr lang="en-US" sz="1400" dirty="0" smtClean="0">
                          <a:effectLst/>
                        </a:rPr>
                        <a:t>Variables</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hMerge="1">
                  <a:txBody>
                    <a:bodyPr/>
                    <a:lstStyle/>
                    <a:p>
                      <a:pPr marL="0" marR="0" algn="ctr">
                        <a:spcBef>
                          <a:spcPts val="0"/>
                        </a:spcBef>
                        <a:spcAft>
                          <a:spcPts val="0"/>
                        </a:spcAft>
                      </a:pP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r>
              <a:tr h="325131">
                <a:tc>
                  <a:txBody>
                    <a:bodyPr/>
                    <a:lstStyle/>
                    <a:p>
                      <a:pPr marL="0" marR="0" algn="l">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Base Staffing</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311645">
                <a:tc>
                  <a:txBody>
                    <a:bodyPr/>
                    <a:lstStyle/>
                    <a:p>
                      <a:pPr marL="0" marR="0" algn="r">
                        <a:spcBef>
                          <a:spcPts val="0"/>
                        </a:spcBef>
                        <a:spcAft>
                          <a:spcPts val="0"/>
                        </a:spcAft>
                      </a:pPr>
                      <a:r>
                        <a:rPr lang="en-US" sz="14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Elementary School</a:t>
                      </a:r>
                      <a:endParaRPr lang="en-US" sz="1800" b="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$58,307</a:t>
                      </a:r>
                      <a:r>
                        <a:rPr lang="en-US" sz="1400" baseline="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 per 25.20 students</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r>
              <a:tr h="325131">
                <a:tc>
                  <a:txBody>
                    <a:bodyPr/>
                    <a:lstStyle/>
                    <a:p>
                      <a:pPr marL="0" marR="0" algn="r">
                        <a:spcBef>
                          <a:spcPts val="0"/>
                        </a:spcBef>
                        <a:spcAft>
                          <a:spcPts val="0"/>
                        </a:spcAft>
                      </a:pPr>
                      <a:r>
                        <a:rPr lang="en-US" sz="14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Middle School</a:t>
                      </a:r>
                      <a:endParaRPr lang="en-US" sz="1800" b="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$58,307 per 20.65 students</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351750">
                <a:tc>
                  <a:txBody>
                    <a:bodyPr/>
                    <a:lstStyle/>
                    <a:p>
                      <a:pPr marL="0" marR="0" algn="r">
                        <a:spcBef>
                          <a:spcPts val="0"/>
                        </a:spcBef>
                        <a:spcAft>
                          <a:spcPts val="0"/>
                        </a:spcAft>
                      </a:pPr>
                      <a:r>
                        <a:rPr lang="en-US" sz="1400" b="0" kern="12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High School</a:t>
                      </a:r>
                      <a:endParaRPr lang="en-US" sz="14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rPr>
                        <a:t>$58,307</a:t>
                      </a:r>
                      <a:r>
                        <a:rPr lang="en-US" sz="1400" baseline="0" dirty="0" smtClean="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rPr>
                        <a:t> per 21.60 students</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r>
              <a:tr h="334638">
                <a:tc>
                  <a:txBody>
                    <a:bodyPr/>
                    <a:lstStyle/>
                    <a:p>
                      <a:pPr marL="0" marR="0" algn="l">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Free Lunch Factor</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$554 per free lunch count</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334638">
                <a:tc>
                  <a:txBody>
                    <a:bodyPr/>
                    <a:lstStyle/>
                    <a:p>
                      <a:pPr marL="0" marR="0" algn="l">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Small Elementary School Factor</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Additional amount given for small schools with enrollment under 450</a:t>
                      </a:r>
                      <a:r>
                        <a:rPr lang="en-US" sz="1400" baseline="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 students</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334638">
                <a:tc>
                  <a:txBody>
                    <a:bodyPr/>
                    <a:lstStyle/>
                    <a:p>
                      <a:pPr marL="0" marR="0" algn="l">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Further allocations given for ELA staffing and certain administration and support positions</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bl>
          </a:graphicData>
        </a:graphic>
      </p:graphicFrame>
    </p:spTree>
    <p:extLst>
      <p:ext uri="{BB962C8B-B14F-4D97-AF65-F5344CB8AC3E}">
        <p14:creationId xmlns:p14="http://schemas.microsoft.com/office/powerpoint/2010/main" val="23632151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321"/>
            <a:ext cx="6224134" cy="713232"/>
          </a:xfrm>
        </p:spPr>
        <p:txBody>
          <a:bodyPr/>
          <a:lstStyle/>
          <a:p>
            <a:r>
              <a:rPr lang="en-US" dirty="0" smtClean="0"/>
              <a:t>Methodology Example: Colorado Example, (APS) cont.</a:t>
            </a:r>
            <a:endParaRPr lang="en-US" dirty="0"/>
          </a:p>
        </p:txBody>
      </p:sp>
      <p:sp>
        <p:nvSpPr>
          <p:cNvPr id="3" name="Content Placeholder 2"/>
          <p:cNvSpPr>
            <a:spLocks noGrp="1"/>
          </p:cNvSpPr>
          <p:nvPr>
            <p:ph idx="1"/>
          </p:nvPr>
        </p:nvSpPr>
        <p:spPr/>
        <p:txBody>
          <a:bodyPr/>
          <a:lstStyle/>
          <a:p>
            <a:pPr algn="ctr"/>
            <a:r>
              <a:rPr lang="en-US" dirty="0" smtClean="0"/>
              <a:t>Aurora Public Schools</a:t>
            </a:r>
            <a:endParaRPr lang="en-US" dirty="0"/>
          </a:p>
        </p:txBody>
      </p:sp>
      <p:graphicFrame>
        <p:nvGraphicFramePr>
          <p:cNvPr id="8" name="Table 7" descr="This image displays a table demonstrating the methodology used in Aurora Public Schools." title="Table:  Example of Methodology in Aurora Public Schools"/>
          <p:cNvGraphicFramePr>
            <a:graphicFrameLocks noGrp="1"/>
          </p:cNvGraphicFramePr>
          <p:nvPr>
            <p:extLst>
              <p:ext uri="{D42A27DB-BD31-4B8C-83A1-F6EECF244321}">
                <p14:modId xmlns:p14="http://schemas.microsoft.com/office/powerpoint/2010/main" val="343569093"/>
              </p:ext>
            </p:extLst>
          </p:nvPr>
        </p:nvGraphicFramePr>
        <p:xfrm>
          <a:off x="3143369" y="2024108"/>
          <a:ext cx="5905262" cy="4175760"/>
        </p:xfrm>
        <a:graphic>
          <a:graphicData uri="http://schemas.openxmlformats.org/drawingml/2006/table">
            <a:tbl>
              <a:tblPr firstRow="1" firstCol="1" bandRow="1">
                <a:tableStyleId>{68D230F3-CF80-4859-8CE7-A43EE81993B5}</a:tableStyleId>
              </a:tblPr>
              <a:tblGrid>
                <a:gridCol w="2647263"/>
                <a:gridCol w="3257999"/>
              </a:tblGrid>
              <a:tr h="189267">
                <a:tc gridSpan="2">
                  <a:txBody>
                    <a:bodyPr/>
                    <a:lstStyle/>
                    <a:p>
                      <a:pPr marL="0" marR="0" algn="ctr">
                        <a:spcBef>
                          <a:spcPts val="0"/>
                        </a:spcBef>
                        <a:spcAft>
                          <a:spcPts val="0"/>
                        </a:spcAft>
                      </a:pPr>
                      <a:r>
                        <a:rPr lang="en-US" sz="1400" dirty="0" smtClean="0">
                          <a:effectLst/>
                        </a:rPr>
                        <a:t>Variables Used In Calculating Additional Funding Budget Allocations</a:t>
                      </a: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hMerge="1">
                  <a:txBody>
                    <a:bodyPr/>
                    <a:lstStyle/>
                    <a:p>
                      <a:pPr marL="0" marR="0" algn="ctr">
                        <a:spcBef>
                          <a:spcPts val="0"/>
                        </a:spcBef>
                        <a:spcAft>
                          <a:spcPts val="0"/>
                        </a:spcAft>
                      </a:pPr>
                      <a:endParaRPr lang="en-US" sz="1800" dirty="0">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r>
              <a:tr h="243343">
                <a:tc>
                  <a:txBody>
                    <a:bodyPr/>
                    <a:lstStyle/>
                    <a:p>
                      <a:pPr marL="0" marR="0" algn="l">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Base</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189267">
                <a:tc>
                  <a:txBody>
                    <a:bodyPr/>
                    <a:lstStyle/>
                    <a:p>
                      <a:pPr marL="0" marR="0" algn="r">
                        <a:spcBef>
                          <a:spcPts val="0"/>
                        </a:spcBef>
                        <a:spcAft>
                          <a:spcPts val="0"/>
                        </a:spcAft>
                      </a:pPr>
                      <a:r>
                        <a:rPr lang="en-US" sz="14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Elementary School</a:t>
                      </a:r>
                      <a:endParaRPr lang="en-US" sz="1800" b="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$80</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r>
              <a:tr h="196351">
                <a:tc>
                  <a:txBody>
                    <a:bodyPr/>
                    <a:lstStyle/>
                    <a:p>
                      <a:pPr marL="0" marR="0" algn="r">
                        <a:spcBef>
                          <a:spcPts val="0"/>
                        </a:spcBef>
                        <a:spcAft>
                          <a:spcPts val="0"/>
                        </a:spcAft>
                      </a:pPr>
                      <a:r>
                        <a:rPr lang="en-US" sz="14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Middle School</a:t>
                      </a:r>
                      <a:endParaRPr lang="en-US" sz="1800" b="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$81</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212426">
                <a:tc>
                  <a:txBody>
                    <a:bodyPr/>
                    <a:lstStyle/>
                    <a:p>
                      <a:pPr marL="0" marR="0" algn="r">
                        <a:spcBef>
                          <a:spcPts val="0"/>
                        </a:spcBef>
                        <a:spcAft>
                          <a:spcPts val="0"/>
                        </a:spcAft>
                      </a:pPr>
                      <a:r>
                        <a:rPr lang="en-US" sz="1400" b="0" kern="12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High School</a:t>
                      </a:r>
                      <a:endParaRPr lang="en-US" sz="14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rPr>
                        <a:t>$95</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tc>
              </a:tr>
              <a:tr h="243343">
                <a:tc>
                  <a:txBody>
                    <a:bodyPr/>
                    <a:lstStyle/>
                    <a:p>
                      <a:pPr marL="0" marR="0" algn="l">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SPED</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202092">
                <a:tc>
                  <a:txBody>
                    <a:bodyPr/>
                    <a:lstStyle/>
                    <a:p>
                      <a:pPr marL="0" marR="0" algn="r">
                        <a:spcBef>
                          <a:spcPts val="0"/>
                        </a:spcBef>
                        <a:spcAft>
                          <a:spcPts val="0"/>
                        </a:spcAft>
                      </a:pPr>
                      <a:r>
                        <a:rPr lang="en-US" sz="14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Elementary School</a:t>
                      </a:r>
                      <a:endParaRPr lang="en-US" sz="1800" b="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$16</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202092">
                <a:tc>
                  <a:txBody>
                    <a:bodyPr/>
                    <a:lstStyle/>
                    <a:p>
                      <a:pPr marL="0" marR="0" algn="r">
                        <a:spcBef>
                          <a:spcPts val="0"/>
                        </a:spcBef>
                        <a:spcAft>
                          <a:spcPts val="0"/>
                        </a:spcAft>
                      </a:pPr>
                      <a:r>
                        <a:rPr lang="en-US" sz="14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Middle School</a:t>
                      </a:r>
                      <a:endParaRPr lang="en-US" sz="1800" b="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$19</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202092">
                <a:tc>
                  <a:txBody>
                    <a:bodyPr/>
                    <a:lstStyle/>
                    <a:p>
                      <a:pPr marL="0" marR="0" algn="r">
                        <a:spcBef>
                          <a:spcPts val="0"/>
                        </a:spcBef>
                        <a:spcAft>
                          <a:spcPts val="0"/>
                        </a:spcAft>
                      </a:pPr>
                      <a:r>
                        <a:rPr lang="en-US" sz="1400" b="0" kern="12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High School</a:t>
                      </a:r>
                      <a:endParaRPr lang="en-US" sz="14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oFill/>
                  </a:tcPr>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rPr>
                        <a:t>$22</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202092">
                <a:tc>
                  <a:txBody>
                    <a:bodyPr/>
                    <a:lstStyle/>
                    <a:p>
                      <a:pPr marL="0" marR="0" algn="l">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Staff Development</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$2</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37853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Copier Service</a:t>
                      </a:r>
                    </a:p>
                    <a:p>
                      <a:pPr marL="0" marR="0" algn="l" defTabSz="914400" rtl="0" eaLnBrk="1" latinLnBrk="0" hangingPunct="1">
                        <a:spcBef>
                          <a:spcPts val="0"/>
                        </a:spcBef>
                        <a:spcAft>
                          <a:spcPts val="0"/>
                        </a:spcAft>
                      </a:pPr>
                      <a:endParaRPr lang="en-US" sz="1400" b="1"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oFill/>
                  </a:tcPr>
                </a:tc>
                <a:tc>
                  <a:txBody>
                    <a:bodyPr/>
                    <a:lstStyle/>
                    <a:p>
                      <a:pPr marL="0" marR="0" algn="l" defTabSz="914400" rtl="0" eaLnBrk="1" latinLnBrk="0" hangingPunct="1">
                        <a:spcBef>
                          <a:spcPts val="0"/>
                        </a:spcBef>
                        <a:spcAft>
                          <a:spcPts val="0"/>
                        </a:spcAft>
                      </a:pPr>
                      <a:endParaRPr lang="en-US" sz="1400" b="1"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oFill/>
                  </a:tcPr>
                </a:tc>
              </a:tr>
              <a:tr h="202092">
                <a:tc>
                  <a:txBody>
                    <a:bodyPr/>
                    <a:lstStyle/>
                    <a:p>
                      <a:pPr marL="0" marR="0" algn="r">
                        <a:spcBef>
                          <a:spcPts val="0"/>
                        </a:spcBef>
                        <a:spcAft>
                          <a:spcPts val="0"/>
                        </a:spcAft>
                      </a:pPr>
                      <a:r>
                        <a:rPr lang="en-US" sz="14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Elementary School</a:t>
                      </a:r>
                      <a:endParaRPr lang="en-US" sz="1800" b="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$12</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202092">
                <a:tc>
                  <a:txBody>
                    <a:bodyPr/>
                    <a:lstStyle/>
                    <a:p>
                      <a:pPr marL="0" marR="0" algn="r">
                        <a:spcBef>
                          <a:spcPts val="0"/>
                        </a:spcBef>
                        <a:spcAft>
                          <a:spcPts val="0"/>
                        </a:spcAft>
                      </a:pPr>
                      <a:r>
                        <a:rPr lang="en-US" sz="14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Middle School</a:t>
                      </a:r>
                      <a:endParaRPr lang="en-US" sz="1800" b="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$13</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202092">
                <a:tc>
                  <a:txBody>
                    <a:bodyPr/>
                    <a:lstStyle/>
                    <a:p>
                      <a:pPr marL="0" marR="0" algn="r">
                        <a:spcBef>
                          <a:spcPts val="0"/>
                        </a:spcBef>
                        <a:spcAft>
                          <a:spcPts val="0"/>
                        </a:spcAft>
                      </a:pPr>
                      <a:r>
                        <a:rPr lang="en-US" sz="1400" b="0" kern="12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High School</a:t>
                      </a:r>
                      <a:endParaRPr lang="en-US" sz="14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oFill/>
                  </a:tcPr>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rPr>
                        <a:t>$11</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20209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400" b="1" kern="12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Copier Service</a:t>
                      </a:r>
                    </a:p>
                  </a:txBody>
                  <a:tcPr marL="68580" marR="68580" marT="0" marB="0">
                    <a:noFill/>
                  </a:tcPr>
                </a:tc>
                <a:tc>
                  <a:txBody>
                    <a:bodyPr/>
                    <a:lstStyle/>
                    <a:p>
                      <a:pPr marL="0" marR="0" algn="l" defTabSz="914400" rtl="0" eaLnBrk="1" latinLnBrk="0" hangingPunct="1">
                        <a:spcBef>
                          <a:spcPts val="0"/>
                        </a:spcBef>
                        <a:spcAft>
                          <a:spcPts val="0"/>
                        </a:spcAft>
                      </a:pPr>
                      <a:endParaRPr lang="en-US" sz="1400" b="1"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oFill/>
                  </a:tcPr>
                </a:tc>
              </a:tr>
              <a:tr h="202092">
                <a:tc>
                  <a:txBody>
                    <a:bodyPr/>
                    <a:lstStyle/>
                    <a:p>
                      <a:pPr marL="0" marR="0" algn="r">
                        <a:spcBef>
                          <a:spcPts val="0"/>
                        </a:spcBef>
                        <a:spcAft>
                          <a:spcPts val="0"/>
                        </a:spcAft>
                      </a:pPr>
                      <a:r>
                        <a:rPr lang="en-US" sz="14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Elementary School</a:t>
                      </a:r>
                      <a:endParaRPr lang="en-US" sz="1800" b="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b="0" kern="12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$7.50</a:t>
                      </a:r>
                      <a:endParaRPr lang="en-US" sz="14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oFill/>
                  </a:tcPr>
                </a:tc>
              </a:tr>
              <a:tr h="202092">
                <a:tc>
                  <a:txBody>
                    <a:bodyPr/>
                    <a:lstStyle/>
                    <a:p>
                      <a:pPr marL="0" marR="0" algn="r">
                        <a:spcBef>
                          <a:spcPts val="0"/>
                        </a:spcBef>
                        <a:spcAft>
                          <a:spcPts val="0"/>
                        </a:spcAft>
                      </a:pPr>
                      <a:r>
                        <a:rPr lang="en-US" sz="1400" b="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Middle School</a:t>
                      </a:r>
                      <a:endParaRPr lang="en-US" sz="1800" b="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$24</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r h="202092">
                <a:tc>
                  <a:txBody>
                    <a:bodyPr/>
                    <a:lstStyle/>
                    <a:p>
                      <a:pPr marL="0" marR="0" algn="r">
                        <a:spcBef>
                          <a:spcPts val="0"/>
                        </a:spcBef>
                        <a:spcAft>
                          <a:spcPts val="0"/>
                        </a:spcAft>
                      </a:pPr>
                      <a:r>
                        <a:rPr lang="en-US" sz="1400" b="0" kern="1200" dirty="0" smtClean="0">
                          <a:solidFill>
                            <a:schemeClr val="tx1"/>
                          </a:solidFill>
                          <a:effectLst/>
                          <a:latin typeface="Calibri" panose="020F0502020204030204" pitchFamily="34" charset="0"/>
                          <a:ea typeface="Calibri" panose="020F0502020204030204" pitchFamily="34" charset="0"/>
                          <a:cs typeface="Calibri" panose="020F0502020204030204" pitchFamily="34" charset="0"/>
                        </a:rPr>
                        <a:t>High School</a:t>
                      </a:r>
                      <a:endParaRPr lang="en-US" sz="1400" b="0" kern="1200" dirty="0">
                        <a:solidFill>
                          <a:schemeClr val="tx1"/>
                        </a:solidFill>
                        <a:effectLst/>
                        <a:latin typeface="Calibri" panose="020F0502020204030204" pitchFamily="34" charset="0"/>
                        <a:ea typeface="Calibri" panose="020F0502020204030204" pitchFamily="34" charset="0"/>
                        <a:cs typeface="Calibri" panose="020F0502020204030204" pitchFamily="34" charset="0"/>
                      </a:endParaRPr>
                    </a:p>
                  </a:txBody>
                  <a:tcPr marL="68580" marR="68580" marT="0" marB="0">
                    <a:noFill/>
                  </a:tcPr>
                </a:tc>
                <a:tc>
                  <a:txBody>
                    <a:bodyPr/>
                    <a:lstStyle/>
                    <a:p>
                      <a:pPr marL="0" marR="0" algn="r">
                        <a:spcBef>
                          <a:spcPts val="0"/>
                        </a:spcBef>
                        <a:spcAft>
                          <a:spcPts val="0"/>
                        </a:spcAft>
                      </a:pPr>
                      <a:r>
                        <a:rPr lang="en-US" sz="1400" dirty="0" smtClean="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rPr>
                        <a:t>$33</a:t>
                      </a:r>
                      <a:endParaRPr lang="en-US" sz="1800" dirty="0">
                        <a:solidFill>
                          <a:schemeClr val="tx1"/>
                        </a:solidFill>
                        <a:effectLst/>
                        <a:latin typeface="Calibri" panose="020F0502020204030204" pitchFamily="34" charset="0"/>
                        <a:ea typeface="MS PGothic" panose="020B0600070205080204" pitchFamily="34" charset="-128"/>
                        <a:cs typeface="Times New Roman" panose="02020603050405020304" pitchFamily="18" charset="0"/>
                      </a:endParaRPr>
                    </a:p>
                  </a:txBody>
                  <a:tcPr marL="68580" marR="68580" marT="0" marB="0">
                    <a:noFill/>
                  </a:tcPr>
                </a:tc>
              </a:tr>
            </a:tbl>
          </a:graphicData>
        </a:graphic>
      </p:graphicFrame>
    </p:spTree>
    <p:extLst>
      <p:ext uri="{BB962C8B-B14F-4D97-AF65-F5344CB8AC3E}">
        <p14:creationId xmlns:p14="http://schemas.microsoft.com/office/powerpoint/2010/main" val="27042477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Webinar Agenda</a:t>
            </a:r>
            <a:endParaRPr lang="en-US" dirty="0"/>
          </a:p>
        </p:txBody>
      </p:sp>
      <p:sp>
        <p:nvSpPr>
          <p:cNvPr id="3" name="Content Placeholder 2"/>
          <p:cNvSpPr>
            <a:spLocks noGrp="1"/>
          </p:cNvSpPr>
          <p:nvPr>
            <p:ph idx="1"/>
          </p:nvPr>
        </p:nvSpPr>
        <p:spPr/>
        <p:txBody>
          <a:bodyPr/>
          <a:lstStyle/>
          <a:p>
            <a:pPr marL="457200" indent="-457200">
              <a:buFont typeface="Arial" panose="020B0604020202020204" pitchFamily="34" charset="0"/>
              <a:buChar char="•"/>
            </a:pPr>
            <a:r>
              <a:rPr lang="en-US" dirty="0" smtClean="0"/>
              <a:t>Background</a:t>
            </a:r>
          </a:p>
          <a:p>
            <a:pPr marL="457200" indent="-457200">
              <a:buFont typeface="Arial" panose="020B0604020202020204" pitchFamily="34" charset="0"/>
              <a:buChar char="•"/>
            </a:pPr>
            <a:r>
              <a:rPr lang="en-US" dirty="0" smtClean="0"/>
              <a:t>Changes under the Every Student Succeeds Act</a:t>
            </a:r>
          </a:p>
          <a:p>
            <a:pPr marL="457200" indent="-457200">
              <a:buFont typeface="Arial" panose="020B0604020202020204" pitchFamily="34" charset="0"/>
              <a:buChar char="•"/>
            </a:pPr>
            <a:r>
              <a:rPr lang="en-US" dirty="0" smtClean="0"/>
              <a:t>Methodology and Examples</a:t>
            </a:r>
          </a:p>
          <a:p>
            <a:pPr marL="457200" indent="-457200">
              <a:buFont typeface="Arial" panose="020B0604020202020204" pitchFamily="34" charset="0"/>
              <a:buChar char="•"/>
            </a:pPr>
            <a:r>
              <a:rPr lang="en-US" dirty="0" smtClean="0"/>
              <a:t>Demonstration Process</a:t>
            </a:r>
          </a:p>
          <a:p>
            <a:pPr marL="457200" indent="-457200">
              <a:buFont typeface="Arial" panose="020B0604020202020204" pitchFamily="34" charset="0"/>
              <a:buChar char="•"/>
            </a:pPr>
            <a:r>
              <a:rPr lang="en-US" dirty="0" smtClean="0"/>
              <a:t>Frequently Asked Questions</a:t>
            </a:r>
          </a:p>
          <a:p>
            <a:pPr marL="457200" indent="-457200">
              <a:buFont typeface="Arial" panose="020B0604020202020204" pitchFamily="34" charset="0"/>
              <a:buChar char="•"/>
            </a:pPr>
            <a:r>
              <a:rPr lang="en-US" dirty="0" smtClean="0"/>
              <a:t>Q&amp;A</a:t>
            </a:r>
            <a:endParaRPr lang="en-US" dirty="0"/>
          </a:p>
        </p:txBody>
      </p:sp>
    </p:spTree>
    <p:extLst>
      <p:ext uri="{BB962C8B-B14F-4D97-AF65-F5344CB8AC3E}">
        <p14:creationId xmlns:p14="http://schemas.microsoft.com/office/powerpoint/2010/main" val="396608094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321"/>
            <a:ext cx="6046581" cy="713232"/>
          </a:xfrm>
        </p:spPr>
        <p:txBody>
          <a:bodyPr/>
          <a:lstStyle/>
          <a:p>
            <a:r>
              <a:rPr lang="en-US" dirty="0" smtClean="0"/>
              <a:t>Methodology Example: Colorado Example (Adams 12)</a:t>
            </a:r>
            <a:endParaRPr lang="en-US" dirty="0"/>
          </a:p>
        </p:txBody>
      </p:sp>
      <p:sp>
        <p:nvSpPr>
          <p:cNvPr id="3" name="Content Placeholder 2"/>
          <p:cNvSpPr>
            <a:spLocks noGrp="1"/>
          </p:cNvSpPr>
          <p:nvPr>
            <p:ph idx="1"/>
          </p:nvPr>
        </p:nvSpPr>
        <p:spPr>
          <a:xfrm>
            <a:off x="435007" y="1463040"/>
            <a:ext cx="11398928" cy="4573776"/>
          </a:xfrm>
        </p:spPr>
        <p:txBody>
          <a:bodyPr/>
          <a:lstStyle/>
          <a:p>
            <a:pPr algn="ctr"/>
            <a:r>
              <a:rPr lang="en-US" dirty="0" smtClean="0"/>
              <a:t>Adams 12 Five Star Schools</a:t>
            </a:r>
          </a:p>
          <a:p>
            <a:pPr lvl="1"/>
            <a:r>
              <a:rPr lang="en-US" dirty="0"/>
              <a:t>Assumptions and Budgeting Practices. School budgets were prepared using the following considerations: </a:t>
            </a:r>
          </a:p>
          <a:p>
            <a:pPr lvl="2"/>
            <a:r>
              <a:rPr lang="en-US" sz="1800" dirty="0"/>
              <a:t>Staffing to the needs of the expected classroom sizes based on the forecasted enrollment projections.</a:t>
            </a:r>
          </a:p>
          <a:p>
            <a:pPr lvl="2"/>
            <a:r>
              <a:rPr lang="en-US" sz="1800" dirty="0"/>
              <a:t>Allocations given for special programming such as IB, Stem, and Expanded Day schools.</a:t>
            </a:r>
          </a:p>
          <a:p>
            <a:pPr lvl="2"/>
            <a:r>
              <a:rPr lang="en-US" sz="1800" dirty="0"/>
              <a:t>Additional funding for small schools (less than 471 students), and K-8 schools.</a:t>
            </a:r>
          </a:p>
          <a:p>
            <a:pPr lvl="2"/>
            <a:r>
              <a:rPr lang="en-US" sz="1800" dirty="0"/>
              <a:t>General operating expenses including classroom supplies, professional development, printing, transportation, maintenance, and IT.</a:t>
            </a:r>
          </a:p>
          <a:p>
            <a:pPr lvl="2"/>
            <a:r>
              <a:rPr lang="en-US" sz="1800" dirty="0"/>
              <a:t>Included in other expenses, for schools eligible for Title I, is the offset of Title I dollars allocated to the school.</a:t>
            </a:r>
          </a:p>
          <a:p>
            <a:pPr lvl="2"/>
            <a:r>
              <a:rPr lang="en-US" sz="1800" dirty="0"/>
              <a:t>In Fiscal Year 2016-17, grade level relief allocations were given in the spring of 2016. In FY Fiscal Year 2017-18, grade level relief will be allocated in the fall of 2017, based on actual enrollment.</a:t>
            </a:r>
          </a:p>
          <a:p>
            <a:pPr lvl="2"/>
            <a:r>
              <a:rPr lang="en-US" sz="1800" dirty="0"/>
              <a:t>Salaries and benefits in Fiscal Year 2016-17 were budgeted on actual salary by position. Salaries and benefits are budgeted in Fiscal Year 2017-18 based on average salary and benefit by position. </a:t>
            </a:r>
          </a:p>
          <a:p>
            <a:pPr lvl="1"/>
            <a:endParaRPr lang="en-US" dirty="0"/>
          </a:p>
        </p:txBody>
      </p:sp>
    </p:spTree>
    <p:extLst>
      <p:ext uri="{BB962C8B-B14F-4D97-AF65-F5344CB8AC3E}">
        <p14:creationId xmlns:p14="http://schemas.microsoft.com/office/powerpoint/2010/main" val="108477480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Process – Frequency</a:t>
            </a:r>
            <a:endParaRPr lang="en-US" dirty="0"/>
          </a:p>
        </p:txBody>
      </p:sp>
      <p:sp>
        <p:nvSpPr>
          <p:cNvPr id="2" name="Content Placeholder 1"/>
          <p:cNvSpPr>
            <a:spLocks noGrp="1"/>
          </p:cNvSpPr>
          <p:nvPr>
            <p:ph idx="1"/>
          </p:nvPr>
        </p:nvSpPr>
        <p:spPr/>
        <p:txBody>
          <a:bodyPr/>
          <a:lstStyle/>
          <a:p>
            <a:r>
              <a:rPr lang="en-US" dirty="0" smtClean="0"/>
              <a:t>The LEA is required to provide the demonstration requirements to CDE </a:t>
            </a:r>
            <a:r>
              <a:rPr lang="en-US" b="1" dirty="0" smtClean="0"/>
              <a:t>one time </a:t>
            </a:r>
            <a:r>
              <a:rPr lang="en-US" dirty="0" smtClean="0"/>
              <a:t>for the duration of the Title I, Part A program under the ESSA, unless the LEA adopts or implements a revised methodology for allocating State and local (non-Federal) resources.  </a:t>
            </a:r>
          </a:p>
          <a:p>
            <a:endParaRPr lang="en-US" dirty="0" smtClean="0"/>
          </a:p>
          <a:p>
            <a:r>
              <a:rPr lang="en-US" dirty="0"/>
              <a:t>In other words, the LEA must only demonstrate its methodology for allocating State and local (non-Federal) resources once, unless and until Congress reauthorizes the Elementary and Secondary Education Act, so long as no </a:t>
            </a:r>
            <a:r>
              <a:rPr lang="en-US" b="1" dirty="0"/>
              <a:t>substantive changes </a:t>
            </a:r>
            <a:r>
              <a:rPr lang="en-US" dirty="0"/>
              <a:t>are made to the LEA’s methodology. </a:t>
            </a:r>
            <a:endParaRPr lang="en-US" dirty="0" smtClean="0"/>
          </a:p>
          <a:p>
            <a:endParaRPr lang="en-US" dirty="0" smtClean="0"/>
          </a:p>
        </p:txBody>
      </p:sp>
    </p:spTree>
    <p:extLst>
      <p:ext uri="{BB962C8B-B14F-4D97-AF65-F5344CB8AC3E}">
        <p14:creationId xmlns:p14="http://schemas.microsoft.com/office/powerpoint/2010/main" val="111806440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Process - Substantive</a:t>
            </a:r>
            <a:endParaRPr lang="en-US" dirty="0"/>
          </a:p>
        </p:txBody>
      </p:sp>
      <p:sp>
        <p:nvSpPr>
          <p:cNvPr id="2" name="Content Placeholder 1"/>
          <p:cNvSpPr>
            <a:spLocks noGrp="1"/>
          </p:cNvSpPr>
          <p:nvPr>
            <p:ph idx="1"/>
          </p:nvPr>
        </p:nvSpPr>
        <p:spPr/>
        <p:txBody>
          <a:bodyPr/>
          <a:lstStyle/>
          <a:p>
            <a:r>
              <a:rPr lang="en-US" dirty="0" smtClean="0"/>
              <a:t>A substantive change may occur when an LEA shifts from one type of methodology to another.  Minor changes to the value attached to a variable within the methodology are likely not considered substantive.</a:t>
            </a:r>
          </a:p>
          <a:p>
            <a:pPr lvl="1"/>
            <a:r>
              <a:rPr lang="en-US" dirty="0" smtClean="0"/>
              <a:t>For example, if the LEA previously implemented a methodology based on the characteristics of the students and shifts to a methodology based on the staffing and supply needs, a substantive change to the LEA’s methodology has occurred and the LEA would need to submit the demonstration requirements to CDE for review.</a:t>
            </a:r>
          </a:p>
          <a:p>
            <a:pPr lvl="1"/>
            <a:r>
              <a:rPr lang="en-US" dirty="0" smtClean="0"/>
              <a:t>However, if the LEA is implementing a methodology based on the characteristics of the students and schools serving EL students were previously allocated an additional $500/student and will now be allocated $525/student, a substantive change has not occurred.</a:t>
            </a:r>
          </a:p>
          <a:p>
            <a:endParaRPr lang="en-US" dirty="0" smtClean="0"/>
          </a:p>
        </p:txBody>
      </p:sp>
    </p:spTree>
    <p:extLst>
      <p:ext uri="{BB962C8B-B14F-4D97-AF65-F5344CB8AC3E}">
        <p14:creationId xmlns:p14="http://schemas.microsoft.com/office/powerpoint/2010/main" val="1252421160"/>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Process</a:t>
            </a:r>
            <a:endParaRPr lang="en-US" dirty="0"/>
          </a:p>
        </p:txBody>
      </p:sp>
      <p:sp>
        <p:nvSpPr>
          <p:cNvPr id="2" name="Content Placeholder 1"/>
          <p:cNvSpPr>
            <a:spLocks noGrp="1"/>
          </p:cNvSpPr>
          <p:nvPr>
            <p:ph idx="1"/>
          </p:nvPr>
        </p:nvSpPr>
        <p:spPr/>
        <p:txBody>
          <a:bodyPr/>
          <a:lstStyle/>
          <a:p>
            <a:r>
              <a:rPr lang="en-US" dirty="0" smtClean="0"/>
              <a:t>CDE is responsible for verifying that each LEA receiving Title I, Part A funds is in compliance with the SNS demonstration requirements under the ESSA.  </a:t>
            </a:r>
          </a:p>
          <a:p>
            <a:r>
              <a:rPr lang="en-US" dirty="0" smtClean="0"/>
              <a:t>To ensure all LEAs in Colorado meet these requirements, each LEA is required to submit the following:</a:t>
            </a:r>
          </a:p>
          <a:p>
            <a:pPr marL="914400" lvl="1" indent="-457200">
              <a:buFont typeface="+mj-lt"/>
              <a:buAutoNum type="alphaLcParenR"/>
            </a:pPr>
            <a:r>
              <a:rPr lang="en-US" dirty="0" smtClean="0"/>
              <a:t>An assurance stating the LEA is in compliance with the provisions of section 1118(b) of the ESSA;</a:t>
            </a:r>
          </a:p>
          <a:p>
            <a:pPr marL="914400" lvl="1" indent="-457200">
              <a:buFont typeface="+mj-lt"/>
              <a:buAutoNum type="alphaLcParenR"/>
            </a:pPr>
            <a:r>
              <a:rPr lang="en-US" dirty="0" smtClean="0"/>
              <a:t>An indication of the type of methodology the LEA has adopted and is implementing in regard to the allocation of State and local (non-Federal) funds to all schools; and,</a:t>
            </a:r>
          </a:p>
          <a:p>
            <a:pPr marL="914400" lvl="1" indent="-457200">
              <a:buFont typeface="+mj-lt"/>
              <a:buAutoNum type="alphaLcParenR"/>
            </a:pPr>
            <a:r>
              <a:rPr lang="en-US" dirty="0" smtClean="0"/>
              <a:t>A narrative description of the methodology or a reference to the LEA’s Financial Transparency document in which the methodology is described.</a:t>
            </a:r>
            <a:endParaRPr lang="en-US" dirty="0"/>
          </a:p>
        </p:txBody>
      </p:sp>
    </p:spTree>
    <p:extLst>
      <p:ext uri="{BB962C8B-B14F-4D97-AF65-F5344CB8AC3E}">
        <p14:creationId xmlns:p14="http://schemas.microsoft.com/office/powerpoint/2010/main" val="3825864040"/>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Process - Assurance</a:t>
            </a:r>
            <a:endParaRPr lang="en-US" dirty="0"/>
          </a:p>
        </p:txBody>
      </p:sp>
      <p:sp>
        <p:nvSpPr>
          <p:cNvPr id="2" name="Content Placeholder 1"/>
          <p:cNvSpPr>
            <a:spLocks noGrp="1"/>
          </p:cNvSpPr>
          <p:nvPr>
            <p:ph idx="1"/>
          </p:nvPr>
        </p:nvSpPr>
        <p:spPr/>
        <p:txBody>
          <a:bodyPr/>
          <a:lstStyle/>
          <a:p>
            <a:pPr marL="457200" lvl="0" indent="-457200">
              <a:buFont typeface="Wingdings" panose="05000000000000000000" pitchFamily="2" charset="2"/>
              <a:buChar char="q"/>
            </a:pPr>
            <a:r>
              <a:rPr lang="en-US" dirty="0"/>
              <a:t>The LEA assures that it is in compliance with the supplement, not supplant provisions within section 1118(b) of, and referenced throughout, the Every Student Succeeds Act.</a:t>
            </a:r>
          </a:p>
        </p:txBody>
      </p:sp>
    </p:spTree>
    <p:extLst>
      <p:ext uri="{BB962C8B-B14F-4D97-AF65-F5344CB8AC3E}">
        <p14:creationId xmlns:p14="http://schemas.microsoft.com/office/powerpoint/2010/main" val="54783960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Process – Methodology Type</a:t>
            </a:r>
            <a:endParaRPr lang="en-US" dirty="0"/>
          </a:p>
        </p:txBody>
      </p:sp>
      <p:sp>
        <p:nvSpPr>
          <p:cNvPr id="2" name="Content Placeholder 1"/>
          <p:cNvSpPr>
            <a:spLocks noGrp="1"/>
          </p:cNvSpPr>
          <p:nvPr>
            <p:ph idx="1"/>
          </p:nvPr>
        </p:nvSpPr>
        <p:spPr/>
        <p:txBody>
          <a:bodyPr/>
          <a:lstStyle/>
          <a:p>
            <a:pPr marL="457200" lvl="0" indent="-457200">
              <a:buFont typeface="Wingdings" panose="05000000000000000000" pitchFamily="2" charset="2"/>
              <a:buChar char="q"/>
            </a:pPr>
            <a:r>
              <a:rPr lang="en-US" dirty="0"/>
              <a:t>The LEA assures that it has adopted and implemented the following methodology to allocate State and local (non-Federal) funds to all schools in the LEA, regardless of Title I status (select only one):</a:t>
            </a:r>
            <a:endParaRPr lang="en-US" sz="3600" dirty="0"/>
          </a:p>
          <a:p>
            <a:pPr lvl="1">
              <a:buFont typeface="Courier New" panose="02070309020205020404" pitchFamily="49" charset="0"/>
              <a:buChar char="o"/>
            </a:pPr>
            <a:r>
              <a:rPr lang="en-US" dirty="0"/>
              <a:t>Distribution of State and local (non-Federal) resources based on the characteristics of the students</a:t>
            </a:r>
            <a:endParaRPr lang="en-US" sz="3200" dirty="0"/>
          </a:p>
          <a:p>
            <a:pPr lvl="1">
              <a:buFont typeface="Courier New" panose="02070309020205020404" pitchFamily="49" charset="0"/>
              <a:buChar char="o"/>
            </a:pPr>
            <a:r>
              <a:rPr lang="en-US" dirty="0"/>
              <a:t>Distribution of State and local (non-Federal) resources based on staffing and supplies</a:t>
            </a:r>
            <a:endParaRPr lang="en-US" sz="3200" dirty="0"/>
          </a:p>
          <a:p>
            <a:pPr lvl="1">
              <a:buFont typeface="Courier New" panose="02070309020205020404" pitchFamily="49" charset="0"/>
              <a:buChar char="o"/>
            </a:pPr>
            <a:r>
              <a:rPr lang="en-US" dirty="0"/>
              <a:t>Distribution of State and local (non-Federal) resources based on a combination of the characteristics of the students and staffing and supplies</a:t>
            </a:r>
            <a:endParaRPr lang="en-US" sz="3200" dirty="0"/>
          </a:p>
          <a:p>
            <a:pPr lvl="1">
              <a:buFont typeface="Courier New" panose="02070309020205020404" pitchFamily="49" charset="0"/>
              <a:buChar char="o"/>
            </a:pPr>
            <a:r>
              <a:rPr lang="en-US" dirty="0"/>
              <a:t>Other, as adopted and implemented by the LEA </a:t>
            </a:r>
            <a:endParaRPr lang="en-US" sz="3200" dirty="0"/>
          </a:p>
        </p:txBody>
      </p:sp>
    </p:spTree>
    <p:extLst>
      <p:ext uri="{BB962C8B-B14F-4D97-AF65-F5344CB8AC3E}">
        <p14:creationId xmlns:p14="http://schemas.microsoft.com/office/powerpoint/2010/main" val="404839334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Process – Methodology Description</a:t>
            </a:r>
            <a:endParaRPr lang="en-US" dirty="0"/>
          </a:p>
        </p:txBody>
      </p:sp>
      <p:sp>
        <p:nvSpPr>
          <p:cNvPr id="2" name="Content Placeholder 1"/>
          <p:cNvSpPr>
            <a:spLocks noGrp="1"/>
          </p:cNvSpPr>
          <p:nvPr>
            <p:ph idx="1"/>
          </p:nvPr>
        </p:nvSpPr>
        <p:spPr/>
        <p:txBody>
          <a:bodyPr/>
          <a:lstStyle/>
          <a:p>
            <a:pPr marL="457200" lvl="0" indent="-457200">
              <a:buFont typeface="Wingdings" panose="05000000000000000000" pitchFamily="2" charset="2"/>
              <a:buChar char="q"/>
            </a:pPr>
            <a:r>
              <a:rPr lang="en-US" dirty="0"/>
              <a:t>The LEA has provided a narrative description of either the:</a:t>
            </a:r>
            <a:endParaRPr lang="en-US" sz="3600" dirty="0"/>
          </a:p>
          <a:p>
            <a:pPr lvl="1">
              <a:buFont typeface="Courier New" panose="02070309020205020404" pitchFamily="49" charset="0"/>
              <a:buChar char="o"/>
            </a:pPr>
            <a:r>
              <a:rPr lang="en-US" dirty="0"/>
              <a:t>LEA’s methodology or a reference to the LEA’s Financial Transparency document in which the methodology is described; or,</a:t>
            </a:r>
            <a:endParaRPr lang="en-US" sz="3200" dirty="0"/>
          </a:p>
          <a:p>
            <a:pPr lvl="1">
              <a:buFont typeface="Courier New" panose="02070309020205020404" pitchFamily="49" charset="0"/>
              <a:buChar char="o"/>
            </a:pPr>
            <a:r>
              <a:rPr lang="en-US" dirty="0"/>
              <a:t>Plan to come into compliance with the provisions within section 1118(b) no later than September 30, 2018</a:t>
            </a:r>
            <a:r>
              <a:rPr lang="en-US" dirty="0" smtClean="0"/>
              <a:t>.</a:t>
            </a:r>
          </a:p>
          <a:p>
            <a:pPr lvl="1">
              <a:buFont typeface="Courier New" panose="02070309020205020404" pitchFamily="49" charset="0"/>
              <a:buChar char="o"/>
            </a:pPr>
            <a:endParaRPr lang="en-US" sz="3200" dirty="0"/>
          </a:p>
          <a:p>
            <a:r>
              <a:rPr lang="en-US" sz="1800" i="1" dirty="0"/>
              <a:t>Note: </a:t>
            </a:r>
            <a:r>
              <a:rPr lang="en-US" sz="1800" i="1" dirty="0" smtClean="0"/>
              <a:t>The </a:t>
            </a:r>
            <a:r>
              <a:rPr lang="en-US" sz="1800" i="1" dirty="0"/>
              <a:t>LEA may provide the narrative description, as selected, in the text box </a:t>
            </a:r>
            <a:r>
              <a:rPr lang="en-US" sz="1800" i="1" dirty="0" smtClean="0"/>
              <a:t>provided or </a:t>
            </a:r>
            <a:r>
              <a:rPr lang="en-US" sz="1800" i="1" dirty="0"/>
              <a:t>may attach an </a:t>
            </a:r>
            <a:r>
              <a:rPr lang="en-US" sz="1800" i="1" dirty="0" smtClean="0"/>
              <a:t>addendum.</a:t>
            </a:r>
            <a:endParaRPr lang="en-US" sz="2400" dirty="0"/>
          </a:p>
        </p:txBody>
      </p:sp>
    </p:spTree>
    <p:extLst>
      <p:ext uri="{BB962C8B-B14F-4D97-AF65-F5344CB8AC3E}">
        <p14:creationId xmlns:p14="http://schemas.microsoft.com/office/powerpoint/2010/main" val="13847549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Process, cont.</a:t>
            </a:r>
            <a:endParaRPr lang="en-US" dirty="0"/>
          </a:p>
        </p:txBody>
      </p:sp>
      <p:sp>
        <p:nvSpPr>
          <p:cNvPr id="2" name="Content Placeholder 1"/>
          <p:cNvSpPr>
            <a:spLocks noGrp="1"/>
          </p:cNvSpPr>
          <p:nvPr>
            <p:ph idx="1"/>
          </p:nvPr>
        </p:nvSpPr>
        <p:spPr/>
        <p:txBody>
          <a:bodyPr/>
          <a:lstStyle/>
          <a:p>
            <a:r>
              <a:rPr lang="en-US" dirty="0" smtClean="0"/>
              <a:t>Upon adoption or implementation of a revised methodology, including any substantive changes to the methodology, it is incumbent upon the LEA to provide an updated demonstration of compliance.</a:t>
            </a:r>
          </a:p>
          <a:p>
            <a:endParaRPr lang="en-US" dirty="0"/>
          </a:p>
          <a:p>
            <a:r>
              <a:rPr lang="en-US" dirty="0" smtClean="0"/>
              <a:t>In subsequent years after the initial demonstration, LEAs will be required to submit an assurance in the Consolidated Application for ESEA Funds indicating that no substantive changes have occurred. </a:t>
            </a:r>
            <a:endParaRPr lang="en-US" dirty="0"/>
          </a:p>
        </p:txBody>
      </p:sp>
    </p:spTree>
    <p:extLst>
      <p:ext uri="{BB962C8B-B14F-4D97-AF65-F5344CB8AC3E}">
        <p14:creationId xmlns:p14="http://schemas.microsoft.com/office/powerpoint/2010/main" val="1570666742"/>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Demonstration Process – Single School Code</a:t>
            </a:r>
            <a:endParaRPr lang="en-US" dirty="0"/>
          </a:p>
        </p:txBody>
      </p:sp>
      <p:sp>
        <p:nvSpPr>
          <p:cNvPr id="2" name="Content Placeholder 1"/>
          <p:cNvSpPr>
            <a:spLocks noGrp="1"/>
          </p:cNvSpPr>
          <p:nvPr>
            <p:ph idx="1"/>
          </p:nvPr>
        </p:nvSpPr>
        <p:spPr/>
        <p:txBody>
          <a:bodyPr/>
          <a:lstStyle/>
          <a:p>
            <a:r>
              <a:rPr lang="en-US" dirty="0" smtClean="0"/>
              <a:t>LEAs that have a single school code (i.e. Elementary, Middle and High School levels all have the same school code) are required to submit an assurance, but need not provide additional demonstration requirements.</a:t>
            </a:r>
            <a:endParaRPr lang="en-US" dirty="0"/>
          </a:p>
        </p:txBody>
      </p:sp>
    </p:spTree>
    <p:extLst>
      <p:ext uri="{BB962C8B-B14F-4D97-AF65-F5344CB8AC3E}">
        <p14:creationId xmlns:p14="http://schemas.microsoft.com/office/powerpoint/2010/main" val="3383318714"/>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Timeline</a:t>
            </a:r>
            <a:endParaRPr lang="en-US" dirty="0"/>
          </a:p>
        </p:txBody>
      </p:sp>
      <p:sp>
        <p:nvSpPr>
          <p:cNvPr id="2" name="Content Placeholder 1"/>
          <p:cNvSpPr>
            <a:spLocks noGrp="1"/>
          </p:cNvSpPr>
          <p:nvPr>
            <p:ph idx="1"/>
          </p:nvPr>
        </p:nvSpPr>
        <p:spPr/>
        <p:txBody>
          <a:bodyPr/>
          <a:lstStyle/>
          <a:p>
            <a:r>
              <a:rPr lang="en-US" dirty="0" smtClean="0"/>
              <a:t>LEAs must submit demonstration requirements by May 30, 2018 </a:t>
            </a:r>
          </a:p>
          <a:p>
            <a:pPr lvl="1"/>
            <a:r>
              <a:rPr lang="en-US" dirty="0" smtClean="0"/>
              <a:t>LEAs that are unable to meet the demonstration requirements must alternatively submit a plan by May 30, 2018 detailing how the LEA intends to come into compliance no later than September 30, 2018</a:t>
            </a:r>
          </a:p>
          <a:p>
            <a:pPr lvl="1"/>
            <a:r>
              <a:rPr lang="en-US" dirty="0" smtClean="0"/>
              <a:t>LEAs may submit the materials required for demonstration any time between now and May 30, 2018.  </a:t>
            </a:r>
          </a:p>
          <a:p>
            <a:pPr lvl="1"/>
            <a:r>
              <a:rPr lang="en-US" dirty="0" smtClean="0"/>
              <a:t>Upon submitting the required materials, CDE will verify the information provided to ensure the LEA is in compliance with the ESSA requirements.  </a:t>
            </a:r>
          </a:p>
          <a:p>
            <a:pPr marL="457200" lvl="1" indent="0">
              <a:buNone/>
            </a:pPr>
            <a:endParaRPr lang="en-US" dirty="0"/>
          </a:p>
        </p:txBody>
      </p:sp>
    </p:spTree>
    <p:extLst>
      <p:ext uri="{BB962C8B-B14F-4D97-AF65-F5344CB8AC3E}">
        <p14:creationId xmlns:p14="http://schemas.microsoft.com/office/powerpoint/2010/main" val="21180846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p:txBody>
          <a:bodyPr/>
          <a:lstStyle/>
          <a:p>
            <a:r>
              <a:rPr lang="en-US" sz="2800" dirty="0" smtClean="0"/>
              <a:t>Reminder:  Today’s webinar applies to the requirements under Title I, Part A only.  The supplement, not supplant tests under other Title programs have not changed.  </a:t>
            </a:r>
            <a:br>
              <a:rPr lang="en-US" sz="2800" dirty="0" smtClean="0"/>
            </a:br>
            <a:r>
              <a:rPr lang="en-US" sz="2800" dirty="0"/>
              <a:t/>
            </a:r>
            <a:br>
              <a:rPr lang="en-US" sz="2800" dirty="0"/>
            </a:br>
            <a:r>
              <a:rPr lang="en-US" sz="2800" dirty="0" smtClean="0"/>
              <a:t>For additional information related to other programs, contact your </a:t>
            </a:r>
            <a:r>
              <a:rPr lang="en-US" sz="2800" dirty="0" smtClean="0">
                <a:hlinkClick r:id="rId3"/>
              </a:rPr>
              <a:t>ESEA Regional Contact</a:t>
            </a:r>
            <a:r>
              <a:rPr lang="en-US" sz="2800" dirty="0" smtClean="0"/>
              <a:t>.</a:t>
            </a:r>
            <a:endParaRPr lang="en-US" sz="2800" dirty="0"/>
          </a:p>
        </p:txBody>
      </p:sp>
    </p:spTree>
    <p:extLst>
      <p:ext uri="{BB962C8B-B14F-4D97-AF65-F5344CB8AC3E}">
        <p14:creationId xmlns:p14="http://schemas.microsoft.com/office/powerpoint/2010/main" val="245363820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Timeline Scenarios</a:t>
            </a:r>
            <a:endParaRPr lang="en-US" dirty="0"/>
          </a:p>
        </p:txBody>
      </p:sp>
      <p:graphicFrame>
        <p:nvGraphicFramePr>
          <p:cNvPr id="4" name="Content Placeholder 3" descr="This table describes scenarios that LEAs should be aware of during the timeline to demonstrate compliance with the supplement, not supplant provisions under Title I, Part A." title="Table: Timeline Considerations"/>
          <p:cNvGraphicFramePr>
            <a:graphicFrameLocks/>
          </p:cNvGraphicFramePr>
          <p:nvPr>
            <p:extLst>
              <p:ext uri="{D42A27DB-BD31-4B8C-83A1-F6EECF244321}">
                <p14:modId xmlns:p14="http://schemas.microsoft.com/office/powerpoint/2010/main" val="3119412293"/>
              </p:ext>
            </p:extLst>
          </p:nvPr>
        </p:nvGraphicFramePr>
        <p:xfrm>
          <a:off x="384607" y="1464497"/>
          <a:ext cx="11307284" cy="4456908"/>
        </p:xfrm>
        <a:graphic>
          <a:graphicData uri="http://schemas.openxmlformats.org/drawingml/2006/table">
            <a:tbl>
              <a:tblPr firstRow="1" bandRow="1">
                <a:tableStyleId>{69012ECD-51FC-41F1-AA8D-1B2483CD663E}</a:tableStyleId>
              </a:tblPr>
              <a:tblGrid>
                <a:gridCol w="5653642"/>
                <a:gridCol w="5653642"/>
              </a:tblGrid>
              <a:tr h="336370">
                <a:tc>
                  <a:txBody>
                    <a:bodyPr/>
                    <a:lstStyle/>
                    <a:p>
                      <a:r>
                        <a:rPr lang="en-US" sz="1600" dirty="0" smtClean="0"/>
                        <a:t>Scenario</a:t>
                      </a:r>
                      <a:endParaRPr lang="en-US" sz="1600" dirty="0"/>
                    </a:p>
                  </a:txBody>
                  <a:tcPr>
                    <a:solidFill>
                      <a:srgbClr val="6EC4E7"/>
                    </a:solidFill>
                  </a:tcPr>
                </a:tc>
                <a:tc>
                  <a:txBody>
                    <a:bodyPr/>
                    <a:lstStyle/>
                    <a:p>
                      <a:r>
                        <a:rPr lang="en-US" sz="1600" dirty="0" smtClean="0"/>
                        <a:t>Timing</a:t>
                      </a:r>
                      <a:r>
                        <a:rPr lang="en-US" sz="1600" baseline="0" dirty="0" smtClean="0"/>
                        <a:t> Considerations</a:t>
                      </a:r>
                      <a:endParaRPr lang="en-US" sz="1600" dirty="0"/>
                    </a:p>
                  </a:txBody>
                  <a:tcPr>
                    <a:solidFill>
                      <a:srgbClr val="6EC4E7"/>
                    </a:solidFill>
                  </a:tcPr>
                </a:tc>
              </a:tr>
              <a:tr h="588648">
                <a:tc>
                  <a:txBody>
                    <a:bodyPr/>
                    <a:lstStyle/>
                    <a:p>
                      <a:r>
                        <a:rPr lang="en-US" sz="1600" dirty="0" smtClean="0"/>
                        <a:t>LEA can demonstrate compliance with requirements</a:t>
                      </a:r>
                      <a:endParaRPr lang="en-US" sz="1600" dirty="0"/>
                    </a:p>
                  </a:txBody>
                  <a:tcPr/>
                </a:tc>
                <a:tc>
                  <a:txBody>
                    <a:bodyPr/>
                    <a:lstStyle/>
                    <a:p>
                      <a:r>
                        <a:rPr lang="en-US" sz="1600" b="1" dirty="0" smtClean="0"/>
                        <a:t>Submits by May 30</a:t>
                      </a:r>
                      <a:r>
                        <a:rPr lang="en-US" sz="1600" dirty="0" smtClean="0"/>
                        <a:t>; receives</a:t>
                      </a:r>
                      <a:r>
                        <a:rPr lang="en-US" sz="1600" baseline="0" dirty="0" smtClean="0"/>
                        <a:t> substantial approval upon submission of Consolidated Application</a:t>
                      </a:r>
                      <a:endParaRPr lang="en-US" sz="1600" dirty="0"/>
                    </a:p>
                  </a:txBody>
                  <a:tcPr/>
                </a:tc>
              </a:tr>
              <a:tr h="1093204">
                <a:tc>
                  <a:txBody>
                    <a:bodyPr/>
                    <a:lstStyle/>
                    <a:p>
                      <a:r>
                        <a:rPr lang="en-US" sz="1600" dirty="0" smtClean="0"/>
                        <a:t>LEA is not currently in compliance</a:t>
                      </a:r>
                      <a:r>
                        <a:rPr lang="en-US" sz="1600" baseline="0" dirty="0" smtClean="0"/>
                        <a:t> but will have a plan (including a response to section (c) in the demonstration) to come into compliance by September 30 in place by May 30</a:t>
                      </a:r>
                      <a:endParaRPr lang="en-US" sz="1600" dirty="0"/>
                    </a:p>
                  </a:txBody>
                  <a:tcPr/>
                </a:tc>
                <a:tc>
                  <a:txBody>
                    <a:bodyPr/>
                    <a:lstStyle/>
                    <a:p>
                      <a:r>
                        <a:rPr lang="en-US" sz="1600" b="1" dirty="0" smtClean="0"/>
                        <a:t>Submits by May 30</a:t>
                      </a:r>
                      <a:r>
                        <a:rPr lang="en-US" sz="1600" dirty="0" smtClean="0"/>
                        <a:t>; receives</a:t>
                      </a:r>
                      <a:r>
                        <a:rPr lang="en-US" sz="1600" baseline="0" dirty="0" smtClean="0"/>
                        <a:t> substantial approval upon submission of Consolidated Application</a:t>
                      </a:r>
                      <a:endParaRPr lang="en-US" sz="1600" dirty="0"/>
                    </a:p>
                  </a:txBody>
                  <a:tcPr/>
                </a:tc>
              </a:tr>
              <a:tr h="1345482">
                <a:tc>
                  <a:txBody>
                    <a:bodyPr/>
                    <a:lstStyle/>
                    <a:p>
                      <a:r>
                        <a:rPr lang="en-US" sz="1600" dirty="0" smtClean="0"/>
                        <a:t>LEA is not currently in compliance and cannot provide a response to section (c) in the demonstration requirements by May 30,</a:t>
                      </a:r>
                      <a:r>
                        <a:rPr lang="en-US" sz="1600" baseline="0" dirty="0" smtClean="0"/>
                        <a:t> but the LEA can provide a description of how the LEA intends to come into compliance by September 30</a:t>
                      </a:r>
                      <a:endParaRPr lang="en-US" sz="1600" dirty="0"/>
                    </a:p>
                  </a:txBody>
                  <a:tcPr/>
                </a:tc>
                <a:tc>
                  <a:txBody>
                    <a:bodyPr/>
                    <a:lstStyle/>
                    <a:p>
                      <a:r>
                        <a:rPr lang="en-US" sz="1600" b="1" dirty="0" smtClean="0"/>
                        <a:t>Submits by May 30</a:t>
                      </a:r>
                      <a:r>
                        <a:rPr lang="en-US" sz="1600" dirty="0" smtClean="0"/>
                        <a:t>; </a:t>
                      </a:r>
                      <a:r>
                        <a:rPr lang="en-US" sz="1600" b="1" dirty="0" smtClean="0"/>
                        <a:t>resubmits additional</a:t>
                      </a:r>
                      <a:r>
                        <a:rPr lang="en-US" sz="1600" b="1" baseline="0" dirty="0" smtClean="0"/>
                        <a:t> details by June 30</a:t>
                      </a:r>
                      <a:r>
                        <a:rPr lang="en-US" sz="1600" baseline="0" dirty="0" smtClean="0"/>
                        <a:t>; receives substantial approval upon submission of Consolidated Application; will not receive final approval until CDE is able to verify demonstration requirements are met</a:t>
                      </a:r>
                      <a:endParaRPr lang="en-US" sz="1600" dirty="0"/>
                    </a:p>
                  </a:txBody>
                  <a:tcPr/>
                </a:tc>
              </a:tr>
              <a:tr h="1093204">
                <a:tc>
                  <a:txBody>
                    <a:bodyPr/>
                    <a:lstStyle/>
                    <a:p>
                      <a:r>
                        <a:rPr lang="en-US" sz="1600" dirty="0" smtClean="0"/>
                        <a:t>LEA does not submit any information by May 30</a:t>
                      </a:r>
                      <a:endParaRPr lang="en-US" sz="1600" dirty="0"/>
                    </a:p>
                  </a:txBody>
                  <a:tcPr/>
                </a:tc>
                <a:tc>
                  <a:txBody>
                    <a:bodyPr/>
                    <a:lstStyle/>
                    <a:p>
                      <a:r>
                        <a:rPr lang="en-US" sz="1600" dirty="0" smtClean="0"/>
                        <a:t>LEA will not receive substantial</a:t>
                      </a:r>
                      <a:r>
                        <a:rPr lang="en-US" sz="1600" baseline="0" dirty="0" smtClean="0"/>
                        <a:t> approval until information is provided; will not receive final approval until CDE is able to verify demonstration requirements are met once information is provided</a:t>
                      </a:r>
                      <a:endParaRPr lang="en-US" sz="1600" dirty="0"/>
                    </a:p>
                  </a:txBody>
                  <a:tcPr/>
                </a:tc>
              </a:tr>
            </a:tbl>
          </a:graphicData>
        </a:graphic>
      </p:graphicFrame>
    </p:spTree>
    <p:extLst>
      <p:ext uri="{BB962C8B-B14F-4D97-AF65-F5344CB8AC3E}">
        <p14:creationId xmlns:p14="http://schemas.microsoft.com/office/powerpoint/2010/main" val="128585816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Frequently Asked Questions</a:t>
            </a:r>
            <a:endParaRPr lang="en-US" dirty="0"/>
          </a:p>
        </p:txBody>
      </p:sp>
      <p:sp>
        <p:nvSpPr>
          <p:cNvPr id="2" name="Content Placeholder 1"/>
          <p:cNvSpPr>
            <a:spLocks noGrp="1"/>
          </p:cNvSpPr>
          <p:nvPr>
            <p:ph idx="1"/>
          </p:nvPr>
        </p:nvSpPr>
        <p:spPr/>
        <p:txBody>
          <a:bodyPr/>
          <a:lstStyle/>
          <a:p>
            <a:r>
              <a:rPr lang="en-US" b="1" dirty="0" smtClean="0"/>
              <a:t>Q: Can we use our comparability submission to meet the SNS requirements?</a:t>
            </a:r>
          </a:p>
          <a:p>
            <a:endParaRPr lang="en-US" b="1" dirty="0" smtClean="0"/>
          </a:p>
          <a:p>
            <a:r>
              <a:rPr lang="en-US" dirty="0" smtClean="0"/>
              <a:t>A:  No, while comparability and supplement, not supplant requirements both examine how the LEA distributes State and local funds and/or resources to schools, they are separate tests and are intended to measure different aspects of the supplemental nature of Title I, Part A funds. </a:t>
            </a:r>
          </a:p>
        </p:txBody>
      </p:sp>
    </p:spTree>
    <p:extLst>
      <p:ext uri="{BB962C8B-B14F-4D97-AF65-F5344CB8AC3E}">
        <p14:creationId xmlns:p14="http://schemas.microsoft.com/office/powerpoint/2010/main" val="21738145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Frequently Asked </a:t>
            </a:r>
            <a:r>
              <a:rPr lang="en-US" dirty="0" smtClean="0"/>
              <a:t>Questions </a:t>
            </a:r>
            <a:br>
              <a:rPr lang="en-US" dirty="0" smtClean="0"/>
            </a:br>
            <a:r>
              <a:rPr lang="en-US" dirty="0" smtClean="0"/>
              <a:t>Continued</a:t>
            </a:r>
            <a:endParaRPr lang="en-US" dirty="0"/>
          </a:p>
        </p:txBody>
      </p:sp>
      <p:sp>
        <p:nvSpPr>
          <p:cNvPr id="2" name="Content Placeholder 1"/>
          <p:cNvSpPr>
            <a:spLocks noGrp="1"/>
          </p:cNvSpPr>
          <p:nvPr>
            <p:ph idx="1"/>
          </p:nvPr>
        </p:nvSpPr>
        <p:spPr/>
        <p:txBody>
          <a:bodyPr/>
          <a:lstStyle/>
          <a:p>
            <a:r>
              <a:rPr lang="en-US" b="1" dirty="0" smtClean="0"/>
              <a:t>Q: Our district only has one school, do I have to submit anything?</a:t>
            </a:r>
          </a:p>
          <a:p>
            <a:endParaRPr lang="en-US" b="1" dirty="0" smtClean="0"/>
          </a:p>
          <a:p>
            <a:r>
              <a:rPr lang="en-US" dirty="0" smtClean="0"/>
              <a:t>A:  Yes.  All districts must submit the assurance that they are in compliance with the provisions under section 1118(b).  However, LEAs that have only one school code do not need to provide any additional information regarding the methodology.</a:t>
            </a:r>
          </a:p>
        </p:txBody>
      </p:sp>
    </p:spTree>
    <p:extLst>
      <p:ext uri="{BB962C8B-B14F-4D97-AF65-F5344CB8AC3E}">
        <p14:creationId xmlns:p14="http://schemas.microsoft.com/office/powerpoint/2010/main" val="167780039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Support</a:t>
            </a:r>
            <a:endParaRPr lang="en-US" dirty="0"/>
          </a:p>
        </p:txBody>
      </p:sp>
      <p:sp>
        <p:nvSpPr>
          <p:cNvPr id="2" name="Content Placeholder 1"/>
          <p:cNvSpPr>
            <a:spLocks noGrp="1"/>
          </p:cNvSpPr>
          <p:nvPr>
            <p:ph idx="1"/>
          </p:nvPr>
        </p:nvSpPr>
        <p:spPr/>
        <p:txBody>
          <a:bodyPr/>
          <a:lstStyle/>
          <a:p>
            <a:r>
              <a:rPr lang="en-US" dirty="0" smtClean="0">
                <a:hlinkClick r:id="rId3"/>
              </a:rPr>
              <a:t>Guidance and Resources</a:t>
            </a:r>
            <a:endParaRPr lang="en-US" dirty="0" smtClean="0"/>
          </a:p>
          <a:p>
            <a:pPr lvl="1"/>
            <a:r>
              <a:rPr lang="en-US" dirty="0" smtClean="0"/>
              <a:t>www.cde.state.co.us/fedprograms/supplementnotsupplant-0</a:t>
            </a:r>
          </a:p>
          <a:p>
            <a:pPr lvl="1"/>
            <a:endParaRPr lang="en-US" dirty="0" smtClean="0"/>
          </a:p>
        </p:txBody>
      </p:sp>
    </p:spTree>
    <p:extLst>
      <p:ext uri="{BB962C8B-B14F-4D97-AF65-F5344CB8AC3E}">
        <p14:creationId xmlns:p14="http://schemas.microsoft.com/office/powerpoint/2010/main" val="58736026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Support, cont.</a:t>
            </a:r>
            <a:endParaRPr lang="en-US" dirty="0"/>
          </a:p>
        </p:txBody>
      </p:sp>
      <p:sp>
        <p:nvSpPr>
          <p:cNvPr id="2" name="Content Placeholder 1"/>
          <p:cNvSpPr>
            <a:spLocks noGrp="1"/>
          </p:cNvSpPr>
          <p:nvPr>
            <p:ph idx="1"/>
          </p:nvPr>
        </p:nvSpPr>
        <p:spPr/>
        <p:txBody>
          <a:bodyPr/>
          <a:lstStyle/>
          <a:p>
            <a:r>
              <a:rPr lang="en-US" dirty="0" smtClean="0"/>
              <a:t>Questions regarding the demonstration requirements, process, or timeline may be directed to:</a:t>
            </a:r>
          </a:p>
          <a:p>
            <a:pPr marL="914400" lvl="1" indent="-457200"/>
            <a:r>
              <a:rPr lang="en-US" dirty="0" smtClean="0">
                <a:hlinkClick r:id="rId3"/>
              </a:rPr>
              <a:t>Colleen Brooks</a:t>
            </a:r>
            <a:endParaRPr lang="en-US" dirty="0"/>
          </a:p>
          <a:p>
            <a:pPr marL="457200" lvl="1" indent="0">
              <a:buNone/>
            </a:pPr>
            <a:r>
              <a:rPr lang="en-US" dirty="0" smtClean="0"/>
              <a:t> 	Office of ESEA Programs</a:t>
            </a:r>
          </a:p>
          <a:p>
            <a:pPr marL="457200" lvl="1" indent="0">
              <a:buNone/>
            </a:pPr>
            <a:r>
              <a:rPr lang="en-US" dirty="0"/>
              <a:t>	</a:t>
            </a:r>
            <a:r>
              <a:rPr lang="en-US" dirty="0" smtClean="0"/>
              <a:t>303.866.3897</a:t>
            </a:r>
          </a:p>
          <a:p>
            <a:r>
              <a:rPr lang="en-US" dirty="0" smtClean="0"/>
              <a:t>Questions regarding the description of methodology, budget process, or Financial Transparency documents may be directed to:</a:t>
            </a:r>
          </a:p>
          <a:p>
            <a:pPr marL="914400" lvl="1" indent="-452438"/>
            <a:r>
              <a:rPr lang="en-US" dirty="0" smtClean="0">
                <a:hlinkClick r:id="rId4"/>
              </a:rPr>
              <a:t>Aaron Oberg</a:t>
            </a:r>
            <a:endParaRPr lang="en-US" dirty="0" smtClean="0"/>
          </a:p>
          <a:p>
            <a:pPr marL="461962" lvl="1" indent="0">
              <a:buNone/>
            </a:pPr>
            <a:r>
              <a:rPr lang="en-US" dirty="0"/>
              <a:t>	</a:t>
            </a:r>
            <a:r>
              <a:rPr lang="en-US" dirty="0" smtClean="0"/>
              <a:t>Office of School Finance</a:t>
            </a:r>
          </a:p>
          <a:p>
            <a:pPr marL="461962" lvl="1" indent="0">
              <a:buNone/>
            </a:pPr>
            <a:r>
              <a:rPr lang="en-US" dirty="0"/>
              <a:t>	</a:t>
            </a:r>
            <a:r>
              <a:rPr lang="en-US" dirty="0" smtClean="0"/>
              <a:t>303.866.6654</a:t>
            </a:r>
          </a:p>
        </p:txBody>
      </p:sp>
    </p:spTree>
    <p:extLst>
      <p:ext uri="{BB962C8B-B14F-4D97-AF65-F5344CB8AC3E}">
        <p14:creationId xmlns:p14="http://schemas.microsoft.com/office/powerpoint/2010/main" val="274625779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74320" y="274321"/>
            <a:ext cx="5955564" cy="713232"/>
          </a:xfrm>
        </p:spPr>
        <p:txBody>
          <a:bodyPr/>
          <a:lstStyle/>
          <a:p>
            <a:r>
              <a:rPr lang="en-US" dirty="0" smtClean="0"/>
              <a:t>Background</a:t>
            </a:r>
            <a:endParaRPr lang="en-US" dirty="0"/>
          </a:p>
        </p:txBody>
      </p:sp>
      <p:sp>
        <p:nvSpPr>
          <p:cNvPr id="3" name="Content Placeholder 2"/>
          <p:cNvSpPr>
            <a:spLocks noGrp="1"/>
          </p:cNvSpPr>
          <p:nvPr>
            <p:ph idx="1"/>
          </p:nvPr>
        </p:nvSpPr>
        <p:spPr/>
        <p:txBody>
          <a:bodyPr/>
          <a:lstStyle/>
          <a:p>
            <a:r>
              <a:rPr lang="en-US" dirty="0"/>
              <a:t>Under the No Child Left Behind Act of 2001 (NCLB), the supplement, not supplant (SNS) requirement was met by ensuring individual Title I costs did not fall within the presumptions of supplanting test.  </a:t>
            </a:r>
            <a:endParaRPr lang="en-US" dirty="0" smtClean="0"/>
          </a:p>
          <a:p>
            <a:endParaRPr lang="en-US" dirty="0"/>
          </a:p>
          <a:p>
            <a:r>
              <a:rPr lang="en-US" b="1" dirty="0" smtClean="0"/>
              <a:t>Title I, Part A Budget Focus:  </a:t>
            </a:r>
            <a:r>
              <a:rPr lang="en-US" dirty="0" smtClean="0"/>
              <a:t>This </a:t>
            </a:r>
            <a:r>
              <a:rPr lang="en-US" dirty="0"/>
              <a:t>process assessed whether a particular Title I cost was supplemental and focused on the use of the Title I </a:t>
            </a:r>
            <a:r>
              <a:rPr lang="en-US" dirty="0" smtClean="0"/>
              <a:t>funds</a:t>
            </a:r>
            <a:r>
              <a:rPr lang="en-US" dirty="0"/>
              <a:t> </a:t>
            </a:r>
            <a:r>
              <a:rPr lang="en-US" dirty="0" smtClean="0"/>
              <a:t>rather than the use of State and local (non-federal) funds.</a:t>
            </a:r>
            <a:endParaRPr lang="en-US" dirty="0">
              <a:latin typeface="+mn-lt"/>
            </a:endParaRPr>
          </a:p>
        </p:txBody>
      </p:sp>
    </p:spTree>
    <p:extLst>
      <p:ext uri="{BB962C8B-B14F-4D97-AF65-F5344CB8AC3E}">
        <p14:creationId xmlns:p14="http://schemas.microsoft.com/office/powerpoint/2010/main" val="36407712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Changes under ESSA</a:t>
            </a:r>
            <a:endParaRPr lang="en-US" dirty="0"/>
          </a:p>
        </p:txBody>
      </p:sp>
      <p:sp>
        <p:nvSpPr>
          <p:cNvPr id="4" name="Content Placeholder 3"/>
          <p:cNvSpPr>
            <a:spLocks noGrp="1"/>
          </p:cNvSpPr>
          <p:nvPr>
            <p:ph idx="1"/>
          </p:nvPr>
        </p:nvSpPr>
        <p:spPr/>
        <p:txBody>
          <a:bodyPr/>
          <a:lstStyle/>
          <a:p>
            <a:r>
              <a:rPr lang="en-US" dirty="0" smtClean="0"/>
              <a:t>Under the Every Student Succeeds Act (ESSA) the test for SNS shifts </a:t>
            </a:r>
            <a:r>
              <a:rPr lang="en-US" dirty="0"/>
              <a:t>the review of Title I, Part A expenses and forgoes the </a:t>
            </a:r>
            <a:r>
              <a:rPr lang="en-US" dirty="0" smtClean="0"/>
              <a:t>presumptions test</a:t>
            </a:r>
          </a:p>
          <a:p>
            <a:endParaRPr lang="en-US" dirty="0" smtClean="0"/>
          </a:p>
          <a:p>
            <a:r>
              <a:rPr lang="en-US" b="1" dirty="0" smtClean="0"/>
              <a:t>State and local fund focus: </a:t>
            </a:r>
            <a:r>
              <a:rPr lang="en-US" dirty="0" smtClean="0"/>
              <a:t>The SNS test under the ESSA focuses on and requires demonstration of the LEA’s methodology used to allocate State and local (non-Federal) funds to each school receiving Title I assistance to ensure that it is receiving the same amount it would have regardless of whether the school received Title I assistance.  </a:t>
            </a:r>
            <a:endParaRPr lang="en-US" dirty="0"/>
          </a:p>
        </p:txBody>
      </p:sp>
    </p:spTree>
    <p:extLst>
      <p:ext uri="{BB962C8B-B14F-4D97-AF65-F5344CB8AC3E}">
        <p14:creationId xmlns:p14="http://schemas.microsoft.com/office/powerpoint/2010/main" val="9850029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Changes under ESSA, cont.</a:t>
            </a:r>
            <a:endParaRPr lang="en-US" dirty="0"/>
          </a:p>
        </p:txBody>
      </p:sp>
      <p:sp>
        <p:nvSpPr>
          <p:cNvPr id="3" name="Content Placeholder 2"/>
          <p:cNvSpPr>
            <a:spLocks noGrp="1"/>
          </p:cNvSpPr>
          <p:nvPr>
            <p:ph idx="1"/>
          </p:nvPr>
        </p:nvSpPr>
        <p:spPr/>
        <p:txBody>
          <a:bodyPr/>
          <a:lstStyle/>
          <a:p>
            <a:r>
              <a:rPr lang="en-US" dirty="0" smtClean="0"/>
              <a:t>In other words, the updated SNS test reviews the manner in which LEAs allocate State and local funds to schools to ensure Title I schools receive all of the funds they would have received had they not participated in Title I.</a:t>
            </a:r>
          </a:p>
          <a:p>
            <a:endParaRPr lang="en-US" dirty="0" smtClean="0"/>
          </a:p>
          <a:p>
            <a:r>
              <a:rPr lang="en-US" dirty="0" smtClean="0"/>
              <a:t>Shift from a </a:t>
            </a:r>
            <a:r>
              <a:rPr lang="en-US" b="1" dirty="0" smtClean="0"/>
              <a:t>Title I focus</a:t>
            </a:r>
            <a:r>
              <a:rPr lang="en-US" dirty="0" smtClean="0"/>
              <a:t> to a </a:t>
            </a:r>
            <a:r>
              <a:rPr lang="en-US" b="1" dirty="0" smtClean="0"/>
              <a:t>State and local focus.</a:t>
            </a:r>
            <a:endParaRPr lang="en-US" dirty="0" smtClean="0"/>
          </a:p>
          <a:p>
            <a:endParaRPr lang="en-US" dirty="0" smtClean="0"/>
          </a:p>
          <a:p>
            <a:endParaRPr lang="en-US" dirty="0"/>
          </a:p>
        </p:txBody>
      </p:sp>
      <p:graphicFrame>
        <p:nvGraphicFramePr>
          <p:cNvPr id="8" name="Diagram 7" descr="This image conveys the change in focus from NCLB to ESSA.&#10;" title="NCLB to ESSA Image"/>
          <p:cNvGraphicFramePr/>
          <p:nvPr>
            <p:extLst>
              <p:ext uri="{D42A27DB-BD31-4B8C-83A1-F6EECF244321}">
                <p14:modId xmlns:p14="http://schemas.microsoft.com/office/powerpoint/2010/main" val="882911381"/>
              </p:ext>
            </p:extLst>
          </p:nvPr>
        </p:nvGraphicFramePr>
        <p:xfrm>
          <a:off x="1907713" y="2901222"/>
          <a:ext cx="8128000" cy="467529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490895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smtClean="0"/>
              <a:t>Methodology - Budget</a:t>
            </a:r>
            <a:endParaRPr lang="en-US" dirty="0"/>
          </a:p>
        </p:txBody>
      </p:sp>
      <p:sp>
        <p:nvSpPr>
          <p:cNvPr id="4" name="Content Placeholder 3"/>
          <p:cNvSpPr>
            <a:spLocks noGrp="1"/>
          </p:cNvSpPr>
          <p:nvPr>
            <p:ph idx="1"/>
          </p:nvPr>
        </p:nvSpPr>
        <p:spPr/>
        <p:txBody>
          <a:bodyPr/>
          <a:lstStyle/>
          <a:p>
            <a:r>
              <a:rPr lang="en-US" b="1" dirty="0" smtClean="0"/>
              <a:t>Budget document suggestion</a:t>
            </a:r>
          </a:p>
          <a:p>
            <a:pPr lvl="1"/>
            <a:r>
              <a:rPr lang="en-US" dirty="0" smtClean="0"/>
              <a:t>The district’s budget methodology to allocate State and local funds to each Title I school ensures each such school receives all the state and local funds it would otherwise receive if it were not a Title I school.</a:t>
            </a:r>
          </a:p>
          <a:p>
            <a:endParaRPr lang="en-US" dirty="0"/>
          </a:p>
        </p:txBody>
      </p:sp>
    </p:spTree>
    <p:extLst>
      <p:ext uri="{BB962C8B-B14F-4D97-AF65-F5344CB8AC3E}">
        <p14:creationId xmlns:p14="http://schemas.microsoft.com/office/powerpoint/2010/main" val="4160638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Methodology</a:t>
            </a:r>
            <a:endParaRPr lang="en-US" dirty="0"/>
          </a:p>
        </p:txBody>
      </p:sp>
      <p:sp>
        <p:nvSpPr>
          <p:cNvPr id="4" name="Content Placeholder 3"/>
          <p:cNvSpPr>
            <a:spLocks noGrp="1"/>
          </p:cNvSpPr>
          <p:nvPr>
            <p:ph idx="1"/>
          </p:nvPr>
        </p:nvSpPr>
        <p:spPr/>
        <p:txBody>
          <a:bodyPr/>
          <a:lstStyle/>
          <a:p>
            <a:r>
              <a:rPr lang="en-US" dirty="0" smtClean="0"/>
              <a:t>The term “methodology” refers to the manner in which State and local (non-Federal) funds are allocated to schools. </a:t>
            </a:r>
          </a:p>
          <a:p>
            <a:endParaRPr lang="en-US" dirty="0" smtClean="0"/>
          </a:p>
          <a:p>
            <a:r>
              <a:rPr lang="en-US" dirty="0" smtClean="0"/>
              <a:t>CDE has recognized the following methodologies that LEAs may select from during the demonstration process:</a:t>
            </a:r>
          </a:p>
          <a:p>
            <a:pPr lvl="1"/>
            <a:r>
              <a:rPr lang="en-US" dirty="0" smtClean="0"/>
              <a:t>Distribution of State and local (non-Federal) resources based on the characteristics of the students; </a:t>
            </a:r>
          </a:p>
          <a:p>
            <a:pPr lvl="1"/>
            <a:r>
              <a:rPr lang="en-US" dirty="0" smtClean="0"/>
              <a:t>Distribution of State and local (non-Federal) resources based on staffing and supplies; </a:t>
            </a:r>
          </a:p>
          <a:p>
            <a:pPr lvl="1"/>
            <a:r>
              <a:rPr lang="en-US" dirty="0" smtClean="0"/>
              <a:t>Distribution of State and local (non-Federal) resources based on a combined approach, or,</a:t>
            </a:r>
          </a:p>
          <a:p>
            <a:pPr lvl="1"/>
            <a:r>
              <a:rPr lang="en-US" dirty="0" smtClean="0"/>
              <a:t>Other, as adopted by the LEA.</a:t>
            </a:r>
          </a:p>
          <a:p>
            <a:endParaRPr lang="en-US" dirty="0"/>
          </a:p>
        </p:txBody>
      </p:sp>
    </p:spTree>
    <p:extLst>
      <p:ext uri="{BB962C8B-B14F-4D97-AF65-F5344CB8AC3E}">
        <p14:creationId xmlns:p14="http://schemas.microsoft.com/office/powerpoint/2010/main" val="197373456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Methodology, cont.</a:t>
            </a:r>
            <a:endParaRPr lang="en-US" dirty="0"/>
          </a:p>
        </p:txBody>
      </p:sp>
      <p:sp>
        <p:nvSpPr>
          <p:cNvPr id="4" name="Content Placeholder 3"/>
          <p:cNvSpPr>
            <a:spLocks noGrp="1"/>
          </p:cNvSpPr>
          <p:nvPr>
            <p:ph idx="1"/>
          </p:nvPr>
        </p:nvSpPr>
        <p:spPr/>
        <p:txBody>
          <a:bodyPr/>
          <a:lstStyle/>
          <a:p>
            <a:r>
              <a:rPr lang="en-US" dirty="0"/>
              <a:t>CDE does not require that the LEA implement a specific methodology to allocate State and local funds to its schools, as long as the methodology selected and implemented is neutral in regard to the Title I status of the schools and is implemented consistently among all schools in the LEA.  </a:t>
            </a:r>
          </a:p>
          <a:p>
            <a:endParaRPr lang="en-US" dirty="0"/>
          </a:p>
        </p:txBody>
      </p:sp>
    </p:spTree>
    <p:extLst>
      <p:ext uri="{BB962C8B-B14F-4D97-AF65-F5344CB8AC3E}">
        <p14:creationId xmlns:p14="http://schemas.microsoft.com/office/powerpoint/2010/main" val="3648054234"/>
      </p:ext>
    </p:extLst>
  </p:cSld>
  <p:clrMapOvr>
    <a:masterClrMapping/>
  </p:clrMapOvr>
  <p:timing>
    <p:tnLst>
      <p:par>
        <p:cTn id="1" dur="indefinite" restart="never" nodeType="tmRoot"/>
      </p:par>
    </p:tnLst>
  </p:timing>
</p:sld>
</file>

<file path=ppt/theme/theme1.xml><?xml version="1.0" encoding="utf-8"?>
<a:theme xmlns:a="http://schemas.openxmlformats.org/drawingml/2006/main" name="Light Blue to Green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1366</TotalTime>
  <Words>2894</Words>
  <Application>Microsoft Office PowerPoint</Application>
  <PresentationFormat>Widescreen</PresentationFormat>
  <Paragraphs>321</Paragraphs>
  <Slides>34</Slides>
  <Notes>27</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34</vt:i4>
      </vt:variant>
    </vt:vector>
  </HeadingPairs>
  <TitlesOfParts>
    <vt:vector size="43" baseType="lpstr">
      <vt:lpstr>MS PGothic</vt:lpstr>
      <vt:lpstr>Arial</vt:lpstr>
      <vt:lpstr>Calibri</vt:lpstr>
      <vt:lpstr>Courier New</vt:lpstr>
      <vt:lpstr>Museo Slab 500</vt:lpstr>
      <vt:lpstr>Times New Roman</vt:lpstr>
      <vt:lpstr>Trebuchet MS</vt:lpstr>
      <vt:lpstr>Wingdings</vt:lpstr>
      <vt:lpstr>Light Blue to Green Theme</vt:lpstr>
      <vt:lpstr>Supplement, Not Supplant Demonstration Under Title I, Part A</vt:lpstr>
      <vt:lpstr>Webinar Agenda</vt:lpstr>
      <vt:lpstr>Reminder:  Today’s webinar applies to the requirements under Title I, Part A only.  The supplement, not supplant tests under other Title programs have not changed.    For additional information related to other programs, contact your ESEA Regional Contact.</vt:lpstr>
      <vt:lpstr>Background</vt:lpstr>
      <vt:lpstr>Changes under ESSA</vt:lpstr>
      <vt:lpstr>Changes under ESSA, cont.</vt:lpstr>
      <vt:lpstr>Methodology - Budget</vt:lpstr>
      <vt:lpstr>Methodology</vt:lpstr>
      <vt:lpstr>Methodology, cont.</vt:lpstr>
      <vt:lpstr>Methodology Example: Based on Characteristics of the Students </vt:lpstr>
      <vt:lpstr>Methodology Example: Based on Characteristics of the Students, cont.</vt:lpstr>
      <vt:lpstr>Methodology Example: Based on Staffing and Supplies</vt:lpstr>
      <vt:lpstr>Methodology Example: Based on Staffing and Supplies, cont.</vt:lpstr>
      <vt:lpstr>Methodology Example: Based on Combined Approach</vt:lpstr>
      <vt:lpstr>Methodology Example: Based on Combined Approach Continued</vt:lpstr>
      <vt:lpstr>Methodology Example: Other, as Adopted by the LEA</vt:lpstr>
      <vt:lpstr>Methodology Example: Other, as Adopted by the LEA - Considerations</vt:lpstr>
      <vt:lpstr>Methodology Example: Colorado Example (APS)</vt:lpstr>
      <vt:lpstr>Methodology Example: Colorado Example, (APS) cont.</vt:lpstr>
      <vt:lpstr>Methodology Example: Colorado Example (Adams 12)</vt:lpstr>
      <vt:lpstr>Demonstration Process – Frequency</vt:lpstr>
      <vt:lpstr>Demonstration Process - Substantive</vt:lpstr>
      <vt:lpstr>Demonstration Process</vt:lpstr>
      <vt:lpstr>Demonstration Process - Assurance</vt:lpstr>
      <vt:lpstr>Demonstration Process – Methodology Type</vt:lpstr>
      <vt:lpstr>Demonstration Process – Methodology Description</vt:lpstr>
      <vt:lpstr>Demonstration Process, cont.</vt:lpstr>
      <vt:lpstr>Demonstration Process – Single School Code</vt:lpstr>
      <vt:lpstr>Timeline</vt:lpstr>
      <vt:lpstr>Timeline Scenarios</vt:lpstr>
      <vt:lpstr>Frequently Asked Questions</vt:lpstr>
      <vt:lpstr>Frequently Asked Questions  Continued</vt:lpstr>
      <vt:lpstr>Support</vt:lpstr>
      <vt:lpstr>Support, cont.</vt:lpstr>
    </vt:vector>
  </TitlesOfParts>
  <Company>Colorado Department Of Education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Madorin, Acacia</dc:creator>
  <cp:lastModifiedBy>Hollingshead, Jessica</cp:lastModifiedBy>
  <cp:revision>203</cp:revision>
  <dcterms:created xsi:type="dcterms:W3CDTF">2018-01-08T21:58:16Z</dcterms:created>
  <dcterms:modified xsi:type="dcterms:W3CDTF">2018-03-05T23:00:46Z</dcterms:modified>
</cp:coreProperties>
</file>