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0"/>
  </p:notesMasterIdLst>
  <p:sldIdLst>
    <p:sldId id="256" r:id="rId2"/>
    <p:sldId id="264" r:id="rId3"/>
    <p:sldId id="276" r:id="rId4"/>
    <p:sldId id="277" r:id="rId5"/>
    <p:sldId id="278" r:id="rId6"/>
    <p:sldId id="279" r:id="rId7"/>
    <p:sldId id="280" r:id="rId8"/>
    <p:sldId id="2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3" autoAdjust="0"/>
    <p:restoredTop sz="87544" autoAdjust="0"/>
  </p:normalViewPr>
  <p:slideViewPr>
    <p:cSldViewPr snapToGrid="0">
      <p:cViewPr varScale="1">
        <p:scale>
          <a:sx n="100" d="100"/>
          <a:sy n="100" d="100"/>
        </p:scale>
        <p:origin x="111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06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8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86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37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81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25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6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675240"/>
            <a:ext cx="10402529" cy="58255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80" r:id="rId9"/>
    <p:sldLayoutId id="2147483682" r:id="rId10"/>
    <p:sldLayoutId id="214748366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j9kn4xKik42n4BvJuqP2NV3_1Tg2BaG7QG4RK3e6WuY/edit?usp=sha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ESSA Identification:</a:t>
            </a:r>
            <a:br>
              <a:rPr lang="en-US" dirty="0"/>
            </a:br>
            <a:r>
              <a:rPr lang="en-US" sz="3600" dirty="0"/>
              <a:t>School Quality or Student Success (SQSS) Indicator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5161802"/>
            <a:ext cx="10402529" cy="582559"/>
          </a:xfrm>
        </p:spPr>
        <p:txBody>
          <a:bodyPr/>
          <a:lstStyle/>
          <a:p>
            <a:r>
              <a:rPr lang="en-US" dirty="0"/>
              <a:t>November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ESSA State Plan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Under ESSA, identification of schools for support and improvement is based on the following five indicators:</a:t>
            </a:r>
          </a:p>
          <a:p>
            <a:r>
              <a:rPr lang="en-US" dirty="0"/>
              <a:t>Academic Achievement</a:t>
            </a:r>
          </a:p>
          <a:p>
            <a:r>
              <a:rPr lang="en-US" dirty="0"/>
              <a:t>Academic Growth</a:t>
            </a:r>
          </a:p>
          <a:p>
            <a:r>
              <a:rPr lang="en-US" dirty="0"/>
              <a:t>Graduation Rates</a:t>
            </a:r>
          </a:p>
          <a:p>
            <a:r>
              <a:rPr lang="en-US" dirty="0"/>
              <a:t>Progress in Achieving English Language Proficiency</a:t>
            </a:r>
          </a:p>
          <a:p>
            <a:r>
              <a:rPr lang="en-US" dirty="0">
                <a:solidFill>
                  <a:srgbClr val="00B050"/>
                </a:solidFill>
              </a:rPr>
              <a:t>School Quality or Student Success (SQSS)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51BDF-F207-4E89-830D-899B48190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AB116-CC32-4962-9559-F855E32FE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Requirements of SQSS Indicator under ESSA</a:t>
            </a:r>
          </a:p>
          <a:p>
            <a:pPr lvl="1"/>
            <a:r>
              <a:rPr lang="en-US" dirty="0"/>
              <a:t>Meaningful differentiation</a:t>
            </a:r>
          </a:p>
          <a:p>
            <a:pPr lvl="1"/>
            <a:r>
              <a:rPr lang="en-US" dirty="0"/>
              <a:t>Valid and reliable</a:t>
            </a:r>
          </a:p>
          <a:p>
            <a:pPr lvl="1"/>
            <a:r>
              <a:rPr lang="en-US" dirty="0"/>
              <a:t>Same measure(s) within grade span</a:t>
            </a:r>
          </a:p>
          <a:p>
            <a:pPr lvl="1"/>
            <a:r>
              <a:rPr lang="en-US" dirty="0"/>
              <a:t>Comparable and applicable statewide</a:t>
            </a:r>
          </a:p>
          <a:p>
            <a:pPr lvl="1"/>
            <a:r>
              <a:rPr lang="en-US" dirty="0"/>
              <a:t>Reported annually and disaggregated by student group</a:t>
            </a:r>
          </a:p>
          <a:p>
            <a:endParaRPr lang="en-US" dirty="0"/>
          </a:p>
          <a:p>
            <a:r>
              <a:rPr lang="en-US" dirty="0"/>
              <a:t>Colorado’s ESSA State Plan</a:t>
            </a:r>
          </a:p>
          <a:p>
            <a:pPr lvl="1"/>
            <a:r>
              <a:rPr lang="en-US" dirty="0"/>
              <a:t>Short-term recommendations focused on data that is already available</a:t>
            </a:r>
          </a:p>
          <a:p>
            <a:pPr lvl="2"/>
            <a:r>
              <a:rPr lang="en-US" dirty="0"/>
              <a:t>Science achievement (all grade spans)</a:t>
            </a:r>
          </a:p>
          <a:p>
            <a:pPr lvl="2"/>
            <a:r>
              <a:rPr lang="en-US" dirty="0"/>
              <a:t>Reduction in chronic absenteeism (elementary/middle)</a:t>
            </a:r>
          </a:p>
          <a:p>
            <a:pPr lvl="2"/>
            <a:r>
              <a:rPr lang="en-US" dirty="0"/>
              <a:t>Dropout rates (high)</a:t>
            </a:r>
          </a:p>
          <a:p>
            <a:pPr lvl="1"/>
            <a:r>
              <a:rPr lang="en-US" dirty="0"/>
              <a:t>Long-term plans to examine school climate, postsecondary/workforce readiness, and social-emotional learning metrics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7E471-E595-4B66-B74A-DDEAD6B4C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3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0D10A-CAFB-475C-B4E6-44BD1223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B804-1BEB-4EE7-BA4B-8AB41D869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Accountability Working Group (AWG) Subcommittee</a:t>
            </a:r>
          </a:p>
          <a:p>
            <a:pPr lvl="1"/>
            <a:r>
              <a:rPr lang="en-US" dirty="0"/>
              <a:t>Reviewed ESSA requirements, previous work of the AWG and Other Indicator Work Group, and prior stakeholder input</a:t>
            </a:r>
          </a:p>
          <a:p>
            <a:pPr lvl="1"/>
            <a:r>
              <a:rPr lang="en-US" dirty="0"/>
              <a:t>Developed crosswalk of potential measures for SQSS Indicator and discussed pros/cons and considerations for each</a:t>
            </a:r>
          </a:p>
          <a:p>
            <a:pPr lvl="2"/>
            <a:r>
              <a:rPr lang="en-US" dirty="0">
                <a:hlinkClick r:id="rId3"/>
              </a:rPr>
              <a:t>https://docs.google.com/document/d/1j9kn4xKik42n4BvJuqP2NV3_1Tg2BaG7QG4RK3e6WuY/edit?usp=sharing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All AWG and CoP members were asked to vote on the measures they would like considered for Colorado’s long-terms plans for the SQSS Indicator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84545-D3DE-4A20-9F50-C9F469F8F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1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D0010-4397-44AE-A3EC-B0E00A87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AA46E-390D-4578-A444-389CD2578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79"/>
            <a:ext cx="10515600" cy="5020981"/>
          </a:xfrm>
        </p:spPr>
        <p:txBody>
          <a:bodyPr>
            <a:normAutofit/>
          </a:bodyPr>
          <a:lstStyle/>
          <a:p>
            <a:r>
              <a:rPr lang="en-US" dirty="0"/>
              <a:t>Dropout rates (</a:t>
            </a:r>
            <a:r>
              <a:rPr lang="en-US" dirty="0">
                <a:solidFill>
                  <a:srgbClr val="00B050"/>
                </a:solidFill>
              </a:rPr>
              <a:t>current short-term measure</a:t>
            </a:r>
            <a:r>
              <a:rPr lang="en-US" dirty="0"/>
              <a:t>)</a:t>
            </a:r>
          </a:p>
          <a:p>
            <a:r>
              <a:rPr lang="en-US" dirty="0"/>
              <a:t>Science achievement (</a:t>
            </a:r>
            <a:r>
              <a:rPr lang="en-US" dirty="0">
                <a:solidFill>
                  <a:srgbClr val="00B050"/>
                </a:solidFill>
              </a:rPr>
              <a:t>current short-term measure</a:t>
            </a:r>
            <a:r>
              <a:rPr lang="en-US" dirty="0"/>
              <a:t>)</a:t>
            </a:r>
          </a:p>
          <a:p>
            <a:r>
              <a:rPr lang="en-US" dirty="0"/>
              <a:t>Reduction in chronic absenteeism (</a:t>
            </a:r>
            <a:r>
              <a:rPr lang="en-US" dirty="0">
                <a:solidFill>
                  <a:srgbClr val="00B050"/>
                </a:solidFill>
              </a:rPr>
              <a:t>current short-term measure</a:t>
            </a:r>
            <a:r>
              <a:rPr lang="en-US" dirty="0"/>
              <a:t>)</a:t>
            </a:r>
          </a:p>
          <a:p>
            <a:r>
              <a:rPr lang="en-US" dirty="0"/>
              <a:t>Attainment of an industry credential/certification and/or completion of a CTE program of study</a:t>
            </a:r>
          </a:p>
          <a:p>
            <a:r>
              <a:rPr lang="en-US" dirty="0"/>
              <a:t>Performance on college admissions of placement exams</a:t>
            </a:r>
          </a:p>
          <a:p>
            <a:r>
              <a:rPr lang="en-US" dirty="0"/>
              <a:t>Matriculation rates</a:t>
            </a:r>
          </a:p>
          <a:p>
            <a:r>
              <a:rPr lang="en-US" dirty="0"/>
              <a:t>College credits earned</a:t>
            </a:r>
          </a:p>
          <a:p>
            <a:r>
              <a:rPr lang="en-US" dirty="0"/>
              <a:t>Student access to dual enrollment or advanced coursework</a:t>
            </a:r>
          </a:p>
          <a:p>
            <a:r>
              <a:rPr lang="en-US" dirty="0"/>
              <a:t>School discipline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2431C8-19B2-4E4F-BBF7-05664676A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08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66ACF-CF84-4FD6-9863-C348CAD83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Measures Requiring 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6BE68-66F0-43B7-BDFA-FCF3ECD5E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growth (to standard)</a:t>
            </a:r>
          </a:p>
          <a:p>
            <a:r>
              <a:rPr lang="en-US" dirty="0"/>
              <a:t>Number of students taught by novice or out-of-field teachers</a:t>
            </a:r>
          </a:p>
          <a:p>
            <a:r>
              <a:rPr lang="en-US" dirty="0"/>
              <a:t>Teacher attendance, attrition, retention, and/or mobility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30EAD-34C8-4461-A230-4FB10DE94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40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0CFAF-CFD1-44AB-A529-ACA917D1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Requiring New Data 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C23D3-26D2-4BE8-9097-93E8FEB32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4479"/>
            <a:ext cx="10857931" cy="516699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Student, educator, or parent ratings of school climate or safety</a:t>
            </a:r>
          </a:p>
          <a:p>
            <a:r>
              <a:rPr lang="en-US" sz="2400" dirty="0"/>
              <a:t>Availability of programs to support and mentor new teachers</a:t>
            </a:r>
          </a:p>
          <a:p>
            <a:r>
              <a:rPr lang="en-US" sz="2400" dirty="0"/>
              <a:t>Elementary and middle school readiness</a:t>
            </a:r>
          </a:p>
          <a:p>
            <a:r>
              <a:rPr lang="en-US" dirty="0"/>
              <a:t>Social emotional learning and persistence</a:t>
            </a:r>
          </a:p>
          <a:p>
            <a:r>
              <a:rPr lang="en-US" sz="2400" dirty="0"/>
              <a:t>Student access to effective career guidance and counseling</a:t>
            </a:r>
          </a:p>
          <a:p>
            <a:r>
              <a:rPr lang="en-US" sz="2400" dirty="0"/>
              <a:t>Student participation in electives, athletics, extracurricular activities, and/or after-school activities</a:t>
            </a:r>
          </a:p>
          <a:p>
            <a:r>
              <a:rPr lang="en-US" sz="2400" dirty="0"/>
              <a:t>Student surveys of teaching quality</a:t>
            </a:r>
          </a:p>
          <a:p>
            <a:r>
              <a:rPr lang="en-US" sz="2400" dirty="0"/>
              <a:t>Teacher participation in professional development</a:t>
            </a:r>
          </a:p>
          <a:p>
            <a:r>
              <a:rPr lang="en-US" sz="2400" dirty="0"/>
              <a:t>Student engagement</a:t>
            </a:r>
          </a:p>
          <a:p>
            <a:r>
              <a:rPr lang="en-US" sz="2400" dirty="0"/>
              <a:t>Student reports of teacher engagement and/or leadership ratings/observations of teacher engagement</a:t>
            </a:r>
          </a:p>
          <a:p>
            <a:r>
              <a:rPr lang="en-US" sz="2400" dirty="0"/>
              <a:t>Parent attendance at school events or volunteering/serving on a committee</a:t>
            </a:r>
          </a:p>
          <a:p>
            <a:r>
              <a:rPr lang="en-US" sz="2400" dirty="0"/>
              <a:t>9th or 10th grade credit earning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AD18C-9120-4E2A-8BF6-7B762E0DE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9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DEDEA-1814-4007-8FC2-632EC204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from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D8C38-2071-41DD-A08B-CAF538B96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098344"/>
          </a:xfrm>
        </p:spPr>
        <p:txBody>
          <a:bodyPr>
            <a:normAutofit/>
          </a:bodyPr>
          <a:lstStyle/>
          <a:p>
            <a:r>
              <a:rPr lang="en-US" dirty="0"/>
              <a:t>Support for maintaining existing SQSS measures</a:t>
            </a:r>
          </a:p>
          <a:p>
            <a:pPr lvl="1"/>
            <a:r>
              <a:rPr lang="en-US" dirty="0"/>
              <a:t>Dropout rates and science achievement</a:t>
            </a:r>
          </a:p>
          <a:p>
            <a:pPr lvl="2"/>
            <a:r>
              <a:rPr lang="en-US" dirty="0"/>
              <a:t>Aligns with School Performance Framework (SPF)</a:t>
            </a:r>
          </a:p>
          <a:p>
            <a:pPr lvl="1"/>
            <a:r>
              <a:rPr lang="en-US" dirty="0"/>
              <a:t>Reduction in chronic absenteeism</a:t>
            </a:r>
          </a:p>
          <a:p>
            <a:pPr lvl="2"/>
            <a:r>
              <a:rPr lang="en-US" dirty="0"/>
              <a:t>Most common SQSS measures across states</a:t>
            </a:r>
          </a:p>
          <a:p>
            <a:pPr lvl="2"/>
            <a:r>
              <a:rPr lang="en-US" dirty="0"/>
              <a:t>Impact of transition from school-level to student-level collection</a:t>
            </a:r>
          </a:p>
          <a:p>
            <a:pPr lvl="2"/>
            <a:r>
              <a:rPr lang="en-US" dirty="0"/>
              <a:t>Concerns about impact of COVID-19 on student attendance data</a:t>
            </a:r>
          </a:p>
          <a:p>
            <a:r>
              <a:rPr lang="en-US" dirty="0"/>
              <a:t>Additional measures with the highest votes:</a:t>
            </a:r>
          </a:p>
          <a:p>
            <a:pPr lvl="1"/>
            <a:r>
              <a:rPr lang="en-US" dirty="0"/>
              <a:t>Student growth to standard</a:t>
            </a:r>
          </a:p>
          <a:p>
            <a:pPr lvl="2"/>
            <a:r>
              <a:rPr lang="en-US" dirty="0"/>
              <a:t>Growth to standard measure to be developed for math and ELA, and included in frameworks</a:t>
            </a:r>
          </a:p>
          <a:p>
            <a:pPr lvl="2"/>
            <a:r>
              <a:rPr lang="en-US" dirty="0"/>
              <a:t>Will require at least two years of complete student achievement data</a:t>
            </a:r>
          </a:p>
          <a:p>
            <a:pPr lvl="1"/>
            <a:r>
              <a:rPr lang="en-US" dirty="0"/>
              <a:t>Student, educator, and/or parent ratings of school climate or safety</a:t>
            </a:r>
          </a:p>
          <a:p>
            <a:pPr lvl="2"/>
            <a:r>
              <a:rPr lang="en-US" dirty="0"/>
              <a:t>Opportunity to include questions around equity, inclusiveness, and diversity</a:t>
            </a:r>
          </a:p>
          <a:p>
            <a:pPr lvl="2"/>
            <a:r>
              <a:rPr lang="en-US" dirty="0"/>
              <a:t>Requires a new data collection for districts</a:t>
            </a:r>
          </a:p>
          <a:p>
            <a:pPr lvl="2"/>
            <a:r>
              <a:rPr lang="en-US" dirty="0"/>
              <a:t>Concerns around ensuring validity of student or teacher reported measures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D0D46-DC3F-4065-84F9-30D8D787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14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571</Words>
  <Application>Microsoft Office PowerPoint</Application>
  <PresentationFormat>Widescreen</PresentationFormat>
  <Paragraphs>89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Museo Slab 500</vt:lpstr>
      <vt:lpstr>Office Theme</vt:lpstr>
      <vt:lpstr>ESSA Identification: School Quality or Student Success (SQSS) Indicator</vt:lpstr>
      <vt:lpstr>ESSA State Plan Indicators</vt:lpstr>
      <vt:lpstr>Background and Context</vt:lpstr>
      <vt:lpstr>Stakeholder Input</vt:lpstr>
      <vt:lpstr>Available Measures</vt:lpstr>
      <vt:lpstr>Available Measures Requiring Revisions</vt:lpstr>
      <vt:lpstr>Measures Requiring New Data Collections</vt:lpstr>
      <vt:lpstr>Feedback from Stakeholders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Negley, Tina</cp:lastModifiedBy>
  <cp:revision>31</cp:revision>
  <dcterms:created xsi:type="dcterms:W3CDTF">2019-06-25T17:30:52Z</dcterms:created>
  <dcterms:modified xsi:type="dcterms:W3CDTF">2021-11-09T16:40:45Z</dcterms:modified>
</cp:coreProperties>
</file>