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97_F2BB104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AB_976D21D3.xml" ContentType="application/vnd.ms-powerpoint.comments+xml"/>
  <Override PartName="/ppt/comments/modernComment_194_DEE481CD.xml" ContentType="application/vnd.ms-powerpoint.comments+xml"/>
  <Override PartName="/ppt/notesSlides/notesSlide6.xml" ContentType="application/vnd.openxmlformats-officedocument.presentationml.notesSlide+xml"/>
  <Override PartName="/ppt/comments/modernComment_193_2E739F85.xml" ContentType="application/vnd.ms-powerpoint.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1"/>
  </p:notesMasterIdLst>
  <p:sldIdLst>
    <p:sldId id="270" r:id="rId3"/>
    <p:sldId id="409" r:id="rId4"/>
    <p:sldId id="275" r:id="rId5"/>
    <p:sldId id="405" r:id="rId6"/>
    <p:sldId id="406" r:id="rId7"/>
    <p:sldId id="407" r:id="rId8"/>
    <p:sldId id="408" r:id="rId9"/>
    <p:sldId id="290" r:id="rId10"/>
    <p:sldId id="397" r:id="rId11"/>
    <p:sldId id="431" r:id="rId12"/>
    <p:sldId id="432" r:id="rId13"/>
    <p:sldId id="288" r:id="rId14"/>
    <p:sldId id="401" r:id="rId15"/>
    <p:sldId id="402" r:id="rId16"/>
    <p:sldId id="413" r:id="rId17"/>
    <p:sldId id="433" r:id="rId18"/>
    <p:sldId id="434" r:id="rId19"/>
    <p:sldId id="414" r:id="rId20"/>
    <p:sldId id="293" r:id="rId21"/>
    <p:sldId id="427" r:id="rId22"/>
    <p:sldId id="423" r:id="rId23"/>
    <p:sldId id="306" r:id="rId24"/>
    <p:sldId id="404" r:id="rId25"/>
    <p:sldId id="430" r:id="rId26"/>
    <p:sldId id="428" r:id="rId27"/>
    <p:sldId id="403" r:id="rId28"/>
    <p:sldId id="417"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14450-28FE-9D7C-4021-44395ECA66C6}" name="Meushaw, Laura" initials="" userId="S::Meushaw_L@cde.state.co.us::d790494c-23c1-4f17-b410-73452d44c7d9" providerId="AD"/>
  <p188:author id="{9EC28A6D-327B-CC76-57A4-5243AC50D294}" name="Collins, DeLilah" initials="CD" userId="S::collins_d@cde.state.co.us::0fbcd1ec-9edd-4919-b5b0-b4fa9ee07543" providerId="AD"/>
  <p188:author id="{BD998F8B-2107-EAB8-2F4B-244CAD8389AD}" name="Echsner, Rachel" initials="RE" userId="S::Echsner_r@cde.state.co.us::dfac8232-8819-4926-a6de-6bc9a831c1dc" providerId="AD"/>
  <p188:author id="{C4C2A99C-5580-60CB-C8A1-A012A6EDAFE0}" name="Prael, Michelle" initials="PM" userId="S::prael_m@cde.state.co.us::0a51a797-5dd2-4055-ba07-d9378c419489" providerId="AD"/>
  <p188:author id="{7599DFAB-138E-8CBD-C099-FC572B1EA2D0}" name="Byrd, Evita" initials="" userId="S::Byrd_e@cde.state.co.us::85387014-fe5b-4bf9-8744-43b13c685387" providerId="AD"/>
  <p188:author id="{420463AC-668B-80B7-CD11-48653B4AA3BF}" name="Meushaw, Laura" initials="ML" userId="S::meushaw_l@cde.state.co.us::d790494c-23c1-4f17-b410-73452d44c7d9" providerId="AD"/>
  <p188:author id="{C72081AE-1144-77C0-427E-2C209622EE0E}" name="Prael, Michelle" initials="" userId="S::Prael_M@cde.state.co.us::0a51a797-5dd2-4055-ba07-d9378c419489" providerId="AD"/>
  <p188:author id="{4AD929D9-9306-F778-20C1-BB4799A2B098}" name="Collins, DeLilah" initials="DC" userId="S::Collins_D@cde.state.co.us::0fbcd1ec-9edd-4919-b5b0-b4fa9ee0754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798C75-2DFF-E701-D1CD-B419829925F9}" v="103" dt="2025-04-30T16:47:10.915"/>
    <p1510:client id="{4BE910B4-BDDF-4678-A674-5C03B0FBEB95}" v="2" dt="2025-04-30T02:55:15.787"/>
    <p1510:client id="{8F254544-487E-FDCF-C749-7F26A835ED12}" v="627" dt="2025-04-30T17:50:02.5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3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omments/modernComment_193_2E739F85.xml><?xml version="1.0" encoding="utf-8"?>
<p188:cmLst xmlns:a="http://schemas.openxmlformats.org/drawingml/2006/main" xmlns:r="http://schemas.openxmlformats.org/officeDocument/2006/relationships" xmlns:p188="http://schemas.microsoft.com/office/powerpoint/2018/8/main">
  <p188:cm id="{5B395C97-6768-4B1A-82A9-4F0B4104C8FF}" authorId="{420463AC-668B-80B7-CD11-48653B4AA3BF}" status="resolved" created="2025-04-27T19:59:34.010" complete="100000">
    <pc:sldMkLst xmlns:pc="http://schemas.microsoft.com/office/powerpoint/2013/main/command">
      <pc:docMk/>
      <pc:sldMk cId="779329413" sldId="403"/>
    </pc:sldMkLst>
    <p188:txBody>
      <a:bodyPr/>
      <a:lstStyle/>
      <a:p>
        <a:r>
          <a:rPr lang="en-US"/>
          <a:t>I would move this slide after Slide 26.</a:t>
        </a:r>
      </a:p>
    </p188:txBody>
  </p188:cm>
</p188:cmLst>
</file>

<file path=ppt/comments/modernComment_194_DEE481CD.xml><?xml version="1.0" encoding="utf-8"?>
<p188:cmLst xmlns:a="http://schemas.openxmlformats.org/drawingml/2006/main" xmlns:r="http://schemas.openxmlformats.org/officeDocument/2006/relationships" xmlns:p188="http://schemas.microsoft.com/office/powerpoint/2018/8/main">
  <p188:cm id="{6964691F-8688-42A7-A2FA-01FA628FD2D5}" authorId="{420463AC-668B-80B7-CD11-48653B4AA3BF}" status="resolved" created="2025-04-27T19:51:37.634" complete="100000">
    <ac:txMkLst xmlns:ac="http://schemas.microsoft.com/office/drawing/2013/main/command">
      <pc:docMk xmlns:pc="http://schemas.microsoft.com/office/powerpoint/2013/main/command"/>
      <pc:sldMk xmlns:pc="http://schemas.microsoft.com/office/powerpoint/2013/main/command" cId="3739517389" sldId="404"/>
      <ac:spMk id="2" creationId="{76C347E9-6722-E846-B670-F3BE2EC4E0A1}"/>
      <ac:txMk cp="14" len="9">
        <ac:context len="24" hash="592042118"/>
      </ac:txMk>
    </ac:txMkLst>
    <p188:pos x="3886200" y="533400"/>
    <p188:txBody>
      <a:bodyPr/>
      <a:lstStyle/>
      <a:p>
        <a:r>
          <a:rPr lang="en-US"/>
          <a:t>They are also posted here https://www.cde.state.co.us/fedprograms/consapp/trainctr</a:t>
        </a:r>
      </a:p>
    </p188:txBody>
  </p188:cm>
</p188:cmLst>
</file>

<file path=ppt/comments/modernComment_197_F2BB104E.xml><?xml version="1.0" encoding="utf-8"?>
<p188:cmLst xmlns:a="http://schemas.openxmlformats.org/drawingml/2006/main" xmlns:r="http://schemas.openxmlformats.org/officeDocument/2006/relationships" xmlns:p188="http://schemas.microsoft.com/office/powerpoint/2018/8/main">
  <p188:cm id="{7850836D-21A3-49F0-92FA-3D8C264088B8}" authorId="{420463AC-668B-80B7-CD11-48653B4AA3BF}" created="2025-04-27T18:51:16.577">
    <ac:txMkLst xmlns:ac="http://schemas.microsoft.com/office/drawing/2013/main/command">
      <pc:docMk xmlns:pc="http://schemas.microsoft.com/office/powerpoint/2013/main/command"/>
      <pc:sldMk xmlns:pc="http://schemas.microsoft.com/office/powerpoint/2013/main/command" cId="4072345678" sldId="407"/>
      <ac:graphicFrameMk id="3" creationId="{DF3B114E-ED56-7CEA-1E66-FFA16B09C1AF}"/>
      <ac:tblMk/>
      <ac:tcMk rowId="77451493" colId="3469074369"/>
      <ac:txMk cp="0" len="8">
        <ac:context len="9" hash="2811366573"/>
      </ac:txMk>
    </ac:txMkLst>
    <p188:pos x="5257800" y="2405742"/>
    <p188:txBody>
      <a:bodyPr/>
      <a:lstStyle/>
      <a:p>
        <a:r>
          <a:rPr lang="en-US"/>
          <a:t>When do we want to mention that we will revisit the due date once allocations are made available?</a:t>
        </a:r>
      </a:p>
    </p188:txBody>
  </p188:cm>
  <p188:cm id="{4299EAE6-1049-4AE8-A2D6-1A25FA135FF0}" authorId="{420463AC-668B-80B7-CD11-48653B4AA3BF}" status="resolved" created="2025-04-27T18:52:15.686" complete="100000">
    <ac:txMkLst xmlns:ac="http://schemas.microsoft.com/office/drawing/2013/main/command">
      <pc:docMk xmlns:pc="http://schemas.microsoft.com/office/powerpoint/2013/main/command"/>
      <pc:sldMk xmlns:pc="http://schemas.microsoft.com/office/powerpoint/2013/main/command" cId="4072345678" sldId="407"/>
      <ac:graphicFrameMk id="3" creationId="{DF3B114E-ED56-7CEA-1E66-FFA16B09C1AF}"/>
      <ac:tblMk/>
      <ac:tcMk rowId="3926149139" colId="3648684775"/>
      <ac:txMk cp="68">
        <ac:context len="69" hash="4149402651"/>
      </ac:txMk>
    </ac:txMkLst>
    <p188:pos x="1763485" y="3875314"/>
    <p188:txBody>
      <a:bodyPr/>
      <a:lstStyle/>
      <a:p>
        <a:r>
          <a:rPr lang="en-US"/>
          <a:t>Wondering if this would be better as "Completed Narratives and Balanced Budget"</a:t>
        </a:r>
      </a:p>
    </p188:txBody>
  </p188:cm>
</p188:cmLst>
</file>

<file path=ppt/comments/modernComment_1AB_976D21D3.xml><?xml version="1.0" encoding="utf-8"?>
<p188:cmLst xmlns:a="http://schemas.openxmlformats.org/drawingml/2006/main" xmlns:r="http://schemas.openxmlformats.org/officeDocument/2006/relationships" xmlns:p188="http://schemas.microsoft.com/office/powerpoint/2018/8/main">
  <p188:cm id="{34883066-4FBD-4335-A739-FF2CE289FB57}" authorId="{420463AC-668B-80B7-CD11-48653B4AA3BF}" status="resolved" created="2025-04-27T19:49:12.650" complete="100000">
    <ac:txMkLst xmlns:ac="http://schemas.microsoft.com/office/drawing/2013/main/command">
      <pc:docMk xmlns:pc="http://schemas.microsoft.com/office/powerpoint/2013/main/command"/>
      <pc:sldMk xmlns:pc="http://schemas.microsoft.com/office/powerpoint/2013/main/command" cId="2540511699" sldId="427"/>
      <ac:spMk id="2" creationId="{AED76D3D-ECCC-927C-3658-DEA37B1F740C}"/>
      <ac:txMk cp="16" len="4">
        <ac:context len="21" hash="1803906843"/>
      </ac:txMk>
    </ac:txMkLst>
    <p188:pos x="3559628" y="533400"/>
    <p188:txBody>
      <a:bodyPr/>
      <a:lstStyle/>
      <a:p>
        <a:r>
          <a:rPr lang="en-US"/>
          <a:t>I would recommend headers be the same size and either 32 or higher.</a:t>
        </a:r>
      </a:p>
    </p188:txBody>
  </p188:cm>
</p188:cmLst>
</file>

<file path=ppt/diagrams/_rels/data1.xml.rels><?xml version="1.0" encoding="UTF-8" standalone="yes"?>
<Relationships xmlns="http://schemas.openxmlformats.org/package/2006/relationships"><Relationship Id="rId2" Type="http://schemas.openxmlformats.org/officeDocument/2006/relationships/hyperlink" Target="https://www.cde.state.co.us/gains/gainstrainings" TargetMode="External"/><Relationship Id="rId1" Type="http://schemas.openxmlformats.org/officeDocument/2006/relationships/hyperlink" Target="https://app.smartsheet.com/b/form/95abca2bd3ca41bebd9a43a6edd8e423"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app.smartsheet.com/b/form/95abca2bd3ca41bebd9a43a6edd8e423" TargetMode="External"/><Relationship Id="rId1" Type="http://schemas.openxmlformats.org/officeDocument/2006/relationships/hyperlink" Target="https://www.cde.state.co.us/gains/gainstrainings" TargetMode="Externa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C21F1-470C-44C6-942F-A5F7968FD29D}" type="doc">
      <dgm:prSet loTypeId="urn:microsoft.com/office/officeart/2005/8/layout/list1" loCatId="list" qsTypeId="urn:microsoft.com/office/officeart/2005/8/quickstyle/simple4" qsCatId="simple" csTypeId="urn:microsoft.com/office/officeart/2005/8/colors/accent4_2" csCatId="accent4" phldr="1"/>
      <dgm:spPr/>
      <dgm:t>
        <a:bodyPr/>
        <a:lstStyle/>
        <a:p>
          <a:endParaRPr lang="en-US"/>
        </a:p>
      </dgm:t>
    </dgm:pt>
    <dgm:pt modelId="{7BC6F042-6BD1-4771-BB25-A652CD38EB0B}">
      <dgm:prSet phldrT="[Text]" phldr="0"/>
      <dgm:spPr/>
      <dgm:t>
        <a:bodyPr/>
        <a:lstStyle/>
        <a:p>
          <a:pPr rtl="0"/>
          <a:r>
            <a:rPr lang="en-US" b="1" u="sng" dirty="0">
              <a:latin typeface="Aptos"/>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GAINS Help Desk Ticket</a:t>
          </a:r>
          <a:r>
            <a:rPr lang="en-US" b="1" dirty="0">
              <a:latin typeface="Aptos"/>
              <a:ea typeface="Calibri"/>
              <a:cs typeface="Calibri"/>
            </a:rPr>
            <a:t> </a:t>
          </a:r>
          <a:endParaRPr lang="en-US" b="1" dirty="0">
            <a:latin typeface="Aptos"/>
          </a:endParaRPr>
        </a:p>
      </dgm:t>
    </dgm:pt>
    <dgm:pt modelId="{3276C350-5FE8-47C4-8841-D365B3CC16D9}" type="parTrans" cxnId="{D9B5FAF0-5483-4596-9D6A-520395EC328C}">
      <dgm:prSet/>
      <dgm:spPr/>
      <dgm:t>
        <a:bodyPr/>
        <a:lstStyle/>
        <a:p>
          <a:endParaRPr lang="en-US"/>
        </a:p>
      </dgm:t>
    </dgm:pt>
    <dgm:pt modelId="{1C3DB188-DAC9-4BB3-B917-E9ADEB163FC8}" type="sibTrans" cxnId="{D9B5FAF0-5483-4596-9D6A-520395EC328C}">
      <dgm:prSet/>
      <dgm:spPr/>
      <dgm:t>
        <a:bodyPr/>
        <a:lstStyle/>
        <a:p>
          <a:endParaRPr lang="en-US"/>
        </a:p>
      </dgm:t>
    </dgm:pt>
    <dgm:pt modelId="{CEEF2CAA-39AC-41F6-BEB3-51AD369F62B1}">
      <dgm:prSet phldr="0"/>
      <dgm:spPr/>
      <dgm:t>
        <a:bodyPr/>
        <a:lstStyle/>
        <a:p>
          <a:pPr algn="l" rtl="0">
            <a:lnSpc>
              <a:spcPct val="90000"/>
            </a:lnSpc>
          </a:pPr>
          <a:r>
            <a:rPr lang="en-US" b="1" dirty="0">
              <a:latin typeface="Aptos"/>
              <a:ea typeface="Calibri"/>
              <a:cs typeface="Calibri"/>
              <a:hlinkClick xmlns:r="http://schemas.openxmlformats.org/officeDocument/2006/relationships" r:id="rId2">
                <a:extLst>
                  <a:ext uri="{A12FA001-AC4F-418D-AE19-62706E023703}">
                    <ahyp:hlinkClr xmlns:ahyp="http://schemas.microsoft.com/office/drawing/2018/hyperlinkcolor" val="tx"/>
                  </a:ext>
                </a:extLst>
              </a:hlinkClick>
            </a:rPr>
            <a:t>GAINS Training Webpage</a:t>
          </a:r>
          <a:r>
            <a:rPr lang="en-US" b="1" dirty="0">
              <a:latin typeface="Aptos"/>
              <a:ea typeface="Calibri"/>
              <a:cs typeface="Calibri"/>
            </a:rPr>
            <a:t> </a:t>
          </a:r>
        </a:p>
      </dgm:t>
    </dgm:pt>
    <dgm:pt modelId="{B0430C2F-F712-425D-947B-7600B100042E}" type="parTrans" cxnId="{B2EEFFE7-54C6-4069-B9C6-F02F4E12D983}">
      <dgm:prSet/>
      <dgm:spPr/>
      <dgm:t>
        <a:bodyPr/>
        <a:lstStyle/>
        <a:p>
          <a:endParaRPr lang="en-US"/>
        </a:p>
      </dgm:t>
    </dgm:pt>
    <dgm:pt modelId="{586CCAA4-E5F4-4E51-B4C3-ACA05C0272C8}" type="sibTrans" cxnId="{B2EEFFE7-54C6-4069-B9C6-F02F4E12D983}">
      <dgm:prSet/>
      <dgm:spPr/>
      <dgm:t>
        <a:bodyPr/>
        <a:lstStyle/>
        <a:p>
          <a:endParaRPr lang="en-US"/>
        </a:p>
      </dgm:t>
    </dgm:pt>
    <dgm:pt modelId="{E3B7AE01-A7D1-4F16-B8E5-B39D90E5195E}">
      <dgm:prSet phldr="0"/>
      <dgm:spPr/>
      <dgm:t>
        <a:bodyPr/>
        <a:lstStyle/>
        <a:p>
          <a:pPr algn="l" rtl="0">
            <a:lnSpc>
              <a:spcPct val="90000"/>
            </a:lnSpc>
          </a:pPr>
          <a:r>
            <a:rPr lang="en-US" u="none" dirty="0">
              <a:latin typeface="Aptos"/>
              <a:ea typeface="Calibri"/>
              <a:cs typeface="Calibri"/>
            </a:rPr>
            <a:t>Catch up on past trainings provided by CDE! </a:t>
          </a:r>
        </a:p>
      </dgm:t>
    </dgm:pt>
    <dgm:pt modelId="{03FD6556-53F6-4E76-89F1-784B2165F05F}" type="parTrans" cxnId="{E30E0581-99FD-4107-9B5F-F99887A9C5F5}">
      <dgm:prSet/>
      <dgm:spPr/>
      <dgm:t>
        <a:bodyPr/>
        <a:lstStyle/>
        <a:p>
          <a:endParaRPr lang="en-US"/>
        </a:p>
      </dgm:t>
    </dgm:pt>
    <dgm:pt modelId="{752A527F-D44E-4D32-80D5-08019D81C5BE}" type="sibTrans" cxnId="{E30E0581-99FD-4107-9B5F-F99887A9C5F5}">
      <dgm:prSet/>
      <dgm:spPr/>
      <dgm:t>
        <a:bodyPr/>
        <a:lstStyle/>
        <a:p>
          <a:endParaRPr lang="en-US"/>
        </a:p>
      </dgm:t>
    </dgm:pt>
    <dgm:pt modelId="{E03A68E7-6418-4A21-803B-C97B6D59578D}">
      <dgm:prSet phldr="0"/>
      <dgm:spPr/>
      <dgm:t>
        <a:bodyPr/>
        <a:lstStyle/>
        <a:p>
          <a:pPr rtl="0"/>
          <a:r>
            <a:rPr lang="en-US" u="none" dirty="0">
              <a:latin typeface="Aptos"/>
              <a:ea typeface="Calibri"/>
              <a:cs typeface="Calibri"/>
            </a:rPr>
            <a:t>Ask for help and indicate a time that works best for you through this ticketing system!</a:t>
          </a:r>
        </a:p>
      </dgm:t>
    </dgm:pt>
    <dgm:pt modelId="{66EE85E2-FBAC-4117-BAE7-6FFA323C391D}" type="parTrans" cxnId="{5509709D-A862-4B40-B45B-91C132BB911C}">
      <dgm:prSet/>
      <dgm:spPr/>
      <dgm:t>
        <a:bodyPr/>
        <a:lstStyle/>
        <a:p>
          <a:endParaRPr lang="en-US"/>
        </a:p>
      </dgm:t>
    </dgm:pt>
    <dgm:pt modelId="{2D17554B-DE57-4A7C-BDA2-8EB747968489}" type="sibTrans" cxnId="{5509709D-A862-4B40-B45B-91C132BB911C}">
      <dgm:prSet/>
      <dgm:spPr/>
      <dgm:t>
        <a:bodyPr/>
        <a:lstStyle/>
        <a:p>
          <a:endParaRPr lang="en-US"/>
        </a:p>
      </dgm:t>
    </dgm:pt>
    <dgm:pt modelId="{0362ADA7-2BD6-4E04-811D-A420C0C59235}">
      <dgm:prSet phldr="0"/>
      <dgm:spPr/>
      <dgm:t>
        <a:bodyPr/>
        <a:lstStyle/>
        <a:p>
          <a:pPr rtl="0"/>
          <a:r>
            <a:rPr lang="en-US" b="1" u="sng" dirty="0">
              <a:latin typeface="Aptos"/>
              <a:ea typeface="Calibri"/>
              <a:cs typeface="Calibri"/>
            </a:rPr>
            <a:t>GAINS Small Bites Trainings</a:t>
          </a:r>
        </a:p>
      </dgm:t>
    </dgm:pt>
    <dgm:pt modelId="{A99118CD-766A-455A-B620-4B1CEFAF3CB9}" type="parTrans" cxnId="{1C4A5A97-0EB8-451C-B7BB-840C9830EF9C}">
      <dgm:prSet/>
      <dgm:spPr/>
      <dgm:t>
        <a:bodyPr/>
        <a:lstStyle/>
        <a:p>
          <a:endParaRPr lang="en-US"/>
        </a:p>
      </dgm:t>
    </dgm:pt>
    <dgm:pt modelId="{355CB97B-9EC6-4137-A5AD-D4684154418F}" type="sibTrans" cxnId="{1C4A5A97-0EB8-451C-B7BB-840C9830EF9C}">
      <dgm:prSet/>
      <dgm:spPr/>
      <dgm:t>
        <a:bodyPr/>
        <a:lstStyle/>
        <a:p>
          <a:endParaRPr lang="en-US"/>
        </a:p>
      </dgm:t>
    </dgm:pt>
    <dgm:pt modelId="{DAEF8589-3AEE-437F-8E34-675C97063A4B}">
      <dgm:prSet phldr="0"/>
      <dgm:spPr/>
      <dgm:t>
        <a:bodyPr/>
        <a:lstStyle/>
        <a:p>
          <a:pPr rtl="0"/>
          <a:r>
            <a:rPr lang="en-US" b="0" u="none" dirty="0">
              <a:latin typeface="Aptos"/>
              <a:ea typeface="Calibri"/>
              <a:cs typeface="Calibri"/>
            </a:rPr>
            <a:t>Watch short videos on various aspects of the GAINS platform!</a:t>
          </a:r>
        </a:p>
      </dgm:t>
    </dgm:pt>
    <dgm:pt modelId="{BC73E2F0-A40A-47F8-9DD4-BB0ED258E3BF}" type="parTrans" cxnId="{171E1F51-74A2-4FD2-8A64-5C0868D95624}">
      <dgm:prSet/>
      <dgm:spPr/>
      <dgm:t>
        <a:bodyPr/>
        <a:lstStyle/>
        <a:p>
          <a:endParaRPr lang="en-US"/>
        </a:p>
      </dgm:t>
    </dgm:pt>
    <dgm:pt modelId="{55EED96C-FE55-497F-8CCD-48BA8E5842C8}" type="sibTrans" cxnId="{171E1F51-74A2-4FD2-8A64-5C0868D95624}">
      <dgm:prSet/>
      <dgm:spPr/>
      <dgm:t>
        <a:bodyPr/>
        <a:lstStyle/>
        <a:p>
          <a:endParaRPr lang="en-US"/>
        </a:p>
      </dgm:t>
    </dgm:pt>
    <dgm:pt modelId="{5361E673-F83F-43F8-BF8D-90B2B183E4C1}" type="pres">
      <dgm:prSet presAssocID="{536C21F1-470C-44C6-942F-A5F7968FD29D}" presName="linear" presStyleCnt="0">
        <dgm:presLayoutVars>
          <dgm:dir/>
          <dgm:animLvl val="lvl"/>
          <dgm:resizeHandles val="exact"/>
        </dgm:presLayoutVars>
      </dgm:prSet>
      <dgm:spPr/>
    </dgm:pt>
    <dgm:pt modelId="{499F53A0-79FD-4D41-8D11-F6122A3DFC60}" type="pres">
      <dgm:prSet presAssocID="{CEEF2CAA-39AC-41F6-BEB3-51AD369F62B1}" presName="parentLin" presStyleCnt="0"/>
      <dgm:spPr/>
    </dgm:pt>
    <dgm:pt modelId="{282B1E27-E461-4797-8459-3474B02B69A7}" type="pres">
      <dgm:prSet presAssocID="{CEEF2CAA-39AC-41F6-BEB3-51AD369F62B1}" presName="parentLeftMargin" presStyleLbl="node1" presStyleIdx="0" presStyleCnt="3"/>
      <dgm:spPr/>
    </dgm:pt>
    <dgm:pt modelId="{32FA8A6B-38A5-4FE0-B4B0-A80E9FD5E0FB}" type="pres">
      <dgm:prSet presAssocID="{CEEF2CAA-39AC-41F6-BEB3-51AD369F62B1}" presName="parentText" presStyleLbl="node1" presStyleIdx="0" presStyleCnt="3">
        <dgm:presLayoutVars>
          <dgm:chMax val="0"/>
          <dgm:bulletEnabled val="1"/>
        </dgm:presLayoutVars>
      </dgm:prSet>
      <dgm:spPr/>
    </dgm:pt>
    <dgm:pt modelId="{DA5144DB-2AAC-4D82-96E5-48A02D570651}" type="pres">
      <dgm:prSet presAssocID="{CEEF2CAA-39AC-41F6-BEB3-51AD369F62B1}" presName="negativeSpace" presStyleCnt="0"/>
      <dgm:spPr/>
    </dgm:pt>
    <dgm:pt modelId="{8A17BCA4-46D8-4F25-A650-079B89F5B6D2}" type="pres">
      <dgm:prSet presAssocID="{CEEF2CAA-39AC-41F6-BEB3-51AD369F62B1}" presName="childText" presStyleLbl="conFgAcc1" presStyleIdx="0" presStyleCnt="3">
        <dgm:presLayoutVars>
          <dgm:bulletEnabled val="1"/>
        </dgm:presLayoutVars>
      </dgm:prSet>
      <dgm:spPr/>
    </dgm:pt>
    <dgm:pt modelId="{87FD2DDF-D36D-4D96-8CD1-157FB465F588}" type="pres">
      <dgm:prSet presAssocID="{586CCAA4-E5F4-4E51-B4C3-ACA05C0272C8}" presName="spaceBetweenRectangles" presStyleCnt="0"/>
      <dgm:spPr/>
    </dgm:pt>
    <dgm:pt modelId="{7E43BD6E-B040-4452-ACC2-39C93EDE6C85}" type="pres">
      <dgm:prSet presAssocID="{7BC6F042-6BD1-4771-BB25-A652CD38EB0B}" presName="parentLin" presStyleCnt="0"/>
      <dgm:spPr/>
    </dgm:pt>
    <dgm:pt modelId="{A9A401CA-69AC-44D7-A794-60171841E314}" type="pres">
      <dgm:prSet presAssocID="{7BC6F042-6BD1-4771-BB25-A652CD38EB0B}" presName="parentLeftMargin" presStyleLbl="node1" presStyleIdx="0" presStyleCnt="3"/>
      <dgm:spPr/>
    </dgm:pt>
    <dgm:pt modelId="{3C863D6D-43E4-439A-A898-C658B122F1E7}" type="pres">
      <dgm:prSet presAssocID="{7BC6F042-6BD1-4771-BB25-A652CD38EB0B}" presName="parentText" presStyleLbl="node1" presStyleIdx="1" presStyleCnt="3">
        <dgm:presLayoutVars>
          <dgm:chMax val="0"/>
          <dgm:bulletEnabled val="1"/>
        </dgm:presLayoutVars>
      </dgm:prSet>
      <dgm:spPr/>
    </dgm:pt>
    <dgm:pt modelId="{D80D6B97-BC6B-4B5A-B08C-7A4928226124}" type="pres">
      <dgm:prSet presAssocID="{7BC6F042-6BD1-4771-BB25-A652CD38EB0B}" presName="negativeSpace" presStyleCnt="0"/>
      <dgm:spPr/>
    </dgm:pt>
    <dgm:pt modelId="{D07E6D82-027B-425F-80E5-5CD2BA165048}" type="pres">
      <dgm:prSet presAssocID="{7BC6F042-6BD1-4771-BB25-A652CD38EB0B}" presName="childText" presStyleLbl="conFgAcc1" presStyleIdx="1" presStyleCnt="3">
        <dgm:presLayoutVars>
          <dgm:bulletEnabled val="1"/>
        </dgm:presLayoutVars>
      </dgm:prSet>
      <dgm:spPr/>
    </dgm:pt>
    <dgm:pt modelId="{A2DBC18D-BD03-452A-8306-3EC560332CE6}" type="pres">
      <dgm:prSet presAssocID="{1C3DB188-DAC9-4BB3-B917-E9ADEB163FC8}" presName="spaceBetweenRectangles" presStyleCnt="0"/>
      <dgm:spPr/>
    </dgm:pt>
    <dgm:pt modelId="{E8CE24E2-B12D-4773-9C28-6C0600983F92}" type="pres">
      <dgm:prSet presAssocID="{0362ADA7-2BD6-4E04-811D-A420C0C59235}" presName="parentLin" presStyleCnt="0"/>
      <dgm:spPr/>
    </dgm:pt>
    <dgm:pt modelId="{675D19D3-88EA-4C81-B21F-2578BAAA21C3}" type="pres">
      <dgm:prSet presAssocID="{0362ADA7-2BD6-4E04-811D-A420C0C59235}" presName="parentLeftMargin" presStyleLbl="node1" presStyleIdx="1" presStyleCnt="3"/>
      <dgm:spPr/>
    </dgm:pt>
    <dgm:pt modelId="{04CF0178-3000-4503-B448-4978CE966D2C}" type="pres">
      <dgm:prSet presAssocID="{0362ADA7-2BD6-4E04-811D-A420C0C59235}" presName="parentText" presStyleLbl="node1" presStyleIdx="2" presStyleCnt="3">
        <dgm:presLayoutVars>
          <dgm:chMax val="0"/>
          <dgm:bulletEnabled val="1"/>
        </dgm:presLayoutVars>
      </dgm:prSet>
      <dgm:spPr/>
    </dgm:pt>
    <dgm:pt modelId="{29BB5C54-ED7B-4D90-AFC7-6F1639A86207}" type="pres">
      <dgm:prSet presAssocID="{0362ADA7-2BD6-4E04-811D-A420C0C59235}" presName="negativeSpace" presStyleCnt="0"/>
      <dgm:spPr/>
    </dgm:pt>
    <dgm:pt modelId="{C1FF4C33-E666-4AF0-A197-683427BF7624}" type="pres">
      <dgm:prSet presAssocID="{0362ADA7-2BD6-4E04-811D-A420C0C59235}" presName="childText" presStyleLbl="conFgAcc1" presStyleIdx="2" presStyleCnt="3">
        <dgm:presLayoutVars>
          <dgm:bulletEnabled val="1"/>
        </dgm:presLayoutVars>
      </dgm:prSet>
      <dgm:spPr/>
    </dgm:pt>
  </dgm:ptLst>
  <dgm:cxnLst>
    <dgm:cxn modelId="{82AC860E-ADC1-4555-94ED-9161456FFC04}" type="presOf" srcId="{536C21F1-470C-44C6-942F-A5F7968FD29D}" destId="{5361E673-F83F-43F8-BF8D-90B2B183E4C1}" srcOrd="0" destOrd="0" presId="urn:microsoft.com/office/officeart/2005/8/layout/list1"/>
    <dgm:cxn modelId="{419B6914-BD6F-469B-9562-6362DF896D45}" type="presOf" srcId="{DAEF8589-3AEE-437F-8E34-675C97063A4B}" destId="{C1FF4C33-E666-4AF0-A197-683427BF7624}" srcOrd="0" destOrd="0" presId="urn:microsoft.com/office/officeart/2005/8/layout/list1"/>
    <dgm:cxn modelId="{F0296E19-1D39-4EF0-AFC9-D340E8EF62DC}" type="presOf" srcId="{E03A68E7-6418-4A21-803B-C97B6D59578D}" destId="{D07E6D82-027B-425F-80E5-5CD2BA165048}" srcOrd="0" destOrd="0" presId="urn:microsoft.com/office/officeart/2005/8/layout/list1"/>
    <dgm:cxn modelId="{37415219-42C6-4596-BA10-7A9841613E3D}" type="presOf" srcId="{CEEF2CAA-39AC-41F6-BEB3-51AD369F62B1}" destId="{282B1E27-E461-4797-8459-3474B02B69A7}" srcOrd="0" destOrd="0" presId="urn:microsoft.com/office/officeart/2005/8/layout/list1"/>
    <dgm:cxn modelId="{9F30E950-C226-48A5-B862-987610FED470}" type="presOf" srcId="{CEEF2CAA-39AC-41F6-BEB3-51AD369F62B1}" destId="{32FA8A6B-38A5-4FE0-B4B0-A80E9FD5E0FB}" srcOrd="1" destOrd="0" presId="urn:microsoft.com/office/officeart/2005/8/layout/list1"/>
    <dgm:cxn modelId="{171E1F51-74A2-4FD2-8A64-5C0868D95624}" srcId="{0362ADA7-2BD6-4E04-811D-A420C0C59235}" destId="{DAEF8589-3AEE-437F-8E34-675C97063A4B}" srcOrd="0" destOrd="0" parTransId="{BC73E2F0-A40A-47F8-9DD4-BB0ED258E3BF}" sibTransId="{55EED96C-FE55-497F-8CCD-48BA8E5842C8}"/>
    <dgm:cxn modelId="{C52E5D71-2557-40CF-BC2B-EE939A8731A9}" type="presOf" srcId="{E3B7AE01-A7D1-4F16-B8E5-B39D90E5195E}" destId="{8A17BCA4-46D8-4F25-A650-079B89F5B6D2}" srcOrd="0" destOrd="0" presId="urn:microsoft.com/office/officeart/2005/8/layout/list1"/>
    <dgm:cxn modelId="{E30E0581-99FD-4107-9B5F-F99887A9C5F5}" srcId="{CEEF2CAA-39AC-41F6-BEB3-51AD369F62B1}" destId="{E3B7AE01-A7D1-4F16-B8E5-B39D90E5195E}" srcOrd="0" destOrd="0" parTransId="{03FD6556-53F6-4E76-89F1-784B2165F05F}" sibTransId="{752A527F-D44E-4D32-80D5-08019D81C5BE}"/>
    <dgm:cxn modelId="{22AA1294-E2BD-42FC-8993-C9CC0CD763D8}" type="presOf" srcId="{7BC6F042-6BD1-4771-BB25-A652CD38EB0B}" destId="{A9A401CA-69AC-44D7-A794-60171841E314}" srcOrd="0" destOrd="0" presId="urn:microsoft.com/office/officeart/2005/8/layout/list1"/>
    <dgm:cxn modelId="{1C4A5A97-0EB8-451C-B7BB-840C9830EF9C}" srcId="{536C21F1-470C-44C6-942F-A5F7968FD29D}" destId="{0362ADA7-2BD6-4E04-811D-A420C0C59235}" srcOrd="2" destOrd="0" parTransId="{A99118CD-766A-455A-B620-4B1CEFAF3CB9}" sibTransId="{355CB97B-9EC6-4137-A5AD-D4684154418F}"/>
    <dgm:cxn modelId="{5509709D-A862-4B40-B45B-91C132BB911C}" srcId="{7BC6F042-6BD1-4771-BB25-A652CD38EB0B}" destId="{E03A68E7-6418-4A21-803B-C97B6D59578D}" srcOrd="0" destOrd="0" parTransId="{66EE85E2-FBAC-4117-BAE7-6FFA323C391D}" sibTransId="{2D17554B-DE57-4A7C-BDA2-8EB747968489}"/>
    <dgm:cxn modelId="{7555F0BF-9CBE-4289-B882-A89FE333E5B6}" type="presOf" srcId="{0362ADA7-2BD6-4E04-811D-A420C0C59235}" destId="{675D19D3-88EA-4C81-B21F-2578BAAA21C3}" srcOrd="0" destOrd="0" presId="urn:microsoft.com/office/officeart/2005/8/layout/list1"/>
    <dgm:cxn modelId="{8128EDE4-DA4A-46DB-AD44-B15A8E4D9B46}" type="presOf" srcId="{7BC6F042-6BD1-4771-BB25-A652CD38EB0B}" destId="{3C863D6D-43E4-439A-A898-C658B122F1E7}" srcOrd="1" destOrd="0" presId="urn:microsoft.com/office/officeart/2005/8/layout/list1"/>
    <dgm:cxn modelId="{B2EEFFE7-54C6-4069-B9C6-F02F4E12D983}" srcId="{536C21F1-470C-44C6-942F-A5F7968FD29D}" destId="{CEEF2CAA-39AC-41F6-BEB3-51AD369F62B1}" srcOrd="0" destOrd="0" parTransId="{B0430C2F-F712-425D-947B-7600B100042E}" sibTransId="{586CCAA4-E5F4-4E51-B4C3-ACA05C0272C8}"/>
    <dgm:cxn modelId="{D9B5FAF0-5483-4596-9D6A-520395EC328C}" srcId="{536C21F1-470C-44C6-942F-A5F7968FD29D}" destId="{7BC6F042-6BD1-4771-BB25-A652CD38EB0B}" srcOrd="1" destOrd="0" parTransId="{3276C350-5FE8-47C4-8841-D365B3CC16D9}" sibTransId="{1C3DB188-DAC9-4BB3-B917-E9ADEB163FC8}"/>
    <dgm:cxn modelId="{CCFB95F1-5F9D-4709-BFA2-C8679F2BE2A5}" type="presOf" srcId="{0362ADA7-2BD6-4E04-811D-A420C0C59235}" destId="{04CF0178-3000-4503-B448-4978CE966D2C}" srcOrd="1" destOrd="0" presId="urn:microsoft.com/office/officeart/2005/8/layout/list1"/>
    <dgm:cxn modelId="{404AFD23-0AC5-4A40-B132-223F3602F401}" type="presParOf" srcId="{5361E673-F83F-43F8-BF8D-90B2B183E4C1}" destId="{499F53A0-79FD-4D41-8D11-F6122A3DFC60}" srcOrd="0" destOrd="0" presId="urn:microsoft.com/office/officeart/2005/8/layout/list1"/>
    <dgm:cxn modelId="{63C2EE08-88F1-4CF4-B146-F7E879958A8C}" type="presParOf" srcId="{499F53A0-79FD-4D41-8D11-F6122A3DFC60}" destId="{282B1E27-E461-4797-8459-3474B02B69A7}" srcOrd="0" destOrd="0" presId="urn:microsoft.com/office/officeart/2005/8/layout/list1"/>
    <dgm:cxn modelId="{259271F8-119A-4E6B-9E4C-7300FA9BD41E}" type="presParOf" srcId="{499F53A0-79FD-4D41-8D11-F6122A3DFC60}" destId="{32FA8A6B-38A5-4FE0-B4B0-A80E9FD5E0FB}" srcOrd="1" destOrd="0" presId="urn:microsoft.com/office/officeart/2005/8/layout/list1"/>
    <dgm:cxn modelId="{940CB4C6-03AE-4CDC-AF95-79692C4C0B6E}" type="presParOf" srcId="{5361E673-F83F-43F8-BF8D-90B2B183E4C1}" destId="{DA5144DB-2AAC-4D82-96E5-48A02D570651}" srcOrd="1" destOrd="0" presId="urn:microsoft.com/office/officeart/2005/8/layout/list1"/>
    <dgm:cxn modelId="{8AB3E6F1-AAC9-493E-84AE-7259673083CC}" type="presParOf" srcId="{5361E673-F83F-43F8-BF8D-90B2B183E4C1}" destId="{8A17BCA4-46D8-4F25-A650-079B89F5B6D2}" srcOrd="2" destOrd="0" presId="urn:microsoft.com/office/officeart/2005/8/layout/list1"/>
    <dgm:cxn modelId="{16792509-F72F-4183-89B5-E5573C849B15}" type="presParOf" srcId="{5361E673-F83F-43F8-BF8D-90B2B183E4C1}" destId="{87FD2DDF-D36D-4D96-8CD1-157FB465F588}" srcOrd="3" destOrd="0" presId="urn:microsoft.com/office/officeart/2005/8/layout/list1"/>
    <dgm:cxn modelId="{CA2A4F1C-DF8E-44C3-B209-A3D758166DE9}" type="presParOf" srcId="{5361E673-F83F-43F8-BF8D-90B2B183E4C1}" destId="{7E43BD6E-B040-4452-ACC2-39C93EDE6C85}" srcOrd="4" destOrd="0" presId="urn:microsoft.com/office/officeart/2005/8/layout/list1"/>
    <dgm:cxn modelId="{62F44E47-B669-4110-8B09-E5497F1D42C8}" type="presParOf" srcId="{7E43BD6E-B040-4452-ACC2-39C93EDE6C85}" destId="{A9A401CA-69AC-44D7-A794-60171841E314}" srcOrd="0" destOrd="0" presId="urn:microsoft.com/office/officeart/2005/8/layout/list1"/>
    <dgm:cxn modelId="{061869BD-D601-4682-8933-4C0935B9E492}" type="presParOf" srcId="{7E43BD6E-B040-4452-ACC2-39C93EDE6C85}" destId="{3C863D6D-43E4-439A-A898-C658B122F1E7}" srcOrd="1" destOrd="0" presId="urn:microsoft.com/office/officeart/2005/8/layout/list1"/>
    <dgm:cxn modelId="{07FF2A1E-C6FF-44B2-8638-3A0B5F119B5F}" type="presParOf" srcId="{5361E673-F83F-43F8-BF8D-90B2B183E4C1}" destId="{D80D6B97-BC6B-4B5A-B08C-7A4928226124}" srcOrd="5" destOrd="0" presId="urn:microsoft.com/office/officeart/2005/8/layout/list1"/>
    <dgm:cxn modelId="{9332EC63-13DF-4017-BB29-79C416B69B84}" type="presParOf" srcId="{5361E673-F83F-43F8-BF8D-90B2B183E4C1}" destId="{D07E6D82-027B-425F-80E5-5CD2BA165048}" srcOrd="6" destOrd="0" presId="urn:microsoft.com/office/officeart/2005/8/layout/list1"/>
    <dgm:cxn modelId="{5EC1174D-F6ED-4AC2-9FCA-728982144473}" type="presParOf" srcId="{5361E673-F83F-43F8-BF8D-90B2B183E4C1}" destId="{A2DBC18D-BD03-452A-8306-3EC560332CE6}" srcOrd="7" destOrd="0" presId="urn:microsoft.com/office/officeart/2005/8/layout/list1"/>
    <dgm:cxn modelId="{0B306199-1B7D-40ED-B27C-44A491EF0CC5}" type="presParOf" srcId="{5361E673-F83F-43F8-BF8D-90B2B183E4C1}" destId="{E8CE24E2-B12D-4773-9C28-6C0600983F92}" srcOrd="8" destOrd="0" presId="urn:microsoft.com/office/officeart/2005/8/layout/list1"/>
    <dgm:cxn modelId="{387FE42B-DED7-4F89-BBBC-C3AA2400EBF3}" type="presParOf" srcId="{E8CE24E2-B12D-4773-9C28-6C0600983F92}" destId="{675D19D3-88EA-4C81-B21F-2578BAAA21C3}" srcOrd="0" destOrd="0" presId="urn:microsoft.com/office/officeart/2005/8/layout/list1"/>
    <dgm:cxn modelId="{6397FD6D-D0ED-4B2C-B6B5-AE08039CA3E9}" type="presParOf" srcId="{E8CE24E2-B12D-4773-9C28-6C0600983F92}" destId="{04CF0178-3000-4503-B448-4978CE966D2C}" srcOrd="1" destOrd="0" presId="urn:microsoft.com/office/officeart/2005/8/layout/list1"/>
    <dgm:cxn modelId="{AB13B26B-60CA-4EF5-AD55-BC992F87D345}" type="presParOf" srcId="{5361E673-F83F-43F8-BF8D-90B2B183E4C1}" destId="{29BB5C54-ED7B-4D90-AFC7-6F1639A86207}" srcOrd="9" destOrd="0" presId="urn:microsoft.com/office/officeart/2005/8/layout/list1"/>
    <dgm:cxn modelId="{0864D87A-0347-4F8C-95CB-D8DB97870AB3}" type="presParOf" srcId="{5361E673-F83F-43F8-BF8D-90B2B183E4C1}" destId="{C1FF4C33-E666-4AF0-A197-683427BF7624}"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17BCA4-46D8-4F25-A650-079B89F5B6D2}">
      <dsp:nvSpPr>
        <dsp:cNvPr id="0" name=""/>
        <dsp:cNvSpPr/>
      </dsp:nvSpPr>
      <dsp:spPr>
        <a:xfrm>
          <a:off x="0" y="315998"/>
          <a:ext cx="5177692" cy="1020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1847" tIns="374904" rIns="401847" bIns="128016" numCol="1" spcCol="1270" anchor="t" anchorCtr="0">
          <a:noAutofit/>
        </a:bodyPr>
        <a:lstStyle/>
        <a:p>
          <a:pPr marL="171450" lvl="1" indent="-171450" algn="l" defTabSz="800100" rtl="0">
            <a:lnSpc>
              <a:spcPct val="90000"/>
            </a:lnSpc>
            <a:spcBef>
              <a:spcPct val="0"/>
            </a:spcBef>
            <a:spcAft>
              <a:spcPct val="15000"/>
            </a:spcAft>
            <a:buChar char="•"/>
          </a:pPr>
          <a:r>
            <a:rPr lang="en-US" sz="1800" u="none" kern="1200" dirty="0">
              <a:latin typeface="Aptos"/>
              <a:ea typeface="Calibri"/>
              <a:cs typeface="Calibri"/>
            </a:rPr>
            <a:t>Catch up on past trainings provided by CDE! </a:t>
          </a:r>
        </a:p>
      </dsp:txBody>
      <dsp:txXfrm>
        <a:off x="0" y="315998"/>
        <a:ext cx="5177692" cy="1020600"/>
      </dsp:txXfrm>
    </dsp:sp>
    <dsp:sp modelId="{32FA8A6B-38A5-4FE0-B4B0-A80E9FD5E0FB}">
      <dsp:nvSpPr>
        <dsp:cNvPr id="0" name=""/>
        <dsp:cNvSpPr/>
      </dsp:nvSpPr>
      <dsp:spPr>
        <a:xfrm>
          <a:off x="258884" y="50318"/>
          <a:ext cx="3624385" cy="5313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6993" tIns="0" rIns="136993" bIns="0" numCol="1" spcCol="1270" anchor="ctr" anchorCtr="0">
          <a:noAutofit/>
        </a:bodyPr>
        <a:lstStyle/>
        <a:p>
          <a:pPr marL="0" lvl="0" indent="0" algn="l" defTabSz="800100" rtl="0">
            <a:lnSpc>
              <a:spcPct val="90000"/>
            </a:lnSpc>
            <a:spcBef>
              <a:spcPct val="0"/>
            </a:spcBef>
            <a:spcAft>
              <a:spcPct val="35000"/>
            </a:spcAft>
            <a:buNone/>
          </a:pPr>
          <a:r>
            <a:rPr lang="en-US" sz="1800" b="1" kern="1200" dirty="0">
              <a:latin typeface="Aptos"/>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GAINS Training Webpage</a:t>
          </a:r>
          <a:r>
            <a:rPr lang="en-US" sz="1800" b="1" kern="1200" dirty="0">
              <a:latin typeface="Aptos"/>
              <a:ea typeface="Calibri"/>
              <a:cs typeface="Calibri"/>
            </a:rPr>
            <a:t> </a:t>
          </a:r>
        </a:p>
      </dsp:txBody>
      <dsp:txXfrm>
        <a:off x="284823" y="76257"/>
        <a:ext cx="3572507" cy="479482"/>
      </dsp:txXfrm>
    </dsp:sp>
    <dsp:sp modelId="{D07E6D82-027B-425F-80E5-5CD2BA165048}">
      <dsp:nvSpPr>
        <dsp:cNvPr id="0" name=""/>
        <dsp:cNvSpPr/>
      </dsp:nvSpPr>
      <dsp:spPr>
        <a:xfrm>
          <a:off x="0" y="1699478"/>
          <a:ext cx="5177692" cy="1020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1847" tIns="374904" rIns="401847" bIns="128016" numCol="1" spcCol="1270" anchor="t" anchorCtr="0">
          <a:noAutofit/>
        </a:bodyPr>
        <a:lstStyle/>
        <a:p>
          <a:pPr marL="171450" lvl="1" indent="-171450" algn="l" defTabSz="800100" rtl="0">
            <a:lnSpc>
              <a:spcPct val="90000"/>
            </a:lnSpc>
            <a:spcBef>
              <a:spcPct val="0"/>
            </a:spcBef>
            <a:spcAft>
              <a:spcPct val="15000"/>
            </a:spcAft>
            <a:buChar char="•"/>
          </a:pPr>
          <a:r>
            <a:rPr lang="en-US" sz="1800" u="none" kern="1200" dirty="0">
              <a:latin typeface="Aptos"/>
              <a:ea typeface="Calibri"/>
              <a:cs typeface="Calibri"/>
            </a:rPr>
            <a:t>Ask for help and indicate a time that works best for you through this ticketing system!</a:t>
          </a:r>
        </a:p>
      </dsp:txBody>
      <dsp:txXfrm>
        <a:off x="0" y="1699478"/>
        <a:ext cx="5177692" cy="1020600"/>
      </dsp:txXfrm>
    </dsp:sp>
    <dsp:sp modelId="{3C863D6D-43E4-439A-A898-C658B122F1E7}">
      <dsp:nvSpPr>
        <dsp:cNvPr id="0" name=""/>
        <dsp:cNvSpPr/>
      </dsp:nvSpPr>
      <dsp:spPr>
        <a:xfrm>
          <a:off x="258884" y="1433798"/>
          <a:ext cx="3624385" cy="5313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6993" tIns="0" rIns="136993" bIns="0" numCol="1" spcCol="1270" anchor="ctr" anchorCtr="0">
          <a:noAutofit/>
        </a:bodyPr>
        <a:lstStyle/>
        <a:p>
          <a:pPr marL="0" lvl="0" indent="0" algn="l" defTabSz="800100" rtl="0">
            <a:lnSpc>
              <a:spcPct val="90000"/>
            </a:lnSpc>
            <a:spcBef>
              <a:spcPct val="0"/>
            </a:spcBef>
            <a:spcAft>
              <a:spcPct val="35000"/>
            </a:spcAft>
            <a:buNone/>
          </a:pPr>
          <a:r>
            <a:rPr lang="en-US" sz="1800" b="1" u="sng" kern="1200" dirty="0">
              <a:latin typeface="Aptos"/>
              <a:ea typeface="Calibri"/>
              <a:cs typeface="Calibri"/>
              <a:hlinkClick xmlns:r="http://schemas.openxmlformats.org/officeDocument/2006/relationships" r:id="rId2">
                <a:extLst>
                  <a:ext uri="{A12FA001-AC4F-418D-AE19-62706E023703}">
                    <ahyp:hlinkClr xmlns:ahyp="http://schemas.microsoft.com/office/drawing/2018/hyperlinkcolor" val="tx"/>
                  </a:ext>
                </a:extLst>
              </a:hlinkClick>
            </a:rPr>
            <a:t>GAINS Help Desk Ticket</a:t>
          </a:r>
          <a:r>
            <a:rPr lang="en-US" sz="1800" b="1" kern="1200" dirty="0">
              <a:latin typeface="Aptos"/>
              <a:ea typeface="Calibri"/>
              <a:cs typeface="Calibri"/>
            </a:rPr>
            <a:t> </a:t>
          </a:r>
          <a:endParaRPr lang="en-US" sz="1800" b="1" kern="1200" dirty="0">
            <a:latin typeface="Aptos"/>
          </a:endParaRPr>
        </a:p>
      </dsp:txBody>
      <dsp:txXfrm>
        <a:off x="284823" y="1459737"/>
        <a:ext cx="3572507" cy="479482"/>
      </dsp:txXfrm>
    </dsp:sp>
    <dsp:sp modelId="{C1FF4C33-E666-4AF0-A197-683427BF7624}">
      <dsp:nvSpPr>
        <dsp:cNvPr id="0" name=""/>
        <dsp:cNvSpPr/>
      </dsp:nvSpPr>
      <dsp:spPr>
        <a:xfrm>
          <a:off x="0" y="3082958"/>
          <a:ext cx="5177692" cy="10206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01847" tIns="374904" rIns="401847" bIns="128016" numCol="1" spcCol="1270" anchor="t" anchorCtr="0">
          <a:noAutofit/>
        </a:bodyPr>
        <a:lstStyle/>
        <a:p>
          <a:pPr marL="171450" lvl="1" indent="-171450" algn="l" defTabSz="800100" rtl="0">
            <a:lnSpc>
              <a:spcPct val="90000"/>
            </a:lnSpc>
            <a:spcBef>
              <a:spcPct val="0"/>
            </a:spcBef>
            <a:spcAft>
              <a:spcPct val="15000"/>
            </a:spcAft>
            <a:buChar char="•"/>
          </a:pPr>
          <a:r>
            <a:rPr lang="en-US" sz="1800" b="0" u="none" kern="1200" dirty="0">
              <a:latin typeface="Aptos"/>
              <a:ea typeface="Calibri"/>
              <a:cs typeface="Calibri"/>
            </a:rPr>
            <a:t>Watch short videos on various aspects of the GAINS platform!</a:t>
          </a:r>
        </a:p>
      </dsp:txBody>
      <dsp:txXfrm>
        <a:off x="0" y="3082958"/>
        <a:ext cx="5177692" cy="1020600"/>
      </dsp:txXfrm>
    </dsp:sp>
    <dsp:sp modelId="{04CF0178-3000-4503-B448-4978CE966D2C}">
      <dsp:nvSpPr>
        <dsp:cNvPr id="0" name=""/>
        <dsp:cNvSpPr/>
      </dsp:nvSpPr>
      <dsp:spPr>
        <a:xfrm>
          <a:off x="258884" y="2817278"/>
          <a:ext cx="3624385" cy="5313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6993" tIns="0" rIns="136993" bIns="0" numCol="1" spcCol="1270" anchor="ctr" anchorCtr="0">
          <a:noAutofit/>
        </a:bodyPr>
        <a:lstStyle/>
        <a:p>
          <a:pPr marL="0" lvl="0" indent="0" algn="l" defTabSz="800100" rtl="0">
            <a:lnSpc>
              <a:spcPct val="90000"/>
            </a:lnSpc>
            <a:spcBef>
              <a:spcPct val="0"/>
            </a:spcBef>
            <a:spcAft>
              <a:spcPct val="35000"/>
            </a:spcAft>
            <a:buNone/>
          </a:pPr>
          <a:r>
            <a:rPr lang="en-US" sz="1800" b="1" u="sng" kern="1200" dirty="0">
              <a:latin typeface="Aptos"/>
              <a:ea typeface="Calibri"/>
              <a:cs typeface="Calibri"/>
            </a:rPr>
            <a:t>GAINS Small Bites Trainings</a:t>
          </a:r>
        </a:p>
      </dsp:txBody>
      <dsp:txXfrm>
        <a:off x="284823" y="2843217"/>
        <a:ext cx="3572507"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D9388-8D53-4344-9C83-064F1BF3D0D3}"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F60AB8-10E4-4BB1-87D3-71A1C61A73A0}" type="slidenum">
              <a:rPr lang="en-US" smtClean="0"/>
              <a:t>‹#›</a:t>
            </a:fld>
            <a:endParaRPr lang="en-US"/>
          </a:p>
        </p:txBody>
      </p:sp>
    </p:spTree>
    <p:extLst>
      <p:ext uri="{BB962C8B-B14F-4D97-AF65-F5344CB8AC3E}">
        <p14:creationId xmlns:p14="http://schemas.microsoft.com/office/powerpoint/2010/main" val="4226062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B3F116A4-8F25-4602-E843-86BFC74AACF6}"/>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B84793BC-CD8C-9952-3DCB-28E291177B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C7B9CAE9-70F1-931F-694F-60B5034E26F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5274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6FBAC20C-0FD4-65CF-C5F5-DB9BC1423D0A}"/>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3B3AC9E6-C6FC-424C-1542-3CD96936E67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31FBF93C-C648-AAD7-9463-E696C353A87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17312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3926389D-C90E-1D2B-7984-FD1E0A913F8C}"/>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05000526-5687-B223-7D64-FBB061D77C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0E48B4D9-D71C-EA79-8E78-1415C3A3412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96285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ea typeface="Calibri"/>
                <a:cs typeface="Calibri"/>
              </a:rPr>
              <a:t>JH</a:t>
            </a:r>
          </a:p>
        </p:txBody>
      </p:sp>
      <p:sp>
        <p:nvSpPr>
          <p:cNvPr id="4" name="Slide Number Placeholder 3"/>
          <p:cNvSpPr>
            <a:spLocks noGrp="1"/>
          </p:cNvSpPr>
          <p:nvPr>
            <p:ph type="sldNum" sz="quarter" idx="5"/>
          </p:nvPr>
        </p:nvSpPr>
        <p:spPr/>
        <p:txBody>
          <a:bodyPr/>
          <a:lstStyle/>
          <a:p>
            <a:fld id="{D8C3E97E-4890-4915-A7C2-F3D207C521C5}" type="slidenum">
              <a:rPr lang="en-US" smtClean="0"/>
              <a:t>25</a:t>
            </a:fld>
            <a:endParaRPr lang="en-US"/>
          </a:p>
        </p:txBody>
      </p:sp>
    </p:spTree>
    <p:extLst>
      <p:ext uri="{BB962C8B-B14F-4D97-AF65-F5344CB8AC3E}">
        <p14:creationId xmlns:p14="http://schemas.microsoft.com/office/powerpoint/2010/main" val="3016806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74DEB740-8A5B-EA18-3FAD-D50E8E697FDB}"/>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8DBBFDB4-F564-B477-ABEC-2288DFB346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125E2C59-F1A6-D29F-1E1D-C91FD5AEB4C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155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a:extLst>
            <a:ext uri="{FF2B5EF4-FFF2-40B4-BE49-F238E27FC236}">
              <a16:creationId xmlns:a16="http://schemas.microsoft.com/office/drawing/2014/main" id="{FBEBB1D6-D745-21A8-DAF8-3C4394794765}"/>
            </a:ext>
          </a:extLst>
        </p:cNvPr>
        <p:cNvGrpSpPr/>
        <p:nvPr/>
      </p:nvGrpSpPr>
      <p:grpSpPr>
        <a:xfrm>
          <a:off x="0" y="0"/>
          <a:ext cx="0" cy="0"/>
          <a:chOff x="0" y="0"/>
          <a:chExt cx="0" cy="0"/>
        </a:xfrm>
      </p:grpSpPr>
      <p:sp>
        <p:nvSpPr>
          <p:cNvPr id="499" name="Google Shape;499;p21:notes">
            <a:extLst>
              <a:ext uri="{FF2B5EF4-FFF2-40B4-BE49-F238E27FC236}">
                <a16:creationId xmlns:a16="http://schemas.microsoft.com/office/drawing/2014/main" id="{87485881-AD85-9508-F21A-FBDDAB73F71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a:extLst>
              <a:ext uri="{FF2B5EF4-FFF2-40B4-BE49-F238E27FC236}">
                <a16:creationId xmlns:a16="http://schemas.microsoft.com/office/drawing/2014/main" id="{62C048B2-1516-3D03-0D0E-25FEF1E38C1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1896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299F-F461-F7CF-7370-AF82C49576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D839BE-0B4B-2E9A-477B-7D5ABD9B20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6FE939-FF08-0420-0F87-A229E359ADA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A24FF9C-4D67-6BED-EF82-6AA17051D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9FF94-D90C-51B2-07CF-5068E40CB971}"/>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116915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F1797-7BAA-C620-6D44-C30D4182D6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891019-06A6-6FC4-71F6-6E23BEC8F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534F2-D6E7-C873-4585-E33D6E8CC8D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8FFC20-34F7-D0E5-8D46-FDA1AAF91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7913E4-1E72-1735-8574-5744A3124FB3}"/>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91534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BC80D2-BD6D-63B0-C80C-2ED12899A5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A9EFB7-D17A-272E-2954-72EC804123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6C20-8818-BCCD-7DE3-585FBDBCCB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AED9BB2-0FAF-ED07-EBCC-00EC4718C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10E4A-F73B-B9E3-8301-04847CAD597D}"/>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3745759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4480709"/>
            <a:ext cx="12192000" cy="830439"/>
          </a:xfrm>
          <a:solidFill>
            <a:srgbClr val="488BC9"/>
          </a:solidFill>
        </p:spPr>
        <p:txBody>
          <a:bodyPr>
            <a:normAutofit/>
          </a:bodyPr>
          <a:lstStyle>
            <a:lvl1pPr algn="ctr">
              <a:defRPr sz="32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1"/>
            <a:ext cx="12192000" cy="6857999"/>
          </a:xfrm>
        </p:spPr>
        <p:txBody>
          <a:bodyPr>
            <a:normAutofit/>
          </a:bodyPr>
          <a:lstStyle>
            <a:lvl1pPr marL="0" indent="0">
              <a:buNone/>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448868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Blue 1">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500" y="0"/>
            <a:ext cx="12192000" cy="3657600"/>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t">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hasCustomPrompt="1"/>
          </p:nvPr>
        </p:nvSpPr>
        <p:spPr>
          <a:xfrm>
            <a:off x="8250343" y="2"/>
            <a:ext cx="3939533" cy="5748533"/>
          </a:xfrm>
        </p:spPr>
        <p:txBody>
          <a:bodyPr>
            <a:normAutofit/>
          </a:bodyPr>
          <a:lstStyle>
            <a:lvl1pPr marL="152396" indent="0">
              <a:buNone/>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r>
              <a:rPr lang="en-US"/>
              <a:t>Object</a:t>
            </a:r>
          </a:p>
        </p:txBody>
      </p:sp>
      <p:pic>
        <p:nvPicPr>
          <p:cNvPr id="10" name="Footer Background">
            <a:extLst>
              <a:ext uri="{FF2B5EF4-FFF2-40B4-BE49-F238E27FC236}">
                <a16:creationId xmlns:a16="http://schemas.microsoft.com/office/drawing/2014/main" id="{C89979AB-D14A-E902-7C83-DEEC35762569}"/>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 y="5744778"/>
            <a:ext cx="12192004" cy="1107281"/>
          </a:xfrm>
          <a:prstGeom prst="rect">
            <a:avLst/>
          </a:prstGeom>
          <a:noFill/>
          <a:ln>
            <a:noFill/>
          </a:ln>
        </p:spPr>
      </p:pic>
    </p:spTree>
    <p:extLst>
      <p:ext uri="{BB962C8B-B14F-4D97-AF65-F5344CB8AC3E}">
        <p14:creationId xmlns:p14="http://schemas.microsoft.com/office/powerpoint/2010/main" val="898093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without image - Blue">
  <p:cSld name="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1" y="5760928"/>
            <a:ext cx="12192004" cy="1107281"/>
          </a:xfrm>
          <a:prstGeom prst="rect">
            <a:avLst/>
          </a:prstGeom>
          <a:noFill/>
          <a:ln>
            <a:noFill/>
          </a:ln>
        </p:spPr>
      </p:pic>
      <p:cxnSp>
        <p:nvCxnSpPr>
          <p:cNvPr id="190" name="Google Shape;190;p48" descr="&quot;&quot;"/>
          <p:cNvCxnSpPr/>
          <p:nvPr/>
        </p:nvCxnSpPr>
        <p:spPr>
          <a:xfrm>
            <a:off x="0" y="1224467"/>
            <a:ext cx="99728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415600" y="140133"/>
            <a:ext cx="9557200" cy="9884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667">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2400">
                <a:solidFill>
                  <a:schemeClr val="dk1"/>
                </a:solidFill>
                <a:latin typeface="Roboto"/>
                <a:ea typeface="Roboto"/>
                <a:cs typeface="Roboto"/>
                <a:sym typeface="Roboto"/>
              </a:defRPr>
            </a:lvl9pPr>
          </a:lstStyle>
          <a:p>
            <a:endParaRPr/>
          </a:p>
        </p:txBody>
      </p:sp>
      <p:sp>
        <p:nvSpPr>
          <p:cNvPr id="192" name="Google Shape;192;p48"/>
          <p:cNvSpPr txBox="1">
            <a:spLocks noGrp="1"/>
          </p:cNvSpPr>
          <p:nvPr>
            <p:ph type="body" idx="1"/>
          </p:nvPr>
        </p:nvSpPr>
        <p:spPr>
          <a:xfrm>
            <a:off x="415600" y="1536633"/>
            <a:ext cx="7037200" cy="4046400"/>
          </a:xfrm>
          <a:prstGeom prst="rect">
            <a:avLst/>
          </a:prstGeom>
          <a:noFill/>
          <a:ln>
            <a:noFill/>
          </a:ln>
        </p:spPr>
        <p:txBody>
          <a:bodyPr spcFirstLastPara="1" wrap="square" lIns="91425" tIns="91425" rIns="91425" bIns="91425" anchor="t" anchorCtr="0">
            <a:normAutofit/>
          </a:bodyPr>
          <a:lstStyle>
            <a:lvl1pPr marL="609585" lvl="0" indent="-440256" algn="l">
              <a:lnSpc>
                <a:spcPct val="115000"/>
              </a:lnSpc>
              <a:spcBef>
                <a:spcPts val="0"/>
              </a:spcBef>
              <a:spcAft>
                <a:spcPts val="0"/>
              </a:spcAft>
              <a:buClr>
                <a:schemeClr val="dk1"/>
              </a:buClr>
              <a:buSzPts val="1600"/>
              <a:buFont typeface="Roboto"/>
              <a:buChar char="●"/>
              <a:defRPr sz="2133">
                <a:solidFill>
                  <a:schemeClr val="dk1"/>
                </a:solidFill>
                <a:latin typeface="Roboto"/>
                <a:ea typeface="Roboto"/>
                <a:cs typeface="Roboto"/>
                <a:sym typeface="Roboto"/>
              </a:defRPr>
            </a:lvl1pPr>
            <a:lvl2pPr marL="1219170" lvl="1"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828754" lvl="2"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2438339" lvl="3"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3047924" lvl="4"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3657509" lvl="5"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4267093" lvl="6"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4876678" lvl="7"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5486263" lvl="8" indent="-423323"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93" name="Google Shape;193;p48"/>
          <p:cNvSpPr txBox="1">
            <a:spLocks noGrp="1"/>
          </p:cNvSpPr>
          <p:nvPr>
            <p:ph type="title" idx="2"/>
          </p:nvPr>
        </p:nvSpPr>
        <p:spPr>
          <a:xfrm>
            <a:off x="165167" y="5796533"/>
            <a:ext cx="96896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9pPr>
          </a:lstStyle>
          <a:p>
            <a:endParaRPr/>
          </a:p>
        </p:txBody>
      </p:sp>
      <p:sp>
        <p:nvSpPr>
          <p:cNvPr id="194" name="Google Shape;194;p48"/>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733" b="0" i="0" u="none" strike="noStrike" cap="none">
                <a:solidFill>
                  <a:srgbClr val="FFFFFF"/>
                </a:solidFill>
                <a:latin typeface="Arial"/>
                <a:ea typeface="Arial"/>
                <a:cs typeface="Arial"/>
                <a:sym typeface="Arial"/>
              </a:rPr>
              <a:t> </a:t>
            </a:r>
            <a:fld id="{00000000-1234-1234-1234-123412341234}" type="slidenum">
              <a:rPr lang="en" sz="1733"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733" b="0" i="0" u="none" strike="noStrike" cap="none">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10669534" y="6024434"/>
            <a:ext cx="1232567" cy="537865"/>
          </a:xfrm>
          <a:prstGeom prst="rect">
            <a:avLst/>
          </a:prstGeom>
          <a:noFill/>
          <a:ln>
            <a:noFill/>
          </a:ln>
        </p:spPr>
      </p:pic>
      <p:sp>
        <p:nvSpPr>
          <p:cNvPr id="196" name="Google Shape;196;p48"/>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7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811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42" name="Google Shape;242;p56"/>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733" b="0" i="0" u="none" strike="noStrike" cap="none">
                <a:solidFill>
                  <a:srgbClr val="FFFFFF"/>
                </a:solidFill>
                <a:latin typeface="Arial"/>
                <a:ea typeface="Arial"/>
                <a:cs typeface="Arial"/>
                <a:sym typeface="Arial"/>
              </a:rPr>
              <a:t> </a:t>
            </a:r>
            <a:fld id="{00000000-1234-1234-1234-123412341234}" type="slidenum">
              <a:rPr lang="en" sz="1733"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733" b="0" i="0" u="none" strike="noStrike" cap="none">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10669534" y="6024434"/>
            <a:ext cx="1232567" cy="537865"/>
          </a:xfrm>
          <a:prstGeom prst="rect">
            <a:avLst/>
          </a:prstGeom>
          <a:noFill/>
          <a:ln>
            <a:noFill/>
          </a:ln>
        </p:spPr>
      </p:pic>
      <p:sp>
        <p:nvSpPr>
          <p:cNvPr id="244" name="Google Shape;244;p56"/>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554993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36" name="Google Shape;236;p55"/>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733" b="0" i="0" u="none" strike="noStrike" cap="none">
                <a:solidFill>
                  <a:srgbClr val="FFFFFF"/>
                </a:solidFill>
                <a:latin typeface="Arial"/>
                <a:ea typeface="Arial"/>
                <a:cs typeface="Arial"/>
                <a:sym typeface="Arial"/>
              </a:rPr>
              <a:t> </a:t>
            </a:r>
            <a:fld id="{00000000-1234-1234-1234-123412341234}" type="slidenum">
              <a:rPr lang="en" sz="1733"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733" b="0" i="0" u="none" strike="noStrike" cap="none">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10669534" y="6024434"/>
            <a:ext cx="1232567" cy="537865"/>
          </a:xfrm>
          <a:prstGeom prst="rect">
            <a:avLst/>
          </a:prstGeom>
          <a:noFill/>
          <a:ln>
            <a:noFill/>
          </a:ln>
        </p:spPr>
      </p:pic>
      <p:sp>
        <p:nvSpPr>
          <p:cNvPr id="238" name="Google Shape;238;p55"/>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7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596064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range 1">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500" y="-48380"/>
            <a:ext cx="12192000" cy="36576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ctr">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8180439" y="-39327"/>
            <a:ext cx="4009436" cy="5796984"/>
          </a:xfrm>
        </p:spPr>
        <p:txBody>
          <a:bodyPr>
            <a:normAutofit/>
          </a:bodyPr>
          <a:lstStyle>
            <a:lvl1pPr marL="152396" indent="0">
              <a:buNone/>
              <a:defRPr sz="2667">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endParaRPr lang="en-US"/>
          </a:p>
        </p:txBody>
      </p:sp>
      <p:pic>
        <p:nvPicPr>
          <p:cNvPr id="4" name="Footer Background">
            <a:extLst>
              <a:ext uri="{FF2B5EF4-FFF2-40B4-BE49-F238E27FC236}">
                <a16:creationId xmlns:a16="http://schemas.microsoft.com/office/drawing/2014/main" id="{1065E397-AADA-E2BF-572E-DB2EB85D50B7}"/>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 y="5757657"/>
            <a:ext cx="12192004" cy="1107281"/>
          </a:xfrm>
          <a:prstGeom prst="rect">
            <a:avLst/>
          </a:prstGeom>
          <a:noFill/>
          <a:ln>
            <a:noFill/>
          </a:ln>
        </p:spPr>
      </p:pic>
    </p:spTree>
    <p:extLst>
      <p:ext uri="{BB962C8B-B14F-4D97-AF65-F5344CB8AC3E}">
        <p14:creationId xmlns:p14="http://schemas.microsoft.com/office/powerpoint/2010/main" val="315181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Orange 2">
    <p:spTree>
      <p:nvGrpSpPr>
        <p:cNvPr id="1" name=""/>
        <p:cNvGrpSpPr/>
        <p:nvPr/>
      </p:nvGrpSpPr>
      <p:grpSpPr>
        <a:xfrm>
          <a:off x="0" y="0"/>
          <a:ext cx="0" cy="0"/>
          <a:chOff x="0" y="0"/>
          <a:chExt cx="0" cy="0"/>
        </a:xfrm>
      </p:grpSpPr>
      <p:sp>
        <p:nvSpPr>
          <p:cNvPr id="5" name="Header background">
            <a:extLst>
              <a:ext uri="{FF2B5EF4-FFF2-40B4-BE49-F238E27FC236}">
                <a16:creationId xmlns:a16="http://schemas.microsoft.com/office/drawing/2014/main" id="{BF8373C2-03EC-C439-05FA-2EF39F1E41A3}"/>
              </a:ext>
              <a:ext uri="{C183D7F6-B498-43B3-948B-1728B52AA6E4}">
                <adec:decorative xmlns:adec="http://schemas.microsoft.com/office/drawing/2017/decorative" val="1"/>
              </a:ext>
            </a:extLst>
          </p:cNvPr>
          <p:cNvSpPr/>
          <p:nvPr userDrawn="1"/>
        </p:nvSpPr>
        <p:spPr>
          <a:xfrm>
            <a:off x="1500" y="0"/>
            <a:ext cx="12192000" cy="36576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DE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ctr">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8166237" y="2"/>
            <a:ext cx="4023795" cy="5748533"/>
          </a:xfrm>
        </p:spPr>
        <p:txBody>
          <a:bodyPr>
            <a:normAutofit/>
          </a:bodyPr>
          <a:lstStyle>
            <a:lvl1pPr marL="152396" indent="0">
              <a:buNone/>
              <a:defRPr sz="2667">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endParaRPr lang="en-US"/>
          </a:p>
        </p:txBody>
      </p:sp>
      <p:sp>
        <p:nvSpPr>
          <p:cNvPr id="8" name="Footer Background">
            <a:extLst>
              <a:ext uri="{FF2B5EF4-FFF2-40B4-BE49-F238E27FC236}">
                <a16:creationId xmlns:a16="http://schemas.microsoft.com/office/drawing/2014/main" id="{7C45856C-A091-BB35-732B-FDC7F838F78C}"/>
              </a:ext>
              <a:ext uri="{C183D7F6-B498-43B3-948B-1728B52AA6E4}">
                <adec:decorative xmlns:adec="http://schemas.microsoft.com/office/drawing/2017/decorative" val="1"/>
              </a:ext>
            </a:extLst>
          </p:cNvPr>
          <p:cNvSpPr/>
          <p:nvPr userDrawn="1"/>
        </p:nvSpPr>
        <p:spPr>
          <a:xfrm>
            <a:off x="0" y="5748533"/>
            <a:ext cx="12192000" cy="11192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534757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70934" y="1237584"/>
            <a:ext cx="7188353" cy="4301441"/>
          </a:xfrm>
        </p:spPr>
        <p:txBody>
          <a:bodyPr/>
          <a:lstStyle>
            <a:lvl1pPr>
              <a:lnSpc>
                <a:spcPct val="90000"/>
              </a:lnSpc>
              <a:defRPr sz="2400">
                <a:latin typeface="Arial" panose="020B0604020202020204" pitchFamily="34" charset="0"/>
                <a:cs typeface="Arial" panose="020B0604020202020204" pitchFamily="34" charset="0"/>
              </a:defRPr>
            </a:lvl1pPr>
            <a:lvl2pPr>
              <a:lnSpc>
                <a:spcPct val="90000"/>
              </a:lnSpc>
              <a:defRPr sz="2133">
                <a:latin typeface="Arial" panose="020B0604020202020204" pitchFamily="34" charset="0"/>
                <a:cs typeface="Arial" panose="020B0604020202020204" pitchFamily="34" charset="0"/>
              </a:defRPr>
            </a:lvl2pPr>
            <a:lvl3pPr>
              <a:lnSpc>
                <a:spcPct val="90000"/>
              </a:lnSpc>
              <a:defRPr sz="1867">
                <a:latin typeface="Arial" panose="020B0604020202020204" pitchFamily="34" charset="0"/>
                <a:cs typeface="Arial" panose="020B0604020202020204" pitchFamily="34" charset="0"/>
              </a:defRPr>
            </a:lvl3pPr>
            <a:lvl4pPr>
              <a:lnSpc>
                <a:spcPct val="90000"/>
              </a:lnSpc>
              <a:defRPr sz="1867">
                <a:latin typeface="Arial" panose="020B0604020202020204" pitchFamily="34" charset="0"/>
                <a:cs typeface="Arial" panose="020B0604020202020204" pitchFamily="34" charset="0"/>
              </a:defRPr>
            </a:lvl4pPr>
            <a:lvl5pPr>
              <a:lnSpc>
                <a:spcPct val="90000"/>
              </a:lnSpc>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366728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6ECC-AE72-0123-3C7D-6F1A05B4F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3D1485-F4A7-140F-D9B9-288CA3E1B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B0BED-7FA9-DEF8-94B7-8F124B1DAE2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5D98FDB-9067-9F14-128A-727976755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008E8-9ECC-D851-5F9C-979D2FF8CD74}"/>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2499796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2)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68224" y="1237584"/>
            <a:ext cx="7193280" cy="4301441"/>
          </a:xfrm>
        </p:spPr>
        <p:txBody>
          <a:bodyPr/>
          <a:lstStyle>
            <a:lvl1pPr>
              <a:lnSpc>
                <a:spcPct val="90000"/>
              </a:lnSpc>
              <a:defRPr sz="2400"/>
            </a:lvl1pPr>
            <a:lvl2pPr>
              <a:lnSpc>
                <a:spcPct val="90000"/>
              </a:lnSpc>
              <a:defRPr sz="2133"/>
            </a:lvl2pPr>
            <a:lvl3pPr>
              <a:lnSpc>
                <a:spcPct val="90000"/>
              </a:lnSpc>
              <a:defRPr sz="1867"/>
            </a:lvl3pPr>
            <a:lvl4pPr>
              <a:lnSpc>
                <a:spcPct val="90000"/>
              </a:lnSpc>
              <a:defRPr sz="1867"/>
            </a:lvl4pPr>
            <a:lvl5pPr>
              <a:lnSpc>
                <a:spcPct val="9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7813963" y="1238190"/>
            <a:ext cx="4107103" cy="4301441"/>
          </a:xfrm>
        </p:spPr>
        <p:txBody>
          <a:bodyPr>
            <a:normAutofit/>
          </a:bodyPr>
          <a:lstStyle>
            <a:lvl1pPr marL="0" indent="0">
              <a:buNone/>
              <a:defRPr sz="2400"/>
            </a:lvl1pPr>
            <a:lvl2pPr>
              <a:defRPr sz="2667"/>
            </a:lvl2pPr>
            <a:lvl3pPr>
              <a:defRPr sz="2133"/>
            </a:lvl3pPr>
          </a:lstStyle>
          <a:p>
            <a:pPr lvl="0"/>
            <a:r>
              <a:rPr lang="en-US"/>
              <a:t>Object</a:t>
            </a:r>
          </a:p>
        </p:txBody>
      </p:sp>
      <p:pic>
        <p:nvPicPr>
          <p:cNvPr id="9" name="Footer Background">
            <a:extLst>
              <a:ext uri="{FF2B5EF4-FFF2-40B4-BE49-F238E27FC236}">
                <a16:creationId xmlns:a16="http://schemas.microsoft.com/office/drawing/2014/main" id="{62F2933A-912C-A64A-0591-A9D03EC4AE7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1523892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3)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EF7521"/>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70934" y="1237584"/>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pic>
        <p:nvPicPr>
          <p:cNvPr id="8" name="Footer Background">
            <a:extLst>
              <a:ext uri="{FF2B5EF4-FFF2-40B4-BE49-F238E27FC236}">
                <a16:creationId xmlns:a16="http://schemas.microsoft.com/office/drawing/2014/main" id="{58933E75-DE32-3AEA-68AC-E0AF3FE76CF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
        <p:nvSpPr>
          <p:cNvPr id="4" name="Content Placeholder 2">
            <a:extLst>
              <a:ext uri="{FF2B5EF4-FFF2-40B4-BE49-F238E27FC236}">
                <a16:creationId xmlns:a16="http://schemas.microsoft.com/office/drawing/2014/main" id="{A7AF4F8F-2E84-4468-ED5D-A28E2A98B9A3}"/>
              </a:ext>
            </a:extLst>
          </p:cNvPr>
          <p:cNvSpPr>
            <a:spLocks noGrp="1"/>
          </p:cNvSpPr>
          <p:nvPr>
            <p:ph idx="13" hasCustomPrompt="1"/>
          </p:nvPr>
        </p:nvSpPr>
        <p:spPr>
          <a:xfrm>
            <a:off x="4217733"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2">
            <a:extLst>
              <a:ext uri="{FF2B5EF4-FFF2-40B4-BE49-F238E27FC236}">
                <a16:creationId xmlns:a16="http://schemas.microsoft.com/office/drawing/2014/main" id="{1ABA9F60-7675-4A99-8A53-387BF6CB2692}"/>
              </a:ext>
            </a:extLst>
          </p:cNvPr>
          <p:cNvSpPr>
            <a:spLocks noGrp="1"/>
          </p:cNvSpPr>
          <p:nvPr>
            <p:ph idx="14" hasCustomPrompt="1"/>
          </p:nvPr>
        </p:nvSpPr>
        <p:spPr>
          <a:xfrm>
            <a:off x="8153914"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Tree>
    <p:extLst>
      <p:ext uri="{BB962C8B-B14F-4D97-AF65-F5344CB8AC3E}">
        <p14:creationId xmlns:p14="http://schemas.microsoft.com/office/powerpoint/2010/main" val="1929873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4480709"/>
            <a:ext cx="12192000" cy="830439"/>
          </a:xfrm>
          <a:solidFill>
            <a:srgbClr val="EE6B12"/>
          </a:solidFill>
        </p:spPr>
        <p:txBody>
          <a:bodyPr>
            <a:normAutofit/>
          </a:bodyPr>
          <a:lstStyle>
            <a:lvl1pPr algn="ctr">
              <a:defRPr sz="32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1"/>
            <a:ext cx="12192000" cy="6857999"/>
          </a:xfrm>
        </p:spPr>
        <p:txBody>
          <a:bodyPr>
            <a:normAutofit/>
          </a:bodyPr>
          <a:lstStyle>
            <a:lvl1pPr marL="0" indent="0">
              <a:buNone/>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Object</a:t>
            </a:r>
          </a:p>
        </p:txBody>
      </p:sp>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668001" y="6024434"/>
            <a:ext cx="1232567" cy="537865"/>
          </a:xfrm>
          <a:prstGeom prst="rect">
            <a:avLst/>
          </a:prstGeom>
          <a:noFill/>
          <a:ln>
            <a:noFill/>
          </a:ln>
        </p:spPr>
      </p:pic>
    </p:spTree>
    <p:extLst>
      <p:ext uri="{BB962C8B-B14F-4D97-AF65-F5344CB8AC3E}">
        <p14:creationId xmlns:p14="http://schemas.microsoft.com/office/powerpoint/2010/main" val="4031417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spTree>
    <p:extLst>
      <p:ext uri="{BB962C8B-B14F-4D97-AF65-F5344CB8AC3E}">
        <p14:creationId xmlns:p14="http://schemas.microsoft.com/office/powerpoint/2010/main" val="115282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Orang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5748533"/>
            <a:ext cx="12192000" cy="1119200"/>
          </a:xfrm>
          <a:prstGeom prst="rect">
            <a:avLst/>
          </a:prstGeom>
          <a:solidFill>
            <a:srgbClr val="EE6B1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400115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Orang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pic>
        <p:nvPicPr>
          <p:cNvPr id="5" name="Footer Background">
            <a:extLst>
              <a:ext uri="{FF2B5EF4-FFF2-40B4-BE49-F238E27FC236}">
                <a16:creationId xmlns:a16="http://schemas.microsoft.com/office/drawing/2014/main" id="{1732253B-C394-AE95-5AA2-C889F7E49D45}"/>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2699024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Blue 1">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500" y="0"/>
            <a:ext cx="12192000" cy="3657600"/>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t">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hasCustomPrompt="1"/>
          </p:nvPr>
        </p:nvSpPr>
        <p:spPr>
          <a:xfrm>
            <a:off x="8250343" y="2"/>
            <a:ext cx="3939533" cy="5748533"/>
          </a:xfrm>
        </p:spPr>
        <p:txBody>
          <a:bodyPr>
            <a:normAutofit/>
          </a:bodyPr>
          <a:lstStyle>
            <a:lvl1pPr marL="152396" indent="0">
              <a:buNone/>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r>
              <a:rPr lang="en-US"/>
              <a:t>Object</a:t>
            </a:r>
          </a:p>
        </p:txBody>
      </p:sp>
      <p:pic>
        <p:nvPicPr>
          <p:cNvPr id="10" name="Footer Background">
            <a:extLst>
              <a:ext uri="{FF2B5EF4-FFF2-40B4-BE49-F238E27FC236}">
                <a16:creationId xmlns:a16="http://schemas.microsoft.com/office/drawing/2014/main" id="{C89979AB-D14A-E902-7C83-DEEC35762569}"/>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 y="5744778"/>
            <a:ext cx="12192004" cy="1107281"/>
          </a:xfrm>
          <a:prstGeom prst="rect">
            <a:avLst/>
          </a:prstGeom>
          <a:noFill/>
          <a:ln>
            <a:noFill/>
          </a:ln>
        </p:spPr>
      </p:pic>
    </p:spTree>
    <p:extLst>
      <p:ext uri="{BB962C8B-B14F-4D97-AF65-F5344CB8AC3E}">
        <p14:creationId xmlns:p14="http://schemas.microsoft.com/office/powerpoint/2010/main" val="1738486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Blue 2">
    <p:spTree>
      <p:nvGrpSpPr>
        <p:cNvPr id="1" name=""/>
        <p:cNvGrpSpPr/>
        <p:nvPr/>
      </p:nvGrpSpPr>
      <p:grpSpPr>
        <a:xfrm>
          <a:off x="0" y="0"/>
          <a:ext cx="0" cy="0"/>
          <a:chOff x="0" y="0"/>
          <a:chExt cx="0" cy="0"/>
        </a:xfrm>
      </p:grpSpPr>
      <p:sp>
        <p:nvSpPr>
          <p:cNvPr id="4" name="Header Background" descr="&quot;&quot;">
            <a:extLst>
              <a:ext uri="{FF2B5EF4-FFF2-40B4-BE49-F238E27FC236}">
                <a16:creationId xmlns:a16="http://schemas.microsoft.com/office/drawing/2014/main" id="{D17A9025-49B8-5951-4327-80057B367C37}"/>
              </a:ext>
            </a:extLst>
          </p:cNvPr>
          <p:cNvSpPr/>
          <p:nvPr userDrawn="1"/>
        </p:nvSpPr>
        <p:spPr>
          <a:xfrm>
            <a:off x="1500" y="0"/>
            <a:ext cx="12192000" cy="3657600"/>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9" name="Content Placeholder 2" descr="Colorado Department of Education logo">
            <a:extLst>
              <a:ext uri="{FF2B5EF4-FFF2-40B4-BE49-F238E27FC236}">
                <a16:creationId xmlns:a16="http://schemas.microsoft.com/office/drawing/2014/main" id="{ECA03D9A-7FC4-1383-19B9-E596001A693D}"/>
              </a:ext>
            </a:extLst>
          </p:cNvPr>
          <p:cNvPicPr preferRelativeResize="0"/>
          <p:nvPr userDrawn="1"/>
        </p:nvPicPr>
        <p:blipFill rotWithShape="1">
          <a:blip r:embed="rId2">
            <a:alphaModFix/>
          </a:blip>
          <a:srcRect/>
          <a:stretch/>
        </p:blipFill>
        <p:spPr>
          <a:xfrm>
            <a:off x="3065767" y="937867"/>
            <a:ext cx="1941467" cy="1225533"/>
          </a:xfrm>
          <a:prstGeom prst="rect">
            <a:avLst/>
          </a:prstGeom>
          <a:noFill/>
          <a:ln>
            <a:noFill/>
          </a:ln>
        </p:spPr>
      </p:pic>
      <p:sp>
        <p:nvSpPr>
          <p:cNvPr id="2" name="Title 1">
            <a:extLst>
              <a:ext uri="{FF2B5EF4-FFF2-40B4-BE49-F238E27FC236}">
                <a16:creationId xmlns:a16="http://schemas.microsoft.com/office/drawing/2014/main" id="{2D876E49-ECF2-BA20-C8C6-A7E62C179A41}"/>
              </a:ext>
            </a:extLst>
          </p:cNvPr>
          <p:cNvSpPr>
            <a:spLocks noGrp="1"/>
          </p:cNvSpPr>
          <p:nvPr>
            <p:ph type="ctrTitle"/>
          </p:nvPr>
        </p:nvSpPr>
        <p:spPr>
          <a:xfrm>
            <a:off x="280415" y="2456008"/>
            <a:ext cx="7713295" cy="1090757"/>
          </a:xfrm>
        </p:spPr>
        <p:txBody>
          <a:bodyPr anchor="t">
            <a:normAutofit/>
          </a:bodyPr>
          <a:lstStyle>
            <a:lvl1pPr algn="ctr">
              <a:defRPr sz="3467">
                <a:solidFill>
                  <a:schemeClr val="bg1"/>
                </a:solidFill>
              </a:defRPr>
            </a:lvl1pPr>
          </a:lstStyle>
          <a:p>
            <a:endParaRPr lang="en-US"/>
          </a:p>
        </p:txBody>
      </p:sp>
      <p:sp>
        <p:nvSpPr>
          <p:cNvPr id="3" name="Subtitle 2">
            <a:extLst>
              <a:ext uri="{FF2B5EF4-FFF2-40B4-BE49-F238E27FC236}">
                <a16:creationId xmlns:a16="http://schemas.microsoft.com/office/drawing/2014/main" id="{1EA6FB86-015E-024A-D471-9CE613BCD488}"/>
              </a:ext>
            </a:extLst>
          </p:cNvPr>
          <p:cNvSpPr>
            <a:spLocks noGrp="1"/>
          </p:cNvSpPr>
          <p:nvPr>
            <p:ph type="subTitle" idx="1" hasCustomPrompt="1"/>
          </p:nvPr>
        </p:nvSpPr>
        <p:spPr>
          <a:xfrm>
            <a:off x="280416" y="3950209"/>
            <a:ext cx="7713293" cy="1655233"/>
          </a:xfrm>
        </p:spPr>
        <p:txBody>
          <a:bodyPr anchor="t">
            <a:normAutofit/>
          </a:bodyPr>
          <a:lstStyle>
            <a:lvl1pPr marL="0" indent="0" algn="ctr">
              <a:buNone/>
              <a:defRPr sz="2933" b="0">
                <a:latin typeface="Trebuchet MS" panose="020B0603020202020204"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add sub title</a:t>
            </a:r>
          </a:p>
        </p:txBody>
      </p:sp>
      <p:sp>
        <p:nvSpPr>
          <p:cNvPr id="7" name="Content Placeholder 3">
            <a:extLst>
              <a:ext uri="{FF2B5EF4-FFF2-40B4-BE49-F238E27FC236}">
                <a16:creationId xmlns:a16="http://schemas.microsoft.com/office/drawing/2014/main" id="{A8509A06-99DE-B63F-653C-A325846592BA}"/>
              </a:ext>
            </a:extLst>
          </p:cNvPr>
          <p:cNvSpPr>
            <a:spLocks noGrp="1"/>
          </p:cNvSpPr>
          <p:nvPr>
            <p:ph sz="half" idx="13"/>
          </p:nvPr>
        </p:nvSpPr>
        <p:spPr>
          <a:xfrm>
            <a:off x="8240511" y="2"/>
            <a:ext cx="3939533" cy="5748533"/>
          </a:xfrm>
        </p:spPr>
        <p:txBody>
          <a:bodyPr>
            <a:normAutofit/>
          </a:bodyPr>
          <a:lstStyle>
            <a:lvl1pPr marL="152396" indent="0">
              <a:buNone/>
              <a:defRPr sz="2400">
                <a:solidFill>
                  <a:schemeClr val="tx1"/>
                </a:solidFill>
                <a:latin typeface="Arial" panose="020B0604020202020204" pitchFamily="34" charset="0"/>
                <a:ea typeface="Roboto" panose="02000000000000000000" pitchFamily="2" charset="0"/>
                <a:cs typeface="Arial" panose="020B0604020202020204" pitchFamily="34" charset="0"/>
              </a:defRPr>
            </a:lvl1pPr>
            <a:lvl2pPr>
              <a:defRPr sz="2667"/>
            </a:lvl2pPr>
            <a:lvl3pPr>
              <a:defRPr sz="2400"/>
            </a:lvl3pPr>
          </a:lstStyle>
          <a:p>
            <a:pPr lvl="0"/>
            <a:endParaRPr lang="en-US"/>
          </a:p>
        </p:txBody>
      </p:sp>
      <p:sp>
        <p:nvSpPr>
          <p:cNvPr id="5" name="Footer Background">
            <a:extLst>
              <a:ext uri="{FF2B5EF4-FFF2-40B4-BE49-F238E27FC236}">
                <a16:creationId xmlns:a16="http://schemas.microsoft.com/office/drawing/2014/main" id="{3E053A2F-6B7F-FEDF-2537-3D0170897C31}"/>
              </a:ext>
              <a:ext uri="{C183D7F6-B498-43B3-948B-1728B52AA6E4}">
                <adec:decorative xmlns:adec="http://schemas.microsoft.com/office/drawing/2017/decorative" val="1"/>
              </a:ext>
            </a:extLst>
          </p:cNvPr>
          <p:cNvSpPr/>
          <p:nvPr userDrawn="1"/>
        </p:nvSpPr>
        <p:spPr>
          <a:xfrm>
            <a:off x="0" y="5748533"/>
            <a:ext cx="12192000" cy="1109467"/>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38388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5" name="Header Separator" descr="Header separator">
            <a:extLst>
              <a:ext uri="{FF2B5EF4-FFF2-40B4-BE49-F238E27FC236}">
                <a16:creationId xmlns:a16="http://schemas.microsoft.com/office/drawing/2014/main" id="{94645181-6C3B-B4FD-D448-38DF991B2FCB}"/>
              </a:ext>
            </a:extLst>
          </p:cNvPr>
          <p:cNvCxnSpPr/>
          <p:nvPr userDrawn="1"/>
        </p:nvCxnSpPr>
        <p:spPr>
          <a:xfrm>
            <a:off x="0" y="1035453"/>
            <a:ext cx="99728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70934" y="1237584"/>
            <a:ext cx="7188353" cy="4301441"/>
          </a:xfrm>
        </p:spPr>
        <p:txBody>
          <a:bodyPr/>
          <a:lstStyle>
            <a:lvl1pPr>
              <a:lnSpc>
                <a:spcPct val="90000"/>
              </a:lnSpc>
              <a:defRPr sz="2400">
                <a:latin typeface="Arial" panose="020B0604020202020204" pitchFamily="34" charset="0"/>
                <a:cs typeface="Arial" panose="020B0604020202020204" pitchFamily="34" charset="0"/>
              </a:defRPr>
            </a:lvl1pPr>
            <a:lvl2pPr>
              <a:lnSpc>
                <a:spcPct val="90000"/>
              </a:lnSpc>
              <a:defRPr sz="2133">
                <a:latin typeface="Arial" panose="020B0604020202020204" pitchFamily="34" charset="0"/>
                <a:cs typeface="Arial" panose="020B0604020202020204" pitchFamily="34" charset="0"/>
              </a:defRPr>
            </a:lvl2pPr>
            <a:lvl3pPr>
              <a:lnSpc>
                <a:spcPct val="90000"/>
              </a:lnSpc>
              <a:defRPr sz="1867">
                <a:latin typeface="Arial" panose="020B0604020202020204" pitchFamily="34" charset="0"/>
                <a:cs typeface="Arial" panose="020B0604020202020204" pitchFamily="34" charset="0"/>
              </a:defRPr>
            </a:lvl3pPr>
            <a:lvl4pPr>
              <a:lnSpc>
                <a:spcPct val="90000"/>
              </a:lnSpc>
              <a:defRPr sz="1867">
                <a:latin typeface="Arial" panose="020B0604020202020204" pitchFamily="34" charset="0"/>
                <a:cs typeface="Arial" panose="020B0604020202020204" pitchFamily="34" charset="0"/>
              </a:defRPr>
            </a:lvl4pPr>
            <a:lvl5pPr>
              <a:lnSpc>
                <a:spcPct val="90000"/>
              </a:lnSpc>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Footer Background">
            <a:extLst>
              <a:ext uri="{FF2B5EF4-FFF2-40B4-BE49-F238E27FC236}">
                <a16:creationId xmlns:a16="http://schemas.microsoft.com/office/drawing/2014/main" id="{1F3B2BAB-D873-5894-52EE-3577C5D1F08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1675406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2)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5" name="Header Separator" descr="Header separator">
            <a:extLst>
              <a:ext uri="{FF2B5EF4-FFF2-40B4-BE49-F238E27FC236}">
                <a16:creationId xmlns:a16="http://schemas.microsoft.com/office/drawing/2014/main" id="{521EACFF-76AE-FBD9-46B0-4BEF73F0C790}"/>
              </a:ext>
            </a:extLst>
          </p:cNvPr>
          <p:cNvCxnSpPr/>
          <p:nvPr userDrawn="1"/>
        </p:nvCxnSpPr>
        <p:spPr>
          <a:xfrm>
            <a:off x="0" y="1035453"/>
            <a:ext cx="99728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p:nvPr>
        </p:nvSpPr>
        <p:spPr>
          <a:xfrm>
            <a:off x="268224" y="1237584"/>
            <a:ext cx="7193280" cy="4301441"/>
          </a:xfrm>
        </p:spPr>
        <p:txBody>
          <a:bodyPr/>
          <a:lstStyle>
            <a:lvl1pPr>
              <a:lnSpc>
                <a:spcPct val="90000"/>
              </a:lnSpc>
              <a:defRPr sz="2400"/>
            </a:lvl1pPr>
            <a:lvl2pPr>
              <a:lnSpc>
                <a:spcPct val="90000"/>
              </a:lnSpc>
              <a:defRPr sz="2133"/>
            </a:lvl2pPr>
            <a:lvl3pPr>
              <a:lnSpc>
                <a:spcPct val="90000"/>
              </a:lnSpc>
              <a:defRPr sz="1867"/>
            </a:lvl3pPr>
            <a:lvl4pPr>
              <a:lnSpc>
                <a:spcPct val="90000"/>
              </a:lnSpc>
              <a:defRPr sz="1867"/>
            </a:lvl4pPr>
            <a:lvl5pPr>
              <a:lnSpc>
                <a:spcPct val="90000"/>
              </a:lnSpc>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8C4C999-E995-BF54-91C1-FC977B702D18}"/>
              </a:ext>
            </a:extLst>
          </p:cNvPr>
          <p:cNvSpPr>
            <a:spLocks noGrp="1"/>
          </p:cNvSpPr>
          <p:nvPr>
            <p:ph idx="13" hasCustomPrompt="1"/>
          </p:nvPr>
        </p:nvSpPr>
        <p:spPr>
          <a:xfrm>
            <a:off x="7813963" y="1238190"/>
            <a:ext cx="4107103" cy="4301441"/>
          </a:xfrm>
        </p:spPr>
        <p:txBody>
          <a:bodyPr/>
          <a:lstStyle>
            <a:lvl1pPr marL="0" indent="0">
              <a:buNone/>
              <a:defRPr sz="2400"/>
            </a:lvl1pPr>
            <a:lvl2pPr>
              <a:defRPr sz="2667"/>
            </a:lvl2pPr>
            <a:lvl3pPr>
              <a:defRPr sz="2133"/>
            </a:lvl3pPr>
          </a:lstStyle>
          <a:p>
            <a:pPr lvl="0"/>
            <a:r>
              <a:rPr lang="en-US"/>
              <a:t>Object</a:t>
            </a:r>
          </a:p>
        </p:txBody>
      </p:sp>
      <p:pic>
        <p:nvPicPr>
          <p:cNvPr id="8" name="Footer Background">
            <a:extLst>
              <a:ext uri="{FF2B5EF4-FFF2-40B4-BE49-F238E27FC236}">
                <a16:creationId xmlns:a16="http://schemas.microsoft.com/office/drawing/2014/main" id="{C47DA95A-C3D3-3A36-6E94-A0C31B67B093}"/>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392482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A693-7879-3F0B-B263-88145F8AD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12E8F-DC22-D516-5108-31C75F3B39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A5459D-EB56-AD0D-97CC-26F0110EE4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4BD029-E0A4-D1BD-51F8-10FE7EAA9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25632-A89F-A2D1-0363-1321057F597B}"/>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156553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3)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cxnSp>
        <p:nvCxnSpPr>
          <p:cNvPr id="7" name="Header Separator" descr="Header separator">
            <a:extLst>
              <a:ext uri="{FF2B5EF4-FFF2-40B4-BE49-F238E27FC236}">
                <a16:creationId xmlns:a16="http://schemas.microsoft.com/office/drawing/2014/main" id="{E0A5B321-BE39-D99D-AE92-87D656E1C2A7}"/>
              </a:ext>
            </a:extLst>
          </p:cNvPr>
          <p:cNvCxnSpPr/>
          <p:nvPr userDrawn="1"/>
        </p:nvCxnSpPr>
        <p:spPr>
          <a:xfrm>
            <a:off x="0" y="1035453"/>
            <a:ext cx="9972800" cy="0"/>
          </a:xfrm>
          <a:prstGeom prst="straightConnector1">
            <a:avLst/>
          </a:prstGeom>
          <a:noFill/>
          <a:ln w="19050" cap="flat" cmpd="sng">
            <a:solidFill>
              <a:srgbClr val="488BC9"/>
            </a:solidFill>
            <a:prstDash val="solid"/>
            <a:round/>
            <a:headEnd type="none" w="sm" len="sm"/>
            <a:tailEnd type="none" w="sm" len="sm"/>
          </a:ln>
        </p:spPr>
      </p:cxnSp>
      <p:sp>
        <p:nvSpPr>
          <p:cNvPr id="3" name="Content Placeholder 2">
            <a:extLst>
              <a:ext uri="{FF2B5EF4-FFF2-40B4-BE49-F238E27FC236}">
                <a16:creationId xmlns:a16="http://schemas.microsoft.com/office/drawing/2014/main" id="{AF123C1A-A888-EEB5-774A-BB24E85B9CC1}"/>
              </a:ext>
            </a:extLst>
          </p:cNvPr>
          <p:cNvSpPr>
            <a:spLocks noGrp="1"/>
          </p:cNvSpPr>
          <p:nvPr>
            <p:ph idx="1" hasCustomPrompt="1"/>
          </p:nvPr>
        </p:nvSpPr>
        <p:spPr>
          <a:xfrm>
            <a:off x="270934" y="1237584"/>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
        <p:nvSpPr>
          <p:cNvPr id="4" name="Content Placeholder 3">
            <a:extLst>
              <a:ext uri="{FF2B5EF4-FFF2-40B4-BE49-F238E27FC236}">
                <a16:creationId xmlns:a16="http://schemas.microsoft.com/office/drawing/2014/main" id="{A7AF4F8F-2E84-4468-ED5D-A28E2A98B9A3}"/>
              </a:ext>
            </a:extLst>
          </p:cNvPr>
          <p:cNvSpPr>
            <a:spLocks noGrp="1"/>
          </p:cNvSpPr>
          <p:nvPr>
            <p:ph idx="13" hasCustomPrompt="1"/>
          </p:nvPr>
        </p:nvSpPr>
        <p:spPr>
          <a:xfrm>
            <a:off x="4217733"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sp>
        <p:nvSpPr>
          <p:cNvPr id="5" name="Content Placeholder 4">
            <a:extLst>
              <a:ext uri="{FF2B5EF4-FFF2-40B4-BE49-F238E27FC236}">
                <a16:creationId xmlns:a16="http://schemas.microsoft.com/office/drawing/2014/main" id="{1ABA9F60-7675-4A99-8A53-387BF6CB2692}"/>
              </a:ext>
            </a:extLst>
          </p:cNvPr>
          <p:cNvSpPr>
            <a:spLocks noGrp="1"/>
          </p:cNvSpPr>
          <p:nvPr>
            <p:ph idx="14" hasCustomPrompt="1"/>
          </p:nvPr>
        </p:nvSpPr>
        <p:spPr>
          <a:xfrm>
            <a:off x="8153914" y="1237306"/>
            <a:ext cx="3762433" cy="4301441"/>
          </a:xfrm>
        </p:spPr>
        <p:txBody>
          <a:bodyPr>
            <a:normAutofit/>
          </a:bodyPr>
          <a:lstStyle>
            <a:lvl1pPr>
              <a:lnSpc>
                <a:spcPct val="90000"/>
              </a:lnSpc>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Click to add text</a:t>
            </a:r>
          </a:p>
        </p:txBody>
      </p:sp>
      <p:pic>
        <p:nvPicPr>
          <p:cNvPr id="9" name="Footer Background">
            <a:extLst>
              <a:ext uri="{FF2B5EF4-FFF2-40B4-BE49-F238E27FC236}">
                <a16:creationId xmlns:a16="http://schemas.microsoft.com/office/drawing/2014/main" id="{3BB0E224-BD61-EF0D-71B4-6139542A7A51}"/>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11" name="CDE Logo">
            <a:extLst>
              <a:ext uri="{FF2B5EF4-FFF2-40B4-BE49-F238E27FC236}">
                <a16:creationId xmlns:a16="http://schemas.microsoft.com/office/drawing/2014/main" id="{1014F391-30B8-A2E7-07E3-3E199506A77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3575153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vi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0" y="4480709"/>
            <a:ext cx="12192000" cy="830439"/>
          </a:xfrm>
          <a:solidFill>
            <a:srgbClr val="488BC9"/>
          </a:solidFill>
        </p:spPr>
        <p:txBody>
          <a:bodyPr>
            <a:normAutofit/>
          </a:bodyPr>
          <a:lstStyle>
            <a:lvl1pPr algn="ctr">
              <a:defRPr sz="3200" b="1">
                <a:solidFill>
                  <a:schemeClr val="bg1"/>
                </a:solidFill>
              </a:defRPr>
            </a:lvl1pPr>
          </a:lstStyle>
          <a:p>
            <a:r>
              <a:rPr lang="en-US"/>
              <a:t>Click to edit title</a:t>
            </a:r>
          </a:p>
        </p:txBody>
      </p:sp>
      <p:sp>
        <p:nvSpPr>
          <p:cNvPr id="10" name="Content Placeholder 2">
            <a:extLst>
              <a:ext uri="{FF2B5EF4-FFF2-40B4-BE49-F238E27FC236}">
                <a16:creationId xmlns:a16="http://schemas.microsoft.com/office/drawing/2014/main" id="{41492FC1-304C-F95B-BD7F-33CE0A8FAECF}"/>
              </a:ext>
            </a:extLst>
          </p:cNvPr>
          <p:cNvSpPr>
            <a:spLocks noGrp="1"/>
          </p:cNvSpPr>
          <p:nvPr>
            <p:ph idx="1" hasCustomPrompt="1"/>
          </p:nvPr>
        </p:nvSpPr>
        <p:spPr>
          <a:xfrm>
            <a:off x="0" y="1"/>
            <a:ext cx="12192000" cy="6857999"/>
          </a:xfrm>
        </p:spPr>
        <p:txBody>
          <a:bodyPr>
            <a:normAutofit/>
          </a:bodyPr>
          <a:lstStyle>
            <a:lvl1pPr marL="0" indent="0">
              <a:buNone/>
              <a:defRPr sz="2400">
                <a:latin typeface="Arial" panose="020B0604020202020204" pitchFamily="34" charset="0"/>
                <a:cs typeface="Arial" panose="020B0604020202020204" pitchFamily="34" charset="0"/>
              </a:defRPr>
            </a:lvl1pPr>
            <a:lvl2pPr marL="609585" indent="0">
              <a:buNone/>
              <a:defRPr sz="2667">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133">
                <a:latin typeface="Arial" panose="020B0604020202020204" pitchFamily="34" charset="0"/>
                <a:cs typeface="Arial" panose="020B0604020202020204" pitchFamily="34" charset="0"/>
              </a:defRPr>
            </a:lvl4pPr>
            <a:lvl5pPr>
              <a:defRPr sz="2133">
                <a:latin typeface="Arial" panose="020B0604020202020204" pitchFamily="34" charset="0"/>
                <a:cs typeface="Arial" panose="020B0604020202020204" pitchFamily="34" charset="0"/>
              </a:defRPr>
            </a:lvl5pPr>
          </a:lstStyle>
          <a:p>
            <a:pPr lvl="0"/>
            <a:r>
              <a:rPr lang="en-US"/>
              <a:t>Object</a:t>
            </a:r>
          </a:p>
        </p:txBody>
      </p:sp>
      <p:pic>
        <p:nvPicPr>
          <p:cNvPr id="11" name="CDE Logo" descr="CDE logo">
            <a:extLst>
              <a:ext uri="{FF2B5EF4-FFF2-40B4-BE49-F238E27FC236}">
                <a16:creationId xmlns:a16="http://schemas.microsoft.com/office/drawing/2014/main" id="{1014F391-30B8-A2E7-07E3-3E199506A774}"/>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4051415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Blue Foot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sp>
        <p:nvSpPr>
          <p:cNvPr id="3" name="Footer Background">
            <a:extLst>
              <a:ext uri="{FF2B5EF4-FFF2-40B4-BE49-F238E27FC236}">
                <a16:creationId xmlns:a16="http://schemas.microsoft.com/office/drawing/2014/main" id="{F10B4B1B-19BC-CC7B-1AAE-A6A2010E8A96}"/>
              </a:ext>
              <a:ext uri="{C183D7F6-B498-43B3-948B-1728B52AA6E4}">
                <adec:decorative xmlns:adec="http://schemas.microsoft.com/office/drawing/2017/decorative" val="1"/>
              </a:ext>
            </a:extLst>
          </p:cNvPr>
          <p:cNvSpPr/>
          <p:nvPr userDrawn="1"/>
        </p:nvSpPr>
        <p:spPr>
          <a:xfrm>
            <a:off x="0" y="5748533"/>
            <a:ext cx="12192000" cy="1119200"/>
          </a:xfrm>
          <a:prstGeom prst="rect">
            <a:avLst/>
          </a:prstGeom>
          <a:solidFill>
            <a:srgbClr val="488BC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2736401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70933" y="177171"/>
            <a:ext cx="11593689" cy="830439"/>
          </a:xfrm>
        </p:spPr>
        <p:txBody>
          <a:bodyPr>
            <a:normAutofit/>
          </a:bodyPr>
          <a:lstStyle>
            <a:lvl1pPr>
              <a:defRPr sz="32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1" y="5760928"/>
            <a:ext cx="12192004" cy="110728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612994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s can be copy/pasted to other slides - 01" preserve="1">
  <p:cSld name="Images can be copy/pasted to other slides - 01">
    <p:spTree>
      <p:nvGrpSpPr>
        <p:cNvPr id="1" name="Shape 280"/>
        <p:cNvGrpSpPr/>
        <p:nvPr/>
      </p:nvGrpSpPr>
      <p:grpSpPr>
        <a:xfrm>
          <a:off x="0" y="0"/>
          <a:ext cx="0" cy="0"/>
          <a:chOff x="0" y="0"/>
          <a:chExt cx="0" cy="0"/>
        </a:xfrm>
      </p:grpSpPr>
      <p:pic>
        <p:nvPicPr>
          <p:cNvPr id="281" name="Google Shape;281;p58" descr="Photo of elementary student"/>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282" name="Google Shape;282;p58" descr="Photo of elementary student"/>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283" name="Google Shape;283;p58" descr="Photo of elementary students and teacher"/>
          <p:cNvPicPr preferRelativeResize="0"/>
          <p:nvPr/>
        </p:nvPicPr>
        <p:blipFill rotWithShape="1">
          <a:blip r:embed="rId4">
            <a:alphaModFix/>
          </a:blip>
          <a:srcRect/>
          <a:stretch/>
        </p:blipFill>
        <p:spPr>
          <a:xfrm>
            <a:off x="6308623" y="203200"/>
            <a:ext cx="2438400" cy="2438400"/>
          </a:xfrm>
          <a:prstGeom prst="rect">
            <a:avLst/>
          </a:prstGeom>
          <a:noFill/>
          <a:ln>
            <a:noFill/>
          </a:ln>
        </p:spPr>
      </p:pic>
      <p:pic>
        <p:nvPicPr>
          <p:cNvPr id="284" name="Google Shape;284;p58" descr="Photo of elementary student"/>
          <p:cNvPicPr preferRelativeResize="0"/>
          <p:nvPr/>
        </p:nvPicPr>
        <p:blipFill rotWithShape="1">
          <a:blip r:embed="rId5">
            <a:alphaModFix/>
          </a:blip>
          <a:srcRect/>
          <a:stretch/>
        </p:blipFill>
        <p:spPr>
          <a:xfrm>
            <a:off x="9361333" y="203200"/>
            <a:ext cx="2438400" cy="2438400"/>
          </a:xfrm>
          <a:prstGeom prst="rect">
            <a:avLst/>
          </a:prstGeom>
          <a:noFill/>
          <a:ln>
            <a:noFill/>
          </a:ln>
        </p:spPr>
      </p:pic>
      <p:pic>
        <p:nvPicPr>
          <p:cNvPr id="285" name="Google Shape;285;p58" descr="Photo of elementary student"/>
          <p:cNvPicPr preferRelativeResize="0"/>
          <p:nvPr/>
        </p:nvPicPr>
        <p:blipFill rotWithShape="1">
          <a:blip r:embed="rId6">
            <a:alphaModFix/>
          </a:blip>
          <a:srcRect/>
          <a:stretch/>
        </p:blipFill>
        <p:spPr>
          <a:xfrm>
            <a:off x="203200" y="2940733"/>
            <a:ext cx="2438400" cy="2438400"/>
          </a:xfrm>
          <a:prstGeom prst="rect">
            <a:avLst/>
          </a:prstGeom>
          <a:noFill/>
          <a:ln>
            <a:noFill/>
          </a:ln>
        </p:spPr>
      </p:pic>
      <p:pic>
        <p:nvPicPr>
          <p:cNvPr id="286" name="Google Shape;286;p58" descr="Photo of elementary student"/>
          <p:cNvPicPr preferRelativeResize="0"/>
          <p:nvPr/>
        </p:nvPicPr>
        <p:blipFill rotWithShape="1">
          <a:blip r:embed="rId7">
            <a:alphaModFix/>
          </a:blip>
          <a:srcRect/>
          <a:stretch/>
        </p:blipFill>
        <p:spPr>
          <a:xfrm>
            <a:off x="3255911" y="2940733"/>
            <a:ext cx="2438400" cy="2438400"/>
          </a:xfrm>
          <a:prstGeom prst="rect">
            <a:avLst/>
          </a:prstGeom>
          <a:noFill/>
          <a:ln>
            <a:noFill/>
          </a:ln>
        </p:spPr>
      </p:pic>
      <p:pic>
        <p:nvPicPr>
          <p:cNvPr id="287" name="Google Shape;287;p58" descr="Photo of elementary student"/>
          <p:cNvPicPr preferRelativeResize="0"/>
          <p:nvPr/>
        </p:nvPicPr>
        <p:blipFill rotWithShape="1">
          <a:blip r:embed="rId8">
            <a:alphaModFix/>
          </a:blip>
          <a:srcRect/>
          <a:stretch/>
        </p:blipFill>
        <p:spPr>
          <a:xfrm>
            <a:off x="6308623" y="2940733"/>
            <a:ext cx="2438400" cy="2438400"/>
          </a:xfrm>
          <a:prstGeom prst="rect">
            <a:avLst/>
          </a:prstGeom>
          <a:noFill/>
          <a:ln>
            <a:noFill/>
          </a:ln>
        </p:spPr>
      </p:pic>
      <p:pic>
        <p:nvPicPr>
          <p:cNvPr id="288" name="Google Shape;288;p58" descr="Photo of elementary students"/>
          <p:cNvPicPr preferRelativeResize="0"/>
          <p:nvPr/>
        </p:nvPicPr>
        <p:blipFill rotWithShape="1">
          <a:blip r:embed="rId9">
            <a:alphaModFix/>
          </a:blip>
          <a:srcRect/>
          <a:stretch/>
        </p:blipFill>
        <p:spPr>
          <a:xfrm>
            <a:off x="9361333" y="2940733"/>
            <a:ext cx="2438400" cy="2438400"/>
          </a:xfrm>
          <a:prstGeom prst="rect">
            <a:avLst/>
          </a:prstGeom>
          <a:noFill/>
          <a:ln>
            <a:noFill/>
          </a:ln>
        </p:spPr>
      </p:pic>
    </p:spTree>
    <p:extLst>
      <p:ext uri="{BB962C8B-B14F-4D97-AF65-F5344CB8AC3E}">
        <p14:creationId xmlns:p14="http://schemas.microsoft.com/office/powerpoint/2010/main" val="8145022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s can be copy/pasted to other slides - 02" preserve="1">
  <p:cSld name="Images can be copy/pasted to other slides - 02">
    <p:spTree>
      <p:nvGrpSpPr>
        <p:cNvPr id="1" name="Shape 290"/>
        <p:cNvGrpSpPr/>
        <p:nvPr/>
      </p:nvGrpSpPr>
      <p:grpSpPr>
        <a:xfrm>
          <a:off x="0" y="0"/>
          <a:ext cx="0" cy="0"/>
          <a:chOff x="0" y="0"/>
          <a:chExt cx="0" cy="0"/>
        </a:xfrm>
      </p:grpSpPr>
      <p:pic>
        <p:nvPicPr>
          <p:cNvPr id="291" name="Google Shape;291;p59" descr="Photo of elementary students"/>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292" name="Google Shape;292;p59" descr="Photo of elementary students"/>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293" name="Google Shape;293;p59" descr="Photo of high school student"/>
          <p:cNvPicPr preferRelativeResize="0"/>
          <p:nvPr/>
        </p:nvPicPr>
        <p:blipFill rotWithShape="1">
          <a:blip r:embed="rId4">
            <a:alphaModFix/>
          </a:blip>
          <a:srcRect/>
          <a:stretch/>
        </p:blipFill>
        <p:spPr>
          <a:xfrm>
            <a:off x="6308623" y="203200"/>
            <a:ext cx="2438400" cy="2438400"/>
          </a:xfrm>
          <a:prstGeom prst="rect">
            <a:avLst/>
          </a:prstGeom>
          <a:noFill/>
          <a:ln>
            <a:noFill/>
          </a:ln>
        </p:spPr>
      </p:pic>
      <p:pic>
        <p:nvPicPr>
          <p:cNvPr id="294" name="Google Shape;294;p59" descr="Photo of high school students"/>
          <p:cNvPicPr preferRelativeResize="0"/>
          <p:nvPr/>
        </p:nvPicPr>
        <p:blipFill rotWithShape="1">
          <a:blip r:embed="rId5">
            <a:alphaModFix/>
          </a:blip>
          <a:srcRect/>
          <a:stretch/>
        </p:blipFill>
        <p:spPr>
          <a:xfrm>
            <a:off x="9361333" y="203200"/>
            <a:ext cx="2438400" cy="2438400"/>
          </a:xfrm>
          <a:prstGeom prst="rect">
            <a:avLst/>
          </a:prstGeom>
          <a:noFill/>
          <a:ln>
            <a:noFill/>
          </a:ln>
        </p:spPr>
      </p:pic>
      <p:pic>
        <p:nvPicPr>
          <p:cNvPr id="295" name="Google Shape;295;p59" descr="Photo of high school students"/>
          <p:cNvPicPr preferRelativeResize="0"/>
          <p:nvPr/>
        </p:nvPicPr>
        <p:blipFill rotWithShape="1">
          <a:blip r:embed="rId6">
            <a:alphaModFix/>
          </a:blip>
          <a:srcRect/>
          <a:stretch/>
        </p:blipFill>
        <p:spPr>
          <a:xfrm>
            <a:off x="203200" y="2940733"/>
            <a:ext cx="2438400" cy="2438400"/>
          </a:xfrm>
          <a:prstGeom prst="rect">
            <a:avLst/>
          </a:prstGeom>
          <a:noFill/>
          <a:ln>
            <a:noFill/>
          </a:ln>
        </p:spPr>
      </p:pic>
      <p:pic>
        <p:nvPicPr>
          <p:cNvPr id="296" name="Google Shape;296;p59" descr="Photo of high school student"/>
          <p:cNvPicPr preferRelativeResize="0"/>
          <p:nvPr/>
        </p:nvPicPr>
        <p:blipFill rotWithShape="1">
          <a:blip r:embed="rId7">
            <a:alphaModFix/>
          </a:blip>
          <a:srcRect/>
          <a:stretch/>
        </p:blipFill>
        <p:spPr>
          <a:xfrm>
            <a:off x="3255911" y="2940733"/>
            <a:ext cx="2438400" cy="2438400"/>
          </a:xfrm>
          <a:prstGeom prst="rect">
            <a:avLst/>
          </a:prstGeom>
          <a:noFill/>
          <a:ln>
            <a:noFill/>
          </a:ln>
        </p:spPr>
      </p:pic>
      <p:pic>
        <p:nvPicPr>
          <p:cNvPr id="297" name="Google Shape;297;p59" descr="Photo of high school students"/>
          <p:cNvPicPr preferRelativeResize="0"/>
          <p:nvPr/>
        </p:nvPicPr>
        <p:blipFill rotWithShape="1">
          <a:blip r:embed="rId8">
            <a:alphaModFix/>
          </a:blip>
          <a:srcRect/>
          <a:stretch/>
        </p:blipFill>
        <p:spPr>
          <a:xfrm>
            <a:off x="6308623" y="2940733"/>
            <a:ext cx="2438400" cy="2438400"/>
          </a:xfrm>
          <a:prstGeom prst="rect">
            <a:avLst/>
          </a:prstGeom>
          <a:noFill/>
          <a:ln>
            <a:noFill/>
          </a:ln>
        </p:spPr>
      </p:pic>
      <p:pic>
        <p:nvPicPr>
          <p:cNvPr id="298" name="Google Shape;298;p59" descr="Photo of high school student"/>
          <p:cNvPicPr preferRelativeResize="0"/>
          <p:nvPr/>
        </p:nvPicPr>
        <p:blipFill rotWithShape="1">
          <a:blip r:embed="rId9">
            <a:alphaModFix/>
          </a:blip>
          <a:srcRect/>
          <a:stretch/>
        </p:blipFill>
        <p:spPr>
          <a:xfrm>
            <a:off x="9361333" y="2940733"/>
            <a:ext cx="2438400" cy="2438400"/>
          </a:xfrm>
          <a:prstGeom prst="rect">
            <a:avLst/>
          </a:prstGeom>
          <a:noFill/>
          <a:ln>
            <a:noFill/>
          </a:ln>
        </p:spPr>
      </p:pic>
    </p:spTree>
    <p:extLst>
      <p:ext uri="{BB962C8B-B14F-4D97-AF65-F5344CB8AC3E}">
        <p14:creationId xmlns:p14="http://schemas.microsoft.com/office/powerpoint/2010/main" val="188741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mages can be copy/pasted to other slides - 03" preserve="1">
  <p:cSld name="Images can be copy/pasted to other slides - 03">
    <p:spTree>
      <p:nvGrpSpPr>
        <p:cNvPr id="1" name="Shape 300"/>
        <p:cNvGrpSpPr/>
        <p:nvPr/>
      </p:nvGrpSpPr>
      <p:grpSpPr>
        <a:xfrm>
          <a:off x="0" y="0"/>
          <a:ext cx="0" cy="0"/>
          <a:chOff x="0" y="0"/>
          <a:chExt cx="0" cy="0"/>
        </a:xfrm>
      </p:grpSpPr>
      <p:pic>
        <p:nvPicPr>
          <p:cNvPr id="301" name="Google Shape;301;p60" descr="Photo of high school students"/>
          <p:cNvPicPr preferRelativeResize="0"/>
          <p:nvPr/>
        </p:nvPicPr>
        <p:blipFill rotWithShape="1">
          <a:blip r:embed="rId2">
            <a:alphaModFix/>
          </a:blip>
          <a:srcRect/>
          <a:stretch/>
        </p:blipFill>
        <p:spPr>
          <a:xfrm>
            <a:off x="203200" y="203200"/>
            <a:ext cx="2438400" cy="2438400"/>
          </a:xfrm>
          <a:prstGeom prst="rect">
            <a:avLst/>
          </a:prstGeom>
          <a:noFill/>
          <a:ln>
            <a:noFill/>
          </a:ln>
        </p:spPr>
      </p:pic>
      <p:pic>
        <p:nvPicPr>
          <p:cNvPr id="302" name="Google Shape;302;p60" descr="Photo of high school student"/>
          <p:cNvPicPr preferRelativeResize="0"/>
          <p:nvPr/>
        </p:nvPicPr>
        <p:blipFill rotWithShape="1">
          <a:blip r:embed="rId3">
            <a:alphaModFix/>
          </a:blip>
          <a:srcRect/>
          <a:stretch/>
        </p:blipFill>
        <p:spPr>
          <a:xfrm>
            <a:off x="3255911" y="203200"/>
            <a:ext cx="2438400" cy="2438400"/>
          </a:xfrm>
          <a:prstGeom prst="rect">
            <a:avLst/>
          </a:prstGeom>
          <a:noFill/>
          <a:ln>
            <a:noFill/>
          </a:ln>
        </p:spPr>
      </p:pic>
      <p:pic>
        <p:nvPicPr>
          <p:cNvPr id="303" name="Google Shape;303;p60" descr="Photo of high school students"/>
          <p:cNvPicPr preferRelativeResize="0"/>
          <p:nvPr/>
        </p:nvPicPr>
        <p:blipFill rotWithShape="1">
          <a:blip r:embed="rId4">
            <a:alphaModFix/>
          </a:blip>
          <a:srcRect/>
          <a:stretch/>
        </p:blipFill>
        <p:spPr>
          <a:xfrm>
            <a:off x="6308623" y="203200"/>
            <a:ext cx="2438400" cy="2438400"/>
          </a:xfrm>
          <a:prstGeom prst="rect">
            <a:avLst/>
          </a:prstGeom>
          <a:noFill/>
          <a:ln>
            <a:noFill/>
          </a:ln>
        </p:spPr>
      </p:pic>
    </p:spTree>
    <p:extLst>
      <p:ext uri="{BB962C8B-B14F-4D97-AF65-F5344CB8AC3E}">
        <p14:creationId xmlns:p14="http://schemas.microsoft.com/office/powerpoint/2010/main" val="821836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ide without image - Orange" userDrawn="1">
  <p:cSld name="Slide without image - Orang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36300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C723-CC41-305A-B395-298513B54D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160EB-1945-95A6-2105-0D81E5DDBD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E87C3C-E34C-E38D-FF26-DF01BEDFE1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2359CC-592D-71C6-549A-6E2511B7CE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58B2DED-84AC-B748-1690-A26017BB5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AC1D4-D537-3E75-50F8-9B4C3A94DEBA}"/>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138795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E6B9-ED30-4DC6-3ADA-FF01E783AA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7E20F4-5231-879A-348D-9B497A4A7D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665FE5-C1B1-D1C6-6B80-9568DFF18F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8B46C-4C8F-0083-4187-EF3F8085A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CBFA61-C155-B9B2-31D4-ABB91055EE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0A1BA2-5DE1-1EE9-9646-F2AE594DE50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6B5D0E4-EBD2-64DA-69C5-FA904011A5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6CEE6-B39C-D339-CB78-C34CFE498A63}"/>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398413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65314-01D3-8D93-7B20-A7B16FA279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7995E-CAFF-9E4A-659B-D8CC25D45C9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D628525-D9E2-FF71-66A6-B7F932B46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5B259E-5914-7AE1-5C55-F6E8E4F89D0C}"/>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255558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5E0702-FB35-B07E-2D06-48F5628F9EC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AB7758E-F170-1709-3C6D-6B9AC37E14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4EE06C-0B14-9EC4-2A9F-8A93B242BB52}"/>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3485457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3D44-6C9C-596B-E830-C90473FD3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FA4C06-327C-9694-9EA0-F24509EC1F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015C0-A651-DA1C-36C8-E61F9928F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CA9C6-0D29-8497-E4C3-1E450E35ABB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E2820EF-62F6-2FE4-968A-14F2BEF76C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F8270-0304-F560-35FA-B0649214C156}"/>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277027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6228-9585-A58C-869F-ABC661B7F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24AF84-62C6-8D09-FF52-E603CDB60E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98DC81-0A2E-50DB-B4E7-D1AAA5079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EA9B3-7901-6A3B-286B-8E25ADD680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0F90B1A-926F-9FF4-D6F1-F30453B09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3EA47-4DD4-69FE-3DB8-E5397952F595}"/>
              </a:ext>
            </a:extLst>
          </p:cNvPr>
          <p:cNvSpPr>
            <a:spLocks noGrp="1"/>
          </p:cNvSpPr>
          <p:nvPr>
            <p:ph type="sldNum" sz="quarter" idx="12"/>
          </p:nvPr>
        </p:nvSpPr>
        <p:spPr/>
        <p:txBody>
          <a:bodyPr/>
          <a:lstStyle/>
          <a:p>
            <a:fld id="{7158A91B-C3D7-43A7-9EB5-23B112433D83}" type="slidenum">
              <a:rPr lang="en-US" smtClean="0"/>
              <a:t>‹#›</a:t>
            </a:fld>
            <a:endParaRPr lang="en-US"/>
          </a:p>
        </p:txBody>
      </p:sp>
    </p:spTree>
    <p:extLst>
      <p:ext uri="{BB962C8B-B14F-4D97-AF65-F5344CB8AC3E}">
        <p14:creationId xmlns:p14="http://schemas.microsoft.com/office/powerpoint/2010/main" val="156667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6C11D-0017-ECA0-0E3D-E5E97F30BA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4DEFB-98C9-3BA7-80DD-5EA7895974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BCF17-41FF-B050-5082-9CCB48911D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6DF96C39-A727-97B0-42F7-05990FDE2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A5AC59-5FD5-97CB-5B93-41C92437C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58A91B-C3D7-43A7-9EB5-23B112433D83}" type="slidenum">
              <a:rPr lang="en-US" smtClean="0"/>
              <a:t>‹#›</a:t>
            </a:fld>
            <a:endParaRPr lang="en-US"/>
          </a:p>
        </p:txBody>
      </p:sp>
    </p:spTree>
    <p:extLst>
      <p:ext uri="{BB962C8B-B14F-4D97-AF65-F5344CB8AC3E}">
        <p14:creationId xmlns:p14="http://schemas.microsoft.com/office/powerpoint/2010/main" val="1312494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85" r:id="rId15"/>
    <p:sldLayoutId id="2147483686"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345D9-EF57-FC26-1696-B3CDAB205ABD}"/>
              </a:ext>
            </a:extLst>
          </p:cNvPr>
          <p:cNvSpPr>
            <a:spLocks noGrp="1"/>
          </p:cNvSpPr>
          <p:nvPr>
            <p:ph type="title"/>
          </p:nvPr>
        </p:nvSpPr>
        <p:spPr>
          <a:xfrm>
            <a:off x="270933" y="366185"/>
            <a:ext cx="11593689" cy="8304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2E465-A8BD-2435-848C-F3AD94709F67}"/>
              </a:ext>
            </a:extLst>
          </p:cNvPr>
          <p:cNvSpPr>
            <a:spLocks noGrp="1"/>
          </p:cNvSpPr>
          <p:nvPr>
            <p:ph type="body" idx="1"/>
          </p:nvPr>
        </p:nvSpPr>
        <p:spPr>
          <a:xfrm>
            <a:off x="270933" y="1332089"/>
            <a:ext cx="11593688" cy="48443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6610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Lst>
  <p:hf sldNum="0" hdr="0" ftr="0" dt="0"/>
  <p:txStyles>
    <p:titleStyle>
      <a:lvl1pPr algn="l" defTabSz="1219170" rtl="0" eaLnBrk="1" latinLnBrk="0" hangingPunct="1">
        <a:lnSpc>
          <a:spcPct val="90000"/>
        </a:lnSpc>
        <a:spcBef>
          <a:spcPct val="0"/>
        </a:spcBef>
        <a:buNone/>
        <a:defRPr sz="3467" b="1" kern="1200">
          <a:solidFill>
            <a:schemeClr val="tx1"/>
          </a:solidFill>
          <a:latin typeface="Trebuchet MS" panose="020B0603020202020204" pitchFamily="34"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microsoft.com/office/2018/10/relationships/comments" Target="../comments/modernComment_1AB_976D21D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hyperlink" Target="https://vimeo.com/1076730567" TargetMode="External"/><Relationship Id="rId3" Type="http://schemas.openxmlformats.org/officeDocument/2006/relationships/hyperlink" Target="https://vimeo.com/1074488612" TargetMode="External"/><Relationship Id="rId7" Type="http://schemas.openxmlformats.org/officeDocument/2006/relationships/hyperlink" Target="https://vimeo.com/1074489039" TargetMode="External"/><Relationship Id="rId2" Type="http://schemas.microsoft.com/office/2018/10/relationships/comments" Target="../comments/modernComment_194_DEE481CD.xml"/><Relationship Id="rId1" Type="http://schemas.openxmlformats.org/officeDocument/2006/relationships/slideLayout" Target="../slideLayouts/slideLayout14.xml"/><Relationship Id="rId6" Type="http://schemas.openxmlformats.org/officeDocument/2006/relationships/hyperlink" Target="https://vimeo.com/1074488901" TargetMode="External"/><Relationship Id="rId5" Type="http://schemas.openxmlformats.org/officeDocument/2006/relationships/hyperlink" Target="https://vimeo.com/1074488762" TargetMode="External"/><Relationship Id="rId10" Type="http://schemas.openxmlformats.org/officeDocument/2006/relationships/hyperlink" Target="https://www.cde.state.co.us/fedprograms/consapp/trainctr" TargetMode="External"/><Relationship Id="rId4" Type="http://schemas.openxmlformats.org/officeDocument/2006/relationships/hyperlink" Target="https://nam04.safelinks.protection.outlook.com/?url=https%3A%2F%2Fvimeo.com%2F1076122122&amp;data=05%7C02%7CPrael_M%40cde.state.co.us%7C886780bccf5d48a9094908dd7e919daa%7Ca751cfc81f9a4edb83709f1c6d4bea5a%7C0%7C0%7C638805886082476488%7CUnknown%7CTWFpbGZsb3d8eyJFbXB0eU1hcGkiOnRydWUsIlYiOiIwLjAuMDAwMCIsIlAiOiJXaW4zMiIsIkFOIjoiTWFpbCIsIldUIjoyfQ%3D%3D%7C0%7C%7C%7C&amp;sdata=yTRtUbIoQv09sMBoKO8LXJwNbTL8F8KB873ScwA4YI8%3D&amp;reserved=0" TargetMode="External"/><Relationship Id="rId9" Type="http://schemas.openxmlformats.org/officeDocument/2006/relationships/hyperlink" Target="https://nam04.safelinks.protection.outlook.com/?url=https%3A%2F%2Fvimeo.com%2F1076471733&amp;data=05%7C02%7CPrael_M%40cde.state.co.us%7C886780bccf5d48a9094908dd7e919daa%7Ca751cfc81f9a4edb83709f1c6d4bea5a%7C0%7C0%7C638805886082458573%7CUnknown%7CTWFpbGZsb3d8eyJFbXB0eU1hcGkiOnRydWUsIlYiOiIwLjAuMDAwMCIsIlAiOiJXaW4zMiIsIkFOIjoiTWFpbCIsIldUIjoyfQ%3D%3D%7C0%7C%7C%7C&amp;sdata=AB75guOcZxupu%2BeQZqVPHrOBQDPdDbAWcqpKvuArzdI%3D&amp;reserved=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fedprograms/consapp/trainctr" TargetMode="External"/><Relationship Id="rId2" Type="http://schemas.microsoft.com/office/2018/10/relationships/comments" Target="../comments/modernComment_193_2E739F85.xml"/><Relationship Id="rId1" Type="http://schemas.openxmlformats.org/officeDocument/2006/relationships/slideLayout" Target="../slideLayouts/slideLayout14.xml"/><Relationship Id="rId4" Type="http://schemas.openxmlformats.org/officeDocument/2006/relationships/hyperlink" Target="https://app.smartsheet.com/b/form/4e8f87995d184a4a88d69d9da97f3b53" TargetMode="Externa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2.svg"/><Relationship Id="rId4" Type="http://schemas.openxmlformats.org/officeDocument/2006/relationships/diagramData" Target="../diagrams/data1.xm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www.cde.state.co.us/fedprograms/2018consultationform" TargetMode="External"/><Relationship Id="rId2" Type="http://schemas.microsoft.com/office/2018/10/relationships/comments" Target="../comments/modernComment_197_F2BB104E.xml"/><Relationship Id="rId1" Type="http://schemas.openxmlformats.org/officeDocument/2006/relationships/slideLayout" Target="../slideLayouts/slideLayout33.xml"/><Relationship Id="rId5" Type="http://schemas.openxmlformats.org/officeDocument/2006/relationships/hyperlink" Target="http://colorado.egrantsmanagement.com/" TargetMode="External"/><Relationship Id="rId4" Type="http://schemas.openxmlformats.org/officeDocument/2006/relationships/hyperlink" Target="mailto:owen_g@cde.state.co.us"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colorado.egrantsmanagement.com" TargetMode="Externa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cde.state.co.us/fedprograms/consapp/index"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12" name="CDE Logo">
            <a:extLst>
              <a:ext uri="{FF2B5EF4-FFF2-40B4-BE49-F238E27FC236}">
                <a16:creationId xmlns:a16="http://schemas.microsoft.com/office/drawing/2014/main" id="{082053B2-D9F2-53C4-74A0-362BD83D7E81}"/>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65767" y="937867"/>
            <a:ext cx="1941467" cy="1225533"/>
          </a:xfrm>
          <a:prstGeom prst="rect">
            <a:avLst/>
          </a:prstGeom>
          <a:noFill/>
          <a:ln>
            <a:noFill/>
          </a:ln>
        </p:spPr>
      </p:pic>
      <p:sp>
        <p:nvSpPr>
          <p:cNvPr id="9" name="Title 8">
            <a:extLst>
              <a:ext uri="{FF2B5EF4-FFF2-40B4-BE49-F238E27FC236}">
                <a16:creationId xmlns:a16="http://schemas.microsoft.com/office/drawing/2014/main" id="{C0BFEC92-AEF7-6AE0-6F34-2464898B81F7}"/>
              </a:ext>
              <a:ext uri="{C183D7F6-B498-43B3-948B-1728B52AA6E4}">
                <adec:decorative xmlns:adec="http://schemas.microsoft.com/office/drawing/2017/decorative" val="1"/>
              </a:ext>
            </a:extLst>
          </p:cNvPr>
          <p:cNvSpPr>
            <a:spLocks noGrp="1"/>
          </p:cNvSpPr>
          <p:nvPr>
            <p:ph type="ctrTitle"/>
          </p:nvPr>
        </p:nvSpPr>
        <p:spPr/>
        <p:txBody>
          <a:bodyPr/>
          <a:lstStyle/>
          <a:p>
            <a:r>
              <a:rPr lang="en-US"/>
              <a:t>Spring Consolidated Application Training</a:t>
            </a:r>
            <a:br>
              <a:rPr lang="en-US"/>
            </a:br>
            <a:r>
              <a:rPr lang="en-US" sz="2000"/>
              <a:t>Thursday, May 1</a:t>
            </a:r>
            <a:r>
              <a:rPr lang="en-US" sz="2000" baseline="30000"/>
              <a:t>st</a:t>
            </a:r>
            <a:r>
              <a:rPr lang="en-US" sz="2000"/>
              <a:t> 2025 </a:t>
            </a:r>
          </a:p>
        </p:txBody>
      </p:sp>
      <p:sp>
        <p:nvSpPr>
          <p:cNvPr id="10" name="Subtitle 9">
            <a:extLst>
              <a:ext uri="{FF2B5EF4-FFF2-40B4-BE49-F238E27FC236}">
                <a16:creationId xmlns:a16="http://schemas.microsoft.com/office/drawing/2014/main" id="{C474C756-C41A-E676-1506-1F3989169588}"/>
              </a:ext>
              <a:ext uri="{C183D7F6-B498-43B3-948B-1728B52AA6E4}">
                <adec:decorative xmlns:adec="http://schemas.microsoft.com/office/drawing/2017/decorative" val="1"/>
              </a:ext>
            </a:extLst>
          </p:cNvPr>
          <p:cNvSpPr>
            <a:spLocks noGrp="1"/>
          </p:cNvSpPr>
          <p:nvPr>
            <p:ph type="subTitle" idx="1"/>
          </p:nvPr>
        </p:nvSpPr>
        <p:spPr/>
        <p:txBody>
          <a:bodyPr>
            <a:normAutofit/>
          </a:bodyPr>
          <a:lstStyle/>
          <a:p>
            <a:endParaRPr lang="en-US" sz="2200"/>
          </a:p>
          <a:p>
            <a:r>
              <a:rPr lang="en-US" sz="2200"/>
              <a:t>Federal Programs and Supports Unit &amp;</a:t>
            </a:r>
          </a:p>
          <a:p>
            <a:r>
              <a:rPr lang="en-US" sz="2200"/>
              <a:t>Grants Program Administration Office</a:t>
            </a:r>
          </a:p>
        </p:txBody>
      </p:sp>
      <p:pic>
        <p:nvPicPr>
          <p:cNvPr id="14" name="Content Placeholder 13">
            <a:extLst>
              <a:ext uri="{FF2B5EF4-FFF2-40B4-BE49-F238E27FC236}">
                <a16:creationId xmlns:a16="http://schemas.microsoft.com/office/drawing/2014/main" id="{C8C4C843-24BC-915C-FD53-6299AE0138E7}"/>
              </a:ext>
              <a:ext uri="{C183D7F6-B498-43B3-948B-1728B52AA6E4}">
                <adec:decorative xmlns:adec="http://schemas.microsoft.com/office/drawing/2017/decorative" val="1"/>
              </a:ext>
            </a:extLst>
          </p:cNvPr>
          <p:cNvPicPr>
            <a:picLocks noGrp="1" noChangeAspect="1"/>
          </p:cNvPicPr>
          <p:nvPr>
            <p:ph sz="half" idx="13"/>
          </p:nvPr>
        </p:nvPicPr>
        <p:blipFill>
          <a:blip r:embed="rId4"/>
          <a:stretch>
            <a:fillRect/>
          </a:stretch>
        </p:blipFill>
        <p:spPr>
          <a:xfrm>
            <a:off x="8314167" y="11084"/>
            <a:ext cx="3876005" cy="5748867"/>
          </a:xfrm>
        </p:spPr>
      </p:pic>
      <p:sp>
        <p:nvSpPr>
          <p:cNvPr id="2" name="Slide Number">
            <a:extLst>
              <a:ext uri="{FF2B5EF4-FFF2-40B4-BE49-F238E27FC236}">
                <a16:creationId xmlns:a16="http://schemas.microsoft.com/office/drawing/2014/main" id="{770121EC-D199-948A-AC5E-D5C34845AB48}"/>
              </a:ext>
              <a:ext uri="{C183D7F6-B498-43B3-948B-1728B52AA6E4}">
                <adec:decorative xmlns:adec="http://schemas.microsoft.com/office/drawing/2017/decorative" val="1"/>
              </a:ext>
            </a:extLst>
          </p:cNvPr>
          <p:cNvSpPr txBox="1"/>
          <p:nvPr/>
        </p:nvSpPr>
        <p:spPr>
          <a:xfrm>
            <a:off x="167364" y="6171368"/>
            <a:ext cx="690000" cy="428800"/>
          </a:xfrm>
          <a:prstGeom prst="rect">
            <a:avLst/>
          </a:prstGeom>
          <a:noFill/>
          <a:ln>
            <a:noFill/>
          </a:ln>
        </p:spPr>
        <p:txBody>
          <a:bodyPr spcFirstLastPara="1" wrap="square" lIns="0" tIns="0" rIns="0" bIns="0" anchor="ctr" anchorCtr="0">
            <a:noAutofit/>
          </a:bodyPr>
          <a:lstStyle/>
          <a:p>
            <a:pPr>
              <a:buClr>
                <a:srgbClr val="000000"/>
              </a:buClr>
              <a:buSzPts val="1300"/>
            </a:pPr>
            <a:r>
              <a:rPr lang="en" sz="1600">
                <a:latin typeface="Arial"/>
                <a:ea typeface="Arial"/>
                <a:cs typeface="Arial"/>
                <a:sym typeface="Arial"/>
              </a:rPr>
              <a:t> </a:t>
            </a:r>
            <a:fld id="{00000000-1234-1234-1234-123412341234}" type="slidenum">
              <a:rPr lang="en" sz="1600">
                <a:latin typeface="Arial"/>
                <a:ea typeface="Arial"/>
                <a:cs typeface="Arial"/>
                <a:sym typeface="Arial"/>
              </a:rPr>
              <a:pPr>
                <a:buClr>
                  <a:srgbClr val="000000"/>
                </a:buClr>
                <a:buSzPts val="1300"/>
              </a:pPr>
              <a:t>1</a:t>
            </a:fld>
            <a:endParaRPr sz="16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3DF4-0DE6-F999-5DFD-99561740A79B}"/>
              </a:ext>
            </a:extLst>
          </p:cNvPr>
          <p:cNvSpPr>
            <a:spLocks noGrp="1"/>
          </p:cNvSpPr>
          <p:nvPr>
            <p:ph type="title"/>
          </p:nvPr>
        </p:nvSpPr>
        <p:spPr/>
        <p:txBody>
          <a:bodyPr>
            <a:normAutofit/>
          </a:bodyPr>
          <a:lstStyle/>
          <a:p>
            <a:r>
              <a:rPr lang="en-US" sz="2800" b="0" dirty="0"/>
              <a:t>Planning Document Example</a:t>
            </a:r>
          </a:p>
        </p:txBody>
      </p:sp>
      <p:pic>
        <p:nvPicPr>
          <p:cNvPr id="6" name="Content Placeholder 5" descr="Screenshot of the Title I, Part A section of the Planning Document.">
            <a:extLst>
              <a:ext uri="{FF2B5EF4-FFF2-40B4-BE49-F238E27FC236}">
                <a16:creationId xmlns:a16="http://schemas.microsoft.com/office/drawing/2014/main" id="{5CB39614-7557-E9C4-BD9D-87CD03249DB0}"/>
              </a:ext>
            </a:extLst>
          </p:cNvPr>
          <p:cNvPicPr>
            <a:picLocks noGrp="1" noChangeAspect="1"/>
          </p:cNvPicPr>
          <p:nvPr>
            <p:ph idx="1"/>
          </p:nvPr>
        </p:nvPicPr>
        <p:blipFill>
          <a:blip r:embed="rId2"/>
          <a:stretch>
            <a:fillRect/>
          </a:stretch>
        </p:blipFill>
        <p:spPr>
          <a:xfrm>
            <a:off x="149195" y="1145307"/>
            <a:ext cx="8104839" cy="5535522"/>
          </a:xfrm>
        </p:spPr>
      </p:pic>
      <p:sp>
        <p:nvSpPr>
          <p:cNvPr id="4" name="Content Placeholder 3">
            <a:extLst>
              <a:ext uri="{FF2B5EF4-FFF2-40B4-BE49-F238E27FC236}">
                <a16:creationId xmlns:a16="http://schemas.microsoft.com/office/drawing/2014/main" id="{6D13E11C-A7E3-5110-2230-41F2A95143F3}"/>
              </a:ext>
            </a:extLst>
          </p:cNvPr>
          <p:cNvSpPr>
            <a:spLocks noGrp="1"/>
          </p:cNvSpPr>
          <p:nvPr>
            <p:ph idx="13"/>
          </p:nvPr>
        </p:nvSpPr>
        <p:spPr>
          <a:xfrm>
            <a:off x="8287966" y="1585609"/>
            <a:ext cx="3633100" cy="3954022"/>
          </a:xfrm>
        </p:spPr>
        <p:txBody>
          <a:bodyPr>
            <a:normAutofit/>
          </a:bodyPr>
          <a:lstStyle/>
          <a:p>
            <a:pPr marL="342900" indent="-342900">
              <a:buFont typeface="Arial" panose="020B0604020202020204" pitchFamily="34" charset="0"/>
              <a:buChar char="•"/>
            </a:pPr>
            <a:r>
              <a:rPr lang="en-US" sz="1800" dirty="0"/>
              <a:t>Questions listed are the same as in the application.</a:t>
            </a:r>
          </a:p>
          <a:p>
            <a:pPr marL="342900" indent="-342900">
              <a:buFont typeface="Arial" panose="020B0604020202020204" pitchFamily="34" charset="0"/>
              <a:buChar char="•"/>
            </a:pPr>
            <a:r>
              <a:rPr lang="en-US" sz="1800" dirty="0"/>
              <a:t>Minimum required for Approval outlined requirements.</a:t>
            </a:r>
          </a:p>
          <a:p>
            <a:pPr marL="342900" indent="-342900">
              <a:buFont typeface="Arial" panose="020B0604020202020204" pitchFamily="34" charset="0"/>
              <a:buChar char="•"/>
            </a:pPr>
            <a:r>
              <a:rPr lang="en-US" sz="1800" dirty="0"/>
              <a:t>BOCES specific guidance is in red throughout the document. </a:t>
            </a:r>
          </a:p>
          <a:p>
            <a:pPr marL="342900" indent="-342900">
              <a:buFont typeface="Arial" panose="020B0604020202020204" pitchFamily="34" charset="0"/>
              <a:buChar char="•"/>
            </a:pPr>
            <a:r>
              <a:rPr lang="en-US" sz="1800" dirty="0"/>
              <a:t>Response Guidance and Helpful Resources will support that section of the application. </a:t>
            </a:r>
          </a:p>
        </p:txBody>
      </p:sp>
    </p:spTree>
    <p:extLst>
      <p:ext uri="{BB962C8B-B14F-4D97-AF65-F5344CB8AC3E}">
        <p14:creationId xmlns:p14="http://schemas.microsoft.com/office/powerpoint/2010/main" val="107234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B1DC-5DAB-53EA-9EF5-D2C545D8D75E}"/>
              </a:ext>
            </a:extLst>
          </p:cNvPr>
          <p:cNvSpPr>
            <a:spLocks noGrp="1"/>
          </p:cNvSpPr>
          <p:nvPr>
            <p:ph type="title"/>
          </p:nvPr>
        </p:nvSpPr>
        <p:spPr/>
        <p:txBody>
          <a:bodyPr>
            <a:normAutofit/>
          </a:bodyPr>
          <a:lstStyle/>
          <a:p>
            <a:r>
              <a:rPr lang="en-US" sz="2800" b="0" dirty="0"/>
              <a:t>New: General Budget Guidance Section</a:t>
            </a:r>
          </a:p>
        </p:txBody>
      </p:sp>
      <p:pic>
        <p:nvPicPr>
          <p:cNvPr id="6" name="Content Placeholder 5" descr="Screen shot of the General Budget Guidance section of the Planning Resource.">
            <a:extLst>
              <a:ext uri="{FF2B5EF4-FFF2-40B4-BE49-F238E27FC236}">
                <a16:creationId xmlns:a16="http://schemas.microsoft.com/office/drawing/2014/main" id="{15DE7426-DF5D-82C3-5039-9431E0E4AC57}"/>
              </a:ext>
            </a:extLst>
          </p:cNvPr>
          <p:cNvPicPr>
            <a:picLocks noGrp="1" noChangeAspect="1"/>
          </p:cNvPicPr>
          <p:nvPr>
            <p:ph idx="1"/>
          </p:nvPr>
        </p:nvPicPr>
        <p:blipFill>
          <a:blip r:embed="rId2"/>
          <a:stretch>
            <a:fillRect/>
          </a:stretch>
        </p:blipFill>
        <p:spPr>
          <a:xfrm>
            <a:off x="106640" y="1108952"/>
            <a:ext cx="8218634" cy="4301441"/>
          </a:xfrm>
        </p:spPr>
      </p:pic>
      <p:sp>
        <p:nvSpPr>
          <p:cNvPr id="4" name="Content Placeholder 3">
            <a:extLst>
              <a:ext uri="{FF2B5EF4-FFF2-40B4-BE49-F238E27FC236}">
                <a16:creationId xmlns:a16="http://schemas.microsoft.com/office/drawing/2014/main" id="{4C304F9D-3273-29D9-B735-48DE3D2C77F2}"/>
              </a:ext>
            </a:extLst>
          </p:cNvPr>
          <p:cNvSpPr>
            <a:spLocks noGrp="1"/>
          </p:cNvSpPr>
          <p:nvPr>
            <p:ph idx="13"/>
          </p:nvPr>
        </p:nvSpPr>
        <p:spPr>
          <a:xfrm>
            <a:off x="8501974" y="1507787"/>
            <a:ext cx="3419092" cy="4031844"/>
          </a:xfrm>
        </p:spPr>
        <p:txBody>
          <a:bodyPr>
            <a:normAutofit/>
          </a:bodyPr>
          <a:lstStyle/>
          <a:p>
            <a:r>
              <a:rPr lang="en-US" sz="1800" dirty="0"/>
              <a:t>The general budget guidance section applies to the budgets for Title I, II, III and IV. </a:t>
            </a:r>
          </a:p>
        </p:txBody>
      </p:sp>
    </p:spTree>
    <p:extLst>
      <p:ext uri="{BB962C8B-B14F-4D97-AF65-F5344CB8AC3E}">
        <p14:creationId xmlns:p14="http://schemas.microsoft.com/office/powerpoint/2010/main" val="838488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22189767-F2B5-F73E-EA74-BDD7F1514B67}"/>
            </a:ext>
          </a:extLst>
        </p:cNvPr>
        <p:cNvGrpSpPr/>
        <p:nvPr/>
      </p:nvGrpSpPr>
      <p:grpSpPr>
        <a:xfrm>
          <a:off x="0" y="0"/>
          <a:ext cx="0" cy="0"/>
          <a:chOff x="0" y="0"/>
          <a:chExt cx="0" cy="0"/>
        </a:xfrm>
      </p:grpSpPr>
      <p:pic>
        <p:nvPicPr>
          <p:cNvPr id="8" name="Content Placeholder 7" descr="High school students">
            <a:extLst>
              <a:ext uri="{FF2B5EF4-FFF2-40B4-BE49-F238E27FC236}">
                <a16:creationId xmlns:a16="http://schemas.microsoft.com/office/drawing/2014/main" id="{8C5C9C9C-4E9F-CEF3-1991-29633253489F}"/>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E5F746D0-AFD3-91E2-C10C-EA7253062900}"/>
              </a:ext>
            </a:extLst>
          </p:cNvPr>
          <p:cNvSpPr>
            <a:spLocks noGrp="1"/>
          </p:cNvSpPr>
          <p:nvPr>
            <p:ph type="title"/>
          </p:nvPr>
        </p:nvSpPr>
        <p:spPr/>
        <p:txBody>
          <a:bodyPr/>
          <a:lstStyle/>
          <a:p>
            <a:r>
              <a:rPr lang="en-US"/>
              <a:t>Title IV Objectives Updates</a:t>
            </a:r>
          </a:p>
        </p:txBody>
      </p:sp>
      <p:sp>
        <p:nvSpPr>
          <p:cNvPr id="3" name="Slide Number">
            <a:extLst>
              <a:ext uri="{FF2B5EF4-FFF2-40B4-BE49-F238E27FC236}">
                <a16:creationId xmlns:a16="http://schemas.microsoft.com/office/drawing/2014/main" id="{F84CE507-3396-9113-C43C-921AA5E8C58F}"/>
              </a:ext>
            </a:extLst>
          </p:cNvPr>
          <p:cNvSpPr txBox="1"/>
          <p:nvPr/>
        </p:nvSpPr>
        <p:spPr>
          <a:xfrm>
            <a:off x="167364" y="6171368"/>
            <a:ext cx="690000" cy="428800"/>
          </a:xfrm>
          <a:prstGeom prst="rect">
            <a:avLst/>
          </a:prstGeom>
          <a:noFill/>
          <a:ln>
            <a:noFill/>
          </a:ln>
        </p:spPr>
        <p:txBody>
          <a:bodyPr spcFirstLastPara="1" wrap="square" lIns="0" tIns="0" rIns="0" bIns="0" anchor="ctr" anchorCtr="0">
            <a:noAutofit/>
          </a:bodyPr>
          <a:lstStyle/>
          <a:p>
            <a:pPr>
              <a:buClr>
                <a:srgbClr val="000000"/>
              </a:buClr>
              <a:buSzPts val="1300"/>
            </a:pPr>
            <a:r>
              <a:rPr lang="en" sz="1600">
                <a:solidFill>
                  <a:schemeClr val="bg1"/>
                </a:solidFill>
                <a:latin typeface="Arial"/>
                <a:ea typeface="Arial"/>
                <a:cs typeface="Arial"/>
                <a:sym typeface="Arial"/>
              </a:rPr>
              <a:t> </a:t>
            </a:r>
            <a:fld id="{00000000-1234-1234-1234-123412341234}" type="slidenum">
              <a:rPr lang="en" sz="1600">
                <a:solidFill>
                  <a:schemeClr val="bg1"/>
                </a:solidFill>
                <a:latin typeface="Arial"/>
                <a:ea typeface="Arial"/>
                <a:cs typeface="Arial"/>
                <a:sym typeface="Arial"/>
              </a:rPr>
              <a:pPr>
                <a:buClr>
                  <a:srgbClr val="000000"/>
                </a:buClr>
                <a:buSzPts val="1300"/>
              </a:pPr>
              <a:t>12</a:t>
            </a:fld>
            <a:endParaRPr sz="1600">
              <a:solidFill>
                <a:schemeClr val="bg1"/>
              </a:solidFill>
              <a:latin typeface="Arial"/>
              <a:ea typeface="Arial"/>
              <a:cs typeface="Arial"/>
              <a:sym typeface="Arial"/>
            </a:endParaRPr>
          </a:p>
        </p:txBody>
      </p:sp>
    </p:spTree>
    <p:extLst>
      <p:ext uri="{BB962C8B-B14F-4D97-AF65-F5344CB8AC3E}">
        <p14:creationId xmlns:p14="http://schemas.microsoft.com/office/powerpoint/2010/main" val="1517167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2481-6A47-79C2-8BAC-944BD897B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CB83B4-D880-EF9B-0960-BC9E652D4A62}"/>
              </a:ext>
            </a:extLst>
          </p:cNvPr>
          <p:cNvSpPr>
            <a:spLocks noGrp="1"/>
          </p:cNvSpPr>
          <p:nvPr>
            <p:ph type="title"/>
          </p:nvPr>
        </p:nvSpPr>
        <p:spPr/>
        <p:txBody>
          <a:bodyPr/>
          <a:lstStyle/>
          <a:p>
            <a:r>
              <a:rPr lang="en-US" sz="2800" dirty="0">
                <a:solidFill>
                  <a:srgbClr val="1A1A1A"/>
                </a:solidFill>
                <a:latin typeface="Trebuchet MS"/>
              </a:rPr>
              <a:t>Title IV Narrative Page: Waivers Added</a:t>
            </a:r>
            <a:endParaRPr lang="en-US" dirty="0">
              <a:latin typeface="Trebuchet MS"/>
            </a:endParaRPr>
          </a:p>
        </p:txBody>
      </p:sp>
      <p:sp>
        <p:nvSpPr>
          <p:cNvPr id="4" name="Title 3">
            <a:extLst>
              <a:ext uri="{FF2B5EF4-FFF2-40B4-BE49-F238E27FC236}">
                <a16:creationId xmlns:a16="http://schemas.microsoft.com/office/drawing/2014/main" id="{0155C4CD-A4A9-E7E6-97F7-A4373C54A0EF}"/>
              </a:ext>
            </a:extLst>
          </p:cNvPr>
          <p:cNvSpPr>
            <a:spLocks noGrp="1"/>
          </p:cNvSpPr>
          <p:nvPr>
            <p:ph type="title" idx="2"/>
          </p:nvPr>
        </p:nvSpPr>
        <p:spPr/>
        <p:txBody>
          <a:bodyPr/>
          <a:lstStyle/>
          <a:p>
            <a:endParaRPr lang="en-US"/>
          </a:p>
        </p:txBody>
      </p:sp>
      <p:pic>
        <p:nvPicPr>
          <p:cNvPr id="8" name="Picture 7" descr="A screenshot of a computer">
            <a:extLst>
              <a:ext uri="{FF2B5EF4-FFF2-40B4-BE49-F238E27FC236}">
                <a16:creationId xmlns:a16="http://schemas.microsoft.com/office/drawing/2014/main" id="{F29203B5-903A-27EA-3E9E-D4112286C736}"/>
              </a:ext>
            </a:extLst>
          </p:cNvPr>
          <p:cNvPicPr>
            <a:picLocks noChangeAspect="1"/>
          </p:cNvPicPr>
          <p:nvPr/>
        </p:nvPicPr>
        <p:blipFill>
          <a:blip r:embed="rId2"/>
          <a:srcRect b="27093"/>
          <a:stretch/>
        </p:blipFill>
        <p:spPr>
          <a:xfrm>
            <a:off x="159368" y="1416888"/>
            <a:ext cx="11861762" cy="4579310"/>
          </a:xfrm>
          <a:prstGeom prst="rect">
            <a:avLst/>
          </a:prstGeom>
        </p:spPr>
      </p:pic>
      <p:pic>
        <p:nvPicPr>
          <p:cNvPr id="9" name="Picture 8" descr="Screen shot of Ed-flex waivers.&#10;&#10;">
            <a:extLst>
              <a:ext uri="{FF2B5EF4-FFF2-40B4-BE49-F238E27FC236}">
                <a16:creationId xmlns:a16="http://schemas.microsoft.com/office/drawing/2014/main" id="{BCBF0230-6239-0980-F73B-B52AC08B641E}"/>
              </a:ext>
            </a:extLst>
          </p:cNvPr>
          <p:cNvPicPr>
            <a:picLocks noChangeAspect="1"/>
          </p:cNvPicPr>
          <p:nvPr/>
        </p:nvPicPr>
        <p:blipFill>
          <a:blip r:embed="rId3"/>
          <a:stretch>
            <a:fillRect/>
          </a:stretch>
        </p:blipFill>
        <p:spPr>
          <a:xfrm>
            <a:off x="171014" y="2676054"/>
            <a:ext cx="11865298" cy="1707920"/>
          </a:xfrm>
          <a:prstGeom prst="rect">
            <a:avLst/>
          </a:prstGeom>
        </p:spPr>
      </p:pic>
      <p:sp>
        <p:nvSpPr>
          <p:cNvPr id="12" name="Plaque 11">
            <a:extLst>
              <a:ext uri="{FF2B5EF4-FFF2-40B4-BE49-F238E27FC236}">
                <a16:creationId xmlns:a16="http://schemas.microsoft.com/office/drawing/2014/main" id="{C644C407-BE37-AFAC-1E15-51DA7A154C28}"/>
              </a:ext>
              <a:ext uri="{C183D7F6-B498-43B3-948B-1728B52AA6E4}">
                <adec:decorative xmlns:adec="http://schemas.microsoft.com/office/drawing/2017/decorative" val="1"/>
              </a:ext>
            </a:extLst>
          </p:cNvPr>
          <p:cNvSpPr/>
          <p:nvPr/>
        </p:nvSpPr>
        <p:spPr>
          <a:xfrm>
            <a:off x="9434027" y="182035"/>
            <a:ext cx="2433426" cy="1057194"/>
          </a:xfrm>
          <a:prstGeom prst="plaqu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46DDBD3-D919-3D3A-4CB8-A84BD9C93F7B}"/>
              </a:ext>
            </a:extLst>
          </p:cNvPr>
          <p:cNvSpPr txBox="1"/>
          <p:nvPr/>
        </p:nvSpPr>
        <p:spPr>
          <a:xfrm>
            <a:off x="9680259" y="250609"/>
            <a:ext cx="25153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Change from </a:t>
            </a:r>
          </a:p>
          <a:p>
            <a:r>
              <a:rPr lang="en-US" dirty="0"/>
              <a:t>24-25 Consolidated Application</a:t>
            </a:r>
          </a:p>
        </p:txBody>
      </p:sp>
    </p:spTree>
    <p:extLst>
      <p:ext uri="{BB962C8B-B14F-4D97-AF65-F5344CB8AC3E}">
        <p14:creationId xmlns:p14="http://schemas.microsoft.com/office/powerpoint/2010/main" val="568299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6181F-C452-32D9-FF34-6B0DE0E1B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39D2A-F87D-46D4-F6B3-6DAAFF562D77}"/>
              </a:ext>
            </a:extLst>
          </p:cNvPr>
          <p:cNvSpPr>
            <a:spLocks noGrp="1"/>
          </p:cNvSpPr>
          <p:nvPr>
            <p:ph type="title"/>
          </p:nvPr>
        </p:nvSpPr>
        <p:spPr>
          <a:xfrm>
            <a:off x="415600" y="140133"/>
            <a:ext cx="10512928" cy="988400"/>
          </a:xfrm>
        </p:spPr>
        <p:txBody>
          <a:bodyPr/>
          <a:lstStyle/>
          <a:p>
            <a:r>
              <a:rPr lang="en-US" sz="2800" dirty="0">
                <a:solidFill>
                  <a:srgbClr val="1A1A1A"/>
                </a:solidFill>
                <a:latin typeface="Trebuchet MS"/>
              </a:rPr>
              <a:t>Title IV Narrative Page: Objectives and Outcomes Separated</a:t>
            </a:r>
            <a:endParaRPr lang="en-US" sz="2800" dirty="0">
              <a:latin typeface="Trebuchet MS"/>
            </a:endParaRPr>
          </a:p>
        </p:txBody>
      </p:sp>
      <p:sp>
        <p:nvSpPr>
          <p:cNvPr id="4" name="Title 3">
            <a:extLst>
              <a:ext uri="{FF2B5EF4-FFF2-40B4-BE49-F238E27FC236}">
                <a16:creationId xmlns:a16="http://schemas.microsoft.com/office/drawing/2014/main" id="{326077D9-06FA-B73E-0EA2-AFAE35FF5CA6}"/>
              </a:ext>
            </a:extLst>
          </p:cNvPr>
          <p:cNvSpPr>
            <a:spLocks noGrp="1"/>
          </p:cNvSpPr>
          <p:nvPr>
            <p:ph type="title" idx="2"/>
          </p:nvPr>
        </p:nvSpPr>
        <p:spPr/>
        <p:txBody>
          <a:bodyPr/>
          <a:lstStyle/>
          <a:p>
            <a:endParaRPr lang="en-US"/>
          </a:p>
        </p:txBody>
      </p:sp>
      <p:pic>
        <p:nvPicPr>
          <p:cNvPr id="10" name="Picture 9" descr="A screenshot of Title IV objectives page.">
            <a:extLst>
              <a:ext uri="{FF2B5EF4-FFF2-40B4-BE49-F238E27FC236}">
                <a16:creationId xmlns:a16="http://schemas.microsoft.com/office/drawing/2014/main" id="{2C5D5AD5-F11D-FE45-030F-829DFA7B94CC}"/>
              </a:ext>
            </a:extLst>
          </p:cNvPr>
          <p:cNvPicPr>
            <a:picLocks noChangeAspect="1"/>
          </p:cNvPicPr>
          <p:nvPr/>
        </p:nvPicPr>
        <p:blipFill>
          <a:blip r:embed="rId2"/>
          <a:stretch>
            <a:fillRect/>
          </a:stretch>
        </p:blipFill>
        <p:spPr>
          <a:xfrm>
            <a:off x="890895" y="1317553"/>
            <a:ext cx="10182157" cy="5400314"/>
          </a:xfrm>
          <a:prstGeom prst="rect">
            <a:avLst/>
          </a:prstGeom>
        </p:spPr>
      </p:pic>
    </p:spTree>
    <p:extLst>
      <p:ext uri="{BB962C8B-B14F-4D97-AF65-F5344CB8AC3E}">
        <p14:creationId xmlns:p14="http://schemas.microsoft.com/office/powerpoint/2010/main" val="1197982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00892-0E1B-604A-DD43-50D1DFF84A19}"/>
              </a:ext>
            </a:extLst>
          </p:cNvPr>
          <p:cNvSpPr>
            <a:spLocks noGrp="1"/>
          </p:cNvSpPr>
          <p:nvPr>
            <p:ph type="title"/>
          </p:nvPr>
        </p:nvSpPr>
        <p:spPr/>
        <p:txBody>
          <a:bodyPr/>
          <a:lstStyle/>
          <a:p>
            <a:r>
              <a:rPr lang="en-US" sz="2800" dirty="0">
                <a:latin typeface="Trebuchet MS"/>
              </a:rPr>
              <a:t>Title IV Objectives and Outcomes: Example #1</a:t>
            </a:r>
          </a:p>
        </p:txBody>
      </p:sp>
      <p:sp>
        <p:nvSpPr>
          <p:cNvPr id="7" name="TextBox 6">
            <a:extLst>
              <a:ext uri="{FF2B5EF4-FFF2-40B4-BE49-F238E27FC236}">
                <a16:creationId xmlns:a16="http://schemas.microsoft.com/office/drawing/2014/main" id="{55505125-9F43-F31E-3336-933DB9A5E545}"/>
              </a:ext>
            </a:extLst>
          </p:cNvPr>
          <p:cNvSpPr txBox="1"/>
          <p:nvPr/>
        </p:nvSpPr>
        <p:spPr>
          <a:xfrm>
            <a:off x="2992483" y="1485237"/>
            <a:ext cx="61897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Arial"/>
              </a:rPr>
              <a:t>Example for Safe and Healthy Students</a:t>
            </a:r>
            <a:endParaRPr lang="en-US" dirty="0"/>
          </a:p>
        </p:txBody>
      </p:sp>
      <p:sp>
        <p:nvSpPr>
          <p:cNvPr id="10" name="TextBox 9">
            <a:extLst>
              <a:ext uri="{FF2B5EF4-FFF2-40B4-BE49-F238E27FC236}">
                <a16:creationId xmlns:a16="http://schemas.microsoft.com/office/drawing/2014/main" id="{2D0B8FC0-D86C-67BF-4C90-52EC3D8B939D}"/>
              </a:ext>
            </a:extLst>
          </p:cNvPr>
          <p:cNvSpPr txBox="1"/>
          <p:nvPr/>
        </p:nvSpPr>
        <p:spPr>
          <a:xfrm>
            <a:off x="632858" y="2134031"/>
            <a:ext cx="3333595" cy="3139321"/>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2a. What is the overall objective for student achievement?</a:t>
            </a:r>
          </a:p>
          <a:p>
            <a:endParaRPr lang="en-US" b="1" dirty="0">
              <a:latin typeface="Calibri"/>
              <a:ea typeface="Calibri"/>
              <a:cs typeface="Calibri"/>
            </a:endParaRPr>
          </a:p>
          <a:p>
            <a:r>
              <a:rPr lang="en-US" dirty="0">
                <a:latin typeface="Calibri"/>
                <a:ea typeface="Calibri"/>
                <a:cs typeface="Calibri"/>
              </a:rPr>
              <a:t>The LEA will increase the perception of support for social emotional learning and mental health needs by increasing the number of on-site mental health counselors for secondary students.</a:t>
            </a:r>
          </a:p>
          <a:p>
            <a:endParaRPr lang="en-US" b="1" dirty="0">
              <a:latin typeface="Calibri"/>
              <a:ea typeface="Calibri"/>
              <a:cs typeface="Calibri"/>
            </a:endParaRPr>
          </a:p>
        </p:txBody>
      </p:sp>
      <p:sp>
        <p:nvSpPr>
          <p:cNvPr id="11" name="TextBox 10">
            <a:extLst>
              <a:ext uri="{FF2B5EF4-FFF2-40B4-BE49-F238E27FC236}">
                <a16:creationId xmlns:a16="http://schemas.microsoft.com/office/drawing/2014/main" id="{C23445B7-B579-44F4-4D42-1319F35E6F01}"/>
              </a:ext>
            </a:extLst>
          </p:cNvPr>
          <p:cNvSpPr txBox="1"/>
          <p:nvPr/>
        </p:nvSpPr>
        <p:spPr>
          <a:xfrm>
            <a:off x="4406742" y="2134030"/>
            <a:ext cx="3370466" cy="2862322"/>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2b. Please provide a measurable, quantifiable outcome for the objective.</a:t>
            </a:r>
            <a:endParaRPr lang="en-US" dirty="0"/>
          </a:p>
          <a:p>
            <a:endParaRPr lang="en-US" b="1" dirty="0">
              <a:latin typeface="Calibri"/>
              <a:ea typeface="Calibri"/>
              <a:cs typeface="Calibri"/>
            </a:endParaRPr>
          </a:p>
          <a:p>
            <a:r>
              <a:rPr lang="en-US" dirty="0">
                <a:latin typeface="Calibri"/>
                <a:ea typeface="Calibri"/>
                <a:cs typeface="Calibri"/>
              </a:rPr>
              <a:t>School </a:t>
            </a:r>
            <a:r>
              <a:rPr lang="en-US" dirty="0">
                <a:solidFill>
                  <a:srgbClr val="1A1A1A"/>
                </a:solidFill>
                <a:latin typeface="Calibri"/>
                <a:ea typeface="Calibri"/>
                <a:cs typeface="Calibri"/>
              </a:rPr>
              <a:t>climate </a:t>
            </a:r>
            <a:r>
              <a:rPr lang="en-US" dirty="0">
                <a:latin typeface="Calibri"/>
                <a:ea typeface="Calibri"/>
                <a:cs typeface="Calibri"/>
              </a:rPr>
              <a:t>survey scores will increase from an average of 1 on the previous year’s survey, on a 3-point scale, to a 2 on the current year’s survey.</a:t>
            </a:r>
            <a:endParaRPr lang="en-US" dirty="0"/>
          </a:p>
          <a:p>
            <a:endParaRPr lang="en-US" dirty="0">
              <a:latin typeface="Calibri"/>
              <a:ea typeface="Calibri"/>
              <a:cs typeface="Calibri"/>
            </a:endParaRPr>
          </a:p>
        </p:txBody>
      </p:sp>
      <p:sp>
        <p:nvSpPr>
          <p:cNvPr id="13" name="TextBox 12">
            <a:extLst>
              <a:ext uri="{FF2B5EF4-FFF2-40B4-BE49-F238E27FC236}">
                <a16:creationId xmlns:a16="http://schemas.microsoft.com/office/drawing/2014/main" id="{F2D5EF11-F4F9-F929-9957-820D019D17E1}"/>
              </a:ext>
            </a:extLst>
          </p:cNvPr>
          <p:cNvSpPr txBox="1"/>
          <p:nvPr/>
        </p:nvSpPr>
        <p:spPr>
          <a:xfrm>
            <a:off x="8239431" y="2134029"/>
            <a:ext cx="3382756" cy="2585323"/>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2c. How will the LEA evaluate the effectiveness of the objective?</a:t>
            </a:r>
            <a:endParaRPr lang="en-US" dirty="0"/>
          </a:p>
          <a:p>
            <a:endParaRPr lang="en-US" b="1" dirty="0">
              <a:latin typeface="Calibri"/>
              <a:ea typeface="Calibri"/>
              <a:cs typeface="Calibri"/>
            </a:endParaRPr>
          </a:p>
          <a:p>
            <a:r>
              <a:rPr lang="en-US" dirty="0">
                <a:latin typeface="Calibri"/>
                <a:ea typeface="Calibri"/>
                <a:cs typeface="Calibri"/>
              </a:rPr>
              <a:t>Survey students and families once per school year to evaluate their perceptions of support for student social emotional learning and mental health needs. </a:t>
            </a:r>
          </a:p>
          <a:p>
            <a:endParaRPr lang="en-US" b="1" dirty="0">
              <a:latin typeface="Calibri"/>
              <a:ea typeface="Calibri"/>
              <a:cs typeface="Calibri"/>
            </a:endParaRPr>
          </a:p>
        </p:txBody>
      </p:sp>
    </p:spTree>
    <p:extLst>
      <p:ext uri="{BB962C8B-B14F-4D97-AF65-F5344CB8AC3E}">
        <p14:creationId xmlns:p14="http://schemas.microsoft.com/office/powerpoint/2010/main" val="862564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4797-C577-3756-57E0-485C7774F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07FB9-727F-38E1-3C77-4066EDE8CB73}"/>
              </a:ext>
            </a:extLst>
          </p:cNvPr>
          <p:cNvSpPr>
            <a:spLocks noGrp="1"/>
          </p:cNvSpPr>
          <p:nvPr>
            <p:ph type="title"/>
          </p:nvPr>
        </p:nvSpPr>
        <p:spPr/>
        <p:txBody>
          <a:bodyPr/>
          <a:lstStyle/>
          <a:p>
            <a:r>
              <a:rPr lang="en-US" sz="2800" dirty="0">
                <a:latin typeface="Trebuchet MS"/>
              </a:rPr>
              <a:t>Title IV Objectives and Outcomes: Example #2</a:t>
            </a:r>
          </a:p>
        </p:txBody>
      </p:sp>
      <p:sp>
        <p:nvSpPr>
          <p:cNvPr id="7" name="TextBox 6">
            <a:extLst>
              <a:ext uri="{FF2B5EF4-FFF2-40B4-BE49-F238E27FC236}">
                <a16:creationId xmlns:a16="http://schemas.microsoft.com/office/drawing/2014/main" id="{3500CB32-8072-F905-BCD8-F91AFB075CD0}"/>
              </a:ext>
            </a:extLst>
          </p:cNvPr>
          <p:cNvSpPr txBox="1"/>
          <p:nvPr/>
        </p:nvSpPr>
        <p:spPr>
          <a:xfrm>
            <a:off x="2992483" y="1485237"/>
            <a:ext cx="61897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Arial"/>
              </a:rPr>
              <a:t>Example for Well-Rounded Education</a:t>
            </a:r>
            <a:endParaRPr lang="en-US" dirty="0"/>
          </a:p>
        </p:txBody>
      </p:sp>
      <p:sp>
        <p:nvSpPr>
          <p:cNvPr id="10" name="TextBox 9">
            <a:extLst>
              <a:ext uri="{FF2B5EF4-FFF2-40B4-BE49-F238E27FC236}">
                <a16:creationId xmlns:a16="http://schemas.microsoft.com/office/drawing/2014/main" id="{6F2C7C4F-CAC1-9C75-FFD1-DBD1780B139F}"/>
              </a:ext>
            </a:extLst>
          </p:cNvPr>
          <p:cNvSpPr txBox="1"/>
          <p:nvPr/>
        </p:nvSpPr>
        <p:spPr>
          <a:xfrm>
            <a:off x="632858" y="2134031"/>
            <a:ext cx="3333595" cy="2862322"/>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2a. What is the overall objective for student achievement?</a:t>
            </a:r>
          </a:p>
          <a:p>
            <a:endParaRPr lang="en-US" b="1" dirty="0">
              <a:latin typeface="Calibri"/>
              <a:ea typeface="Calibri"/>
              <a:cs typeface="Calibri"/>
            </a:endParaRPr>
          </a:p>
          <a:p>
            <a:r>
              <a:rPr lang="en-US" dirty="0">
                <a:latin typeface="Calibri"/>
                <a:ea typeface="Calibri"/>
                <a:cs typeface="Calibri"/>
              </a:rPr>
              <a:t>The LEA will increase access to higher level coursework (IB, AP, CE) by paying for testing fees associated with those courses for students who are experiencing financial hardship. </a:t>
            </a:r>
            <a:endParaRPr lang="en-US" dirty="0"/>
          </a:p>
          <a:p>
            <a:endParaRPr lang="en-US" b="1" dirty="0">
              <a:latin typeface="Calibri"/>
              <a:ea typeface="Calibri"/>
              <a:cs typeface="Calibri"/>
            </a:endParaRPr>
          </a:p>
        </p:txBody>
      </p:sp>
      <p:sp>
        <p:nvSpPr>
          <p:cNvPr id="11" name="TextBox 10">
            <a:extLst>
              <a:ext uri="{FF2B5EF4-FFF2-40B4-BE49-F238E27FC236}">
                <a16:creationId xmlns:a16="http://schemas.microsoft.com/office/drawing/2014/main" id="{F42541C3-1CD1-F15E-3D47-4352392677D8}"/>
              </a:ext>
            </a:extLst>
          </p:cNvPr>
          <p:cNvSpPr txBox="1"/>
          <p:nvPr/>
        </p:nvSpPr>
        <p:spPr>
          <a:xfrm>
            <a:off x="4406742" y="2134030"/>
            <a:ext cx="3370466" cy="2308324"/>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2b. Please provide a measurable, quantifiable outcome for the objective.</a:t>
            </a:r>
            <a:endParaRPr lang="en-US" dirty="0"/>
          </a:p>
          <a:p>
            <a:endParaRPr lang="en-US" b="1" dirty="0">
              <a:latin typeface="Calibri"/>
              <a:ea typeface="Calibri"/>
              <a:cs typeface="Calibri"/>
            </a:endParaRPr>
          </a:p>
          <a:p>
            <a:r>
              <a:rPr lang="en-US" dirty="0">
                <a:latin typeface="Calibri"/>
                <a:ea typeface="Calibri"/>
                <a:cs typeface="Calibri"/>
              </a:rPr>
              <a:t>Increase the amount of students who enroll in higher level coursework by 20%. </a:t>
            </a:r>
            <a:endParaRPr lang="en-US" dirty="0"/>
          </a:p>
          <a:p>
            <a:endParaRPr lang="en-US" dirty="0">
              <a:latin typeface="Calibri"/>
              <a:ea typeface="Calibri"/>
              <a:cs typeface="Calibri"/>
            </a:endParaRPr>
          </a:p>
        </p:txBody>
      </p:sp>
      <p:sp>
        <p:nvSpPr>
          <p:cNvPr id="13" name="TextBox 12">
            <a:extLst>
              <a:ext uri="{FF2B5EF4-FFF2-40B4-BE49-F238E27FC236}">
                <a16:creationId xmlns:a16="http://schemas.microsoft.com/office/drawing/2014/main" id="{F1DDBD83-7B06-A932-A5CE-C19FA84B9B1E}"/>
              </a:ext>
            </a:extLst>
          </p:cNvPr>
          <p:cNvSpPr txBox="1"/>
          <p:nvPr/>
        </p:nvSpPr>
        <p:spPr>
          <a:xfrm>
            <a:off x="8239431" y="2134029"/>
            <a:ext cx="3382756" cy="2308324"/>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2c. How will the LEA evaluate the effectiveness of the objective?</a:t>
            </a:r>
            <a:endParaRPr lang="en-US" dirty="0"/>
          </a:p>
          <a:p>
            <a:endParaRPr lang="en-US" b="1" dirty="0">
              <a:latin typeface="Calibri"/>
              <a:ea typeface="Calibri"/>
              <a:cs typeface="Calibri"/>
            </a:endParaRPr>
          </a:p>
          <a:p>
            <a:r>
              <a:rPr lang="en-US" dirty="0">
                <a:latin typeface="Calibri"/>
                <a:ea typeface="Calibri"/>
                <a:cs typeface="Calibri"/>
              </a:rPr>
              <a:t>Compare previous three-year enrollment numbers to current year enrollment for each semester.</a:t>
            </a:r>
            <a:endParaRPr lang="en-US" dirty="0"/>
          </a:p>
          <a:p>
            <a:endParaRPr lang="en-US" b="1" dirty="0">
              <a:latin typeface="Calibri"/>
              <a:ea typeface="Calibri"/>
              <a:cs typeface="Calibri"/>
            </a:endParaRPr>
          </a:p>
        </p:txBody>
      </p:sp>
    </p:spTree>
    <p:extLst>
      <p:ext uri="{BB962C8B-B14F-4D97-AF65-F5344CB8AC3E}">
        <p14:creationId xmlns:p14="http://schemas.microsoft.com/office/powerpoint/2010/main" val="208227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2C91D-9F63-0B28-B24A-A46CDF5F76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FCEE1E-B64B-653C-DEB0-410BE2643C45}"/>
              </a:ext>
            </a:extLst>
          </p:cNvPr>
          <p:cNvSpPr>
            <a:spLocks noGrp="1"/>
          </p:cNvSpPr>
          <p:nvPr>
            <p:ph type="title"/>
          </p:nvPr>
        </p:nvSpPr>
        <p:spPr/>
        <p:txBody>
          <a:bodyPr/>
          <a:lstStyle/>
          <a:p>
            <a:r>
              <a:rPr lang="en-US" sz="2800" dirty="0">
                <a:latin typeface="Trebuchet MS"/>
              </a:rPr>
              <a:t>Title IV Objectives and Outcomes: Example #3</a:t>
            </a:r>
          </a:p>
        </p:txBody>
      </p:sp>
      <p:sp>
        <p:nvSpPr>
          <p:cNvPr id="7" name="TextBox 6">
            <a:extLst>
              <a:ext uri="{FF2B5EF4-FFF2-40B4-BE49-F238E27FC236}">
                <a16:creationId xmlns:a16="http://schemas.microsoft.com/office/drawing/2014/main" id="{62C83484-64E4-8569-1C36-4B5862D84F4F}"/>
              </a:ext>
            </a:extLst>
          </p:cNvPr>
          <p:cNvSpPr txBox="1"/>
          <p:nvPr/>
        </p:nvSpPr>
        <p:spPr>
          <a:xfrm>
            <a:off x="2992483" y="1485237"/>
            <a:ext cx="61897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rial"/>
                <a:cs typeface="Arial"/>
              </a:rPr>
              <a:t>Example for Effective Use of Technology</a:t>
            </a:r>
            <a:endParaRPr lang="en-US" dirty="0"/>
          </a:p>
        </p:txBody>
      </p:sp>
      <p:sp>
        <p:nvSpPr>
          <p:cNvPr id="10" name="TextBox 9">
            <a:extLst>
              <a:ext uri="{FF2B5EF4-FFF2-40B4-BE49-F238E27FC236}">
                <a16:creationId xmlns:a16="http://schemas.microsoft.com/office/drawing/2014/main" id="{06D86A96-4B67-C115-997C-647F947C9160}"/>
              </a:ext>
            </a:extLst>
          </p:cNvPr>
          <p:cNvSpPr txBox="1"/>
          <p:nvPr/>
        </p:nvSpPr>
        <p:spPr>
          <a:xfrm>
            <a:off x="239568" y="2134031"/>
            <a:ext cx="4267657" cy="3416320"/>
          </a:xfrm>
          <a:prstGeom prst="rect">
            <a:avLst/>
          </a:prstGeom>
          <a:solidFill>
            <a:schemeClr val="tx2">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2a. What is the overall objective for student achievement?</a:t>
            </a:r>
          </a:p>
          <a:p>
            <a:endParaRPr lang="en-US" b="1" dirty="0">
              <a:latin typeface="Calibri"/>
              <a:ea typeface="Calibri"/>
              <a:cs typeface="Calibri"/>
            </a:endParaRPr>
          </a:p>
          <a:p>
            <a:r>
              <a:rPr lang="en-US" dirty="0">
                <a:latin typeface="Calibri"/>
                <a:ea typeface="Calibri"/>
                <a:cs typeface="Calibri"/>
              </a:rPr>
              <a:t>Middle school teachers will attend monthly School AI Champion trainings, which will equip staff with the knowledge and tools needed to effectively integrate Artificial Intelligence (AI) technology into their teaching practices and curricula, in order to teach students to utilize AI in a way that encourages critical thinking.</a:t>
            </a:r>
            <a:endParaRPr lang="en-US" dirty="0"/>
          </a:p>
          <a:p>
            <a:endParaRPr lang="en-US" b="1" dirty="0">
              <a:latin typeface="Calibri"/>
              <a:ea typeface="Calibri"/>
              <a:cs typeface="Calibri"/>
            </a:endParaRPr>
          </a:p>
        </p:txBody>
      </p:sp>
      <p:sp>
        <p:nvSpPr>
          <p:cNvPr id="11" name="TextBox 10">
            <a:extLst>
              <a:ext uri="{FF2B5EF4-FFF2-40B4-BE49-F238E27FC236}">
                <a16:creationId xmlns:a16="http://schemas.microsoft.com/office/drawing/2014/main" id="{A7AAF8F1-2CE9-E124-B420-A2C4AC07FAF7}"/>
              </a:ext>
            </a:extLst>
          </p:cNvPr>
          <p:cNvSpPr txBox="1"/>
          <p:nvPr/>
        </p:nvSpPr>
        <p:spPr>
          <a:xfrm>
            <a:off x="4886066" y="2134030"/>
            <a:ext cx="3395046" cy="3139321"/>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2b. Please provide a measurable, quantifiable outcome for the objective.</a:t>
            </a:r>
            <a:endParaRPr lang="en-US" dirty="0"/>
          </a:p>
          <a:p>
            <a:endParaRPr lang="en-US" b="1" dirty="0">
              <a:latin typeface="Calibri"/>
              <a:ea typeface="Calibri"/>
              <a:cs typeface="Calibri"/>
            </a:endParaRPr>
          </a:p>
          <a:p>
            <a:r>
              <a:rPr lang="en-US" dirty="0">
                <a:latin typeface="Calibri"/>
                <a:ea typeface="Calibri"/>
                <a:cs typeface="Calibri"/>
              </a:rPr>
              <a:t>70% of eighth grade students will score a 3 or higher on a rubric with a 5-point scale for one project where students demonstrate using AI in a way that encourages critical thinking. </a:t>
            </a:r>
            <a:endParaRPr lang="en-US" dirty="0"/>
          </a:p>
          <a:p>
            <a:endParaRPr lang="en-US" dirty="0">
              <a:latin typeface="Calibri"/>
              <a:ea typeface="Calibri"/>
              <a:cs typeface="Calibri"/>
            </a:endParaRPr>
          </a:p>
        </p:txBody>
      </p:sp>
      <p:sp>
        <p:nvSpPr>
          <p:cNvPr id="13" name="TextBox 12">
            <a:extLst>
              <a:ext uri="{FF2B5EF4-FFF2-40B4-BE49-F238E27FC236}">
                <a16:creationId xmlns:a16="http://schemas.microsoft.com/office/drawing/2014/main" id="{9520566A-FE69-7110-75DA-1BEE97CD4AEE}"/>
              </a:ext>
            </a:extLst>
          </p:cNvPr>
          <p:cNvSpPr txBox="1"/>
          <p:nvPr/>
        </p:nvSpPr>
        <p:spPr>
          <a:xfrm>
            <a:off x="8657301" y="2134029"/>
            <a:ext cx="2964886" cy="3139321"/>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latin typeface="Calibri"/>
                <a:ea typeface="Calibri"/>
                <a:cs typeface="Calibri"/>
              </a:rPr>
              <a:t>2c. How will the LEA evaluate the effectiveness of the objective?</a:t>
            </a:r>
            <a:endParaRPr lang="en-US" dirty="0"/>
          </a:p>
          <a:p>
            <a:endParaRPr lang="en-US" b="1" dirty="0">
              <a:latin typeface="Calibri"/>
              <a:ea typeface="Calibri"/>
              <a:cs typeface="Calibri"/>
            </a:endParaRPr>
          </a:p>
          <a:p>
            <a:r>
              <a:rPr lang="en-US" dirty="0">
                <a:latin typeface="Calibri"/>
                <a:ea typeface="Calibri"/>
                <a:cs typeface="Calibri"/>
              </a:rPr>
              <a:t>Grade band summative assessment: Teachers will utilize a rubric to measure the effectiveness of students using AI to complete a project.</a:t>
            </a:r>
            <a:endParaRPr lang="en-US" dirty="0"/>
          </a:p>
          <a:p>
            <a:endParaRPr lang="en-US" b="1" dirty="0">
              <a:latin typeface="Calibri"/>
              <a:ea typeface="Calibri"/>
              <a:cs typeface="Calibri"/>
            </a:endParaRPr>
          </a:p>
        </p:txBody>
      </p:sp>
    </p:spTree>
    <p:extLst>
      <p:ext uri="{BB962C8B-B14F-4D97-AF65-F5344CB8AC3E}">
        <p14:creationId xmlns:p14="http://schemas.microsoft.com/office/powerpoint/2010/main" val="131741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F63B-72F7-ABEF-FCDB-6D29455EB3AA}"/>
              </a:ext>
            </a:extLst>
          </p:cNvPr>
          <p:cNvSpPr>
            <a:spLocks noGrp="1"/>
          </p:cNvSpPr>
          <p:nvPr>
            <p:ph type="title"/>
          </p:nvPr>
        </p:nvSpPr>
        <p:spPr/>
        <p:txBody>
          <a:bodyPr/>
          <a:lstStyle/>
          <a:p>
            <a:r>
              <a:rPr lang="en-US" sz="2800" dirty="0">
                <a:latin typeface="Trebuchet MS" panose="020B0603020202020204" pitchFamily="34" charset="0"/>
              </a:rPr>
              <a:t>Title IV Evaluations and Effectiveness </a:t>
            </a:r>
          </a:p>
        </p:txBody>
      </p:sp>
      <p:sp>
        <p:nvSpPr>
          <p:cNvPr id="4" name="Title 3">
            <a:extLst>
              <a:ext uri="{FF2B5EF4-FFF2-40B4-BE49-F238E27FC236}">
                <a16:creationId xmlns:a16="http://schemas.microsoft.com/office/drawing/2014/main" id="{AF4307E3-C173-641F-BFFB-8EC939C481BA}"/>
              </a:ext>
            </a:extLst>
          </p:cNvPr>
          <p:cNvSpPr>
            <a:spLocks noGrp="1"/>
          </p:cNvSpPr>
          <p:nvPr>
            <p:ph type="title" idx="2"/>
          </p:nvPr>
        </p:nvSpPr>
        <p:spPr/>
        <p:txBody>
          <a:bodyPr/>
          <a:lstStyle/>
          <a:p>
            <a:endParaRPr lang="en-US"/>
          </a:p>
        </p:txBody>
      </p:sp>
      <p:pic>
        <p:nvPicPr>
          <p:cNvPr id="5" name="Picture 4" descr="A screenshot of Title IV Outcomes Evaluation.">
            <a:extLst>
              <a:ext uri="{FF2B5EF4-FFF2-40B4-BE49-F238E27FC236}">
                <a16:creationId xmlns:a16="http://schemas.microsoft.com/office/drawing/2014/main" id="{4204DD5F-6481-B8E3-FC5F-177647A4A2F1}"/>
              </a:ext>
            </a:extLst>
          </p:cNvPr>
          <p:cNvPicPr>
            <a:picLocks noChangeAspect="1"/>
          </p:cNvPicPr>
          <p:nvPr/>
        </p:nvPicPr>
        <p:blipFill>
          <a:blip r:embed="rId2"/>
          <a:stretch>
            <a:fillRect/>
          </a:stretch>
        </p:blipFill>
        <p:spPr>
          <a:xfrm>
            <a:off x="631394" y="1710625"/>
            <a:ext cx="9365273" cy="3569676"/>
          </a:xfrm>
          <a:prstGeom prst="rect">
            <a:avLst/>
          </a:prstGeom>
        </p:spPr>
      </p:pic>
    </p:spTree>
    <p:extLst>
      <p:ext uri="{BB962C8B-B14F-4D97-AF65-F5344CB8AC3E}">
        <p14:creationId xmlns:p14="http://schemas.microsoft.com/office/powerpoint/2010/main" val="1191718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5A521298-09E5-F378-F1E9-FECD2C045103}"/>
            </a:ext>
          </a:extLst>
        </p:cNvPr>
        <p:cNvGrpSpPr/>
        <p:nvPr/>
      </p:nvGrpSpPr>
      <p:grpSpPr>
        <a:xfrm>
          <a:off x="0" y="0"/>
          <a:ext cx="0" cy="0"/>
          <a:chOff x="0" y="0"/>
          <a:chExt cx="0" cy="0"/>
        </a:xfrm>
      </p:grpSpPr>
      <p:pic>
        <p:nvPicPr>
          <p:cNvPr id="7" name="Content Placeholder 6" descr="Middle school students">
            <a:extLst>
              <a:ext uri="{FF2B5EF4-FFF2-40B4-BE49-F238E27FC236}">
                <a16:creationId xmlns:a16="http://schemas.microsoft.com/office/drawing/2014/main" id="{6EFBE1FB-6B3A-C4D4-D66C-FCD3914479EB}"/>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9426010A-91C0-15C1-7361-EFFB268C8306}"/>
              </a:ext>
            </a:extLst>
          </p:cNvPr>
          <p:cNvSpPr>
            <a:spLocks noGrp="1"/>
          </p:cNvSpPr>
          <p:nvPr>
            <p:ph type="title"/>
          </p:nvPr>
        </p:nvSpPr>
        <p:spPr/>
        <p:txBody>
          <a:bodyPr/>
          <a:lstStyle/>
          <a:p>
            <a:r>
              <a:rPr lang="en-US"/>
              <a:t>GAINS System Trainings </a:t>
            </a:r>
          </a:p>
        </p:txBody>
      </p:sp>
      <p:sp>
        <p:nvSpPr>
          <p:cNvPr id="3" name="Slide Number">
            <a:extLst>
              <a:ext uri="{FF2B5EF4-FFF2-40B4-BE49-F238E27FC236}">
                <a16:creationId xmlns:a16="http://schemas.microsoft.com/office/drawing/2014/main" id="{19EFB10B-5304-F31C-D0C4-77AB1FB59DCE}"/>
              </a:ext>
            </a:extLst>
          </p:cNvPr>
          <p:cNvSpPr txBox="1"/>
          <p:nvPr/>
        </p:nvSpPr>
        <p:spPr>
          <a:xfrm>
            <a:off x="167364" y="6171368"/>
            <a:ext cx="690000" cy="428800"/>
          </a:xfrm>
          <a:prstGeom prst="rect">
            <a:avLst/>
          </a:prstGeom>
          <a:noFill/>
          <a:ln>
            <a:noFill/>
          </a:ln>
        </p:spPr>
        <p:txBody>
          <a:bodyPr spcFirstLastPara="1" wrap="square" lIns="0" tIns="0" rIns="0" bIns="0" anchor="ctr" anchorCtr="0">
            <a:noAutofit/>
          </a:bodyPr>
          <a:lstStyle/>
          <a:p>
            <a:pPr>
              <a:buClr>
                <a:srgbClr val="000000"/>
              </a:buClr>
              <a:buSzPts val="1300"/>
            </a:pPr>
            <a:r>
              <a:rPr lang="en" sz="1600">
                <a:latin typeface="Arial"/>
                <a:ea typeface="Arial"/>
                <a:cs typeface="Arial"/>
                <a:sym typeface="Arial"/>
              </a:rPr>
              <a:t> </a:t>
            </a:r>
            <a:fld id="{00000000-1234-1234-1234-123412341234}" type="slidenum">
              <a:rPr lang="en" sz="1600">
                <a:latin typeface="Arial"/>
                <a:ea typeface="Arial"/>
                <a:cs typeface="Arial"/>
                <a:sym typeface="Arial"/>
              </a:rPr>
              <a:pPr>
                <a:buClr>
                  <a:srgbClr val="000000"/>
                </a:buClr>
                <a:buSzPts val="1300"/>
              </a:pPr>
              <a:t>19</a:t>
            </a:fld>
            <a:endParaRPr sz="1600">
              <a:latin typeface="Arial"/>
              <a:ea typeface="Arial"/>
              <a:cs typeface="Arial"/>
              <a:sym typeface="Arial"/>
            </a:endParaRPr>
          </a:p>
        </p:txBody>
      </p:sp>
    </p:spTree>
    <p:extLst>
      <p:ext uri="{BB962C8B-B14F-4D97-AF65-F5344CB8AC3E}">
        <p14:creationId xmlns:p14="http://schemas.microsoft.com/office/powerpoint/2010/main" val="389756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C5DC-7B03-9F7C-94A7-A98886063BA5}"/>
              </a:ext>
            </a:extLst>
          </p:cNvPr>
          <p:cNvSpPr>
            <a:spLocks noGrp="1"/>
          </p:cNvSpPr>
          <p:nvPr>
            <p:ph type="title"/>
          </p:nvPr>
        </p:nvSpPr>
        <p:spPr/>
        <p:txBody>
          <a:bodyPr/>
          <a:lstStyle/>
          <a:p>
            <a:r>
              <a:rPr lang="en">
                <a:latin typeface="Trebuchet MS" panose="020B0603020202020204" pitchFamily="34" charset="0"/>
              </a:rPr>
              <a:t>Agenda</a:t>
            </a:r>
            <a:endParaRPr lang="en-US"/>
          </a:p>
        </p:txBody>
      </p:sp>
      <p:sp>
        <p:nvSpPr>
          <p:cNvPr id="3" name="Text Placeholder 2">
            <a:extLst>
              <a:ext uri="{FF2B5EF4-FFF2-40B4-BE49-F238E27FC236}">
                <a16:creationId xmlns:a16="http://schemas.microsoft.com/office/drawing/2014/main" id="{7BBA5A5A-174B-DB52-026E-08870936BD30}"/>
              </a:ext>
            </a:extLst>
          </p:cNvPr>
          <p:cNvSpPr>
            <a:spLocks noGrp="1"/>
          </p:cNvSpPr>
          <p:nvPr>
            <p:ph type="body" idx="1"/>
          </p:nvPr>
        </p:nvSpPr>
        <p:spPr>
          <a:xfrm>
            <a:off x="415599" y="1536633"/>
            <a:ext cx="9557199" cy="4046400"/>
          </a:xfrm>
        </p:spPr>
        <p:txBody>
          <a:bodyPr/>
          <a:lstStyle/>
          <a:p>
            <a:pPr marL="457198" indent="-342900">
              <a:lnSpc>
                <a:spcPct val="100000"/>
              </a:lnSpc>
              <a:buSzPts val="1800"/>
            </a:pPr>
            <a:r>
              <a:rPr lang="en-US" dirty="0"/>
              <a:t>Due Dates and Reminders</a:t>
            </a:r>
            <a:endParaRPr lang="en-US" dirty="0">
              <a:highlight>
                <a:srgbClr val="FFFF00"/>
              </a:highlight>
            </a:endParaRPr>
          </a:p>
          <a:p>
            <a:pPr marL="457198" indent="-342900">
              <a:lnSpc>
                <a:spcPct val="100000"/>
              </a:lnSpc>
              <a:buSzPts val="1800"/>
            </a:pPr>
            <a:r>
              <a:rPr lang="en-US" dirty="0"/>
              <a:t>Updated Consolidated Application Planning Resource</a:t>
            </a:r>
            <a:endParaRPr lang="en-US" dirty="0">
              <a:highlight>
                <a:srgbClr val="FFFF00"/>
              </a:highlight>
            </a:endParaRPr>
          </a:p>
          <a:p>
            <a:pPr marL="457189" indent="-342891">
              <a:lnSpc>
                <a:spcPct val="100000"/>
              </a:lnSpc>
              <a:buSzPts val="1800"/>
            </a:pPr>
            <a:r>
              <a:rPr lang="en-US" dirty="0"/>
              <a:t>Title IV Objects Update</a:t>
            </a:r>
            <a:endParaRPr lang="en-US" dirty="0">
              <a:highlight>
                <a:srgbClr val="FFFF00"/>
              </a:highlight>
            </a:endParaRPr>
          </a:p>
          <a:p>
            <a:pPr marL="457189" indent="-342891">
              <a:lnSpc>
                <a:spcPct val="100000"/>
              </a:lnSpc>
              <a:buSzPts val="1800"/>
            </a:pPr>
            <a:r>
              <a:rPr lang="en-US" dirty="0"/>
              <a:t>GAINS Systems Trainings Information</a:t>
            </a:r>
            <a:endParaRPr lang="en-US" dirty="0">
              <a:highlight>
                <a:srgbClr val="FFFF00"/>
              </a:highlight>
            </a:endParaRPr>
          </a:p>
          <a:p>
            <a:endParaRPr lang="en-US" dirty="0"/>
          </a:p>
        </p:txBody>
      </p:sp>
      <p:sp>
        <p:nvSpPr>
          <p:cNvPr id="4" name="Title 3">
            <a:extLst>
              <a:ext uri="{FF2B5EF4-FFF2-40B4-BE49-F238E27FC236}">
                <a16:creationId xmlns:a16="http://schemas.microsoft.com/office/drawing/2014/main" id="{6F1AAC69-FDA9-E6B8-266F-4AE364AFFFC0}"/>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615328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6D3D-ECCC-927C-3658-DEA37B1F740C}"/>
              </a:ext>
            </a:extLst>
          </p:cNvPr>
          <p:cNvSpPr>
            <a:spLocks noGrp="1"/>
          </p:cNvSpPr>
          <p:nvPr>
            <p:ph type="title"/>
          </p:nvPr>
        </p:nvSpPr>
        <p:spPr/>
        <p:txBody>
          <a:bodyPr/>
          <a:lstStyle/>
          <a:p>
            <a:r>
              <a:rPr lang="en-US" sz="2800" dirty="0">
                <a:latin typeface="Trebuchet MS" panose="020B0603020202020204" pitchFamily="34" charset="0"/>
              </a:rPr>
              <a:t>Locate the ESEA ARAC</a:t>
            </a:r>
          </a:p>
        </p:txBody>
      </p:sp>
      <p:sp>
        <p:nvSpPr>
          <p:cNvPr id="3" name="Text Placeholder 2">
            <a:extLst>
              <a:ext uri="{FF2B5EF4-FFF2-40B4-BE49-F238E27FC236}">
                <a16:creationId xmlns:a16="http://schemas.microsoft.com/office/drawing/2014/main" id="{AB7C6BAA-5601-4E4B-851E-91638AA86747}"/>
              </a:ext>
            </a:extLst>
          </p:cNvPr>
          <p:cNvSpPr>
            <a:spLocks noGrp="1"/>
          </p:cNvSpPr>
          <p:nvPr>
            <p:ph type="body" idx="1"/>
          </p:nvPr>
        </p:nvSpPr>
        <p:spPr>
          <a:xfrm>
            <a:off x="415600" y="1536633"/>
            <a:ext cx="11261330" cy="4261747"/>
          </a:xfrm>
        </p:spPr>
        <p:txBody>
          <a:bodyPr>
            <a:normAutofit fontScale="92500" lnSpcReduction="20000"/>
          </a:bodyPr>
          <a:lstStyle/>
          <a:p>
            <a:pPr marL="626110" indent="-457200">
              <a:lnSpc>
                <a:spcPct val="114999"/>
              </a:lnSpc>
              <a:buAutoNum type="arabicPeriod"/>
            </a:pPr>
            <a:r>
              <a:rPr lang="en-US" sz="1900">
                <a:latin typeface="Arial"/>
                <a:cs typeface="Arial"/>
              </a:rPr>
              <a:t>Find the login button on the top right of your screen. Login to the GAINS through the </a:t>
            </a:r>
            <a:r>
              <a:rPr lang="en-US" sz="1900" b="1">
                <a:latin typeface="Arial"/>
                <a:cs typeface="Arial"/>
              </a:rPr>
              <a:t>Identity Management System.</a:t>
            </a:r>
            <a:r>
              <a:rPr lang="en-US" sz="1900">
                <a:latin typeface="Arial"/>
                <a:cs typeface="Arial"/>
              </a:rPr>
              <a:t> </a:t>
            </a:r>
          </a:p>
          <a:p>
            <a:pPr marL="626110" indent="-457200">
              <a:lnSpc>
                <a:spcPct val="114999"/>
              </a:lnSpc>
              <a:buClr>
                <a:srgbClr val="000000"/>
              </a:buClr>
              <a:buAutoNum type="arabicPeriod"/>
            </a:pPr>
            <a:endParaRPr lang="en-US" sz="1900">
              <a:latin typeface="Arial"/>
              <a:cs typeface="Arial"/>
            </a:endParaRPr>
          </a:p>
          <a:p>
            <a:pPr marL="626110" indent="-457200">
              <a:lnSpc>
                <a:spcPct val="114999"/>
              </a:lnSpc>
              <a:buClr>
                <a:srgbClr val="000000"/>
              </a:buClr>
              <a:buAutoNum type="arabicPeriod"/>
            </a:pPr>
            <a:r>
              <a:rPr lang="en-US" sz="1900">
                <a:latin typeface="Arial"/>
                <a:cs typeface="Arial"/>
              </a:rPr>
              <a:t>The next page you will see is where you enter your Single Sign-on credentials. The username will be your full email, and the password will align to other CDE logins.</a:t>
            </a:r>
          </a:p>
          <a:p>
            <a:pPr marL="626110" indent="-457200">
              <a:lnSpc>
                <a:spcPct val="114999"/>
              </a:lnSpc>
              <a:buClr>
                <a:srgbClr val="000000"/>
              </a:buClr>
              <a:buAutoNum type="arabicPeriod"/>
            </a:pPr>
            <a:endParaRPr lang="en-US" sz="1900">
              <a:latin typeface="Arial"/>
              <a:cs typeface="Arial"/>
            </a:endParaRPr>
          </a:p>
          <a:p>
            <a:pPr marL="626110" indent="-457200">
              <a:lnSpc>
                <a:spcPct val="114999"/>
              </a:lnSpc>
              <a:buClr>
                <a:srgbClr val="000000"/>
              </a:buClr>
              <a:buAutoNum type="arabicPeriod"/>
            </a:pPr>
            <a:r>
              <a:rPr lang="en-US" sz="1900">
                <a:latin typeface="Arial"/>
                <a:cs typeface="Arial"/>
              </a:rPr>
              <a:t>I</a:t>
            </a:r>
            <a:r>
              <a:rPr lang="en-US" sz="2100">
                <a:latin typeface="Arial"/>
                <a:cs typeface="Arial"/>
              </a:rPr>
              <a:t>n the left navigation menu, hover over the </a:t>
            </a:r>
            <a:r>
              <a:rPr lang="en-US" sz="2100" b="1">
                <a:latin typeface="Arial"/>
                <a:cs typeface="Arial"/>
              </a:rPr>
              <a:t>Applicant Supplement </a:t>
            </a:r>
            <a:r>
              <a:rPr lang="en-US" sz="2100">
                <a:latin typeface="Arial"/>
                <a:cs typeface="Arial"/>
              </a:rPr>
              <a:t>and select </a:t>
            </a:r>
            <a:r>
              <a:rPr lang="en-US" sz="2100" b="1">
                <a:latin typeface="Arial"/>
                <a:cs typeface="Arial"/>
              </a:rPr>
              <a:t>Application Supplements</a:t>
            </a:r>
            <a:r>
              <a:rPr lang="en-US" sz="2100">
                <a:latin typeface="Arial"/>
                <a:cs typeface="Arial"/>
              </a:rPr>
              <a:t>.</a:t>
            </a:r>
          </a:p>
          <a:p>
            <a:pPr marL="626110" indent="-457200">
              <a:lnSpc>
                <a:spcPct val="114999"/>
              </a:lnSpc>
              <a:buClr>
                <a:srgbClr val="000000"/>
              </a:buClr>
              <a:buAutoNum type="arabicPeriod"/>
            </a:pPr>
            <a:endParaRPr lang="en-US" sz="1900">
              <a:latin typeface="Arial"/>
              <a:cs typeface="Arial"/>
            </a:endParaRPr>
          </a:p>
          <a:p>
            <a:pPr marL="626110" indent="-457200">
              <a:lnSpc>
                <a:spcPct val="114999"/>
              </a:lnSpc>
              <a:buClr>
                <a:srgbClr val="000000"/>
              </a:buClr>
              <a:buAutoNum type="arabicPeriod"/>
            </a:pPr>
            <a:r>
              <a:rPr lang="en-US" sz="1900">
                <a:latin typeface="Arial"/>
                <a:cs typeface="Arial"/>
              </a:rPr>
              <a:t>Ensure the Fiscal Year is "</a:t>
            </a:r>
            <a:r>
              <a:rPr lang="en-US" sz="1900" b="1">
                <a:latin typeface="Arial"/>
                <a:cs typeface="Arial"/>
              </a:rPr>
              <a:t>2026</a:t>
            </a:r>
            <a:r>
              <a:rPr lang="en-US" sz="1900">
                <a:latin typeface="Arial"/>
                <a:cs typeface="Arial"/>
              </a:rPr>
              <a:t>."</a:t>
            </a:r>
          </a:p>
          <a:p>
            <a:pPr marL="626110" indent="-457200">
              <a:lnSpc>
                <a:spcPct val="114999"/>
              </a:lnSpc>
              <a:buClr>
                <a:srgbClr val="000000"/>
              </a:buClr>
              <a:buAutoNum type="arabicPeriod"/>
            </a:pPr>
            <a:endParaRPr lang="en-US" sz="1900">
              <a:latin typeface="Arial"/>
              <a:cs typeface="Arial"/>
            </a:endParaRPr>
          </a:p>
          <a:p>
            <a:pPr marL="626110" indent="-457200">
              <a:lnSpc>
                <a:spcPct val="114999"/>
              </a:lnSpc>
              <a:buClr>
                <a:srgbClr val="000000"/>
              </a:buClr>
              <a:buAutoNum type="arabicPeriod"/>
            </a:pPr>
            <a:r>
              <a:rPr lang="en-US" sz="1900">
                <a:latin typeface="Arial"/>
                <a:cs typeface="Arial"/>
              </a:rPr>
              <a:t>Select “</a:t>
            </a:r>
            <a:r>
              <a:rPr lang="en-US" sz="1900" b="1">
                <a:latin typeface="Arial"/>
                <a:cs typeface="Arial"/>
              </a:rPr>
              <a:t>ESEA ARAC</a:t>
            </a:r>
            <a:r>
              <a:rPr lang="en-US" sz="1900">
                <a:latin typeface="Arial"/>
                <a:cs typeface="Arial"/>
              </a:rPr>
              <a:t>” or "</a:t>
            </a:r>
            <a:r>
              <a:rPr lang="en-US" sz="1900" b="1">
                <a:latin typeface="Arial"/>
                <a:cs typeface="Arial"/>
              </a:rPr>
              <a:t>BOCES ESEA ARAC</a:t>
            </a:r>
            <a:r>
              <a:rPr lang="en-US" sz="1900">
                <a:latin typeface="Arial"/>
                <a:cs typeface="Arial"/>
              </a:rPr>
              <a:t>" if you are a BOCES and the Member Districts have completed their ESEA ARAC.</a:t>
            </a:r>
          </a:p>
          <a:p>
            <a:pPr marL="626110" indent="-457200">
              <a:lnSpc>
                <a:spcPct val="114999"/>
              </a:lnSpc>
              <a:buClr>
                <a:srgbClr val="000000"/>
              </a:buClr>
              <a:buAutoNum type="arabicPeriod"/>
            </a:pPr>
            <a:endParaRPr lang="en-US" sz="1900">
              <a:latin typeface="Arial"/>
              <a:cs typeface="Arial"/>
            </a:endParaRPr>
          </a:p>
          <a:p>
            <a:pPr marL="626110" indent="-457200">
              <a:lnSpc>
                <a:spcPct val="114999"/>
              </a:lnSpc>
              <a:buClr>
                <a:srgbClr val="000000"/>
              </a:buClr>
              <a:buAutoNum type="arabicPeriod"/>
            </a:pPr>
            <a:r>
              <a:rPr lang="en-US" sz="1900">
                <a:latin typeface="Arial"/>
                <a:cs typeface="Arial"/>
              </a:rPr>
              <a:t>Change status to </a:t>
            </a:r>
            <a:r>
              <a:rPr lang="en-US" sz="1900" b="1">
                <a:latin typeface="Arial"/>
                <a:cs typeface="Arial"/>
              </a:rPr>
              <a:t>Draft Started </a:t>
            </a:r>
            <a:r>
              <a:rPr lang="en-US" sz="1900">
                <a:latin typeface="Arial"/>
                <a:cs typeface="Arial"/>
              </a:rPr>
              <a:t>to begin filling out the ESEA ARAC.</a:t>
            </a:r>
            <a:endParaRPr lang="en-US"/>
          </a:p>
        </p:txBody>
      </p:sp>
      <p:sp>
        <p:nvSpPr>
          <p:cNvPr id="4" name="Title 3">
            <a:extLst>
              <a:ext uri="{FF2B5EF4-FFF2-40B4-BE49-F238E27FC236}">
                <a16:creationId xmlns:a16="http://schemas.microsoft.com/office/drawing/2014/main" id="{D9E8888D-86DA-A80A-8819-AA140ABB43F1}"/>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540511699"/>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B190-B4A4-3540-EC2A-EEA523EC45B4}"/>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a:solidFill>
                  <a:schemeClr val="dk1"/>
                </a:solidFill>
                <a:latin typeface="Trebuchet MS" panose="020B0603020202020204" pitchFamily="34" charset="0"/>
                <a:ea typeface="Roboto"/>
                <a:cs typeface="Roboto"/>
                <a:sym typeface="Roboto"/>
              </a:rPr>
              <a:t>ESEA ARAC Reminders</a:t>
            </a:r>
          </a:p>
        </p:txBody>
      </p:sp>
      <p:sp>
        <p:nvSpPr>
          <p:cNvPr id="3" name="Text Placeholder 2">
            <a:extLst>
              <a:ext uri="{FF2B5EF4-FFF2-40B4-BE49-F238E27FC236}">
                <a16:creationId xmlns:a16="http://schemas.microsoft.com/office/drawing/2014/main" id="{B4B33B96-FF72-C9D3-B729-4D8FE04BFEF6}"/>
              </a:ext>
            </a:extLst>
          </p:cNvPr>
          <p:cNvSpPr>
            <a:spLocks noGrp="1"/>
          </p:cNvSpPr>
          <p:nvPr>
            <p:ph type="body"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indent="-440055"/>
            <a:r>
              <a:rPr lang="en-US" sz="1850"/>
              <a:t>It is imperative that the ESEA ARAC is filled out as soon as allocations are available! This will notify CDE to open the rest of the Consolidated Application (Title Sections).</a:t>
            </a:r>
          </a:p>
          <a:p>
            <a:pPr marL="608965" indent="-440055">
              <a:lnSpc>
                <a:spcPct val="114999"/>
              </a:lnSpc>
            </a:pPr>
            <a:r>
              <a:rPr lang="en-US" sz="1850"/>
              <a:t>The ESEA ARAC also informs the BOCES ARAC and the BOCES ESEA Consolidated. </a:t>
            </a:r>
          </a:p>
          <a:p>
            <a:pPr marL="608965" indent="-440055">
              <a:lnSpc>
                <a:spcPct val="114999"/>
              </a:lnSpc>
            </a:pPr>
            <a:endParaRPr lang="en-US"/>
          </a:p>
        </p:txBody>
      </p:sp>
      <p:pic>
        <p:nvPicPr>
          <p:cNvPr id="7" name="Picture 6">
            <a:extLst>
              <a:ext uri="{FF2B5EF4-FFF2-40B4-BE49-F238E27FC236}">
                <a16:creationId xmlns:a16="http://schemas.microsoft.com/office/drawing/2014/main" id="{27DC48B3-E78A-4611-300E-DB382ADF94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828722" y="1883466"/>
            <a:ext cx="3417405" cy="2560983"/>
          </a:xfrm>
          <a:prstGeom prst="rect">
            <a:avLst/>
          </a:prstGeom>
        </p:spPr>
      </p:pic>
      <p:sp>
        <p:nvSpPr>
          <p:cNvPr id="8" name="Title 7">
            <a:extLst>
              <a:ext uri="{FF2B5EF4-FFF2-40B4-BE49-F238E27FC236}">
                <a16:creationId xmlns:a16="http://schemas.microsoft.com/office/drawing/2014/main" id="{DD09CE60-C979-1F88-B158-CE392B1DEA3E}"/>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526704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2EFB7-0C0D-F114-3DEA-67796439ACDA}"/>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a:solidFill>
                  <a:schemeClr val="dk1"/>
                </a:solidFill>
                <a:latin typeface="Trebuchet MS" panose="020B0603020202020204" pitchFamily="34" charset="0"/>
                <a:ea typeface="Roboto"/>
                <a:cs typeface="Roboto"/>
              </a:rPr>
              <a:t>Locate the ESEA Consolidated </a:t>
            </a:r>
          </a:p>
        </p:txBody>
      </p:sp>
      <p:sp>
        <p:nvSpPr>
          <p:cNvPr id="3" name="Text Placeholder 2" descr="After logging in, the left navigation menu will list a variety of options including the GAINS Home, Search, Inbox, Monitoring, Funding, Fund Requests, Project Overview, LEA Document library, Address Book, and CDE Resources. Users will also see their associated organizations with their organization number and name. To access all eligible grants, they can select their Organization Name. ">
            <a:extLst>
              <a:ext uri="{FF2B5EF4-FFF2-40B4-BE49-F238E27FC236}">
                <a16:creationId xmlns:a16="http://schemas.microsoft.com/office/drawing/2014/main" id="{D356A0BE-EABE-0564-744D-09B7A10F0CE0}"/>
              </a:ext>
            </a:extLst>
          </p:cNvPr>
          <p:cNvSpPr>
            <a:spLocks noGrp="1"/>
          </p:cNvSpPr>
          <p:nvPr>
            <p:ph type="body" idx="1"/>
          </p:nvPr>
        </p:nvSpPr>
        <p:spPr>
          <a:xfrm>
            <a:off x="415601" y="1536633"/>
            <a:ext cx="10778815" cy="4046400"/>
          </a:xfrm>
        </p:spPr>
        <p:txBody>
          <a:bodyPr vert="horz" lIns="0" tIns="0" rIns="0" bIns="45720" rtlCol="0" anchor="t">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26110" indent="-457200">
              <a:lnSpc>
                <a:spcPct val="114999"/>
              </a:lnSpc>
              <a:buAutoNum type="arabicPeriod"/>
            </a:pPr>
            <a:r>
              <a:rPr lang="en-US" sz="2000">
                <a:ea typeface="Calibri"/>
                <a:cs typeface="Calibri"/>
              </a:rPr>
              <a:t>Find the login button on the top right of your screen. Login to the GAINS through the </a:t>
            </a:r>
            <a:r>
              <a:rPr lang="en-US" sz="2000" b="1">
                <a:ea typeface="Calibri"/>
                <a:cs typeface="Calibri"/>
              </a:rPr>
              <a:t>Identity Management System.</a:t>
            </a:r>
            <a:r>
              <a:rPr lang="en-US" sz="2000">
                <a:ea typeface="Calibri"/>
                <a:cs typeface="Calibri"/>
              </a:rPr>
              <a:t> </a:t>
            </a:r>
            <a:endParaRPr lang="en-US" sz="2000"/>
          </a:p>
          <a:p>
            <a:pPr marL="626110" indent="-457200">
              <a:lnSpc>
                <a:spcPct val="114999"/>
              </a:lnSpc>
              <a:buAutoNum type="arabicPeriod"/>
            </a:pPr>
            <a:endParaRPr lang="en-US" sz="2000">
              <a:ea typeface="Calibri"/>
              <a:cs typeface="Calibri"/>
            </a:endParaRPr>
          </a:p>
          <a:p>
            <a:pPr marL="626110" indent="-457200">
              <a:lnSpc>
                <a:spcPct val="114999"/>
              </a:lnSpc>
              <a:buAutoNum type="arabicPeriod"/>
            </a:pPr>
            <a:r>
              <a:rPr lang="en-US" sz="2000"/>
              <a:t>The next page you will see is where you enter your Single Sign-on credentials. The username will be your full email, and the password will align to other CDE logins.</a:t>
            </a:r>
          </a:p>
          <a:p>
            <a:pPr marL="626110" indent="-457200">
              <a:lnSpc>
                <a:spcPct val="114999"/>
              </a:lnSpc>
              <a:buAutoNum type="arabicPeriod"/>
            </a:pPr>
            <a:endParaRPr lang="en-US" sz="2000"/>
          </a:p>
          <a:p>
            <a:pPr marL="626110" indent="-457200">
              <a:lnSpc>
                <a:spcPct val="114999"/>
              </a:lnSpc>
              <a:buAutoNum type="arabicPeriod"/>
            </a:pPr>
            <a:r>
              <a:rPr lang="en-US" sz="2000"/>
              <a:t>In the left navigation menu, hover over </a:t>
            </a:r>
            <a:r>
              <a:rPr lang="en-US" sz="2000" b="1"/>
              <a:t>Funding Application </a:t>
            </a:r>
            <a:r>
              <a:rPr lang="en-US" sz="2000"/>
              <a:t>and select </a:t>
            </a:r>
            <a:r>
              <a:rPr lang="en-US" sz="2000" b="1"/>
              <a:t>Funding Applications</a:t>
            </a:r>
            <a:r>
              <a:rPr lang="en-US" sz="2000"/>
              <a:t>.</a:t>
            </a:r>
          </a:p>
          <a:p>
            <a:pPr marL="626110" indent="-457200">
              <a:lnSpc>
                <a:spcPct val="114999"/>
              </a:lnSpc>
              <a:buAutoNum type="arabicPeriod"/>
            </a:pPr>
            <a:endParaRPr lang="en-US" sz="2000"/>
          </a:p>
          <a:p>
            <a:pPr marL="626110" indent="-457200">
              <a:lnSpc>
                <a:spcPct val="114999"/>
              </a:lnSpc>
              <a:buAutoNum type="arabicPeriod"/>
            </a:pPr>
            <a:r>
              <a:rPr lang="en-US" sz="2000"/>
              <a:t>Ensure the Fiscal Year is "</a:t>
            </a:r>
            <a:r>
              <a:rPr lang="en-US" sz="2000" b="1"/>
              <a:t>2026</a:t>
            </a:r>
            <a:r>
              <a:rPr lang="en-US" sz="2000"/>
              <a:t>."</a:t>
            </a:r>
          </a:p>
          <a:p>
            <a:pPr marL="626110" indent="-457200">
              <a:lnSpc>
                <a:spcPct val="114999"/>
              </a:lnSpc>
              <a:buAutoNum type="arabicPeriod"/>
            </a:pPr>
            <a:endParaRPr lang="en-US" sz="2000"/>
          </a:p>
          <a:p>
            <a:pPr marL="626110" indent="-457200">
              <a:lnSpc>
                <a:spcPct val="114999"/>
              </a:lnSpc>
              <a:buAutoNum type="arabicPeriod"/>
            </a:pPr>
            <a:r>
              <a:rPr lang="en-US" sz="2000"/>
              <a:t>Select “</a:t>
            </a:r>
            <a:r>
              <a:rPr lang="en-US" sz="2000" b="1"/>
              <a:t>ESEA Consolidated</a:t>
            </a:r>
            <a:r>
              <a:rPr lang="en-US" sz="2000"/>
              <a:t>” </a:t>
            </a:r>
            <a:endParaRPr lang="en-US"/>
          </a:p>
          <a:p>
            <a:pPr marL="626110" indent="-457200">
              <a:lnSpc>
                <a:spcPct val="114999"/>
              </a:lnSpc>
              <a:buAutoNum type="arabicPeriod"/>
            </a:pPr>
            <a:endParaRPr lang="en-US" sz="2000"/>
          </a:p>
          <a:p>
            <a:pPr marL="626110" indent="-457200">
              <a:lnSpc>
                <a:spcPct val="114999"/>
              </a:lnSpc>
              <a:buAutoNum type="arabicPeriod"/>
            </a:pPr>
            <a:r>
              <a:rPr lang="en-US" sz="2000"/>
              <a:t>Change status to </a:t>
            </a:r>
            <a:r>
              <a:rPr lang="en-US" sz="2000" b="1"/>
              <a:t>Draft Started </a:t>
            </a:r>
            <a:r>
              <a:rPr lang="en-US" sz="2000"/>
              <a:t>to begin filling out the ESEA Consolidated Application.</a:t>
            </a:r>
            <a:endParaRPr lang="en-US"/>
          </a:p>
        </p:txBody>
      </p:sp>
      <p:sp>
        <p:nvSpPr>
          <p:cNvPr id="8" name="Title 7">
            <a:extLst>
              <a:ext uri="{FF2B5EF4-FFF2-40B4-BE49-F238E27FC236}">
                <a16:creationId xmlns:a16="http://schemas.microsoft.com/office/drawing/2014/main" id="{22501CA9-B389-38B6-BE94-A50EDA045520}"/>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561765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60157-05D2-CE08-DD6C-BDB9697B2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347E9-6722-E846-B670-F3BE2EC4E0A1}"/>
              </a:ext>
            </a:extLst>
          </p:cNvPr>
          <p:cNvSpPr>
            <a:spLocks noGrp="1"/>
          </p:cNvSpPr>
          <p:nvPr>
            <p:ph type="title"/>
          </p:nvPr>
        </p:nvSpPr>
        <p:spPr/>
        <p:txBody>
          <a:bodyPr/>
          <a:lstStyle/>
          <a:p>
            <a:r>
              <a:rPr lang="en-US" sz="2800">
                <a:latin typeface="Trebuchet MS" panose="020B0603020202020204" pitchFamily="34" charset="0"/>
              </a:rPr>
              <a:t>GAINS Systems Trainings</a:t>
            </a:r>
          </a:p>
        </p:txBody>
      </p:sp>
      <p:sp>
        <p:nvSpPr>
          <p:cNvPr id="3" name="Text Placeholder 2">
            <a:extLst>
              <a:ext uri="{FF2B5EF4-FFF2-40B4-BE49-F238E27FC236}">
                <a16:creationId xmlns:a16="http://schemas.microsoft.com/office/drawing/2014/main" id="{4B708089-3958-4C7A-D197-94D314A1E719}"/>
              </a:ext>
            </a:extLst>
          </p:cNvPr>
          <p:cNvSpPr>
            <a:spLocks noGrp="1"/>
          </p:cNvSpPr>
          <p:nvPr>
            <p:ph type="body" idx="1"/>
          </p:nvPr>
        </p:nvSpPr>
        <p:spPr>
          <a:xfrm>
            <a:off x="415599" y="1536633"/>
            <a:ext cx="10898982" cy="4195486"/>
          </a:xfrm>
        </p:spPr>
        <p:txBody>
          <a:bodyPr>
            <a:normAutofit fontScale="85000" lnSpcReduction="10000"/>
          </a:bodyPr>
          <a:lstStyle/>
          <a:p>
            <a:pPr marL="168910" indent="0">
              <a:buNone/>
            </a:pPr>
            <a:r>
              <a:rPr lang="en-US" sz="2100" dirty="0"/>
              <a:t>The Grants Program Administration Office (GPA) has recorded trainings to support GAINS users in the completion of the Consolidated Application. The Title specific trainings and the Cross Program training will cover what has changed within GAINS. Recordings have been created on the following sections: </a:t>
            </a:r>
          </a:p>
          <a:p>
            <a:pPr marL="168910" indent="0">
              <a:lnSpc>
                <a:spcPct val="114999"/>
              </a:lnSpc>
              <a:buSzPts val="1600"/>
              <a:buNone/>
            </a:pPr>
            <a:endParaRPr lang="en-US" sz="2100" dirty="0"/>
          </a:p>
          <a:p>
            <a:pPr marL="1218565" lvl="1" indent="-422910">
              <a:lnSpc>
                <a:spcPct val="114999"/>
              </a:lnSpc>
              <a:buClr>
                <a:srgbClr val="000000"/>
              </a:buClr>
              <a:buSzPts val="1600"/>
              <a:buFont typeface="Courier New"/>
              <a:buChar char="o"/>
            </a:pPr>
            <a:r>
              <a:rPr lang="en-US" sz="2000" dirty="0">
                <a:hlinkClick r:id="rId3"/>
              </a:rPr>
              <a:t>Cross Program</a:t>
            </a:r>
            <a:r>
              <a:rPr lang="en-US" sz="2000" dirty="0"/>
              <a:t> </a:t>
            </a:r>
          </a:p>
          <a:p>
            <a:pPr marL="1218565" lvl="1" indent="-422910">
              <a:lnSpc>
                <a:spcPct val="114999"/>
              </a:lnSpc>
              <a:buClr>
                <a:srgbClr val="000000"/>
              </a:buClr>
              <a:buSzPts val="1600"/>
              <a:buFont typeface="Courier New"/>
              <a:buChar char="o"/>
            </a:pPr>
            <a:r>
              <a:rPr lang="en-US" sz="2000" dirty="0">
                <a:hlinkClick r:id="rId4"/>
              </a:rPr>
              <a:t>Title IA</a:t>
            </a:r>
            <a:endParaRPr lang="en-US" sz="2000" dirty="0"/>
          </a:p>
          <a:p>
            <a:pPr marL="1218565" lvl="1" indent="-422910">
              <a:lnSpc>
                <a:spcPct val="114999"/>
              </a:lnSpc>
              <a:buClr>
                <a:srgbClr val="000000"/>
              </a:buClr>
              <a:buSzPts val="1600"/>
              <a:buFont typeface="Courier New"/>
              <a:buChar char="o"/>
            </a:pPr>
            <a:r>
              <a:rPr lang="en-US" sz="2000" dirty="0">
                <a:hlinkClick r:id="rId5"/>
              </a:rPr>
              <a:t>Title ID</a:t>
            </a:r>
            <a:endParaRPr lang="en-US" sz="2000" dirty="0"/>
          </a:p>
          <a:p>
            <a:pPr marL="1218565" lvl="1" indent="-422910">
              <a:lnSpc>
                <a:spcPct val="114999"/>
              </a:lnSpc>
              <a:buClr>
                <a:srgbClr val="000000"/>
              </a:buClr>
              <a:buSzPts val="1600"/>
              <a:buFont typeface="Courier New"/>
              <a:buChar char="o"/>
            </a:pPr>
            <a:r>
              <a:rPr lang="en-US" sz="2000" dirty="0">
                <a:hlinkClick r:id="rId6"/>
              </a:rPr>
              <a:t>Title II</a:t>
            </a:r>
            <a:endParaRPr lang="en-US" sz="2000" dirty="0"/>
          </a:p>
          <a:p>
            <a:pPr marL="1218565" lvl="1" indent="-422910">
              <a:lnSpc>
                <a:spcPct val="114999"/>
              </a:lnSpc>
              <a:buClr>
                <a:srgbClr val="000000"/>
              </a:buClr>
              <a:buSzPts val="1600"/>
              <a:buFont typeface="Courier New"/>
              <a:buChar char="o"/>
            </a:pPr>
            <a:r>
              <a:rPr lang="en-US" sz="2000" dirty="0">
                <a:hlinkClick r:id="rId7"/>
              </a:rPr>
              <a:t>Title III</a:t>
            </a:r>
            <a:endParaRPr lang="en-US" sz="2000" dirty="0"/>
          </a:p>
          <a:p>
            <a:pPr marL="1218565" lvl="1" indent="-422910">
              <a:lnSpc>
                <a:spcPct val="114999"/>
              </a:lnSpc>
              <a:buClr>
                <a:srgbClr val="000000"/>
              </a:buClr>
              <a:buSzPts val="1600"/>
              <a:buFont typeface="Courier New"/>
              <a:buChar char="o"/>
            </a:pPr>
            <a:r>
              <a:rPr lang="en-US" sz="2000" dirty="0">
                <a:hlinkClick r:id="rId8"/>
              </a:rPr>
              <a:t>Title IV</a:t>
            </a:r>
          </a:p>
          <a:p>
            <a:pPr marL="1218565" lvl="1" indent="-422910">
              <a:lnSpc>
                <a:spcPct val="114999"/>
              </a:lnSpc>
              <a:buClr>
                <a:srgbClr val="000000"/>
              </a:buClr>
              <a:buFont typeface="Courier New"/>
              <a:buChar char="o"/>
            </a:pPr>
            <a:r>
              <a:rPr lang="en-US" sz="1900" dirty="0">
                <a:hlinkClick r:id="rId9"/>
              </a:rPr>
              <a:t>BOCES Training</a:t>
            </a:r>
            <a:r>
              <a:rPr lang="en-US" sz="1900" dirty="0"/>
              <a:t> - This training will cover what needs to happen in both the Member District Application and the BOCES Application.</a:t>
            </a:r>
          </a:p>
          <a:p>
            <a:pPr marL="168910" indent="0">
              <a:lnSpc>
                <a:spcPct val="114999"/>
              </a:lnSpc>
              <a:buNone/>
            </a:pPr>
            <a:endParaRPr lang="en-US" sz="2100" dirty="0"/>
          </a:p>
          <a:p>
            <a:pPr marL="168910" indent="0">
              <a:lnSpc>
                <a:spcPct val="114999"/>
              </a:lnSpc>
              <a:buNone/>
            </a:pPr>
            <a:r>
              <a:rPr lang="en-US" sz="2100" dirty="0"/>
              <a:t>You can also find these trainings posted on the </a:t>
            </a:r>
            <a:r>
              <a:rPr lang="en-US" sz="2100" dirty="0">
                <a:hlinkClick r:id="rId10"/>
              </a:rPr>
              <a:t>Consolidated Application Training Center</a:t>
            </a:r>
            <a:r>
              <a:rPr lang="en-US" sz="2100" dirty="0"/>
              <a:t> website!</a:t>
            </a:r>
          </a:p>
        </p:txBody>
      </p:sp>
    </p:spTree>
    <p:extLst>
      <p:ext uri="{BB962C8B-B14F-4D97-AF65-F5344CB8AC3E}">
        <p14:creationId xmlns:p14="http://schemas.microsoft.com/office/powerpoint/2010/main" val="3739517389"/>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DBC0-3A0A-2374-54B6-3309259AE8B4}"/>
              </a:ext>
              <a:ext uri="{C183D7F6-B498-43B3-948B-1728B52AA6E4}">
                <adec:decorative xmlns:adec="http://schemas.microsoft.com/office/drawing/2017/decorative" val="1"/>
              </a:ext>
            </a:extLst>
          </p:cNvPr>
          <p:cNvSpPr>
            <a:spLocks noGrp="1"/>
          </p:cNvSpPr>
          <p:nvPr>
            <p:ph type="title"/>
          </p:nvPr>
        </p:nvSpPr>
        <p:spPr/>
        <p:txBody>
          <a:bodyPr/>
          <a:lstStyle/>
          <a:p>
            <a:r>
              <a:rPr lang="en-US" sz="2800" b="1" dirty="0">
                <a:latin typeface="Trebuchet MS"/>
              </a:rPr>
              <a:t>NEW!</a:t>
            </a:r>
            <a:r>
              <a:rPr lang="en-US" sz="2800" dirty="0">
                <a:latin typeface="Trebuchet MS"/>
              </a:rPr>
              <a:t> School Ranking Page Features</a:t>
            </a:r>
          </a:p>
        </p:txBody>
      </p:sp>
      <p:sp>
        <p:nvSpPr>
          <p:cNvPr id="3" name="Text Placeholder 2">
            <a:extLst>
              <a:ext uri="{FF2B5EF4-FFF2-40B4-BE49-F238E27FC236}">
                <a16:creationId xmlns:a16="http://schemas.microsoft.com/office/drawing/2014/main" id="{898DC8E7-042A-B379-E1BB-34E4FD14543D}"/>
              </a:ext>
              <a:ext uri="{C183D7F6-B498-43B3-948B-1728B52AA6E4}">
                <adec:decorative xmlns:adec="http://schemas.microsoft.com/office/drawing/2017/decorative" val="1"/>
              </a:ext>
            </a:extLst>
          </p:cNvPr>
          <p:cNvSpPr>
            <a:spLocks noGrp="1"/>
          </p:cNvSpPr>
          <p:nvPr>
            <p:ph type="body" idx="1"/>
          </p:nvPr>
        </p:nvSpPr>
        <p:spPr>
          <a:xfrm>
            <a:off x="415600" y="1331479"/>
            <a:ext cx="11071891" cy="1174247"/>
          </a:xfrm>
        </p:spPr>
        <p:txBody>
          <a:bodyPr>
            <a:normAutofit fontScale="92500" lnSpcReduction="10000"/>
          </a:bodyPr>
          <a:lstStyle/>
          <a:p>
            <a:pPr marL="608965" indent="-440055"/>
            <a:r>
              <a:rPr lang="en-US" sz="2100"/>
              <a:t>Applicants may now edit the Grade Span Grouping, Grades Served by School, and K-12 Enrollment Count fields.</a:t>
            </a:r>
          </a:p>
          <a:p>
            <a:pPr marL="608965" indent="-440055">
              <a:lnSpc>
                <a:spcPct val="114999"/>
              </a:lnSpc>
              <a:buClr>
                <a:srgbClr val="000000"/>
              </a:buClr>
            </a:pPr>
            <a:r>
              <a:rPr lang="en-US" sz="2100"/>
              <a:t>See the Title I, Part A training recording for more information.</a:t>
            </a:r>
          </a:p>
          <a:p>
            <a:pPr marL="608965" indent="-440055">
              <a:lnSpc>
                <a:spcPct val="114999"/>
              </a:lnSpc>
              <a:buClr>
                <a:srgbClr val="000000"/>
              </a:buClr>
            </a:pPr>
            <a:endParaRPr lang="en-US" sz="2100"/>
          </a:p>
        </p:txBody>
      </p:sp>
      <p:pic>
        <p:nvPicPr>
          <p:cNvPr id="5" name="Picture 4">
            <a:extLst>
              <a:ext uri="{FF2B5EF4-FFF2-40B4-BE49-F238E27FC236}">
                <a16:creationId xmlns:a16="http://schemas.microsoft.com/office/drawing/2014/main" id="{222AC737-9A99-9600-8428-1E3916A00D0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18088" y="2532917"/>
            <a:ext cx="8724900" cy="3257550"/>
          </a:xfrm>
          <a:prstGeom prst="rect">
            <a:avLst/>
          </a:prstGeom>
        </p:spPr>
      </p:pic>
      <p:sp>
        <p:nvSpPr>
          <p:cNvPr id="4" name="Title 3">
            <a:extLst>
              <a:ext uri="{FF2B5EF4-FFF2-40B4-BE49-F238E27FC236}">
                <a16:creationId xmlns:a16="http://schemas.microsoft.com/office/drawing/2014/main" id="{FE2D392B-DD49-6367-C4B4-6BAC036B9C20}"/>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12592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312EF-A4B2-143C-C9D8-C114B4EFBE1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a:solidFill>
                  <a:schemeClr val="dk1"/>
                </a:solidFill>
                <a:latin typeface="Trebuchet MS"/>
                <a:ea typeface="Roboto"/>
                <a:cs typeface="Roboto"/>
                <a:sym typeface="Roboto"/>
              </a:rPr>
              <a:t>NEW! </a:t>
            </a:r>
            <a:r>
              <a:rPr lang="en-US" sz="2800">
                <a:solidFill>
                  <a:schemeClr val="dk1"/>
                </a:solidFill>
                <a:latin typeface="Trebuchet MS"/>
                <a:ea typeface="Roboto"/>
                <a:cs typeface="Roboto"/>
                <a:sym typeface="Roboto"/>
              </a:rPr>
              <a:t>Copy 2025 Budget Detail</a:t>
            </a:r>
          </a:p>
        </p:txBody>
      </p:sp>
      <p:sp>
        <p:nvSpPr>
          <p:cNvPr id="11" name="Content Placeholder 10">
            <a:extLst>
              <a:ext uri="{FF2B5EF4-FFF2-40B4-BE49-F238E27FC236}">
                <a16:creationId xmlns:a16="http://schemas.microsoft.com/office/drawing/2014/main" id="{1F6E4DE9-6974-4A4C-63B6-182A9DF4C94D}"/>
              </a:ext>
            </a:extLst>
          </p:cNvPr>
          <p:cNvSpPr>
            <a:spLocks noGrp="1"/>
          </p:cNvSpPr>
          <p:nvPr>
            <p:ph type="body" idx="1"/>
          </p:nvPr>
        </p:nvSpPr>
        <p:spPr>
          <a:xfrm>
            <a:off x="415600" y="1536633"/>
            <a:ext cx="5140483" cy="4046400"/>
          </a:xfrm>
        </p:spPr>
        <p:txBody>
          <a:bodyPr vert="horz" lIns="0" tIns="0" rIns="0" bIns="45720" rtlCol="0"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60016" indent="-160016">
              <a:spcBef>
                <a:spcPts val="675"/>
              </a:spcBef>
            </a:pPr>
            <a:r>
              <a:rPr lang="en-US">
                <a:cs typeface="Calibri"/>
              </a:rPr>
              <a:t> A new link now appears in all budgets! </a:t>
            </a:r>
            <a:r>
              <a:rPr lang="en-US" b="1">
                <a:cs typeface="Calibri"/>
              </a:rPr>
              <a:t>Copy 2025 Budget Detail</a:t>
            </a:r>
            <a:endParaRPr lang="en-US">
              <a:ea typeface="Calibri" panose="020F0502020204030204"/>
              <a:cs typeface="Calibri"/>
            </a:endParaRPr>
          </a:p>
          <a:p>
            <a:pPr marL="769601" lvl="1" indent="-160016">
              <a:lnSpc>
                <a:spcPct val="114999"/>
              </a:lnSpc>
              <a:spcBef>
                <a:spcPts val="673"/>
              </a:spcBef>
              <a:buFont typeface="Courier New"/>
              <a:buChar char="o"/>
            </a:pPr>
            <a:r>
              <a:rPr lang="en-US">
                <a:cs typeface="Calibri"/>
              </a:rPr>
              <a:t>This will copy last year's budget and place it in the 2026 budget.</a:t>
            </a:r>
            <a:endParaRPr lang="en-US" b="1">
              <a:cs typeface="Calibri"/>
            </a:endParaRPr>
          </a:p>
          <a:p>
            <a:pPr marL="160016" indent="-160016">
              <a:lnSpc>
                <a:spcPct val="114999"/>
              </a:lnSpc>
              <a:spcBef>
                <a:spcPts val="673"/>
              </a:spcBef>
              <a:buSzPts val="1400"/>
            </a:pPr>
            <a:r>
              <a:rPr lang="en-US">
                <a:cs typeface="Calibri"/>
              </a:rPr>
              <a:t> Please be aware that you should consider using this feature </a:t>
            </a:r>
            <a:r>
              <a:rPr lang="en-US" b="1">
                <a:cs typeface="Calibri"/>
              </a:rPr>
              <a:t>before </a:t>
            </a:r>
            <a:r>
              <a:rPr lang="en-US">
                <a:cs typeface="Calibri"/>
              </a:rPr>
              <a:t>entering any line items. Once a line item is entered, this feature will disappear as an option! </a:t>
            </a:r>
          </a:p>
          <a:p>
            <a:pPr marL="0" indent="0">
              <a:spcBef>
                <a:spcPts val="675"/>
              </a:spcBef>
              <a:buNone/>
            </a:pPr>
            <a:endParaRPr lang="en-US">
              <a:ea typeface="Calibri" panose="020F0502020204030204"/>
              <a:cs typeface="Calibri"/>
            </a:endParaRPr>
          </a:p>
          <a:p>
            <a:pPr marL="160016" indent="-160016">
              <a:spcBef>
                <a:spcPts val="675"/>
              </a:spcBef>
              <a:buFont typeface="Arial" panose="020B0604020202020204" pitchFamily="34" charset="0"/>
              <a:buChar char="•"/>
            </a:pPr>
            <a:endParaRPr lang="en-US">
              <a:ea typeface="Calibri" panose="020F0502020204030204"/>
              <a:cs typeface="Calibri"/>
            </a:endParaRPr>
          </a:p>
          <a:p>
            <a:pPr marL="160016" indent="-160016">
              <a:spcBef>
                <a:spcPts val="675"/>
              </a:spcBef>
            </a:pPr>
            <a:endParaRPr lang="en-US">
              <a:ea typeface="Calibri" panose="020F0502020204030204"/>
              <a:cs typeface="Calibri"/>
            </a:endParaRPr>
          </a:p>
        </p:txBody>
      </p:sp>
      <p:pic>
        <p:nvPicPr>
          <p:cNvPr id="4" name="Picture 3" descr="Screen shot of the Budget page in GAINS. The image highlights the copy 2025 budget detail feature which is under the indirect cost table and the first option to the left. ">
            <a:extLst>
              <a:ext uri="{FF2B5EF4-FFF2-40B4-BE49-F238E27FC236}">
                <a16:creationId xmlns:a16="http://schemas.microsoft.com/office/drawing/2014/main" id="{3A53ADBD-708E-38CA-0D3B-090EC9A7E1BB}"/>
              </a:ext>
            </a:extLst>
          </p:cNvPr>
          <p:cNvPicPr>
            <a:picLocks noChangeAspect="1"/>
          </p:cNvPicPr>
          <p:nvPr/>
        </p:nvPicPr>
        <p:blipFill>
          <a:blip r:embed="rId3"/>
          <a:stretch>
            <a:fillRect/>
          </a:stretch>
        </p:blipFill>
        <p:spPr>
          <a:xfrm>
            <a:off x="6095448" y="1375190"/>
            <a:ext cx="5525605" cy="4107621"/>
          </a:xfrm>
          <a:prstGeom prst="rect">
            <a:avLst/>
          </a:prstGeom>
        </p:spPr>
      </p:pic>
      <p:sp>
        <p:nvSpPr>
          <p:cNvPr id="7" name="Title 6">
            <a:extLst>
              <a:ext uri="{FF2B5EF4-FFF2-40B4-BE49-F238E27FC236}">
                <a16:creationId xmlns:a16="http://schemas.microsoft.com/office/drawing/2014/main" id="{CFFE871C-C02D-61EF-F575-4DA7D110F424}"/>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156680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BE2B0-C2D5-4D5D-56B1-9F2ECAE01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D8921-B20E-8A92-682E-6E522D50745B}"/>
              </a:ext>
            </a:extLst>
          </p:cNvPr>
          <p:cNvSpPr>
            <a:spLocks noGrp="1"/>
          </p:cNvSpPr>
          <p:nvPr>
            <p:ph type="title"/>
          </p:nvPr>
        </p:nvSpPr>
        <p:spPr/>
        <p:txBody>
          <a:bodyPr/>
          <a:lstStyle/>
          <a:p>
            <a:r>
              <a:rPr lang="en-US" sz="2800">
                <a:latin typeface="Trebuchet MS" panose="020B0603020202020204" pitchFamily="34" charset="0"/>
              </a:rPr>
              <a:t>Accessing the GAINS Systems Trainings </a:t>
            </a:r>
          </a:p>
        </p:txBody>
      </p:sp>
      <p:sp>
        <p:nvSpPr>
          <p:cNvPr id="3" name="Text Placeholder 2">
            <a:extLst>
              <a:ext uri="{FF2B5EF4-FFF2-40B4-BE49-F238E27FC236}">
                <a16:creationId xmlns:a16="http://schemas.microsoft.com/office/drawing/2014/main" id="{3D2E28A7-B11E-03EB-0E4D-09C207C317A1}"/>
              </a:ext>
            </a:extLst>
          </p:cNvPr>
          <p:cNvSpPr>
            <a:spLocks noGrp="1"/>
          </p:cNvSpPr>
          <p:nvPr>
            <p:ph type="body" idx="1"/>
          </p:nvPr>
        </p:nvSpPr>
        <p:spPr>
          <a:xfrm>
            <a:off x="639337" y="1604727"/>
            <a:ext cx="10317113" cy="4046400"/>
          </a:xfrm>
        </p:spPr>
        <p:txBody>
          <a:bodyPr/>
          <a:lstStyle/>
          <a:p>
            <a:pPr marL="608965" indent="-440055"/>
            <a:r>
              <a:rPr lang="en-US" sz="2100"/>
              <a:t>The recordings, along with the PowerPoints, can be found on the </a:t>
            </a:r>
            <a:r>
              <a:rPr lang="en-US" sz="2100">
                <a:hlinkClick r:id="rId3"/>
              </a:rPr>
              <a:t>Consolidated Application Training Center</a:t>
            </a:r>
            <a:r>
              <a:rPr lang="en-US" sz="2100"/>
              <a:t>. </a:t>
            </a:r>
          </a:p>
          <a:p>
            <a:pPr marL="608965" indent="-440055">
              <a:lnSpc>
                <a:spcPct val="114999"/>
              </a:lnSpc>
              <a:buClr>
                <a:srgbClr val="000000"/>
              </a:buClr>
            </a:pPr>
            <a:r>
              <a:rPr lang="en-US" sz="2100"/>
              <a:t>If you access the trainings and feel something is missing or unclear about GAINS, please fill out the </a:t>
            </a:r>
            <a:r>
              <a:rPr lang="en-US" sz="2100">
                <a:hlinkClick r:id="rId4"/>
              </a:rPr>
              <a:t>Small Bites Training Request Form</a:t>
            </a:r>
            <a:r>
              <a:rPr lang="en-US" sz="2100"/>
              <a:t> so we can build additional trainings around the Consolidated Application! </a:t>
            </a:r>
          </a:p>
        </p:txBody>
      </p:sp>
    </p:spTree>
    <p:extLst>
      <p:ext uri="{BB962C8B-B14F-4D97-AF65-F5344CB8AC3E}">
        <p14:creationId xmlns:p14="http://schemas.microsoft.com/office/powerpoint/2010/main" val="779329413"/>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AF0ECC4E-C553-387C-23E6-FB690AA5FDA1}"/>
            </a:ext>
          </a:extLst>
        </p:cNvPr>
        <p:cNvGrpSpPr/>
        <p:nvPr/>
      </p:nvGrpSpPr>
      <p:grpSpPr>
        <a:xfrm>
          <a:off x="0" y="0"/>
          <a:ext cx="0" cy="0"/>
          <a:chOff x="0" y="0"/>
          <a:chExt cx="0" cy="0"/>
        </a:xfrm>
      </p:grpSpPr>
      <p:sp>
        <p:nvSpPr>
          <p:cNvPr id="4" name="Google Shape;496;p20">
            <a:extLst>
              <a:ext uri="{FF2B5EF4-FFF2-40B4-BE49-F238E27FC236}">
                <a16:creationId xmlns:a16="http://schemas.microsoft.com/office/drawing/2014/main" id="{681F7E44-462E-DA24-AA4B-9DD5DF7209A8}"/>
              </a:ext>
            </a:extLst>
          </p:cNvPr>
          <p:cNvSpPr txBox="1">
            <a:spLocks noGrp="1"/>
          </p:cNvSpPr>
          <p:nvPr>
            <p:ph type="title"/>
          </p:nvPr>
        </p:nvSpPr>
        <p:spPr>
          <a:xfrm>
            <a:off x="415600" y="140133"/>
            <a:ext cx="9557200" cy="988400"/>
          </a:xfr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a:latin typeface="Trebuchet MS" panose="020B0603020202020204" pitchFamily="34" charset="0"/>
              </a:rPr>
              <a:t>System Technical Assistance and GAINS Resources</a:t>
            </a:r>
          </a:p>
        </p:txBody>
      </p:sp>
      <p:pic>
        <p:nvPicPr>
          <p:cNvPr id="8" name="Picture 7">
            <a:extLst>
              <a:ext uri="{FF2B5EF4-FFF2-40B4-BE49-F238E27FC236}">
                <a16:creationId xmlns:a16="http://schemas.microsoft.com/office/drawing/2014/main" id="{DC98A767-40F0-E573-E76A-4E49EF5D27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63514" y="-25400"/>
            <a:ext cx="1409700" cy="1320800"/>
          </a:xfrm>
          <a:prstGeom prst="rect">
            <a:avLst/>
          </a:prstGeom>
        </p:spPr>
      </p:pic>
      <p:graphicFrame>
        <p:nvGraphicFramePr>
          <p:cNvPr id="2" name="Diagram 1" descr="GAINS training website and information.">
            <a:extLst>
              <a:ext uri="{FF2B5EF4-FFF2-40B4-BE49-F238E27FC236}">
                <a16:creationId xmlns:a16="http://schemas.microsoft.com/office/drawing/2014/main" id="{771F509E-36F6-A3FC-1877-6FEC59A9F950}"/>
              </a:ext>
            </a:extLst>
          </p:cNvPr>
          <p:cNvGraphicFramePr/>
          <p:nvPr>
            <p:extLst>
              <p:ext uri="{D42A27DB-BD31-4B8C-83A1-F6EECF244321}">
                <p14:modId xmlns:p14="http://schemas.microsoft.com/office/powerpoint/2010/main" val="3478957028"/>
              </p:ext>
            </p:extLst>
          </p:nvPr>
        </p:nvGraphicFramePr>
        <p:xfrm>
          <a:off x="6095171" y="1485847"/>
          <a:ext cx="5177693" cy="4153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4" name="Graphic 75">
            <a:extLst>
              <a:ext uri="{FF2B5EF4-FFF2-40B4-BE49-F238E27FC236}">
                <a16:creationId xmlns:a16="http://schemas.microsoft.com/office/drawing/2014/main" id="{EBE55C77-B15C-066B-ADCF-26AC25F1EDD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8017" y="796933"/>
            <a:ext cx="5031880" cy="4998745"/>
          </a:xfrm>
          <a:prstGeom prst="rect">
            <a:avLst/>
          </a:prstGeom>
        </p:spPr>
      </p:pic>
    </p:spTree>
    <p:extLst>
      <p:ext uri="{BB962C8B-B14F-4D97-AF65-F5344CB8AC3E}">
        <p14:creationId xmlns:p14="http://schemas.microsoft.com/office/powerpoint/2010/main" val="372260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EC8EF91B-3D17-1620-C920-D7EC1F96643F}"/>
            </a:ext>
          </a:extLst>
        </p:cNvPr>
        <p:cNvGrpSpPr/>
        <p:nvPr/>
      </p:nvGrpSpPr>
      <p:grpSpPr>
        <a:xfrm>
          <a:off x="0" y="0"/>
          <a:ext cx="0" cy="0"/>
          <a:chOff x="0" y="0"/>
          <a:chExt cx="0" cy="0"/>
        </a:xfrm>
      </p:grpSpPr>
      <p:pic>
        <p:nvPicPr>
          <p:cNvPr id="7" name="Content Placeholder 6" descr="Middle school student">
            <a:extLst>
              <a:ext uri="{FF2B5EF4-FFF2-40B4-BE49-F238E27FC236}">
                <a16:creationId xmlns:a16="http://schemas.microsoft.com/office/drawing/2014/main" id="{F96AE994-ADAD-154F-FBA1-DAADB07CD287}"/>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FCA820CD-63AE-A335-2628-A89CEB4C8B75}"/>
              </a:ext>
            </a:extLst>
          </p:cNvPr>
          <p:cNvSpPr>
            <a:spLocks noGrp="1"/>
          </p:cNvSpPr>
          <p:nvPr>
            <p:ph type="title"/>
          </p:nvPr>
        </p:nvSpPr>
        <p:spPr>
          <a:xfrm>
            <a:off x="0" y="4481098"/>
            <a:ext cx="12192000" cy="830439"/>
          </a:xfrm>
        </p:spPr>
        <p:txBody>
          <a:bodyPr/>
          <a:lstStyle/>
          <a:p>
            <a:r>
              <a:rPr lang="en-US"/>
              <a:t>Thank you! </a:t>
            </a:r>
          </a:p>
        </p:txBody>
      </p:sp>
      <p:sp>
        <p:nvSpPr>
          <p:cNvPr id="3" name="Slide Number">
            <a:extLst>
              <a:ext uri="{FF2B5EF4-FFF2-40B4-BE49-F238E27FC236}">
                <a16:creationId xmlns:a16="http://schemas.microsoft.com/office/drawing/2014/main" id="{0621B48B-476E-6EE1-14F9-03789E7EA736}"/>
              </a:ext>
            </a:extLst>
          </p:cNvPr>
          <p:cNvSpPr txBox="1"/>
          <p:nvPr/>
        </p:nvSpPr>
        <p:spPr>
          <a:xfrm>
            <a:off x="167364" y="6171368"/>
            <a:ext cx="690000" cy="428800"/>
          </a:xfrm>
          <a:prstGeom prst="rect">
            <a:avLst/>
          </a:prstGeom>
          <a:noFill/>
          <a:ln>
            <a:noFill/>
          </a:ln>
        </p:spPr>
        <p:txBody>
          <a:bodyPr spcFirstLastPara="1" wrap="square" lIns="0" tIns="0" rIns="0" bIns="0" anchor="ctr" anchorCtr="0">
            <a:noAutofit/>
          </a:bodyPr>
          <a:lstStyle/>
          <a:p>
            <a:pPr defTabSz="1219170">
              <a:buClr>
                <a:srgbClr val="000000"/>
              </a:buClr>
              <a:buSzPts val="1300"/>
            </a:pPr>
            <a:r>
              <a:rPr lang="en" sz="1600" kern="0">
                <a:solidFill>
                  <a:prstClr val="black"/>
                </a:solidFill>
                <a:latin typeface="Arial"/>
                <a:ea typeface="Arial"/>
                <a:cs typeface="Arial"/>
                <a:sym typeface="Arial"/>
              </a:rPr>
              <a:t> </a:t>
            </a:r>
            <a:fld id="{00000000-1234-1234-1234-123412341234}" type="slidenum">
              <a:rPr lang="en" sz="1600" kern="0">
                <a:solidFill>
                  <a:prstClr val="black"/>
                </a:solidFill>
                <a:latin typeface="Arial"/>
                <a:ea typeface="Arial"/>
                <a:cs typeface="Arial"/>
                <a:sym typeface="Arial"/>
              </a:rPr>
              <a:pPr defTabSz="1219170">
                <a:buClr>
                  <a:srgbClr val="000000"/>
                </a:buClr>
                <a:buSzPts val="1300"/>
              </a:pPr>
              <a:t>28</a:t>
            </a:fld>
            <a:endParaRPr sz="1600" kern="0">
              <a:solidFill>
                <a:prstClr val="black"/>
              </a:solidFill>
              <a:latin typeface="Arial"/>
              <a:ea typeface="Arial"/>
              <a:cs typeface="Arial"/>
              <a:sym typeface="Arial"/>
            </a:endParaRPr>
          </a:p>
        </p:txBody>
      </p:sp>
    </p:spTree>
    <p:extLst>
      <p:ext uri="{BB962C8B-B14F-4D97-AF65-F5344CB8AC3E}">
        <p14:creationId xmlns:p14="http://schemas.microsoft.com/office/powerpoint/2010/main" val="216745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 name="Content Placeholder 4" descr="Middle school students">
            <a:extLst>
              <a:ext uri="{FF2B5EF4-FFF2-40B4-BE49-F238E27FC236}">
                <a16:creationId xmlns:a16="http://schemas.microsoft.com/office/drawing/2014/main" id="{A0DA6DFA-6EF1-671B-7EF5-AD4E12E94D65}"/>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8C58A7CB-E8E6-3727-C149-918CAD1348F2}"/>
              </a:ext>
            </a:extLst>
          </p:cNvPr>
          <p:cNvSpPr>
            <a:spLocks noGrp="1"/>
          </p:cNvSpPr>
          <p:nvPr>
            <p:ph type="title"/>
          </p:nvPr>
        </p:nvSpPr>
        <p:spPr/>
        <p:txBody>
          <a:bodyPr/>
          <a:lstStyle/>
          <a:p>
            <a:r>
              <a:rPr lang="en-US"/>
              <a:t>Due Dates and Reminders</a:t>
            </a:r>
          </a:p>
        </p:txBody>
      </p:sp>
      <p:sp>
        <p:nvSpPr>
          <p:cNvPr id="3" name="Slide Number">
            <a:extLst>
              <a:ext uri="{FF2B5EF4-FFF2-40B4-BE49-F238E27FC236}">
                <a16:creationId xmlns:a16="http://schemas.microsoft.com/office/drawing/2014/main" id="{595B5BFC-1B28-64F3-2F3C-24645C4821FB}"/>
              </a:ext>
            </a:extLst>
          </p:cNvPr>
          <p:cNvSpPr txBox="1"/>
          <p:nvPr/>
        </p:nvSpPr>
        <p:spPr>
          <a:xfrm>
            <a:off x="167364" y="6171368"/>
            <a:ext cx="690000" cy="428800"/>
          </a:xfrm>
          <a:prstGeom prst="rect">
            <a:avLst/>
          </a:prstGeom>
          <a:noFill/>
          <a:ln>
            <a:noFill/>
          </a:ln>
        </p:spPr>
        <p:txBody>
          <a:bodyPr spcFirstLastPara="1" wrap="square" lIns="0" tIns="0" rIns="0" bIns="0" anchor="ctr" anchorCtr="0">
            <a:noAutofit/>
          </a:bodyPr>
          <a:lstStyle/>
          <a:p>
            <a:pPr>
              <a:buClr>
                <a:srgbClr val="000000"/>
              </a:buClr>
              <a:buSzPts val="1300"/>
            </a:pPr>
            <a:r>
              <a:rPr lang="en" sz="1600">
                <a:latin typeface="Arial"/>
                <a:ea typeface="Arial"/>
                <a:cs typeface="Arial"/>
                <a:sym typeface="Arial"/>
              </a:rPr>
              <a:t> </a:t>
            </a:r>
            <a:fld id="{00000000-1234-1234-1234-123412341234}" type="slidenum">
              <a:rPr lang="en" sz="1600">
                <a:latin typeface="Arial"/>
                <a:ea typeface="Arial"/>
                <a:cs typeface="Arial"/>
                <a:sym typeface="Arial"/>
              </a:rPr>
              <a:pPr>
                <a:buClr>
                  <a:srgbClr val="000000"/>
                </a:buClr>
                <a:buSzPts val="1300"/>
              </a:pPr>
              <a:t>3</a:t>
            </a:fld>
            <a:endParaRPr sz="16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BE9D-27F7-99D1-92B3-38AA3D6FF6FA}"/>
              </a:ext>
              <a:ext uri="{C183D7F6-B498-43B3-948B-1728B52AA6E4}">
                <adec:decorative xmlns:adec="http://schemas.microsoft.com/office/drawing/2017/decorative" val="1"/>
              </a:ext>
            </a:extLst>
          </p:cNvPr>
          <p:cNvSpPr>
            <a:spLocks noGrp="1"/>
          </p:cNvSpPr>
          <p:nvPr>
            <p:ph type="title"/>
          </p:nvPr>
        </p:nvSpPr>
        <p:spPr/>
        <p:txBody>
          <a:bodyPr/>
          <a:lstStyle/>
          <a:p>
            <a:r>
              <a:rPr lang="en-US" sz="2800" dirty="0">
                <a:latin typeface="Trebuchet MS" panose="020B0603020202020204" pitchFamily="34" charset="0"/>
              </a:rPr>
              <a:t>Upcoming Due Dates and Reminders</a:t>
            </a:r>
            <a:endParaRPr lang="en-US" dirty="0"/>
          </a:p>
        </p:txBody>
      </p:sp>
      <p:sp>
        <p:nvSpPr>
          <p:cNvPr id="3" name="Text Placeholder 2">
            <a:extLst>
              <a:ext uri="{FF2B5EF4-FFF2-40B4-BE49-F238E27FC236}">
                <a16:creationId xmlns:a16="http://schemas.microsoft.com/office/drawing/2014/main" id="{EF253D4A-C271-A797-7002-AF18C9CF3513}"/>
              </a:ext>
              <a:ext uri="{C183D7F6-B498-43B3-948B-1728B52AA6E4}">
                <adec:decorative xmlns:adec="http://schemas.microsoft.com/office/drawing/2017/decorative" val="1"/>
              </a:ext>
            </a:extLst>
          </p:cNvPr>
          <p:cNvSpPr>
            <a:spLocks noGrp="1"/>
          </p:cNvSpPr>
          <p:nvPr>
            <p:ph type="body" idx="1"/>
          </p:nvPr>
        </p:nvSpPr>
        <p:spPr>
          <a:xfrm>
            <a:off x="474616" y="1439333"/>
            <a:ext cx="9439167" cy="4046400"/>
          </a:xfrm>
        </p:spPr>
        <p:txBody>
          <a:bodyPr>
            <a:normAutofit fontScale="25000" lnSpcReduction="20000"/>
          </a:bodyPr>
          <a:lstStyle/>
          <a:p>
            <a:pPr marL="169329" indent="0" fontAlgn="base">
              <a:lnSpc>
                <a:spcPts val="2325"/>
              </a:lnSpc>
              <a:buNone/>
            </a:pPr>
            <a:r>
              <a:rPr lang="en-US" sz="7200" b="0" i="0" u="none" strike="noStrike">
                <a:solidFill>
                  <a:srgbClr val="000000"/>
                </a:solidFill>
                <a:effectLst/>
                <a:latin typeface="Arial" panose="020B0604020202020204" pitchFamily="34" charset="0"/>
                <a:cs typeface="Arial" panose="020B0604020202020204" pitchFamily="34" charset="0"/>
              </a:rPr>
              <a:t>The Consolidated Application will be collected in two parts in GAINS, the application supplement and the application. These two parts look a little different this year. </a:t>
            </a:r>
            <a:r>
              <a:rPr lang="en-US" sz="7200" b="0" i="0">
                <a:solidFill>
                  <a:srgbClr val="000000"/>
                </a:solidFill>
                <a:effectLst/>
                <a:latin typeface="Arial" panose="020B0604020202020204" pitchFamily="34" charset="0"/>
                <a:cs typeface="Arial" panose="020B0604020202020204" pitchFamily="34" charset="0"/>
              </a:rPr>
              <a:t>​</a:t>
            </a:r>
          </a:p>
          <a:p>
            <a:pPr fontAlgn="base">
              <a:lnSpc>
                <a:spcPts val="2100"/>
              </a:lnSpc>
            </a:pPr>
            <a:endParaRPr lang="en-US" sz="7200" b="0" i="0">
              <a:solidFill>
                <a:srgbClr val="000000"/>
              </a:solidFill>
              <a:effectLst/>
              <a:latin typeface="Arial" panose="020B0604020202020204" pitchFamily="34" charset="0"/>
              <a:cs typeface="Arial" panose="020B0604020202020204" pitchFamily="34" charset="0"/>
            </a:endParaRPr>
          </a:p>
          <a:p>
            <a:pPr marL="457200"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ESEA Acceptance, Relinquishment, Assignment, and Certification (ARAC) (Application Supplement): This collects - </a:t>
            </a:r>
            <a:endParaRPr lang="en-US" sz="7200" u="none" strike="noStrike">
              <a:solidFill>
                <a:srgbClr val="000000"/>
              </a:solidFill>
              <a:latin typeface="Arial" panose="020B0604020202020204" pitchFamily="34" charset="0"/>
              <a:cs typeface="Arial" panose="020B0604020202020204" pitchFamily="34" charset="0"/>
            </a:endParaRP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The Assignment of Funds (Accept, Decline, Assign To), </a:t>
            </a:r>
            <a:r>
              <a:rPr lang="en-US" sz="7200" b="0" i="0">
                <a:solidFill>
                  <a:srgbClr val="000000"/>
                </a:solidFill>
                <a:effectLst/>
                <a:latin typeface="Arial" panose="020B0604020202020204" pitchFamily="34" charset="0"/>
                <a:cs typeface="Arial" panose="020B0604020202020204" pitchFamily="34" charset="0"/>
              </a:rPr>
              <a:t>​</a:t>
            </a: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Approval and Transmittal Certification </a:t>
            </a:r>
            <a:r>
              <a:rPr lang="en-US" sz="7200" b="0" i="0">
                <a:solidFill>
                  <a:srgbClr val="000000"/>
                </a:solidFill>
                <a:effectLst/>
                <a:latin typeface="Arial" panose="020B0604020202020204" pitchFamily="34" charset="0"/>
                <a:cs typeface="Arial" panose="020B0604020202020204" pitchFamily="34" charset="0"/>
              </a:rPr>
              <a:t>​</a:t>
            </a:r>
          </a:p>
          <a:p>
            <a:pPr fontAlgn="base">
              <a:lnSpc>
                <a:spcPts val="2100"/>
              </a:lnSpc>
            </a:pPr>
            <a:endParaRPr lang="en-US" sz="7200" b="0" i="0">
              <a:solidFill>
                <a:srgbClr val="000000"/>
              </a:solidFill>
              <a:effectLst/>
              <a:latin typeface="Arial" panose="020B0604020202020204" pitchFamily="34" charset="0"/>
              <a:cs typeface="Arial" panose="020B0604020202020204" pitchFamily="34" charset="0"/>
            </a:endParaRPr>
          </a:p>
          <a:p>
            <a:pPr marL="457200"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ESEA Consolidated Application (Funding Application): This collects,</a:t>
            </a:r>
            <a:endParaRPr lang="en-US" sz="7200" b="0" i="0">
              <a:solidFill>
                <a:srgbClr val="000000"/>
              </a:solidFill>
              <a:effectLst/>
              <a:latin typeface="Arial" panose="020B0604020202020204" pitchFamily="34" charset="0"/>
              <a:cs typeface="Arial" panose="020B0604020202020204" pitchFamily="34" charset="0"/>
            </a:endParaRP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The Non-Public School Consultation Form (if applicable),</a:t>
            </a:r>
            <a:r>
              <a:rPr lang="en-US" sz="7200" b="0" i="0">
                <a:solidFill>
                  <a:srgbClr val="000000"/>
                </a:solidFill>
                <a:effectLst/>
                <a:latin typeface="Arial" panose="020B0604020202020204" pitchFamily="34" charset="0"/>
                <a:cs typeface="Arial" panose="020B0604020202020204" pitchFamily="34" charset="0"/>
              </a:rPr>
              <a:t>​</a:t>
            </a: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The Retention of Funds Form* (if applicable),</a:t>
            </a:r>
            <a:r>
              <a:rPr lang="en-US" sz="7200" b="0" i="0">
                <a:solidFill>
                  <a:srgbClr val="000000"/>
                </a:solidFill>
                <a:effectLst/>
                <a:latin typeface="Arial" panose="020B0604020202020204" pitchFamily="34" charset="0"/>
                <a:cs typeface="Arial" panose="020B0604020202020204" pitchFamily="34" charset="0"/>
              </a:rPr>
              <a:t>​</a:t>
            </a: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The Tribal Consultation Attestation* (if applicable), </a:t>
            </a:r>
            <a:r>
              <a:rPr lang="en-US" sz="7200" b="0" i="0">
                <a:solidFill>
                  <a:srgbClr val="000000"/>
                </a:solidFill>
                <a:effectLst/>
                <a:latin typeface="Arial" panose="020B0604020202020204" pitchFamily="34" charset="0"/>
                <a:cs typeface="Arial" panose="020B0604020202020204" pitchFamily="34" charset="0"/>
              </a:rPr>
              <a:t>​</a:t>
            </a: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General Assurances*</a:t>
            </a:r>
            <a:r>
              <a:rPr lang="en-US" sz="7200" b="0" i="0">
                <a:solidFill>
                  <a:srgbClr val="000000"/>
                </a:solidFill>
                <a:effectLst/>
                <a:latin typeface="Arial" panose="020B0604020202020204" pitchFamily="34" charset="0"/>
                <a:cs typeface="Arial" panose="020B0604020202020204" pitchFamily="34" charset="0"/>
              </a:rPr>
              <a:t>​</a:t>
            </a: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Program Narratives </a:t>
            </a:r>
            <a:r>
              <a:rPr lang="en-US" sz="7200" b="0" i="0">
                <a:solidFill>
                  <a:srgbClr val="000000"/>
                </a:solidFill>
                <a:effectLst/>
                <a:latin typeface="Arial" panose="020B0604020202020204" pitchFamily="34" charset="0"/>
                <a:cs typeface="Arial" panose="020B0604020202020204" pitchFamily="34" charset="0"/>
              </a:rPr>
              <a:t>​</a:t>
            </a:r>
          </a:p>
          <a:p>
            <a:pPr marL="914400" lvl="1" indent="-457200" fontAlgn="base">
              <a:lnSpc>
                <a:spcPts val="2100"/>
              </a:lnSpc>
            </a:pPr>
            <a:r>
              <a:rPr lang="en-US" sz="7200" b="0" i="0" u="none" strike="noStrike">
                <a:solidFill>
                  <a:srgbClr val="000000"/>
                </a:solidFill>
                <a:effectLst/>
                <a:latin typeface="Arial" panose="020B0604020202020204" pitchFamily="34" charset="0"/>
                <a:cs typeface="Arial" panose="020B0604020202020204" pitchFamily="34" charset="0"/>
              </a:rPr>
              <a:t>Program Budgets </a:t>
            </a:r>
            <a:r>
              <a:rPr lang="en-US" sz="7200" b="0" i="0">
                <a:solidFill>
                  <a:srgbClr val="000000"/>
                </a:solidFill>
                <a:effectLst/>
                <a:latin typeface="Arial" panose="020B0604020202020204" pitchFamily="34" charset="0"/>
                <a:cs typeface="Arial" panose="020B0604020202020204" pitchFamily="34" charset="0"/>
              </a:rPr>
              <a:t>​</a:t>
            </a:r>
          </a:p>
          <a:p>
            <a:endParaRPr lang="en-US"/>
          </a:p>
        </p:txBody>
      </p:sp>
      <p:sp>
        <p:nvSpPr>
          <p:cNvPr id="6" name="TextBox 5">
            <a:extLst>
              <a:ext uri="{FF2B5EF4-FFF2-40B4-BE49-F238E27FC236}">
                <a16:creationId xmlns:a16="http://schemas.microsoft.com/office/drawing/2014/main" id="{5F83DEDB-7D20-06D7-60E1-C77DA21E5521}"/>
              </a:ext>
              <a:ext uri="{C183D7F6-B498-43B3-948B-1728B52AA6E4}">
                <adec:decorative xmlns:adec="http://schemas.microsoft.com/office/drawing/2017/decorative" val="1"/>
              </a:ext>
            </a:extLst>
          </p:cNvPr>
          <p:cNvSpPr txBox="1"/>
          <p:nvPr/>
        </p:nvSpPr>
        <p:spPr>
          <a:xfrm>
            <a:off x="8547335" y="4231105"/>
            <a:ext cx="2614864" cy="646331"/>
          </a:xfrm>
          <a:prstGeom prst="rect">
            <a:avLst/>
          </a:prstGeom>
          <a:solidFill>
            <a:schemeClr val="tx2">
              <a:lumMod val="10000"/>
              <a:lumOff val="90000"/>
            </a:schemeClr>
          </a:solidFill>
        </p:spPr>
        <p:txBody>
          <a:bodyPr wrap="square">
            <a:spAutoFit/>
          </a:bodyPr>
          <a:lstStyle/>
          <a:p>
            <a:r>
              <a:rPr lang="en-US" sz="1800" b="0" i="0" u="none" strike="noStrike">
                <a:solidFill>
                  <a:srgbClr val="000000"/>
                </a:solidFill>
                <a:effectLst/>
                <a:latin typeface="Arial" panose="020B0604020202020204" pitchFamily="34" charset="0"/>
              </a:rPr>
              <a:t>*Previously in the application supplement</a:t>
            </a:r>
            <a:r>
              <a:rPr lang="en-US" sz="1800" b="0" i="0">
                <a:solidFill>
                  <a:srgbClr val="000000"/>
                </a:solidFill>
                <a:effectLst/>
                <a:latin typeface="Arial" panose="020B0604020202020204" pitchFamily="34" charset="0"/>
              </a:rPr>
              <a:t>​</a:t>
            </a:r>
            <a:endParaRPr lang="en-US"/>
          </a:p>
        </p:txBody>
      </p:sp>
      <p:sp>
        <p:nvSpPr>
          <p:cNvPr id="4" name="Title 3">
            <a:extLst>
              <a:ext uri="{FF2B5EF4-FFF2-40B4-BE49-F238E27FC236}">
                <a16:creationId xmlns:a16="http://schemas.microsoft.com/office/drawing/2014/main" id="{01C9FB6A-7FFA-00E7-9195-34DB3A5B92C3}"/>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1998173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242F-44A3-D663-1964-903A63A76BF4}"/>
              </a:ext>
            </a:extLst>
          </p:cNvPr>
          <p:cNvSpPr>
            <a:spLocks noGrp="1"/>
          </p:cNvSpPr>
          <p:nvPr>
            <p:ph type="title"/>
          </p:nvPr>
        </p:nvSpPr>
        <p:spPr/>
        <p:txBody>
          <a:bodyPr/>
          <a:lstStyle/>
          <a:p>
            <a:r>
              <a:rPr lang="en-US" sz="2800">
                <a:latin typeface="Trebuchet MS" panose="020B0603020202020204" pitchFamily="34" charset="0"/>
              </a:rPr>
              <a:t>Consolidated Application Opening</a:t>
            </a:r>
            <a:endParaRPr lang="en-US"/>
          </a:p>
        </p:txBody>
      </p:sp>
      <p:sp>
        <p:nvSpPr>
          <p:cNvPr id="3" name="Text Placeholder 2">
            <a:extLst>
              <a:ext uri="{FF2B5EF4-FFF2-40B4-BE49-F238E27FC236}">
                <a16:creationId xmlns:a16="http://schemas.microsoft.com/office/drawing/2014/main" id="{6B232134-A973-425C-FB99-BBB0CCC9E372}"/>
              </a:ext>
            </a:extLst>
          </p:cNvPr>
          <p:cNvSpPr>
            <a:spLocks noGrp="1"/>
          </p:cNvSpPr>
          <p:nvPr>
            <p:ph type="body" idx="1"/>
          </p:nvPr>
        </p:nvSpPr>
        <p:spPr>
          <a:xfrm>
            <a:off x="415599" y="1536633"/>
            <a:ext cx="9618737" cy="4046400"/>
          </a:xfrm>
        </p:spPr>
        <p:txBody>
          <a:bodyPr/>
          <a:lstStyle/>
          <a:p>
            <a:pPr marL="169329" indent="0" algn="l" rtl="0" fontAlgn="base">
              <a:lnSpc>
                <a:spcPts val="3075"/>
              </a:lnSpc>
              <a:buNone/>
            </a:pPr>
            <a:r>
              <a:rPr lang="en-US" sz="1800" b="0" i="0" u="none" strike="noStrike">
                <a:solidFill>
                  <a:srgbClr val="000000"/>
                </a:solidFill>
                <a:effectLst/>
                <a:latin typeface="Arial" panose="020B0604020202020204" pitchFamily="34" charset="0"/>
                <a:cs typeface="Arial" panose="020B0604020202020204" pitchFamily="34" charset="0"/>
              </a:rPr>
              <a:t>The structure of the Consolidated Application will also be different:</a:t>
            </a:r>
            <a:r>
              <a:rPr lang="en-US" sz="1800" b="0" i="0">
                <a:solidFill>
                  <a:srgbClr val="000000"/>
                </a:solidFill>
                <a:effectLst/>
                <a:latin typeface="Arial" panose="020B0604020202020204" pitchFamily="34" charset="0"/>
                <a:cs typeface="Arial" panose="020B0604020202020204" pitchFamily="34" charset="0"/>
              </a:rPr>
              <a:t>​</a:t>
            </a:r>
          </a:p>
          <a:p>
            <a:pPr fontAlgn="base">
              <a:lnSpc>
                <a:spcPts val="3075"/>
              </a:lnSpc>
            </a:pPr>
            <a:r>
              <a:rPr lang="en-US" sz="1800" b="0" i="0" u="none" strike="noStrike">
                <a:solidFill>
                  <a:srgbClr val="000000"/>
                </a:solidFill>
                <a:effectLst/>
                <a:latin typeface="Arial" panose="020B0604020202020204" pitchFamily="34" charset="0"/>
                <a:cs typeface="Arial" panose="020B0604020202020204" pitchFamily="34" charset="0"/>
              </a:rPr>
              <a:t>The Cross Program Section is currently open for LEAs and BOCES to edit.</a:t>
            </a:r>
            <a:r>
              <a:rPr lang="en-US" sz="1800" b="0" i="0">
                <a:solidFill>
                  <a:srgbClr val="000000"/>
                </a:solidFill>
                <a:effectLst/>
                <a:latin typeface="Arial" panose="020B0604020202020204" pitchFamily="34" charset="0"/>
                <a:cs typeface="Arial" panose="020B0604020202020204" pitchFamily="34" charset="0"/>
              </a:rPr>
              <a:t>​</a:t>
            </a:r>
          </a:p>
          <a:p>
            <a:pPr lvl="1" fontAlgn="base">
              <a:lnSpc>
                <a:spcPts val="3075"/>
              </a:lnSpc>
            </a:pPr>
            <a:r>
              <a:rPr lang="en-US" sz="1800" b="0" i="0" u="none" strike="noStrike">
                <a:solidFill>
                  <a:srgbClr val="000000"/>
                </a:solidFill>
                <a:effectLst/>
                <a:latin typeface="Arial" panose="020B0604020202020204" pitchFamily="34" charset="0"/>
                <a:cs typeface="Arial" panose="020B0604020202020204" pitchFamily="34" charset="0"/>
              </a:rPr>
              <a:t>Please do </a:t>
            </a:r>
            <a:r>
              <a:rPr lang="en-US" sz="1800" b="1" i="0" u="none" strike="noStrike">
                <a:solidFill>
                  <a:srgbClr val="000000"/>
                </a:solidFill>
                <a:effectLst/>
                <a:latin typeface="Arial" panose="020B0604020202020204" pitchFamily="34" charset="0"/>
                <a:cs typeface="Arial" panose="020B0604020202020204" pitchFamily="34" charset="0"/>
              </a:rPr>
              <a:t>not submit</a:t>
            </a:r>
            <a:r>
              <a:rPr lang="en-US" sz="1800" b="0" i="0" u="none" strike="noStrike">
                <a:solidFill>
                  <a:srgbClr val="000000"/>
                </a:solidFill>
                <a:effectLst/>
                <a:latin typeface="Arial" panose="020B0604020202020204" pitchFamily="34" charset="0"/>
                <a:cs typeface="Arial" panose="020B0604020202020204" pitchFamily="34" charset="0"/>
              </a:rPr>
              <a:t> your application if you are done with the Cross Program section! </a:t>
            </a:r>
            <a:r>
              <a:rPr lang="en-US" sz="1800" b="0" i="0">
                <a:solidFill>
                  <a:srgbClr val="000000"/>
                </a:solidFill>
                <a:effectLst/>
                <a:latin typeface="Arial" panose="020B0604020202020204" pitchFamily="34" charset="0"/>
                <a:cs typeface="Arial" panose="020B0604020202020204" pitchFamily="34" charset="0"/>
              </a:rPr>
              <a:t>​</a:t>
            </a:r>
          </a:p>
          <a:p>
            <a:pPr fontAlgn="base">
              <a:lnSpc>
                <a:spcPts val="3075"/>
              </a:lnSpc>
            </a:pPr>
            <a:r>
              <a:rPr lang="en-US" sz="1800" b="0" i="0" u="none" strike="noStrike">
                <a:solidFill>
                  <a:srgbClr val="000000"/>
                </a:solidFill>
                <a:effectLst/>
                <a:latin typeface="Arial" panose="020B0604020202020204" pitchFamily="34" charset="0"/>
                <a:cs typeface="Arial" panose="020B0604020202020204" pitchFamily="34" charset="0"/>
              </a:rPr>
              <a:t>The Title Sections will open once we receive the allocations for this year and the ARAC. </a:t>
            </a:r>
            <a:r>
              <a:rPr lang="en-US" sz="1800" b="0" i="0">
                <a:solidFill>
                  <a:srgbClr val="000000"/>
                </a:solidFill>
                <a:effectLst/>
                <a:latin typeface="Arial" panose="020B0604020202020204" pitchFamily="34" charset="0"/>
                <a:cs typeface="Arial" panose="020B0604020202020204" pitchFamily="34" charset="0"/>
              </a:rPr>
              <a:t>​</a:t>
            </a:r>
          </a:p>
          <a:p>
            <a:pPr lvl="1" fontAlgn="base">
              <a:lnSpc>
                <a:spcPts val="3075"/>
              </a:lnSpc>
            </a:pPr>
            <a:r>
              <a:rPr lang="en-US" sz="1800" b="0" i="0" u="none" strike="noStrike">
                <a:solidFill>
                  <a:srgbClr val="000000"/>
                </a:solidFill>
                <a:effectLst/>
                <a:latin typeface="Arial" panose="020B0604020202020204" pitchFamily="34" charset="0"/>
                <a:cs typeface="Arial" panose="020B0604020202020204" pitchFamily="34" charset="0"/>
              </a:rPr>
              <a:t>The ARAC is also pending allocations.  </a:t>
            </a:r>
            <a:endParaRPr lang="en-US" sz="1800" b="0" i="0">
              <a:solidFill>
                <a:srgbClr val="000000"/>
              </a:solidFill>
              <a:effectLst/>
              <a:latin typeface="Arial" panose="020B0604020202020204" pitchFamily="34" charset="0"/>
              <a:cs typeface="Arial" panose="020B0604020202020204" pitchFamily="34" charset="0"/>
            </a:endParaRPr>
          </a:p>
          <a:p>
            <a:endParaRPr lang="en-US"/>
          </a:p>
        </p:txBody>
      </p:sp>
      <p:sp>
        <p:nvSpPr>
          <p:cNvPr id="4" name="Title 3">
            <a:extLst>
              <a:ext uri="{FF2B5EF4-FFF2-40B4-BE49-F238E27FC236}">
                <a16:creationId xmlns:a16="http://schemas.microsoft.com/office/drawing/2014/main" id="{3FAEA1B3-7D25-D05D-0E92-08AC111B630C}"/>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2968026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6440-7411-4BAA-174F-617DDA3F92BF}"/>
              </a:ext>
            </a:extLst>
          </p:cNvPr>
          <p:cNvSpPr>
            <a:spLocks noGrp="1"/>
          </p:cNvSpPr>
          <p:nvPr>
            <p:ph type="title"/>
          </p:nvPr>
        </p:nvSpPr>
        <p:spPr/>
        <p:txBody>
          <a:bodyPr>
            <a:normAutofit/>
          </a:bodyPr>
          <a:lstStyle/>
          <a:p>
            <a:r>
              <a:rPr lang="en-US" sz="2800" b="0">
                <a:latin typeface="Trebuchet MS" panose="020B0603020202020204" pitchFamily="34" charset="0"/>
              </a:rPr>
              <a:t>Timeline for Substantial Approval</a:t>
            </a:r>
            <a:endParaRPr lang="en-US" sz="2800" b="0"/>
          </a:p>
        </p:txBody>
      </p:sp>
      <p:graphicFrame>
        <p:nvGraphicFramePr>
          <p:cNvPr id="3" name="Table 2">
            <a:extLst>
              <a:ext uri="{FF2B5EF4-FFF2-40B4-BE49-F238E27FC236}">
                <a16:creationId xmlns:a16="http://schemas.microsoft.com/office/drawing/2014/main" id="{DF3B114E-ED56-7CEA-1E66-FFA16B09C1AF}"/>
              </a:ext>
            </a:extLst>
          </p:cNvPr>
          <p:cNvGraphicFramePr>
            <a:graphicFrameLocks noGrp="1"/>
          </p:cNvGraphicFramePr>
          <p:nvPr>
            <p:extLst>
              <p:ext uri="{D42A27DB-BD31-4B8C-83A1-F6EECF244321}">
                <p14:modId xmlns:p14="http://schemas.microsoft.com/office/powerpoint/2010/main" val="96193568"/>
              </p:ext>
            </p:extLst>
          </p:nvPr>
        </p:nvGraphicFramePr>
        <p:xfrm>
          <a:off x="271463" y="1331913"/>
          <a:ext cx="11157626" cy="4259580"/>
        </p:xfrm>
        <a:graphic>
          <a:graphicData uri="http://schemas.openxmlformats.org/drawingml/2006/table">
            <a:tbl>
              <a:tblPr firstRow="1"/>
              <a:tblGrid>
                <a:gridCol w="3698928">
                  <a:extLst>
                    <a:ext uri="{9D8B030D-6E8A-4147-A177-3AD203B41FA5}">
                      <a16:colId xmlns:a16="http://schemas.microsoft.com/office/drawing/2014/main" val="3648684775"/>
                    </a:ext>
                  </a:extLst>
                </a:gridCol>
                <a:gridCol w="2421775">
                  <a:extLst>
                    <a:ext uri="{9D8B030D-6E8A-4147-A177-3AD203B41FA5}">
                      <a16:colId xmlns:a16="http://schemas.microsoft.com/office/drawing/2014/main" val="3469074369"/>
                    </a:ext>
                  </a:extLst>
                </a:gridCol>
                <a:gridCol w="5036923">
                  <a:extLst>
                    <a:ext uri="{9D8B030D-6E8A-4147-A177-3AD203B41FA5}">
                      <a16:colId xmlns:a16="http://schemas.microsoft.com/office/drawing/2014/main" val="2918285138"/>
                    </a:ext>
                  </a:extLst>
                </a:gridCol>
              </a:tblGrid>
              <a:tr h="201381">
                <a:tc>
                  <a:txBody>
                    <a:bodyPr/>
                    <a:lstStyle/>
                    <a:p>
                      <a:pPr algn="ctr" rtl="0" fontAlgn="base">
                        <a:lnSpc>
                          <a:spcPts val="1875"/>
                        </a:lnSpc>
                        <a:buNone/>
                      </a:pPr>
                      <a:r>
                        <a:rPr lang="en-US" sz="1600" b="1" i="0" u="none" strike="noStrike">
                          <a:solidFill>
                            <a:srgbClr val="000000"/>
                          </a:solidFill>
                          <a:effectLst/>
                          <a:latin typeface="Arial" panose="020B0604020202020204" pitchFamily="34" charset="0"/>
                        </a:rPr>
                        <a:t>Activity</a:t>
                      </a:r>
                      <a:r>
                        <a:rPr lang="en-US" sz="1600" b="1" i="0">
                          <a:solidFill>
                            <a:srgbClr val="FFFFFF"/>
                          </a:solidFill>
                          <a:effectLst/>
                          <a:latin typeface="Arial" panose="020B0604020202020204" pitchFamily="34" charset="0"/>
                        </a:rPr>
                        <a:t>​</a:t>
                      </a:r>
                      <a:endParaRPr lang="en-US" sz="1600" b="1" i="0">
                        <a:solidFill>
                          <a:srgbClr val="FFFFFF"/>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chemeClr val="bg1"/>
                    </a:solidFill>
                  </a:tcPr>
                </a:tc>
                <a:tc>
                  <a:txBody>
                    <a:bodyPr/>
                    <a:lstStyle/>
                    <a:p>
                      <a:pPr algn="ctr" rtl="0" fontAlgn="base">
                        <a:lnSpc>
                          <a:spcPts val="1875"/>
                        </a:lnSpc>
                        <a:buNone/>
                      </a:pPr>
                      <a:r>
                        <a:rPr lang="en-US" sz="1600" b="1" i="0" u="none" strike="noStrike">
                          <a:solidFill>
                            <a:srgbClr val="000000"/>
                          </a:solidFill>
                          <a:effectLst/>
                          <a:latin typeface="Arial" panose="020B0604020202020204" pitchFamily="34" charset="0"/>
                        </a:rPr>
                        <a:t>Due Date</a:t>
                      </a:r>
                      <a:r>
                        <a:rPr lang="en-US" sz="1600" b="1" i="0">
                          <a:solidFill>
                            <a:srgbClr val="FFFFFF"/>
                          </a:solidFill>
                          <a:effectLst/>
                          <a:latin typeface="Arial" panose="020B0604020202020204" pitchFamily="34" charset="0"/>
                        </a:rPr>
                        <a:t>​</a:t>
                      </a:r>
                      <a:endParaRPr lang="en-US" sz="1600" b="1" i="0">
                        <a:solidFill>
                          <a:srgbClr val="FFFFFF"/>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chemeClr val="bg1"/>
                    </a:solidFill>
                  </a:tcPr>
                </a:tc>
                <a:tc>
                  <a:txBody>
                    <a:bodyPr/>
                    <a:lstStyle/>
                    <a:p>
                      <a:pPr algn="ctr" rtl="0" fontAlgn="base">
                        <a:lnSpc>
                          <a:spcPts val="1875"/>
                        </a:lnSpc>
                        <a:buNone/>
                      </a:pPr>
                      <a:r>
                        <a:rPr lang="en-US" sz="1600" b="1" i="0" u="none" strike="noStrike">
                          <a:solidFill>
                            <a:srgbClr val="000000"/>
                          </a:solidFill>
                          <a:effectLst/>
                          <a:latin typeface="Arial" panose="020B0604020202020204" pitchFamily="34" charset="0"/>
                        </a:rPr>
                        <a:t>Submission Location </a:t>
                      </a:r>
                      <a:r>
                        <a:rPr lang="en-US" sz="1600" b="1" i="0">
                          <a:solidFill>
                            <a:srgbClr val="FFFFFF"/>
                          </a:solidFill>
                          <a:effectLst/>
                          <a:latin typeface="Arial" panose="020B0604020202020204" pitchFamily="34" charset="0"/>
                        </a:rPr>
                        <a:t>​</a:t>
                      </a:r>
                      <a:endParaRPr lang="en-US" sz="1600" b="1" i="0">
                        <a:solidFill>
                          <a:srgbClr val="FFFFFF"/>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95580727"/>
                  </a:ext>
                </a:extLst>
              </a:tr>
              <a:tr h="451752">
                <a:tc>
                  <a:txBody>
                    <a:bodyPr/>
                    <a:lstStyle/>
                    <a:p>
                      <a:pPr algn="l" rtl="0" fontAlgn="base">
                        <a:lnSpc>
                          <a:spcPts val="1875"/>
                        </a:lnSpc>
                        <a:buNone/>
                      </a:pPr>
                      <a:r>
                        <a:rPr lang="en-US" sz="1600" b="0" i="0" u="none" strike="noStrike">
                          <a:solidFill>
                            <a:srgbClr val="000000"/>
                          </a:solidFill>
                          <a:effectLst/>
                          <a:latin typeface="Arial" panose="020B0604020202020204" pitchFamily="34" charset="0"/>
                        </a:rPr>
                        <a:t>LEA ESEA ARAC</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tc>
                  <a:txBody>
                    <a:bodyPr/>
                    <a:lstStyle/>
                    <a:p>
                      <a:pPr algn="ctr" rtl="0" fontAlgn="base">
                        <a:lnSpc>
                          <a:spcPts val="1875"/>
                        </a:lnSpc>
                        <a:buNone/>
                      </a:pPr>
                      <a:r>
                        <a:rPr lang="en-US" sz="1600" b="0" i="0" u="none" strike="noStrike">
                          <a:solidFill>
                            <a:srgbClr val="000000"/>
                          </a:solidFill>
                          <a:effectLst/>
                          <a:latin typeface="Arial" panose="020B0604020202020204" pitchFamily="34" charset="0"/>
                        </a:rPr>
                        <a:t>Pending allocations– This impacts when the BOCES ARAC can be opened. </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tc>
                  <a:txBody>
                    <a:bodyPr/>
                    <a:lstStyle/>
                    <a:p>
                      <a:pPr algn="l" rtl="0" fontAlgn="base">
                        <a:lnSpc>
                          <a:spcPts val="1875"/>
                        </a:lnSpc>
                        <a:buNone/>
                      </a:pPr>
                      <a:r>
                        <a:rPr lang="en-US" sz="1600" b="0" i="0" u="none" strike="noStrike">
                          <a:solidFill>
                            <a:srgbClr val="000000"/>
                          </a:solidFill>
                          <a:effectLst/>
                          <a:latin typeface="Arial" panose="020B0604020202020204" pitchFamily="34" charset="0"/>
                        </a:rPr>
                        <a:t>ESEA ARAC: FY 2025-2026 Consolidated Application for ESEA Program Funds Approval and Transmittal</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extLst>
                  <a:ext uri="{0D108BD9-81ED-4DB2-BD59-A6C34878D82A}">
                    <a16:rowId xmlns:a16="http://schemas.microsoft.com/office/drawing/2014/main" val="859135299"/>
                  </a:ext>
                </a:extLst>
              </a:tr>
              <a:tr h="451752">
                <a:tc>
                  <a:txBody>
                    <a:bodyPr/>
                    <a:lstStyle/>
                    <a:p>
                      <a:pPr algn="l" rtl="0" fontAlgn="base">
                        <a:lnSpc>
                          <a:spcPts val="1875"/>
                        </a:lnSpc>
                        <a:buNone/>
                      </a:pPr>
                      <a:r>
                        <a:rPr lang="en-US" sz="1600" b="0" i="0" u="none" strike="noStrike">
                          <a:solidFill>
                            <a:srgbClr val="000000"/>
                          </a:solidFill>
                          <a:effectLst/>
                          <a:latin typeface="Arial" panose="020B0604020202020204" pitchFamily="34" charset="0"/>
                        </a:rPr>
                        <a:t>BOCES ESEA ARAC</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tc>
                  <a:txBody>
                    <a:bodyPr/>
                    <a:lstStyle/>
                    <a:p>
                      <a:pPr algn="ctr" rtl="0" fontAlgn="base">
                        <a:lnSpc>
                          <a:spcPts val="1875"/>
                        </a:lnSpc>
                        <a:buNone/>
                      </a:pPr>
                      <a:r>
                        <a:rPr lang="en-US" sz="1600" b="0" i="0" u="none" strike="noStrike">
                          <a:solidFill>
                            <a:srgbClr val="000000"/>
                          </a:solidFill>
                          <a:effectLst/>
                          <a:latin typeface="Arial" panose="020B0604020202020204" pitchFamily="34" charset="0"/>
                        </a:rPr>
                        <a:t>Depends on when member districts complete LEA ARAC.</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tc>
                  <a:txBody>
                    <a:bodyPr/>
                    <a:lstStyle/>
                    <a:p>
                      <a:pPr algn="l" rtl="0" fontAlgn="base">
                        <a:lnSpc>
                          <a:spcPts val="1875"/>
                        </a:lnSpc>
                        <a:buNone/>
                      </a:pPr>
                      <a:r>
                        <a:rPr lang="en-US" sz="1600" b="0" i="0" u="none" strike="noStrike">
                          <a:solidFill>
                            <a:srgbClr val="000000"/>
                          </a:solidFill>
                          <a:effectLst/>
                          <a:latin typeface="Arial" panose="020B0604020202020204" pitchFamily="34" charset="0"/>
                        </a:rPr>
                        <a:t>BOCES ESEA ARAC: FY 2025-2026 Consolidated Application for ESEA Program Funds Approval and Transmittal</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412212"/>
                  </a:ext>
                </a:extLst>
              </a:tr>
              <a:tr h="206822">
                <a:tc>
                  <a:txBody>
                    <a:bodyPr/>
                    <a:lstStyle/>
                    <a:p>
                      <a:pPr algn="l" rtl="0" fontAlgn="auto">
                        <a:lnSpc>
                          <a:spcPts val="1875"/>
                        </a:lnSpc>
                        <a:buNone/>
                      </a:pPr>
                      <a:r>
                        <a:rPr lang="en-US" sz="1600" b="0" i="0" u="sng" strike="noStrike" dirty="0">
                          <a:solidFill>
                            <a:schemeClr val="tx2">
                              <a:lumMod val="90000"/>
                              <a:lumOff val="1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Non-Public School Consultation Forms</a:t>
                      </a:r>
                      <a:r>
                        <a:rPr lang="en-US" sz="1600" b="0" i="0" dirty="0">
                          <a:solidFill>
                            <a:schemeClr val="tx2">
                              <a:lumMod val="90000"/>
                              <a:lumOff val="10000"/>
                            </a:schemeClr>
                          </a:solidFill>
                          <a:effectLst/>
                          <a:latin typeface="Arial" panose="020B0604020202020204" pitchFamily="34" charset="0"/>
                        </a:rPr>
                        <a:t>​</a:t>
                      </a: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tc>
                  <a:txBody>
                    <a:bodyPr/>
                    <a:lstStyle/>
                    <a:p>
                      <a:pPr algn="ctr" rtl="0" fontAlgn="base">
                        <a:lnSpc>
                          <a:spcPts val="1875"/>
                        </a:lnSpc>
                        <a:buNone/>
                      </a:pPr>
                      <a:r>
                        <a:rPr lang="en-US" sz="1600" b="0" i="0" u="none" strike="noStrike">
                          <a:solidFill>
                            <a:srgbClr val="000000"/>
                          </a:solidFill>
                          <a:effectLst/>
                          <a:latin typeface="Arial" panose="020B0604020202020204" pitchFamily="34" charset="0"/>
                        </a:rPr>
                        <a:t>June 30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tc>
                  <a:txBody>
                    <a:bodyPr/>
                    <a:lstStyle/>
                    <a:p>
                      <a:pPr algn="l" rtl="0" fontAlgn="base">
                        <a:lnSpc>
                          <a:spcPts val="1875"/>
                        </a:lnSpc>
                        <a:buNone/>
                      </a:pPr>
                      <a:r>
                        <a:rPr lang="en-US" sz="1600" b="0" i="0" u="none" strike="noStrike">
                          <a:solidFill>
                            <a:srgbClr val="000000"/>
                          </a:solidFill>
                          <a:effectLst/>
                          <a:latin typeface="Arial" panose="020B0604020202020204" pitchFamily="34" charset="0"/>
                        </a:rPr>
                        <a:t>ESEA Consolidated: Non-Public Schools page</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extLst>
                  <a:ext uri="{0D108BD9-81ED-4DB2-BD59-A6C34878D82A}">
                    <a16:rowId xmlns:a16="http://schemas.microsoft.com/office/drawing/2014/main" val="77451493"/>
                  </a:ext>
                </a:extLst>
              </a:tr>
              <a:tr h="315681">
                <a:tc>
                  <a:txBody>
                    <a:bodyPr/>
                    <a:lstStyle/>
                    <a:p>
                      <a:pPr algn="l" rtl="0" fontAlgn="base">
                        <a:lnSpc>
                          <a:spcPts val="1875"/>
                        </a:lnSpc>
                        <a:buNone/>
                      </a:pPr>
                      <a:r>
                        <a:rPr lang="en-US" sz="1600" b="0" i="0" u="none" strike="noStrike">
                          <a:solidFill>
                            <a:srgbClr val="000000"/>
                          </a:solidFill>
                          <a:effectLst/>
                          <a:latin typeface="Arial" panose="020B0604020202020204" pitchFamily="34" charset="0"/>
                        </a:rPr>
                        <a:t>School Improvement Retention of Funds Form</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tc>
                  <a:txBody>
                    <a:bodyPr/>
                    <a:lstStyle/>
                    <a:p>
                      <a:pPr algn="ctr" rtl="0" fontAlgn="base">
                        <a:lnSpc>
                          <a:spcPts val="1875"/>
                        </a:lnSpc>
                        <a:buNone/>
                      </a:pPr>
                      <a:r>
                        <a:rPr lang="en-US" sz="1600" b="0" i="0" u="none" strike="noStrike">
                          <a:solidFill>
                            <a:srgbClr val="000000"/>
                          </a:solidFill>
                          <a:effectLst/>
                          <a:latin typeface="Arial" panose="020B0604020202020204" pitchFamily="34" charset="0"/>
                        </a:rPr>
                        <a:t>June 30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tc>
                  <a:txBody>
                    <a:bodyPr/>
                    <a:lstStyle/>
                    <a:p>
                      <a:pPr algn="l" rtl="0" fontAlgn="base">
                        <a:lnSpc>
                          <a:spcPts val="1875"/>
                        </a:lnSpc>
                        <a:buNone/>
                      </a:pPr>
                      <a:r>
                        <a:rPr lang="en-US" sz="1600" b="0" i="0" u="none" strike="noStrike">
                          <a:solidFill>
                            <a:srgbClr val="000000"/>
                          </a:solidFill>
                          <a:effectLst/>
                          <a:latin typeface="Arial" panose="020B0604020202020204" pitchFamily="34" charset="0"/>
                        </a:rPr>
                        <a:t>ESEA Consolidated: School Improvement Retention of Funds page</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45535344"/>
                  </a:ext>
                </a:extLst>
              </a:tr>
              <a:tr h="364670">
                <a:tc>
                  <a:txBody>
                    <a:bodyPr/>
                    <a:lstStyle/>
                    <a:p>
                      <a:pPr algn="l" rtl="0" fontAlgn="base">
                        <a:lnSpc>
                          <a:spcPts val="1875"/>
                        </a:lnSpc>
                        <a:buNone/>
                      </a:pPr>
                      <a:r>
                        <a:rPr lang="en-US" sz="1600" b="0" i="0" dirty="0">
                          <a:solidFill>
                            <a:schemeClr val="tx1"/>
                          </a:solidFill>
                          <a:effectLst/>
                          <a:latin typeface="Arial" panose="020B0604020202020204" pitchFamily="34" charset="0"/>
                        </a:rPr>
                        <a:t>Native American Education Tribal Consultation Form​</a:t>
                      </a:r>
                      <a:endParaRPr lang="en-US" sz="1600" b="0" i="0" dirty="0">
                        <a:solidFill>
                          <a:schemeClr val="tx1"/>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tc>
                  <a:txBody>
                    <a:bodyPr/>
                    <a:lstStyle/>
                    <a:p>
                      <a:pPr algn="ctr" rtl="0" fontAlgn="base">
                        <a:lnSpc>
                          <a:spcPts val="1875"/>
                        </a:lnSpc>
                        <a:buNone/>
                      </a:pPr>
                      <a:r>
                        <a:rPr lang="en-US" sz="1600" b="0" i="0" u="none" strike="noStrike">
                          <a:solidFill>
                            <a:srgbClr val="000000"/>
                          </a:solidFill>
                          <a:effectLst/>
                          <a:latin typeface="Arial" panose="020B0604020202020204" pitchFamily="34" charset="0"/>
                        </a:rPr>
                        <a:t>June 30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tc>
                  <a:txBody>
                    <a:bodyPr/>
                    <a:lstStyle/>
                    <a:p>
                      <a:pPr algn="l" rtl="0" fontAlgn="base">
                        <a:lnSpc>
                          <a:spcPts val="1875"/>
                        </a:lnSpc>
                        <a:buNone/>
                      </a:pPr>
                      <a:r>
                        <a:rPr lang="en-US" sz="1600" b="0" i="0" u="none" strike="noStrike" dirty="0">
                          <a:solidFill>
                            <a:srgbClr val="000000"/>
                          </a:solidFill>
                          <a:effectLst/>
                          <a:latin typeface="Arial" panose="020B0604020202020204" pitchFamily="34" charset="0"/>
                        </a:rPr>
                        <a:t>ESEA Consolidated: Submit form to </a:t>
                      </a:r>
                      <a:r>
                        <a:rPr lang="en-US" sz="1600" b="0" i="0" u="sng" strike="noStrike" dirty="0">
                          <a:solidFill>
                            <a:schemeClr val="tx2">
                              <a:lumMod val="90000"/>
                              <a:lumOff val="10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Georgina Owen</a:t>
                      </a:r>
                      <a:r>
                        <a:rPr lang="en-US" sz="1600" b="0" i="0" u="none" strike="noStrike" dirty="0">
                          <a:solidFill>
                            <a:schemeClr val="tx2">
                              <a:lumMod val="90000"/>
                              <a:lumOff val="10000"/>
                            </a:schemeClr>
                          </a:solidFill>
                          <a:effectLst/>
                          <a:latin typeface="Arial" panose="020B0604020202020204" pitchFamily="34" charset="0"/>
                        </a:rPr>
                        <a:t> </a:t>
                      </a:r>
                      <a:r>
                        <a:rPr lang="en-US" sz="1600" b="0" i="0" u="none" strike="noStrike" dirty="0">
                          <a:solidFill>
                            <a:srgbClr val="000000"/>
                          </a:solidFill>
                          <a:effectLst/>
                          <a:latin typeface="Arial" panose="020B0604020202020204" pitchFamily="34" charset="0"/>
                        </a:rPr>
                        <a:t>and complete Attestation in GAINS</a:t>
                      </a:r>
                      <a:r>
                        <a:rPr lang="en-US" sz="1600" b="0" i="0" dirty="0">
                          <a:solidFill>
                            <a:srgbClr val="000000"/>
                          </a:solidFill>
                          <a:effectLst/>
                          <a:latin typeface="Arial" panose="020B0604020202020204" pitchFamily="34" charset="0"/>
                        </a:rPr>
                        <a:t>​</a:t>
                      </a:r>
                      <a:endParaRPr lang="en-US" sz="1600" b="0" i="0" dirty="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E9EDFD"/>
                    </a:solidFill>
                  </a:tcPr>
                </a:tc>
                <a:extLst>
                  <a:ext uri="{0D108BD9-81ED-4DB2-BD59-A6C34878D82A}">
                    <a16:rowId xmlns:a16="http://schemas.microsoft.com/office/drawing/2014/main" val="3471890969"/>
                  </a:ext>
                </a:extLst>
              </a:tr>
              <a:tr h="359222">
                <a:tc>
                  <a:txBody>
                    <a:bodyPr/>
                    <a:lstStyle/>
                    <a:p>
                      <a:pPr algn="l" rtl="0" fontAlgn="base">
                        <a:lnSpc>
                          <a:spcPts val="1875"/>
                        </a:lnSpc>
                        <a:buNone/>
                      </a:pPr>
                      <a:r>
                        <a:rPr lang="en-US" sz="1600" b="0" i="0" dirty="0">
                          <a:solidFill>
                            <a:schemeClr val="tx1"/>
                          </a:solidFill>
                          <a:effectLst/>
                          <a:latin typeface="Arial" panose="020B0604020202020204" pitchFamily="34" charset="0"/>
                        </a:rPr>
                        <a:t>Completed Narratives and Balanced Budgeted in the Online Application</a:t>
                      </a:r>
                      <a:endParaRPr lang="en-US" sz="1600" b="0" i="0" dirty="0">
                        <a:solidFill>
                          <a:schemeClr val="tx1"/>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tc>
                  <a:txBody>
                    <a:bodyPr/>
                    <a:lstStyle/>
                    <a:p>
                      <a:pPr algn="ctr" rtl="0" fontAlgn="base">
                        <a:lnSpc>
                          <a:spcPts val="1875"/>
                        </a:lnSpc>
                        <a:buNone/>
                      </a:pPr>
                      <a:r>
                        <a:rPr lang="en-US" sz="1600" b="0" i="0" u="none" strike="noStrike">
                          <a:solidFill>
                            <a:srgbClr val="000000"/>
                          </a:solidFill>
                          <a:effectLst/>
                          <a:latin typeface="Arial" panose="020B0604020202020204" pitchFamily="34" charset="0"/>
                        </a:rPr>
                        <a:t>June 30</a:t>
                      </a:r>
                      <a:r>
                        <a:rPr lang="en-US" sz="1600" b="0" i="0">
                          <a:solidFill>
                            <a:srgbClr val="000000"/>
                          </a:solidFill>
                          <a:effectLst/>
                          <a:latin typeface="Arial" panose="020B0604020202020204" pitchFamily="34" charset="0"/>
                        </a:rPr>
                        <a:t>​</a:t>
                      </a:r>
                      <a:endParaRPr lang="en-US" sz="1600" b="0" i="0">
                        <a:solidFill>
                          <a:srgbClr val="000000"/>
                        </a:solidFill>
                        <a:effectLst/>
                      </a:endParaRP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tc>
                  <a:txBody>
                    <a:bodyPr/>
                    <a:lstStyle/>
                    <a:p>
                      <a:pPr algn="l" rtl="0" fontAlgn="auto">
                        <a:lnSpc>
                          <a:spcPts val="1875"/>
                        </a:lnSpc>
                        <a:buNone/>
                      </a:pPr>
                      <a:r>
                        <a:rPr lang="en-US" sz="1600" b="0" i="0" u="sng" strike="noStrike" dirty="0">
                          <a:solidFill>
                            <a:schemeClr val="tx2">
                              <a:lumMod val="90000"/>
                              <a:lumOff val="10000"/>
                            </a:schemeClr>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http://colorado.egrantsmanagement.com</a:t>
                      </a:r>
                      <a:r>
                        <a:rPr lang="en-US" sz="1600" b="0" i="0" dirty="0">
                          <a:solidFill>
                            <a:schemeClr val="tx2">
                              <a:lumMod val="90000"/>
                              <a:lumOff val="10000"/>
                            </a:schemeClr>
                          </a:solidFill>
                          <a:effectLst/>
                          <a:latin typeface="Arial" panose="020B0604020202020204" pitchFamily="34" charset="0"/>
                        </a:rPr>
                        <a:t>​</a:t>
                      </a:r>
                    </a:p>
                  </a:txBody>
                  <a:tcPr>
                    <a:lnL w="14219" cap="flat" cmpd="sng" algn="ctr">
                      <a:solidFill>
                        <a:srgbClr val="000000"/>
                      </a:solidFill>
                      <a:prstDash val="solid"/>
                      <a:round/>
                      <a:headEnd type="none" w="med" len="med"/>
                      <a:tailEnd type="none" w="med" len="med"/>
                    </a:lnL>
                    <a:lnR w="14219" cap="flat" cmpd="sng" algn="ctr">
                      <a:solidFill>
                        <a:srgbClr val="000000"/>
                      </a:solidFill>
                      <a:prstDash val="solid"/>
                      <a:round/>
                      <a:headEnd type="none" w="med" len="med"/>
                      <a:tailEnd type="none" w="med" len="med"/>
                    </a:lnR>
                    <a:lnT w="14219" cap="flat" cmpd="sng" algn="ctr">
                      <a:solidFill>
                        <a:srgbClr val="000000"/>
                      </a:solidFill>
                      <a:prstDash val="solid"/>
                      <a:round/>
                      <a:headEnd type="none" w="med" len="med"/>
                      <a:tailEnd type="none" w="med" len="med"/>
                    </a:lnT>
                    <a:lnB w="14219"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6149139"/>
                  </a:ext>
                </a:extLst>
              </a:tr>
            </a:tbl>
          </a:graphicData>
        </a:graphic>
      </p:graphicFrame>
      <p:sp>
        <p:nvSpPr>
          <p:cNvPr id="5" name="TextBox 4">
            <a:extLst>
              <a:ext uri="{FF2B5EF4-FFF2-40B4-BE49-F238E27FC236}">
                <a16:creationId xmlns:a16="http://schemas.microsoft.com/office/drawing/2014/main" id="{538FE8C7-AFB3-4DFA-ADB8-C7649F27635C}"/>
              </a:ext>
            </a:extLst>
          </p:cNvPr>
          <p:cNvSpPr txBox="1"/>
          <p:nvPr/>
        </p:nvSpPr>
        <p:spPr>
          <a:xfrm>
            <a:off x="160419" y="1007610"/>
            <a:ext cx="9496927" cy="369332"/>
          </a:xfrm>
          <a:prstGeom prst="rect">
            <a:avLst/>
          </a:prstGeom>
          <a:noFill/>
        </p:spPr>
        <p:txBody>
          <a:bodyPr wrap="square">
            <a:spAutoFit/>
          </a:bodyPr>
          <a:lstStyle/>
          <a:p>
            <a:r>
              <a:rPr lang="en-US" sz="1800" b="0" i="0" u="none" strike="noStrike" dirty="0">
                <a:solidFill>
                  <a:srgbClr val="000000"/>
                </a:solidFill>
                <a:effectLst/>
                <a:latin typeface="Arial" panose="020B0604020202020204" pitchFamily="34" charset="0"/>
                <a:cs typeface="Arial" panose="020B0604020202020204" pitchFamily="34" charset="0"/>
              </a:rPr>
              <a:t>The following needs to be completed to received Substantial Approval:</a:t>
            </a:r>
            <a:r>
              <a:rPr lang="en-US" sz="1800" b="0" i="0" dirty="0">
                <a:solidFill>
                  <a:srgbClr val="000000"/>
                </a:solidFill>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34567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EBA3B-80BD-7308-A9C4-EE910875C1D5}"/>
              </a:ext>
            </a:extLst>
          </p:cNvPr>
          <p:cNvSpPr>
            <a:spLocks noGrp="1"/>
          </p:cNvSpPr>
          <p:nvPr>
            <p:ph type="title"/>
          </p:nvPr>
        </p:nvSpPr>
        <p:spPr/>
        <p:txBody>
          <a:bodyPr/>
          <a:lstStyle/>
          <a:p>
            <a:r>
              <a:rPr lang="en" b="0">
                <a:latin typeface="Trebuchet MS" panose="020B0603020202020204" pitchFamily="34" charset="0"/>
              </a:rPr>
              <a:t>Extension Requests</a:t>
            </a:r>
            <a:endParaRPr lang="en-US" b="0"/>
          </a:p>
        </p:txBody>
      </p:sp>
      <p:sp>
        <p:nvSpPr>
          <p:cNvPr id="3" name="Content Placeholder 2">
            <a:extLst>
              <a:ext uri="{FF2B5EF4-FFF2-40B4-BE49-F238E27FC236}">
                <a16:creationId xmlns:a16="http://schemas.microsoft.com/office/drawing/2014/main" id="{1C1C269B-37A5-218A-9407-4B2B27A4BA05}"/>
              </a:ext>
            </a:extLst>
          </p:cNvPr>
          <p:cNvSpPr>
            <a:spLocks noGrp="1"/>
          </p:cNvSpPr>
          <p:nvPr>
            <p:ph idx="1"/>
          </p:nvPr>
        </p:nvSpPr>
        <p:spPr>
          <a:xfrm>
            <a:off x="270934" y="1237584"/>
            <a:ext cx="9683192" cy="4301441"/>
          </a:xfrm>
        </p:spPr>
        <p:txBody>
          <a:bodyPr vert="horz" lIns="91440" tIns="45720" rIns="91440" bIns="45720" rtlCol="0" anchor="t">
            <a:normAutofit/>
          </a:bodyPr>
          <a:lstStyle/>
          <a:p>
            <a:pPr marL="177165" marR="0" lvl="0" indent="-177165" algn="l" defTabSz="914400" rtl="0" eaLnBrk="1" fontAlgn="auto" latinLnBrk="0" hangingPunct="1">
              <a:lnSpc>
                <a:spcPct val="115000"/>
              </a:lnSpc>
              <a:spcBef>
                <a:spcPts val="0"/>
              </a:spcBef>
              <a:spcAft>
                <a:spcPts val="0"/>
              </a:spcAft>
              <a:buClr>
                <a:prstClr val="black"/>
              </a:buClr>
              <a:buSzPts val="1800"/>
              <a:buFont typeface="Roboto"/>
              <a:buChar char="●"/>
              <a:tabLst/>
              <a:defRPr/>
            </a:pPr>
            <a:r>
              <a:rPr kumimoji="0" lang="en-US" sz="2100" b="0" i="0" u="none" strike="noStrike" kern="1200" cap="none" spc="0" normalizeH="0" baseline="0" noProof="0">
                <a:ln>
                  <a:noFill/>
                </a:ln>
                <a:solidFill>
                  <a:prstClr val="black"/>
                </a:solidFill>
                <a:effectLst/>
                <a:uLnTx/>
                <a:uFillTx/>
                <a:latin typeface="Arial"/>
                <a:ea typeface="Roboto"/>
                <a:cs typeface="Arial"/>
                <a:sym typeface="Roboto"/>
              </a:rPr>
              <a:t>If the LEA/BOCES is unable to submit all the requirements for Substantial Approval by </a:t>
            </a:r>
            <a:r>
              <a:rPr kumimoji="0" lang="en-US" sz="2100" b="1" i="0" u="none" strike="noStrike" kern="1200" cap="none" spc="0" normalizeH="0" baseline="0" noProof="0">
                <a:ln>
                  <a:noFill/>
                </a:ln>
                <a:solidFill>
                  <a:prstClr val="black"/>
                </a:solidFill>
                <a:effectLst/>
                <a:uLnTx/>
                <a:uFillTx/>
                <a:latin typeface="Arial"/>
                <a:ea typeface="Roboto"/>
                <a:cs typeface="Arial"/>
                <a:sym typeface="Roboto"/>
              </a:rPr>
              <a:t>June 30 </a:t>
            </a:r>
            <a:r>
              <a:rPr kumimoji="0" lang="en-US" sz="2100" b="0" i="0" u="none" strike="noStrike" kern="1200" cap="none" spc="0" normalizeH="0" baseline="0" noProof="0">
                <a:ln>
                  <a:noFill/>
                </a:ln>
                <a:solidFill>
                  <a:prstClr val="black"/>
                </a:solidFill>
                <a:effectLst/>
                <a:uLnTx/>
                <a:uFillTx/>
                <a:latin typeface="Arial"/>
                <a:ea typeface="Roboto"/>
                <a:cs typeface="Arial"/>
                <a:sym typeface="Roboto"/>
              </a:rPr>
              <a:t>the LEA or BOCES may </a:t>
            </a:r>
            <a:r>
              <a:rPr kumimoji="0" lang="en-US" sz="2100" b="0" i="0" u="none" strike="noStrike" kern="1200" cap="none" spc="0" normalizeH="0" baseline="0" noProof="0">
                <a:ln>
                  <a:noFill/>
                </a:ln>
                <a:solidFill>
                  <a:srgbClr val="FF0000"/>
                </a:solidFill>
                <a:effectLst/>
                <a:uLnTx/>
                <a:uFillTx/>
                <a:latin typeface="Arial"/>
                <a:ea typeface="Roboto"/>
                <a:cs typeface="Arial"/>
                <a:sym typeface="Roboto"/>
              </a:rPr>
              <a:t>request an extension by submitting </a:t>
            </a:r>
            <a:r>
              <a:rPr kumimoji="0" lang="en-US" sz="2100" b="0" i="0" u="none" strike="noStrike" kern="1200" cap="none" spc="0" normalizeH="0" baseline="0" noProof="0">
                <a:ln>
                  <a:noFill/>
                </a:ln>
                <a:solidFill>
                  <a:prstClr val="black"/>
                </a:solidFill>
                <a:effectLst/>
                <a:uLnTx/>
                <a:uFillTx/>
                <a:latin typeface="Arial"/>
                <a:ea typeface="Roboto"/>
                <a:cs typeface="Arial"/>
                <a:sym typeface="Roboto"/>
              </a:rPr>
              <a:t>a completed </a:t>
            </a:r>
            <a:r>
              <a:rPr kumimoji="0" lang="en-US" sz="2100" b="0" i="0" u="sng" strike="noStrike" kern="1200" cap="none" spc="0" normalizeH="0" baseline="0" noProof="0">
                <a:ln>
                  <a:noFill/>
                </a:ln>
                <a:solidFill>
                  <a:srgbClr val="467886"/>
                </a:solidFill>
                <a:effectLst/>
                <a:uLnTx/>
                <a:uFillTx/>
                <a:latin typeface="Arial"/>
                <a:ea typeface="Roboto"/>
                <a:cs typeface="Arial"/>
                <a:sym typeface="Roboto"/>
                <a:hlinkClick r:id="rId2">
                  <a:extLst>
                    <a:ext uri="{A12FA001-AC4F-418D-AE19-62706E023703}">
                      <ahyp:hlinkClr xmlns:ahyp="http://schemas.microsoft.com/office/drawing/2018/hyperlinkcolor" val="tx"/>
                    </a:ext>
                  </a:extLst>
                </a:hlinkClick>
              </a:rPr>
              <a:t>extension </a:t>
            </a:r>
            <a:r>
              <a:rPr kumimoji="0" lang="en-US" sz="2100" b="0" i="0" u="none" strike="noStrike" kern="1200" cap="none" spc="0" normalizeH="0" baseline="0" noProof="0">
                <a:ln>
                  <a:noFill/>
                </a:ln>
                <a:solidFill>
                  <a:srgbClr val="467886"/>
                </a:solidFill>
                <a:effectLst/>
                <a:uLnTx/>
                <a:uFillTx/>
                <a:latin typeface="Arial"/>
                <a:ea typeface="Roboto"/>
                <a:cs typeface="Arial"/>
                <a:sym typeface="Roboto"/>
                <a:hlinkClick r:id="rId2">
                  <a:extLst>
                    <a:ext uri="{A12FA001-AC4F-418D-AE19-62706E023703}">
                      <ahyp:hlinkClr xmlns:ahyp="http://schemas.microsoft.com/office/drawing/2018/hyperlinkcolor" val="tx"/>
                    </a:ext>
                  </a:extLst>
                </a:hlinkClick>
              </a:rPr>
              <a:t>request</a:t>
            </a:r>
            <a:r>
              <a:rPr kumimoji="0" lang="en-US" sz="2100" b="0" i="0" u="none" strike="noStrike" kern="1200" cap="none" spc="0" normalizeH="0" baseline="0" noProof="0">
                <a:ln>
                  <a:noFill/>
                </a:ln>
                <a:solidFill>
                  <a:srgbClr val="467886"/>
                </a:solidFill>
                <a:effectLst/>
                <a:uLnTx/>
                <a:uFillTx/>
                <a:latin typeface="Arial"/>
                <a:ea typeface="Roboto"/>
                <a:cs typeface="Arial"/>
                <a:sym typeface="Roboto"/>
              </a:rPr>
              <a:t> </a:t>
            </a:r>
            <a:r>
              <a:rPr kumimoji="0" lang="en-US" sz="2100" b="0" i="0" u="none" strike="noStrike" kern="1200" cap="none" spc="0" normalizeH="0" baseline="0" noProof="0">
                <a:ln>
                  <a:noFill/>
                </a:ln>
                <a:solidFill>
                  <a:srgbClr val="000000"/>
                </a:solidFill>
                <a:effectLst/>
                <a:uLnTx/>
                <a:uFillTx/>
                <a:latin typeface="Arial"/>
                <a:ea typeface="Roboto"/>
                <a:cs typeface="Arial"/>
                <a:sym typeface="Roboto"/>
              </a:rPr>
              <a:t>form</a:t>
            </a:r>
            <a:r>
              <a:rPr kumimoji="0" lang="en-US" sz="2100" b="0" i="0" u="none" strike="noStrike" kern="1200" cap="none" spc="0" normalizeH="0" baseline="0" noProof="0">
                <a:ln>
                  <a:noFill/>
                </a:ln>
                <a:solidFill>
                  <a:prstClr val="black"/>
                </a:solidFill>
                <a:effectLst/>
                <a:uLnTx/>
                <a:uFillTx/>
                <a:latin typeface="Arial"/>
                <a:ea typeface="Roboto"/>
                <a:cs typeface="Arial"/>
                <a:sym typeface="Roboto"/>
              </a:rPr>
              <a:t> through the GAINS platform. </a:t>
            </a:r>
            <a:endParaRPr lang="en-US" sz="2100" b="0" i="0" u="none" strike="noStrike" kern="1200" cap="none" spc="0" normalizeH="0" baseline="0" noProof="0">
              <a:ln>
                <a:noFill/>
              </a:ln>
              <a:solidFill>
                <a:prstClr val="black"/>
              </a:solidFill>
              <a:effectLst/>
              <a:uLnTx/>
              <a:uFillTx/>
              <a:latin typeface="Arial"/>
              <a:ea typeface="Calibri"/>
              <a:cs typeface="Arial"/>
            </a:endParaRPr>
          </a:p>
          <a:p>
            <a:pPr marL="177165" marR="0" lvl="0" indent="-177165" algn="l" defTabSz="914400" rtl="0" eaLnBrk="1" fontAlgn="auto" latinLnBrk="0" hangingPunct="1">
              <a:lnSpc>
                <a:spcPct val="115000"/>
              </a:lnSpc>
              <a:spcBef>
                <a:spcPts val="800"/>
              </a:spcBef>
              <a:spcAft>
                <a:spcPts val="0"/>
              </a:spcAft>
              <a:buClr>
                <a:prstClr val="black"/>
              </a:buClr>
              <a:buSzPts val="1800"/>
              <a:buFont typeface="Roboto"/>
              <a:buChar char="●"/>
              <a:tabLst/>
              <a:defRPr/>
            </a:pPr>
            <a:r>
              <a:rPr kumimoji="0" lang="en-US" sz="2100" b="0" i="0" u="none" strike="noStrike" kern="1200" cap="none" spc="0" normalizeH="0" baseline="0" noProof="0">
                <a:ln>
                  <a:noFill/>
                </a:ln>
                <a:solidFill>
                  <a:prstClr val="black"/>
                </a:solidFill>
                <a:effectLst/>
                <a:uLnTx/>
                <a:uFillTx/>
                <a:latin typeface="Arial"/>
                <a:ea typeface="Roboto"/>
                <a:cs typeface="Arial"/>
                <a:sym typeface="Roboto"/>
              </a:rPr>
              <a:t>The LEA/BOCES </a:t>
            </a:r>
            <a:r>
              <a:rPr kumimoji="0" lang="en-US" sz="2100" b="1" i="0" u="none" strike="noStrike" kern="1200" cap="none" spc="0" normalizeH="0" baseline="0" noProof="0">
                <a:ln>
                  <a:noFill/>
                </a:ln>
                <a:solidFill>
                  <a:prstClr val="black"/>
                </a:solidFill>
                <a:effectLst/>
                <a:uLnTx/>
                <a:uFillTx/>
                <a:latin typeface="Arial"/>
                <a:ea typeface="Roboto"/>
                <a:cs typeface="Arial"/>
                <a:sym typeface="Roboto"/>
              </a:rPr>
              <a:t>may not encumber </a:t>
            </a:r>
            <a:r>
              <a:rPr kumimoji="0" lang="en-US" sz="2100" b="0" i="0" u="none" strike="noStrike" kern="1200" cap="none" spc="0" normalizeH="0" baseline="0" noProof="0">
                <a:ln>
                  <a:noFill/>
                </a:ln>
                <a:solidFill>
                  <a:prstClr val="black"/>
                </a:solidFill>
                <a:effectLst/>
                <a:uLnTx/>
                <a:uFillTx/>
                <a:latin typeface="Arial"/>
                <a:ea typeface="Roboto"/>
                <a:cs typeface="Arial"/>
                <a:sym typeface="Roboto"/>
              </a:rPr>
              <a:t>funds until a complete application has been submitted to CDE and granted Substantial Approval. Once the extension request has been submitted and approved, the LEA/BOCES has until the last business day in July to submit requirements for Substantial Approval.</a:t>
            </a:r>
            <a:endParaRPr lang="en-US" sz="2100" b="0" i="0" u="none" strike="noStrike" kern="1200" cap="none" spc="0" normalizeH="0" baseline="0" noProof="0">
              <a:ln>
                <a:noFill/>
              </a:ln>
              <a:solidFill>
                <a:prstClr val="black"/>
              </a:solidFill>
              <a:effectLst/>
              <a:uLnTx/>
              <a:uFillTx/>
              <a:latin typeface="Arial"/>
              <a:ea typeface="Roboto"/>
              <a:cs typeface="Arial"/>
            </a:endParaRPr>
          </a:p>
          <a:p>
            <a:pPr marL="304165" indent="-304165"/>
            <a:endParaRPr lang="en-US"/>
          </a:p>
        </p:txBody>
      </p:sp>
    </p:spTree>
    <p:extLst>
      <p:ext uri="{BB962C8B-B14F-4D97-AF65-F5344CB8AC3E}">
        <p14:creationId xmlns:p14="http://schemas.microsoft.com/office/powerpoint/2010/main" val="1540976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1">
          <a:extLst>
            <a:ext uri="{FF2B5EF4-FFF2-40B4-BE49-F238E27FC236}">
              <a16:creationId xmlns:a16="http://schemas.microsoft.com/office/drawing/2014/main" id="{B8DABC8D-F8D7-2BE1-5740-C261BD4FE6ED}"/>
            </a:ext>
          </a:extLst>
        </p:cNvPr>
        <p:cNvGrpSpPr/>
        <p:nvPr/>
      </p:nvGrpSpPr>
      <p:grpSpPr>
        <a:xfrm>
          <a:off x="0" y="0"/>
          <a:ext cx="0" cy="0"/>
          <a:chOff x="0" y="0"/>
          <a:chExt cx="0" cy="0"/>
        </a:xfrm>
      </p:grpSpPr>
      <p:pic>
        <p:nvPicPr>
          <p:cNvPr id="8" name="Content Placeholder 7" descr="High school student and family">
            <a:extLst>
              <a:ext uri="{FF2B5EF4-FFF2-40B4-BE49-F238E27FC236}">
                <a16:creationId xmlns:a16="http://schemas.microsoft.com/office/drawing/2014/main" id="{533B41B2-F688-9E55-BDFB-681068B3A067}"/>
              </a:ext>
            </a:extLst>
          </p:cNvPr>
          <p:cNvPicPr>
            <a:picLocks noGrp="1" noChangeAspect="1"/>
          </p:cNvPicPr>
          <p:nvPr>
            <p:ph idx="1"/>
          </p:nvPr>
        </p:nvPicPr>
        <p:blipFill>
          <a:blip r:embed="rId3"/>
          <a:stretch>
            <a:fillRect/>
          </a:stretch>
        </p:blipFill>
        <p:spPr/>
      </p:pic>
      <p:sp>
        <p:nvSpPr>
          <p:cNvPr id="2" name="Title 1">
            <a:extLst>
              <a:ext uri="{FF2B5EF4-FFF2-40B4-BE49-F238E27FC236}">
                <a16:creationId xmlns:a16="http://schemas.microsoft.com/office/drawing/2014/main" id="{ABFD30A1-1D6E-FA4B-0F18-A30B40DE5BED}"/>
              </a:ext>
            </a:extLst>
          </p:cNvPr>
          <p:cNvSpPr>
            <a:spLocks noGrp="1"/>
          </p:cNvSpPr>
          <p:nvPr>
            <p:ph type="title"/>
          </p:nvPr>
        </p:nvSpPr>
        <p:spPr/>
        <p:txBody>
          <a:bodyPr/>
          <a:lstStyle/>
          <a:p>
            <a:r>
              <a:rPr lang="en-US"/>
              <a:t>Consolidated Application Planning Resource</a:t>
            </a:r>
          </a:p>
        </p:txBody>
      </p:sp>
      <p:sp>
        <p:nvSpPr>
          <p:cNvPr id="3" name="Slide Number">
            <a:extLst>
              <a:ext uri="{FF2B5EF4-FFF2-40B4-BE49-F238E27FC236}">
                <a16:creationId xmlns:a16="http://schemas.microsoft.com/office/drawing/2014/main" id="{9D3C5BDD-BF54-2EE8-C47B-43A57E5DA6D0}"/>
              </a:ext>
            </a:extLst>
          </p:cNvPr>
          <p:cNvSpPr txBox="1"/>
          <p:nvPr/>
        </p:nvSpPr>
        <p:spPr>
          <a:xfrm>
            <a:off x="167364" y="6171368"/>
            <a:ext cx="690000" cy="428800"/>
          </a:xfrm>
          <a:prstGeom prst="rect">
            <a:avLst/>
          </a:prstGeom>
          <a:noFill/>
          <a:ln>
            <a:noFill/>
          </a:ln>
        </p:spPr>
        <p:txBody>
          <a:bodyPr spcFirstLastPara="1" wrap="square" lIns="0" tIns="0" rIns="0" bIns="0" anchor="ctr" anchorCtr="0">
            <a:noAutofit/>
          </a:bodyPr>
          <a:lstStyle/>
          <a:p>
            <a:pPr>
              <a:buClr>
                <a:srgbClr val="000000"/>
              </a:buClr>
              <a:buSzPts val="1300"/>
            </a:pPr>
            <a:r>
              <a:rPr lang="en" sz="1600">
                <a:solidFill>
                  <a:schemeClr val="bg1"/>
                </a:solidFill>
                <a:latin typeface="Arial"/>
                <a:ea typeface="Arial"/>
                <a:cs typeface="Arial"/>
                <a:sym typeface="Arial"/>
              </a:rPr>
              <a:t> </a:t>
            </a:r>
            <a:fld id="{00000000-1234-1234-1234-123412341234}" type="slidenum">
              <a:rPr lang="en" sz="1600">
                <a:solidFill>
                  <a:schemeClr val="bg1"/>
                </a:solidFill>
                <a:latin typeface="Arial"/>
                <a:ea typeface="Arial"/>
                <a:cs typeface="Arial"/>
                <a:sym typeface="Arial"/>
              </a:rPr>
              <a:pPr>
                <a:buClr>
                  <a:srgbClr val="000000"/>
                </a:buClr>
                <a:buSzPts val="1300"/>
              </a:pPr>
              <a:t>8</a:t>
            </a:fld>
            <a:endParaRPr sz="1600">
              <a:solidFill>
                <a:schemeClr val="bg1"/>
              </a:solidFill>
              <a:latin typeface="Arial"/>
              <a:ea typeface="Arial"/>
              <a:cs typeface="Arial"/>
              <a:sym typeface="Arial"/>
            </a:endParaRPr>
          </a:p>
        </p:txBody>
      </p:sp>
    </p:spTree>
    <p:extLst>
      <p:ext uri="{BB962C8B-B14F-4D97-AF65-F5344CB8AC3E}">
        <p14:creationId xmlns:p14="http://schemas.microsoft.com/office/powerpoint/2010/main" val="159143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3DB6-6F3D-8FDB-C050-B74E5516892C}"/>
              </a:ext>
              <a:ext uri="{C183D7F6-B498-43B3-948B-1728B52AA6E4}">
                <adec:decorative xmlns:adec="http://schemas.microsoft.com/office/drawing/2017/decorative" val="1"/>
              </a:ext>
            </a:extLst>
          </p:cNvPr>
          <p:cNvSpPr>
            <a:spLocks noGrp="1"/>
          </p:cNvSpPr>
          <p:nvPr>
            <p:ph type="title"/>
          </p:nvPr>
        </p:nvSpPr>
        <p:spPr>
          <a:xfrm>
            <a:off x="415600" y="140133"/>
            <a:ext cx="10253885" cy="988400"/>
          </a:xfrm>
        </p:spPr>
        <p:txBody>
          <a:bodyPr/>
          <a:lstStyle/>
          <a:p>
            <a:r>
              <a:rPr lang="en-US" sz="2800" dirty="0">
                <a:latin typeface="Trebuchet MS"/>
              </a:rPr>
              <a:t>Consolidated Application Planning Document</a:t>
            </a:r>
          </a:p>
        </p:txBody>
      </p:sp>
      <p:sp>
        <p:nvSpPr>
          <p:cNvPr id="3" name="Text Placeholder 2">
            <a:extLst>
              <a:ext uri="{FF2B5EF4-FFF2-40B4-BE49-F238E27FC236}">
                <a16:creationId xmlns:a16="http://schemas.microsoft.com/office/drawing/2014/main" id="{160A306F-6AE7-7C14-2502-CED698BA3F11}"/>
              </a:ext>
              <a:ext uri="{C183D7F6-B498-43B3-948B-1728B52AA6E4}">
                <adec:decorative xmlns:adec="http://schemas.microsoft.com/office/drawing/2017/decorative" val="1"/>
              </a:ext>
            </a:extLst>
          </p:cNvPr>
          <p:cNvSpPr>
            <a:spLocks noGrp="1"/>
          </p:cNvSpPr>
          <p:nvPr>
            <p:ph type="body" idx="1"/>
          </p:nvPr>
        </p:nvSpPr>
        <p:spPr>
          <a:xfrm>
            <a:off x="415600" y="1536633"/>
            <a:ext cx="11162885" cy="4046400"/>
          </a:xfrm>
        </p:spPr>
        <p:txBody>
          <a:bodyPr>
            <a:normAutofit/>
          </a:bodyPr>
          <a:lstStyle/>
          <a:p>
            <a:pPr marL="608965" indent="-440055"/>
            <a:r>
              <a:rPr lang="en-US" sz="2000" dirty="0">
                <a:latin typeface="Arial"/>
              </a:rPr>
              <a:t>Revised from last year (first bullet under Quick Links on the </a:t>
            </a:r>
            <a:r>
              <a:rPr lang="en-US" sz="2000" dirty="0">
                <a:latin typeface="Arial"/>
                <a:hlinkClick r:id="rId2"/>
              </a:rPr>
              <a:t>Consolidated Application</a:t>
            </a:r>
            <a:r>
              <a:rPr lang="en-US" sz="2000" dirty="0">
                <a:latin typeface="Arial"/>
              </a:rPr>
              <a:t> webpage)</a:t>
            </a:r>
          </a:p>
          <a:p>
            <a:pPr marL="608965" indent="-440055">
              <a:lnSpc>
                <a:spcPct val="114999"/>
              </a:lnSpc>
              <a:buClr>
                <a:srgbClr val="000000"/>
              </a:buClr>
            </a:pPr>
            <a:r>
              <a:rPr lang="en-US" sz="2000" dirty="0">
                <a:latin typeface="Arial"/>
              </a:rPr>
              <a:t>Designed to be a side-by-side support for completing the Consolidated Application </a:t>
            </a:r>
          </a:p>
          <a:p>
            <a:pPr marL="1218565" lvl="1" indent="-422910">
              <a:lnSpc>
                <a:spcPct val="114999"/>
              </a:lnSpc>
              <a:buClr>
                <a:srgbClr val="000000"/>
              </a:buClr>
            </a:pPr>
            <a:r>
              <a:rPr lang="en-US" sz="2000" dirty="0">
                <a:latin typeface="Arial"/>
              </a:rPr>
              <a:t>Minimum Required for Approval</a:t>
            </a:r>
          </a:p>
          <a:p>
            <a:pPr marL="1218565" lvl="1" indent="-422910">
              <a:lnSpc>
                <a:spcPct val="114999"/>
              </a:lnSpc>
              <a:buClr>
                <a:srgbClr val="000000"/>
              </a:buClr>
            </a:pPr>
            <a:r>
              <a:rPr lang="en-US" sz="2000" dirty="0">
                <a:latin typeface="Arial"/>
              </a:rPr>
              <a:t>Guidance and Helpful Resources</a:t>
            </a:r>
          </a:p>
          <a:p>
            <a:pPr marL="1828165" lvl="2" indent="-422910">
              <a:lnSpc>
                <a:spcPct val="114999"/>
              </a:lnSpc>
              <a:buClr>
                <a:srgbClr val="000000"/>
              </a:buClr>
            </a:pPr>
            <a:r>
              <a:rPr lang="en-US" dirty="0">
                <a:latin typeface="Arial"/>
              </a:rPr>
              <a:t>Links</a:t>
            </a:r>
          </a:p>
          <a:p>
            <a:pPr marL="1828165" lvl="2" indent="-422910">
              <a:lnSpc>
                <a:spcPct val="114999"/>
              </a:lnSpc>
              <a:buClr>
                <a:srgbClr val="000000"/>
              </a:buClr>
            </a:pPr>
            <a:r>
              <a:rPr lang="en-US" dirty="0">
                <a:latin typeface="Arial"/>
              </a:rPr>
              <a:t>Definitions</a:t>
            </a:r>
          </a:p>
          <a:p>
            <a:pPr marL="608965" indent="-440055">
              <a:lnSpc>
                <a:spcPct val="114999"/>
              </a:lnSpc>
              <a:buClr>
                <a:srgbClr val="000000"/>
              </a:buClr>
            </a:pPr>
            <a:r>
              <a:rPr lang="en-US" sz="2000" dirty="0">
                <a:latin typeface="Arial"/>
              </a:rPr>
              <a:t>NEW - General Budget Guidance </a:t>
            </a:r>
          </a:p>
          <a:p>
            <a:pPr marL="1218565" lvl="1" indent="-422910">
              <a:lnSpc>
                <a:spcPct val="114999"/>
              </a:lnSpc>
              <a:buClr>
                <a:srgbClr val="000000"/>
              </a:buClr>
            </a:pPr>
            <a:r>
              <a:rPr lang="en-US" sz="2000" dirty="0">
                <a:latin typeface="Arial"/>
              </a:rPr>
              <a:t>Allowable uses</a:t>
            </a:r>
          </a:p>
          <a:p>
            <a:pPr marL="1218565" lvl="1" indent="-422910">
              <a:lnSpc>
                <a:spcPct val="114999"/>
              </a:lnSpc>
              <a:buClr>
                <a:srgbClr val="000000"/>
              </a:buClr>
            </a:pPr>
            <a:r>
              <a:rPr lang="en-US" sz="2000" dirty="0">
                <a:latin typeface="Arial"/>
              </a:rPr>
              <a:t>Considerations</a:t>
            </a:r>
          </a:p>
          <a:p>
            <a:pPr marL="1218565" lvl="1" indent="-422910">
              <a:lnSpc>
                <a:spcPct val="114999"/>
              </a:lnSpc>
              <a:buClr>
                <a:srgbClr val="000000"/>
              </a:buClr>
            </a:pPr>
            <a:r>
              <a:rPr lang="en-US" sz="2000" dirty="0">
                <a:latin typeface="Arial"/>
              </a:rPr>
              <a:t>Information to include with Narrative Description</a:t>
            </a:r>
          </a:p>
          <a:p>
            <a:pPr marL="608965" indent="-440055">
              <a:lnSpc>
                <a:spcPct val="114999"/>
              </a:lnSpc>
              <a:buClr>
                <a:srgbClr val="000000"/>
              </a:buClr>
            </a:pPr>
            <a:endParaRPr lang="en-US" sz="2000" dirty="0"/>
          </a:p>
        </p:txBody>
      </p:sp>
      <p:pic>
        <p:nvPicPr>
          <p:cNvPr id="8" name="Picture 7">
            <a:extLst>
              <a:ext uri="{FF2B5EF4-FFF2-40B4-BE49-F238E27FC236}">
                <a16:creationId xmlns:a16="http://schemas.microsoft.com/office/drawing/2014/main" id="{AF47EEFD-4D95-80A4-D8D3-05B25EEA4504}"/>
              </a:ext>
              <a:ext uri="{C183D7F6-B498-43B3-948B-1728B52AA6E4}">
                <adec:decorative xmlns:adec="http://schemas.microsoft.com/office/drawing/2017/decorative" val="1"/>
              </a:ext>
            </a:extLst>
          </p:cNvPr>
          <p:cNvPicPr>
            <a:picLocks noChangeAspect="1"/>
          </p:cNvPicPr>
          <p:nvPr/>
        </p:nvPicPr>
        <p:blipFill>
          <a:blip r:embed="rId3"/>
          <a:srcRect l="1966" r="36063"/>
          <a:stretch/>
        </p:blipFill>
        <p:spPr>
          <a:xfrm>
            <a:off x="6572102" y="2946078"/>
            <a:ext cx="5204298" cy="2004234"/>
          </a:xfrm>
          <a:prstGeom prst="rect">
            <a:avLst/>
          </a:prstGeom>
          <a:ln>
            <a:solidFill>
              <a:schemeClr val="tx1"/>
            </a:solidFill>
          </a:ln>
        </p:spPr>
      </p:pic>
      <p:sp>
        <p:nvSpPr>
          <p:cNvPr id="9" name="Arrow: Right 8">
            <a:extLst>
              <a:ext uri="{FF2B5EF4-FFF2-40B4-BE49-F238E27FC236}">
                <a16:creationId xmlns:a16="http://schemas.microsoft.com/office/drawing/2014/main" id="{C19DBF37-EA07-F68B-A5DA-AC41BC29075A}"/>
              </a:ext>
              <a:ext uri="{C183D7F6-B498-43B3-948B-1728B52AA6E4}">
                <adec:decorative xmlns:adec="http://schemas.microsoft.com/office/drawing/2017/decorative" val="1"/>
              </a:ext>
            </a:extLst>
          </p:cNvPr>
          <p:cNvSpPr/>
          <p:nvPr/>
        </p:nvSpPr>
        <p:spPr>
          <a:xfrm>
            <a:off x="6096000" y="3559833"/>
            <a:ext cx="666405" cy="30155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C5FA46F-7405-BA62-2EC1-CB7CA14144E7}"/>
              </a:ext>
              <a:ext uri="{C183D7F6-B498-43B3-948B-1728B52AA6E4}">
                <adec:decorative xmlns:adec="http://schemas.microsoft.com/office/drawing/2017/decorative" val="1"/>
              </a:ext>
            </a:extLst>
          </p:cNvPr>
          <p:cNvSpPr>
            <a:spLocks noGrp="1"/>
          </p:cNvSpPr>
          <p:nvPr>
            <p:ph type="title" idx="2"/>
          </p:nvPr>
        </p:nvSpPr>
        <p:spPr/>
        <p:txBody>
          <a:bodyPr/>
          <a:lstStyle/>
          <a:p>
            <a:endParaRPr lang="en-US"/>
          </a:p>
        </p:txBody>
      </p:sp>
    </p:spTree>
    <p:extLst>
      <p:ext uri="{BB962C8B-B14F-4D97-AF65-F5344CB8AC3E}">
        <p14:creationId xmlns:p14="http://schemas.microsoft.com/office/powerpoint/2010/main" val="3220008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1678</Words>
  <Application>Microsoft Office PowerPoint</Application>
  <PresentationFormat>Widescreen</PresentationFormat>
  <Paragraphs>182</Paragraphs>
  <Slides>28</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Aptos</vt:lpstr>
      <vt:lpstr>Aptos Display</vt:lpstr>
      <vt:lpstr>Arial</vt:lpstr>
      <vt:lpstr>Calibri</vt:lpstr>
      <vt:lpstr>Courier New</vt:lpstr>
      <vt:lpstr>Roboto</vt:lpstr>
      <vt:lpstr>Roboto Medium</vt:lpstr>
      <vt:lpstr>Rockwell</vt:lpstr>
      <vt:lpstr>Trebuchet MS</vt:lpstr>
      <vt:lpstr>Office Theme</vt:lpstr>
      <vt:lpstr>Custom Design</vt:lpstr>
      <vt:lpstr>Spring Consolidated Application Training Thursday, May 1st 2025 </vt:lpstr>
      <vt:lpstr>Agenda</vt:lpstr>
      <vt:lpstr>Due Dates and Reminders</vt:lpstr>
      <vt:lpstr>Upcoming Due Dates and Reminders</vt:lpstr>
      <vt:lpstr>Consolidated Application Opening</vt:lpstr>
      <vt:lpstr>Timeline for Substantial Approval</vt:lpstr>
      <vt:lpstr>Extension Requests</vt:lpstr>
      <vt:lpstr>Consolidated Application Planning Resource</vt:lpstr>
      <vt:lpstr>Consolidated Application Planning Document</vt:lpstr>
      <vt:lpstr>Planning Document Example</vt:lpstr>
      <vt:lpstr>New: General Budget Guidance Section</vt:lpstr>
      <vt:lpstr>Title IV Objectives Updates</vt:lpstr>
      <vt:lpstr>Title IV Narrative Page: Waivers Added</vt:lpstr>
      <vt:lpstr>Title IV Narrative Page: Objectives and Outcomes Separated</vt:lpstr>
      <vt:lpstr>Title IV Objectives and Outcomes: Example #1</vt:lpstr>
      <vt:lpstr>Title IV Objectives and Outcomes: Example #2</vt:lpstr>
      <vt:lpstr>Title IV Objectives and Outcomes: Example #3</vt:lpstr>
      <vt:lpstr>Title IV Evaluations and Effectiveness </vt:lpstr>
      <vt:lpstr>GAINS System Trainings </vt:lpstr>
      <vt:lpstr>Locate the ESEA ARAC</vt:lpstr>
      <vt:lpstr>ESEA ARAC Reminders</vt:lpstr>
      <vt:lpstr>Locate the ESEA Consolidated </vt:lpstr>
      <vt:lpstr>GAINS Systems Trainings</vt:lpstr>
      <vt:lpstr>NEW! School Ranking Page Features</vt:lpstr>
      <vt:lpstr>NEW! Copy 2025 Budget Detail</vt:lpstr>
      <vt:lpstr>Accessing the GAINS Systems Trainings </vt:lpstr>
      <vt:lpstr>System Technical Assistance and GAINS Resources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Echsner, Rachel</dc:creator>
  <cp:lastModifiedBy>Owen, Emily</cp:lastModifiedBy>
  <cp:revision>169</cp:revision>
  <dcterms:created xsi:type="dcterms:W3CDTF">2025-04-10T16:47:44Z</dcterms:created>
  <dcterms:modified xsi:type="dcterms:W3CDTF">2025-05-01T15:34:30Z</dcterms:modified>
</cp:coreProperties>
</file>