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96" r:id="rId2"/>
  </p:sldMasterIdLst>
  <p:notesMasterIdLst>
    <p:notesMasterId r:id="rId10"/>
  </p:notesMasterIdLst>
  <p:handoutMasterIdLst>
    <p:handoutMasterId r:id="rId11"/>
  </p:handoutMasterIdLst>
  <p:sldIdLst>
    <p:sldId id="262" r:id="rId3"/>
    <p:sldId id="414" r:id="rId4"/>
    <p:sldId id="404" r:id="rId5"/>
    <p:sldId id="393" r:id="rId6"/>
    <p:sldId id="415" r:id="rId7"/>
    <p:sldId id="395" r:id="rId8"/>
    <p:sldId id="34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195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64" autoAdjust="0"/>
    <p:restoredTop sz="64973" autoAdjust="0"/>
  </p:normalViewPr>
  <p:slideViewPr>
    <p:cSldViewPr snapToGrid="0" snapToObjects="1">
      <p:cViewPr varScale="1">
        <p:scale>
          <a:sx n="47" d="100"/>
          <a:sy n="47" d="100"/>
        </p:scale>
        <p:origin x="177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C664B4-81F1-E24F-90AF-27DC019489E9}" type="datetime1">
              <a:rPr lang="en-US" smtClean="0"/>
              <a:t>9/27/2016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ABA64B-06F0-2A40-A38F-AA9E1DC38B75}" type="slidenum">
              <a:rPr lang="en-US" smtClean="0"/>
              <a:t>‹#›</a:t>
            </a:fld>
            <a:endParaRPr lang="en-US"/>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7F1863-8423-8E48-8D02-88636C918AC7}" type="datetime1">
              <a:rPr lang="en-US" smtClean="0"/>
              <a:t>9/27/2016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242FB-F25E-544B-B72F-E0B5A499AB48}" type="slidenum">
              <a:rPr lang="en-US" smtClean="0"/>
              <a:t>‹#›</a:t>
            </a:fld>
            <a:endParaRPr lang="en-US"/>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brief presentation</a:t>
            </a:r>
            <a:r>
              <a:rPr lang="en-US" baseline="0" dirty="0" smtClean="0"/>
              <a:t> is to share recommendations for your spoke committee to incorporate family-school-community partnering (FSCP)  into the ESSA state plan.  This information was compiled by the State Advisory Council for Parent Involvement in Education (more commonly known as SACPIE) Executive Committee.  These recommendations draw from over 50 years of research linking FSCP to student learning.</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a:t>
            </a:fld>
            <a:endParaRPr lang="en-US"/>
          </a:p>
        </p:txBody>
      </p:sp>
    </p:spTree>
    <p:extLst>
      <p:ext uri="{BB962C8B-B14F-4D97-AF65-F5344CB8AC3E}">
        <p14:creationId xmlns:p14="http://schemas.microsoft.com/office/powerpoint/2010/main" val="3481543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Based on current education research, SACPIE recommends that schools and districts in Colorado move away from “random acts of partnership” to instead implement and comprehensive and sustainable partnership structure linked to student learning.  Over the past three years, hundreds of schools and districts in Colorado have attended trainings about this comprehensive structure.  The four components of this comprehensive structure include: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Implementing the Framework of the National Standards for Family-School Partnerships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Sharing Leadership</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Action Planning</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Evaluating</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Based on Senate Bill 09-90, Colorado aligns its FSCP work with the National Standards for Family-School Partnerships.  These standards are a framework for schools and districts to consider when organizing their outreach and partnerships with families.  More information on the National Standards for Family-School Partnerships is located on the CDE website, which is at the bottom of the slide.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Sharing leadership is important to include different voices and perspectives on various topics.  Sharing leadership may occur in committees already established in schools and districts, such as the accountability committee or parent-teacher groups (PTA or PTO).</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It is also important to include FSCP within the Unified Improvement Plan.  Family partnerships may be a major improvement strategy of its own but more likely will be embedded within the action plan to accomplish the school’s or district’s goals.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Finally, evaluating individual initiatives and the partnership structure as a whole is critical to sustaining effective and intentional FSCP.</a:t>
            </a:r>
          </a:p>
          <a:p>
            <a:endParaRPr lang="en-US" dirty="0" smtClean="0"/>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a:t>
            </a:fld>
            <a:endParaRPr lang="en-US"/>
          </a:p>
        </p:txBody>
      </p:sp>
    </p:spTree>
    <p:extLst>
      <p:ext uri="{BB962C8B-B14F-4D97-AF65-F5344CB8AC3E}">
        <p14:creationId xmlns:p14="http://schemas.microsoft.com/office/powerpoint/2010/main" val="3662758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Dr. Joyce Epstein’s Theoretical Model, The Overlapping Spheres of Influence, states that stakeholders’ philosophies, experiences, and practices impact the extent to which families, schools, and communities collaborate.  As such, SACPIE recommends the Spoke Committees consider the following four core beliefs  </a:t>
            </a:r>
            <a:r>
              <a:rPr lang="en-US" dirty="0" smtClean="0"/>
              <a:t>to determine whether schools and</a:t>
            </a:r>
            <a:r>
              <a:rPr lang="en-US" baseline="0" dirty="0" smtClean="0"/>
              <a:t> district are ready to partner with families.  These core beliefs may also be considered when spoke committees work to:</a:t>
            </a:r>
          </a:p>
          <a:p>
            <a:endParaRPr lang="en-US" baseline="0" dirty="0" smtClean="0"/>
          </a:p>
          <a:p>
            <a:pPr marL="228600" indent="-228600">
              <a:buAutoNum type="arabicParenR"/>
            </a:pPr>
            <a:r>
              <a:rPr lang="en-US" baseline="0" dirty="0" smtClean="0"/>
              <a:t>Include the parent voice in the ESSA State Plan and </a:t>
            </a:r>
          </a:p>
          <a:p>
            <a:pPr marL="228600" indent="-228600">
              <a:buAutoNum type="arabicParenR"/>
            </a:pPr>
            <a:r>
              <a:rPr lang="en-US" baseline="0" dirty="0" smtClean="0"/>
              <a:t>Draft mechanisms for CDE, districts, and schools to support FSCP work when implementing the ESSA State Plan</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a:p>
        </p:txBody>
      </p:sp>
    </p:spTree>
    <p:extLst>
      <p:ext uri="{BB962C8B-B14F-4D97-AF65-F5344CB8AC3E}">
        <p14:creationId xmlns:p14="http://schemas.microsoft.com/office/powerpoint/2010/main" val="2891595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z="1000" dirty="0" err="1" smtClean="0">
                <a:ea typeface="ＭＳ Ｐゴシック" pitchFamily="34" charset="-128"/>
              </a:rPr>
              <a:t>Flamboyan</a:t>
            </a:r>
            <a:r>
              <a:rPr lang="en-US" sz="1000" dirty="0" smtClean="0">
                <a:ea typeface="ＭＳ Ｐゴシック" pitchFamily="34" charset="-128"/>
              </a:rPr>
              <a:t> Foundation, located in Washington DC, conducted</a:t>
            </a:r>
            <a:r>
              <a:rPr lang="en-US" sz="1000" baseline="0" dirty="0" smtClean="0">
                <a:ea typeface="ＭＳ Ｐゴシック" pitchFamily="34" charset="-128"/>
              </a:rPr>
              <a:t> a meta analysis linking FSCP to student learning.  The following slide shows which activities have a low vs. high impact on student achievement.  It’s important to note that the low impact activities are </a:t>
            </a:r>
            <a:r>
              <a:rPr lang="en-US" sz="1000" u="sng" baseline="0" dirty="0" smtClean="0">
                <a:ea typeface="ＭＳ Ｐゴシック" pitchFamily="34" charset="-128"/>
              </a:rPr>
              <a:t>not</a:t>
            </a:r>
            <a:r>
              <a:rPr lang="en-US" sz="1000" u="none" baseline="0" dirty="0" smtClean="0">
                <a:ea typeface="ＭＳ Ｐゴシック" pitchFamily="34" charset="-128"/>
              </a:rPr>
              <a:t> bad activities to implement.  These activities—celebrations, potlucks, performances—are often great first steps to create a welcoming climate of partnership.  However, schools and districts should work toward prioritizing the high impact strategies to have the highest impact </a:t>
            </a:r>
            <a:r>
              <a:rPr lang="en-US" sz="1000" u="none" baseline="0" smtClean="0">
                <a:ea typeface="ＭＳ Ｐゴシック" pitchFamily="34" charset="-128"/>
              </a:rPr>
              <a:t>on student learning.</a:t>
            </a:r>
            <a:endParaRPr lang="en-US" sz="1000" dirty="0">
              <a:ea typeface="ＭＳ Ｐゴシック" pitchFamily="34" charset="-128"/>
            </a:endParaRPr>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29057" indent="-280406" eaLnBrk="0" hangingPunct="0">
              <a:defRPr sz="2400">
                <a:solidFill>
                  <a:schemeClr val="tx1"/>
                </a:solidFill>
                <a:latin typeface="Arial" pitchFamily="34" charset="0"/>
                <a:ea typeface="ＭＳ Ｐゴシック" pitchFamily="34" charset="-128"/>
              </a:defRPr>
            </a:lvl2pPr>
            <a:lvl3pPr marL="1121626" indent="-224325" eaLnBrk="0" hangingPunct="0">
              <a:defRPr sz="2400">
                <a:solidFill>
                  <a:schemeClr val="tx1"/>
                </a:solidFill>
                <a:latin typeface="Arial" pitchFamily="34" charset="0"/>
                <a:ea typeface="ＭＳ Ｐゴシック" pitchFamily="34" charset="-128"/>
              </a:defRPr>
            </a:lvl3pPr>
            <a:lvl4pPr marL="1570276" indent="-224325" eaLnBrk="0" hangingPunct="0">
              <a:defRPr sz="2400">
                <a:solidFill>
                  <a:schemeClr val="tx1"/>
                </a:solidFill>
                <a:latin typeface="Arial" pitchFamily="34" charset="0"/>
                <a:ea typeface="ＭＳ Ｐゴシック" pitchFamily="34" charset="-128"/>
              </a:defRPr>
            </a:lvl4pPr>
            <a:lvl5pPr marL="2018927" indent="-224325" eaLnBrk="0" hangingPunct="0">
              <a:defRPr sz="2400">
                <a:solidFill>
                  <a:schemeClr val="tx1"/>
                </a:solidFill>
                <a:latin typeface="Arial" pitchFamily="34" charset="0"/>
                <a:ea typeface="ＭＳ Ｐゴシック" pitchFamily="34" charset="-128"/>
              </a:defRPr>
            </a:lvl5pPr>
            <a:lvl6pPr marL="2467577" indent="-224325"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16227" indent="-224325"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64878" indent="-224325"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13528" indent="-224325"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fld id="{E4A9248B-FEB3-4D6B-BA37-F29EC3CF8ED8}" type="slidenum">
              <a:rPr lang="en-US" sz="1200">
                <a:solidFill>
                  <a:prstClr val="black"/>
                </a:solidFill>
              </a:rPr>
              <a:pPr eaLnBrk="1" hangingPunct="1">
                <a:defRPr/>
              </a:pPr>
              <a:t>4</a:t>
            </a:fld>
            <a:endParaRPr lang="en-US" sz="1200">
              <a:solidFill>
                <a:prstClr val="black"/>
              </a:solidFill>
            </a:endParaRPr>
          </a:p>
        </p:txBody>
      </p:sp>
    </p:spTree>
    <p:extLst>
      <p:ext uri="{BB962C8B-B14F-4D97-AF65-F5344CB8AC3E}">
        <p14:creationId xmlns:p14="http://schemas.microsoft.com/office/powerpoint/2010/main" val="3757338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of the CDE offices have developed resources to support FSCP.  Some of the most general resources are available on the links here.</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5</a:t>
            </a:fld>
            <a:endParaRPr lang="en-US"/>
          </a:p>
        </p:txBody>
      </p:sp>
    </p:spTree>
    <p:extLst>
      <p:ext uri="{BB962C8B-B14F-4D97-AF65-F5344CB8AC3E}">
        <p14:creationId xmlns:p14="http://schemas.microsoft.com/office/powerpoint/2010/main" val="2916938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when considering how to weave FSCP into your spoke committee’s plan, SACPIE recommends</a:t>
            </a:r>
            <a:r>
              <a:rPr lang="en-US" baseline="0" dirty="0" smtClean="0"/>
              <a:t> focusing on equity as opposed to equality.  SACPIE suggests including supports for every family to be an active partner with schools in their children’s education.  However, some families will need more support, information, and outreach than others.  Similarly, some schools and districts will need more support to partner with and reach out to families.  SACPIE hopes that the ESSA spoke committees consider the needs of diverse communities, experiences and access to resources so that every district, every school, and every family can effectively and actively partner for the success of every student.</a:t>
            </a:r>
          </a:p>
          <a:p>
            <a:endParaRPr lang="en-US" baseline="0"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6</a:t>
            </a:fld>
            <a:endParaRPr lang="en-US"/>
          </a:p>
        </p:txBody>
      </p:sp>
    </p:spTree>
    <p:extLst>
      <p:ext uri="{BB962C8B-B14F-4D97-AF65-F5344CB8AC3E}">
        <p14:creationId xmlns:p14="http://schemas.microsoft.com/office/powerpoint/2010/main" val="248776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closing, we’d like to reiterate two questions to consider when including FSCP on your spoke committee’s plan:</a:t>
            </a:r>
          </a:p>
          <a:p>
            <a:endParaRPr lang="en-US" baseline="0" dirty="0" smtClean="0"/>
          </a:p>
          <a:p>
            <a:pPr marL="228600" indent="-228600">
              <a:buAutoNum type="arabicParenR"/>
            </a:pPr>
            <a:r>
              <a:rPr lang="en-US" baseline="0" dirty="0" smtClean="0"/>
              <a:t>How are parents’ voices being included in the plan?</a:t>
            </a:r>
          </a:p>
          <a:p>
            <a:pPr marL="228600" indent="-228600">
              <a:buAutoNum type="arabicParenR"/>
            </a:pPr>
            <a:r>
              <a:rPr lang="en-US" baseline="0" dirty="0" smtClean="0"/>
              <a:t>What supports are in place for CDE, districts, and schools to implement and support comprehensive and sustainable FSCP for </a:t>
            </a:r>
            <a:r>
              <a:rPr lang="en-US" baseline="0" smtClean="0"/>
              <a:t>student learning?</a:t>
            </a:r>
            <a:endParaRPr lang="en-US" dirty="0" smtClean="0"/>
          </a:p>
          <a:p>
            <a:endParaRPr lang="en-US" dirty="0" smtClean="0"/>
          </a:p>
          <a:p>
            <a:r>
              <a:rPr lang="en-US" dirty="0" smtClean="0"/>
              <a:t>We</a:t>
            </a:r>
            <a:r>
              <a:rPr lang="en-US" baseline="0" dirty="0" smtClean="0"/>
              <a:t> thank you for your time and consideration of these recommendations.  If you have any follow-up questions please contact Darcy Hutchins, CDE’s Family Partnership Director and the staffer of SACPIE.</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9/27/2016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a:p>
        </p:txBody>
      </p:sp>
    </p:spTree>
    <p:extLst>
      <p:ext uri="{BB962C8B-B14F-4D97-AF65-F5344CB8AC3E}">
        <p14:creationId xmlns:p14="http://schemas.microsoft.com/office/powerpoint/2010/main" val="1406870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Untitled-2-01"/>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1122524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179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04741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60861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5460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92211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144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7534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6515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4063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27965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1515372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3657600"/>
          </a:xfrm>
        </p:spPr>
        <p:txBody>
          <a:bodyPr/>
          <a:lstStyle/>
          <a:p>
            <a:pPr lvl="0"/>
            <a:endParaRPr lang="en-US" noProof="0" smtClean="0"/>
          </a:p>
        </p:txBody>
      </p:sp>
    </p:spTree>
    <p:extLst>
      <p:ext uri="{BB962C8B-B14F-4D97-AF65-F5344CB8AC3E}">
        <p14:creationId xmlns:p14="http://schemas.microsoft.com/office/powerpoint/2010/main" val="37902739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981200"/>
            <a:ext cx="3810000" cy="36576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8929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13593351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364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724936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09874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185453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tx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85800" y="3886200"/>
            <a:ext cx="77724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69922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72054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Media Placeholder 2"/>
          <p:cNvSpPr>
            <a:spLocks noGrp="1"/>
          </p:cNvSpPr>
          <p:nvPr>
            <p:ph type="media" sz="half" idx="1"/>
          </p:nvPr>
        </p:nvSpPr>
        <p:spPr>
          <a:xfrm>
            <a:off x="685800" y="1981200"/>
            <a:ext cx="3810000" cy="36576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5052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image" Target="../media/image11.jpeg"/><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theme" Target="../theme/theme2.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72" r:id="rId10"/>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Untitled-2-02"/>
          <p:cNvPicPr>
            <a:picLocks noChangeAspect="1" noChangeArrowheads="1"/>
          </p:cNvPicPr>
          <p:nvPr userDrawn="1"/>
        </p:nvPicPr>
        <p:blipFill>
          <a:blip r:embed="rId24" cstate="email">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981200"/>
            <a:ext cx="7772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7127292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 id="2147483718" r:id="rId22"/>
  </p:sldLayoutIdLst>
  <p:hf hdr="0" ftr="0" dt="0"/>
  <p:txStyles>
    <p:titleStyle>
      <a:lvl1pPr algn="ctr" rtl="0" eaLnBrk="0" fontAlgn="base" hangingPunct="0">
        <a:spcBef>
          <a:spcPct val="0"/>
        </a:spcBef>
        <a:spcAft>
          <a:spcPct val="0"/>
        </a:spcAft>
        <a:defRPr sz="4400">
          <a:solidFill>
            <a:srgbClr val="352716"/>
          </a:solidFill>
          <a:latin typeface="+mj-lt"/>
          <a:ea typeface="+mj-ea"/>
          <a:cs typeface="+mj-cs"/>
        </a:defRPr>
      </a:lvl1pPr>
      <a:lvl2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2pPr>
      <a:lvl3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3pPr>
      <a:lvl4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4pPr>
      <a:lvl5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5pPr>
      <a:lvl6pPr marL="457200" algn="ctr" rtl="0" fontAlgn="base">
        <a:spcBef>
          <a:spcPct val="0"/>
        </a:spcBef>
        <a:spcAft>
          <a:spcPct val="0"/>
        </a:spcAft>
        <a:defRPr sz="4400">
          <a:solidFill>
            <a:srgbClr val="352716"/>
          </a:solidFill>
          <a:latin typeface="Optima" pitchFamily="-128" charset="0"/>
          <a:ea typeface="ＭＳ Ｐゴシック" pitchFamily="-128" charset="-128"/>
        </a:defRPr>
      </a:lvl6pPr>
      <a:lvl7pPr marL="914400" algn="ctr" rtl="0" fontAlgn="base">
        <a:spcBef>
          <a:spcPct val="0"/>
        </a:spcBef>
        <a:spcAft>
          <a:spcPct val="0"/>
        </a:spcAft>
        <a:defRPr sz="4400">
          <a:solidFill>
            <a:srgbClr val="352716"/>
          </a:solidFill>
          <a:latin typeface="Optima" pitchFamily="-128" charset="0"/>
          <a:ea typeface="ＭＳ Ｐゴシック" pitchFamily="-128" charset="-128"/>
        </a:defRPr>
      </a:lvl7pPr>
      <a:lvl8pPr marL="1371600" algn="ctr" rtl="0" fontAlgn="base">
        <a:spcBef>
          <a:spcPct val="0"/>
        </a:spcBef>
        <a:spcAft>
          <a:spcPct val="0"/>
        </a:spcAft>
        <a:defRPr sz="4400">
          <a:solidFill>
            <a:srgbClr val="352716"/>
          </a:solidFill>
          <a:latin typeface="Optima" pitchFamily="-128" charset="0"/>
          <a:ea typeface="ＭＳ Ｐゴシック" pitchFamily="-128" charset="-128"/>
        </a:defRPr>
      </a:lvl8pPr>
      <a:lvl9pPr marL="1828800" algn="ctr" rtl="0" fontAlgn="base">
        <a:spcBef>
          <a:spcPct val="0"/>
        </a:spcBef>
        <a:spcAft>
          <a:spcPct val="0"/>
        </a:spcAft>
        <a:defRPr sz="4400">
          <a:solidFill>
            <a:srgbClr val="352716"/>
          </a:solidFill>
          <a:latin typeface="Optima" pitchFamily="-128" charset="0"/>
          <a:ea typeface="ＭＳ Ｐゴシック" pitchFamily="-128" charset="-128"/>
        </a:defRPr>
      </a:lvl9pPr>
    </p:titleStyle>
    <p:bodyStyle>
      <a:lvl1pPr marL="342900" indent="-342900" algn="l" rtl="0" eaLnBrk="0" fontAlgn="base" hangingPunct="0">
        <a:spcBef>
          <a:spcPct val="20000"/>
        </a:spcBef>
        <a:spcAft>
          <a:spcPct val="0"/>
        </a:spcAft>
        <a:buChar char="•"/>
        <a:defRPr sz="3200">
          <a:solidFill>
            <a:srgbClr val="352716"/>
          </a:solidFill>
          <a:latin typeface="+mn-lt"/>
          <a:ea typeface="+mn-ea"/>
          <a:cs typeface="+mn-cs"/>
        </a:defRPr>
      </a:lvl1pPr>
      <a:lvl2pPr marL="742950" indent="-285750" algn="l" rtl="0" eaLnBrk="0" fontAlgn="base" hangingPunct="0">
        <a:spcBef>
          <a:spcPct val="20000"/>
        </a:spcBef>
        <a:spcAft>
          <a:spcPct val="0"/>
        </a:spcAft>
        <a:buChar char="–"/>
        <a:defRPr sz="2800">
          <a:solidFill>
            <a:srgbClr val="352716"/>
          </a:solidFill>
          <a:latin typeface="+mn-lt"/>
          <a:ea typeface="+mn-ea"/>
        </a:defRPr>
      </a:lvl2pPr>
      <a:lvl3pPr marL="1143000" indent="-228600" algn="l" rtl="0" eaLnBrk="0" fontAlgn="base" hangingPunct="0">
        <a:spcBef>
          <a:spcPct val="20000"/>
        </a:spcBef>
        <a:spcAft>
          <a:spcPct val="0"/>
        </a:spcAft>
        <a:buChar char="•"/>
        <a:defRPr sz="2400">
          <a:solidFill>
            <a:srgbClr val="352716"/>
          </a:solidFill>
          <a:latin typeface="+mn-lt"/>
          <a:ea typeface="+mn-ea"/>
        </a:defRPr>
      </a:lvl3pPr>
      <a:lvl4pPr marL="1600200" indent="-228600" algn="l" rtl="0" eaLnBrk="0" fontAlgn="base" hangingPunct="0">
        <a:spcBef>
          <a:spcPct val="20000"/>
        </a:spcBef>
        <a:spcAft>
          <a:spcPct val="0"/>
        </a:spcAft>
        <a:buChar char="–"/>
        <a:defRPr sz="2000">
          <a:solidFill>
            <a:srgbClr val="352716"/>
          </a:solidFill>
          <a:latin typeface="+mn-lt"/>
          <a:ea typeface="+mn-ea"/>
        </a:defRPr>
      </a:lvl4pPr>
      <a:lvl5pPr marL="2057400" indent="-228600" algn="l" rtl="0" eaLnBrk="0" fontAlgn="base" hangingPunct="0">
        <a:spcBef>
          <a:spcPct val="20000"/>
        </a:spcBef>
        <a:spcAft>
          <a:spcPct val="0"/>
        </a:spcAft>
        <a:buChar char="»"/>
        <a:defRPr sz="2000">
          <a:solidFill>
            <a:srgbClr val="352716"/>
          </a:solidFill>
          <a:latin typeface="+mn-lt"/>
          <a:ea typeface="+mn-ea"/>
        </a:defRPr>
      </a:lvl5pPr>
      <a:lvl6pPr marL="2514600" indent="-228600" algn="l" rtl="0" fontAlgn="base">
        <a:spcBef>
          <a:spcPct val="20000"/>
        </a:spcBef>
        <a:spcAft>
          <a:spcPct val="0"/>
        </a:spcAft>
        <a:buChar char="»"/>
        <a:defRPr sz="2000">
          <a:solidFill>
            <a:srgbClr val="352716"/>
          </a:solidFill>
          <a:latin typeface="+mn-lt"/>
          <a:ea typeface="+mn-ea"/>
        </a:defRPr>
      </a:lvl6pPr>
      <a:lvl7pPr marL="2971800" indent="-228600" algn="l" rtl="0" fontAlgn="base">
        <a:spcBef>
          <a:spcPct val="20000"/>
        </a:spcBef>
        <a:spcAft>
          <a:spcPct val="0"/>
        </a:spcAft>
        <a:buChar char="»"/>
        <a:defRPr sz="2000">
          <a:solidFill>
            <a:srgbClr val="352716"/>
          </a:solidFill>
          <a:latin typeface="+mn-lt"/>
          <a:ea typeface="+mn-ea"/>
        </a:defRPr>
      </a:lvl7pPr>
      <a:lvl8pPr marL="3429000" indent="-228600" algn="l" rtl="0" fontAlgn="base">
        <a:spcBef>
          <a:spcPct val="20000"/>
        </a:spcBef>
        <a:spcAft>
          <a:spcPct val="0"/>
        </a:spcAft>
        <a:buChar char="»"/>
        <a:defRPr sz="2000">
          <a:solidFill>
            <a:srgbClr val="352716"/>
          </a:solidFill>
          <a:latin typeface="+mn-lt"/>
          <a:ea typeface="+mn-ea"/>
        </a:defRPr>
      </a:lvl8pPr>
      <a:lvl9pPr marL="3886200" indent="-228600" algn="l" rtl="0" fontAlgn="base">
        <a:spcBef>
          <a:spcPct val="20000"/>
        </a:spcBef>
        <a:spcAft>
          <a:spcPct val="0"/>
        </a:spcAft>
        <a:buChar char="»"/>
        <a:defRPr sz="2000">
          <a:solidFill>
            <a:srgbClr val="35271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cde.state.co.us/resourcesforparents" TargetMode="External"/><Relationship Id="rId7" Type="http://schemas.openxmlformats.org/officeDocument/2006/relationships/hyperlink" Target="https://www.cde.state.co.us/standardsandinstruction/guidestostandard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cde.state.co.us/uip/school_family_community_partnership_survey" TargetMode="External"/><Relationship Id="rId5" Type="http://schemas.openxmlformats.org/officeDocument/2006/relationships/hyperlink" Target="http://www.cde.state.co.us/uip/promising" TargetMode="External"/><Relationship Id="rId4" Type="http://schemas.openxmlformats.org/officeDocument/2006/relationships/hyperlink" Target="http://www.cde.state.co.us/uip/familyengagemen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mailto:hutchins_d@cde.state.co.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cde.state.co.us/SACP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0999" y="2986892"/>
            <a:ext cx="8341851" cy="1645920"/>
          </a:xfrm>
        </p:spPr>
        <p:txBody>
          <a:bodyPr/>
          <a:lstStyle/>
          <a:p>
            <a:r>
              <a:rPr lang="en-US" dirty="0" smtClean="0"/>
              <a:t>Family-School-Community Partnering Considerations for </a:t>
            </a:r>
            <a:br>
              <a:rPr lang="en-US" dirty="0" smtClean="0"/>
            </a:br>
            <a:r>
              <a:rPr lang="en-US" dirty="0" smtClean="0"/>
              <a:t>ESSA Spoke Committees</a:t>
            </a:r>
            <a:endParaRPr lang="en-US" dirty="0"/>
          </a:p>
        </p:txBody>
      </p:sp>
    </p:spTree>
    <p:extLst>
      <p:ext uri="{BB962C8B-B14F-4D97-AF65-F5344CB8AC3E}">
        <p14:creationId xmlns:p14="http://schemas.microsoft.com/office/powerpoint/2010/main" val="607340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574291"/>
            <a:ext cx="8407893" cy="4407408"/>
          </a:xfrm>
        </p:spPr>
        <p:txBody>
          <a:bodyPr/>
          <a:lstStyle/>
          <a:p>
            <a:r>
              <a:rPr lang="en-US" sz="3200" dirty="0" smtClean="0"/>
              <a:t>Implementing the Framework of National Standards for Family-School Partnerships</a:t>
            </a:r>
          </a:p>
          <a:p>
            <a:pPr lvl="1">
              <a:spcBef>
                <a:spcPts val="0"/>
              </a:spcBef>
            </a:pPr>
            <a:r>
              <a:rPr lang="en-US" sz="2400" dirty="0" smtClean="0"/>
              <a:t>Welcoming All Families into the School Community</a:t>
            </a:r>
          </a:p>
          <a:p>
            <a:pPr lvl="1">
              <a:spcBef>
                <a:spcPts val="0"/>
              </a:spcBef>
            </a:pPr>
            <a:r>
              <a:rPr lang="en-US" sz="2400" dirty="0" smtClean="0"/>
              <a:t>Communicating Effectively</a:t>
            </a:r>
          </a:p>
          <a:p>
            <a:pPr lvl="1">
              <a:spcBef>
                <a:spcPts val="0"/>
              </a:spcBef>
            </a:pPr>
            <a:r>
              <a:rPr lang="en-US" sz="2400" dirty="0" smtClean="0"/>
              <a:t>Supporting Student Success</a:t>
            </a:r>
          </a:p>
          <a:p>
            <a:pPr lvl="1">
              <a:spcBef>
                <a:spcPts val="0"/>
              </a:spcBef>
            </a:pPr>
            <a:r>
              <a:rPr lang="en-US" sz="2400" dirty="0" smtClean="0"/>
              <a:t>Speaking Up for Every Child</a:t>
            </a:r>
          </a:p>
          <a:p>
            <a:pPr lvl="1">
              <a:spcBef>
                <a:spcPts val="0"/>
              </a:spcBef>
            </a:pPr>
            <a:r>
              <a:rPr lang="en-US" sz="2400" dirty="0" smtClean="0"/>
              <a:t>Sharing Power</a:t>
            </a:r>
          </a:p>
          <a:p>
            <a:pPr lvl="1">
              <a:spcBef>
                <a:spcPts val="0"/>
              </a:spcBef>
            </a:pPr>
            <a:r>
              <a:rPr lang="en-US" sz="2400" dirty="0" smtClean="0"/>
              <a:t>Collaborating with the Community </a:t>
            </a:r>
          </a:p>
          <a:p>
            <a:r>
              <a:rPr lang="en-US" sz="3200" dirty="0" smtClean="0"/>
              <a:t>Sharing Leadership</a:t>
            </a:r>
          </a:p>
          <a:p>
            <a:r>
              <a:rPr lang="en-US" sz="3200" dirty="0" smtClean="0"/>
              <a:t>Action Planning</a:t>
            </a:r>
          </a:p>
          <a:p>
            <a:r>
              <a:rPr lang="en-US" sz="3200" dirty="0" smtClean="0"/>
              <a:t>Evaluating</a:t>
            </a:r>
          </a:p>
          <a:p>
            <a:pPr marL="45720" indent="0">
              <a:buNone/>
            </a:pPr>
            <a:r>
              <a:rPr lang="en-US" sz="1800" dirty="0"/>
              <a:t>http://www.cde.state.co.us/sacpie/nationalstandardsgoalsandindicators2l</a:t>
            </a:r>
          </a:p>
        </p:txBody>
      </p:sp>
      <p:sp>
        <p:nvSpPr>
          <p:cNvPr id="3" name="Title 2"/>
          <p:cNvSpPr>
            <a:spLocks noGrp="1"/>
          </p:cNvSpPr>
          <p:nvPr>
            <p:ph type="title"/>
          </p:nvPr>
        </p:nvSpPr>
        <p:spPr/>
        <p:txBody>
          <a:bodyPr/>
          <a:lstStyle/>
          <a:p>
            <a:r>
              <a:rPr lang="en-US" dirty="0" smtClean="0">
                <a:latin typeface="Palatino Linotype" panose="02040502050505030304" pitchFamily="18" charset="0"/>
              </a:rPr>
              <a:t>Comprehensive, Sustainable Structure Components</a:t>
            </a:r>
            <a:endParaRPr lang="en-US" dirty="0">
              <a:latin typeface="Palatino Linotype" panose="02040502050505030304" pitchFamily="18" charset="0"/>
            </a:endParaRPr>
          </a:p>
        </p:txBody>
      </p:sp>
      <p:pic>
        <p:nvPicPr>
          <p:cNvPr id="2050" name="Picture 2" descr="http://www.cde.state.co.us/sites/default/files/pics/sacpie/SACPIE%20Photo%205.small_.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97759" y="3403600"/>
            <a:ext cx="3291133" cy="2277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886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Are you ready for FSCP?</a:t>
            </a:r>
          </a:p>
          <a:p>
            <a:pPr marL="45720" indent="0">
              <a:buNone/>
            </a:pPr>
            <a:endParaRPr lang="en-US" dirty="0" smtClean="0"/>
          </a:p>
          <a:p>
            <a:r>
              <a:rPr lang="en-US" dirty="0" smtClean="0"/>
              <a:t>All parents have dreams for their children and want the best for them.</a:t>
            </a:r>
          </a:p>
          <a:p>
            <a:r>
              <a:rPr lang="en-US" dirty="0" smtClean="0"/>
              <a:t>All parents have the capacity to support their children’s learning.</a:t>
            </a:r>
          </a:p>
          <a:p>
            <a:r>
              <a:rPr lang="en-US" dirty="0" smtClean="0"/>
              <a:t>Parents and school staff should be equal partners.</a:t>
            </a:r>
          </a:p>
          <a:p>
            <a:r>
              <a:rPr lang="en-US" dirty="0" smtClean="0"/>
              <a:t>The responsibility for building partnerships between school and home rests primarily with school staff, especially school leaders.</a:t>
            </a:r>
          </a:p>
        </p:txBody>
      </p:sp>
      <p:sp>
        <p:nvSpPr>
          <p:cNvPr id="3" name="Title 2"/>
          <p:cNvSpPr>
            <a:spLocks noGrp="1"/>
          </p:cNvSpPr>
          <p:nvPr>
            <p:ph type="title"/>
          </p:nvPr>
        </p:nvSpPr>
        <p:spPr/>
        <p:txBody>
          <a:bodyPr/>
          <a:lstStyle/>
          <a:p>
            <a:r>
              <a:rPr lang="en-US" dirty="0" smtClean="0"/>
              <a:t>Four Core Beliefs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smtClean="0"/>
          </a:p>
        </p:txBody>
      </p:sp>
      <p:sp>
        <p:nvSpPr>
          <p:cNvPr id="5" name="Text Box 5"/>
          <p:cNvSpPr txBox="1">
            <a:spLocks noChangeArrowheads="1"/>
          </p:cNvSpPr>
          <p:nvPr/>
        </p:nvSpPr>
        <p:spPr bwMode="auto">
          <a:xfrm>
            <a:off x="0" y="6535738"/>
            <a:ext cx="9144000" cy="241227"/>
          </a:xfrm>
          <a:prstGeom prst="rect">
            <a:avLst/>
          </a:prstGeom>
          <a:noFill/>
          <a:ln w="12700">
            <a:noFill/>
            <a:miter lim="800000"/>
            <a:headEnd type="none" w="sm" len="sm"/>
            <a:tailEnd type="none" w="sm" len="sm"/>
          </a:ln>
          <a:effectLst/>
        </p:spPr>
        <p:txBody>
          <a:bodyPr lIns="86493" tIns="43247" rIns="86493" bIns="43247">
            <a:spAutoFit/>
          </a:bodyPr>
          <a:lstStyle/>
          <a:p>
            <a:pPr defTabSz="865188" eaLnBrk="0" hangingPunct="0">
              <a:spcBef>
                <a:spcPct val="50000"/>
              </a:spcBef>
            </a:pPr>
            <a:r>
              <a:rPr lang="en-US" sz="1000" dirty="0" smtClean="0">
                <a:latin typeface="Arial Narrow" pitchFamily="34" charset="0"/>
              </a:rPr>
              <a:t>Henderson, A.T. et al. (2007) </a:t>
            </a:r>
            <a:r>
              <a:rPr lang="en-US" sz="1000" i="1" dirty="0" smtClean="0">
                <a:latin typeface="Arial Narrow" pitchFamily="34" charset="0"/>
              </a:rPr>
              <a:t>Beyond the bake sale: The essential guide to family-school partnerships</a:t>
            </a:r>
            <a:r>
              <a:rPr lang="en-US" sz="1000" dirty="0" smtClean="0">
                <a:latin typeface="Arial Narrow" pitchFamily="34" charset="0"/>
              </a:rPr>
              <a:t>.</a:t>
            </a:r>
            <a:endParaRPr lang="en-US" sz="1000" dirty="0">
              <a:latin typeface="Arial Narrow" pitchFamily="34" charset="0"/>
            </a:endParaRPr>
          </a:p>
        </p:txBody>
      </p:sp>
    </p:spTree>
    <p:extLst>
      <p:ext uri="{BB962C8B-B14F-4D97-AF65-F5344CB8AC3E}">
        <p14:creationId xmlns:p14="http://schemas.microsoft.com/office/powerpoint/2010/main" val="3314727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a:xfrm>
            <a:off x="4572000" y="2895600"/>
            <a:ext cx="3733800" cy="2667000"/>
          </a:xfrm>
          <a:prstGeom prst="ellipse">
            <a:avLst/>
          </a:prstGeom>
          <a:solidFill>
            <a:schemeClr val="accent6">
              <a:lumMod val="40000"/>
              <a:lumOff val="60000"/>
              <a:alpha val="52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1200">
              <a:solidFill>
                <a:srgbClr val="FFFFFF"/>
              </a:solidFill>
            </a:endParaRPr>
          </a:p>
        </p:txBody>
      </p:sp>
      <p:sp>
        <p:nvSpPr>
          <p:cNvPr id="18435" name="Title 1"/>
          <p:cNvSpPr>
            <a:spLocks noGrp="1"/>
          </p:cNvSpPr>
          <p:nvPr>
            <p:ph type="title"/>
          </p:nvPr>
        </p:nvSpPr>
        <p:spPr>
          <a:xfrm>
            <a:off x="304800" y="381000"/>
            <a:ext cx="8534400" cy="1600200"/>
          </a:xfrm>
        </p:spPr>
        <p:txBody>
          <a:bodyPr/>
          <a:lstStyle/>
          <a:p>
            <a:r>
              <a:rPr lang="en-US" sz="3200" b="1" dirty="0" smtClean="0">
                <a:latin typeface="Georgia" pitchFamily="18" charset="0"/>
                <a:ea typeface="ＭＳ Ｐゴシック" pitchFamily="34" charset="-128"/>
              </a:rPr>
              <a:t>Our Perspective on Relative Impact of Family Engagement Strategies on Student Learning</a:t>
            </a:r>
          </a:p>
        </p:txBody>
      </p:sp>
      <p:sp>
        <p:nvSpPr>
          <p:cNvPr id="4" name="Right Arrow 3"/>
          <p:cNvSpPr/>
          <p:nvPr/>
        </p:nvSpPr>
        <p:spPr>
          <a:xfrm>
            <a:off x="1295400" y="2367340"/>
            <a:ext cx="6553200" cy="6044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2400">
              <a:solidFill>
                <a:srgbClr val="FFFFFF"/>
              </a:solidFill>
            </a:endParaRPr>
          </a:p>
        </p:txBody>
      </p:sp>
      <p:sp>
        <p:nvSpPr>
          <p:cNvPr id="18437" name="TextBox 4"/>
          <p:cNvSpPr txBox="1">
            <a:spLocks noChangeArrowheads="1"/>
          </p:cNvSpPr>
          <p:nvPr/>
        </p:nvSpPr>
        <p:spPr bwMode="auto">
          <a:xfrm>
            <a:off x="76200" y="2362200"/>
            <a:ext cx="1219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n-US" sz="2000" b="1" dirty="0">
                <a:solidFill>
                  <a:srgbClr val="000000"/>
                </a:solidFill>
                <a:latin typeface="Optima"/>
              </a:rPr>
              <a:t>Lower impact</a:t>
            </a:r>
          </a:p>
        </p:txBody>
      </p:sp>
      <p:sp>
        <p:nvSpPr>
          <p:cNvPr id="18438" name="TextBox 5"/>
          <p:cNvSpPr txBox="1">
            <a:spLocks noChangeArrowheads="1"/>
          </p:cNvSpPr>
          <p:nvPr/>
        </p:nvSpPr>
        <p:spPr bwMode="auto">
          <a:xfrm>
            <a:off x="7810500" y="2367340"/>
            <a:ext cx="12573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n-US" sz="2000" b="1" dirty="0">
                <a:solidFill>
                  <a:srgbClr val="000000"/>
                </a:solidFill>
                <a:latin typeface="Optima"/>
              </a:rPr>
              <a:t>Higher impact</a:t>
            </a:r>
          </a:p>
        </p:txBody>
      </p:sp>
      <p:sp>
        <p:nvSpPr>
          <p:cNvPr id="27" name="TextBox 26"/>
          <p:cNvSpPr txBox="1"/>
          <p:nvPr/>
        </p:nvSpPr>
        <p:spPr>
          <a:xfrm>
            <a:off x="1447800" y="3119438"/>
            <a:ext cx="990600" cy="254000"/>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Celebrations</a:t>
            </a:r>
          </a:p>
        </p:txBody>
      </p:sp>
      <p:sp>
        <p:nvSpPr>
          <p:cNvPr id="28" name="TextBox 27"/>
          <p:cNvSpPr txBox="1"/>
          <p:nvPr/>
        </p:nvSpPr>
        <p:spPr>
          <a:xfrm>
            <a:off x="2133600" y="3581400"/>
            <a:ext cx="12192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Parent resource rooms</a:t>
            </a:r>
          </a:p>
        </p:txBody>
      </p:sp>
      <p:sp>
        <p:nvSpPr>
          <p:cNvPr id="29" name="TextBox 28"/>
          <p:cNvSpPr txBox="1"/>
          <p:nvPr/>
        </p:nvSpPr>
        <p:spPr>
          <a:xfrm>
            <a:off x="4343400" y="3124200"/>
            <a:ext cx="1143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Parent training events</a:t>
            </a:r>
          </a:p>
        </p:txBody>
      </p:sp>
      <p:sp>
        <p:nvSpPr>
          <p:cNvPr id="31" name="TextBox 30"/>
          <p:cNvSpPr txBox="1"/>
          <p:nvPr/>
        </p:nvSpPr>
        <p:spPr>
          <a:xfrm>
            <a:off x="2743200" y="3013075"/>
            <a:ext cx="14478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Parent help on administrative tasks</a:t>
            </a:r>
          </a:p>
        </p:txBody>
      </p:sp>
      <p:sp>
        <p:nvSpPr>
          <p:cNvPr id="32" name="TextBox 31"/>
          <p:cNvSpPr txBox="1"/>
          <p:nvPr/>
        </p:nvSpPr>
        <p:spPr>
          <a:xfrm>
            <a:off x="3886200" y="4267200"/>
            <a:ext cx="13716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Parent-teacher conferences</a:t>
            </a:r>
          </a:p>
        </p:txBody>
      </p:sp>
      <p:sp>
        <p:nvSpPr>
          <p:cNvPr id="33" name="TextBox 32"/>
          <p:cNvSpPr txBox="1"/>
          <p:nvPr/>
        </p:nvSpPr>
        <p:spPr>
          <a:xfrm>
            <a:off x="7086600" y="3810000"/>
            <a:ext cx="914400" cy="254000"/>
          </a:xfrm>
          <a:prstGeom prst="rect">
            <a:avLst/>
          </a:prstGeom>
          <a:noFill/>
          <a:ln>
            <a:solidFill>
              <a:schemeClr val="tx1">
                <a:lumMod val="50000"/>
                <a:lumOff val="50000"/>
              </a:schemeClr>
            </a:solidFill>
          </a:ln>
        </p:spPr>
        <p:txBody>
          <a:bodyPr>
            <a:spAutoFit/>
          </a:bodyPr>
          <a:lstStyle/>
          <a:p>
            <a:pPr eaLnBrk="0" hangingPunct="0">
              <a:defRPr/>
            </a:pPr>
            <a:r>
              <a:rPr lang="en-US" sz="1050" dirty="0">
                <a:solidFill>
                  <a:srgbClr val="000000"/>
                </a:solidFill>
                <a:latin typeface="Optima"/>
                <a:ea typeface="ＭＳ Ｐゴシック" pitchFamily="-128" charset="-128"/>
              </a:rPr>
              <a:t>Home visits</a:t>
            </a:r>
          </a:p>
        </p:txBody>
      </p:sp>
      <p:sp>
        <p:nvSpPr>
          <p:cNvPr id="34" name="TextBox 33"/>
          <p:cNvSpPr txBox="1"/>
          <p:nvPr/>
        </p:nvSpPr>
        <p:spPr>
          <a:xfrm>
            <a:off x="6781800" y="3221038"/>
            <a:ext cx="12192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Weekly data-sharing folders</a:t>
            </a:r>
          </a:p>
        </p:txBody>
      </p:sp>
      <p:sp>
        <p:nvSpPr>
          <p:cNvPr id="35" name="TextBox 34"/>
          <p:cNvSpPr txBox="1"/>
          <p:nvPr/>
        </p:nvSpPr>
        <p:spPr>
          <a:xfrm>
            <a:off x="5562600" y="4876800"/>
            <a:ext cx="10668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Classroom observations</a:t>
            </a:r>
          </a:p>
        </p:txBody>
      </p:sp>
      <p:sp>
        <p:nvSpPr>
          <p:cNvPr id="36" name="TextBox 35"/>
          <p:cNvSpPr txBox="1"/>
          <p:nvPr/>
        </p:nvSpPr>
        <p:spPr>
          <a:xfrm>
            <a:off x="3505200" y="3810000"/>
            <a:ext cx="1447800" cy="254000"/>
          </a:xfrm>
          <a:prstGeom prst="rect">
            <a:avLst/>
          </a:prstGeom>
          <a:noFill/>
          <a:ln>
            <a:solidFill>
              <a:schemeClr val="tx1">
                <a:lumMod val="50000"/>
                <a:lumOff val="50000"/>
              </a:schemeClr>
            </a:solidFill>
          </a:ln>
        </p:spPr>
        <p:txBody>
          <a:bodyPr>
            <a:spAutoFit/>
          </a:bodyPr>
          <a:lstStyle/>
          <a:p>
            <a:pPr eaLnBrk="0" hangingPunct="0">
              <a:defRPr/>
            </a:pPr>
            <a:r>
              <a:rPr lang="en-US" sz="1050" dirty="0">
                <a:solidFill>
                  <a:srgbClr val="000000"/>
                </a:solidFill>
                <a:latin typeface="Optima"/>
                <a:ea typeface="ＭＳ Ｐゴシック" pitchFamily="-128" charset="-128"/>
              </a:rPr>
              <a:t>Back to school night</a:t>
            </a:r>
          </a:p>
        </p:txBody>
      </p:sp>
      <p:sp>
        <p:nvSpPr>
          <p:cNvPr id="37" name="TextBox 36"/>
          <p:cNvSpPr txBox="1"/>
          <p:nvPr/>
        </p:nvSpPr>
        <p:spPr>
          <a:xfrm>
            <a:off x="4267200" y="4876800"/>
            <a:ext cx="10668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Interactive homework</a:t>
            </a:r>
          </a:p>
        </p:txBody>
      </p:sp>
      <p:sp>
        <p:nvSpPr>
          <p:cNvPr id="38" name="TextBox 37"/>
          <p:cNvSpPr txBox="1"/>
          <p:nvPr/>
        </p:nvSpPr>
        <p:spPr>
          <a:xfrm>
            <a:off x="2895600" y="4800600"/>
            <a:ext cx="1143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Generic school newsletters</a:t>
            </a:r>
          </a:p>
        </p:txBody>
      </p:sp>
      <p:sp>
        <p:nvSpPr>
          <p:cNvPr id="39" name="TextBox 38"/>
          <p:cNvSpPr txBox="1"/>
          <p:nvPr/>
        </p:nvSpPr>
        <p:spPr>
          <a:xfrm>
            <a:off x="914400" y="3733800"/>
            <a:ext cx="990600" cy="254000"/>
          </a:xfrm>
          <a:prstGeom prst="rect">
            <a:avLst/>
          </a:prstGeom>
          <a:noFill/>
          <a:ln>
            <a:solidFill>
              <a:schemeClr val="tx1">
                <a:lumMod val="50000"/>
                <a:lumOff val="50000"/>
              </a:schemeClr>
            </a:solidFill>
          </a:ln>
        </p:spPr>
        <p:txBody>
          <a:bodyPr>
            <a:spAutoFit/>
          </a:bodyPr>
          <a:lstStyle/>
          <a:p>
            <a:pPr eaLnBrk="0" hangingPunct="0">
              <a:defRPr/>
            </a:pPr>
            <a:r>
              <a:rPr lang="en-US" sz="1050" dirty="0">
                <a:solidFill>
                  <a:srgbClr val="000000"/>
                </a:solidFill>
                <a:latin typeface="Optima"/>
                <a:ea typeface="ＭＳ Ｐゴシック" pitchFamily="-128" charset="-128"/>
              </a:rPr>
              <a:t>Fundraisers</a:t>
            </a:r>
          </a:p>
        </p:txBody>
      </p:sp>
      <p:sp>
        <p:nvSpPr>
          <p:cNvPr id="40" name="TextBox 39"/>
          <p:cNvSpPr txBox="1"/>
          <p:nvPr/>
        </p:nvSpPr>
        <p:spPr>
          <a:xfrm>
            <a:off x="5638800" y="3013075"/>
            <a:ext cx="9906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Goal-setting talks</a:t>
            </a:r>
          </a:p>
        </p:txBody>
      </p:sp>
      <p:sp>
        <p:nvSpPr>
          <p:cNvPr id="41" name="TextBox 40"/>
          <p:cNvSpPr txBox="1"/>
          <p:nvPr/>
        </p:nvSpPr>
        <p:spPr>
          <a:xfrm>
            <a:off x="1524000" y="4876800"/>
            <a:ext cx="1143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Performances and showcases</a:t>
            </a:r>
          </a:p>
        </p:txBody>
      </p:sp>
      <p:sp>
        <p:nvSpPr>
          <p:cNvPr id="42" name="TextBox 41"/>
          <p:cNvSpPr txBox="1"/>
          <p:nvPr/>
        </p:nvSpPr>
        <p:spPr>
          <a:xfrm>
            <a:off x="1219200" y="4343400"/>
            <a:ext cx="990600" cy="254000"/>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Potlucks</a:t>
            </a:r>
          </a:p>
        </p:txBody>
      </p:sp>
      <p:sp>
        <p:nvSpPr>
          <p:cNvPr id="43" name="TextBox 42"/>
          <p:cNvSpPr txBox="1"/>
          <p:nvPr/>
        </p:nvSpPr>
        <p:spPr>
          <a:xfrm>
            <a:off x="2438400" y="4191000"/>
            <a:ext cx="12192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Family support services</a:t>
            </a:r>
          </a:p>
        </p:txBody>
      </p:sp>
      <p:sp>
        <p:nvSpPr>
          <p:cNvPr id="44" name="TextBox 43"/>
          <p:cNvSpPr txBox="1"/>
          <p:nvPr/>
        </p:nvSpPr>
        <p:spPr>
          <a:xfrm>
            <a:off x="5257800" y="3657600"/>
            <a:ext cx="1524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Regular, personalized communication</a:t>
            </a:r>
          </a:p>
        </p:txBody>
      </p:sp>
      <p:sp>
        <p:nvSpPr>
          <p:cNvPr id="45" name="TextBox 44"/>
          <p:cNvSpPr txBox="1"/>
          <p:nvPr/>
        </p:nvSpPr>
        <p:spPr>
          <a:xfrm>
            <a:off x="5486400" y="4267200"/>
            <a:ext cx="1143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Positive phone calls home</a:t>
            </a:r>
          </a:p>
        </p:txBody>
      </p:sp>
      <p:sp>
        <p:nvSpPr>
          <p:cNvPr id="30" name="TextBox 29"/>
          <p:cNvSpPr txBox="1"/>
          <p:nvPr/>
        </p:nvSpPr>
        <p:spPr>
          <a:xfrm>
            <a:off x="6858000" y="4267200"/>
            <a:ext cx="15240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Modeling of learning support strategies</a:t>
            </a:r>
          </a:p>
        </p:txBody>
      </p:sp>
      <p:sp>
        <p:nvSpPr>
          <p:cNvPr id="47" name="TextBox 46"/>
          <p:cNvSpPr txBox="1"/>
          <p:nvPr/>
        </p:nvSpPr>
        <p:spPr>
          <a:xfrm>
            <a:off x="6781800" y="4876800"/>
            <a:ext cx="1295400" cy="415925"/>
          </a:xfrm>
          <a:prstGeom prst="rect">
            <a:avLst/>
          </a:prstGeom>
          <a:noFill/>
          <a:ln>
            <a:solidFill>
              <a:schemeClr val="tx1">
                <a:lumMod val="50000"/>
                <a:lumOff val="50000"/>
              </a:schemeClr>
            </a:solidFill>
          </a:ln>
        </p:spPr>
        <p:txBody>
          <a:bodyPr>
            <a:spAutoFit/>
          </a:bodyPr>
          <a:lstStyle/>
          <a:p>
            <a:pPr algn="ctr" eaLnBrk="0" hangingPunct="0">
              <a:defRPr/>
            </a:pPr>
            <a:r>
              <a:rPr lang="en-US" sz="1050" dirty="0">
                <a:solidFill>
                  <a:srgbClr val="000000"/>
                </a:solidFill>
                <a:latin typeface="Optima"/>
                <a:ea typeface="ＭＳ Ｐゴシック" pitchFamily="-128" charset="-128"/>
              </a:rPr>
              <a:t>Parent help on learning projects</a:t>
            </a:r>
          </a:p>
        </p:txBody>
      </p:sp>
      <p:sp>
        <p:nvSpPr>
          <p:cNvPr id="18459" name="Rectangle 16"/>
          <p:cNvSpPr>
            <a:spLocks noChangeArrowheads="1"/>
          </p:cNvSpPr>
          <p:nvPr/>
        </p:nvSpPr>
        <p:spPr bwMode="auto">
          <a:xfrm>
            <a:off x="3200400" y="5867400"/>
            <a:ext cx="5638800" cy="46166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eaLnBrk="0" fontAlgn="base" hangingPunct="0">
              <a:spcBef>
                <a:spcPct val="0"/>
              </a:spcBef>
              <a:spcAft>
                <a:spcPct val="0"/>
              </a:spcAft>
            </a:pPr>
            <a:r>
              <a:rPr lang="en-US" sz="1200" b="1" i="1" dirty="0">
                <a:solidFill>
                  <a:srgbClr val="000000"/>
                </a:solidFill>
                <a:latin typeface="Optima"/>
                <a:ea typeface="ＭＳ Ｐゴシック" pitchFamily="34" charset="-128"/>
              </a:rPr>
              <a:t>Flamboyan Foundation defines family engagement as collaboration between families and educators that accelerates student learning.</a:t>
            </a:r>
          </a:p>
        </p:txBody>
      </p:sp>
    </p:spTree>
    <p:extLst>
      <p:ext uri="{BB962C8B-B14F-4D97-AF65-F5344CB8AC3E}">
        <p14:creationId xmlns:p14="http://schemas.microsoft.com/office/powerpoint/2010/main" val="844539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b="1" dirty="0" smtClean="0"/>
              <a:t>Family/Parent </a:t>
            </a:r>
            <a:r>
              <a:rPr lang="en-US" b="1" dirty="0"/>
              <a:t>Resources: </a:t>
            </a:r>
            <a:r>
              <a:rPr lang="en-US" b="1" dirty="0">
                <a:hlinkClick r:id="rId3"/>
              </a:rPr>
              <a:t>http://</a:t>
            </a:r>
            <a:r>
              <a:rPr lang="en-US" b="1" dirty="0" smtClean="0">
                <a:hlinkClick r:id="rId3"/>
              </a:rPr>
              <a:t>www.cde.state.co.us/resourcesforparents</a:t>
            </a:r>
            <a:endParaRPr lang="en-US" b="1" dirty="0"/>
          </a:p>
          <a:p>
            <a:pPr lvl="1"/>
            <a:r>
              <a:rPr lang="en-US" b="1" dirty="0" smtClean="0"/>
              <a:t>Training Resources: </a:t>
            </a:r>
            <a:r>
              <a:rPr lang="en-US" b="1" dirty="0" smtClean="0">
                <a:hlinkClick r:id="rId4"/>
              </a:rPr>
              <a:t>http</a:t>
            </a:r>
            <a:r>
              <a:rPr lang="en-US" b="1" dirty="0">
                <a:hlinkClick r:id="rId4"/>
              </a:rPr>
              <a:t>://</a:t>
            </a:r>
            <a:r>
              <a:rPr lang="en-US" b="1" dirty="0" smtClean="0">
                <a:hlinkClick r:id="rId4"/>
              </a:rPr>
              <a:t>www.cde.state.co.us/uip/familyengagement</a:t>
            </a:r>
            <a:endParaRPr lang="en-US" b="1" dirty="0" smtClean="0"/>
          </a:p>
          <a:p>
            <a:pPr lvl="1"/>
            <a:r>
              <a:rPr lang="en-US" b="1" dirty="0" smtClean="0"/>
              <a:t>Promising </a:t>
            </a:r>
            <a:r>
              <a:rPr lang="en-US" b="1" dirty="0"/>
              <a:t>Partnership Practices: </a:t>
            </a:r>
            <a:r>
              <a:rPr lang="en-US" b="1" dirty="0">
                <a:hlinkClick r:id="rId5"/>
              </a:rPr>
              <a:t>http://</a:t>
            </a:r>
            <a:r>
              <a:rPr lang="en-US" b="1" dirty="0" smtClean="0">
                <a:hlinkClick r:id="rId5"/>
              </a:rPr>
              <a:t>www.cde.state.co.us/uip/promising</a:t>
            </a:r>
            <a:endParaRPr lang="en-US" b="1" dirty="0"/>
          </a:p>
          <a:p>
            <a:pPr lvl="1"/>
            <a:r>
              <a:rPr lang="en-US" b="1" dirty="0" smtClean="0"/>
              <a:t>Survey:</a:t>
            </a:r>
          </a:p>
          <a:p>
            <a:pPr lvl="1"/>
            <a:r>
              <a:rPr lang="en-US" b="1" dirty="0" smtClean="0">
                <a:hlinkClick r:id="rId6"/>
              </a:rPr>
              <a:t>http</a:t>
            </a:r>
            <a:r>
              <a:rPr lang="en-US" b="1" dirty="0">
                <a:hlinkClick r:id="rId6"/>
              </a:rPr>
              <a:t>://</a:t>
            </a:r>
            <a:r>
              <a:rPr lang="en-US" b="1" dirty="0" smtClean="0">
                <a:hlinkClick r:id="rId6"/>
              </a:rPr>
              <a:t>www.cde.state.co.us/uip/school_family_community_partnership_survey</a:t>
            </a:r>
            <a:endParaRPr lang="en-US" b="1" dirty="0" smtClean="0"/>
          </a:p>
          <a:p>
            <a:pPr lvl="1"/>
            <a:r>
              <a:rPr lang="en-US" b="1" dirty="0" smtClean="0"/>
              <a:t>Colorado Academic Standards </a:t>
            </a:r>
            <a:r>
              <a:rPr lang="en-US" b="1" dirty="0"/>
              <a:t>Parent Guides: </a:t>
            </a:r>
            <a:r>
              <a:rPr lang="en-US" b="1" dirty="0">
                <a:hlinkClick r:id="rId7"/>
              </a:rPr>
              <a:t>https://</a:t>
            </a:r>
            <a:r>
              <a:rPr lang="en-US" b="1" dirty="0" smtClean="0">
                <a:hlinkClick r:id="rId7"/>
              </a:rPr>
              <a:t>www.cde.state.co.us/standardsandinstruction/guidestostandards</a:t>
            </a:r>
            <a:endParaRPr lang="en-US" b="1" dirty="0" smtClean="0"/>
          </a:p>
          <a:p>
            <a:pPr marL="365760" lvl="1" indent="0">
              <a:buNone/>
            </a:pPr>
            <a:endParaRPr lang="en-US" b="1" dirty="0" smtClean="0"/>
          </a:p>
        </p:txBody>
      </p:sp>
      <p:sp>
        <p:nvSpPr>
          <p:cNvPr id="3" name="Title 2"/>
          <p:cNvSpPr>
            <a:spLocks noGrp="1"/>
          </p:cNvSpPr>
          <p:nvPr>
            <p:ph type="title"/>
          </p:nvPr>
        </p:nvSpPr>
        <p:spPr/>
        <p:txBody>
          <a:bodyPr/>
          <a:lstStyle/>
          <a:p>
            <a:r>
              <a:rPr lang="en-US" dirty="0" smtClean="0"/>
              <a:t>CDE Resources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smtClean="0"/>
          </a:p>
        </p:txBody>
      </p:sp>
    </p:spTree>
    <p:extLst>
      <p:ext uri="{BB962C8B-B14F-4D97-AF65-F5344CB8AC3E}">
        <p14:creationId xmlns:p14="http://schemas.microsoft.com/office/powerpoint/2010/main" val="603267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fld id="{757A2F4E-5D54-B04B-91BD-7E78EE1FE9FD}" type="slidenum">
              <a:rPr lang="en-US" smtClean="0"/>
              <a:pPr/>
              <a:t>6</a:t>
            </a:fld>
            <a:endParaRPr lang="en-US" dirty="0" smtClean="0"/>
          </a:p>
        </p:txBody>
      </p:sp>
      <p:pic>
        <p:nvPicPr>
          <p:cNvPr id="2050" name="Picture 2" descr="http://theequityline.org/wp-content/uploads/2014/03/equit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446" y="196850"/>
            <a:ext cx="8698653" cy="6523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0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ctr">
              <a:buNone/>
            </a:pPr>
            <a:endParaRPr lang="en-US" dirty="0" smtClean="0"/>
          </a:p>
          <a:p>
            <a:pPr marL="45720" indent="0" algn="ctr">
              <a:buNone/>
            </a:pPr>
            <a:endParaRPr lang="en-US" dirty="0" smtClean="0"/>
          </a:p>
          <a:p>
            <a:pPr marL="45720" indent="0" algn="ctr">
              <a:buNone/>
            </a:pPr>
            <a:r>
              <a:rPr lang="en-US" dirty="0" smtClean="0"/>
              <a:t>Darcy Hutchins, Ph.D.</a:t>
            </a:r>
          </a:p>
          <a:p>
            <a:pPr marL="45720" indent="0" algn="ctr">
              <a:buNone/>
            </a:pPr>
            <a:r>
              <a:rPr lang="en-US" dirty="0" smtClean="0"/>
              <a:t>CDE Family Partnership Director</a:t>
            </a:r>
          </a:p>
          <a:p>
            <a:pPr marL="45720" indent="0" algn="ctr">
              <a:buNone/>
            </a:pPr>
            <a:r>
              <a:rPr lang="en-US" dirty="0" smtClean="0"/>
              <a:t>SACPIE Staffer</a:t>
            </a:r>
          </a:p>
          <a:p>
            <a:pPr marL="45720" indent="0" algn="ctr">
              <a:buNone/>
            </a:pPr>
            <a:r>
              <a:rPr lang="en-US" dirty="0" smtClean="0"/>
              <a:t>303-866-5921</a:t>
            </a:r>
          </a:p>
          <a:p>
            <a:pPr marL="45720" indent="0" algn="ctr">
              <a:buNone/>
            </a:pPr>
            <a:r>
              <a:rPr lang="en-US" dirty="0">
                <a:hlinkClick r:id="rId3"/>
              </a:rPr>
              <a:t>h</a:t>
            </a:r>
            <a:r>
              <a:rPr lang="en-US" dirty="0" smtClean="0">
                <a:hlinkClick r:id="rId3"/>
              </a:rPr>
              <a:t>utchins_d@cde.state.co.us</a:t>
            </a:r>
            <a:endParaRPr lang="en-US" dirty="0" smtClean="0"/>
          </a:p>
          <a:p>
            <a:pPr marL="45720" indent="0" algn="ctr">
              <a:buNone/>
            </a:pPr>
            <a:endParaRPr lang="en-US" dirty="0" smtClean="0"/>
          </a:p>
          <a:p>
            <a:pPr marL="45720" indent="0" algn="ctr">
              <a:buNone/>
            </a:pPr>
            <a:r>
              <a:rPr lang="en-US" dirty="0" smtClean="0"/>
              <a:t>SACPIE</a:t>
            </a:r>
          </a:p>
          <a:p>
            <a:pPr marL="45720" indent="0" algn="ctr">
              <a:buNone/>
            </a:pPr>
            <a:r>
              <a:rPr lang="en-US" dirty="0">
                <a:hlinkClick r:id="rId4"/>
              </a:rPr>
              <a:t>http://www.cde.state.co.us/SACPIE</a:t>
            </a:r>
            <a:r>
              <a:rPr lang="en-US" dirty="0" smtClean="0">
                <a:hlinkClick r:id="rId4"/>
              </a:rPr>
              <a:t>/</a:t>
            </a:r>
            <a:endParaRPr lang="en-US" dirty="0" smtClean="0"/>
          </a:p>
          <a:p>
            <a:pPr marL="45720" indent="0" algn="ctr">
              <a:buNone/>
            </a:pPr>
            <a:endParaRPr lang="en-US" dirty="0"/>
          </a:p>
        </p:txBody>
      </p:sp>
      <p:sp>
        <p:nvSpPr>
          <p:cNvPr id="3" name="Title 2"/>
          <p:cNvSpPr>
            <a:spLocks noGrp="1"/>
          </p:cNvSpPr>
          <p:nvPr>
            <p:ph type="title"/>
          </p:nvPr>
        </p:nvSpPr>
        <p:spPr/>
        <p:txBody>
          <a:bodyPr/>
          <a:lstStyle/>
          <a:p>
            <a:r>
              <a:rPr lang="en-US" dirty="0" smtClean="0"/>
              <a:t>For More Information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a:t>
            </a:fld>
            <a:endParaRPr lang="en-US" dirty="0" smtClean="0"/>
          </a:p>
        </p:txBody>
      </p:sp>
    </p:spTree>
    <p:extLst>
      <p:ext uri="{BB962C8B-B14F-4D97-AF65-F5344CB8AC3E}">
        <p14:creationId xmlns:p14="http://schemas.microsoft.com/office/powerpoint/2010/main" val="42199983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10897</TotalTime>
  <Words>1040</Words>
  <Application>Microsoft Office PowerPoint</Application>
  <PresentationFormat>On-screen Show (4:3)</PresentationFormat>
  <Paragraphs>108</Paragraphs>
  <Slides>7</Slides>
  <Notes>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vt:i4>
      </vt:variant>
    </vt:vector>
  </HeadingPairs>
  <TitlesOfParts>
    <vt:vector size="18" baseType="lpstr">
      <vt:lpstr>ＭＳ Ｐゴシック</vt:lpstr>
      <vt:lpstr>Arial</vt:lpstr>
      <vt:lpstr>Arial Narrow</vt:lpstr>
      <vt:lpstr>Calibri</vt:lpstr>
      <vt:lpstr>Georgia</vt:lpstr>
      <vt:lpstr>Museo Slab 500</vt:lpstr>
      <vt:lpstr>Optima</vt:lpstr>
      <vt:lpstr>Palatino Linotype</vt:lpstr>
      <vt:lpstr>Wingdings</vt:lpstr>
      <vt:lpstr>CDE THEME</vt:lpstr>
      <vt:lpstr>Blank Presentation</vt:lpstr>
      <vt:lpstr>Family-School-Community Partnering Considerations for  ESSA Spoke Committees</vt:lpstr>
      <vt:lpstr>Comprehensive, Sustainable Structure Components</vt:lpstr>
      <vt:lpstr>Four Core Beliefs</vt:lpstr>
      <vt:lpstr>Our Perspective on Relative Impact of Family Engagement Strategies on Student Learning</vt:lpstr>
      <vt:lpstr>CDE Resources</vt:lpstr>
      <vt:lpstr>PowerPoint Presentation</vt:lpstr>
      <vt:lpstr>For More Information</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Hollingshead, Jessica</cp:lastModifiedBy>
  <cp:revision>220</cp:revision>
  <cp:lastPrinted>2012-08-20T17:42:27Z</cp:lastPrinted>
  <dcterms:created xsi:type="dcterms:W3CDTF">2012-07-16T02:29:43Z</dcterms:created>
  <dcterms:modified xsi:type="dcterms:W3CDTF">2016-09-28T02:54:43Z</dcterms:modified>
</cp:coreProperties>
</file>