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5143500" type="screen16x9"/>
  <p:notesSz cx="6858000" cy="9144000"/>
  <p:embeddedFontLst>
    <p:embeddedFont>
      <p:font typeface="Calibri" panose="020F0502020204030204" pitchFamily="34" charset="0"/>
      <p:regular r:id="rId37"/>
      <p:bold r:id="rId38"/>
      <p:italic r:id="rId39"/>
      <p:boldItalic r:id="rId40"/>
    </p:embeddedFont>
    <p:embeddedFont>
      <p:font typeface="Roboto" panose="02000000000000000000" pitchFamily="2" charset="0"/>
      <p:regular r:id="rId41"/>
      <p:bold r:id="rId42"/>
      <p:italic r:id="rId43"/>
      <p:boldItalic r:id="rId44"/>
    </p:embeddedFont>
    <p:embeddedFont>
      <p:font typeface="Roboto Serif Black" panose="020B0604020202020204" charset="0"/>
      <p:bold r:id="rId45"/>
      <p:boldItalic r:id="rId46"/>
    </p:embeddedFont>
    <p:embeddedFont>
      <p:font typeface="Verdana" panose="020B060403050404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62CBD87-A454-4A93-828D-B22FD43B7CD3}">
  <a:tblStyle styleId="{B62CBD87-A454-4A93-828D-B22FD43B7CD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0" d="100"/>
          <a:sy n="140" d="100"/>
        </p:scale>
        <p:origin x="132" y="4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Evita Speaker Notes</a:t>
            </a:r>
            <a:endParaRPr/>
          </a:p>
          <a:p>
            <a:pPr marL="0" lvl="0" indent="0" algn="l" rtl="0">
              <a:spcBef>
                <a:spcPts val="0"/>
              </a:spcBef>
              <a:spcAft>
                <a:spcPts val="0"/>
              </a:spcAft>
              <a:buNone/>
            </a:pPr>
            <a:r>
              <a:rPr lang="en"/>
              <a:t>Welcome to the Elementary and Secondary Education Act (ESEA), reauthorized as the Every Student Succeeds Act (ESSA), Title I, Part A Schoolwide Programming 101 webinar. The intended audience is education and financial professionals who work with schools that receive Title I, Part A funding. This is an overview of Schoolwide programming for those who are new to Schoolwide programs as well as those with Title I experience.</a:t>
            </a: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fda15e939d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fda15e939d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Rachel Speaker Notes:</a:t>
            </a:r>
            <a:r>
              <a:rPr lang="en"/>
              <a:t>  ESSA requires that evidence-based interventions and strategies be incorporated in the schoolwide plan. The graphic on the left side of this slide outlines the ESSA Levels of Evidence. More information and resources regarding EBI can be found on the resources slide toward the end of this presentation.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fda15e939d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fda15e939d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Rachel Speaker Notes</a:t>
            </a:r>
            <a:r>
              <a:rPr lang="en"/>
              <a:t>: When selecting the evidence based strategies and interventions the school will implement, it is necessary to consider several important factors such as:</a:t>
            </a:r>
            <a:endParaRPr/>
          </a:p>
          <a:p>
            <a:pPr marL="457200" lvl="0" indent="-298450" algn="l" rtl="0">
              <a:spcBef>
                <a:spcPts val="0"/>
              </a:spcBef>
              <a:spcAft>
                <a:spcPts val="0"/>
              </a:spcAft>
              <a:buSzPts val="1100"/>
              <a:buChar char="●"/>
            </a:pPr>
            <a:r>
              <a:rPr lang="en"/>
              <a:t>Will this strategy provide equitable opportunities for all children?</a:t>
            </a:r>
            <a:endParaRPr/>
          </a:p>
          <a:p>
            <a:pPr marL="457200" lvl="0" indent="-298450" algn="l" rtl="0">
              <a:spcBef>
                <a:spcPts val="0"/>
              </a:spcBef>
              <a:spcAft>
                <a:spcPts val="0"/>
              </a:spcAft>
              <a:buSzPts val="1100"/>
              <a:buChar char="●"/>
            </a:pPr>
            <a:r>
              <a:rPr lang="en"/>
              <a:t>Will these interventions use methods and instructional strategies that strengthen the academic program in the school, increase the amount and quality of learning time, and help provide an enriched and accelerated curriculum to provide a well-rounded education?</a:t>
            </a:r>
            <a:endParaRPr/>
          </a:p>
          <a:p>
            <a:pPr marL="457200" lvl="0" indent="-298450" algn="l" rtl="0">
              <a:spcBef>
                <a:spcPts val="0"/>
              </a:spcBef>
              <a:spcAft>
                <a:spcPts val="0"/>
              </a:spcAft>
              <a:buSzPts val="1100"/>
              <a:buChar char="●"/>
            </a:pPr>
            <a:r>
              <a:rPr lang="en"/>
              <a:t>And, will these strategies address the needs of all children in the school, but particularly the needs of those at risk of not meeting academic and English Language Proficiency standards?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02391470b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02391470b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Evita Speaker Notes</a:t>
            </a:r>
            <a:endParaRPr/>
          </a:p>
          <a:p>
            <a:pPr marL="0" lvl="0" indent="0" algn="l" rtl="0">
              <a:spcBef>
                <a:spcPts val="0"/>
              </a:spcBef>
              <a:spcAft>
                <a:spcPts val="0"/>
              </a:spcAft>
              <a:buNone/>
            </a:pPr>
            <a:r>
              <a:rPr lang="en"/>
              <a:t>The next step is to use guiding questions to determine allowability.</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b1c5a8bfde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b1c5a8bfde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Evita Speaker Notes</a:t>
            </a:r>
            <a:endParaRPr/>
          </a:p>
          <a:p>
            <a:pPr marL="0" lvl="0" indent="0" algn="l" rtl="0">
              <a:lnSpc>
                <a:spcPct val="123750"/>
              </a:lnSpc>
              <a:spcBef>
                <a:spcPts val="0"/>
              </a:spcBef>
              <a:spcAft>
                <a:spcPts val="0"/>
              </a:spcAft>
              <a:buNone/>
            </a:pPr>
            <a:r>
              <a:rPr lang="en"/>
              <a:t>Here are some guiding questions to determine the allowable uses of Title I funds for a Schoolwide program. Let’s look at a couple of examples where an LEA is making a plan for their Title I funds using these guiding questions.</a:t>
            </a: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b1c5a8bfde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b1c5a8bfde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Evita Speaker Notes</a:t>
            </a:r>
            <a:endParaRPr b="1"/>
          </a:p>
          <a:p>
            <a:pPr marL="0" lvl="0" indent="0" algn="l" rtl="0">
              <a:spcBef>
                <a:spcPts val="0"/>
              </a:spcBef>
              <a:spcAft>
                <a:spcPts val="0"/>
              </a:spcAft>
              <a:buNone/>
            </a:pPr>
            <a:r>
              <a:rPr lang="en" sz="1200">
                <a:solidFill>
                  <a:schemeClr val="dk1"/>
                </a:solidFill>
                <a:latin typeface="Calibri"/>
                <a:ea typeface="Calibri"/>
                <a:cs typeface="Calibri"/>
                <a:sym typeface="Calibri"/>
              </a:rPr>
              <a:t>Here the LEA has already completed their CNA, which is the UIP in this case. The Priority Performance Challenge identified is low ELA and math achievement. The LEA believes that the Root Causes of low academic achievement are instructor-focused teaching that fosters low expectations for students, lack of actualizing professional development trainings into teaching practices, and lack of educational options and supports for all students. The evidence-based Major Improvement Strategies chosen to address the Root Causes are to implement the Thinking Classrooms approach for math with fidelity, ongoing professional development for teachers, and professional development focused on literacy and strategies to support multilingual learners. Now the LEA wonders: </a:t>
            </a:r>
            <a:r>
              <a:rPr lang="en">
                <a:solidFill>
                  <a:schemeClr val="dk1"/>
                </a:solidFill>
              </a:rPr>
              <a:t>“How can we use funds to meet our needs?” The LEA decides to fund an additional math instructional coach for an elementary school with low achievement in math. </a:t>
            </a:r>
            <a:r>
              <a:rPr lang="en" sz="1200">
                <a:solidFill>
                  <a:schemeClr val="dk1"/>
                </a:solidFill>
                <a:latin typeface="Calibri"/>
                <a:ea typeface="Calibri"/>
                <a:cs typeface="Calibri"/>
                <a:sym typeface="Calibri"/>
              </a:rPr>
              <a:t>Let’s use the guiding questions to determine if hiring an instructional coach would be allowable and the most impactful use of Title I funds for this LEA.</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b69c2ea44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1b69c2ea44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Evita Speaker Notes</a:t>
            </a:r>
            <a:endParaRPr sz="1200" b="1">
              <a:solidFill>
                <a:schemeClr val="dk1"/>
              </a:solidFill>
              <a:latin typeface="Calibri"/>
              <a:ea typeface="Calibri"/>
              <a:cs typeface="Calibri"/>
              <a:sym typeface="Calibri"/>
            </a:endParaRPr>
          </a:p>
          <a:p>
            <a:pPr marL="0" lvl="0" indent="0" algn="l" rtl="0">
              <a:lnSpc>
                <a:spcPct val="123750"/>
              </a:lnSpc>
              <a:spcBef>
                <a:spcPts val="0"/>
              </a:spcBef>
              <a:spcAft>
                <a:spcPts val="0"/>
              </a:spcAft>
              <a:buNone/>
            </a:pPr>
            <a:r>
              <a:rPr lang="en" sz="1200" b="1">
                <a:solidFill>
                  <a:schemeClr val="dk1"/>
                </a:solidFill>
                <a:latin typeface="Calibri"/>
                <a:ea typeface="Calibri"/>
                <a:cs typeface="Calibri"/>
                <a:sym typeface="Calibri"/>
              </a:rPr>
              <a:t>CNA </a:t>
            </a:r>
            <a:r>
              <a:rPr lang="en" sz="1200">
                <a:solidFill>
                  <a:schemeClr val="dk1"/>
                </a:solidFill>
                <a:latin typeface="Calibri"/>
                <a:ea typeface="Calibri"/>
                <a:cs typeface="Calibri"/>
                <a:sym typeface="Calibri"/>
              </a:rPr>
              <a:t>- [read question] Yes, the instructional coach is connected to two of the Major Improvement Strategies: Using the math Thinking Classrooms approach to engage students which will lead to increased math achievement as well as PD for teachers with a focus on actualizing the trainings in the classroom. </a:t>
            </a:r>
            <a:endParaRPr sz="1200">
              <a:solidFill>
                <a:schemeClr val="dk1"/>
              </a:solidFill>
              <a:latin typeface="Calibri"/>
              <a:ea typeface="Calibri"/>
              <a:cs typeface="Calibri"/>
              <a:sym typeface="Calibri"/>
            </a:endParaRPr>
          </a:p>
          <a:p>
            <a:pPr marL="0" lvl="0" indent="0" algn="l" rtl="0">
              <a:lnSpc>
                <a:spcPct val="123750"/>
              </a:lnSpc>
              <a:spcBef>
                <a:spcPts val="0"/>
              </a:spcBef>
              <a:spcAft>
                <a:spcPts val="0"/>
              </a:spcAft>
              <a:buNone/>
            </a:pPr>
            <a:r>
              <a:rPr lang="en" sz="1200" b="1">
                <a:solidFill>
                  <a:schemeClr val="dk1"/>
                </a:solidFill>
                <a:latin typeface="Calibri"/>
                <a:ea typeface="Calibri"/>
                <a:cs typeface="Calibri"/>
                <a:sym typeface="Calibri"/>
              </a:rPr>
              <a:t>Academic Standards</a:t>
            </a:r>
            <a:r>
              <a:rPr lang="en" sz="1200">
                <a:solidFill>
                  <a:schemeClr val="dk1"/>
                </a:solidFill>
                <a:latin typeface="Calibri"/>
                <a:ea typeface="Calibri"/>
                <a:cs typeface="Calibri"/>
                <a:sym typeface="Calibri"/>
              </a:rPr>
              <a:t> - [read question] Yes, the instructional coach will help math teachers improve their math instruction which will provide an opportunity for all students to meet State academic standards.</a:t>
            </a:r>
            <a:endParaRPr sz="1200">
              <a:solidFill>
                <a:schemeClr val="dk1"/>
              </a:solidFill>
              <a:latin typeface="Calibri"/>
              <a:ea typeface="Calibri"/>
              <a:cs typeface="Calibri"/>
              <a:sym typeface="Calibri"/>
            </a:endParaRPr>
          </a:p>
          <a:p>
            <a:pPr marL="0" lvl="0" indent="0" algn="l" rtl="0">
              <a:lnSpc>
                <a:spcPct val="123750"/>
              </a:lnSpc>
              <a:spcBef>
                <a:spcPts val="0"/>
              </a:spcBef>
              <a:spcAft>
                <a:spcPts val="0"/>
              </a:spcAft>
              <a:buNone/>
            </a:pPr>
            <a:r>
              <a:rPr lang="en" sz="1200" b="1">
                <a:solidFill>
                  <a:schemeClr val="dk1"/>
                </a:solidFill>
                <a:latin typeface="Calibri"/>
                <a:ea typeface="Calibri"/>
                <a:cs typeface="Calibri"/>
                <a:sym typeface="Calibri"/>
              </a:rPr>
              <a:t>Academic Program</a:t>
            </a:r>
            <a:r>
              <a:rPr lang="en" sz="1200">
                <a:solidFill>
                  <a:schemeClr val="dk1"/>
                </a:solidFill>
                <a:latin typeface="Calibri"/>
                <a:ea typeface="Calibri"/>
                <a:cs typeface="Calibri"/>
                <a:sym typeface="Calibri"/>
              </a:rPr>
              <a:t> - [read question] Yes, the instructional coach will add to the math teachers’ toolbox of evidence-based instructional methods and strategies.</a:t>
            </a:r>
            <a:endParaRPr sz="1200">
              <a:solidFill>
                <a:schemeClr val="dk1"/>
              </a:solidFill>
              <a:latin typeface="Calibri"/>
              <a:ea typeface="Calibri"/>
              <a:cs typeface="Calibri"/>
              <a:sym typeface="Calibri"/>
            </a:endParaRPr>
          </a:p>
          <a:p>
            <a:pPr marL="0" lvl="0" indent="0" algn="l" rtl="0">
              <a:lnSpc>
                <a:spcPct val="123750"/>
              </a:lnSpc>
              <a:spcBef>
                <a:spcPts val="0"/>
              </a:spcBef>
              <a:spcAft>
                <a:spcPts val="0"/>
              </a:spcAft>
              <a:buNone/>
            </a:pPr>
            <a:r>
              <a:rPr lang="en" sz="1200" b="1">
                <a:solidFill>
                  <a:schemeClr val="dk1"/>
                </a:solidFill>
                <a:latin typeface="Calibri"/>
                <a:ea typeface="Calibri"/>
                <a:cs typeface="Calibri"/>
                <a:sym typeface="Calibri"/>
              </a:rPr>
              <a:t>Quality Learning</a:t>
            </a:r>
            <a:r>
              <a:rPr lang="en" sz="1200">
                <a:solidFill>
                  <a:schemeClr val="dk1"/>
                </a:solidFill>
                <a:latin typeface="Calibri"/>
                <a:ea typeface="Calibri"/>
                <a:cs typeface="Calibri"/>
                <a:sym typeface="Calibri"/>
              </a:rPr>
              <a:t> - [read question] No, there won’t be additional learning time.</a:t>
            </a:r>
            <a:endParaRPr sz="1200">
              <a:solidFill>
                <a:schemeClr val="dk1"/>
              </a:solidFill>
              <a:latin typeface="Calibri"/>
              <a:ea typeface="Calibri"/>
              <a:cs typeface="Calibri"/>
              <a:sym typeface="Calibri"/>
            </a:endParaRPr>
          </a:p>
          <a:p>
            <a:pPr marL="0" lvl="0" indent="0" algn="l" rtl="0">
              <a:lnSpc>
                <a:spcPct val="123750"/>
              </a:lnSpc>
              <a:spcBef>
                <a:spcPts val="0"/>
              </a:spcBef>
              <a:spcAft>
                <a:spcPts val="0"/>
              </a:spcAft>
              <a:buNone/>
            </a:pPr>
            <a:r>
              <a:rPr lang="en" sz="1200" b="1">
                <a:solidFill>
                  <a:schemeClr val="dk1"/>
                </a:solidFill>
                <a:latin typeface="Calibri"/>
                <a:ea typeface="Calibri"/>
                <a:cs typeface="Calibri"/>
                <a:sym typeface="Calibri"/>
              </a:rPr>
              <a:t>Well Rounded Education</a:t>
            </a:r>
            <a:r>
              <a:rPr lang="en" sz="1200">
                <a:solidFill>
                  <a:schemeClr val="dk1"/>
                </a:solidFill>
                <a:latin typeface="Calibri"/>
                <a:ea typeface="Calibri"/>
                <a:cs typeface="Calibri"/>
                <a:sym typeface="Calibri"/>
              </a:rPr>
              <a:t> - [read question] Yes, the instructional coach will help teachers to provide an enriched and accelerated math curriculum. </a:t>
            </a:r>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c653db8ef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1c653db8ef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Evita Speaker Notes</a:t>
            </a:r>
            <a:endParaRPr b="1">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At-Risk - </a:t>
            </a:r>
            <a:r>
              <a:rPr lang="en" sz="1200">
                <a:solidFill>
                  <a:schemeClr val="dk1"/>
                </a:solidFill>
                <a:latin typeface="Calibri"/>
                <a:ea typeface="Calibri"/>
                <a:cs typeface="Calibri"/>
                <a:sym typeface="Calibri"/>
              </a:rPr>
              <a:t>[read question] </a:t>
            </a:r>
            <a:r>
              <a:rPr lang="en">
                <a:solidFill>
                  <a:schemeClr val="dk1"/>
                </a:solidFill>
              </a:rPr>
              <a:t>In short,</a:t>
            </a:r>
            <a:r>
              <a:rPr lang="en" b="1">
                <a:solidFill>
                  <a:schemeClr val="dk1"/>
                </a:solidFill>
              </a:rPr>
              <a:t> </a:t>
            </a:r>
            <a:r>
              <a:rPr lang="en">
                <a:solidFill>
                  <a:schemeClr val="dk1"/>
                </a:solidFill>
              </a:rPr>
              <a:t>yes.</a:t>
            </a:r>
            <a:endParaRPr>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Evidence-based</a:t>
            </a:r>
            <a:r>
              <a:rPr lang="en">
                <a:solidFill>
                  <a:schemeClr val="dk1"/>
                </a:solidFill>
              </a:rPr>
              <a:t> - </a:t>
            </a:r>
            <a:r>
              <a:rPr lang="en" sz="1200">
                <a:solidFill>
                  <a:schemeClr val="dk1"/>
                </a:solidFill>
                <a:latin typeface="Calibri"/>
                <a:ea typeface="Calibri"/>
                <a:cs typeface="Calibri"/>
                <a:sym typeface="Calibri"/>
              </a:rPr>
              <a:t>[read question] </a:t>
            </a:r>
            <a:r>
              <a:rPr lang="en">
                <a:solidFill>
                  <a:schemeClr val="dk1"/>
                </a:solidFill>
              </a:rPr>
              <a:t>Yes.</a:t>
            </a:r>
            <a:endParaRPr>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Evaluation </a:t>
            </a:r>
            <a:r>
              <a:rPr lang="en">
                <a:solidFill>
                  <a:schemeClr val="dk1"/>
                </a:solidFill>
              </a:rPr>
              <a:t>- </a:t>
            </a:r>
            <a:r>
              <a:rPr lang="en" sz="1200">
                <a:solidFill>
                  <a:schemeClr val="dk1"/>
                </a:solidFill>
                <a:latin typeface="Calibri"/>
                <a:ea typeface="Calibri"/>
                <a:cs typeface="Calibri"/>
                <a:sym typeface="Calibri"/>
              </a:rPr>
              <a:t>[read question] </a:t>
            </a:r>
            <a:r>
              <a:rPr lang="en">
                <a:solidFill>
                  <a:schemeClr val="dk1"/>
                </a:solidFill>
              </a:rPr>
              <a:t>Yes, evidence will be provided through formative and summative assessments.</a:t>
            </a:r>
            <a:endParaRPr>
              <a:solidFill>
                <a:schemeClr val="dk1"/>
              </a:solidFill>
            </a:endParaRPr>
          </a:p>
          <a:p>
            <a:pPr marL="0" lvl="0" indent="0" algn="l" rtl="0">
              <a:spcBef>
                <a:spcPts val="0"/>
              </a:spcBef>
              <a:spcAft>
                <a:spcPts val="0"/>
              </a:spcAft>
              <a:buNone/>
            </a:pPr>
            <a:r>
              <a:rPr lang="en" b="1">
                <a:solidFill>
                  <a:schemeClr val="dk1"/>
                </a:solidFill>
              </a:rPr>
              <a:t>Supplemental </a:t>
            </a:r>
            <a:r>
              <a:rPr lang="en">
                <a:solidFill>
                  <a:schemeClr val="dk1"/>
                </a:solidFill>
              </a:rPr>
              <a:t>- </a:t>
            </a:r>
            <a:r>
              <a:rPr lang="en" sz="1200">
                <a:solidFill>
                  <a:schemeClr val="dk1"/>
                </a:solidFill>
                <a:latin typeface="Calibri"/>
                <a:ea typeface="Calibri"/>
                <a:cs typeface="Calibri"/>
                <a:sym typeface="Calibri"/>
              </a:rPr>
              <a:t>[read question] </a:t>
            </a:r>
            <a:r>
              <a:rPr lang="en">
                <a:solidFill>
                  <a:schemeClr val="dk1"/>
                </a:solidFill>
              </a:rPr>
              <a:t>Yes. The district has math instructional coaches funded by state and local funds, however this would be an additional coach at an elementary school who does not have a coach. This position could not be funded without federal funds. </a:t>
            </a:r>
            <a:endParaRPr>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Reasonable </a:t>
            </a:r>
            <a:r>
              <a:rPr lang="en">
                <a:solidFill>
                  <a:schemeClr val="dk1"/>
                </a:solidFill>
              </a:rPr>
              <a:t>- </a:t>
            </a:r>
            <a:r>
              <a:rPr lang="en" sz="1200">
                <a:solidFill>
                  <a:schemeClr val="dk1"/>
                </a:solidFill>
                <a:latin typeface="Calibri"/>
                <a:ea typeface="Calibri"/>
                <a:cs typeface="Calibri"/>
                <a:sym typeface="Calibri"/>
              </a:rPr>
              <a:t>[read question] </a:t>
            </a:r>
            <a:r>
              <a:rPr lang="en">
                <a:solidFill>
                  <a:schemeClr val="dk1"/>
                </a:solidFill>
              </a:rPr>
              <a:t>Yes, the cost of the instructional coach is reasonable and comparable to other salaries in the district. The cost is necessary to improve math instruction and therefore, student performance in math.</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b69c2ea442_0_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1b69c2ea442_0_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Evita Speaker Notes</a:t>
            </a:r>
            <a:endParaRPr b="1">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[Read slide] Notice that I did not answer yes to every guiding question. An LEA should just use the questions as a guide to thinking about how to use funds. An LEA must say yes to the questions that ask if an activity is based on the CNA, ultimately results in students meeting State academic standards, evidence-based, supplemental, and reasonable.</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bab2f32ff9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1bab2f32ff9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t>Rachel Speaker Notes: </a:t>
            </a:r>
            <a:r>
              <a:rPr lang="en" sz="1200"/>
              <a:t>The same example district has proposed another program using their Title I funds. The district would like to take all of their 8th grade students on an overnight field trip that will provide a unique science and literacy learning experience. This program is expensive, and the district has allocated a significant amount of their Title I funds to pay for this activity. Let’s revisit our guiding questions to help this district determine whether this program is a</a:t>
            </a:r>
            <a:r>
              <a:rPr lang="en" sz="1200">
                <a:solidFill>
                  <a:schemeClr val="dk1"/>
                </a:solidFill>
              </a:rPr>
              <a:t>llowable and will be the most impactful use of Title I funds for this LEA.</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bab2f32ff9_3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bab2f32ff9_3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3750"/>
              </a:lnSpc>
              <a:spcBef>
                <a:spcPts val="0"/>
              </a:spcBef>
              <a:spcAft>
                <a:spcPts val="0"/>
              </a:spcAft>
              <a:buNone/>
            </a:pPr>
            <a:r>
              <a:rPr lang="en" sz="1200" b="1">
                <a:solidFill>
                  <a:schemeClr val="dk1"/>
                </a:solidFill>
                <a:latin typeface="Calibri"/>
                <a:ea typeface="Calibri"/>
                <a:cs typeface="Calibri"/>
                <a:sym typeface="Calibri"/>
              </a:rPr>
              <a:t>Rachel Speaker Notes:</a:t>
            </a:r>
            <a:endParaRPr sz="1200" b="1">
              <a:solidFill>
                <a:schemeClr val="dk1"/>
              </a:solidFill>
              <a:latin typeface="Calibri"/>
              <a:ea typeface="Calibri"/>
              <a:cs typeface="Calibri"/>
              <a:sym typeface="Calibri"/>
            </a:endParaRPr>
          </a:p>
          <a:p>
            <a:pPr marL="0" lvl="0" indent="0" algn="l" rtl="0">
              <a:lnSpc>
                <a:spcPct val="123750"/>
              </a:lnSpc>
              <a:spcBef>
                <a:spcPts val="0"/>
              </a:spcBef>
              <a:spcAft>
                <a:spcPts val="0"/>
              </a:spcAft>
              <a:buNone/>
            </a:pPr>
            <a:r>
              <a:rPr lang="en" sz="1200" b="1">
                <a:solidFill>
                  <a:schemeClr val="dk1"/>
                </a:solidFill>
                <a:latin typeface="Calibri"/>
                <a:ea typeface="Calibri"/>
                <a:cs typeface="Calibri"/>
                <a:sym typeface="Calibri"/>
              </a:rPr>
              <a:t>CNA </a:t>
            </a:r>
            <a:r>
              <a:rPr lang="en" sz="1200">
                <a:solidFill>
                  <a:schemeClr val="dk1"/>
                </a:solidFill>
                <a:latin typeface="Calibri"/>
                <a:ea typeface="Calibri"/>
                <a:cs typeface="Calibri"/>
                <a:sym typeface="Calibri"/>
              </a:rPr>
              <a:t>- While there is a vague relationship between this proposed use of funds and the identified need to reduce instructor-focused teaching, there is not a clear connection. </a:t>
            </a:r>
            <a:endParaRPr sz="1200">
              <a:solidFill>
                <a:schemeClr val="dk1"/>
              </a:solidFill>
              <a:latin typeface="Calibri"/>
              <a:ea typeface="Calibri"/>
              <a:cs typeface="Calibri"/>
              <a:sym typeface="Calibri"/>
            </a:endParaRPr>
          </a:p>
          <a:p>
            <a:pPr marL="0" lvl="0" indent="0" algn="l" rtl="0">
              <a:lnSpc>
                <a:spcPct val="123750"/>
              </a:lnSpc>
              <a:spcBef>
                <a:spcPts val="0"/>
              </a:spcBef>
              <a:spcAft>
                <a:spcPts val="0"/>
              </a:spcAft>
              <a:buNone/>
            </a:pPr>
            <a:r>
              <a:rPr lang="en" sz="1200" b="1">
                <a:solidFill>
                  <a:schemeClr val="dk1"/>
                </a:solidFill>
                <a:latin typeface="Calibri"/>
                <a:ea typeface="Calibri"/>
                <a:cs typeface="Calibri"/>
                <a:sym typeface="Calibri"/>
              </a:rPr>
              <a:t>Academic Standards</a:t>
            </a:r>
            <a:r>
              <a:rPr lang="en" sz="1200">
                <a:solidFill>
                  <a:schemeClr val="dk1"/>
                </a:solidFill>
                <a:latin typeface="Calibri"/>
                <a:ea typeface="Calibri"/>
                <a:cs typeface="Calibri"/>
                <a:sym typeface="Calibri"/>
              </a:rPr>
              <a:t> - While this plan does offer a unique learning experience, there is no clear evidence that the proposed field trip will provide an opportunity for students to meet state academic standards.</a:t>
            </a:r>
            <a:endParaRPr sz="1200">
              <a:solidFill>
                <a:schemeClr val="dk1"/>
              </a:solidFill>
              <a:latin typeface="Calibri"/>
              <a:ea typeface="Calibri"/>
              <a:cs typeface="Calibri"/>
              <a:sym typeface="Calibri"/>
            </a:endParaRPr>
          </a:p>
          <a:p>
            <a:pPr marL="0" lvl="0" indent="0" algn="l" rtl="0">
              <a:lnSpc>
                <a:spcPct val="123750"/>
              </a:lnSpc>
              <a:spcBef>
                <a:spcPts val="0"/>
              </a:spcBef>
              <a:spcAft>
                <a:spcPts val="0"/>
              </a:spcAft>
              <a:buNone/>
            </a:pPr>
            <a:r>
              <a:rPr lang="en" sz="1200" b="1">
                <a:solidFill>
                  <a:schemeClr val="dk1"/>
                </a:solidFill>
                <a:latin typeface="Calibri"/>
                <a:ea typeface="Calibri"/>
                <a:cs typeface="Calibri"/>
                <a:sym typeface="Calibri"/>
              </a:rPr>
              <a:t>Academic Program</a:t>
            </a:r>
            <a:r>
              <a:rPr lang="en" sz="1200">
                <a:solidFill>
                  <a:schemeClr val="dk1"/>
                </a:solidFill>
                <a:latin typeface="Calibri"/>
                <a:ea typeface="Calibri"/>
                <a:cs typeface="Calibri"/>
                <a:sym typeface="Calibri"/>
              </a:rPr>
              <a:t> - This field trip may provide a supplemental academic experience, but is it strongly tied to content and standards? We do not have enough information to know whether this is an evidence-based instructional strategy.</a:t>
            </a:r>
            <a:endParaRPr sz="1200">
              <a:solidFill>
                <a:schemeClr val="dk1"/>
              </a:solidFill>
              <a:latin typeface="Calibri"/>
              <a:ea typeface="Calibri"/>
              <a:cs typeface="Calibri"/>
              <a:sym typeface="Calibri"/>
            </a:endParaRPr>
          </a:p>
          <a:p>
            <a:pPr marL="0" lvl="0" indent="0" algn="l" rtl="0">
              <a:lnSpc>
                <a:spcPct val="123750"/>
              </a:lnSpc>
              <a:spcBef>
                <a:spcPts val="0"/>
              </a:spcBef>
              <a:spcAft>
                <a:spcPts val="0"/>
              </a:spcAft>
              <a:buNone/>
            </a:pPr>
            <a:r>
              <a:rPr lang="en" sz="1200" b="1">
                <a:solidFill>
                  <a:schemeClr val="dk1"/>
                </a:solidFill>
                <a:latin typeface="Calibri"/>
                <a:ea typeface="Calibri"/>
                <a:cs typeface="Calibri"/>
                <a:sym typeface="Calibri"/>
              </a:rPr>
              <a:t>Quality Learning</a:t>
            </a:r>
            <a:r>
              <a:rPr lang="en" sz="1200">
                <a:solidFill>
                  <a:schemeClr val="dk1"/>
                </a:solidFill>
                <a:latin typeface="Calibri"/>
                <a:ea typeface="Calibri"/>
                <a:cs typeface="Calibri"/>
                <a:sym typeface="Calibri"/>
              </a:rPr>
              <a:t> - Yes, since the field trip is an overnight, it technically would be increasing learning time.</a:t>
            </a:r>
            <a:endParaRPr sz="1200">
              <a:solidFill>
                <a:schemeClr val="dk1"/>
              </a:solidFill>
              <a:latin typeface="Calibri"/>
              <a:ea typeface="Calibri"/>
              <a:cs typeface="Calibri"/>
              <a:sym typeface="Calibri"/>
            </a:endParaRPr>
          </a:p>
          <a:p>
            <a:pPr marL="0" lvl="0" indent="0" algn="l" rtl="0">
              <a:lnSpc>
                <a:spcPct val="123750"/>
              </a:lnSpc>
              <a:spcBef>
                <a:spcPts val="0"/>
              </a:spcBef>
              <a:spcAft>
                <a:spcPts val="0"/>
              </a:spcAft>
              <a:buNone/>
            </a:pPr>
            <a:r>
              <a:rPr lang="en" sz="1200" b="1">
                <a:solidFill>
                  <a:schemeClr val="dk1"/>
                </a:solidFill>
                <a:latin typeface="Calibri"/>
                <a:ea typeface="Calibri"/>
                <a:cs typeface="Calibri"/>
                <a:sym typeface="Calibri"/>
              </a:rPr>
              <a:t>Well Rounded Education</a:t>
            </a:r>
            <a:r>
              <a:rPr lang="en" sz="1200">
                <a:solidFill>
                  <a:schemeClr val="dk1"/>
                </a:solidFill>
                <a:latin typeface="Calibri"/>
                <a:ea typeface="Calibri"/>
                <a:cs typeface="Calibri"/>
                <a:sym typeface="Calibri"/>
              </a:rPr>
              <a:t> -This experience may enrich learning, but we would need more justification on how the field trip connects to academic standards.</a:t>
            </a:r>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05c78918f2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05c78918f2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Evita Speaker Notes</a:t>
            </a:r>
            <a:endParaRPr/>
          </a:p>
          <a:p>
            <a:pPr marL="0" lvl="0" indent="0" algn="l" rtl="0">
              <a:spcBef>
                <a:spcPts val="0"/>
              </a:spcBef>
              <a:spcAft>
                <a:spcPts val="0"/>
              </a:spcAft>
              <a:buNone/>
            </a:pPr>
            <a:r>
              <a:rPr lang="en"/>
              <a:t>By the end of this presentation, you will:</a:t>
            </a:r>
            <a:endParaRPr/>
          </a:p>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Know the purpose of Title I, Part A and the difference between Schoolwide and Targeted Assistance programs.</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Understand the eligibility and program requirements for Schoolwide programs.</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Be familiar with the Schoolwide program development cycle in order to plan, implement, and evaluate a Schoolwide program.</a:t>
            </a:r>
            <a:endParaRPr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c6340aeda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1c6340aeda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At-Risk -</a:t>
            </a:r>
            <a:r>
              <a:rPr lang="en">
                <a:solidFill>
                  <a:schemeClr val="dk1"/>
                </a:solidFill>
              </a:rPr>
              <a:t> This plan is inclusive of the entire grade level.</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Evidence-based</a:t>
            </a:r>
            <a:r>
              <a:rPr lang="en">
                <a:solidFill>
                  <a:schemeClr val="dk1"/>
                </a:solidFill>
              </a:rPr>
              <a:t> - There is no evidence based justification included in the plan.</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Evaluation </a:t>
            </a:r>
            <a:r>
              <a:rPr lang="en">
                <a:solidFill>
                  <a:schemeClr val="dk1"/>
                </a:solidFill>
              </a:rPr>
              <a:t>- Depending on the documentation and data collected, it might be possible to provide evidence or a connection that this activity helped increase student achievement.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Supplemental </a:t>
            </a:r>
            <a:r>
              <a:rPr lang="en">
                <a:solidFill>
                  <a:schemeClr val="dk1"/>
                </a:solidFill>
              </a:rPr>
              <a:t>- It is unclear whether this program could be paid for using state or local funds.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Reasonable</a:t>
            </a:r>
            <a:r>
              <a:rPr lang="en">
                <a:solidFill>
                  <a:schemeClr val="dk1"/>
                </a:solidFill>
              </a:rPr>
              <a:t>- Since the cost of this activity is a significant portion of this LEA’s Title I allocation, it would not be considered reasonable or necessary to spend this much money on this activity.</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1bab2f32ff9_3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1bab2f32ff9_3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Rachel Speaker Notes:</a:t>
            </a:r>
            <a:r>
              <a:rPr lang="en"/>
              <a:t> Due to the uncertainty of this use of funds highlighted by the guiding questions for the use of ESEA Title I funds, this district may want to consider using their schoolwide funds in a different way. While this field trip sounds like a great experience for these students, the district might consider how they could fund this activity using State or Local funds.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02391470b0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202391470b0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Evita Speaker Notes</a:t>
            </a:r>
            <a:endParaRPr/>
          </a:p>
          <a:p>
            <a:pPr marL="0" lvl="0" indent="0" algn="l" rtl="0">
              <a:spcBef>
                <a:spcPts val="0"/>
              </a:spcBef>
              <a:spcAft>
                <a:spcPts val="0"/>
              </a:spcAft>
              <a:buNone/>
            </a:pPr>
            <a:r>
              <a:rPr lang="en"/>
              <a:t>The next step is to implement the Comprehensive Schoolwide Plan.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1fda15e939d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1fda15e939d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Evita Speaker Notes</a:t>
            </a:r>
            <a:endParaRPr b="1">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We want to reiterate that LEAs should implement activities that are evidence-based, allowable, reasonable, and necessary.</a:t>
            </a: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02391470b0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202391470b0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Rachel Speaker Notes: </a:t>
            </a:r>
            <a:r>
              <a:rPr lang="en"/>
              <a:t>The last step in the cycle is monitoring the effectiveness of programming and adjusting if needed.</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1b2d0abc2d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1b2d0abc2d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400"/>
              </a:spcBef>
              <a:spcAft>
                <a:spcPts val="0"/>
              </a:spcAft>
              <a:buNone/>
            </a:pPr>
            <a:r>
              <a:rPr lang="en" b="1"/>
              <a:t>Rachel Speaker Notes: </a:t>
            </a:r>
            <a:r>
              <a:rPr lang="en"/>
              <a:t>LEAs should annually review and regularly monitor their schoolwide programs. Through progress monitoring, the LEA will be able to determine if desired outcomes have been achieved, assist decision making on how to adjust or improve the program and answer questions about the value of the program and the investments being made.</a:t>
            </a:r>
            <a:endParaRPr/>
          </a:p>
          <a:p>
            <a:pPr marL="0" lvl="0" indent="0" algn="l" rtl="0">
              <a:lnSpc>
                <a:spcPct val="90000"/>
              </a:lnSpc>
              <a:spcBef>
                <a:spcPts val="400"/>
              </a:spcBef>
              <a:spcAft>
                <a:spcPts val="0"/>
              </a:spcAft>
              <a:buNone/>
            </a:pPr>
            <a:endParaRPr/>
          </a:p>
          <a:p>
            <a:pPr marL="0" lvl="0" indent="0" algn="l" rtl="0">
              <a:lnSpc>
                <a:spcPct val="90000"/>
              </a:lnSpc>
              <a:spcBef>
                <a:spcPts val="40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1c653db8ef8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1c653db8ef8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b="1">
                <a:solidFill>
                  <a:schemeClr val="dk1"/>
                </a:solidFill>
                <a:highlight>
                  <a:srgbClr val="FFFFFF"/>
                </a:highlight>
              </a:rPr>
              <a:t>Rachel Speaker Notes: </a:t>
            </a:r>
            <a:r>
              <a:rPr lang="en" sz="1050">
                <a:solidFill>
                  <a:schemeClr val="dk1"/>
                </a:solidFill>
                <a:highlight>
                  <a:schemeClr val="lt1"/>
                </a:highlight>
              </a:rPr>
              <a:t> To support schools and districts with evaluating the impact of programs supported with ESEA  funds, t</a:t>
            </a:r>
            <a:r>
              <a:rPr lang="en" sz="1050">
                <a:solidFill>
                  <a:schemeClr val="dk1"/>
                </a:solidFill>
                <a:highlight>
                  <a:srgbClr val="FFFFFF"/>
                </a:highlight>
              </a:rPr>
              <a:t>he Federal Programs and Supports Unit partnered with the Regional Educational Laboratory to develop and deliver a series of Program Evaluation Trainings. The program evaluation training modules are sequential and build upon each other. These trainings are linked to this slide and can also be found on CDE’s program evaluation training website.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1b1c5a8bfde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1b1c5a8bfde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Evita Speaker Notes</a:t>
            </a:r>
            <a:endParaRPr b="1">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There are some misunderstandings about Schoolwide programming. The first misunderstanding is that Title I funds may only be used for reading or math instruction, remedial instruction, or instruction in general. Actually, funds can be used to support any activities that address the needs identified in the CNA and improve student academic achievement. Another misunderstanding is that Title I programming is only for low achieving students or delivered through the pull out model. Really, all students can benefit from a Schoolwide program and a variety of instructional models can be utilized.</a:t>
            </a:r>
            <a:endParaRPr>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1b9b54a97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1b9b54a97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Evita Speaker Notes</a:t>
            </a:r>
            <a:endParaRPr b="1">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final misunderstanding is that Title I funds may not support preschool-aged students. Actually, a Schoolwide program may include a preschool that prepares children for success in Kindergarten.</a:t>
            </a:r>
            <a:endParaRPr b="1">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206859051d9_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206859051d9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Rachel Speaker Notes: </a:t>
            </a:r>
            <a:r>
              <a:rPr lang="en"/>
              <a:t>To wrap up this presentation, we have several tips regarding schoolwide program planning. First, here are several tips and reminders about the comprehensive schoolwide plan:</a:t>
            </a:r>
            <a:endParaRPr/>
          </a:p>
          <a:p>
            <a:pPr marL="457200" lvl="0" indent="-298450" algn="l" rtl="0">
              <a:spcBef>
                <a:spcPts val="0"/>
              </a:spcBef>
              <a:spcAft>
                <a:spcPts val="0"/>
              </a:spcAft>
              <a:buSzPts val="1100"/>
              <a:buChar char="●"/>
            </a:pPr>
            <a:r>
              <a:rPr lang="en"/>
              <a:t>The plan must be developed annually </a:t>
            </a:r>
            <a:endParaRPr/>
          </a:p>
          <a:p>
            <a:pPr marL="457200" lvl="0" indent="-298450" algn="l" rtl="0">
              <a:spcBef>
                <a:spcPts val="0"/>
              </a:spcBef>
              <a:spcAft>
                <a:spcPts val="0"/>
              </a:spcAft>
              <a:buSzPts val="1100"/>
              <a:buChar char="●"/>
            </a:pPr>
            <a:r>
              <a:rPr lang="en"/>
              <a:t>The plan must be regularly monitored internally</a:t>
            </a:r>
            <a:endParaRPr/>
          </a:p>
          <a:p>
            <a:pPr marL="457200" lvl="0" indent="-298450" algn="l" rtl="0">
              <a:spcBef>
                <a:spcPts val="0"/>
              </a:spcBef>
              <a:spcAft>
                <a:spcPts val="0"/>
              </a:spcAft>
              <a:buSzPts val="1100"/>
              <a:buChar char="●"/>
            </a:pPr>
            <a:r>
              <a:rPr lang="en"/>
              <a:t>The plan must be based on needs identified in the CNA</a:t>
            </a:r>
            <a:endParaRPr/>
          </a:p>
          <a:p>
            <a:pPr marL="457200" lvl="0" indent="-298450" algn="l" rtl="0">
              <a:spcBef>
                <a:spcPts val="0"/>
              </a:spcBef>
              <a:spcAft>
                <a:spcPts val="0"/>
              </a:spcAft>
              <a:buSzPts val="1100"/>
              <a:buChar char="●"/>
            </a:pPr>
            <a:r>
              <a:rPr lang="en"/>
              <a:t>The plan must be made available to the public in an understandable and uniform format in a language parents can understand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b1c5a8bfde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b1c5a8bfde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Rachel Speaker Notes: </a:t>
            </a:r>
            <a:r>
              <a:rPr lang="en"/>
              <a:t>The purpose of a schoolwide program is to upgrade the entire educational program of a Title I school. The goal of this programming is to provide opportunities for all children to meet the challenging State academic standards, increase the amount and quality of learning time, </a:t>
            </a:r>
            <a:r>
              <a:rPr lang="en">
                <a:highlight>
                  <a:srgbClr val="FFFF00"/>
                </a:highlight>
              </a:rPr>
              <a:t>help provide an enriched and accelerated curriculum, provide a well-rounded education; and address the needs of all children in the school, but particularly the needs of those at risk of not meeting the State academic standards.</a:t>
            </a:r>
            <a:endParaRPr>
              <a:highlight>
                <a:srgbClr val="FFFF00"/>
              </a:highlight>
            </a:endParaRPr>
          </a:p>
          <a:p>
            <a:pPr marL="0" lvl="0" indent="0" algn="l" rtl="0">
              <a:spcBef>
                <a:spcPts val="0"/>
              </a:spcBef>
              <a:spcAft>
                <a:spcPts val="0"/>
              </a:spcAft>
              <a:buNone/>
            </a:pPr>
            <a:r>
              <a:rPr lang="en"/>
              <a:t>In comparison, schools that are ineligible to operate a schoolwide program, or choose not to, may use their Title I funds to operate a Targeted Assistance program. In a Targeted Assistance program, the school may use their Title I funds for programs that provide services to eligible children identified as having the greatest need for special assistance.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1b1c5a8bfde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1b1c5a8bfde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Evita Speaker Notes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Here are a few tips for the Consolidated Application. Make sure Title I schools are served in rank order, connect narrative responses to the CNA and Schoolwide plan, and ensure that activities in the budget support the needs identified in the CNA.</a:t>
            </a:r>
            <a:endParaRPr>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202391470b0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202391470b0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Rachel Speaker Notes: </a:t>
            </a:r>
            <a:r>
              <a:rPr lang="en">
                <a:solidFill>
                  <a:schemeClr val="dk1"/>
                </a:solidFill>
              </a:rPr>
              <a:t>Some years, your school may be monitored by CDE. Here are some tips for CDE monitoring. Be sure to document the involvement of various stakeholders during the development of your schoolwide plan. Internally monitor your programming and make revisions, when necessary. Finally, ensure that your plan is accessible to your school community. </a:t>
            </a:r>
            <a:endParaRPr>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205c78918f2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205c78918f2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Evita Speaker Notes</a:t>
            </a:r>
            <a:endParaRPr b="1">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This is the end of our presentation. [Read slide]</a:t>
            </a:r>
            <a:endParaRPr b="1">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1b1c5a8bfde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1b1c5a8bfde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Evita Speaker Notes</a:t>
            </a:r>
            <a:endParaRPr b="1">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Here are some useful resources if you would like more information about Schoolwide programs.</a:t>
            </a:r>
            <a:endParaRPr>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1b1c5a8bfd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1b1c5a8bfd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Evita Speaker Notes</a:t>
            </a:r>
            <a:endParaRPr b="1">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[Read slide] Thank you for your time and best wishes to you as you implement your schoolwide plans.</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b1c5a8bfde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b1c5a8bfde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Rachel Speaker Notes:</a:t>
            </a:r>
            <a:r>
              <a:rPr lang="en"/>
              <a:t> In order to be eligible for schoolwide programming, Title I schools must meet the required poverty threshold of 40%. This means that at least 40% of the children in the eligible school attendance area are from low-income families. If a school does not meet the 40% poverty threshold, but would like to operate a schoolwide program, they can apply for a waiver. This waiver is linked on the slide or can be found on CDE’s Schoolwide Programming website. Since schoolwide programming is considered a comprehensive reform strategy to upgrade the entire educational program of a school, all students who attend that school are eligible to receive services. </a:t>
            </a:r>
            <a:endParaRPr/>
          </a:p>
          <a:p>
            <a:pPr marL="0" marR="38100" lvl="0" indent="0" algn="l" rtl="0">
              <a:lnSpc>
                <a:spcPct val="115000"/>
              </a:lnSpc>
              <a:spcBef>
                <a:spcPts val="0"/>
              </a:spcBef>
              <a:spcAft>
                <a:spcPts val="0"/>
              </a:spcAft>
              <a:buClr>
                <a:schemeClr val="dk1"/>
              </a:buClr>
              <a:buSzPts val="1100"/>
              <a:buFont typeface="Arial"/>
              <a:buNone/>
            </a:pPr>
            <a:endParaRPr sz="1200">
              <a:solidFill>
                <a:srgbClr val="333333"/>
              </a:solidFill>
              <a:highlight>
                <a:srgbClr val="FFFFFF"/>
              </a:highlight>
              <a:latin typeface="Verdana"/>
              <a:ea typeface="Verdana"/>
              <a:cs typeface="Verdana"/>
              <a:sym typeface="Verdana"/>
            </a:endParaRPr>
          </a:p>
          <a:p>
            <a:pPr marL="0" lvl="0" indent="0" algn="l" rtl="0">
              <a:spcBef>
                <a:spcPts val="800"/>
              </a:spcBef>
              <a:spcAft>
                <a:spcPts val="0"/>
              </a:spcAft>
              <a:buNone/>
            </a:pPr>
            <a:endParaRPr sz="1050" b="1">
              <a:solidFill>
                <a:srgbClr val="333333"/>
              </a:solidFill>
              <a:highlight>
                <a:srgbClr val="FFFFFF"/>
              </a:highlight>
            </a:endParaRPr>
          </a:p>
          <a:p>
            <a:pPr marL="0" lvl="0" indent="0" algn="l" rtl="0">
              <a:spcBef>
                <a:spcPts val="0"/>
              </a:spcBef>
              <a:spcAft>
                <a:spcPts val="0"/>
              </a:spcAft>
              <a:buNone/>
            </a:pPr>
            <a:endParaRPr sz="1050" b="1">
              <a:solidFill>
                <a:srgbClr val="333333"/>
              </a:solidFill>
              <a:highlight>
                <a:srgbClr val="FFFFFF"/>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b1c5a8bfde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b1c5a8bfde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333333"/>
                </a:solidFill>
                <a:highlight>
                  <a:srgbClr val="FFFFFF"/>
                </a:highlight>
              </a:rPr>
              <a:t>Rachel Speaker Notes: </a:t>
            </a:r>
            <a:r>
              <a:rPr lang="en" sz="1200">
                <a:solidFill>
                  <a:srgbClr val="333333"/>
                </a:solidFill>
                <a:highlight>
                  <a:srgbClr val="FFFFFF"/>
                </a:highlight>
              </a:rPr>
              <a:t> There are several requirements for operating a schoolwide program. First, a school must conduct a comprehensive needs assessment. This CNA must include various sources of data. In Colorado, many districts use the Unified Improvement Plan, Strategic Plan, 90-Day plan, or S-CAP as their CNA. Next, a school must prepare and develop a comprehensive schoolwide plan to meet the needs identified in the CNA. It is very important that various stakeholders be consulted throughout the development of the schoolwide plan. After the plan has been developed and implemented, a school must annually review and regularly internally monitor the progress of their schoolwide plan to determine the program’s effectiveness in addressing their needs and increasing student achievement.</a:t>
            </a:r>
            <a:endParaRPr sz="1200">
              <a:solidFill>
                <a:srgbClr val="333333"/>
              </a:solidFill>
              <a:highlight>
                <a:srgbClr val="FFFFFF"/>
              </a:highlight>
            </a:endParaRPr>
          </a:p>
          <a:p>
            <a:pPr marL="0" lvl="0" indent="0" algn="l" rtl="0">
              <a:lnSpc>
                <a:spcPct val="115000"/>
              </a:lnSpc>
              <a:spcBef>
                <a:spcPts val="0"/>
              </a:spcBef>
              <a:spcAft>
                <a:spcPts val="0"/>
              </a:spcAft>
              <a:buNone/>
            </a:pPr>
            <a:endParaRPr sz="1050">
              <a:solidFill>
                <a:srgbClr val="333333"/>
              </a:solidFill>
              <a:highlight>
                <a:srgbClr val="FFFFFF"/>
              </a:highlight>
            </a:endParaRPr>
          </a:p>
          <a:p>
            <a:pPr marL="0" lvl="0" indent="0" algn="l" rtl="0">
              <a:spcBef>
                <a:spcPts val="160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b1c5a8bfde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b1c5a8bfde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Evita Speaker Notes</a:t>
            </a:r>
            <a:endParaRPr/>
          </a:p>
          <a:p>
            <a:pPr marL="0" lvl="0" indent="0" algn="l" rtl="0">
              <a:spcBef>
                <a:spcPts val="0"/>
              </a:spcBef>
              <a:spcAft>
                <a:spcPts val="0"/>
              </a:spcAft>
              <a:buNone/>
            </a:pPr>
            <a:r>
              <a:rPr lang="en"/>
              <a:t>The planning, implementation, and evaluation of a Schoolwide program is a cycle, as you see in the graphic here. The steps to developing a Schoolwide program are [Read the boxes]. We’ll walk through each step in more detail in the following slides.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02391470b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02391470b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Evita Speaker Notes</a:t>
            </a:r>
            <a:endParaRPr/>
          </a:p>
          <a:p>
            <a:pPr marL="0" lvl="0" indent="0" algn="l" rtl="0">
              <a:spcBef>
                <a:spcPts val="0"/>
              </a:spcBef>
              <a:spcAft>
                <a:spcPts val="0"/>
              </a:spcAft>
              <a:buNone/>
            </a:pPr>
            <a:r>
              <a:rPr lang="en"/>
              <a:t>First, LEAs will conduct a comprehensive needs assessment.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fda15e939d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fda15e939d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Evita Speaker Notes</a:t>
            </a:r>
            <a:endParaRPr/>
          </a:p>
          <a:p>
            <a:pPr marL="0" lvl="0" indent="0" algn="l" rtl="0">
              <a:spcBef>
                <a:spcPts val="0"/>
              </a:spcBef>
              <a:spcAft>
                <a:spcPts val="0"/>
              </a:spcAft>
              <a:buNone/>
            </a:pPr>
            <a:r>
              <a:rPr lang="en"/>
              <a:t>Let’s look at the yellow questions in each box. The first question is: What is a Comprehensive Needs Assessment (or CNA for short)? A CNA is a documented process used to identify an LEAs needs and performance challenges, determine their root causes, and create a plan for addressing those needs.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The second question is: How does the CNA relate to ESEA Title I, Part A? The CNA is an annual requirement according to statute. Also, the strategies and interventions funded with Title I, Part A must relate to the needs identified in the CNA.</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The third question is: How can CNA data inform planning for Title I Schoolwide programs? The CNA data used depends on the LEAs needs. For example, Science assessment scores in the CNA would be meaningful to planning a Schoolwide program if the LEA has identified a need to increase student achievement in Science and plans to fund strategies to increase student achievement in Science using Title I funding.</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The fourth question is: How can CNA data inform local Schoolwide program evaluation? LEAs can use data from the CNA and data throughout the school year to evaluate if the Schoolwide program is achieving the intended goals.</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02391470b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02391470b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Rachel Speaker Notes:</a:t>
            </a:r>
            <a:r>
              <a:rPr lang="en"/>
              <a:t> The second step in the schoolwide program development cycle is considering evidence-based strategies to create a schoolwide plan.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p:nvPr/>
        </p:nvSpPr>
        <p:spPr>
          <a:xfrm>
            <a:off x="0" y="3506429"/>
            <a:ext cx="9144000" cy="1637100"/>
          </a:xfrm>
          <a:prstGeom prst="rect">
            <a:avLst/>
          </a:prstGeom>
          <a:gradFill>
            <a:gsLst>
              <a:gs pos="0">
                <a:schemeClr val="lt1"/>
              </a:gs>
              <a:gs pos="100000">
                <a:srgbClr val="FFC846">
                  <a:alpha val="49803"/>
                </a:srgbClr>
              </a:gs>
            </a:gsLst>
            <a:lin ang="54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3" name="Google Shape;13;p2"/>
          <p:cNvSpPr txBox="1">
            <a:spLocks noGrp="1"/>
          </p:cNvSpPr>
          <p:nvPr>
            <p:ph type="ctrTitle"/>
          </p:nvPr>
        </p:nvSpPr>
        <p:spPr>
          <a:xfrm>
            <a:off x="685801" y="2493128"/>
            <a:ext cx="7801800" cy="730200"/>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 name="Google Shape;14;p2"/>
          <p:cNvSpPr txBox="1">
            <a:spLocks noGrp="1"/>
          </p:cNvSpPr>
          <p:nvPr>
            <p:ph type="subTitle" idx="1"/>
          </p:nvPr>
        </p:nvSpPr>
        <p:spPr>
          <a:xfrm>
            <a:off x="685801" y="3506430"/>
            <a:ext cx="7801800" cy="4368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2400"/>
              <a:buNone/>
              <a:defRPr sz="24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5" name="Google Shape;15;p2"/>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chemeClr val="dk1"/>
                </a:solidFill>
                <a:latin typeface="Calibri"/>
                <a:ea typeface="Calibri"/>
                <a:cs typeface="Calibri"/>
                <a:sym typeface="Calibri"/>
              </a:defRPr>
            </a:lvl1pPr>
            <a:lvl2pPr marL="0" lvl="1" indent="0" algn="l">
              <a:spcBef>
                <a:spcPts val="0"/>
              </a:spcBef>
              <a:buNone/>
              <a:defRPr sz="1200" b="0" i="0" u="none" strike="noStrike" cap="none">
                <a:solidFill>
                  <a:schemeClr val="dk1"/>
                </a:solidFill>
                <a:latin typeface="Calibri"/>
                <a:ea typeface="Calibri"/>
                <a:cs typeface="Calibri"/>
                <a:sym typeface="Calibri"/>
              </a:defRPr>
            </a:lvl2pPr>
            <a:lvl3pPr marL="0" lvl="2" indent="0" algn="l">
              <a:spcBef>
                <a:spcPts val="0"/>
              </a:spcBef>
              <a:buNone/>
              <a:defRPr sz="1200" b="0" i="0" u="none" strike="noStrike" cap="none">
                <a:solidFill>
                  <a:schemeClr val="dk1"/>
                </a:solidFill>
                <a:latin typeface="Calibri"/>
                <a:ea typeface="Calibri"/>
                <a:cs typeface="Calibri"/>
                <a:sym typeface="Calibri"/>
              </a:defRPr>
            </a:lvl3pPr>
            <a:lvl4pPr marL="0" lvl="3" indent="0" algn="l">
              <a:spcBef>
                <a:spcPts val="0"/>
              </a:spcBef>
              <a:buNone/>
              <a:defRPr sz="1200" b="0" i="0" u="none" strike="noStrike" cap="none">
                <a:solidFill>
                  <a:schemeClr val="dk1"/>
                </a:solidFill>
                <a:latin typeface="Calibri"/>
                <a:ea typeface="Calibri"/>
                <a:cs typeface="Calibri"/>
                <a:sym typeface="Calibri"/>
              </a:defRPr>
            </a:lvl4pPr>
            <a:lvl5pPr marL="0" lvl="4" indent="0" algn="l">
              <a:spcBef>
                <a:spcPts val="0"/>
              </a:spcBef>
              <a:buNone/>
              <a:defRPr sz="1200" b="0" i="0" u="none" strike="noStrike" cap="none">
                <a:solidFill>
                  <a:schemeClr val="dk1"/>
                </a:solidFill>
                <a:latin typeface="Calibri"/>
                <a:ea typeface="Calibri"/>
                <a:cs typeface="Calibri"/>
                <a:sym typeface="Calibri"/>
              </a:defRPr>
            </a:lvl5pPr>
            <a:lvl6pPr marL="0" lvl="5" indent="0" algn="l">
              <a:spcBef>
                <a:spcPts val="0"/>
              </a:spcBef>
              <a:buNone/>
              <a:defRPr sz="1200" b="0" i="0" u="none" strike="noStrike" cap="none">
                <a:solidFill>
                  <a:schemeClr val="dk1"/>
                </a:solidFill>
                <a:latin typeface="Calibri"/>
                <a:ea typeface="Calibri"/>
                <a:cs typeface="Calibri"/>
                <a:sym typeface="Calibri"/>
              </a:defRPr>
            </a:lvl6pPr>
            <a:lvl7pPr marL="0" lvl="6" indent="0" algn="l">
              <a:spcBef>
                <a:spcPts val="0"/>
              </a:spcBef>
              <a:buNone/>
              <a:defRPr sz="1200" b="0" i="0" u="none" strike="noStrike" cap="none">
                <a:solidFill>
                  <a:schemeClr val="dk1"/>
                </a:solidFill>
                <a:latin typeface="Calibri"/>
                <a:ea typeface="Calibri"/>
                <a:cs typeface="Calibri"/>
                <a:sym typeface="Calibri"/>
              </a:defRPr>
            </a:lvl7pPr>
            <a:lvl8pPr marL="0" lvl="7" indent="0" algn="l">
              <a:spcBef>
                <a:spcPts val="0"/>
              </a:spcBef>
              <a:buNone/>
              <a:defRPr sz="1200" b="0" i="0" u="none" strike="noStrike" cap="none">
                <a:solidFill>
                  <a:schemeClr val="dk1"/>
                </a:solidFill>
                <a:latin typeface="Calibri"/>
                <a:ea typeface="Calibri"/>
                <a:cs typeface="Calibri"/>
                <a:sym typeface="Calibri"/>
              </a:defRPr>
            </a:lvl8pPr>
            <a:lvl9pPr marL="0" lvl="8" indent="0" algn="l">
              <a:spcBef>
                <a:spcPts val="0"/>
              </a:spcBef>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6" name="Google Shape;16;p2"/>
          <p:cNvPicPr preferRelativeResize="0"/>
          <p:nvPr/>
        </p:nvPicPr>
        <p:blipFill rotWithShape="1">
          <a:blip r:embed="rId2">
            <a:alphaModFix/>
          </a:blip>
          <a:srcRect/>
          <a:stretch/>
        </p:blipFill>
        <p:spPr>
          <a:xfrm>
            <a:off x="3512246" y="474530"/>
            <a:ext cx="2116730" cy="1321787"/>
          </a:xfrm>
          <a:prstGeom prst="rect">
            <a:avLst/>
          </a:prstGeom>
          <a:noFill/>
          <a:ln>
            <a:noFill/>
          </a:ln>
        </p:spPr>
      </p:pic>
      <p:cxnSp>
        <p:nvCxnSpPr>
          <p:cNvPr id="17" name="Google Shape;17;p2"/>
          <p:cNvCxnSpPr/>
          <p:nvPr/>
        </p:nvCxnSpPr>
        <p:spPr>
          <a:xfrm>
            <a:off x="685801" y="2064258"/>
            <a:ext cx="7801800" cy="15300"/>
          </a:xfrm>
          <a:prstGeom prst="straightConnector1">
            <a:avLst/>
          </a:prstGeom>
          <a:noFill/>
          <a:ln w="19050" cap="flat" cmpd="sng">
            <a:solidFill>
              <a:srgbClr val="FFC846"/>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5" name="Google Shape;75;p11"/>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7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77"/>
        <p:cNvGrpSpPr/>
        <p:nvPr/>
      </p:nvGrpSpPr>
      <p:grpSpPr>
        <a:xfrm>
          <a:off x="0" y="0"/>
          <a:ext cx="0" cy="0"/>
          <a:chOff x="0" y="0"/>
          <a:chExt cx="0" cy="0"/>
        </a:xfrm>
      </p:grpSpPr>
      <p:pic>
        <p:nvPicPr>
          <p:cNvPr id="78" name="Google Shape;78;p13"/>
          <p:cNvPicPr preferRelativeResize="0"/>
          <p:nvPr/>
        </p:nvPicPr>
        <p:blipFill rotWithShape="1">
          <a:blip r:embed="rId2">
            <a:alphaModFix/>
          </a:blip>
          <a:srcRect/>
          <a:stretch/>
        </p:blipFill>
        <p:spPr>
          <a:xfrm>
            <a:off x="0" y="-1"/>
            <a:ext cx="9144470" cy="5143765"/>
          </a:xfrm>
          <a:prstGeom prst="rect">
            <a:avLst/>
          </a:prstGeom>
          <a:noFill/>
          <a:ln>
            <a:noFill/>
          </a:ln>
        </p:spPr>
      </p:pic>
      <p:sp>
        <p:nvSpPr>
          <p:cNvPr id="79" name="Google Shape;79;p13"/>
          <p:cNvSpPr txBox="1">
            <a:spLocks noGrp="1"/>
          </p:cNvSpPr>
          <p:nvPr>
            <p:ph type="ctrTitle"/>
          </p:nvPr>
        </p:nvSpPr>
        <p:spPr>
          <a:xfrm>
            <a:off x="-1" y="1946787"/>
            <a:ext cx="9144600" cy="17532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dk1"/>
              </a:buClr>
              <a:buSzPts val="3000"/>
              <a:buFont typeface="Arial"/>
              <a:buNone/>
              <a:defRPr sz="3000">
                <a:solidFill>
                  <a:schemeClr val="dk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0" name="Google Shape;80;p13"/>
          <p:cNvSpPr txBox="1">
            <a:spLocks noGrp="1"/>
          </p:cNvSpPr>
          <p:nvPr>
            <p:ph type="sldNum" idx="12"/>
          </p:nvPr>
        </p:nvSpPr>
        <p:spPr>
          <a:xfrm>
            <a:off x="175065" y="4820266"/>
            <a:ext cx="2057400" cy="273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chemeClr val="dk1"/>
                </a:solidFill>
                <a:latin typeface="Calibri"/>
                <a:ea typeface="Calibri"/>
                <a:cs typeface="Calibri"/>
                <a:sym typeface="Calibri"/>
              </a:defRPr>
            </a:lvl1pPr>
            <a:lvl2pPr marL="0" lvl="1" indent="0" algn="l">
              <a:spcBef>
                <a:spcPts val="0"/>
              </a:spcBef>
              <a:buNone/>
              <a:defRPr sz="1200" b="0" i="0" u="none" strike="noStrike" cap="none">
                <a:solidFill>
                  <a:schemeClr val="dk1"/>
                </a:solidFill>
                <a:latin typeface="Calibri"/>
                <a:ea typeface="Calibri"/>
                <a:cs typeface="Calibri"/>
                <a:sym typeface="Calibri"/>
              </a:defRPr>
            </a:lvl2pPr>
            <a:lvl3pPr marL="0" lvl="2" indent="0" algn="l">
              <a:spcBef>
                <a:spcPts val="0"/>
              </a:spcBef>
              <a:buNone/>
              <a:defRPr sz="1200" b="0" i="0" u="none" strike="noStrike" cap="none">
                <a:solidFill>
                  <a:schemeClr val="dk1"/>
                </a:solidFill>
                <a:latin typeface="Calibri"/>
                <a:ea typeface="Calibri"/>
                <a:cs typeface="Calibri"/>
                <a:sym typeface="Calibri"/>
              </a:defRPr>
            </a:lvl3pPr>
            <a:lvl4pPr marL="0" lvl="3" indent="0" algn="l">
              <a:spcBef>
                <a:spcPts val="0"/>
              </a:spcBef>
              <a:buNone/>
              <a:defRPr sz="1200" b="0" i="0" u="none" strike="noStrike" cap="none">
                <a:solidFill>
                  <a:schemeClr val="dk1"/>
                </a:solidFill>
                <a:latin typeface="Calibri"/>
                <a:ea typeface="Calibri"/>
                <a:cs typeface="Calibri"/>
                <a:sym typeface="Calibri"/>
              </a:defRPr>
            </a:lvl4pPr>
            <a:lvl5pPr marL="0" lvl="4" indent="0" algn="l">
              <a:spcBef>
                <a:spcPts val="0"/>
              </a:spcBef>
              <a:buNone/>
              <a:defRPr sz="1200" b="0" i="0" u="none" strike="noStrike" cap="none">
                <a:solidFill>
                  <a:schemeClr val="dk1"/>
                </a:solidFill>
                <a:latin typeface="Calibri"/>
                <a:ea typeface="Calibri"/>
                <a:cs typeface="Calibri"/>
                <a:sym typeface="Calibri"/>
              </a:defRPr>
            </a:lvl5pPr>
            <a:lvl6pPr marL="0" lvl="5" indent="0" algn="l">
              <a:spcBef>
                <a:spcPts val="0"/>
              </a:spcBef>
              <a:buNone/>
              <a:defRPr sz="1200" b="0" i="0" u="none" strike="noStrike" cap="none">
                <a:solidFill>
                  <a:schemeClr val="dk1"/>
                </a:solidFill>
                <a:latin typeface="Calibri"/>
                <a:ea typeface="Calibri"/>
                <a:cs typeface="Calibri"/>
                <a:sym typeface="Calibri"/>
              </a:defRPr>
            </a:lvl6pPr>
            <a:lvl7pPr marL="0" lvl="6" indent="0" algn="l">
              <a:spcBef>
                <a:spcPts val="0"/>
              </a:spcBef>
              <a:buNone/>
              <a:defRPr sz="1200" b="0" i="0" u="none" strike="noStrike" cap="none">
                <a:solidFill>
                  <a:schemeClr val="dk1"/>
                </a:solidFill>
                <a:latin typeface="Calibri"/>
                <a:ea typeface="Calibri"/>
                <a:cs typeface="Calibri"/>
                <a:sym typeface="Calibri"/>
              </a:defRPr>
            </a:lvl7pPr>
            <a:lvl8pPr marL="0" lvl="7" indent="0" algn="l">
              <a:spcBef>
                <a:spcPts val="0"/>
              </a:spcBef>
              <a:buNone/>
              <a:defRPr sz="1200" b="0" i="0" u="none" strike="noStrike" cap="none">
                <a:solidFill>
                  <a:schemeClr val="dk1"/>
                </a:solidFill>
                <a:latin typeface="Calibri"/>
                <a:ea typeface="Calibri"/>
                <a:cs typeface="Calibri"/>
                <a:sym typeface="Calibri"/>
              </a:defRPr>
            </a:lvl8pPr>
            <a:lvl9pPr marL="0" lvl="8" indent="0" algn="l">
              <a:spcBef>
                <a:spcPts val="0"/>
              </a:spcBef>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81"/>
        <p:cNvGrpSpPr/>
        <p:nvPr/>
      </p:nvGrpSpPr>
      <p:grpSpPr>
        <a:xfrm>
          <a:off x="0" y="0"/>
          <a:ext cx="0" cy="0"/>
          <a:chOff x="0" y="0"/>
          <a:chExt cx="0" cy="0"/>
        </a:xfrm>
      </p:grpSpPr>
      <p:pic>
        <p:nvPicPr>
          <p:cNvPr id="82" name="Google Shape;82;p14"/>
          <p:cNvPicPr preferRelativeResize="0"/>
          <p:nvPr/>
        </p:nvPicPr>
        <p:blipFill rotWithShape="1">
          <a:blip r:embed="rId2">
            <a:alphaModFix/>
          </a:blip>
          <a:srcRect/>
          <a:stretch/>
        </p:blipFill>
        <p:spPr>
          <a:xfrm>
            <a:off x="0" y="2"/>
            <a:ext cx="9144000" cy="5143497"/>
          </a:xfrm>
          <a:prstGeom prst="rect">
            <a:avLst/>
          </a:prstGeom>
          <a:noFill/>
          <a:ln>
            <a:noFill/>
          </a:ln>
        </p:spPr>
      </p:pic>
      <p:sp>
        <p:nvSpPr>
          <p:cNvPr id="83" name="Google Shape;83;p14"/>
          <p:cNvSpPr txBox="1">
            <a:spLocks noGrp="1"/>
          </p:cNvSpPr>
          <p:nvPr>
            <p:ph type="ctrTitle"/>
          </p:nvPr>
        </p:nvSpPr>
        <p:spPr>
          <a:xfrm>
            <a:off x="0" y="1946787"/>
            <a:ext cx="9144000" cy="17532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dk1"/>
              </a:buClr>
              <a:buSzPts val="3000"/>
              <a:buFont typeface="Arial"/>
              <a:buNone/>
              <a:defRPr sz="3000">
                <a:solidFill>
                  <a:schemeClr val="dk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4" name="Google Shape;84;p14"/>
          <p:cNvSpPr txBox="1">
            <a:spLocks noGrp="1"/>
          </p:cNvSpPr>
          <p:nvPr>
            <p:ph type="sldNum" idx="12"/>
          </p:nvPr>
        </p:nvSpPr>
        <p:spPr>
          <a:xfrm>
            <a:off x="170937" y="4820266"/>
            <a:ext cx="2057400" cy="273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chemeClr val="dk1"/>
                </a:solidFill>
                <a:latin typeface="Calibri"/>
                <a:ea typeface="Calibri"/>
                <a:cs typeface="Calibri"/>
                <a:sym typeface="Calibri"/>
              </a:defRPr>
            </a:lvl1pPr>
            <a:lvl2pPr marL="0" lvl="1" indent="0" algn="l">
              <a:spcBef>
                <a:spcPts val="0"/>
              </a:spcBef>
              <a:buNone/>
              <a:defRPr sz="1200" b="0" i="0" u="none" strike="noStrike" cap="none">
                <a:solidFill>
                  <a:schemeClr val="dk1"/>
                </a:solidFill>
                <a:latin typeface="Calibri"/>
                <a:ea typeface="Calibri"/>
                <a:cs typeface="Calibri"/>
                <a:sym typeface="Calibri"/>
              </a:defRPr>
            </a:lvl2pPr>
            <a:lvl3pPr marL="0" lvl="2" indent="0" algn="l">
              <a:spcBef>
                <a:spcPts val="0"/>
              </a:spcBef>
              <a:buNone/>
              <a:defRPr sz="1200" b="0" i="0" u="none" strike="noStrike" cap="none">
                <a:solidFill>
                  <a:schemeClr val="dk1"/>
                </a:solidFill>
                <a:latin typeface="Calibri"/>
                <a:ea typeface="Calibri"/>
                <a:cs typeface="Calibri"/>
                <a:sym typeface="Calibri"/>
              </a:defRPr>
            </a:lvl3pPr>
            <a:lvl4pPr marL="0" lvl="3" indent="0" algn="l">
              <a:spcBef>
                <a:spcPts val="0"/>
              </a:spcBef>
              <a:buNone/>
              <a:defRPr sz="1200" b="0" i="0" u="none" strike="noStrike" cap="none">
                <a:solidFill>
                  <a:schemeClr val="dk1"/>
                </a:solidFill>
                <a:latin typeface="Calibri"/>
                <a:ea typeface="Calibri"/>
                <a:cs typeface="Calibri"/>
                <a:sym typeface="Calibri"/>
              </a:defRPr>
            </a:lvl4pPr>
            <a:lvl5pPr marL="0" lvl="4" indent="0" algn="l">
              <a:spcBef>
                <a:spcPts val="0"/>
              </a:spcBef>
              <a:buNone/>
              <a:defRPr sz="1200" b="0" i="0" u="none" strike="noStrike" cap="none">
                <a:solidFill>
                  <a:schemeClr val="dk1"/>
                </a:solidFill>
                <a:latin typeface="Calibri"/>
                <a:ea typeface="Calibri"/>
                <a:cs typeface="Calibri"/>
                <a:sym typeface="Calibri"/>
              </a:defRPr>
            </a:lvl5pPr>
            <a:lvl6pPr marL="0" lvl="5" indent="0" algn="l">
              <a:spcBef>
                <a:spcPts val="0"/>
              </a:spcBef>
              <a:buNone/>
              <a:defRPr sz="1200" b="0" i="0" u="none" strike="noStrike" cap="none">
                <a:solidFill>
                  <a:schemeClr val="dk1"/>
                </a:solidFill>
                <a:latin typeface="Calibri"/>
                <a:ea typeface="Calibri"/>
                <a:cs typeface="Calibri"/>
                <a:sym typeface="Calibri"/>
              </a:defRPr>
            </a:lvl6pPr>
            <a:lvl7pPr marL="0" lvl="6" indent="0" algn="l">
              <a:spcBef>
                <a:spcPts val="0"/>
              </a:spcBef>
              <a:buNone/>
              <a:defRPr sz="1200" b="0" i="0" u="none" strike="noStrike" cap="none">
                <a:solidFill>
                  <a:schemeClr val="dk1"/>
                </a:solidFill>
                <a:latin typeface="Calibri"/>
                <a:ea typeface="Calibri"/>
                <a:cs typeface="Calibri"/>
                <a:sym typeface="Calibri"/>
              </a:defRPr>
            </a:lvl7pPr>
            <a:lvl8pPr marL="0" lvl="7" indent="0" algn="l">
              <a:spcBef>
                <a:spcPts val="0"/>
              </a:spcBef>
              <a:buNone/>
              <a:defRPr sz="1200" b="0" i="0" u="none" strike="noStrike" cap="none">
                <a:solidFill>
                  <a:schemeClr val="dk1"/>
                </a:solidFill>
                <a:latin typeface="Calibri"/>
                <a:ea typeface="Calibri"/>
                <a:cs typeface="Calibri"/>
                <a:sym typeface="Calibri"/>
              </a:defRPr>
            </a:lvl8pPr>
            <a:lvl9pPr marL="0" lvl="8" indent="0" algn="l">
              <a:spcBef>
                <a:spcPts val="0"/>
              </a:spcBef>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pic>
        <p:nvPicPr>
          <p:cNvPr id="19" name="Google Shape;19;p3"/>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0" name="Google Shape;20;p3"/>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solidFill>
                  <a:schemeClr val="dk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 name="Google Shape;21;p3"/>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2" name="Google Shape;22;p3"/>
          <p:cNvPicPr preferRelativeResize="0"/>
          <p:nvPr/>
        </p:nvPicPr>
        <p:blipFill rotWithShape="1">
          <a:blip r:embed="rId3">
            <a:alphaModFix/>
          </a:blip>
          <a:srcRect/>
          <a:stretch/>
        </p:blipFill>
        <p:spPr>
          <a:xfrm>
            <a:off x="8086704" y="4629152"/>
            <a:ext cx="857291" cy="364738"/>
          </a:xfrm>
          <a:prstGeom prst="rect">
            <a:avLst/>
          </a:prstGeom>
          <a:noFill/>
          <a:ln>
            <a:noFill/>
          </a:ln>
        </p:spPr>
      </p:pic>
      <p:sp>
        <p:nvSpPr>
          <p:cNvPr id="23" name="Google Shape;23;p3"/>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4"/>
        <p:cNvGrpSpPr/>
        <p:nvPr/>
      </p:nvGrpSpPr>
      <p:grpSpPr>
        <a:xfrm>
          <a:off x="0" y="0"/>
          <a:ext cx="0" cy="0"/>
          <a:chOff x="0" y="0"/>
          <a:chExt cx="0" cy="0"/>
        </a:xfrm>
      </p:grpSpPr>
      <p:pic>
        <p:nvPicPr>
          <p:cNvPr id="25" name="Google Shape;25;p4"/>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6" name="Google Shape;26;p4"/>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solidFill>
                  <a:schemeClr val="dk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 name="Google Shape;27;p4"/>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8" name="Google Shape;28;p4"/>
          <p:cNvPicPr preferRelativeResize="0"/>
          <p:nvPr/>
        </p:nvPicPr>
        <p:blipFill rotWithShape="1">
          <a:blip r:embed="rId3">
            <a:alphaModFix/>
          </a:blip>
          <a:srcRect/>
          <a:stretch/>
        </p:blipFill>
        <p:spPr>
          <a:xfrm>
            <a:off x="8086704" y="4629152"/>
            <a:ext cx="857291" cy="364738"/>
          </a:xfrm>
          <a:prstGeom prst="rect">
            <a:avLst/>
          </a:prstGeom>
          <a:noFill/>
          <a:ln>
            <a:noFill/>
          </a:ln>
        </p:spPr>
      </p:pic>
      <p:sp>
        <p:nvSpPr>
          <p:cNvPr id="29" name="Google Shape;29;p4"/>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0" name="Google Shape;30;p4"/>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1"/>
        <p:cNvGrpSpPr/>
        <p:nvPr/>
      </p:nvGrpSpPr>
      <p:grpSpPr>
        <a:xfrm>
          <a:off x="0" y="0"/>
          <a:ext cx="0" cy="0"/>
          <a:chOff x="0" y="0"/>
          <a:chExt cx="0" cy="0"/>
        </a:xfrm>
      </p:grpSpPr>
      <p:pic>
        <p:nvPicPr>
          <p:cNvPr id="32" name="Google Shape;32;p5"/>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33" name="Google Shape;33;p5"/>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solidFill>
                  <a:schemeClr val="dk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4" name="Google Shape;34;p5"/>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35" name="Google Shape;35;p5"/>
          <p:cNvPicPr preferRelativeResize="0"/>
          <p:nvPr/>
        </p:nvPicPr>
        <p:blipFill rotWithShape="1">
          <a:blip r:embed="rId3">
            <a:alphaModFix/>
          </a:blip>
          <a:srcRect/>
          <a:stretch/>
        </p:blipFill>
        <p:spPr>
          <a:xfrm>
            <a:off x="8086704" y="4629152"/>
            <a:ext cx="857291" cy="364738"/>
          </a:xfrm>
          <a:prstGeom prst="rect">
            <a:avLst/>
          </a:prstGeom>
          <a:noFill/>
          <a:ln>
            <a:noFill/>
          </a:ln>
        </p:spPr>
      </p:pic>
      <p:sp>
        <p:nvSpPr>
          <p:cNvPr id="36" name="Google Shape;36;p5"/>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7" name="Google Shape;37;p5"/>
          <p:cNvPicPr preferRelativeResize="0"/>
          <p:nvPr/>
        </p:nvPicPr>
        <p:blipFill rotWithShape="1">
          <a:blip r:embed="rId4">
            <a:alphaModFix/>
          </a:blip>
          <a:srcRect/>
          <a:stretch/>
        </p:blipFill>
        <p:spPr>
          <a:xfrm>
            <a:off x="128460" y="13716"/>
            <a:ext cx="723883" cy="8277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38"/>
        <p:cNvGrpSpPr/>
        <p:nvPr/>
      </p:nvGrpSpPr>
      <p:grpSpPr>
        <a:xfrm>
          <a:off x="0" y="0"/>
          <a:ext cx="0" cy="0"/>
          <a:chOff x="0" y="0"/>
          <a:chExt cx="0" cy="0"/>
        </a:xfrm>
      </p:grpSpPr>
      <p:pic>
        <p:nvPicPr>
          <p:cNvPr id="39" name="Google Shape;39;p6"/>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40" name="Google Shape;40;p6"/>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solidFill>
                  <a:schemeClr val="dk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1" name="Google Shape;41;p6"/>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42" name="Google Shape;42;p6"/>
          <p:cNvPicPr preferRelativeResize="0"/>
          <p:nvPr/>
        </p:nvPicPr>
        <p:blipFill rotWithShape="1">
          <a:blip r:embed="rId3">
            <a:alphaModFix/>
          </a:blip>
          <a:srcRect/>
          <a:stretch/>
        </p:blipFill>
        <p:spPr>
          <a:xfrm>
            <a:off x="8086704" y="4629152"/>
            <a:ext cx="857291" cy="364738"/>
          </a:xfrm>
          <a:prstGeom prst="rect">
            <a:avLst/>
          </a:prstGeom>
          <a:noFill/>
          <a:ln>
            <a:noFill/>
          </a:ln>
        </p:spPr>
      </p:pic>
      <p:sp>
        <p:nvSpPr>
          <p:cNvPr id="43" name="Google Shape;43;p6"/>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44" name="Google Shape;44;p6"/>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45"/>
        <p:cNvGrpSpPr/>
        <p:nvPr/>
      </p:nvGrpSpPr>
      <p:grpSpPr>
        <a:xfrm>
          <a:off x="0" y="0"/>
          <a:ext cx="0" cy="0"/>
          <a:chOff x="0" y="0"/>
          <a:chExt cx="0" cy="0"/>
        </a:xfrm>
      </p:grpSpPr>
      <p:pic>
        <p:nvPicPr>
          <p:cNvPr id="46" name="Google Shape;46;p7"/>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47" name="Google Shape;47;p7"/>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solidFill>
                  <a:schemeClr val="dk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8" name="Google Shape;48;p7"/>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49" name="Google Shape;49;p7"/>
          <p:cNvPicPr preferRelativeResize="0"/>
          <p:nvPr/>
        </p:nvPicPr>
        <p:blipFill rotWithShape="1">
          <a:blip r:embed="rId3">
            <a:alphaModFix/>
          </a:blip>
          <a:srcRect/>
          <a:stretch/>
        </p:blipFill>
        <p:spPr>
          <a:xfrm>
            <a:off x="8086704" y="4629152"/>
            <a:ext cx="857291" cy="364738"/>
          </a:xfrm>
          <a:prstGeom prst="rect">
            <a:avLst/>
          </a:prstGeom>
          <a:noFill/>
          <a:ln>
            <a:noFill/>
          </a:ln>
        </p:spPr>
      </p:pic>
      <p:sp>
        <p:nvSpPr>
          <p:cNvPr id="50" name="Google Shape;50;p7"/>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51" name="Google Shape;51;p7"/>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52"/>
        <p:cNvGrpSpPr/>
        <p:nvPr/>
      </p:nvGrpSpPr>
      <p:grpSpPr>
        <a:xfrm>
          <a:off x="0" y="0"/>
          <a:ext cx="0" cy="0"/>
          <a:chOff x="0" y="0"/>
          <a:chExt cx="0" cy="0"/>
        </a:xfrm>
      </p:grpSpPr>
      <p:pic>
        <p:nvPicPr>
          <p:cNvPr id="53" name="Google Shape;53;p8"/>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54" name="Google Shape;54;p8"/>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solidFill>
                  <a:schemeClr val="dk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5" name="Google Shape;55;p8"/>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56" name="Google Shape;56;p8"/>
          <p:cNvPicPr preferRelativeResize="0"/>
          <p:nvPr/>
        </p:nvPicPr>
        <p:blipFill rotWithShape="1">
          <a:blip r:embed="rId3">
            <a:alphaModFix/>
          </a:blip>
          <a:srcRect/>
          <a:stretch/>
        </p:blipFill>
        <p:spPr>
          <a:xfrm>
            <a:off x="8086704" y="4629152"/>
            <a:ext cx="857291" cy="364738"/>
          </a:xfrm>
          <a:prstGeom prst="rect">
            <a:avLst/>
          </a:prstGeom>
          <a:noFill/>
          <a:ln>
            <a:noFill/>
          </a:ln>
        </p:spPr>
      </p:pic>
      <p:sp>
        <p:nvSpPr>
          <p:cNvPr id="57" name="Google Shape;57;p8"/>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58" name="Google Shape;58;p8"/>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59"/>
        <p:cNvGrpSpPr/>
        <p:nvPr/>
      </p:nvGrpSpPr>
      <p:grpSpPr>
        <a:xfrm>
          <a:off x="0" y="0"/>
          <a:ext cx="0" cy="0"/>
          <a:chOff x="0" y="0"/>
          <a:chExt cx="0" cy="0"/>
        </a:xfrm>
      </p:grpSpPr>
      <p:pic>
        <p:nvPicPr>
          <p:cNvPr id="60" name="Google Shape;60;p9"/>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61" name="Google Shape;61;p9"/>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solidFill>
                  <a:schemeClr val="dk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2" name="Google Shape;62;p9"/>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63" name="Google Shape;63;p9"/>
          <p:cNvPicPr preferRelativeResize="0"/>
          <p:nvPr/>
        </p:nvPicPr>
        <p:blipFill rotWithShape="1">
          <a:blip r:embed="rId3">
            <a:alphaModFix/>
          </a:blip>
          <a:srcRect/>
          <a:stretch/>
        </p:blipFill>
        <p:spPr>
          <a:xfrm>
            <a:off x="8086704" y="4629152"/>
            <a:ext cx="857291" cy="364738"/>
          </a:xfrm>
          <a:prstGeom prst="rect">
            <a:avLst/>
          </a:prstGeom>
          <a:noFill/>
          <a:ln>
            <a:noFill/>
          </a:ln>
        </p:spPr>
      </p:pic>
      <p:sp>
        <p:nvSpPr>
          <p:cNvPr id="64" name="Google Shape;64;p9"/>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5" name="Google Shape;65;p9"/>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628650" y="1165860"/>
            <a:ext cx="3886200" cy="32634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8" name="Google Shape;68;p10"/>
          <p:cNvSpPr txBox="1">
            <a:spLocks noGrp="1"/>
          </p:cNvSpPr>
          <p:nvPr>
            <p:ph type="body" idx="2"/>
          </p:nvPr>
        </p:nvSpPr>
        <p:spPr>
          <a:xfrm>
            <a:off x="4629150" y="1165860"/>
            <a:ext cx="3886200" cy="32634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69" name="Google Shape;69;p10"/>
          <p:cNvPicPr preferRelativeResize="0"/>
          <p:nvPr/>
        </p:nvPicPr>
        <p:blipFill rotWithShape="1">
          <a:blip r:embed="rId2">
            <a:alphaModFix/>
          </a:blip>
          <a:srcRect/>
          <a:stretch/>
        </p:blipFill>
        <p:spPr>
          <a:xfrm>
            <a:off x="8086704" y="4629152"/>
            <a:ext cx="857291" cy="364738"/>
          </a:xfrm>
          <a:prstGeom prst="rect">
            <a:avLst/>
          </a:prstGeom>
          <a:noFill/>
          <a:ln>
            <a:noFill/>
          </a:ln>
        </p:spPr>
      </p:pic>
      <p:sp>
        <p:nvSpPr>
          <p:cNvPr id="70" name="Google Shape;70;p10"/>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71" name="Google Shape;71;p10"/>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72" name="Google Shape;72;p10"/>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solidFill>
                  <a:schemeClr val="dk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cde.state.co.us/fedprograms/progevaltraining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cde.state.co.us/fedprograms/regionalcontactspage"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s://www.congress.gov/114/plaws/publ95/PLAW-114publ95.pdf" TargetMode="External"/><Relationship Id="rId7" Type="http://schemas.openxmlformats.org/officeDocument/2006/relationships/hyperlink" Target="https://ies.ed.gov/ncee/wwc/"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cde.state.co.us/fedprograms/evidence_based_interventions" TargetMode="External"/><Relationship Id="rId5" Type="http://schemas.openxmlformats.org/officeDocument/2006/relationships/hyperlink" Target="https://www.cde.state.co.us/fedprograms/ti/a_sw" TargetMode="External"/><Relationship Id="rId4" Type="http://schemas.openxmlformats.org/officeDocument/2006/relationships/hyperlink" Target="https://oese.ed.gov/files/2020/02/essaswpguidance9192016.pd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cde.state.co.us/fedprograms/regionalcontactspage"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hyperlink" Target="https://app.smartsheet.com/b/form/2540944106c64790bc7739cc768bcc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5"/>
          <p:cNvSpPr txBox="1">
            <a:spLocks noGrp="1"/>
          </p:cNvSpPr>
          <p:nvPr>
            <p:ph type="ctrTitle"/>
          </p:nvPr>
        </p:nvSpPr>
        <p:spPr>
          <a:xfrm>
            <a:off x="685801" y="2493128"/>
            <a:ext cx="7801800" cy="730200"/>
          </a:xfrm>
          <a:prstGeom prst="rect">
            <a:avLst/>
          </a:prstGeom>
        </p:spPr>
        <p:txBody>
          <a:bodyPr spcFirstLastPara="1" wrap="square" lIns="0" tIns="0" rIns="0" bIns="0" anchor="t" anchorCtr="0">
            <a:normAutofit fontScale="90000"/>
          </a:bodyPr>
          <a:lstStyle/>
          <a:p>
            <a:pPr marL="0" lvl="0" indent="0" algn="ctr" rtl="0">
              <a:spcBef>
                <a:spcPts val="0"/>
              </a:spcBef>
              <a:spcAft>
                <a:spcPts val="0"/>
              </a:spcAft>
              <a:buNone/>
            </a:pPr>
            <a:r>
              <a:rPr lang="en"/>
              <a:t>ESEA Title I, Part A</a:t>
            </a:r>
            <a:endParaRPr/>
          </a:p>
          <a:p>
            <a:pPr marL="0" lvl="0" indent="0" algn="ctr" rtl="0">
              <a:spcBef>
                <a:spcPts val="0"/>
              </a:spcBef>
              <a:spcAft>
                <a:spcPts val="0"/>
              </a:spcAft>
              <a:buNone/>
            </a:pPr>
            <a:r>
              <a:rPr lang="en"/>
              <a:t>Schoolwide Programming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4"/>
          <p:cNvSpPr txBox="1">
            <a:spLocks noGrp="1"/>
          </p:cNvSpPr>
          <p:nvPr>
            <p:ph type="title"/>
          </p:nvPr>
        </p:nvSpPr>
        <p:spPr>
          <a:xfrm>
            <a:off x="332675" y="230075"/>
            <a:ext cx="6216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2400"/>
              <a:t>Evidence-Based Interventions and Strategies</a:t>
            </a:r>
            <a:endParaRPr sz="2400"/>
          </a:p>
        </p:txBody>
      </p:sp>
      <p:sp>
        <p:nvSpPr>
          <p:cNvPr id="199" name="Google Shape;199;p24"/>
          <p:cNvSpPr txBox="1">
            <a:spLocks noGrp="1"/>
          </p:cNvSpPr>
          <p:nvPr>
            <p:ph type="body" idx="1"/>
          </p:nvPr>
        </p:nvSpPr>
        <p:spPr>
          <a:xfrm>
            <a:off x="4660700" y="1584775"/>
            <a:ext cx="3887400" cy="2795400"/>
          </a:xfrm>
          <a:prstGeom prst="rect">
            <a:avLst/>
          </a:prstGeom>
        </p:spPr>
        <p:txBody>
          <a:bodyPr spcFirstLastPara="1" wrap="square" lIns="0" tIns="0" rIns="0" bIns="0" anchor="t" anchorCtr="0">
            <a:normAutofit/>
          </a:bodyPr>
          <a:lstStyle/>
          <a:p>
            <a:pPr marL="457200" lvl="0" indent="0" algn="l" rtl="0">
              <a:lnSpc>
                <a:spcPct val="150000"/>
              </a:lnSpc>
              <a:spcBef>
                <a:spcPts val="1000"/>
              </a:spcBef>
              <a:spcAft>
                <a:spcPts val="0"/>
              </a:spcAft>
              <a:buNone/>
            </a:pPr>
            <a:r>
              <a:rPr lang="en" sz="2000"/>
              <a:t>ESSA requires that evidence-based interventions and strategies be incorporated into the comprehensive schoolwide plan.</a:t>
            </a:r>
            <a:endParaRPr sz="2000" i="1">
              <a:solidFill>
                <a:srgbClr val="FF0000"/>
              </a:solidFill>
            </a:endParaRPr>
          </a:p>
          <a:p>
            <a:pPr marL="457200" lvl="0" indent="0" algn="l" rtl="0">
              <a:lnSpc>
                <a:spcPct val="150000"/>
              </a:lnSpc>
              <a:spcBef>
                <a:spcPts val="1000"/>
              </a:spcBef>
              <a:spcAft>
                <a:spcPts val="0"/>
              </a:spcAft>
              <a:buNone/>
            </a:pPr>
            <a:endParaRPr/>
          </a:p>
        </p:txBody>
      </p:sp>
      <p:pic>
        <p:nvPicPr>
          <p:cNvPr id="200" name="Google Shape;200;p24" descr="Graphic outlines the ESSA levels of evidence."/>
          <p:cNvPicPr preferRelativeResize="0"/>
          <p:nvPr/>
        </p:nvPicPr>
        <p:blipFill>
          <a:blip r:embed="rId3">
            <a:alphaModFix/>
          </a:blip>
          <a:stretch>
            <a:fillRect/>
          </a:stretch>
        </p:blipFill>
        <p:spPr>
          <a:xfrm>
            <a:off x="72900" y="941725"/>
            <a:ext cx="4457851" cy="4152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5"/>
          <p:cNvSpPr txBox="1">
            <a:spLocks noGrp="1"/>
          </p:cNvSpPr>
          <p:nvPr>
            <p:ph type="title"/>
          </p:nvPr>
        </p:nvSpPr>
        <p:spPr>
          <a:xfrm>
            <a:off x="332675" y="230075"/>
            <a:ext cx="78240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2400"/>
              <a:t>Comprehensive Schoolwide Plan Strategies</a:t>
            </a:r>
            <a:endParaRPr sz="2400"/>
          </a:p>
        </p:txBody>
      </p:sp>
      <p:sp>
        <p:nvSpPr>
          <p:cNvPr id="206" name="Google Shape;206;p25"/>
          <p:cNvSpPr txBox="1">
            <a:spLocks noGrp="1"/>
          </p:cNvSpPr>
          <p:nvPr>
            <p:ph type="body" idx="1"/>
          </p:nvPr>
        </p:nvSpPr>
        <p:spPr>
          <a:xfrm>
            <a:off x="516500" y="1156775"/>
            <a:ext cx="7998900" cy="3786000"/>
          </a:xfrm>
          <a:prstGeom prst="rect">
            <a:avLst/>
          </a:prstGeom>
        </p:spPr>
        <p:txBody>
          <a:bodyPr spcFirstLastPara="1" wrap="square" lIns="0" tIns="0" rIns="0" bIns="0" anchor="t" anchorCtr="0">
            <a:normAutofit lnSpcReduction="10000"/>
          </a:bodyPr>
          <a:lstStyle/>
          <a:p>
            <a:pPr marL="457200" lvl="0" indent="0" algn="l" rtl="0">
              <a:lnSpc>
                <a:spcPct val="150000"/>
              </a:lnSpc>
              <a:spcBef>
                <a:spcPts val="0"/>
              </a:spcBef>
              <a:spcAft>
                <a:spcPts val="0"/>
              </a:spcAft>
              <a:buNone/>
            </a:pPr>
            <a:r>
              <a:rPr lang="en" sz="1450" b="1">
                <a:highlight>
                  <a:srgbClr val="FFFFFF"/>
                </a:highlight>
                <a:latin typeface="Arial"/>
                <a:ea typeface="Arial"/>
                <a:cs typeface="Arial"/>
                <a:sym typeface="Arial"/>
              </a:rPr>
              <a:t>Consider the strategies and interventions</a:t>
            </a:r>
            <a:r>
              <a:rPr lang="en" sz="1450">
                <a:highlight>
                  <a:srgbClr val="FFFFFF"/>
                </a:highlight>
                <a:latin typeface="Arial"/>
                <a:ea typeface="Arial"/>
                <a:cs typeface="Arial"/>
                <a:sym typeface="Arial"/>
              </a:rPr>
              <a:t> the school will implement to address school needs and how those strategies will:</a:t>
            </a:r>
            <a:endParaRPr sz="1450">
              <a:highlight>
                <a:srgbClr val="FFFFFF"/>
              </a:highlight>
              <a:latin typeface="Arial"/>
              <a:ea typeface="Arial"/>
              <a:cs typeface="Arial"/>
              <a:sym typeface="Arial"/>
            </a:endParaRPr>
          </a:p>
          <a:p>
            <a:pPr marL="914400" lvl="1" indent="-320675" algn="l" rtl="0">
              <a:lnSpc>
                <a:spcPct val="150000"/>
              </a:lnSpc>
              <a:spcBef>
                <a:spcPts val="1200"/>
              </a:spcBef>
              <a:spcAft>
                <a:spcPts val="0"/>
              </a:spcAft>
              <a:buClr>
                <a:schemeClr val="dk1"/>
              </a:buClr>
              <a:buSzPts val="1450"/>
              <a:buChar char="○"/>
            </a:pPr>
            <a:r>
              <a:rPr lang="en" sz="1450">
                <a:highlight>
                  <a:srgbClr val="FFFFFF"/>
                </a:highlight>
                <a:latin typeface="Arial"/>
                <a:ea typeface="Arial"/>
                <a:cs typeface="Arial"/>
                <a:sym typeface="Arial"/>
              </a:rPr>
              <a:t>Provide equitable opportunities for all children, including low-income students, students from major racial and ethnic groups, students with disabilities, and English learners</a:t>
            </a:r>
            <a:endParaRPr sz="1450">
              <a:highlight>
                <a:srgbClr val="FFFFFF"/>
              </a:highlight>
              <a:latin typeface="Arial"/>
              <a:ea typeface="Arial"/>
              <a:cs typeface="Arial"/>
              <a:sym typeface="Arial"/>
            </a:endParaRPr>
          </a:p>
          <a:p>
            <a:pPr marL="914400" lvl="1" indent="-320675" algn="l" rtl="0">
              <a:lnSpc>
                <a:spcPct val="150000"/>
              </a:lnSpc>
              <a:spcBef>
                <a:spcPts val="0"/>
              </a:spcBef>
              <a:spcAft>
                <a:spcPts val="0"/>
              </a:spcAft>
              <a:buClr>
                <a:schemeClr val="dk1"/>
              </a:buClr>
              <a:buSzPts val="1450"/>
              <a:buChar char="○"/>
            </a:pPr>
            <a:r>
              <a:rPr lang="en" sz="1450">
                <a:highlight>
                  <a:srgbClr val="FFFFFF"/>
                </a:highlight>
                <a:latin typeface="Arial"/>
                <a:ea typeface="Arial"/>
                <a:cs typeface="Arial"/>
                <a:sym typeface="Arial"/>
              </a:rPr>
              <a:t>Use methods and instructional strategies that strengthen the academic program in the school, increase the amount and quality of learning time, and help provide an enriched and accelerated curriculum, which may include programs, activities, and courses necessary to provide a well-rounded education</a:t>
            </a:r>
            <a:endParaRPr sz="1450">
              <a:highlight>
                <a:srgbClr val="FFFFFF"/>
              </a:highlight>
              <a:latin typeface="Arial"/>
              <a:ea typeface="Arial"/>
              <a:cs typeface="Arial"/>
              <a:sym typeface="Arial"/>
            </a:endParaRPr>
          </a:p>
          <a:p>
            <a:pPr marL="914400" lvl="1" indent="-320675" algn="l" rtl="0">
              <a:lnSpc>
                <a:spcPct val="150000"/>
              </a:lnSpc>
              <a:spcBef>
                <a:spcPts val="0"/>
              </a:spcBef>
              <a:spcAft>
                <a:spcPts val="0"/>
              </a:spcAft>
              <a:buClr>
                <a:schemeClr val="dk1"/>
              </a:buClr>
              <a:buSzPts val="1450"/>
              <a:buChar char="○"/>
            </a:pPr>
            <a:r>
              <a:rPr lang="en" sz="1450">
                <a:highlight>
                  <a:srgbClr val="FFFFFF"/>
                </a:highlight>
                <a:latin typeface="Arial"/>
                <a:ea typeface="Arial"/>
                <a:cs typeface="Arial"/>
                <a:sym typeface="Arial"/>
              </a:rPr>
              <a:t>Address the needs of all children in the school, but particularly the needs of those at risk of not meeting State Academic and English Language Proficiency standards</a:t>
            </a:r>
            <a:endParaRPr sz="1450">
              <a:highlight>
                <a:srgbClr val="FFFFFF"/>
              </a:highlight>
              <a:latin typeface="Arial"/>
              <a:ea typeface="Arial"/>
              <a:cs typeface="Arial"/>
              <a:sym typeface="Arial"/>
            </a:endParaRPr>
          </a:p>
          <a:p>
            <a:pPr marL="0" lvl="0" indent="0" algn="l" rtl="0">
              <a:spcBef>
                <a:spcPts val="160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6" descr="Schoolwide program development cycle: Use guiding questions to determine allowability."/>
          <p:cNvSpPr txBox="1">
            <a:spLocks noGrp="1"/>
          </p:cNvSpPr>
          <p:nvPr>
            <p:ph type="title"/>
          </p:nvPr>
        </p:nvSpPr>
        <p:spPr>
          <a:xfrm>
            <a:off x="332673" y="230082"/>
            <a:ext cx="8538371"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2400" dirty="0"/>
              <a:t>Schoolwide Program Development Cycle – Guiding Questions</a:t>
            </a:r>
            <a:endParaRPr sz="2400" dirty="0"/>
          </a:p>
        </p:txBody>
      </p:sp>
      <p:grpSp>
        <p:nvGrpSpPr>
          <p:cNvPr id="212" name="Google Shape;212;p26" descr="Schoolwide program development cycle: Use guiding questions to determine allowability."/>
          <p:cNvGrpSpPr/>
          <p:nvPr/>
        </p:nvGrpSpPr>
        <p:grpSpPr>
          <a:xfrm>
            <a:off x="2820225" y="1196250"/>
            <a:ext cx="3175200" cy="3175200"/>
            <a:chOff x="2820225" y="891450"/>
            <a:chExt cx="3175200" cy="3175200"/>
          </a:xfrm>
        </p:grpSpPr>
        <p:sp>
          <p:nvSpPr>
            <p:cNvPr id="213" name="Google Shape;213;p26"/>
            <p:cNvSpPr/>
            <p:nvPr/>
          </p:nvSpPr>
          <p:spPr>
            <a:xfrm rot="10800000">
              <a:off x="2820225" y="891450"/>
              <a:ext cx="3175200" cy="3175200"/>
            </a:xfrm>
            <a:prstGeom prst="blockArc">
              <a:avLst>
                <a:gd name="adj1" fmla="val 5399801"/>
                <a:gd name="adj2" fmla="val 3012680"/>
                <a:gd name="adj3" fmla="val 6939"/>
              </a:avLst>
            </a:prstGeom>
            <a:solidFill>
              <a:srgbClr val="7BA7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6"/>
            <p:cNvSpPr/>
            <p:nvPr/>
          </p:nvSpPr>
          <p:spPr>
            <a:xfrm rot="10800000">
              <a:off x="3175023" y="1179900"/>
              <a:ext cx="450600" cy="450600"/>
            </a:xfrm>
            <a:prstGeom prst="rtTriangle">
              <a:avLst/>
            </a:prstGeom>
            <a:solidFill>
              <a:srgbClr val="7BA7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 name="Google Shape;215;p26" descr="Schoolwide program development cycle: Use guiding questions to determine allowability."/>
          <p:cNvSpPr/>
          <p:nvPr/>
        </p:nvSpPr>
        <p:spPr>
          <a:xfrm>
            <a:off x="3685275" y="1169688"/>
            <a:ext cx="1445100" cy="848100"/>
          </a:xfrm>
          <a:prstGeom prst="rect">
            <a:avLst/>
          </a:prstGeom>
          <a:solidFill>
            <a:srgbClr val="3A6E68"/>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Calibri"/>
                <a:ea typeface="Calibri"/>
                <a:cs typeface="Calibri"/>
                <a:sym typeface="Calibri"/>
              </a:rPr>
              <a:t>Conduct Comprehensive Needs Assessment</a:t>
            </a:r>
            <a:endParaRPr sz="1800">
              <a:solidFill>
                <a:srgbClr val="FFFFFF"/>
              </a:solidFill>
              <a:latin typeface="Calibri"/>
              <a:ea typeface="Calibri"/>
              <a:cs typeface="Calibri"/>
              <a:sym typeface="Calibri"/>
            </a:endParaRPr>
          </a:p>
        </p:txBody>
      </p:sp>
      <p:sp>
        <p:nvSpPr>
          <p:cNvPr id="216" name="Google Shape;216;p26" descr="Schoolwide program development cycle: Use guiding questions to determine allowability."/>
          <p:cNvSpPr/>
          <p:nvPr/>
        </p:nvSpPr>
        <p:spPr>
          <a:xfrm>
            <a:off x="5130375" y="2265750"/>
            <a:ext cx="1496100" cy="1036200"/>
          </a:xfrm>
          <a:prstGeom prst="rect">
            <a:avLst/>
          </a:prstGeom>
          <a:solidFill>
            <a:srgbClr val="3A6E68"/>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Calibri"/>
                <a:ea typeface="Calibri"/>
                <a:cs typeface="Calibri"/>
                <a:sym typeface="Calibri"/>
              </a:rPr>
              <a:t>Consider evidence-based strategies to create Schoolwide Plan</a:t>
            </a:r>
            <a:endParaRPr sz="1200">
              <a:solidFill>
                <a:srgbClr val="FFFFFF"/>
              </a:solidFill>
              <a:latin typeface="Calibri"/>
              <a:ea typeface="Calibri"/>
              <a:cs typeface="Calibri"/>
              <a:sym typeface="Calibri"/>
            </a:endParaRPr>
          </a:p>
        </p:txBody>
      </p:sp>
      <p:sp>
        <p:nvSpPr>
          <p:cNvPr id="217" name="Google Shape;217;p26" descr="Schoolwide program development cycle: Use guiding questions to determine allowability."/>
          <p:cNvSpPr/>
          <p:nvPr/>
        </p:nvSpPr>
        <p:spPr>
          <a:xfrm>
            <a:off x="4691050" y="3761375"/>
            <a:ext cx="1445100" cy="848100"/>
          </a:xfrm>
          <a:prstGeom prst="rect">
            <a:avLst/>
          </a:prstGeom>
          <a:solidFill>
            <a:srgbClr val="3A6E68"/>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Calibri"/>
                <a:ea typeface="Calibri"/>
                <a:cs typeface="Calibri"/>
                <a:sym typeface="Calibri"/>
              </a:rPr>
              <a:t>Use guiding questions to determine allowability</a:t>
            </a:r>
            <a:endParaRPr sz="1200">
              <a:solidFill>
                <a:srgbClr val="FFFFFF"/>
              </a:solidFill>
              <a:latin typeface="Calibri"/>
              <a:ea typeface="Calibri"/>
              <a:cs typeface="Calibri"/>
              <a:sym typeface="Calibri"/>
            </a:endParaRPr>
          </a:p>
        </p:txBody>
      </p:sp>
      <p:sp>
        <p:nvSpPr>
          <p:cNvPr id="221" name="Google Shape;221;p26" descr="Schoolwide program development cycle: Use guiding questions to determine allowability."/>
          <p:cNvSpPr/>
          <p:nvPr/>
        </p:nvSpPr>
        <p:spPr>
          <a:xfrm>
            <a:off x="4393300" y="3463175"/>
            <a:ext cx="2040600" cy="1444500"/>
          </a:xfrm>
          <a:prstGeom prst="ellipse">
            <a:avLst/>
          </a:prstGeom>
          <a:noFill/>
          <a:ln w="28575" cap="flat" cmpd="sng">
            <a:solidFill>
              <a:srgbClr val="D838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6" descr="Schoolwide program development cycle: Use guiding questions to determine allowability."/>
          <p:cNvSpPr/>
          <p:nvPr/>
        </p:nvSpPr>
        <p:spPr>
          <a:xfrm>
            <a:off x="2757125" y="3761375"/>
            <a:ext cx="1445100" cy="848100"/>
          </a:xfrm>
          <a:prstGeom prst="rect">
            <a:avLst/>
          </a:prstGeom>
          <a:solidFill>
            <a:srgbClr val="3A6E68"/>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Calibri"/>
                <a:ea typeface="Calibri"/>
                <a:cs typeface="Calibri"/>
                <a:sym typeface="Calibri"/>
              </a:rPr>
              <a:t>Implement Comprehensive Schoolwide Plan</a:t>
            </a:r>
            <a:endParaRPr sz="1200">
              <a:solidFill>
                <a:srgbClr val="FFFFFF"/>
              </a:solidFill>
              <a:latin typeface="Calibri"/>
              <a:ea typeface="Calibri"/>
              <a:cs typeface="Calibri"/>
              <a:sym typeface="Calibri"/>
            </a:endParaRPr>
          </a:p>
        </p:txBody>
      </p:sp>
      <p:sp>
        <p:nvSpPr>
          <p:cNvPr id="219" name="Google Shape;219;p26" descr="Schoolwide program development cycle: Use guiding questions to determine allowability."/>
          <p:cNvSpPr/>
          <p:nvPr/>
        </p:nvSpPr>
        <p:spPr>
          <a:xfrm>
            <a:off x="2240175" y="2359825"/>
            <a:ext cx="1445100" cy="848100"/>
          </a:xfrm>
          <a:prstGeom prst="rect">
            <a:avLst/>
          </a:prstGeom>
          <a:solidFill>
            <a:srgbClr val="3A6E68"/>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Calibri"/>
                <a:ea typeface="Calibri"/>
                <a:cs typeface="Calibri"/>
                <a:sym typeface="Calibri"/>
              </a:rPr>
              <a:t>Monitor effectiveness of programming and adjust if needed</a:t>
            </a:r>
            <a:endParaRPr sz="1200">
              <a:solidFill>
                <a:srgbClr val="FFFFFF"/>
              </a:solidFill>
              <a:latin typeface="Calibri"/>
              <a:ea typeface="Calibri"/>
              <a:cs typeface="Calibri"/>
              <a:sym typeface="Calibri"/>
            </a:endParaRPr>
          </a:p>
        </p:txBody>
      </p:sp>
      <p:pic>
        <p:nvPicPr>
          <p:cNvPr id="220" name="Google Shape;220;p26" descr="Schoolwide program development cycle: Use guiding questions to determine allowability."/>
          <p:cNvPicPr preferRelativeResize="0"/>
          <p:nvPr/>
        </p:nvPicPr>
        <p:blipFill rotWithShape="1">
          <a:blip r:embed="rId3">
            <a:alphaModFix/>
          </a:blip>
          <a:srcRect l="6268" t="3912" r="12529" b="4680"/>
          <a:stretch/>
        </p:blipFill>
        <p:spPr>
          <a:xfrm>
            <a:off x="3711800" y="2226925"/>
            <a:ext cx="1341550" cy="1325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7"/>
          <p:cNvSpPr txBox="1">
            <a:spLocks noGrp="1"/>
          </p:cNvSpPr>
          <p:nvPr>
            <p:ph type="title"/>
          </p:nvPr>
        </p:nvSpPr>
        <p:spPr>
          <a:xfrm>
            <a:off x="332675" y="230075"/>
            <a:ext cx="78777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2400"/>
              <a:t>Allowable Uses of Funds and Guiding Questions</a:t>
            </a:r>
            <a:endParaRPr sz="2400"/>
          </a:p>
        </p:txBody>
      </p:sp>
      <p:sp>
        <p:nvSpPr>
          <p:cNvPr id="227" name="Google Shape;227;p27"/>
          <p:cNvSpPr txBox="1">
            <a:spLocks noGrp="1"/>
          </p:cNvSpPr>
          <p:nvPr>
            <p:ph type="body" idx="1"/>
          </p:nvPr>
        </p:nvSpPr>
        <p:spPr>
          <a:xfrm>
            <a:off x="628650" y="1165849"/>
            <a:ext cx="8016600" cy="3711900"/>
          </a:xfrm>
          <a:prstGeom prst="rect">
            <a:avLst/>
          </a:prstGeom>
        </p:spPr>
        <p:txBody>
          <a:bodyPr spcFirstLastPara="1" wrap="square" lIns="0" tIns="0" rIns="0" bIns="0" anchor="t" anchorCtr="0">
            <a:normAutofit lnSpcReduction="10000"/>
          </a:bodyPr>
          <a:lstStyle/>
          <a:p>
            <a:pPr marL="0" lvl="0" indent="0" algn="l" rtl="0">
              <a:spcBef>
                <a:spcPts val="800"/>
              </a:spcBef>
              <a:spcAft>
                <a:spcPts val="0"/>
              </a:spcAft>
              <a:buNone/>
            </a:pPr>
            <a:r>
              <a:rPr lang="en" b="1"/>
              <a:t>Use these guiding questions to determine allowable uses of Title I schoolwide funds:</a:t>
            </a:r>
            <a:endParaRPr b="1"/>
          </a:p>
          <a:p>
            <a:pPr marL="457200" lvl="0" indent="-330200" algn="l" rtl="0">
              <a:lnSpc>
                <a:spcPct val="115000"/>
              </a:lnSpc>
              <a:spcBef>
                <a:spcPts val="0"/>
              </a:spcBef>
              <a:spcAft>
                <a:spcPts val="0"/>
              </a:spcAft>
              <a:buSzPts val="1600"/>
              <a:buChar char="•"/>
            </a:pPr>
            <a:r>
              <a:rPr lang="en" sz="1600"/>
              <a:t>Is there a clear, identifiable connection between this use of funds and a need identified on your Comprehensive Needs Assessment?</a:t>
            </a:r>
            <a:endParaRPr sz="1600"/>
          </a:p>
          <a:p>
            <a:pPr marL="457200" lvl="0" indent="-330200" algn="l" rtl="0">
              <a:lnSpc>
                <a:spcPct val="115000"/>
              </a:lnSpc>
              <a:spcBef>
                <a:spcPts val="0"/>
              </a:spcBef>
              <a:spcAft>
                <a:spcPts val="0"/>
              </a:spcAft>
              <a:buSzPts val="1600"/>
              <a:buChar char="•"/>
            </a:pPr>
            <a:r>
              <a:rPr lang="en" sz="1600"/>
              <a:t>Does this use of funds address the needs of all students, but particularly those at risk of not meeting State academic standards?</a:t>
            </a:r>
            <a:endParaRPr sz="1600"/>
          </a:p>
          <a:p>
            <a:pPr marL="457200" lvl="0" indent="-330200" algn="l" rtl="0">
              <a:lnSpc>
                <a:spcPct val="115000"/>
              </a:lnSpc>
              <a:spcBef>
                <a:spcPts val="0"/>
              </a:spcBef>
              <a:spcAft>
                <a:spcPts val="0"/>
              </a:spcAft>
              <a:buSzPts val="1600"/>
              <a:buChar char="•"/>
            </a:pPr>
            <a:r>
              <a:rPr lang="en" sz="1600"/>
              <a:t>Does this use of funds strengthen the academic program at your school through evidence-based instructional methods and strategies?</a:t>
            </a:r>
            <a:endParaRPr sz="1600"/>
          </a:p>
          <a:p>
            <a:pPr marL="457200" lvl="0" indent="-330200" algn="l" rtl="0">
              <a:lnSpc>
                <a:spcPct val="115000"/>
              </a:lnSpc>
              <a:spcBef>
                <a:spcPts val="0"/>
              </a:spcBef>
              <a:spcAft>
                <a:spcPts val="0"/>
              </a:spcAft>
              <a:buSzPts val="1600"/>
              <a:buChar char="•"/>
            </a:pPr>
            <a:r>
              <a:rPr lang="en" sz="1600"/>
              <a:t>Does this use of funds increase the amount of quality learning time for students?</a:t>
            </a:r>
            <a:endParaRPr sz="1600"/>
          </a:p>
          <a:p>
            <a:pPr marL="457200" lvl="0" indent="-330200" algn="l" rtl="0">
              <a:lnSpc>
                <a:spcPct val="115000"/>
              </a:lnSpc>
              <a:spcBef>
                <a:spcPts val="0"/>
              </a:spcBef>
              <a:spcAft>
                <a:spcPts val="0"/>
              </a:spcAft>
              <a:buSzPts val="1600"/>
              <a:buChar char="•"/>
            </a:pPr>
            <a:r>
              <a:rPr lang="en" sz="1600"/>
              <a:t>Does this use of funds provide an enriched or accelerated curriculum contributing to a well-rounded education?</a:t>
            </a:r>
            <a:endParaRPr sz="1600"/>
          </a:p>
          <a:p>
            <a:pPr marL="457200" lvl="0" indent="-330200" algn="l" rtl="0">
              <a:lnSpc>
                <a:spcPct val="115000"/>
              </a:lnSpc>
              <a:spcBef>
                <a:spcPts val="0"/>
              </a:spcBef>
              <a:spcAft>
                <a:spcPts val="0"/>
              </a:spcAft>
              <a:buSzPts val="1600"/>
              <a:buChar char="•"/>
            </a:pPr>
            <a:r>
              <a:rPr lang="en" sz="1600"/>
              <a:t>Is this use of funds supplemental to the strategies and methods available to the LEA through non-federal funds?</a:t>
            </a:r>
            <a:endParaRPr sz="1600"/>
          </a:p>
          <a:p>
            <a:pPr marL="457200" lvl="0" indent="-330200" algn="l" rtl="0">
              <a:lnSpc>
                <a:spcPct val="115000"/>
              </a:lnSpc>
              <a:spcBef>
                <a:spcPts val="0"/>
              </a:spcBef>
              <a:spcAft>
                <a:spcPts val="0"/>
              </a:spcAft>
              <a:buSzPts val="1600"/>
              <a:buChar char="•"/>
            </a:pPr>
            <a:r>
              <a:rPr lang="en" sz="1600"/>
              <a:t>Is this use of funds reasonable and necessary?</a:t>
            </a: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8" descr="Example of districts needs identified in the UIP which includes priority performance challenges, root cause, and major improvement strategies."/>
          <p:cNvSpPr txBox="1">
            <a:spLocks noGrp="1"/>
          </p:cNvSpPr>
          <p:nvPr>
            <p:ph type="title"/>
          </p:nvPr>
        </p:nvSpPr>
        <p:spPr>
          <a:xfrm>
            <a:off x="357924" y="19853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2400"/>
              <a:t>Example</a:t>
            </a:r>
            <a:endParaRPr sz="2400"/>
          </a:p>
        </p:txBody>
      </p:sp>
      <p:sp>
        <p:nvSpPr>
          <p:cNvPr id="233" name="Google Shape;233;p28" descr="Example of districts needs identified in the UIP which includes priority performance challenges, root cause, and major improvement strategies."/>
          <p:cNvSpPr txBox="1">
            <a:spLocks noGrp="1"/>
          </p:cNvSpPr>
          <p:nvPr>
            <p:ph type="body" idx="1"/>
          </p:nvPr>
        </p:nvSpPr>
        <p:spPr>
          <a:xfrm>
            <a:off x="628650" y="991025"/>
            <a:ext cx="7886700" cy="2834099"/>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sz="2400" dirty="0"/>
              <a:t>An example district’s needs are identified with their UIP.</a:t>
            </a:r>
            <a:endParaRPr sz="2400" dirty="0"/>
          </a:p>
          <a:p>
            <a:pPr marL="0" lvl="0" indent="0" algn="l" rtl="0">
              <a:spcBef>
                <a:spcPts val="800"/>
              </a:spcBef>
              <a:spcAft>
                <a:spcPts val="0"/>
              </a:spcAft>
              <a:buNone/>
            </a:pPr>
            <a:endParaRPr sz="2400" dirty="0"/>
          </a:p>
          <a:p>
            <a:pPr marL="0" lvl="0" indent="0" algn="l" rtl="0">
              <a:spcBef>
                <a:spcPts val="800"/>
              </a:spcBef>
              <a:spcAft>
                <a:spcPts val="0"/>
              </a:spcAft>
              <a:buNone/>
            </a:pPr>
            <a:endParaRPr sz="2400" dirty="0"/>
          </a:p>
          <a:p>
            <a:pPr marL="0" lvl="0" indent="0" algn="l" rtl="0">
              <a:spcBef>
                <a:spcPts val="800"/>
              </a:spcBef>
              <a:spcAft>
                <a:spcPts val="0"/>
              </a:spcAft>
              <a:buNone/>
            </a:pPr>
            <a:endParaRPr sz="2400" dirty="0"/>
          </a:p>
          <a:p>
            <a:pPr marL="0" lvl="0" indent="0" algn="l" rtl="0">
              <a:spcBef>
                <a:spcPts val="800"/>
              </a:spcBef>
              <a:spcAft>
                <a:spcPts val="0"/>
              </a:spcAft>
              <a:buNone/>
            </a:pPr>
            <a:endParaRPr sz="2400" dirty="0"/>
          </a:p>
          <a:p>
            <a:pPr marL="0" lvl="0" indent="0" algn="l" rtl="0">
              <a:spcBef>
                <a:spcPts val="800"/>
              </a:spcBef>
              <a:spcAft>
                <a:spcPts val="0"/>
              </a:spcAft>
              <a:buNone/>
            </a:pPr>
            <a:endParaRPr sz="2400" dirty="0"/>
          </a:p>
          <a:p>
            <a:pPr marL="0" lvl="0" indent="0" algn="l" rtl="0">
              <a:spcBef>
                <a:spcPts val="800"/>
              </a:spcBef>
              <a:spcAft>
                <a:spcPts val="0"/>
              </a:spcAft>
              <a:buNone/>
            </a:pPr>
            <a:endParaRPr sz="2400" dirty="0"/>
          </a:p>
        </p:txBody>
      </p:sp>
      <p:pic>
        <p:nvPicPr>
          <p:cNvPr id="234" name="Google Shape;234;p28" descr="Example of districts needs identified in the UIP which includes priority performance challenges, root cause, and major improvement strategies."/>
          <p:cNvPicPr preferRelativeResize="0"/>
          <p:nvPr/>
        </p:nvPicPr>
        <p:blipFill>
          <a:blip r:embed="rId3">
            <a:alphaModFix/>
          </a:blip>
          <a:stretch>
            <a:fillRect/>
          </a:stretch>
        </p:blipFill>
        <p:spPr>
          <a:xfrm>
            <a:off x="939213" y="1552049"/>
            <a:ext cx="7265573" cy="2191825"/>
          </a:xfrm>
          <a:prstGeom prst="rect">
            <a:avLst/>
          </a:prstGeom>
          <a:noFill/>
          <a:ln>
            <a:noFill/>
          </a:ln>
        </p:spPr>
      </p:pic>
      <p:sp>
        <p:nvSpPr>
          <p:cNvPr id="237" name="Google Shape;237;p28" descr="Example of districts needs identified in the UIP which includes priority performance challenges, root cause, and major improvement strategies."/>
          <p:cNvSpPr/>
          <p:nvPr/>
        </p:nvSpPr>
        <p:spPr>
          <a:xfrm>
            <a:off x="1096900" y="2167625"/>
            <a:ext cx="2119500" cy="1522200"/>
          </a:xfrm>
          <a:prstGeom prst="round2DiagRect">
            <a:avLst>
              <a:gd name="adj1" fmla="val 16667"/>
              <a:gd name="adj2" fmla="val 0"/>
            </a:avLst>
          </a:prstGeom>
          <a:solidFill>
            <a:srgbClr val="3A6E68"/>
          </a:solidFill>
          <a:ln>
            <a:noFill/>
          </a:ln>
        </p:spPr>
        <p:txBody>
          <a:bodyPr spcFirstLastPara="1" wrap="square" lIns="91425" tIns="91425" rIns="91425" bIns="91425" anchor="ctr" anchorCtr="0">
            <a:noAutofit/>
          </a:bodyPr>
          <a:lstStyle/>
          <a:p>
            <a:pPr marL="457200" lvl="0" indent="-292100" algn="l" rtl="0">
              <a:spcBef>
                <a:spcPts val="0"/>
              </a:spcBef>
              <a:spcAft>
                <a:spcPts val="0"/>
              </a:spcAft>
              <a:buClr>
                <a:schemeClr val="lt1"/>
              </a:buClr>
              <a:buSzPts val="1000"/>
              <a:buFont typeface="Times New Roman"/>
              <a:buChar char="●"/>
            </a:pPr>
            <a:r>
              <a:rPr lang="en" sz="1000">
                <a:solidFill>
                  <a:schemeClr val="lt1"/>
                </a:solidFill>
                <a:latin typeface="Times New Roman"/>
                <a:ea typeface="Times New Roman"/>
                <a:cs typeface="Times New Roman"/>
                <a:sym typeface="Times New Roman"/>
              </a:rPr>
              <a:t>Low ELA and math achievement </a:t>
            </a:r>
            <a:endParaRPr sz="1000">
              <a:solidFill>
                <a:schemeClr val="lt1"/>
              </a:solidFill>
              <a:latin typeface="Times New Roman"/>
              <a:ea typeface="Times New Roman"/>
              <a:cs typeface="Times New Roman"/>
              <a:sym typeface="Times New Roman"/>
            </a:endParaRPr>
          </a:p>
        </p:txBody>
      </p:sp>
      <p:sp>
        <p:nvSpPr>
          <p:cNvPr id="235" name="Google Shape;235;p28" descr="Example of districts needs identified in the UIP which includes priority performance challenges, root cause, and major improvement strategies."/>
          <p:cNvSpPr/>
          <p:nvPr/>
        </p:nvSpPr>
        <p:spPr>
          <a:xfrm>
            <a:off x="3585450" y="2167625"/>
            <a:ext cx="2082900" cy="1522200"/>
          </a:xfrm>
          <a:prstGeom prst="round2DiagRect">
            <a:avLst>
              <a:gd name="adj1" fmla="val 16667"/>
              <a:gd name="adj2" fmla="val 0"/>
            </a:avLst>
          </a:prstGeom>
          <a:solidFill>
            <a:srgbClr val="3A6E68"/>
          </a:solidFill>
          <a:ln>
            <a:noFill/>
          </a:ln>
        </p:spPr>
        <p:txBody>
          <a:bodyPr spcFirstLastPara="1" wrap="square" lIns="91425" tIns="91425" rIns="91425" bIns="91425" anchor="ctr" anchorCtr="0">
            <a:noAutofit/>
          </a:bodyPr>
          <a:lstStyle/>
          <a:p>
            <a:pPr marL="285750" lvl="0" indent="-292100" algn="l" rtl="0">
              <a:spcBef>
                <a:spcPts val="0"/>
              </a:spcBef>
              <a:spcAft>
                <a:spcPts val="0"/>
              </a:spcAft>
              <a:buClr>
                <a:schemeClr val="lt1"/>
              </a:buClr>
              <a:buSzPts val="1000"/>
              <a:buFont typeface="Times New Roman"/>
              <a:buChar char="●"/>
            </a:pPr>
            <a:r>
              <a:rPr lang="en" sz="1000">
                <a:solidFill>
                  <a:schemeClr val="lt1"/>
                </a:solidFill>
                <a:latin typeface="Times New Roman"/>
                <a:ea typeface="Times New Roman"/>
                <a:cs typeface="Times New Roman"/>
                <a:sym typeface="Times New Roman"/>
              </a:rPr>
              <a:t>Instructor-focused teaching fosters low expectations for students</a:t>
            </a:r>
            <a:endParaRPr sz="1000">
              <a:solidFill>
                <a:schemeClr val="lt1"/>
              </a:solidFill>
              <a:latin typeface="Times New Roman"/>
              <a:ea typeface="Times New Roman"/>
              <a:cs typeface="Times New Roman"/>
              <a:sym typeface="Times New Roman"/>
            </a:endParaRPr>
          </a:p>
          <a:p>
            <a:pPr marL="285750" lvl="0" indent="-292100" algn="l" rtl="0">
              <a:spcBef>
                <a:spcPts val="0"/>
              </a:spcBef>
              <a:spcAft>
                <a:spcPts val="0"/>
              </a:spcAft>
              <a:buClr>
                <a:schemeClr val="lt1"/>
              </a:buClr>
              <a:buSzPts val="1000"/>
              <a:buFont typeface="Times New Roman"/>
              <a:buChar char="●"/>
            </a:pPr>
            <a:r>
              <a:rPr lang="en" sz="1000">
                <a:solidFill>
                  <a:schemeClr val="lt1"/>
                </a:solidFill>
                <a:latin typeface="Times New Roman"/>
                <a:ea typeface="Times New Roman"/>
                <a:cs typeface="Times New Roman"/>
                <a:sym typeface="Times New Roman"/>
              </a:rPr>
              <a:t>Lack of actualizing trainings into teaching practices </a:t>
            </a:r>
            <a:endParaRPr sz="1000">
              <a:solidFill>
                <a:schemeClr val="lt1"/>
              </a:solidFill>
              <a:latin typeface="Times New Roman"/>
              <a:ea typeface="Times New Roman"/>
              <a:cs typeface="Times New Roman"/>
              <a:sym typeface="Times New Roman"/>
            </a:endParaRPr>
          </a:p>
          <a:p>
            <a:pPr marL="285750" lvl="0" indent="-292100" algn="l" rtl="0">
              <a:spcBef>
                <a:spcPts val="0"/>
              </a:spcBef>
              <a:spcAft>
                <a:spcPts val="0"/>
              </a:spcAft>
              <a:buClr>
                <a:schemeClr val="lt1"/>
              </a:buClr>
              <a:buSzPts val="1000"/>
              <a:buFont typeface="Times New Roman"/>
              <a:buChar char="●"/>
            </a:pPr>
            <a:r>
              <a:rPr lang="en" sz="1000">
                <a:solidFill>
                  <a:schemeClr val="lt1"/>
                </a:solidFill>
                <a:latin typeface="Times New Roman"/>
                <a:ea typeface="Times New Roman"/>
                <a:cs typeface="Times New Roman"/>
                <a:sym typeface="Times New Roman"/>
              </a:rPr>
              <a:t>Lack of educational options/supports for all students</a:t>
            </a:r>
            <a:endParaRPr sz="1000">
              <a:solidFill>
                <a:schemeClr val="lt1"/>
              </a:solidFill>
              <a:latin typeface="Times New Roman"/>
              <a:ea typeface="Times New Roman"/>
              <a:cs typeface="Times New Roman"/>
              <a:sym typeface="Times New Roman"/>
            </a:endParaRPr>
          </a:p>
        </p:txBody>
      </p:sp>
      <p:sp>
        <p:nvSpPr>
          <p:cNvPr id="236" name="Google Shape;236;p28" descr="Example of districts needs identified in the UIP which includes priority performance challenges, root cause, and major improvement strategies."/>
          <p:cNvSpPr/>
          <p:nvPr/>
        </p:nvSpPr>
        <p:spPr>
          <a:xfrm>
            <a:off x="6073650" y="2167625"/>
            <a:ext cx="2051100" cy="1522200"/>
          </a:xfrm>
          <a:prstGeom prst="round2DiagRect">
            <a:avLst>
              <a:gd name="adj1" fmla="val 16667"/>
              <a:gd name="adj2" fmla="val 0"/>
            </a:avLst>
          </a:prstGeom>
          <a:solidFill>
            <a:srgbClr val="3A6E68"/>
          </a:solidFill>
          <a:ln>
            <a:noFill/>
          </a:ln>
        </p:spPr>
        <p:txBody>
          <a:bodyPr spcFirstLastPara="1" wrap="square" lIns="91425" tIns="91425" rIns="91425" bIns="91425" anchor="ctr" anchorCtr="0">
            <a:noAutofit/>
          </a:bodyPr>
          <a:lstStyle/>
          <a:p>
            <a:pPr marL="171450" lvl="0" indent="-292100" algn="l" rtl="0">
              <a:spcBef>
                <a:spcPts val="0"/>
              </a:spcBef>
              <a:spcAft>
                <a:spcPts val="0"/>
              </a:spcAft>
              <a:buClr>
                <a:schemeClr val="lt1"/>
              </a:buClr>
              <a:buSzPts val="1000"/>
              <a:buFont typeface="Times New Roman"/>
              <a:buChar char="●"/>
            </a:pPr>
            <a:r>
              <a:rPr lang="en" sz="1000">
                <a:solidFill>
                  <a:schemeClr val="lt1"/>
                </a:solidFill>
                <a:latin typeface="Times New Roman"/>
                <a:ea typeface="Times New Roman"/>
                <a:cs typeface="Times New Roman"/>
                <a:sym typeface="Times New Roman"/>
              </a:rPr>
              <a:t>Implement math “Thinking Classrooms” with fidelity </a:t>
            </a:r>
            <a:endParaRPr sz="1000">
              <a:solidFill>
                <a:schemeClr val="lt1"/>
              </a:solidFill>
              <a:latin typeface="Times New Roman"/>
              <a:ea typeface="Times New Roman"/>
              <a:cs typeface="Times New Roman"/>
              <a:sym typeface="Times New Roman"/>
            </a:endParaRPr>
          </a:p>
          <a:p>
            <a:pPr marL="171450" lvl="0" indent="-292100" algn="l" rtl="0">
              <a:spcBef>
                <a:spcPts val="0"/>
              </a:spcBef>
              <a:spcAft>
                <a:spcPts val="0"/>
              </a:spcAft>
              <a:buClr>
                <a:schemeClr val="lt1"/>
              </a:buClr>
              <a:buSzPts val="1000"/>
              <a:buFont typeface="Times New Roman"/>
              <a:buChar char="●"/>
            </a:pPr>
            <a:r>
              <a:rPr lang="en" sz="1000">
                <a:solidFill>
                  <a:schemeClr val="lt1"/>
                </a:solidFill>
                <a:latin typeface="Times New Roman"/>
                <a:ea typeface="Times New Roman"/>
                <a:cs typeface="Times New Roman"/>
                <a:sym typeface="Times New Roman"/>
              </a:rPr>
              <a:t>Teachers will have ongoing PD to ensure they have the needed strategies for effective implementation</a:t>
            </a:r>
            <a:endParaRPr sz="1000">
              <a:solidFill>
                <a:schemeClr val="lt1"/>
              </a:solidFill>
              <a:latin typeface="Times New Roman"/>
              <a:ea typeface="Times New Roman"/>
              <a:cs typeface="Times New Roman"/>
              <a:sym typeface="Times New Roman"/>
            </a:endParaRPr>
          </a:p>
          <a:p>
            <a:pPr marL="171450" lvl="0" indent="-292100" algn="l" rtl="0">
              <a:spcBef>
                <a:spcPts val="0"/>
              </a:spcBef>
              <a:spcAft>
                <a:spcPts val="0"/>
              </a:spcAft>
              <a:buClr>
                <a:schemeClr val="lt1"/>
              </a:buClr>
              <a:buSzPts val="1000"/>
              <a:buFont typeface="Times New Roman"/>
              <a:buChar char="●"/>
            </a:pPr>
            <a:r>
              <a:rPr lang="en" sz="1000">
                <a:solidFill>
                  <a:schemeClr val="lt1"/>
                </a:solidFill>
                <a:latin typeface="Times New Roman"/>
                <a:ea typeface="Times New Roman"/>
                <a:cs typeface="Times New Roman"/>
                <a:sym typeface="Times New Roman"/>
              </a:rPr>
              <a:t>PD focused on literacy and strategies to support learning for EL students</a:t>
            </a:r>
            <a:endParaRPr sz="1000">
              <a:solidFill>
                <a:schemeClr val="lt1"/>
              </a:solidFill>
              <a:latin typeface="Times New Roman"/>
              <a:ea typeface="Times New Roman"/>
              <a:cs typeface="Times New Roman"/>
              <a:sym typeface="Times New Roman"/>
            </a:endParaRPr>
          </a:p>
        </p:txBody>
      </p:sp>
      <p:sp>
        <p:nvSpPr>
          <p:cNvPr id="3" name="TextBox 2">
            <a:extLst>
              <a:ext uri="{FF2B5EF4-FFF2-40B4-BE49-F238E27FC236}">
                <a16:creationId xmlns:a16="http://schemas.microsoft.com/office/drawing/2014/main" id="{7FA99718-FD47-B200-8972-90E0CE9EC096}"/>
              </a:ext>
            </a:extLst>
          </p:cNvPr>
          <p:cNvSpPr txBox="1"/>
          <p:nvPr/>
        </p:nvSpPr>
        <p:spPr>
          <a:xfrm>
            <a:off x="526840" y="3761438"/>
            <a:ext cx="7799650" cy="1415772"/>
          </a:xfrm>
          <a:prstGeom prst="rect">
            <a:avLst/>
          </a:prstGeom>
          <a:noFill/>
        </p:spPr>
        <p:txBody>
          <a:bodyPr wrap="square" rtlCol="0">
            <a:sp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This district would like to fund an additional math instructional coach for an elementary school with low achievement in math.</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9" descr="Example guiding examples for CNA, academic standards, academic program, quality learning and well rounded education."/>
          <p:cNvSpPr txBox="1">
            <a:spLocks noGrp="1"/>
          </p:cNvSpPr>
          <p:nvPr>
            <p:ph type="title"/>
          </p:nvPr>
        </p:nvSpPr>
        <p:spPr>
          <a:xfrm>
            <a:off x="357924" y="19853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2400"/>
              <a:t>Example - Guiding Questions</a:t>
            </a:r>
            <a:endParaRPr sz="2400"/>
          </a:p>
        </p:txBody>
      </p:sp>
      <p:grpSp>
        <p:nvGrpSpPr>
          <p:cNvPr id="243" name="Google Shape;243;p29" descr="Example guiding examples for CNA, academic standards, academic program, quality learning and well rounded education."/>
          <p:cNvGrpSpPr/>
          <p:nvPr/>
        </p:nvGrpSpPr>
        <p:grpSpPr>
          <a:xfrm>
            <a:off x="0" y="1189989"/>
            <a:ext cx="2214600" cy="3217636"/>
            <a:chOff x="0" y="1189989"/>
            <a:chExt cx="2214600" cy="3217636"/>
          </a:xfrm>
        </p:grpSpPr>
        <p:sp>
          <p:nvSpPr>
            <p:cNvPr id="244" name="Google Shape;244;p29"/>
            <p:cNvSpPr/>
            <p:nvPr/>
          </p:nvSpPr>
          <p:spPr>
            <a:xfrm>
              <a:off x="0" y="1189989"/>
              <a:ext cx="2214600" cy="669000"/>
            </a:xfrm>
            <a:prstGeom prst="homePlate">
              <a:avLst>
                <a:gd name="adj" fmla="val 50000"/>
              </a:avLst>
            </a:prstGeom>
            <a:solidFill>
              <a:srgbClr val="80201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CNA </a:t>
              </a:r>
              <a:endParaRPr>
                <a:solidFill>
                  <a:srgbClr val="FFFFFF"/>
                </a:solidFill>
                <a:latin typeface="Roboto"/>
                <a:ea typeface="Roboto"/>
                <a:cs typeface="Roboto"/>
                <a:sym typeface="Roboto"/>
              </a:endParaRPr>
            </a:p>
          </p:txBody>
        </p:sp>
        <p:sp>
          <p:nvSpPr>
            <p:cNvPr id="245" name="Google Shape;245;p29"/>
            <p:cNvSpPr txBox="1"/>
            <p:nvPr/>
          </p:nvSpPr>
          <p:spPr>
            <a:xfrm>
              <a:off x="167550" y="2057125"/>
              <a:ext cx="1748700" cy="2350500"/>
            </a:xfrm>
            <a:prstGeom prst="rect">
              <a:avLst/>
            </a:prstGeom>
            <a:noFill/>
            <a:ln>
              <a:noFill/>
            </a:ln>
          </p:spPr>
          <p:txBody>
            <a:bodyPr spcFirstLastPara="1" wrap="square" lIns="91425" tIns="91425" rIns="91425" bIns="91425" anchor="t" anchorCtr="0">
              <a:noAutofit/>
            </a:bodyPr>
            <a:lstStyle/>
            <a:p>
              <a:pPr marL="0" lvl="0" indent="0" algn="l" rtl="0">
                <a:lnSpc>
                  <a:spcPct val="123750"/>
                </a:lnSpc>
                <a:spcBef>
                  <a:spcPts val="0"/>
                </a:spcBef>
                <a:spcAft>
                  <a:spcPts val="0"/>
                </a:spcAft>
                <a:buNone/>
              </a:pPr>
              <a:r>
                <a:rPr lang="en">
                  <a:solidFill>
                    <a:schemeClr val="dk1"/>
                  </a:solidFill>
                  <a:latin typeface="Calibri"/>
                  <a:ea typeface="Calibri"/>
                  <a:cs typeface="Calibri"/>
                  <a:sym typeface="Calibri"/>
                </a:rPr>
                <a:t>Is there a clear, identifiable connection between this use of funds and a need identified in your Comprehensive Needs Assessment? </a:t>
              </a:r>
              <a:endParaRPr>
                <a:latin typeface="Calibri"/>
                <a:ea typeface="Calibri"/>
                <a:cs typeface="Calibri"/>
                <a:sym typeface="Calibri"/>
              </a:endParaRPr>
            </a:p>
          </p:txBody>
        </p:sp>
      </p:grpSp>
      <p:sp>
        <p:nvSpPr>
          <p:cNvPr id="258" name="Google Shape;258;p29" descr="Example guiding examples for CNA, academic standards, academic program, quality learning and well rounded education."/>
          <p:cNvSpPr txBox="1"/>
          <p:nvPr/>
        </p:nvSpPr>
        <p:spPr>
          <a:xfrm>
            <a:off x="357932" y="3983153"/>
            <a:ext cx="1118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rgbClr val="FF9900"/>
                </a:solidFill>
                <a:latin typeface="Roboto Serif Black"/>
                <a:ea typeface="Roboto Serif Black"/>
                <a:cs typeface="Roboto Serif Black"/>
                <a:sym typeface="Roboto Serif Black"/>
              </a:rPr>
              <a:t>YES</a:t>
            </a:r>
            <a:endParaRPr sz="2000">
              <a:solidFill>
                <a:srgbClr val="FF9900"/>
              </a:solidFill>
              <a:latin typeface="Roboto Serif Black"/>
              <a:ea typeface="Roboto Serif Black"/>
              <a:cs typeface="Roboto Serif Black"/>
              <a:sym typeface="Roboto Serif Black"/>
            </a:endParaRPr>
          </a:p>
        </p:txBody>
      </p:sp>
      <p:grpSp>
        <p:nvGrpSpPr>
          <p:cNvPr id="246" name="Google Shape;246;p29" descr="Example guiding examples for CNA, academic standards, academic program, quality learning and well rounded education."/>
          <p:cNvGrpSpPr/>
          <p:nvPr/>
        </p:nvGrpSpPr>
        <p:grpSpPr>
          <a:xfrm>
            <a:off x="1838325" y="1189775"/>
            <a:ext cx="2064000" cy="3217850"/>
            <a:chOff x="1838325" y="1189775"/>
            <a:chExt cx="2064000" cy="3217850"/>
          </a:xfrm>
        </p:grpSpPr>
        <p:sp>
          <p:nvSpPr>
            <p:cNvPr id="247" name="Google Shape;247;p29"/>
            <p:cNvSpPr/>
            <p:nvPr/>
          </p:nvSpPr>
          <p:spPr>
            <a:xfrm>
              <a:off x="1838325" y="1189775"/>
              <a:ext cx="2064000" cy="669000"/>
            </a:xfrm>
            <a:prstGeom prst="chevron">
              <a:avLst>
                <a:gd name="adj" fmla="val 50000"/>
              </a:avLst>
            </a:prstGeom>
            <a:solidFill>
              <a:srgbClr val="A72A1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Academic Standards</a:t>
              </a:r>
              <a:endParaRPr>
                <a:solidFill>
                  <a:srgbClr val="FFFFFF"/>
                </a:solidFill>
                <a:latin typeface="Roboto"/>
                <a:ea typeface="Roboto"/>
                <a:cs typeface="Roboto"/>
                <a:sym typeface="Roboto"/>
              </a:endParaRPr>
            </a:p>
          </p:txBody>
        </p:sp>
        <p:sp>
          <p:nvSpPr>
            <p:cNvPr id="248" name="Google Shape;248;p29"/>
            <p:cNvSpPr txBox="1"/>
            <p:nvPr/>
          </p:nvSpPr>
          <p:spPr>
            <a:xfrm>
              <a:off x="20172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23750"/>
                </a:lnSpc>
                <a:spcBef>
                  <a:spcPts val="0"/>
                </a:spcBef>
                <a:spcAft>
                  <a:spcPts val="0"/>
                </a:spcAft>
                <a:buNone/>
              </a:pPr>
              <a:r>
                <a:rPr lang="en">
                  <a:solidFill>
                    <a:schemeClr val="dk1"/>
                  </a:solidFill>
                  <a:latin typeface="Calibri"/>
                  <a:ea typeface="Calibri"/>
                  <a:cs typeface="Calibri"/>
                  <a:sym typeface="Calibri"/>
                </a:rPr>
                <a:t>Does this use of funds provide an opportunity for all students to meet State academic standards? </a:t>
              </a:r>
              <a:endParaRPr>
                <a:latin typeface="Calibri"/>
                <a:ea typeface="Calibri"/>
                <a:cs typeface="Calibri"/>
                <a:sym typeface="Calibri"/>
              </a:endParaRPr>
            </a:p>
          </p:txBody>
        </p:sp>
      </p:grpSp>
      <p:sp>
        <p:nvSpPr>
          <p:cNvPr id="259" name="Google Shape;259;p29" descr="Example guiding examples for CNA, academic standards, academic program, quality learning and well rounded education."/>
          <p:cNvSpPr txBox="1"/>
          <p:nvPr/>
        </p:nvSpPr>
        <p:spPr>
          <a:xfrm>
            <a:off x="2226607" y="3702353"/>
            <a:ext cx="1118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rgbClr val="FF9900"/>
                </a:solidFill>
                <a:latin typeface="Roboto Serif Black"/>
                <a:ea typeface="Roboto Serif Black"/>
                <a:cs typeface="Roboto Serif Black"/>
                <a:sym typeface="Roboto Serif Black"/>
              </a:rPr>
              <a:t>YES</a:t>
            </a:r>
            <a:endParaRPr sz="2000">
              <a:solidFill>
                <a:srgbClr val="FF9900"/>
              </a:solidFill>
              <a:latin typeface="Roboto Serif Black"/>
              <a:ea typeface="Roboto Serif Black"/>
              <a:cs typeface="Roboto Serif Black"/>
              <a:sym typeface="Roboto Serif Black"/>
            </a:endParaRPr>
          </a:p>
        </p:txBody>
      </p:sp>
      <p:grpSp>
        <p:nvGrpSpPr>
          <p:cNvPr id="249" name="Google Shape;249;p29" descr="Example guiding examples for CNA, academic standards, academic program, quality learning and well rounded education."/>
          <p:cNvGrpSpPr/>
          <p:nvPr/>
        </p:nvGrpSpPr>
        <p:grpSpPr>
          <a:xfrm>
            <a:off x="3516750" y="1189775"/>
            <a:ext cx="2064000" cy="3217850"/>
            <a:chOff x="3516750" y="1189775"/>
            <a:chExt cx="2064000" cy="3217850"/>
          </a:xfrm>
        </p:grpSpPr>
        <p:sp>
          <p:nvSpPr>
            <p:cNvPr id="250" name="Google Shape;250;p29"/>
            <p:cNvSpPr/>
            <p:nvPr/>
          </p:nvSpPr>
          <p:spPr>
            <a:xfrm>
              <a:off x="3516750" y="1189775"/>
              <a:ext cx="2064000" cy="669000"/>
            </a:xfrm>
            <a:prstGeom prst="chevron">
              <a:avLst>
                <a:gd name="adj" fmla="val 50000"/>
              </a:avLst>
            </a:prstGeom>
            <a:solidFill>
              <a:srgbClr val="B02C2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Academic Program</a:t>
              </a:r>
              <a:endParaRPr>
                <a:solidFill>
                  <a:srgbClr val="FFFFFF"/>
                </a:solidFill>
                <a:latin typeface="Roboto"/>
                <a:ea typeface="Roboto"/>
                <a:cs typeface="Roboto"/>
                <a:sym typeface="Roboto"/>
              </a:endParaRPr>
            </a:p>
          </p:txBody>
        </p:sp>
        <p:sp>
          <p:nvSpPr>
            <p:cNvPr id="251" name="Google Shape;251;p29"/>
            <p:cNvSpPr txBox="1"/>
            <p:nvPr/>
          </p:nvSpPr>
          <p:spPr>
            <a:xfrm>
              <a:off x="37394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23750"/>
                </a:lnSpc>
                <a:spcBef>
                  <a:spcPts val="0"/>
                </a:spcBef>
                <a:spcAft>
                  <a:spcPts val="0"/>
                </a:spcAft>
                <a:buNone/>
              </a:pPr>
              <a:r>
                <a:rPr lang="en">
                  <a:solidFill>
                    <a:schemeClr val="dk1"/>
                  </a:solidFill>
                  <a:latin typeface="Calibri"/>
                  <a:ea typeface="Calibri"/>
                  <a:cs typeface="Calibri"/>
                  <a:sym typeface="Calibri"/>
                </a:rPr>
                <a:t>Does this use of funds strengthen the academic program at your school through instructional methods and strategies?</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100">
                <a:latin typeface="Roboto"/>
                <a:ea typeface="Roboto"/>
                <a:cs typeface="Roboto"/>
                <a:sym typeface="Roboto"/>
              </a:endParaRPr>
            </a:p>
          </p:txBody>
        </p:sp>
      </p:grpSp>
      <p:sp>
        <p:nvSpPr>
          <p:cNvPr id="260" name="Google Shape;260;p29" descr="Example guiding examples for CNA, academic standards, academic program, quality learning and well rounded education."/>
          <p:cNvSpPr txBox="1"/>
          <p:nvPr/>
        </p:nvSpPr>
        <p:spPr>
          <a:xfrm>
            <a:off x="3902332" y="4255303"/>
            <a:ext cx="1118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rgbClr val="FF9900"/>
                </a:solidFill>
                <a:latin typeface="Roboto Serif Black"/>
                <a:ea typeface="Roboto Serif Black"/>
                <a:cs typeface="Roboto Serif Black"/>
                <a:sym typeface="Roboto Serif Black"/>
              </a:rPr>
              <a:t>YES</a:t>
            </a:r>
            <a:endParaRPr sz="2000">
              <a:solidFill>
                <a:srgbClr val="FF9900"/>
              </a:solidFill>
              <a:latin typeface="Roboto Serif Black"/>
              <a:ea typeface="Roboto Serif Black"/>
              <a:cs typeface="Roboto Serif Black"/>
              <a:sym typeface="Roboto Serif Black"/>
            </a:endParaRPr>
          </a:p>
        </p:txBody>
      </p:sp>
      <p:grpSp>
        <p:nvGrpSpPr>
          <p:cNvPr id="255" name="Google Shape;255;p29" descr="Example guiding examples for CNA, academic standards, academic program, quality learning and well rounded education."/>
          <p:cNvGrpSpPr/>
          <p:nvPr/>
        </p:nvGrpSpPr>
        <p:grpSpPr>
          <a:xfrm>
            <a:off x="5195350" y="1189775"/>
            <a:ext cx="2064000" cy="3217850"/>
            <a:chOff x="5195350" y="1189775"/>
            <a:chExt cx="2064000" cy="3217850"/>
          </a:xfrm>
        </p:grpSpPr>
        <p:sp>
          <p:nvSpPr>
            <p:cNvPr id="256" name="Google Shape;256;p29"/>
            <p:cNvSpPr/>
            <p:nvPr/>
          </p:nvSpPr>
          <p:spPr>
            <a:xfrm>
              <a:off x="5195350" y="1189775"/>
              <a:ext cx="2064000" cy="669000"/>
            </a:xfrm>
            <a:prstGeom prst="chevron">
              <a:avLst>
                <a:gd name="adj" fmla="val 50000"/>
              </a:avLst>
            </a:prstGeom>
            <a:solidFill>
              <a:srgbClr val="BE2F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Quality Learning</a:t>
              </a:r>
              <a:endParaRPr>
                <a:solidFill>
                  <a:srgbClr val="FFFFFF"/>
                </a:solidFill>
                <a:latin typeface="Roboto"/>
                <a:ea typeface="Roboto"/>
                <a:cs typeface="Roboto"/>
                <a:sym typeface="Roboto"/>
              </a:endParaRPr>
            </a:p>
          </p:txBody>
        </p:sp>
        <p:sp>
          <p:nvSpPr>
            <p:cNvPr id="257" name="Google Shape;257;p29"/>
            <p:cNvSpPr txBox="1"/>
            <p:nvPr/>
          </p:nvSpPr>
          <p:spPr>
            <a:xfrm>
              <a:off x="54616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23750"/>
                </a:lnSpc>
                <a:spcBef>
                  <a:spcPts val="0"/>
                </a:spcBef>
                <a:spcAft>
                  <a:spcPts val="0"/>
                </a:spcAft>
                <a:buNone/>
              </a:pPr>
              <a:r>
                <a:rPr lang="en">
                  <a:solidFill>
                    <a:schemeClr val="dk1"/>
                  </a:solidFill>
                  <a:latin typeface="Calibri"/>
                  <a:ea typeface="Calibri"/>
                  <a:cs typeface="Calibri"/>
                  <a:sym typeface="Calibri"/>
                </a:rPr>
                <a:t>Does this use of funds increase the amount and quality of learning time for students?</a:t>
              </a:r>
              <a:endParaRPr>
                <a:latin typeface="Calibri"/>
                <a:ea typeface="Calibri"/>
                <a:cs typeface="Calibri"/>
                <a:sym typeface="Calibri"/>
              </a:endParaRPr>
            </a:p>
          </p:txBody>
        </p:sp>
      </p:grpSp>
      <p:sp>
        <p:nvSpPr>
          <p:cNvPr id="262" name="Google Shape;262;p29" descr="Example guiding examples for CNA, academic standards, academic program, quality learning and well rounded education."/>
          <p:cNvSpPr txBox="1"/>
          <p:nvPr/>
        </p:nvSpPr>
        <p:spPr>
          <a:xfrm>
            <a:off x="5580757" y="3490553"/>
            <a:ext cx="1118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rgbClr val="FF0000"/>
                </a:solidFill>
                <a:latin typeface="Roboto Serif Black"/>
                <a:ea typeface="Roboto Serif Black"/>
                <a:cs typeface="Roboto Serif Black"/>
                <a:sym typeface="Roboto Serif Black"/>
              </a:rPr>
              <a:t>No</a:t>
            </a:r>
            <a:endParaRPr sz="2000">
              <a:solidFill>
                <a:srgbClr val="FF0000"/>
              </a:solidFill>
              <a:latin typeface="Roboto Serif Black"/>
              <a:ea typeface="Roboto Serif Black"/>
              <a:cs typeface="Roboto Serif Black"/>
              <a:sym typeface="Roboto Serif Black"/>
            </a:endParaRPr>
          </a:p>
        </p:txBody>
      </p:sp>
      <p:grpSp>
        <p:nvGrpSpPr>
          <p:cNvPr id="252" name="Google Shape;252;p29" descr="Example guiding examples for CNA, academic standards, academic program, quality learning and well rounded education."/>
          <p:cNvGrpSpPr/>
          <p:nvPr/>
        </p:nvGrpSpPr>
        <p:grpSpPr>
          <a:xfrm>
            <a:off x="6874025" y="1189775"/>
            <a:ext cx="2064000" cy="3217850"/>
            <a:chOff x="6874025" y="1189775"/>
            <a:chExt cx="2064000" cy="3217850"/>
          </a:xfrm>
        </p:grpSpPr>
        <p:sp>
          <p:nvSpPr>
            <p:cNvPr id="253" name="Google Shape;253;p29"/>
            <p:cNvSpPr/>
            <p:nvPr/>
          </p:nvSpPr>
          <p:spPr>
            <a:xfrm>
              <a:off x="6874025" y="1189775"/>
              <a:ext cx="2064000" cy="669000"/>
            </a:xfrm>
            <a:prstGeom prst="chevron">
              <a:avLst>
                <a:gd name="adj" fmla="val 50000"/>
              </a:avLst>
            </a:prstGeom>
            <a:solidFill>
              <a:srgbClr val="D8382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Well Rounded Education</a:t>
              </a:r>
              <a:endParaRPr>
                <a:solidFill>
                  <a:srgbClr val="FFFFFF"/>
                </a:solidFill>
                <a:latin typeface="Roboto"/>
                <a:ea typeface="Roboto"/>
                <a:cs typeface="Roboto"/>
                <a:sym typeface="Roboto"/>
              </a:endParaRPr>
            </a:p>
          </p:txBody>
        </p:sp>
        <p:sp>
          <p:nvSpPr>
            <p:cNvPr id="254" name="Google Shape;254;p29"/>
            <p:cNvSpPr txBox="1"/>
            <p:nvPr/>
          </p:nvSpPr>
          <p:spPr>
            <a:xfrm>
              <a:off x="71838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23750"/>
                </a:lnSpc>
                <a:spcBef>
                  <a:spcPts val="0"/>
                </a:spcBef>
                <a:spcAft>
                  <a:spcPts val="0"/>
                </a:spcAft>
                <a:buNone/>
              </a:pPr>
              <a:r>
                <a:rPr lang="en">
                  <a:solidFill>
                    <a:schemeClr val="dk1"/>
                  </a:solidFill>
                  <a:latin typeface="Calibri"/>
                  <a:ea typeface="Calibri"/>
                  <a:cs typeface="Calibri"/>
                  <a:sym typeface="Calibri"/>
                </a:rPr>
                <a:t>Does this use of funds provide an enriched or accelerated curriculum contributing to a well-rounded education?</a:t>
              </a:r>
              <a:endParaRPr>
                <a:latin typeface="Calibri"/>
                <a:ea typeface="Calibri"/>
                <a:cs typeface="Calibri"/>
                <a:sym typeface="Calibri"/>
              </a:endParaRPr>
            </a:p>
          </p:txBody>
        </p:sp>
      </p:grpSp>
      <p:sp>
        <p:nvSpPr>
          <p:cNvPr id="261" name="Google Shape;261;p29" descr="Example guiding examples for CNA, academic standards, academic program, quality learning and well rounded education."/>
          <p:cNvSpPr txBox="1"/>
          <p:nvPr/>
        </p:nvSpPr>
        <p:spPr>
          <a:xfrm>
            <a:off x="7259357" y="4255303"/>
            <a:ext cx="1118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rgbClr val="FF9900"/>
                </a:solidFill>
                <a:latin typeface="Roboto Serif Black"/>
                <a:ea typeface="Roboto Serif Black"/>
                <a:cs typeface="Roboto Serif Black"/>
                <a:sym typeface="Roboto Serif Black"/>
              </a:rPr>
              <a:t>YES</a:t>
            </a:r>
            <a:endParaRPr sz="2000">
              <a:solidFill>
                <a:srgbClr val="FF9900"/>
              </a:solidFill>
              <a:latin typeface="Roboto Serif Black"/>
              <a:ea typeface="Roboto Serif Black"/>
              <a:cs typeface="Roboto Serif Black"/>
              <a:sym typeface="Roboto Serif Black"/>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0" descr="Example guiding questions for at-risk students, evidence-based, evaluation, supplemental and reasonable."/>
          <p:cNvSpPr txBox="1">
            <a:spLocks noGrp="1"/>
          </p:cNvSpPr>
          <p:nvPr>
            <p:ph type="title"/>
          </p:nvPr>
        </p:nvSpPr>
        <p:spPr>
          <a:xfrm>
            <a:off x="357924" y="19853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2400" dirty="0"/>
              <a:t>Example - Guiding Questions Continued</a:t>
            </a:r>
            <a:endParaRPr sz="2400" dirty="0"/>
          </a:p>
        </p:txBody>
      </p:sp>
      <p:grpSp>
        <p:nvGrpSpPr>
          <p:cNvPr id="268" name="Google Shape;268;p30" descr="Example guiding questions for at-risk students, evidence-based, evaluation, supplemental and reasonable."/>
          <p:cNvGrpSpPr/>
          <p:nvPr/>
        </p:nvGrpSpPr>
        <p:grpSpPr>
          <a:xfrm>
            <a:off x="0" y="1189989"/>
            <a:ext cx="2214600" cy="3217636"/>
            <a:chOff x="0" y="1189989"/>
            <a:chExt cx="2214600" cy="3217636"/>
          </a:xfrm>
        </p:grpSpPr>
        <p:sp>
          <p:nvSpPr>
            <p:cNvPr id="269" name="Google Shape;269;p30"/>
            <p:cNvSpPr/>
            <p:nvPr/>
          </p:nvSpPr>
          <p:spPr>
            <a:xfrm>
              <a:off x="0" y="1189989"/>
              <a:ext cx="2214600" cy="669000"/>
            </a:xfrm>
            <a:prstGeom prst="homePlate">
              <a:avLst>
                <a:gd name="adj" fmla="val 50000"/>
              </a:avLst>
            </a:prstGeom>
            <a:solidFill>
              <a:srgbClr val="80201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At-Risk Students </a:t>
              </a:r>
              <a:endParaRPr>
                <a:solidFill>
                  <a:srgbClr val="FFFFFF"/>
                </a:solidFill>
                <a:latin typeface="Roboto"/>
                <a:ea typeface="Roboto"/>
                <a:cs typeface="Roboto"/>
                <a:sym typeface="Roboto"/>
              </a:endParaRPr>
            </a:p>
          </p:txBody>
        </p:sp>
        <p:sp>
          <p:nvSpPr>
            <p:cNvPr id="270" name="Google Shape;270;p30"/>
            <p:cNvSpPr txBox="1"/>
            <p:nvPr/>
          </p:nvSpPr>
          <p:spPr>
            <a:xfrm>
              <a:off x="167550" y="2057125"/>
              <a:ext cx="1748700" cy="2350500"/>
            </a:xfrm>
            <a:prstGeom prst="rect">
              <a:avLst/>
            </a:prstGeom>
            <a:noFill/>
            <a:ln>
              <a:noFill/>
            </a:ln>
          </p:spPr>
          <p:txBody>
            <a:bodyPr spcFirstLastPara="1" wrap="square" lIns="91425" tIns="91425" rIns="91425" bIns="91425" anchor="t" anchorCtr="0">
              <a:noAutofit/>
            </a:bodyPr>
            <a:lstStyle/>
            <a:p>
              <a:pPr marL="0" lvl="0" indent="0" algn="l" rtl="0">
                <a:lnSpc>
                  <a:spcPct val="12375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Does this use of funds address the needs of all students, but particularly those at risk of not meeting challenging State academic standards?</a:t>
              </a:r>
              <a:endParaRPr>
                <a:latin typeface="Calibri"/>
                <a:ea typeface="Calibri"/>
                <a:cs typeface="Calibri"/>
                <a:sym typeface="Calibri"/>
              </a:endParaRPr>
            </a:p>
          </p:txBody>
        </p:sp>
      </p:grpSp>
      <p:sp>
        <p:nvSpPr>
          <p:cNvPr id="283" name="Google Shape;283;p30" descr="Example guiding questions for at-risk students, evidence-based, evaluation, supplemental and reasonable."/>
          <p:cNvSpPr txBox="1"/>
          <p:nvPr/>
        </p:nvSpPr>
        <p:spPr>
          <a:xfrm>
            <a:off x="357932" y="3983153"/>
            <a:ext cx="1118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rgbClr val="FF9900"/>
                </a:solidFill>
                <a:latin typeface="Roboto Serif Black"/>
                <a:ea typeface="Roboto Serif Black"/>
                <a:cs typeface="Roboto Serif Black"/>
                <a:sym typeface="Roboto Serif Black"/>
              </a:rPr>
              <a:t>YES</a:t>
            </a:r>
            <a:endParaRPr sz="2000">
              <a:solidFill>
                <a:srgbClr val="FF9900"/>
              </a:solidFill>
              <a:latin typeface="Roboto Serif Black"/>
              <a:ea typeface="Roboto Serif Black"/>
              <a:cs typeface="Roboto Serif Black"/>
              <a:sym typeface="Roboto Serif Black"/>
            </a:endParaRPr>
          </a:p>
        </p:txBody>
      </p:sp>
      <p:grpSp>
        <p:nvGrpSpPr>
          <p:cNvPr id="271" name="Google Shape;271;p30" descr="Example guiding questions for at-risk students, evidence-based, evaluation, supplemental and reasonable."/>
          <p:cNvGrpSpPr/>
          <p:nvPr/>
        </p:nvGrpSpPr>
        <p:grpSpPr>
          <a:xfrm>
            <a:off x="1838325" y="1189775"/>
            <a:ext cx="2064000" cy="3217850"/>
            <a:chOff x="1838325" y="1189775"/>
            <a:chExt cx="2064000" cy="3217850"/>
          </a:xfrm>
        </p:grpSpPr>
        <p:sp>
          <p:nvSpPr>
            <p:cNvPr id="272" name="Google Shape;272;p30"/>
            <p:cNvSpPr/>
            <p:nvPr/>
          </p:nvSpPr>
          <p:spPr>
            <a:xfrm>
              <a:off x="1838325" y="1189775"/>
              <a:ext cx="2064000" cy="669000"/>
            </a:xfrm>
            <a:prstGeom prst="chevron">
              <a:avLst>
                <a:gd name="adj" fmla="val 50000"/>
              </a:avLst>
            </a:prstGeom>
            <a:solidFill>
              <a:srgbClr val="A72A1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Evidence- Based</a:t>
              </a:r>
              <a:endParaRPr>
                <a:solidFill>
                  <a:srgbClr val="FFFFFF"/>
                </a:solidFill>
                <a:latin typeface="Roboto"/>
                <a:ea typeface="Roboto"/>
                <a:cs typeface="Roboto"/>
                <a:sym typeface="Roboto"/>
              </a:endParaRPr>
            </a:p>
          </p:txBody>
        </p:sp>
        <p:sp>
          <p:nvSpPr>
            <p:cNvPr id="273" name="Google Shape;273;p30"/>
            <p:cNvSpPr txBox="1"/>
            <p:nvPr/>
          </p:nvSpPr>
          <p:spPr>
            <a:xfrm>
              <a:off x="20172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2375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Is this use of funds an evidence-based strategy or intervention?</a:t>
              </a:r>
              <a:endParaRPr>
                <a:latin typeface="Calibri"/>
                <a:ea typeface="Calibri"/>
                <a:cs typeface="Calibri"/>
                <a:sym typeface="Calibri"/>
              </a:endParaRPr>
            </a:p>
          </p:txBody>
        </p:sp>
      </p:grpSp>
      <p:sp>
        <p:nvSpPr>
          <p:cNvPr id="284" name="Google Shape;284;p30" descr="Example guiding questions for at-risk students, evidence-based, evaluation, supplemental and reasonable."/>
          <p:cNvSpPr txBox="1"/>
          <p:nvPr/>
        </p:nvSpPr>
        <p:spPr>
          <a:xfrm>
            <a:off x="2214607" y="3121853"/>
            <a:ext cx="1118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rgbClr val="FF9900"/>
                </a:solidFill>
                <a:latin typeface="Roboto Serif Black"/>
                <a:ea typeface="Roboto Serif Black"/>
                <a:cs typeface="Roboto Serif Black"/>
                <a:sym typeface="Roboto Serif Black"/>
              </a:rPr>
              <a:t>YES</a:t>
            </a:r>
            <a:endParaRPr sz="2000">
              <a:solidFill>
                <a:srgbClr val="FF9900"/>
              </a:solidFill>
              <a:latin typeface="Roboto Serif Black"/>
              <a:ea typeface="Roboto Serif Black"/>
              <a:cs typeface="Roboto Serif Black"/>
              <a:sym typeface="Roboto Serif Black"/>
            </a:endParaRPr>
          </a:p>
        </p:txBody>
      </p:sp>
      <p:grpSp>
        <p:nvGrpSpPr>
          <p:cNvPr id="274" name="Google Shape;274;p30" descr="Example guiding questions for at-risk students, evidence-based, evaluation, supplemental and reasonable."/>
          <p:cNvGrpSpPr/>
          <p:nvPr/>
        </p:nvGrpSpPr>
        <p:grpSpPr>
          <a:xfrm>
            <a:off x="3516750" y="1189775"/>
            <a:ext cx="2064000" cy="3217850"/>
            <a:chOff x="3516750" y="1189775"/>
            <a:chExt cx="2064000" cy="3217850"/>
          </a:xfrm>
        </p:grpSpPr>
        <p:sp>
          <p:nvSpPr>
            <p:cNvPr id="275" name="Google Shape;275;p30"/>
            <p:cNvSpPr/>
            <p:nvPr/>
          </p:nvSpPr>
          <p:spPr>
            <a:xfrm>
              <a:off x="3516750" y="1189775"/>
              <a:ext cx="2064000" cy="669000"/>
            </a:xfrm>
            <a:prstGeom prst="chevron">
              <a:avLst>
                <a:gd name="adj" fmla="val 50000"/>
              </a:avLst>
            </a:prstGeom>
            <a:solidFill>
              <a:srgbClr val="B02C2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Evaluation</a:t>
              </a:r>
              <a:endParaRPr>
                <a:solidFill>
                  <a:srgbClr val="FFFFFF"/>
                </a:solidFill>
                <a:latin typeface="Roboto"/>
                <a:ea typeface="Roboto"/>
                <a:cs typeface="Roboto"/>
                <a:sym typeface="Roboto"/>
              </a:endParaRPr>
            </a:p>
          </p:txBody>
        </p:sp>
        <p:sp>
          <p:nvSpPr>
            <p:cNvPr id="276" name="Google Shape;276;p30"/>
            <p:cNvSpPr txBox="1"/>
            <p:nvPr/>
          </p:nvSpPr>
          <p:spPr>
            <a:xfrm>
              <a:off x="37394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2375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Will you be able to provide evidence that this use of funds was effective in increasing student achievement of academic standards?</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100">
                <a:latin typeface="Roboto"/>
                <a:ea typeface="Roboto"/>
                <a:cs typeface="Roboto"/>
                <a:sym typeface="Roboto"/>
              </a:endParaRPr>
            </a:p>
          </p:txBody>
        </p:sp>
      </p:grpSp>
      <p:sp>
        <p:nvSpPr>
          <p:cNvPr id="285" name="Google Shape;285;p30" descr="Example guiding questions for at-risk students, evidence-based, evaluation, supplemental and reasonable."/>
          <p:cNvSpPr txBox="1"/>
          <p:nvPr/>
        </p:nvSpPr>
        <p:spPr>
          <a:xfrm>
            <a:off x="3902332" y="4407628"/>
            <a:ext cx="1118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rgbClr val="FF9900"/>
                </a:solidFill>
                <a:latin typeface="Roboto Serif Black"/>
                <a:ea typeface="Roboto Serif Black"/>
                <a:cs typeface="Roboto Serif Black"/>
                <a:sym typeface="Roboto Serif Black"/>
              </a:rPr>
              <a:t>YES</a:t>
            </a:r>
            <a:endParaRPr sz="2000">
              <a:solidFill>
                <a:srgbClr val="FF9900"/>
              </a:solidFill>
              <a:latin typeface="Roboto Serif Black"/>
              <a:ea typeface="Roboto Serif Black"/>
              <a:cs typeface="Roboto Serif Black"/>
              <a:sym typeface="Roboto Serif Black"/>
            </a:endParaRPr>
          </a:p>
        </p:txBody>
      </p:sp>
      <p:grpSp>
        <p:nvGrpSpPr>
          <p:cNvPr id="280" name="Google Shape;280;p30" descr="Example guiding questions for at-risk students, evidence-based, evaluation, supplemental and reasonable."/>
          <p:cNvGrpSpPr/>
          <p:nvPr/>
        </p:nvGrpSpPr>
        <p:grpSpPr>
          <a:xfrm>
            <a:off x="5195350" y="1189775"/>
            <a:ext cx="2064000" cy="3217850"/>
            <a:chOff x="5195350" y="1189775"/>
            <a:chExt cx="2064000" cy="3217850"/>
          </a:xfrm>
        </p:grpSpPr>
        <p:sp>
          <p:nvSpPr>
            <p:cNvPr id="281" name="Google Shape;281;p30"/>
            <p:cNvSpPr/>
            <p:nvPr/>
          </p:nvSpPr>
          <p:spPr>
            <a:xfrm>
              <a:off x="5195350" y="1189775"/>
              <a:ext cx="2064000" cy="669000"/>
            </a:xfrm>
            <a:prstGeom prst="chevron">
              <a:avLst>
                <a:gd name="adj" fmla="val 50000"/>
              </a:avLst>
            </a:prstGeom>
            <a:solidFill>
              <a:srgbClr val="BE2F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Supplemental</a:t>
              </a:r>
              <a:endParaRPr>
                <a:solidFill>
                  <a:srgbClr val="FFFFFF"/>
                </a:solidFill>
                <a:latin typeface="Roboto"/>
                <a:ea typeface="Roboto"/>
                <a:cs typeface="Roboto"/>
                <a:sym typeface="Roboto"/>
              </a:endParaRPr>
            </a:p>
          </p:txBody>
        </p:sp>
        <p:sp>
          <p:nvSpPr>
            <p:cNvPr id="282" name="Google Shape;282;p30"/>
            <p:cNvSpPr txBox="1"/>
            <p:nvPr/>
          </p:nvSpPr>
          <p:spPr>
            <a:xfrm>
              <a:off x="54616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2375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Is this use of funds supplemental to the strategies and methods available to the LEA through non-federal funds?</a:t>
              </a:r>
              <a:endParaRPr>
                <a:latin typeface="Calibri"/>
                <a:ea typeface="Calibri"/>
                <a:cs typeface="Calibri"/>
                <a:sym typeface="Calibri"/>
              </a:endParaRPr>
            </a:p>
          </p:txBody>
        </p:sp>
      </p:grpSp>
      <p:sp>
        <p:nvSpPr>
          <p:cNvPr id="286" name="Google Shape;286;p30" descr="Example guiding questions for at-risk students, evidence-based, evaluation, supplemental and reasonable."/>
          <p:cNvSpPr txBox="1"/>
          <p:nvPr/>
        </p:nvSpPr>
        <p:spPr>
          <a:xfrm>
            <a:off x="5580757" y="3614453"/>
            <a:ext cx="1118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rgbClr val="FF9900"/>
                </a:solidFill>
                <a:latin typeface="Roboto Serif Black"/>
                <a:ea typeface="Roboto Serif Black"/>
                <a:cs typeface="Roboto Serif Black"/>
                <a:sym typeface="Roboto Serif Black"/>
              </a:rPr>
              <a:t>YES</a:t>
            </a:r>
            <a:endParaRPr sz="2000">
              <a:solidFill>
                <a:srgbClr val="FF9900"/>
              </a:solidFill>
              <a:latin typeface="Roboto Serif Black"/>
              <a:ea typeface="Roboto Serif Black"/>
              <a:cs typeface="Roboto Serif Black"/>
              <a:sym typeface="Roboto Serif Black"/>
            </a:endParaRPr>
          </a:p>
        </p:txBody>
      </p:sp>
      <p:grpSp>
        <p:nvGrpSpPr>
          <p:cNvPr id="277" name="Google Shape;277;p30" descr="Example guiding questions for at-risk students, evidence-based, evaluation, supplemental and reasonable."/>
          <p:cNvGrpSpPr/>
          <p:nvPr/>
        </p:nvGrpSpPr>
        <p:grpSpPr>
          <a:xfrm>
            <a:off x="6874025" y="1189775"/>
            <a:ext cx="2064000" cy="3217850"/>
            <a:chOff x="6874025" y="1189775"/>
            <a:chExt cx="2064000" cy="3217850"/>
          </a:xfrm>
        </p:grpSpPr>
        <p:sp>
          <p:nvSpPr>
            <p:cNvPr id="278" name="Google Shape;278;p30"/>
            <p:cNvSpPr/>
            <p:nvPr/>
          </p:nvSpPr>
          <p:spPr>
            <a:xfrm>
              <a:off x="6874025" y="1189775"/>
              <a:ext cx="2064000" cy="669000"/>
            </a:xfrm>
            <a:prstGeom prst="chevron">
              <a:avLst>
                <a:gd name="adj" fmla="val 50000"/>
              </a:avLst>
            </a:prstGeom>
            <a:solidFill>
              <a:srgbClr val="D8382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Reasonable</a:t>
              </a:r>
              <a:endParaRPr>
                <a:solidFill>
                  <a:srgbClr val="FFFFFF"/>
                </a:solidFill>
                <a:latin typeface="Roboto"/>
                <a:ea typeface="Roboto"/>
                <a:cs typeface="Roboto"/>
                <a:sym typeface="Roboto"/>
              </a:endParaRPr>
            </a:p>
          </p:txBody>
        </p:sp>
        <p:sp>
          <p:nvSpPr>
            <p:cNvPr id="279" name="Google Shape;279;p30"/>
            <p:cNvSpPr txBox="1"/>
            <p:nvPr/>
          </p:nvSpPr>
          <p:spPr>
            <a:xfrm>
              <a:off x="7183850" y="2057125"/>
              <a:ext cx="1454400" cy="23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Calibri"/>
                  <a:ea typeface="Calibri"/>
                  <a:cs typeface="Calibri"/>
                  <a:sym typeface="Calibri"/>
                </a:rPr>
                <a:t>Is this use of funds reasonable and necessary?</a:t>
              </a:r>
              <a:endParaRPr sz="1200">
                <a:latin typeface="Calibri"/>
                <a:ea typeface="Calibri"/>
                <a:cs typeface="Calibri"/>
                <a:sym typeface="Calibri"/>
              </a:endParaRPr>
            </a:p>
          </p:txBody>
        </p:sp>
      </p:grpSp>
      <p:sp>
        <p:nvSpPr>
          <p:cNvPr id="287" name="Google Shape;287;p30" descr="Example guiding questions for at-risk students, evidence-based, evaluation, supplemental and reasonable."/>
          <p:cNvSpPr txBox="1"/>
          <p:nvPr/>
        </p:nvSpPr>
        <p:spPr>
          <a:xfrm>
            <a:off x="7259357" y="2790653"/>
            <a:ext cx="1118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rgbClr val="FF9900"/>
                </a:solidFill>
                <a:latin typeface="Roboto Serif Black"/>
                <a:ea typeface="Roboto Serif Black"/>
                <a:cs typeface="Roboto Serif Black"/>
                <a:sym typeface="Roboto Serif Black"/>
              </a:rPr>
              <a:t>YES</a:t>
            </a:r>
            <a:endParaRPr sz="2000">
              <a:solidFill>
                <a:srgbClr val="FF9900"/>
              </a:solidFill>
              <a:latin typeface="Roboto Serif Black"/>
              <a:ea typeface="Roboto Serif Black"/>
              <a:cs typeface="Roboto Serif Black"/>
              <a:sym typeface="Roboto Serif Black"/>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1"/>
          <p:cNvSpPr txBox="1">
            <a:spLocks noGrp="1"/>
          </p:cNvSpPr>
          <p:nvPr>
            <p:ph type="title"/>
          </p:nvPr>
        </p:nvSpPr>
        <p:spPr>
          <a:xfrm>
            <a:off x="357924" y="19853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2400" dirty="0"/>
              <a:t>Example – Result of Guiding Questions </a:t>
            </a:r>
            <a:endParaRPr sz="2400" dirty="0"/>
          </a:p>
        </p:txBody>
      </p:sp>
      <p:sp>
        <p:nvSpPr>
          <p:cNvPr id="293" name="Google Shape;293;p31"/>
          <p:cNvSpPr txBox="1"/>
          <p:nvPr/>
        </p:nvSpPr>
        <p:spPr>
          <a:xfrm>
            <a:off x="571578" y="1448640"/>
            <a:ext cx="5121300" cy="2678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800"/>
              </a:spcBef>
              <a:spcAft>
                <a:spcPts val="0"/>
              </a:spcAft>
              <a:buClr>
                <a:schemeClr val="dk1"/>
              </a:buClr>
              <a:buSzPts val="1100"/>
              <a:buFont typeface="Arial"/>
              <a:buNone/>
            </a:pPr>
            <a:r>
              <a:rPr lang="en" sz="2400" dirty="0">
                <a:solidFill>
                  <a:schemeClr val="dk1"/>
                </a:solidFill>
                <a:latin typeface="Calibri"/>
                <a:ea typeface="Calibri"/>
                <a:cs typeface="Calibri"/>
                <a:sym typeface="Calibri"/>
              </a:rPr>
              <a:t>Therefore, an additional math instructional coach for an elementary school with low achievement in math would be an allowable and impactful use of Title I funds for this example district.</a:t>
            </a:r>
            <a:endParaRPr dirty="0">
              <a:latin typeface="Calibri"/>
              <a:ea typeface="Calibri"/>
              <a:cs typeface="Calibri"/>
              <a:sym typeface="Calibri"/>
            </a:endParaRPr>
          </a:p>
        </p:txBody>
      </p:sp>
      <p:pic>
        <p:nvPicPr>
          <p:cNvPr id="294" name="Google Shape;294;p3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702825" y="1600207"/>
            <a:ext cx="2295525" cy="1943100"/>
          </a:xfrm>
          <a:prstGeom prst="rect">
            <a:avLst/>
          </a:prstGeom>
          <a:noFill/>
          <a:ln>
            <a:noFill/>
          </a:ln>
        </p:spPr>
      </p:pic>
      <p:sp>
        <p:nvSpPr>
          <p:cNvPr id="295" name="Google Shape;295;p31"/>
          <p:cNvSpPr txBox="1"/>
          <p:nvPr/>
        </p:nvSpPr>
        <p:spPr>
          <a:xfrm>
            <a:off x="94700" y="4866050"/>
            <a:ext cx="3351600" cy="27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600">
                <a:solidFill>
                  <a:srgbClr val="7F7F7F"/>
                </a:solidFill>
                <a:latin typeface="Calibri"/>
                <a:ea typeface="Calibri"/>
                <a:cs typeface="Calibri"/>
                <a:sym typeface="Calibri"/>
              </a:rPr>
              <a:t>Image by kreativkolors on Freepik.com</a:t>
            </a:r>
            <a:endParaRPr sz="600">
              <a:solidFill>
                <a:srgbClr val="7F7F7F"/>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2" descr="An example of district needs identified in the UIP which includes priority performance challenges, root cause and major improvement strategies."/>
          <p:cNvSpPr txBox="1">
            <a:spLocks noGrp="1"/>
          </p:cNvSpPr>
          <p:nvPr>
            <p:ph type="title"/>
          </p:nvPr>
        </p:nvSpPr>
        <p:spPr>
          <a:xfrm>
            <a:off x="357924" y="19853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2400"/>
              <a:t>Example #2 </a:t>
            </a:r>
            <a:endParaRPr sz="2400"/>
          </a:p>
        </p:txBody>
      </p:sp>
      <p:sp>
        <p:nvSpPr>
          <p:cNvPr id="301" name="Google Shape;301;p32" descr="An example of district needs identified in the UIP which includes priority performance challenges, root cause and major improvement strategies."/>
          <p:cNvSpPr txBox="1">
            <a:spLocks noGrp="1"/>
          </p:cNvSpPr>
          <p:nvPr>
            <p:ph type="body" idx="1"/>
          </p:nvPr>
        </p:nvSpPr>
        <p:spPr>
          <a:xfrm>
            <a:off x="628650" y="991025"/>
            <a:ext cx="7886700" cy="2676649"/>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US" sz="2400" dirty="0"/>
              <a:t>An example district’s needs are identified with their UIP.</a:t>
            </a:r>
          </a:p>
          <a:p>
            <a:pPr marL="0" lvl="0" indent="0" algn="l" rtl="0">
              <a:spcBef>
                <a:spcPts val="800"/>
              </a:spcBef>
              <a:spcAft>
                <a:spcPts val="0"/>
              </a:spcAft>
              <a:buNone/>
            </a:pPr>
            <a:endParaRPr sz="2400" dirty="0"/>
          </a:p>
          <a:p>
            <a:pPr marL="0" lvl="0" indent="0" algn="l" rtl="0">
              <a:spcBef>
                <a:spcPts val="800"/>
              </a:spcBef>
              <a:spcAft>
                <a:spcPts val="0"/>
              </a:spcAft>
              <a:buNone/>
            </a:pPr>
            <a:endParaRPr sz="2400" dirty="0"/>
          </a:p>
          <a:p>
            <a:pPr marL="0" lvl="0" indent="0" algn="l" rtl="0">
              <a:spcBef>
                <a:spcPts val="800"/>
              </a:spcBef>
              <a:spcAft>
                <a:spcPts val="0"/>
              </a:spcAft>
              <a:buNone/>
            </a:pPr>
            <a:endParaRPr sz="2400" dirty="0"/>
          </a:p>
          <a:p>
            <a:pPr marL="0" lvl="0" indent="0" algn="l" rtl="0">
              <a:spcBef>
                <a:spcPts val="800"/>
              </a:spcBef>
              <a:spcAft>
                <a:spcPts val="0"/>
              </a:spcAft>
              <a:buNone/>
            </a:pPr>
            <a:endParaRPr sz="2400" dirty="0"/>
          </a:p>
          <a:p>
            <a:pPr marL="0" lvl="0" indent="0" algn="l" rtl="0">
              <a:spcBef>
                <a:spcPts val="800"/>
              </a:spcBef>
              <a:spcAft>
                <a:spcPts val="0"/>
              </a:spcAft>
              <a:buNone/>
            </a:pPr>
            <a:endParaRPr sz="2400" dirty="0"/>
          </a:p>
          <a:p>
            <a:pPr marL="0" lvl="0" indent="0" algn="l" rtl="0">
              <a:spcBef>
                <a:spcPts val="800"/>
              </a:spcBef>
              <a:spcAft>
                <a:spcPts val="0"/>
              </a:spcAft>
              <a:buNone/>
            </a:pPr>
            <a:endParaRPr sz="2400" dirty="0"/>
          </a:p>
        </p:txBody>
      </p:sp>
      <p:pic>
        <p:nvPicPr>
          <p:cNvPr id="302" name="Google Shape;302;p32" descr="An example of district needs identified in the UIP which includes priority performance challenges, root cause and major improvement strategies."/>
          <p:cNvPicPr preferRelativeResize="0"/>
          <p:nvPr/>
        </p:nvPicPr>
        <p:blipFill>
          <a:blip r:embed="rId3">
            <a:alphaModFix/>
          </a:blip>
          <a:stretch>
            <a:fillRect/>
          </a:stretch>
        </p:blipFill>
        <p:spPr>
          <a:xfrm>
            <a:off x="939213" y="1475849"/>
            <a:ext cx="7265573" cy="2191825"/>
          </a:xfrm>
          <a:prstGeom prst="rect">
            <a:avLst/>
          </a:prstGeom>
          <a:noFill/>
          <a:ln>
            <a:noFill/>
          </a:ln>
        </p:spPr>
      </p:pic>
      <p:sp>
        <p:nvSpPr>
          <p:cNvPr id="305" name="Google Shape;305;p32" descr="An example of district needs identified in the UIP which includes priority performance challenges, root cause and major improvement strategies."/>
          <p:cNvSpPr/>
          <p:nvPr/>
        </p:nvSpPr>
        <p:spPr>
          <a:xfrm>
            <a:off x="1104325" y="2110375"/>
            <a:ext cx="2119500" cy="1522200"/>
          </a:xfrm>
          <a:prstGeom prst="round2DiagRect">
            <a:avLst>
              <a:gd name="adj1" fmla="val 16667"/>
              <a:gd name="adj2" fmla="val 0"/>
            </a:avLst>
          </a:prstGeom>
          <a:solidFill>
            <a:srgbClr val="3A6E68"/>
          </a:solidFill>
          <a:ln>
            <a:noFill/>
          </a:ln>
        </p:spPr>
        <p:txBody>
          <a:bodyPr spcFirstLastPara="1" wrap="square" lIns="91425" tIns="91425" rIns="91425" bIns="91425" anchor="ctr" anchorCtr="0">
            <a:noAutofit/>
          </a:bodyPr>
          <a:lstStyle/>
          <a:p>
            <a:pPr marL="457200" lvl="0" indent="-292100" algn="l" rtl="0">
              <a:spcBef>
                <a:spcPts val="0"/>
              </a:spcBef>
              <a:spcAft>
                <a:spcPts val="0"/>
              </a:spcAft>
              <a:buClr>
                <a:schemeClr val="lt1"/>
              </a:buClr>
              <a:buSzPts val="1000"/>
              <a:buFont typeface="Times New Roman"/>
              <a:buChar char="●"/>
            </a:pPr>
            <a:r>
              <a:rPr lang="en" sz="1000" dirty="0">
                <a:solidFill>
                  <a:schemeClr val="lt1"/>
                </a:solidFill>
                <a:latin typeface="Times New Roman"/>
                <a:ea typeface="Times New Roman"/>
                <a:cs typeface="Times New Roman"/>
                <a:sym typeface="Times New Roman"/>
              </a:rPr>
              <a:t>Low ELA and math achievement </a:t>
            </a:r>
            <a:endParaRPr sz="1000" dirty="0">
              <a:solidFill>
                <a:schemeClr val="lt1"/>
              </a:solidFill>
              <a:latin typeface="Times New Roman"/>
              <a:ea typeface="Times New Roman"/>
              <a:cs typeface="Times New Roman"/>
              <a:sym typeface="Times New Roman"/>
            </a:endParaRPr>
          </a:p>
        </p:txBody>
      </p:sp>
      <p:sp>
        <p:nvSpPr>
          <p:cNvPr id="303" name="Google Shape;303;p32" descr="An example of district needs identified in the UIP which includes priority performance challenges, root cause and major improvement strategies."/>
          <p:cNvSpPr/>
          <p:nvPr/>
        </p:nvSpPr>
        <p:spPr>
          <a:xfrm>
            <a:off x="3577375" y="2110375"/>
            <a:ext cx="2082900" cy="1522200"/>
          </a:xfrm>
          <a:prstGeom prst="round2DiagRect">
            <a:avLst>
              <a:gd name="adj1" fmla="val 16667"/>
              <a:gd name="adj2" fmla="val 0"/>
            </a:avLst>
          </a:prstGeom>
          <a:solidFill>
            <a:srgbClr val="3A6E68"/>
          </a:solidFill>
          <a:ln>
            <a:noFill/>
          </a:ln>
        </p:spPr>
        <p:txBody>
          <a:bodyPr spcFirstLastPara="1" wrap="square" lIns="91425" tIns="91425" rIns="91425" bIns="91425" anchor="ctr" anchorCtr="0">
            <a:noAutofit/>
          </a:bodyPr>
          <a:lstStyle/>
          <a:p>
            <a:pPr marL="285750" lvl="0" indent="-292100" algn="l" rtl="0">
              <a:spcBef>
                <a:spcPts val="0"/>
              </a:spcBef>
              <a:spcAft>
                <a:spcPts val="0"/>
              </a:spcAft>
              <a:buClr>
                <a:schemeClr val="lt1"/>
              </a:buClr>
              <a:buSzPts val="1000"/>
              <a:buFont typeface="Times New Roman"/>
              <a:buChar char="●"/>
            </a:pPr>
            <a:r>
              <a:rPr lang="en" sz="1000">
                <a:solidFill>
                  <a:schemeClr val="lt1"/>
                </a:solidFill>
                <a:latin typeface="Times New Roman"/>
                <a:ea typeface="Times New Roman"/>
                <a:cs typeface="Times New Roman"/>
                <a:sym typeface="Times New Roman"/>
              </a:rPr>
              <a:t>Instructor-focused teaching fosters low expectations for students</a:t>
            </a:r>
            <a:endParaRPr sz="1000">
              <a:solidFill>
                <a:schemeClr val="lt1"/>
              </a:solidFill>
              <a:latin typeface="Times New Roman"/>
              <a:ea typeface="Times New Roman"/>
              <a:cs typeface="Times New Roman"/>
              <a:sym typeface="Times New Roman"/>
            </a:endParaRPr>
          </a:p>
          <a:p>
            <a:pPr marL="285750" lvl="0" indent="-292100" algn="l" rtl="0">
              <a:spcBef>
                <a:spcPts val="0"/>
              </a:spcBef>
              <a:spcAft>
                <a:spcPts val="0"/>
              </a:spcAft>
              <a:buClr>
                <a:schemeClr val="lt1"/>
              </a:buClr>
              <a:buSzPts val="1000"/>
              <a:buFont typeface="Times New Roman"/>
              <a:buChar char="●"/>
            </a:pPr>
            <a:r>
              <a:rPr lang="en" sz="1000">
                <a:solidFill>
                  <a:schemeClr val="lt1"/>
                </a:solidFill>
                <a:latin typeface="Times New Roman"/>
                <a:ea typeface="Times New Roman"/>
                <a:cs typeface="Times New Roman"/>
                <a:sym typeface="Times New Roman"/>
              </a:rPr>
              <a:t>Lack of actualizing trainings into teaching practices </a:t>
            </a:r>
            <a:endParaRPr sz="1000">
              <a:solidFill>
                <a:schemeClr val="lt1"/>
              </a:solidFill>
              <a:latin typeface="Times New Roman"/>
              <a:ea typeface="Times New Roman"/>
              <a:cs typeface="Times New Roman"/>
              <a:sym typeface="Times New Roman"/>
            </a:endParaRPr>
          </a:p>
          <a:p>
            <a:pPr marL="285750" lvl="0" indent="-292100" algn="l" rtl="0">
              <a:spcBef>
                <a:spcPts val="0"/>
              </a:spcBef>
              <a:spcAft>
                <a:spcPts val="0"/>
              </a:spcAft>
              <a:buClr>
                <a:schemeClr val="lt1"/>
              </a:buClr>
              <a:buSzPts val="1000"/>
              <a:buFont typeface="Times New Roman"/>
              <a:buChar char="●"/>
            </a:pPr>
            <a:r>
              <a:rPr lang="en" sz="1000">
                <a:solidFill>
                  <a:schemeClr val="lt1"/>
                </a:solidFill>
                <a:latin typeface="Times New Roman"/>
                <a:ea typeface="Times New Roman"/>
                <a:cs typeface="Times New Roman"/>
                <a:sym typeface="Times New Roman"/>
              </a:rPr>
              <a:t>Lack of educational options/supports for all students</a:t>
            </a:r>
            <a:endParaRPr sz="1000">
              <a:solidFill>
                <a:schemeClr val="lt1"/>
              </a:solidFill>
              <a:latin typeface="Times New Roman"/>
              <a:ea typeface="Times New Roman"/>
              <a:cs typeface="Times New Roman"/>
              <a:sym typeface="Times New Roman"/>
            </a:endParaRPr>
          </a:p>
        </p:txBody>
      </p:sp>
      <p:sp>
        <p:nvSpPr>
          <p:cNvPr id="304" name="Google Shape;304;p32" descr="An example of district needs identified in the UIP which includes priority performance challenges, root cause and major improvement strategies."/>
          <p:cNvSpPr/>
          <p:nvPr/>
        </p:nvSpPr>
        <p:spPr>
          <a:xfrm>
            <a:off x="6073650" y="2110375"/>
            <a:ext cx="2051100" cy="1522200"/>
          </a:xfrm>
          <a:prstGeom prst="round2DiagRect">
            <a:avLst>
              <a:gd name="adj1" fmla="val 16667"/>
              <a:gd name="adj2" fmla="val 0"/>
            </a:avLst>
          </a:prstGeom>
          <a:solidFill>
            <a:srgbClr val="3A6E68"/>
          </a:solidFill>
          <a:ln>
            <a:noFill/>
          </a:ln>
        </p:spPr>
        <p:txBody>
          <a:bodyPr spcFirstLastPara="1" wrap="square" lIns="91425" tIns="91425" rIns="91425" bIns="91425" anchor="ctr" anchorCtr="0">
            <a:noAutofit/>
          </a:bodyPr>
          <a:lstStyle/>
          <a:p>
            <a:pPr marL="171450" lvl="0" indent="-292100" algn="l" rtl="0">
              <a:spcBef>
                <a:spcPts val="0"/>
              </a:spcBef>
              <a:spcAft>
                <a:spcPts val="0"/>
              </a:spcAft>
              <a:buClr>
                <a:schemeClr val="lt1"/>
              </a:buClr>
              <a:buSzPts val="1000"/>
              <a:buFont typeface="Times New Roman"/>
              <a:buChar char="●"/>
            </a:pPr>
            <a:r>
              <a:rPr lang="en" sz="1000">
                <a:solidFill>
                  <a:schemeClr val="lt1"/>
                </a:solidFill>
                <a:latin typeface="Times New Roman"/>
                <a:ea typeface="Times New Roman"/>
                <a:cs typeface="Times New Roman"/>
                <a:sym typeface="Times New Roman"/>
              </a:rPr>
              <a:t>Implement math “Thinking Classrooms” with fidelity </a:t>
            </a:r>
            <a:endParaRPr sz="1000">
              <a:solidFill>
                <a:schemeClr val="lt1"/>
              </a:solidFill>
              <a:latin typeface="Times New Roman"/>
              <a:ea typeface="Times New Roman"/>
              <a:cs typeface="Times New Roman"/>
              <a:sym typeface="Times New Roman"/>
            </a:endParaRPr>
          </a:p>
          <a:p>
            <a:pPr marL="171450" lvl="0" indent="-292100" algn="l" rtl="0">
              <a:spcBef>
                <a:spcPts val="0"/>
              </a:spcBef>
              <a:spcAft>
                <a:spcPts val="0"/>
              </a:spcAft>
              <a:buClr>
                <a:schemeClr val="lt1"/>
              </a:buClr>
              <a:buSzPts val="1000"/>
              <a:buFont typeface="Times New Roman"/>
              <a:buChar char="●"/>
            </a:pPr>
            <a:r>
              <a:rPr lang="en" sz="1000">
                <a:solidFill>
                  <a:schemeClr val="lt1"/>
                </a:solidFill>
                <a:latin typeface="Times New Roman"/>
                <a:ea typeface="Times New Roman"/>
                <a:cs typeface="Times New Roman"/>
                <a:sym typeface="Times New Roman"/>
              </a:rPr>
              <a:t>Teachers will have ongoing PD to ensure they have the needed strategies for effective implementation</a:t>
            </a:r>
            <a:endParaRPr sz="1000">
              <a:solidFill>
                <a:schemeClr val="lt1"/>
              </a:solidFill>
              <a:latin typeface="Times New Roman"/>
              <a:ea typeface="Times New Roman"/>
              <a:cs typeface="Times New Roman"/>
              <a:sym typeface="Times New Roman"/>
            </a:endParaRPr>
          </a:p>
          <a:p>
            <a:pPr marL="171450" lvl="0" indent="-292100" algn="l" rtl="0">
              <a:spcBef>
                <a:spcPts val="0"/>
              </a:spcBef>
              <a:spcAft>
                <a:spcPts val="0"/>
              </a:spcAft>
              <a:buClr>
                <a:schemeClr val="lt1"/>
              </a:buClr>
              <a:buSzPts val="1000"/>
              <a:buFont typeface="Times New Roman"/>
              <a:buChar char="●"/>
            </a:pPr>
            <a:r>
              <a:rPr lang="en" sz="1000">
                <a:solidFill>
                  <a:schemeClr val="lt1"/>
                </a:solidFill>
                <a:latin typeface="Times New Roman"/>
                <a:ea typeface="Times New Roman"/>
                <a:cs typeface="Times New Roman"/>
                <a:sym typeface="Times New Roman"/>
              </a:rPr>
              <a:t>PD focused on literacy and strategies to support learning for EL students</a:t>
            </a:r>
            <a:endParaRPr sz="1000">
              <a:solidFill>
                <a:schemeClr val="lt1"/>
              </a:solidFill>
              <a:latin typeface="Times New Roman"/>
              <a:ea typeface="Times New Roman"/>
              <a:cs typeface="Times New Roman"/>
              <a:sym typeface="Times New Roman"/>
            </a:endParaRPr>
          </a:p>
        </p:txBody>
      </p:sp>
      <p:sp>
        <p:nvSpPr>
          <p:cNvPr id="2" name="TextBox 1">
            <a:extLst>
              <a:ext uri="{FF2B5EF4-FFF2-40B4-BE49-F238E27FC236}">
                <a16:creationId xmlns:a16="http://schemas.microsoft.com/office/drawing/2014/main" id="{9C565243-ADA8-C147-E7E0-BEEF9A47BD80}"/>
              </a:ext>
            </a:extLst>
          </p:cNvPr>
          <p:cNvSpPr txBox="1"/>
          <p:nvPr/>
        </p:nvSpPr>
        <p:spPr>
          <a:xfrm>
            <a:off x="481631" y="3992647"/>
            <a:ext cx="7803810" cy="1046440"/>
          </a:xfrm>
          <a:prstGeom prst="rect">
            <a:avLst/>
          </a:prstGeom>
          <a:noFill/>
        </p:spPr>
        <p:txBody>
          <a:bodyPr wrap="square" rtlCol="0">
            <a:sp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This district would like to fund an overnight science and literacy-based field trip for all of their 8th grade students. </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3" descr="Example 2 guiding questions for CNA, academic standards, academic program, quality learning and well rounded education."/>
          <p:cNvSpPr txBox="1">
            <a:spLocks noGrp="1"/>
          </p:cNvSpPr>
          <p:nvPr>
            <p:ph type="title"/>
          </p:nvPr>
        </p:nvSpPr>
        <p:spPr>
          <a:xfrm>
            <a:off x="357924" y="19853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2400"/>
              <a:t>Example #2 - Guiding Questions</a:t>
            </a:r>
            <a:endParaRPr sz="2400"/>
          </a:p>
        </p:txBody>
      </p:sp>
      <p:grpSp>
        <p:nvGrpSpPr>
          <p:cNvPr id="311" name="Google Shape;311;p33" descr="Example 2 guiding questions for CNA, academic standards, academic program, quality learning and well rounded education."/>
          <p:cNvGrpSpPr/>
          <p:nvPr/>
        </p:nvGrpSpPr>
        <p:grpSpPr>
          <a:xfrm>
            <a:off x="0" y="1189989"/>
            <a:ext cx="2214600" cy="3217636"/>
            <a:chOff x="0" y="1189989"/>
            <a:chExt cx="2214600" cy="3217636"/>
          </a:xfrm>
        </p:grpSpPr>
        <p:sp>
          <p:nvSpPr>
            <p:cNvPr id="312" name="Google Shape;312;p33"/>
            <p:cNvSpPr/>
            <p:nvPr/>
          </p:nvSpPr>
          <p:spPr>
            <a:xfrm>
              <a:off x="0" y="1189989"/>
              <a:ext cx="2214600" cy="669000"/>
            </a:xfrm>
            <a:prstGeom prst="homePlate">
              <a:avLst>
                <a:gd name="adj" fmla="val 50000"/>
              </a:avLst>
            </a:prstGeom>
            <a:solidFill>
              <a:srgbClr val="80201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CNA </a:t>
              </a:r>
              <a:endParaRPr>
                <a:solidFill>
                  <a:srgbClr val="FFFFFF"/>
                </a:solidFill>
                <a:latin typeface="Roboto"/>
                <a:ea typeface="Roboto"/>
                <a:cs typeface="Roboto"/>
                <a:sym typeface="Roboto"/>
              </a:endParaRPr>
            </a:p>
          </p:txBody>
        </p:sp>
        <p:sp>
          <p:nvSpPr>
            <p:cNvPr id="313" name="Google Shape;313;p33"/>
            <p:cNvSpPr txBox="1"/>
            <p:nvPr/>
          </p:nvSpPr>
          <p:spPr>
            <a:xfrm>
              <a:off x="167550" y="2057125"/>
              <a:ext cx="1748700" cy="2350500"/>
            </a:xfrm>
            <a:prstGeom prst="rect">
              <a:avLst/>
            </a:prstGeom>
            <a:noFill/>
            <a:ln>
              <a:noFill/>
            </a:ln>
          </p:spPr>
          <p:txBody>
            <a:bodyPr spcFirstLastPara="1" wrap="square" lIns="91425" tIns="91425" rIns="91425" bIns="91425" anchor="t" anchorCtr="0">
              <a:noAutofit/>
            </a:bodyPr>
            <a:lstStyle/>
            <a:p>
              <a:pPr marL="0" lvl="0" indent="0" algn="l" rtl="0">
                <a:lnSpc>
                  <a:spcPct val="123750"/>
                </a:lnSpc>
                <a:spcBef>
                  <a:spcPts val="0"/>
                </a:spcBef>
                <a:spcAft>
                  <a:spcPts val="0"/>
                </a:spcAft>
                <a:buNone/>
              </a:pPr>
              <a:r>
                <a:rPr lang="en">
                  <a:solidFill>
                    <a:schemeClr val="dk1"/>
                  </a:solidFill>
                  <a:latin typeface="Calibri"/>
                  <a:ea typeface="Calibri"/>
                  <a:cs typeface="Calibri"/>
                  <a:sym typeface="Calibri"/>
                </a:rPr>
                <a:t>Is there a clear, identifiable connection between this use of funds and a need identified in your Comprehensive Needs Assessment? </a:t>
              </a:r>
              <a:endParaRPr>
                <a:latin typeface="Calibri"/>
                <a:ea typeface="Calibri"/>
                <a:cs typeface="Calibri"/>
                <a:sym typeface="Calibri"/>
              </a:endParaRPr>
            </a:p>
          </p:txBody>
        </p:sp>
      </p:grpSp>
      <p:sp>
        <p:nvSpPr>
          <p:cNvPr id="326" name="Google Shape;326;p33" descr="Example 2 guiding questions for CNA, academic standards, academic program, quality learning and well rounded education."/>
          <p:cNvSpPr txBox="1"/>
          <p:nvPr/>
        </p:nvSpPr>
        <p:spPr>
          <a:xfrm>
            <a:off x="357932" y="3983153"/>
            <a:ext cx="1118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rgbClr val="FF0000"/>
                </a:solidFill>
                <a:latin typeface="Roboto Serif Black"/>
                <a:ea typeface="Roboto Serif Black"/>
                <a:cs typeface="Roboto Serif Black"/>
                <a:sym typeface="Roboto Serif Black"/>
              </a:rPr>
              <a:t>NO</a:t>
            </a:r>
            <a:endParaRPr sz="2000">
              <a:solidFill>
                <a:srgbClr val="FF0000"/>
              </a:solidFill>
              <a:latin typeface="Roboto Serif Black"/>
              <a:ea typeface="Roboto Serif Black"/>
              <a:cs typeface="Roboto Serif Black"/>
              <a:sym typeface="Roboto Serif Black"/>
            </a:endParaRPr>
          </a:p>
        </p:txBody>
      </p:sp>
      <p:grpSp>
        <p:nvGrpSpPr>
          <p:cNvPr id="314" name="Google Shape;314;p33" descr="Example 2 guiding questions for CNA, academic standards, academic program, quality learning and well rounded education."/>
          <p:cNvGrpSpPr/>
          <p:nvPr/>
        </p:nvGrpSpPr>
        <p:grpSpPr>
          <a:xfrm>
            <a:off x="1838325" y="1189775"/>
            <a:ext cx="2064000" cy="3217850"/>
            <a:chOff x="1838325" y="1189775"/>
            <a:chExt cx="2064000" cy="3217850"/>
          </a:xfrm>
        </p:grpSpPr>
        <p:sp>
          <p:nvSpPr>
            <p:cNvPr id="315" name="Google Shape;315;p33"/>
            <p:cNvSpPr/>
            <p:nvPr/>
          </p:nvSpPr>
          <p:spPr>
            <a:xfrm>
              <a:off x="1838325" y="1189775"/>
              <a:ext cx="2064000" cy="669000"/>
            </a:xfrm>
            <a:prstGeom prst="chevron">
              <a:avLst>
                <a:gd name="adj" fmla="val 50000"/>
              </a:avLst>
            </a:prstGeom>
            <a:solidFill>
              <a:srgbClr val="A72A1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Academic Standards</a:t>
              </a:r>
              <a:endParaRPr>
                <a:solidFill>
                  <a:srgbClr val="FFFFFF"/>
                </a:solidFill>
                <a:latin typeface="Roboto"/>
                <a:ea typeface="Roboto"/>
                <a:cs typeface="Roboto"/>
                <a:sym typeface="Roboto"/>
              </a:endParaRPr>
            </a:p>
          </p:txBody>
        </p:sp>
        <p:sp>
          <p:nvSpPr>
            <p:cNvPr id="316" name="Google Shape;316;p33"/>
            <p:cNvSpPr txBox="1"/>
            <p:nvPr/>
          </p:nvSpPr>
          <p:spPr>
            <a:xfrm>
              <a:off x="20172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23750"/>
                </a:lnSpc>
                <a:spcBef>
                  <a:spcPts val="0"/>
                </a:spcBef>
                <a:spcAft>
                  <a:spcPts val="0"/>
                </a:spcAft>
                <a:buNone/>
              </a:pPr>
              <a:r>
                <a:rPr lang="en">
                  <a:solidFill>
                    <a:schemeClr val="dk1"/>
                  </a:solidFill>
                  <a:latin typeface="Calibri"/>
                  <a:ea typeface="Calibri"/>
                  <a:cs typeface="Calibri"/>
                  <a:sym typeface="Calibri"/>
                </a:rPr>
                <a:t>Does this use of funds provide an opportunity for all students to meet State academic standards? </a:t>
              </a:r>
              <a:endParaRPr>
                <a:latin typeface="Calibri"/>
                <a:ea typeface="Calibri"/>
                <a:cs typeface="Calibri"/>
                <a:sym typeface="Calibri"/>
              </a:endParaRPr>
            </a:p>
          </p:txBody>
        </p:sp>
      </p:grpSp>
      <p:sp>
        <p:nvSpPr>
          <p:cNvPr id="327" name="Google Shape;327;p33" descr="Example 2 guiding questions for CNA, academic standards, academic program, quality learning and well rounded education."/>
          <p:cNvSpPr txBox="1"/>
          <p:nvPr/>
        </p:nvSpPr>
        <p:spPr>
          <a:xfrm>
            <a:off x="2226607" y="3702353"/>
            <a:ext cx="1118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rgbClr val="FF0000"/>
                </a:solidFill>
                <a:latin typeface="Roboto Serif Black"/>
                <a:ea typeface="Roboto Serif Black"/>
                <a:cs typeface="Roboto Serif Black"/>
                <a:sym typeface="Roboto Serif Black"/>
              </a:rPr>
              <a:t>NO</a:t>
            </a:r>
            <a:endParaRPr sz="2000">
              <a:solidFill>
                <a:srgbClr val="FF0000"/>
              </a:solidFill>
              <a:latin typeface="Roboto Serif Black"/>
              <a:ea typeface="Roboto Serif Black"/>
              <a:cs typeface="Roboto Serif Black"/>
              <a:sym typeface="Roboto Serif Black"/>
            </a:endParaRPr>
          </a:p>
        </p:txBody>
      </p:sp>
      <p:grpSp>
        <p:nvGrpSpPr>
          <p:cNvPr id="317" name="Google Shape;317;p33" descr="Example 2 guiding questions for CNA, academic standards, academic program, quality learning and well rounded education."/>
          <p:cNvGrpSpPr/>
          <p:nvPr/>
        </p:nvGrpSpPr>
        <p:grpSpPr>
          <a:xfrm>
            <a:off x="3516750" y="1189775"/>
            <a:ext cx="2064000" cy="3217850"/>
            <a:chOff x="3516750" y="1189775"/>
            <a:chExt cx="2064000" cy="3217850"/>
          </a:xfrm>
        </p:grpSpPr>
        <p:sp>
          <p:nvSpPr>
            <p:cNvPr id="318" name="Google Shape;318;p33"/>
            <p:cNvSpPr/>
            <p:nvPr/>
          </p:nvSpPr>
          <p:spPr>
            <a:xfrm>
              <a:off x="3516750" y="1189775"/>
              <a:ext cx="2064000" cy="669000"/>
            </a:xfrm>
            <a:prstGeom prst="chevron">
              <a:avLst>
                <a:gd name="adj" fmla="val 50000"/>
              </a:avLst>
            </a:prstGeom>
            <a:solidFill>
              <a:srgbClr val="B02C2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Academic Program</a:t>
              </a:r>
              <a:endParaRPr>
                <a:solidFill>
                  <a:srgbClr val="FFFFFF"/>
                </a:solidFill>
                <a:latin typeface="Roboto"/>
                <a:ea typeface="Roboto"/>
                <a:cs typeface="Roboto"/>
                <a:sym typeface="Roboto"/>
              </a:endParaRPr>
            </a:p>
          </p:txBody>
        </p:sp>
        <p:sp>
          <p:nvSpPr>
            <p:cNvPr id="319" name="Google Shape;319;p33"/>
            <p:cNvSpPr txBox="1"/>
            <p:nvPr/>
          </p:nvSpPr>
          <p:spPr>
            <a:xfrm>
              <a:off x="37394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23750"/>
                </a:lnSpc>
                <a:spcBef>
                  <a:spcPts val="0"/>
                </a:spcBef>
                <a:spcAft>
                  <a:spcPts val="0"/>
                </a:spcAft>
                <a:buNone/>
              </a:pPr>
              <a:r>
                <a:rPr lang="en">
                  <a:solidFill>
                    <a:schemeClr val="dk1"/>
                  </a:solidFill>
                  <a:latin typeface="Calibri"/>
                  <a:ea typeface="Calibri"/>
                  <a:cs typeface="Calibri"/>
                  <a:sym typeface="Calibri"/>
                </a:rPr>
                <a:t>Does this use of funds strengthen the academic program at your school through instructional methods and strategies?</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100">
                <a:latin typeface="Roboto"/>
                <a:ea typeface="Roboto"/>
                <a:cs typeface="Roboto"/>
                <a:sym typeface="Roboto"/>
              </a:endParaRPr>
            </a:p>
          </p:txBody>
        </p:sp>
      </p:grpSp>
      <p:sp>
        <p:nvSpPr>
          <p:cNvPr id="328" name="Google Shape;328;p33" descr="Example 2 guiding questions for CNA, academic standards, academic program, quality learning and well rounded education."/>
          <p:cNvSpPr txBox="1"/>
          <p:nvPr/>
        </p:nvSpPr>
        <p:spPr>
          <a:xfrm>
            <a:off x="3902324" y="4255300"/>
            <a:ext cx="12273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rgbClr val="FFC846"/>
                </a:solidFill>
                <a:latin typeface="Roboto Serif Black"/>
                <a:ea typeface="Roboto Serif Black"/>
                <a:cs typeface="Roboto Serif Black"/>
                <a:sym typeface="Roboto Serif Black"/>
              </a:rPr>
              <a:t>MAYBE</a:t>
            </a:r>
            <a:endParaRPr sz="2000">
              <a:solidFill>
                <a:srgbClr val="FFC846"/>
              </a:solidFill>
              <a:latin typeface="Roboto Serif Black"/>
              <a:ea typeface="Roboto Serif Black"/>
              <a:cs typeface="Roboto Serif Black"/>
              <a:sym typeface="Roboto Serif Black"/>
            </a:endParaRPr>
          </a:p>
        </p:txBody>
      </p:sp>
      <p:grpSp>
        <p:nvGrpSpPr>
          <p:cNvPr id="323" name="Google Shape;323;p33" descr="Example 2 guiding questions for CNA, academic standards, academic program, quality learning and well rounded education."/>
          <p:cNvGrpSpPr/>
          <p:nvPr/>
        </p:nvGrpSpPr>
        <p:grpSpPr>
          <a:xfrm>
            <a:off x="5195350" y="1189775"/>
            <a:ext cx="2064000" cy="3217850"/>
            <a:chOff x="5195350" y="1189775"/>
            <a:chExt cx="2064000" cy="3217850"/>
          </a:xfrm>
        </p:grpSpPr>
        <p:sp>
          <p:nvSpPr>
            <p:cNvPr id="324" name="Google Shape;324;p33"/>
            <p:cNvSpPr/>
            <p:nvPr/>
          </p:nvSpPr>
          <p:spPr>
            <a:xfrm>
              <a:off x="5195350" y="1189775"/>
              <a:ext cx="2064000" cy="669000"/>
            </a:xfrm>
            <a:prstGeom prst="chevron">
              <a:avLst>
                <a:gd name="adj" fmla="val 50000"/>
              </a:avLst>
            </a:prstGeom>
            <a:solidFill>
              <a:srgbClr val="BE2F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Quality Learning</a:t>
              </a:r>
              <a:endParaRPr>
                <a:solidFill>
                  <a:srgbClr val="FFFFFF"/>
                </a:solidFill>
                <a:latin typeface="Roboto"/>
                <a:ea typeface="Roboto"/>
                <a:cs typeface="Roboto"/>
                <a:sym typeface="Roboto"/>
              </a:endParaRPr>
            </a:p>
          </p:txBody>
        </p:sp>
        <p:sp>
          <p:nvSpPr>
            <p:cNvPr id="325" name="Google Shape;325;p33"/>
            <p:cNvSpPr txBox="1"/>
            <p:nvPr/>
          </p:nvSpPr>
          <p:spPr>
            <a:xfrm>
              <a:off x="54616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23750"/>
                </a:lnSpc>
                <a:spcBef>
                  <a:spcPts val="0"/>
                </a:spcBef>
                <a:spcAft>
                  <a:spcPts val="0"/>
                </a:spcAft>
                <a:buNone/>
              </a:pPr>
              <a:r>
                <a:rPr lang="en">
                  <a:solidFill>
                    <a:schemeClr val="dk1"/>
                  </a:solidFill>
                  <a:latin typeface="Calibri"/>
                  <a:ea typeface="Calibri"/>
                  <a:cs typeface="Calibri"/>
                  <a:sym typeface="Calibri"/>
                </a:rPr>
                <a:t>Does this use of funds increase the amount and quality of learning time for students?</a:t>
              </a:r>
              <a:endParaRPr>
                <a:latin typeface="Calibri"/>
                <a:ea typeface="Calibri"/>
                <a:cs typeface="Calibri"/>
                <a:sym typeface="Calibri"/>
              </a:endParaRPr>
            </a:p>
          </p:txBody>
        </p:sp>
      </p:grpSp>
      <p:sp>
        <p:nvSpPr>
          <p:cNvPr id="329" name="Google Shape;329;p33" descr="Example 2 guiding questions for CNA, academic standards, academic program, quality learning and well rounded education."/>
          <p:cNvSpPr txBox="1"/>
          <p:nvPr/>
        </p:nvSpPr>
        <p:spPr>
          <a:xfrm>
            <a:off x="5580757" y="3417578"/>
            <a:ext cx="1118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rgbClr val="FF9900"/>
                </a:solidFill>
                <a:latin typeface="Roboto Serif Black"/>
                <a:ea typeface="Roboto Serif Black"/>
                <a:cs typeface="Roboto Serif Black"/>
                <a:sym typeface="Roboto Serif Black"/>
              </a:rPr>
              <a:t>YES</a:t>
            </a:r>
            <a:endParaRPr sz="2000">
              <a:solidFill>
                <a:srgbClr val="FF9900"/>
              </a:solidFill>
              <a:latin typeface="Roboto Serif Black"/>
              <a:ea typeface="Roboto Serif Black"/>
              <a:cs typeface="Roboto Serif Black"/>
              <a:sym typeface="Roboto Serif Black"/>
            </a:endParaRPr>
          </a:p>
        </p:txBody>
      </p:sp>
      <p:grpSp>
        <p:nvGrpSpPr>
          <p:cNvPr id="320" name="Google Shape;320;p33" descr="Example 2 guiding questions for CNA, academic standards, academic program, quality learning and well rounded education."/>
          <p:cNvGrpSpPr/>
          <p:nvPr/>
        </p:nvGrpSpPr>
        <p:grpSpPr>
          <a:xfrm>
            <a:off x="6874025" y="1189775"/>
            <a:ext cx="2064000" cy="3217850"/>
            <a:chOff x="6874025" y="1189775"/>
            <a:chExt cx="2064000" cy="3217850"/>
          </a:xfrm>
        </p:grpSpPr>
        <p:sp>
          <p:nvSpPr>
            <p:cNvPr id="321" name="Google Shape;321;p33"/>
            <p:cNvSpPr/>
            <p:nvPr/>
          </p:nvSpPr>
          <p:spPr>
            <a:xfrm>
              <a:off x="6874025" y="1189775"/>
              <a:ext cx="2064000" cy="669000"/>
            </a:xfrm>
            <a:prstGeom prst="chevron">
              <a:avLst>
                <a:gd name="adj" fmla="val 50000"/>
              </a:avLst>
            </a:prstGeom>
            <a:solidFill>
              <a:srgbClr val="D8382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Well Rounded Education</a:t>
              </a:r>
              <a:endParaRPr>
                <a:solidFill>
                  <a:srgbClr val="FFFFFF"/>
                </a:solidFill>
                <a:latin typeface="Roboto"/>
                <a:ea typeface="Roboto"/>
                <a:cs typeface="Roboto"/>
                <a:sym typeface="Roboto"/>
              </a:endParaRPr>
            </a:p>
          </p:txBody>
        </p:sp>
        <p:sp>
          <p:nvSpPr>
            <p:cNvPr id="322" name="Google Shape;322;p33"/>
            <p:cNvSpPr txBox="1"/>
            <p:nvPr/>
          </p:nvSpPr>
          <p:spPr>
            <a:xfrm>
              <a:off x="71838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23750"/>
                </a:lnSpc>
                <a:spcBef>
                  <a:spcPts val="0"/>
                </a:spcBef>
                <a:spcAft>
                  <a:spcPts val="0"/>
                </a:spcAft>
                <a:buNone/>
              </a:pPr>
              <a:r>
                <a:rPr lang="en">
                  <a:solidFill>
                    <a:schemeClr val="dk1"/>
                  </a:solidFill>
                  <a:latin typeface="Calibri"/>
                  <a:ea typeface="Calibri"/>
                  <a:cs typeface="Calibri"/>
                  <a:sym typeface="Calibri"/>
                </a:rPr>
                <a:t>Does this use of funds provide an enriched or accelerated curriculum contributing to a well-rounded education?</a:t>
              </a:r>
              <a:endParaRPr>
                <a:latin typeface="Calibri"/>
                <a:ea typeface="Calibri"/>
                <a:cs typeface="Calibri"/>
                <a:sym typeface="Calibri"/>
              </a:endParaRPr>
            </a:p>
          </p:txBody>
        </p:sp>
      </p:grpSp>
      <p:sp>
        <p:nvSpPr>
          <p:cNvPr id="330" name="Google Shape;330;p33" descr="Example 2 guiding questions for CNA, academic standards, academic program, quality learning and well rounded education."/>
          <p:cNvSpPr txBox="1"/>
          <p:nvPr/>
        </p:nvSpPr>
        <p:spPr>
          <a:xfrm>
            <a:off x="7259349" y="4255300"/>
            <a:ext cx="12273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rgbClr val="FFC846"/>
                </a:solidFill>
                <a:latin typeface="Roboto Serif Black"/>
                <a:ea typeface="Roboto Serif Black"/>
                <a:cs typeface="Roboto Serif Black"/>
                <a:sym typeface="Roboto Serif Black"/>
              </a:rPr>
              <a:t>MAYBE</a:t>
            </a:r>
            <a:endParaRPr sz="2000">
              <a:solidFill>
                <a:srgbClr val="FFC846"/>
              </a:solidFill>
              <a:latin typeface="Roboto Serif Black"/>
              <a:ea typeface="Roboto Serif Black"/>
              <a:cs typeface="Roboto Serif Black"/>
              <a:sym typeface="Roboto Serif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6"/>
          <p:cNvSpPr txBox="1">
            <a:spLocks noGrp="1"/>
          </p:cNvSpPr>
          <p:nvPr>
            <p:ph type="ctrTitle"/>
          </p:nvPr>
        </p:nvSpPr>
        <p:spPr>
          <a:xfrm>
            <a:off x="-97575" y="1082558"/>
            <a:ext cx="9144000" cy="6249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sz="3111" b="1"/>
              <a:t>Objectives</a:t>
            </a:r>
            <a:endParaRPr sz="3111" b="1"/>
          </a:p>
          <a:p>
            <a:pPr marL="0" lvl="0" indent="0" algn="ctr" rtl="0">
              <a:spcBef>
                <a:spcPts val="0"/>
              </a:spcBef>
              <a:spcAft>
                <a:spcPts val="0"/>
              </a:spcAft>
              <a:buNone/>
            </a:pPr>
            <a:endParaRPr/>
          </a:p>
        </p:txBody>
      </p:sp>
      <p:sp>
        <p:nvSpPr>
          <p:cNvPr id="95" name="Google Shape;95;p16"/>
          <p:cNvSpPr txBox="1"/>
          <p:nvPr/>
        </p:nvSpPr>
        <p:spPr>
          <a:xfrm>
            <a:off x="557550" y="1610300"/>
            <a:ext cx="8028900" cy="21240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1"/>
              </a:buClr>
              <a:buSzPts val="1800"/>
              <a:buFont typeface="Calibri"/>
              <a:buAutoNum type="arabicPeriod"/>
            </a:pPr>
            <a:r>
              <a:rPr lang="en" sz="1800" dirty="0">
                <a:solidFill>
                  <a:schemeClr val="dk1"/>
                </a:solidFill>
                <a:latin typeface="Calibri"/>
                <a:ea typeface="Calibri"/>
                <a:cs typeface="Calibri"/>
                <a:sym typeface="Calibri"/>
              </a:rPr>
              <a:t>Know the purpose of Title I, Part A and the difference between Schoolwide and Targeted Assistance programs.</a:t>
            </a:r>
            <a:endParaRPr sz="1800" dirty="0">
              <a:solidFill>
                <a:schemeClr val="dk1"/>
              </a:solidFill>
              <a:latin typeface="Calibri"/>
              <a:ea typeface="Calibri"/>
              <a:cs typeface="Calibri"/>
              <a:sym typeface="Calibri"/>
            </a:endParaRPr>
          </a:p>
          <a:p>
            <a:pPr marL="342900" lvl="0" indent="-342900" algn="l" rtl="0">
              <a:spcBef>
                <a:spcPts val="0"/>
              </a:spcBef>
              <a:spcAft>
                <a:spcPts val="0"/>
              </a:spcAft>
              <a:buFont typeface="+mj-lt"/>
              <a:buAutoNum type="arabicPeriod"/>
            </a:pPr>
            <a:endParaRPr sz="1800"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rabicPeriod"/>
            </a:pPr>
            <a:r>
              <a:rPr lang="en" sz="1800" dirty="0">
                <a:solidFill>
                  <a:schemeClr val="dk1"/>
                </a:solidFill>
                <a:latin typeface="Calibri"/>
                <a:ea typeface="Calibri"/>
                <a:cs typeface="Calibri"/>
                <a:sym typeface="Calibri"/>
              </a:rPr>
              <a:t>Understand the eligibility and program requirements for Schoolwide programs.</a:t>
            </a:r>
            <a:endParaRPr sz="1800" dirty="0">
              <a:solidFill>
                <a:schemeClr val="dk1"/>
              </a:solidFill>
              <a:latin typeface="Calibri"/>
              <a:ea typeface="Calibri"/>
              <a:cs typeface="Calibri"/>
              <a:sym typeface="Calibri"/>
            </a:endParaRPr>
          </a:p>
          <a:p>
            <a:pPr marL="342900" lvl="0" indent="-342900" algn="l" rtl="0">
              <a:spcBef>
                <a:spcPts val="0"/>
              </a:spcBef>
              <a:spcAft>
                <a:spcPts val="0"/>
              </a:spcAft>
              <a:buFont typeface="+mj-lt"/>
              <a:buAutoNum type="arabicPeriod"/>
            </a:pPr>
            <a:endParaRPr sz="1800"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rabicPeriod"/>
            </a:pPr>
            <a:r>
              <a:rPr lang="en" sz="1800" dirty="0">
                <a:solidFill>
                  <a:schemeClr val="dk1"/>
                </a:solidFill>
                <a:latin typeface="Calibri"/>
                <a:ea typeface="Calibri"/>
                <a:cs typeface="Calibri"/>
                <a:sym typeface="Calibri"/>
              </a:rPr>
              <a:t>Be familiar with the Schoolwide program development cycle in order to plan, implement, and evaluate a Schoolwide program.</a:t>
            </a:r>
            <a:endParaRPr sz="2000" dirty="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4" descr="Example 2 guiding questions."/>
          <p:cNvSpPr txBox="1">
            <a:spLocks noGrp="1"/>
          </p:cNvSpPr>
          <p:nvPr>
            <p:ph type="title"/>
          </p:nvPr>
        </p:nvSpPr>
        <p:spPr>
          <a:xfrm>
            <a:off x="332674" y="2300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100"/>
              <a:buFont typeface="Arial"/>
              <a:buNone/>
            </a:pPr>
            <a:r>
              <a:rPr lang="en" sz="2400" dirty="0"/>
              <a:t>Example #2 - Guiding Questions Continued</a:t>
            </a:r>
            <a:endParaRPr sz="2400" dirty="0"/>
          </a:p>
        </p:txBody>
      </p:sp>
      <p:grpSp>
        <p:nvGrpSpPr>
          <p:cNvPr id="336" name="Google Shape;336;p34" descr="Example 2 guiding questions."/>
          <p:cNvGrpSpPr/>
          <p:nvPr/>
        </p:nvGrpSpPr>
        <p:grpSpPr>
          <a:xfrm>
            <a:off x="0" y="1189989"/>
            <a:ext cx="2214600" cy="3217636"/>
            <a:chOff x="0" y="1189989"/>
            <a:chExt cx="2214600" cy="3217636"/>
          </a:xfrm>
        </p:grpSpPr>
        <p:sp>
          <p:nvSpPr>
            <p:cNvPr id="337" name="Google Shape;337;p34"/>
            <p:cNvSpPr/>
            <p:nvPr/>
          </p:nvSpPr>
          <p:spPr>
            <a:xfrm>
              <a:off x="0" y="1189989"/>
              <a:ext cx="2214600" cy="669000"/>
            </a:xfrm>
            <a:prstGeom prst="homePlate">
              <a:avLst>
                <a:gd name="adj" fmla="val 50000"/>
              </a:avLst>
            </a:prstGeom>
            <a:solidFill>
              <a:srgbClr val="80201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Roboto"/>
                  <a:ea typeface="Roboto"/>
                  <a:cs typeface="Roboto"/>
                  <a:sym typeface="Roboto"/>
                </a:rPr>
                <a:t>At Risk Students</a:t>
              </a:r>
              <a:endParaRPr>
                <a:solidFill>
                  <a:srgbClr val="FFFFFF"/>
                </a:solidFill>
                <a:latin typeface="Roboto"/>
                <a:ea typeface="Roboto"/>
                <a:cs typeface="Roboto"/>
                <a:sym typeface="Roboto"/>
              </a:endParaRPr>
            </a:p>
          </p:txBody>
        </p:sp>
        <p:sp>
          <p:nvSpPr>
            <p:cNvPr id="338" name="Google Shape;338;p34"/>
            <p:cNvSpPr txBox="1"/>
            <p:nvPr/>
          </p:nvSpPr>
          <p:spPr>
            <a:xfrm>
              <a:off x="295050" y="2057125"/>
              <a:ext cx="1667700" cy="2350500"/>
            </a:xfrm>
            <a:prstGeom prst="rect">
              <a:avLst/>
            </a:prstGeom>
            <a:noFill/>
            <a:ln>
              <a:noFill/>
            </a:ln>
          </p:spPr>
          <p:txBody>
            <a:bodyPr spcFirstLastPara="1" wrap="square" lIns="91425" tIns="91425" rIns="91425" bIns="91425" anchor="t" anchorCtr="0">
              <a:noAutofit/>
            </a:bodyPr>
            <a:lstStyle/>
            <a:p>
              <a:pPr marL="0" lvl="0" indent="0" algn="l" rtl="0">
                <a:lnSpc>
                  <a:spcPct val="12375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Does this use of funds address the needs of all students, but particularly those at risk of not meeting challenging State academic standards?</a:t>
              </a:r>
              <a:endParaRPr sz="1100">
                <a:latin typeface="Roboto"/>
                <a:ea typeface="Roboto"/>
                <a:cs typeface="Roboto"/>
                <a:sym typeface="Roboto"/>
              </a:endParaRPr>
            </a:p>
          </p:txBody>
        </p:sp>
      </p:grpSp>
      <p:sp>
        <p:nvSpPr>
          <p:cNvPr id="351" name="Google Shape;351;p34" descr="Example 2 guiding questions."/>
          <p:cNvSpPr txBox="1"/>
          <p:nvPr/>
        </p:nvSpPr>
        <p:spPr>
          <a:xfrm>
            <a:off x="587507" y="4574703"/>
            <a:ext cx="1118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rgbClr val="FF9900"/>
                </a:solidFill>
                <a:latin typeface="Roboto Serif Black"/>
                <a:ea typeface="Roboto Serif Black"/>
                <a:cs typeface="Roboto Serif Black"/>
                <a:sym typeface="Roboto Serif Black"/>
              </a:rPr>
              <a:t>YES</a:t>
            </a:r>
            <a:endParaRPr sz="2000">
              <a:solidFill>
                <a:srgbClr val="FF9900"/>
              </a:solidFill>
              <a:latin typeface="Roboto Serif Black"/>
              <a:ea typeface="Roboto Serif Black"/>
              <a:cs typeface="Roboto Serif Black"/>
              <a:sym typeface="Roboto Serif Black"/>
            </a:endParaRPr>
          </a:p>
        </p:txBody>
      </p:sp>
      <p:grpSp>
        <p:nvGrpSpPr>
          <p:cNvPr id="339" name="Google Shape;339;p34" descr="Example 2 guiding questions."/>
          <p:cNvGrpSpPr/>
          <p:nvPr/>
        </p:nvGrpSpPr>
        <p:grpSpPr>
          <a:xfrm>
            <a:off x="1838325" y="1189775"/>
            <a:ext cx="2064000" cy="3217850"/>
            <a:chOff x="1838325" y="1189775"/>
            <a:chExt cx="2064000" cy="3217850"/>
          </a:xfrm>
        </p:grpSpPr>
        <p:sp>
          <p:nvSpPr>
            <p:cNvPr id="340" name="Google Shape;340;p34"/>
            <p:cNvSpPr/>
            <p:nvPr/>
          </p:nvSpPr>
          <p:spPr>
            <a:xfrm>
              <a:off x="1838325" y="1189775"/>
              <a:ext cx="2064000" cy="669000"/>
            </a:xfrm>
            <a:prstGeom prst="chevron">
              <a:avLst>
                <a:gd name="adj" fmla="val 50000"/>
              </a:avLst>
            </a:prstGeom>
            <a:solidFill>
              <a:srgbClr val="A72A1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Roboto"/>
                  <a:ea typeface="Roboto"/>
                  <a:cs typeface="Roboto"/>
                  <a:sym typeface="Roboto"/>
                </a:rPr>
                <a:t>Evidence-</a:t>
              </a:r>
              <a:endParaRPr>
                <a:solidFill>
                  <a:schemeClr val="lt1"/>
                </a:solidFill>
                <a:latin typeface="Roboto"/>
                <a:ea typeface="Roboto"/>
                <a:cs typeface="Roboto"/>
                <a:sym typeface="Roboto"/>
              </a:endParaRPr>
            </a:p>
            <a:p>
              <a:pPr marL="0" lvl="0" indent="0" algn="ctr" rtl="0">
                <a:spcBef>
                  <a:spcPts val="0"/>
                </a:spcBef>
                <a:spcAft>
                  <a:spcPts val="0"/>
                </a:spcAft>
                <a:buNone/>
              </a:pPr>
              <a:r>
                <a:rPr lang="en">
                  <a:solidFill>
                    <a:schemeClr val="lt1"/>
                  </a:solidFill>
                  <a:latin typeface="Roboto"/>
                  <a:ea typeface="Roboto"/>
                  <a:cs typeface="Roboto"/>
                  <a:sym typeface="Roboto"/>
                </a:rPr>
                <a:t>Based</a:t>
              </a:r>
              <a:endParaRPr>
                <a:solidFill>
                  <a:srgbClr val="FFFFFF"/>
                </a:solidFill>
                <a:latin typeface="Roboto"/>
                <a:ea typeface="Roboto"/>
                <a:cs typeface="Roboto"/>
                <a:sym typeface="Roboto"/>
              </a:endParaRPr>
            </a:p>
          </p:txBody>
        </p:sp>
        <p:sp>
          <p:nvSpPr>
            <p:cNvPr id="341" name="Google Shape;341;p34"/>
            <p:cNvSpPr txBox="1"/>
            <p:nvPr/>
          </p:nvSpPr>
          <p:spPr>
            <a:xfrm>
              <a:off x="20172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2375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Is this use of funds an evidence-based strategy or intervention?</a:t>
              </a:r>
              <a:endParaRPr sz="1100">
                <a:latin typeface="Roboto"/>
                <a:ea typeface="Roboto"/>
                <a:cs typeface="Roboto"/>
                <a:sym typeface="Roboto"/>
              </a:endParaRPr>
            </a:p>
          </p:txBody>
        </p:sp>
      </p:grpSp>
      <p:sp>
        <p:nvSpPr>
          <p:cNvPr id="352" name="Google Shape;352;p34" descr="Example 2 guiding questions."/>
          <p:cNvSpPr txBox="1"/>
          <p:nvPr/>
        </p:nvSpPr>
        <p:spPr>
          <a:xfrm>
            <a:off x="2310982" y="3257478"/>
            <a:ext cx="1118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rgbClr val="FF0000"/>
                </a:solidFill>
                <a:latin typeface="Roboto Serif Black"/>
                <a:ea typeface="Roboto Serif Black"/>
                <a:cs typeface="Roboto Serif Black"/>
                <a:sym typeface="Roboto Serif Black"/>
              </a:rPr>
              <a:t>NO</a:t>
            </a:r>
            <a:endParaRPr sz="2000">
              <a:solidFill>
                <a:srgbClr val="FF0000"/>
              </a:solidFill>
              <a:latin typeface="Roboto Serif Black"/>
              <a:ea typeface="Roboto Serif Black"/>
              <a:cs typeface="Roboto Serif Black"/>
              <a:sym typeface="Roboto Serif Black"/>
            </a:endParaRPr>
          </a:p>
        </p:txBody>
      </p:sp>
      <p:grpSp>
        <p:nvGrpSpPr>
          <p:cNvPr id="342" name="Google Shape;342;p34" descr="Example 2 guiding questions."/>
          <p:cNvGrpSpPr/>
          <p:nvPr/>
        </p:nvGrpSpPr>
        <p:grpSpPr>
          <a:xfrm>
            <a:off x="3516750" y="1189775"/>
            <a:ext cx="2064000" cy="3217850"/>
            <a:chOff x="3516750" y="1189775"/>
            <a:chExt cx="2064000" cy="3217850"/>
          </a:xfrm>
        </p:grpSpPr>
        <p:sp>
          <p:nvSpPr>
            <p:cNvPr id="343" name="Google Shape;343;p34"/>
            <p:cNvSpPr/>
            <p:nvPr/>
          </p:nvSpPr>
          <p:spPr>
            <a:xfrm>
              <a:off x="3516750" y="1189775"/>
              <a:ext cx="2064000" cy="669000"/>
            </a:xfrm>
            <a:prstGeom prst="chevron">
              <a:avLst>
                <a:gd name="adj" fmla="val 50000"/>
              </a:avLst>
            </a:prstGeom>
            <a:solidFill>
              <a:srgbClr val="B02C20"/>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solidFill>
                    <a:schemeClr val="lt1"/>
                  </a:solidFill>
                  <a:latin typeface="Roboto"/>
                  <a:ea typeface="Roboto"/>
                  <a:cs typeface="Roboto"/>
                  <a:sym typeface="Roboto"/>
                </a:rPr>
                <a:t>Evaluation</a:t>
              </a:r>
              <a:endParaRPr>
                <a:solidFill>
                  <a:srgbClr val="FFFFFF"/>
                </a:solidFill>
                <a:latin typeface="Roboto"/>
                <a:ea typeface="Roboto"/>
                <a:cs typeface="Roboto"/>
                <a:sym typeface="Roboto"/>
              </a:endParaRPr>
            </a:p>
          </p:txBody>
        </p:sp>
        <p:sp>
          <p:nvSpPr>
            <p:cNvPr id="344" name="Google Shape;344;p34"/>
            <p:cNvSpPr txBox="1"/>
            <p:nvPr/>
          </p:nvSpPr>
          <p:spPr>
            <a:xfrm>
              <a:off x="37394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2375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Will you be able to provide evidence that this use of funds was effective in increasing student achievement of academic standards?</a:t>
              </a:r>
              <a:endParaRPr sz="1100">
                <a:latin typeface="Roboto"/>
                <a:ea typeface="Roboto"/>
                <a:cs typeface="Roboto"/>
                <a:sym typeface="Roboto"/>
              </a:endParaRPr>
            </a:p>
          </p:txBody>
        </p:sp>
      </p:grpSp>
      <p:sp>
        <p:nvSpPr>
          <p:cNvPr id="353" name="Google Shape;353;p34" descr="Example 2 guiding questions."/>
          <p:cNvSpPr txBox="1"/>
          <p:nvPr/>
        </p:nvSpPr>
        <p:spPr>
          <a:xfrm>
            <a:off x="3940949" y="4491850"/>
            <a:ext cx="12621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accent4"/>
                </a:solidFill>
                <a:latin typeface="Roboto Serif Black"/>
                <a:ea typeface="Roboto Serif Black"/>
                <a:cs typeface="Roboto Serif Black"/>
                <a:sym typeface="Roboto Serif Black"/>
              </a:rPr>
              <a:t>MAYBE</a:t>
            </a:r>
            <a:endParaRPr sz="2000">
              <a:solidFill>
                <a:schemeClr val="accent4"/>
              </a:solidFill>
              <a:latin typeface="Roboto Serif Black"/>
              <a:ea typeface="Roboto Serif Black"/>
              <a:cs typeface="Roboto Serif Black"/>
              <a:sym typeface="Roboto Serif Black"/>
            </a:endParaRPr>
          </a:p>
        </p:txBody>
      </p:sp>
      <p:grpSp>
        <p:nvGrpSpPr>
          <p:cNvPr id="348" name="Google Shape;348;p34" descr="Example 2 guiding questions."/>
          <p:cNvGrpSpPr/>
          <p:nvPr/>
        </p:nvGrpSpPr>
        <p:grpSpPr>
          <a:xfrm>
            <a:off x="5195350" y="1189775"/>
            <a:ext cx="2064000" cy="3217850"/>
            <a:chOff x="5195350" y="1189775"/>
            <a:chExt cx="2064000" cy="3217850"/>
          </a:xfrm>
        </p:grpSpPr>
        <p:sp>
          <p:nvSpPr>
            <p:cNvPr id="349" name="Google Shape;349;p34"/>
            <p:cNvSpPr/>
            <p:nvPr/>
          </p:nvSpPr>
          <p:spPr>
            <a:xfrm>
              <a:off x="5195350" y="1189775"/>
              <a:ext cx="2064000" cy="669000"/>
            </a:xfrm>
            <a:prstGeom prst="chevron">
              <a:avLst>
                <a:gd name="adj" fmla="val 50000"/>
              </a:avLst>
            </a:prstGeom>
            <a:solidFill>
              <a:srgbClr val="BE2F2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solidFill>
                    <a:schemeClr val="lt1"/>
                  </a:solidFill>
                  <a:latin typeface="Roboto"/>
                  <a:ea typeface="Roboto"/>
                  <a:cs typeface="Roboto"/>
                  <a:sym typeface="Roboto"/>
                </a:rPr>
                <a:t>Supplemental</a:t>
              </a:r>
              <a:endParaRPr>
                <a:solidFill>
                  <a:srgbClr val="FFFFFF"/>
                </a:solidFill>
                <a:latin typeface="Roboto"/>
                <a:ea typeface="Roboto"/>
                <a:cs typeface="Roboto"/>
                <a:sym typeface="Roboto"/>
              </a:endParaRPr>
            </a:p>
          </p:txBody>
        </p:sp>
        <p:sp>
          <p:nvSpPr>
            <p:cNvPr id="350" name="Google Shape;350;p34"/>
            <p:cNvSpPr txBox="1"/>
            <p:nvPr/>
          </p:nvSpPr>
          <p:spPr>
            <a:xfrm>
              <a:off x="54616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lnSpc>
                  <a:spcPct val="12375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Is this use of funds supplemental to the strategies and methods available to the LEA through non-federal funds?</a:t>
              </a:r>
              <a:endParaRPr sz="1100">
                <a:latin typeface="Roboto"/>
                <a:ea typeface="Roboto"/>
                <a:cs typeface="Roboto"/>
                <a:sym typeface="Roboto"/>
              </a:endParaRPr>
            </a:p>
          </p:txBody>
        </p:sp>
      </p:grpSp>
      <p:sp>
        <p:nvSpPr>
          <p:cNvPr id="354" name="Google Shape;354;p34" descr="Example 2 guiding questions."/>
          <p:cNvSpPr txBox="1"/>
          <p:nvPr/>
        </p:nvSpPr>
        <p:spPr>
          <a:xfrm>
            <a:off x="5715275" y="3808300"/>
            <a:ext cx="12621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rgbClr val="FFC846"/>
                </a:solidFill>
                <a:latin typeface="Roboto Serif Black"/>
                <a:ea typeface="Roboto Serif Black"/>
                <a:cs typeface="Roboto Serif Black"/>
                <a:sym typeface="Roboto Serif Black"/>
              </a:rPr>
              <a:t>MAYBE</a:t>
            </a:r>
            <a:endParaRPr sz="2000">
              <a:solidFill>
                <a:srgbClr val="FFC846"/>
              </a:solidFill>
              <a:latin typeface="Roboto Serif Black"/>
              <a:ea typeface="Roboto Serif Black"/>
              <a:cs typeface="Roboto Serif Black"/>
              <a:sym typeface="Roboto Serif Black"/>
            </a:endParaRPr>
          </a:p>
        </p:txBody>
      </p:sp>
      <p:grpSp>
        <p:nvGrpSpPr>
          <p:cNvPr id="345" name="Google Shape;345;p34" descr="Example 2 guiding questions."/>
          <p:cNvGrpSpPr/>
          <p:nvPr/>
        </p:nvGrpSpPr>
        <p:grpSpPr>
          <a:xfrm>
            <a:off x="6874025" y="1189775"/>
            <a:ext cx="2064000" cy="3217850"/>
            <a:chOff x="6874025" y="1189775"/>
            <a:chExt cx="2064000" cy="3217850"/>
          </a:xfrm>
        </p:grpSpPr>
        <p:sp>
          <p:nvSpPr>
            <p:cNvPr id="346" name="Google Shape;346;p34"/>
            <p:cNvSpPr/>
            <p:nvPr/>
          </p:nvSpPr>
          <p:spPr>
            <a:xfrm>
              <a:off x="6874025" y="1189775"/>
              <a:ext cx="2064000" cy="669000"/>
            </a:xfrm>
            <a:prstGeom prst="chevron">
              <a:avLst>
                <a:gd name="adj" fmla="val 50000"/>
              </a:avLst>
            </a:prstGeom>
            <a:solidFill>
              <a:srgbClr val="D8382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Roboto"/>
                  <a:ea typeface="Roboto"/>
                  <a:cs typeface="Roboto"/>
                  <a:sym typeface="Roboto"/>
                </a:rPr>
                <a:t>Reasonable</a:t>
              </a:r>
              <a:r>
                <a:rPr lang="en">
                  <a:solidFill>
                    <a:srgbClr val="FFFFFF"/>
                  </a:solidFill>
                  <a:latin typeface="Roboto"/>
                  <a:ea typeface="Roboto"/>
                  <a:cs typeface="Roboto"/>
                  <a:sym typeface="Roboto"/>
                </a:rPr>
                <a:t> </a:t>
              </a:r>
              <a:endParaRPr>
                <a:solidFill>
                  <a:srgbClr val="FFFFFF"/>
                </a:solidFill>
                <a:latin typeface="Roboto"/>
                <a:ea typeface="Roboto"/>
                <a:cs typeface="Roboto"/>
                <a:sym typeface="Roboto"/>
              </a:endParaRPr>
            </a:p>
          </p:txBody>
        </p:sp>
        <p:sp>
          <p:nvSpPr>
            <p:cNvPr id="347" name="Google Shape;347;p34"/>
            <p:cNvSpPr txBox="1"/>
            <p:nvPr/>
          </p:nvSpPr>
          <p:spPr>
            <a:xfrm>
              <a:off x="7183850" y="2057125"/>
              <a:ext cx="1624500" cy="23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Calibri"/>
                  <a:ea typeface="Calibri"/>
                  <a:cs typeface="Calibri"/>
                  <a:sym typeface="Calibri"/>
                </a:rPr>
                <a:t>Is this use of funds reasonable and necessary?</a:t>
              </a:r>
              <a:endParaRPr sz="900">
                <a:latin typeface="Roboto"/>
                <a:ea typeface="Roboto"/>
                <a:cs typeface="Roboto"/>
                <a:sym typeface="Roboto"/>
              </a:endParaRPr>
            </a:p>
          </p:txBody>
        </p:sp>
      </p:grpSp>
      <p:sp>
        <p:nvSpPr>
          <p:cNvPr id="355" name="Google Shape;355;p34" descr="Example 2 guiding questions."/>
          <p:cNvSpPr txBox="1"/>
          <p:nvPr/>
        </p:nvSpPr>
        <p:spPr>
          <a:xfrm>
            <a:off x="7464576" y="2892425"/>
            <a:ext cx="8829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rgbClr val="FF0000"/>
                </a:solidFill>
                <a:latin typeface="Roboto Serif Black"/>
                <a:ea typeface="Roboto Serif Black"/>
                <a:cs typeface="Roboto Serif Black"/>
                <a:sym typeface="Roboto Serif Black"/>
              </a:rPr>
              <a:t>NO</a:t>
            </a:r>
            <a:endParaRPr sz="2000">
              <a:solidFill>
                <a:srgbClr val="FF0000"/>
              </a:solidFill>
              <a:latin typeface="Roboto Serif Black"/>
              <a:ea typeface="Roboto Serif Black"/>
              <a:cs typeface="Roboto Serif Black"/>
              <a:sym typeface="Roboto Serif Black"/>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5"/>
          <p:cNvSpPr txBox="1">
            <a:spLocks noGrp="1"/>
          </p:cNvSpPr>
          <p:nvPr>
            <p:ph type="title"/>
          </p:nvPr>
        </p:nvSpPr>
        <p:spPr>
          <a:xfrm>
            <a:off x="357924" y="19853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2400" dirty="0"/>
              <a:t>Example #2 – Result of Guiding Questions </a:t>
            </a:r>
            <a:endParaRPr sz="2400" dirty="0"/>
          </a:p>
        </p:txBody>
      </p:sp>
      <p:sp>
        <p:nvSpPr>
          <p:cNvPr id="361" name="Google Shape;361;p35"/>
          <p:cNvSpPr txBox="1"/>
          <p:nvPr/>
        </p:nvSpPr>
        <p:spPr>
          <a:xfrm>
            <a:off x="518750" y="1814400"/>
            <a:ext cx="5121300" cy="2253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800"/>
              </a:spcBef>
              <a:spcAft>
                <a:spcPts val="0"/>
              </a:spcAft>
              <a:buClr>
                <a:schemeClr val="dk1"/>
              </a:buClr>
              <a:buSzPts val="1100"/>
              <a:buFont typeface="Arial"/>
              <a:buNone/>
            </a:pPr>
            <a:r>
              <a:rPr lang="en" sz="2400">
                <a:solidFill>
                  <a:schemeClr val="dk1"/>
                </a:solidFill>
                <a:latin typeface="Calibri"/>
                <a:ea typeface="Calibri"/>
                <a:cs typeface="Calibri"/>
                <a:sym typeface="Calibri"/>
              </a:rPr>
              <a:t>Due to the uncertainty of this use of funds highlighted by the guiding questions, this school may want to consider using their schoolwide funds in a different way.</a:t>
            </a:r>
            <a:endParaRPr>
              <a:latin typeface="Calibri"/>
              <a:ea typeface="Calibri"/>
              <a:cs typeface="Calibri"/>
              <a:sym typeface="Calibri"/>
            </a:endParaRPr>
          </a:p>
        </p:txBody>
      </p:sp>
      <p:sp>
        <p:nvSpPr>
          <p:cNvPr id="362" name="Google Shape;362;p35"/>
          <p:cNvSpPr txBox="1"/>
          <p:nvPr/>
        </p:nvSpPr>
        <p:spPr>
          <a:xfrm>
            <a:off x="94700" y="4866050"/>
            <a:ext cx="3351600" cy="27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600">
                <a:solidFill>
                  <a:srgbClr val="7F7F7F"/>
                </a:solidFill>
                <a:latin typeface="Calibri"/>
                <a:ea typeface="Calibri"/>
                <a:cs typeface="Calibri"/>
                <a:sym typeface="Calibri"/>
              </a:rPr>
              <a:t>Image by StuartMiles on freerangestock.com</a:t>
            </a:r>
            <a:endParaRPr sz="600">
              <a:solidFill>
                <a:srgbClr val="7F7F7F"/>
              </a:solidFill>
              <a:latin typeface="Calibri"/>
              <a:ea typeface="Calibri"/>
              <a:cs typeface="Calibri"/>
              <a:sym typeface="Calibri"/>
            </a:endParaRPr>
          </a:p>
        </p:txBody>
      </p:sp>
      <p:pic>
        <p:nvPicPr>
          <p:cNvPr id="363" name="Google Shape;363;p3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757750" y="1330307"/>
            <a:ext cx="2857500" cy="2857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36" descr="Schoolwide program development cycle: Implement comprehensive schoolwide plan."/>
          <p:cNvSpPr txBox="1">
            <a:spLocks noGrp="1"/>
          </p:cNvSpPr>
          <p:nvPr>
            <p:ph type="title"/>
          </p:nvPr>
        </p:nvSpPr>
        <p:spPr>
          <a:xfrm>
            <a:off x="332673" y="230082"/>
            <a:ext cx="7043941"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2400" dirty="0"/>
              <a:t>Schoolwide Program Development Cycle - Plan</a:t>
            </a:r>
            <a:endParaRPr sz="2400" dirty="0"/>
          </a:p>
        </p:txBody>
      </p:sp>
      <p:grpSp>
        <p:nvGrpSpPr>
          <p:cNvPr id="369" name="Google Shape;369;p36" descr="Schoolwide program development cycle: Implement comprehensive schoolwide plan."/>
          <p:cNvGrpSpPr/>
          <p:nvPr/>
        </p:nvGrpSpPr>
        <p:grpSpPr>
          <a:xfrm>
            <a:off x="2820225" y="1196250"/>
            <a:ext cx="3175200" cy="3175200"/>
            <a:chOff x="2820225" y="891450"/>
            <a:chExt cx="3175200" cy="3175200"/>
          </a:xfrm>
        </p:grpSpPr>
        <p:sp>
          <p:nvSpPr>
            <p:cNvPr id="370" name="Google Shape;370;p36"/>
            <p:cNvSpPr/>
            <p:nvPr/>
          </p:nvSpPr>
          <p:spPr>
            <a:xfrm rot="10800000">
              <a:off x="2820225" y="891450"/>
              <a:ext cx="3175200" cy="3175200"/>
            </a:xfrm>
            <a:prstGeom prst="blockArc">
              <a:avLst>
                <a:gd name="adj1" fmla="val 5399801"/>
                <a:gd name="adj2" fmla="val 3012680"/>
                <a:gd name="adj3" fmla="val 6939"/>
              </a:avLst>
            </a:prstGeom>
            <a:solidFill>
              <a:srgbClr val="7BA7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6"/>
            <p:cNvSpPr/>
            <p:nvPr/>
          </p:nvSpPr>
          <p:spPr>
            <a:xfrm rot="10800000">
              <a:off x="3175023" y="1179900"/>
              <a:ext cx="450600" cy="450600"/>
            </a:xfrm>
            <a:prstGeom prst="rtTriangle">
              <a:avLst/>
            </a:prstGeom>
            <a:solidFill>
              <a:srgbClr val="7BA7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 name="Google Shape;372;p36" descr="Schoolwide program development cycle: Implement comprehensive schoolwide plan."/>
          <p:cNvSpPr/>
          <p:nvPr/>
        </p:nvSpPr>
        <p:spPr>
          <a:xfrm>
            <a:off x="3685275" y="1169688"/>
            <a:ext cx="1445100" cy="848100"/>
          </a:xfrm>
          <a:prstGeom prst="rect">
            <a:avLst/>
          </a:prstGeom>
          <a:solidFill>
            <a:srgbClr val="3A6E68"/>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Calibri"/>
                <a:ea typeface="Calibri"/>
                <a:cs typeface="Calibri"/>
                <a:sym typeface="Calibri"/>
              </a:rPr>
              <a:t>Conduct Comprehensive Needs Assessment</a:t>
            </a:r>
            <a:endParaRPr sz="1800">
              <a:solidFill>
                <a:srgbClr val="FFFFFF"/>
              </a:solidFill>
              <a:latin typeface="Calibri"/>
              <a:ea typeface="Calibri"/>
              <a:cs typeface="Calibri"/>
              <a:sym typeface="Calibri"/>
            </a:endParaRPr>
          </a:p>
        </p:txBody>
      </p:sp>
      <p:sp>
        <p:nvSpPr>
          <p:cNvPr id="373" name="Google Shape;373;p36" descr="Schoolwide program development cycle: Implement comprehensive schoolwide plan."/>
          <p:cNvSpPr/>
          <p:nvPr/>
        </p:nvSpPr>
        <p:spPr>
          <a:xfrm>
            <a:off x="5130375" y="2265750"/>
            <a:ext cx="1496100" cy="1036200"/>
          </a:xfrm>
          <a:prstGeom prst="rect">
            <a:avLst/>
          </a:prstGeom>
          <a:solidFill>
            <a:srgbClr val="3A6E68"/>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Calibri"/>
                <a:ea typeface="Calibri"/>
                <a:cs typeface="Calibri"/>
                <a:sym typeface="Calibri"/>
              </a:rPr>
              <a:t>Consider evidence-based strategies to create Schoolwide Plan</a:t>
            </a:r>
            <a:endParaRPr sz="1200">
              <a:solidFill>
                <a:srgbClr val="FFFFFF"/>
              </a:solidFill>
              <a:latin typeface="Calibri"/>
              <a:ea typeface="Calibri"/>
              <a:cs typeface="Calibri"/>
              <a:sym typeface="Calibri"/>
            </a:endParaRPr>
          </a:p>
        </p:txBody>
      </p:sp>
      <p:sp>
        <p:nvSpPr>
          <p:cNvPr id="374" name="Google Shape;374;p36" descr="Schoolwide program development cycle: Implement comprehensive schoolwide plan."/>
          <p:cNvSpPr/>
          <p:nvPr/>
        </p:nvSpPr>
        <p:spPr>
          <a:xfrm>
            <a:off x="4691050" y="3761375"/>
            <a:ext cx="1445100" cy="848100"/>
          </a:xfrm>
          <a:prstGeom prst="rect">
            <a:avLst/>
          </a:prstGeom>
          <a:solidFill>
            <a:srgbClr val="3A6E68"/>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Calibri"/>
                <a:ea typeface="Calibri"/>
                <a:cs typeface="Calibri"/>
                <a:sym typeface="Calibri"/>
              </a:rPr>
              <a:t>Use guiding questions to determine allowability</a:t>
            </a:r>
            <a:endParaRPr sz="1200">
              <a:solidFill>
                <a:srgbClr val="FFFFFF"/>
              </a:solidFill>
              <a:latin typeface="Calibri"/>
              <a:ea typeface="Calibri"/>
              <a:cs typeface="Calibri"/>
              <a:sym typeface="Calibri"/>
            </a:endParaRPr>
          </a:p>
        </p:txBody>
      </p:sp>
      <p:sp>
        <p:nvSpPr>
          <p:cNvPr id="375" name="Google Shape;375;p36" descr="Schoolwide program development cycle: Implement comprehensive schoolwide plan."/>
          <p:cNvSpPr/>
          <p:nvPr/>
        </p:nvSpPr>
        <p:spPr>
          <a:xfrm>
            <a:off x="2757125" y="3761375"/>
            <a:ext cx="1445100" cy="848100"/>
          </a:xfrm>
          <a:prstGeom prst="rect">
            <a:avLst/>
          </a:prstGeom>
          <a:solidFill>
            <a:srgbClr val="3A6E68"/>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Calibri"/>
                <a:ea typeface="Calibri"/>
                <a:cs typeface="Calibri"/>
                <a:sym typeface="Calibri"/>
              </a:rPr>
              <a:t>Implement Comprehensive Schoolwide Plan</a:t>
            </a:r>
            <a:endParaRPr sz="1200">
              <a:solidFill>
                <a:srgbClr val="FFFFFF"/>
              </a:solidFill>
              <a:latin typeface="Calibri"/>
              <a:ea typeface="Calibri"/>
              <a:cs typeface="Calibri"/>
              <a:sym typeface="Calibri"/>
            </a:endParaRPr>
          </a:p>
        </p:txBody>
      </p:sp>
      <p:sp>
        <p:nvSpPr>
          <p:cNvPr id="378" name="Google Shape;378;p36" descr="Schoolwide program development cycle: Implement comprehensive schoolwide plan."/>
          <p:cNvSpPr/>
          <p:nvPr/>
        </p:nvSpPr>
        <p:spPr>
          <a:xfrm>
            <a:off x="2459375" y="3463175"/>
            <a:ext cx="2040600" cy="1444500"/>
          </a:xfrm>
          <a:prstGeom prst="ellipse">
            <a:avLst/>
          </a:prstGeom>
          <a:noFill/>
          <a:ln w="28575" cap="flat" cmpd="sng">
            <a:solidFill>
              <a:srgbClr val="D838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6" descr="Schoolwide program development cycle: Implement comprehensive schoolwide plan."/>
          <p:cNvSpPr/>
          <p:nvPr/>
        </p:nvSpPr>
        <p:spPr>
          <a:xfrm>
            <a:off x="2240175" y="2359825"/>
            <a:ext cx="1445100" cy="848100"/>
          </a:xfrm>
          <a:prstGeom prst="rect">
            <a:avLst/>
          </a:prstGeom>
          <a:solidFill>
            <a:srgbClr val="3A6E68"/>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Calibri"/>
                <a:ea typeface="Calibri"/>
                <a:cs typeface="Calibri"/>
                <a:sym typeface="Calibri"/>
              </a:rPr>
              <a:t>Monitor effectiveness of programming and adjust if needed</a:t>
            </a:r>
            <a:endParaRPr sz="1200">
              <a:solidFill>
                <a:srgbClr val="FFFFFF"/>
              </a:solidFill>
              <a:latin typeface="Calibri"/>
              <a:ea typeface="Calibri"/>
              <a:cs typeface="Calibri"/>
              <a:sym typeface="Calibri"/>
            </a:endParaRPr>
          </a:p>
        </p:txBody>
      </p:sp>
      <p:pic>
        <p:nvPicPr>
          <p:cNvPr id="377" name="Google Shape;377;p36">
            <a:extLst>
              <a:ext uri="{C183D7F6-B498-43B3-948B-1728B52AA6E4}">
                <adec:decorative xmlns:adec="http://schemas.microsoft.com/office/drawing/2017/decorative" val="1"/>
              </a:ext>
            </a:extLst>
          </p:cNvPr>
          <p:cNvPicPr preferRelativeResize="0"/>
          <p:nvPr/>
        </p:nvPicPr>
        <p:blipFill rotWithShape="1">
          <a:blip r:embed="rId3">
            <a:alphaModFix/>
          </a:blip>
          <a:srcRect l="6268" t="3912" r="12529" b="4680"/>
          <a:stretch/>
        </p:blipFill>
        <p:spPr>
          <a:xfrm>
            <a:off x="3711800" y="2226925"/>
            <a:ext cx="1341550" cy="13253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7"/>
          <p:cNvSpPr txBox="1">
            <a:spLocks noGrp="1"/>
          </p:cNvSpPr>
          <p:nvPr>
            <p:ph type="title"/>
          </p:nvPr>
        </p:nvSpPr>
        <p:spPr>
          <a:xfrm>
            <a:off x="332674" y="2300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2400"/>
              <a:t>Implement Comprehensive Schoolwide Plan</a:t>
            </a:r>
            <a:endParaRPr sz="2400"/>
          </a:p>
        </p:txBody>
      </p:sp>
      <p:sp>
        <p:nvSpPr>
          <p:cNvPr id="384" name="Google Shape;384;p37"/>
          <p:cNvSpPr txBox="1">
            <a:spLocks noGrp="1"/>
          </p:cNvSpPr>
          <p:nvPr>
            <p:ph type="body" idx="1"/>
          </p:nvPr>
        </p:nvSpPr>
        <p:spPr>
          <a:xfrm>
            <a:off x="740850" y="1342050"/>
            <a:ext cx="4384500" cy="3087000"/>
          </a:xfrm>
          <a:prstGeom prst="rect">
            <a:avLst/>
          </a:prstGeom>
        </p:spPr>
        <p:txBody>
          <a:bodyPr spcFirstLastPara="1" wrap="square" lIns="0" tIns="0" rIns="0" bIns="0" anchor="t" anchorCtr="0">
            <a:normAutofit/>
          </a:bodyPr>
          <a:lstStyle/>
          <a:p>
            <a:pPr marL="0" lvl="0" indent="0" algn="l" rtl="0">
              <a:lnSpc>
                <a:spcPct val="100000"/>
              </a:lnSpc>
              <a:spcBef>
                <a:spcPts val="800"/>
              </a:spcBef>
              <a:spcAft>
                <a:spcPts val="0"/>
              </a:spcAft>
              <a:buNone/>
            </a:pPr>
            <a:r>
              <a:rPr lang="en" sz="2400" dirty="0"/>
              <a:t>Implement Schoolwide plan strategies and activities that have been determined to be:</a:t>
            </a:r>
            <a:endParaRPr sz="2400" dirty="0"/>
          </a:p>
          <a:p>
            <a:pPr marL="914400" lvl="1" indent="-323850" algn="l" rtl="0">
              <a:lnSpc>
                <a:spcPct val="100000"/>
              </a:lnSpc>
              <a:spcBef>
                <a:spcPts val="400"/>
              </a:spcBef>
              <a:spcAft>
                <a:spcPts val="0"/>
              </a:spcAft>
              <a:buSzPts val="1500"/>
              <a:buChar char="•"/>
            </a:pPr>
            <a:r>
              <a:rPr lang="en" sz="2000" dirty="0"/>
              <a:t>Evidence-based, </a:t>
            </a:r>
            <a:endParaRPr sz="2000" dirty="0"/>
          </a:p>
          <a:p>
            <a:pPr marL="914400" lvl="1" indent="-323850" algn="l" rtl="0">
              <a:lnSpc>
                <a:spcPct val="100000"/>
              </a:lnSpc>
              <a:spcBef>
                <a:spcPts val="0"/>
              </a:spcBef>
              <a:spcAft>
                <a:spcPts val="0"/>
              </a:spcAft>
              <a:buSzPts val="1500"/>
              <a:buChar char="•"/>
            </a:pPr>
            <a:r>
              <a:rPr lang="en" sz="2000" dirty="0"/>
              <a:t>Allowable, </a:t>
            </a:r>
            <a:endParaRPr sz="2000" dirty="0"/>
          </a:p>
          <a:p>
            <a:pPr marL="914400" lvl="1" indent="-323850" algn="l" rtl="0">
              <a:lnSpc>
                <a:spcPct val="100000"/>
              </a:lnSpc>
              <a:spcBef>
                <a:spcPts val="0"/>
              </a:spcBef>
              <a:spcAft>
                <a:spcPts val="0"/>
              </a:spcAft>
              <a:buSzPts val="1500"/>
              <a:buChar char="•"/>
            </a:pPr>
            <a:r>
              <a:rPr lang="en" sz="2000" dirty="0"/>
              <a:t>Reasonable, and </a:t>
            </a:r>
            <a:endParaRPr sz="2000" dirty="0"/>
          </a:p>
          <a:p>
            <a:pPr marL="914400" lvl="1" indent="-323850" algn="l" rtl="0">
              <a:lnSpc>
                <a:spcPct val="100000"/>
              </a:lnSpc>
              <a:spcBef>
                <a:spcPts val="0"/>
              </a:spcBef>
              <a:spcAft>
                <a:spcPts val="0"/>
              </a:spcAft>
              <a:buSzPts val="1500"/>
              <a:buChar char="•"/>
            </a:pPr>
            <a:r>
              <a:rPr lang="en" sz="2000" dirty="0"/>
              <a:t>Necessary.</a:t>
            </a:r>
            <a:endParaRPr sz="2000" dirty="0"/>
          </a:p>
        </p:txBody>
      </p:sp>
      <p:pic>
        <p:nvPicPr>
          <p:cNvPr id="385" name="Google Shape;385;p3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264850" y="1403477"/>
            <a:ext cx="2421576" cy="2421576"/>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8" descr="Schoolwide program development cycle: Monitor effectiveness of programming and adjust if needed."/>
          <p:cNvSpPr txBox="1">
            <a:spLocks noGrp="1"/>
          </p:cNvSpPr>
          <p:nvPr>
            <p:ph type="title"/>
          </p:nvPr>
        </p:nvSpPr>
        <p:spPr>
          <a:xfrm>
            <a:off x="332674" y="230082"/>
            <a:ext cx="7460198"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2400" dirty="0"/>
              <a:t>Schoolwide Program Development Cycle - Monitor</a:t>
            </a:r>
            <a:endParaRPr sz="2400" dirty="0"/>
          </a:p>
        </p:txBody>
      </p:sp>
      <p:grpSp>
        <p:nvGrpSpPr>
          <p:cNvPr id="391" name="Google Shape;391;p38" descr="Schoolwide program development cycle: Monitor effectiveness of programming and adjust if needed."/>
          <p:cNvGrpSpPr/>
          <p:nvPr/>
        </p:nvGrpSpPr>
        <p:grpSpPr>
          <a:xfrm>
            <a:off x="2820225" y="1196250"/>
            <a:ext cx="3175200" cy="3175200"/>
            <a:chOff x="2820225" y="891450"/>
            <a:chExt cx="3175200" cy="3175200"/>
          </a:xfrm>
        </p:grpSpPr>
        <p:sp>
          <p:nvSpPr>
            <p:cNvPr id="392" name="Google Shape;392;p38"/>
            <p:cNvSpPr/>
            <p:nvPr/>
          </p:nvSpPr>
          <p:spPr>
            <a:xfrm rot="10800000">
              <a:off x="2820225" y="891450"/>
              <a:ext cx="3175200" cy="3175200"/>
            </a:xfrm>
            <a:prstGeom prst="blockArc">
              <a:avLst>
                <a:gd name="adj1" fmla="val 5399801"/>
                <a:gd name="adj2" fmla="val 3012680"/>
                <a:gd name="adj3" fmla="val 6939"/>
              </a:avLst>
            </a:prstGeom>
            <a:solidFill>
              <a:srgbClr val="7BA7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8"/>
            <p:cNvSpPr/>
            <p:nvPr/>
          </p:nvSpPr>
          <p:spPr>
            <a:xfrm rot="10800000">
              <a:off x="3175023" y="1179900"/>
              <a:ext cx="450600" cy="450600"/>
            </a:xfrm>
            <a:prstGeom prst="rtTriangle">
              <a:avLst/>
            </a:prstGeom>
            <a:solidFill>
              <a:srgbClr val="7BA7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4" name="Google Shape;394;p38" descr="Schoolwide program development cycle: Monitor effectiveness of programming and adjust if needed."/>
          <p:cNvSpPr/>
          <p:nvPr/>
        </p:nvSpPr>
        <p:spPr>
          <a:xfrm>
            <a:off x="3685275" y="1169688"/>
            <a:ext cx="1445100" cy="848100"/>
          </a:xfrm>
          <a:prstGeom prst="rect">
            <a:avLst/>
          </a:prstGeom>
          <a:solidFill>
            <a:srgbClr val="3A6E68"/>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Calibri"/>
                <a:ea typeface="Calibri"/>
                <a:cs typeface="Calibri"/>
                <a:sym typeface="Calibri"/>
              </a:rPr>
              <a:t>Conduct Comprehensive Needs Assessment</a:t>
            </a:r>
            <a:endParaRPr sz="1800">
              <a:solidFill>
                <a:srgbClr val="FFFFFF"/>
              </a:solidFill>
              <a:latin typeface="Calibri"/>
              <a:ea typeface="Calibri"/>
              <a:cs typeface="Calibri"/>
              <a:sym typeface="Calibri"/>
            </a:endParaRPr>
          </a:p>
        </p:txBody>
      </p:sp>
      <p:sp>
        <p:nvSpPr>
          <p:cNvPr id="395" name="Google Shape;395;p38" descr="Schoolwide program development cycle: Monitor effectiveness of programming and adjust if needed."/>
          <p:cNvSpPr/>
          <p:nvPr/>
        </p:nvSpPr>
        <p:spPr>
          <a:xfrm>
            <a:off x="5130375" y="2265750"/>
            <a:ext cx="1496100" cy="1036200"/>
          </a:xfrm>
          <a:prstGeom prst="rect">
            <a:avLst/>
          </a:prstGeom>
          <a:solidFill>
            <a:srgbClr val="3A6E68"/>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Calibri"/>
                <a:ea typeface="Calibri"/>
                <a:cs typeface="Calibri"/>
                <a:sym typeface="Calibri"/>
              </a:rPr>
              <a:t>Consider evidence-based strategies to create Schoolwide Plan</a:t>
            </a:r>
            <a:endParaRPr sz="1200">
              <a:solidFill>
                <a:srgbClr val="FFFFFF"/>
              </a:solidFill>
              <a:latin typeface="Calibri"/>
              <a:ea typeface="Calibri"/>
              <a:cs typeface="Calibri"/>
              <a:sym typeface="Calibri"/>
            </a:endParaRPr>
          </a:p>
        </p:txBody>
      </p:sp>
      <p:sp>
        <p:nvSpPr>
          <p:cNvPr id="396" name="Google Shape;396;p38" descr="Schoolwide program development cycle: Monitor effectiveness of programming and adjust if needed."/>
          <p:cNvSpPr/>
          <p:nvPr/>
        </p:nvSpPr>
        <p:spPr>
          <a:xfrm>
            <a:off x="4691050" y="3761375"/>
            <a:ext cx="1445100" cy="848100"/>
          </a:xfrm>
          <a:prstGeom prst="rect">
            <a:avLst/>
          </a:prstGeom>
          <a:solidFill>
            <a:srgbClr val="3A6E68"/>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Calibri"/>
                <a:ea typeface="Calibri"/>
                <a:cs typeface="Calibri"/>
                <a:sym typeface="Calibri"/>
              </a:rPr>
              <a:t>Use guiding questions to determine allowability</a:t>
            </a:r>
            <a:endParaRPr sz="1200">
              <a:solidFill>
                <a:srgbClr val="FFFFFF"/>
              </a:solidFill>
              <a:latin typeface="Calibri"/>
              <a:ea typeface="Calibri"/>
              <a:cs typeface="Calibri"/>
              <a:sym typeface="Calibri"/>
            </a:endParaRPr>
          </a:p>
        </p:txBody>
      </p:sp>
      <p:sp>
        <p:nvSpPr>
          <p:cNvPr id="397" name="Google Shape;397;p38" descr="Schoolwide program development cycle: Monitor effectiveness of programming and adjust if needed."/>
          <p:cNvSpPr/>
          <p:nvPr/>
        </p:nvSpPr>
        <p:spPr>
          <a:xfrm>
            <a:off x="2757125" y="3761375"/>
            <a:ext cx="1445100" cy="848100"/>
          </a:xfrm>
          <a:prstGeom prst="rect">
            <a:avLst/>
          </a:prstGeom>
          <a:solidFill>
            <a:srgbClr val="3A6E68"/>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Calibri"/>
                <a:ea typeface="Calibri"/>
                <a:cs typeface="Calibri"/>
                <a:sym typeface="Calibri"/>
              </a:rPr>
              <a:t>Implement Comprehensive Schoolwide Plan</a:t>
            </a:r>
            <a:endParaRPr sz="1200">
              <a:solidFill>
                <a:srgbClr val="FFFFFF"/>
              </a:solidFill>
              <a:latin typeface="Calibri"/>
              <a:ea typeface="Calibri"/>
              <a:cs typeface="Calibri"/>
              <a:sym typeface="Calibri"/>
            </a:endParaRPr>
          </a:p>
        </p:txBody>
      </p:sp>
      <p:sp>
        <p:nvSpPr>
          <p:cNvPr id="398" name="Google Shape;398;p38" descr="Schoolwide program development cycle: Monitor effectiveness of programming and adjust if needed."/>
          <p:cNvSpPr/>
          <p:nvPr/>
        </p:nvSpPr>
        <p:spPr>
          <a:xfrm>
            <a:off x="2240175" y="2359825"/>
            <a:ext cx="1445100" cy="848100"/>
          </a:xfrm>
          <a:prstGeom prst="rect">
            <a:avLst/>
          </a:prstGeom>
          <a:solidFill>
            <a:srgbClr val="3A6E68"/>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Calibri"/>
                <a:ea typeface="Calibri"/>
                <a:cs typeface="Calibri"/>
                <a:sym typeface="Calibri"/>
              </a:rPr>
              <a:t>Monitor effectiveness of programming and adjust if needed</a:t>
            </a:r>
            <a:endParaRPr sz="1200">
              <a:solidFill>
                <a:srgbClr val="FFFFFF"/>
              </a:solidFill>
              <a:latin typeface="Calibri"/>
              <a:ea typeface="Calibri"/>
              <a:cs typeface="Calibri"/>
              <a:sym typeface="Calibri"/>
            </a:endParaRPr>
          </a:p>
        </p:txBody>
      </p:sp>
      <p:pic>
        <p:nvPicPr>
          <p:cNvPr id="399" name="Google Shape;399;p38">
            <a:extLst>
              <a:ext uri="{C183D7F6-B498-43B3-948B-1728B52AA6E4}">
                <adec:decorative xmlns:adec="http://schemas.microsoft.com/office/drawing/2017/decorative" val="1"/>
              </a:ext>
            </a:extLst>
          </p:cNvPr>
          <p:cNvPicPr preferRelativeResize="0"/>
          <p:nvPr/>
        </p:nvPicPr>
        <p:blipFill rotWithShape="1">
          <a:blip r:embed="rId3">
            <a:alphaModFix/>
          </a:blip>
          <a:srcRect l="6268" t="3912" r="12529" b="4680"/>
          <a:stretch/>
        </p:blipFill>
        <p:spPr>
          <a:xfrm>
            <a:off x="3711800" y="2226925"/>
            <a:ext cx="1341550" cy="1325300"/>
          </a:xfrm>
          <a:prstGeom prst="rect">
            <a:avLst/>
          </a:prstGeom>
          <a:noFill/>
          <a:ln>
            <a:noFill/>
          </a:ln>
        </p:spPr>
      </p:pic>
      <p:sp>
        <p:nvSpPr>
          <p:cNvPr id="400" name="Google Shape;400;p38" descr="Schoolwide program development cycle: Monitor effectiveness of programming and adjust if needed."/>
          <p:cNvSpPr/>
          <p:nvPr/>
        </p:nvSpPr>
        <p:spPr>
          <a:xfrm>
            <a:off x="1942425" y="2061600"/>
            <a:ext cx="2040600" cy="1444500"/>
          </a:xfrm>
          <a:prstGeom prst="ellipse">
            <a:avLst/>
          </a:prstGeom>
          <a:noFill/>
          <a:ln w="28575" cap="flat" cmpd="sng">
            <a:solidFill>
              <a:srgbClr val="D838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39"/>
          <p:cNvSpPr txBox="1">
            <a:spLocks noGrp="1"/>
          </p:cNvSpPr>
          <p:nvPr>
            <p:ph type="title"/>
          </p:nvPr>
        </p:nvSpPr>
        <p:spPr>
          <a:xfrm>
            <a:off x="332675" y="230075"/>
            <a:ext cx="78348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2400"/>
              <a:t>Progress Monitoring Program Implementation</a:t>
            </a:r>
            <a:endParaRPr sz="2400"/>
          </a:p>
        </p:txBody>
      </p:sp>
      <p:sp>
        <p:nvSpPr>
          <p:cNvPr id="406" name="Google Shape;406;p39"/>
          <p:cNvSpPr txBox="1">
            <a:spLocks noGrp="1"/>
          </p:cNvSpPr>
          <p:nvPr>
            <p:ph type="body" idx="4294967295"/>
          </p:nvPr>
        </p:nvSpPr>
        <p:spPr>
          <a:xfrm>
            <a:off x="457200" y="1143000"/>
            <a:ext cx="8520600" cy="3915600"/>
          </a:xfrm>
          <a:prstGeom prst="rect">
            <a:avLst/>
          </a:prstGeom>
        </p:spPr>
        <p:txBody>
          <a:bodyPr spcFirstLastPara="1" wrap="square" lIns="68575" tIns="34275" rIns="68575" bIns="34275" anchor="t" anchorCtr="0">
            <a:normAutofit fontScale="92500"/>
          </a:bodyPr>
          <a:lstStyle/>
          <a:p>
            <a:pPr marL="0" lvl="0" indent="0" algn="l" rtl="0">
              <a:spcBef>
                <a:spcPts val="800"/>
              </a:spcBef>
              <a:spcAft>
                <a:spcPts val="0"/>
              </a:spcAft>
              <a:buNone/>
            </a:pPr>
            <a:endParaRPr b="1"/>
          </a:p>
          <a:p>
            <a:pPr marL="0" lvl="0" indent="0" algn="l" rtl="0">
              <a:spcBef>
                <a:spcPts val="800"/>
              </a:spcBef>
              <a:spcAft>
                <a:spcPts val="0"/>
              </a:spcAft>
              <a:buNone/>
            </a:pPr>
            <a:endParaRPr b="1"/>
          </a:p>
          <a:p>
            <a:pPr marL="0" lvl="0" indent="0" algn="l" rtl="0">
              <a:spcBef>
                <a:spcPts val="800"/>
              </a:spcBef>
              <a:spcAft>
                <a:spcPts val="0"/>
              </a:spcAft>
              <a:buNone/>
            </a:pPr>
            <a:endParaRPr b="1"/>
          </a:p>
          <a:p>
            <a:pPr marL="0" lvl="0" indent="0" algn="l" rtl="0">
              <a:spcBef>
                <a:spcPts val="800"/>
              </a:spcBef>
              <a:spcAft>
                <a:spcPts val="0"/>
              </a:spcAft>
              <a:buNone/>
            </a:pPr>
            <a:endParaRPr b="1"/>
          </a:p>
          <a:p>
            <a:pPr marL="0" lvl="0" indent="0" algn="l" rtl="0">
              <a:lnSpc>
                <a:spcPct val="150000"/>
              </a:lnSpc>
              <a:spcBef>
                <a:spcPts val="800"/>
              </a:spcBef>
              <a:spcAft>
                <a:spcPts val="0"/>
              </a:spcAft>
              <a:buNone/>
            </a:pPr>
            <a:endParaRPr b="1"/>
          </a:p>
          <a:p>
            <a:pPr marL="0" lvl="0" indent="0" algn="l" rtl="0">
              <a:lnSpc>
                <a:spcPct val="150000"/>
              </a:lnSpc>
              <a:spcBef>
                <a:spcPts val="800"/>
              </a:spcBef>
              <a:spcAft>
                <a:spcPts val="0"/>
              </a:spcAft>
              <a:buNone/>
            </a:pPr>
            <a:r>
              <a:rPr lang="en" b="1"/>
              <a:t>Internally monitor</a:t>
            </a:r>
            <a:r>
              <a:rPr lang="en">
                <a:latin typeface="Calibri"/>
                <a:ea typeface="Calibri"/>
                <a:cs typeface="Calibri"/>
                <a:sym typeface="Calibri"/>
              </a:rPr>
              <a:t> program implementation to: </a:t>
            </a:r>
            <a:endParaRPr>
              <a:latin typeface="Calibri"/>
              <a:ea typeface="Calibri"/>
              <a:cs typeface="Calibri"/>
              <a:sym typeface="Calibri"/>
            </a:endParaRPr>
          </a:p>
          <a:p>
            <a:pPr marL="914400" lvl="1" indent="-334327" algn="l" rtl="0">
              <a:lnSpc>
                <a:spcPct val="150000"/>
              </a:lnSpc>
              <a:spcBef>
                <a:spcPts val="400"/>
              </a:spcBef>
              <a:spcAft>
                <a:spcPts val="0"/>
              </a:spcAft>
              <a:buSzPct val="102857"/>
              <a:buChar char="•"/>
            </a:pPr>
            <a:r>
              <a:rPr lang="en" sz="1750"/>
              <a:t>Determine if</a:t>
            </a:r>
            <a:r>
              <a:rPr lang="en" sz="2100"/>
              <a:t> </a:t>
            </a:r>
            <a:r>
              <a:rPr lang="en">
                <a:latin typeface="Calibri"/>
                <a:ea typeface="Calibri"/>
                <a:cs typeface="Calibri"/>
                <a:sym typeface="Calibri"/>
              </a:rPr>
              <a:t>desired outcomes </a:t>
            </a:r>
            <a:r>
              <a:rPr lang="en"/>
              <a:t>have been </a:t>
            </a:r>
            <a:r>
              <a:rPr lang="en">
                <a:latin typeface="Calibri"/>
                <a:ea typeface="Calibri"/>
                <a:cs typeface="Calibri"/>
                <a:sym typeface="Calibri"/>
              </a:rPr>
              <a:t>achieved</a:t>
            </a:r>
            <a:r>
              <a:rPr lang="en"/>
              <a:t> </a:t>
            </a:r>
            <a:endParaRPr/>
          </a:p>
          <a:p>
            <a:pPr marL="914400" lvl="1" indent="-334327" algn="l" rtl="0">
              <a:lnSpc>
                <a:spcPct val="150000"/>
              </a:lnSpc>
              <a:spcBef>
                <a:spcPts val="0"/>
              </a:spcBef>
              <a:spcAft>
                <a:spcPts val="0"/>
              </a:spcAft>
              <a:buSzPct val="100000"/>
              <a:buChar char="•"/>
            </a:pPr>
            <a:r>
              <a:rPr lang="en"/>
              <a:t>Assist</a:t>
            </a:r>
            <a:r>
              <a:rPr lang="en">
                <a:latin typeface="Calibri"/>
                <a:ea typeface="Calibri"/>
                <a:cs typeface="Calibri"/>
                <a:sym typeface="Calibri"/>
              </a:rPr>
              <a:t> decision making on how to adjust or improve the program</a:t>
            </a:r>
            <a:endParaRPr/>
          </a:p>
          <a:p>
            <a:pPr marL="914400" lvl="1" indent="-334327" algn="l" rtl="0">
              <a:lnSpc>
                <a:spcPct val="150000"/>
              </a:lnSpc>
              <a:spcBef>
                <a:spcPts val="0"/>
              </a:spcBef>
              <a:spcAft>
                <a:spcPts val="0"/>
              </a:spcAft>
              <a:buSzPct val="100000"/>
              <a:buChar char="•"/>
            </a:pPr>
            <a:r>
              <a:rPr lang="en"/>
              <a:t>A</a:t>
            </a:r>
            <a:r>
              <a:rPr lang="en">
                <a:latin typeface="Calibri"/>
                <a:ea typeface="Calibri"/>
                <a:cs typeface="Calibri"/>
                <a:sym typeface="Calibri"/>
              </a:rPr>
              <a:t>nswer questions about the value of the program and the investments being made</a:t>
            </a:r>
            <a:endParaRPr>
              <a:latin typeface="Calibri"/>
              <a:ea typeface="Calibri"/>
              <a:cs typeface="Calibri"/>
              <a:sym typeface="Calibri"/>
            </a:endParaRPr>
          </a:p>
          <a:p>
            <a:pPr marL="0" lvl="0" indent="0" algn="l" rtl="0">
              <a:spcBef>
                <a:spcPts val="800"/>
              </a:spcBef>
              <a:spcAft>
                <a:spcPts val="0"/>
              </a:spcAft>
              <a:buNone/>
            </a:pPr>
            <a:endParaRPr sz="1343"/>
          </a:p>
          <a:p>
            <a:pPr marL="914400" lvl="0" indent="0" algn="l" rtl="0">
              <a:spcBef>
                <a:spcPts val="800"/>
              </a:spcBef>
              <a:spcAft>
                <a:spcPts val="0"/>
              </a:spcAft>
              <a:buNone/>
            </a:pPr>
            <a:endParaRPr>
              <a:latin typeface="Calibri"/>
              <a:ea typeface="Calibri"/>
              <a:cs typeface="Calibri"/>
              <a:sym typeface="Calibri"/>
            </a:endParaRPr>
          </a:p>
        </p:txBody>
      </p:sp>
      <p:pic>
        <p:nvPicPr>
          <p:cNvPr id="407" name="Google Shape;407;p3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656963" y="1143000"/>
            <a:ext cx="1830075" cy="1220050"/>
          </a:xfrm>
          <a:prstGeom prst="rect">
            <a:avLst/>
          </a:prstGeom>
          <a:noFill/>
          <a:ln w="9525" cap="flat" cmpd="sng">
            <a:solidFill>
              <a:schemeClr val="dk1"/>
            </a:solidFill>
            <a:prstDash val="solid"/>
            <a:round/>
            <a:headEnd type="none" w="sm" len="sm"/>
            <a:tailEnd type="none" w="sm" len="sm"/>
          </a:ln>
        </p:spPr>
      </p:pic>
      <p:sp>
        <p:nvSpPr>
          <p:cNvPr id="408" name="Google Shape;408;p39"/>
          <p:cNvSpPr txBox="1"/>
          <p:nvPr/>
        </p:nvSpPr>
        <p:spPr>
          <a:xfrm>
            <a:off x="94700" y="4866050"/>
            <a:ext cx="3351600" cy="27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600">
                <a:solidFill>
                  <a:srgbClr val="7F7F7F"/>
                </a:solidFill>
                <a:latin typeface="Calibri"/>
                <a:ea typeface="Calibri"/>
                <a:cs typeface="Calibri"/>
                <a:sym typeface="Calibri"/>
              </a:rPr>
              <a:t>Image by pressfoto on Freepik.com</a:t>
            </a:r>
            <a:endParaRPr sz="600">
              <a:solidFill>
                <a:srgbClr val="7F7F7F"/>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40"/>
          <p:cNvSpPr txBox="1">
            <a:spLocks noGrp="1"/>
          </p:cNvSpPr>
          <p:nvPr>
            <p:ph type="title"/>
          </p:nvPr>
        </p:nvSpPr>
        <p:spPr>
          <a:xfrm>
            <a:off x="332675" y="230075"/>
            <a:ext cx="78348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2400" dirty="0"/>
              <a:t>Progress Monitoring Program Implementation Trainings</a:t>
            </a:r>
            <a:endParaRPr sz="2400" dirty="0"/>
          </a:p>
        </p:txBody>
      </p:sp>
      <p:sp>
        <p:nvSpPr>
          <p:cNvPr id="414" name="Google Shape;414;p40"/>
          <p:cNvSpPr txBox="1"/>
          <p:nvPr/>
        </p:nvSpPr>
        <p:spPr>
          <a:xfrm>
            <a:off x="541425" y="1173075"/>
            <a:ext cx="8006400" cy="3389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600"/>
              </a:spcBef>
              <a:spcAft>
                <a:spcPts val="0"/>
              </a:spcAft>
              <a:buNone/>
            </a:pPr>
            <a:r>
              <a:rPr lang="en" sz="1800">
                <a:solidFill>
                  <a:schemeClr val="dk1"/>
                </a:solidFill>
                <a:latin typeface="Calibri"/>
                <a:ea typeface="Calibri"/>
                <a:cs typeface="Calibri"/>
                <a:sym typeface="Calibri"/>
              </a:rPr>
              <a:t>CDE co-developed </a:t>
            </a:r>
            <a:r>
              <a:rPr lang="en" sz="1800" u="sng">
                <a:solidFill>
                  <a:schemeClr val="hlink"/>
                </a:solidFill>
                <a:latin typeface="Calibri"/>
                <a:ea typeface="Calibri"/>
                <a:cs typeface="Calibri"/>
                <a:sym typeface="Calibri"/>
                <a:hlinkClick r:id="rId3"/>
              </a:rPr>
              <a:t>6 program evaluation training modules</a:t>
            </a:r>
            <a:r>
              <a:rPr lang="en" sz="1800">
                <a:solidFill>
                  <a:schemeClr val="dk1"/>
                </a:solidFill>
                <a:latin typeface="Calibri"/>
                <a:ea typeface="Calibri"/>
                <a:cs typeface="Calibri"/>
                <a:sym typeface="Calibri"/>
              </a:rPr>
              <a:t> with Marzano Research.</a:t>
            </a:r>
            <a:endParaRPr sz="1800">
              <a:solidFill>
                <a:schemeClr val="dk1"/>
              </a:solidFill>
              <a:latin typeface="Calibri"/>
              <a:ea typeface="Calibri"/>
              <a:cs typeface="Calibri"/>
              <a:sym typeface="Calibri"/>
            </a:endParaRPr>
          </a:p>
          <a:p>
            <a:pPr marL="0" lvl="0" indent="0" algn="l" rtl="0">
              <a:lnSpc>
                <a:spcPct val="90000"/>
              </a:lnSpc>
              <a:spcBef>
                <a:spcPts val="600"/>
              </a:spcBef>
              <a:spcAft>
                <a:spcPts val="0"/>
              </a:spcAft>
              <a:buNone/>
            </a:pPr>
            <a:r>
              <a:rPr lang="en"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lvl="0" indent="0" algn="l" rtl="0">
              <a:lnSpc>
                <a:spcPct val="90000"/>
              </a:lnSpc>
              <a:spcBef>
                <a:spcPts val="600"/>
              </a:spcBef>
              <a:spcAft>
                <a:spcPts val="0"/>
              </a:spcAft>
              <a:buClr>
                <a:schemeClr val="dk1"/>
              </a:buClr>
              <a:buSzPts val="1100"/>
              <a:buFont typeface="Arial"/>
              <a:buNone/>
            </a:pPr>
            <a:r>
              <a:rPr lang="en" sz="1800">
                <a:solidFill>
                  <a:schemeClr val="dk1"/>
                </a:solidFill>
                <a:latin typeface="Calibri"/>
                <a:ea typeface="Calibri"/>
                <a:cs typeface="Calibri"/>
                <a:sym typeface="Calibri"/>
              </a:rPr>
              <a:t>Module Topics: </a:t>
            </a:r>
            <a:endParaRPr sz="1800">
              <a:solidFill>
                <a:schemeClr val="dk1"/>
              </a:solidFill>
              <a:latin typeface="Calibri"/>
              <a:ea typeface="Calibri"/>
              <a:cs typeface="Calibri"/>
              <a:sym typeface="Calibri"/>
            </a:endParaRPr>
          </a:p>
          <a:p>
            <a:pPr marL="457200" lvl="0" indent="-342900" algn="l" rtl="0">
              <a:lnSpc>
                <a:spcPct val="90000"/>
              </a:lnSpc>
              <a:spcBef>
                <a:spcPts val="600"/>
              </a:spcBef>
              <a:spcAft>
                <a:spcPts val="0"/>
              </a:spcAft>
              <a:buClr>
                <a:schemeClr val="dk1"/>
              </a:buClr>
              <a:buSzPts val="1800"/>
              <a:buChar char="•"/>
            </a:pPr>
            <a:r>
              <a:rPr lang="en" sz="1800">
                <a:solidFill>
                  <a:schemeClr val="dk1"/>
                </a:solidFill>
                <a:latin typeface="Calibri"/>
                <a:ea typeface="Calibri"/>
                <a:cs typeface="Calibri"/>
                <a:sym typeface="Calibri"/>
              </a:rPr>
              <a:t>Logic Models and Evaluation Questions </a:t>
            </a:r>
            <a:endParaRPr sz="1800">
              <a:solidFill>
                <a:schemeClr val="dk1"/>
              </a:solidFill>
              <a:latin typeface="Calibri"/>
              <a:ea typeface="Calibri"/>
              <a:cs typeface="Calibri"/>
              <a:sym typeface="Calibri"/>
            </a:endParaRPr>
          </a:p>
          <a:p>
            <a:pPr marL="457200" lvl="0" indent="-342900" algn="l" rtl="0">
              <a:lnSpc>
                <a:spcPct val="90000"/>
              </a:lnSpc>
              <a:spcBef>
                <a:spcPts val="0"/>
              </a:spcBef>
              <a:spcAft>
                <a:spcPts val="0"/>
              </a:spcAft>
              <a:buClr>
                <a:schemeClr val="dk1"/>
              </a:buClr>
              <a:buSzPts val="1800"/>
              <a:buChar char="•"/>
            </a:pPr>
            <a:r>
              <a:rPr lang="en" sz="1800">
                <a:solidFill>
                  <a:schemeClr val="dk1"/>
                </a:solidFill>
                <a:latin typeface="Calibri"/>
                <a:ea typeface="Calibri"/>
                <a:cs typeface="Calibri"/>
                <a:sym typeface="Calibri"/>
              </a:rPr>
              <a:t>Assessing the Availability  and Quality of Existing Data </a:t>
            </a:r>
            <a:endParaRPr sz="1800">
              <a:solidFill>
                <a:schemeClr val="dk1"/>
              </a:solidFill>
              <a:latin typeface="Calibri"/>
              <a:ea typeface="Calibri"/>
              <a:cs typeface="Calibri"/>
              <a:sym typeface="Calibri"/>
            </a:endParaRPr>
          </a:p>
          <a:p>
            <a:pPr marL="457200" lvl="0" indent="-342900" algn="l" rtl="0">
              <a:lnSpc>
                <a:spcPct val="90000"/>
              </a:lnSpc>
              <a:spcBef>
                <a:spcPts val="0"/>
              </a:spcBef>
              <a:spcAft>
                <a:spcPts val="0"/>
              </a:spcAft>
              <a:buClr>
                <a:schemeClr val="dk1"/>
              </a:buClr>
              <a:buSzPts val="1800"/>
              <a:buChar char="•"/>
            </a:pPr>
            <a:r>
              <a:rPr lang="en" sz="1800">
                <a:solidFill>
                  <a:schemeClr val="dk1"/>
                </a:solidFill>
                <a:latin typeface="Calibri"/>
                <a:ea typeface="Calibri"/>
                <a:cs typeface="Calibri"/>
                <a:sym typeface="Calibri"/>
              </a:rPr>
              <a:t>Identifying and Developing Data Collection Instruments </a:t>
            </a:r>
            <a:endParaRPr sz="1800">
              <a:solidFill>
                <a:schemeClr val="dk1"/>
              </a:solidFill>
              <a:latin typeface="Calibri"/>
              <a:ea typeface="Calibri"/>
              <a:cs typeface="Calibri"/>
              <a:sym typeface="Calibri"/>
            </a:endParaRPr>
          </a:p>
          <a:p>
            <a:pPr marL="457200" lvl="0" indent="-342900" algn="l" rtl="0">
              <a:lnSpc>
                <a:spcPct val="90000"/>
              </a:lnSpc>
              <a:spcBef>
                <a:spcPts val="0"/>
              </a:spcBef>
              <a:spcAft>
                <a:spcPts val="0"/>
              </a:spcAft>
              <a:buClr>
                <a:schemeClr val="dk1"/>
              </a:buClr>
              <a:buSzPts val="1800"/>
              <a:buChar char="•"/>
            </a:pPr>
            <a:r>
              <a:rPr lang="en" sz="1800">
                <a:solidFill>
                  <a:schemeClr val="dk1"/>
                </a:solidFill>
                <a:latin typeface="Calibri"/>
                <a:ea typeface="Calibri"/>
                <a:cs typeface="Calibri"/>
                <a:sym typeface="Calibri"/>
              </a:rPr>
              <a:t>Coding, Cleaning, and Analyzing Data </a:t>
            </a:r>
            <a:endParaRPr sz="1800">
              <a:solidFill>
                <a:schemeClr val="dk1"/>
              </a:solidFill>
              <a:latin typeface="Calibri"/>
              <a:ea typeface="Calibri"/>
              <a:cs typeface="Calibri"/>
              <a:sym typeface="Calibri"/>
            </a:endParaRPr>
          </a:p>
          <a:p>
            <a:pPr marL="457200" lvl="0" indent="-342900" algn="l" rtl="0">
              <a:lnSpc>
                <a:spcPct val="90000"/>
              </a:lnSpc>
              <a:spcBef>
                <a:spcPts val="0"/>
              </a:spcBef>
              <a:spcAft>
                <a:spcPts val="0"/>
              </a:spcAft>
              <a:buClr>
                <a:schemeClr val="dk1"/>
              </a:buClr>
              <a:buSzPts val="1800"/>
              <a:buChar char="•"/>
            </a:pPr>
            <a:r>
              <a:rPr lang="en" sz="1800">
                <a:solidFill>
                  <a:schemeClr val="dk1"/>
                </a:solidFill>
                <a:latin typeface="Calibri"/>
                <a:ea typeface="Calibri"/>
                <a:cs typeface="Calibri"/>
                <a:sym typeface="Calibri"/>
              </a:rPr>
              <a:t>Interpreting and Presenting Findings</a:t>
            </a:r>
            <a:endParaRPr sz="1800">
              <a:solidFill>
                <a:schemeClr val="dk1"/>
              </a:solidFill>
              <a:latin typeface="Calibri"/>
              <a:ea typeface="Calibri"/>
              <a:cs typeface="Calibri"/>
              <a:sym typeface="Calibri"/>
            </a:endParaRPr>
          </a:p>
          <a:p>
            <a:pPr marL="0" lvl="0" indent="0" algn="l" rtl="0">
              <a:lnSpc>
                <a:spcPct val="90000"/>
              </a:lnSpc>
              <a:spcBef>
                <a:spcPts val="60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a:p>
            <a:pPr marL="0" lvl="0" indent="0" algn="l" rtl="0">
              <a:lnSpc>
                <a:spcPct val="90000"/>
              </a:lnSpc>
              <a:spcBef>
                <a:spcPts val="600"/>
              </a:spcBef>
              <a:spcAft>
                <a:spcPts val="0"/>
              </a:spcAft>
              <a:buNone/>
            </a:pPr>
            <a:r>
              <a:rPr lang="en" sz="1800">
                <a:solidFill>
                  <a:schemeClr val="dk1"/>
                </a:solidFill>
                <a:latin typeface="Calibri"/>
                <a:ea typeface="Calibri"/>
                <a:cs typeface="Calibri"/>
                <a:sym typeface="Calibri"/>
              </a:rPr>
              <a:t>Request individualized training or technical assistance by contacting your </a:t>
            </a:r>
            <a:endParaRPr sz="1800">
              <a:solidFill>
                <a:schemeClr val="dk1"/>
              </a:solidFill>
              <a:latin typeface="Calibri"/>
              <a:ea typeface="Calibri"/>
              <a:cs typeface="Calibri"/>
              <a:sym typeface="Calibri"/>
            </a:endParaRPr>
          </a:p>
          <a:p>
            <a:pPr marL="0" lvl="0" indent="0" algn="l" rtl="0">
              <a:lnSpc>
                <a:spcPct val="90000"/>
              </a:lnSpc>
              <a:spcBef>
                <a:spcPts val="600"/>
              </a:spcBef>
              <a:spcAft>
                <a:spcPts val="0"/>
              </a:spcAft>
              <a:buNone/>
            </a:pPr>
            <a:r>
              <a:rPr lang="en" sz="1800" u="sng">
                <a:solidFill>
                  <a:schemeClr val="hlink"/>
                </a:solidFill>
                <a:latin typeface="Calibri"/>
                <a:ea typeface="Calibri"/>
                <a:cs typeface="Calibri"/>
                <a:sym typeface="Calibri"/>
                <a:hlinkClick r:id="rId4"/>
              </a:rPr>
              <a:t>ESEA regional contact</a:t>
            </a:r>
            <a:r>
              <a:rPr lang="en" sz="1800">
                <a:solidFill>
                  <a:schemeClr val="dk1"/>
                </a:solidFill>
                <a:latin typeface="Calibri"/>
                <a:ea typeface="Calibri"/>
                <a:cs typeface="Calibri"/>
                <a:sym typeface="Calibri"/>
              </a:rPr>
              <a:t>.</a:t>
            </a:r>
            <a:endParaRPr>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1"/>
          <p:cNvSpPr txBox="1">
            <a:spLocks noGrp="1"/>
          </p:cNvSpPr>
          <p:nvPr>
            <p:ph type="title"/>
          </p:nvPr>
        </p:nvSpPr>
        <p:spPr>
          <a:xfrm>
            <a:off x="265225" y="232625"/>
            <a:ext cx="70110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2400"/>
              <a:t>Misunderstandings about Schoolwide Programming</a:t>
            </a:r>
            <a:endParaRPr sz="2400"/>
          </a:p>
        </p:txBody>
      </p:sp>
      <p:graphicFrame>
        <p:nvGraphicFramePr>
          <p:cNvPr id="420" name="Google Shape;420;p41"/>
          <p:cNvGraphicFramePr/>
          <p:nvPr>
            <p:extLst>
              <p:ext uri="{D42A27DB-BD31-4B8C-83A1-F6EECF244321}">
                <p14:modId xmlns:p14="http://schemas.microsoft.com/office/powerpoint/2010/main" val="2935429956"/>
              </p:ext>
            </p:extLst>
          </p:nvPr>
        </p:nvGraphicFramePr>
        <p:xfrm>
          <a:off x="952500" y="1008414"/>
          <a:ext cx="7239000" cy="3794115"/>
        </p:xfrm>
        <a:graphic>
          <a:graphicData uri="http://schemas.openxmlformats.org/drawingml/2006/table">
            <a:tbl>
              <a:tblPr firstRow="1">
                <a:noFill/>
                <a:tableStyleId>{B62CBD87-A454-4A93-828D-B22FD43B7CD3}</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512875">
                <a:tc>
                  <a:txBody>
                    <a:bodyPr/>
                    <a:lstStyle/>
                    <a:p>
                      <a:pPr marL="0" lvl="0" indent="0" algn="ctr" rtl="0">
                        <a:spcBef>
                          <a:spcPts val="0"/>
                        </a:spcBef>
                        <a:spcAft>
                          <a:spcPts val="0"/>
                        </a:spcAft>
                        <a:buNone/>
                      </a:pPr>
                      <a:r>
                        <a:rPr lang="en" sz="1800" b="1">
                          <a:latin typeface="Calibri"/>
                          <a:ea typeface="Calibri"/>
                          <a:cs typeface="Calibri"/>
                          <a:sym typeface="Calibri"/>
                        </a:rPr>
                        <a:t>Misunderstanding</a:t>
                      </a:r>
                      <a:endParaRPr sz="1800" b="1">
                        <a:latin typeface="Calibri"/>
                        <a:ea typeface="Calibri"/>
                        <a:cs typeface="Calibri"/>
                        <a:sym typeface="Calibri"/>
                      </a:endParaRPr>
                    </a:p>
                  </a:txBody>
                  <a:tcPr marL="91425" marR="91425" marT="91425" marB="91425">
                    <a:solidFill>
                      <a:srgbClr val="F9CB9C"/>
                    </a:solidFill>
                  </a:tcPr>
                </a:tc>
                <a:tc>
                  <a:txBody>
                    <a:bodyPr/>
                    <a:lstStyle/>
                    <a:p>
                      <a:pPr marL="0" lvl="0" indent="0" algn="ctr" rtl="0">
                        <a:spcBef>
                          <a:spcPts val="0"/>
                        </a:spcBef>
                        <a:spcAft>
                          <a:spcPts val="0"/>
                        </a:spcAft>
                        <a:buNone/>
                      </a:pPr>
                      <a:r>
                        <a:rPr lang="en" sz="1800" b="1">
                          <a:latin typeface="Calibri"/>
                          <a:ea typeface="Calibri"/>
                          <a:cs typeface="Calibri"/>
                          <a:sym typeface="Calibri"/>
                        </a:rPr>
                        <a:t>Explanation</a:t>
                      </a:r>
                      <a:endParaRPr sz="1800" b="1">
                        <a:latin typeface="Calibri"/>
                        <a:ea typeface="Calibri"/>
                        <a:cs typeface="Calibri"/>
                        <a:sym typeface="Calibri"/>
                      </a:endParaRPr>
                    </a:p>
                  </a:txBody>
                  <a:tcPr marL="91425" marR="91425" marT="91425" marB="91425">
                    <a:solidFill>
                      <a:srgbClr val="9FC5E8"/>
                    </a:solidFill>
                  </a:tcPr>
                </a:tc>
                <a:extLst>
                  <a:ext uri="{0D108BD9-81ED-4DB2-BD59-A6C34878D82A}">
                    <a16:rowId xmlns:a16="http://schemas.microsoft.com/office/drawing/2014/main" val="10000"/>
                  </a:ext>
                </a:extLst>
              </a:tr>
              <a:tr h="1190725">
                <a:tc>
                  <a:txBody>
                    <a:bodyPr/>
                    <a:lstStyle/>
                    <a:p>
                      <a:pPr marL="0" lvl="0" indent="0" algn="l" rtl="0">
                        <a:lnSpc>
                          <a:spcPct val="115000"/>
                        </a:lnSpc>
                        <a:spcBef>
                          <a:spcPts val="0"/>
                        </a:spcBef>
                        <a:spcAft>
                          <a:spcPts val="0"/>
                        </a:spcAft>
                        <a:buNone/>
                      </a:pPr>
                      <a:r>
                        <a:rPr lang="en">
                          <a:latin typeface="Calibri"/>
                          <a:ea typeface="Calibri"/>
                          <a:cs typeface="Calibri"/>
                          <a:sym typeface="Calibri"/>
                        </a:rPr>
                        <a:t>Title I, Part A funds may only be used for:</a:t>
                      </a:r>
                      <a:endParaRPr>
                        <a:latin typeface="Calibri"/>
                        <a:ea typeface="Calibri"/>
                        <a:cs typeface="Calibri"/>
                        <a:sym typeface="Calibri"/>
                      </a:endParaRPr>
                    </a:p>
                    <a:p>
                      <a:pPr marL="457200" lvl="0" indent="-317500" algn="l" rtl="0">
                        <a:lnSpc>
                          <a:spcPct val="115000"/>
                        </a:lnSpc>
                        <a:spcBef>
                          <a:spcPts val="0"/>
                        </a:spcBef>
                        <a:spcAft>
                          <a:spcPts val="0"/>
                        </a:spcAft>
                        <a:buSzPts val="1400"/>
                        <a:buFont typeface="Calibri"/>
                        <a:buChar char="●"/>
                      </a:pPr>
                      <a:r>
                        <a:rPr lang="en">
                          <a:latin typeface="Calibri"/>
                          <a:ea typeface="Calibri"/>
                          <a:cs typeface="Calibri"/>
                          <a:sym typeface="Calibri"/>
                        </a:rPr>
                        <a:t>Reading or math instruction.</a:t>
                      </a:r>
                      <a:endParaRPr>
                        <a:latin typeface="Calibri"/>
                        <a:ea typeface="Calibri"/>
                        <a:cs typeface="Calibri"/>
                        <a:sym typeface="Calibri"/>
                      </a:endParaRPr>
                    </a:p>
                    <a:p>
                      <a:pPr marL="457200" lvl="0" indent="-317500" algn="l" rtl="0">
                        <a:lnSpc>
                          <a:spcPct val="115000"/>
                        </a:lnSpc>
                        <a:spcBef>
                          <a:spcPts val="0"/>
                        </a:spcBef>
                        <a:spcAft>
                          <a:spcPts val="0"/>
                        </a:spcAft>
                        <a:buSzPts val="1400"/>
                        <a:buFont typeface="Calibri"/>
                        <a:buChar char="●"/>
                      </a:pPr>
                      <a:r>
                        <a:rPr lang="en">
                          <a:solidFill>
                            <a:schemeClr val="dk1"/>
                          </a:solidFill>
                          <a:latin typeface="Calibri"/>
                          <a:ea typeface="Calibri"/>
                          <a:cs typeface="Calibri"/>
                          <a:sym typeface="Calibri"/>
                        </a:rPr>
                        <a:t>Remedial instruction.</a:t>
                      </a:r>
                      <a:endParaRPr>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Instruction in general.</a:t>
                      </a:r>
                      <a:endParaRPr>
                        <a:solidFill>
                          <a:schemeClr val="dk1"/>
                        </a:solidFill>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solidFill>
                      <a:srgbClr val="FCE5CD"/>
                    </a:solidFill>
                  </a:tcPr>
                </a:tc>
                <a:tc>
                  <a:txBody>
                    <a:bodyPr/>
                    <a:lstStyle/>
                    <a:p>
                      <a:pPr marL="0" lvl="0" indent="0" algn="l" rtl="0">
                        <a:lnSpc>
                          <a:spcPct val="115000"/>
                        </a:lnSpc>
                        <a:spcBef>
                          <a:spcPts val="0"/>
                        </a:spcBef>
                        <a:spcAft>
                          <a:spcPts val="0"/>
                        </a:spcAft>
                        <a:buNone/>
                      </a:pPr>
                      <a:r>
                        <a:rPr lang="en">
                          <a:latin typeface="Calibri"/>
                          <a:ea typeface="Calibri"/>
                          <a:cs typeface="Calibri"/>
                          <a:sym typeface="Calibri"/>
                        </a:rPr>
                        <a:t>Title I funds may be used to support activities that improve student academic achievement, particularly at-risk students, as identified in the LEA’s comprehensive needs assessment and articulated in the LEA’s comprehensive schoolwide plan.</a:t>
                      </a:r>
                      <a:endParaRPr>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solidFill>
                      <a:srgbClr val="CFE2F3"/>
                    </a:solidFill>
                  </a:tcPr>
                </a:tc>
                <a:extLst>
                  <a:ext uri="{0D108BD9-81ED-4DB2-BD59-A6C34878D82A}">
                    <a16:rowId xmlns:a16="http://schemas.microsoft.com/office/drawing/2014/main" val="10001"/>
                  </a:ext>
                </a:extLst>
              </a:tr>
              <a:tr h="1354775">
                <a:tc>
                  <a:txBody>
                    <a:bodyPr/>
                    <a:lstStyle/>
                    <a:p>
                      <a:pPr marL="0" lvl="0" indent="0" algn="l" rtl="0">
                        <a:lnSpc>
                          <a:spcPct val="115000"/>
                        </a:lnSpc>
                        <a:spcBef>
                          <a:spcPts val="0"/>
                        </a:spcBef>
                        <a:spcAft>
                          <a:spcPts val="0"/>
                        </a:spcAft>
                        <a:buNone/>
                      </a:pPr>
                      <a:r>
                        <a:rPr lang="en">
                          <a:latin typeface="Calibri"/>
                          <a:ea typeface="Calibri"/>
                          <a:cs typeface="Calibri"/>
                          <a:sym typeface="Calibri"/>
                        </a:rPr>
                        <a:t>Title I, Part A programming is only:</a:t>
                      </a:r>
                      <a:endParaRPr>
                        <a:latin typeface="Calibri"/>
                        <a:ea typeface="Calibri"/>
                        <a:cs typeface="Calibri"/>
                        <a:sym typeface="Calibri"/>
                      </a:endParaRPr>
                    </a:p>
                    <a:p>
                      <a:pPr marL="457200" lvl="0" indent="-317500" algn="l" rtl="0">
                        <a:lnSpc>
                          <a:spcPct val="115000"/>
                        </a:lnSpc>
                        <a:spcBef>
                          <a:spcPts val="0"/>
                        </a:spcBef>
                        <a:spcAft>
                          <a:spcPts val="0"/>
                        </a:spcAft>
                        <a:buSzPts val="1400"/>
                        <a:buFont typeface="Calibri"/>
                        <a:buChar char="●"/>
                      </a:pPr>
                      <a:r>
                        <a:rPr lang="en">
                          <a:latin typeface="Calibri"/>
                          <a:ea typeface="Calibri"/>
                          <a:cs typeface="Calibri"/>
                          <a:sym typeface="Calibri"/>
                        </a:rPr>
                        <a:t>For low achieving students.</a:t>
                      </a:r>
                      <a:endParaRPr>
                        <a:latin typeface="Calibri"/>
                        <a:ea typeface="Calibri"/>
                        <a:cs typeface="Calibri"/>
                        <a:sym typeface="Calibri"/>
                      </a:endParaRPr>
                    </a:p>
                    <a:p>
                      <a:pPr marL="457200" lvl="0" indent="-317500" algn="l" rtl="0">
                        <a:lnSpc>
                          <a:spcPct val="115000"/>
                        </a:lnSpc>
                        <a:spcBef>
                          <a:spcPts val="0"/>
                        </a:spcBef>
                        <a:spcAft>
                          <a:spcPts val="0"/>
                        </a:spcAft>
                        <a:buSzPts val="1400"/>
                        <a:buFont typeface="Calibri"/>
                        <a:buChar char="●"/>
                      </a:pPr>
                      <a:r>
                        <a:rPr lang="en">
                          <a:latin typeface="Calibri"/>
                          <a:ea typeface="Calibri"/>
                          <a:cs typeface="Calibri"/>
                          <a:sym typeface="Calibri"/>
                        </a:rPr>
                        <a:t>Based on the pull-out model.</a:t>
                      </a:r>
                      <a:endParaRPr>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CE5CD"/>
                    </a:solidFill>
                  </a:tcPr>
                </a:tc>
                <a:tc>
                  <a:txBody>
                    <a:bodyPr/>
                    <a:lstStyle/>
                    <a:p>
                      <a:pPr marL="0" lvl="0" indent="0" algn="l" rtl="0">
                        <a:lnSpc>
                          <a:spcPct val="115000"/>
                        </a:lnSpc>
                        <a:spcBef>
                          <a:spcPts val="0"/>
                        </a:spcBef>
                        <a:spcAft>
                          <a:spcPts val="1000"/>
                        </a:spcAft>
                        <a:buNone/>
                      </a:pPr>
                      <a:r>
                        <a:rPr lang="en" dirty="0">
                          <a:solidFill>
                            <a:schemeClr val="dk1"/>
                          </a:solidFill>
                          <a:latin typeface="Calibri"/>
                          <a:ea typeface="Calibri"/>
                          <a:cs typeface="Calibri"/>
                          <a:sym typeface="Calibri"/>
                        </a:rPr>
                        <a:t>A Title I, Part A schoolwide program upgrades the entire educational program in a Title I school to improve the achievement of the lowest-achieving students. All students may benefit. Title I services are not limited to the pull-out model.</a:t>
                      </a:r>
                      <a:endParaRPr dirty="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FE2F3"/>
                    </a:solidFill>
                  </a:tcPr>
                </a:tc>
                <a:extLst>
                  <a:ext uri="{0D108BD9-81ED-4DB2-BD59-A6C34878D82A}">
                    <a16:rowId xmlns:a16="http://schemas.microsoft.com/office/drawing/2014/main" val="10002"/>
                  </a:ext>
                </a:extLst>
              </a:tr>
            </a:tbl>
          </a:graphicData>
        </a:graphic>
      </p:graphicFrame>
      <p:sp>
        <p:nvSpPr>
          <p:cNvPr id="421" name="Google Shape;421;p41"/>
          <p:cNvSpPr txBox="1"/>
          <p:nvPr/>
        </p:nvSpPr>
        <p:spPr>
          <a:xfrm>
            <a:off x="135325" y="4744100"/>
            <a:ext cx="79842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tx1"/>
                </a:solidFill>
                <a:latin typeface="Calibri"/>
                <a:ea typeface="Calibri"/>
                <a:cs typeface="Calibri"/>
                <a:sym typeface="Calibri"/>
              </a:rPr>
              <a:t>Source: </a:t>
            </a:r>
            <a:r>
              <a:rPr lang="en" sz="800">
                <a:solidFill>
                  <a:schemeClr val="tx1"/>
                </a:solidFill>
                <a:highlight>
                  <a:srgbClr val="FFFFFF"/>
                </a:highlight>
                <a:latin typeface="Calibri"/>
                <a:ea typeface="Calibri"/>
                <a:cs typeface="Calibri"/>
                <a:sym typeface="Calibri"/>
              </a:rPr>
              <a:t>United States Department of Education, Office of Elementary and Secondary Education. (2016, September). </a:t>
            </a:r>
            <a:r>
              <a:rPr lang="en" sz="800" i="1">
                <a:solidFill>
                  <a:schemeClr val="tx1"/>
                </a:solidFill>
                <a:highlight>
                  <a:srgbClr val="FFFFFF"/>
                </a:highlight>
                <a:latin typeface="Calibri"/>
                <a:ea typeface="Calibri"/>
                <a:cs typeface="Calibri"/>
                <a:sym typeface="Calibri"/>
              </a:rPr>
              <a:t>Supporting School Reform by Leveraging Federal Funds in a Schoolwide Program</a:t>
            </a:r>
            <a:r>
              <a:rPr lang="en" sz="800">
                <a:solidFill>
                  <a:schemeClr val="tx1"/>
                </a:solidFill>
                <a:highlight>
                  <a:srgbClr val="FFFFFF"/>
                </a:highlight>
                <a:latin typeface="Calibri"/>
                <a:ea typeface="Calibri"/>
                <a:cs typeface="Calibri"/>
                <a:sym typeface="Calibri"/>
              </a:rPr>
              <a:t>. oese.ed.gov. Retrieved October 17, 2022, from https://oese.ed.gov/files/2020/02/essaswpguidance9192016.pdf</a:t>
            </a:r>
            <a:endParaRPr sz="800">
              <a:solidFill>
                <a:schemeClr val="tx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2"/>
          <p:cNvSpPr txBox="1">
            <a:spLocks noGrp="1"/>
          </p:cNvSpPr>
          <p:nvPr>
            <p:ph type="title"/>
          </p:nvPr>
        </p:nvSpPr>
        <p:spPr>
          <a:xfrm>
            <a:off x="265224" y="232625"/>
            <a:ext cx="8633115"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2400" dirty="0"/>
              <a:t>Misunderstandings about Schoolwide Programming Continued</a:t>
            </a:r>
            <a:endParaRPr sz="2400" dirty="0"/>
          </a:p>
        </p:txBody>
      </p:sp>
      <p:graphicFrame>
        <p:nvGraphicFramePr>
          <p:cNvPr id="427" name="Google Shape;427;p42"/>
          <p:cNvGraphicFramePr/>
          <p:nvPr>
            <p:extLst>
              <p:ext uri="{D42A27DB-BD31-4B8C-83A1-F6EECF244321}">
                <p14:modId xmlns:p14="http://schemas.microsoft.com/office/powerpoint/2010/main" val="679461799"/>
              </p:ext>
            </p:extLst>
          </p:nvPr>
        </p:nvGraphicFramePr>
        <p:xfrm>
          <a:off x="952500" y="1095661"/>
          <a:ext cx="7239000" cy="2887612"/>
        </p:xfrm>
        <a:graphic>
          <a:graphicData uri="http://schemas.openxmlformats.org/drawingml/2006/table">
            <a:tbl>
              <a:tblPr firstRow="1">
                <a:noFill/>
                <a:tableStyleId>{B62CBD87-A454-4A93-828D-B22FD43B7CD3}</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510900">
                <a:tc>
                  <a:txBody>
                    <a:bodyPr/>
                    <a:lstStyle/>
                    <a:p>
                      <a:pPr marL="0" lvl="0" indent="0" algn="ctr" rtl="0">
                        <a:spcBef>
                          <a:spcPts val="0"/>
                        </a:spcBef>
                        <a:spcAft>
                          <a:spcPts val="0"/>
                        </a:spcAft>
                        <a:buNone/>
                      </a:pPr>
                      <a:r>
                        <a:rPr lang="en" sz="1800" b="1">
                          <a:latin typeface="Calibri"/>
                          <a:ea typeface="Calibri"/>
                          <a:cs typeface="Calibri"/>
                          <a:sym typeface="Calibri"/>
                        </a:rPr>
                        <a:t>Misunderstanding</a:t>
                      </a:r>
                      <a:endParaRPr sz="1800" b="1">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9CB9C"/>
                    </a:solidFill>
                  </a:tcPr>
                </a:tc>
                <a:tc>
                  <a:txBody>
                    <a:bodyPr/>
                    <a:lstStyle/>
                    <a:p>
                      <a:pPr marL="0" lvl="0" indent="0" algn="ctr" rtl="0">
                        <a:spcBef>
                          <a:spcPts val="0"/>
                        </a:spcBef>
                        <a:spcAft>
                          <a:spcPts val="0"/>
                        </a:spcAft>
                        <a:buNone/>
                      </a:pPr>
                      <a:r>
                        <a:rPr lang="en" sz="1800" b="1">
                          <a:latin typeface="Calibri"/>
                          <a:ea typeface="Calibri"/>
                          <a:cs typeface="Calibri"/>
                          <a:sym typeface="Calibri"/>
                        </a:rPr>
                        <a:t>Explanation</a:t>
                      </a:r>
                      <a:endParaRPr sz="1800" b="1">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9FC5E8"/>
                    </a:solidFill>
                  </a:tcPr>
                </a:tc>
                <a:extLst>
                  <a:ext uri="{0D108BD9-81ED-4DB2-BD59-A6C34878D82A}">
                    <a16:rowId xmlns:a16="http://schemas.microsoft.com/office/drawing/2014/main" val="10000"/>
                  </a:ext>
                </a:extLst>
              </a:tr>
              <a:tr h="2350050">
                <a:tc>
                  <a:txBody>
                    <a:bodyPr/>
                    <a:lstStyle/>
                    <a:p>
                      <a:pPr marL="0" lvl="0" indent="0" algn="l" rtl="0">
                        <a:lnSpc>
                          <a:spcPct val="115000"/>
                        </a:lnSpc>
                        <a:spcBef>
                          <a:spcPts val="0"/>
                        </a:spcBef>
                        <a:spcAft>
                          <a:spcPts val="0"/>
                        </a:spcAft>
                        <a:buNone/>
                      </a:pPr>
                      <a:r>
                        <a:rPr lang="en">
                          <a:solidFill>
                            <a:schemeClr val="dk1"/>
                          </a:solidFill>
                          <a:latin typeface="Calibri"/>
                          <a:ea typeface="Calibri"/>
                          <a:cs typeface="Calibri"/>
                          <a:sym typeface="Calibri"/>
                        </a:rPr>
                        <a:t>Title I, Part A funds may not be used to support preschool-aged students.</a:t>
                      </a:r>
                      <a:endParaRPr>
                        <a:latin typeface="Calibri"/>
                        <a:ea typeface="Calibri"/>
                        <a:cs typeface="Calibri"/>
                        <a:sym typeface="Calibri"/>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CE5CD"/>
                    </a:solidFill>
                  </a:tcPr>
                </a:tc>
                <a:tc>
                  <a:txBody>
                    <a:bodyPr/>
                    <a:lstStyle/>
                    <a:p>
                      <a:pPr marL="0" lvl="0" indent="0" algn="l" rtl="0">
                        <a:lnSpc>
                          <a:spcPct val="115000"/>
                        </a:lnSpc>
                        <a:spcBef>
                          <a:spcPts val="0"/>
                        </a:spcBef>
                        <a:spcAft>
                          <a:spcPts val="1000"/>
                        </a:spcAft>
                        <a:buNone/>
                      </a:pPr>
                      <a:r>
                        <a:rPr lang="en" dirty="0">
                          <a:solidFill>
                            <a:schemeClr val="dk1"/>
                          </a:solidFill>
                          <a:latin typeface="Calibri"/>
                          <a:ea typeface="Calibri"/>
                          <a:cs typeface="Calibri"/>
                          <a:sym typeface="Calibri"/>
                        </a:rPr>
                        <a:t>A schoolwide program may use Title I funds to operate a preschool program to improve cognitive, health, and social-emotional outcomes for children from birth to the age at which the LEA provides a free public elementary education. These preschool programs prepare children, who reside in the school’s attendance boundaries, for success in kindergarten.</a:t>
                      </a:r>
                      <a:endParaRPr dirty="0">
                        <a:latin typeface="Calibri"/>
                        <a:ea typeface="Calibri"/>
                        <a:cs typeface="Calibri"/>
                        <a:sym typeface="Calibri"/>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FE2F3"/>
                    </a:solidFill>
                  </a:tcPr>
                </a:tc>
                <a:extLst>
                  <a:ext uri="{0D108BD9-81ED-4DB2-BD59-A6C34878D82A}">
                    <a16:rowId xmlns:a16="http://schemas.microsoft.com/office/drawing/2014/main" val="10001"/>
                  </a:ext>
                </a:extLst>
              </a:tr>
            </a:tbl>
          </a:graphicData>
        </a:graphic>
      </p:graphicFrame>
      <p:sp>
        <p:nvSpPr>
          <p:cNvPr id="428" name="Google Shape;428;p42"/>
          <p:cNvSpPr txBox="1"/>
          <p:nvPr/>
        </p:nvSpPr>
        <p:spPr>
          <a:xfrm>
            <a:off x="135325" y="4744100"/>
            <a:ext cx="79842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tx1"/>
                </a:solidFill>
                <a:latin typeface="Calibri"/>
                <a:ea typeface="Calibri"/>
                <a:cs typeface="Calibri"/>
                <a:sym typeface="Calibri"/>
              </a:rPr>
              <a:t>Source: </a:t>
            </a:r>
            <a:r>
              <a:rPr lang="en" sz="800">
                <a:solidFill>
                  <a:schemeClr val="tx1"/>
                </a:solidFill>
                <a:highlight>
                  <a:srgbClr val="FFFFFF"/>
                </a:highlight>
                <a:latin typeface="Calibri"/>
                <a:ea typeface="Calibri"/>
                <a:cs typeface="Calibri"/>
                <a:sym typeface="Calibri"/>
              </a:rPr>
              <a:t>United States Department of Education, Office of Elementary and Secondary Education. (2016, September). </a:t>
            </a:r>
            <a:r>
              <a:rPr lang="en" sz="800" i="1">
                <a:solidFill>
                  <a:schemeClr val="tx1"/>
                </a:solidFill>
                <a:highlight>
                  <a:srgbClr val="FFFFFF"/>
                </a:highlight>
                <a:latin typeface="Calibri"/>
                <a:ea typeface="Calibri"/>
                <a:cs typeface="Calibri"/>
                <a:sym typeface="Calibri"/>
              </a:rPr>
              <a:t>Supporting School Reform by Leveraging Federal Funds in a Schoolwide Program</a:t>
            </a:r>
            <a:r>
              <a:rPr lang="en" sz="800">
                <a:solidFill>
                  <a:schemeClr val="tx1"/>
                </a:solidFill>
                <a:highlight>
                  <a:srgbClr val="FFFFFF"/>
                </a:highlight>
                <a:latin typeface="Calibri"/>
                <a:ea typeface="Calibri"/>
                <a:cs typeface="Calibri"/>
                <a:sym typeface="Calibri"/>
              </a:rPr>
              <a:t>. oese.ed.gov. Retrieved October 17, 2022, from https://oese.ed.gov/files/2020/02/essaswpguidance9192016.pdf</a:t>
            </a:r>
            <a:endParaRPr sz="800">
              <a:solidFill>
                <a:schemeClr val="tx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43" descr="Tips for the comprehensive schoolwide plan including annual, monitor, CNA and public."/>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ct val="45833"/>
              <a:buFont typeface="Arial"/>
              <a:buNone/>
            </a:pPr>
            <a:r>
              <a:rPr lang="en" sz="2400"/>
              <a:t>Tips for the Comprehensive Schoolwide Plan </a:t>
            </a:r>
            <a:endParaRPr sz="2400"/>
          </a:p>
          <a:p>
            <a:pPr marL="0" lvl="0" indent="0" algn="l" rtl="0">
              <a:spcBef>
                <a:spcPts val="0"/>
              </a:spcBef>
              <a:spcAft>
                <a:spcPts val="0"/>
              </a:spcAft>
              <a:buNone/>
            </a:pPr>
            <a:endParaRPr/>
          </a:p>
        </p:txBody>
      </p:sp>
      <p:sp>
        <p:nvSpPr>
          <p:cNvPr id="437" name="Google Shape;437;p43" descr="Tips for the comprehensive schoolwide plan including annual, monitor, CNA and public.">
            <a:extLst>
              <a:ext uri="{C183D7F6-B498-43B3-948B-1728B52AA6E4}">
                <adec:decorative xmlns:adec="http://schemas.microsoft.com/office/drawing/2017/decorative" val="0"/>
              </a:ext>
            </a:extLst>
          </p:cNvPr>
          <p:cNvSpPr/>
          <p:nvPr/>
        </p:nvSpPr>
        <p:spPr>
          <a:xfrm>
            <a:off x="150500" y="1000400"/>
            <a:ext cx="886200" cy="928200"/>
          </a:xfrm>
          <a:prstGeom prst="homePlate">
            <a:avLst>
              <a:gd name="adj" fmla="val 50000"/>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3" descr="Tips for the comprehensive schoolwide plan including annual, monitor, CNA and public."/>
          <p:cNvSpPr txBox="1"/>
          <p:nvPr/>
        </p:nvSpPr>
        <p:spPr>
          <a:xfrm>
            <a:off x="159650" y="1276400"/>
            <a:ext cx="83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lt1"/>
                </a:solidFill>
                <a:latin typeface="Calibri"/>
                <a:ea typeface="Calibri"/>
                <a:cs typeface="Calibri"/>
                <a:sym typeface="Calibri"/>
              </a:rPr>
              <a:t>Annual</a:t>
            </a:r>
            <a:endParaRPr dirty="0">
              <a:solidFill>
                <a:schemeClr val="lt1"/>
              </a:solidFill>
              <a:latin typeface="Calibri"/>
              <a:ea typeface="Calibri"/>
              <a:cs typeface="Calibri"/>
              <a:sym typeface="Calibri"/>
            </a:endParaRPr>
          </a:p>
        </p:txBody>
      </p:sp>
      <p:sp>
        <p:nvSpPr>
          <p:cNvPr id="434" name="Google Shape;434;p43" descr="Tips for the comprehensive schoolwide plan including annual, monitor, CNA and public."/>
          <p:cNvSpPr/>
          <p:nvPr/>
        </p:nvSpPr>
        <p:spPr>
          <a:xfrm>
            <a:off x="1050878" y="1012400"/>
            <a:ext cx="7978622" cy="9282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r>
              <a:rPr lang="en" sz="1600" dirty="0">
                <a:solidFill>
                  <a:schemeClr val="dk1"/>
                </a:solidFill>
                <a:latin typeface="Calibri"/>
                <a:ea typeface="Calibri"/>
                <a:cs typeface="Calibri"/>
                <a:sym typeface="Calibri"/>
              </a:rPr>
              <a:t>The plan must be developed annually in coordination with other Federal, State, and local programs and with meaningful consultation with stakeholders (district leaders, teachers, students, families, and community.)</a:t>
            </a:r>
            <a:endParaRPr sz="1600" dirty="0"/>
          </a:p>
        </p:txBody>
      </p:sp>
      <p:sp>
        <p:nvSpPr>
          <p:cNvPr id="438" name="Google Shape;438;p43" descr="Tips for the comprehensive schoolwide plan including annual, monitor, CNA and public.">
            <a:extLst>
              <a:ext uri="{C183D7F6-B498-43B3-948B-1728B52AA6E4}">
                <adec:decorative xmlns:adec="http://schemas.microsoft.com/office/drawing/2017/decorative" val="0"/>
              </a:ext>
            </a:extLst>
          </p:cNvPr>
          <p:cNvSpPr/>
          <p:nvPr/>
        </p:nvSpPr>
        <p:spPr>
          <a:xfrm>
            <a:off x="168650" y="2049975"/>
            <a:ext cx="868200" cy="916200"/>
          </a:xfrm>
          <a:prstGeom prst="homePlate">
            <a:avLst>
              <a:gd name="adj" fmla="val 50000"/>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3" descr="Tips for the comprehensive schoolwide plan including annual, monitor, CNA and public."/>
          <p:cNvSpPr txBox="1"/>
          <p:nvPr/>
        </p:nvSpPr>
        <p:spPr>
          <a:xfrm>
            <a:off x="180700" y="2242000"/>
            <a:ext cx="70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435" name="Google Shape;435;p43" descr="Tips for the comprehensive schoolwide plan including annual, monitor, CNA and public."/>
          <p:cNvSpPr/>
          <p:nvPr/>
        </p:nvSpPr>
        <p:spPr>
          <a:xfrm>
            <a:off x="1036450" y="2043975"/>
            <a:ext cx="7992800" cy="9282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0" algn="l" rtl="0">
              <a:lnSpc>
                <a:spcPct val="115000"/>
              </a:lnSpc>
              <a:spcBef>
                <a:spcPts val="0"/>
              </a:spcBef>
              <a:spcAft>
                <a:spcPts val="1200"/>
              </a:spcAft>
              <a:buNone/>
            </a:pPr>
            <a:endParaRPr sz="1600">
              <a:solidFill>
                <a:schemeClr val="dk1"/>
              </a:solidFill>
              <a:latin typeface="Calibri"/>
              <a:ea typeface="Calibri"/>
              <a:cs typeface="Calibri"/>
              <a:sym typeface="Calibri"/>
            </a:endParaRPr>
          </a:p>
        </p:txBody>
      </p:sp>
      <p:sp>
        <p:nvSpPr>
          <p:cNvPr id="439" name="Google Shape;439;p43" descr="Tips for the comprehensive schoolwide plan including annual, monitor, CNA and public.">
            <a:extLst>
              <a:ext uri="{C183D7F6-B498-43B3-948B-1728B52AA6E4}">
                <adec:decorative xmlns:adec="http://schemas.microsoft.com/office/drawing/2017/decorative" val="0"/>
              </a:ext>
            </a:extLst>
          </p:cNvPr>
          <p:cNvSpPr/>
          <p:nvPr/>
        </p:nvSpPr>
        <p:spPr>
          <a:xfrm>
            <a:off x="168650" y="3075550"/>
            <a:ext cx="886200" cy="916200"/>
          </a:xfrm>
          <a:prstGeom prst="homePlate">
            <a:avLst>
              <a:gd name="adj" fmla="val 50000"/>
            </a:avLst>
          </a:prstGeom>
          <a:solidFill>
            <a:srgbClr val="38761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3" descr="Tips for the comprehensive schoolwide plan including annual, monitor, CNA and public."/>
          <p:cNvSpPr txBox="1"/>
          <p:nvPr/>
        </p:nvSpPr>
        <p:spPr>
          <a:xfrm>
            <a:off x="128600" y="3292963"/>
            <a:ext cx="795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lt1"/>
                </a:solidFill>
                <a:latin typeface="Calibri"/>
                <a:ea typeface="Calibri"/>
                <a:cs typeface="Calibri"/>
                <a:sym typeface="Calibri"/>
              </a:rPr>
              <a:t>CNA</a:t>
            </a:r>
            <a:endParaRPr dirty="0">
              <a:solidFill>
                <a:schemeClr val="lt1"/>
              </a:solidFill>
              <a:latin typeface="Calibri"/>
              <a:ea typeface="Calibri"/>
              <a:cs typeface="Calibri"/>
              <a:sym typeface="Calibri"/>
            </a:endParaRPr>
          </a:p>
        </p:txBody>
      </p:sp>
      <p:sp>
        <p:nvSpPr>
          <p:cNvPr id="436" name="Google Shape;436;p43" descr="Tips for the comprehensive schoolwide plan including annual, monitor, CNA and public."/>
          <p:cNvSpPr/>
          <p:nvPr/>
        </p:nvSpPr>
        <p:spPr>
          <a:xfrm>
            <a:off x="1066750" y="3075550"/>
            <a:ext cx="7962600" cy="9282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Clr>
                <a:schemeClr val="dk1"/>
              </a:buClr>
              <a:buSzPts val="1100"/>
              <a:buFont typeface="Arial"/>
              <a:buNone/>
            </a:pPr>
            <a:r>
              <a:rPr lang="en" sz="1600" dirty="0">
                <a:latin typeface="Calibri"/>
                <a:ea typeface="Calibri"/>
                <a:cs typeface="Calibri"/>
                <a:sym typeface="Calibri"/>
              </a:rPr>
              <a:t>The plan should be based on the comprehensive needs assessment and must describe the evidence-based strategies and interventions the school will implement to address school needs.</a:t>
            </a:r>
            <a:endParaRPr sz="1600" dirty="0">
              <a:latin typeface="Calibri"/>
              <a:ea typeface="Calibri"/>
              <a:cs typeface="Calibri"/>
              <a:sym typeface="Calibri"/>
            </a:endParaRPr>
          </a:p>
        </p:txBody>
      </p:sp>
      <p:sp>
        <p:nvSpPr>
          <p:cNvPr id="445" name="Google Shape;445;p43" descr="Tips for the comprehensive schoolwide plan including annual, monitor, CNA and public.">
            <a:extLst>
              <a:ext uri="{C183D7F6-B498-43B3-948B-1728B52AA6E4}">
                <adec:decorative xmlns:adec="http://schemas.microsoft.com/office/drawing/2017/decorative" val="0"/>
              </a:ext>
            </a:extLst>
          </p:cNvPr>
          <p:cNvSpPr/>
          <p:nvPr/>
        </p:nvSpPr>
        <p:spPr>
          <a:xfrm>
            <a:off x="168650" y="4095125"/>
            <a:ext cx="886200" cy="928200"/>
          </a:xfrm>
          <a:prstGeom prst="homePlate">
            <a:avLst>
              <a:gd name="adj" fmla="val 50000"/>
            </a:avLst>
          </a:prstGeom>
          <a:solidFill>
            <a:srgbClr val="274E1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3" descr="Tips for the comprehensive schoolwide plan including annual, monitor, CNA and public."/>
          <p:cNvSpPr txBox="1"/>
          <p:nvPr/>
        </p:nvSpPr>
        <p:spPr>
          <a:xfrm>
            <a:off x="99250" y="4343950"/>
            <a:ext cx="868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lt1"/>
                </a:solidFill>
                <a:latin typeface="Calibri"/>
                <a:ea typeface="Calibri"/>
                <a:cs typeface="Calibri"/>
                <a:sym typeface="Calibri"/>
              </a:rPr>
              <a:t>Public</a:t>
            </a:r>
            <a:endParaRPr dirty="0">
              <a:solidFill>
                <a:schemeClr val="lt1"/>
              </a:solidFill>
              <a:latin typeface="Calibri"/>
              <a:ea typeface="Calibri"/>
              <a:cs typeface="Calibri"/>
              <a:sym typeface="Calibri"/>
            </a:endParaRPr>
          </a:p>
        </p:txBody>
      </p:sp>
      <p:sp>
        <p:nvSpPr>
          <p:cNvPr id="444" name="Google Shape;444;p43" descr="Tips for the comprehensive schoolwide plan including annual, monitor, CNA and public."/>
          <p:cNvSpPr/>
          <p:nvPr/>
        </p:nvSpPr>
        <p:spPr>
          <a:xfrm>
            <a:off x="1054850" y="4107125"/>
            <a:ext cx="7974400" cy="9282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r>
              <a:rPr lang="en" sz="1600" dirty="0">
                <a:latin typeface="Calibri"/>
                <a:ea typeface="Calibri"/>
                <a:cs typeface="Calibri"/>
                <a:sym typeface="Calibri"/>
              </a:rPr>
              <a:t>The plan must be made available to the public in an understandable and uniform format, and to the extent practicable, provided in a language that parents can understand.</a:t>
            </a:r>
            <a:endParaRPr sz="1600" dirty="0">
              <a:latin typeface="Calibri"/>
              <a:ea typeface="Calibri"/>
              <a:cs typeface="Calibri"/>
              <a:sym typeface="Calibri"/>
            </a:endParaRPr>
          </a:p>
        </p:txBody>
      </p:sp>
      <p:sp>
        <p:nvSpPr>
          <p:cNvPr id="447" name="Google Shape;447;p43">
            <a:extLst>
              <a:ext uri="{C183D7F6-B498-43B3-948B-1728B52AA6E4}">
                <adec:decorative xmlns:adec="http://schemas.microsoft.com/office/drawing/2017/decorative" val="1"/>
              </a:ext>
            </a:extLst>
          </p:cNvPr>
          <p:cNvSpPr txBox="1"/>
          <p:nvPr/>
        </p:nvSpPr>
        <p:spPr>
          <a:xfrm>
            <a:off x="1048750" y="2009325"/>
            <a:ext cx="7980750" cy="1187987"/>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1200"/>
              </a:spcAft>
              <a:buClr>
                <a:schemeClr val="dk1"/>
              </a:buClr>
              <a:buSzPts val="1100"/>
              <a:buFont typeface="Arial"/>
              <a:buNone/>
            </a:pPr>
            <a:r>
              <a:rPr lang="en" sz="1600" dirty="0">
                <a:solidFill>
                  <a:schemeClr val="dk1"/>
                </a:solidFill>
                <a:latin typeface="Calibri"/>
                <a:ea typeface="Calibri"/>
                <a:cs typeface="Calibri"/>
                <a:sym typeface="Calibri"/>
              </a:rPr>
              <a:t>Regularly monitor and revise the plan to ensure all students are provided opportunities to meet Colorado Academic Standards (CAS) and Colorado English Language Proficiency Standards(CELP).</a:t>
            </a:r>
            <a:endParaRPr dirty="0">
              <a:latin typeface="Calibri"/>
              <a:ea typeface="Calibri"/>
              <a:cs typeface="Calibri"/>
              <a:sym typeface="Calibri"/>
            </a:endParaRPr>
          </a:p>
        </p:txBody>
      </p:sp>
      <p:sp>
        <p:nvSpPr>
          <p:cNvPr id="442" name="Google Shape;442;p43">
            <a:extLst>
              <a:ext uri="{C183D7F6-B498-43B3-948B-1728B52AA6E4}">
                <adec:decorative xmlns:adec="http://schemas.microsoft.com/office/drawing/2017/decorative" val="1"/>
              </a:ext>
            </a:extLst>
          </p:cNvPr>
          <p:cNvSpPr txBox="1"/>
          <p:nvPr/>
        </p:nvSpPr>
        <p:spPr>
          <a:xfrm>
            <a:off x="114500" y="2272125"/>
            <a:ext cx="922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lt1"/>
                </a:solidFill>
                <a:latin typeface="Calibri"/>
                <a:ea typeface="Calibri"/>
                <a:cs typeface="Calibri"/>
                <a:sym typeface="Calibri"/>
              </a:rPr>
              <a:t>Monitor</a:t>
            </a:r>
            <a:endParaRPr dirty="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7"/>
          <p:cNvSpPr txBox="1">
            <a:spLocks noGrp="1"/>
          </p:cNvSpPr>
          <p:nvPr>
            <p:ph type="title"/>
          </p:nvPr>
        </p:nvSpPr>
        <p:spPr>
          <a:xfrm>
            <a:off x="224800" y="251500"/>
            <a:ext cx="8433300" cy="673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400"/>
              <a:t>Purpose of Schoolwide Programming vs. Targeted Assistance</a:t>
            </a:r>
            <a:endParaRPr sz="2400"/>
          </a:p>
        </p:txBody>
      </p:sp>
      <p:sp>
        <p:nvSpPr>
          <p:cNvPr id="101" name="Google Shape;101;p17"/>
          <p:cNvSpPr txBox="1">
            <a:spLocks noGrp="1"/>
          </p:cNvSpPr>
          <p:nvPr>
            <p:ph type="body" idx="1"/>
          </p:nvPr>
        </p:nvSpPr>
        <p:spPr>
          <a:xfrm>
            <a:off x="628650" y="1165854"/>
            <a:ext cx="3886200" cy="2007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1600"/>
              <a:t>A Title I, Part A </a:t>
            </a:r>
            <a:r>
              <a:rPr lang="en" sz="1600" b="1"/>
              <a:t>schoolwide program</a:t>
            </a:r>
            <a:r>
              <a:rPr lang="en" sz="1600"/>
              <a:t> is a comprehensive reform strategy designed to upgrade the entire educational program in a Title I school with a poverty percentage of 40-percent or more in order to improve the achievement of the lowest-achieving students. </a:t>
            </a:r>
            <a:endParaRPr sz="1600"/>
          </a:p>
          <a:p>
            <a:pPr marL="0" lvl="0" indent="0" algn="l" rtl="0">
              <a:lnSpc>
                <a:spcPct val="115000"/>
              </a:lnSpc>
              <a:spcBef>
                <a:spcPts val="1000"/>
              </a:spcBef>
              <a:spcAft>
                <a:spcPts val="1000"/>
              </a:spcAft>
              <a:buClr>
                <a:schemeClr val="dk1"/>
              </a:buClr>
              <a:buSzPts val="1100"/>
              <a:buFont typeface="Arial"/>
              <a:buNone/>
            </a:pPr>
            <a:endParaRPr sz="2100"/>
          </a:p>
        </p:txBody>
      </p:sp>
      <p:sp>
        <p:nvSpPr>
          <p:cNvPr id="102" name="Google Shape;102;p17"/>
          <p:cNvSpPr txBox="1">
            <a:spLocks noGrp="1"/>
          </p:cNvSpPr>
          <p:nvPr>
            <p:ph type="body" idx="2"/>
          </p:nvPr>
        </p:nvSpPr>
        <p:spPr>
          <a:xfrm>
            <a:off x="4629150" y="1165860"/>
            <a:ext cx="3886200" cy="3263400"/>
          </a:xfrm>
          <a:prstGeom prst="rect">
            <a:avLst/>
          </a:prstGeom>
          <a:noFill/>
          <a:ln>
            <a:noFill/>
          </a:ln>
        </p:spPr>
        <p:txBody>
          <a:bodyPr spcFirstLastPara="1" wrap="square" lIns="68575" tIns="34275" rIns="68575" bIns="34275" anchor="t" anchorCtr="0">
            <a:normAutofit/>
          </a:bodyPr>
          <a:lstStyle/>
          <a:p>
            <a:pPr marL="0" lvl="0" indent="0" algn="l" rtl="0">
              <a:spcBef>
                <a:spcPts val="0"/>
              </a:spcBef>
              <a:spcAft>
                <a:spcPts val="0"/>
              </a:spcAft>
              <a:buNone/>
            </a:pPr>
            <a:r>
              <a:rPr lang="en" sz="1600"/>
              <a:t>A Title I, Part A </a:t>
            </a:r>
            <a:r>
              <a:rPr lang="en" sz="1600" b="1"/>
              <a:t>targeted assistance program </a:t>
            </a:r>
            <a:r>
              <a:rPr lang="en" sz="1600"/>
              <a:t>is designed to provide extra educational assistance beyond the regular classroom to at-risk students, identified as having the greatest need for special assistance. </a:t>
            </a:r>
            <a:endParaRPr sz="1600"/>
          </a:p>
        </p:txBody>
      </p:sp>
      <p:sp>
        <p:nvSpPr>
          <p:cNvPr id="103" name="Google Shape;103;p17">
            <a:extLst>
              <a:ext uri="{C183D7F6-B498-43B3-948B-1728B52AA6E4}">
                <adec:decorative xmlns:adec="http://schemas.microsoft.com/office/drawing/2017/decorative" val="1"/>
              </a:ext>
            </a:extLst>
          </p:cNvPr>
          <p:cNvSpPr txBox="1"/>
          <p:nvPr/>
        </p:nvSpPr>
        <p:spPr>
          <a:xfrm>
            <a:off x="628650" y="3229275"/>
            <a:ext cx="38727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000"/>
              </a:spcAft>
              <a:buClr>
                <a:schemeClr val="dk1"/>
              </a:buClr>
              <a:buSzPts val="1100"/>
              <a:buFont typeface="Arial"/>
              <a:buNone/>
            </a:pPr>
            <a:endParaRPr>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44" descr="Tips for the consolidated application including school profiles, narratives and budget."/>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2400"/>
              <a:t>Tips for the Consolidated Application</a:t>
            </a:r>
            <a:endParaRPr sz="2400"/>
          </a:p>
        </p:txBody>
      </p:sp>
      <p:sp>
        <p:nvSpPr>
          <p:cNvPr id="456" name="Google Shape;456;p44" descr="Tips for the consolidated application including school profiles, narratives and budget."/>
          <p:cNvSpPr/>
          <p:nvPr/>
        </p:nvSpPr>
        <p:spPr>
          <a:xfrm>
            <a:off x="159650" y="1317200"/>
            <a:ext cx="886200" cy="928200"/>
          </a:xfrm>
          <a:prstGeom prst="homePlate">
            <a:avLst>
              <a:gd name="adj" fmla="val 50000"/>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4" descr="Tips for the consolidated application including school profiles, narratives and budget."/>
          <p:cNvSpPr txBox="1"/>
          <p:nvPr/>
        </p:nvSpPr>
        <p:spPr>
          <a:xfrm>
            <a:off x="114500" y="1473875"/>
            <a:ext cx="831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Calibri"/>
                <a:ea typeface="Calibri"/>
                <a:cs typeface="Calibri"/>
                <a:sym typeface="Calibri"/>
              </a:rPr>
              <a:t>School Profiles</a:t>
            </a:r>
            <a:endParaRPr>
              <a:solidFill>
                <a:schemeClr val="lt1"/>
              </a:solidFill>
              <a:latin typeface="Calibri"/>
              <a:ea typeface="Calibri"/>
              <a:cs typeface="Calibri"/>
              <a:sym typeface="Calibri"/>
            </a:endParaRPr>
          </a:p>
        </p:txBody>
      </p:sp>
      <p:sp>
        <p:nvSpPr>
          <p:cNvPr id="453" name="Google Shape;453;p44" descr="Tips for the consolidated application including school profiles, narratives and budget."/>
          <p:cNvSpPr/>
          <p:nvPr/>
        </p:nvSpPr>
        <p:spPr>
          <a:xfrm>
            <a:off x="1054850" y="1317200"/>
            <a:ext cx="7974650" cy="9282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r>
              <a:rPr lang="en" sz="1600">
                <a:solidFill>
                  <a:schemeClr val="dk1"/>
                </a:solidFill>
                <a:latin typeface="Calibri"/>
                <a:ea typeface="Calibri"/>
                <a:cs typeface="Calibri"/>
                <a:sym typeface="Calibri"/>
              </a:rPr>
              <a:t>Title I schools must be served in rank order by poverty percentage unless the method of serving is district less than 1,000 students or there is only one K-12 school in the district. </a:t>
            </a:r>
            <a:endParaRPr sz="1600"/>
          </a:p>
        </p:txBody>
      </p:sp>
      <p:sp>
        <p:nvSpPr>
          <p:cNvPr id="457" name="Google Shape;457;p44" descr="Tips for the consolidated application including school profiles, narratives and budget."/>
          <p:cNvSpPr/>
          <p:nvPr/>
        </p:nvSpPr>
        <p:spPr>
          <a:xfrm>
            <a:off x="168650" y="2354775"/>
            <a:ext cx="868200" cy="916200"/>
          </a:xfrm>
          <a:prstGeom prst="homePlate">
            <a:avLst>
              <a:gd name="adj" fmla="val 50000"/>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4" descr="Tips for the consolidated application including school profiles, narratives and budget."/>
          <p:cNvSpPr txBox="1"/>
          <p:nvPr/>
        </p:nvSpPr>
        <p:spPr>
          <a:xfrm>
            <a:off x="180700" y="2546800"/>
            <a:ext cx="70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454" name="Google Shape;454;p44" descr="Tips for the consolidated application including school profiles, narratives and budget."/>
          <p:cNvSpPr/>
          <p:nvPr/>
        </p:nvSpPr>
        <p:spPr>
          <a:xfrm>
            <a:off x="1036700" y="2348775"/>
            <a:ext cx="7992550" cy="9282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Clr>
                <a:schemeClr val="dk1"/>
              </a:buClr>
              <a:buSzPts val="1100"/>
              <a:buFont typeface="Arial"/>
              <a:buNone/>
            </a:pPr>
            <a:r>
              <a:rPr lang="en" sz="1600" dirty="0">
                <a:solidFill>
                  <a:schemeClr val="dk1"/>
                </a:solidFill>
                <a:latin typeface="Calibri"/>
                <a:ea typeface="Calibri"/>
                <a:cs typeface="Calibri"/>
                <a:sym typeface="Calibri"/>
              </a:rPr>
              <a:t>Answer all parts of the narrative questions, using the response requirements and guidance for assistance. Connect all responses back to the comprehensive needs assessment and schoolwide plan.</a:t>
            </a:r>
            <a:endParaRPr sz="1600" dirty="0"/>
          </a:p>
        </p:txBody>
      </p:sp>
      <p:sp>
        <p:nvSpPr>
          <p:cNvPr id="458" name="Google Shape;458;p44" descr="Tips for the consolidated application including school profiles, narratives and budget."/>
          <p:cNvSpPr/>
          <p:nvPr/>
        </p:nvSpPr>
        <p:spPr>
          <a:xfrm>
            <a:off x="168650" y="3380350"/>
            <a:ext cx="886200" cy="1076036"/>
          </a:xfrm>
          <a:prstGeom prst="homePlate">
            <a:avLst>
              <a:gd name="adj" fmla="val 50000"/>
            </a:avLst>
          </a:prstGeom>
          <a:solidFill>
            <a:srgbClr val="3D85C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4" descr="Tips for the consolidated application including school profiles, narratives and budget."/>
          <p:cNvSpPr txBox="1"/>
          <p:nvPr/>
        </p:nvSpPr>
        <p:spPr>
          <a:xfrm>
            <a:off x="150500" y="3625750"/>
            <a:ext cx="795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Calibri"/>
                <a:ea typeface="Calibri"/>
                <a:cs typeface="Calibri"/>
                <a:sym typeface="Calibri"/>
              </a:rPr>
              <a:t>Budget</a:t>
            </a:r>
            <a:endParaRPr>
              <a:solidFill>
                <a:schemeClr val="lt1"/>
              </a:solidFill>
              <a:latin typeface="Calibri"/>
              <a:ea typeface="Calibri"/>
              <a:cs typeface="Calibri"/>
              <a:sym typeface="Calibri"/>
            </a:endParaRPr>
          </a:p>
        </p:txBody>
      </p:sp>
      <p:sp>
        <p:nvSpPr>
          <p:cNvPr id="455" name="Google Shape;455;p44" descr="Tips for the consolidated application including school profiles, narratives and budget."/>
          <p:cNvSpPr/>
          <p:nvPr/>
        </p:nvSpPr>
        <p:spPr>
          <a:xfrm>
            <a:off x="1073000" y="3380350"/>
            <a:ext cx="7956350" cy="1076036"/>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Clr>
                <a:schemeClr val="dk1"/>
              </a:buClr>
              <a:buSzPts val="1100"/>
              <a:buFont typeface="Arial"/>
              <a:buNone/>
            </a:pPr>
            <a:r>
              <a:rPr lang="en" sz="1600" dirty="0">
                <a:solidFill>
                  <a:schemeClr val="dk1"/>
                </a:solidFill>
                <a:latin typeface="Calibri"/>
                <a:ea typeface="Calibri"/>
                <a:cs typeface="Calibri"/>
                <a:sym typeface="Calibri"/>
              </a:rPr>
              <a:t>Make sure activities support the needs identified in the comprehensive needs assessment and schoolwide plan. Meet the requirements for set-asides, maximum direct administration percentages and indirect costs, and minimum per pupil allocation (PPA), where applicable.</a:t>
            </a:r>
            <a:endParaRPr sz="1600" dirty="0"/>
          </a:p>
        </p:txBody>
      </p:sp>
      <p:sp>
        <p:nvSpPr>
          <p:cNvPr id="461" name="Google Shape;461;p44">
            <a:extLst>
              <a:ext uri="{C183D7F6-B498-43B3-948B-1728B52AA6E4}">
                <adec:decorative xmlns:adec="http://schemas.microsoft.com/office/drawing/2017/decorative" val="1"/>
              </a:ext>
            </a:extLst>
          </p:cNvPr>
          <p:cNvSpPr txBox="1"/>
          <p:nvPr/>
        </p:nvSpPr>
        <p:spPr>
          <a:xfrm>
            <a:off x="114500" y="2576925"/>
            <a:ext cx="94035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lt1"/>
                </a:solidFill>
                <a:latin typeface="Calibri"/>
                <a:ea typeface="Calibri"/>
                <a:cs typeface="Calibri"/>
                <a:sym typeface="Calibri"/>
              </a:rPr>
              <a:t>Narratives</a:t>
            </a:r>
            <a:endParaRPr dirty="0">
              <a:solidFill>
                <a:schemeClr val="lt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45" descr="Tips for CDE monitoring include stakeholders, implementation and accessibility."/>
          <p:cNvSpPr txBox="1">
            <a:spLocks noGrp="1"/>
          </p:cNvSpPr>
          <p:nvPr>
            <p:ph type="title"/>
          </p:nvPr>
        </p:nvSpPr>
        <p:spPr>
          <a:xfrm>
            <a:off x="332675" y="230077"/>
            <a:ext cx="6048900" cy="474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2400"/>
              <a:t>Tips for CDE Monitoring</a:t>
            </a:r>
            <a:endParaRPr sz="2400"/>
          </a:p>
        </p:txBody>
      </p:sp>
      <p:sp>
        <p:nvSpPr>
          <p:cNvPr id="471" name="Google Shape;471;p45" descr="Tips for CDE monitoring include stakeholders, implementation and accessibility."/>
          <p:cNvSpPr/>
          <p:nvPr/>
        </p:nvSpPr>
        <p:spPr>
          <a:xfrm>
            <a:off x="186050" y="1317200"/>
            <a:ext cx="1276800" cy="928200"/>
          </a:xfrm>
          <a:prstGeom prst="homePlate">
            <a:avLst>
              <a:gd name="adj" fmla="val 50000"/>
            </a:avLst>
          </a:prstGeom>
          <a:solidFill>
            <a:srgbClr val="B4A7D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5" descr="Tips for CDE monitoring include stakeholders, implementation and accessibility."/>
          <p:cNvSpPr txBox="1"/>
          <p:nvPr/>
        </p:nvSpPr>
        <p:spPr>
          <a:xfrm>
            <a:off x="131844" y="1527373"/>
            <a:ext cx="12768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solidFill>
                  <a:schemeClr val="lt1"/>
                </a:solidFill>
                <a:latin typeface="Calibri"/>
                <a:ea typeface="Calibri"/>
                <a:cs typeface="Calibri"/>
                <a:sym typeface="Calibri"/>
              </a:rPr>
              <a:t>Stakeholders</a:t>
            </a:r>
            <a:endParaRPr sz="1600" dirty="0">
              <a:solidFill>
                <a:schemeClr val="lt1"/>
              </a:solidFill>
              <a:latin typeface="Calibri"/>
              <a:ea typeface="Calibri"/>
              <a:cs typeface="Calibri"/>
              <a:sym typeface="Calibri"/>
            </a:endParaRPr>
          </a:p>
        </p:txBody>
      </p:sp>
      <p:sp>
        <p:nvSpPr>
          <p:cNvPr id="468" name="Google Shape;468;p45" descr="Tips for CDE monitoring include stakeholders, implementation and accessibility."/>
          <p:cNvSpPr/>
          <p:nvPr/>
        </p:nvSpPr>
        <p:spPr>
          <a:xfrm>
            <a:off x="1445449" y="1317200"/>
            <a:ext cx="7583925" cy="9282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r>
              <a:rPr lang="en" sz="1600">
                <a:latin typeface="Calibri"/>
                <a:ea typeface="Calibri"/>
                <a:cs typeface="Calibri"/>
                <a:sym typeface="Calibri"/>
              </a:rPr>
              <a:t>Include and maintain documentation of the involvement of parents, other community members, and relevant stakeholders in the development of the schoolwide plan.</a:t>
            </a:r>
            <a:endParaRPr sz="1600">
              <a:latin typeface="Calibri"/>
              <a:ea typeface="Calibri"/>
              <a:cs typeface="Calibri"/>
              <a:sym typeface="Calibri"/>
            </a:endParaRPr>
          </a:p>
        </p:txBody>
      </p:sp>
      <p:sp>
        <p:nvSpPr>
          <p:cNvPr id="472" name="Google Shape;472;p45" descr="Tips for CDE monitoring include stakeholders, implementation and accessibility."/>
          <p:cNvSpPr/>
          <p:nvPr/>
        </p:nvSpPr>
        <p:spPr>
          <a:xfrm>
            <a:off x="168650" y="2354775"/>
            <a:ext cx="1276800" cy="916200"/>
          </a:xfrm>
          <a:prstGeom prst="homePlate">
            <a:avLst>
              <a:gd name="adj" fmla="val 50000"/>
            </a:avLst>
          </a:prstGeom>
          <a:solidFill>
            <a:srgbClr val="8E7CC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5" descr="Tips for CDE monitoring include stakeholders, implementation and accessibility."/>
          <p:cNvSpPr txBox="1"/>
          <p:nvPr/>
        </p:nvSpPr>
        <p:spPr>
          <a:xfrm>
            <a:off x="93050" y="2635875"/>
            <a:ext cx="146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Calibri"/>
                <a:ea typeface="Calibri"/>
                <a:cs typeface="Calibri"/>
                <a:sym typeface="Calibri"/>
              </a:rPr>
              <a:t>Implementation</a:t>
            </a:r>
            <a:endParaRPr>
              <a:solidFill>
                <a:schemeClr val="lt1"/>
              </a:solidFill>
              <a:latin typeface="Calibri"/>
              <a:ea typeface="Calibri"/>
              <a:cs typeface="Calibri"/>
              <a:sym typeface="Calibri"/>
            </a:endParaRPr>
          </a:p>
        </p:txBody>
      </p:sp>
      <p:sp>
        <p:nvSpPr>
          <p:cNvPr id="469" name="Google Shape;469;p45" descr="Tips for CDE monitoring include stakeholders, implementation and accessibility."/>
          <p:cNvSpPr/>
          <p:nvPr/>
        </p:nvSpPr>
        <p:spPr>
          <a:xfrm>
            <a:off x="1445224" y="2348775"/>
            <a:ext cx="7583926" cy="9282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Clr>
                <a:schemeClr val="dk1"/>
              </a:buClr>
              <a:buSzPts val="1100"/>
              <a:buFont typeface="Arial"/>
              <a:buNone/>
            </a:pPr>
            <a:r>
              <a:rPr lang="en" sz="1600" dirty="0">
                <a:latin typeface="Calibri"/>
                <a:ea typeface="Calibri"/>
                <a:cs typeface="Calibri"/>
                <a:sym typeface="Calibri"/>
              </a:rPr>
              <a:t>Monitor and evaluate the implementation of the schoolwide plan to ensure that Title I program goals are being met and make revisions, when necessary.</a:t>
            </a:r>
            <a:endParaRPr sz="1600" dirty="0">
              <a:latin typeface="Calibri"/>
              <a:ea typeface="Calibri"/>
              <a:cs typeface="Calibri"/>
              <a:sym typeface="Calibri"/>
            </a:endParaRPr>
          </a:p>
        </p:txBody>
      </p:sp>
      <p:sp>
        <p:nvSpPr>
          <p:cNvPr id="473" name="Google Shape;473;p45" descr="Tips for CDE monitoring include stakeholders, implementation and accessibility."/>
          <p:cNvSpPr/>
          <p:nvPr/>
        </p:nvSpPr>
        <p:spPr>
          <a:xfrm>
            <a:off x="186050" y="3380350"/>
            <a:ext cx="1276800" cy="916200"/>
          </a:xfrm>
          <a:prstGeom prst="homePlate">
            <a:avLst>
              <a:gd name="adj" fmla="val 50000"/>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5" descr="Tips for CDE monitoring include stakeholders, implementation and accessibility."/>
          <p:cNvSpPr txBox="1"/>
          <p:nvPr/>
        </p:nvSpPr>
        <p:spPr>
          <a:xfrm>
            <a:off x="135500" y="3641200"/>
            <a:ext cx="12768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lt1"/>
                </a:solidFill>
                <a:latin typeface="Calibri"/>
                <a:ea typeface="Calibri"/>
                <a:cs typeface="Calibri"/>
                <a:sym typeface="Calibri"/>
              </a:rPr>
              <a:t>Accessibility</a:t>
            </a:r>
            <a:endParaRPr sz="1600">
              <a:solidFill>
                <a:schemeClr val="lt1"/>
              </a:solidFill>
              <a:latin typeface="Calibri"/>
              <a:ea typeface="Calibri"/>
              <a:cs typeface="Calibri"/>
              <a:sym typeface="Calibri"/>
            </a:endParaRPr>
          </a:p>
        </p:txBody>
      </p:sp>
      <p:sp>
        <p:nvSpPr>
          <p:cNvPr id="470" name="Google Shape;470;p45" descr="Tips for CDE monitoring include stakeholders, implementation and accessibility."/>
          <p:cNvSpPr/>
          <p:nvPr/>
        </p:nvSpPr>
        <p:spPr>
          <a:xfrm>
            <a:off x="1445224" y="3380350"/>
            <a:ext cx="7584176" cy="9282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Clr>
                <a:schemeClr val="dk1"/>
              </a:buClr>
              <a:buSzPts val="1100"/>
              <a:buFont typeface="Arial"/>
              <a:buNone/>
            </a:pPr>
            <a:r>
              <a:rPr lang="en" sz="1600">
                <a:latin typeface="Calibri"/>
                <a:ea typeface="Calibri"/>
                <a:cs typeface="Calibri"/>
                <a:sym typeface="Calibri"/>
              </a:rPr>
              <a:t>Ensure that the Title I schoolwide plan is available to stakeholders in a format and language that the parents in the school community can understand. </a:t>
            </a:r>
            <a:endParaRPr sz="1600">
              <a:latin typeface="Calibri"/>
              <a:ea typeface="Calibri"/>
              <a:cs typeface="Calibri"/>
              <a:sym typeface="Calibri"/>
            </a:endParaRPr>
          </a:p>
        </p:txBody>
      </p:sp>
      <p:sp>
        <p:nvSpPr>
          <p:cNvPr id="475" name="Google Shape;475;p45">
            <a:extLst>
              <a:ext uri="{C183D7F6-B498-43B3-948B-1728B52AA6E4}">
                <adec:decorative xmlns:adec="http://schemas.microsoft.com/office/drawing/2017/decorative" val="1"/>
              </a:ext>
            </a:extLst>
          </p:cNvPr>
          <p:cNvSpPr txBox="1"/>
          <p:nvPr/>
        </p:nvSpPr>
        <p:spPr>
          <a:xfrm>
            <a:off x="180700" y="2546800"/>
            <a:ext cx="70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477" name="Google Shape;477;p45">
            <a:extLst>
              <a:ext uri="{C183D7F6-B498-43B3-948B-1728B52AA6E4}">
                <adec:decorative xmlns:adec="http://schemas.microsoft.com/office/drawing/2017/decorative" val="1"/>
              </a:ext>
            </a:extLst>
          </p:cNvPr>
          <p:cNvSpPr txBox="1"/>
          <p:nvPr/>
        </p:nvSpPr>
        <p:spPr>
          <a:xfrm>
            <a:off x="150500" y="3625750"/>
            <a:ext cx="795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46"/>
          <p:cNvSpPr txBox="1">
            <a:spLocks noGrp="1"/>
          </p:cNvSpPr>
          <p:nvPr>
            <p:ph type="ctrTitle"/>
          </p:nvPr>
        </p:nvSpPr>
        <p:spPr>
          <a:xfrm>
            <a:off x="-97575" y="1082558"/>
            <a:ext cx="9144000" cy="6249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sz="3111" b="1"/>
              <a:t>Now, you:</a:t>
            </a:r>
            <a:endParaRPr sz="3111" b="1"/>
          </a:p>
          <a:p>
            <a:pPr marL="0" lvl="0" indent="0" algn="ctr" rtl="0">
              <a:spcBef>
                <a:spcPts val="0"/>
              </a:spcBef>
              <a:spcAft>
                <a:spcPts val="0"/>
              </a:spcAft>
              <a:buNone/>
            </a:pPr>
            <a:endParaRPr/>
          </a:p>
        </p:txBody>
      </p:sp>
      <p:sp>
        <p:nvSpPr>
          <p:cNvPr id="484" name="Google Shape;484;p46"/>
          <p:cNvSpPr txBox="1"/>
          <p:nvPr/>
        </p:nvSpPr>
        <p:spPr>
          <a:xfrm>
            <a:off x="799175" y="1630875"/>
            <a:ext cx="8028900" cy="2124000"/>
          </a:xfrm>
          <a:prstGeom prst="rect">
            <a:avLst/>
          </a:prstGeom>
          <a:noFill/>
          <a:ln>
            <a:noFill/>
          </a:ln>
        </p:spPr>
        <p:txBody>
          <a:bodyPr spcFirstLastPara="1" wrap="square" lIns="91425" tIns="91425" rIns="91425" bIns="91425" anchor="t" anchorCtr="0">
            <a:spAutoFit/>
          </a:bodyPr>
          <a:lstStyle/>
          <a:p>
            <a:pPr marL="457200" lvl="0" indent="-342900" algn="l" rtl="0">
              <a:lnSpc>
                <a:spcPct val="100000"/>
              </a:lnSpc>
              <a:spcBef>
                <a:spcPts val="0"/>
              </a:spcBef>
              <a:spcAft>
                <a:spcPts val="0"/>
              </a:spcAft>
              <a:buSzPts val="1800"/>
              <a:buFont typeface="Calibri"/>
              <a:buAutoNum type="arabicPeriod"/>
            </a:pPr>
            <a:r>
              <a:rPr lang="en" sz="1800" dirty="0">
                <a:latin typeface="Calibri"/>
                <a:ea typeface="Calibri"/>
                <a:cs typeface="Calibri"/>
                <a:sym typeface="Calibri"/>
              </a:rPr>
              <a:t>Know the purpose of Title I, Part A and the difference between Schoolwide and Targeted Assistance programs.</a:t>
            </a:r>
            <a:endParaRPr sz="1800" dirty="0">
              <a:latin typeface="Calibri"/>
              <a:ea typeface="Calibri"/>
              <a:cs typeface="Calibri"/>
              <a:sym typeface="Calibri"/>
            </a:endParaRPr>
          </a:p>
          <a:p>
            <a:pPr marL="342900" lvl="0" indent="-342900" algn="l" rtl="0">
              <a:lnSpc>
                <a:spcPct val="100000"/>
              </a:lnSpc>
              <a:spcBef>
                <a:spcPts val="0"/>
              </a:spcBef>
              <a:spcAft>
                <a:spcPts val="0"/>
              </a:spcAft>
              <a:buFont typeface="+mj-lt"/>
              <a:buAutoNum type="arabicPeriod"/>
            </a:pPr>
            <a:endParaRPr sz="1800" dirty="0">
              <a:latin typeface="Calibri"/>
              <a:ea typeface="Calibri"/>
              <a:cs typeface="Calibri"/>
              <a:sym typeface="Calibri"/>
            </a:endParaRPr>
          </a:p>
          <a:p>
            <a:pPr marL="457200" lvl="0" indent="-342900" algn="l" rtl="0">
              <a:lnSpc>
                <a:spcPct val="100000"/>
              </a:lnSpc>
              <a:spcBef>
                <a:spcPts val="0"/>
              </a:spcBef>
              <a:spcAft>
                <a:spcPts val="0"/>
              </a:spcAft>
              <a:buSzPts val="1800"/>
              <a:buFont typeface="Calibri"/>
              <a:buAutoNum type="arabicPeriod"/>
            </a:pPr>
            <a:r>
              <a:rPr lang="en" sz="1800" dirty="0">
                <a:latin typeface="Calibri"/>
                <a:ea typeface="Calibri"/>
                <a:cs typeface="Calibri"/>
                <a:sym typeface="Calibri"/>
              </a:rPr>
              <a:t>Understand the eligibility and program requirements for Schoolwide programs.</a:t>
            </a:r>
            <a:endParaRPr sz="1800" dirty="0">
              <a:latin typeface="Calibri"/>
              <a:ea typeface="Calibri"/>
              <a:cs typeface="Calibri"/>
              <a:sym typeface="Calibri"/>
            </a:endParaRPr>
          </a:p>
          <a:p>
            <a:pPr marL="342900" lvl="0" indent="-342900" algn="l" rtl="0">
              <a:lnSpc>
                <a:spcPct val="100000"/>
              </a:lnSpc>
              <a:spcBef>
                <a:spcPts val="0"/>
              </a:spcBef>
              <a:spcAft>
                <a:spcPts val="0"/>
              </a:spcAft>
              <a:buFont typeface="+mj-lt"/>
              <a:buAutoNum type="arabicPeriod"/>
            </a:pPr>
            <a:endParaRPr sz="1800" dirty="0">
              <a:latin typeface="Calibri"/>
              <a:ea typeface="Calibri"/>
              <a:cs typeface="Calibri"/>
              <a:sym typeface="Calibri"/>
            </a:endParaRPr>
          </a:p>
          <a:p>
            <a:pPr marL="457200" lvl="0" indent="-342900" algn="l" rtl="0">
              <a:lnSpc>
                <a:spcPct val="100000"/>
              </a:lnSpc>
              <a:spcBef>
                <a:spcPts val="0"/>
              </a:spcBef>
              <a:spcAft>
                <a:spcPts val="0"/>
              </a:spcAft>
              <a:buSzPts val="1800"/>
              <a:buFont typeface="Calibri"/>
              <a:buAutoNum type="arabicPeriod"/>
            </a:pPr>
            <a:r>
              <a:rPr lang="en" sz="1800" dirty="0">
                <a:latin typeface="Calibri"/>
                <a:ea typeface="Calibri"/>
                <a:cs typeface="Calibri"/>
                <a:sym typeface="Calibri"/>
              </a:rPr>
              <a:t>Are familiar with the Schoolwide program development cycle in order to plan, implement, and evaluate a Schoolwide program.</a:t>
            </a:r>
            <a:endParaRPr sz="1800" dirty="0">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92" name="Google Shape;492;p47" descr="Resources for schoolwide programs."/>
          <p:cNvSpPr txBox="1">
            <a:spLocks noGrp="1"/>
          </p:cNvSpPr>
          <p:nvPr>
            <p:ph type="title"/>
          </p:nvPr>
        </p:nvSpPr>
        <p:spPr>
          <a:xfrm>
            <a:off x="332674" y="2300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2400"/>
              <a:t>Resources for Schoolwide Programs</a:t>
            </a:r>
            <a:endParaRPr sz="2400"/>
          </a:p>
        </p:txBody>
      </p:sp>
      <p:sp>
        <p:nvSpPr>
          <p:cNvPr id="491" name="Google Shape;491;p47" descr="Resources for schoolwide programs."/>
          <p:cNvSpPr/>
          <p:nvPr/>
        </p:nvSpPr>
        <p:spPr>
          <a:xfrm>
            <a:off x="357000" y="1035525"/>
            <a:ext cx="8430000" cy="892800"/>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7" descr="Resources for schoolwide programs."/>
          <p:cNvSpPr/>
          <p:nvPr/>
        </p:nvSpPr>
        <p:spPr>
          <a:xfrm>
            <a:off x="357000" y="1987650"/>
            <a:ext cx="8430000" cy="892800"/>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7" descr="Resources for schoolwide programs."/>
          <p:cNvSpPr/>
          <p:nvPr/>
        </p:nvSpPr>
        <p:spPr>
          <a:xfrm>
            <a:off x="357000" y="2939775"/>
            <a:ext cx="8430000" cy="892800"/>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7">
            <a:extLst>
              <a:ext uri="{C183D7F6-B498-43B3-948B-1728B52AA6E4}">
                <adec:decorative xmlns:adec="http://schemas.microsoft.com/office/drawing/2017/decorative" val="1"/>
              </a:ext>
            </a:extLst>
          </p:cNvPr>
          <p:cNvSpPr txBox="1">
            <a:spLocks noGrp="1"/>
          </p:cNvSpPr>
          <p:nvPr>
            <p:ph type="body" idx="1"/>
          </p:nvPr>
        </p:nvSpPr>
        <p:spPr>
          <a:xfrm>
            <a:off x="512325" y="690450"/>
            <a:ext cx="8312700" cy="3281700"/>
          </a:xfrm>
          <a:prstGeom prst="rect">
            <a:avLst/>
          </a:prstGeom>
        </p:spPr>
        <p:txBody>
          <a:bodyPr spcFirstLastPara="1" wrap="square" lIns="0" tIns="0" rIns="0" bIns="0" anchor="ctr" anchorCtr="0">
            <a:noAutofit/>
          </a:bodyPr>
          <a:lstStyle/>
          <a:p>
            <a:pPr marL="0" lvl="0" indent="0" algn="l" rtl="0">
              <a:lnSpc>
                <a:spcPct val="115000"/>
              </a:lnSpc>
              <a:spcBef>
                <a:spcPts val="0"/>
              </a:spcBef>
              <a:spcAft>
                <a:spcPts val="0"/>
              </a:spcAft>
              <a:buNone/>
            </a:pPr>
            <a:r>
              <a:rPr lang="en" sz="1600" b="1"/>
              <a:t>Federal Laws and Regulations</a:t>
            </a:r>
            <a:endParaRPr sz="1600" b="1"/>
          </a:p>
          <a:p>
            <a:pPr marL="457200" lvl="0" indent="0" algn="l" rtl="0">
              <a:lnSpc>
                <a:spcPct val="115000"/>
              </a:lnSpc>
              <a:spcBef>
                <a:spcPts val="0"/>
              </a:spcBef>
              <a:spcAft>
                <a:spcPts val="0"/>
              </a:spcAft>
              <a:buNone/>
            </a:pPr>
            <a:r>
              <a:rPr lang="en" sz="1600"/>
              <a:t>Foundation of schoolwide programs: </a:t>
            </a:r>
            <a:r>
              <a:rPr lang="en" sz="1600" u="sng">
                <a:solidFill>
                  <a:schemeClr val="hlink"/>
                </a:solidFill>
                <a:hlinkClick r:id="rId3"/>
              </a:rPr>
              <a:t>ESSA § 1114, 34 C.F.R. 200.25‐200.29</a:t>
            </a:r>
            <a:endParaRPr sz="1600"/>
          </a:p>
          <a:p>
            <a:pPr marL="914400" lvl="0" indent="0" algn="l" rtl="0">
              <a:lnSpc>
                <a:spcPct val="115000"/>
              </a:lnSpc>
              <a:spcBef>
                <a:spcPts val="500"/>
              </a:spcBef>
              <a:spcAft>
                <a:spcPts val="0"/>
              </a:spcAft>
              <a:buNone/>
            </a:pPr>
            <a:endParaRPr sz="1600"/>
          </a:p>
          <a:p>
            <a:pPr marL="0" lvl="0" indent="0" algn="l" rtl="0">
              <a:lnSpc>
                <a:spcPct val="115000"/>
              </a:lnSpc>
              <a:spcBef>
                <a:spcPts val="600"/>
              </a:spcBef>
              <a:spcAft>
                <a:spcPts val="0"/>
              </a:spcAft>
              <a:buNone/>
            </a:pPr>
            <a:r>
              <a:rPr lang="en" sz="1600" b="1"/>
              <a:t>USDE Non-Regulatory Guidance</a:t>
            </a:r>
            <a:endParaRPr sz="1600" b="1"/>
          </a:p>
          <a:p>
            <a:pPr marL="457200" lvl="0" indent="0" algn="l" rtl="0">
              <a:lnSpc>
                <a:spcPct val="115000"/>
              </a:lnSpc>
              <a:spcBef>
                <a:spcPts val="0"/>
              </a:spcBef>
              <a:spcAft>
                <a:spcPts val="0"/>
              </a:spcAft>
              <a:buNone/>
            </a:pPr>
            <a:r>
              <a:rPr lang="en" sz="1600" u="sng">
                <a:solidFill>
                  <a:schemeClr val="hlink"/>
                </a:solidFill>
                <a:hlinkClick r:id="rId4"/>
              </a:rPr>
              <a:t>Supporting School Reform by Leveraging Federal Funds in a Schoolwide Program </a:t>
            </a:r>
            <a:r>
              <a:rPr lang="en" sz="1600"/>
              <a:t>(2016)</a:t>
            </a:r>
            <a:endParaRPr sz="1600"/>
          </a:p>
          <a:p>
            <a:pPr marL="914400" lvl="0" indent="0" algn="l" rtl="0">
              <a:lnSpc>
                <a:spcPct val="115000"/>
              </a:lnSpc>
              <a:spcBef>
                <a:spcPts val="0"/>
              </a:spcBef>
              <a:spcAft>
                <a:spcPts val="0"/>
              </a:spcAft>
              <a:buNone/>
            </a:pPr>
            <a:endParaRPr sz="1600"/>
          </a:p>
          <a:p>
            <a:pPr marL="0" lvl="0" indent="0" algn="l" rtl="0">
              <a:lnSpc>
                <a:spcPct val="115000"/>
              </a:lnSpc>
              <a:spcBef>
                <a:spcPts val="0"/>
              </a:spcBef>
              <a:spcAft>
                <a:spcPts val="0"/>
              </a:spcAft>
              <a:buNone/>
            </a:pPr>
            <a:r>
              <a:rPr lang="en" sz="1600" b="1"/>
              <a:t>CDE Guidance </a:t>
            </a:r>
            <a:endParaRPr sz="1600" b="1"/>
          </a:p>
          <a:p>
            <a:pPr marL="457200" lvl="0" indent="0" algn="l" rtl="0">
              <a:lnSpc>
                <a:spcPct val="115000"/>
              </a:lnSpc>
              <a:spcBef>
                <a:spcPts val="0"/>
              </a:spcBef>
              <a:spcAft>
                <a:spcPts val="0"/>
              </a:spcAft>
              <a:buNone/>
            </a:pPr>
            <a:r>
              <a:rPr lang="en" sz="1600" u="sng">
                <a:solidFill>
                  <a:schemeClr val="hlink"/>
                </a:solidFill>
                <a:hlinkClick r:id="rId5"/>
              </a:rPr>
              <a:t>Title I, Part A Schoolwide Programs </a:t>
            </a:r>
            <a:endParaRPr sz="1600"/>
          </a:p>
        </p:txBody>
      </p:sp>
      <p:sp>
        <p:nvSpPr>
          <p:cNvPr id="494" name="Google Shape;494;p47" descr="Resources for schoolwide programs."/>
          <p:cNvSpPr/>
          <p:nvPr/>
        </p:nvSpPr>
        <p:spPr>
          <a:xfrm>
            <a:off x="357000" y="3891900"/>
            <a:ext cx="8430000" cy="9297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7">
            <a:extLst>
              <a:ext uri="{C183D7F6-B498-43B3-948B-1728B52AA6E4}">
                <adec:decorative xmlns:adec="http://schemas.microsoft.com/office/drawing/2017/decorative" val="1"/>
              </a:ext>
            </a:extLst>
          </p:cNvPr>
          <p:cNvSpPr txBox="1"/>
          <p:nvPr/>
        </p:nvSpPr>
        <p:spPr>
          <a:xfrm>
            <a:off x="356925" y="3966000"/>
            <a:ext cx="8430000" cy="11697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 sz="1600" b="1">
                <a:latin typeface="Calibri"/>
                <a:ea typeface="Calibri"/>
                <a:cs typeface="Calibri"/>
                <a:sym typeface="Calibri"/>
              </a:rPr>
              <a:t>Evidence Based Interventions and Strategies </a:t>
            </a:r>
            <a:endParaRPr sz="1600" b="1">
              <a:latin typeface="Calibri"/>
              <a:ea typeface="Calibri"/>
              <a:cs typeface="Calibri"/>
              <a:sym typeface="Calibri"/>
            </a:endParaRPr>
          </a:p>
          <a:p>
            <a:pPr marL="0" lvl="0" indent="0" algn="l" rtl="0">
              <a:spcBef>
                <a:spcPts val="0"/>
              </a:spcBef>
              <a:spcAft>
                <a:spcPts val="0"/>
              </a:spcAft>
              <a:buNone/>
            </a:pPr>
            <a:r>
              <a:rPr lang="en" sz="1600" b="1">
                <a:latin typeface="Calibri"/>
                <a:ea typeface="Calibri"/>
                <a:cs typeface="Calibri"/>
                <a:sym typeface="Calibri"/>
              </a:rPr>
              <a:t>	</a:t>
            </a:r>
            <a:r>
              <a:rPr lang="en" sz="1600">
                <a:latin typeface="Calibri"/>
                <a:ea typeface="Calibri"/>
                <a:cs typeface="Calibri"/>
                <a:sym typeface="Calibri"/>
              </a:rPr>
              <a:t>CDE</a:t>
            </a:r>
            <a:r>
              <a:rPr lang="en" sz="1600" b="1">
                <a:latin typeface="Calibri"/>
                <a:ea typeface="Calibri"/>
                <a:cs typeface="Calibri"/>
                <a:sym typeface="Calibri"/>
              </a:rPr>
              <a:t> </a:t>
            </a:r>
            <a:r>
              <a:rPr lang="en" sz="1600" u="sng">
                <a:solidFill>
                  <a:schemeClr val="hlink"/>
                </a:solidFill>
                <a:latin typeface="Calibri"/>
                <a:ea typeface="Calibri"/>
                <a:cs typeface="Calibri"/>
                <a:sym typeface="Calibri"/>
                <a:hlinkClick r:id="rId6"/>
              </a:rPr>
              <a:t>Evidence Based Interventions</a:t>
            </a:r>
            <a:r>
              <a:rPr lang="en" sz="1600" b="1">
                <a:solidFill>
                  <a:schemeClr val="dk1"/>
                </a:solidFill>
                <a:latin typeface="Calibri"/>
                <a:ea typeface="Calibri"/>
                <a:cs typeface="Calibri"/>
                <a:sym typeface="Calibri"/>
              </a:rPr>
              <a:t> </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marL="0" lvl="0" indent="457200" algn="l" rtl="0">
              <a:spcBef>
                <a:spcPts val="0"/>
              </a:spcBef>
              <a:spcAft>
                <a:spcPts val="0"/>
              </a:spcAft>
              <a:buNone/>
            </a:pPr>
            <a:r>
              <a:rPr lang="en" sz="1600">
                <a:solidFill>
                  <a:schemeClr val="dk1"/>
                </a:solidFill>
                <a:latin typeface="Calibri"/>
                <a:ea typeface="Calibri"/>
                <a:cs typeface="Calibri"/>
                <a:sym typeface="Calibri"/>
              </a:rPr>
              <a:t>Institute of Education Sciences </a:t>
            </a:r>
            <a:r>
              <a:rPr lang="en" sz="1600" u="sng">
                <a:solidFill>
                  <a:schemeClr val="hlink"/>
                </a:solidFill>
                <a:latin typeface="Calibri"/>
                <a:ea typeface="Calibri"/>
                <a:cs typeface="Calibri"/>
                <a:sym typeface="Calibri"/>
                <a:hlinkClick r:id="rId7"/>
              </a:rPr>
              <a:t>What Works Clearinghouse</a:t>
            </a:r>
            <a:endParaRPr sz="1600">
              <a:latin typeface="Calibri"/>
              <a:ea typeface="Calibri"/>
              <a:cs typeface="Calibri"/>
              <a:sym typeface="Calibri"/>
            </a:endParaRPr>
          </a:p>
          <a:p>
            <a:pPr marL="0" lvl="0" indent="0" algn="l" rtl="0">
              <a:spcBef>
                <a:spcPts val="0"/>
              </a:spcBef>
              <a:spcAft>
                <a:spcPts val="0"/>
              </a:spcAft>
              <a:buNone/>
            </a:pPr>
            <a:r>
              <a:rPr lang="en" sz="1600" b="1">
                <a:latin typeface="Calibri"/>
                <a:ea typeface="Calibri"/>
                <a:cs typeface="Calibri"/>
                <a:sym typeface="Calibri"/>
              </a:rPr>
              <a:t>	</a:t>
            </a:r>
            <a:endParaRPr sz="1600">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48"/>
          <p:cNvSpPr txBox="1">
            <a:spLocks noGrp="1"/>
          </p:cNvSpPr>
          <p:nvPr>
            <p:ph type="title"/>
          </p:nvPr>
        </p:nvSpPr>
        <p:spPr>
          <a:xfrm>
            <a:off x="332674" y="2300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2400"/>
              <a:t>Contacts</a:t>
            </a:r>
            <a:endParaRPr sz="2400"/>
          </a:p>
        </p:txBody>
      </p:sp>
      <p:sp>
        <p:nvSpPr>
          <p:cNvPr id="501" name="Google Shape;501;p48"/>
          <p:cNvSpPr txBox="1">
            <a:spLocks noGrp="1"/>
          </p:cNvSpPr>
          <p:nvPr>
            <p:ph type="body" idx="1"/>
          </p:nvPr>
        </p:nvSpPr>
        <p:spPr>
          <a:xfrm>
            <a:off x="3324400" y="1328425"/>
            <a:ext cx="4311000" cy="3100800"/>
          </a:xfrm>
          <a:prstGeom prst="rect">
            <a:avLst/>
          </a:prstGeom>
        </p:spPr>
        <p:txBody>
          <a:bodyPr spcFirstLastPara="1" wrap="square" lIns="0" tIns="0" rIns="0" bIns="0" anchor="ctr" anchorCtr="0">
            <a:normAutofit/>
          </a:bodyPr>
          <a:lstStyle/>
          <a:p>
            <a:pPr marL="0" lvl="0" indent="0" algn="l" rtl="0">
              <a:lnSpc>
                <a:spcPct val="115000"/>
              </a:lnSpc>
              <a:spcBef>
                <a:spcPts val="800"/>
              </a:spcBef>
              <a:spcAft>
                <a:spcPts val="0"/>
              </a:spcAft>
              <a:buNone/>
            </a:pPr>
            <a:r>
              <a:rPr lang="en"/>
              <a:t>If you have any questions, please contact your </a:t>
            </a:r>
            <a:r>
              <a:rPr lang="en" u="sng">
                <a:solidFill>
                  <a:schemeClr val="hlink"/>
                </a:solidFill>
                <a:hlinkClick r:id="rId3"/>
              </a:rPr>
              <a:t>ESEA Regional Contact</a:t>
            </a:r>
            <a:r>
              <a:rPr lang="en"/>
              <a:t>.</a:t>
            </a:r>
            <a:endParaRPr/>
          </a:p>
        </p:txBody>
      </p:sp>
      <p:sp>
        <p:nvSpPr>
          <p:cNvPr id="502" name="Google Shape;502;p48"/>
          <p:cNvSpPr txBox="1"/>
          <p:nvPr/>
        </p:nvSpPr>
        <p:spPr>
          <a:xfrm>
            <a:off x="125475" y="4828600"/>
            <a:ext cx="3571500" cy="27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a:solidFill>
                  <a:srgbClr val="7F7F7F"/>
                </a:solidFill>
                <a:latin typeface="Calibri"/>
                <a:ea typeface="Calibri"/>
                <a:cs typeface="Calibri"/>
                <a:sym typeface="Calibri"/>
              </a:rPr>
              <a:t>Image by starline on Freepik.com</a:t>
            </a:r>
            <a:endParaRPr sz="600">
              <a:solidFill>
                <a:srgbClr val="7F7F7F"/>
              </a:solidFill>
              <a:latin typeface="Calibri"/>
              <a:ea typeface="Calibri"/>
              <a:cs typeface="Calibri"/>
              <a:sym typeface="Calibri"/>
            </a:endParaRPr>
          </a:p>
        </p:txBody>
      </p:sp>
      <p:pic>
        <p:nvPicPr>
          <p:cNvPr id="503" name="Google Shape;503;p48">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831155" y="1328425"/>
            <a:ext cx="1948924" cy="27469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8"/>
          <p:cNvSpPr txBox="1">
            <a:spLocks noGrp="1"/>
          </p:cNvSpPr>
          <p:nvPr>
            <p:ph type="title"/>
          </p:nvPr>
        </p:nvSpPr>
        <p:spPr>
          <a:xfrm>
            <a:off x="332674" y="2300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2400"/>
              <a:t>Schoolwide Program Eligibility </a:t>
            </a:r>
            <a:endParaRPr sz="2400"/>
          </a:p>
        </p:txBody>
      </p:sp>
      <p:sp>
        <p:nvSpPr>
          <p:cNvPr id="109" name="Google Shape;109;p18"/>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b="1" dirty="0"/>
              <a:t>School Eligibility</a:t>
            </a:r>
            <a:endParaRPr b="1" dirty="0"/>
          </a:p>
          <a:p>
            <a:pPr marL="457200" lvl="0" indent="-342900" algn="l" rtl="0">
              <a:spcBef>
                <a:spcPts val="800"/>
              </a:spcBef>
              <a:spcAft>
                <a:spcPts val="0"/>
              </a:spcAft>
              <a:buSzPts val="1800"/>
              <a:buChar char="•"/>
            </a:pPr>
            <a:r>
              <a:rPr lang="en" dirty="0"/>
              <a:t>Title I schools must meet the required poverty threshold of 40%</a:t>
            </a:r>
            <a:endParaRPr dirty="0"/>
          </a:p>
          <a:p>
            <a:pPr marL="914400" lvl="1" indent="-330200" algn="l" rtl="0">
              <a:spcBef>
                <a:spcPts val="0"/>
              </a:spcBef>
              <a:spcAft>
                <a:spcPts val="0"/>
              </a:spcAft>
              <a:buSzPts val="1600"/>
              <a:buChar char="•"/>
            </a:pPr>
            <a:r>
              <a:rPr lang="en" dirty="0"/>
              <a:t>Schools in which less than 40% of the students are from low-income families can</a:t>
            </a:r>
            <a:r>
              <a:rPr lang="en" dirty="0">
                <a:solidFill>
                  <a:schemeClr val="accent5"/>
                </a:solidFill>
              </a:rPr>
              <a:t> </a:t>
            </a:r>
            <a:r>
              <a:rPr lang="en" u="sng" dirty="0">
                <a:solidFill>
                  <a:schemeClr val="accent5"/>
                </a:solidFill>
                <a:hlinkClick r:id="rId3"/>
              </a:rPr>
              <a:t>apply for a waiver</a:t>
            </a:r>
            <a:r>
              <a:rPr lang="en" dirty="0">
                <a:solidFill>
                  <a:schemeClr val="accent5"/>
                </a:solidFill>
                <a:hlinkClick r:id="rId3"/>
              </a:rPr>
              <a:t> </a:t>
            </a:r>
            <a:r>
              <a:rPr lang="en" dirty="0"/>
              <a:t>to be eligible to operate a Schoolwide program.</a:t>
            </a:r>
            <a:endParaRPr sz="1600" dirty="0"/>
          </a:p>
          <a:p>
            <a:pPr marL="914400" lvl="0" indent="0" algn="l" rtl="0">
              <a:spcBef>
                <a:spcPts val="800"/>
              </a:spcBef>
              <a:spcAft>
                <a:spcPts val="0"/>
              </a:spcAft>
              <a:buNone/>
            </a:pPr>
            <a:endParaRPr dirty="0"/>
          </a:p>
          <a:p>
            <a:pPr marL="0" lvl="0" indent="0" algn="l" rtl="0">
              <a:spcBef>
                <a:spcPts val="800"/>
              </a:spcBef>
              <a:spcAft>
                <a:spcPts val="0"/>
              </a:spcAft>
              <a:buNone/>
            </a:pPr>
            <a:r>
              <a:rPr lang="en" b="1" dirty="0"/>
              <a:t>Student Eligibility</a:t>
            </a:r>
            <a:endParaRPr b="1" dirty="0"/>
          </a:p>
          <a:p>
            <a:pPr marL="457200" lvl="0" indent="-342900" algn="l" rtl="0">
              <a:spcBef>
                <a:spcPts val="800"/>
              </a:spcBef>
              <a:spcAft>
                <a:spcPts val="0"/>
              </a:spcAft>
              <a:buSzPts val="1800"/>
              <a:buChar char="•"/>
            </a:pPr>
            <a:r>
              <a:rPr lang="en" dirty="0"/>
              <a:t>Comprehensive reform strategy to upgrade entire educational program of a Title I school</a:t>
            </a:r>
            <a:endParaRPr dirty="0"/>
          </a:p>
          <a:p>
            <a:pPr marL="914400" lvl="1" indent="-323850" algn="l" rtl="0">
              <a:spcBef>
                <a:spcPts val="0"/>
              </a:spcBef>
              <a:spcAft>
                <a:spcPts val="0"/>
              </a:spcAft>
              <a:buSzPts val="1500"/>
              <a:buChar char="•"/>
            </a:pPr>
            <a:r>
              <a:rPr lang="en" dirty="0"/>
              <a:t> All students are eligible for services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9" descr="Schoolwide program requirements."/>
          <p:cNvSpPr txBox="1">
            <a:spLocks noGrp="1"/>
          </p:cNvSpPr>
          <p:nvPr>
            <p:ph type="title"/>
          </p:nvPr>
        </p:nvSpPr>
        <p:spPr>
          <a:xfrm>
            <a:off x="332674" y="2300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2400"/>
              <a:t>Schoolwide Program Requirements</a:t>
            </a:r>
            <a:endParaRPr sz="2400"/>
          </a:p>
        </p:txBody>
      </p:sp>
      <p:sp>
        <p:nvSpPr>
          <p:cNvPr id="121" name="Google Shape;121;p19" descr="Schoolwide program requirements."/>
          <p:cNvSpPr txBox="1"/>
          <p:nvPr/>
        </p:nvSpPr>
        <p:spPr>
          <a:xfrm>
            <a:off x="527400" y="1082100"/>
            <a:ext cx="5126400" cy="6495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800"/>
              </a:spcBef>
              <a:spcAft>
                <a:spcPts val="0"/>
              </a:spcAft>
              <a:buClr>
                <a:schemeClr val="dk1"/>
              </a:buClr>
              <a:buSzPts val="1100"/>
              <a:buFont typeface="Arial"/>
              <a:buNone/>
            </a:pPr>
            <a:r>
              <a:rPr lang="en" sz="1800" b="1">
                <a:solidFill>
                  <a:schemeClr val="dk1"/>
                </a:solidFill>
                <a:latin typeface="Calibri"/>
                <a:ea typeface="Calibri"/>
                <a:cs typeface="Calibri"/>
                <a:sym typeface="Calibri"/>
              </a:rPr>
              <a:t>A school operating a schoolwide program must:</a:t>
            </a:r>
            <a:endParaRPr sz="1800" b="1">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15" name="Google Shape;115;p19" descr="Schoolwide program requirements."/>
          <p:cNvSpPr/>
          <p:nvPr/>
        </p:nvSpPr>
        <p:spPr>
          <a:xfrm>
            <a:off x="527400" y="1547100"/>
            <a:ext cx="8089200" cy="8586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9" descr="Schoolwide program requirements."/>
          <p:cNvSpPr txBox="1"/>
          <p:nvPr/>
        </p:nvSpPr>
        <p:spPr>
          <a:xfrm>
            <a:off x="527550" y="1547100"/>
            <a:ext cx="8089200" cy="8496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800"/>
              </a:spcBef>
              <a:spcAft>
                <a:spcPts val="0"/>
              </a:spcAft>
              <a:buNone/>
            </a:pPr>
            <a:r>
              <a:rPr lang="en" sz="1600">
                <a:solidFill>
                  <a:schemeClr val="dk1"/>
                </a:solidFill>
                <a:latin typeface="Calibri"/>
                <a:ea typeface="Calibri"/>
                <a:cs typeface="Calibri"/>
                <a:sym typeface="Calibri"/>
              </a:rPr>
              <a:t>Conduct a comprehensive needs assessment (CNA) using academic achievement and growth data, process data, and stakeholder perception data. For example, the Unified Improvement Plan (UIP), Strategic Plan, 90 Day plan, S-CAP, etc. can be used as the CNA.</a:t>
            </a:r>
            <a:endParaRPr sz="1200">
              <a:latin typeface="Calibri"/>
              <a:ea typeface="Calibri"/>
              <a:cs typeface="Calibri"/>
              <a:sym typeface="Calibri"/>
            </a:endParaRPr>
          </a:p>
        </p:txBody>
      </p:sp>
      <p:sp>
        <p:nvSpPr>
          <p:cNvPr id="117" name="Google Shape;117;p19" descr="Schoolwide program requirements."/>
          <p:cNvSpPr/>
          <p:nvPr/>
        </p:nvSpPr>
        <p:spPr>
          <a:xfrm>
            <a:off x="527400" y="2532300"/>
            <a:ext cx="8089200" cy="9918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9" descr="Schoolwide program requirements."/>
          <p:cNvSpPr txBox="1"/>
          <p:nvPr/>
        </p:nvSpPr>
        <p:spPr>
          <a:xfrm>
            <a:off x="527400" y="2532300"/>
            <a:ext cx="8089200" cy="8496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800"/>
              </a:spcBef>
              <a:spcAft>
                <a:spcPts val="0"/>
              </a:spcAft>
              <a:buNone/>
            </a:pPr>
            <a:r>
              <a:rPr lang="en" sz="1600">
                <a:solidFill>
                  <a:schemeClr val="dk1"/>
                </a:solidFill>
                <a:latin typeface="Calibri"/>
                <a:ea typeface="Calibri"/>
                <a:cs typeface="Calibri"/>
                <a:sym typeface="Calibri"/>
              </a:rPr>
              <a:t>Prepare a comprehensive schoolwide plan (through consultation with stakeholders) that describes how the school will improve academic achievement overall, but particularly for the lowest-achieving students by addressing the needs identified in the CNA.</a:t>
            </a:r>
            <a:endParaRPr sz="1200">
              <a:latin typeface="Calibri"/>
              <a:ea typeface="Calibri"/>
              <a:cs typeface="Calibri"/>
              <a:sym typeface="Calibri"/>
            </a:endParaRPr>
          </a:p>
        </p:txBody>
      </p:sp>
      <p:sp>
        <p:nvSpPr>
          <p:cNvPr id="118" name="Google Shape;118;p19" descr="Schoolwide program requirements."/>
          <p:cNvSpPr/>
          <p:nvPr/>
        </p:nvSpPr>
        <p:spPr>
          <a:xfrm>
            <a:off x="527550" y="3650700"/>
            <a:ext cx="8089200" cy="8586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9" descr="Schoolwide program requirements."/>
          <p:cNvSpPr txBox="1"/>
          <p:nvPr/>
        </p:nvSpPr>
        <p:spPr>
          <a:xfrm>
            <a:off x="527550" y="3650700"/>
            <a:ext cx="7929300" cy="8496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800"/>
              </a:spcBef>
              <a:spcAft>
                <a:spcPts val="0"/>
              </a:spcAft>
              <a:buNone/>
            </a:pPr>
            <a:r>
              <a:rPr lang="en" sz="1600">
                <a:solidFill>
                  <a:schemeClr val="dk1"/>
                </a:solidFill>
                <a:latin typeface="Calibri"/>
                <a:ea typeface="Calibri"/>
                <a:cs typeface="Calibri"/>
                <a:sym typeface="Calibri"/>
              </a:rPr>
              <a:t>Annually review and regularly monitor the schoolwide plan to determine the program’s effectiveness in addressing the needs identified in the CNA and increasing student achievement.</a:t>
            </a:r>
            <a:endParaRPr sz="12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0" descr="Schoolwide program development cycle."/>
          <p:cNvSpPr txBox="1">
            <a:spLocks noGrp="1"/>
          </p:cNvSpPr>
          <p:nvPr>
            <p:ph type="title"/>
          </p:nvPr>
        </p:nvSpPr>
        <p:spPr>
          <a:xfrm>
            <a:off x="332674" y="2300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2400"/>
              <a:t>Schoolwide Program Development Cycle</a:t>
            </a:r>
            <a:endParaRPr sz="2400"/>
          </a:p>
        </p:txBody>
      </p:sp>
      <p:grpSp>
        <p:nvGrpSpPr>
          <p:cNvPr id="127" name="Google Shape;127;p20" descr="Schoolwide program development cycle."/>
          <p:cNvGrpSpPr/>
          <p:nvPr/>
        </p:nvGrpSpPr>
        <p:grpSpPr>
          <a:xfrm>
            <a:off x="2820225" y="1196250"/>
            <a:ext cx="3175200" cy="3175200"/>
            <a:chOff x="2820225" y="891450"/>
            <a:chExt cx="3175200" cy="3175200"/>
          </a:xfrm>
        </p:grpSpPr>
        <p:sp>
          <p:nvSpPr>
            <p:cNvPr id="128" name="Google Shape;128;p20"/>
            <p:cNvSpPr/>
            <p:nvPr/>
          </p:nvSpPr>
          <p:spPr>
            <a:xfrm rot="10800000">
              <a:off x="2820225" y="891450"/>
              <a:ext cx="3175200" cy="3175200"/>
            </a:xfrm>
            <a:prstGeom prst="blockArc">
              <a:avLst>
                <a:gd name="adj1" fmla="val 5399801"/>
                <a:gd name="adj2" fmla="val 3012680"/>
                <a:gd name="adj3" fmla="val 6939"/>
              </a:avLst>
            </a:prstGeom>
            <a:solidFill>
              <a:srgbClr val="7BA7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0"/>
            <p:cNvSpPr/>
            <p:nvPr/>
          </p:nvSpPr>
          <p:spPr>
            <a:xfrm rot="10800000">
              <a:off x="3175023" y="1179900"/>
              <a:ext cx="450600" cy="450600"/>
            </a:xfrm>
            <a:prstGeom prst="rtTriangle">
              <a:avLst/>
            </a:prstGeom>
            <a:solidFill>
              <a:srgbClr val="7BA7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 name="Google Shape;130;p20" descr="Schoolwide program development cycle."/>
          <p:cNvSpPr/>
          <p:nvPr/>
        </p:nvSpPr>
        <p:spPr>
          <a:xfrm>
            <a:off x="3685275" y="1169688"/>
            <a:ext cx="1445100" cy="848100"/>
          </a:xfrm>
          <a:prstGeom prst="rect">
            <a:avLst/>
          </a:prstGeom>
          <a:solidFill>
            <a:srgbClr val="3A6E68"/>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Calibri"/>
                <a:ea typeface="Calibri"/>
                <a:cs typeface="Calibri"/>
                <a:sym typeface="Calibri"/>
              </a:rPr>
              <a:t>Conduct Comprehensive Needs Assessment</a:t>
            </a:r>
            <a:endParaRPr sz="1800">
              <a:solidFill>
                <a:srgbClr val="FFFFFF"/>
              </a:solidFill>
              <a:latin typeface="Calibri"/>
              <a:ea typeface="Calibri"/>
              <a:cs typeface="Calibri"/>
              <a:sym typeface="Calibri"/>
            </a:endParaRPr>
          </a:p>
        </p:txBody>
      </p:sp>
      <p:sp>
        <p:nvSpPr>
          <p:cNvPr id="131" name="Google Shape;131;p20" descr="Schoolwide program development cycle."/>
          <p:cNvSpPr/>
          <p:nvPr/>
        </p:nvSpPr>
        <p:spPr>
          <a:xfrm>
            <a:off x="5130375" y="2265750"/>
            <a:ext cx="1496100" cy="1036200"/>
          </a:xfrm>
          <a:prstGeom prst="rect">
            <a:avLst/>
          </a:prstGeom>
          <a:solidFill>
            <a:srgbClr val="3A6E68"/>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Calibri"/>
                <a:ea typeface="Calibri"/>
                <a:cs typeface="Calibri"/>
                <a:sym typeface="Calibri"/>
              </a:rPr>
              <a:t>Consider evidence-based strategies to create Schoolwide Plan</a:t>
            </a:r>
            <a:endParaRPr sz="1200">
              <a:solidFill>
                <a:srgbClr val="FFFFFF"/>
              </a:solidFill>
              <a:latin typeface="Calibri"/>
              <a:ea typeface="Calibri"/>
              <a:cs typeface="Calibri"/>
              <a:sym typeface="Calibri"/>
            </a:endParaRPr>
          </a:p>
        </p:txBody>
      </p:sp>
      <p:sp>
        <p:nvSpPr>
          <p:cNvPr id="132" name="Google Shape;132;p20" descr="Schoolwide program development cycle."/>
          <p:cNvSpPr/>
          <p:nvPr/>
        </p:nvSpPr>
        <p:spPr>
          <a:xfrm>
            <a:off x="4691050" y="3761375"/>
            <a:ext cx="1445100" cy="848100"/>
          </a:xfrm>
          <a:prstGeom prst="rect">
            <a:avLst/>
          </a:prstGeom>
          <a:solidFill>
            <a:srgbClr val="3A6E68"/>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Calibri"/>
                <a:ea typeface="Calibri"/>
                <a:cs typeface="Calibri"/>
                <a:sym typeface="Calibri"/>
              </a:rPr>
              <a:t>Use guiding questions to determine allowability</a:t>
            </a:r>
            <a:endParaRPr sz="1200">
              <a:solidFill>
                <a:srgbClr val="FFFFFF"/>
              </a:solidFill>
              <a:latin typeface="Calibri"/>
              <a:ea typeface="Calibri"/>
              <a:cs typeface="Calibri"/>
              <a:sym typeface="Calibri"/>
            </a:endParaRPr>
          </a:p>
        </p:txBody>
      </p:sp>
      <p:sp>
        <p:nvSpPr>
          <p:cNvPr id="133" name="Google Shape;133;p20" descr="Schoolwide program development cycle."/>
          <p:cNvSpPr/>
          <p:nvPr/>
        </p:nvSpPr>
        <p:spPr>
          <a:xfrm>
            <a:off x="2757125" y="3761375"/>
            <a:ext cx="1445100" cy="848100"/>
          </a:xfrm>
          <a:prstGeom prst="rect">
            <a:avLst/>
          </a:prstGeom>
          <a:solidFill>
            <a:srgbClr val="3A6E68"/>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Calibri"/>
                <a:ea typeface="Calibri"/>
                <a:cs typeface="Calibri"/>
                <a:sym typeface="Calibri"/>
              </a:rPr>
              <a:t>Implement Comprehensive Schoolwide Plan</a:t>
            </a:r>
            <a:endParaRPr sz="1200">
              <a:solidFill>
                <a:srgbClr val="FFFFFF"/>
              </a:solidFill>
              <a:latin typeface="Calibri"/>
              <a:ea typeface="Calibri"/>
              <a:cs typeface="Calibri"/>
              <a:sym typeface="Calibri"/>
            </a:endParaRPr>
          </a:p>
        </p:txBody>
      </p:sp>
      <p:sp>
        <p:nvSpPr>
          <p:cNvPr id="134" name="Google Shape;134;p20" descr="Schoolwide program development cycle."/>
          <p:cNvSpPr/>
          <p:nvPr/>
        </p:nvSpPr>
        <p:spPr>
          <a:xfrm>
            <a:off x="2240175" y="2359825"/>
            <a:ext cx="1445100" cy="848100"/>
          </a:xfrm>
          <a:prstGeom prst="rect">
            <a:avLst/>
          </a:prstGeom>
          <a:solidFill>
            <a:srgbClr val="3A6E68"/>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Calibri"/>
                <a:ea typeface="Calibri"/>
                <a:cs typeface="Calibri"/>
                <a:sym typeface="Calibri"/>
              </a:rPr>
              <a:t>Monitor effectiveness of programming and adjust if needed</a:t>
            </a:r>
            <a:endParaRPr sz="1200">
              <a:solidFill>
                <a:srgbClr val="FFFFFF"/>
              </a:solidFill>
              <a:latin typeface="Calibri"/>
              <a:ea typeface="Calibri"/>
              <a:cs typeface="Calibri"/>
              <a:sym typeface="Calibri"/>
            </a:endParaRPr>
          </a:p>
        </p:txBody>
      </p:sp>
      <p:pic>
        <p:nvPicPr>
          <p:cNvPr id="135" name="Google Shape;135;p20" descr="Schoolwide program development cycle."/>
          <p:cNvPicPr preferRelativeResize="0"/>
          <p:nvPr/>
        </p:nvPicPr>
        <p:blipFill rotWithShape="1">
          <a:blip r:embed="rId3">
            <a:alphaModFix/>
          </a:blip>
          <a:srcRect l="6268" t="3912" r="12529" b="4680"/>
          <a:stretch/>
        </p:blipFill>
        <p:spPr>
          <a:xfrm>
            <a:off x="3711800" y="2226925"/>
            <a:ext cx="1341550" cy="1325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1" descr="Schoolwide program development cycle."/>
          <p:cNvSpPr txBox="1">
            <a:spLocks noGrp="1"/>
          </p:cNvSpPr>
          <p:nvPr>
            <p:ph type="title"/>
          </p:nvPr>
        </p:nvSpPr>
        <p:spPr>
          <a:xfrm>
            <a:off x="332674" y="230082"/>
            <a:ext cx="6641332"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2400" dirty="0"/>
              <a:t>Schoolwide Program Development Cycle – CNA</a:t>
            </a:r>
            <a:endParaRPr sz="2400" dirty="0"/>
          </a:p>
        </p:txBody>
      </p:sp>
      <p:grpSp>
        <p:nvGrpSpPr>
          <p:cNvPr id="141" name="Google Shape;141;p21" descr="Schoolwide program development cycle."/>
          <p:cNvGrpSpPr/>
          <p:nvPr/>
        </p:nvGrpSpPr>
        <p:grpSpPr>
          <a:xfrm>
            <a:off x="2820225" y="1196250"/>
            <a:ext cx="3175200" cy="3175200"/>
            <a:chOff x="2820225" y="891450"/>
            <a:chExt cx="3175200" cy="3175200"/>
          </a:xfrm>
        </p:grpSpPr>
        <p:sp>
          <p:nvSpPr>
            <p:cNvPr id="142" name="Google Shape;142;p21"/>
            <p:cNvSpPr/>
            <p:nvPr/>
          </p:nvSpPr>
          <p:spPr>
            <a:xfrm rot="10800000">
              <a:off x="2820225" y="891450"/>
              <a:ext cx="3175200" cy="3175200"/>
            </a:xfrm>
            <a:prstGeom prst="blockArc">
              <a:avLst>
                <a:gd name="adj1" fmla="val 5399801"/>
                <a:gd name="adj2" fmla="val 3012680"/>
                <a:gd name="adj3" fmla="val 6939"/>
              </a:avLst>
            </a:prstGeom>
            <a:solidFill>
              <a:srgbClr val="7BA7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1"/>
            <p:cNvSpPr/>
            <p:nvPr/>
          </p:nvSpPr>
          <p:spPr>
            <a:xfrm rot="10800000">
              <a:off x="3175023" y="1179900"/>
              <a:ext cx="450600" cy="450600"/>
            </a:xfrm>
            <a:prstGeom prst="rtTriangle">
              <a:avLst/>
            </a:prstGeom>
            <a:solidFill>
              <a:srgbClr val="7BA7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44;p21" descr="Schoolwide program development cycle."/>
          <p:cNvSpPr/>
          <p:nvPr/>
        </p:nvSpPr>
        <p:spPr>
          <a:xfrm>
            <a:off x="3685275" y="1169688"/>
            <a:ext cx="1445100" cy="848100"/>
          </a:xfrm>
          <a:prstGeom prst="rect">
            <a:avLst/>
          </a:prstGeom>
          <a:solidFill>
            <a:srgbClr val="3A6E68"/>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Calibri"/>
                <a:ea typeface="Calibri"/>
                <a:cs typeface="Calibri"/>
                <a:sym typeface="Calibri"/>
              </a:rPr>
              <a:t>Conduct Comprehensive Needs Assessment</a:t>
            </a:r>
            <a:endParaRPr sz="1800">
              <a:solidFill>
                <a:srgbClr val="FFFFFF"/>
              </a:solidFill>
              <a:latin typeface="Calibri"/>
              <a:ea typeface="Calibri"/>
              <a:cs typeface="Calibri"/>
              <a:sym typeface="Calibri"/>
            </a:endParaRPr>
          </a:p>
        </p:txBody>
      </p:sp>
      <p:sp>
        <p:nvSpPr>
          <p:cNvPr id="150" name="Google Shape;150;p21" descr="Schoolwide program development cycle."/>
          <p:cNvSpPr/>
          <p:nvPr/>
        </p:nvSpPr>
        <p:spPr>
          <a:xfrm>
            <a:off x="3371425" y="931050"/>
            <a:ext cx="2022300" cy="1325400"/>
          </a:xfrm>
          <a:prstGeom prst="ellipse">
            <a:avLst/>
          </a:prstGeom>
          <a:noFill/>
          <a:ln w="28575" cap="flat" cmpd="sng">
            <a:solidFill>
              <a:srgbClr val="D838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1" descr="Schoolwide program development cycle."/>
          <p:cNvSpPr/>
          <p:nvPr/>
        </p:nvSpPr>
        <p:spPr>
          <a:xfrm>
            <a:off x="5130375" y="2265750"/>
            <a:ext cx="1496100" cy="1036200"/>
          </a:xfrm>
          <a:prstGeom prst="rect">
            <a:avLst/>
          </a:prstGeom>
          <a:solidFill>
            <a:srgbClr val="3A6E68"/>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Calibri"/>
                <a:ea typeface="Calibri"/>
                <a:cs typeface="Calibri"/>
                <a:sym typeface="Calibri"/>
              </a:rPr>
              <a:t>Consider evidence-based strategies to create Schoolwide Plan</a:t>
            </a:r>
            <a:endParaRPr sz="1200">
              <a:solidFill>
                <a:srgbClr val="FFFFFF"/>
              </a:solidFill>
              <a:latin typeface="Calibri"/>
              <a:ea typeface="Calibri"/>
              <a:cs typeface="Calibri"/>
              <a:sym typeface="Calibri"/>
            </a:endParaRPr>
          </a:p>
        </p:txBody>
      </p:sp>
      <p:sp>
        <p:nvSpPr>
          <p:cNvPr id="146" name="Google Shape;146;p21" descr="Schoolwide program development cycle."/>
          <p:cNvSpPr/>
          <p:nvPr/>
        </p:nvSpPr>
        <p:spPr>
          <a:xfrm>
            <a:off x="4691050" y="3761375"/>
            <a:ext cx="1445100" cy="848100"/>
          </a:xfrm>
          <a:prstGeom prst="rect">
            <a:avLst/>
          </a:prstGeom>
          <a:solidFill>
            <a:srgbClr val="3A6E68"/>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Calibri"/>
                <a:ea typeface="Calibri"/>
                <a:cs typeface="Calibri"/>
                <a:sym typeface="Calibri"/>
              </a:rPr>
              <a:t>Use guiding questions to determine allowability</a:t>
            </a:r>
            <a:endParaRPr sz="1200">
              <a:solidFill>
                <a:srgbClr val="FFFFFF"/>
              </a:solidFill>
              <a:latin typeface="Calibri"/>
              <a:ea typeface="Calibri"/>
              <a:cs typeface="Calibri"/>
              <a:sym typeface="Calibri"/>
            </a:endParaRPr>
          </a:p>
        </p:txBody>
      </p:sp>
      <p:sp>
        <p:nvSpPr>
          <p:cNvPr id="147" name="Google Shape;147;p21" descr="Schoolwide program development cycle."/>
          <p:cNvSpPr/>
          <p:nvPr/>
        </p:nvSpPr>
        <p:spPr>
          <a:xfrm>
            <a:off x="2757125" y="3761375"/>
            <a:ext cx="1445100" cy="848100"/>
          </a:xfrm>
          <a:prstGeom prst="rect">
            <a:avLst/>
          </a:prstGeom>
          <a:solidFill>
            <a:srgbClr val="3A6E68"/>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Calibri"/>
                <a:ea typeface="Calibri"/>
                <a:cs typeface="Calibri"/>
                <a:sym typeface="Calibri"/>
              </a:rPr>
              <a:t>Implement Comprehensive Schoolwide Plan</a:t>
            </a:r>
            <a:endParaRPr sz="1200">
              <a:solidFill>
                <a:srgbClr val="FFFFFF"/>
              </a:solidFill>
              <a:latin typeface="Calibri"/>
              <a:ea typeface="Calibri"/>
              <a:cs typeface="Calibri"/>
              <a:sym typeface="Calibri"/>
            </a:endParaRPr>
          </a:p>
        </p:txBody>
      </p:sp>
      <p:sp>
        <p:nvSpPr>
          <p:cNvPr id="148" name="Google Shape;148;p21" descr="Schoolwide program development cycle."/>
          <p:cNvSpPr/>
          <p:nvPr/>
        </p:nvSpPr>
        <p:spPr>
          <a:xfrm>
            <a:off x="2240175" y="2359825"/>
            <a:ext cx="1445100" cy="848100"/>
          </a:xfrm>
          <a:prstGeom prst="rect">
            <a:avLst/>
          </a:prstGeom>
          <a:solidFill>
            <a:srgbClr val="3A6E68"/>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Calibri"/>
                <a:ea typeface="Calibri"/>
                <a:cs typeface="Calibri"/>
                <a:sym typeface="Calibri"/>
              </a:rPr>
              <a:t>Monitor effectiveness of programming and adjust if needed</a:t>
            </a:r>
            <a:endParaRPr sz="1200">
              <a:solidFill>
                <a:srgbClr val="FFFFFF"/>
              </a:solidFill>
              <a:latin typeface="Calibri"/>
              <a:ea typeface="Calibri"/>
              <a:cs typeface="Calibri"/>
              <a:sym typeface="Calibri"/>
            </a:endParaRPr>
          </a:p>
        </p:txBody>
      </p:sp>
      <p:pic>
        <p:nvPicPr>
          <p:cNvPr id="149" name="Google Shape;149;p21" descr="Schoolwide program development cycle."/>
          <p:cNvPicPr preferRelativeResize="0"/>
          <p:nvPr/>
        </p:nvPicPr>
        <p:blipFill rotWithShape="1">
          <a:blip r:embed="rId3">
            <a:alphaModFix/>
          </a:blip>
          <a:srcRect l="6268" t="3912" r="12529" b="4680"/>
          <a:stretch/>
        </p:blipFill>
        <p:spPr>
          <a:xfrm>
            <a:off x="3711800" y="2226925"/>
            <a:ext cx="1341550" cy="1325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grpSp>
        <p:nvGrpSpPr>
          <p:cNvPr id="167" name="Google Shape;167;p22" descr="Conducting a comprehensive needs assessment."/>
          <p:cNvGrpSpPr/>
          <p:nvPr/>
        </p:nvGrpSpPr>
        <p:grpSpPr>
          <a:xfrm>
            <a:off x="4568753" y="3047308"/>
            <a:ext cx="2645628" cy="1995903"/>
            <a:chOff x="3216519" y="2571750"/>
            <a:chExt cx="1944600" cy="1569600"/>
          </a:xfrm>
          <a:solidFill>
            <a:schemeClr val="accent1">
              <a:lumMod val="50000"/>
            </a:schemeClr>
          </a:solidFill>
        </p:grpSpPr>
        <p:sp>
          <p:nvSpPr>
            <p:cNvPr id="168" name="Google Shape;168;p22"/>
            <p:cNvSpPr/>
            <p:nvPr/>
          </p:nvSpPr>
          <p:spPr>
            <a:xfrm rot="10800000">
              <a:off x="3216519" y="2571750"/>
              <a:ext cx="1944600" cy="1569600"/>
            </a:xfrm>
            <a:prstGeom prst="round2DiagRect">
              <a:avLst>
                <a:gd name="adj1" fmla="val 0"/>
                <a:gd name="adj2" fmla="val 17764"/>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2"/>
            <p:cNvSpPr txBox="1"/>
            <p:nvPr/>
          </p:nvSpPr>
          <p:spPr>
            <a:xfrm>
              <a:off x="3461163" y="2814260"/>
              <a:ext cx="1451700" cy="459900"/>
            </a:xfrm>
            <a:prstGeom prst="rect">
              <a:avLst/>
            </a:prstGeom>
            <a:grp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solidFill>
                  <a:srgbClr val="FFFFFF"/>
                </a:solidFill>
                <a:latin typeface="Roboto"/>
                <a:ea typeface="Roboto"/>
                <a:cs typeface="Roboto"/>
                <a:sym typeface="Roboto"/>
              </a:endParaRPr>
            </a:p>
          </p:txBody>
        </p:sp>
        <p:sp>
          <p:nvSpPr>
            <p:cNvPr id="170" name="Google Shape;170;p22"/>
            <p:cNvSpPr txBox="1"/>
            <p:nvPr/>
          </p:nvSpPr>
          <p:spPr>
            <a:xfrm>
              <a:off x="3461170" y="3168570"/>
              <a:ext cx="1451700" cy="618300"/>
            </a:xfrm>
            <a:prstGeom prst="rect">
              <a:avLst/>
            </a:prstGeom>
            <a:grp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50">
                  <a:solidFill>
                    <a:srgbClr val="FFFFFF"/>
                  </a:solidFill>
                </a:rPr>
                <a:t>Schools and districts can use data associated with the challenges and actions chosen to address those challenges to evaluate the program.</a:t>
              </a:r>
              <a:endParaRPr sz="1050">
                <a:solidFill>
                  <a:srgbClr val="FFFFFF"/>
                </a:solidFill>
                <a:latin typeface="Roboto"/>
                <a:ea typeface="Roboto"/>
                <a:cs typeface="Roboto"/>
                <a:sym typeface="Roboto"/>
              </a:endParaRPr>
            </a:p>
          </p:txBody>
        </p:sp>
      </p:grpSp>
      <p:grpSp>
        <p:nvGrpSpPr>
          <p:cNvPr id="164" name="Google Shape;164;p22" descr="Conducting a comprehensive needs assessment."/>
          <p:cNvGrpSpPr/>
          <p:nvPr/>
        </p:nvGrpSpPr>
        <p:grpSpPr>
          <a:xfrm>
            <a:off x="1929611" y="3047308"/>
            <a:ext cx="2645628" cy="1995903"/>
            <a:chOff x="1271925" y="2571750"/>
            <a:chExt cx="1944600" cy="1569600"/>
          </a:xfrm>
        </p:grpSpPr>
        <p:sp>
          <p:nvSpPr>
            <p:cNvPr id="165" name="Google Shape;165;p22"/>
            <p:cNvSpPr/>
            <p:nvPr/>
          </p:nvSpPr>
          <p:spPr>
            <a:xfrm flipH="1">
              <a:off x="1271925" y="2571750"/>
              <a:ext cx="1944600" cy="1569600"/>
            </a:xfrm>
            <a:prstGeom prst="round2DiagRect">
              <a:avLst>
                <a:gd name="adj1" fmla="val 0"/>
                <a:gd name="adj2" fmla="val 17764"/>
              </a:avLst>
            </a:pr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2"/>
            <p:cNvSpPr txBox="1"/>
            <p:nvPr/>
          </p:nvSpPr>
          <p:spPr>
            <a:xfrm>
              <a:off x="1496687" y="3064922"/>
              <a:ext cx="1451700" cy="721800"/>
            </a:xfrm>
            <a:prstGeom prst="rect">
              <a:avLst/>
            </a:prstGeom>
            <a:solidFill>
              <a:srgbClr val="0B5394"/>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100">
                <a:solidFill>
                  <a:srgbClr val="FFFFFF"/>
                </a:solidFill>
              </a:endParaRPr>
            </a:p>
            <a:p>
              <a:pPr marL="0" lvl="0" indent="0" algn="ctr" rtl="0">
                <a:spcBef>
                  <a:spcPts val="0"/>
                </a:spcBef>
                <a:spcAft>
                  <a:spcPts val="0"/>
                </a:spcAft>
                <a:buNone/>
              </a:pPr>
              <a:r>
                <a:rPr lang="en" sz="1050">
                  <a:solidFill>
                    <a:srgbClr val="FFFFFF"/>
                  </a:solidFill>
                </a:rPr>
                <a:t>The CNA is a source for several data points including data related to performance challenges, root causes, and actions to address those challenges.</a:t>
              </a:r>
              <a:endParaRPr sz="800">
                <a:solidFill>
                  <a:srgbClr val="FFFFFF"/>
                </a:solidFill>
                <a:latin typeface="Roboto"/>
                <a:ea typeface="Roboto"/>
                <a:cs typeface="Roboto"/>
                <a:sym typeface="Roboto"/>
              </a:endParaRPr>
            </a:p>
          </p:txBody>
        </p:sp>
      </p:grpSp>
      <p:grpSp>
        <p:nvGrpSpPr>
          <p:cNvPr id="156" name="Google Shape;156;p22" descr="Conducting a comprehensive needs assessment."/>
          <p:cNvGrpSpPr/>
          <p:nvPr/>
        </p:nvGrpSpPr>
        <p:grpSpPr>
          <a:xfrm>
            <a:off x="4568753" y="1055947"/>
            <a:ext cx="2645628" cy="1995903"/>
            <a:chOff x="3216519" y="1002150"/>
            <a:chExt cx="1944600" cy="1569600"/>
          </a:xfrm>
        </p:grpSpPr>
        <p:sp>
          <p:nvSpPr>
            <p:cNvPr id="157" name="Google Shape;157;p22"/>
            <p:cNvSpPr/>
            <p:nvPr/>
          </p:nvSpPr>
          <p:spPr>
            <a:xfrm flipH="1">
              <a:off x="3216519" y="1002150"/>
              <a:ext cx="1944600" cy="1569600"/>
            </a:xfrm>
            <a:prstGeom prst="round2DiagRect">
              <a:avLst>
                <a:gd name="adj1" fmla="val 0"/>
                <a:gd name="adj2" fmla="val 17764"/>
              </a:avLst>
            </a:pr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2"/>
            <p:cNvSpPr txBox="1"/>
            <p:nvPr/>
          </p:nvSpPr>
          <p:spPr>
            <a:xfrm>
              <a:off x="3461163" y="1244660"/>
              <a:ext cx="1451700" cy="459900"/>
            </a:xfrm>
            <a:prstGeom prst="rect">
              <a:avLst/>
            </a:prstGeom>
            <a:solidFill>
              <a:srgbClr val="0B5394"/>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solidFill>
                  <a:srgbClr val="FFFFFF"/>
                </a:solidFill>
                <a:latin typeface="Roboto"/>
                <a:ea typeface="Roboto"/>
                <a:cs typeface="Roboto"/>
                <a:sym typeface="Roboto"/>
              </a:endParaRPr>
            </a:p>
          </p:txBody>
        </p:sp>
        <p:sp>
          <p:nvSpPr>
            <p:cNvPr id="159" name="Google Shape;159;p22"/>
            <p:cNvSpPr txBox="1"/>
            <p:nvPr/>
          </p:nvSpPr>
          <p:spPr>
            <a:xfrm>
              <a:off x="3434323" y="1435700"/>
              <a:ext cx="1617900" cy="1043400"/>
            </a:xfrm>
            <a:prstGeom prst="rect">
              <a:avLst/>
            </a:prstGeom>
            <a:solidFill>
              <a:srgbClr val="0B5394"/>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50" dirty="0">
                  <a:solidFill>
                    <a:srgbClr val="FFFFFF"/>
                  </a:solidFill>
                </a:rPr>
                <a:t>Title I, Part A requires LEAs to conduct a CNA annually to identify needs and connect performance challenges to the purposes of Title I funding.</a:t>
              </a:r>
              <a:endParaRPr sz="800" dirty="0">
                <a:solidFill>
                  <a:srgbClr val="FFFFFF"/>
                </a:solidFill>
                <a:latin typeface="Roboto"/>
                <a:ea typeface="Roboto"/>
                <a:cs typeface="Roboto"/>
                <a:sym typeface="Roboto"/>
              </a:endParaRPr>
            </a:p>
          </p:txBody>
        </p:sp>
      </p:grpSp>
      <p:grpSp>
        <p:nvGrpSpPr>
          <p:cNvPr id="160" name="Google Shape;160;p22" descr="Conducting a comprehensive needs assessment."/>
          <p:cNvGrpSpPr/>
          <p:nvPr/>
        </p:nvGrpSpPr>
        <p:grpSpPr>
          <a:xfrm>
            <a:off x="1929611" y="1055947"/>
            <a:ext cx="2645628" cy="1995903"/>
            <a:chOff x="1271925" y="1002150"/>
            <a:chExt cx="1944600" cy="1569600"/>
          </a:xfrm>
          <a:solidFill>
            <a:schemeClr val="accent1">
              <a:lumMod val="50000"/>
            </a:schemeClr>
          </a:solidFill>
        </p:grpSpPr>
        <p:sp>
          <p:nvSpPr>
            <p:cNvPr id="161" name="Google Shape;161;p22"/>
            <p:cNvSpPr/>
            <p:nvPr/>
          </p:nvSpPr>
          <p:spPr>
            <a:xfrm rot="10800000">
              <a:off x="1271925" y="1002150"/>
              <a:ext cx="1944600" cy="1569600"/>
            </a:xfrm>
            <a:prstGeom prst="round2DiagRect">
              <a:avLst>
                <a:gd name="adj1" fmla="val 0"/>
                <a:gd name="adj2" fmla="val 17764"/>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2"/>
            <p:cNvSpPr txBox="1"/>
            <p:nvPr/>
          </p:nvSpPr>
          <p:spPr>
            <a:xfrm>
              <a:off x="1496688" y="1244660"/>
              <a:ext cx="1451700" cy="459900"/>
            </a:xfrm>
            <a:prstGeom prst="rect">
              <a:avLst/>
            </a:prstGeom>
            <a:grp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solidFill>
                  <a:srgbClr val="FFFFFF"/>
                </a:solidFill>
                <a:latin typeface="Roboto"/>
                <a:ea typeface="Roboto"/>
                <a:cs typeface="Roboto"/>
                <a:sym typeface="Roboto"/>
              </a:endParaRPr>
            </a:p>
          </p:txBody>
        </p:sp>
        <p:sp>
          <p:nvSpPr>
            <p:cNvPr id="163" name="Google Shape;163;p22"/>
            <p:cNvSpPr txBox="1"/>
            <p:nvPr/>
          </p:nvSpPr>
          <p:spPr>
            <a:xfrm>
              <a:off x="1496687" y="1435700"/>
              <a:ext cx="1611600" cy="937500"/>
            </a:xfrm>
            <a:prstGeom prst="rect">
              <a:avLst/>
            </a:prstGeom>
            <a:grp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50" dirty="0">
                  <a:solidFill>
                    <a:srgbClr val="FFFFFF"/>
                  </a:solidFill>
                </a:rPr>
                <a:t>A CNA is a process that is used to identify needs and performance challenges in a school or district, determine their root causes, and set priorities for future action.</a:t>
              </a:r>
              <a:endParaRPr sz="800" dirty="0">
                <a:solidFill>
                  <a:srgbClr val="FFFFFF"/>
                </a:solidFill>
                <a:latin typeface="Roboto"/>
                <a:ea typeface="Roboto"/>
                <a:cs typeface="Roboto"/>
                <a:sym typeface="Roboto"/>
              </a:endParaRPr>
            </a:p>
          </p:txBody>
        </p:sp>
      </p:grpSp>
      <p:sp>
        <p:nvSpPr>
          <p:cNvPr id="155" name="Google Shape;155;p22" descr="Conducting a comprehensive needs assessment."/>
          <p:cNvSpPr txBox="1">
            <a:spLocks noGrp="1"/>
          </p:cNvSpPr>
          <p:nvPr>
            <p:ph type="title"/>
          </p:nvPr>
        </p:nvSpPr>
        <p:spPr>
          <a:xfrm>
            <a:off x="332675" y="230075"/>
            <a:ext cx="70848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2400"/>
              <a:t>Conduct Comprehensive Needs Assessment</a:t>
            </a:r>
            <a:endParaRPr sz="2400"/>
          </a:p>
        </p:txBody>
      </p:sp>
      <p:sp>
        <p:nvSpPr>
          <p:cNvPr id="174" name="Google Shape;174;p22" descr="Conducting a comprehensive needs assessment."/>
          <p:cNvSpPr txBox="1"/>
          <p:nvPr/>
        </p:nvSpPr>
        <p:spPr>
          <a:xfrm>
            <a:off x="2017850" y="1226680"/>
            <a:ext cx="2510029" cy="669384"/>
          </a:xfrm>
          <a:prstGeom prst="rect">
            <a:avLst/>
          </a:prstGeom>
          <a:solidFill>
            <a:schemeClr val="accent1">
              <a:lumMod val="50000"/>
            </a:schemeClr>
          </a:solid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SzPts val="1100"/>
              <a:buFont typeface="Arial"/>
              <a:buNone/>
            </a:pPr>
            <a:r>
              <a:rPr lang="en" sz="1050" b="1" dirty="0">
                <a:solidFill>
                  <a:srgbClr val="FFD966"/>
                </a:solidFill>
              </a:rPr>
              <a:t>What is a </a:t>
            </a:r>
            <a:endParaRPr sz="1050" b="1" dirty="0">
              <a:solidFill>
                <a:srgbClr val="FFD966"/>
              </a:solidFill>
            </a:endParaRPr>
          </a:p>
          <a:p>
            <a:pPr marL="0" lvl="0" indent="0" algn="ctr" rtl="0">
              <a:spcBef>
                <a:spcPts val="0"/>
              </a:spcBef>
              <a:spcAft>
                <a:spcPts val="0"/>
              </a:spcAft>
              <a:buClr>
                <a:srgbClr val="000000"/>
              </a:buClr>
              <a:buSzPts val="1100"/>
              <a:buFont typeface="Arial"/>
              <a:buNone/>
            </a:pPr>
            <a:r>
              <a:rPr lang="en" sz="1050" b="1" dirty="0">
                <a:solidFill>
                  <a:srgbClr val="FFD966"/>
                </a:solidFill>
              </a:rPr>
              <a:t>Comprehensive Needs Assessment?</a:t>
            </a:r>
            <a:endParaRPr b="1" dirty="0">
              <a:solidFill>
                <a:srgbClr val="FFD966"/>
              </a:solidFill>
              <a:latin typeface="Calibri"/>
              <a:ea typeface="Calibri"/>
              <a:cs typeface="Calibri"/>
              <a:sym typeface="Calibri"/>
            </a:endParaRPr>
          </a:p>
        </p:txBody>
      </p:sp>
      <p:sp>
        <p:nvSpPr>
          <p:cNvPr id="175" name="Google Shape;175;p22" descr="Conducting a comprehensive needs assessment."/>
          <p:cNvSpPr txBox="1"/>
          <p:nvPr/>
        </p:nvSpPr>
        <p:spPr>
          <a:xfrm>
            <a:off x="4616113" y="1215950"/>
            <a:ext cx="25509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50" b="1">
                <a:solidFill>
                  <a:srgbClr val="FFD966"/>
                </a:solidFill>
              </a:rPr>
              <a:t>How does the CNA relate to </a:t>
            </a:r>
            <a:endParaRPr sz="1050" b="1">
              <a:solidFill>
                <a:srgbClr val="FFD966"/>
              </a:solidFill>
            </a:endParaRPr>
          </a:p>
          <a:p>
            <a:pPr marL="0" lvl="0" indent="0" algn="ctr" rtl="0">
              <a:spcBef>
                <a:spcPts val="0"/>
              </a:spcBef>
              <a:spcAft>
                <a:spcPts val="0"/>
              </a:spcAft>
              <a:buNone/>
            </a:pPr>
            <a:r>
              <a:rPr lang="en" sz="1050" b="1">
                <a:solidFill>
                  <a:srgbClr val="FFD966"/>
                </a:solidFill>
              </a:rPr>
              <a:t> ESEA Title I, Part A?</a:t>
            </a:r>
            <a:endParaRPr b="1">
              <a:solidFill>
                <a:srgbClr val="FFD966"/>
              </a:solidFill>
              <a:latin typeface="Calibri"/>
              <a:ea typeface="Calibri"/>
              <a:cs typeface="Calibri"/>
              <a:sym typeface="Calibri"/>
            </a:endParaRPr>
          </a:p>
        </p:txBody>
      </p:sp>
      <p:sp>
        <p:nvSpPr>
          <p:cNvPr id="176" name="Google Shape;176;p22" descr="Conducting a comprehensive needs assessment."/>
          <p:cNvSpPr txBox="1"/>
          <p:nvPr/>
        </p:nvSpPr>
        <p:spPr>
          <a:xfrm>
            <a:off x="2017850" y="3280125"/>
            <a:ext cx="25509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50" b="1">
                <a:solidFill>
                  <a:srgbClr val="FFD966"/>
                </a:solidFill>
              </a:rPr>
              <a:t>How can CNA data inform planning for Title I Schoolwide programs?</a:t>
            </a:r>
            <a:endParaRPr b="1">
              <a:solidFill>
                <a:srgbClr val="FFD966"/>
              </a:solidFill>
              <a:latin typeface="Calibri"/>
              <a:ea typeface="Calibri"/>
              <a:cs typeface="Calibri"/>
              <a:sym typeface="Calibri"/>
            </a:endParaRPr>
          </a:p>
        </p:txBody>
      </p:sp>
      <p:sp>
        <p:nvSpPr>
          <p:cNvPr id="177" name="Google Shape;177;p22" descr="Conducting a comprehensive needs assessment."/>
          <p:cNvSpPr txBox="1"/>
          <p:nvPr/>
        </p:nvSpPr>
        <p:spPr>
          <a:xfrm>
            <a:off x="4616113" y="3360975"/>
            <a:ext cx="25509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50" b="1">
                <a:solidFill>
                  <a:srgbClr val="FFD966"/>
                </a:solidFill>
              </a:rPr>
              <a:t>How can CNA data inform local Schoolwide program evaluation?</a:t>
            </a:r>
            <a:endParaRPr b="1">
              <a:solidFill>
                <a:srgbClr val="FFD966"/>
              </a:solidFill>
              <a:latin typeface="Calibri"/>
              <a:ea typeface="Calibri"/>
              <a:cs typeface="Calibri"/>
              <a:sym typeface="Calibri"/>
            </a:endParaRPr>
          </a:p>
        </p:txBody>
      </p:sp>
      <p:grpSp>
        <p:nvGrpSpPr>
          <p:cNvPr id="171" name="Google Shape;171;p22">
            <a:extLst>
              <a:ext uri="{C183D7F6-B498-43B3-948B-1728B52AA6E4}">
                <adec:decorative xmlns:adec="http://schemas.microsoft.com/office/drawing/2017/decorative" val="1"/>
              </a:ext>
            </a:extLst>
          </p:cNvPr>
          <p:cNvGrpSpPr/>
          <p:nvPr/>
        </p:nvGrpSpPr>
        <p:grpSpPr>
          <a:xfrm>
            <a:off x="4346716" y="2842297"/>
            <a:ext cx="454548" cy="424818"/>
            <a:chOff x="3157188" y="909150"/>
            <a:chExt cx="470400" cy="470400"/>
          </a:xfrm>
        </p:grpSpPr>
        <p:sp>
          <p:nvSpPr>
            <p:cNvPr id="172" name="Google Shape;172;p22"/>
            <p:cNvSpPr/>
            <p:nvPr/>
          </p:nvSpPr>
          <p:spPr>
            <a:xfrm>
              <a:off x="3157188" y="909150"/>
              <a:ext cx="470400" cy="47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2"/>
            <p:cNvSpPr/>
            <p:nvPr/>
          </p:nvSpPr>
          <p:spPr>
            <a:xfrm>
              <a:off x="3243138" y="995100"/>
              <a:ext cx="298500" cy="298500"/>
            </a:xfrm>
            <a:prstGeom prst="mathPlus">
              <a:avLst>
                <a:gd name="adj1" fmla="val 9900"/>
              </a:avLst>
            </a:pr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3" descr="Schoolwide program development cycle: Consider evidence-based strategies to create Schoolwide plan."/>
          <p:cNvSpPr txBox="1">
            <a:spLocks noGrp="1"/>
          </p:cNvSpPr>
          <p:nvPr>
            <p:ph type="title"/>
          </p:nvPr>
        </p:nvSpPr>
        <p:spPr>
          <a:xfrm>
            <a:off x="332673" y="230082"/>
            <a:ext cx="7583028"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2400" dirty="0"/>
              <a:t>Schoolwide Program Development Cycle - Strategies</a:t>
            </a:r>
            <a:endParaRPr sz="2400" dirty="0"/>
          </a:p>
        </p:txBody>
      </p:sp>
      <p:grpSp>
        <p:nvGrpSpPr>
          <p:cNvPr id="184" name="Google Shape;184;p23">
            <a:extLst>
              <a:ext uri="{C183D7F6-B498-43B3-948B-1728B52AA6E4}">
                <adec:decorative xmlns:adec="http://schemas.microsoft.com/office/drawing/2017/decorative" val="1"/>
              </a:ext>
            </a:extLst>
          </p:cNvPr>
          <p:cNvGrpSpPr/>
          <p:nvPr/>
        </p:nvGrpSpPr>
        <p:grpSpPr>
          <a:xfrm>
            <a:off x="2820225" y="1196250"/>
            <a:ext cx="3175200" cy="3175200"/>
            <a:chOff x="2820225" y="891450"/>
            <a:chExt cx="3175200" cy="3175200"/>
          </a:xfrm>
        </p:grpSpPr>
        <p:sp>
          <p:nvSpPr>
            <p:cNvPr id="185" name="Google Shape;185;p23"/>
            <p:cNvSpPr/>
            <p:nvPr/>
          </p:nvSpPr>
          <p:spPr>
            <a:xfrm rot="10800000">
              <a:off x="2820225" y="891450"/>
              <a:ext cx="3175200" cy="3175200"/>
            </a:xfrm>
            <a:prstGeom prst="blockArc">
              <a:avLst>
                <a:gd name="adj1" fmla="val 5399801"/>
                <a:gd name="adj2" fmla="val 3012680"/>
                <a:gd name="adj3" fmla="val 6939"/>
              </a:avLst>
            </a:prstGeom>
            <a:solidFill>
              <a:srgbClr val="7BA7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3"/>
            <p:cNvSpPr/>
            <p:nvPr/>
          </p:nvSpPr>
          <p:spPr>
            <a:xfrm rot="10800000">
              <a:off x="3175023" y="1179900"/>
              <a:ext cx="450600" cy="450600"/>
            </a:xfrm>
            <a:prstGeom prst="rtTriangle">
              <a:avLst/>
            </a:prstGeom>
            <a:solidFill>
              <a:srgbClr val="7BA7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 name="Google Shape;187;p23" descr="Schoolwide program development cycle: Consider evidence-based strategies to create Schoolwide plan."/>
          <p:cNvSpPr/>
          <p:nvPr/>
        </p:nvSpPr>
        <p:spPr>
          <a:xfrm>
            <a:off x="3685275" y="1169688"/>
            <a:ext cx="1445100" cy="848100"/>
          </a:xfrm>
          <a:prstGeom prst="rect">
            <a:avLst/>
          </a:prstGeom>
          <a:solidFill>
            <a:srgbClr val="3A6E68"/>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rgbClr val="FFFFFF"/>
                </a:solidFill>
                <a:latin typeface="Calibri"/>
                <a:ea typeface="Calibri"/>
                <a:cs typeface="Calibri"/>
                <a:sym typeface="Calibri"/>
              </a:rPr>
              <a:t>Conduct Comprehensive Needs Assessment</a:t>
            </a:r>
            <a:endParaRPr sz="1800" dirty="0">
              <a:solidFill>
                <a:srgbClr val="FFFFFF"/>
              </a:solidFill>
              <a:latin typeface="Calibri"/>
              <a:ea typeface="Calibri"/>
              <a:cs typeface="Calibri"/>
              <a:sym typeface="Calibri"/>
            </a:endParaRPr>
          </a:p>
        </p:txBody>
      </p:sp>
      <p:sp>
        <p:nvSpPr>
          <p:cNvPr id="188" name="Google Shape;188;p23" descr="Schoolwide program development cycle: Consider evidence-based strategies to create Schoolwide plan."/>
          <p:cNvSpPr/>
          <p:nvPr/>
        </p:nvSpPr>
        <p:spPr>
          <a:xfrm>
            <a:off x="5130375" y="2265750"/>
            <a:ext cx="1496100" cy="1036200"/>
          </a:xfrm>
          <a:prstGeom prst="rect">
            <a:avLst/>
          </a:prstGeom>
          <a:solidFill>
            <a:srgbClr val="3A6E68"/>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Calibri"/>
                <a:ea typeface="Calibri"/>
                <a:cs typeface="Calibri"/>
                <a:sym typeface="Calibri"/>
              </a:rPr>
              <a:t>Consider evidence-based strategies to create Schoolwide Plan</a:t>
            </a:r>
            <a:endParaRPr sz="1200">
              <a:solidFill>
                <a:srgbClr val="FFFFFF"/>
              </a:solidFill>
              <a:latin typeface="Calibri"/>
              <a:ea typeface="Calibri"/>
              <a:cs typeface="Calibri"/>
              <a:sym typeface="Calibri"/>
            </a:endParaRPr>
          </a:p>
        </p:txBody>
      </p:sp>
      <p:sp>
        <p:nvSpPr>
          <p:cNvPr id="193" name="Google Shape;193;p23" descr="Schoolwide program development cycle: Consider evidence-based strategies to create Schoolwide plan."/>
          <p:cNvSpPr/>
          <p:nvPr/>
        </p:nvSpPr>
        <p:spPr>
          <a:xfrm>
            <a:off x="4827725" y="1979675"/>
            <a:ext cx="2161800" cy="1572600"/>
          </a:xfrm>
          <a:prstGeom prst="ellipse">
            <a:avLst/>
          </a:prstGeom>
          <a:noFill/>
          <a:ln w="28575" cap="flat" cmpd="sng">
            <a:solidFill>
              <a:srgbClr val="D838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3" descr="Schoolwide program development cycle: Consider evidence-based strategies to create Schoolwide plan."/>
          <p:cNvSpPr/>
          <p:nvPr/>
        </p:nvSpPr>
        <p:spPr>
          <a:xfrm>
            <a:off x="4691050" y="3761375"/>
            <a:ext cx="1445100" cy="848100"/>
          </a:xfrm>
          <a:prstGeom prst="rect">
            <a:avLst/>
          </a:prstGeom>
          <a:solidFill>
            <a:srgbClr val="3A6E68"/>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Calibri"/>
                <a:ea typeface="Calibri"/>
                <a:cs typeface="Calibri"/>
                <a:sym typeface="Calibri"/>
              </a:rPr>
              <a:t>Use guiding questions to determine allowability</a:t>
            </a:r>
            <a:endParaRPr sz="1200">
              <a:solidFill>
                <a:srgbClr val="FFFFFF"/>
              </a:solidFill>
              <a:latin typeface="Calibri"/>
              <a:ea typeface="Calibri"/>
              <a:cs typeface="Calibri"/>
              <a:sym typeface="Calibri"/>
            </a:endParaRPr>
          </a:p>
        </p:txBody>
      </p:sp>
      <p:sp>
        <p:nvSpPr>
          <p:cNvPr id="190" name="Google Shape;190;p23" descr="Schoolwide program development cycle: Consider evidence-based strategies to create Schoolwide plan."/>
          <p:cNvSpPr/>
          <p:nvPr/>
        </p:nvSpPr>
        <p:spPr>
          <a:xfrm>
            <a:off x="2757125" y="3761375"/>
            <a:ext cx="1445100" cy="848100"/>
          </a:xfrm>
          <a:prstGeom prst="rect">
            <a:avLst/>
          </a:prstGeom>
          <a:solidFill>
            <a:srgbClr val="3A6E68"/>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Calibri"/>
                <a:ea typeface="Calibri"/>
                <a:cs typeface="Calibri"/>
                <a:sym typeface="Calibri"/>
              </a:rPr>
              <a:t>Implement Comprehensive Schoolwide Plan</a:t>
            </a:r>
            <a:endParaRPr sz="1200">
              <a:solidFill>
                <a:srgbClr val="FFFFFF"/>
              </a:solidFill>
              <a:latin typeface="Calibri"/>
              <a:ea typeface="Calibri"/>
              <a:cs typeface="Calibri"/>
              <a:sym typeface="Calibri"/>
            </a:endParaRPr>
          </a:p>
        </p:txBody>
      </p:sp>
      <p:sp>
        <p:nvSpPr>
          <p:cNvPr id="191" name="Google Shape;191;p23" descr="Schoolwide program development cycle: Consider evidence-based strategies to create Schoolwide plan."/>
          <p:cNvSpPr/>
          <p:nvPr/>
        </p:nvSpPr>
        <p:spPr>
          <a:xfrm>
            <a:off x="2240175" y="2359825"/>
            <a:ext cx="1445100" cy="848100"/>
          </a:xfrm>
          <a:prstGeom prst="rect">
            <a:avLst/>
          </a:prstGeom>
          <a:solidFill>
            <a:srgbClr val="3A6E68"/>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Calibri"/>
                <a:ea typeface="Calibri"/>
                <a:cs typeface="Calibri"/>
                <a:sym typeface="Calibri"/>
              </a:rPr>
              <a:t>Monitor effectiveness of programming and adjust if needed</a:t>
            </a:r>
            <a:endParaRPr sz="1200">
              <a:solidFill>
                <a:srgbClr val="FFFFFF"/>
              </a:solidFill>
              <a:latin typeface="Calibri"/>
              <a:ea typeface="Calibri"/>
              <a:cs typeface="Calibri"/>
              <a:sym typeface="Calibri"/>
            </a:endParaRPr>
          </a:p>
        </p:txBody>
      </p:sp>
      <p:pic>
        <p:nvPicPr>
          <p:cNvPr id="192" name="Google Shape;192;p23">
            <a:extLst>
              <a:ext uri="{C183D7F6-B498-43B3-948B-1728B52AA6E4}">
                <adec:decorative xmlns:adec="http://schemas.microsoft.com/office/drawing/2017/decorative" val="1"/>
              </a:ext>
            </a:extLst>
          </p:cNvPr>
          <p:cNvPicPr preferRelativeResize="0"/>
          <p:nvPr/>
        </p:nvPicPr>
        <p:blipFill rotWithShape="1">
          <a:blip r:embed="rId3">
            <a:alphaModFix/>
          </a:blip>
          <a:srcRect l="6268" t="3912" r="12529" b="4680"/>
          <a:stretch/>
        </p:blipFill>
        <p:spPr>
          <a:xfrm>
            <a:off x="3711800" y="2226925"/>
            <a:ext cx="1341550" cy="13253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5282</Words>
  <Application>Microsoft Office PowerPoint</Application>
  <PresentationFormat>On-screen Show (16:9)</PresentationFormat>
  <Paragraphs>370</Paragraphs>
  <Slides>34</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Times New Roman</vt:lpstr>
      <vt:lpstr>Calibri</vt:lpstr>
      <vt:lpstr>Roboto</vt:lpstr>
      <vt:lpstr>Arial</vt:lpstr>
      <vt:lpstr>Roboto Serif Black</vt:lpstr>
      <vt:lpstr>Verdana</vt:lpstr>
      <vt:lpstr>Office Theme</vt:lpstr>
      <vt:lpstr>ESEA Title I, Part A Schoolwide Programming </vt:lpstr>
      <vt:lpstr>Objectives </vt:lpstr>
      <vt:lpstr>Purpose of Schoolwide Programming vs. Targeted Assistance</vt:lpstr>
      <vt:lpstr>Schoolwide Program Eligibility </vt:lpstr>
      <vt:lpstr>Schoolwide Program Requirements</vt:lpstr>
      <vt:lpstr>Schoolwide Program Development Cycle</vt:lpstr>
      <vt:lpstr>Schoolwide Program Development Cycle – CNA</vt:lpstr>
      <vt:lpstr>Conduct Comprehensive Needs Assessment</vt:lpstr>
      <vt:lpstr>Schoolwide Program Development Cycle - Strategies</vt:lpstr>
      <vt:lpstr>Evidence-Based Interventions and Strategies</vt:lpstr>
      <vt:lpstr>Comprehensive Schoolwide Plan Strategies</vt:lpstr>
      <vt:lpstr>Schoolwide Program Development Cycle – Guiding Questions</vt:lpstr>
      <vt:lpstr>Allowable Uses of Funds and Guiding Questions</vt:lpstr>
      <vt:lpstr>Example</vt:lpstr>
      <vt:lpstr>Example - Guiding Questions</vt:lpstr>
      <vt:lpstr>Example - Guiding Questions Continued</vt:lpstr>
      <vt:lpstr>Example – Result of Guiding Questions </vt:lpstr>
      <vt:lpstr>Example #2 </vt:lpstr>
      <vt:lpstr>Example #2 - Guiding Questions</vt:lpstr>
      <vt:lpstr>Example #2 - Guiding Questions Continued</vt:lpstr>
      <vt:lpstr>Example #2 – Result of Guiding Questions </vt:lpstr>
      <vt:lpstr>Schoolwide Program Development Cycle - Plan</vt:lpstr>
      <vt:lpstr>Implement Comprehensive Schoolwide Plan</vt:lpstr>
      <vt:lpstr>Schoolwide Program Development Cycle - Monitor</vt:lpstr>
      <vt:lpstr>Progress Monitoring Program Implementation</vt:lpstr>
      <vt:lpstr>Progress Monitoring Program Implementation Trainings</vt:lpstr>
      <vt:lpstr>Misunderstandings about Schoolwide Programming</vt:lpstr>
      <vt:lpstr>Misunderstandings about Schoolwide Programming Continued</vt:lpstr>
      <vt:lpstr>Tips for the Comprehensive Schoolwide Plan  </vt:lpstr>
      <vt:lpstr>Tips for the Consolidated Application</vt:lpstr>
      <vt:lpstr>Tips for CDE Monitoring</vt:lpstr>
      <vt:lpstr>Now, you: </vt:lpstr>
      <vt:lpstr>Resources for Schoolwide Programs</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ESEA Title I, Part A Schoolwide Programming</dc:title>
  <dc:creator>Owen, Emily</dc:creator>
  <cp:lastModifiedBy>Byrd, Evita</cp:lastModifiedBy>
  <cp:revision>31</cp:revision>
  <dcterms:modified xsi:type="dcterms:W3CDTF">2024-01-04T19:07:46Z</dcterms:modified>
</cp:coreProperties>
</file>