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7"/>
  </p:notes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6" r:id="rId39"/>
    <p:sldId id="297" r:id="rId40"/>
    <p:sldId id="298" r:id="rId41"/>
    <p:sldId id="299" r:id="rId42"/>
    <p:sldId id="300" r:id="rId43"/>
    <p:sldId id="301" r:id="rId44"/>
    <p:sldId id="302"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6" roundtripDataSignature="AMtx7miB0d8t25baB2rYv2dzrRNx1Zqe2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6" clrIdx="0">
    <p:extLst>
      <p:ext uri="{19B8F6BF-5375-455C-9EA6-DF929625EA0E}">
        <p15:presenceInfo xmlns:p15="http://schemas.microsoft.com/office/powerpoint/2012/main" userId="S::Mohajeri-Nelson_n@cde.state.co.us::a9da618a-a76d-43dd-a63a-6c6fdf3f5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18A685-042F-4F59-80AB-2A8FEC53D702}">
  <a:tblStyle styleId="{0218A685-042F-4F59-80AB-2A8FEC53D702}"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4C5CEC28-3FBD-4835-924E-0ABFE61E416F}"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0" d="100"/>
          <a:sy n="90" d="100"/>
        </p:scale>
        <p:origin x="228" y="90"/>
      </p:cViewPr>
      <p:guideLst/>
    </p:cSldViewPr>
  </p:slideViewPr>
  <p:outlineViewPr>
    <p:cViewPr>
      <p:scale>
        <a:sx n="33" d="100"/>
        <a:sy n="33" d="100"/>
      </p:scale>
      <p:origin x="0" y="-675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ommentAuthors" Target="commentAuthor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sz="1300" smtClean="0">
                <a:solidFill>
                  <a:schemeClr val="dk1"/>
                </a:solidFill>
                <a:latin typeface="Calibri"/>
                <a:ea typeface="Calibri"/>
                <a:cs typeface="Calibri"/>
                <a:sym typeface="Calibri"/>
              </a:rPr>
              <a:pPr algn="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de.state.co.us/fedprograms/titleirankord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de.state.co.us/fedprograms/ti/a_sw"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cde.state.co.us/fedprograms/consapp/na"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consolidatedapplications@cde.state.co.u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89: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dirty="0"/>
              <a:t>Presenter: Nazie</a:t>
            </a:r>
            <a:endParaRPr dirty="0"/>
          </a:p>
        </p:txBody>
      </p:sp>
      <p:sp>
        <p:nvSpPr>
          <p:cNvPr id="106" name="Google Shape;106;p89: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9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99: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dirty="0"/>
              <a:t>Presenter: KC </a:t>
            </a:r>
            <a:endParaRPr dirty="0"/>
          </a:p>
          <a:p>
            <a:pPr marL="0" indent="0">
              <a:buClr>
                <a:schemeClr val="dk1"/>
              </a:buClr>
            </a:pPr>
            <a:endParaRPr dirty="0"/>
          </a:p>
          <a:p>
            <a:pPr marL="0" indent="0"/>
            <a:r>
              <a:rPr lang="en-US" dirty="0"/>
              <a:t>5. After all updates are received, CDE will grant final approval and generate a final approval letter and the Grants Fiscal Office will send a Grant Award Letter. Applicants can begin requesting reimbursement of expenses once final approval is provided. </a:t>
            </a:r>
            <a:endParaRPr dirty="0"/>
          </a:p>
          <a:p>
            <a:pPr marL="0" indent="0"/>
            <a:r>
              <a:rPr lang="en-US" dirty="0"/>
              <a:t>6. After final approval is provided and LEAs begin to implement activities that were described in the application, it may become necessary to revise the activities based revised priorities identified by leaders at the district or school level. Some changes require prior approval which can be requested through the Post Award Revision process. </a:t>
            </a:r>
            <a:endParaRPr dirty="0"/>
          </a:p>
          <a:p>
            <a:pPr marL="0" indent="0"/>
            <a:r>
              <a:rPr lang="en-US" dirty="0"/>
              <a:t>7. The program management phase of grants management includes requesting reimbursements in a timely manner, responding to data collection requests and participating in monitoring activities. Technical assistance is ongoing and may be in the form of virtual, in person meetings, regional network meetings and or webinars. Most of the program management of the grants will center around implementing the programs for which funding was provided. For example, if Title II, Part A funds are used to provide professional development to educators, implementation includes contracting with PD providers and identifying staff to attend the PD opportunity. </a:t>
            </a:r>
            <a:endParaRPr dirty="0"/>
          </a:p>
          <a:p>
            <a:pPr marL="0" indent="0"/>
            <a:r>
              <a:rPr lang="en-US" dirty="0"/>
              <a:t>8. Closing out competitive grants may consist of submitting end of grant reports that detail the outcome of the grant activities. Formula grants tend to be ongoing and may only require the submission of the annual financial report that shows the accounting of grant funds. </a:t>
            </a:r>
            <a:endParaRPr dirty="0"/>
          </a:p>
          <a:p>
            <a:pPr marL="0" indent="0"/>
            <a:endParaRPr dirty="0"/>
          </a:p>
        </p:txBody>
      </p:sp>
      <p:sp>
        <p:nvSpPr>
          <p:cNvPr id="380" name="Google Shape;380;p99: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10</a:t>
            </a:fld>
            <a:endParaRPr sz="13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00: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pPr>
            <a:r>
              <a:rPr lang="en-US" dirty="0"/>
              <a:t>Presenter: Michelle </a:t>
            </a:r>
          </a:p>
          <a:p>
            <a:pPr marL="0" indent="0">
              <a:buClr>
                <a:schemeClr val="dk1"/>
              </a:buClr>
            </a:pPr>
            <a:endParaRPr lang="en-US" dirty="0"/>
          </a:p>
          <a:p>
            <a:pPr marL="0" indent="0">
              <a:buClr>
                <a:schemeClr val="dk1"/>
              </a:buClr>
            </a:pPr>
            <a:r>
              <a:rPr lang="en-US" dirty="0"/>
              <a:t>Make sure you talk about when we use ESEA and when we use ESSA</a:t>
            </a:r>
            <a:endParaRPr dirty="0"/>
          </a:p>
        </p:txBody>
      </p:sp>
      <p:sp>
        <p:nvSpPr>
          <p:cNvPr id="456" name="Google Shape;456;p10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0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10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dirty="0"/>
              <a:t>Presenter: Michelle </a:t>
            </a:r>
            <a:endParaRPr dirty="0"/>
          </a:p>
          <a:p>
            <a:pPr marL="0" indent="0">
              <a:buClr>
                <a:schemeClr val="dk1"/>
              </a:buClr>
            </a:pPr>
            <a:endParaRPr dirty="0"/>
          </a:p>
          <a:p>
            <a:pPr marL="0" indent="0"/>
            <a:r>
              <a:rPr lang="en-US" sz="1500" dirty="0"/>
              <a:t>In order to receive ESEA Funds the state of Colorado must: </a:t>
            </a:r>
            <a:endParaRPr dirty="0"/>
          </a:p>
          <a:p>
            <a:pPr marL="664546" lvl="1" indent="-181240" defTabSz="966612">
              <a:buClr>
                <a:schemeClr val="dk1"/>
              </a:buClr>
              <a:buFont typeface="Arial"/>
              <a:buChar char="•"/>
              <a:defRPr/>
            </a:pPr>
            <a:r>
              <a:rPr lang="en-US" sz="1500" dirty="0"/>
              <a:t>Ensure that student groups represented in ESSA such as FRM, SWD, ELs, students from major races/ethnicities, Migrant, homeless, foster, children of activity duty military, GT receive a high quality education and that we are able to measure and report on their academic progress</a:t>
            </a:r>
          </a:p>
          <a:p>
            <a:pPr marL="664546" lvl="1" indent="-181240" defTabSz="966612">
              <a:buClr>
                <a:schemeClr val="dk1"/>
              </a:buClr>
              <a:buFont typeface="Arial"/>
              <a:buChar char="•"/>
              <a:defRPr/>
            </a:pPr>
            <a:r>
              <a:rPr lang="en-US" sz="1500" dirty="0"/>
              <a:t>Adopt challenging academic content, language, and achievement standards, and standardized testing aligned to those standards in specific contents and grades </a:t>
            </a:r>
            <a:endParaRPr dirty="0"/>
          </a:p>
          <a:p>
            <a:pPr marL="664546" lvl="1" indent="-181240">
              <a:buClr>
                <a:schemeClr val="dk1"/>
              </a:buClr>
              <a:buFont typeface="Arial"/>
              <a:buChar char="•"/>
            </a:pPr>
            <a:r>
              <a:rPr lang="en-US" sz="1500" dirty="0"/>
              <a:t>Develop and implement a differentiated statewide accountability system, which includes performance of all students and specified disaggregated groups</a:t>
            </a:r>
            <a:endParaRPr dirty="0"/>
          </a:p>
          <a:p>
            <a:pPr marL="664546" lvl="1" indent="-181240">
              <a:buClr>
                <a:schemeClr val="dk1"/>
              </a:buClr>
              <a:buFont typeface="Arial"/>
              <a:buChar char="•"/>
            </a:pPr>
            <a:r>
              <a:rPr lang="en-US" sz="1500" dirty="0"/>
              <a:t>Annually report on the performance of students towards state performance goals </a:t>
            </a:r>
            <a:endParaRPr dirty="0"/>
          </a:p>
          <a:p>
            <a:pPr marL="664546" lvl="1" indent="-181240">
              <a:buClr>
                <a:schemeClr val="dk1"/>
              </a:buClr>
              <a:buFont typeface="Arial"/>
              <a:buChar char="•"/>
            </a:pPr>
            <a:r>
              <a:rPr lang="en-US" sz="1500" dirty="0"/>
              <a:t>Identify schools for support and improvement</a:t>
            </a:r>
            <a:endParaRPr dirty="0"/>
          </a:p>
          <a:p>
            <a:pPr marL="664546" lvl="1" indent="-181240">
              <a:buClr>
                <a:schemeClr val="dk1"/>
              </a:buClr>
              <a:buFont typeface="Arial"/>
              <a:buChar char="•"/>
            </a:pPr>
            <a:r>
              <a:rPr lang="en-US" sz="1500" dirty="0"/>
              <a:t>Make sure that Districts develop improvement plans that address the reasons for identification</a:t>
            </a:r>
            <a:endParaRPr dirty="0"/>
          </a:p>
          <a:p>
            <a:pPr marL="664546" lvl="1" indent="-181240">
              <a:buClr>
                <a:schemeClr val="dk1"/>
              </a:buClr>
              <a:buFont typeface="Arial"/>
              <a:buChar char="•"/>
            </a:pPr>
            <a:r>
              <a:rPr lang="en-US" sz="1500" dirty="0"/>
              <a:t>Ensure that teachers and paraprofessionals meet required state qualifications and that students have access to effective, infield, and experienced teachers</a:t>
            </a:r>
            <a:endParaRPr sz="1500" dirty="0"/>
          </a:p>
          <a:p>
            <a:pPr marL="0" indent="0"/>
            <a:endParaRPr sz="1500" dirty="0"/>
          </a:p>
          <a:p>
            <a:pPr marL="0" indent="0"/>
            <a:endParaRPr dirty="0"/>
          </a:p>
        </p:txBody>
      </p:sp>
      <p:sp>
        <p:nvSpPr>
          <p:cNvPr id="463" name="Google Shape;463;p101: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0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02: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dirty="0"/>
              <a:t>Presenter: Michelle </a:t>
            </a:r>
            <a:endParaRPr dirty="0"/>
          </a:p>
          <a:p>
            <a:pPr marL="0" indent="0">
              <a:buClr>
                <a:schemeClr val="dk1"/>
              </a:buClr>
            </a:pPr>
            <a:endParaRPr dirty="0"/>
          </a:p>
          <a:p>
            <a:pPr marL="0" indent="0"/>
            <a:r>
              <a:rPr lang="en-US" dirty="0"/>
              <a:t>Colorado Receives ~ $</a:t>
            </a:r>
            <a:r>
              <a:rPr lang="en-US" dirty="0">
                <a:solidFill>
                  <a:srgbClr val="FF0000"/>
                </a:solidFill>
              </a:rPr>
              <a:t>XXX</a:t>
            </a:r>
            <a:r>
              <a:rPr lang="en-US" dirty="0"/>
              <a:t> in ESEA Funds</a:t>
            </a:r>
            <a:endParaRPr dirty="0"/>
          </a:p>
          <a:p>
            <a:pPr marL="0" indent="0"/>
            <a:r>
              <a:rPr lang="en-US" dirty="0"/>
              <a:t>CDE reserves no more than 5% for administration and oversight of the programs</a:t>
            </a:r>
            <a:endParaRPr dirty="0"/>
          </a:p>
          <a:p>
            <a:pPr marL="483306" lvl="1" indent="0"/>
            <a:r>
              <a:rPr lang="en-US" dirty="0"/>
              <a:t>CDE requests for permission to retain additional funds for School Improvement Efforts</a:t>
            </a:r>
            <a:endParaRPr dirty="0"/>
          </a:p>
          <a:p>
            <a:pPr marL="0" indent="0"/>
            <a:r>
              <a:rPr lang="en-US" dirty="0"/>
              <a:t>Funding period ~ generally 27 months to obligate funds</a:t>
            </a:r>
            <a:endParaRPr dirty="0"/>
          </a:p>
          <a:p>
            <a:pPr marL="0" indent="0"/>
            <a:r>
              <a:rPr lang="en-US" dirty="0"/>
              <a:t>ESSA provides many flexibilities and opportunities to meet program requirements: </a:t>
            </a:r>
            <a:endParaRPr dirty="0"/>
          </a:p>
          <a:p>
            <a:pPr marL="664546" lvl="1" indent="-181240">
              <a:buFont typeface="Arial" panose="020B0604020202020204" pitchFamily="34" charset="0"/>
              <a:buChar char="•"/>
            </a:pPr>
            <a:r>
              <a:rPr lang="en-US" dirty="0"/>
              <a:t>The flexibility in the use of funds through transfer abilities </a:t>
            </a:r>
          </a:p>
          <a:p>
            <a:pPr marL="664546" lvl="1" indent="-181240">
              <a:buFont typeface="Arial" panose="020B0604020202020204" pitchFamily="34" charset="0"/>
              <a:buChar char="•"/>
            </a:pPr>
            <a:r>
              <a:rPr lang="en-US" dirty="0"/>
              <a:t>There is an opportunity to consolidated funds with other formula funding </a:t>
            </a:r>
          </a:p>
          <a:p>
            <a:pPr marL="664546" lvl="1" indent="-181240">
              <a:buFont typeface="Arial" panose="020B0604020202020204" pitchFamily="34" charset="0"/>
              <a:buChar char="•"/>
            </a:pPr>
            <a:r>
              <a:rPr lang="en-US" dirty="0"/>
              <a:t>Rural flexibilities through the Alternative Uses of Funds Authority which will be discussed further in this presentation</a:t>
            </a:r>
          </a:p>
          <a:p>
            <a:pPr marL="664546" lvl="1" indent="-181240">
              <a:buFont typeface="Arial" panose="020B0604020202020204" pitchFamily="34" charset="0"/>
              <a:buChar char="•"/>
            </a:pPr>
            <a:r>
              <a:rPr lang="en-US" dirty="0"/>
              <a:t>Reduce the requirement for districts that have less than 1,000 students or only one school per grade span</a:t>
            </a:r>
          </a:p>
          <a:p>
            <a:pPr marL="664546" lvl="1" indent="-181240">
              <a:buFont typeface="Arial" panose="020B0604020202020204" pitchFamily="34" charset="0"/>
              <a:buChar char="•"/>
            </a:pPr>
            <a:endParaRPr dirty="0"/>
          </a:p>
          <a:p>
            <a:pPr marL="483306" lvl="1" indent="0"/>
            <a:endParaRPr sz="1500" dirty="0"/>
          </a:p>
          <a:p>
            <a:pPr marL="0" indent="0"/>
            <a:endParaRPr sz="1500" dirty="0"/>
          </a:p>
        </p:txBody>
      </p:sp>
      <p:sp>
        <p:nvSpPr>
          <p:cNvPr id="502" name="Google Shape;502;p102: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04: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pPr>
            <a:r>
              <a:rPr lang="en-US" dirty="0"/>
              <a:t>Presenter: Laura </a:t>
            </a:r>
            <a:endParaRPr dirty="0"/>
          </a:p>
        </p:txBody>
      </p:sp>
      <p:sp>
        <p:nvSpPr>
          <p:cNvPr id="517" name="Google Shape;517;p10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0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pPr>
            <a:r>
              <a:rPr lang="en-US" dirty="0"/>
              <a:t>Presenter: Michelle </a:t>
            </a:r>
          </a:p>
          <a:p>
            <a:pPr marL="0" indent="0">
              <a:buClr>
                <a:schemeClr val="dk1"/>
              </a:buClr>
            </a:pPr>
            <a:endParaRPr lang="en-US" dirty="0"/>
          </a:p>
          <a:p>
            <a:pPr marL="0" indent="0">
              <a:buClr>
                <a:schemeClr val="dk1"/>
              </a:buClr>
            </a:pPr>
            <a:endParaRPr lang="en-US" dirty="0"/>
          </a:p>
          <a:p>
            <a:pPr marL="181240" indent="-181240">
              <a:buClr>
                <a:schemeClr val="dk1"/>
              </a:buClr>
              <a:buFont typeface="Arial" panose="020B0604020202020204" pitchFamily="34" charset="0"/>
              <a:buChar char="•"/>
            </a:pPr>
            <a:r>
              <a:rPr lang="en-US" dirty="0"/>
              <a:t>The consolidated application includes each districts allocation from formula grants based on eligibility. These grants include TIA, ID, IIA, IIIA, IV, and V. Please note that IC has a separate application and is not included in the Consolidated Application. </a:t>
            </a:r>
          </a:p>
          <a:p>
            <a:pPr marL="181240" indent="-181240">
              <a:buClr>
                <a:schemeClr val="dk1"/>
              </a:buClr>
              <a:buFont typeface="Arial" panose="020B0604020202020204" pitchFamily="34" charset="0"/>
              <a:buChar char="•"/>
            </a:pPr>
            <a:r>
              <a:rPr lang="en-US" dirty="0"/>
              <a:t>Each district receiving funds under ESEA must complete a needs assessment that identifies and prioritizes school and student needs. </a:t>
            </a:r>
          </a:p>
          <a:p>
            <a:pPr marL="664546" lvl="1" indent="-181240">
              <a:buClr>
                <a:schemeClr val="dk1"/>
              </a:buClr>
              <a:buFont typeface="Arial" panose="020B0604020202020204" pitchFamily="34" charset="0"/>
              <a:buChar char="•"/>
            </a:pPr>
            <a:r>
              <a:rPr lang="en-US" dirty="0"/>
              <a:t>All stakeholder groups must be included in conducting a needs assessment, identifying priorities to use ESEA funds for support and developing the plan on uses of funds</a:t>
            </a:r>
          </a:p>
          <a:p>
            <a:pPr marL="181240" indent="-181240">
              <a:buClr>
                <a:schemeClr val="dk1"/>
              </a:buClr>
              <a:buFont typeface="Arial" panose="020B0604020202020204" pitchFamily="34" charset="0"/>
              <a:buChar char="•"/>
            </a:pPr>
            <a:r>
              <a:rPr lang="en-US" dirty="0"/>
              <a:t>As part of the LEA Grant cycle mentioned previously, Colorado uses the Consolidated Application as the LEA Plan. </a:t>
            </a:r>
          </a:p>
          <a:p>
            <a:pPr marL="181240" indent="-181240">
              <a:buClr>
                <a:schemeClr val="dk1"/>
              </a:buClr>
              <a:buFont typeface="Arial" panose="020B0604020202020204" pitchFamily="34" charset="0"/>
              <a:buChar char="•"/>
            </a:pPr>
            <a:r>
              <a:rPr lang="en-US" dirty="0"/>
              <a:t>It is the districts responsibility to implement the program, provide oversight to schools participating or receiving funds under each program and ensure that the funds are being used for evidence based programs. </a:t>
            </a:r>
          </a:p>
          <a:p>
            <a:pPr marL="181240" indent="-181240">
              <a:buClr>
                <a:schemeClr val="dk1"/>
              </a:buClr>
              <a:buFont typeface="Arial" panose="020B0604020202020204" pitchFamily="34" charset="0"/>
              <a:buChar char="•"/>
            </a:pPr>
            <a:r>
              <a:rPr lang="en-US" dirty="0"/>
              <a:t>The district is required to publicly post LEA Report Cards. CDE conducts the analysis on district performance and posts each district’s report card on the CDE website in which districts can reference their report card through CDE. </a:t>
            </a:r>
          </a:p>
          <a:p>
            <a:pPr marL="0" indent="0">
              <a:buClr>
                <a:schemeClr val="dk1"/>
              </a:buClr>
            </a:pPr>
            <a:endParaRPr lang="en-US" dirty="0"/>
          </a:p>
          <a:p>
            <a:pPr marL="0" indent="0">
              <a:buClr>
                <a:schemeClr val="dk1"/>
              </a:buClr>
            </a:pPr>
            <a:endParaRPr dirty="0"/>
          </a:p>
        </p:txBody>
      </p:sp>
      <p:sp>
        <p:nvSpPr>
          <p:cNvPr id="509" name="Google Shape;509;p10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0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105: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pPr>
            <a:r>
              <a:rPr lang="en-US" dirty="0"/>
              <a:t>Presenter: Kristen </a:t>
            </a:r>
            <a:endParaRPr dirty="0"/>
          </a:p>
          <a:p>
            <a:pPr marL="0" indent="0">
              <a:buClr>
                <a:schemeClr val="dk1"/>
              </a:buClr>
              <a:buSzPts val="1200"/>
            </a:pPr>
            <a:endParaRPr dirty="0"/>
          </a:p>
          <a:p>
            <a:pPr marL="0" indent="0">
              <a:buClr>
                <a:schemeClr val="dk1"/>
              </a:buClr>
              <a:buSzPts val="1200"/>
            </a:pPr>
            <a:r>
              <a:rPr lang="en-US" dirty="0"/>
              <a:t>Each grant has a carryover cap. For example, Title I, part A carryover funds may not exceed 15% of annual allocation, without a waiver from CDE. </a:t>
            </a:r>
            <a:endParaRPr dirty="0"/>
          </a:p>
          <a:p>
            <a:pPr marL="0" indent="0"/>
            <a:endParaRPr dirty="0"/>
          </a:p>
        </p:txBody>
      </p:sp>
      <p:sp>
        <p:nvSpPr>
          <p:cNvPr id="525" name="Google Shape;525;p105: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06: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pPr>
            <a:r>
              <a:rPr lang="en-US"/>
              <a:t>Presenter: Barb, Laura, Kathryn, Shannon</a:t>
            </a:r>
            <a:endParaRPr/>
          </a:p>
        </p:txBody>
      </p:sp>
      <p:sp>
        <p:nvSpPr>
          <p:cNvPr id="533" name="Google Shape;533;p10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0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107: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dirty="0"/>
              <a:t>Presenter: Barb, Laura, Kathryn, Shannon</a:t>
            </a:r>
            <a:endParaRPr dirty="0"/>
          </a:p>
          <a:p>
            <a:pPr marL="0" indent="0">
              <a:buClr>
                <a:schemeClr val="dk1"/>
              </a:buClr>
              <a:buSzPts val="1100"/>
            </a:pPr>
            <a:endParaRPr dirty="0"/>
          </a:p>
          <a:p>
            <a:pPr marL="0" indent="0">
              <a:lnSpc>
                <a:spcPct val="107000"/>
              </a:lnSpc>
              <a:buClr>
                <a:srgbClr val="333333"/>
              </a:buClr>
              <a:buSzPts val="1200"/>
            </a:pPr>
            <a:r>
              <a:rPr lang="en-US" b="1" dirty="0">
                <a:solidFill>
                  <a:srgbClr val="333333"/>
                </a:solidFill>
              </a:rPr>
              <a:t>Title I, Part A is intended to support LEAs in:</a:t>
            </a:r>
            <a:endParaRPr dirty="0"/>
          </a:p>
          <a:p>
            <a:pPr marL="483306" lvl="1" indent="0">
              <a:spcBef>
                <a:spcPts val="793"/>
              </a:spcBef>
            </a:pPr>
            <a:r>
              <a:rPr lang="en-US" dirty="0"/>
              <a:t>Providing high quality academic support to students at risk of not meeting state standards </a:t>
            </a:r>
            <a:endParaRPr dirty="0"/>
          </a:p>
          <a:p>
            <a:pPr marL="483306" lvl="1" indent="0"/>
            <a:r>
              <a:rPr lang="en-US" dirty="0"/>
              <a:t>Improving teaching by promoting effective instruction for at-risk children and for enriched and accelerated programs;</a:t>
            </a:r>
            <a:endParaRPr dirty="0"/>
          </a:p>
          <a:p>
            <a:pPr marL="483306" lvl="1" indent="0"/>
            <a:r>
              <a:rPr lang="en-US" dirty="0"/>
              <a:t>Expanding eligibility of schools for schoolwide programs that serve all children;</a:t>
            </a:r>
            <a:endParaRPr dirty="0"/>
          </a:p>
          <a:p>
            <a:pPr marL="483306" lvl="1" indent="0"/>
            <a:r>
              <a:rPr lang="en-US" dirty="0"/>
              <a:t>Establishing and requiring the use of school-based improvement planning based on a needs assessment</a:t>
            </a:r>
            <a:endParaRPr dirty="0"/>
          </a:p>
          <a:p>
            <a:pPr marL="483306" lvl="1" indent="0"/>
            <a:r>
              <a:rPr lang="en-US" dirty="0"/>
              <a:t>Establishing accountability based on results;</a:t>
            </a:r>
            <a:endParaRPr dirty="0"/>
          </a:p>
          <a:p>
            <a:pPr marL="483306" lvl="1" indent="0"/>
            <a:r>
              <a:rPr lang="en-US" dirty="0"/>
              <a:t>Promoting meaningful stakeholder engagement that involves a variety of stakeholders, including parents and families;</a:t>
            </a:r>
            <a:endParaRPr dirty="0"/>
          </a:p>
          <a:p>
            <a:pPr marL="483306" lvl="1" indent="0"/>
            <a:r>
              <a:rPr lang="en-US" dirty="0"/>
              <a:t>Coordinating with health and social services agencies;</a:t>
            </a:r>
            <a:endParaRPr dirty="0"/>
          </a:p>
          <a:p>
            <a:pPr marL="483306" lvl="1" indent="0"/>
            <a:r>
              <a:rPr lang="en-US" dirty="0"/>
              <a:t>Focusing resources on the schools with the highest percentage of students living in poverty.</a:t>
            </a:r>
            <a:endParaRPr dirty="0"/>
          </a:p>
          <a:p>
            <a:pPr marL="483306" lvl="1" indent="0"/>
            <a:r>
              <a:rPr lang="en-US" dirty="0"/>
              <a:t>Addressing any disparities that result in low-income and minority students being taught at disproportionate rates by ineffective, inexperienced, or out-of-field teachers.</a:t>
            </a:r>
            <a:endParaRPr dirty="0"/>
          </a:p>
          <a:p>
            <a:pPr marL="0" indent="0"/>
            <a:endParaRPr dirty="0"/>
          </a:p>
        </p:txBody>
      </p:sp>
      <p:sp>
        <p:nvSpPr>
          <p:cNvPr id="540" name="Google Shape;540;p107: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0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108: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a:t>Presenter: Barb, Laura, Kathryn, Shannon</a:t>
            </a:r>
            <a:endParaRPr/>
          </a:p>
          <a:p>
            <a:pPr marL="0" indent="0">
              <a:buClr>
                <a:schemeClr val="dk1"/>
              </a:buClr>
              <a:buSzPts val="1100"/>
            </a:pPr>
            <a:endParaRPr/>
          </a:p>
          <a:p>
            <a:pPr marL="0" indent="0">
              <a:buClr>
                <a:schemeClr val="dk1"/>
              </a:buClr>
              <a:buSzPts val="1200"/>
            </a:pPr>
            <a:r>
              <a:rPr lang="en-US" sz="1300"/>
              <a:t>ESSA provides many flexibilities and opportunities for districts and schools to meet the purpose of Title I, Part A</a:t>
            </a:r>
            <a:endParaRPr/>
          </a:p>
          <a:p>
            <a:pPr marL="0" indent="0"/>
            <a:endParaRPr/>
          </a:p>
        </p:txBody>
      </p:sp>
      <p:sp>
        <p:nvSpPr>
          <p:cNvPr id="580" name="Google Shape;580;p108: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pPr>
            <a:r>
              <a:rPr lang="en-US" dirty="0"/>
              <a:t>Presenter: Nazie</a:t>
            </a:r>
            <a:endParaRPr dirty="0"/>
          </a:p>
        </p:txBody>
      </p:sp>
      <p:sp>
        <p:nvSpPr>
          <p:cNvPr id="131" name="Google Shape;131;p9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10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109: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a:t>Presenter: Barb, Laura, Kathryn, Shannon</a:t>
            </a:r>
            <a:endParaRPr/>
          </a:p>
          <a:p>
            <a:pPr marL="0" indent="0">
              <a:buClr>
                <a:schemeClr val="dk1"/>
              </a:buClr>
              <a:buSzPts val="1100"/>
            </a:pPr>
            <a:endParaRPr/>
          </a:p>
          <a:p>
            <a:pPr marL="0" indent="0">
              <a:buClr>
                <a:schemeClr val="dk1"/>
              </a:buClr>
              <a:buSzPts val="1200"/>
            </a:pPr>
            <a:r>
              <a:rPr lang="en-US"/>
              <a:t>An LEA must serve the highest-poverty schools first, allocating equal or higher per-child amounts to schools with higher poverty rates than to schools that are lower on the poverty scale. </a:t>
            </a:r>
            <a:endParaRPr/>
          </a:p>
          <a:p>
            <a:pPr marL="0" indent="0">
              <a:buClr>
                <a:schemeClr val="dk1"/>
              </a:buClr>
              <a:buSzPts val="1200"/>
            </a:pPr>
            <a:r>
              <a:rPr lang="en-US"/>
              <a:t>All schools above 75% poverty must be served first. </a:t>
            </a:r>
            <a:endParaRPr/>
          </a:p>
          <a:p>
            <a:pPr marL="0" indent="0">
              <a:buClr>
                <a:schemeClr val="dk1"/>
              </a:buClr>
              <a:buSzPts val="1200"/>
            </a:pPr>
            <a:r>
              <a:rPr lang="en-US"/>
              <a:t>Rank Order requirements do not apply to LEAs with less than 1,000 students and only one school per grade span, who have the flexibility to serve any schools regardless of poverty. </a:t>
            </a:r>
            <a:endParaRPr/>
          </a:p>
          <a:p>
            <a:pPr marL="0" indent="0">
              <a:buClr>
                <a:schemeClr val="dk1"/>
              </a:buClr>
              <a:buSzPts val="1200"/>
            </a:pPr>
            <a:endParaRPr i="1"/>
          </a:p>
          <a:p>
            <a:pPr marL="0" indent="0">
              <a:buClr>
                <a:schemeClr val="dk1"/>
              </a:buClr>
              <a:buSzPts val="1200"/>
            </a:pPr>
            <a:r>
              <a:rPr lang="en-US" i="1"/>
              <a:t>For more information and resources related to serving schools with Title I funds click </a:t>
            </a:r>
            <a:r>
              <a:rPr lang="en-US" i="1" u="sng">
                <a:solidFill>
                  <a:schemeClr val="hlink"/>
                </a:solidFill>
                <a:hlinkClick r:id="rId3"/>
              </a:rPr>
              <a:t>here</a:t>
            </a:r>
            <a:r>
              <a:rPr lang="en-US" i="1"/>
              <a:t>.</a:t>
            </a:r>
            <a:endParaRPr/>
          </a:p>
          <a:p>
            <a:pPr marL="0" indent="0"/>
            <a:endParaRPr/>
          </a:p>
        </p:txBody>
      </p:sp>
      <p:sp>
        <p:nvSpPr>
          <p:cNvPr id="610" name="Google Shape;610;p109: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110: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a:t>Presenter: Barb, Laura, Kathryn, Shannon</a:t>
            </a:r>
            <a:endParaRPr/>
          </a:p>
          <a:p>
            <a:pPr marL="0" indent="0">
              <a:buClr>
                <a:schemeClr val="dk1"/>
              </a:buClr>
              <a:buSzPts val="1100"/>
            </a:pPr>
            <a:endParaRPr/>
          </a:p>
          <a:p>
            <a:pPr marL="0" indent="0">
              <a:buClr>
                <a:schemeClr val="dk1"/>
              </a:buClr>
              <a:buSzPts val="1200"/>
            </a:pPr>
            <a:r>
              <a:rPr lang="en-US" u="sng">
                <a:solidFill>
                  <a:schemeClr val="hlink"/>
                </a:solidFill>
                <a:hlinkClick r:id="rId3"/>
              </a:rPr>
              <a:t>Schoolwide Programs</a:t>
            </a:r>
            <a:r>
              <a:rPr lang="en-US"/>
              <a:t> – A Title I Schoolwide Program is an option for schools with high numbers of at-risk students and poverty rates of 40% or higher. In </a:t>
            </a:r>
            <a:r>
              <a:rPr lang="en-US" u="sng">
                <a:solidFill>
                  <a:schemeClr val="hlink"/>
                </a:solidFill>
                <a:hlinkClick r:id="rId3"/>
              </a:rPr>
              <a:t>schoolwide programs</a:t>
            </a:r>
            <a:r>
              <a:rPr lang="en-US"/>
              <a:t>, the use of Title I, Part A funds is based on a </a:t>
            </a:r>
            <a:r>
              <a:rPr lang="en-US" u="sng">
                <a:solidFill>
                  <a:schemeClr val="hlink"/>
                </a:solidFill>
                <a:hlinkClick r:id="rId4"/>
              </a:rPr>
              <a:t>comprehensive needs assessment</a:t>
            </a:r>
            <a:r>
              <a:rPr lang="en-US"/>
              <a:t>. </a:t>
            </a:r>
            <a:endParaRPr/>
          </a:p>
          <a:p>
            <a:pPr marL="0" indent="0">
              <a:buClr>
                <a:schemeClr val="dk1"/>
              </a:buClr>
              <a:buSzPts val="1200"/>
            </a:pPr>
            <a:endParaRPr/>
          </a:p>
          <a:p>
            <a:pPr marL="0" indent="0">
              <a:buClr>
                <a:schemeClr val="dk1"/>
              </a:buClr>
              <a:buSzPts val="1200"/>
            </a:pPr>
            <a:r>
              <a:rPr lang="en-US"/>
              <a:t>Schoolwide programs use Title I, Part A funds to upgrade the educational program of the entire school, with special attention to providing services to students identified as at-risk. Title I, Part A funds must be used to address the educational needs of the school.</a:t>
            </a:r>
            <a:endParaRPr/>
          </a:p>
          <a:p>
            <a:pPr marL="0" indent="0"/>
            <a:endParaRPr/>
          </a:p>
          <a:p>
            <a:pPr marL="0" indent="0">
              <a:buClr>
                <a:schemeClr val="dk1"/>
              </a:buClr>
              <a:buSzPts val="1200"/>
            </a:pPr>
            <a:r>
              <a:rPr lang="en-US"/>
              <a:t>Targeted assistance programs are designed to provide supplemental services only to eligible students that are identified as at-risk of failing to meet the state’s academic content standards, rather than upgrading the entire schoolwide instructional system. ESSA provides many flexibilities and opportunities for districts and schools to meet the purpose of Title I, Part A.</a:t>
            </a:r>
            <a:endParaRPr/>
          </a:p>
          <a:p>
            <a:pPr marL="0" indent="0"/>
            <a:endParaRPr/>
          </a:p>
        </p:txBody>
      </p:sp>
      <p:sp>
        <p:nvSpPr>
          <p:cNvPr id="619" name="Google Shape;619;p110: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11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a:t>Presenter: Barb, Laura, Kathryn, Shannon</a:t>
            </a:r>
            <a:endParaRPr/>
          </a:p>
          <a:p>
            <a:pPr marL="0" indent="0">
              <a:buClr>
                <a:schemeClr val="dk1"/>
              </a:buClr>
              <a:buSzPts val="1100"/>
            </a:pPr>
            <a:endParaRPr/>
          </a:p>
          <a:p>
            <a:pPr marL="0" indent="0">
              <a:buClr>
                <a:schemeClr val="dk1"/>
              </a:buClr>
              <a:buSzPts val="1200"/>
            </a:pPr>
            <a:r>
              <a:rPr lang="en-US"/>
              <a:t>Maintenance of Effort</a:t>
            </a:r>
            <a:endParaRPr/>
          </a:p>
          <a:p>
            <a:pPr marL="0" indent="0">
              <a:buClr>
                <a:schemeClr val="dk1"/>
              </a:buClr>
              <a:buSzPts val="1200"/>
            </a:pPr>
            <a:r>
              <a:rPr lang="en-US"/>
              <a:t>Section 8521(a) of ESSA stipulates that LEAs may receive funds under a covered program for any fiscal year only if the SEA finds that either the combined fiscal effort per student or aggregate State and local expenditures of the LEA was not less than 90% of the combined fiscal effort or aggregate expenditures for the second preceding fiscal year. </a:t>
            </a:r>
            <a:endParaRPr/>
          </a:p>
          <a:p>
            <a:pPr marL="604133" indent="-362480"/>
            <a:r>
              <a:rPr lang="en-US"/>
              <a:t>LEAs have submitted an assurance in the ESEA General Assurances form to acknowledge the LEA is in compliance with applicable statutory requirements.</a:t>
            </a:r>
            <a:endParaRPr/>
          </a:p>
          <a:p>
            <a:pPr marL="604133" indent="-362480"/>
            <a:r>
              <a:rPr lang="en-US"/>
              <a:t>LEA expenditures to be included or excluded in determining MOE are defined by Federal regulations. </a:t>
            </a:r>
            <a:endParaRPr/>
          </a:p>
          <a:p>
            <a:pPr marL="604133" indent="-362480"/>
            <a:r>
              <a:rPr lang="en-US"/>
              <a:t>CDE will run the preliminary review of ESEA MOE in late Spring, based on finalized December financial data pipeline submissions for the preceding fiscal year.</a:t>
            </a:r>
            <a:endParaRPr sz="1500"/>
          </a:p>
          <a:p>
            <a:pPr marL="0" indent="0"/>
            <a:endParaRPr/>
          </a:p>
        </p:txBody>
      </p:sp>
      <p:sp>
        <p:nvSpPr>
          <p:cNvPr id="628" name="Google Shape;628;p111: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16: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buSzPts val="1100"/>
            </a:pPr>
            <a:r>
              <a:rPr lang="en-US"/>
              <a:t>Presenter: Barb, Laura, Kathryn, Shannon</a:t>
            </a:r>
            <a:endParaRPr/>
          </a:p>
        </p:txBody>
      </p:sp>
      <p:sp>
        <p:nvSpPr>
          <p:cNvPr id="635" name="Google Shape;635;p1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17: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r>
              <a:rPr lang="en-US" dirty="0"/>
              <a:t>KC</a:t>
            </a:r>
            <a:endParaRPr dirty="0"/>
          </a:p>
        </p:txBody>
      </p:sp>
      <p:sp>
        <p:nvSpPr>
          <p:cNvPr id="643" name="Google Shape;643;p1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1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118: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11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119: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12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120: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12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a:t>Presenter: Kristen</a:t>
            </a:r>
            <a:endParaRPr/>
          </a:p>
        </p:txBody>
      </p:sp>
      <p:sp>
        <p:nvSpPr>
          <p:cNvPr id="671" name="Google Shape;671;p121: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a6513fe7c9_0_9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a6513fe7c9_0_97: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a:t>Presenter: Kristen</a:t>
            </a:r>
            <a:endParaRPr/>
          </a:p>
          <a:p>
            <a:pPr marL="0" indent="0">
              <a:buClr>
                <a:schemeClr val="dk1"/>
              </a:buClr>
              <a:buSzPts val="1100"/>
            </a:pPr>
            <a:endParaRPr/>
          </a:p>
          <a:p>
            <a:pPr marL="0" indent="0">
              <a:buClr>
                <a:schemeClr val="dk1"/>
              </a:buClr>
              <a:buSzPts val="1200"/>
            </a:pPr>
            <a:r>
              <a:rPr lang="en-US"/>
              <a:t>Parental involvement is an integral part of all Title I programs, including the MEP. Research shows that parents play a significant role in the academic achievement of their children. Therefore, it is important for parents and schools to develop partnerships and build ongoing dialogues to improve student achievement. In order to receive ESEA funds including Migrant funds, local operating agencies must implement programs, activities, and procedures that effectively involve parents and families.</a:t>
            </a:r>
            <a:endParaRPr/>
          </a:p>
          <a:p>
            <a:pPr marL="0" indent="0">
              <a:buClr>
                <a:schemeClr val="dk1"/>
              </a:buClr>
              <a:buSzPts val="1200"/>
            </a:pPr>
            <a:r>
              <a:rPr lang="en-US"/>
              <a:t>Stakeholder Engagement in LEA Plan for ESEA funds</a:t>
            </a:r>
            <a:endParaRPr/>
          </a:p>
          <a:p>
            <a:pPr marL="483306" lvl="1" indent="0">
              <a:buClr>
                <a:schemeClr val="dk1"/>
              </a:buClr>
              <a:buSzPts val="1200"/>
            </a:pPr>
            <a:r>
              <a:rPr lang="en-US"/>
              <a:t>•When developing LEA Plans, districts must meaningfully consult with parents of children in schools receiving Title I funds.</a:t>
            </a:r>
            <a:endParaRPr/>
          </a:p>
          <a:p>
            <a:pPr marL="483306" lvl="1" indent="0">
              <a:buClr>
                <a:schemeClr val="dk1"/>
              </a:buClr>
              <a:buSzPts val="1200"/>
            </a:pPr>
            <a:r>
              <a:rPr lang="en-US"/>
              <a:t>•District plans must describe the strategies the district will employ to meet the parent and family engagement requirements</a:t>
            </a:r>
            <a:endParaRPr/>
          </a:p>
          <a:p>
            <a:pPr marL="483306" lvl="1" indent="0">
              <a:buClr>
                <a:schemeClr val="dk1"/>
              </a:buClr>
              <a:buSzPts val="1200"/>
            </a:pPr>
            <a:r>
              <a:rPr lang="en-US"/>
              <a:t>•If the district plan is not satisfactory to the parents of low-income students, the district must submit any parent comments to </a:t>
            </a:r>
            <a:r>
              <a:rPr lang="en-US" u="sng">
                <a:solidFill>
                  <a:schemeClr val="hlink"/>
                </a:solidFill>
                <a:hlinkClick r:id="rId3"/>
              </a:rPr>
              <a:t>consolidatedapplications@cde.state.co.us</a:t>
            </a:r>
            <a:endParaRPr/>
          </a:p>
          <a:p>
            <a:pPr marL="483306" lvl="1" indent="0">
              <a:buClr>
                <a:schemeClr val="dk1"/>
              </a:buClr>
              <a:buSzPts val="1200"/>
            </a:pPr>
            <a:r>
              <a:rPr lang="en-US"/>
              <a:t>	For example, if parents have expressed dissatisfaction in stakeholder engagement meetings or on surveys</a:t>
            </a:r>
            <a:endParaRPr/>
          </a:p>
          <a:p>
            <a:pPr marL="483306" lvl="1" indent="0">
              <a:buClr>
                <a:schemeClr val="dk1"/>
              </a:buClr>
              <a:buSzPts val="1200"/>
            </a:pPr>
            <a:endParaRPr/>
          </a:p>
          <a:p>
            <a:pPr marL="0" indent="0"/>
            <a:endParaRPr/>
          </a:p>
        </p:txBody>
      </p:sp>
      <p:sp>
        <p:nvSpPr>
          <p:cNvPr id="678" name="Google Shape;678;ga6513fe7c9_0_97: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3dc6af714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3dc6af714_0_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buClr>
                <a:schemeClr val="dk1"/>
              </a:buClr>
            </a:pPr>
            <a:r>
              <a:rPr lang="en-US"/>
              <a:t>Presenter: Everyone introduces self and role, Mark introduces self and gives bio/background</a:t>
            </a:r>
            <a:endParaRPr/>
          </a:p>
        </p:txBody>
      </p:sp>
      <p:sp>
        <p:nvSpPr>
          <p:cNvPr id="114" name="Google Shape;114;g53dc6af714_0_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12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r>
              <a:rPr lang="en-US"/>
              <a:t>Presenter: Kristen</a:t>
            </a:r>
            <a:endParaRPr/>
          </a:p>
        </p:txBody>
      </p:sp>
      <p:sp>
        <p:nvSpPr>
          <p:cNvPr id="685" name="Google Shape;685;p1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1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123: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3800"/>
            </a:pPr>
            <a:r>
              <a:rPr lang="en-US" sz="4000"/>
              <a:t>Presenter: Kristen</a:t>
            </a:r>
            <a:endParaRPr sz="4000"/>
          </a:p>
          <a:p>
            <a:pPr marL="0" indent="0">
              <a:buClr>
                <a:schemeClr val="dk1"/>
              </a:buClr>
              <a:buSzPts val="3800"/>
            </a:pPr>
            <a:r>
              <a:rPr lang="en-US" sz="4000"/>
              <a:t>The ESSA contains several requirements for Title I programs including the MEP. Each LEA must develop a written parent, family, and community engagement policy which is monitored and evaluated annually, and which must contain the following elements:</a:t>
            </a:r>
            <a:endParaRPr/>
          </a:p>
          <a:p>
            <a:pPr marL="966612" lvl="1" indent="-483306">
              <a:lnSpc>
                <a:spcPct val="120000"/>
              </a:lnSpc>
              <a:buClr>
                <a:schemeClr val="dk1"/>
              </a:buClr>
              <a:buSzPts val="2800"/>
              <a:buFont typeface="Arial"/>
              <a:buChar char="•"/>
            </a:pPr>
            <a:r>
              <a:rPr lang="en-US" sz="3000"/>
              <a:t>Description of how parents will be involved in its development;</a:t>
            </a:r>
            <a:endParaRPr/>
          </a:p>
          <a:p>
            <a:pPr marL="966612" lvl="1" indent="-483306">
              <a:lnSpc>
                <a:spcPct val="120000"/>
              </a:lnSpc>
              <a:buClr>
                <a:schemeClr val="dk1"/>
              </a:buClr>
              <a:buSzPts val="2800"/>
              <a:buFont typeface="Arial"/>
              <a:buChar char="•"/>
            </a:pPr>
            <a:r>
              <a:rPr lang="en-US" sz="3000"/>
              <a:t>Description of how the policy will be available to parents and the public and how the LEA will distribute the written parent and family involvement policy; Description of how the LEA will ensure that this policy will be in a language and format that parents can understand; and Description of how the LEA will ensure two-way meaningful communication between the LEA, parents and family members;</a:t>
            </a:r>
            <a:endParaRPr/>
          </a:p>
          <a:p>
            <a:pPr marL="966612" lvl="1" indent="-483306">
              <a:lnSpc>
                <a:spcPct val="120000"/>
              </a:lnSpc>
              <a:buClr>
                <a:schemeClr val="dk1"/>
              </a:buClr>
              <a:buSzPts val="2800"/>
              <a:buFont typeface="Arial"/>
              <a:buChar char="•"/>
            </a:pPr>
            <a:r>
              <a:rPr lang="en-US" sz="3000"/>
              <a:t>Description of how the program will collaborate with other Federal programs.</a:t>
            </a:r>
            <a:br>
              <a:rPr lang="en-US" sz="3000"/>
            </a:br>
            <a:r>
              <a:rPr lang="en-US" sz="3000"/>
              <a:t>Support parents of preschool children in the transition from early childhood education.</a:t>
            </a:r>
            <a:endParaRPr/>
          </a:p>
          <a:p>
            <a:pPr marL="966612" lvl="1" indent="-483306">
              <a:lnSpc>
                <a:spcPct val="120000"/>
              </a:lnSpc>
              <a:buClr>
                <a:schemeClr val="accent5"/>
              </a:buClr>
              <a:buSzPts val="2800"/>
              <a:buFont typeface="Arial"/>
              <a:buChar char="•"/>
            </a:pPr>
            <a:r>
              <a:rPr lang="en-US" sz="3000">
                <a:solidFill>
                  <a:schemeClr val="accent5"/>
                </a:solidFill>
              </a:rPr>
              <a:t>Description of how the LEA will develop a Parent compact that outlines how parents, staff, and students will share the responsibility for high student academic achievement;</a:t>
            </a:r>
            <a:endParaRPr/>
          </a:p>
          <a:p>
            <a:pPr marL="966612" lvl="1" indent="-483306">
              <a:lnSpc>
                <a:spcPct val="120000"/>
              </a:lnSpc>
              <a:buClr>
                <a:schemeClr val="accent5"/>
              </a:buClr>
              <a:buSzPts val="2800"/>
              <a:buFont typeface="Arial"/>
              <a:buChar char="•"/>
            </a:pPr>
            <a:r>
              <a:rPr lang="en-US" sz="3000">
                <a:solidFill>
                  <a:schemeClr val="accent5"/>
                </a:solidFill>
              </a:rPr>
              <a:t>Describe how the LEA will meet the following requirements:</a:t>
            </a:r>
            <a:br>
              <a:rPr lang="en-US" sz="3000">
                <a:solidFill>
                  <a:schemeClr val="accent5"/>
                </a:solidFill>
              </a:rPr>
            </a:br>
            <a:r>
              <a:rPr lang="en-US" sz="3000">
                <a:solidFill>
                  <a:schemeClr val="accent5"/>
                </a:solidFill>
              </a:rPr>
              <a:t>Participation in 3 State PAC Meetings – The State Parent Advisory Council (PAC) is a statutory requirement and therefore must be a part of an LEA’s overall parent/family/community engagement plan.</a:t>
            </a:r>
            <a:endParaRPr/>
          </a:p>
          <a:p>
            <a:pPr marL="0" indent="0"/>
            <a:endParaRPr/>
          </a:p>
        </p:txBody>
      </p:sp>
      <p:sp>
        <p:nvSpPr>
          <p:cNvPr id="694" name="Google Shape;694;p123: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124: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r>
              <a:rPr lang="en-US"/>
              <a:t>Presenter: Jenny or Kristen?</a:t>
            </a:r>
            <a:endParaRPr/>
          </a:p>
        </p:txBody>
      </p:sp>
      <p:sp>
        <p:nvSpPr>
          <p:cNvPr id="721" name="Google Shape;721;p1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2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buSzPts val="1100"/>
            </a:pPr>
            <a:r>
              <a:rPr lang="en-US"/>
              <a:t>Presenter: Jenny or Kristen?</a:t>
            </a:r>
            <a:endParaRPr/>
          </a:p>
        </p:txBody>
      </p:sp>
      <p:sp>
        <p:nvSpPr>
          <p:cNvPr id="728" name="Google Shape;728;p1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126: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buSzPts val="1100"/>
            </a:pPr>
            <a:r>
              <a:rPr lang="en-US"/>
              <a:t>Presenter: Kristen?</a:t>
            </a:r>
            <a:endParaRPr/>
          </a:p>
        </p:txBody>
      </p:sp>
      <p:sp>
        <p:nvSpPr>
          <p:cNvPr id="735" name="Google Shape;735;p1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127: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r>
              <a:rPr lang="en-US"/>
              <a:t>Presenter: Michelle</a:t>
            </a:r>
            <a:endParaRPr/>
          </a:p>
        </p:txBody>
      </p:sp>
      <p:sp>
        <p:nvSpPr>
          <p:cNvPr id="742" name="Google Shape;742;p1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1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128: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r>
              <a:rPr lang="en-US" b="1" u="sng"/>
              <a:t>Presenter: Michelle</a:t>
            </a:r>
            <a:endParaRPr b="1" u="sng"/>
          </a:p>
          <a:p>
            <a:pPr marL="0" indent="0">
              <a:buClr>
                <a:schemeClr val="dk1"/>
              </a:buClr>
              <a:buSzPts val="1200"/>
            </a:pPr>
            <a:endParaRPr b="1" u="sng"/>
          </a:p>
          <a:p>
            <a:pPr marL="0" indent="0">
              <a:buClr>
                <a:schemeClr val="dk1"/>
              </a:buClr>
              <a:buSzPts val="1200"/>
            </a:pPr>
            <a:r>
              <a:rPr lang="en-US" b="1" u="sng"/>
              <a:t>Purpose</a:t>
            </a:r>
            <a:r>
              <a:rPr lang="en-US"/>
              <a:t>:</a:t>
            </a:r>
            <a:endParaRPr/>
          </a:p>
          <a:p>
            <a:pPr marL="0" indent="0"/>
            <a:r>
              <a:rPr lang="en-US"/>
              <a:t>The purpose of Title I, Part D is to Improve educational services for children and youth who are neglected (N) or delinquent (D) so that they have the opportunity to meet challenging State academic content and achievement standards;</a:t>
            </a:r>
            <a:endParaRPr/>
          </a:p>
          <a:p>
            <a:pPr marL="0" indent="0"/>
            <a:r>
              <a:rPr lang="en-US"/>
              <a:t>Provide children and youth who are N or D services so that they can successfully transition from institutionalization to further education or employment; and</a:t>
            </a:r>
            <a:endParaRPr/>
          </a:p>
          <a:p>
            <a:pPr marL="0" indent="0"/>
            <a:r>
              <a:rPr lang="en-US"/>
              <a:t>to prevent youth from dropping out of school. As well as make sure those who have dropped out and those returning from a correctional facility receive a support system that ensures they continued education. </a:t>
            </a:r>
            <a:endParaRPr/>
          </a:p>
          <a:p>
            <a:pPr marL="0" indent="0"/>
            <a:endParaRPr/>
          </a:p>
          <a:p>
            <a:pPr marL="0" indent="0"/>
            <a:r>
              <a:rPr lang="en-US"/>
              <a:t>Please be sure to take a look at the Title I, Part D homepage for more information and resources! </a:t>
            </a:r>
            <a:endParaRPr/>
          </a:p>
          <a:p>
            <a:pPr marL="0" indent="0"/>
            <a:endParaRPr/>
          </a:p>
          <a:p>
            <a:pPr marL="0" indent="0">
              <a:buClr>
                <a:schemeClr val="dk1"/>
              </a:buClr>
              <a:buSzPts val="1200"/>
            </a:pPr>
            <a:endParaRPr/>
          </a:p>
          <a:p>
            <a:pPr marL="483306" lvl="1" indent="0"/>
            <a:endParaRPr/>
          </a:p>
          <a:p>
            <a:pPr marL="0" indent="0"/>
            <a:endParaRPr/>
          </a:p>
          <a:p>
            <a:pPr marL="0" indent="0"/>
            <a:endParaRPr/>
          </a:p>
        </p:txBody>
      </p:sp>
      <p:sp>
        <p:nvSpPr>
          <p:cNvPr id="749" name="Google Shape;749;p128: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a6342caf09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a6342caf09_0_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b="1"/>
              <a:t>Presenter: Michelle</a:t>
            </a:r>
            <a:endParaRPr b="1"/>
          </a:p>
          <a:p>
            <a:pPr marL="0" indent="0"/>
            <a:r>
              <a:rPr lang="en-US" b="1"/>
              <a:t>Overall: </a:t>
            </a:r>
            <a:endParaRPr b="1"/>
          </a:p>
          <a:p>
            <a:pPr marL="0" indent="0"/>
            <a:r>
              <a:rPr lang="en-US"/>
              <a:t>This program contains three subparts. Subpart 1 is funding to support the education of youth in state operated institutions.  The state agency is responsible in providing a free public education to the children and youth in their eligible facilities.. So sometimes the Division of Youth Services might have a facility under them but they don’t provide the free education, the LEA does and then those facilities could be eligible to receive funding through the LEA.  Subpart 1 contains a requirement that the State Agency must spend at least 15% and more than 30% on transition services and it is subject to Supplement Not Supplant where </a:t>
            </a:r>
            <a:r>
              <a:rPr lang="en-US">
                <a:solidFill>
                  <a:srgbClr val="333333"/>
                </a:solidFill>
                <a:highlight>
                  <a:srgbClr val="FFFFFF"/>
                </a:highlight>
              </a:rPr>
              <a:t> funds must only be used to provide additional services, staff, programs, or materials that are not provided with State or local resources absent federal funds; federal funds cannot pay for resources that would otherwise be purchased with State and/or local funds. State Agencies can also upgrade the entire educational effort by moving to an institution-wide project which is like schoolwide program. </a:t>
            </a:r>
            <a:endParaRPr/>
          </a:p>
          <a:p>
            <a:pPr marL="0" indent="0"/>
            <a:endParaRPr/>
          </a:p>
          <a:p>
            <a:pPr marL="0" indent="0"/>
            <a:r>
              <a:rPr lang="en-US"/>
              <a:t> Subpart 2 is what most of the state consists of and a little more flexible than Subpart 1. It provides assistance to school districts that work with local facilities that serve adjudicated youth. Unlike subpart 1, Subpart 2 doesn’t have a requirement when it comes to how much should be spent on transition services but should consider putting a good amount towards it. The Subpart 2 recipients also need a formal agreement with the LEA and the facility. </a:t>
            </a:r>
            <a:endParaRPr/>
          </a:p>
          <a:p>
            <a:pPr marL="0" indent="0"/>
            <a:endParaRPr b="1"/>
          </a:p>
          <a:p>
            <a:pPr marL="0" indent="0">
              <a:buClr>
                <a:schemeClr val="dk1"/>
              </a:buClr>
              <a:buSzPts val="1100"/>
            </a:pPr>
            <a:r>
              <a:rPr lang="en-US"/>
              <a:t>Finally Subpart 3 is requiring both Subpart 1 and Subpart 2 recipients to evaluate the program they implement and using that information to plan and improve the program for the future. </a:t>
            </a:r>
            <a:endParaRPr b="1"/>
          </a:p>
          <a:p>
            <a:pPr marL="0" indent="0">
              <a:buClr>
                <a:schemeClr val="dk1"/>
              </a:buClr>
            </a:pPr>
            <a:endParaRPr b="1"/>
          </a:p>
          <a:p>
            <a:pPr marL="483306" lvl="1" indent="0">
              <a:buClr>
                <a:schemeClr val="dk1"/>
              </a:buClr>
            </a:pPr>
            <a:endParaRPr/>
          </a:p>
        </p:txBody>
      </p:sp>
      <p:sp>
        <p:nvSpPr>
          <p:cNvPr id="759" name="Google Shape;759;ga6342caf09_0_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a6c3c8d66b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a6c3c8d66b_0_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lvl="1" indent="0">
              <a:buClr>
                <a:schemeClr val="dk1"/>
              </a:buClr>
            </a:pPr>
            <a:r>
              <a:rPr lang="en-US" b="1" dirty="0"/>
              <a:t>Presenting: Michelle</a:t>
            </a:r>
          </a:p>
          <a:p>
            <a:pPr marL="0" lvl="1" indent="0" defTabSz="966612">
              <a:buClr>
                <a:schemeClr val="dk1"/>
              </a:buClr>
              <a:defRPr/>
            </a:pPr>
            <a:r>
              <a:rPr lang="en-US" dirty="0"/>
              <a:t>All Subparts must complete an annual count of eligible students. We just recently sent out the Annual Count to both the State Agency and the eligible local educational agencies. The annual count is collected in December and generates the funding for the next year. There are three parts to determining eligibility - we must determine which State Agencies and LEAs are eligible for the program, then the facilities within the State Agency and LEA and then which kids to actually count in the Annual Count Collection. It is important to note that both subparts include different requirements for counting. </a:t>
            </a:r>
          </a:p>
          <a:p>
            <a:pPr marL="0" lvl="1" indent="0">
              <a:buClr>
                <a:schemeClr val="dk1"/>
              </a:buClr>
            </a:pPr>
            <a:endParaRPr lang="en-US" b="1" dirty="0"/>
          </a:p>
          <a:p>
            <a:pPr marL="0" indent="0">
              <a:buSzPts val="1100"/>
            </a:pPr>
            <a:r>
              <a:rPr lang="en-US" dirty="0"/>
              <a:t>A big part of Title I, Part D is the counting versus serving piece. As you can see, Subpart 1 and Subpart 2 are counting children based on different criteria. The same goes for when they serve facilities with this funding. The children that were included in the count might not necessarily be the ones to receive the services. Kids are constantly moving in and out of facilities and it is important to serve your facilities with the greatest need. </a:t>
            </a:r>
          </a:p>
          <a:p>
            <a:pPr marL="0" lvl="2" indent="0">
              <a:buClr>
                <a:schemeClr val="dk1"/>
              </a:buClr>
            </a:pPr>
            <a:endParaRPr lang="en-US" dirty="0"/>
          </a:p>
          <a:p>
            <a:pPr marL="0" indent="0">
              <a:buClr>
                <a:schemeClr val="dk1"/>
              </a:buClr>
              <a:buSzPts val="1100"/>
            </a:pPr>
            <a:r>
              <a:rPr lang="en-US" dirty="0"/>
              <a:t>So if you think you might have a facility within your district that probably should be included in the annual count, please reach out to Alan Shimmin or myself </a:t>
            </a:r>
          </a:p>
          <a:p>
            <a:pPr marL="0" lvl="1" indent="0">
              <a:buClr>
                <a:schemeClr val="dk1"/>
              </a:buClr>
            </a:pPr>
            <a:endParaRPr b="1" dirty="0"/>
          </a:p>
          <a:p>
            <a:pPr marL="0" lvl="1" indent="0">
              <a:buClr>
                <a:schemeClr val="dk1"/>
              </a:buClr>
            </a:pPr>
            <a:r>
              <a:rPr lang="en-US" dirty="0"/>
              <a:t>Again, the criteria for who is served differs between the two subparts. One thing to keep in mind when it comes to serving students is that any facility that receives Title I, Part D must report students that directly benefited from the program in the Consolidated State Performance Report or CSPR. The CSPR collection aid in the on-going evaluations of all Title I programs statewide. The data collected is analyzed and reported back to ED to inform programming decisions. This was recently just completed by our facilities. </a:t>
            </a:r>
            <a:endParaRPr dirty="0"/>
          </a:p>
        </p:txBody>
      </p:sp>
      <p:sp>
        <p:nvSpPr>
          <p:cNvPr id="788" name="Google Shape;788;ga6c3c8d66b_0_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a6342caf09_0_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a6342caf09_0_13: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lnSpc>
                <a:spcPct val="90000"/>
              </a:lnSpc>
              <a:spcBef>
                <a:spcPts val="1057"/>
              </a:spcBef>
            </a:pPr>
            <a:r>
              <a:rPr lang="en-US" b="1" dirty="0"/>
              <a:t>Presenter: Michelle</a:t>
            </a:r>
            <a:endParaRPr b="1" dirty="0"/>
          </a:p>
          <a:p>
            <a:pPr marL="0" indent="0">
              <a:lnSpc>
                <a:spcPct val="90000"/>
              </a:lnSpc>
              <a:spcBef>
                <a:spcPts val="1057"/>
              </a:spcBef>
            </a:pPr>
            <a:r>
              <a:rPr lang="en-US" dirty="0"/>
              <a:t>Finally here are some ways that LEAs can use Title I, Part D funds under Subpart 2: </a:t>
            </a:r>
            <a:endParaRPr dirty="0"/>
          </a:p>
          <a:p>
            <a:pPr marL="483306" indent="-322204">
              <a:lnSpc>
                <a:spcPct val="90000"/>
              </a:lnSpc>
              <a:spcBef>
                <a:spcPts val="1057"/>
              </a:spcBef>
              <a:buClr>
                <a:schemeClr val="dk1"/>
              </a:buClr>
              <a:buSzPts val="1200"/>
              <a:buChar char="•"/>
            </a:pPr>
            <a:r>
              <a:rPr lang="en-US" dirty="0"/>
              <a:t>Transition Services</a:t>
            </a:r>
            <a:endParaRPr dirty="0"/>
          </a:p>
          <a:p>
            <a:pPr marL="483306" indent="-322204">
              <a:lnSpc>
                <a:spcPct val="90000"/>
              </a:lnSpc>
              <a:buClr>
                <a:schemeClr val="dk1"/>
              </a:buClr>
              <a:buSzPts val="1200"/>
              <a:buChar char="•"/>
            </a:pPr>
            <a:r>
              <a:rPr lang="en-US" dirty="0"/>
              <a:t>Dropout Prevention Programs for at risk children and youth </a:t>
            </a:r>
            <a:endParaRPr dirty="0"/>
          </a:p>
          <a:p>
            <a:pPr marL="483306" indent="-322204">
              <a:lnSpc>
                <a:spcPct val="90000"/>
              </a:lnSpc>
              <a:buClr>
                <a:schemeClr val="dk1"/>
              </a:buClr>
              <a:buSzPts val="1200"/>
              <a:buChar char="•"/>
            </a:pPr>
            <a:r>
              <a:rPr lang="en-US" dirty="0"/>
              <a:t>health and social services like day care, drug alcohol counseling, mental health services, services that will help individuals complete their education (increase the likelihood) </a:t>
            </a:r>
            <a:endParaRPr dirty="0"/>
          </a:p>
          <a:p>
            <a:pPr marL="483306" indent="-322204">
              <a:lnSpc>
                <a:spcPct val="90000"/>
              </a:lnSpc>
              <a:buClr>
                <a:schemeClr val="dk1"/>
              </a:buClr>
              <a:buSzPts val="1200"/>
              <a:buChar char="•"/>
            </a:pPr>
            <a:r>
              <a:rPr lang="en-US" dirty="0"/>
              <a:t>Special programs that will </a:t>
            </a:r>
            <a:r>
              <a:rPr lang="en-US" dirty="0" err="1"/>
              <a:t>mee</a:t>
            </a:r>
            <a:r>
              <a:rPr lang="en-US" dirty="0"/>
              <a:t> the unique academic needs of children and youth like career and technical education, special education, career counseling, curriculum-based youth entrepreneurship education , securing student loans and grants for postsecondary education </a:t>
            </a:r>
            <a:endParaRPr dirty="0"/>
          </a:p>
          <a:p>
            <a:pPr marL="483306" indent="-322204">
              <a:lnSpc>
                <a:spcPct val="90000"/>
              </a:lnSpc>
              <a:buClr>
                <a:schemeClr val="dk1"/>
              </a:buClr>
              <a:buSzPts val="1200"/>
              <a:buChar char="•"/>
            </a:pPr>
            <a:r>
              <a:rPr lang="en-US" dirty="0"/>
              <a:t>Mentoring and peer mediation programs</a:t>
            </a:r>
            <a:endParaRPr dirty="0"/>
          </a:p>
          <a:p>
            <a:pPr marL="483306" indent="-322204">
              <a:lnSpc>
                <a:spcPct val="90000"/>
              </a:lnSpc>
              <a:buClr>
                <a:schemeClr val="dk1"/>
              </a:buClr>
              <a:buSzPts val="1200"/>
              <a:buChar char="•"/>
            </a:pPr>
            <a:r>
              <a:rPr lang="en-US" dirty="0"/>
              <a:t>Programs for at-risk Indian children and youth</a:t>
            </a:r>
            <a:endParaRPr dirty="0"/>
          </a:p>
          <a:p>
            <a:pPr marL="483306" indent="-322204">
              <a:lnSpc>
                <a:spcPct val="90000"/>
              </a:lnSpc>
              <a:buClr>
                <a:schemeClr val="dk1"/>
              </a:buClr>
              <a:buSzPts val="1200"/>
              <a:buChar char="•"/>
            </a:pPr>
            <a:r>
              <a:rPr lang="en-US" dirty="0"/>
              <a:t>Pay for Success Initiatives  </a:t>
            </a:r>
            <a:endParaRPr dirty="0"/>
          </a:p>
          <a:p>
            <a:pPr marL="0" indent="0">
              <a:lnSpc>
                <a:spcPct val="90000"/>
              </a:lnSpc>
              <a:spcBef>
                <a:spcPts val="1057"/>
              </a:spcBef>
            </a:pPr>
            <a:r>
              <a:rPr lang="en-US" dirty="0"/>
              <a:t>An LEA receiving Subpart 2 funds must use a portion of its funds to operate a dropout prevention program for students returning from a locally operated correctional facility.  However, an LEA that serves a school operated by a locally operated correctional facility, in which more than 30 percent of the children and youth attending the school will reside outside the boundaries served by the LEA upon leaving the facility, is not required to operate a dropout prevention program within the school and may use all of its Subpart 2 funds for programs in locally operated correctional facilities, provided that those facilities have a formal agreement with the LEA</a:t>
            </a:r>
            <a:endParaRPr dirty="0"/>
          </a:p>
          <a:p>
            <a:pPr marL="0" indent="0">
              <a:lnSpc>
                <a:spcPct val="90000"/>
              </a:lnSpc>
              <a:spcBef>
                <a:spcPts val="1057"/>
              </a:spcBef>
            </a:pPr>
            <a:endParaRPr lang="en-US" dirty="0"/>
          </a:p>
          <a:p>
            <a:pPr marL="0" indent="0">
              <a:lnSpc>
                <a:spcPct val="90000"/>
              </a:lnSpc>
              <a:spcBef>
                <a:spcPts val="1057"/>
              </a:spcBef>
            </a:pPr>
            <a:r>
              <a:rPr lang="en-US" dirty="0"/>
              <a:t>Subpart 1:</a:t>
            </a:r>
            <a:endParaRPr dirty="0"/>
          </a:p>
          <a:p>
            <a:pPr marL="483306" indent="-295354">
              <a:lnSpc>
                <a:spcPct val="90000"/>
              </a:lnSpc>
              <a:spcBef>
                <a:spcPts val="1057"/>
              </a:spcBef>
              <a:buSzPts val="800"/>
              <a:buChar char="●"/>
            </a:pPr>
            <a:r>
              <a:rPr lang="en-US" dirty="0"/>
              <a:t>transition services</a:t>
            </a:r>
            <a:endParaRPr dirty="0"/>
          </a:p>
          <a:p>
            <a:pPr marL="483306" indent="-295354">
              <a:lnSpc>
                <a:spcPct val="90000"/>
              </a:lnSpc>
              <a:buSzPts val="800"/>
              <a:buChar char="●"/>
            </a:pPr>
            <a:r>
              <a:rPr lang="en-US" dirty="0"/>
              <a:t>acquisition of equipment</a:t>
            </a:r>
            <a:endParaRPr dirty="0"/>
          </a:p>
          <a:p>
            <a:pPr marL="483306" indent="-295354">
              <a:lnSpc>
                <a:spcPct val="90000"/>
              </a:lnSpc>
              <a:buSzPts val="800"/>
              <a:buChar char="●"/>
            </a:pPr>
            <a:r>
              <a:rPr lang="en-US" dirty="0"/>
              <a:t>Pay for success initiatives </a:t>
            </a:r>
            <a:endParaRPr dirty="0"/>
          </a:p>
          <a:p>
            <a:pPr marL="483306" indent="-295354">
              <a:lnSpc>
                <a:spcPct val="90000"/>
              </a:lnSpc>
              <a:buSzPts val="800"/>
              <a:buChar char="●"/>
            </a:pPr>
            <a:r>
              <a:rPr lang="en-US" dirty="0"/>
              <a:t>targeted services for those in contact with child welfare systems and juvenile justice system </a:t>
            </a:r>
            <a:endParaRPr dirty="0"/>
          </a:p>
          <a:p>
            <a:pPr marL="483306" indent="-295354">
              <a:lnSpc>
                <a:spcPct val="90000"/>
              </a:lnSpc>
              <a:buSzPts val="800"/>
              <a:buChar char="●"/>
            </a:pPr>
            <a:r>
              <a:rPr lang="en-US" dirty="0"/>
              <a:t>educational services that support failing, most at risk of failing to meet the challenging state academic standards</a:t>
            </a:r>
            <a:endParaRPr dirty="0"/>
          </a:p>
          <a:p>
            <a:pPr marL="483306" indent="-295354">
              <a:lnSpc>
                <a:spcPct val="90000"/>
              </a:lnSpc>
              <a:buSzPts val="800"/>
              <a:buChar char="●"/>
            </a:pPr>
            <a:r>
              <a:rPr lang="en-US" dirty="0"/>
              <a:t>educational services that respond to the educational needs of children </a:t>
            </a:r>
            <a:endParaRPr dirty="0"/>
          </a:p>
          <a:p>
            <a:pPr marL="483306" indent="-295354">
              <a:lnSpc>
                <a:spcPct val="90000"/>
              </a:lnSpc>
              <a:buSzPts val="800"/>
              <a:buChar char="●"/>
            </a:pPr>
            <a:r>
              <a:rPr lang="en-US" dirty="0"/>
              <a:t>educational services that allow these kids an opportunity to meet the challenging state academic standards </a:t>
            </a:r>
            <a:endParaRPr dirty="0"/>
          </a:p>
        </p:txBody>
      </p:sp>
      <p:sp>
        <p:nvSpPr>
          <p:cNvPr id="800" name="Google Shape;800;ga6342caf09_0_13: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3: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pPr>
            <a:r>
              <a:rPr lang="en-US" dirty="0"/>
              <a:t>Presenter: Nazie </a:t>
            </a:r>
            <a:endParaRPr dirty="0"/>
          </a:p>
        </p:txBody>
      </p:sp>
      <p:sp>
        <p:nvSpPr>
          <p:cNvPr id="139" name="Google Shape;139;p93: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13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r>
              <a:rPr lang="en-US"/>
              <a:t>Presenter: Jeremy</a:t>
            </a:r>
            <a:endParaRPr/>
          </a:p>
        </p:txBody>
      </p:sp>
      <p:sp>
        <p:nvSpPr>
          <p:cNvPr id="807" name="Google Shape;807;p1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133: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dirty="0"/>
              <a:t>Presenter: Jeremy</a:t>
            </a:r>
            <a:endParaRPr dirty="0"/>
          </a:p>
        </p:txBody>
      </p:sp>
      <p:sp>
        <p:nvSpPr>
          <p:cNvPr id="814" name="Google Shape;814;p133: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13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SzPts val="1100"/>
            </a:pPr>
            <a:r>
              <a:rPr lang="en-US" dirty="0"/>
              <a:t>Presenter: Jeremy</a:t>
            </a:r>
            <a:endParaRPr dirty="0"/>
          </a:p>
          <a:p>
            <a:pPr marL="0" indent="0">
              <a:buClr>
                <a:schemeClr val="dk1"/>
              </a:buClr>
              <a:buSzPts val="1100"/>
            </a:pPr>
            <a:endParaRPr dirty="0"/>
          </a:p>
          <a:p>
            <a:pPr marL="0" indent="0"/>
            <a:r>
              <a:rPr lang="en-US" dirty="0"/>
              <a:t>Title II, Part A Funds can be used to support: </a:t>
            </a:r>
            <a:endParaRPr dirty="0"/>
          </a:p>
          <a:p>
            <a:pPr marL="483306" lvl="1" indent="0"/>
            <a:r>
              <a:rPr lang="en-US" dirty="0"/>
              <a:t>Teacher leadership activities (mentorship, coaching, leading trainings, stipends, subs to cover classroom)</a:t>
            </a:r>
            <a:endParaRPr dirty="0"/>
          </a:p>
          <a:p>
            <a:pPr marL="483306" lvl="1" indent="0"/>
            <a:r>
              <a:rPr lang="en-US" dirty="0"/>
              <a:t>Principal training for strong evaluation, e.g., observation and instructional feedback</a:t>
            </a:r>
            <a:endParaRPr dirty="0"/>
          </a:p>
          <a:p>
            <a:pPr marL="483306" lvl="1" indent="0"/>
            <a:r>
              <a:rPr lang="en-US" dirty="0"/>
              <a:t>Professional development that is sustained, collaborative, data-driven, and classroom-focused</a:t>
            </a:r>
            <a:endParaRPr dirty="0"/>
          </a:p>
          <a:p>
            <a:pPr marL="483306" lvl="1" indent="0"/>
            <a:r>
              <a:rPr lang="en-US" dirty="0"/>
              <a:t>Instructional coaches (e.g., portion of assistant principal or teacher leader salary that focuses on improving teacher instruction)</a:t>
            </a:r>
            <a:endParaRPr dirty="0"/>
          </a:p>
          <a:p>
            <a:pPr marL="483306" lvl="1" indent="0"/>
            <a:r>
              <a:rPr lang="en-US" dirty="0"/>
              <a:t>Implementing a teacher pipeline program, with intentional, systemic recruitment and preparation (e.g., career pathway from para to teacher)</a:t>
            </a:r>
            <a:endParaRPr dirty="0"/>
          </a:p>
          <a:p>
            <a:pPr marL="0" indent="0"/>
            <a:r>
              <a:rPr lang="en-US" dirty="0"/>
              <a:t>Title II, Part A Funds CANNOT be used to: </a:t>
            </a:r>
            <a:endParaRPr dirty="0"/>
          </a:p>
          <a:p>
            <a:pPr marL="483306" lvl="1" indent="0"/>
            <a:r>
              <a:rPr lang="en-US" dirty="0"/>
              <a:t>Purchase curriculum (for student learning)</a:t>
            </a:r>
            <a:endParaRPr dirty="0"/>
          </a:p>
          <a:p>
            <a:pPr marL="483306" lvl="1" indent="0"/>
            <a:r>
              <a:rPr lang="en-US" dirty="0"/>
              <a:t>Pay for principal training not focused on supporting instructional improvement</a:t>
            </a:r>
            <a:endParaRPr dirty="0"/>
          </a:p>
          <a:p>
            <a:pPr marL="483306" lvl="1" indent="0"/>
            <a:r>
              <a:rPr lang="en-US" dirty="0"/>
              <a:t>One-off trainings (1 day, workshop), trainings that do not align to school/LEA CAN</a:t>
            </a:r>
            <a:endParaRPr dirty="0"/>
          </a:p>
          <a:p>
            <a:pPr marL="483306" lvl="1" indent="0"/>
            <a:r>
              <a:rPr lang="en-US" dirty="0"/>
              <a:t>Purchase and/or implement student assessments</a:t>
            </a:r>
            <a:endParaRPr dirty="0"/>
          </a:p>
          <a:p>
            <a:pPr marL="483306" lvl="1" indent="0"/>
            <a:r>
              <a:rPr lang="en-US" dirty="0"/>
              <a:t>Pay for more paraprofessionals</a:t>
            </a:r>
            <a:endParaRPr dirty="0"/>
          </a:p>
          <a:p>
            <a:pPr marL="0" indent="0"/>
            <a:endParaRPr dirty="0"/>
          </a:p>
        </p:txBody>
      </p:sp>
      <p:sp>
        <p:nvSpPr>
          <p:cNvPr id="825" name="Google Shape;825;p134: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a6513fe7c9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ga6513fe7c9_0_0: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US" dirty="0"/>
              <a:t>Jeremy</a:t>
            </a:r>
            <a:endParaRPr dirty="0"/>
          </a:p>
        </p:txBody>
      </p:sp>
      <p:sp>
        <p:nvSpPr>
          <p:cNvPr id="834" name="Google Shape;834;ga6513fe7c9_0_0: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a6513fe7c9_0_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ga6513fe7c9_0_35: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US" dirty="0"/>
              <a:t>Presenter: Jeremy</a:t>
            </a:r>
            <a:endParaRPr dirty="0"/>
          </a:p>
          <a:p>
            <a:pPr marL="181240" indent="-181240">
              <a:buClr>
                <a:schemeClr val="dk1"/>
              </a:buClr>
              <a:buSzPts val="1200"/>
              <a:buFont typeface="Arial"/>
              <a:buChar char="•"/>
            </a:pPr>
            <a:r>
              <a:rPr lang="en-US" dirty="0"/>
              <a:t>This slide shows the connection of the top standards identified for purposing Title II funds, the indicators, and the salary position (or purchased service) used to support that work.</a:t>
            </a:r>
            <a:endParaRPr dirty="0"/>
          </a:p>
          <a:p>
            <a:pPr marL="181240" indent="-181240">
              <a:buClr>
                <a:schemeClr val="dk1"/>
              </a:buClr>
              <a:buSzPts val="1200"/>
              <a:buFont typeface="Arial"/>
              <a:buChar char="•"/>
            </a:pPr>
            <a:r>
              <a:rPr lang="en-US" dirty="0"/>
              <a:t>Using the standards and indicators LEAs select to inform CDE about the purpose and intent of Title II funds, we get a clearer picture of top uses of funds. </a:t>
            </a:r>
            <a:endParaRPr dirty="0"/>
          </a:p>
          <a:p>
            <a:pPr marL="664546" lvl="1" indent="-181240">
              <a:buClr>
                <a:schemeClr val="dk1"/>
              </a:buClr>
              <a:buSzPts val="1200"/>
              <a:buFont typeface="Arial"/>
              <a:buChar char="•"/>
            </a:pPr>
            <a:r>
              <a:rPr lang="en-US" dirty="0"/>
              <a:t>Coaches</a:t>
            </a:r>
            <a:endParaRPr dirty="0"/>
          </a:p>
          <a:p>
            <a:pPr marL="664546" lvl="1" indent="-181240">
              <a:buClr>
                <a:schemeClr val="dk1"/>
              </a:buClr>
              <a:buSzPts val="1200"/>
              <a:buFont typeface="Arial"/>
              <a:buChar char="•"/>
            </a:pPr>
            <a:r>
              <a:rPr lang="en-US" dirty="0"/>
              <a:t>Stipends</a:t>
            </a:r>
            <a:endParaRPr dirty="0"/>
          </a:p>
          <a:p>
            <a:pPr marL="664546" lvl="1" indent="-181240">
              <a:buClr>
                <a:schemeClr val="dk1"/>
              </a:buClr>
              <a:buSzPts val="1200"/>
              <a:buFont typeface="Arial"/>
              <a:buChar char="•"/>
            </a:pPr>
            <a:r>
              <a:rPr lang="en-US" dirty="0"/>
              <a:t>Substitute teachers</a:t>
            </a:r>
            <a:endParaRPr dirty="0"/>
          </a:p>
          <a:p>
            <a:pPr marL="664546" lvl="1" indent="-181240">
              <a:buClr>
                <a:schemeClr val="dk1"/>
              </a:buClr>
              <a:buSzPts val="1200"/>
              <a:buFont typeface="Arial"/>
              <a:buChar char="•"/>
            </a:pPr>
            <a:r>
              <a:rPr lang="en-US" dirty="0"/>
              <a:t>Purchased services (most likely vendors providing PD)</a:t>
            </a:r>
            <a:endParaRPr dirty="0"/>
          </a:p>
          <a:p>
            <a:pPr marL="0" indent="0"/>
            <a:endParaRPr dirty="0"/>
          </a:p>
        </p:txBody>
      </p:sp>
      <p:sp>
        <p:nvSpPr>
          <p:cNvPr id="841" name="Google Shape;841;ga6513fe7c9_0_35: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1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p138: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a:t>Presenter: Robert</a:t>
            </a:r>
            <a:endParaRPr/>
          </a:p>
        </p:txBody>
      </p:sp>
      <p:sp>
        <p:nvSpPr>
          <p:cNvPr id="906" name="Google Shape;906;p138: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1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140: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SzPts val="1100"/>
            </a:pPr>
            <a:r>
              <a:rPr lang="en-US"/>
              <a:t>Presenter: Robert</a:t>
            </a:r>
            <a:endParaRPr/>
          </a:p>
          <a:p>
            <a:pPr marL="0" indent="0">
              <a:buClr>
                <a:schemeClr val="dk1"/>
              </a:buClr>
              <a:buSzPts val="1100"/>
            </a:pPr>
            <a:endParaRPr/>
          </a:p>
          <a:p>
            <a:pPr marL="0" indent="0"/>
            <a:r>
              <a:rPr lang="en-US"/>
              <a:t>Open the two documents if possible and do a quick cross walk of how these references provide additional information.</a:t>
            </a:r>
            <a:endParaRPr/>
          </a:p>
          <a:p>
            <a:pPr marL="0" indent="0"/>
            <a:endParaRPr/>
          </a:p>
          <a:p>
            <a:pPr marL="0" indent="0"/>
            <a:r>
              <a:rPr lang="en-US"/>
              <a:t>The handouts provide background information to legal precedent cases under the Civil Rights Act of 1964, the Equal Education Opportunity Act of 1974 as they relate to English learners.</a:t>
            </a:r>
            <a:endParaRPr/>
          </a:p>
          <a:p>
            <a:pPr marL="0" indent="0"/>
            <a:endParaRPr/>
          </a:p>
          <a:p>
            <a:pPr marL="0" indent="0"/>
            <a:r>
              <a:rPr lang="en-US"/>
              <a:t>Let the participants know that this will be revisited during the Title III discussion.</a:t>
            </a:r>
            <a:endParaRPr/>
          </a:p>
          <a:p>
            <a:pPr marL="0" indent="0"/>
            <a:endParaRPr/>
          </a:p>
        </p:txBody>
      </p:sp>
      <p:sp>
        <p:nvSpPr>
          <p:cNvPr id="913" name="Google Shape;913;p140: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1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p14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SzPts val="1100"/>
            </a:pPr>
            <a:r>
              <a:rPr lang="en-US"/>
              <a:t>Presenter: Robert</a:t>
            </a:r>
            <a:endParaRPr/>
          </a:p>
          <a:p>
            <a:pPr marL="0" indent="0">
              <a:buClr>
                <a:schemeClr val="dk1"/>
              </a:buClr>
              <a:buSzPts val="1100"/>
            </a:pPr>
            <a:r>
              <a:rPr lang="en-US"/>
              <a:t>http://www.cde.state.co.us/fedprograms/keysources</a:t>
            </a:r>
            <a:endParaRPr/>
          </a:p>
          <a:p>
            <a:pPr marL="362480" indent="-362480"/>
            <a:r>
              <a:rPr lang="en-US">
                <a:solidFill>
                  <a:schemeClr val="accent6"/>
                </a:solidFill>
              </a:rPr>
              <a:t>Due to legal precedents set by the Equal Education Opportunity Act, Elementary and Secondary Education Act as reauthorized by ESSA and the Civil Rights Act, there are different requirements that schools and districts need to adhere to.  We have synthesized a list in one page for you to reference when considering your own local context, need, fit, and current programming models or theory of action for addressing programming and language instructional education programs for your English learners.</a:t>
            </a:r>
            <a:endParaRPr/>
          </a:p>
          <a:p>
            <a:pPr marL="362480" indent="-362480"/>
            <a:endParaRPr>
              <a:solidFill>
                <a:schemeClr val="accent6"/>
              </a:solidFill>
            </a:endParaRPr>
          </a:p>
          <a:p>
            <a:pPr marL="362480" indent="-362480"/>
            <a:r>
              <a:rPr lang="en-US">
                <a:solidFill>
                  <a:schemeClr val="accent6"/>
                </a:solidFill>
              </a:rPr>
              <a:t>Point out that the green document is provided by the CLDE department outlining the landmark cases that have set all of the requirements for English learners in motion.</a:t>
            </a:r>
            <a:endParaRPr/>
          </a:p>
          <a:p>
            <a:pPr marL="362480" indent="-362480"/>
            <a:r>
              <a:rPr lang="en-US">
                <a:solidFill>
                  <a:schemeClr val="accent6"/>
                </a:solidFill>
              </a:rPr>
              <a:t>The blue document is a quick reference to determine what requirements come from which decisions as well as when supplementary federal funding would be appropriate.</a:t>
            </a:r>
            <a:endParaRPr/>
          </a:p>
          <a:p>
            <a:pPr marL="362480" indent="-362480"/>
            <a:endParaRPr>
              <a:solidFill>
                <a:schemeClr val="accent6"/>
              </a:solidFill>
            </a:endParaRPr>
          </a:p>
          <a:p>
            <a:pPr marL="362480" indent="-362480"/>
            <a:r>
              <a:rPr lang="en-US">
                <a:solidFill>
                  <a:schemeClr val="accent6"/>
                </a:solidFill>
              </a:rPr>
              <a:t>Some of the requirements summarized in the documents include:</a:t>
            </a:r>
            <a:endParaRPr/>
          </a:p>
          <a:p>
            <a:pPr marL="362480" indent="-362480"/>
            <a:endParaRPr>
              <a:solidFill>
                <a:schemeClr val="accent6"/>
              </a:solidFill>
            </a:endParaRPr>
          </a:p>
          <a:p>
            <a:pPr marL="362480" indent="-362480">
              <a:buClr>
                <a:schemeClr val="accent6"/>
              </a:buClr>
              <a:buSzPts val="1200"/>
              <a:buFont typeface="Arial"/>
              <a:buChar char="•"/>
            </a:pPr>
            <a:r>
              <a:rPr lang="en-US">
                <a:solidFill>
                  <a:schemeClr val="accent6"/>
                </a:solidFill>
              </a:rPr>
              <a:t>Identify EL students at the time of enrollment (HLS&gt;WIDA Screener&gt; ELD Program Placement)</a:t>
            </a:r>
            <a:endParaRPr/>
          </a:p>
          <a:p>
            <a:pPr marL="362480" indent="-362480">
              <a:buClr>
                <a:schemeClr val="accent6"/>
              </a:buClr>
              <a:buSzPts val="1200"/>
              <a:buFont typeface="Arial"/>
              <a:buChar char="•"/>
            </a:pPr>
            <a:r>
              <a:rPr lang="en-US">
                <a:solidFill>
                  <a:schemeClr val="accent6"/>
                </a:solidFill>
              </a:rPr>
              <a:t>Notify </a:t>
            </a:r>
            <a:r>
              <a:rPr lang="en-US"/>
              <a:t>parents of Identification, ELD programming options, and progress</a:t>
            </a:r>
            <a:endParaRPr/>
          </a:p>
          <a:p>
            <a:pPr marL="362480" indent="-362480">
              <a:buClr>
                <a:schemeClr val="dk1"/>
              </a:buClr>
              <a:buSzPts val="1200"/>
              <a:buFont typeface="Arial"/>
              <a:buChar char="•"/>
            </a:pPr>
            <a:r>
              <a:rPr lang="en-US"/>
              <a:t>School districts must </a:t>
            </a:r>
            <a:r>
              <a:rPr lang="en-US">
                <a:solidFill>
                  <a:schemeClr val="accent6"/>
                </a:solidFill>
              </a:rPr>
              <a:t>provide dedicated and targeted English language development  </a:t>
            </a:r>
            <a:r>
              <a:rPr lang="en-US"/>
              <a:t>to English learners using an evidence-based ELD program (not literacy for ELs)</a:t>
            </a:r>
            <a:endParaRPr/>
          </a:p>
          <a:p>
            <a:pPr marL="362480" indent="-362480">
              <a:buClr>
                <a:schemeClr val="dk1"/>
              </a:buClr>
              <a:buSzPts val="1200"/>
              <a:buFont typeface="Arial"/>
              <a:buChar char="•"/>
            </a:pPr>
            <a:r>
              <a:rPr lang="en-US"/>
              <a:t>Schools must provide access to grade level content</a:t>
            </a:r>
            <a:endParaRPr/>
          </a:p>
          <a:p>
            <a:pPr marL="362480" indent="-362480">
              <a:buClr>
                <a:schemeClr val="dk1"/>
              </a:buClr>
              <a:buSzPts val="1200"/>
              <a:buFont typeface="Arial"/>
              <a:buChar char="•"/>
            </a:pPr>
            <a:r>
              <a:rPr lang="en-US"/>
              <a:t>EL students must be </a:t>
            </a:r>
            <a:r>
              <a:rPr lang="en-US">
                <a:solidFill>
                  <a:schemeClr val="accent6"/>
                </a:solidFill>
              </a:rPr>
              <a:t>assessed annually </a:t>
            </a:r>
            <a:r>
              <a:rPr lang="en-US"/>
              <a:t>(ACCESS 2.0)</a:t>
            </a:r>
            <a:endParaRPr/>
          </a:p>
          <a:p>
            <a:pPr marL="362480" indent="-362480">
              <a:buClr>
                <a:schemeClr val="dk1"/>
              </a:buClr>
              <a:buSzPts val="1200"/>
              <a:buFont typeface="Arial"/>
              <a:buChar char="•"/>
            </a:pPr>
            <a:r>
              <a:rPr lang="en-US"/>
              <a:t>ELD programs must have clear expectations and a plan for </a:t>
            </a:r>
            <a:r>
              <a:rPr lang="en-US">
                <a:solidFill>
                  <a:schemeClr val="accent6"/>
                </a:solidFill>
              </a:rPr>
              <a:t>exiting students</a:t>
            </a:r>
            <a:endParaRPr/>
          </a:p>
          <a:p>
            <a:pPr marL="362480" indent="-362480">
              <a:buClr>
                <a:schemeClr val="dk1"/>
              </a:buClr>
              <a:buSzPts val="1200"/>
              <a:buFont typeface="Arial"/>
              <a:buChar char="•"/>
            </a:pPr>
            <a:r>
              <a:rPr lang="en-US"/>
              <a:t>Districts cannot require students or parents to disclose or document their </a:t>
            </a:r>
            <a:r>
              <a:rPr lang="en-US">
                <a:solidFill>
                  <a:schemeClr val="accent6"/>
                </a:solidFill>
              </a:rPr>
              <a:t>immigration status</a:t>
            </a:r>
            <a:endParaRPr/>
          </a:p>
          <a:p>
            <a:pPr marL="362480" indent="-362480">
              <a:buClr>
                <a:schemeClr val="dk1"/>
              </a:buClr>
              <a:buSzPts val="1200"/>
              <a:buFont typeface="Arial"/>
              <a:buChar char="•"/>
            </a:pPr>
            <a:r>
              <a:rPr lang="en-US"/>
              <a:t>Provide </a:t>
            </a:r>
            <a:r>
              <a:rPr lang="en-US">
                <a:solidFill>
                  <a:schemeClr val="accent6"/>
                </a:solidFill>
              </a:rPr>
              <a:t>access</a:t>
            </a:r>
            <a:r>
              <a:rPr lang="en-US"/>
              <a:t> to grade-level content</a:t>
            </a:r>
            <a:endParaRPr/>
          </a:p>
          <a:p>
            <a:pPr marL="362480" indent="-362480">
              <a:buClr>
                <a:schemeClr val="dk1"/>
              </a:buClr>
              <a:buSzPts val="1200"/>
              <a:buFont typeface="Arial"/>
              <a:buChar char="•"/>
            </a:pPr>
            <a:r>
              <a:rPr lang="en-US"/>
              <a:t>Provide </a:t>
            </a:r>
            <a:r>
              <a:rPr lang="en-US">
                <a:solidFill>
                  <a:schemeClr val="accent6"/>
                </a:solidFill>
              </a:rPr>
              <a:t>equal opportunities </a:t>
            </a:r>
            <a:r>
              <a:rPr lang="en-US"/>
              <a:t>to </a:t>
            </a:r>
            <a:r>
              <a:rPr lang="en-US" i="1"/>
              <a:t>meaningfully</a:t>
            </a:r>
            <a:r>
              <a:rPr lang="en-US"/>
              <a:t> participate in all programs (curricular, co-curricular, extra-curricular)</a:t>
            </a:r>
            <a:endParaRPr/>
          </a:p>
          <a:p>
            <a:pPr marL="362480" indent="-362480">
              <a:buClr>
                <a:schemeClr val="dk1"/>
              </a:buClr>
              <a:buSzPts val="1200"/>
              <a:buFont typeface="Arial"/>
              <a:buChar char="•"/>
            </a:pPr>
            <a:r>
              <a:rPr lang="en-US"/>
              <a:t>Provide opportunities for ELs to participate in </a:t>
            </a:r>
            <a:r>
              <a:rPr lang="en-US">
                <a:solidFill>
                  <a:schemeClr val="accent6"/>
                </a:solidFill>
              </a:rPr>
              <a:t>GT programs</a:t>
            </a:r>
            <a:endParaRPr/>
          </a:p>
          <a:p>
            <a:pPr marL="362480" indent="-362480">
              <a:buClr>
                <a:schemeClr val="dk1"/>
              </a:buClr>
              <a:buSzPts val="1200"/>
              <a:buFont typeface="Arial"/>
              <a:buChar char="•"/>
            </a:pPr>
            <a:r>
              <a:rPr lang="en-US"/>
              <a:t>When developing IEPs for ELs, schools must use a robust body of evidence to demonstrate that the reasons for </a:t>
            </a:r>
            <a:r>
              <a:rPr lang="en-US">
                <a:solidFill>
                  <a:schemeClr val="accent6"/>
                </a:solidFill>
              </a:rPr>
              <a:t>IEP referral </a:t>
            </a:r>
            <a:r>
              <a:rPr lang="en-US"/>
              <a:t>are not language-based</a:t>
            </a:r>
            <a:endParaRPr/>
          </a:p>
          <a:p>
            <a:pPr marL="362480" indent="-362480">
              <a:buClr>
                <a:schemeClr val="dk1"/>
              </a:buClr>
              <a:buSzPts val="1200"/>
              <a:buFont typeface="Arial"/>
              <a:buChar char="•"/>
            </a:pPr>
            <a:r>
              <a:rPr lang="en-US"/>
              <a:t>Provide </a:t>
            </a:r>
            <a:r>
              <a:rPr lang="en-US">
                <a:solidFill>
                  <a:schemeClr val="accent6"/>
                </a:solidFill>
              </a:rPr>
              <a:t>EL students with disabilities </a:t>
            </a:r>
            <a:r>
              <a:rPr lang="en-US"/>
              <a:t>with both language assistance and disability-related services</a:t>
            </a:r>
            <a:endParaRPr/>
          </a:p>
          <a:p>
            <a:pPr marL="0" indent="0">
              <a:buClr>
                <a:schemeClr val="dk1"/>
              </a:buClr>
              <a:buSzPts val="1200"/>
            </a:pPr>
            <a:endParaRPr>
              <a:solidFill>
                <a:schemeClr val="accent6"/>
              </a:solidFill>
            </a:endParaRPr>
          </a:p>
          <a:p>
            <a:pPr marL="181240" indent="-100689">
              <a:buClr>
                <a:schemeClr val="dk1"/>
              </a:buClr>
              <a:buSzPts val="1200"/>
            </a:pPr>
            <a:endParaRPr/>
          </a:p>
          <a:p>
            <a:pPr marL="0" indent="0"/>
            <a:endParaRPr/>
          </a:p>
        </p:txBody>
      </p:sp>
      <p:sp>
        <p:nvSpPr>
          <p:cNvPr id="921" name="Google Shape;921;p141: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1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142: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SzPts val="1100"/>
            </a:pPr>
            <a:r>
              <a:rPr lang="en-US"/>
              <a:t>Presenter: Robert</a:t>
            </a:r>
            <a:endParaRPr/>
          </a:p>
          <a:p>
            <a:pPr marL="0" indent="0">
              <a:buClr>
                <a:schemeClr val="dk1"/>
              </a:buClr>
              <a:buSzPts val="1100"/>
            </a:pPr>
            <a:endParaRPr/>
          </a:p>
          <a:p>
            <a:pPr marL="0" indent="0"/>
            <a:r>
              <a:rPr lang="en-US"/>
              <a:t>We will discuss a broad overview of Civil Rights obligations for English learners or referred to as students of a different “national origin” in the Civil Rights Act of 1964.  </a:t>
            </a:r>
            <a:endParaRPr/>
          </a:p>
          <a:p>
            <a:pPr marL="0" indent="0"/>
            <a:endParaRPr/>
          </a:p>
          <a:p>
            <a:pPr marL="0" indent="0"/>
            <a:r>
              <a:rPr lang="en-US"/>
              <a:t>From there, we will see how these OCR obligations have translated into federal law as reenacted under ESSA in 2015 and state and local obligations for schools and districts.</a:t>
            </a:r>
            <a:endParaRPr/>
          </a:p>
          <a:p>
            <a:pPr marL="0" indent="0"/>
            <a:endParaRPr/>
          </a:p>
        </p:txBody>
      </p:sp>
      <p:sp>
        <p:nvSpPr>
          <p:cNvPr id="932" name="Google Shape;932;p142: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p143: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a:t>Presenter: Robert</a:t>
            </a:r>
            <a:endParaRPr/>
          </a:p>
          <a:p>
            <a:pPr marL="362480" indent="-362480">
              <a:buClr>
                <a:schemeClr val="dk1"/>
              </a:buClr>
              <a:buSzPts val="1200"/>
              <a:buFont typeface="Arial"/>
              <a:buChar char="•"/>
            </a:pPr>
            <a:r>
              <a:rPr lang="en-US"/>
              <a:t>Supplement regular education instruction with only aides who tutor ELs as opposed to teachers adequately trained to deliver the EL program</a:t>
            </a:r>
            <a:endParaRPr/>
          </a:p>
          <a:p>
            <a:pPr marL="362480" indent="-362480">
              <a:buClr>
                <a:schemeClr val="dk1"/>
              </a:buClr>
              <a:buSzPts val="1200"/>
              <a:buFont typeface="Arial"/>
              <a:buChar char="•"/>
            </a:pPr>
            <a:r>
              <a:rPr lang="en-US"/>
              <a:t>Fail to address the needs of EL students who have not made expected progress in learning English and have not met exit criteria despite extended enrollment in the EL program</a:t>
            </a:r>
            <a:endParaRPr/>
          </a:p>
          <a:p>
            <a:pPr marL="362480" indent="-362480">
              <a:buClr>
                <a:schemeClr val="dk1"/>
              </a:buClr>
              <a:buSzPts val="1200"/>
              <a:buFont typeface="Arial"/>
              <a:buChar char="•"/>
            </a:pPr>
            <a:r>
              <a:rPr lang="en-US"/>
              <a:t>Offer language assistance services based on staffing levels and teacher availability rather than student need</a:t>
            </a:r>
            <a:endParaRPr/>
          </a:p>
          <a:p>
            <a:pPr marL="362480" indent="-362480">
              <a:buClr>
                <a:schemeClr val="dk1"/>
              </a:buClr>
              <a:buSzPts val="1200"/>
              <a:buFont typeface="Arial"/>
              <a:buChar char="•"/>
            </a:pPr>
            <a:r>
              <a:rPr lang="en-US"/>
              <a:t>Utilize mainstream teachers or paraprofessionals rather than fully qualified ESL teachers for ESL instruction</a:t>
            </a:r>
            <a:endParaRPr/>
          </a:p>
          <a:p>
            <a:pPr marL="362480" indent="-362480">
              <a:buClr>
                <a:schemeClr val="dk1"/>
              </a:buClr>
              <a:buSzPts val="1200"/>
              <a:buFont typeface="Arial"/>
              <a:buChar char="•"/>
            </a:pPr>
            <a:r>
              <a:rPr lang="en-US"/>
              <a:t>Provide inadequate training to general education teachers who provide core content instruction to EL students.</a:t>
            </a:r>
            <a:endParaRPr/>
          </a:p>
        </p:txBody>
      </p:sp>
      <p:sp>
        <p:nvSpPr>
          <p:cNvPr id="940" name="Google Shape;940;p143: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9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lgn="l" rtl="0"/>
            <a:r>
              <a:rPr lang="en-US" sz="1300" dirty="0"/>
              <a:t>Presenter: Nazie</a:t>
            </a:r>
            <a:endParaRPr lang="en-US" b="0" dirty="0">
              <a:effectLst/>
            </a:endParaRPr>
          </a:p>
          <a:p>
            <a:pPr algn="l" rtl="0"/>
            <a:br>
              <a:rPr lang="en-US" b="0" dirty="0">
                <a:effectLst/>
              </a:rPr>
            </a:br>
            <a:r>
              <a:rPr lang="en-US" sz="1300" dirty="0"/>
              <a:t>The Federal Programs Unit administers funds under the Every Student Succeeds Act (ESSA) as well as a variety of other federal and state competitive grants and awards. ESSA is the primary federal law affecting K-12 education. The main goal of ESSA is to help all students in the state reach proficiency in English language arts/reading and mathematics.</a:t>
            </a:r>
            <a:endParaRPr lang="en-US" b="0" dirty="0">
              <a:effectLst/>
            </a:endParaRPr>
          </a:p>
          <a:p>
            <a:pPr algn="l" rtl="0"/>
            <a:br>
              <a:rPr lang="en-US" b="0" dirty="0">
                <a:effectLst/>
              </a:rPr>
            </a:br>
            <a:r>
              <a:rPr lang="en-US" sz="1300" dirty="0"/>
              <a:t>There are 3 offices within the unit focused on: </a:t>
            </a:r>
            <a:endParaRPr lang="en-US" b="0" dirty="0">
              <a:effectLst/>
            </a:endParaRPr>
          </a:p>
          <a:p>
            <a:pPr algn="l" rtl="0" fontAlgn="base">
              <a:buFont typeface="Arial" panose="020B0604020202020204" pitchFamily="34" charset="0"/>
              <a:buChar char="•"/>
            </a:pPr>
            <a:r>
              <a:rPr lang="en-US" sz="1300" dirty="0"/>
              <a:t>Ensuring every student, particularly students from historically disadvantaged groups, have access to a high quality education</a:t>
            </a:r>
          </a:p>
          <a:p>
            <a:pPr algn="l" rtl="0" fontAlgn="base">
              <a:buFont typeface="Arial" panose="020B0604020202020204" pitchFamily="34" charset="0"/>
              <a:buChar char="•"/>
            </a:pPr>
            <a:r>
              <a:rPr lang="en-US" sz="1300" dirty="0"/>
              <a:t>Advancing equity by upholding critical protections for disadvantaged and high-need students</a:t>
            </a:r>
          </a:p>
          <a:p>
            <a:pPr algn="l" rtl="0" fontAlgn="base">
              <a:buFont typeface="Arial" panose="020B0604020202020204" pitchFamily="34" charset="0"/>
              <a:buChar char="•"/>
            </a:pPr>
            <a:r>
              <a:rPr lang="en-US" sz="1300" dirty="0"/>
              <a:t>Ensuring access to high academic standards that prepare students to succeed in college and careers</a:t>
            </a:r>
          </a:p>
          <a:p>
            <a:pPr algn="l" rtl="0" fontAlgn="base">
              <a:buFont typeface="Arial" panose="020B0604020202020204" pitchFamily="34" charset="0"/>
              <a:buChar char="•"/>
            </a:pPr>
            <a:r>
              <a:rPr lang="en-US" sz="1300" dirty="0"/>
              <a:t>Ensuring vital information is provided to educators, families, students and communities</a:t>
            </a:r>
          </a:p>
          <a:p>
            <a:pPr algn="l" rtl="0" fontAlgn="base">
              <a:buFont typeface="Arial" panose="020B0604020202020204" pitchFamily="34" charset="0"/>
              <a:buChar char="•"/>
            </a:pPr>
            <a:r>
              <a:rPr lang="en-US" sz="1300" dirty="0"/>
              <a:t>Helping to support and grow local innovations including evidence-based and place-based interventions</a:t>
            </a:r>
          </a:p>
          <a:p>
            <a:pPr algn="l" rtl="0" fontAlgn="base">
              <a:buFont typeface="Arial" panose="020B0604020202020204" pitchFamily="34" charset="0"/>
              <a:buChar char="•"/>
            </a:pPr>
            <a:r>
              <a:rPr lang="en-US" sz="1300" dirty="0"/>
              <a:t>Sustaining and expanding access to high-quality preschool</a:t>
            </a:r>
          </a:p>
          <a:p>
            <a:pPr algn="l" rtl="0" fontAlgn="base">
              <a:buFont typeface="Arial" panose="020B0604020202020204" pitchFamily="34" charset="0"/>
              <a:buChar char="•"/>
            </a:pPr>
            <a:r>
              <a:rPr lang="en-US" sz="1300" dirty="0"/>
              <a:t>Maintaining an expectation that there will be accountability and action to effect positive change in our lowest-performing schools, where groups of students are not making progress, and where graduation rates are low over extended periods of time</a:t>
            </a:r>
          </a:p>
          <a:p>
            <a:pPr algn="l" rtl="0"/>
            <a:endParaRPr lang="en-US" b="0" dirty="0">
              <a:effectLst/>
            </a:endParaRPr>
          </a:p>
          <a:p>
            <a:pPr algn="l" rtl="0"/>
            <a:r>
              <a:rPr lang="en-US" b="0" dirty="0">
                <a:effectLst/>
              </a:rPr>
              <a:t>- </a:t>
            </a:r>
            <a:r>
              <a:rPr lang="en-US" sz="1300" dirty="0"/>
              <a:t>DARE</a:t>
            </a:r>
            <a:endParaRPr lang="en-US" b="0" dirty="0">
              <a:effectLst/>
            </a:endParaRPr>
          </a:p>
          <a:p>
            <a:pPr algn="l" rtl="0"/>
            <a:r>
              <a:rPr lang="en-US" sz="1300" dirty="0"/>
              <a:t>The Data, Accountability, Reporting and Evaluation (DARE) team under the Office of ESEA Programs within the Federal Programs Unit is responsible for:</a:t>
            </a:r>
            <a:endParaRPr lang="en-US" b="0" dirty="0">
              <a:effectLst/>
            </a:endParaRPr>
          </a:p>
          <a:p>
            <a:pPr algn="l" rtl="0"/>
            <a:r>
              <a:rPr lang="en-US" sz="1300" dirty="0"/>
              <a:t>Evaluating the effectiveness of ESEA programs, as reauthorized under ESSA,</a:t>
            </a:r>
            <a:endParaRPr lang="en-US" b="0" dirty="0">
              <a:effectLst/>
            </a:endParaRPr>
          </a:p>
          <a:p>
            <a:pPr algn="l" rtl="0"/>
            <a:r>
              <a:rPr lang="en-US" sz="1300" dirty="0"/>
              <a:t>Fulfilling federal accountability Requirements and</a:t>
            </a:r>
            <a:endParaRPr lang="en-US" b="0" dirty="0">
              <a:effectLst/>
            </a:endParaRPr>
          </a:p>
          <a:p>
            <a:pPr algn="l" rtl="0"/>
            <a:r>
              <a:rPr lang="en-US" sz="1300" dirty="0"/>
              <a:t>Data reporting requirements. </a:t>
            </a:r>
            <a:endParaRPr lang="en-US" b="0" dirty="0">
              <a:effectLst/>
            </a:endParaRPr>
          </a:p>
          <a:p>
            <a:pPr algn="l" rtl="0"/>
            <a:r>
              <a:rPr lang="en-US" sz="1300" dirty="0"/>
              <a:t>Our team collects, manages, and analyzes data to inform the development of applications for funding and standards for program quality, by going beyond accountability measures and evaluating the impact of programs and identifying best practices in program implementation.</a:t>
            </a:r>
            <a:endParaRPr lang="en-US" b="0" dirty="0">
              <a:effectLst/>
            </a:endParaRPr>
          </a:p>
          <a:p>
            <a:pPr algn="l" rtl="0"/>
            <a:br>
              <a:rPr lang="en-US" b="0" dirty="0">
                <a:effectLst/>
              </a:rPr>
            </a:br>
            <a:r>
              <a:rPr lang="en-US" b="0" dirty="0">
                <a:effectLst/>
              </a:rPr>
              <a:t>- </a:t>
            </a:r>
            <a:r>
              <a:rPr lang="en-US" sz="1300" dirty="0"/>
              <a:t>CGA</a:t>
            </a:r>
            <a:endParaRPr lang="en-US" b="0" dirty="0">
              <a:effectLst/>
            </a:endParaRPr>
          </a:p>
          <a:p>
            <a:pPr algn="l" rtl="0"/>
            <a:r>
              <a:rPr lang="en-US" sz="1300" dirty="0"/>
              <a:t>Dedicated to enhancing school and student improvement through federal and state funding opportunities. </a:t>
            </a:r>
            <a:endParaRPr lang="en-US" b="0" dirty="0">
              <a:effectLst/>
            </a:endParaRPr>
          </a:p>
          <a:p>
            <a:pPr algn="l" rtl="0"/>
            <a:r>
              <a:rPr lang="en-US" sz="1300" dirty="0"/>
              <a:t>Offers support to students, teachers and administrators in the application and review process for new and annual grant and award programs. </a:t>
            </a:r>
            <a:endParaRPr lang="en-US" b="0" dirty="0">
              <a:effectLst/>
            </a:endParaRPr>
          </a:p>
          <a:p>
            <a:pPr algn="l" rtl="0"/>
            <a:r>
              <a:rPr lang="en-US" sz="1300" dirty="0"/>
              <a:t>Works closely with many departments across CDE to provide a consistent and defensible format and process for developing the application, review, and award processes for CDE’s funding opportunities. </a:t>
            </a:r>
            <a:endParaRPr lang="en-US" b="0" dirty="0">
              <a:effectLst/>
            </a:endParaRPr>
          </a:p>
          <a:p>
            <a:pPr algn="l" rtl="0"/>
            <a:br>
              <a:rPr lang="en-US" b="0" dirty="0">
                <a:effectLst/>
              </a:rPr>
            </a:br>
            <a:endParaRPr lang="en-US" sz="1300" dirty="0"/>
          </a:p>
          <a:p>
            <a:pPr algn="l" rtl="0"/>
            <a:r>
              <a:rPr lang="en-US" b="0" dirty="0">
                <a:effectLst/>
              </a:rPr>
              <a:t>- </a:t>
            </a:r>
            <a:r>
              <a:rPr lang="en-US" sz="1300" dirty="0"/>
              <a:t>ESEA</a:t>
            </a:r>
            <a:endParaRPr lang="en-US" b="0" dirty="0">
              <a:effectLst/>
            </a:endParaRPr>
          </a:p>
          <a:p>
            <a:pPr algn="l"/>
            <a:r>
              <a:rPr lang="en-US" sz="1300" dirty="0"/>
              <a:t>The work of the ESEA Programs Team is to define program and systems quality and to establish standards, indicators, and protocols with which to assess local programs and systems quality. The goal is to help build the capacity of the field to implement higher quality programs and systems. This office seeks to ensure that program applications, review protocols and approval criteria reflect high quality program standards and maximizes efficiency and impact. This team is also your Regional Contacts who will work with you on your consolidated application, monitoring, program implementation, and other requirements under the ESSA. </a:t>
            </a:r>
            <a:endParaRPr lang="en-US" b="0" dirty="0">
              <a:effectLst/>
            </a:endParaRPr>
          </a:p>
          <a:p>
            <a:pPr algn="l" rtl="0"/>
            <a:endParaRPr dirty="0"/>
          </a:p>
        </p:txBody>
      </p:sp>
      <p:sp>
        <p:nvSpPr>
          <p:cNvPr id="146" name="Google Shape;146;p94: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14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14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SzPts val="1100"/>
            </a:pPr>
            <a:r>
              <a:rPr lang="en-US"/>
              <a:t>Presenter: Robert</a:t>
            </a:r>
            <a:endParaRPr/>
          </a:p>
          <a:p>
            <a:pPr marL="0" indent="0">
              <a:buClr>
                <a:schemeClr val="dk1"/>
              </a:buClr>
              <a:buSzPts val="1100"/>
            </a:pPr>
            <a:endParaRPr/>
          </a:p>
          <a:p>
            <a:pPr marL="0" indent="0"/>
            <a:r>
              <a:rPr lang="en-US"/>
              <a:t>As a result of Civil Rights precedent, ESSA programs require:</a:t>
            </a:r>
            <a:endParaRPr/>
          </a:p>
          <a:p>
            <a:pPr marL="0" indent="0"/>
            <a:r>
              <a:rPr lang="en-US"/>
              <a:t>(A) designed to improve the instruction and assessment of limited English proficient children;</a:t>
            </a:r>
            <a:endParaRPr/>
          </a:p>
          <a:p>
            <a:pPr marL="0" indent="0"/>
            <a:r>
              <a:rPr lang="en-US"/>
              <a:t>(B) designed to enhance the ability of such teachers to understand and use curricula, assessment measures, and instruction strategies for limited English proficient children;</a:t>
            </a:r>
            <a:endParaRPr/>
          </a:p>
          <a:p>
            <a:pPr marL="0" indent="0"/>
            <a:r>
              <a:rPr lang="en-US"/>
              <a:t>(C) based on scientifically based research demonstrating the effectiveness of the professional development in increasing children's English proficiency or substantially increasing the subject matter knowledge, teaching knowledge, and teaching skills of such teachers; and</a:t>
            </a:r>
            <a:endParaRPr/>
          </a:p>
          <a:p>
            <a:pPr marL="0" indent="0"/>
            <a:r>
              <a:rPr lang="en-US"/>
              <a:t>(D) of sufficient intensity and duration (which shall not include activities such as one-day or short-term workshops and conferences) to have a positive and lasting impact on the teachers' performance in the classroom, except that this subparagraph shall not apply to an activity that is one component of a long-term, comprehensive professional development plan established by a teacher and the teacher's supervisor based on an assessment of the needs of the teacher, the supervisor, the students of the teacher, and any local educational agency employing the teacher.</a:t>
            </a:r>
            <a:endParaRPr/>
          </a:p>
          <a:p>
            <a:pPr marL="0" indent="0"/>
            <a:endParaRPr/>
          </a:p>
          <a:p>
            <a:pPr marL="0" indent="0"/>
            <a:endParaRPr/>
          </a:p>
        </p:txBody>
      </p:sp>
      <p:sp>
        <p:nvSpPr>
          <p:cNvPr id="949" name="Google Shape;949;p144: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14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buSzPts val="1100"/>
            </a:pPr>
            <a:r>
              <a:rPr lang="en-US"/>
              <a:t>Presenter: Robert</a:t>
            </a:r>
            <a:endParaRPr/>
          </a:p>
        </p:txBody>
      </p:sp>
      <p:sp>
        <p:nvSpPr>
          <p:cNvPr id="957" name="Google Shape;957;p1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146: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a:t>Presenter: Robert</a:t>
            </a:r>
            <a:endParaRPr sz="2500"/>
          </a:p>
          <a:p>
            <a:pPr marL="0" lvl="1" indent="0"/>
            <a:r>
              <a:rPr lang="en-US" sz="2500"/>
              <a:t>Bullet 1 - C.R.S. 22-24-102</a:t>
            </a:r>
            <a:endParaRPr/>
          </a:p>
          <a:p>
            <a:pPr marL="0" lvl="1" indent="0"/>
            <a:r>
              <a:rPr lang="en-US" sz="2500"/>
              <a:t>Bullet 2 - C.R.S. 22-24-105</a:t>
            </a:r>
            <a:endParaRPr/>
          </a:p>
          <a:p>
            <a:pPr marL="0" lvl="1" indent="0"/>
            <a:r>
              <a:rPr lang="en-US" sz="2500"/>
              <a:t>Bullet 3 - C.R.S. 22-24-105</a:t>
            </a:r>
            <a:endParaRPr/>
          </a:p>
          <a:p>
            <a:pPr marL="0" lvl="1" indent="0"/>
            <a:r>
              <a:rPr lang="en-US" sz="2500"/>
              <a:t> </a:t>
            </a:r>
            <a:endParaRPr/>
          </a:p>
          <a:p>
            <a:pPr marL="0" indent="0"/>
            <a:endParaRPr/>
          </a:p>
        </p:txBody>
      </p:sp>
      <p:sp>
        <p:nvSpPr>
          <p:cNvPr id="966" name="Google Shape;966;p146: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47: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buSzPts val="1100"/>
            </a:pPr>
            <a:r>
              <a:rPr lang="en-US"/>
              <a:t>Presenter: Robert</a:t>
            </a:r>
            <a:endParaRPr/>
          </a:p>
        </p:txBody>
      </p:sp>
      <p:sp>
        <p:nvSpPr>
          <p:cNvPr id="974" name="Google Shape;974;p1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1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148: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a:t>Presenter: Robert</a:t>
            </a:r>
            <a:endParaRPr/>
          </a:p>
          <a:p>
            <a:pPr marL="493261" indent="-493261">
              <a:buClr>
                <a:schemeClr val="dk1"/>
              </a:buClr>
              <a:buSzPts val="1200"/>
              <a:buFont typeface="Arial"/>
              <a:buChar char="•"/>
            </a:pPr>
            <a:r>
              <a:rPr lang="en-US"/>
              <a:t>To help ensure that English learners (ELs), including immigrant children and youth, attain English proficiency and develop high levels of academic achievement; </a:t>
            </a:r>
            <a:endParaRPr/>
          </a:p>
          <a:p>
            <a:pPr marL="493261" indent="-493261">
              <a:buClr>
                <a:schemeClr val="dk1"/>
              </a:buClr>
              <a:buSzPts val="1200"/>
              <a:buFont typeface="Arial"/>
              <a:buChar char="•"/>
            </a:pPr>
            <a:r>
              <a:rPr lang="en-US"/>
              <a:t>To assist all ELs to achieve at high levels in academic subjects so that all ELs can meet Colorado Academic Standards (CAS)</a:t>
            </a:r>
            <a:r>
              <a:rPr lang="en-US" b="1" i="1"/>
              <a:t> </a:t>
            </a:r>
            <a:r>
              <a:rPr lang="en-US"/>
              <a:t>that all children are expected to meet; </a:t>
            </a:r>
            <a:endParaRPr/>
          </a:p>
          <a:p>
            <a:pPr marL="493261" indent="-493261">
              <a:buClr>
                <a:schemeClr val="dk1"/>
              </a:buClr>
              <a:buSzPts val="1200"/>
              <a:buFont typeface="Arial"/>
              <a:buChar char="•"/>
            </a:pPr>
            <a:r>
              <a:rPr lang="en-US" b="1" i="1"/>
              <a:t>Professional Development: To assist teachers, principals, and other school and district leaders in establishing, implementing, and sustaining effective English language development (ELD) programs designed to assist in teaching ELs;</a:t>
            </a:r>
            <a:endParaRPr/>
          </a:p>
          <a:p>
            <a:pPr marL="369947" indent="-369947">
              <a:buClr>
                <a:schemeClr val="dk1"/>
              </a:buClr>
              <a:buSzPts val="1200"/>
              <a:buFont typeface="Arial"/>
              <a:buChar char="•"/>
            </a:pPr>
            <a:r>
              <a:rPr lang="en-US"/>
              <a:t>To assist</a:t>
            </a:r>
            <a:r>
              <a:rPr lang="en-US" i="1"/>
              <a:t> </a:t>
            </a:r>
            <a:r>
              <a:rPr lang="en-US" b="1" i="1"/>
              <a:t>teachers, principals and other school and district leaders</a:t>
            </a:r>
            <a:r>
              <a:rPr lang="en-US"/>
              <a:t>, to develop and enhance their capacity to provide </a:t>
            </a:r>
            <a:r>
              <a:rPr lang="en-US" b="1" i="1"/>
              <a:t>effective</a:t>
            </a:r>
            <a:r>
              <a:rPr lang="en-US"/>
              <a:t> instructional programs designed to prepare ELs to enter all-English instructional settings; and,</a:t>
            </a:r>
            <a:endParaRPr/>
          </a:p>
          <a:p>
            <a:pPr marL="369947" indent="-369947">
              <a:buClr>
                <a:schemeClr val="dk1"/>
              </a:buClr>
              <a:buSzPts val="1200"/>
              <a:buFont typeface="Arial"/>
              <a:buChar char="•"/>
            </a:pPr>
            <a:r>
              <a:rPr lang="en-US"/>
              <a:t>To promote parental, </a:t>
            </a:r>
            <a:r>
              <a:rPr lang="en-US" b="1" i="1"/>
              <a:t>family</a:t>
            </a:r>
            <a:r>
              <a:rPr lang="en-US"/>
              <a:t>, and community participation in LIEPs/ELDs for the parents, </a:t>
            </a:r>
            <a:r>
              <a:rPr lang="en-US" b="1" i="1"/>
              <a:t>families</a:t>
            </a:r>
            <a:r>
              <a:rPr lang="en-US"/>
              <a:t> and communities of ELs.</a:t>
            </a:r>
            <a:endParaRPr/>
          </a:p>
          <a:p>
            <a:pPr marL="369947" indent="-369947">
              <a:buClr>
                <a:schemeClr val="dk1"/>
              </a:buClr>
              <a:buSzPts val="1200"/>
              <a:buFont typeface="Arial"/>
              <a:buChar char="•"/>
            </a:pPr>
            <a:r>
              <a:rPr lang="en-US"/>
              <a:t>To assist</a:t>
            </a:r>
            <a:r>
              <a:rPr lang="en-US" i="1"/>
              <a:t> </a:t>
            </a:r>
            <a:r>
              <a:rPr lang="en-US" b="1" i="1"/>
              <a:t>teachers, principals and other school and district leaders</a:t>
            </a:r>
            <a:r>
              <a:rPr lang="en-US"/>
              <a:t>, to develop and enhance their capacity to provide </a:t>
            </a:r>
            <a:r>
              <a:rPr lang="en-US" b="1" i="1"/>
              <a:t>effective</a:t>
            </a:r>
            <a:r>
              <a:rPr lang="en-US"/>
              <a:t> instructional programs designed to prepare ELs to enter all-English instructional settings; and,</a:t>
            </a:r>
            <a:endParaRPr/>
          </a:p>
          <a:p>
            <a:pPr marL="369947" indent="-369947">
              <a:buClr>
                <a:schemeClr val="dk1"/>
              </a:buClr>
              <a:buSzPts val="1200"/>
              <a:buFont typeface="Arial"/>
              <a:buChar char="•"/>
            </a:pPr>
            <a:r>
              <a:rPr lang="en-US"/>
              <a:t>To promote parental, </a:t>
            </a:r>
            <a:r>
              <a:rPr lang="en-US" b="1" i="1"/>
              <a:t>family</a:t>
            </a:r>
            <a:r>
              <a:rPr lang="en-US"/>
              <a:t>, and community participation in LIEPs/ELDs for the parents, </a:t>
            </a:r>
            <a:r>
              <a:rPr lang="en-US" b="1" i="1"/>
              <a:t>families</a:t>
            </a:r>
            <a:r>
              <a:rPr lang="en-US"/>
              <a:t> and communities of ELs. §</a:t>
            </a:r>
            <a:endParaRPr/>
          </a:p>
        </p:txBody>
      </p:sp>
      <p:sp>
        <p:nvSpPr>
          <p:cNvPr id="981" name="Google Shape;981;p148: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149: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SzPts val="1100"/>
            </a:pPr>
            <a:r>
              <a:rPr lang="en-US" dirty="0"/>
              <a:t>Presenter: Robert</a:t>
            </a:r>
            <a:endParaRPr dirty="0"/>
          </a:p>
          <a:p>
            <a:pPr marL="0" indent="0">
              <a:buClr>
                <a:schemeClr val="dk1"/>
              </a:buClr>
              <a:buSzPts val="1100"/>
            </a:pPr>
            <a:endParaRPr dirty="0"/>
          </a:p>
          <a:p>
            <a:pPr marL="0" indent="0"/>
            <a:r>
              <a:rPr lang="en-US" dirty="0"/>
              <a:t>You</a:t>
            </a:r>
            <a:endParaRPr dirty="0"/>
          </a:p>
          <a:p>
            <a:pPr marL="0" indent="0"/>
            <a:r>
              <a:rPr lang="en-US" dirty="0"/>
              <a:t>Title III is a supplemental grant under the ESEA that is designed to improve and enhance the education of English learners (ELs) in becoming proficient in English, as well as meeting the Colorado Academic Standards.</a:t>
            </a:r>
            <a:endParaRPr dirty="0"/>
          </a:p>
          <a:p>
            <a:pPr marL="0" indent="0"/>
            <a:endParaRPr dirty="0"/>
          </a:p>
          <a:p>
            <a:pPr marL="0" indent="0"/>
            <a:r>
              <a:rPr lang="en-US" dirty="0"/>
              <a:t>The Title III Immigrant Set-Aside grant resides within the Title III program and provides opportunities for LEAs to enhance the instructional opportunities for immigrant students and their families.</a:t>
            </a:r>
            <a:endParaRPr dirty="0"/>
          </a:p>
          <a:p>
            <a:pPr marL="0" indent="0"/>
            <a:endParaRPr dirty="0"/>
          </a:p>
          <a:p>
            <a:pPr marL="0" indent="0"/>
            <a:endParaRPr dirty="0"/>
          </a:p>
        </p:txBody>
      </p:sp>
      <p:sp>
        <p:nvSpPr>
          <p:cNvPr id="990" name="Google Shape;990;p149: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50: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a:t>Presenter: Robert</a:t>
            </a:r>
            <a:endParaRPr/>
          </a:p>
          <a:p>
            <a:pPr marL="0" indent="0"/>
            <a:r>
              <a:rPr lang="en-US"/>
              <a:t>As a grant recipient, there are strings attached to federal money.  This is where the narrative questions come into play as we are required to collect this data per the statutory law.  Required to provide activities that are effective and enhance and supplement programs, but also include and supplement activities.  We ask for this in the narrative questions and follow-up with monitoring support.</a:t>
            </a:r>
            <a:endParaRPr/>
          </a:p>
          <a:p>
            <a:pPr marL="0" indent="0"/>
            <a:endParaRPr/>
          </a:p>
          <a:p>
            <a:pPr marL="0" indent="0"/>
            <a:r>
              <a:rPr lang="en-US"/>
              <a:t>This would be a good place to discuss the new 45 hour requirement and that teachers need it now, so it would be great for districts to leverage that by offering their own PD opportunities for teachers that align to their ELD programs and student demographics. </a:t>
            </a:r>
            <a:endParaRPr/>
          </a:p>
          <a:p>
            <a:pPr marL="0" indent="0"/>
            <a:endParaRPr/>
          </a:p>
          <a:p>
            <a:pPr marL="0" indent="0"/>
            <a:r>
              <a:rPr lang="en-US"/>
              <a:t>The 45 hour requirement is a license requirement for teachers, not for districts so districts can set up a program that might meet the 45 hour requirement but it is still up to teachers to meet the 45 hour responsibility.  It is up to the district to receive PD aligned with instructional practices in the district, but also meets that 45 hour requirement.  At the end of the slide deck, we have a link to the </a:t>
            </a:r>
            <a:endParaRPr/>
          </a:p>
        </p:txBody>
      </p:sp>
      <p:sp>
        <p:nvSpPr>
          <p:cNvPr id="1001" name="Google Shape;1001;p150: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1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p15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a:t>Presenter: Robert</a:t>
            </a:r>
            <a:endParaRPr/>
          </a:p>
          <a:p>
            <a:pPr marL="0" indent="0"/>
            <a:r>
              <a:rPr lang="en-US"/>
              <a:t>Title III, Part A Funds </a:t>
            </a:r>
            <a:r>
              <a:rPr lang="en-US" b="1" i="1"/>
              <a:t>may</a:t>
            </a:r>
            <a:r>
              <a:rPr lang="en-US"/>
              <a:t> be used to support: MC – this is a list of </a:t>
            </a:r>
            <a:r>
              <a:rPr lang="en-US" u="sng"/>
              <a:t>potential </a:t>
            </a:r>
            <a:r>
              <a:rPr lang="en-US"/>
              <a:t>allowable activities, I would note this only because what is allowable in one district may not be allowable in other, because of their core programming….Allowable is all in the eye of the beholder.  Allowable is dependent upon what core ELD program is and how money was spent Based on local context that determines what is actually allowable. This list is not exhaustive, but ideas within parameters of supplement, not supplant and what your local plans.</a:t>
            </a:r>
            <a:endParaRPr/>
          </a:p>
          <a:p>
            <a:pPr marL="845786" lvl="1" indent="-362480">
              <a:buClr>
                <a:schemeClr val="dk1"/>
              </a:buClr>
              <a:buSzPts val="1200"/>
              <a:buFont typeface="Arial"/>
              <a:buChar char="•"/>
            </a:pPr>
            <a:r>
              <a:rPr lang="en-US"/>
              <a:t>Upgrading ELD program objectives and effective instructional activities. </a:t>
            </a:r>
            <a:endParaRPr/>
          </a:p>
          <a:p>
            <a:pPr marL="845786" lvl="1" indent="-362480">
              <a:buClr>
                <a:schemeClr val="dk1"/>
              </a:buClr>
              <a:buSzPts val="1200"/>
              <a:buFont typeface="Arial"/>
              <a:buChar char="•"/>
            </a:pPr>
            <a:r>
              <a:rPr lang="en-US"/>
              <a:t>Improving ELD programs for ELs by identifying, acquiring, and upgrading curricula, instructional materials, educational software and technology, and assessment procedures that improve content and language acquisition. </a:t>
            </a:r>
            <a:endParaRPr/>
          </a:p>
          <a:p>
            <a:pPr marL="845786" lvl="1" indent="-362480">
              <a:buClr>
                <a:schemeClr val="dk1"/>
              </a:buClr>
              <a:buSzPts val="1200"/>
              <a:buFont typeface="Arial"/>
              <a:buChar char="•"/>
            </a:pPr>
            <a:r>
              <a:rPr lang="en-US"/>
              <a:t>Providing community participation programs, family literacy services, and parent outreach and training activities to EL students and their families. </a:t>
            </a:r>
            <a:endParaRPr/>
          </a:p>
          <a:p>
            <a:pPr marL="845786" lvl="1" indent="-362480">
              <a:buClr>
                <a:schemeClr val="dk1"/>
              </a:buClr>
              <a:buSzPts val="1200"/>
              <a:buFont typeface="Arial"/>
              <a:buChar char="•"/>
            </a:pPr>
            <a:r>
              <a:rPr lang="en-US"/>
              <a:t>Providing tutoring and intensified instruction for EL students. </a:t>
            </a:r>
            <a:endParaRPr/>
          </a:p>
          <a:p>
            <a:pPr marL="845786" lvl="1" indent="-362480">
              <a:buClr>
                <a:schemeClr val="dk1"/>
              </a:buClr>
              <a:buSzPts val="1200"/>
              <a:buFont typeface="Arial"/>
              <a:buChar char="•"/>
            </a:pPr>
            <a:r>
              <a:rPr lang="en-US"/>
              <a:t>Offering early college high school or dual/concurrent enrollment programs or courses designed to help ELs achieve in postsecondary education.</a:t>
            </a:r>
            <a:endParaRPr/>
          </a:p>
          <a:p>
            <a:pPr marL="845786" lvl="1" indent="-362480">
              <a:buClr>
                <a:schemeClr val="dk1"/>
              </a:buClr>
              <a:buSzPts val="1200"/>
              <a:buFont typeface="Arial"/>
              <a:buChar char="•"/>
            </a:pPr>
            <a:r>
              <a:rPr lang="en-US"/>
              <a:t>Developing and implementing effective preschool, elementary or secondary school ELD programs that are coordinated with other relevant programs and services.</a:t>
            </a:r>
            <a:endParaRPr/>
          </a:p>
          <a:p>
            <a:pPr marL="845786" lvl="1" indent="-362480">
              <a:buClr>
                <a:schemeClr val="dk1"/>
              </a:buClr>
              <a:buSzPts val="1200"/>
              <a:buFont typeface="Arial"/>
              <a:buChar char="•"/>
            </a:pPr>
            <a:r>
              <a:rPr lang="en-US"/>
              <a:t>Improving the instruction for EL students, including EL students with a disability or identified as gifted in a specific area.</a:t>
            </a:r>
            <a:endParaRPr/>
          </a:p>
          <a:p>
            <a:pPr marL="0" indent="0"/>
            <a:r>
              <a:rPr lang="en-US"/>
              <a:t>Title III, Part A Funds CANNOT be used to: </a:t>
            </a:r>
            <a:endParaRPr/>
          </a:p>
          <a:p>
            <a:pPr marL="184973" indent="-184973">
              <a:buClr>
                <a:schemeClr val="dk1"/>
              </a:buClr>
              <a:buSzPts val="1200"/>
              <a:buFont typeface="Arial"/>
              <a:buChar char="•"/>
            </a:pPr>
            <a:r>
              <a:rPr lang="en-US"/>
              <a:t>No ELD assessment and identification (HLS, WIDA Screener, ACCESS)</a:t>
            </a:r>
            <a:endParaRPr/>
          </a:p>
          <a:p>
            <a:pPr marL="483306" lvl="1" indent="0"/>
            <a:r>
              <a:rPr lang="en-US"/>
              <a:t>Can’t pay salary for someone to ID, can’t pay subs to release teachers to administer ACCESS</a:t>
            </a:r>
            <a:endParaRPr/>
          </a:p>
          <a:p>
            <a:pPr marL="483306" lvl="1" indent="0"/>
            <a:r>
              <a:rPr lang="en-US"/>
              <a:t>Could pay for teachers to have release time to meet to discuss WIDA scores</a:t>
            </a:r>
            <a:endParaRPr/>
          </a:p>
          <a:p>
            <a:pPr marL="184973" indent="-184973">
              <a:buClr>
                <a:schemeClr val="dk1"/>
              </a:buClr>
              <a:buSzPts val="1200"/>
              <a:buFont typeface="Arial"/>
              <a:buChar char="•"/>
            </a:pPr>
            <a:r>
              <a:rPr lang="en-US"/>
              <a:t>For ELD resources – need to show how the resources would be used in addition to core ELD block (might be used for a “double dip” of ELD or additional support)</a:t>
            </a:r>
            <a:endParaRPr/>
          </a:p>
          <a:p>
            <a:pPr marL="184973" indent="-184973">
              <a:buClr>
                <a:schemeClr val="dk1"/>
              </a:buClr>
              <a:buSzPts val="1200"/>
              <a:buFont typeface="Arial"/>
              <a:buChar char="•"/>
            </a:pPr>
            <a:r>
              <a:rPr lang="en-US"/>
              <a:t>Reading supports/curricular resources – How is the program specifically designed for ELs? Is this supplemental to the core reading instruction and ELD instruction?</a:t>
            </a:r>
            <a:endParaRPr/>
          </a:p>
          <a:p>
            <a:pPr marL="678235" lvl="1" indent="-184973">
              <a:buClr>
                <a:schemeClr val="dk1"/>
              </a:buClr>
              <a:buSzPts val="1200"/>
              <a:buFont typeface="Arial"/>
              <a:buChar char="•"/>
            </a:pPr>
            <a:r>
              <a:rPr lang="en-US"/>
              <a:t>Should not be funding core programming for Els; Can’t be used for literacy interventions for ELs – shouldn’t just provide it because they’re “ELs”</a:t>
            </a:r>
            <a:endParaRPr/>
          </a:p>
          <a:p>
            <a:pPr marL="0" indent="0"/>
            <a:endParaRPr/>
          </a:p>
          <a:p>
            <a:pPr marL="0" indent="0"/>
            <a:endParaRPr/>
          </a:p>
        </p:txBody>
      </p:sp>
      <p:sp>
        <p:nvSpPr>
          <p:cNvPr id="1010" name="Google Shape;1010;p151: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a6e536159f_2_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8" name="Google Shape;1018;ga6e536159f_2_3: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US" dirty="0"/>
              <a:t>Presenter: Robert</a:t>
            </a:r>
            <a:endParaRPr dirty="0"/>
          </a:p>
        </p:txBody>
      </p:sp>
      <p:sp>
        <p:nvSpPr>
          <p:cNvPr id="1019" name="Google Shape;1019;ga6e536159f_2_3: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a6e536159f_2_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a6e536159f_2_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1026" name="Google Shape;1026;ga6e536159f_2_9: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pPr>
            <a:r>
              <a:rPr lang="en-US" dirty="0"/>
              <a:t>Presenter: Nazie </a:t>
            </a:r>
          </a:p>
          <a:p>
            <a:pPr marL="0" indent="0">
              <a:buClr>
                <a:schemeClr val="dk1"/>
              </a:buClr>
            </a:pPr>
            <a:endParaRPr lang="en-US" dirty="0"/>
          </a:p>
          <a:p>
            <a:pPr algn="l" rtl="0"/>
            <a:r>
              <a:rPr lang="en-US" sz="1300" dirty="0"/>
              <a:t>Migrant</a:t>
            </a:r>
            <a:endParaRPr lang="en-US" b="0" dirty="0">
              <a:effectLst/>
            </a:endParaRPr>
          </a:p>
          <a:p>
            <a:pPr algn="l" rtl="0"/>
            <a:r>
              <a:rPr lang="en-US" sz="1300" dirty="0"/>
              <a:t>The Migrant Education Program (MEP) provides supplemental support to eligible migrant children and youth. The purpose of the program is to ensure that migratory children are not penalized in any manner by disparities among curriculum, graduation requirements, academic content and student academic achievement standards, and ensure that migratory children are provided with appropriate educational services and opportunities so they can succeed in school and graduate from high school being postsecondary education or employment ready.</a:t>
            </a:r>
            <a:endParaRPr lang="en-US" b="0" dirty="0">
              <a:effectLst/>
            </a:endParaRPr>
          </a:p>
          <a:p>
            <a:pPr algn="l" rtl="0"/>
            <a:br>
              <a:rPr lang="en-US" b="0" dirty="0">
                <a:effectLst/>
              </a:rPr>
            </a:br>
            <a:r>
              <a:rPr lang="en-US" sz="1300" dirty="0"/>
              <a:t>CLDE</a:t>
            </a:r>
            <a:endParaRPr lang="en-US" b="0" dirty="0">
              <a:effectLst/>
            </a:endParaRPr>
          </a:p>
          <a:p>
            <a:pPr algn="l" rtl="0"/>
            <a:r>
              <a:rPr lang="en-US" sz="1300" dirty="0"/>
              <a:t>The Office of Culturally and Linguistically Diverse Education provides support to Colorado school districts, schools, and educational leaders in the academic, linguistic, and social-emotional challenges and opportunities of culturally and linguistically diverse students to ensure equitable access to grade level standards and ensure a well-rounded education.</a:t>
            </a:r>
          </a:p>
          <a:p>
            <a:pPr algn="l" rtl="0"/>
            <a:endParaRPr lang="en-US" sz="1300" dirty="0"/>
          </a:p>
          <a:p>
            <a:pPr algn="l" rtl="0"/>
            <a:br>
              <a:rPr lang="en-US" b="0" dirty="0">
                <a:effectLst/>
              </a:rPr>
            </a:br>
            <a:r>
              <a:rPr lang="en-US" sz="1300" dirty="0"/>
              <a:t>ESEA</a:t>
            </a:r>
            <a:endParaRPr lang="en-US" b="0" dirty="0">
              <a:effectLst/>
            </a:endParaRPr>
          </a:p>
          <a:p>
            <a:pPr algn="l" rtl="0"/>
            <a:r>
              <a:rPr lang="en-US" sz="1300" dirty="0"/>
              <a:t>The work of this office is to administer federally-funded programs, define program and systems quality for supporting historically underserved students, and establish standards, indicators, and protocols with which to assess local programs and systems. </a:t>
            </a:r>
            <a:endParaRPr lang="en-US" b="0" dirty="0">
              <a:effectLst/>
            </a:endParaRPr>
          </a:p>
          <a:p>
            <a:pPr algn="l" rtl="0"/>
            <a:br>
              <a:rPr lang="en-US" b="0" dirty="0">
                <a:effectLst/>
              </a:rPr>
            </a:br>
            <a:br>
              <a:rPr lang="en-US" b="0" dirty="0">
                <a:effectLst/>
              </a:rPr>
            </a:br>
            <a:endParaRPr dirty="0"/>
          </a:p>
        </p:txBody>
      </p:sp>
      <p:sp>
        <p:nvSpPr>
          <p:cNvPr id="167" name="Google Shape;167;p9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a6e536159f_2_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a6e536159f_2_18: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1034" name="Google Shape;1034;ga6e536159f_2_18: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15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041" name="Google Shape;1041;p1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156: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r>
              <a:rPr lang="en-US"/>
              <a:t>This link is resources, programming, and effective practices for supporting English learners and the next link is specific guidance for identification</a:t>
            </a:r>
            <a:endParaRPr/>
          </a:p>
          <a:p>
            <a:pPr marL="0" indent="0"/>
            <a:endParaRPr/>
          </a:p>
        </p:txBody>
      </p:sp>
      <p:sp>
        <p:nvSpPr>
          <p:cNvPr id="1049" name="Google Shape;1049;p156: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15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6" name="Google Shape;1056;p157: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a:t>Presenter: Tammy</a:t>
            </a:r>
            <a:endParaRPr/>
          </a:p>
        </p:txBody>
      </p:sp>
      <p:sp>
        <p:nvSpPr>
          <p:cNvPr id="1057" name="Google Shape;1057;p157: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158: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pPr>
            <a:r>
              <a:rPr lang="en-US"/>
              <a:t>Presenter: Tammy</a:t>
            </a:r>
            <a:endParaRPr/>
          </a:p>
        </p:txBody>
      </p:sp>
      <p:sp>
        <p:nvSpPr>
          <p:cNvPr id="1063" name="Google Shape;1063;p15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a67ae2bb64_0_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a67ae2bb64_0_38: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buClr>
                <a:schemeClr val="dk1"/>
              </a:buClr>
            </a:pPr>
            <a:r>
              <a:rPr lang="en-US"/>
              <a:t>Presenter: Tammy</a:t>
            </a:r>
            <a:endParaRPr/>
          </a:p>
          <a:p>
            <a:pPr marL="0" indent="0">
              <a:buClr>
                <a:schemeClr val="dk1"/>
              </a:buClr>
            </a:pPr>
            <a:endParaRPr/>
          </a:p>
          <a:p>
            <a:pPr marL="0" indent="0">
              <a:lnSpc>
                <a:spcPct val="90000"/>
              </a:lnSpc>
              <a:spcBef>
                <a:spcPts val="1057"/>
              </a:spcBef>
            </a:pPr>
            <a:r>
              <a:rPr lang="en-US" sz="1400"/>
              <a:t>A well-rounded education starts with early learning opportunities that make time for exploration and continues with K-12 education that helps students make important connections among their studies, curiosities, their passions and the skills needed to become critical thinkers and productive members of society. </a:t>
            </a:r>
            <a:endParaRPr sz="300"/>
          </a:p>
        </p:txBody>
      </p:sp>
      <p:sp>
        <p:nvSpPr>
          <p:cNvPr id="1073" name="Google Shape;1073;ga67ae2bb64_0_38: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a67ae2bb64_0_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a67ae2bb64_0_24: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buClr>
                <a:schemeClr val="dk1"/>
              </a:buClr>
            </a:pPr>
            <a:r>
              <a:rPr lang="en-US"/>
              <a:t>Presenter: Tammy</a:t>
            </a:r>
            <a:endParaRPr/>
          </a:p>
        </p:txBody>
      </p:sp>
      <p:sp>
        <p:nvSpPr>
          <p:cNvPr id="1081" name="Google Shape;1081;ga67ae2bb64_0_24: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a67ae2bb64_0_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a67ae2bb64_0_31: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buClr>
                <a:schemeClr val="dk1"/>
              </a:buClr>
            </a:pPr>
            <a:r>
              <a:rPr lang="en-US"/>
              <a:t>Presenter: Tammy</a:t>
            </a:r>
            <a:endParaRPr/>
          </a:p>
        </p:txBody>
      </p:sp>
      <p:sp>
        <p:nvSpPr>
          <p:cNvPr id="1089" name="Google Shape;1089;ga67ae2bb64_0_31: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67ae2bb64_0_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67ae2bb64_0_5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buClr>
                <a:schemeClr val="dk1"/>
              </a:buClr>
            </a:pPr>
            <a:r>
              <a:rPr lang="en-US"/>
              <a:t>Presenter: Tammy</a:t>
            </a:r>
            <a:endParaRPr/>
          </a:p>
        </p:txBody>
      </p:sp>
      <p:sp>
        <p:nvSpPr>
          <p:cNvPr id="1097" name="Google Shape;1097;ga67ae2bb64_0_5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a67ae2bb64_0_6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a67ae2bb64_0_65: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buClr>
                <a:schemeClr val="dk1"/>
              </a:buClr>
            </a:pPr>
            <a:r>
              <a:rPr lang="en-US" dirty="0"/>
              <a:t>Presenter: Tammy</a:t>
            </a:r>
            <a:endParaRPr dirty="0"/>
          </a:p>
        </p:txBody>
      </p:sp>
      <p:sp>
        <p:nvSpPr>
          <p:cNvPr id="1105" name="Google Shape;1105;ga67ae2bb64_0_65: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6: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pPr>
            <a:r>
              <a:rPr lang="en-US" dirty="0"/>
              <a:t>Presenter: KC</a:t>
            </a:r>
            <a:endParaRPr dirty="0"/>
          </a:p>
        </p:txBody>
      </p:sp>
      <p:sp>
        <p:nvSpPr>
          <p:cNvPr id="196" name="Google Shape;196;p96: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a67ae2bb64_0_5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a67ae2bb64_0_58: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buClr>
                <a:schemeClr val="dk1"/>
              </a:buClr>
            </a:pPr>
            <a:r>
              <a:rPr lang="en-US"/>
              <a:t>Presenter: Tammy</a:t>
            </a:r>
            <a:endParaRPr/>
          </a:p>
        </p:txBody>
      </p:sp>
      <p:sp>
        <p:nvSpPr>
          <p:cNvPr id="1113" name="Google Shape;1113;ga67ae2bb64_0_58: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159: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241653" indent="-181240">
              <a:buClr>
                <a:schemeClr val="dk1"/>
              </a:buClr>
              <a:buSzPts val="1500"/>
              <a:buChar char="•"/>
            </a:pPr>
            <a:r>
              <a:rPr lang="en-US" dirty="0"/>
              <a:t>Presenter: Tammy</a:t>
            </a:r>
            <a:endParaRPr sz="1600" dirty="0"/>
          </a:p>
          <a:p>
            <a:pPr marL="241653" indent="-181240">
              <a:lnSpc>
                <a:spcPct val="90000"/>
              </a:lnSpc>
              <a:buClr>
                <a:schemeClr val="dk1"/>
              </a:buClr>
              <a:buSzPts val="1500"/>
              <a:buChar char="•"/>
            </a:pPr>
            <a:r>
              <a:rPr lang="en-US" sz="1600" dirty="0"/>
              <a:t>Under $30,000</a:t>
            </a:r>
            <a:endParaRPr sz="1600" dirty="0"/>
          </a:p>
          <a:p>
            <a:pPr marL="724959" lvl="1" indent="-181240">
              <a:lnSpc>
                <a:spcPct val="90000"/>
              </a:lnSpc>
              <a:spcBef>
                <a:spcPts val="529"/>
              </a:spcBef>
              <a:buClr>
                <a:schemeClr val="dk1"/>
              </a:buClr>
              <a:buSzPts val="1100"/>
              <a:buChar char="•"/>
            </a:pPr>
            <a:r>
              <a:rPr lang="en-US" dirty="0"/>
              <a:t>Must use no less than 20% of funds to support one or more activities under</a:t>
            </a:r>
            <a:endParaRPr dirty="0"/>
          </a:p>
          <a:p>
            <a:pPr marL="1208265" lvl="2" indent="-181240">
              <a:lnSpc>
                <a:spcPct val="90000"/>
              </a:lnSpc>
              <a:spcBef>
                <a:spcPts val="529"/>
              </a:spcBef>
              <a:buClr>
                <a:schemeClr val="dk1"/>
              </a:buClr>
              <a:buSzPts val="900"/>
              <a:buChar char="•"/>
            </a:pPr>
            <a:r>
              <a:rPr lang="en-US" sz="1000" dirty="0"/>
              <a:t>Well-Rounded Educational Opportunities</a:t>
            </a:r>
            <a:endParaRPr sz="1000" dirty="0"/>
          </a:p>
          <a:p>
            <a:pPr marL="1208265" lvl="2" indent="-181240">
              <a:lnSpc>
                <a:spcPct val="90000"/>
              </a:lnSpc>
              <a:spcBef>
                <a:spcPts val="529"/>
              </a:spcBef>
              <a:buClr>
                <a:schemeClr val="dk1"/>
              </a:buClr>
              <a:buSzPts val="900"/>
              <a:buChar char="•"/>
            </a:pPr>
            <a:r>
              <a:rPr lang="en-US" sz="1000" dirty="0"/>
              <a:t>Safe and Healthy Students</a:t>
            </a:r>
            <a:endParaRPr sz="1000" dirty="0"/>
          </a:p>
          <a:p>
            <a:pPr marL="1208265" lvl="2" indent="-181240">
              <a:lnSpc>
                <a:spcPct val="90000"/>
              </a:lnSpc>
              <a:spcBef>
                <a:spcPts val="529"/>
              </a:spcBef>
              <a:buClr>
                <a:schemeClr val="dk1"/>
              </a:buClr>
              <a:buSzPts val="900"/>
              <a:buChar char="•"/>
            </a:pPr>
            <a:r>
              <a:rPr lang="en-US" sz="1000" dirty="0"/>
              <a:t>Effective Use of Technology</a:t>
            </a:r>
            <a:endParaRPr sz="1000" dirty="0"/>
          </a:p>
          <a:p>
            <a:pPr marL="1208265" lvl="2" indent="-120827">
              <a:lnSpc>
                <a:spcPct val="90000"/>
              </a:lnSpc>
              <a:spcBef>
                <a:spcPts val="529"/>
              </a:spcBef>
              <a:buClr>
                <a:schemeClr val="dk1"/>
              </a:buClr>
              <a:buSzPts val="1800"/>
            </a:pPr>
            <a:endParaRPr sz="1000" dirty="0"/>
          </a:p>
          <a:p>
            <a:pPr marL="241653" indent="-181240">
              <a:lnSpc>
                <a:spcPct val="90000"/>
              </a:lnSpc>
              <a:buClr>
                <a:schemeClr val="dk1"/>
              </a:buClr>
              <a:buSzPts val="1500"/>
              <a:buChar char="•"/>
            </a:pPr>
            <a:r>
              <a:rPr lang="en-US" sz="1600" dirty="0"/>
              <a:t>$30,000 or more</a:t>
            </a:r>
            <a:endParaRPr sz="1600" dirty="0"/>
          </a:p>
          <a:p>
            <a:pPr marL="724959" lvl="1" indent="-181240">
              <a:lnSpc>
                <a:spcPct val="90000"/>
              </a:lnSpc>
              <a:spcBef>
                <a:spcPts val="529"/>
              </a:spcBef>
              <a:buClr>
                <a:schemeClr val="dk1"/>
              </a:buClr>
              <a:buSzPts val="1100"/>
              <a:buChar char="•"/>
            </a:pPr>
            <a:r>
              <a:rPr lang="en-US" dirty="0"/>
              <a:t>Must conduct a CNA every 3 years</a:t>
            </a:r>
            <a:endParaRPr dirty="0"/>
          </a:p>
          <a:p>
            <a:pPr marL="724959" lvl="1" indent="-181240">
              <a:lnSpc>
                <a:spcPct val="90000"/>
              </a:lnSpc>
              <a:spcBef>
                <a:spcPts val="529"/>
              </a:spcBef>
              <a:buClr>
                <a:schemeClr val="dk1"/>
              </a:buClr>
              <a:buSzPts val="1100"/>
              <a:buChar char="•"/>
            </a:pPr>
            <a:r>
              <a:rPr lang="en-US" dirty="0"/>
              <a:t>Must use at least 20% on well-rounded educational opportunities</a:t>
            </a:r>
            <a:endParaRPr dirty="0"/>
          </a:p>
          <a:p>
            <a:pPr marL="724959" lvl="1" indent="-181240">
              <a:lnSpc>
                <a:spcPct val="90000"/>
              </a:lnSpc>
              <a:spcBef>
                <a:spcPts val="529"/>
              </a:spcBef>
              <a:buClr>
                <a:schemeClr val="dk1"/>
              </a:buClr>
              <a:buSzPts val="1100"/>
              <a:buChar char="•"/>
            </a:pPr>
            <a:r>
              <a:rPr lang="en-US" dirty="0"/>
              <a:t>Must use at least 20% on school conditions for student learning</a:t>
            </a:r>
            <a:endParaRPr dirty="0"/>
          </a:p>
          <a:p>
            <a:pPr marL="724959" lvl="1" indent="-181240">
              <a:lnSpc>
                <a:spcPct val="90000"/>
              </a:lnSpc>
              <a:spcBef>
                <a:spcPts val="529"/>
              </a:spcBef>
              <a:buClr>
                <a:schemeClr val="dk1"/>
              </a:buClr>
              <a:buSzPts val="1100"/>
              <a:buChar char="•"/>
            </a:pPr>
            <a:r>
              <a:rPr lang="en-US" dirty="0"/>
              <a:t>Must use a portion to support access to personalized learning experiences supported by technology</a:t>
            </a:r>
            <a:endParaRPr dirty="0"/>
          </a:p>
          <a:p>
            <a:pPr marL="0" indent="0"/>
            <a:endParaRPr dirty="0"/>
          </a:p>
        </p:txBody>
      </p:sp>
      <p:sp>
        <p:nvSpPr>
          <p:cNvPr id="1120" name="Google Shape;1120;p15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160: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pPr>
            <a:r>
              <a:rPr lang="en-US"/>
              <a:t>Presenter: Tammy</a:t>
            </a:r>
            <a:endParaRPr/>
          </a:p>
        </p:txBody>
      </p:sp>
      <p:sp>
        <p:nvSpPr>
          <p:cNvPr id="1127" name="Google Shape;1127;p16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a6342caf09_0_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a6342caf09_0_4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buClr>
                <a:schemeClr val="dk1"/>
              </a:buClr>
            </a:pPr>
            <a:r>
              <a:rPr lang="en-US"/>
              <a:t>Presenter: Tammy</a:t>
            </a:r>
            <a:endParaRPr/>
          </a:p>
          <a:p>
            <a:pPr marL="0" indent="0">
              <a:buClr>
                <a:schemeClr val="dk1"/>
              </a:buClr>
            </a:pPr>
            <a:endParaRPr/>
          </a:p>
          <a:p>
            <a:pPr marL="483306" indent="-315491">
              <a:lnSpc>
                <a:spcPct val="115000"/>
              </a:lnSpc>
              <a:buClr>
                <a:schemeClr val="dk1"/>
              </a:buClr>
              <a:buSzPts val="1100"/>
              <a:buAutoNum type="arabicPeriod"/>
            </a:pPr>
            <a:r>
              <a:rPr lang="en-US"/>
              <a:t>The additional Title IV, Part A categorical grant codes will be added for use in budgeting Title IV funds in the 2021-2022 Consolidated Application.</a:t>
            </a:r>
            <a:endParaRPr/>
          </a:p>
          <a:p>
            <a:pPr marL="483306" indent="-315491">
              <a:lnSpc>
                <a:spcPct val="115000"/>
              </a:lnSpc>
              <a:buClr>
                <a:schemeClr val="dk1"/>
              </a:buClr>
              <a:buSzPts val="1100"/>
              <a:buAutoNum type="arabicPeriod"/>
            </a:pPr>
            <a:r>
              <a:rPr lang="en-US"/>
              <a:t>Districts will continue to draw down all Title IV, Part A funds using grant code 4424.  The categorical codes have been added for internal use in tracking expenditures.</a:t>
            </a:r>
            <a:endParaRPr/>
          </a:p>
          <a:p>
            <a:pPr marL="483306" indent="-315491">
              <a:lnSpc>
                <a:spcPct val="115000"/>
              </a:lnSpc>
              <a:buClr>
                <a:schemeClr val="dk1"/>
              </a:buClr>
              <a:buSzPts val="1100"/>
              <a:buAutoNum type="arabicPeriod"/>
            </a:pPr>
            <a:r>
              <a:rPr lang="en-US"/>
              <a:t>There is not a separate code for tracking Alternative Use of Funds Authority (AUFA) or transfers since those expenditures would support another program and would not need to be recorded and reported categorically for Title IV reporting.  </a:t>
            </a:r>
            <a:endParaRPr/>
          </a:p>
          <a:p>
            <a:pPr marL="0" indent="0">
              <a:spcBef>
                <a:spcPts val="1269"/>
              </a:spcBef>
              <a:buClr>
                <a:schemeClr val="dk1"/>
              </a:buClr>
            </a:pPr>
            <a:endParaRPr/>
          </a:p>
        </p:txBody>
      </p:sp>
      <p:sp>
        <p:nvSpPr>
          <p:cNvPr id="1136" name="Google Shape;1136;ga6342caf09_0_42: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a67ae2bb64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a67ae2bb64_1_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buClr>
                <a:schemeClr val="dk1"/>
              </a:buClr>
            </a:pPr>
            <a:r>
              <a:rPr lang="en-US" dirty="0"/>
              <a:t>Presenter: Tammy</a:t>
            </a:r>
            <a:endParaRPr dirty="0"/>
          </a:p>
        </p:txBody>
      </p:sp>
      <p:sp>
        <p:nvSpPr>
          <p:cNvPr id="1144" name="Google Shape;1144;ga67ae2bb64_1_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166: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r>
              <a:rPr lang="en-US"/>
              <a:t>Presenter: Kristen</a:t>
            </a:r>
            <a:endParaRPr/>
          </a:p>
        </p:txBody>
      </p:sp>
      <p:sp>
        <p:nvSpPr>
          <p:cNvPr id="1151" name="Google Shape;1151;p16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167: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r>
              <a:rPr lang="en-US"/>
              <a:t>Presenter: Kristen</a:t>
            </a:r>
            <a:endParaRPr/>
          </a:p>
        </p:txBody>
      </p:sp>
      <p:sp>
        <p:nvSpPr>
          <p:cNvPr id="1157" name="Google Shape;1157;p16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1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6" name="Google Shape;1166;p168: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a:t>Presenter: Kristen</a:t>
            </a:r>
            <a:endParaRPr/>
          </a:p>
        </p:txBody>
      </p:sp>
      <p:sp>
        <p:nvSpPr>
          <p:cNvPr id="1167" name="Google Shape;1167;p168: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169: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buSzPts val="1100"/>
            </a:pPr>
            <a:r>
              <a:rPr lang="en-US"/>
              <a:t>Presenter: Kristen</a:t>
            </a:r>
            <a:endParaRPr/>
          </a:p>
        </p:txBody>
      </p:sp>
      <p:sp>
        <p:nvSpPr>
          <p:cNvPr id="1198" name="Google Shape;1198;p1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6" name="Google Shape;1206;p170: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a:t>Presenter: Kristen</a:t>
            </a:r>
            <a:endParaRPr/>
          </a:p>
          <a:p>
            <a:pPr marL="0" indent="0">
              <a:buClr>
                <a:schemeClr val="dk1"/>
              </a:buClr>
              <a:buSzPts val="1200"/>
            </a:pPr>
            <a:r>
              <a:rPr lang="en-US"/>
              <a:t>Title V, Part B FLIS funds may be used to carry out local activities authorized under:</a:t>
            </a:r>
            <a:endParaRPr/>
          </a:p>
          <a:p>
            <a:pPr marL="483306" lvl="1" indent="0"/>
            <a:r>
              <a:rPr lang="en-US"/>
              <a:t>Title I, Part A</a:t>
            </a:r>
            <a:endParaRPr/>
          </a:p>
          <a:p>
            <a:pPr marL="483306" lvl="1" indent="0"/>
            <a:r>
              <a:rPr lang="en-US"/>
              <a:t>Title II, Part A;</a:t>
            </a:r>
            <a:endParaRPr/>
          </a:p>
          <a:p>
            <a:pPr marL="483306" lvl="1" indent="0"/>
            <a:r>
              <a:rPr lang="en-US"/>
              <a:t>Title III, Part A; </a:t>
            </a:r>
            <a:endParaRPr/>
          </a:p>
          <a:p>
            <a:pPr marL="483306" lvl="1" indent="0"/>
            <a:r>
              <a:rPr lang="en-US"/>
              <a:t>Title IV, Part A; or </a:t>
            </a:r>
            <a:endParaRPr/>
          </a:p>
          <a:p>
            <a:pPr marL="483306" lvl="1" indent="0"/>
            <a:r>
              <a:rPr lang="en-US"/>
              <a:t>Parental Involvement Activities.</a:t>
            </a:r>
            <a:endParaRPr/>
          </a:p>
          <a:p>
            <a:pPr marL="0" indent="0"/>
            <a:endParaRPr/>
          </a:p>
        </p:txBody>
      </p:sp>
      <p:sp>
        <p:nvSpPr>
          <p:cNvPr id="1207" name="Google Shape;1207;p170: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7: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defTabSz="966612"/>
            <a:r>
              <a:rPr lang="en-US" sz="2500" dirty="0"/>
              <a:t>Presenter: KC </a:t>
            </a:r>
          </a:p>
          <a:p>
            <a:pPr marL="0" indent="0"/>
            <a:endParaRPr lang="en-US" sz="2500" b="1" dirty="0"/>
          </a:p>
          <a:p>
            <a:pPr marL="0" indent="0"/>
            <a:r>
              <a:rPr lang="en-US" sz="2500" b="1" dirty="0"/>
              <a:t>Grant Types</a:t>
            </a:r>
            <a:endParaRPr dirty="0"/>
          </a:p>
          <a:p>
            <a:pPr marL="483306" lvl="1" indent="0"/>
            <a:r>
              <a:rPr lang="en-US" sz="2100" u="sng" dirty="0"/>
              <a:t>Formula</a:t>
            </a:r>
            <a:r>
              <a:rPr lang="en-US" sz="2100" dirty="0"/>
              <a:t> - Formula grant programs are non-competitive awards based on a predetermined formula. These programs are sometimes referred to as state-administered programs. </a:t>
            </a:r>
            <a:endParaRPr dirty="0"/>
          </a:p>
          <a:p>
            <a:pPr marL="483306" lvl="1" indent="0"/>
            <a:r>
              <a:rPr lang="en-US" sz="2100" u="sng" dirty="0"/>
              <a:t>Discretionary</a:t>
            </a:r>
            <a:r>
              <a:rPr lang="en-US" sz="2100" dirty="0"/>
              <a:t> -  Unlike a formula grant, a discretionary grant awards funds on the basis of a competitive process. The department reviews applications, in part through a formal review process, in light of the legislative and regulatory requirements and published selection criteria established for a program.</a:t>
            </a:r>
            <a:endParaRPr dirty="0"/>
          </a:p>
          <a:p>
            <a:pPr marL="0" indent="0">
              <a:spcBef>
                <a:spcPts val="846"/>
              </a:spcBef>
            </a:pPr>
            <a:endParaRPr dirty="0"/>
          </a:p>
        </p:txBody>
      </p:sp>
      <p:sp>
        <p:nvSpPr>
          <p:cNvPr id="203" name="Google Shape;203;p97: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17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225" name="Google Shape;1225;p1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174: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buSzPts val="1100"/>
            </a:pPr>
            <a:r>
              <a:rPr lang="en-US"/>
              <a:t>Presenter: Kristen</a:t>
            </a:r>
            <a:endParaRPr/>
          </a:p>
        </p:txBody>
      </p:sp>
      <p:sp>
        <p:nvSpPr>
          <p:cNvPr id="1232" name="Google Shape;1232;p17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17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buSzPts val="1100"/>
            </a:pPr>
            <a:r>
              <a:rPr lang="en-US"/>
              <a:t>Presenter: Kristen</a:t>
            </a:r>
            <a:endParaRPr/>
          </a:p>
        </p:txBody>
      </p:sp>
      <p:sp>
        <p:nvSpPr>
          <p:cNvPr id="1238" name="Google Shape;1238;p17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176: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buSzPts val="1100"/>
            </a:pPr>
            <a:r>
              <a:rPr lang="en-US"/>
              <a:t>Presenter: Kristen</a:t>
            </a:r>
            <a:endParaRPr/>
          </a:p>
        </p:txBody>
      </p:sp>
      <p:sp>
        <p:nvSpPr>
          <p:cNvPr id="1245" name="Google Shape;1245;p1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17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2" name="Google Shape;1252;p177: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a:t>Presenter: DeLilah</a:t>
            </a:r>
            <a:endParaRPr/>
          </a:p>
        </p:txBody>
      </p:sp>
      <p:sp>
        <p:nvSpPr>
          <p:cNvPr id="1253" name="Google Shape;1253;p177: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1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9" name="Google Shape;1259;p178: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a:t>Presenter: DeLilah</a:t>
            </a:r>
            <a:endParaRPr/>
          </a:p>
          <a:p>
            <a:pPr marL="0" indent="0">
              <a:buClr>
                <a:schemeClr val="dk1"/>
              </a:buClr>
            </a:pPr>
            <a:endParaRPr/>
          </a:p>
          <a:p>
            <a:pPr marL="0" indent="0"/>
            <a:r>
              <a:rPr lang="en-US"/>
              <a:t>Title II – Take into account all students in schools that agreed to participate</a:t>
            </a:r>
            <a:endParaRPr/>
          </a:p>
          <a:p>
            <a:pPr marL="0" indent="0"/>
            <a:r>
              <a:rPr lang="en-US"/>
              <a:t>Title III – take into account the number and educational needs of the children to be served. </a:t>
            </a:r>
            <a:endParaRPr/>
          </a:p>
        </p:txBody>
      </p:sp>
      <p:sp>
        <p:nvSpPr>
          <p:cNvPr id="1260" name="Google Shape;1260;p178: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85</a:t>
            </a:fld>
            <a:endParaRPr sz="1300">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179: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pPr>
            <a:r>
              <a:rPr lang="en-US"/>
              <a:t>Presenter: DeLilah</a:t>
            </a:r>
            <a:endParaRPr/>
          </a:p>
        </p:txBody>
      </p:sp>
      <p:sp>
        <p:nvSpPr>
          <p:cNvPr id="1268" name="Google Shape;1268;p17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180: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buClr>
                <a:schemeClr val="dk1"/>
              </a:buClr>
            </a:pPr>
            <a:r>
              <a:rPr lang="en-US"/>
              <a:t>Presenter: DeLilah</a:t>
            </a:r>
            <a:endParaRPr/>
          </a:p>
        </p:txBody>
      </p:sp>
      <p:sp>
        <p:nvSpPr>
          <p:cNvPr id="1275" name="Google Shape;1275;p18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18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r>
              <a:rPr lang="en-US" dirty="0"/>
              <a:t>DC</a:t>
            </a:r>
            <a:endParaRPr dirty="0"/>
          </a:p>
        </p:txBody>
      </p:sp>
      <p:sp>
        <p:nvSpPr>
          <p:cNvPr id="1282" name="Google Shape;1282;p18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9f5459de1d_0_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9f5459de1d_0_2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dirty="0"/>
          </a:p>
        </p:txBody>
      </p:sp>
      <p:sp>
        <p:nvSpPr>
          <p:cNvPr id="1292" name="Google Shape;1292;g9f5459de1d_0_2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98: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Clr>
                <a:schemeClr val="dk1"/>
              </a:buClr>
            </a:pPr>
            <a:r>
              <a:rPr lang="en-US" dirty="0"/>
              <a:t>Presenter: KC</a:t>
            </a:r>
            <a:endParaRPr dirty="0"/>
          </a:p>
          <a:p>
            <a:pPr marL="0" indent="0"/>
            <a:r>
              <a:rPr lang="en-US" dirty="0"/>
              <a:t>SEA: </a:t>
            </a:r>
            <a:endParaRPr dirty="0"/>
          </a:p>
          <a:p>
            <a:pPr marL="241653" indent="-241653">
              <a:buClr>
                <a:schemeClr val="dk1"/>
              </a:buClr>
              <a:buSzPts val="1200"/>
              <a:buFont typeface="Calibri"/>
              <a:buAutoNum type="arabicPeriod"/>
            </a:pPr>
            <a:r>
              <a:rPr lang="en-US" dirty="0"/>
              <a:t>CDE is notified of federal and state awards from the US Dept. of Education and the state legislature. Federal funds are appropriated annually through the House and Senate budgeting process. </a:t>
            </a:r>
            <a:endParaRPr dirty="0"/>
          </a:p>
          <a:p>
            <a:pPr marL="241653" indent="-241653">
              <a:buClr>
                <a:schemeClr val="dk1"/>
              </a:buClr>
              <a:buSzPts val="1200"/>
              <a:buFont typeface="Calibri"/>
              <a:buAutoNum type="arabicPeriod"/>
            </a:pPr>
            <a:r>
              <a:rPr lang="en-US" dirty="0"/>
              <a:t>Once award is received, for formula grants, Grants Fiscal will calculate the amount that will be allocated to each LEA. For state funds, the legislature will appropriate funds to CDE. UFPA program managers will work to develop the application based on federal or state program requirements. Through a rigorous review, applications are finalized and opened for submission. </a:t>
            </a:r>
            <a:endParaRPr dirty="0"/>
          </a:p>
          <a:p>
            <a:pPr marL="724959" lvl="1" indent="-241653">
              <a:buClr>
                <a:schemeClr val="dk1"/>
              </a:buClr>
              <a:buSzPts val="1200"/>
              <a:buFont typeface="Calibri"/>
              <a:buAutoNum type="arabicPeriod"/>
            </a:pPr>
            <a:r>
              <a:rPr lang="en-US" dirty="0"/>
              <a:t>LEAs are notified of the availability of the application</a:t>
            </a:r>
            <a:endParaRPr dirty="0"/>
          </a:p>
          <a:p>
            <a:pPr marL="724959" lvl="1" indent="-241653">
              <a:buClr>
                <a:schemeClr val="dk1"/>
              </a:buClr>
              <a:buSzPts val="1200"/>
              <a:buFont typeface="Calibri"/>
              <a:buAutoNum type="arabicPeriod"/>
            </a:pPr>
            <a:r>
              <a:rPr lang="en-US" dirty="0"/>
              <a:t>Program staff is available for technical assistance</a:t>
            </a:r>
            <a:endParaRPr dirty="0"/>
          </a:p>
          <a:p>
            <a:pPr marL="724959" lvl="1" indent="-241653">
              <a:buClr>
                <a:schemeClr val="dk1"/>
              </a:buClr>
              <a:buSzPts val="1200"/>
              <a:buFont typeface="Calibri"/>
              <a:buAutoNum type="arabicPeriod"/>
            </a:pPr>
            <a:r>
              <a:rPr lang="en-US" dirty="0"/>
              <a:t>CDE will identify reviewers to review submissions. </a:t>
            </a:r>
            <a:endParaRPr dirty="0"/>
          </a:p>
          <a:p>
            <a:pPr marL="0" indent="0"/>
            <a:endParaRPr dirty="0"/>
          </a:p>
          <a:p>
            <a:pPr marL="0" indent="0"/>
            <a:r>
              <a:rPr lang="en-US" dirty="0"/>
              <a:t>LEA</a:t>
            </a:r>
            <a:endParaRPr dirty="0"/>
          </a:p>
          <a:p>
            <a:pPr marL="241653" indent="-241653">
              <a:buClr>
                <a:schemeClr val="dk1"/>
              </a:buClr>
              <a:buSzPts val="1200"/>
              <a:buFont typeface="Calibri"/>
              <a:buAutoNum type="arabicPeriod"/>
            </a:pPr>
            <a:r>
              <a:rPr lang="en-US" dirty="0"/>
              <a:t>For ESEA funds, LEAs are required to conduct a needs assessment and develop a plan to prioritize funds based on the results of the needs assessment. This process typically begins before a federal grant application becomes available. </a:t>
            </a:r>
            <a:endParaRPr dirty="0"/>
          </a:p>
          <a:p>
            <a:pPr marL="181240" indent="-181240">
              <a:buClr>
                <a:schemeClr val="dk1"/>
              </a:buClr>
              <a:buSzPts val="1200"/>
              <a:buFont typeface="Arial"/>
              <a:buChar char="•"/>
            </a:pPr>
            <a:r>
              <a:rPr lang="en-US" dirty="0"/>
              <a:t>LEAs applying for competitive grants will follow the rules and requirements outlined in the competitive grant. </a:t>
            </a:r>
            <a:endParaRPr dirty="0"/>
          </a:p>
          <a:p>
            <a:pPr marL="0" indent="0">
              <a:buClr>
                <a:schemeClr val="dk1"/>
              </a:buClr>
              <a:buSzPts val="1200"/>
            </a:pPr>
            <a:r>
              <a:rPr lang="en-US" dirty="0"/>
              <a:t>2. Application announcements are made through the SCOOP and emails direct communication is made to mailing lists. For the Consolidated  Application, the LEA will need a password to access the system. Access can be obtained by emailing Consolidated Application email. </a:t>
            </a:r>
            <a:endParaRPr dirty="0"/>
          </a:p>
          <a:p>
            <a:pPr marL="181240" indent="-181240">
              <a:buClr>
                <a:schemeClr val="dk1"/>
              </a:buClr>
              <a:buSzPts val="1200"/>
              <a:buFont typeface="Arial"/>
              <a:buChar char="•"/>
            </a:pPr>
            <a:r>
              <a:rPr lang="en-US" dirty="0"/>
              <a:t>Competitive grants are typically not password protected and are often collected through a system called Survey Monkey. </a:t>
            </a:r>
            <a:endParaRPr dirty="0"/>
          </a:p>
          <a:p>
            <a:pPr marL="181240" indent="-181240">
              <a:buClr>
                <a:schemeClr val="dk1"/>
              </a:buClr>
              <a:buSzPts val="1200"/>
              <a:buFont typeface="Arial"/>
              <a:buChar char="•"/>
            </a:pPr>
            <a:r>
              <a:rPr lang="en-US" dirty="0"/>
              <a:t>Applicants can contact CDE staff with questions or issues with the application process.` </a:t>
            </a:r>
            <a:endParaRPr dirty="0"/>
          </a:p>
          <a:p>
            <a:pPr marL="181240" indent="-100689">
              <a:buClr>
                <a:schemeClr val="dk1"/>
              </a:buClr>
              <a:buSzPts val="1200"/>
            </a:pPr>
            <a:endParaRPr dirty="0"/>
          </a:p>
          <a:p>
            <a:pPr marL="0" indent="0">
              <a:buClr>
                <a:schemeClr val="dk1"/>
              </a:buClr>
              <a:buSzPts val="1200"/>
            </a:pPr>
            <a:r>
              <a:rPr lang="en-US" dirty="0"/>
              <a:t>BOTH</a:t>
            </a:r>
            <a:endParaRPr dirty="0"/>
          </a:p>
          <a:p>
            <a:pPr marL="0" indent="0">
              <a:buClr>
                <a:schemeClr val="dk1"/>
              </a:buClr>
              <a:buSzPts val="1200"/>
            </a:pPr>
            <a:r>
              <a:rPr lang="en-US" dirty="0"/>
              <a:t>3. Upon submission of the application, CDE will review for completeness, select and train reviews, review, score and generate feedback to applicants</a:t>
            </a:r>
            <a:endParaRPr dirty="0"/>
          </a:p>
          <a:p>
            <a:pPr marL="724959" lvl="1" indent="-241653">
              <a:buClr>
                <a:schemeClr val="dk1"/>
              </a:buClr>
              <a:buSzPts val="1200"/>
              <a:buFont typeface="Calibri"/>
              <a:buAutoNum type="arabicPeriod" startAt="2"/>
            </a:pPr>
            <a:r>
              <a:rPr lang="en-US" dirty="0"/>
              <a:t>Formula grants undergo what we call a rinse and repeat process which means CDE will work with applicants until final approval can be granted</a:t>
            </a:r>
            <a:endParaRPr dirty="0"/>
          </a:p>
          <a:p>
            <a:pPr marL="724959" lvl="1" indent="-241653">
              <a:buClr>
                <a:schemeClr val="dk1"/>
              </a:buClr>
              <a:buSzPts val="1200"/>
              <a:buFont typeface="Calibri"/>
              <a:buAutoNum type="arabicPeriod" startAt="2"/>
            </a:pPr>
            <a:r>
              <a:rPr lang="en-US" dirty="0"/>
              <a:t>Competitive grants undergo a peer review, the applications are scored and feedback is generated. Because competitive grants are scored, applicants may receive a request for additional information based on the reviewer feedback or a denial. Denial reasons can be due to the score received or the lack of sufficient funding for all applications received. </a:t>
            </a:r>
            <a:endParaRPr dirty="0"/>
          </a:p>
          <a:p>
            <a:pPr marL="0" indent="0">
              <a:buClr>
                <a:schemeClr val="dk1"/>
              </a:buClr>
              <a:buSzPts val="1200"/>
            </a:pPr>
            <a:r>
              <a:rPr lang="en-US" dirty="0"/>
              <a:t>4. Both competitive and formula grant applicants will receive feedback communicating the stat us of the application. Since the formula process is a rinse and repeat, applicants will receive several notifications prior to final approval being awarded. Competitive applicants will receive an approval, approval with required changes or a denial. </a:t>
            </a:r>
            <a:endParaRPr dirty="0"/>
          </a:p>
          <a:p>
            <a:pPr marL="0" indent="0">
              <a:buClr>
                <a:schemeClr val="dk1"/>
              </a:buClr>
              <a:buSzPts val="1200"/>
            </a:pPr>
            <a:endParaRPr dirty="0"/>
          </a:p>
        </p:txBody>
      </p:sp>
      <p:sp>
        <p:nvSpPr>
          <p:cNvPr id="259" name="Google Shape;259;p98: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9</a:t>
            </a:fld>
            <a:endParaRPr sz="1300">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9f5459de1d_0_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9f5459de1d_0_48: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1299" name="Google Shape;1299;g9f5459de1d_0_48: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9f5459de1d_0_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9f5459de1d_0_54: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1306" name="Google Shape;1306;g9f5459de1d_0_54: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9f5459de1d_0_6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9f5459de1d_0_6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1313" name="Google Shape;1313;g9f5459de1d_0_6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9f5459de1d_0_6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9f5459de1d_0_66: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1320" name="Google Shape;1320;g9f5459de1d_0_66: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9f5459de1d_0_7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9f5459de1d_0_7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1327" name="Google Shape;1327;g9f5459de1d_0_72: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184: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333" name="Google Shape;1333;p18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6"/>
          <p:cNvSpPr/>
          <p:nvPr/>
        </p:nvSpPr>
        <p:spPr>
          <a:xfrm>
            <a:off x="0" y="4675241"/>
            <a:ext cx="12192000" cy="2182761"/>
          </a:xfrm>
          <a:prstGeom prst="rect">
            <a:avLst/>
          </a:prstGeom>
          <a:gradFill>
            <a:gsLst>
              <a:gs pos="0">
                <a:schemeClr val="lt1"/>
              </a:gs>
              <a:gs pos="100000">
                <a:srgbClr val="488BC9">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86"/>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86"/>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8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186"/>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186"/>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2"/>
        <p:cNvGrpSpPr/>
        <p:nvPr/>
      </p:nvGrpSpPr>
      <p:grpSpPr>
        <a:xfrm>
          <a:off x="0" y="0"/>
          <a:ext cx="0" cy="0"/>
          <a:chOff x="0" y="0"/>
          <a:chExt cx="0" cy="0"/>
        </a:xfrm>
      </p:grpSpPr>
      <p:pic>
        <p:nvPicPr>
          <p:cNvPr id="73" name="Google Shape;73;p19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74" name="Google Shape;74;p19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9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19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7" name="Google Shape;77;p19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197"/>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9"/>
        <p:cNvGrpSpPr/>
        <p:nvPr/>
      </p:nvGrpSpPr>
      <p:grpSpPr>
        <a:xfrm>
          <a:off x="0" y="0"/>
          <a:ext cx="0" cy="0"/>
          <a:chOff x="0" y="0"/>
          <a:chExt cx="0" cy="0"/>
        </a:xfrm>
      </p:grpSpPr>
      <p:pic>
        <p:nvPicPr>
          <p:cNvPr id="80" name="Google Shape;80;p19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1" name="Google Shape;81;p19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9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3" name="Google Shape;83;p19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84" name="Google Shape;84;p19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5" name="Google Shape;85;p198"/>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6"/>
        <p:cNvGrpSpPr/>
        <p:nvPr/>
      </p:nvGrpSpPr>
      <p:grpSpPr>
        <a:xfrm>
          <a:off x="0" y="0"/>
          <a:ext cx="0" cy="0"/>
          <a:chOff x="0" y="0"/>
          <a:chExt cx="0" cy="0"/>
        </a:xfrm>
      </p:grpSpPr>
      <p:pic>
        <p:nvPicPr>
          <p:cNvPr id="87" name="Google Shape;87;p199"/>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8" name="Google Shape;88;p19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9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0" name="Google Shape;90;p19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91" name="Google Shape;91;p19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2" name="Google Shape;92;p199"/>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3"/>
        <p:cNvGrpSpPr/>
        <p:nvPr/>
      </p:nvGrpSpPr>
      <p:grpSpPr>
        <a:xfrm>
          <a:off x="0" y="0"/>
          <a:ext cx="0" cy="0"/>
          <a:chOff x="0" y="0"/>
          <a:chExt cx="0" cy="0"/>
        </a:xfrm>
      </p:grpSpPr>
      <p:sp>
        <p:nvSpPr>
          <p:cNvPr id="94" name="Google Shape;94;p200"/>
          <p:cNvSpPr/>
          <p:nvPr/>
        </p:nvSpPr>
        <p:spPr>
          <a:xfrm>
            <a:off x="0" y="4675241"/>
            <a:ext cx="12192000" cy="2182761"/>
          </a:xfrm>
          <a:prstGeom prst="rect">
            <a:avLst/>
          </a:prstGeom>
          <a:gradFill>
            <a:gsLst>
              <a:gs pos="0">
                <a:schemeClr val="lt1"/>
              </a:gs>
              <a:gs pos="100000">
                <a:srgbClr val="488BC9">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200"/>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00"/>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20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chemeClr val="dk1"/>
                </a:solidFill>
                <a:latin typeface="Calibri"/>
                <a:ea typeface="Calibri"/>
                <a:cs typeface="Calibri"/>
                <a:sym typeface="Calibri"/>
              </a:defRPr>
            </a:lvl1pPr>
            <a:lvl2pPr marL="0" lvl="1" indent="0" algn="l">
              <a:spcBef>
                <a:spcPts val="0"/>
              </a:spcBef>
              <a:buNone/>
              <a:defRPr sz="1600">
                <a:solidFill>
                  <a:schemeClr val="dk1"/>
                </a:solidFill>
                <a:latin typeface="Calibri"/>
                <a:ea typeface="Calibri"/>
                <a:cs typeface="Calibri"/>
                <a:sym typeface="Calibri"/>
              </a:defRPr>
            </a:lvl2pPr>
            <a:lvl3pPr marL="0" lvl="2" indent="0" algn="l">
              <a:spcBef>
                <a:spcPts val="0"/>
              </a:spcBef>
              <a:buNone/>
              <a:defRPr sz="1600">
                <a:solidFill>
                  <a:schemeClr val="dk1"/>
                </a:solidFill>
                <a:latin typeface="Calibri"/>
                <a:ea typeface="Calibri"/>
                <a:cs typeface="Calibri"/>
                <a:sym typeface="Calibri"/>
              </a:defRPr>
            </a:lvl3pPr>
            <a:lvl4pPr marL="0" lvl="3" indent="0" algn="l">
              <a:spcBef>
                <a:spcPts val="0"/>
              </a:spcBef>
              <a:buNone/>
              <a:defRPr sz="1600">
                <a:solidFill>
                  <a:schemeClr val="dk1"/>
                </a:solidFill>
                <a:latin typeface="Calibri"/>
                <a:ea typeface="Calibri"/>
                <a:cs typeface="Calibri"/>
                <a:sym typeface="Calibri"/>
              </a:defRPr>
            </a:lvl4pPr>
            <a:lvl5pPr marL="0" lvl="4" indent="0" algn="l">
              <a:spcBef>
                <a:spcPts val="0"/>
              </a:spcBef>
              <a:buNone/>
              <a:defRPr sz="1600">
                <a:solidFill>
                  <a:schemeClr val="dk1"/>
                </a:solidFill>
                <a:latin typeface="Calibri"/>
                <a:ea typeface="Calibri"/>
                <a:cs typeface="Calibri"/>
                <a:sym typeface="Calibri"/>
              </a:defRPr>
            </a:lvl5pPr>
            <a:lvl6pPr marL="0" lvl="5" indent="0" algn="l">
              <a:spcBef>
                <a:spcPts val="0"/>
              </a:spcBef>
              <a:buNone/>
              <a:defRPr sz="1600">
                <a:solidFill>
                  <a:schemeClr val="dk1"/>
                </a:solidFill>
                <a:latin typeface="Calibri"/>
                <a:ea typeface="Calibri"/>
                <a:cs typeface="Calibri"/>
                <a:sym typeface="Calibri"/>
              </a:defRPr>
            </a:lvl6pPr>
            <a:lvl7pPr marL="0" lvl="6" indent="0" algn="l">
              <a:spcBef>
                <a:spcPts val="0"/>
              </a:spcBef>
              <a:buNone/>
              <a:defRPr sz="1600">
                <a:solidFill>
                  <a:schemeClr val="dk1"/>
                </a:solidFill>
                <a:latin typeface="Calibri"/>
                <a:ea typeface="Calibri"/>
                <a:cs typeface="Calibri"/>
                <a:sym typeface="Calibri"/>
              </a:defRPr>
            </a:lvl7pPr>
            <a:lvl8pPr marL="0" lvl="7" indent="0" algn="l">
              <a:spcBef>
                <a:spcPts val="0"/>
              </a:spcBef>
              <a:buNone/>
              <a:defRPr sz="1600">
                <a:solidFill>
                  <a:schemeClr val="dk1"/>
                </a:solidFill>
                <a:latin typeface="Calibri"/>
                <a:ea typeface="Calibri"/>
                <a:cs typeface="Calibri"/>
                <a:sym typeface="Calibri"/>
              </a:defRPr>
            </a:lvl8pPr>
            <a:lvl9pPr marL="0" lvl="8" indent="0" algn="l">
              <a:spcBef>
                <a:spcPts val="0"/>
              </a:spcBef>
              <a:buNone/>
              <a:defRPr sz="16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8" name="Google Shape;98;p200"/>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99" name="Google Shape;99;p200"/>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0"/>
        <p:cNvGrpSpPr/>
        <p:nvPr/>
      </p:nvGrpSpPr>
      <p:grpSpPr>
        <a:xfrm>
          <a:off x="0" y="0"/>
          <a:ext cx="0" cy="0"/>
          <a:chOff x="0" y="0"/>
          <a:chExt cx="0" cy="0"/>
        </a:xfrm>
      </p:grpSpPr>
      <p:sp>
        <p:nvSpPr>
          <p:cNvPr id="101" name="Google Shape;101;p201"/>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0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18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24" name="Google Shape;24;p187"/>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18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18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188"/>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8"/>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188"/>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32" name="Google Shape;32;p18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3" name="Google Shape;33;p188"/>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34" name="Google Shape;34;p188"/>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5"/>
        <p:cNvGrpSpPr/>
        <p:nvPr/>
      </p:nvGrpSpPr>
      <p:grpSpPr>
        <a:xfrm>
          <a:off x="0" y="0"/>
          <a:ext cx="0" cy="0"/>
          <a:chOff x="0" y="0"/>
          <a:chExt cx="0" cy="0"/>
        </a:xfrm>
      </p:grpSpPr>
      <p:pic>
        <p:nvPicPr>
          <p:cNvPr id="36" name="Google Shape;36;p189"/>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37" name="Google Shape;37;p189"/>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9"/>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9"/>
        <p:cNvGrpSpPr/>
        <p:nvPr/>
      </p:nvGrpSpPr>
      <p:grpSpPr>
        <a:xfrm>
          <a:off x="0" y="0"/>
          <a:ext cx="0" cy="0"/>
          <a:chOff x="0" y="0"/>
          <a:chExt cx="0" cy="0"/>
        </a:xfrm>
      </p:grpSpPr>
      <p:pic>
        <p:nvPicPr>
          <p:cNvPr id="40" name="Google Shape;40;p190"/>
          <p:cNvPicPr preferRelativeResize="0"/>
          <p:nvPr/>
        </p:nvPicPr>
        <p:blipFill rotWithShape="1">
          <a:blip r:embed="rId2">
            <a:alphaModFix/>
          </a:blip>
          <a:srcRect/>
          <a:stretch/>
        </p:blipFill>
        <p:spPr>
          <a:xfrm>
            <a:off x="0" y="3"/>
            <a:ext cx="12191999" cy="6857998"/>
          </a:xfrm>
          <a:prstGeom prst="rect">
            <a:avLst/>
          </a:prstGeom>
          <a:noFill/>
          <a:ln>
            <a:noFill/>
          </a:ln>
        </p:spPr>
      </p:pic>
      <p:sp>
        <p:nvSpPr>
          <p:cNvPr id="41" name="Google Shape;41;p190"/>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0"/>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chemeClr val="dk1"/>
                </a:solidFill>
                <a:latin typeface="Calibri"/>
                <a:ea typeface="Calibri"/>
                <a:cs typeface="Calibri"/>
                <a:sym typeface="Calibri"/>
              </a:defRPr>
            </a:lvl1pPr>
            <a:lvl2pPr marL="0" lvl="1" indent="0" algn="l">
              <a:spcBef>
                <a:spcPts val="0"/>
              </a:spcBef>
              <a:buNone/>
              <a:defRPr sz="1600">
                <a:solidFill>
                  <a:schemeClr val="dk1"/>
                </a:solidFill>
                <a:latin typeface="Calibri"/>
                <a:ea typeface="Calibri"/>
                <a:cs typeface="Calibri"/>
                <a:sym typeface="Calibri"/>
              </a:defRPr>
            </a:lvl2pPr>
            <a:lvl3pPr marL="0" lvl="2" indent="0" algn="l">
              <a:spcBef>
                <a:spcPts val="0"/>
              </a:spcBef>
              <a:buNone/>
              <a:defRPr sz="1600">
                <a:solidFill>
                  <a:schemeClr val="dk1"/>
                </a:solidFill>
                <a:latin typeface="Calibri"/>
                <a:ea typeface="Calibri"/>
                <a:cs typeface="Calibri"/>
                <a:sym typeface="Calibri"/>
              </a:defRPr>
            </a:lvl3pPr>
            <a:lvl4pPr marL="0" lvl="3" indent="0" algn="l">
              <a:spcBef>
                <a:spcPts val="0"/>
              </a:spcBef>
              <a:buNone/>
              <a:defRPr sz="1600">
                <a:solidFill>
                  <a:schemeClr val="dk1"/>
                </a:solidFill>
                <a:latin typeface="Calibri"/>
                <a:ea typeface="Calibri"/>
                <a:cs typeface="Calibri"/>
                <a:sym typeface="Calibri"/>
              </a:defRPr>
            </a:lvl4pPr>
            <a:lvl5pPr marL="0" lvl="4" indent="0" algn="l">
              <a:spcBef>
                <a:spcPts val="0"/>
              </a:spcBef>
              <a:buNone/>
              <a:defRPr sz="1600">
                <a:solidFill>
                  <a:schemeClr val="dk1"/>
                </a:solidFill>
                <a:latin typeface="Calibri"/>
                <a:ea typeface="Calibri"/>
                <a:cs typeface="Calibri"/>
                <a:sym typeface="Calibri"/>
              </a:defRPr>
            </a:lvl5pPr>
            <a:lvl6pPr marL="0" lvl="5" indent="0" algn="l">
              <a:spcBef>
                <a:spcPts val="0"/>
              </a:spcBef>
              <a:buNone/>
              <a:defRPr sz="1600">
                <a:solidFill>
                  <a:schemeClr val="dk1"/>
                </a:solidFill>
                <a:latin typeface="Calibri"/>
                <a:ea typeface="Calibri"/>
                <a:cs typeface="Calibri"/>
                <a:sym typeface="Calibri"/>
              </a:defRPr>
            </a:lvl6pPr>
            <a:lvl7pPr marL="0" lvl="6" indent="0" algn="l">
              <a:spcBef>
                <a:spcPts val="0"/>
              </a:spcBef>
              <a:buNone/>
              <a:defRPr sz="1600">
                <a:solidFill>
                  <a:schemeClr val="dk1"/>
                </a:solidFill>
                <a:latin typeface="Calibri"/>
                <a:ea typeface="Calibri"/>
                <a:cs typeface="Calibri"/>
                <a:sym typeface="Calibri"/>
              </a:defRPr>
            </a:lvl7pPr>
            <a:lvl8pPr marL="0" lvl="7" indent="0" algn="l">
              <a:spcBef>
                <a:spcPts val="0"/>
              </a:spcBef>
              <a:buNone/>
              <a:defRPr sz="1600">
                <a:solidFill>
                  <a:schemeClr val="dk1"/>
                </a:solidFill>
                <a:latin typeface="Calibri"/>
                <a:ea typeface="Calibri"/>
                <a:cs typeface="Calibri"/>
                <a:sym typeface="Calibri"/>
              </a:defRPr>
            </a:lvl8pPr>
            <a:lvl9pPr marL="0" lvl="8" indent="0" algn="l">
              <a:spcBef>
                <a:spcPts val="0"/>
              </a:spcBef>
              <a:buNone/>
              <a:defRPr sz="16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3"/>
        <p:cNvGrpSpPr/>
        <p:nvPr/>
      </p:nvGrpSpPr>
      <p:grpSpPr>
        <a:xfrm>
          <a:off x="0" y="0"/>
          <a:ext cx="0" cy="0"/>
          <a:chOff x="0" y="0"/>
          <a:chExt cx="0" cy="0"/>
        </a:xfrm>
      </p:grpSpPr>
      <p:pic>
        <p:nvPicPr>
          <p:cNvPr id="44" name="Google Shape;44;p191"/>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5" name="Google Shape;45;p191"/>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191"/>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8" name="Google Shape;48;p19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9" name="Google Shape;49;p191"/>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0"/>
        <p:cNvGrpSpPr/>
        <p:nvPr/>
      </p:nvGrpSpPr>
      <p:grpSpPr>
        <a:xfrm>
          <a:off x="0" y="0"/>
          <a:ext cx="0" cy="0"/>
          <a:chOff x="0" y="0"/>
          <a:chExt cx="0" cy="0"/>
        </a:xfrm>
      </p:grpSpPr>
      <p:pic>
        <p:nvPicPr>
          <p:cNvPr id="51" name="Google Shape;51;p192"/>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2" name="Google Shape;52;p192"/>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9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192"/>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5" name="Google Shape;55;p19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6" name="Google Shape;56;p192"/>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pic>
        <p:nvPicPr>
          <p:cNvPr id="58" name="Google Shape;58;p195" descr="https://lh6.googleusercontent.com/vc-zDaJBAUMMspG7f4oV7HawsFqV8QsSwRitEGgP7aGriZlZxVMtwssPUWf52nQVz6HlXc9ZBuXKxZEwL950CYyH6eVCrGH1pkkTJe-T3IQhEndE50Bm8hTr1oqgU2e0tjcmO4KCkXo"/>
          <p:cNvPicPr preferRelativeResize="0"/>
          <p:nvPr/>
        </p:nvPicPr>
        <p:blipFill rotWithShape="1">
          <a:blip r:embed="rId2">
            <a:alphaModFix/>
          </a:blip>
          <a:srcRect/>
          <a:stretch/>
        </p:blipFill>
        <p:spPr>
          <a:xfrm>
            <a:off x="3648075" y="3987827"/>
            <a:ext cx="3971925" cy="2670693"/>
          </a:xfrm>
          <a:prstGeom prst="rect">
            <a:avLst/>
          </a:prstGeom>
          <a:noFill/>
          <a:ln>
            <a:noFill/>
          </a:ln>
        </p:spPr>
      </p:pic>
      <p:sp>
        <p:nvSpPr>
          <p:cNvPr id="59" name="Google Shape;59;p195"/>
          <p:cNvSpPr txBox="1">
            <a:spLocks noGrp="1"/>
          </p:cNvSpPr>
          <p:nvPr>
            <p:ph type="body" idx="1"/>
          </p:nvPr>
        </p:nvSpPr>
        <p:spPr>
          <a:xfrm>
            <a:off x="612803" y="1554480"/>
            <a:ext cx="5406997"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95"/>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195"/>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2" name="Google Shape;62;p19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195"/>
          <p:cNvPicPr preferRelativeResize="0"/>
          <p:nvPr/>
        </p:nvPicPr>
        <p:blipFill rotWithShape="1">
          <a:blip r:embed="rId4">
            <a:alphaModFix/>
          </a:blip>
          <a:srcRect/>
          <a:stretch/>
        </p:blipFill>
        <p:spPr>
          <a:xfrm>
            <a:off x="7" y="0"/>
            <a:ext cx="12191987" cy="1219199"/>
          </a:xfrm>
          <a:prstGeom prst="rect">
            <a:avLst/>
          </a:prstGeom>
          <a:noFill/>
          <a:ln>
            <a:noFill/>
          </a:ln>
        </p:spPr>
      </p:pic>
      <p:sp>
        <p:nvSpPr>
          <p:cNvPr id="64" name="Google Shape;64;p195"/>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5"/>
        <p:cNvGrpSpPr/>
        <p:nvPr/>
      </p:nvGrpSpPr>
      <p:grpSpPr>
        <a:xfrm>
          <a:off x="0" y="0"/>
          <a:ext cx="0" cy="0"/>
          <a:chOff x="0" y="0"/>
          <a:chExt cx="0" cy="0"/>
        </a:xfrm>
      </p:grpSpPr>
      <p:pic>
        <p:nvPicPr>
          <p:cNvPr id="66" name="Google Shape;66;p196"/>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7" name="Google Shape;67;p196"/>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9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9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0" name="Google Shape;70;p19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96"/>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de.state.co.us/fedprograms/titleirankorde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fedprograms/ti/a_sw"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cde.state.co.us/fedprograms/consapp/n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de.state.co.us/fedprograms/supplmentnotsupplantess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cde.state.co.us/cdefinance/moe_1920" TargetMode="External"/><Relationship Id="rId5" Type="http://schemas.openxmlformats.org/officeDocument/2006/relationships/hyperlink" Target="http://www.cde.state.co.us/cdefinance/sffpptablecontents" TargetMode="External"/><Relationship Id="rId4" Type="http://schemas.openxmlformats.org/officeDocument/2006/relationships/hyperlink" Target="http://www.cde.state.co.us/fedprograms/ti/a_comp"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cde.state.co.us/fedprograms/ti/a_sw" TargetMode="External"/><Relationship Id="rId3" Type="http://schemas.openxmlformats.org/officeDocument/2006/relationships/hyperlink" Target="http://www.cde.state.co.us/fedprograms/supplementnotsupplant-0" TargetMode="External"/><Relationship Id="rId7" Type="http://schemas.openxmlformats.org/officeDocument/2006/relationships/hyperlink" Target="http://www.cde.state.co.us/fedprograms/ti/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about:blank" TargetMode="External"/><Relationship Id="rId11" Type="http://schemas.openxmlformats.org/officeDocument/2006/relationships/hyperlink" Target="http://www.cde.state.co.us/dropoutprevention/homeless_index" TargetMode="External"/><Relationship Id="rId5" Type="http://schemas.openxmlformats.org/officeDocument/2006/relationships/hyperlink" Target="http://www.cde.state.co.us/fedprograms/moefeb2018" TargetMode="External"/><Relationship Id="rId10" Type="http://schemas.openxmlformats.org/officeDocument/2006/relationships/hyperlink" Target="http://www.cde.state.co.us/dropoutprevention/fostercare_index" TargetMode="External"/><Relationship Id="rId4" Type="http://schemas.openxmlformats.org/officeDocument/2006/relationships/hyperlink" Target="http://www.cde.state.co.us/fedprograms/ti/a_comp" TargetMode="External"/><Relationship Id="rId9" Type="http://schemas.openxmlformats.org/officeDocument/2006/relationships/hyperlink" Target="http://www.cde.state.co.us/fedprograms/ti/a_t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consolidatedapplications@cde.state.co.u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ra.nea.org/wp-content/uploads/2016/06/FCE-in-ESSA-in-Brief.pdf" TargetMode="External"/><Relationship Id="rId3" Type="http://schemas.openxmlformats.org/officeDocument/2006/relationships/hyperlink" Target="http://www.cde.state.co.us/uip/sac_dac" TargetMode="External"/><Relationship Id="rId7" Type="http://schemas.openxmlformats.org/officeDocument/2006/relationships/hyperlink" Target="http://nafsce.org/wp-content/uploads/2015/12/ESSA-Review.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cde.state.co.us/uip/fscp_boardpolicy" TargetMode="External"/><Relationship Id="rId5" Type="http://schemas.openxmlformats.org/officeDocument/2006/relationships/hyperlink" Target="https://www.pta.org/home/run-your-pta/National-Standards-for-Family-School-Partnerships" TargetMode="External"/><Relationship Id="rId4" Type="http://schemas.openxmlformats.org/officeDocument/2006/relationships/hyperlink" Target="http://www.cde.state.co.us/sacpie" TargetMode="External"/><Relationship Id="rId9" Type="http://schemas.openxmlformats.org/officeDocument/2006/relationships/hyperlink" Target="http://civilrightsdocs.info/pdf/education/ESSA-Parent-Family-Engagement.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cde.state.co.us/fedprograms/ti/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fedprograms/neglectedanddelinquentfacilitylocaledagencyformalagree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himmin_a@cde.state.co.u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prael_m@cde.state.co.u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tinyurl.com/yyqwj2xo"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de.state.co.us/coloradoliteracy/readact/programmin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2.ed.gov/policy/elsec/leg/essa/essatitleiiiguidanceppt102016.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www.cde.state.co.us/educatortalent/elpdpathways" TargetMode="External"/><Relationship Id="rId5" Type="http://schemas.openxmlformats.org/officeDocument/2006/relationships/hyperlink" Target="http://www2.ed.gov/policy/elsec/leg/essa/essatitleiiiguidenglishlearners92016.pdf" TargetMode="External"/><Relationship Id="rId4" Type="http://schemas.openxmlformats.org/officeDocument/2006/relationships/hyperlink" Target="http://www2.ed.gov/policy/elsec/leg/essa/titleiiiguidance1052016.wav"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cox_m@cde.state.co.u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www.cde.state.co.us/fedprograms/titleiii-resources" TargetMode="External"/><Relationship Id="rId5" Type="http://schemas.openxmlformats.org/officeDocument/2006/relationships/hyperlink" Target="http://www.cde.state.co.us/cde_english" TargetMode="External"/><Relationship Id="rId4" Type="http://schemas.openxmlformats.org/officeDocument/2006/relationships/hyperlink" Target="mailto:Thompson_R@cde.state.co.us"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tech.ed.gov/" TargetMode="External"/><Relationship Id="rId3" Type="http://schemas.openxmlformats.org/officeDocument/2006/relationships/hyperlink" Target="https://www.cde.state.co.us/fedprograms/titleiv" TargetMode="External"/><Relationship Id="rId7" Type="http://schemas.openxmlformats.org/officeDocument/2006/relationships/hyperlink" Target="https://www.colorado.gov/pacific/cssrc"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schoolsafety.gov/" TargetMode="External"/><Relationship Id="rId5" Type="http://schemas.openxmlformats.org/officeDocument/2006/relationships/hyperlink" Target="https://safesupportivelearning.ed.gov/" TargetMode="External"/><Relationship Id="rId4" Type="http://schemas.openxmlformats.org/officeDocument/2006/relationships/hyperlink" Target="https://t4pacenter.ed.gov/"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2.ed.gov/programs/reapsrsa/fy19mastereligibilityspreadheet.xlsx"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ww2.ed.gov/programs/reapsrsa/fy19reapmastereligibilitysheet.xlsx" TargetMode="External"/><Relationship Id="rId3" Type="http://schemas.openxmlformats.org/officeDocument/2006/relationships/hyperlink" Target="http://www.cde.state.co.us/fedprograms/ov/tvb" TargetMode="External"/><Relationship Id="rId7" Type="http://schemas.openxmlformats.org/officeDocument/2006/relationships/hyperlink" Target="https://www2.ed.gov/programs/reapsrsa/awards.html"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www.grants.gov/" TargetMode="External"/><Relationship Id="rId5" Type="http://schemas.openxmlformats.org/officeDocument/2006/relationships/hyperlink" Target="https://www2.ed.gov/programs/reapsrsa/index.html" TargetMode="External"/><Relationship Id="rId4" Type="http://schemas.openxmlformats.org/officeDocument/2006/relationships/hyperlink" Target="https://cde.state.co.us/apps/consapp2019/"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https://www.cde.state.co.us/cde_english/titlevi" TargetMode="External"/><Relationship Id="rId7" Type="http://schemas.openxmlformats.org/officeDocument/2006/relationships/hyperlink" Target="https://americanindian.si.edu/nk360/understandings.cshtm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www.niea.org/wp-content/uploads/2016/02/NIEA-BuildingRelationships-FINAL.pdf" TargetMode="External"/><Relationship Id="rId5" Type="http://schemas.openxmlformats.org/officeDocument/2006/relationships/hyperlink" Target="https://www.colorado.gov/ccia" TargetMode="External"/><Relationship Id="rId4" Type="http://schemas.openxmlformats.org/officeDocument/2006/relationships/hyperlink" Target="https://www.colorado.gov/pacific/ccia/node/234841"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mailto:owen_g@cde.state.co.us"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cde.state.co.us/fedprograms/equitableservicescolorado"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2.ed.gov/policy/elsec/leg/essa/essaguidance160477.pdf?utm_content=&amp;utm_medium=email&amp;utm_name=&amp;utm_source=govdelivery&amp;utm_term="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s://www2.ed.gov/policy/elsec/leg/essa/drafteseatitleiequitableservices.pdf" TargetMode="External"/><Relationship Id="rId5" Type="http://schemas.openxmlformats.org/officeDocument/2006/relationships/hyperlink" Target="https://www2.ed.gov/about/offices/list/oii/nonpublic/titlethree.pdf" TargetMode="External"/><Relationship Id="rId4" Type="http://schemas.openxmlformats.org/officeDocument/2006/relationships/hyperlink" Target="http://www2.ed.gov/policy/elsec/guid/equitableserguidance.doc"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hyperlink" Target="mailto:kirkemier_m@cde.state.co.us" TargetMode="External"/><Relationship Id="rId7" Type="http://schemas.openxmlformats.org/officeDocument/2006/relationships/hyperlink" Target="mailto:Cox_m@cde.state.co.us"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mailto:Mejia_t@cde.state.co.us" TargetMode="External"/><Relationship Id="rId5" Type="http://schemas.openxmlformats.org/officeDocument/2006/relationships/hyperlink" Target="mailto:Collins_d@cde.state.co.us" TargetMode="External"/><Relationship Id="rId4" Type="http://schemas.openxmlformats.org/officeDocument/2006/relationships/hyperlink" Target="mailto:Mohajeri-nelson_n@cde.state.co.u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mailto:collins_al@cde.state.co.us" TargetMode="External"/><Relationship Id="rId3" Type="http://schemas.openxmlformats.org/officeDocument/2006/relationships/hyperlink" Target="mailto:cox_m@cde.state.co.us" TargetMode="External"/><Relationship Id="rId7" Type="http://schemas.openxmlformats.org/officeDocument/2006/relationships/hyperlink" Target="mailto:swanton_l@cde.state.co.us"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mailto:owen_g@cde.state.co.us" TargetMode="External"/><Relationship Id="rId5" Type="http://schemas.openxmlformats.org/officeDocument/2006/relationships/hyperlink" Target="mailto:ottenbreit_r@cde.state.co.us" TargetMode="External"/><Relationship Id="rId4" Type="http://schemas.openxmlformats.org/officeDocument/2006/relationships/hyperlink" Target="mailto:%20brock-nguyen_d@cde.state.co.us" TargetMode="External"/><Relationship Id="rId9" Type="http://schemas.openxmlformats.org/officeDocument/2006/relationships/hyperlink" Target="mailto:foy_a@cde.state.co.us" TargetMode="External"/></Relationships>
</file>

<file path=ppt/slides/_rels/slide91.xml.rels><?xml version="1.0" encoding="UTF-8" standalone="yes"?>
<Relationships xmlns="http://schemas.openxmlformats.org/package/2006/relationships"><Relationship Id="rId8" Type="http://schemas.openxmlformats.org/officeDocument/2006/relationships/hyperlink" Target="mailto:swanton_l@cde.state.co.us" TargetMode="External"/><Relationship Id="rId3" Type="http://schemas.openxmlformats.org/officeDocument/2006/relationships/hyperlink" Target="mailto:cox_m@cde.state.co.us" TargetMode="External"/><Relationship Id="rId7" Type="http://schemas.openxmlformats.org/officeDocument/2006/relationships/hyperlink" Target="mailto:owen_g@cde.state.co.us"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hyperlink" Target="mailto:ottenbreit_r@cde.state.co.us" TargetMode="External"/><Relationship Id="rId11" Type="http://schemas.openxmlformats.org/officeDocument/2006/relationships/hyperlink" Target="mailto:gonzales__m@cde.state.co.us" TargetMode="External"/><Relationship Id="rId5" Type="http://schemas.openxmlformats.org/officeDocument/2006/relationships/hyperlink" Target="mailto:buck_l@cde.state.co.us" TargetMode="External"/><Relationship Id="rId10" Type="http://schemas.openxmlformats.org/officeDocument/2006/relationships/hyperlink" Target="mailto:collins_al@cde.state.co.us" TargetMode="External"/><Relationship Id="rId4" Type="http://schemas.openxmlformats.org/officeDocument/2006/relationships/hyperlink" Target="mailto:%20brock-nguyen_d@cde.state.co.us" TargetMode="External"/><Relationship Id="rId9" Type="http://schemas.openxmlformats.org/officeDocument/2006/relationships/hyperlink" Target="mailto:lerner_j@cde.state.co.us"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mailto:Collins_k@cde.state.co.us" TargetMode="External"/><Relationship Id="rId13" Type="http://schemas.openxmlformats.org/officeDocument/2006/relationships/hyperlink" Target="mailto:Vassis_b@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Thompson_r@cde.state.co.us"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mailto:Gonzales_m@cde.state.co.us" TargetMode="External"/><Relationship Id="rId11" Type="http://schemas.openxmlformats.org/officeDocument/2006/relationships/hyperlink" Target="mailto:Meushaw_l@cde.state.co.us" TargetMode="External"/><Relationship Id="rId5" Type="http://schemas.openxmlformats.org/officeDocument/2006/relationships/hyperlink" Target="mailto:Owen_e@cde.state.co.us" TargetMode="External"/><Relationship Id="rId15" Type="http://schemas.openxmlformats.org/officeDocument/2006/relationships/hyperlink" Target="mailto:prael_m@cde.state.co.us" TargetMode="External"/><Relationship Id="rId10" Type="http://schemas.openxmlformats.org/officeDocument/2006/relationships/hyperlink" Target="mailto:Meredith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Giessinger_t@cde.state.co.us" TargetMode="External"/><Relationship Id="rId14" Type="http://schemas.openxmlformats.org/officeDocument/2006/relationships/hyperlink" Target="mailto:allen_s@cde.state.co.us"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mailto:Christensen_m@cde.state.co.us" TargetMode="External"/><Relationship Id="rId3" Type="http://schemas.openxmlformats.org/officeDocument/2006/relationships/hyperlink" Target="mailto:negley_t@cde.state.co.us" TargetMode="External"/><Relationship Id="rId7" Type="http://schemas.openxmlformats.org/officeDocument/2006/relationships/hyperlink" Target="mailto:gleason_p@cde.state.co.us"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hyperlink" Target="mailto:Burnham_K@cde.state.co.us" TargetMode="External"/><Relationship Id="rId11" Type="http://schemas.openxmlformats.org/officeDocument/2006/relationships/hyperlink" Target="mailto:Collins_d@cde.state.co.us" TargetMode="External"/><Relationship Id="rId5" Type="http://schemas.openxmlformats.org/officeDocument/2006/relationships/hyperlink" Target="mailto:shen_m@cde.state.co.us" TargetMode="External"/><Relationship Id="rId10" Type="http://schemas.openxmlformats.org/officeDocument/2006/relationships/hyperlink" Target="mailto:Mohajeri-nelson_n@cde.state.co.us" TargetMode="External"/><Relationship Id="rId4" Type="http://schemas.openxmlformats.org/officeDocument/2006/relationships/hyperlink" Target="mailto:shimmin_a@cde.state.co.us" TargetMode="External"/><Relationship Id="rId9" Type="http://schemas.openxmlformats.org/officeDocument/2006/relationships/hyperlink" Target="mailto:Jimenez_B@cde.state.co.us"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mailto:Austin_j@cde.state.co.us"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hyperlink" Target="mailto:meermans_m@cde.state.co.us" TargetMode="External"/><Relationship Id="rId4" Type="http://schemas.openxmlformats.org/officeDocument/2006/relationships/hyperlink" Target="mailto:Hawkins_r@cde.state.co.us"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9"/>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fontScale="90000"/>
          </a:bodyPr>
          <a:lstStyle/>
          <a:p>
            <a:pPr marL="0" lvl="0" indent="0" algn="ctr" rtl="0">
              <a:lnSpc>
                <a:spcPct val="90000"/>
              </a:lnSpc>
              <a:spcBef>
                <a:spcPts val="0"/>
              </a:spcBef>
              <a:spcAft>
                <a:spcPts val="0"/>
              </a:spcAft>
              <a:buClr>
                <a:schemeClr val="dk1"/>
              </a:buClr>
              <a:buSzPts val="4320"/>
              <a:buFont typeface="Arial"/>
              <a:buNone/>
            </a:pPr>
            <a:r>
              <a:rPr lang="en-US" sz="4320" dirty="0"/>
              <a:t>Federal Programs </a:t>
            </a:r>
            <a:br>
              <a:rPr lang="en-US" sz="4320" dirty="0"/>
            </a:br>
            <a:r>
              <a:rPr lang="en-US" sz="4320" dirty="0"/>
              <a:t>New Directors’ Training</a:t>
            </a:r>
            <a:endParaRPr sz="4320" dirty="0"/>
          </a:p>
        </p:txBody>
      </p:sp>
      <p:sp>
        <p:nvSpPr>
          <p:cNvPr id="109" name="Google Shape;109;p89"/>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a:t>November 2020</a:t>
            </a:r>
            <a:endParaRPr/>
          </a:p>
        </p:txBody>
      </p:sp>
      <p:sp>
        <p:nvSpPr>
          <p:cNvPr id="110" name="Google Shape;110;p8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9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Grants Management Lifecycle – Step 5- 8 </a:t>
            </a:r>
            <a:endParaRPr dirty="0"/>
          </a:p>
        </p:txBody>
      </p:sp>
      <p:sp>
        <p:nvSpPr>
          <p:cNvPr id="383" name="Google Shape;383;p9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1600"/>
              <a:buFont typeface="Calibri"/>
              <a:buNone/>
            </a:pPr>
            <a:fld id="{00000000-1234-1234-1234-123412341234}" type="slidenum">
              <a:rPr lang="en-US" sz="1600" b="0" i="0" u="none" strike="noStrike" cap="none">
                <a:solidFill>
                  <a:srgbClr val="7F7F7F"/>
                </a:solidFill>
                <a:latin typeface="Calibri"/>
                <a:ea typeface="Calibri"/>
                <a:cs typeface="Calibri"/>
                <a:sym typeface="Calibri"/>
              </a:rPr>
              <a:t>10</a:t>
            </a:fld>
            <a:endParaRPr sz="1600" b="0" i="0" u="none" strike="noStrike" cap="none">
              <a:solidFill>
                <a:srgbClr val="7F7F7F"/>
              </a:solidFill>
              <a:latin typeface="Calibri"/>
              <a:ea typeface="Calibri"/>
              <a:cs typeface="Calibri"/>
              <a:sym typeface="Calibri"/>
            </a:endParaRPr>
          </a:p>
        </p:txBody>
      </p:sp>
      <p:grpSp>
        <p:nvGrpSpPr>
          <p:cNvPr id="2" name="Group 1" descr="Once all updates are received, CDE will grant final approval and issue an award letter, make necessary post award revisions, provide program management and close out the process with end of grant reporting.">
            <a:extLst>
              <a:ext uri="{FF2B5EF4-FFF2-40B4-BE49-F238E27FC236}">
                <a16:creationId xmlns:a16="http://schemas.microsoft.com/office/drawing/2014/main" id="{3F2E7F6E-DF4F-4084-AA19-E1B6C7995127}"/>
              </a:ext>
            </a:extLst>
          </p:cNvPr>
          <p:cNvGrpSpPr/>
          <p:nvPr/>
        </p:nvGrpSpPr>
        <p:grpSpPr>
          <a:xfrm>
            <a:off x="515059" y="1833753"/>
            <a:ext cx="6402342" cy="4392743"/>
            <a:chOff x="515059" y="1833753"/>
            <a:chExt cx="6402342" cy="4392743"/>
          </a:xfrm>
        </p:grpSpPr>
        <p:grpSp>
          <p:nvGrpSpPr>
            <p:cNvPr id="385" name="Google Shape;385;p99"/>
            <p:cNvGrpSpPr/>
            <p:nvPr/>
          </p:nvGrpSpPr>
          <p:grpSpPr>
            <a:xfrm>
              <a:off x="630837" y="1932798"/>
              <a:ext cx="3485250" cy="843286"/>
              <a:chOff x="5219477" y="995322"/>
              <a:chExt cx="6261323" cy="1514980"/>
            </a:xfrm>
          </p:grpSpPr>
          <p:sp>
            <p:nvSpPr>
              <p:cNvPr id="386" name="Google Shape;386;p99"/>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87" name="Google Shape;387;p99"/>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389" name="Google Shape;389;p99"/>
            <p:cNvGrpSpPr/>
            <p:nvPr/>
          </p:nvGrpSpPr>
          <p:grpSpPr>
            <a:xfrm>
              <a:off x="3423040" y="1934631"/>
              <a:ext cx="3485250" cy="843286"/>
              <a:chOff x="5342415" y="977137"/>
              <a:chExt cx="6261323" cy="1514980"/>
            </a:xfrm>
          </p:grpSpPr>
          <p:grpSp>
            <p:nvGrpSpPr>
              <p:cNvPr id="390" name="Google Shape;390;p99"/>
              <p:cNvGrpSpPr/>
              <p:nvPr/>
            </p:nvGrpSpPr>
            <p:grpSpPr>
              <a:xfrm>
                <a:off x="5342415" y="977137"/>
                <a:ext cx="6261323" cy="1514980"/>
                <a:chOff x="5219477" y="995322"/>
                <a:chExt cx="6261323" cy="1514980"/>
              </a:xfrm>
            </p:grpSpPr>
            <p:sp>
              <p:nvSpPr>
                <p:cNvPr id="391" name="Google Shape;391;p99"/>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92" name="Google Shape;392;p99"/>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sp>
            <p:nvSpPr>
              <p:cNvPr id="393" name="Google Shape;393;p99"/>
              <p:cNvSpPr txBox="1"/>
              <p:nvPr/>
            </p:nvSpPr>
            <p:spPr>
              <a:xfrm>
                <a:off x="6010976" y="1145410"/>
                <a:ext cx="4561524" cy="12855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E4E79"/>
                  </a:buClr>
                  <a:buSzPts val="1350"/>
                  <a:buFont typeface="Arial"/>
                  <a:buChar char="•"/>
                </a:pPr>
                <a:r>
                  <a:rPr lang="en-US" sz="1350" b="0" i="0" u="none" strike="noStrike" cap="none">
                    <a:solidFill>
                      <a:srgbClr val="1E4E79"/>
                    </a:solidFill>
                    <a:latin typeface="Calibri"/>
                    <a:ea typeface="Calibri"/>
                    <a:cs typeface="Calibri"/>
                    <a:sym typeface="Calibri"/>
                  </a:rPr>
                  <a:t>Application Approval</a:t>
                </a:r>
                <a:endParaRPr/>
              </a:p>
              <a:p>
                <a:pPr marL="285750" marR="0" lvl="0" indent="-285750" algn="l" rtl="0">
                  <a:lnSpc>
                    <a:spcPct val="100000"/>
                  </a:lnSpc>
                  <a:spcBef>
                    <a:spcPts val="0"/>
                  </a:spcBef>
                  <a:spcAft>
                    <a:spcPts val="0"/>
                  </a:spcAft>
                  <a:buClr>
                    <a:srgbClr val="1E4E79"/>
                  </a:buClr>
                  <a:buSzPts val="1350"/>
                  <a:buFont typeface="Arial"/>
                  <a:buChar char="•"/>
                </a:pPr>
                <a:r>
                  <a:rPr lang="en-US" sz="1350" b="0" i="0" u="none" strike="noStrike" cap="none">
                    <a:solidFill>
                      <a:srgbClr val="1E4E79"/>
                    </a:solidFill>
                    <a:latin typeface="Calibri"/>
                    <a:ea typeface="Calibri"/>
                    <a:cs typeface="Calibri"/>
                    <a:sym typeface="Calibri"/>
                  </a:rPr>
                  <a:t>Grant Award Letter</a:t>
                </a:r>
                <a:endParaRPr/>
              </a:p>
              <a:p>
                <a:pPr marL="285750" marR="0" lvl="0" indent="-200025" algn="l" rtl="0">
                  <a:lnSpc>
                    <a:spcPct val="100000"/>
                  </a:lnSpc>
                  <a:spcBef>
                    <a:spcPts val="0"/>
                  </a:spcBef>
                  <a:spcAft>
                    <a:spcPts val="0"/>
                  </a:spcAft>
                  <a:buClr>
                    <a:schemeClr val="dk1"/>
                  </a:buClr>
                  <a:buSzPts val="1350"/>
                  <a:buFont typeface="Arial"/>
                  <a:buNone/>
                </a:pPr>
                <a:endParaRPr sz="1350" b="0" i="0" u="none" strike="noStrike" cap="none">
                  <a:solidFill>
                    <a:srgbClr val="1E4E79"/>
                  </a:solidFill>
                  <a:latin typeface="Calibri"/>
                  <a:ea typeface="Calibri"/>
                  <a:cs typeface="Calibri"/>
                  <a:sym typeface="Calibri"/>
                </a:endParaRPr>
              </a:p>
            </p:txBody>
          </p:sp>
        </p:grpSp>
        <p:grpSp>
          <p:nvGrpSpPr>
            <p:cNvPr id="394" name="Google Shape;394;p99"/>
            <p:cNvGrpSpPr/>
            <p:nvPr/>
          </p:nvGrpSpPr>
          <p:grpSpPr>
            <a:xfrm>
              <a:off x="578521" y="1833753"/>
              <a:ext cx="3188210" cy="1000576"/>
              <a:chOff x="1690777" y="2053087"/>
              <a:chExt cx="3700733" cy="1449238"/>
            </a:xfrm>
          </p:grpSpPr>
          <p:sp>
            <p:nvSpPr>
              <p:cNvPr id="395" name="Google Shape;395;p99"/>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96" name="Google Shape;396;p99"/>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BBD6EE"/>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97" name="Google Shape;397;p99"/>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6D9DC9"/>
                  </a:gs>
                  <a:gs pos="37000">
                    <a:srgbClr val="4181BB"/>
                  </a:gs>
                  <a:gs pos="94000">
                    <a:srgbClr val="3289D8"/>
                  </a:gs>
                  <a:gs pos="100000">
                    <a:srgbClr val="2270B7"/>
                  </a:gs>
                </a:gsLst>
                <a:lin ang="5400000" scaled="0"/>
              </a:gra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398" name="Google Shape;398;p99"/>
            <p:cNvGrpSpPr/>
            <p:nvPr/>
          </p:nvGrpSpPr>
          <p:grpSpPr>
            <a:xfrm>
              <a:off x="639435" y="1922763"/>
              <a:ext cx="2736800" cy="854080"/>
              <a:chOff x="1205155" y="1050604"/>
              <a:chExt cx="4916716" cy="1534371"/>
            </a:xfrm>
          </p:grpSpPr>
          <p:sp>
            <p:nvSpPr>
              <p:cNvPr id="399" name="Google Shape;399;p99"/>
              <p:cNvSpPr txBox="1"/>
              <p:nvPr/>
            </p:nvSpPr>
            <p:spPr>
              <a:xfrm>
                <a:off x="1205155" y="1050604"/>
                <a:ext cx="1056639" cy="15343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E4E79"/>
                  </a:buClr>
                  <a:buSzPts val="4950"/>
                  <a:buFont typeface="Calibri"/>
                  <a:buNone/>
                </a:pPr>
                <a:r>
                  <a:rPr lang="en-US" sz="4950" b="1" i="0" u="none" strike="noStrike" cap="none">
                    <a:solidFill>
                      <a:srgbClr val="1E4E79"/>
                    </a:solidFill>
                    <a:latin typeface="Calibri"/>
                    <a:ea typeface="Calibri"/>
                    <a:cs typeface="Calibri"/>
                    <a:sym typeface="Calibri"/>
                  </a:rPr>
                  <a:t>5</a:t>
                </a:r>
                <a:endParaRPr/>
              </a:p>
            </p:txBody>
          </p:sp>
          <p:cxnSp>
            <p:nvCxnSpPr>
              <p:cNvPr id="400" name="Google Shape;400;p99"/>
              <p:cNvCxnSpPr/>
              <p:nvPr/>
            </p:nvCxnSpPr>
            <p:spPr>
              <a:xfrm>
                <a:off x="2235200" y="1138648"/>
                <a:ext cx="0" cy="1147352"/>
              </a:xfrm>
              <a:prstGeom prst="straightConnector1">
                <a:avLst/>
              </a:prstGeom>
              <a:noFill/>
              <a:ln w="31750" cap="flat" cmpd="sng">
                <a:solidFill>
                  <a:srgbClr val="D8D8D8"/>
                </a:solidFill>
                <a:prstDash val="solid"/>
                <a:miter lim="800000"/>
                <a:headEnd type="none" w="sm" len="sm"/>
                <a:tailEnd type="none" w="sm" len="sm"/>
              </a:ln>
            </p:spPr>
          </p:cxnSp>
          <p:sp>
            <p:nvSpPr>
              <p:cNvPr id="401" name="Google Shape;401;p99"/>
              <p:cNvSpPr txBox="1"/>
              <p:nvPr/>
            </p:nvSpPr>
            <p:spPr>
              <a:xfrm>
                <a:off x="2340311" y="1334535"/>
                <a:ext cx="3781560" cy="539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350"/>
                  <a:buFont typeface="Calibri"/>
                  <a:buNone/>
                </a:pPr>
                <a:r>
                  <a:rPr lang="en-US" sz="1350" b="1" i="0" u="none" strike="noStrike" cap="none" dirty="0">
                    <a:solidFill>
                      <a:srgbClr val="1E4E79"/>
                    </a:solidFill>
                    <a:latin typeface="Calibri"/>
                    <a:ea typeface="Calibri"/>
                    <a:cs typeface="Calibri"/>
                    <a:sym typeface="Calibri"/>
                  </a:rPr>
                  <a:t>Grant Award</a:t>
                </a:r>
                <a:endParaRPr sz="1350" b="0" i="0" u="none" strike="noStrike" cap="none" dirty="0">
                  <a:solidFill>
                    <a:srgbClr val="1E4E79"/>
                  </a:solidFill>
                  <a:latin typeface="Calibri"/>
                  <a:ea typeface="Calibri"/>
                  <a:cs typeface="Calibri"/>
                  <a:sym typeface="Calibri"/>
                </a:endParaRPr>
              </a:p>
            </p:txBody>
          </p:sp>
        </p:grpSp>
        <p:grpSp>
          <p:nvGrpSpPr>
            <p:cNvPr id="402" name="Google Shape;402;p99"/>
            <p:cNvGrpSpPr/>
            <p:nvPr/>
          </p:nvGrpSpPr>
          <p:grpSpPr>
            <a:xfrm>
              <a:off x="567374" y="4169521"/>
              <a:ext cx="3485250" cy="843286"/>
              <a:chOff x="5219477" y="995322"/>
              <a:chExt cx="6261323" cy="1514980"/>
            </a:xfrm>
          </p:grpSpPr>
          <p:sp>
            <p:nvSpPr>
              <p:cNvPr id="403" name="Google Shape;403;p99"/>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04" name="Google Shape;404;p99"/>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406" name="Google Shape;406;p99"/>
            <p:cNvGrpSpPr/>
            <p:nvPr/>
          </p:nvGrpSpPr>
          <p:grpSpPr>
            <a:xfrm>
              <a:off x="3359577" y="4171355"/>
              <a:ext cx="3485250" cy="843286"/>
              <a:chOff x="5342415" y="977137"/>
              <a:chExt cx="6261323" cy="1514980"/>
            </a:xfrm>
          </p:grpSpPr>
          <p:grpSp>
            <p:nvGrpSpPr>
              <p:cNvPr id="407" name="Google Shape;407;p99"/>
              <p:cNvGrpSpPr/>
              <p:nvPr/>
            </p:nvGrpSpPr>
            <p:grpSpPr>
              <a:xfrm>
                <a:off x="5342415" y="977137"/>
                <a:ext cx="6261323" cy="1514980"/>
                <a:chOff x="5219477" y="995322"/>
                <a:chExt cx="6261323" cy="1514980"/>
              </a:xfrm>
            </p:grpSpPr>
            <p:sp>
              <p:nvSpPr>
                <p:cNvPr id="408" name="Google Shape;408;p99"/>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09" name="Google Shape;409;p99"/>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sp>
            <p:nvSpPr>
              <p:cNvPr id="410" name="Google Shape;410;p99"/>
              <p:cNvSpPr txBox="1"/>
              <p:nvPr/>
            </p:nvSpPr>
            <p:spPr>
              <a:xfrm>
                <a:off x="6124987" y="1083423"/>
                <a:ext cx="5065255" cy="128555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833C0B"/>
                  </a:buClr>
                  <a:buSzPts val="1350"/>
                  <a:buFont typeface="Arial"/>
                  <a:buChar char="•"/>
                </a:pPr>
                <a:r>
                  <a:rPr lang="en-US" sz="1350" b="0" i="0" u="none" strike="noStrike" cap="none">
                    <a:solidFill>
                      <a:srgbClr val="833C0B"/>
                    </a:solidFill>
                    <a:latin typeface="Calibri"/>
                    <a:ea typeface="Calibri"/>
                    <a:cs typeface="Calibri"/>
                    <a:sym typeface="Calibri"/>
                  </a:rPr>
                  <a:t>Technical Assistance</a:t>
                </a:r>
                <a:endParaRPr/>
              </a:p>
              <a:p>
                <a:pPr marL="285750" marR="0" lvl="0" indent="-285750" algn="l" rtl="0">
                  <a:lnSpc>
                    <a:spcPct val="100000"/>
                  </a:lnSpc>
                  <a:spcBef>
                    <a:spcPts val="0"/>
                  </a:spcBef>
                  <a:spcAft>
                    <a:spcPts val="0"/>
                  </a:spcAft>
                  <a:buClr>
                    <a:srgbClr val="833C0B"/>
                  </a:buClr>
                  <a:buSzPts val="1350"/>
                  <a:buFont typeface="Arial"/>
                  <a:buChar char="•"/>
                </a:pPr>
                <a:r>
                  <a:rPr lang="en-US" sz="1350" b="0" i="0" u="none" strike="noStrike" cap="none">
                    <a:solidFill>
                      <a:srgbClr val="833C0B"/>
                    </a:solidFill>
                    <a:latin typeface="Calibri"/>
                    <a:ea typeface="Calibri"/>
                    <a:cs typeface="Calibri"/>
                    <a:sym typeface="Calibri"/>
                  </a:rPr>
                  <a:t>Monitoring</a:t>
                </a:r>
                <a:endParaRPr/>
              </a:p>
              <a:p>
                <a:pPr marL="285750" marR="0" lvl="0" indent="-285750" algn="l" rtl="0">
                  <a:lnSpc>
                    <a:spcPct val="100000"/>
                  </a:lnSpc>
                  <a:spcBef>
                    <a:spcPts val="0"/>
                  </a:spcBef>
                  <a:spcAft>
                    <a:spcPts val="0"/>
                  </a:spcAft>
                  <a:buClr>
                    <a:srgbClr val="833C0B"/>
                  </a:buClr>
                  <a:buSzPts val="1350"/>
                  <a:buFont typeface="Arial"/>
                  <a:buChar char="•"/>
                </a:pPr>
                <a:r>
                  <a:rPr lang="en-US" sz="1350" b="0" i="0" u="none" strike="noStrike" cap="none">
                    <a:solidFill>
                      <a:srgbClr val="833C0B"/>
                    </a:solidFill>
                    <a:latin typeface="Calibri"/>
                    <a:ea typeface="Calibri"/>
                    <a:cs typeface="Calibri"/>
                    <a:sym typeface="Calibri"/>
                  </a:rPr>
                  <a:t>Data Collections</a:t>
                </a:r>
                <a:endParaRPr sz="1350" b="0" i="0" u="none" strike="noStrike" cap="none">
                  <a:solidFill>
                    <a:srgbClr val="833C0B"/>
                  </a:solidFill>
                  <a:latin typeface="Calibri"/>
                  <a:ea typeface="Calibri"/>
                  <a:cs typeface="Calibri"/>
                  <a:sym typeface="Calibri"/>
                </a:endParaRPr>
              </a:p>
            </p:txBody>
          </p:sp>
        </p:grpSp>
        <p:grpSp>
          <p:nvGrpSpPr>
            <p:cNvPr id="411" name="Google Shape;411;p99"/>
            <p:cNvGrpSpPr/>
            <p:nvPr/>
          </p:nvGrpSpPr>
          <p:grpSpPr>
            <a:xfrm>
              <a:off x="515059" y="4070476"/>
              <a:ext cx="3188210" cy="1000576"/>
              <a:chOff x="1690777" y="2053087"/>
              <a:chExt cx="3700733" cy="1449238"/>
            </a:xfrm>
          </p:grpSpPr>
          <p:sp>
            <p:nvSpPr>
              <p:cNvPr id="412" name="Google Shape;412;p99"/>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13" name="Google Shape;413;p99"/>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F7CAA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14" name="Google Shape;414;p99"/>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F19B60"/>
                  </a:gs>
                  <a:gs pos="37000">
                    <a:srgbClr val="F19B60"/>
                  </a:gs>
                  <a:gs pos="94000">
                    <a:srgbClr val="E76914"/>
                  </a:gs>
                  <a:gs pos="100000">
                    <a:srgbClr val="BD5610"/>
                  </a:gs>
                </a:gsLst>
                <a:lin ang="5400000" scaled="0"/>
              </a:gra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415" name="Google Shape;415;p99"/>
            <p:cNvGrpSpPr/>
            <p:nvPr/>
          </p:nvGrpSpPr>
          <p:grpSpPr>
            <a:xfrm>
              <a:off x="578521" y="4146616"/>
              <a:ext cx="2736800" cy="854080"/>
              <a:chOff x="1205155" y="1050604"/>
              <a:chExt cx="4916716" cy="1534371"/>
            </a:xfrm>
          </p:grpSpPr>
          <p:sp>
            <p:nvSpPr>
              <p:cNvPr id="416" name="Google Shape;416;p99"/>
              <p:cNvSpPr txBox="1"/>
              <p:nvPr/>
            </p:nvSpPr>
            <p:spPr>
              <a:xfrm>
                <a:off x="1205155" y="1050604"/>
                <a:ext cx="1056639" cy="15343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33C0B"/>
                  </a:buClr>
                  <a:buSzPts val="4950"/>
                  <a:buFont typeface="Calibri"/>
                  <a:buNone/>
                </a:pPr>
                <a:r>
                  <a:rPr lang="en-US" sz="4950" b="1" i="0" u="none" strike="noStrike" cap="none">
                    <a:solidFill>
                      <a:srgbClr val="833C0B"/>
                    </a:solidFill>
                    <a:latin typeface="Calibri"/>
                    <a:ea typeface="Calibri"/>
                    <a:cs typeface="Calibri"/>
                    <a:sym typeface="Calibri"/>
                  </a:rPr>
                  <a:t>7</a:t>
                </a:r>
                <a:endParaRPr sz="4950" b="1" i="0" u="none" strike="noStrike" cap="none">
                  <a:solidFill>
                    <a:srgbClr val="833C0B"/>
                  </a:solidFill>
                  <a:latin typeface="Calibri"/>
                  <a:ea typeface="Calibri"/>
                  <a:cs typeface="Calibri"/>
                  <a:sym typeface="Calibri"/>
                </a:endParaRPr>
              </a:p>
            </p:txBody>
          </p:sp>
          <p:cxnSp>
            <p:nvCxnSpPr>
              <p:cNvPr id="417" name="Google Shape;417;p99"/>
              <p:cNvCxnSpPr/>
              <p:nvPr/>
            </p:nvCxnSpPr>
            <p:spPr>
              <a:xfrm>
                <a:off x="2235200" y="1138648"/>
                <a:ext cx="0" cy="1147352"/>
              </a:xfrm>
              <a:prstGeom prst="straightConnector1">
                <a:avLst/>
              </a:prstGeom>
              <a:noFill/>
              <a:ln w="31750" cap="flat" cmpd="sng">
                <a:solidFill>
                  <a:srgbClr val="D8D8D8"/>
                </a:solidFill>
                <a:prstDash val="solid"/>
                <a:miter lim="800000"/>
                <a:headEnd type="none" w="sm" len="sm"/>
                <a:tailEnd type="none" w="sm" len="sm"/>
              </a:ln>
            </p:spPr>
          </p:cxnSp>
          <p:sp>
            <p:nvSpPr>
              <p:cNvPr id="418" name="Google Shape;418;p99"/>
              <p:cNvSpPr txBox="1"/>
              <p:nvPr/>
            </p:nvSpPr>
            <p:spPr>
              <a:xfrm>
                <a:off x="2340311" y="1334535"/>
                <a:ext cx="3781560" cy="912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33C0B"/>
                  </a:buClr>
                  <a:buSzPts val="1350"/>
                  <a:buFont typeface="Calibri"/>
                  <a:buNone/>
                </a:pPr>
                <a:r>
                  <a:rPr lang="en-US" sz="1350" b="1" i="0" u="none" strike="noStrike" cap="none">
                    <a:solidFill>
                      <a:srgbClr val="833C0B"/>
                    </a:solidFill>
                    <a:latin typeface="Calibri"/>
                    <a:ea typeface="Calibri"/>
                    <a:cs typeface="Calibri"/>
                    <a:sym typeface="Calibri"/>
                  </a:rPr>
                  <a:t>Program Management			</a:t>
                </a:r>
                <a:endParaRPr sz="1350" b="0" i="0" u="none" strike="noStrike" cap="none">
                  <a:solidFill>
                    <a:srgbClr val="833C0B"/>
                  </a:solidFill>
                  <a:latin typeface="Calibri"/>
                  <a:ea typeface="Calibri"/>
                  <a:cs typeface="Calibri"/>
                  <a:sym typeface="Calibri"/>
                </a:endParaRPr>
              </a:p>
            </p:txBody>
          </p:sp>
        </p:grpSp>
        <p:grpSp>
          <p:nvGrpSpPr>
            <p:cNvPr id="419" name="Google Shape;419;p99"/>
            <p:cNvGrpSpPr/>
            <p:nvPr/>
          </p:nvGrpSpPr>
          <p:grpSpPr>
            <a:xfrm rot="10800000">
              <a:off x="3386942" y="3038582"/>
              <a:ext cx="3485250" cy="843286"/>
              <a:chOff x="5219477" y="995322"/>
              <a:chExt cx="6261323" cy="1514980"/>
            </a:xfrm>
          </p:grpSpPr>
          <p:sp>
            <p:nvSpPr>
              <p:cNvPr id="420" name="Google Shape;420;p99"/>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21" name="Google Shape;421;p99"/>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422" name="Google Shape;422;p99"/>
            <p:cNvGrpSpPr/>
            <p:nvPr/>
          </p:nvGrpSpPr>
          <p:grpSpPr>
            <a:xfrm>
              <a:off x="594580" y="3038582"/>
              <a:ext cx="3485250" cy="843286"/>
              <a:chOff x="1848457" y="2288831"/>
              <a:chExt cx="4647000" cy="1124381"/>
            </a:xfrm>
          </p:grpSpPr>
          <p:grpSp>
            <p:nvGrpSpPr>
              <p:cNvPr id="423" name="Google Shape;423;p99"/>
              <p:cNvGrpSpPr/>
              <p:nvPr/>
            </p:nvGrpSpPr>
            <p:grpSpPr>
              <a:xfrm rot="10800000">
                <a:off x="1848457" y="2288831"/>
                <a:ext cx="4647000" cy="1124381"/>
                <a:chOff x="5219477" y="995322"/>
                <a:chExt cx="6261323" cy="1514980"/>
              </a:xfrm>
            </p:grpSpPr>
            <p:sp>
              <p:nvSpPr>
                <p:cNvPr id="424" name="Google Shape;424;p99"/>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25" name="Google Shape;425;p99"/>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sp>
            <p:nvSpPr>
              <p:cNvPr id="426" name="Google Shape;426;p99"/>
              <p:cNvSpPr txBox="1"/>
              <p:nvPr/>
            </p:nvSpPr>
            <p:spPr>
              <a:xfrm>
                <a:off x="2385981" y="2417462"/>
                <a:ext cx="3541335" cy="67710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385623"/>
                  </a:buClr>
                  <a:buSzPts val="1350"/>
                  <a:buFont typeface="Arial"/>
                  <a:buChar char="•"/>
                </a:pPr>
                <a:r>
                  <a:rPr lang="en-US" sz="1350" b="0" i="0" u="none" strike="noStrike" cap="none">
                    <a:solidFill>
                      <a:srgbClr val="385623"/>
                    </a:solidFill>
                    <a:latin typeface="Calibri"/>
                    <a:ea typeface="Calibri"/>
                    <a:cs typeface="Calibri"/>
                    <a:sym typeface="Calibri"/>
                  </a:rPr>
                  <a:t>Request allowable budget revisions</a:t>
                </a:r>
                <a:endParaRPr sz="1350" b="0" i="0" u="none" strike="noStrike" cap="none">
                  <a:solidFill>
                    <a:srgbClr val="385623"/>
                  </a:solidFill>
                  <a:latin typeface="Calibri"/>
                  <a:ea typeface="Calibri"/>
                  <a:cs typeface="Calibri"/>
                  <a:sym typeface="Calibri"/>
                </a:endParaRPr>
              </a:p>
            </p:txBody>
          </p:sp>
        </p:grpSp>
        <p:grpSp>
          <p:nvGrpSpPr>
            <p:cNvPr id="427" name="Google Shape;427;p99"/>
            <p:cNvGrpSpPr/>
            <p:nvPr/>
          </p:nvGrpSpPr>
          <p:grpSpPr>
            <a:xfrm rot="10800000">
              <a:off x="3729191" y="2959842"/>
              <a:ext cx="3188210" cy="1000576"/>
              <a:chOff x="1690777" y="2053087"/>
              <a:chExt cx="3700733" cy="1449238"/>
            </a:xfrm>
          </p:grpSpPr>
          <p:sp>
            <p:nvSpPr>
              <p:cNvPr id="428" name="Google Shape;428;p99"/>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29" name="Google Shape;429;p99"/>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C4E0B2"/>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30" name="Google Shape;430;p99"/>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91C46E"/>
                  </a:gs>
                  <a:gs pos="37000">
                    <a:srgbClr val="91C46E"/>
                  </a:gs>
                  <a:gs pos="94000">
                    <a:srgbClr val="62983E"/>
                  </a:gs>
                  <a:gs pos="100000">
                    <a:srgbClr val="507C33"/>
                  </a:gs>
                </a:gsLst>
                <a:lin ang="540000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431" name="Google Shape;431;p99"/>
            <p:cNvGrpSpPr/>
            <p:nvPr/>
          </p:nvGrpSpPr>
          <p:grpSpPr>
            <a:xfrm>
              <a:off x="4028164" y="3050870"/>
              <a:ext cx="2809279" cy="854080"/>
              <a:chOff x="1376812" y="1028516"/>
              <a:chExt cx="5046926" cy="1534371"/>
            </a:xfrm>
          </p:grpSpPr>
          <p:sp>
            <p:nvSpPr>
              <p:cNvPr id="432" name="Google Shape;432;p99"/>
              <p:cNvSpPr txBox="1"/>
              <p:nvPr/>
            </p:nvSpPr>
            <p:spPr>
              <a:xfrm>
                <a:off x="5367099" y="1028516"/>
                <a:ext cx="1056639" cy="15343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85623"/>
                  </a:buClr>
                  <a:buSzPts val="4950"/>
                  <a:buFont typeface="Calibri"/>
                  <a:buNone/>
                </a:pPr>
                <a:r>
                  <a:rPr lang="en-US" sz="4950" b="1" i="0" u="none" strike="noStrike" cap="none">
                    <a:solidFill>
                      <a:srgbClr val="385623"/>
                    </a:solidFill>
                    <a:latin typeface="Calibri"/>
                    <a:ea typeface="Calibri"/>
                    <a:cs typeface="Calibri"/>
                    <a:sym typeface="Calibri"/>
                  </a:rPr>
                  <a:t>6</a:t>
                </a:r>
                <a:endParaRPr sz="4950" b="1" i="0" u="none" strike="noStrike" cap="none">
                  <a:solidFill>
                    <a:srgbClr val="385623"/>
                  </a:solidFill>
                  <a:latin typeface="Calibri"/>
                  <a:ea typeface="Calibri"/>
                  <a:cs typeface="Calibri"/>
                  <a:sym typeface="Calibri"/>
                </a:endParaRPr>
              </a:p>
            </p:txBody>
          </p:sp>
          <p:cxnSp>
            <p:nvCxnSpPr>
              <p:cNvPr id="433" name="Google Shape;433;p99"/>
              <p:cNvCxnSpPr/>
              <p:nvPr/>
            </p:nvCxnSpPr>
            <p:spPr>
              <a:xfrm>
                <a:off x="5293951" y="1190082"/>
                <a:ext cx="0" cy="1147353"/>
              </a:xfrm>
              <a:prstGeom prst="straightConnector1">
                <a:avLst/>
              </a:prstGeom>
              <a:noFill/>
              <a:ln w="31750" cap="flat" cmpd="sng">
                <a:solidFill>
                  <a:srgbClr val="D8D8D8"/>
                </a:solidFill>
                <a:prstDash val="solid"/>
                <a:miter lim="800000"/>
                <a:headEnd type="none" w="sm" len="sm"/>
                <a:tailEnd type="none" w="sm" len="sm"/>
              </a:ln>
            </p:spPr>
          </p:cxnSp>
          <p:sp>
            <p:nvSpPr>
              <p:cNvPr id="434" name="Google Shape;434;p99"/>
              <p:cNvSpPr txBox="1"/>
              <p:nvPr/>
            </p:nvSpPr>
            <p:spPr>
              <a:xfrm>
                <a:off x="1376812" y="1361625"/>
                <a:ext cx="3781560" cy="53910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385623"/>
                  </a:buClr>
                  <a:buSzPts val="1350"/>
                  <a:buFont typeface="Calibri"/>
                  <a:buNone/>
                </a:pPr>
                <a:r>
                  <a:rPr lang="en-US" sz="1350" b="1" i="0" u="none" strike="noStrike" cap="none">
                    <a:solidFill>
                      <a:srgbClr val="385623"/>
                    </a:solidFill>
                    <a:latin typeface="Calibri"/>
                    <a:ea typeface="Calibri"/>
                    <a:cs typeface="Calibri"/>
                    <a:sym typeface="Calibri"/>
                  </a:rPr>
                  <a:t>Post Award Revisions</a:t>
                </a:r>
                <a:endParaRPr sz="1350" b="0" i="0" u="none" strike="noStrike" cap="none">
                  <a:solidFill>
                    <a:srgbClr val="385623"/>
                  </a:solidFill>
                  <a:latin typeface="Calibri"/>
                  <a:ea typeface="Calibri"/>
                  <a:cs typeface="Calibri"/>
                  <a:sym typeface="Calibri"/>
                </a:endParaRPr>
              </a:p>
            </p:txBody>
          </p:sp>
        </p:grpSp>
        <p:grpSp>
          <p:nvGrpSpPr>
            <p:cNvPr id="436" name="Google Shape;436;p99"/>
            <p:cNvGrpSpPr/>
            <p:nvPr/>
          </p:nvGrpSpPr>
          <p:grpSpPr>
            <a:xfrm rot="10800000">
              <a:off x="3382650" y="5304660"/>
              <a:ext cx="3485250" cy="843286"/>
              <a:chOff x="5219477" y="995322"/>
              <a:chExt cx="6261323" cy="1514980"/>
            </a:xfrm>
          </p:grpSpPr>
          <p:sp>
            <p:nvSpPr>
              <p:cNvPr id="437" name="Google Shape;437;p99"/>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38" name="Google Shape;438;p99"/>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439" name="Google Shape;439;p99"/>
            <p:cNvGrpSpPr/>
            <p:nvPr/>
          </p:nvGrpSpPr>
          <p:grpSpPr>
            <a:xfrm>
              <a:off x="590288" y="5304660"/>
              <a:ext cx="3485250" cy="843286"/>
              <a:chOff x="1848457" y="2288831"/>
              <a:chExt cx="4647000" cy="1124381"/>
            </a:xfrm>
          </p:grpSpPr>
          <p:grpSp>
            <p:nvGrpSpPr>
              <p:cNvPr id="440" name="Google Shape;440;p99"/>
              <p:cNvGrpSpPr/>
              <p:nvPr/>
            </p:nvGrpSpPr>
            <p:grpSpPr>
              <a:xfrm rot="10800000">
                <a:off x="1848457" y="2288831"/>
                <a:ext cx="4647000" cy="1124381"/>
                <a:chOff x="5219477" y="995322"/>
                <a:chExt cx="6261323" cy="1514980"/>
              </a:xfrm>
            </p:grpSpPr>
            <p:sp>
              <p:nvSpPr>
                <p:cNvPr id="441" name="Google Shape;441;p99"/>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42" name="Google Shape;442;p99"/>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sp>
            <p:nvSpPr>
              <p:cNvPr id="443" name="Google Shape;443;p99"/>
              <p:cNvSpPr txBox="1"/>
              <p:nvPr/>
            </p:nvSpPr>
            <p:spPr>
              <a:xfrm>
                <a:off x="2185186" y="2417462"/>
                <a:ext cx="3742131" cy="67710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6000"/>
                  </a:buClr>
                  <a:buSzPts val="1350"/>
                  <a:buFont typeface="Arial"/>
                  <a:buChar char="•"/>
                </a:pPr>
                <a:r>
                  <a:rPr lang="en-US" sz="1350" b="0" i="0" u="none" strike="noStrike" cap="none">
                    <a:solidFill>
                      <a:srgbClr val="7F6000"/>
                    </a:solidFill>
                    <a:latin typeface="Calibri"/>
                    <a:ea typeface="Calibri"/>
                    <a:cs typeface="Calibri"/>
                    <a:sym typeface="Calibri"/>
                  </a:rPr>
                  <a:t>End of year data reporting </a:t>
                </a:r>
                <a:endParaRPr/>
              </a:p>
              <a:p>
                <a:pPr marL="285750" marR="0" lvl="0" indent="-285750" algn="l" rtl="0">
                  <a:lnSpc>
                    <a:spcPct val="100000"/>
                  </a:lnSpc>
                  <a:spcBef>
                    <a:spcPts val="0"/>
                  </a:spcBef>
                  <a:spcAft>
                    <a:spcPts val="0"/>
                  </a:spcAft>
                  <a:buClr>
                    <a:srgbClr val="7F6000"/>
                  </a:buClr>
                  <a:buSzPts val="1350"/>
                  <a:buFont typeface="Arial"/>
                  <a:buChar char="•"/>
                </a:pPr>
                <a:r>
                  <a:rPr lang="en-US" sz="1350" b="0" i="0" u="none" strike="noStrike" cap="none">
                    <a:solidFill>
                      <a:srgbClr val="7F6000"/>
                    </a:solidFill>
                    <a:latin typeface="Calibri"/>
                    <a:ea typeface="Calibri"/>
                    <a:cs typeface="Calibri"/>
                    <a:sym typeface="Calibri"/>
                  </a:rPr>
                  <a:t>Annual financial report</a:t>
                </a:r>
                <a:endParaRPr sz="1350" b="0" i="0" u="none" strike="noStrike" cap="none">
                  <a:solidFill>
                    <a:srgbClr val="7F6000"/>
                  </a:solidFill>
                  <a:latin typeface="Calibri"/>
                  <a:ea typeface="Calibri"/>
                  <a:cs typeface="Calibri"/>
                  <a:sym typeface="Calibri"/>
                </a:endParaRPr>
              </a:p>
            </p:txBody>
          </p:sp>
        </p:grpSp>
        <p:grpSp>
          <p:nvGrpSpPr>
            <p:cNvPr id="444" name="Google Shape;444;p99"/>
            <p:cNvGrpSpPr/>
            <p:nvPr/>
          </p:nvGrpSpPr>
          <p:grpSpPr>
            <a:xfrm rot="10800000">
              <a:off x="3724900" y="5225920"/>
              <a:ext cx="3188210" cy="1000576"/>
              <a:chOff x="1690777" y="2053087"/>
              <a:chExt cx="3700733" cy="1449238"/>
            </a:xfrm>
          </p:grpSpPr>
          <p:sp>
            <p:nvSpPr>
              <p:cNvPr id="445" name="Google Shape;445;p99"/>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BF9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46" name="Google Shape;446;p99"/>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FEE599"/>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47" name="Google Shape;447;p99"/>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FECE3C"/>
                  </a:gs>
                  <a:gs pos="37000">
                    <a:srgbClr val="FECE3C"/>
                  </a:gs>
                  <a:gs pos="94000">
                    <a:srgbClr val="E0A800"/>
                  </a:gs>
                  <a:gs pos="100000">
                    <a:srgbClr val="B78A00"/>
                  </a:gs>
                </a:gsLst>
                <a:lin ang="540000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448" name="Google Shape;448;p99"/>
            <p:cNvGrpSpPr/>
            <p:nvPr/>
          </p:nvGrpSpPr>
          <p:grpSpPr>
            <a:xfrm>
              <a:off x="4004659" y="5304660"/>
              <a:ext cx="2809279" cy="854080"/>
              <a:chOff x="1376812" y="1028516"/>
              <a:chExt cx="5046926" cy="1534371"/>
            </a:xfrm>
          </p:grpSpPr>
          <p:sp>
            <p:nvSpPr>
              <p:cNvPr id="449" name="Google Shape;449;p99"/>
              <p:cNvSpPr txBox="1"/>
              <p:nvPr/>
            </p:nvSpPr>
            <p:spPr>
              <a:xfrm>
                <a:off x="5367099" y="1028516"/>
                <a:ext cx="1056639" cy="15343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6000"/>
                  </a:buClr>
                  <a:buSzPts val="4950"/>
                  <a:buFont typeface="Calibri"/>
                  <a:buNone/>
                </a:pPr>
                <a:r>
                  <a:rPr lang="en-US" sz="4950" b="1" i="0" u="none" strike="noStrike" cap="none">
                    <a:solidFill>
                      <a:srgbClr val="7F6000"/>
                    </a:solidFill>
                    <a:latin typeface="Calibri"/>
                    <a:ea typeface="Calibri"/>
                    <a:cs typeface="Calibri"/>
                    <a:sym typeface="Calibri"/>
                  </a:rPr>
                  <a:t>8</a:t>
                </a:r>
                <a:endParaRPr sz="4950" b="1" i="0" u="none" strike="noStrike" cap="none">
                  <a:solidFill>
                    <a:srgbClr val="7F6000"/>
                  </a:solidFill>
                  <a:latin typeface="Calibri"/>
                  <a:ea typeface="Calibri"/>
                  <a:cs typeface="Calibri"/>
                  <a:sym typeface="Calibri"/>
                </a:endParaRPr>
              </a:p>
            </p:txBody>
          </p:sp>
          <p:cxnSp>
            <p:nvCxnSpPr>
              <p:cNvPr id="450" name="Google Shape;450;p99"/>
              <p:cNvCxnSpPr/>
              <p:nvPr/>
            </p:nvCxnSpPr>
            <p:spPr>
              <a:xfrm>
                <a:off x="5293951" y="1190082"/>
                <a:ext cx="0" cy="1147353"/>
              </a:xfrm>
              <a:prstGeom prst="straightConnector1">
                <a:avLst/>
              </a:prstGeom>
              <a:noFill/>
              <a:ln w="31750" cap="flat" cmpd="sng">
                <a:solidFill>
                  <a:srgbClr val="D8D8D8"/>
                </a:solidFill>
                <a:prstDash val="solid"/>
                <a:miter lim="800000"/>
                <a:headEnd type="none" w="sm" len="sm"/>
                <a:tailEnd type="none" w="sm" len="sm"/>
              </a:ln>
            </p:spPr>
          </p:cxnSp>
          <p:sp>
            <p:nvSpPr>
              <p:cNvPr id="451" name="Google Shape;451;p99"/>
              <p:cNvSpPr txBox="1"/>
              <p:nvPr/>
            </p:nvSpPr>
            <p:spPr>
              <a:xfrm>
                <a:off x="1376812" y="1361625"/>
                <a:ext cx="3781560" cy="53910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7F6000"/>
                  </a:buClr>
                  <a:buSzPts val="1350"/>
                  <a:buFont typeface="Calibri"/>
                  <a:buNone/>
                </a:pPr>
                <a:r>
                  <a:rPr lang="en-US" sz="1350" b="1" i="0" u="none" strike="noStrike" cap="none">
                    <a:solidFill>
                      <a:srgbClr val="7F6000"/>
                    </a:solidFill>
                    <a:latin typeface="Calibri"/>
                    <a:ea typeface="Calibri"/>
                    <a:cs typeface="Calibri"/>
                    <a:sym typeface="Calibri"/>
                  </a:rPr>
                  <a:t>Close Out</a:t>
                </a:r>
                <a:endParaRPr sz="1350" b="0" i="0" u="none" strike="noStrike" cap="none">
                  <a:solidFill>
                    <a:srgbClr val="7F6000"/>
                  </a:solidFill>
                  <a:latin typeface="Calibri"/>
                  <a:ea typeface="Calibri"/>
                  <a:cs typeface="Calibri"/>
                  <a:sym typeface="Calibri"/>
                </a:endParaRPr>
              </a:p>
            </p:txBody>
          </p:sp>
        </p:grpSp>
      </p:grpSp>
      <p:sp>
        <p:nvSpPr>
          <p:cNvPr id="452" name="Google Shape;452;p99"/>
          <p:cNvSpPr txBox="1"/>
          <p:nvPr/>
        </p:nvSpPr>
        <p:spPr>
          <a:xfrm>
            <a:off x="7665156" y="1567673"/>
            <a:ext cx="38043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Local Education Agency</a:t>
            </a:r>
            <a:endParaRPr sz="1800" b="1" i="0" u="none" strike="noStrike" cap="none">
              <a:solidFill>
                <a:srgbClr val="000000"/>
              </a:solidFill>
              <a:latin typeface="Calibri"/>
              <a:ea typeface="Calibri"/>
              <a:cs typeface="Calibri"/>
              <a:sym typeface="Calibri"/>
            </a:endParaRPr>
          </a:p>
        </p:txBody>
      </p:sp>
      <p:pic>
        <p:nvPicPr>
          <p:cNvPr id="453" name="Google Shape;453;p99" descr="Image result for grant applications"/>
          <p:cNvPicPr preferRelativeResize="0"/>
          <p:nvPr/>
        </p:nvPicPr>
        <p:blipFill rotWithShape="1">
          <a:blip r:embed="rId3">
            <a:alphaModFix/>
          </a:blip>
          <a:srcRect/>
          <a:stretch/>
        </p:blipFill>
        <p:spPr>
          <a:xfrm>
            <a:off x="8791860" y="3270995"/>
            <a:ext cx="1657350" cy="2762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0"/>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The Elementary and Secondary Education Act (</a:t>
            </a:r>
            <a:r>
              <a:rPr lang="en-US" b="1" i="1" dirty="0"/>
              <a:t>ESEA</a:t>
            </a:r>
            <a:r>
              <a:rPr lang="en-US" dirty="0"/>
              <a:t>), reauthorized as the Every Student Succeeds Act (</a:t>
            </a:r>
            <a:r>
              <a:rPr lang="en-US" b="1" i="1" dirty="0"/>
              <a:t>ESSA</a:t>
            </a:r>
            <a:r>
              <a:rPr lang="en-US" dirty="0"/>
              <a:t>)</a:t>
            </a:r>
            <a:endParaRPr dirty="0"/>
          </a:p>
        </p:txBody>
      </p:sp>
      <p:sp>
        <p:nvSpPr>
          <p:cNvPr id="459" name="Google Shape;459;p100"/>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01"/>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ESSA ~ Overview</a:t>
            </a:r>
            <a:endParaRPr dirty="0"/>
          </a:p>
        </p:txBody>
      </p:sp>
      <p:sp>
        <p:nvSpPr>
          <p:cNvPr id="466" name="Google Shape;466;p10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grpSp>
        <p:nvGrpSpPr>
          <p:cNvPr id="467" name="Google Shape;467;p101" descr="In order to receive ESEA funds the state must ensure that student groups in ESSA receive a high quality education, challenging academic content, language and acheivement standards, standardized assessments aligned with standards, differentiated statewide accountability systems, "/>
          <p:cNvGrpSpPr/>
          <p:nvPr/>
        </p:nvGrpSpPr>
        <p:grpSpPr>
          <a:xfrm>
            <a:off x="329252" y="2190064"/>
            <a:ext cx="11695177" cy="3565906"/>
            <a:chOff x="2327" y="798941"/>
            <a:chExt cx="11695177" cy="3565906"/>
          </a:xfrm>
        </p:grpSpPr>
        <p:sp>
          <p:nvSpPr>
            <p:cNvPr id="468" name="Google Shape;468;p101"/>
            <p:cNvSpPr/>
            <p:nvPr/>
          </p:nvSpPr>
          <p:spPr>
            <a:xfrm>
              <a:off x="2494169" y="1501313"/>
              <a:ext cx="542937" cy="9144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1"/>
            <p:cNvSpPr txBox="1"/>
            <p:nvPr/>
          </p:nvSpPr>
          <p:spPr>
            <a:xfrm>
              <a:off x="2751299" y="1544165"/>
              <a:ext cx="28676" cy="573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70" name="Google Shape;470;p101"/>
            <p:cNvSpPr/>
            <p:nvPr/>
          </p:nvSpPr>
          <p:spPr>
            <a:xfrm>
              <a:off x="2327" y="798941"/>
              <a:ext cx="2493641" cy="1496184"/>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1"/>
            <p:cNvSpPr txBox="1"/>
            <p:nvPr/>
          </p:nvSpPr>
          <p:spPr>
            <a:xfrm>
              <a:off x="2327" y="798941"/>
              <a:ext cx="2493641" cy="149618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1500" dirty="0">
                  <a:solidFill>
                    <a:schemeClr val="lt1"/>
                  </a:solidFill>
                  <a:latin typeface="Calibri"/>
                  <a:ea typeface="Calibri"/>
                  <a:cs typeface="Calibri"/>
                  <a:sym typeface="Calibri"/>
                </a:rPr>
                <a:t>Ensure quality education for represented student groups</a:t>
              </a:r>
              <a:endParaRPr sz="1500" dirty="0">
                <a:solidFill>
                  <a:schemeClr val="lt1"/>
                </a:solidFill>
                <a:latin typeface="Calibri"/>
                <a:ea typeface="Calibri"/>
                <a:cs typeface="Calibri"/>
                <a:sym typeface="Calibri"/>
              </a:endParaRPr>
            </a:p>
          </p:txBody>
        </p:sp>
        <p:sp>
          <p:nvSpPr>
            <p:cNvPr id="472" name="Google Shape;472;p101"/>
            <p:cNvSpPr/>
            <p:nvPr/>
          </p:nvSpPr>
          <p:spPr>
            <a:xfrm>
              <a:off x="5561347" y="1501313"/>
              <a:ext cx="542937" cy="91440"/>
            </a:xfrm>
            <a:custGeom>
              <a:avLst/>
              <a:gdLst/>
              <a:ahLst/>
              <a:cxnLst/>
              <a:rect l="l" t="t" r="r" b="b"/>
              <a:pathLst>
                <a:path w="120000" h="120000" extrusionOk="0">
                  <a:moveTo>
                    <a:pt x="0" y="60000"/>
                  </a:moveTo>
                  <a:lnTo>
                    <a:pt x="120000" y="60000"/>
                  </a:lnTo>
                </a:path>
              </a:pathLst>
            </a:custGeom>
            <a:noFill/>
            <a:ln w="9525" cap="flat" cmpd="sng">
              <a:solidFill>
                <a:schemeClr val="accent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1"/>
            <p:cNvSpPr txBox="1"/>
            <p:nvPr/>
          </p:nvSpPr>
          <p:spPr>
            <a:xfrm>
              <a:off x="5818478" y="1544165"/>
              <a:ext cx="28676" cy="573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74" name="Google Shape;474;p101"/>
            <p:cNvSpPr/>
            <p:nvPr/>
          </p:nvSpPr>
          <p:spPr>
            <a:xfrm>
              <a:off x="3069506" y="798941"/>
              <a:ext cx="2493641" cy="1496184"/>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1"/>
            <p:cNvSpPr txBox="1"/>
            <p:nvPr/>
          </p:nvSpPr>
          <p:spPr>
            <a:xfrm>
              <a:off x="3069506" y="798941"/>
              <a:ext cx="2493641" cy="149618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1500">
                  <a:solidFill>
                    <a:schemeClr val="lt1"/>
                  </a:solidFill>
                  <a:latin typeface="Calibri"/>
                  <a:ea typeface="Calibri"/>
                  <a:cs typeface="Calibri"/>
                  <a:sym typeface="Calibri"/>
                </a:rPr>
                <a:t>Have challenging academic content, language, and achievement standards</a:t>
              </a:r>
              <a:endParaRPr sz="1500">
                <a:solidFill>
                  <a:schemeClr val="lt1"/>
                </a:solidFill>
                <a:latin typeface="Calibri"/>
                <a:ea typeface="Calibri"/>
                <a:cs typeface="Calibri"/>
                <a:sym typeface="Calibri"/>
              </a:endParaRPr>
            </a:p>
          </p:txBody>
        </p:sp>
        <p:sp>
          <p:nvSpPr>
            <p:cNvPr id="476" name="Google Shape;476;p101"/>
            <p:cNvSpPr/>
            <p:nvPr/>
          </p:nvSpPr>
          <p:spPr>
            <a:xfrm>
              <a:off x="8628526" y="1501313"/>
              <a:ext cx="542937" cy="91440"/>
            </a:xfrm>
            <a:custGeom>
              <a:avLst/>
              <a:gdLst/>
              <a:ahLst/>
              <a:cxnLst/>
              <a:rect l="l" t="t" r="r" b="b"/>
              <a:pathLst>
                <a:path w="120000" h="120000" extrusionOk="0">
                  <a:moveTo>
                    <a:pt x="0" y="60000"/>
                  </a:moveTo>
                  <a:lnTo>
                    <a:pt x="120000" y="60000"/>
                  </a:lnTo>
                </a:path>
              </a:pathLst>
            </a:custGeom>
            <a:noFill/>
            <a:ln w="9525" cap="flat" cmpd="sng">
              <a:solidFill>
                <a:schemeClr val="accent4"/>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1"/>
            <p:cNvSpPr txBox="1"/>
            <p:nvPr/>
          </p:nvSpPr>
          <p:spPr>
            <a:xfrm>
              <a:off x="8885656" y="1544165"/>
              <a:ext cx="28676" cy="573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78" name="Google Shape;478;p101"/>
            <p:cNvSpPr/>
            <p:nvPr/>
          </p:nvSpPr>
          <p:spPr>
            <a:xfrm>
              <a:off x="6136685" y="798941"/>
              <a:ext cx="2493641" cy="1496184"/>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1"/>
            <p:cNvSpPr txBox="1"/>
            <p:nvPr/>
          </p:nvSpPr>
          <p:spPr>
            <a:xfrm>
              <a:off x="6136685" y="798941"/>
              <a:ext cx="2493641" cy="149618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1500" dirty="0">
                  <a:solidFill>
                    <a:schemeClr val="lt1"/>
                  </a:solidFill>
                  <a:latin typeface="Calibri"/>
                  <a:ea typeface="Calibri"/>
                  <a:cs typeface="Calibri"/>
                  <a:sym typeface="Calibri"/>
                </a:rPr>
                <a:t>Have standardized assessments aligned to the standards</a:t>
              </a:r>
              <a:endParaRPr sz="1500" dirty="0">
                <a:solidFill>
                  <a:schemeClr val="lt1"/>
                </a:solidFill>
                <a:latin typeface="Calibri"/>
                <a:ea typeface="Calibri"/>
                <a:cs typeface="Calibri"/>
                <a:sym typeface="Calibri"/>
              </a:endParaRPr>
            </a:p>
          </p:txBody>
        </p:sp>
        <p:sp>
          <p:nvSpPr>
            <p:cNvPr id="480" name="Google Shape;480;p101"/>
            <p:cNvSpPr/>
            <p:nvPr/>
          </p:nvSpPr>
          <p:spPr>
            <a:xfrm>
              <a:off x="1249148" y="2293325"/>
              <a:ext cx="9201535" cy="542937"/>
            </a:xfrm>
            <a:custGeom>
              <a:avLst/>
              <a:gdLst/>
              <a:ahLst/>
              <a:cxnLst/>
              <a:rect l="l" t="t" r="r" b="b"/>
              <a:pathLst>
                <a:path w="120000" h="120000" extrusionOk="0">
                  <a:moveTo>
                    <a:pt x="120000" y="0"/>
                  </a:moveTo>
                  <a:lnTo>
                    <a:pt x="120000" y="63779"/>
                  </a:lnTo>
                  <a:lnTo>
                    <a:pt x="0" y="63779"/>
                  </a:lnTo>
                  <a:lnTo>
                    <a:pt x="0" y="12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1"/>
            <p:cNvSpPr txBox="1"/>
            <p:nvPr/>
          </p:nvSpPr>
          <p:spPr>
            <a:xfrm>
              <a:off x="5619431" y="2561926"/>
              <a:ext cx="460969" cy="573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82" name="Google Shape;482;p101"/>
            <p:cNvSpPr/>
            <p:nvPr/>
          </p:nvSpPr>
          <p:spPr>
            <a:xfrm>
              <a:off x="9203863" y="798941"/>
              <a:ext cx="2493641" cy="1496184"/>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1"/>
            <p:cNvSpPr txBox="1"/>
            <p:nvPr/>
          </p:nvSpPr>
          <p:spPr>
            <a:xfrm>
              <a:off x="9203863" y="798941"/>
              <a:ext cx="2493641" cy="149618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1500" dirty="0">
                  <a:solidFill>
                    <a:schemeClr val="lt1"/>
                  </a:solidFill>
                  <a:latin typeface="Calibri"/>
                  <a:ea typeface="Calibri"/>
                  <a:cs typeface="Calibri"/>
                  <a:sym typeface="Calibri"/>
                </a:rPr>
                <a:t>Have a differentiated statewide accountability system</a:t>
              </a:r>
              <a:endParaRPr sz="1500" dirty="0">
                <a:solidFill>
                  <a:schemeClr val="lt1"/>
                </a:solidFill>
                <a:latin typeface="Calibri"/>
                <a:ea typeface="Calibri"/>
                <a:cs typeface="Calibri"/>
                <a:sym typeface="Calibri"/>
              </a:endParaRPr>
            </a:p>
          </p:txBody>
        </p:sp>
        <p:sp>
          <p:nvSpPr>
            <p:cNvPr id="484" name="Google Shape;484;p101"/>
            <p:cNvSpPr/>
            <p:nvPr/>
          </p:nvSpPr>
          <p:spPr>
            <a:xfrm>
              <a:off x="2494169" y="3571035"/>
              <a:ext cx="542937" cy="91440"/>
            </a:xfrm>
            <a:custGeom>
              <a:avLst/>
              <a:gdLst/>
              <a:ahLst/>
              <a:cxnLst/>
              <a:rect l="l" t="t" r="r" b="b"/>
              <a:pathLst>
                <a:path w="120000" h="120000" extrusionOk="0">
                  <a:moveTo>
                    <a:pt x="0" y="60000"/>
                  </a:moveTo>
                  <a:lnTo>
                    <a:pt x="120000" y="60000"/>
                  </a:lnTo>
                </a:path>
              </a:pathLst>
            </a:custGeom>
            <a:noFill/>
            <a:ln w="9525" cap="flat" cmpd="sng">
              <a:solidFill>
                <a:schemeClr val="accent6"/>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1"/>
            <p:cNvSpPr txBox="1"/>
            <p:nvPr/>
          </p:nvSpPr>
          <p:spPr>
            <a:xfrm>
              <a:off x="2751299" y="3613887"/>
              <a:ext cx="28676" cy="573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86" name="Google Shape;486;p101"/>
            <p:cNvSpPr/>
            <p:nvPr/>
          </p:nvSpPr>
          <p:spPr>
            <a:xfrm>
              <a:off x="2327" y="2868663"/>
              <a:ext cx="2493641" cy="1496184"/>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1"/>
            <p:cNvSpPr txBox="1"/>
            <p:nvPr/>
          </p:nvSpPr>
          <p:spPr>
            <a:xfrm>
              <a:off x="2327" y="2868663"/>
              <a:ext cx="2493641" cy="149618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1500">
                  <a:solidFill>
                    <a:schemeClr val="lt1"/>
                  </a:solidFill>
                  <a:latin typeface="Calibri"/>
                  <a:ea typeface="Calibri"/>
                  <a:cs typeface="Calibri"/>
                  <a:sym typeface="Calibri"/>
                </a:rPr>
                <a:t>Disseminate annual public reports and reports to USDE</a:t>
              </a:r>
              <a:endParaRPr sz="1500">
                <a:solidFill>
                  <a:schemeClr val="lt1"/>
                </a:solidFill>
                <a:latin typeface="Calibri"/>
                <a:ea typeface="Calibri"/>
                <a:cs typeface="Calibri"/>
                <a:sym typeface="Calibri"/>
              </a:endParaRPr>
            </a:p>
          </p:txBody>
        </p:sp>
        <p:sp>
          <p:nvSpPr>
            <p:cNvPr id="488" name="Google Shape;488;p101"/>
            <p:cNvSpPr/>
            <p:nvPr/>
          </p:nvSpPr>
          <p:spPr>
            <a:xfrm>
              <a:off x="5561347" y="3571035"/>
              <a:ext cx="542937" cy="9144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1"/>
            <p:cNvSpPr txBox="1"/>
            <p:nvPr/>
          </p:nvSpPr>
          <p:spPr>
            <a:xfrm>
              <a:off x="5818478" y="3613887"/>
              <a:ext cx="28676" cy="573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90" name="Google Shape;490;p101"/>
            <p:cNvSpPr/>
            <p:nvPr/>
          </p:nvSpPr>
          <p:spPr>
            <a:xfrm>
              <a:off x="3069506" y="2868663"/>
              <a:ext cx="2493641" cy="1496184"/>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1"/>
            <p:cNvSpPr txBox="1"/>
            <p:nvPr/>
          </p:nvSpPr>
          <p:spPr>
            <a:xfrm>
              <a:off x="3069506" y="2868663"/>
              <a:ext cx="2493641" cy="149618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1500">
                  <a:solidFill>
                    <a:schemeClr val="lt1"/>
                  </a:solidFill>
                  <a:latin typeface="Calibri"/>
                  <a:ea typeface="Calibri"/>
                  <a:cs typeface="Calibri"/>
                  <a:sym typeface="Calibri"/>
                </a:rPr>
                <a:t>Identify schools for ESSA support and improvement</a:t>
              </a:r>
              <a:endParaRPr sz="1500">
                <a:solidFill>
                  <a:schemeClr val="lt1"/>
                </a:solidFill>
                <a:latin typeface="Calibri"/>
                <a:ea typeface="Calibri"/>
                <a:cs typeface="Calibri"/>
                <a:sym typeface="Calibri"/>
              </a:endParaRPr>
            </a:p>
          </p:txBody>
        </p:sp>
        <p:sp>
          <p:nvSpPr>
            <p:cNvPr id="492" name="Google Shape;492;p101"/>
            <p:cNvSpPr/>
            <p:nvPr/>
          </p:nvSpPr>
          <p:spPr>
            <a:xfrm>
              <a:off x="8628526" y="3571035"/>
              <a:ext cx="542937" cy="91440"/>
            </a:xfrm>
            <a:custGeom>
              <a:avLst/>
              <a:gdLst/>
              <a:ahLst/>
              <a:cxnLst/>
              <a:rect l="l" t="t" r="r" b="b"/>
              <a:pathLst>
                <a:path w="120000" h="120000" extrusionOk="0">
                  <a:moveTo>
                    <a:pt x="0" y="60000"/>
                  </a:moveTo>
                  <a:lnTo>
                    <a:pt x="120000" y="60000"/>
                  </a:lnTo>
                </a:path>
              </a:pathLst>
            </a:custGeom>
            <a:noFill/>
            <a:ln w="9525" cap="flat" cmpd="sng">
              <a:solidFill>
                <a:schemeClr val="accent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1"/>
            <p:cNvSpPr txBox="1"/>
            <p:nvPr/>
          </p:nvSpPr>
          <p:spPr>
            <a:xfrm>
              <a:off x="8885656" y="3613887"/>
              <a:ext cx="28676" cy="573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94" name="Google Shape;494;p101"/>
            <p:cNvSpPr/>
            <p:nvPr/>
          </p:nvSpPr>
          <p:spPr>
            <a:xfrm>
              <a:off x="6136685" y="2868663"/>
              <a:ext cx="2493641" cy="1496184"/>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1" descr="In order to receive ESEA funds the State must ensure that students groups represented in ESSSA receive the following:  high quality education, challenging academic content, language and achievement standards, standardized assessments aligned to standards, differentiated statewide accountability system, disseminate annual public reports and reports to USDE, identify schools for ESSA support and improvement, ensure identified schools have improvement plans addressing reasons for identification and ensure teachers and paraprofessional meeting state licensure requirements and students receive high quality education."/>
            <p:cNvSpPr txBox="1"/>
            <p:nvPr/>
          </p:nvSpPr>
          <p:spPr>
            <a:xfrm>
              <a:off x="6136685" y="2868663"/>
              <a:ext cx="2493641" cy="149618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1500" dirty="0">
                  <a:solidFill>
                    <a:schemeClr val="lt1"/>
                  </a:solidFill>
                  <a:latin typeface="Calibri"/>
                  <a:ea typeface="Calibri"/>
                  <a:cs typeface="Calibri"/>
                  <a:sym typeface="Calibri"/>
                </a:rPr>
                <a:t>Ensure identified Schools have improvement plans that address the reasons for Identification</a:t>
              </a:r>
              <a:endParaRPr sz="1500" dirty="0">
                <a:solidFill>
                  <a:schemeClr val="lt1"/>
                </a:solidFill>
                <a:latin typeface="Calibri"/>
                <a:ea typeface="Calibri"/>
                <a:cs typeface="Calibri"/>
                <a:sym typeface="Calibri"/>
              </a:endParaRPr>
            </a:p>
          </p:txBody>
        </p:sp>
        <p:sp>
          <p:nvSpPr>
            <p:cNvPr id="496" name="Google Shape;496;p101"/>
            <p:cNvSpPr/>
            <p:nvPr/>
          </p:nvSpPr>
          <p:spPr>
            <a:xfrm>
              <a:off x="9203863" y="2868663"/>
              <a:ext cx="2493641" cy="1496184"/>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01"/>
            <p:cNvSpPr txBox="1"/>
            <p:nvPr/>
          </p:nvSpPr>
          <p:spPr>
            <a:xfrm>
              <a:off x="9203863" y="2868663"/>
              <a:ext cx="2493641" cy="149618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1500" dirty="0">
                  <a:solidFill>
                    <a:schemeClr val="lt1"/>
                  </a:solidFill>
                  <a:latin typeface="Calibri"/>
                  <a:ea typeface="Calibri"/>
                  <a:cs typeface="Calibri"/>
                  <a:sym typeface="Calibri"/>
                </a:rPr>
                <a:t>Ensure that teachers and paraprofessionals meet state licensure requirements and students have access to high quality educators</a:t>
              </a:r>
              <a:endParaRPr sz="1500" dirty="0">
                <a:solidFill>
                  <a:schemeClr val="lt1"/>
                </a:solidFill>
                <a:latin typeface="Calibri"/>
                <a:ea typeface="Calibri"/>
                <a:cs typeface="Calibri"/>
                <a:sym typeface="Calibri"/>
              </a:endParaRPr>
            </a:p>
          </p:txBody>
        </p:sp>
      </p:grpSp>
      <p:sp>
        <p:nvSpPr>
          <p:cNvPr id="498" name="Google Shape;498;p101"/>
          <p:cNvSpPr txBox="1"/>
          <p:nvPr/>
        </p:nvSpPr>
        <p:spPr>
          <a:xfrm>
            <a:off x="3864078" y="1524686"/>
            <a:ext cx="4572000" cy="365760"/>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In order to Receive ESEA Funds the State must: </a:t>
            </a:r>
            <a:endParaRPr sz="1800"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0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a:t>ESSA ~ Overview</a:t>
            </a:r>
            <a:endParaRPr/>
          </a:p>
        </p:txBody>
      </p:sp>
      <p:sp>
        <p:nvSpPr>
          <p:cNvPr id="505" name="Google Shape;505;p10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228600" lvl="0" indent="-228600" algn="l" rtl="0">
              <a:lnSpc>
                <a:spcPct val="80000"/>
              </a:lnSpc>
              <a:spcBef>
                <a:spcPts val="0"/>
              </a:spcBef>
              <a:spcAft>
                <a:spcPts val="0"/>
              </a:spcAft>
              <a:buClr>
                <a:schemeClr val="dk1"/>
              </a:buClr>
              <a:buSzPts val="2400"/>
              <a:buChar char="•"/>
            </a:pPr>
            <a:r>
              <a:rPr lang="en-US" dirty="0"/>
              <a:t>Colorado Receive</a:t>
            </a:r>
            <a:r>
              <a:rPr lang="en-US" dirty="0">
                <a:solidFill>
                  <a:schemeClr val="tx1"/>
                </a:solidFill>
              </a:rPr>
              <a:t>s</a:t>
            </a:r>
            <a:r>
              <a:rPr lang="en-US" dirty="0"/>
              <a:t> ~ $199.5 million in ESEA Funds</a:t>
            </a:r>
            <a:endParaRPr dirty="0"/>
          </a:p>
          <a:p>
            <a:pPr marL="228600" lvl="0" indent="-228600" algn="l" rtl="0">
              <a:lnSpc>
                <a:spcPct val="80000"/>
              </a:lnSpc>
              <a:spcBef>
                <a:spcPts val="1000"/>
              </a:spcBef>
              <a:spcAft>
                <a:spcPts val="0"/>
              </a:spcAft>
              <a:buClr>
                <a:schemeClr val="dk1"/>
              </a:buClr>
              <a:buSzPts val="2400"/>
              <a:buChar char="•"/>
            </a:pPr>
            <a:r>
              <a:rPr lang="en-US" dirty="0"/>
              <a:t>CDE reserves no more than 5% for administration and oversight of the programs</a:t>
            </a:r>
            <a:endParaRPr dirty="0"/>
          </a:p>
          <a:p>
            <a:pPr marL="685800" lvl="1" indent="-228600" algn="l" rtl="0">
              <a:lnSpc>
                <a:spcPct val="80000"/>
              </a:lnSpc>
              <a:spcBef>
                <a:spcPts val="500"/>
              </a:spcBef>
              <a:spcAft>
                <a:spcPts val="0"/>
              </a:spcAft>
              <a:buClr>
                <a:schemeClr val="dk1"/>
              </a:buClr>
              <a:buSzPts val="2000"/>
              <a:buChar char="•"/>
            </a:pPr>
            <a:r>
              <a:rPr lang="en-US" dirty="0"/>
              <a:t>CDE requests for permission to retain additional funds for school improvement efforts</a:t>
            </a:r>
            <a:endParaRPr dirty="0"/>
          </a:p>
          <a:p>
            <a:pPr marL="228600" lvl="0" indent="-228600" algn="l" rtl="0">
              <a:lnSpc>
                <a:spcPct val="80000"/>
              </a:lnSpc>
              <a:spcBef>
                <a:spcPts val="1000"/>
              </a:spcBef>
              <a:spcAft>
                <a:spcPts val="0"/>
              </a:spcAft>
              <a:buClr>
                <a:schemeClr val="dk1"/>
              </a:buClr>
              <a:buSzPts val="2400"/>
              <a:buChar char="•"/>
            </a:pPr>
            <a:r>
              <a:rPr lang="en-US" dirty="0"/>
              <a:t>Funding period ~ generally 27 months to obligate funds</a:t>
            </a:r>
            <a:endParaRPr dirty="0"/>
          </a:p>
          <a:p>
            <a:pPr marL="228600" indent="-228600">
              <a:lnSpc>
                <a:spcPct val="80000"/>
              </a:lnSpc>
            </a:pPr>
            <a:r>
              <a:rPr lang="en-US" dirty="0"/>
              <a:t>ESSA provides some flexibilities and opportunities to meet program requirements: </a:t>
            </a:r>
          </a:p>
          <a:p>
            <a:pPr marL="685800" lvl="1" indent="-228600">
              <a:lnSpc>
                <a:spcPct val="80000"/>
              </a:lnSpc>
            </a:pPr>
            <a:r>
              <a:rPr lang="en-US" dirty="0"/>
              <a:t>Flexibility in the use of funds</a:t>
            </a:r>
            <a:endParaRPr dirty="0"/>
          </a:p>
          <a:p>
            <a:pPr marL="685800" lvl="1" indent="-228600" algn="l" rtl="0">
              <a:lnSpc>
                <a:spcPct val="80000"/>
              </a:lnSpc>
              <a:spcBef>
                <a:spcPts val="500"/>
              </a:spcBef>
              <a:spcAft>
                <a:spcPts val="0"/>
              </a:spcAft>
              <a:buClr>
                <a:schemeClr val="dk1"/>
              </a:buClr>
              <a:buSzPts val="2000"/>
              <a:buChar char="•"/>
            </a:pPr>
            <a:r>
              <a:rPr lang="en-US" dirty="0"/>
              <a:t>Consolidation of funds</a:t>
            </a:r>
            <a:endParaRPr dirty="0"/>
          </a:p>
          <a:p>
            <a:pPr marL="685800" lvl="1" indent="-228600" algn="l" rtl="0">
              <a:lnSpc>
                <a:spcPct val="80000"/>
              </a:lnSpc>
              <a:spcBef>
                <a:spcPts val="500"/>
              </a:spcBef>
              <a:spcAft>
                <a:spcPts val="0"/>
              </a:spcAft>
              <a:buClr>
                <a:schemeClr val="dk1"/>
              </a:buClr>
              <a:buSzPts val="2000"/>
              <a:buChar char="•"/>
            </a:pPr>
            <a:r>
              <a:rPr lang="en-US" dirty="0"/>
              <a:t>Rural flexibilities</a:t>
            </a:r>
            <a:endParaRPr dirty="0"/>
          </a:p>
          <a:p>
            <a:pPr marL="685800" lvl="1" indent="-228600" algn="l" rtl="0">
              <a:lnSpc>
                <a:spcPct val="80000"/>
              </a:lnSpc>
              <a:spcBef>
                <a:spcPts val="500"/>
              </a:spcBef>
              <a:spcAft>
                <a:spcPts val="0"/>
              </a:spcAft>
              <a:buClr>
                <a:schemeClr val="dk1"/>
              </a:buClr>
              <a:buSzPts val="2000"/>
              <a:buChar char="•"/>
            </a:pPr>
            <a:r>
              <a:rPr lang="en-US" dirty="0"/>
              <a:t>Reducing the requirements for districts that have less than 1,000 students or only 1 school per grade span </a:t>
            </a:r>
            <a:endParaRPr dirty="0"/>
          </a:p>
        </p:txBody>
      </p:sp>
      <p:sp>
        <p:nvSpPr>
          <p:cNvPr id="506" name="Google Shape;506;p10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0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Your Roles and Responsibilities under ESSA ~ </a:t>
            </a:r>
            <a:br>
              <a:rPr lang="en-US" dirty="0"/>
            </a:br>
            <a:r>
              <a:rPr lang="en-US" dirty="0"/>
              <a:t>Competitive Grants</a:t>
            </a:r>
            <a:endParaRPr dirty="0"/>
          </a:p>
        </p:txBody>
      </p:sp>
      <p:sp>
        <p:nvSpPr>
          <p:cNvPr id="520" name="Google Shape;520;p104"/>
          <p:cNvSpPr txBox="1">
            <a:spLocks noGrp="1"/>
          </p:cNvSpPr>
          <p:nvPr>
            <p:ph type="body" idx="1"/>
          </p:nvPr>
        </p:nvSpPr>
        <p:spPr>
          <a:xfrm>
            <a:off x="443565" y="1406769"/>
            <a:ext cx="11390881" cy="4949581"/>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Clr>
                <a:schemeClr val="dk1"/>
              </a:buClr>
              <a:buSzPts val="2220"/>
              <a:buNone/>
            </a:pPr>
            <a:r>
              <a:rPr lang="en-US" sz="2220" dirty="0"/>
              <a:t>For schools identified for support and improvement [under ESSA for Title I School Improvement funds (1003)]</a:t>
            </a:r>
            <a:endParaRPr dirty="0"/>
          </a:p>
          <a:p>
            <a:pPr marL="228600" lvl="0" indent="-228600" algn="l" rtl="0">
              <a:lnSpc>
                <a:spcPct val="80000"/>
              </a:lnSpc>
              <a:spcBef>
                <a:spcPts val="1000"/>
              </a:spcBef>
              <a:spcAft>
                <a:spcPts val="0"/>
              </a:spcAft>
              <a:buClr>
                <a:schemeClr val="dk1"/>
              </a:buClr>
              <a:buSzPts val="2220"/>
              <a:buChar char="•"/>
            </a:pPr>
            <a:r>
              <a:rPr lang="en-US" sz="2220" dirty="0"/>
              <a:t>Conduct a needs assessment to identify and prioritize schools and student needs</a:t>
            </a:r>
            <a:endParaRPr dirty="0"/>
          </a:p>
          <a:p>
            <a:pPr marL="228600" lvl="0" indent="-228600" algn="l" rtl="0">
              <a:lnSpc>
                <a:spcPct val="80000"/>
              </a:lnSpc>
              <a:spcBef>
                <a:spcPts val="1000"/>
              </a:spcBef>
              <a:spcAft>
                <a:spcPts val="0"/>
              </a:spcAft>
              <a:buClr>
                <a:schemeClr val="dk1"/>
              </a:buClr>
              <a:buSzPts val="2220"/>
              <a:buChar char="•"/>
            </a:pPr>
            <a:r>
              <a:rPr lang="en-US" sz="2220" dirty="0"/>
              <a:t>Develop a grant application and budget that addresses the reasons for identification and includes evidence-based strategies, interventions, and practices </a:t>
            </a:r>
            <a:endParaRPr dirty="0"/>
          </a:p>
          <a:p>
            <a:pPr marL="685800" lvl="1" indent="-228600" algn="l" rtl="0">
              <a:lnSpc>
                <a:spcPct val="80000"/>
              </a:lnSpc>
              <a:spcBef>
                <a:spcPts val="500"/>
              </a:spcBef>
              <a:spcAft>
                <a:spcPts val="0"/>
              </a:spcAft>
              <a:buClr>
                <a:schemeClr val="dk1"/>
              </a:buClr>
              <a:buSzPts val="1850"/>
              <a:buChar char="•"/>
            </a:pPr>
            <a:r>
              <a:rPr lang="en-US" sz="1850" dirty="0"/>
              <a:t>Stakeholder engagement in reviewing needs assessment, identifying priorities, and developing plans</a:t>
            </a:r>
            <a:endParaRPr dirty="0"/>
          </a:p>
          <a:p>
            <a:pPr marL="228600" lvl="0" indent="-228600" algn="l" rtl="0">
              <a:lnSpc>
                <a:spcPct val="80000"/>
              </a:lnSpc>
              <a:spcBef>
                <a:spcPts val="1000"/>
              </a:spcBef>
              <a:spcAft>
                <a:spcPts val="0"/>
              </a:spcAft>
              <a:buClr>
                <a:schemeClr val="dk1"/>
              </a:buClr>
              <a:buSzPts val="2220"/>
              <a:buChar char="•"/>
            </a:pPr>
            <a:r>
              <a:rPr lang="en-US" sz="2220" dirty="0"/>
              <a:t>Develop and submit an application for funds (EASI)</a:t>
            </a:r>
            <a:endParaRPr dirty="0"/>
          </a:p>
          <a:p>
            <a:pPr marL="685800" lvl="1" indent="-228600" algn="l" rtl="0">
              <a:lnSpc>
                <a:spcPct val="80000"/>
              </a:lnSpc>
              <a:spcBef>
                <a:spcPts val="500"/>
              </a:spcBef>
              <a:spcAft>
                <a:spcPts val="0"/>
              </a:spcAft>
              <a:buClr>
                <a:schemeClr val="dk1"/>
              </a:buClr>
              <a:buSzPts val="1850"/>
              <a:buChar char="•"/>
            </a:pPr>
            <a:r>
              <a:rPr lang="en-US" sz="1850" dirty="0"/>
              <a:t>Includes federal and state funds</a:t>
            </a:r>
            <a:endParaRPr dirty="0"/>
          </a:p>
          <a:p>
            <a:pPr marL="685800" lvl="1" indent="-228600" algn="l" rtl="0">
              <a:lnSpc>
                <a:spcPct val="80000"/>
              </a:lnSpc>
              <a:spcBef>
                <a:spcPts val="500"/>
              </a:spcBef>
              <a:spcAft>
                <a:spcPts val="0"/>
              </a:spcAft>
              <a:buClr>
                <a:schemeClr val="dk1"/>
              </a:buClr>
              <a:buSzPts val="1850"/>
              <a:buChar char="•"/>
            </a:pPr>
            <a:r>
              <a:rPr lang="en-US" sz="1850" dirty="0"/>
              <a:t>Grant Award Letter (GAL)</a:t>
            </a:r>
            <a:endParaRPr dirty="0"/>
          </a:p>
          <a:p>
            <a:pPr marL="228600" lvl="0" indent="-228600" algn="l" rtl="0">
              <a:lnSpc>
                <a:spcPct val="80000"/>
              </a:lnSpc>
              <a:spcBef>
                <a:spcPts val="1000"/>
              </a:spcBef>
              <a:spcAft>
                <a:spcPts val="0"/>
              </a:spcAft>
              <a:buClr>
                <a:schemeClr val="dk1"/>
              </a:buClr>
              <a:buSzPts val="2220"/>
              <a:buChar char="•"/>
            </a:pPr>
            <a:r>
              <a:rPr lang="en-US" sz="2220" dirty="0"/>
              <a:t>Revise and update application for funds if necessary (Budget Revisions &amp; Grant Renewals)</a:t>
            </a:r>
            <a:endParaRPr dirty="0"/>
          </a:p>
          <a:p>
            <a:pPr marL="228600" lvl="0" indent="-228600" algn="l" rtl="0">
              <a:lnSpc>
                <a:spcPct val="80000"/>
              </a:lnSpc>
              <a:spcBef>
                <a:spcPts val="1000"/>
              </a:spcBef>
              <a:spcAft>
                <a:spcPts val="0"/>
              </a:spcAft>
              <a:buClr>
                <a:schemeClr val="dk1"/>
              </a:buClr>
              <a:buSzPts val="2220"/>
              <a:buChar char="•"/>
            </a:pPr>
            <a:r>
              <a:rPr lang="en-US" sz="2220" dirty="0"/>
              <a:t>Support schools in developing improvement plans that address the reasons for identification</a:t>
            </a:r>
          </a:p>
          <a:p>
            <a:pPr marL="685800" lvl="1" indent="-228600">
              <a:lnSpc>
                <a:spcPct val="80000"/>
              </a:lnSpc>
              <a:spcBef>
                <a:spcPts val="1000"/>
              </a:spcBef>
              <a:buSzPts val="2220"/>
            </a:pPr>
            <a:r>
              <a:rPr lang="en-US" sz="1850" dirty="0"/>
              <a:t>Approve and monitor implementation of approved plans</a:t>
            </a:r>
            <a:endParaRPr sz="1850" dirty="0"/>
          </a:p>
          <a:p>
            <a:pPr marL="685800" lvl="1" indent="-228600" algn="l" rtl="0">
              <a:lnSpc>
                <a:spcPct val="80000"/>
              </a:lnSpc>
              <a:spcBef>
                <a:spcPts val="500"/>
              </a:spcBef>
              <a:spcAft>
                <a:spcPts val="0"/>
              </a:spcAft>
              <a:buClr>
                <a:schemeClr val="dk1"/>
              </a:buClr>
              <a:buSzPts val="1850"/>
              <a:buChar char="•"/>
            </a:pPr>
            <a:r>
              <a:rPr lang="en-US" sz="1850" dirty="0"/>
              <a:t>Take more rigorous action if the school does not improve</a:t>
            </a:r>
            <a:endParaRPr dirty="0"/>
          </a:p>
          <a:p>
            <a:pPr marL="228600" lvl="0" indent="-228600" algn="l" rtl="0">
              <a:lnSpc>
                <a:spcPct val="80000"/>
              </a:lnSpc>
              <a:spcBef>
                <a:spcPts val="1000"/>
              </a:spcBef>
              <a:spcAft>
                <a:spcPts val="0"/>
              </a:spcAft>
              <a:buClr>
                <a:schemeClr val="dk1"/>
              </a:buClr>
              <a:buSzPts val="2220"/>
              <a:buChar char="•"/>
            </a:pPr>
            <a:r>
              <a:rPr lang="en-US" sz="2220" dirty="0"/>
              <a:t>Implement program as approved</a:t>
            </a:r>
            <a:endParaRPr dirty="0"/>
          </a:p>
          <a:p>
            <a:pPr marL="228600" lvl="0" indent="-87629" algn="l" rtl="0">
              <a:lnSpc>
                <a:spcPct val="80000"/>
              </a:lnSpc>
              <a:spcBef>
                <a:spcPts val="1000"/>
              </a:spcBef>
              <a:spcAft>
                <a:spcPts val="0"/>
              </a:spcAft>
              <a:buClr>
                <a:schemeClr val="dk1"/>
              </a:buClr>
              <a:buSzPts val="2220"/>
              <a:buNone/>
            </a:pPr>
            <a:endParaRPr sz="2220" dirty="0"/>
          </a:p>
        </p:txBody>
      </p:sp>
      <p:sp>
        <p:nvSpPr>
          <p:cNvPr id="521" name="Google Shape;521;p10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0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Your Roles and Responsibilities under ESSA ~ </a:t>
            </a:r>
            <a:br>
              <a:rPr lang="en-US" dirty="0"/>
            </a:br>
            <a:r>
              <a:rPr lang="en-US" dirty="0"/>
              <a:t>Formula Grants</a:t>
            </a:r>
            <a:endParaRPr dirty="0"/>
          </a:p>
        </p:txBody>
      </p:sp>
      <p:sp>
        <p:nvSpPr>
          <p:cNvPr id="512" name="Google Shape;512;p10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sp>
        <p:nvSpPr>
          <p:cNvPr id="513" name="Google Shape;513;p103"/>
          <p:cNvSpPr txBox="1">
            <a:spLocks noGrp="1"/>
          </p:cNvSpPr>
          <p:nvPr>
            <p:ph type="body" idx="1"/>
          </p:nvPr>
        </p:nvSpPr>
        <p:spPr>
          <a:xfrm>
            <a:off x="668217" y="1371600"/>
            <a:ext cx="11376825" cy="5281224"/>
          </a:xfrm>
          <a:prstGeom prst="rect">
            <a:avLst/>
          </a:prstGeom>
          <a:noFill/>
          <a:ln>
            <a:noFill/>
          </a:ln>
        </p:spPr>
        <p:txBody>
          <a:bodyPr spcFirstLastPara="1" wrap="square" lIns="0" tIns="0" rIns="0" bIns="0" anchor="t" anchorCtr="0">
            <a:normAutofit/>
          </a:bodyPr>
          <a:lstStyle/>
          <a:p>
            <a:pPr marL="0" lvl="0" indent="0" algn="l" rtl="0">
              <a:lnSpc>
                <a:spcPct val="70000"/>
              </a:lnSpc>
              <a:spcBef>
                <a:spcPts val="0"/>
              </a:spcBef>
              <a:spcAft>
                <a:spcPts val="0"/>
              </a:spcAft>
              <a:buClr>
                <a:schemeClr val="dk1"/>
              </a:buClr>
              <a:buSzPts val="2000"/>
              <a:buNone/>
            </a:pPr>
            <a:r>
              <a:rPr lang="en-US" sz="2000" dirty="0"/>
              <a:t>For ESEA formula funds (Includes Titles IA, ID, IIA, IIIA, IV, and V)</a:t>
            </a:r>
            <a:endParaRPr dirty="0"/>
          </a:p>
          <a:p>
            <a:pPr marL="228600" lvl="0" indent="-228600" algn="l" rtl="0">
              <a:lnSpc>
                <a:spcPct val="70000"/>
              </a:lnSpc>
              <a:spcBef>
                <a:spcPts val="1000"/>
              </a:spcBef>
              <a:spcAft>
                <a:spcPts val="0"/>
              </a:spcAft>
              <a:buClr>
                <a:schemeClr val="dk1"/>
              </a:buClr>
              <a:buSzPts val="2000"/>
              <a:buChar char="•"/>
            </a:pPr>
            <a:r>
              <a:rPr lang="en-US" sz="2000" dirty="0"/>
              <a:t>Conduct a needs assessment to identify and prioritize schools and student needs</a:t>
            </a:r>
            <a:endParaRPr dirty="0"/>
          </a:p>
          <a:p>
            <a:pPr marL="228600" lvl="0" indent="-228600" algn="l" rtl="0">
              <a:lnSpc>
                <a:spcPct val="70000"/>
              </a:lnSpc>
              <a:spcBef>
                <a:spcPts val="1000"/>
              </a:spcBef>
              <a:spcAft>
                <a:spcPts val="0"/>
              </a:spcAft>
              <a:buClr>
                <a:schemeClr val="dk1"/>
              </a:buClr>
              <a:buSzPts val="2000"/>
              <a:buChar char="•"/>
            </a:pPr>
            <a:r>
              <a:rPr lang="en-US" sz="2000" dirty="0"/>
              <a:t>Develop an LEA plan to address identified needs (every 3 years; submitted via Consolidated Application)</a:t>
            </a:r>
            <a:endParaRPr dirty="0"/>
          </a:p>
          <a:p>
            <a:pPr marL="685800" lvl="1" indent="-228600" algn="l" rtl="0">
              <a:lnSpc>
                <a:spcPct val="70000"/>
              </a:lnSpc>
              <a:spcBef>
                <a:spcPts val="500"/>
              </a:spcBef>
              <a:spcAft>
                <a:spcPts val="0"/>
              </a:spcAft>
              <a:buClr>
                <a:schemeClr val="dk1"/>
              </a:buClr>
              <a:buSzPts val="1812"/>
              <a:buChar char="•"/>
            </a:pPr>
            <a:r>
              <a:rPr lang="en-US" sz="1812" dirty="0"/>
              <a:t>Stakeholder engagement in reviewing needs assessment, identifying priorities, and developing plans</a:t>
            </a:r>
            <a:endParaRPr sz="1812" dirty="0"/>
          </a:p>
          <a:p>
            <a:pPr marL="228600" lvl="0" indent="-228600" algn="l" rtl="0">
              <a:lnSpc>
                <a:spcPct val="70000"/>
              </a:lnSpc>
              <a:spcBef>
                <a:spcPts val="1000"/>
              </a:spcBef>
              <a:spcAft>
                <a:spcPts val="0"/>
              </a:spcAft>
              <a:buClr>
                <a:schemeClr val="dk1"/>
              </a:buClr>
              <a:buSzPts val="2000"/>
              <a:buChar char="•"/>
            </a:pPr>
            <a:r>
              <a:rPr lang="en-US" sz="2000" dirty="0"/>
              <a:t>Annually develop and submit an application for funds (Consolidated Application)</a:t>
            </a:r>
            <a:endParaRPr dirty="0"/>
          </a:p>
          <a:p>
            <a:pPr marL="685800" lvl="1" indent="-228600" algn="l" rtl="0">
              <a:lnSpc>
                <a:spcPct val="70000"/>
              </a:lnSpc>
              <a:spcBef>
                <a:spcPts val="500"/>
              </a:spcBef>
              <a:spcAft>
                <a:spcPts val="0"/>
              </a:spcAft>
              <a:buClr>
                <a:schemeClr val="dk1"/>
              </a:buClr>
              <a:buSzPts val="1812"/>
              <a:buChar char="•"/>
            </a:pPr>
            <a:r>
              <a:rPr lang="en-US" sz="1812" dirty="0"/>
              <a:t>Ensure funds are supplemental to state and local funds</a:t>
            </a:r>
            <a:endParaRPr dirty="0"/>
          </a:p>
          <a:p>
            <a:pPr marL="685800" lvl="1" indent="-228600" algn="l" rtl="0">
              <a:lnSpc>
                <a:spcPct val="70000"/>
              </a:lnSpc>
              <a:spcBef>
                <a:spcPts val="500"/>
              </a:spcBef>
              <a:spcAft>
                <a:spcPts val="0"/>
              </a:spcAft>
              <a:buClr>
                <a:schemeClr val="dk1"/>
              </a:buClr>
              <a:buSzPts val="1812"/>
              <a:buChar char="•"/>
            </a:pPr>
            <a:r>
              <a:rPr lang="en-US" sz="1812" dirty="0"/>
              <a:t>Ensure equitable distribution of state and local funds</a:t>
            </a:r>
            <a:endParaRPr dirty="0"/>
          </a:p>
          <a:p>
            <a:pPr marL="685800" lvl="1" indent="-228600" algn="l" rtl="0">
              <a:lnSpc>
                <a:spcPct val="70000"/>
              </a:lnSpc>
              <a:spcBef>
                <a:spcPts val="500"/>
              </a:spcBef>
              <a:spcAft>
                <a:spcPts val="0"/>
              </a:spcAft>
              <a:buClr>
                <a:schemeClr val="dk1"/>
              </a:buClr>
              <a:buSzPts val="1812"/>
              <a:buChar char="•"/>
            </a:pPr>
            <a:r>
              <a:rPr lang="en-US" sz="1812" dirty="0"/>
              <a:t>Grant Award Letter (GAL)</a:t>
            </a:r>
            <a:endParaRPr dirty="0"/>
          </a:p>
          <a:p>
            <a:pPr marL="228600" lvl="0" indent="-228600" algn="l" rtl="0">
              <a:lnSpc>
                <a:spcPct val="70000"/>
              </a:lnSpc>
              <a:spcBef>
                <a:spcPts val="1000"/>
              </a:spcBef>
              <a:spcAft>
                <a:spcPts val="0"/>
              </a:spcAft>
              <a:buClr>
                <a:schemeClr val="dk1"/>
              </a:buClr>
              <a:buSzPts val="2000"/>
              <a:buChar char="•"/>
            </a:pPr>
            <a:r>
              <a:rPr lang="en-US" sz="2000" dirty="0"/>
              <a:t>Revise and update application for funds if necessary (Post-Award Revisions)</a:t>
            </a:r>
            <a:endParaRPr dirty="0"/>
          </a:p>
          <a:p>
            <a:pPr marL="228600" lvl="0" indent="-228600" algn="l" rtl="0">
              <a:lnSpc>
                <a:spcPct val="70000"/>
              </a:lnSpc>
              <a:spcBef>
                <a:spcPts val="1000"/>
              </a:spcBef>
              <a:spcAft>
                <a:spcPts val="0"/>
              </a:spcAft>
              <a:buClr>
                <a:schemeClr val="dk1"/>
              </a:buClr>
              <a:buSzPts val="2000"/>
              <a:buChar char="•"/>
            </a:pPr>
            <a:r>
              <a:rPr lang="en-US" sz="2000" dirty="0"/>
              <a:t>Implement program as approved and in a manner that improves school outcomes</a:t>
            </a:r>
            <a:endParaRPr dirty="0"/>
          </a:p>
          <a:p>
            <a:pPr marL="228600" lvl="0" indent="-228600" algn="l" rtl="0">
              <a:lnSpc>
                <a:spcPct val="70000"/>
              </a:lnSpc>
              <a:spcBef>
                <a:spcPts val="1000"/>
              </a:spcBef>
              <a:spcAft>
                <a:spcPts val="0"/>
              </a:spcAft>
              <a:buClr>
                <a:schemeClr val="dk1"/>
              </a:buClr>
              <a:buSzPts val="2000"/>
              <a:buChar char="•"/>
            </a:pPr>
            <a:r>
              <a:rPr lang="en-US" sz="2000" dirty="0"/>
              <a:t>Provide oversight of grants distributed to schools</a:t>
            </a:r>
            <a:endParaRPr dirty="0"/>
          </a:p>
          <a:p>
            <a:pPr marL="228600" lvl="0" indent="-228600" algn="l" rtl="0">
              <a:lnSpc>
                <a:spcPct val="70000"/>
              </a:lnSpc>
              <a:spcBef>
                <a:spcPts val="1000"/>
              </a:spcBef>
              <a:spcAft>
                <a:spcPts val="0"/>
              </a:spcAft>
              <a:buClr>
                <a:schemeClr val="dk1"/>
              </a:buClr>
              <a:buSzPts val="2000"/>
              <a:buChar char="•"/>
            </a:pPr>
            <a:r>
              <a:rPr lang="en-US" sz="2000" dirty="0"/>
              <a:t>Develop and track local processes for grant administration and meeting ESEA requirements</a:t>
            </a:r>
            <a:endParaRPr dirty="0"/>
          </a:p>
          <a:p>
            <a:pPr marL="228600" lvl="0" indent="-228600" algn="l" rtl="0">
              <a:lnSpc>
                <a:spcPct val="70000"/>
              </a:lnSpc>
              <a:spcBef>
                <a:spcPts val="1000"/>
              </a:spcBef>
              <a:spcAft>
                <a:spcPts val="0"/>
              </a:spcAft>
              <a:buClr>
                <a:schemeClr val="dk1"/>
              </a:buClr>
              <a:buSzPts val="2000"/>
              <a:buChar char="•"/>
            </a:pPr>
            <a:r>
              <a:rPr lang="en-US" sz="2000" dirty="0"/>
              <a:t>Provide oversight and monitor school use of funds</a:t>
            </a:r>
            <a:endParaRPr dirty="0"/>
          </a:p>
          <a:p>
            <a:pPr marL="228600" lvl="0" indent="-228600" algn="l" rtl="0">
              <a:lnSpc>
                <a:spcPct val="70000"/>
              </a:lnSpc>
              <a:spcBef>
                <a:spcPts val="1000"/>
              </a:spcBef>
              <a:spcAft>
                <a:spcPts val="0"/>
              </a:spcAft>
              <a:buClr>
                <a:schemeClr val="dk1"/>
              </a:buClr>
              <a:buSzPts val="2000"/>
              <a:buChar char="•"/>
            </a:pPr>
            <a:r>
              <a:rPr lang="en-US" sz="2000" dirty="0"/>
              <a:t>Develop and disseminate school and LEA report cards (or reference CDE’s LEA report cards) and meet other reporting requirements</a:t>
            </a:r>
            <a:endParaRPr dirty="0"/>
          </a:p>
          <a:p>
            <a:pPr marL="228600" lvl="0" indent="-133350" algn="l" rtl="0">
              <a:lnSpc>
                <a:spcPct val="70000"/>
              </a:lnSpc>
              <a:spcBef>
                <a:spcPts val="1000"/>
              </a:spcBef>
              <a:spcAft>
                <a:spcPts val="0"/>
              </a:spcAft>
              <a:buClr>
                <a:schemeClr val="dk1"/>
              </a:buClr>
              <a:buSzPts val="1500"/>
              <a:buNone/>
            </a:pPr>
            <a:endParaRPr sz="1500" dirty="0"/>
          </a:p>
        </p:txBody>
      </p:sp>
      <p:sp>
        <p:nvSpPr>
          <p:cNvPr id="514" name="Google Shape;514;p103"/>
          <p:cNvSpPr/>
          <p:nvPr/>
        </p:nvSpPr>
        <p:spPr>
          <a:xfrm>
            <a:off x="9379512" y="439711"/>
            <a:ext cx="2665529" cy="919356"/>
          </a:xfrm>
          <a:prstGeom prst="flowChartAlternateProcess">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Title I, Part C – MEP</a:t>
            </a:r>
            <a:endParaRPr sz="1200" dirty="0"/>
          </a:p>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Has a separate application for formula funds</a:t>
            </a:r>
            <a:endParaRPr sz="1600"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105"/>
          <p:cNvSpPr txBox="1">
            <a:spLocks noGrp="1"/>
          </p:cNvSpPr>
          <p:nvPr>
            <p:ph type="body" idx="1"/>
          </p:nvPr>
        </p:nvSpPr>
        <p:spPr>
          <a:xfrm>
            <a:off x="443565" y="1554480"/>
            <a:ext cx="5576235" cy="49987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b="1" u="sng" dirty="0"/>
              <a:t>Program</a:t>
            </a:r>
            <a:endParaRPr dirty="0"/>
          </a:p>
          <a:p>
            <a:pPr marL="685800" lvl="1" indent="-228600" algn="l" rtl="0">
              <a:lnSpc>
                <a:spcPct val="90000"/>
              </a:lnSpc>
              <a:spcBef>
                <a:spcPts val="500"/>
              </a:spcBef>
              <a:spcAft>
                <a:spcPts val="0"/>
              </a:spcAft>
              <a:buClr>
                <a:schemeClr val="dk1"/>
              </a:buClr>
              <a:buSzPts val="1600"/>
              <a:buChar char="•"/>
            </a:pPr>
            <a:r>
              <a:rPr lang="en-US" sz="1600" dirty="0"/>
              <a:t>Conduct and provide oversight for school-level needs assessments, school level plans, and implementation</a:t>
            </a:r>
            <a:endParaRPr dirty="0"/>
          </a:p>
          <a:p>
            <a:pPr marL="685800" lvl="1" indent="-228600" algn="l" rtl="0">
              <a:lnSpc>
                <a:spcPct val="90000"/>
              </a:lnSpc>
              <a:spcBef>
                <a:spcPts val="500"/>
              </a:spcBef>
              <a:spcAft>
                <a:spcPts val="0"/>
              </a:spcAft>
              <a:buClr>
                <a:schemeClr val="dk1"/>
              </a:buClr>
              <a:buSzPts val="1600"/>
              <a:buChar char="•"/>
            </a:pPr>
            <a:r>
              <a:rPr lang="en-US" sz="1600" dirty="0"/>
              <a:t>Ensure costs are necessary, reasonable, allocable, allowable</a:t>
            </a:r>
            <a:endParaRPr dirty="0"/>
          </a:p>
          <a:p>
            <a:pPr marL="685800" lvl="1" indent="-228600" algn="l" rtl="0">
              <a:lnSpc>
                <a:spcPct val="90000"/>
              </a:lnSpc>
              <a:spcBef>
                <a:spcPts val="500"/>
              </a:spcBef>
              <a:spcAft>
                <a:spcPts val="0"/>
              </a:spcAft>
              <a:buClr>
                <a:schemeClr val="dk1"/>
              </a:buClr>
              <a:buSzPts val="1600"/>
              <a:buChar char="•"/>
            </a:pPr>
            <a:r>
              <a:rPr lang="en-US" sz="1600" dirty="0"/>
              <a:t>Develop and implement district-level activities, as appropriate</a:t>
            </a:r>
            <a:endParaRPr dirty="0"/>
          </a:p>
          <a:p>
            <a:pPr marL="685800" lvl="1" indent="-228600" algn="l" rtl="0">
              <a:lnSpc>
                <a:spcPct val="90000"/>
              </a:lnSpc>
              <a:spcBef>
                <a:spcPts val="500"/>
              </a:spcBef>
              <a:spcAft>
                <a:spcPts val="0"/>
              </a:spcAft>
              <a:buClr>
                <a:schemeClr val="dk1"/>
              </a:buClr>
              <a:buSzPts val="1600"/>
              <a:buChar char="•"/>
            </a:pPr>
            <a:r>
              <a:rPr lang="en-US" sz="1600" dirty="0"/>
              <a:t>Determine and distribute funds to schools, as appropriate</a:t>
            </a:r>
            <a:endParaRPr dirty="0"/>
          </a:p>
          <a:p>
            <a:pPr marL="685800" lvl="1" indent="-228600" algn="l" rtl="0">
              <a:lnSpc>
                <a:spcPct val="90000"/>
              </a:lnSpc>
              <a:spcBef>
                <a:spcPts val="500"/>
              </a:spcBef>
              <a:spcAft>
                <a:spcPts val="0"/>
              </a:spcAft>
              <a:buClr>
                <a:schemeClr val="dk1"/>
              </a:buClr>
              <a:buSzPts val="1600"/>
              <a:buChar char="•"/>
            </a:pPr>
            <a:r>
              <a:rPr lang="en-US" sz="1600" dirty="0"/>
              <a:t>In the Consolidated Application, include information about the schools ranked and being served with IA funds</a:t>
            </a:r>
            <a:endParaRPr dirty="0"/>
          </a:p>
          <a:p>
            <a:pPr marL="685800" lvl="1" indent="-228600" algn="l" rtl="0">
              <a:lnSpc>
                <a:spcPct val="90000"/>
              </a:lnSpc>
              <a:spcBef>
                <a:spcPts val="500"/>
              </a:spcBef>
              <a:spcAft>
                <a:spcPts val="0"/>
              </a:spcAft>
              <a:buClr>
                <a:schemeClr val="dk1"/>
              </a:buClr>
              <a:buSzPts val="1600"/>
              <a:buChar char="•"/>
            </a:pPr>
            <a:r>
              <a:rPr lang="en-US" sz="1600" dirty="0"/>
              <a:t>Stakeholder engagement</a:t>
            </a:r>
            <a:endParaRPr dirty="0"/>
          </a:p>
          <a:p>
            <a:pPr marL="685800" lvl="1" indent="-228600" algn="l" rtl="0">
              <a:lnSpc>
                <a:spcPct val="90000"/>
              </a:lnSpc>
              <a:spcBef>
                <a:spcPts val="500"/>
              </a:spcBef>
              <a:spcAft>
                <a:spcPts val="0"/>
              </a:spcAft>
              <a:buClr>
                <a:schemeClr val="dk1"/>
              </a:buClr>
              <a:buSzPts val="1600"/>
              <a:buChar char="•"/>
            </a:pPr>
            <a:r>
              <a:rPr lang="en-US" sz="1600" dirty="0"/>
              <a:t>Identification of English Learners (parent notification within 30 days of school year beginning)</a:t>
            </a:r>
            <a:endParaRPr dirty="0"/>
          </a:p>
          <a:p>
            <a:pPr marL="685800" lvl="1" indent="-228600" algn="l" rtl="0">
              <a:lnSpc>
                <a:spcPct val="90000"/>
              </a:lnSpc>
              <a:spcBef>
                <a:spcPts val="500"/>
              </a:spcBef>
              <a:spcAft>
                <a:spcPts val="0"/>
              </a:spcAft>
              <a:buClr>
                <a:schemeClr val="dk1"/>
              </a:buClr>
              <a:buSzPts val="1600"/>
              <a:buChar char="•"/>
            </a:pPr>
            <a:r>
              <a:rPr lang="en-US" sz="1600" dirty="0"/>
              <a:t>Annual Reporting Requirements</a:t>
            </a:r>
            <a:endParaRPr dirty="0"/>
          </a:p>
          <a:p>
            <a:pPr marL="685800" lvl="1" indent="-228600" algn="l" rtl="0">
              <a:lnSpc>
                <a:spcPct val="90000"/>
              </a:lnSpc>
              <a:spcBef>
                <a:spcPts val="500"/>
              </a:spcBef>
              <a:spcAft>
                <a:spcPts val="0"/>
              </a:spcAft>
              <a:buClr>
                <a:schemeClr val="dk1"/>
              </a:buClr>
              <a:buSzPts val="1600"/>
              <a:buChar char="•"/>
            </a:pPr>
            <a:r>
              <a:rPr lang="en-US" sz="1600" dirty="0"/>
              <a:t>Ensure compliance with programmatic requirements under each program</a:t>
            </a:r>
            <a:endParaRPr dirty="0"/>
          </a:p>
          <a:p>
            <a:pPr marL="685800" lvl="1" indent="-228600" algn="l" rtl="0">
              <a:lnSpc>
                <a:spcPct val="90000"/>
              </a:lnSpc>
              <a:spcBef>
                <a:spcPts val="500"/>
              </a:spcBef>
              <a:spcAft>
                <a:spcPts val="0"/>
              </a:spcAft>
              <a:buClr>
                <a:schemeClr val="dk1"/>
              </a:buClr>
              <a:buSzPts val="1600"/>
              <a:buChar char="•"/>
            </a:pPr>
            <a:r>
              <a:rPr lang="en-US" sz="1600" dirty="0"/>
              <a:t>Equitable Services to Non-Public Schools</a:t>
            </a:r>
            <a:endParaRPr sz="1600" dirty="0"/>
          </a:p>
        </p:txBody>
      </p:sp>
      <p:sp>
        <p:nvSpPr>
          <p:cNvPr id="528" name="Google Shape;528;p105"/>
          <p:cNvSpPr txBox="1">
            <a:spLocks noGrp="1"/>
          </p:cNvSpPr>
          <p:nvPr>
            <p:ph type="body" idx="2"/>
          </p:nvPr>
        </p:nvSpPr>
        <p:spPr>
          <a:xfrm>
            <a:off x="6172200" y="1554480"/>
            <a:ext cx="5181600" cy="470662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200"/>
              <a:buNone/>
            </a:pPr>
            <a:r>
              <a:rPr lang="en-US" sz="2200" b="1" u="sng" dirty="0"/>
              <a:t>Fiscal</a:t>
            </a:r>
            <a:endParaRPr dirty="0"/>
          </a:p>
          <a:p>
            <a:pPr marL="685800" lvl="1" indent="-228600" algn="l" rtl="0">
              <a:lnSpc>
                <a:spcPct val="80000"/>
              </a:lnSpc>
              <a:spcBef>
                <a:spcPts val="500"/>
              </a:spcBef>
              <a:spcAft>
                <a:spcPts val="0"/>
              </a:spcAft>
              <a:buClr>
                <a:schemeClr val="dk1"/>
              </a:buClr>
              <a:buSzPts val="1900"/>
              <a:buChar char="•"/>
            </a:pPr>
            <a:r>
              <a:rPr lang="en-US" sz="1900" dirty="0"/>
              <a:t>Fiscal controls (Uniform Grant Guidance)</a:t>
            </a:r>
            <a:endParaRPr dirty="0"/>
          </a:p>
          <a:p>
            <a:pPr marL="685800" lvl="1" indent="-228600" algn="l" rtl="0">
              <a:lnSpc>
                <a:spcPct val="80000"/>
              </a:lnSpc>
              <a:spcBef>
                <a:spcPts val="500"/>
              </a:spcBef>
              <a:spcAft>
                <a:spcPts val="0"/>
              </a:spcAft>
              <a:buClr>
                <a:schemeClr val="dk1"/>
              </a:buClr>
              <a:buSzPts val="1900"/>
              <a:buChar char="•"/>
            </a:pPr>
            <a:r>
              <a:rPr lang="en-US" sz="1900" dirty="0"/>
              <a:t>Ensure costs are necessary, reasonable, allocable, allowable</a:t>
            </a:r>
            <a:endParaRPr dirty="0"/>
          </a:p>
          <a:p>
            <a:pPr marL="685800" lvl="1" indent="-228600" algn="l" rtl="0">
              <a:lnSpc>
                <a:spcPct val="80000"/>
              </a:lnSpc>
              <a:spcBef>
                <a:spcPts val="500"/>
              </a:spcBef>
              <a:spcAft>
                <a:spcPts val="0"/>
              </a:spcAft>
              <a:buClr>
                <a:schemeClr val="dk1"/>
              </a:buClr>
              <a:buSzPts val="1900"/>
              <a:buChar char="•"/>
            </a:pPr>
            <a:r>
              <a:rPr lang="en-US" sz="1900" dirty="0"/>
              <a:t>Annual Financial Reports</a:t>
            </a:r>
            <a:endParaRPr dirty="0"/>
          </a:p>
          <a:p>
            <a:pPr marL="685800" lvl="1" indent="-228600" algn="l" rtl="0">
              <a:lnSpc>
                <a:spcPct val="80000"/>
              </a:lnSpc>
              <a:spcBef>
                <a:spcPts val="500"/>
              </a:spcBef>
              <a:spcAft>
                <a:spcPts val="0"/>
              </a:spcAft>
              <a:buClr>
                <a:schemeClr val="dk1"/>
              </a:buClr>
              <a:buSzPts val="1900"/>
              <a:buChar char="•"/>
            </a:pPr>
            <a:r>
              <a:rPr lang="en-US" sz="1900" dirty="0"/>
              <a:t>Title I Comparability</a:t>
            </a:r>
            <a:endParaRPr dirty="0"/>
          </a:p>
          <a:p>
            <a:pPr marL="685800" lvl="1" indent="-228600" algn="l" rtl="0">
              <a:lnSpc>
                <a:spcPct val="80000"/>
              </a:lnSpc>
              <a:spcBef>
                <a:spcPts val="500"/>
              </a:spcBef>
              <a:spcAft>
                <a:spcPts val="0"/>
              </a:spcAft>
              <a:buClr>
                <a:schemeClr val="dk1"/>
              </a:buClr>
              <a:buSzPts val="1900"/>
              <a:buChar char="•"/>
            </a:pPr>
            <a:r>
              <a:rPr lang="en-US" sz="1900" dirty="0"/>
              <a:t>Supplement, Not Supplant</a:t>
            </a:r>
            <a:endParaRPr dirty="0"/>
          </a:p>
          <a:p>
            <a:pPr marL="685800" lvl="1" indent="-228600" algn="l" rtl="0">
              <a:lnSpc>
                <a:spcPct val="80000"/>
              </a:lnSpc>
              <a:spcBef>
                <a:spcPts val="500"/>
              </a:spcBef>
              <a:spcAft>
                <a:spcPts val="0"/>
              </a:spcAft>
              <a:buClr>
                <a:schemeClr val="dk1"/>
              </a:buClr>
              <a:buSzPts val="1900"/>
              <a:buChar char="•"/>
            </a:pPr>
            <a:r>
              <a:rPr lang="en-US" sz="1900" dirty="0"/>
              <a:t>Maintenance of Effort</a:t>
            </a:r>
            <a:endParaRPr dirty="0"/>
          </a:p>
          <a:p>
            <a:pPr marL="685800" lvl="1" indent="-228600" algn="l" rtl="0">
              <a:lnSpc>
                <a:spcPct val="80000"/>
              </a:lnSpc>
              <a:spcBef>
                <a:spcPts val="500"/>
              </a:spcBef>
              <a:spcAft>
                <a:spcPts val="0"/>
              </a:spcAft>
              <a:buClr>
                <a:schemeClr val="dk1"/>
              </a:buClr>
              <a:buSzPts val="1900"/>
              <a:buChar char="•"/>
            </a:pPr>
            <a:r>
              <a:rPr lang="en-US" sz="1900" dirty="0"/>
              <a:t>Carryover </a:t>
            </a:r>
            <a:endParaRPr dirty="0"/>
          </a:p>
          <a:p>
            <a:pPr marL="685800" lvl="1" indent="-228600" algn="l" rtl="0">
              <a:lnSpc>
                <a:spcPct val="80000"/>
              </a:lnSpc>
              <a:spcBef>
                <a:spcPts val="500"/>
              </a:spcBef>
              <a:spcAft>
                <a:spcPts val="0"/>
              </a:spcAft>
              <a:buClr>
                <a:schemeClr val="dk1"/>
              </a:buClr>
              <a:buSzPts val="1900"/>
              <a:buChar char="•"/>
            </a:pPr>
            <a:r>
              <a:rPr lang="en-US" sz="1900" dirty="0"/>
              <a:t>Direct/Indirect Costs </a:t>
            </a:r>
            <a:endParaRPr dirty="0"/>
          </a:p>
          <a:p>
            <a:pPr marL="1143000" lvl="2" indent="-228600" algn="l" rtl="0">
              <a:lnSpc>
                <a:spcPct val="80000"/>
              </a:lnSpc>
              <a:spcBef>
                <a:spcPts val="500"/>
              </a:spcBef>
              <a:spcAft>
                <a:spcPts val="0"/>
              </a:spcAft>
              <a:buClr>
                <a:schemeClr val="dk1"/>
              </a:buClr>
              <a:buSzPts val="1800"/>
              <a:buChar char="•"/>
            </a:pPr>
            <a:r>
              <a:rPr lang="en-US" dirty="0"/>
              <a:t>Title I, Part A: 10% Combined</a:t>
            </a:r>
            <a:endParaRPr dirty="0"/>
          </a:p>
          <a:p>
            <a:pPr marL="1143000" lvl="2" indent="-228600" algn="l" rtl="0">
              <a:lnSpc>
                <a:spcPct val="80000"/>
              </a:lnSpc>
              <a:spcBef>
                <a:spcPts val="500"/>
              </a:spcBef>
              <a:spcAft>
                <a:spcPts val="0"/>
              </a:spcAft>
              <a:buClr>
                <a:schemeClr val="dk1"/>
              </a:buClr>
              <a:buSzPts val="1800"/>
              <a:buChar char="•"/>
            </a:pPr>
            <a:r>
              <a:rPr lang="en-US" dirty="0"/>
              <a:t>Titles III and IV: 2% Direct + Allowable Indirect</a:t>
            </a:r>
            <a:endParaRPr dirty="0"/>
          </a:p>
          <a:p>
            <a:pPr marL="685800" lvl="1" indent="-228600" algn="l" rtl="0">
              <a:lnSpc>
                <a:spcPct val="80000"/>
              </a:lnSpc>
              <a:spcBef>
                <a:spcPts val="500"/>
              </a:spcBef>
              <a:spcAft>
                <a:spcPts val="0"/>
              </a:spcAft>
              <a:buClr>
                <a:schemeClr val="dk1"/>
              </a:buClr>
              <a:buSzPts val="1900"/>
              <a:buChar char="•"/>
            </a:pPr>
            <a:r>
              <a:rPr lang="en-US" sz="1900" dirty="0"/>
              <a:t>Documentation of time and effort</a:t>
            </a:r>
            <a:endParaRPr dirty="0"/>
          </a:p>
          <a:p>
            <a:pPr marL="228600" lvl="0" indent="-76200" algn="l" rtl="0">
              <a:lnSpc>
                <a:spcPct val="80000"/>
              </a:lnSpc>
              <a:spcBef>
                <a:spcPts val="1000"/>
              </a:spcBef>
              <a:spcAft>
                <a:spcPts val="0"/>
              </a:spcAft>
              <a:buClr>
                <a:schemeClr val="dk1"/>
              </a:buClr>
              <a:buSzPts val="2400"/>
              <a:buNone/>
            </a:pPr>
            <a:endParaRPr dirty="0"/>
          </a:p>
        </p:txBody>
      </p:sp>
      <p:sp>
        <p:nvSpPr>
          <p:cNvPr id="529" name="Google Shape;529;p10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sp>
        <p:nvSpPr>
          <p:cNvPr id="530" name="Google Shape;530;p105"/>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LEA Requirements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06"/>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Title I, Part A:</a:t>
            </a:r>
            <a:endParaRPr dirty="0"/>
          </a:p>
          <a:p>
            <a:pPr marL="0" lvl="0" indent="0" algn="ctr" rtl="0">
              <a:lnSpc>
                <a:spcPct val="90000"/>
              </a:lnSpc>
              <a:spcBef>
                <a:spcPts val="0"/>
              </a:spcBef>
              <a:spcAft>
                <a:spcPts val="0"/>
              </a:spcAft>
              <a:buClr>
                <a:schemeClr val="lt1"/>
              </a:buClr>
              <a:buSzPts val="4000"/>
              <a:buFont typeface="Arial"/>
              <a:buNone/>
            </a:pPr>
            <a:r>
              <a:rPr lang="en-US" dirty="0"/>
              <a:t>Improving the Academic Achievement of the Disadvantaged</a:t>
            </a:r>
            <a:endParaRPr dirty="0"/>
          </a:p>
        </p:txBody>
      </p:sp>
      <p:sp>
        <p:nvSpPr>
          <p:cNvPr id="536" name="Google Shape;536;p106"/>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07"/>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 Part A: Improving the Academic Achievement of the Disadvantaged</a:t>
            </a:r>
            <a:endParaRPr dirty="0"/>
          </a:p>
        </p:txBody>
      </p:sp>
      <p:sp>
        <p:nvSpPr>
          <p:cNvPr id="543" name="Google Shape;543;p107" descr="Title 1 Part A provides funding to support LEAs in:  providing high quality academic support to students at risk of not meeting state standards, improving teaching by promoting effective instruction for at-risk children and for enriched and accelerated programs, expanding eligibility of schools for schoolwide programs that serve all children, establishing and requiring the use of school-based improvement planning based on a needs assessment, establishing accountability based on results, promoting meaningful stakeholder engagement that involves a variety of stakeholders, including parents and families, coordinating with health and social services agencies, focusing resources on the schools with the highest percentage of students living in poverty, and addressing any disparities that result in low-income and minority students being taught at disproportionate rates by ineffective, inexperienced, or out-of-field teachers.&#10;"/>
          <p:cNvSpPr txBox="1">
            <a:spLocks noGrp="1"/>
          </p:cNvSpPr>
          <p:nvPr>
            <p:ph type="body" idx="1"/>
          </p:nvPr>
        </p:nvSpPr>
        <p:spPr>
          <a:xfrm>
            <a:off x="236306" y="1428108"/>
            <a:ext cx="11784457" cy="44777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000"/>
              <a:buNone/>
            </a:pPr>
            <a:r>
              <a:rPr lang="en-US" sz="2000" b="1" u="sng" dirty="0"/>
              <a:t>Purpose</a:t>
            </a:r>
            <a:r>
              <a:rPr lang="en-US" sz="2000" dirty="0"/>
              <a:t>: To ensure that all children have a fair, equitable, and significant opportunity to obtain a high-quality education and close educational achievement gaps</a:t>
            </a:r>
            <a:endParaRPr dirty="0"/>
          </a:p>
          <a:p>
            <a:pPr marL="228600" lvl="0" indent="-101600" algn="l" rtl="0">
              <a:lnSpc>
                <a:spcPct val="90000"/>
              </a:lnSpc>
              <a:spcBef>
                <a:spcPts val="1000"/>
              </a:spcBef>
              <a:spcAft>
                <a:spcPts val="0"/>
              </a:spcAft>
              <a:buClr>
                <a:schemeClr val="dk1"/>
              </a:buClr>
              <a:buSzPts val="2000"/>
              <a:buNone/>
            </a:pPr>
            <a:endParaRPr sz="2000" dirty="0"/>
          </a:p>
        </p:txBody>
      </p:sp>
      <p:sp>
        <p:nvSpPr>
          <p:cNvPr id="544" name="Google Shape;544;p10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dirty="0"/>
          </a:p>
        </p:txBody>
      </p:sp>
      <p:grpSp>
        <p:nvGrpSpPr>
          <p:cNvPr id="545" name="Google Shape;545;p107" descr="Title 1, Part A provides funding to support LEAs in providing high quality academic support to students, teaching improvement, schoolwide programs, "/>
          <p:cNvGrpSpPr/>
          <p:nvPr/>
        </p:nvGrpSpPr>
        <p:grpSpPr>
          <a:xfrm>
            <a:off x="236306" y="2138986"/>
            <a:ext cx="11784458" cy="4013271"/>
            <a:chOff x="0" y="1961"/>
            <a:chExt cx="11784458" cy="4013271"/>
          </a:xfrm>
        </p:grpSpPr>
        <p:cxnSp>
          <p:nvCxnSpPr>
            <p:cNvPr id="546" name="Google Shape;546;p107"/>
            <p:cNvCxnSpPr/>
            <p:nvPr/>
          </p:nvCxnSpPr>
          <p:spPr>
            <a:xfrm>
              <a:off x="0" y="1961"/>
              <a:ext cx="11784458"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547" name="Google Shape;547;p107"/>
            <p:cNvSpPr/>
            <p:nvPr/>
          </p:nvSpPr>
          <p:spPr>
            <a:xfrm>
              <a:off x="0" y="1961"/>
              <a:ext cx="1259617" cy="40132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7"/>
            <p:cNvSpPr txBox="1"/>
            <p:nvPr/>
          </p:nvSpPr>
          <p:spPr>
            <a:xfrm>
              <a:off x="0" y="1961"/>
              <a:ext cx="1259617" cy="4013271"/>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None/>
              </a:pPr>
              <a:r>
                <a:rPr lang="en-US" sz="1600" b="1" dirty="0">
                  <a:solidFill>
                    <a:srgbClr val="333333"/>
                  </a:solidFill>
                  <a:latin typeface="Calibri"/>
                  <a:ea typeface="Calibri"/>
                  <a:cs typeface="Calibri"/>
                  <a:sym typeface="Calibri"/>
                </a:rPr>
                <a:t>Title I, Part A provides funding to support LEAs in…</a:t>
              </a:r>
              <a:endParaRPr sz="1600" dirty="0">
                <a:solidFill>
                  <a:schemeClr val="dk1"/>
                </a:solidFill>
                <a:latin typeface="Calibri"/>
                <a:ea typeface="Calibri"/>
                <a:cs typeface="Calibri"/>
                <a:sym typeface="Calibri"/>
              </a:endParaRPr>
            </a:p>
          </p:txBody>
        </p:sp>
        <p:sp>
          <p:nvSpPr>
            <p:cNvPr id="549" name="Google Shape;549;p107"/>
            <p:cNvSpPr/>
            <p:nvPr/>
          </p:nvSpPr>
          <p:spPr>
            <a:xfrm>
              <a:off x="1436384" y="23076"/>
              <a:ext cx="9250799" cy="4222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7"/>
            <p:cNvSpPr txBox="1"/>
            <p:nvPr/>
          </p:nvSpPr>
          <p:spPr>
            <a:xfrm>
              <a:off x="1436384" y="23076"/>
              <a:ext cx="9250799" cy="422294"/>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Providing </a:t>
              </a:r>
              <a:r>
                <a:rPr lang="en-US" sz="1400" b="1" i="1" dirty="0">
                  <a:solidFill>
                    <a:schemeClr val="dk1"/>
                  </a:solidFill>
                  <a:latin typeface="Calibri"/>
                  <a:ea typeface="Calibri"/>
                  <a:cs typeface="Calibri"/>
                  <a:sym typeface="Calibri"/>
                </a:rPr>
                <a:t>high quality academic support to students </a:t>
              </a:r>
              <a:r>
                <a:rPr lang="en-US" sz="1400" dirty="0">
                  <a:solidFill>
                    <a:schemeClr val="dk1"/>
                  </a:solidFill>
                  <a:latin typeface="Calibri"/>
                  <a:ea typeface="Calibri"/>
                  <a:cs typeface="Calibri"/>
                  <a:sym typeface="Calibri"/>
                </a:rPr>
                <a:t>at risk of not meeting state standards </a:t>
              </a:r>
              <a:endParaRPr sz="1400" dirty="0">
                <a:solidFill>
                  <a:schemeClr val="dk1"/>
                </a:solidFill>
                <a:latin typeface="Calibri"/>
                <a:ea typeface="Calibri"/>
                <a:cs typeface="Calibri"/>
                <a:sym typeface="Calibri"/>
              </a:endParaRPr>
            </a:p>
          </p:txBody>
        </p:sp>
        <p:cxnSp>
          <p:nvCxnSpPr>
            <p:cNvPr id="551" name="Google Shape;551;p107"/>
            <p:cNvCxnSpPr/>
            <p:nvPr/>
          </p:nvCxnSpPr>
          <p:spPr>
            <a:xfrm>
              <a:off x="1259617" y="445371"/>
              <a:ext cx="9427566" cy="0"/>
            </a:xfrm>
            <a:prstGeom prst="straightConnector1">
              <a:avLst/>
            </a:prstGeom>
            <a:solidFill>
              <a:srgbClr val="599BD5"/>
            </a:solidFill>
            <a:ln w="12700" cap="flat" cmpd="sng">
              <a:solidFill>
                <a:srgbClr val="C3D4EB"/>
              </a:solidFill>
              <a:prstDash val="solid"/>
              <a:miter lim="800000"/>
              <a:headEnd type="none" w="sm" len="sm"/>
              <a:tailEnd type="none" w="sm" len="sm"/>
            </a:ln>
          </p:spPr>
        </p:cxnSp>
        <p:sp>
          <p:nvSpPr>
            <p:cNvPr id="552" name="Google Shape;552;p107"/>
            <p:cNvSpPr/>
            <p:nvPr/>
          </p:nvSpPr>
          <p:spPr>
            <a:xfrm>
              <a:off x="1436384" y="466485"/>
              <a:ext cx="9250799" cy="4222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7"/>
            <p:cNvSpPr txBox="1"/>
            <p:nvPr/>
          </p:nvSpPr>
          <p:spPr>
            <a:xfrm>
              <a:off x="1436384" y="466485"/>
              <a:ext cx="9250799" cy="422294"/>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None/>
              </a:pPr>
              <a:r>
                <a:rPr lang="en-US" sz="1400" b="1" i="1">
                  <a:solidFill>
                    <a:schemeClr val="dk1"/>
                  </a:solidFill>
                  <a:latin typeface="Calibri"/>
                  <a:ea typeface="Calibri"/>
                  <a:cs typeface="Calibri"/>
                  <a:sym typeface="Calibri"/>
                </a:rPr>
                <a:t>Improving teaching </a:t>
              </a:r>
              <a:r>
                <a:rPr lang="en-US" sz="1400">
                  <a:solidFill>
                    <a:schemeClr val="dk1"/>
                  </a:solidFill>
                  <a:latin typeface="Calibri"/>
                  <a:ea typeface="Calibri"/>
                  <a:cs typeface="Calibri"/>
                  <a:sym typeface="Calibri"/>
                </a:rPr>
                <a:t>by promoting effective instruction for at-risk children and for enriched and accelerated programs</a:t>
              </a:r>
              <a:endParaRPr sz="1400">
                <a:solidFill>
                  <a:schemeClr val="dk1"/>
                </a:solidFill>
                <a:latin typeface="Calibri"/>
                <a:ea typeface="Calibri"/>
                <a:cs typeface="Calibri"/>
                <a:sym typeface="Calibri"/>
              </a:endParaRPr>
            </a:p>
          </p:txBody>
        </p:sp>
        <p:cxnSp>
          <p:nvCxnSpPr>
            <p:cNvPr id="554" name="Google Shape;554;p107"/>
            <p:cNvCxnSpPr/>
            <p:nvPr/>
          </p:nvCxnSpPr>
          <p:spPr>
            <a:xfrm>
              <a:off x="1259617" y="888780"/>
              <a:ext cx="9427566" cy="0"/>
            </a:xfrm>
            <a:prstGeom prst="straightConnector1">
              <a:avLst/>
            </a:prstGeom>
            <a:solidFill>
              <a:srgbClr val="599BD5"/>
            </a:solidFill>
            <a:ln w="12700" cap="flat" cmpd="sng">
              <a:solidFill>
                <a:srgbClr val="C3D4EB"/>
              </a:solidFill>
              <a:prstDash val="solid"/>
              <a:miter lim="800000"/>
              <a:headEnd type="none" w="sm" len="sm"/>
              <a:tailEnd type="none" w="sm" len="sm"/>
            </a:ln>
          </p:spPr>
        </p:cxnSp>
        <p:sp>
          <p:nvSpPr>
            <p:cNvPr id="555" name="Google Shape;555;p107"/>
            <p:cNvSpPr/>
            <p:nvPr/>
          </p:nvSpPr>
          <p:spPr>
            <a:xfrm>
              <a:off x="1436384" y="909895"/>
              <a:ext cx="9250799" cy="4222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7"/>
            <p:cNvSpPr txBox="1"/>
            <p:nvPr/>
          </p:nvSpPr>
          <p:spPr>
            <a:xfrm>
              <a:off x="1436384" y="909895"/>
              <a:ext cx="9250799" cy="422294"/>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None/>
              </a:pPr>
              <a:r>
                <a:rPr lang="en-US" sz="1400">
                  <a:solidFill>
                    <a:schemeClr val="dk1"/>
                  </a:solidFill>
                  <a:latin typeface="Calibri"/>
                  <a:ea typeface="Calibri"/>
                  <a:cs typeface="Calibri"/>
                  <a:sym typeface="Calibri"/>
                </a:rPr>
                <a:t>Expanding eligibility of schools for </a:t>
              </a:r>
              <a:r>
                <a:rPr lang="en-US" sz="1400" b="1" i="1">
                  <a:solidFill>
                    <a:schemeClr val="dk1"/>
                  </a:solidFill>
                  <a:latin typeface="Calibri"/>
                  <a:ea typeface="Calibri"/>
                  <a:cs typeface="Calibri"/>
                  <a:sym typeface="Calibri"/>
                </a:rPr>
                <a:t>schoolwide programs </a:t>
              </a:r>
              <a:r>
                <a:rPr lang="en-US" sz="1400">
                  <a:solidFill>
                    <a:schemeClr val="dk1"/>
                  </a:solidFill>
                  <a:latin typeface="Calibri"/>
                  <a:ea typeface="Calibri"/>
                  <a:cs typeface="Calibri"/>
                  <a:sym typeface="Calibri"/>
                </a:rPr>
                <a:t>that serve all children</a:t>
              </a:r>
              <a:endParaRPr sz="1400">
                <a:solidFill>
                  <a:schemeClr val="dk1"/>
                </a:solidFill>
                <a:latin typeface="Calibri"/>
                <a:ea typeface="Calibri"/>
                <a:cs typeface="Calibri"/>
                <a:sym typeface="Calibri"/>
              </a:endParaRPr>
            </a:p>
          </p:txBody>
        </p:sp>
        <p:cxnSp>
          <p:nvCxnSpPr>
            <p:cNvPr id="557" name="Google Shape;557;p107"/>
            <p:cNvCxnSpPr/>
            <p:nvPr/>
          </p:nvCxnSpPr>
          <p:spPr>
            <a:xfrm>
              <a:off x="1259617" y="1332190"/>
              <a:ext cx="9427566" cy="0"/>
            </a:xfrm>
            <a:prstGeom prst="straightConnector1">
              <a:avLst/>
            </a:prstGeom>
            <a:solidFill>
              <a:srgbClr val="599BD5"/>
            </a:solidFill>
            <a:ln w="12700" cap="flat" cmpd="sng">
              <a:solidFill>
                <a:srgbClr val="C3D4EB"/>
              </a:solidFill>
              <a:prstDash val="solid"/>
              <a:miter lim="800000"/>
              <a:headEnd type="none" w="sm" len="sm"/>
              <a:tailEnd type="none" w="sm" len="sm"/>
            </a:ln>
          </p:spPr>
        </p:cxnSp>
        <p:sp>
          <p:nvSpPr>
            <p:cNvPr id="558" name="Google Shape;558;p107"/>
            <p:cNvSpPr/>
            <p:nvPr/>
          </p:nvSpPr>
          <p:spPr>
            <a:xfrm>
              <a:off x="1436384" y="1353305"/>
              <a:ext cx="9250799" cy="4222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7"/>
            <p:cNvSpPr txBox="1"/>
            <p:nvPr/>
          </p:nvSpPr>
          <p:spPr>
            <a:xfrm>
              <a:off x="1436384" y="1353305"/>
              <a:ext cx="9250799" cy="422294"/>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None/>
              </a:pPr>
              <a:r>
                <a:rPr lang="en-US" sz="1400">
                  <a:solidFill>
                    <a:schemeClr val="dk1"/>
                  </a:solidFill>
                  <a:latin typeface="Calibri"/>
                  <a:ea typeface="Calibri"/>
                  <a:cs typeface="Calibri"/>
                  <a:sym typeface="Calibri"/>
                </a:rPr>
                <a:t>Establishing </a:t>
              </a:r>
              <a:r>
                <a:rPr lang="en-US" sz="1400" b="1" i="1">
                  <a:solidFill>
                    <a:schemeClr val="dk1"/>
                  </a:solidFill>
                  <a:latin typeface="Calibri"/>
                  <a:ea typeface="Calibri"/>
                  <a:cs typeface="Calibri"/>
                  <a:sym typeface="Calibri"/>
                </a:rPr>
                <a:t>school-based improvement planning</a:t>
              </a:r>
              <a:r>
                <a:rPr lang="en-US" sz="1400" b="0" i="0">
                  <a:solidFill>
                    <a:schemeClr val="dk1"/>
                  </a:solidFill>
                  <a:latin typeface="Calibri"/>
                  <a:ea typeface="Calibri"/>
                  <a:cs typeface="Calibri"/>
                  <a:sym typeface="Calibri"/>
                </a:rPr>
                <a:t> based on a needs assessment</a:t>
              </a:r>
              <a:endParaRPr sz="1400" b="1" i="1">
                <a:solidFill>
                  <a:schemeClr val="dk1"/>
                </a:solidFill>
                <a:latin typeface="Calibri"/>
                <a:ea typeface="Calibri"/>
                <a:cs typeface="Calibri"/>
                <a:sym typeface="Calibri"/>
              </a:endParaRPr>
            </a:p>
          </p:txBody>
        </p:sp>
        <p:cxnSp>
          <p:nvCxnSpPr>
            <p:cNvPr id="560" name="Google Shape;560;p107"/>
            <p:cNvCxnSpPr/>
            <p:nvPr/>
          </p:nvCxnSpPr>
          <p:spPr>
            <a:xfrm>
              <a:off x="1259617" y="1775600"/>
              <a:ext cx="9427566" cy="0"/>
            </a:xfrm>
            <a:prstGeom prst="straightConnector1">
              <a:avLst/>
            </a:prstGeom>
            <a:solidFill>
              <a:srgbClr val="599BD5"/>
            </a:solidFill>
            <a:ln w="12700" cap="flat" cmpd="sng">
              <a:solidFill>
                <a:srgbClr val="C3D4EB"/>
              </a:solidFill>
              <a:prstDash val="solid"/>
              <a:miter lim="800000"/>
              <a:headEnd type="none" w="sm" len="sm"/>
              <a:tailEnd type="none" w="sm" len="sm"/>
            </a:ln>
          </p:spPr>
        </p:cxnSp>
        <p:sp>
          <p:nvSpPr>
            <p:cNvPr id="561" name="Google Shape;561;p107"/>
            <p:cNvSpPr/>
            <p:nvPr/>
          </p:nvSpPr>
          <p:spPr>
            <a:xfrm>
              <a:off x="1436384" y="1796715"/>
              <a:ext cx="9250799" cy="4222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7"/>
            <p:cNvSpPr txBox="1"/>
            <p:nvPr/>
          </p:nvSpPr>
          <p:spPr>
            <a:xfrm>
              <a:off x="1436384" y="1796715"/>
              <a:ext cx="9250799" cy="422294"/>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None/>
              </a:pPr>
              <a:r>
                <a:rPr lang="en-US" sz="1400">
                  <a:solidFill>
                    <a:schemeClr val="dk1"/>
                  </a:solidFill>
                  <a:latin typeface="Calibri"/>
                  <a:ea typeface="Calibri"/>
                  <a:cs typeface="Calibri"/>
                  <a:sym typeface="Calibri"/>
                </a:rPr>
                <a:t>Establishing </a:t>
              </a:r>
              <a:r>
                <a:rPr lang="en-US" sz="1400" b="1" i="1">
                  <a:solidFill>
                    <a:schemeClr val="dk1"/>
                  </a:solidFill>
                  <a:latin typeface="Calibri"/>
                  <a:ea typeface="Calibri"/>
                  <a:cs typeface="Calibri"/>
                  <a:sym typeface="Calibri"/>
                </a:rPr>
                <a:t>accountability</a:t>
              </a:r>
              <a:r>
                <a:rPr lang="en-US" sz="1400">
                  <a:solidFill>
                    <a:schemeClr val="dk1"/>
                  </a:solidFill>
                  <a:latin typeface="Calibri"/>
                  <a:ea typeface="Calibri"/>
                  <a:cs typeface="Calibri"/>
                  <a:sym typeface="Calibri"/>
                </a:rPr>
                <a:t> based on </a:t>
              </a:r>
              <a:r>
                <a:rPr lang="en-US" sz="1400" b="1" i="1">
                  <a:solidFill>
                    <a:schemeClr val="dk1"/>
                  </a:solidFill>
                  <a:latin typeface="Calibri"/>
                  <a:ea typeface="Calibri"/>
                  <a:cs typeface="Calibri"/>
                  <a:sym typeface="Calibri"/>
                </a:rPr>
                <a:t>results</a:t>
              </a:r>
              <a:endParaRPr sz="1400" b="1" i="1">
                <a:solidFill>
                  <a:schemeClr val="dk1"/>
                </a:solidFill>
                <a:latin typeface="Calibri"/>
                <a:ea typeface="Calibri"/>
                <a:cs typeface="Calibri"/>
                <a:sym typeface="Calibri"/>
              </a:endParaRPr>
            </a:p>
          </p:txBody>
        </p:sp>
        <p:cxnSp>
          <p:nvCxnSpPr>
            <p:cNvPr id="563" name="Google Shape;563;p107"/>
            <p:cNvCxnSpPr/>
            <p:nvPr/>
          </p:nvCxnSpPr>
          <p:spPr>
            <a:xfrm>
              <a:off x="1259617" y="2219010"/>
              <a:ext cx="9427566" cy="0"/>
            </a:xfrm>
            <a:prstGeom prst="straightConnector1">
              <a:avLst/>
            </a:prstGeom>
            <a:solidFill>
              <a:srgbClr val="599BD5"/>
            </a:solidFill>
            <a:ln w="12700" cap="flat" cmpd="sng">
              <a:solidFill>
                <a:srgbClr val="C3D4EB"/>
              </a:solidFill>
              <a:prstDash val="solid"/>
              <a:miter lim="800000"/>
              <a:headEnd type="none" w="sm" len="sm"/>
              <a:tailEnd type="none" w="sm" len="sm"/>
            </a:ln>
          </p:spPr>
        </p:cxnSp>
        <p:sp>
          <p:nvSpPr>
            <p:cNvPr id="564" name="Google Shape;564;p107"/>
            <p:cNvSpPr/>
            <p:nvPr/>
          </p:nvSpPr>
          <p:spPr>
            <a:xfrm>
              <a:off x="1436384" y="2240124"/>
              <a:ext cx="9250799" cy="4222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7"/>
            <p:cNvSpPr txBox="1"/>
            <p:nvPr/>
          </p:nvSpPr>
          <p:spPr>
            <a:xfrm>
              <a:off x="1436384" y="2240124"/>
              <a:ext cx="9250799" cy="422294"/>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Promoting </a:t>
              </a:r>
              <a:r>
                <a:rPr lang="en-US" sz="1400" b="1" i="1" dirty="0">
                  <a:solidFill>
                    <a:schemeClr val="dk1"/>
                  </a:solidFill>
                  <a:latin typeface="Calibri"/>
                  <a:ea typeface="Calibri"/>
                  <a:cs typeface="Calibri"/>
                  <a:sym typeface="Calibri"/>
                </a:rPr>
                <a:t>meaningful stakeholder engagement</a:t>
              </a:r>
              <a:endParaRPr sz="1400" b="1" i="1" dirty="0">
                <a:solidFill>
                  <a:schemeClr val="dk1"/>
                </a:solidFill>
                <a:latin typeface="Calibri"/>
                <a:ea typeface="Calibri"/>
                <a:cs typeface="Calibri"/>
                <a:sym typeface="Calibri"/>
              </a:endParaRPr>
            </a:p>
          </p:txBody>
        </p:sp>
        <p:cxnSp>
          <p:nvCxnSpPr>
            <p:cNvPr id="566" name="Google Shape;566;p107"/>
            <p:cNvCxnSpPr/>
            <p:nvPr/>
          </p:nvCxnSpPr>
          <p:spPr>
            <a:xfrm>
              <a:off x="1259617" y="2662419"/>
              <a:ext cx="9427566" cy="0"/>
            </a:xfrm>
            <a:prstGeom prst="straightConnector1">
              <a:avLst/>
            </a:prstGeom>
            <a:solidFill>
              <a:srgbClr val="599BD5"/>
            </a:solidFill>
            <a:ln w="12700" cap="flat" cmpd="sng">
              <a:solidFill>
                <a:srgbClr val="C3D4EB"/>
              </a:solidFill>
              <a:prstDash val="solid"/>
              <a:miter lim="800000"/>
              <a:headEnd type="none" w="sm" len="sm"/>
              <a:tailEnd type="none" w="sm" len="sm"/>
            </a:ln>
          </p:spPr>
        </p:cxnSp>
        <p:sp>
          <p:nvSpPr>
            <p:cNvPr id="567" name="Google Shape;567;p107"/>
            <p:cNvSpPr/>
            <p:nvPr/>
          </p:nvSpPr>
          <p:spPr>
            <a:xfrm>
              <a:off x="1436384" y="2683534"/>
              <a:ext cx="9250799" cy="4222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7"/>
            <p:cNvSpPr txBox="1"/>
            <p:nvPr/>
          </p:nvSpPr>
          <p:spPr>
            <a:xfrm>
              <a:off x="1436384" y="2683534"/>
              <a:ext cx="9250799" cy="422294"/>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None/>
              </a:pPr>
              <a:r>
                <a:rPr lang="en-US" sz="1400">
                  <a:solidFill>
                    <a:schemeClr val="dk1"/>
                  </a:solidFill>
                  <a:latin typeface="Calibri"/>
                  <a:ea typeface="Calibri"/>
                  <a:cs typeface="Calibri"/>
                  <a:sym typeface="Calibri"/>
                </a:rPr>
                <a:t>Coordinating with </a:t>
              </a:r>
              <a:r>
                <a:rPr lang="en-US" sz="1400" b="1" i="1">
                  <a:solidFill>
                    <a:schemeClr val="dk1"/>
                  </a:solidFill>
                  <a:latin typeface="Calibri"/>
                  <a:ea typeface="Calibri"/>
                  <a:cs typeface="Calibri"/>
                  <a:sym typeface="Calibri"/>
                </a:rPr>
                <a:t>health and social services</a:t>
              </a:r>
              <a:r>
                <a:rPr lang="en-US" sz="1400">
                  <a:solidFill>
                    <a:schemeClr val="dk1"/>
                  </a:solidFill>
                  <a:latin typeface="Calibri"/>
                  <a:ea typeface="Calibri"/>
                  <a:cs typeface="Calibri"/>
                  <a:sym typeface="Calibri"/>
                </a:rPr>
                <a:t> agencies</a:t>
              </a:r>
              <a:endParaRPr sz="1400">
                <a:solidFill>
                  <a:schemeClr val="dk1"/>
                </a:solidFill>
                <a:latin typeface="Calibri"/>
                <a:ea typeface="Calibri"/>
                <a:cs typeface="Calibri"/>
                <a:sym typeface="Calibri"/>
              </a:endParaRPr>
            </a:p>
          </p:txBody>
        </p:sp>
        <p:cxnSp>
          <p:nvCxnSpPr>
            <p:cNvPr id="569" name="Google Shape;569;p107"/>
            <p:cNvCxnSpPr/>
            <p:nvPr/>
          </p:nvCxnSpPr>
          <p:spPr>
            <a:xfrm>
              <a:off x="1259617" y="3105829"/>
              <a:ext cx="9427566" cy="0"/>
            </a:xfrm>
            <a:prstGeom prst="straightConnector1">
              <a:avLst/>
            </a:prstGeom>
            <a:solidFill>
              <a:srgbClr val="599BD5"/>
            </a:solidFill>
            <a:ln w="12700" cap="flat" cmpd="sng">
              <a:solidFill>
                <a:srgbClr val="C3D4EB"/>
              </a:solidFill>
              <a:prstDash val="solid"/>
              <a:miter lim="800000"/>
              <a:headEnd type="none" w="sm" len="sm"/>
              <a:tailEnd type="none" w="sm" len="sm"/>
            </a:ln>
          </p:spPr>
        </p:cxnSp>
        <p:sp>
          <p:nvSpPr>
            <p:cNvPr id="570" name="Google Shape;570;p107"/>
            <p:cNvSpPr/>
            <p:nvPr/>
          </p:nvSpPr>
          <p:spPr>
            <a:xfrm>
              <a:off x="1436384" y="3126944"/>
              <a:ext cx="9250799" cy="4222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7"/>
            <p:cNvSpPr txBox="1"/>
            <p:nvPr/>
          </p:nvSpPr>
          <p:spPr>
            <a:xfrm>
              <a:off x="1436384" y="3126944"/>
              <a:ext cx="9250799" cy="422294"/>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None/>
              </a:pPr>
              <a:r>
                <a:rPr lang="en-US" sz="1400">
                  <a:solidFill>
                    <a:schemeClr val="dk1"/>
                  </a:solidFill>
                  <a:latin typeface="Calibri"/>
                  <a:ea typeface="Calibri"/>
                  <a:cs typeface="Calibri"/>
                  <a:sym typeface="Calibri"/>
                </a:rPr>
                <a:t>Focusing resources on the schools with the highest percentage of </a:t>
              </a:r>
              <a:r>
                <a:rPr lang="en-US" sz="1400" b="1" i="1">
                  <a:solidFill>
                    <a:schemeClr val="dk1"/>
                  </a:solidFill>
                  <a:latin typeface="Calibri"/>
                  <a:ea typeface="Calibri"/>
                  <a:cs typeface="Calibri"/>
                  <a:sym typeface="Calibri"/>
                </a:rPr>
                <a:t>students living in poverty</a:t>
              </a:r>
              <a:endParaRPr sz="1400" b="1" i="1">
                <a:solidFill>
                  <a:schemeClr val="dk1"/>
                </a:solidFill>
                <a:latin typeface="Calibri"/>
                <a:ea typeface="Calibri"/>
                <a:cs typeface="Calibri"/>
                <a:sym typeface="Calibri"/>
              </a:endParaRPr>
            </a:p>
          </p:txBody>
        </p:sp>
        <p:cxnSp>
          <p:nvCxnSpPr>
            <p:cNvPr id="572" name="Google Shape;572;p107"/>
            <p:cNvCxnSpPr/>
            <p:nvPr/>
          </p:nvCxnSpPr>
          <p:spPr>
            <a:xfrm>
              <a:off x="1259617" y="3549239"/>
              <a:ext cx="9427566" cy="0"/>
            </a:xfrm>
            <a:prstGeom prst="straightConnector1">
              <a:avLst/>
            </a:prstGeom>
            <a:solidFill>
              <a:srgbClr val="599BD5"/>
            </a:solidFill>
            <a:ln w="12700" cap="flat" cmpd="sng">
              <a:solidFill>
                <a:srgbClr val="C3D4EB"/>
              </a:solidFill>
              <a:prstDash val="solid"/>
              <a:miter lim="800000"/>
              <a:headEnd type="none" w="sm" len="sm"/>
              <a:tailEnd type="none" w="sm" len="sm"/>
            </a:ln>
          </p:spPr>
        </p:cxnSp>
        <p:sp>
          <p:nvSpPr>
            <p:cNvPr id="573" name="Google Shape;573;p107"/>
            <p:cNvSpPr/>
            <p:nvPr/>
          </p:nvSpPr>
          <p:spPr>
            <a:xfrm>
              <a:off x="1436384" y="3570354"/>
              <a:ext cx="9250799" cy="4222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7"/>
            <p:cNvSpPr txBox="1"/>
            <p:nvPr/>
          </p:nvSpPr>
          <p:spPr>
            <a:xfrm>
              <a:off x="1436384" y="3570354"/>
              <a:ext cx="9250799" cy="422294"/>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None/>
              </a:pPr>
              <a:r>
                <a:rPr lang="en-US" sz="1400">
                  <a:solidFill>
                    <a:schemeClr val="dk1"/>
                  </a:solidFill>
                  <a:latin typeface="Calibri"/>
                  <a:ea typeface="Calibri"/>
                  <a:cs typeface="Calibri"/>
                  <a:sym typeface="Calibri"/>
                </a:rPr>
                <a:t>Addressing any disparities that result in low-income and minority students being taught at </a:t>
              </a:r>
              <a:r>
                <a:rPr lang="en-US" sz="1400" b="1" i="1">
                  <a:solidFill>
                    <a:schemeClr val="dk1"/>
                  </a:solidFill>
                  <a:latin typeface="Calibri"/>
                  <a:ea typeface="Calibri"/>
                  <a:cs typeface="Calibri"/>
                  <a:sym typeface="Calibri"/>
                </a:rPr>
                <a:t>disproportionate rates by ineffective, inexperienced, or out-of-field teachers</a:t>
              </a:r>
              <a:endParaRPr sz="1400" b="1" i="1">
                <a:solidFill>
                  <a:schemeClr val="dk1"/>
                </a:solidFill>
                <a:latin typeface="Calibri"/>
                <a:ea typeface="Calibri"/>
                <a:cs typeface="Calibri"/>
                <a:sym typeface="Calibri"/>
              </a:endParaRPr>
            </a:p>
          </p:txBody>
        </p:sp>
        <p:cxnSp>
          <p:nvCxnSpPr>
            <p:cNvPr id="575" name="Google Shape;575;p107"/>
            <p:cNvCxnSpPr/>
            <p:nvPr/>
          </p:nvCxnSpPr>
          <p:spPr>
            <a:xfrm>
              <a:off x="1259617" y="3992649"/>
              <a:ext cx="9427566" cy="0"/>
            </a:xfrm>
            <a:prstGeom prst="straightConnector1">
              <a:avLst/>
            </a:prstGeom>
            <a:solidFill>
              <a:srgbClr val="599BD5"/>
            </a:solidFill>
            <a:ln w="12700" cap="flat" cmpd="sng">
              <a:solidFill>
                <a:srgbClr val="C3D4EB"/>
              </a:solidFill>
              <a:prstDash val="solid"/>
              <a:miter lim="800000"/>
              <a:headEnd type="none" w="sm" len="sm"/>
              <a:tailEnd type="none" w="sm" len="sm"/>
            </a:ln>
          </p:spPr>
        </p:cxnSp>
      </p:grpSp>
      <p:sp>
        <p:nvSpPr>
          <p:cNvPr id="576" name="Google Shape;576;p107"/>
          <p:cNvSpPr/>
          <p:nvPr/>
        </p:nvSpPr>
        <p:spPr>
          <a:xfrm>
            <a:off x="4357183" y="6356350"/>
            <a:ext cx="3364417" cy="340519"/>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panose="020F0502020204030204" pitchFamily="34" charset="0"/>
                <a:ea typeface="Trebuchet MS"/>
                <a:cs typeface="Calibri" panose="020F0502020204030204" pitchFamily="34" charset="0"/>
                <a:sym typeface="Trebuchet MS"/>
              </a:rPr>
              <a:t>Every Student Succeeds Act,</a:t>
            </a:r>
            <a:r>
              <a:rPr lang="en-US" sz="1400" dirty="0">
                <a:solidFill>
                  <a:schemeClr val="dk1"/>
                </a:solidFill>
                <a:latin typeface="Calibri" panose="020F0502020204030204" pitchFamily="34" charset="0"/>
                <a:ea typeface="Calibri"/>
                <a:cs typeface="Calibri" panose="020F0502020204030204" pitchFamily="34" charset="0"/>
                <a:sym typeface="Calibri"/>
              </a:rPr>
              <a:t> §1001 -§1127</a:t>
            </a:r>
            <a:endParaRPr sz="1400" dirty="0">
              <a:solidFill>
                <a:schemeClr val="dk1"/>
              </a:solidFill>
              <a:latin typeface="Calibri" panose="020F0502020204030204" pitchFamily="34" charset="0"/>
              <a:ea typeface="Trebuchet MS"/>
              <a:cs typeface="Calibri" panose="020F0502020204030204" pitchFamily="34" charset="0"/>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08"/>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 Part A: Allocations </a:t>
            </a:r>
            <a:endParaRPr dirty="0"/>
          </a:p>
        </p:txBody>
      </p:sp>
      <p:sp>
        <p:nvSpPr>
          <p:cNvPr id="583" name="Google Shape;583;p108"/>
          <p:cNvSpPr txBox="1">
            <a:spLocks noGrp="1"/>
          </p:cNvSpPr>
          <p:nvPr>
            <p:ph type="body" idx="1"/>
          </p:nvPr>
        </p:nvSpPr>
        <p:spPr>
          <a:xfrm>
            <a:off x="443565" y="1297806"/>
            <a:ext cx="5844940" cy="5058543"/>
          </a:xfrm>
          <a:prstGeom prst="rect">
            <a:avLst/>
          </a:prstGeom>
          <a:noFill/>
          <a:ln>
            <a:noFill/>
          </a:ln>
        </p:spPr>
        <p:txBody>
          <a:bodyPr spcFirstLastPara="1" wrap="square" lIns="0" tIns="0" rIns="0" bIns="0" anchor="t" anchorCtr="0">
            <a:normAutofit/>
          </a:bodyPr>
          <a:lstStyle/>
          <a:p>
            <a:pPr marL="0" lvl="0" indent="0" algn="l" rtl="0">
              <a:lnSpc>
                <a:spcPct val="70000"/>
              </a:lnSpc>
              <a:spcBef>
                <a:spcPts val="0"/>
              </a:spcBef>
              <a:spcAft>
                <a:spcPts val="0"/>
              </a:spcAft>
              <a:buClr>
                <a:schemeClr val="dk1"/>
              </a:buClr>
              <a:buSzPts val="1679"/>
              <a:buNone/>
            </a:pPr>
            <a:r>
              <a:rPr lang="en-US" sz="1679" b="1" dirty="0"/>
              <a:t>CDE to LEAs</a:t>
            </a:r>
            <a:endParaRPr dirty="0"/>
          </a:p>
          <a:p>
            <a:pPr marL="228600" lvl="0" indent="-228600" algn="l" rtl="0">
              <a:lnSpc>
                <a:spcPct val="70000"/>
              </a:lnSpc>
              <a:spcBef>
                <a:spcPts val="1000"/>
              </a:spcBef>
              <a:spcAft>
                <a:spcPts val="0"/>
              </a:spcAft>
              <a:buClr>
                <a:schemeClr val="dk1"/>
              </a:buClr>
              <a:buSzPts val="1679"/>
              <a:buChar char="•"/>
            </a:pPr>
            <a:r>
              <a:rPr lang="en-US" sz="1679" dirty="0"/>
              <a:t>Allocations from USDE are adjusted in CDEs allocation formula for: </a:t>
            </a:r>
            <a:endParaRPr dirty="0"/>
          </a:p>
          <a:p>
            <a:pPr marL="685800" lvl="1" indent="-228600" algn="l" rtl="0">
              <a:lnSpc>
                <a:spcPct val="70000"/>
              </a:lnSpc>
              <a:spcBef>
                <a:spcPts val="500"/>
              </a:spcBef>
              <a:spcAft>
                <a:spcPts val="0"/>
              </a:spcAft>
              <a:buClr>
                <a:schemeClr val="dk1"/>
              </a:buClr>
              <a:buSzPts val="1400"/>
              <a:buChar char="•"/>
            </a:pPr>
            <a:r>
              <a:rPr lang="en-US" sz="1400" dirty="0"/>
              <a:t>State administrative costs</a:t>
            </a:r>
            <a:endParaRPr dirty="0"/>
          </a:p>
          <a:p>
            <a:pPr marL="685800" lvl="1" indent="-228600" algn="l" rtl="0">
              <a:lnSpc>
                <a:spcPct val="70000"/>
              </a:lnSpc>
              <a:spcBef>
                <a:spcPts val="500"/>
              </a:spcBef>
              <a:spcAft>
                <a:spcPts val="0"/>
              </a:spcAft>
              <a:buClr>
                <a:schemeClr val="dk1"/>
              </a:buClr>
              <a:buSzPts val="1400"/>
              <a:buChar char="•"/>
            </a:pPr>
            <a:r>
              <a:rPr lang="en-US" sz="1400" dirty="0"/>
              <a:t>Special LEAs</a:t>
            </a:r>
            <a:endParaRPr dirty="0"/>
          </a:p>
          <a:p>
            <a:pPr marL="1143000" lvl="2" indent="-228600" algn="l" rtl="0">
              <a:lnSpc>
                <a:spcPct val="70000"/>
              </a:lnSpc>
              <a:spcBef>
                <a:spcPts val="500"/>
              </a:spcBef>
              <a:spcAft>
                <a:spcPts val="0"/>
              </a:spcAft>
              <a:buClr>
                <a:schemeClr val="dk1"/>
              </a:buClr>
              <a:buSzPts val="1260"/>
              <a:buChar char="•"/>
            </a:pPr>
            <a:r>
              <a:rPr lang="en-US" sz="1260" dirty="0"/>
              <a:t>CSDB &amp; CSI</a:t>
            </a:r>
            <a:endParaRPr dirty="0"/>
          </a:p>
          <a:p>
            <a:pPr marL="1143000" lvl="2" indent="-228600" algn="l" rtl="0">
              <a:lnSpc>
                <a:spcPct val="70000"/>
              </a:lnSpc>
              <a:spcBef>
                <a:spcPts val="500"/>
              </a:spcBef>
              <a:spcAft>
                <a:spcPts val="0"/>
              </a:spcAft>
              <a:buClr>
                <a:schemeClr val="dk1"/>
              </a:buClr>
              <a:buSzPts val="1260"/>
              <a:buChar char="•"/>
            </a:pPr>
            <a:r>
              <a:rPr lang="en-US" sz="1260" dirty="0"/>
              <a:t>Multi-district Online Pool</a:t>
            </a:r>
            <a:endParaRPr dirty="0"/>
          </a:p>
          <a:p>
            <a:pPr marL="685800" lvl="1" indent="-228600" algn="l" rtl="0">
              <a:lnSpc>
                <a:spcPct val="70000"/>
              </a:lnSpc>
              <a:spcBef>
                <a:spcPts val="500"/>
              </a:spcBef>
              <a:spcAft>
                <a:spcPts val="0"/>
              </a:spcAft>
              <a:buClr>
                <a:schemeClr val="dk1"/>
              </a:buClr>
              <a:buSzPts val="1400"/>
              <a:buChar char="•"/>
            </a:pPr>
            <a:r>
              <a:rPr lang="en-US" sz="1400" dirty="0"/>
              <a:t>Required set asides</a:t>
            </a:r>
            <a:endParaRPr dirty="0"/>
          </a:p>
          <a:p>
            <a:pPr marL="1143000" lvl="2" indent="-228600" algn="l" rtl="0">
              <a:lnSpc>
                <a:spcPct val="70000"/>
              </a:lnSpc>
              <a:spcBef>
                <a:spcPts val="500"/>
              </a:spcBef>
              <a:spcAft>
                <a:spcPts val="0"/>
              </a:spcAft>
              <a:buClr>
                <a:schemeClr val="dk1"/>
              </a:buClr>
              <a:buSzPts val="1260"/>
              <a:buChar char="•"/>
            </a:pPr>
            <a:r>
              <a:rPr lang="en-US" sz="1260" dirty="0"/>
              <a:t>School Improvement 7% (§1003)</a:t>
            </a:r>
            <a:endParaRPr dirty="0"/>
          </a:p>
          <a:p>
            <a:pPr marL="1143000" lvl="2" indent="-228600" algn="l" rtl="0">
              <a:lnSpc>
                <a:spcPct val="70000"/>
              </a:lnSpc>
              <a:spcBef>
                <a:spcPts val="500"/>
              </a:spcBef>
              <a:spcAft>
                <a:spcPts val="0"/>
              </a:spcAft>
              <a:buClr>
                <a:schemeClr val="dk1"/>
              </a:buClr>
              <a:buSzPts val="1260"/>
              <a:buChar char="•"/>
            </a:pPr>
            <a:r>
              <a:rPr lang="en-US" sz="1260" dirty="0"/>
              <a:t>Hold Harmless provisions</a:t>
            </a:r>
            <a:endParaRPr dirty="0"/>
          </a:p>
          <a:p>
            <a:pPr marL="1143000" lvl="2" indent="-228600" algn="l" rtl="0">
              <a:lnSpc>
                <a:spcPct val="70000"/>
              </a:lnSpc>
              <a:spcBef>
                <a:spcPts val="500"/>
              </a:spcBef>
              <a:spcAft>
                <a:spcPts val="0"/>
              </a:spcAft>
              <a:buClr>
                <a:schemeClr val="dk1"/>
              </a:buClr>
              <a:buSzPts val="1260"/>
              <a:buChar char="•"/>
            </a:pPr>
            <a:r>
              <a:rPr lang="en-US" sz="1260" dirty="0"/>
              <a:t>CDE sends updated allocation figures to individual LEAs</a:t>
            </a:r>
            <a:endParaRPr dirty="0"/>
          </a:p>
          <a:p>
            <a:pPr marL="914400" lvl="2" indent="0" algn="l" rtl="0">
              <a:lnSpc>
                <a:spcPct val="70000"/>
              </a:lnSpc>
              <a:spcBef>
                <a:spcPts val="500"/>
              </a:spcBef>
              <a:spcAft>
                <a:spcPts val="0"/>
              </a:spcAft>
              <a:buClr>
                <a:schemeClr val="dk1"/>
              </a:buClr>
              <a:buSzPts val="1260"/>
              <a:buNone/>
            </a:pPr>
            <a:endParaRPr sz="1260" dirty="0"/>
          </a:p>
          <a:p>
            <a:pPr marL="0" lvl="0" indent="0" algn="l" rtl="0">
              <a:lnSpc>
                <a:spcPct val="70000"/>
              </a:lnSpc>
              <a:spcBef>
                <a:spcPts val="1000"/>
              </a:spcBef>
              <a:spcAft>
                <a:spcPts val="0"/>
              </a:spcAft>
              <a:buClr>
                <a:schemeClr val="dk1"/>
              </a:buClr>
              <a:buSzPts val="1679"/>
              <a:buNone/>
            </a:pPr>
            <a:r>
              <a:rPr lang="en-US" sz="1679" b="1" dirty="0"/>
              <a:t>LEAs to Schools (Not including Set Asides &amp; District Managed Activities)</a:t>
            </a:r>
            <a:endParaRPr dirty="0"/>
          </a:p>
          <a:p>
            <a:pPr marL="228600" lvl="0" indent="-228600" algn="l" rtl="0">
              <a:lnSpc>
                <a:spcPct val="70000"/>
              </a:lnSpc>
              <a:spcBef>
                <a:spcPts val="1000"/>
              </a:spcBef>
              <a:spcAft>
                <a:spcPts val="0"/>
              </a:spcAft>
              <a:buClr>
                <a:schemeClr val="dk1"/>
              </a:buClr>
              <a:buSzPts val="1679"/>
              <a:buChar char="•"/>
            </a:pPr>
            <a:r>
              <a:rPr lang="en-US" sz="1679" dirty="0"/>
              <a:t>LEAs choose a poverty method to use in ranking their schools</a:t>
            </a:r>
            <a:endParaRPr dirty="0"/>
          </a:p>
          <a:p>
            <a:pPr marL="228600" lvl="0" indent="-228600" algn="l" rtl="0">
              <a:lnSpc>
                <a:spcPct val="70000"/>
              </a:lnSpc>
              <a:spcBef>
                <a:spcPts val="1000"/>
              </a:spcBef>
              <a:spcAft>
                <a:spcPts val="0"/>
              </a:spcAft>
              <a:buClr>
                <a:schemeClr val="dk1"/>
              </a:buClr>
              <a:buSzPts val="1679"/>
              <a:buChar char="•"/>
            </a:pPr>
            <a:r>
              <a:rPr lang="en-US" sz="1679" dirty="0"/>
              <a:t>LEAs, with more than 1,000 students, assign funds to schools in Rank Order by poverty percentage</a:t>
            </a:r>
            <a:endParaRPr dirty="0"/>
          </a:p>
          <a:p>
            <a:pPr marL="228600" lvl="0" indent="-228600" algn="l" rtl="0">
              <a:lnSpc>
                <a:spcPct val="70000"/>
              </a:lnSpc>
              <a:spcBef>
                <a:spcPts val="1000"/>
              </a:spcBef>
              <a:spcAft>
                <a:spcPts val="0"/>
              </a:spcAft>
              <a:buClr>
                <a:schemeClr val="dk1"/>
              </a:buClr>
              <a:buSzPts val="1679"/>
              <a:buChar char="•"/>
            </a:pPr>
            <a:r>
              <a:rPr lang="en-US" sz="1679" dirty="0"/>
              <a:t>Funding should support children most at risk of academic failure</a:t>
            </a:r>
            <a:endParaRPr dirty="0"/>
          </a:p>
          <a:p>
            <a:pPr marL="228600" lvl="0" indent="-228600" algn="l" rtl="0">
              <a:lnSpc>
                <a:spcPct val="70000"/>
              </a:lnSpc>
              <a:spcBef>
                <a:spcPts val="1000"/>
              </a:spcBef>
              <a:spcAft>
                <a:spcPts val="0"/>
              </a:spcAft>
              <a:buClr>
                <a:schemeClr val="dk1"/>
              </a:buClr>
              <a:buSzPts val="1679"/>
              <a:buChar char="•"/>
            </a:pPr>
            <a:r>
              <a:rPr lang="en-US" sz="1679" dirty="0"/>
              <a:t>LEAs budget these funds to the school level</a:t>
            </a:r>
            <a:endParaRPr dirty="0"/>
          </a:p>
          <a:p>
            <a:pPr marL="685800" lvl="1" indent="-228600" algn="l" rtl="0">
              <a:lnSpc>
                <a:spcPct val="70000"/>
              </a:lnSpc>
              <a:spcBef>
                <a:spcPts val="500"/>
              </a:spcBef>
              <a:spcAft>
                <a:spcPts val="0"/>
              </a:spcAft>
              <a:buClr>
                <a:schemeClr val="dk1"/>
              </a:buClr>
              <a:buSzPts val="1400"/>
              <a:buChar char="•"/>
            </a:pPr>
            <a:r>
              <a:rPr lang="en-US" sz="1400" dirty="0"/>
              <a:t>Using Schoolwide or Targeted Assistance</a:t>
            </a:r>
            <a:endParaRPr dirty="0"/>
          </a:p>
          <a:p>
            <a:pPr marL="685800" lvl="1" indent="-139700" algn="l" rtl="0">
              <a:lnSpc>
                <a:spcPct val="70000"/>
              </a:lnSpc>
              <a:spcBef>
                <a:spcPts val="500"/>
              </a:spcBef>
              <a:spcAft>
                <a:spcPts val="0"/>
              </a:spcAft>
              <a:buClr>
                <a:schemeClr val="dk1"/>
              </a:buClr>
              <a:buSzPts val="1400"/>
              <a:buNone/>
            </a:pPr>
            <a:endParaRPr sz="1400" dirty="0"/>
          </a:p>
          <a:p>
            <a:pPr marL="0" lvl="0" indent="0" algn="l" rtl="0">
              <a:lnSpc>
                <a:spcPct val="70000"/>
              </a:lnSpc>
              <a:spcBef>
                <a:spcPts val="1000"/>
              </a:spcBef>
              <a:spcAft>
                <a:spcPts val="0"/>
              </a:spcAft>
              <a:buClr>
                <a:schemeClr val="dk1"/>
              </a:buClr>
              <a:buSzPts val="1680"/>
              <a:buNone/>
            </a:pPr>
            <a:endParaRPr sz="1679" dirty="0"/>
          </a:p>
        </p:txBody>
      </p:sp>
      <p:sp>
        <p:nvSpPr>
          <p:cNvPr id="584" name="Google Shape;584;p10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a:p>
        </p:txBody>
      </p:sp>
      <p:grpSp>
        <p:nvGrpSpPr>
          <p:cNvPr id="585" name="Google Shape;585;p108" descr="Allocations flow down in the following progression:  US Census Bureau to USDE, USDE to CDE, CDE to LEAs, LEAs to Schools.  The allocation to States is based on poverty rates, where as the allocations to schools is based on poverty percentage, supporting students in academic need.  Districts-level set asides include parent involvement, homeless and neglected."/>
          <p:cNvGrpSpPr/>
          <p:nvPr/>
        </p:nvGrpSpPr>
        <p:grpSpPr>
          <a:xfrm>
            <a:off x="6659808" y="1443635"/>
            <a:ext cx="5257140" cy="4683151"/>
            <a:chOff x="2335" y="229562"/>
            <a:chExt cx="5257140" cy="4683151"/>
          </a:xfrm>
        </p:grpSpPr>
        <p:sp>
          <p:nvSpPr>
            <p:cNvPr id="586" name="Google Shape;586;p108"/>
            <p:cNvSpPr/>
            <p:nvPr/>
          </p:nvSpPr>
          <p:spPr>
            <a:xfrm rot="5400000">
              <a:off x="194017" y="1031570"/>
              <a:ext cx="723494" cy="823672"/>
            </a:xfrm>
            <a:prstGeom prst="bentUpArrow">
              <a:avLst>
                <a:gd name="adj1" fmla="val 32840"/>
                <a:gd name="adj2" fmla="val 25000"/>
                <a:gd name="adj3" fmla="val 35780"/>
              </a:avLst>
            </a:prstGeom>
            <a:solidFill>
              <a:srgbClr val="C3D4E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8"/>
            <p:cNvSpPr/>
            <p:nvPr/>
          </p:nvSpPr>
          <p:spPr>
            <a:xfrm>
              <a:off x="2335" y="229562"/>
              <a:ext cx="1217938" cy="852517"/>
            </a:xfrm>
            <a:prstGeom prst="roundRect">
              <a:avLst>
                <a:gd name="adj" fmla="val 1667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08"/>
            <p:cNvSpPr txBox="1"/>
            <p:nvPr/>
          </p:nvSpPr>
          <p:spPr>
            <a:xfrm>
              <a:off x="43959" y="271186"/>
              <a:ext cx="1134690" cy="76926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US Census Bureau</a:t>
              </a:r>
              <a:endParaRPr sz="1800">
                <a:solidFill>
                  <a:schemeClr val="lt1"/>
                </a:solidFill>
                <a:latin typeface="Calibri"/>
                <a:ea typeface="Calibri"/>
                <a:cs typeface="Calibri"/>
                <a:sym typeface="Calibri"/>
              </a:endParaRPr>
            </a:p>
          </p:txBody>
        </p:sp>
        <p:sp>
          <p:nvSpPr>
            <p:cNvPr id="589" name="Google Shape;589;p108"/>
            <p:cNvSpPr/>
            <p:nvPr/>
          </p:nvSpPr>
          <p:spPr>
            <a:xfrm>
              <a:off x="1220273" y="310869"/>
              <a:ext cx="885812" cy="6890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8"/>
            <p:cNvSpPr/>
            <p:nvPr/>
          </p:nvSpPr>
          <p:spPr>
            <a:xfrm rot="5400000">
              <a:off x="1203817" y="1989228"/>
              <a:ext cx="723494" cy="823672"/>
            </a:xfrm>
            <a:prstGeom prst="bentUpArrow">
              <a:avLst>
                <a:gd name="adj1" fmla="val 32840"/>
                <a:gd name="adj2" fmla="val 25000"/>
                <a:gd name="adj3" fmla="val 35780"/>
              </a:avLst>
            </a:prstGeom>
            <a:solidFill>
              <a:srgbClr val="C3D4E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8"/>
            <p:cNvSpPr/>
            <p:nvPr/>
          </p:nvSpPr>
          <p:spPr>
            <a:xfrm>
              <a:off x="1012135" y="1187220"/>
              <a:ext cx="1217938" cy="852517"/>
            </a:xfrm>
            <a:prstGeom prst="roundRect">
              <a:avLst>
                <a:gd name="adj" fmla="val 1667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8"/>
            <p:cNvSpPr txBox="1"/>
            <p:nvPr/>
          </p:nvSpPr>
          <p:spPr>
            <a:xfrm>
              <a:off x="1053759" y="1228844"/>
              <a:ext cx="1134690" cy="76926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dirty="0">
                  <a:solidFill>
                    <a:schemeClr val="lt1"/>
                  </a:solidFill>
                  <a:latin typeface="Calibri"/>
                  <a:ea typeface="Calibri"/>
                  <a:cs typeface="Calibri"/>
                  <a:sym typeface="Calibri"/>
                </a:rPr>
                <a:t>USDE</a:t>
              </a:r>
              <a:endParaRPr sz="1800" dirty="0">
                <a:solidFill>
                  <a:schemeClr val="lt1"/>
                </a:solidFill>
                <a:latin typeface="Calibri"/>
                <a:ea typeface="Calibri"/>
                <a:cs typeface="Calibri"/>
                <a:sym typeface="Calibri"/>
              </a:endParaRPr>
            </a:p>
          </p:txBody>
        </p:sp>
        <p:sp>
          <p:nvSpPr>
            <p:cNvPr id="593" name="Google Shape;593;p108"/>
            <p:cNvSpPr/>
            <p:nvPr/>
          </p:nvSpPr>
          <p:spPr>
            <a:xfrm>
              <a:off x="2230074" y="1268527"/>
              <a:ext cx="885812" cy="6890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8"/>
            <p:cNvSpPr/>
            <p:nvPr/>
          </p:nvSpPr>
          <p:spPr>
            <a:xfrm rot="5400000">
              <a:off x="2213618" y="2946887"/>
              <a:ext cx="723494" cy="823672"/>
            </a:xfrm>
            <a:prstGeom prst="bentUpArrow">
              <a:avLst>
                <a:gd name="adj1" fmla="val 32840"/>
                <a:gd name="adj2" fmla="val 25000"/>
                <a:gd name="adj3" fmla="val 35780"/>
              </a:avLst>
            </a:prstGeom>
            <a:solidFill>
              <a:srgbClr val="C3D4E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8"/>
            <p:cNvSpPr/>
            <p:nvPr/>
          </p:nvSpPr>
          <p:spPr>
            <a:xfrm>
              <a:off x="2021936" y="2144879"/>
              <a:ext cx="1217938" cy="852517"/>
            </a:xfrm>
            <a:prstGeom prst="roundRect">
              <a:avLst>
                <a:gd name="adj" fmla="val 1667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8"/>
            <p:cNvSpPr txBox="1"/>
            <p:nvPr/>
          </p:nvSpPr>
          <p:spPr>
            <a:xfrm>
              <a:off x="2063560" y="2186503"/>
              <a:ext cx="1134690" cy="76926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CDE</a:t>
              </a:r>
              <a:endParaRPr sz="1800">
                <a:solidFill>
                  <a:schemeClr val="lt1"/>
                </a:solidFill>
                <a:latin typeface="Calibri"/>
                <a:ea typeface="Calibri"/>
                <a:cs typeface="Calibri"/>
                <a:sym typeface="Calibri"/>
              </a:endParaRPr>
            </a:p>
          </p:txBody>
        </p:sp>
        <p:sp>
          <p:nvSpPr>
            <p:cNvPr id="597" name="Google Shape;597;p108"/>
            <p:cNvSpPr/>
            <p:nvPr/>
          </p:nvSpPr>
          <p:spPr>
            <a:xfrm>
              <a:off x="3239874" y="2226186"/>
              <a:ext cx="885812" cy="6890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8"/>
            <p:cNvSpPr/>
            <p:nvPr/>
          </p:nvSpPr>
          <p:spPr>
            <a:xfrm rot="5400000">
              <a:off x="3223418" y="3904545"/>
              <a:ext cx="723494" cy="823672"/>
            </a:xfrm>
            <a:prstGeom prst="bentUpArrow">
              <a:avLst>
                <a:gd name="adj1" fmla="val 32840"/>
                <a:gd name="adj2" fmla="val 25000"/>
                <a:gd name="adj3" fmla="val 35780"/>
              </a:avLst>
            </a:prstGeom>
            <a:solidFill>
              <a:srgbClr val="C3D4E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8"/>
            <p:cNvSpPr/>
            <p:nvPr/>
          </p:nvSpPr>
          <p:spPr>
            <a:xfrm>
              <a:off x="3031736" y="3102537"/>
              <a:ext cx="1217938" cy="852517"/>
            </a:xfrm>
            <a:prstGeom prst="roundRect">
              <a:avLst>
                <a:gd name="adj" fmla="val 1667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8"/>
            <p:cNvSpPr txBox="1"/>
            <p:nvPr/>
          </p:nvSpPr>
          <p:spPr>
            <a:xfrm>
              <a:off x="3073360" y="3144161"/>
              <a:ext cx="1134690" cy="76926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LEAs</a:t>
              </a:r>
              <a:endParaRPr sz="1800">
                <a:solidFill>
                  <a:schemeClr val="lt1"/>
                </a:solidFill>
                <a:latin typeface="Calibri"/>
                <a:ea typeface="Calibri"/>
                <a:cs typeface="Calibri"/>
                <a:sym typeface="Calibri"/>
              </a:endParaRPr>
            </a:p>
          </p:txBody>
        </p:sp>
        <p:sp>
          <p:nvSpPr>
            <p:cNvPr id="601" name="Google Shape;601;p108"/>
            <p:cNvSpPr/>
            <p:nvPr/>
          </p:nvSpPr>
          <p:spPr>
            <a:xfrm>
              <a:off x="4249675" y="3183844"/>
              <a:ext cx="885812" cy="6890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8"/>
            <p:cNvSpPr/>
            <p:nvPr/>
          </p:nvSpPr>
          <p:spPr>
            <a:xfrm>
              <a:off x="4041537" y="4060196"/>
              <a:ext cx="1217938" cy="852517"/>
            </a:xfrm>
            <a:prstGeom prst="roundRect">
              <a:avLst>
                <a:gd name="adj" fmla="val 1667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8"/>
            <p:cNvSpPr txBox="1"/>
            <p:nvPr/>
          </p:nvSpPr>
          <p:spPr>
            <a:xfrm>
              <a:off x="4083161" y="4101820"/>
              <a:ext cx="1134690" cy="76926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Schools</a:t>
              </a:r>
              <a:endParaRPr sz="1800">
                <a:solidFill>
                  <a:schemeClr val="lt1"/>
                </a:solidFill>
                <a:latin typeface="Calibri"/>
                <a:ea typeface="Calibri"/>
                <a:cs typeface="Calibri"/>
                <a:sym typeface="Calibri"/>
              </a:endParaRPr>
            </a:p>
          </p:txBody>
        </p:sp>
      </p:grpSp>
      <p:sp>
        <p:nvSpPr>
          <p:cNvPr id="604" name="Google Shape;604;p108"/>
          <p:cNvSpPr/>
          <p:nvPr/>
        </p:nvSpPr>
        <p:spPr>
          <a:xfrm rot="-1442590">
            <a:off x="8807410" y="2168613"/>
            <a:ext cx="3471680" cy="550247"/>
          </a:xfrm>
          <a:prstGeom prst="leftArrow">
            <a:avLst>
              <a:gd name="adj1" fmla="val 50000"/>
              <a:gd name="adj2" fmla="val 49712"/>
            </a:avLst>
          </a:prstGeom>
          <a:noFill/>
          <a:ln w="9525" cap="flat" cmpd="sng">
            <a:solidFill>
              <a:srgbClr val="548135"/>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Allocation to States is Based on Poverty Rates</a:t>
            </a:r>
            <a:endParaRPr sz="1200" dirty="0">
              <a:solidFill>
                <a:schemeClr val="dk1"/>
              </a:solidFill>
              <a:latin typeface="Calibri"/>
              <a:ea typeface="Calibri"/>
              <a:cs typeface="Calibri"/>
              <a:sym typeface="Calibri"/>
            </a:endParaRPr>
          </a:p>
        </p:txBody>
      </p:sp>
      <p:sp>
        <p:nvSpPr>
          <p:cNvPr id="605" name="Google Shape;605;p108"/>
          <p:cNvSpPr/>
          <p:nvPr/>
        </p:nvSpPr>
        <p:spPr>
          <a:xfrm>
            <a:off x="5737478" y="5557904"/>
            <a:ext cx="4091700" cy="461700"/>
          </a:xfrm>
          <a:prstGeom prst="homePlate">
            <a:avLst>
              <a:gd name="adj" fmla="val 50000"/>
            </a:avLst>
          </a:prstGeom>
          <a:noFill/>
          <a:ln w="9525" cap="flat" cmpd="sng">
            <a:solidFill>
              <a:srgbClr val="548135"/>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Allocation to Schools is Based on Poverty Percentage, but Supports Students in Academic Need</a:t>
            </a:r>
            <a:endParaRPr sz="1200" dirty="0">
              <a:solidFill>
                <a:schemeClr val="dk1"/>
              </a:solidFill>
              <a:latin typeface="Calibri"/>
              <a:ea typeface="Calibri"/>
              <a:cs typeface="Calibri"/>
              <a:sym typeface="Calibri"/>
            </a:endParaRPr>
          </a:p>
        </p:txBody>
      </p:sp>
      <p:sp>
        <p:nvSpPr>
          <p:cNvPr id="606" name="Google Shape;606;p108"/>
          <p:cNvSpPr/>
          <p:nvPr/>
        </p:nvSpPr>
        <p:spPr>
          <a:xfrm>
            <a:off x="7161087" y="4696393"/>
            <a:ext cx="2544745" cy="683913"/>
          </a:xfrm>
          <a:prstGeom prst="rightArrowCallout">
            <a:avLst>
              <a:gd name="adj1" fmla="val 25000"/>
              <a:gd name="adj2" fmla="val 25000"/>
              <a:gd name="adj3" fmla="val 25000"/>
              <a:gd name="adj4" fmla="val 60536"/>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District-level set asides: </a:t>
            </a:r>
            <a:endParaRPr/>
          </a:p>
          <a:p>
            <a:pPr marL="112713" marR="0" lvl="0" indent="-112713"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Parent Involvement</a:t>
            </a:r>
            <a:endParaRPr/>
          </a:p>
          <a:p>
            <a:pPr marL="112713" marR="0" lvl="0" indent="-112713"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Homeless</a:t>
            </a:r>
            <a:endParaRPr/>
          </a:p>
          <a:p>
            <a:pPr marL="112713" marR="0" lvl="0" indent="-112713"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Neglected</a:t>
            </a:r>
            <a:endParaRPr sz="11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1"/>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New Directors Meeting</a:t>
            </a:r>
            <a:endParaRPr dirty="0"/>
          </a:p>
        </p:txBody>
      </p:sp>
      <p:sp>
        <p:nvSpPr>
          <p:cNvPr id="2" name="Text Placeholder 1">
            <a:extLst>
              <a:ext uri="{FF2B5EF4-FFF2-40B4-BE49-F238E27FC236}">
                <a16:creationId xmlns:a16="http://schemas.microsoft.com/office/drawing/2014/main" id="{2094689A-F8B1-43A8-8AF0-B572F7D75197}"/>
              </a:ext>
            </a:extLst>
          </p:cNvPr>
          <p:cNvSpPr>
            <a:spLocks noGrp="1"/>
          </p:cNvSpPr>
          <p:nvPr>
            <p:ph type="body" idx="1"/>
          </p:nvPr>
        </p:nvSpPr>
        <p:spPr>
          <a:xfrm>
            <a:off x="351923" y="1507729"/>
            <a:ext cx="10515600" cy="4351338"/>
          </a:xfrm>
        </p:spPr>
        <p:txBody>
          <a:bodyPr/>
          <a:lstStyle/>
          <a:p>
            <a:pPr marL="76200" indent="0">
              <a:buNone/>
            </a:pPr>
            <a:r>
              <a:rPr lang="en-US" b="1" i="1" dirty="0"/>
              <a:t>Purpose</a:t>
            </a:r>
            <a:r>
              <a:rPr lang="en-US" dirty="0"/>
              <a:t>: Overview for new local federal programs directors </a:t>
            </a:r>
          </a:p>
          <a:p>
            <a:pPr marL="76200" indent="0">
              <a:buNone/>
            </a:pPr>
            <a:r>
              <a:rPr lang="en-US" b="1" i="1" dirty="0"/>
              <a:t>Agenda</a:t>
            </a:r>
          </a:p>
        </p:txBody>
      </p:sp>
      <p:sp>
        <p:nvSpPr>
          <p:cNvPr id="135" name="Google Shape;135;p9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graphicFrame>
        <p:nvGraphicFramePr>
          <p:cNvPr id="134" name="Google Shape;134;p91"/>
          <p:cNvGraphicFramePr/>
          <p:nvPr>
            <p:extLst>
              <p:ext uri="{D42A27DB-BD31-4B8C-83A1-F6EECF244321}">
                <p14:modId xmlns:p14="http://schemas.microsoft.com/office/powerpoint/2010/main" val="555938493"/>
              </p:ext>
            </p:extLst>
          </p:nvPr>
        </p:nvGraphicFramePr>
        <p:xfrm>
          <a:off x="332873" y="2416561"/>
          <a:ext cx="11482400" cy="3139510"/>
        </p:xfrm>
        <a:graphic>
          <a:graphicData uri="http://schemas.openxmlformats.org/drawingml/2006/table">
            <a:tbl>
              <a:tblPr firstRow="1" bandRow="1">
                <a:noFill/>
                <a:tableStyleId>{0218A685-042F-4F59-80AB-2A8FEC53D702}</a:tableStyleId>
              </a:tblPr>
              <a:tblGrid>
                <a:gridCol w="2270125">
                  <a:extLst>
                    <a:ext uri="{9D8B030D-6E8A-4147-A177-3AD203B41FA5}">
                      <a16:colId xmlns:a16="http://schemas.microsoft.com/office/drawing/2014/main" val="20000"/>
                    </a:ext>
                  </a:extLst>
                </a:gridCol>
                <a:gridCol w="9212275">
                  <a:extLst>
                    <a:ext uri="{9D8B030D-6E8A-4147-A177-3AD203B41FA5}">
                      <a16:colId xmlns:a16="http://schemas.microsoft.com/office/drawing/2014/main" val="20001"/>
                    </a:ext>
                  </a:extLst>
                </a:gridCol>
              </a:tblGrid>
              <a:tr h="452875">
                <a:tc>
                  <a:txBody>
                    <a:bodyPr/>
                    <a:lstStyle/>
                    <a:p>
                      <a:pPr marL="0" marR="0" lvl="0" indent="0" algn="l" rtl="0">
                        <a:spcBef>
                          <a:spcPts val="0"/>
                        </a:spcBef>
                        <a:spcAft>
                          <a:spcPts val="0"/>
                        </a:spcAft>
                        <a:buNone/>
                      </a:pPr>
                      <a:r>
                        <a:rPr lang="en-US" sz="2400" dirty="0"/>
                        <a:t>Time:</a:t>
                      </a:r>
                      <a:endParaRPr sz="2400" dirty="0"/>
                    </a:p>
                  </a:txBody>
                  <a:tcPr marL="91450" marR="91450" marT="45725" marB="45725"/>
                </a:tc>
                <a:tc>
                  <a:txBody>
                    <a:bodyPr/>
                    <a:lstStyle/>
                    <a:p>
                      <a:pPr marL="0" marR="0" lvl="0" indent="0" algn="l" rtl="0">
                        <a:spcBef>
                          <a:spcPts val="0"/>
                        </a:spcBef>
                        <a:spcAft>
                          <a:spcPts val="0"/>
                        </a:spcAft>
                        <a:buNone/>
                      </a:pPr>
                      <a:r>
                        <a:rPr lang="en-US" sz="2400"/>
                        <a:t>Content</a:t>
                      </a:r>
                      <a:endParaRPr sz="2400"/>
                    </a:p>
                  </a:txBody>
                  <a:tcPr marL="91450" marR="91450" marT="45725" marB="45725"/>
                </a:tc>
                <a:extLst>
                  <a:ext uri="{0D108BD9-81ED-4DB2-BD59-A6C34878D82A}">
                    <a16:rowId xmlns:a16="http://schemas.microsoft.com/office/drawing/2014/main" val="10000"/>
                  </a:ext>
                </a:extLst>
              </a:tr>
              <a:tr h="392500">
                <a:tc>
                  <a:txBody>
                    <a:bodyPr/>
                    <a:lstStyle/>
                    <a:p>
                      <a:pPr marL="0" marR="0" lvl="0" indent="0" algn="l" rtl="0">
                        <a:spcBef>
                          <a:spcPts val="0"/>
                        </a:spcBef>
                        <a:spcAft>
                          <a:spcPts val="0"/>
                        </a:spcAft>
                        <a:buNone/>
                      </a:pPr>
                      <a:r>
                        <a:rPr lang="en-US" sz="2000" dirty="0"/>
                        <a:t>11:30-11:45 am</a:t>
                      </a:r>
                      <a:endParaRPr sz="2000" dirty="0"/>
                    </a:p>
                  </a:txBody>
                  <a:tcPr marL="91450" marR="91450" marT="45725" marB="45725"/>
                </a:tc>
                <a:tc>
                  <a:txBody>
                    <a:bodyPr/>
                    <a:lstStyle/>
                    <a:p>
                      <a:pPr marL="0" marR="0" lvl="0" indent="0" algn="l" rtl="0">
                        <a:spcBef>
                          <a:spcPts val="0"/>
                        </a:spcBef>
                        <a:spcAft>
                          <a:spcPts val="0"/>
                        </a:spcAft>
                        <a:buNone/>
                      </a:pPr>
                      <a:r>
                        <a:rPr lang="en-US" sz="2000" dirty="0"/>
                        <a:t>Welcome &amp; Introductions</a:t>
                      </a:r>
                      <a:endParaRPr sz="2000" dirty="0"/>
                    </a:p>
                  </a:txBody>
                  <a:tcPr marL="91450" marR="91450" marT="45725" marB="45725"/>
                </a:tc>
                <a:extLst>
                  <a:ext uri="{0D108BD9-81ED-4DB2-BD59-A6C34878D82A}">
                    <a16:rowId xmlns:a16="http://schemas.microsoft.com/office/drawing/2014/main" val="2314158295"/>
                  </a:ext>
                </a:extLst>
              </a:tr>
              <a:tr h="392500">
                <a:tc>
                  <a:txBody>
                    <a:bodyPr/>
                    <a:lstStyle/>
                    <a:p>
                      <a:pPr marL="0" marR="0" lvl="0" indent="0" algn="l" rtl="0">
                        <a:spcBef>
                          <a:spcPts val="0"/>
                        </a:spcBef>
                        <a:spcAft>
                          <a:spcPts val="0"/>
                        </a:spcAft>
                        <a:buNone/>
                      </a:pPr>
                      <a:r>
                        <a:rPr lang="en-US" sz="2000" dirty="0"/>
                        <a:t>11:45-12:15 am</a:t>
                      </a:r>
                      <a:endParaRPr sz="2000" dirty="0"/>
                    </a:p>
                  </a:txBody>
                  <a:tcPr marL="91450" marR="91450" marT="45725" marB="45725"/>
                </a:tc>
                <a:tc>
                  <a:txBody>
                    <a:bodyPr/>
                    <a:lstStyle/>
                    <a:p>
                      <a:pPr marL="0" marR="0" lvl="0" indent="0" algn="l" rtl="0">
                        <a:spcBef>
                          <a:spcPts val="0"/>
                        </a:spcBef>
                        <a:spcAft>
                          <a:spcPts val="0"/>
                        </a:spcAft>
                        <a:buNone/>
                      </a:pPr>
                      <a:r>
                        <a:rPr lang="en-US" sz="2000" dirty="0"/>
                        <a:t>Federal Programs Unit</a:t>
                      </a:r>
                      <a:endParaRPr sz="2000" dirty="0"/>
                    </a:p>
                  </a:txBody>
                  <a:tcPr marL="91450" marR="91450" marT="45725" marB="45725"/>
                </a:tc>
                <a:extLst>
                  <a:ext uri="{0D108BD9-81ED-4DB2-BD59-A6C34878D82A}">
                    <a16:rowId xmlns:a16="http://schemas.microsoft.com/office/drawing/2014/main" val="10002"/>
                  </a:ext>
                </a:extLst>
              </a:tr>
              <a:tr h="392500">
                <a:tc>
                  <a:txBody>
                    <a:bodyPr/>
                    <a:lstStyle/>
                    <a:p>
                      <a:pPr marL="0" marR="0" lvl="0" indent="0" algn="l" rtl="0">
                        <a:spcBef>
                          <a:spcPts val="0"/>
                        </a:spcBef>
                        <a:spcAft>
                          <a:spcPts val="0"/>
                        </a:spcAft>
                        <a:buNone/>
                      </a:pPr>
                      <a:r>
                        <a:rPr lang="en-US" sz="2000" dirty="0"/>
                        <a:t>12:15-12:45 pm</a:t>
                      </a:r>
                      <a:endParaRPr sz="2000" dirty="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US" sz="2000"/>
                        <a:t>Grants Management Cycle</a:t>
                      </a:r>
                      <a:endParaRPr sz="20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92500">
                <a:tc>
                  <a:txBody>
                    <a:bodyPr/>
                    <a:lstStyle/>
                    <a:p>
                      <a:pPr marL="0" marR="0" lvl="0" indent="0" algn="l" rtl="0">
                        <a:spcBef>
                          <a:spcPts val="0"/>
                        </a:spcBef>
                        <a:spcAft>
                          <a:spcPts val="0"/>
                        </a:spcAft>
                        <a:buNone/>
                      </a:pPr>
                      <a:r>
                        <a:rPr lang="en-US" sz="2000" dirty="0"/>
                        <a:t>12:45-1:00 pm</a:t>
                      </a:r>
                      <a:endParaRPr sz="2000" dirty="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US" sz="2000"/>
                        <a:t>Break</a:t>
                      </a:r>
                      <a:endParaRPr sz="20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392500">
                <a:tc>
                  <a:txBody>
                    <a:bodyPr/>
                    <a:lstStyle/>
                    <a:p>
                      <a:pPr marL="0" marR="0" lvl="0" indent="0" algn="l" rtl="0">
                        <a:spcBef>
                          <a:spcPts val="0"/>
                        </a:spcBef>
                        <a:spcAft>
                          <a:spcPts val="0"/>
                        </a:spcAft>
                        <a:buNone/>
                      </a:pPr>
                      <a:r>
                        <a:rPr lang="en-US" sz="2000"/>
                        <a:t>1:00-3:00 pm</a:t>
                      </a:r>
                      <a:endParaRPr sz="2000"/>
                    </a:p>
                  </a:txBody>
                  <a:tcPr marL="91450" marR="91450" marT="45725" marB="45725"/>
                </a:tc>
                <a:tc>
                  <a:txBody>
                    <a:bodyPr/>
                    <a:lstStyle/>
                    <a:p>
                      <a:pPr marL="0" marR="0" lvl="0" indent="0" algn="l" rtl="0">
                        <a:spcBef>
                          <a:spcPts val="0"/>
                        </a:spcBef>
                        <a:spcAft>
                          <a:spcPts val="0"/>
                        </a:spcAft>
                        <a:buNone/>
                      </a:pPr>
                      <a:r>
                        <a:rPr lang="en-US" sz="2000"/>
                        <a:t>ESEA Programs: Purpose, Grant Administration &amp; Fiscal Management, and Use of Funds</a:t>
                      </a:r>
                      <a:endParaRPr sz="20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392500">
                <a:tc>
                  <a:txBody>
                    <a:bodyPr/>
                    <a:lstStyle/>
                    <a:p>
                      <a:pPr marL="0" marR="0" lvl="0" indent="0" algn="l" rtl="0">
                        <a:spcBef>
                          <a:spcPts val="0"/>
                        </a:spcBef>
                        <a:spcAft>
                          <a:spcPts val="0"/>
                        </a:spcAft>
                        <a:buNone/>
                      </a:pPr>
                      <a:r>
                        <a:rPr lang="en-US" sz="2000"/>
                        <a:t>3:00-3:15 pm</a:t>
                      </a:r>
                      <a:endParaRPr sz="2000"/>
                    </a:p>
                  </a:txBody>
                  <a:tcPr marL="91450" marR="91450" marT="45725" marB="45725"/>
                </a:tc>
                <a:tc>
                  <a:txBody>
                    <a:bodyPr/>
                    <a:lstStyle/>
                    <a:p>
                      <a:pPr marL="0" marR="0" lvl="0" indent="0" algn="l" rtl="0">
                        <a:spcBef>
                          <a:spcPts val="0"/>
                        </a:spcBef>
                        <a:spcAft>
                          <a:spcPts val="0"/>
                        </a:spcAft>
                        <a:buNone/>
                      </a:pPr>
                      <a:r>
                        <a:rPr lang="en-US" sz="2000" dirty="0"/>
                        <a:t>Equitable Services to Non-Public Schools</a:t>
                      </a:r>
                      <a:endParaRPr sz="2000"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0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 Part A: Title I School Designation and Allocations </a:t>
            </a:r>
            <a:endParaRPr dirty="0"/>
          </a:p>
        </p:txBody>
      </p:sp>
      <p:sp>
        <p:nvSpPr>
          <p:cNvPr id="613" name="Google Shape;613;p109"/>
          <p:cNvSpPr txBox="1">
            <a:spLocks noGrp="1"/>
          </p:cNvSpPr>
          <p:nvPr>
            <p:ph type="body" idx="1"/>
          </p:nvPr>
        </p:nvSpPr>
        <p:spPr>
          <a:xfrm>
            <a:off x="838200" y="1554475"/>
            <a:ext cx="10515600" cy="4407000"/>
          </a:xfrm>
          <a:prstGeom prst="rect">
            <a:avLst/>
          </a:prstGeom>
          <a:noFill/>
          <a:ln>
            <a:noFill/>
          </a:ln>
        </p:spPr>
        <p:txBody>
          <a:bodyPr spcFirstLastPara="1" wrap="square" lIns="0" tIns="0" rIns="0" bIns="0" anchor="t" anchorCtr="0">
            <a:normAutofit lnSpcReduction="10000"/>
          </a:bodyPr>
          <a:lstStyle/>
          <a:p>
            <a:pPr marL="0" lvl="0" indent="0" algn="l" rtl="0">
              <a:lnSpc>
                <a:spcPct val="100000"/>
              </a:lnSpc>
              <a:spcBef>
                <a:spcPts val="0"/>
              </a:spcBef>
              <a:spcAft>
                <a:spcPts val="0"/>
              </a:spcAft>
              <a:buClr>
                <a:schemeClr val="dk1"/>
              </a:buClr>
              <a:buSzPts val="2400"/>
              <a:buNone/>
            </a:pPr>
            <a:r>
              <a:rPr lang="en-US" dirty="0"/>
              <a:t>Serving Title I Schools</a:t>
            </a:r>
            <a:endParaRPr dirty="0"/>
          </a:p>
          <a:p>
            <a:pPr marL="228600" lvl="0" indent="-228600" algn="l" rtl="0">
              <a:lnSpc>
                <a:spcPct val="100000"/>
              </a:lnSpc>
              <a:spcBef>
                <a:spcPts val="1000"/>
              </a:spcBef>
              <a:spcAft>
                <a:spcPts val="0"/>
              </a:spcAft>
              <a:buClr>
                <a:schemeClr val="dk1"/>
              </a:buClr>
              <a:buSzPts val="2400"/>
              <a:buChar char="•"/>
            </a:pPr>
            <a:r>
              <a:rPr lang="en-US" dirty="0"/>
              <a:t>An LEA must serve the highest-poverty schools first, allocating equal or higher per-child amounts to schools with higher poverty rates than to schools that are lower on the poverty scale </a:t>
            </a:r>
            <a:endParaRPr dirty="0"/>
          </a:p>
          <a:p>
            <a:pPr marL="228600" lvl="0" indent="-228600" algn="l" rtl="0">
              <a:lnSpc>
                <a:spcPct val="100000"/>
              </a:lnSpc>
              <a:spcBef>
                <a:spcPts val="1000"/>
              </a:spcBef>
              <a:spcAft>
                <a:spcPts val="0"/>
              </a:spcAft>
              <a:buClr>
                <a:schemeClr val="dk1"/>
              </a:buClr>
              <a:buSzPts val="2400"/>
              <a:buChar char="•"/>
            </a:pPr>
            <a:r>
              <a:rPr lang="en-US" dirty="0"/>
              <a:t>All schools above 75% poverty must be served first </a:t>
            </a:r>
            <a:endParaRPr dirty="0"/>
          </a:p>
          <a:p>
            <a:pPr marL="0" lvl="0" indent="0" algn="l" rtl="0">
              <a:lnSpc>
                <a:spcPct val="100000"/>
              </a:lnSpc>
              <a:spcBef>
                <a:spcPts val="1000"/>
              </a:spcBef>
              <a:spcAft>
                <a:spcPts val="0"/>
              </a:spcAft>
              <a:buClr>
                <a:schemeClr val="dk1"/>
              </a:buClr>
              <a:buSzPts val="2400"/>
              <a:buNone/>
            </a:pPr>
            <a:r>
              <a:rPr lang="en-US" dirty="0"/>
              <a:t> </a:t>
            </a:r>
            <a:endParaRPr dirty="0"/>
          </a:p>
          <a:p>
            <a:pPr marL="0" lvl="0" indent="0" algn="l" rtl="0">
              <a:lnSpc>
                <a:spcPct val="100000"/>
              </a:lnSpc>
              <a:spcBef>
                <a:spcPts val="1000"/>
              </a:spcBef>
              <a:spcAft>
                <a:spcPts val="0"/>
              </a:spcAft>
              <a:buClr>
                <a:schemeClr val="dk1"/>
              </a:buClr>
              <a:buSzPts val="2400"/>
              <a:buNone/>
            </a:pPr>
            <a:endParaRPr i="1" dirty="0"/>
          </a:p>
          <a:p>
            <a:pPr marL="0" lvl="0" indent="0" algn="l" rtl="0">
              <a:lnSpc>
                <a:spcPct val="100000"/>
              </a:lnSpc>
              <a:spcBef>
                <a:spcPts val="1000"/>
              </a:spcBef>
              <a:spcAft>
                <a:spcPts val="0"/>
              </a:spcAft>
              <a:buClr>
                <a:schemeClr val="dk1"/>
              </a:buClr>
              <a:buSzPts val="2400"/>
              <a:buNone/>
            </a:pPr>
            <a:endParaRPr i="1" dirty="0"/>
          </a:p>
          <a:p>
            <a:pPr marL="0" lvl="0" indent="0" algn="l" rtl="0">
              <a:lnSpc>
                <a:spcPct val="100000"/>
              </a:lnSpc>
              <a:spcBef>
                <a:spcPts val="1000"/>
              </a:spcBef>
              <a:spcAft>
                <a:spcPts val="0"/>
              </a:spcAft>
              <a:buClr>
                <a:schemeClr val="dk1"/>
              </a:buClr>
              <a:buSzPts val="2400"/>
              <a:buNone/>
            </a:pPr>
            <a:r>
              <a:rPr lang="en-US" i="1" dirty="0"/>
              <a:t>For more information and resources related to serving schools with Title I funds click </a:t>
            </a:r>
            <a:r>
              <a:rPr lang="en-US" i="1" u="sng" dirty="0">
                <a:solidFill>
                  <a:schemeClr val="hlink"/>
                </a:solidFill>
                <a:hlinkClick r:id="rId3"/>
              </a:rPr>
              <a:t>here</a:t>
            </a:r>
            <a:r>
              <a:rPr lang="en-US" i="1" dirty="0"/>
              <a:t>.</a:t>
            </a: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614" name="Google Shape;614;p10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sp>
        <p:nvSpPr>
          <p:cNvPr id="615" name="Google Shape;615;p109"/>
          <p:cNvSpPr/>
          <p:nvPr/>
        </p:nvSpPr>
        <p:spPr>
          <a:xfrm>
            <a:off x="7732050" y="2775845"/>
            <a:ext cx="3621600" cy="2012100"/>
          </a:xfrm>
          <a:prstGeom prst="ellipse">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Rank Order requirements do not apply to LEAs with less than 1,000 students and only one school per grade span</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10"/>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400"/>
              <a:buNone/>
            </a:pPr>
            <a:r>
              <a:rPr lang="en-US" u="sng" dirty="0">
                <a:solidFill>
                  <a:schemeClr val="hlink"/>
                </a:solidFill>
                <a:hlinkClick r:id="rId3"/>
              </a:rPr>
              <a:t>Schoolwide Programs</a:t>
            </a:r>
            <a:r>
              <a:rPr lang="en-US" dirty="0"/>
              <a:t> </a:t>
            </a:r>
            <a:endParaRPr dirty="0"/>
          </a:p>
          <a:p>
            <a:pPr marL="228600" lvl="0" indent="-228600" algn="l" rtl="0">
              <a:lnSpc>
                <a:spcPct val="80000"/>
              </a:lnSpc>
              <a:spcBef>
                <a:spcPts val="1000"/>
              </a:spcBef>
              <a:spcAft>
                <a:spcPts val="0"/>
              </a:spcAft>
              <a:buClr>
                <a:schemeClr val="dk1"/>
              </a:buClr>
              <a:buSzPts val="2400"/>
              <a:buChar char="•"/>
            </a:pPr>
            <a:r>
              <a:rPr lang="en-US" dirty="0"/>
              <a:t>Option for schools with high numbers of at-risk students and poverty rates of 40% or higher </a:t>
            </a:r>
            <a:endParaRPr dirty="0"/>
          </a:p>
          <a:p>
            <a:pPr marL="228600" lvl="0" indent="-228600" algn="l" rtl="0">
              <a:lnSpc>
                <a:spcPct val="80000"/>
              </a:lnSpc>
              <a:spcBef>
                <a:spcPts val="1000"/>
              </a:spcBef>
              <a:spcAft>
                <a:spcPts val="0"/>
              </a:spcAft>
              <a:buClr>
                <a:schemeClr val="dk1"/>
              </a:buClr>
              <a:buSzPts val="2400"/>
              <a:buChar char="•"/>
            </a:pPr>
            <a:r>
              <a:rPr lang="en-US" dirty="0"/>
              <a:t>Use of Title I, Part A funds is based on a </a:t>
            </a:r>
            <a:r>
              <a:rPr lang="en-US" u="sng" dirty="0">
                <a:solidFill>
                  <a:schemeClr val="hlink"/>
                </a:solidFill>
                <a:hlinkClick r:id="rId4"/>
              </a:rPr>
              <a:t>comprehensive needs assessment</a:t>
            </a:r>
            <a:endParaRPr dirty="0"/>
          </a:p>
          <a:p>
            <a:pPr marL="228600" lvl="0" indent="-228600" algn="l" rtl="0">
              <a:lnSpc>
                <a:spcPct val="80000"/>
              </a:lnSpc>
              <a:spcBef>
                <a:spcPts val="1000"/>
              </a:spcBef>
              <a:spcAft>
                <a:spcPts val="0"/>
              </a:spcAft>
              <a:buClr>
                <a:schemeClr val="dk1"/>
              </a:buClr>
              <a:buSzPts val="2400"/>
              <a:buChar char="•"/>
            </a:pPr>
            <a:r>
              <a:rPr lang="en-US" dirty="0"/>
              <a:t>Intended to upgrade the educational program of the entire school, with special attention to providing services to students identified as at-risk</a:t>
            </a:r>
            <a:endParaRPr dirty="0"/>
          </a:p>
          <a:p>
            <a:pPr marL="228600" lvl="0" indent="-228600" algn="l" rtl="0">
              <a:lnSpc>
                <a:spcPct val="80000"/>
              </a:lnSpc>
              <a:spcBef>
                <a:spcPts val="1000"/>
              </a:spcBef>
              <a:spcAft>
                <a:spcPts val="0"/>
              </a:spcAft>
              <a:buClr>
                <a:schemeClr val="dk1"/>
              </a:buClr>
              <a:buSzPts val="2400"/>
              <a:buChar char="•"/>
            </a:pPr>
            <a:r>
              <a:rPr lang="en-US" dirty="0"/>
              <a:t>Funds must be used to address the educational needs of the school</a:t>
            </a:r>
            <a:endParaRPr dirty="0"/>
          </a:p>
          <a:p>
            <a:pPr marL="228600" lvl="0" indent="-76200" algn="l" rtl="0">
              <a:lnSpc>
                <a:spcPct val="80000"/>
              </a:lnSpc>
              <a:spcBef>
                <a:spcPts val="1000"/>
              </a:spcBef>
              <a:spcAft>
                <a:spcPts val="0"/>
              </a:spcAft>
              <a:buClr>
                <a:schemeClr val="dk1"/>
              </a:buClr>
              <a:buSzPts val="2400"/>
              <a:buNone/>
            </a:pPr>
            <a:endParaRPr u="sng" dirty="0"/>
          </a:p>
          <a:p>
            <a:pPr marL="228600" lvl="0" indent="-76200" algn="l" rtl="0">
              <a:lnSpc>
                <a:spcPct val="80000"/>
              </a:lnSpc>
              <a:spcBef>
                <a:spcPts val="1000"/>
              </a:spcBef>
              <a:spcAft>
                <a:spcPts val="0"/>
              </a:spcAft>
              <a:buClr>
                <a:schemeClr val="dk1"/>
              </a:buClr>
              <a:buSzPts val="2400"/>
              <a:buNone/>
            </a:pPr>
            <a:endParaRPr dirty="0"/>
          </a:p>
        </p:txBody>
      </p:sp>
      <p:sp>
        <p:nvSpPr>
          <p:cNvPr id="622" name="Google Shape;622;p110"/>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400"/>
              <a:buNone/>
            </a:pPr>
            <a:r>
              <a:rPr lang="en-US" u="sng" dirty="0"/>
              <a:t>Targeted Assistance Programs</a:t>
            </a:r>
            <a:endParaRPr dirty="0"/>
          </a:p>
          <a:p>
            <a:pPr marL="228600" lvl="0" indent="-228600" algn="l" rtl="0">
              <a:lnSpc>
                <a:spcPct val="80000"/>
              </a:lnSpc>
              <a:spcBef>
                <a:spcPts val="1000"/>
              </a:spcBef>
              <a:spcAft>
                <a:spcPts val="0"/>
              </a:spcAft>
              <a:buClr>
                <a:schemeClr val="dk1"/>
              </a:buClr>
              <a:buSzPts val="2400"/>
              <a:buChar char="•"/>
            </a:pPr>
            <a:r>
              <a:rPr lang="en-US" dirty="0"/>
              <a:t>Designed to provide supplemental services only to eligible students that are identified as at-risk of failing to meet the state’s academic content standards</a:t>
            </a:r>
            <a:endParaRPr dirty="0"/>
          </a:p>
          <a:p>
            <a:pPr marL="228600" lvl="0" indent="-228600" algn="l" rtl="0">
              <a:lnSpc>
                <a:spcPct val="80000"/>
              </a:lnSpc>
              <a:spcBef>
                <a:spcPts val="1000"/>
              </a:spcBef>
              <a:spcAft>
                <a:spcPts val="0"/>
              </a:spcAft>
              <a:buClr>
                <a:schemeClr val="dk1"/>
              </a:buClr>
              <a:buSzPts val="2400"/>
              <a:buChar char="•"/>
            </a:pPr>
            <a:r>
              <a:rPr lang="en-US" dirty="0"/>
              <a:t>Funds may only be used to meet the needs of eligible &amp; served (Title I) students</a:t>
            </a:r>
            <a:endParaRPr dirty="0"/>
          </a:p>
          <a:p>
            <a:pPr marL="228600" lvl="0" indent="-228600" algn="l" rtl="0">
              <a:lnSpc>
                <a:spcPct val="80000"/>
              </a:lnSpc>
              <a:spcBef>
                <a:spcPts val="1000"/>
              </a:spcBef>
              <a:spcAft>
                <a:spcPts val="0"/>
              </a:spcAft>
              <a:buClr>
                <a:schemeClr val="dk1"/>
              </a:buClr>
              <a:buSzPts val="2400"/>
              <a:buChar char="•"/>
            </a:pPr>
            <a:r>
              <a:rPr lang="en-US" dirty="0"/>
              <a:t>Requires tracking and reporting supports and services at the student level</a:t>
            </a:r>
            <a:endParaRPr dirty="0"/>
          </a:p>
        </p:txBody>
      </p:sp>
      <p:sp>
        <p:nvSpPr>
          <p:cNvPr id="623" name="Google Shape;623;p11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a:p>
        </p:txBody>
      </p:sp>
      <p:sp>
        <p:nvSpPr>
          <p:cNvPr id="624" name="Google Shape;624;p11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 Part A: Method for Serving Schools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11"/>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 Part A: Some Fiscal Responsibilities</a:t>
            </a:r>
            <a:endParaRPr dirty="0"/>
          </a:p>
        </p:txBody>
      </p:sp>
      <p:graphicFrame>
        <p:nvGraphicFramePr>
          <p:cNvPr id="631" name="Google Shape;631;p111"/>
          <p:cNvGraphicFramePr/>
          <p:nvPr/>
        </p:nvGraphicFramePr>
        <p:xfrm>
          <a:off x="111257" y="1297309"/>
          <a:ext cx="11995150" cy="5424175"/>
        </p:xfrm>
        <a:graphic>
          <a:graphicData uri="http://schemas.openxmlformats.org/drawingml/2006/table">
            <a:tbl>
              <a:tblPr firstRow="1" bandRow="1">
                <a:noFill/>
                <a:tableStyleId>{4C5CEC28-3FBD-4835-924E-0ABFE61E416F}</a:tableStyleId>
              </a:tblPr>
              <a:tblGrid>
                <a:gridCol w="1918000">
                  <a:extLst>
                    <a:ext uri="{9D8B030D-6E8A-4147-A177-3AD203B41FA5}">
                      <a16:colId xmlns:a16="http://schemas.microsoft.com/office/drawing/2014/main" val="20000"/>
                    </a:ext>
                  </a:extLst>
                </a:gridCol>
                <a:gridCol w="4770675">
                  <a:extLst>
                    <a:ext uri="{9D8B030D-6E8A-4147-A177-3AD203B41FA5}">
                      <a16:colId xmlns:a16="http://schemas.microsoft.com/office/drawing/2014/main" val="20001"/>
                    </a:ext>
                  </a:extLst>
                </a:gridCol>
                <a:gridCol w="2761425">
                  <a:extLst>
                    <a:ext uri="{9D8B030D-6E8A-4147-A177-3AD203B41FA5}">
                      <a16:colId xmlns:a16="http://schemas.microsoft.com/office/drawing/2014/main" val="20002"/>
                    </a:ext>
                  </a:extLst>
                </a:gridCol>
                <a:gridCol w="2545050">
                  <a:extLst>
                    <a:ext uri="{9D8B030D-6E8A-4147-A177-3AD203B41FA5}">
                      <a16:colId xmlns:a16="http://schemas.microsoft.com/office/drawing/2014/main" val="20003"/>
                    </a:ext>
                  </a:extLst>
                </a:gridCol>
              </a:tblGrid>
              <a:tr h="382775">
                <a:tc>
                  <a:txBody>
                    <a:bodyPr/>
                    <a:lstStyle/>
                    <a:p>
                      <a:pPr marL="0" marR="0" lvl="0" indent="0" algn="ctr" rtl="0">
                        <a:spcBef>
                          <a:spcPts val="0"/>
                        </a:spcBef>
                        <a:spcAft>
                          <a:spcPts val="0"/>
                        </a:spcAft>
                        <a:buNone/>
                      </a:pPr>
                      <a:r>
                        <a:rPr lang="en-US" sz="1400"/>
                        <a:t>Requirement</a:t>
                      </a:r>
                      <a:endParaRPr sz="1400"/>
                    </a:p>
                  </a:txBody>
                  <a:tcPr marL="91450" marR="91450" marT="45725" marB="45725"/>
                </a:tc>
                <a:tc>
                  <a:txBody>
                    <a:bodyPr/>
                    <a:lstStyle/>
                    <a:p>
                      <a:pPr marL="0" marR="0" lvl="0" indent="0" algn="ctr" rtl="0">
                        <a:spcBef>
                          <a:spcPts val="0"/>
                        </a:spcBef>
                        <a:spcAft>
                          <a:spcPts val="0"/>
                        </a:spcAft>
                        <a:buNone/>
                      </a:pPr>
                      <a:r>
                        <a:rPr lang="en-US" sz="1400" dirty="0"/>
                        <a:t>Description</a:t>
                      </a:r>
                      <a:endParaRPr sz="1400" dirty="0"/>
                    </a:p>
                  </a:txBody>
                  <a:tcPr marL="91450" marR="91450" marT="45725" marB="45725"/>
                </a:tc>
                <a:tc>
                  <a:txBody>
                    <a:bodyPr/>
                    <a:lstStyle/>
                    <a:p>
                      <a:pPr marL="0" marR="0" lvl="0" indent="0" algn="ctr" rtl="0">
                        <a:spcBef>
                          <a:spcPts val="0"/>
                        </a:spcBef>
                        <a:spcAft>
                          <a:spcPts val="0"/>
                        </a:spcAft>
                        <a:buNone/>
                      </a:pPr>
                      <a:r>
                        <a:rPr lang="en-US" sz="1400"/>
                        <a:t>Timeline</a:t>
                      </a:r>
                      <a:endParaRPr sz="1400"/>
                    </a:p>
                  </a:txBody>
                  <a:tcPr marL="91450" marR="91450" marT="45725" marB="45725"/>
                </a:tc>
                <a:tc>
                  <a:txBody>
                    <a:bodyPr/>
                    <a:lstStyle/>
                    <a:p>
                      <a:pPr marL="0" marR="0" lvl="0" indent="0" algn="ctr" rtl="0">
                        <a:spcBef>
                          <a:spcPts val="0"/>
                        </a:spcBef>
                        <a:spcAft>
                          <a:spcPts val="0"/>
                        </a:spcAft>
                        <a:buNone/>
                      </a:pPr>
                      <a:r>
                        <a:rPr lang="en-US" sz="1400"/>
                        <a:t>Resources</a:t>
                      </a:r>
                      <a:endParaRPr sz="1400"/>
                    </a:p>
                  </a:txBody>
                  <a:tcPr marL="91450" marR="91450" marT="45725" marB="45725"/>
                </a:tc>
                <a:extLst>
                  <a:ext uri="{0D108BD9-81ED-4DB2-BD59-A6C34878D82A}">
                    <a16:rowId xmlns:a16="http://schemas.microsoft.com/office/drawing/2014/main" val="10000"/>
                  </a:ext>
                </a:extLst>
              </a:tr>
              <a:tr h="1392100">
                <a:tc>
                  <a:txBody>
                    <a:bodyPr/>
                    <a:lstStyle/>
                    <a:p>
                      <a:pPr marL="0" marR="0" lvl="0" indent="0" algn="l" rtl="0">
                        <a:lnSpc>
                          <a:spcPct val="100000"/>
                        </a:lnSpc>
                        <a:spcBef>
                          <a:spcPts val="0"/>
                        </a:spcBef>
                        <a:spcAft>
                          <a:spcPts val="0"/>
                        </a:spcAft>
                        <a:buClr>
                          <a:schemeClr val="dk1"/>
                        </a:buClr>
                        <a:buSzPts val="1400"/>
                        <a:buFont typeface="Calibri"/>
                        <a:buNone/>
                      </a:pPr>
                      <a:r>
                        <a:rPr lang="en-US" sz="1400"/>
                        <a:t>Supplement, Not Supplant (§1118)</a:t>
                      </a:r>
                      <a:endParaRPr/>
                    </a:p>
                    <a:p>
                      <a:pPr marL="0" marR="0" lvl="0" indent="0" algn="l" rtl="0">
                        <a:lnSpc>
                          <a:spcPct val="100000"/>
                        </a:lnSpc>
                        <a:spcBef>
                          <a:spcPts val="0"/>
                        </a:spcBef>
                        <a:spcAft>
                          <a:spcPts val="0"/>
                        </a:spcAft>
                        <a:buClr>
                          <a:schemeClr val="dk1"/>
                        </a:buClr>
                        <a:buSzPts val="1400"/>
                        <a:buFont typeface="Calibri"/>
                        <a:buNone/>
                      </a:pPr>
                      <a:endParaRPr sz="1400"/>
                    </a:p>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en-US" sz="1400" dirty="0"/>
                        <a:t>LEA’s methodology used to allocate State and local (non-Federal) funds to each school receiving Title I assistance must ensure that the Title I school is receiving the same amount it would have </a:t>
                      </a:r>
                      <a:r>
                        <a:rPr lang="en-US" sz="1400" i="1" dirty="0"/>
                        <a:t>regardless of whether the school received Title I assistance</a:t>
                      </a:r>
                      <a:endParaRPr sz="1400" dirty="0"/>
                    </a:p>
                  </a:txBody>
                  <a:tcPr marL="91450" marR="91450" marT="45725" marB="45725"/>
                </a:tc>
                <a:tc>
                  <a:txBody>
                    <a:bodyPr/>
                    <a:lstStyle/>
                    <a:p>
                      <a:pPr marL="0" marR="0" lvl="0" indent="0" algn="l" rtl="0">
                        <a:spcBef>
                          <a:spcPts val="0"/>
                        </a:spcBef>
                        <a:spcAft>
                          <a:spcPts val="0"/>
                        </a:spcAft>
                        <a:buNone/>
                      </a:pPr>
                      <a:r>
                        <a:rPr lang="en-US" sz="1400"/>
                        <a:t>Must demonstrate methodology to CDE </a:t>
                      </a:r>
                      <a:r>
                        <a:rPr lang="en-US" sz="1400" b="1" i="1"/>
                        <a:t>once</a:t>
                      </a:r>
                      <a:r>
                        <a:rPr lang="en-US" sz="1400"/>
                        <a:t> (which was done by June 1, 2019), unless the LEA adopts or implements a revised methodology for allocation state and local (non-federal resources)</a:t>
                      </a:r>
                      <a:endParaRPr sz="1400"/>
                    </a:p>
                  </a:txBody>
                  <a:tcPr marL="91450" marR="91450" marT="45725" marB="45725"/>
                </a:tc>
                <a:tc>
                  <a:txBody>
                    <a:bodyPr/>
                    <a:lstStyle/>
                    <a:p>
                      <a:pPr marL="0" marR="0" lvl="0" indent="0" algn="l" rtl="0">
                        <a:spcBef>
                          <a:spcPts val="0"/>
                        </a:spcBef>
                        <a:spcAft>
                          <a:spcPts val="0"/>
                        </a:spcAft>
                        <a:buNone/>
                      </a:pPr>
                      <a:r>
                        <a:rPr lang="en-US" sz="1400" u="sng">
                          <a:solidFill>
                            <a:schemeClr val="hlink"/>
                          </a:solidFill>
                          <a:hlinkClick r:id="rId3"/>
                        </a:rPr>
                        <a:t>http://www.cde.state.co.us/fedprograms/supplmentnotsupplantessa</a:t>
                      </a:r>
                      <a:endParaRPr sz="1400"/>
                    </a:p>
                  </a:txBody>
                  <a:tcPr marL="91450" marR="91450" marT="45725" marB="45725"/>
                </a:tc>
                <a:extLst>
                  <a:ext uri="{0D108BD9-81ED-4DB2-BD59-A6C34878D82A}">
                    <a16:rowId xmlns:a16="http://schemas.microsoft.com/office/drawing/2014/main" val="10001"/>
                  </a:ext>
                </a:extLst>
              </a:tr>
              <a:tr h="1824650">
                <a:tc>
                  <a:txBody>
                    <a:bodyPr/>
                    <a:lstStyle/>
                    <a:p>
                      <a:pPr marL="0" marR="0" lvl="0" indent="0" algn="l" rtl="0">
                        <a:lnSpc>
                          <a:spcPct val="100000"/>
                        </a:lnSpc>
                        <a:spcBef>
                          <a:spcPts val="0"/>
                        </a:spcBef>
                        <a:spcAft>
                          <a:spcPts val="0"/>
                        </a:spcAft>
                        <a:buClr>
                          <a:schemeClr val="dk1"/>
                        </a:buClr>
                        <a:buSzPts val="1400"/>
                        <a:buFont typeface="Calibri"/>
                        <a:buNone/>
                      </a:pPr>
                      <a:r>
                        <a:rPr lang="en-US" sz="1400"/>
                        <a:t>Comparability (§1118)</a:t>
                      </a:r>
                      <a:endParaRPr/>
                    </a:p>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LEAs must provide State- and locally-funded services in Title IA schools that, taken as a whole, are at least comparable to services provided in schools that are not Title IA to ensure that IA funds are not spent on  resources that non-Title IA schools obtain with State and local funds</a:t>
                      </a:r>
                      <a:endParaRPr sz="1400"/>
                    </a:p>
                  </a:txBody>
                  <a:tcPr marL="91450" marR="91450" marT="45725" marB="45725"/>
                </a:tc>
                <a:tc>
                  <a:txBody>
                    <a:bodyPr/>
                    <a:lstStyle/>
                    <a:p>
                      <a:pPr marL="0" marR="0" lvl="0" indent="0" algn="l" rtl="0">
                        <a:spcBef>
                          <a:spcPts val="0"/>
                        </a:spcBef>
                        <a:spcAft>
                          <a:spcPts val="0"/>
                        </a:spcAft>
                        <a:buNone/>
                      </a:pPr>
                      <a:r>
                        <a:rPr lang="en-US" sz="1400" b="1" i="1"/>
                        <a:t>Annual</a:t>
                      </a:r>
                      <a:r>
                        <a:rPr lang="en-US" sz="1400"/>
                        <a:t> requirement</a:t>
                      </a:r>
                      <a:endParaRPr/>
                    </a:p>
                    <a:p>
                      <a:pPr marL="285750" marR="0" lvl="0" indent="-285750" algn="l" rtl="0">
                        <a:spcBef>
                          <a:spcPts val="0"/>
                        </a:spcBef>
                        <a:spcAft>
                          <a:spcPts val="0"/>
                        </a:spcAft>
                        <a:buClr>
                          <a:schemeClr val="dk1"/>
                        </a:buClr>
                        <a:buSzPts val="1400"/>
                        <a:buFont typeface="Arial"/>
                        <a:buChar char="•"/>
                      </a:pPr>
                      <a:r>
                        <a:rPr lang="en-US" sz="1400"/>
                        <a:t>Assurance in Consolidated Application</a:t>
                      </a:r>
                      <a:endParaRPr/>
                    </a:p>
                    <a:p>
                      <a:pPr marL="285750" marR="0" lvl="0" indent="-285750" algn="l" rtl="0">
                        <a:spcBef>
                          <a:spcPts val="0"/>
                        </a:spcBef>
                        <a:spcAft>
                          <a:spcPts val="0"/>
                        </a:spcAft>
                        <a:buClr>
                          <a:schemeClr val="dk1"/>
                        </a:buClr>
                        <a:buSzPts val="1400"/>
                        <a:buFont typeface="Arial"/>
                        <a:buChar char="•"/>
                      </a:pPr>
                      <a:r>
                        <a:rPr lang="en-US" sz="1400"/>
                        <a:t>LEA annually conducts analyses at the beginning of the school year</a:t>
                      </a:r>
                      <a:endParaRPr/>
                    </a:p>
                    <a:p>
                      <a:pPr marL="285750" marR="0" lvl="0" indent="-285750" algn="l" rtl="0">
                        <a:spcBef>
                          <a:spcPts val="0"/>
                        </a:spcBef>
                        <a:spcAft>
                          <a:spcPts val="0"/>
                        </a:spcAft>
                        <a:buClr>
                          <a:schemeClr val="dk1"/>
                        </a:buClr>
                        <a:buSzPts val="1400"/>
                        <a:buFont typeface="Arial"/>
                        <a:buChar char="•"/>
                      </a:pPr>
                      <a:r>
                        <a:rPr lang="en-US" sz="1400"/>
                        <a:t>CDE checks/monitors late spring</a:t>
                      </a:r>
                      <a:endParaRPr sz="1400"/>
                    </a:p>
                  </a:txBody>
                  <a:tcPr marL="91450" marR="91450" marT="45725" marB="45725"/>
                </a:tc>
                <a:tc>
                  <a:txBody>
                    <a:bodyPr/>
                    <a:lstStyle/>
                    <a:p>
                      <a:pPr marL="0" marR="0" lvl="0" indent="0" algn="l" rtl="0">
                        <a:spcBef>
                          <a:spcPts val="0"/>
                        </a:spcBef>
                        <a:spcAft>
                          <a:spcPts val="0"/>
                        </a:spcAft>
                        <a:buNone/>
                      </a:pPr>
                      <a:r>
                        <a:rPr lang="en-US" sz="1400" u="sng">
                          <a:solidFill>
                            <a:schemeClr val="hlink"/>
                          </a:solidFill>
                          <a:hlinkClick r:id="rId4"/>
                        </a:rPr>
                        <a:t>http://www.cde.state.co.us/fedprograms/ti/a_comp</a:t>
                      </a:r>
                      <a:endParaRPr sz="1400"/>
                    </a:p>
                  </a:txBody>
                  <a:tcPr marL="91450" marR="91450" marT="45725" marB="45725"/>
                </a:tc>
                <a:extLst>
                  <a:ext uri="{0D108BD9-81ED-4DB2-BD59-A6C34878D82A}">
                    <a16:rowId xmlns:a16="http://schemas.microsoft.com/office/drawing/2014/main" val="10002"/>
                  </a:ext>
                </a:extLst>
              </a:tr>
              <a:tr h="1824650">
                <a:tc>
                  <a:txBody>
                    <a:bodyPr/>
                    <a:lstStyle/>
                    <a:p>
                      <a:pPr marL="0" marR="0" lvl="0" indent="0" algn="l" rtl="0">
                        <a:spcBef>
                          <a:spcPts val="0"/>
                        </a:spcBef>
                        <a:spcAft>
                          <a:spcPts val="0"/>
                        </a:spcAft>
                        <a:buNone/>
                      </a:pPr>
                      <a:r>
                        <a:rPr lang="en-US" sz="1400"/>
                        <a:t>Maintenance of Effort (§8501(a))</a:t>
                      </a:r>
                      <a:endParaRPr sz="1400"/>
                    </a:p>
                  </a:txBody>
                  <a:tcPr marL="91450" marR="91450" marT="45725" marB="45725"/>
                </a:tc>
                <a:tc>
                  <a:txBody>
                    <a:bodyPr/>
                    <a:lstStyle/>
                    <a:p>
                      <a:pPr marL="0" marR="0" lvl="0" indent="0" algn="l" rtl="0">
                        <a:spcBef>
                          <a:spcPts val="0"/>
                        </a:spcBef>
                        <a:spcAft>
                          <a:spcPts val="0"/>
                        </a:spcAft>
                        <a:buNone/>
                      </a:pPr>
                      <a:r>
                        <a:rPr lang="en-US" sz="1400"/>
                        <a:t>Combined fiscal effort per student or aggregate State and local expenditures of the LEA cannot be less than 90% of the combined fiscal effort or aggregate expenditures for the second preceding fiscal year</a:t>
                      </a:r>
                      <a:endParaRPr sz="1400"/>
                    </a:p>
                  </a:txBody>
                  <a:tcPr marL="91450" marR="91450" marT="45725" marB="45725"/>
                </a:tc>
                <a:tc>
                  <a:txBody>
                    <a:bodyPr/>
                    <a:lstStyle/>
                    <a:p>
                      <a:pPr marL="0" marR="0" lvl="0" indent="0" algn="l" rtl="0">
                        <a:spcBef>
                          <a:spcPts val="0"/>
                        </a:spcBef>
                        <a:spcAft>
                          <a:spcPts val="0"/>
                        </a:spcAft>
                        <a:buNone/>
                      </a:pPr>
                      <a:r>
                        <a:rPr lang="en-US" sz="1400" b="1" i="1"/>
                        <a:t>Annual</a:t>
                      </a:r>
                      <a:r>
                        <a:rPr lang="en-US" sz="1400"/>
                        <a:t> requirement</a:t>
                      </a:r>
                      <a:endParaRPr/>
                    </a:p>
                    <a:p>
                      <a:pPr marL="285750" marR="0" lvl="0" indent="-285750" algn="l" rtl="0">
                        <a:spcBef>
                          <a:spcPts val="0"/>
                        </a:spcBef>
                        <a:spcAft>
                          <a:spcPts val="0"/>
                        </a:spcAft>
                        <a:buClr>
                          <a:schemeClr val="dk1"/>
                        </a:buClr>
                        <a:buSzPts val="1400"/>
                        <a:buFont typeface="Arial"/>
                        <a:buChar char="•"/>
                      </a:pPr>
                      <a:r>
                        <a:rPr lang="en-US" sz="1400"/>
                        <a:t>Assurance in Consolidated Application</a:t>
                      </a:r>
                      <a:endParaRPr/>
                    </a:p>
                    <a:p>
                      <a:pPr marL="285750" marR="0" lvl="0" indent="-285750" algn="l" rtl="0">
                        <a:spcBef>
                          <a:spcPts val="0"/>
                        </a:spcBef>
                        <a:spcAft>
                          <a:spcPts val="0"/>
                        </a:spcAft>
                        <a:buClr>
                          <a:schemeClr val="dk1"/>
                        </a:buClr>
                        <a:buSzPts val="1400"/>
                        <a:buFont typeface="Arial"/>
                        <a:buChar char="•"/>
                      </a:pPr>
                      <a:r>
                        <a:rPr lang="en-US" sz="1400"/>
                        <a:t>CDE checks/monitors late spring, based on finalized December financial data pipeline for the preceding year</a:t>
                      </a:r>
                      <a:endParaRPr sz="1400"/>
                    </a:p>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en-US" sz="1400" u="sng" dirty="0">
                          <a:solidFill>
                            <a:schemeClr val="hlink"/>
                          </a:solidFill>
                          <a:hlinkClick r:id="rId5"/>
                        </a:rPr>
                        <a:t>http://www.cde.state.co.us/cdefinance/sffpptablecontents</a:t>
                      </a:r>
                      <a:endParaRPr sz="1400" dirty="0"/>
                    </a:p>
                    <a:p>
                      <a:pPr marL="0" marR="0" lvl="0" indent="0" algn="l" rtl="0">
                        <a:spcBef>
                          <a:spcPts val="0"/>
                        </a:spcBef>
                        <a:spcAft>
                          <a:spcPts val="0"/>
                        </a:spcAft>
                        <a:buNone/>
                      </a:pPr>
                      <a:endParaRPr sz="1400" u="sng" dirty="0">
                        <a:solidFill>
                          <a:schemeClr val="hlink"/>
                        </a:solidFill>
                        <a:hlinkClick r:id="rId6"/>
                      </a:endParaRPr>
                    </a:p>
                    <a:p>
                      <a:pPr marL="0" marR="0" lvl="0" indent="0" algn="l" rtl="0">
                        <a:spcBef>
                          <a:spcPts val="0"/>
                        </a:spcBef>
                        <a:spcAft>
                          <a:spcPts val="0"/>
                        </a:spcAft>
                        <a:buNone/>
                      </a:pPr>
                      <a:r>
                        <a:rPr lang="en-US" sz="1400" u="sng" dirty="0">
                          <a:solidFill>
                            <a:schemeClr val="hlink"/>
                          </a:solidFill>
                          <a:hlinkClick r:id="rId6"/>
                        </a:rPr>
                        <a:t>http://www.cde.state.co.us/cdefinance/moe_1920</a:t>
                      </a:r>
                      <a:endParaRPr sz="1400" dirty="0"/>
                    </a:p>
                  </a:txBody>
                  <a:tcPr marL="91450" marR="91450" marT="45725" marB="45725"/>
                </a:tc>
                <a:extLst>
                  <a:ext uri="{0D108BD9-81ED-4DB2-BD59-A6C34878D82A}">
                    <a16:rowId xmlns:a16="http://schemas.microsoft.com/office/drawing/2014/main" val="10003"/>
                  </a:ext>
                </a:extLst>
              </a:tr>
            </a:tbl>
          </a:graphicData>
        </a:graphic>
      </p:graphicFrame>
      <p:sp>
        <p:nvSpPr>
          <p:cNvPr id="632" name="Google Shape;632;p11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16"/>
          <p:cNvSpPr txBox="1">
            <a:spLocks noGrp="1"/>
          </p:cNvSpPr>
          <p:nvPr>
            <p:ph type="body" idx="1"/>
          </p:nvPr>
        </p:nvSpPr>
        <p:spPr>
          <a:xfrm>
            <a:off x="838200" y="1554475"/>
            <a:ext cx="4960800" cy="435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dirty="0"/>
              <a:t>Additional Fiscal Resources: </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3"/>
              </a:rPr>
              <a:t>Supplement, Not Supplant Guidance</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4"/>
              </a:rPr>
              <a:t>Comparability</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5"/>
              </a:rPr>
              <a:t>Maintenance of Effort Requirements</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6"/>
              </a:rPr>
              <a:t>2019-2020 Title I, Part A Allocations</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endParaRPr dirty="0"/>
          </a:p>
        </p:txBody>
      </p:sp>
      <p:sp>
        <p:nvSpPr>
          <p:cNvPr id="638" name="Google Shape;638;p116"/>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dirty="0"/>
              <a:t>General IA</a:t>
            </a:r>
            <a:endParaRPr dirty="0"/>
          </a:p>
          <a:p>
            <a:pPr marL="457200" lvl="0" indent="-381000" algn="l" rtl="0">
              <a:lnSpc>
                <a:spcPct val="90000"/>
              </a:lnSpc>
              <a:spcBef>
                <a:spcPts val="500"/>
              </a:spcBef>
              <a:spcAft>
                <a:spcPts val="0"/>
              </a:spcAft>
              <a:buSzPts val="2400"/>
              <a:buChar char="•"/>
            </a:pPr>
            <a:r>
              <a:rPr lang="en-US" u="sng" dirty="0">
                <a:solidFill>
                  <a:schemeClr val="hlink"/>
                </a:solidFill>
                <a:hlinkClick r:id="rId7"/>
              </a:rPr>
              <a:t>Title I, Part A: Improving the Academic Achievement of the Disadvantaged</a:t>
            </a:r>
            <a:endParaRPr dirty="0"/>
          </a:p>
          <a:p>
            <a:pPr marL="0" lvl="0" indent="0" algn="l" rtl="0">
              <a:lnSpc>
                <a:spcPct val="90000"/>
              </a:lnSpc>
              <a:spcBef>
                <a:spcPts val="1000"/>
              </a:spcBef>
              <a:spcAft>
                <a:spcPts val="0"/>
              </a:spcAft>
              <a:buNone/>
            </a:pPr>
            <a:r>
              <a:rPr lang="en-US" dirty="0"/>
              <a:t>Student Supports</a:t>
            </a:r>
            <a:endParaRPr dirty="0"/>
          </a:p>
          <a:p>
            <a:pPr marL="457200" lvl="0" indent="-381000" algn="l" rtl="0">
              <a:lnSpc>
                <a:spcPct val="90000"/>
              </a:lnSpc>
              <a:spcBef>
                <a:spcPts val="500"/>
              </a:spcBef>
              <a:spcAft>
                <a:spcPts val="0"/>
              </a:spcAft>
              <a:buSzPts val="2400"/>
              <a:buChar char="•"/>
            </a:pPr>
            <a:r>
              <a:rPr lang="en-US" u="sng" dirty="0">
                <a:solidFill>
                  <a:schemeClr val="hlink"/>
                </a:solidFill>
                <a:hlinkClick r:id="rId8"/>
              </a:rPr>
              <a:t>Schoolwide</a:t>
            </a:r>
            <a:r>
              <a:rPr lang="en-US" dirty="0">
                <a:hlinkClick r:id="rId8"/>
              </a:rPr>
              <a:t> Programs </a:t>
            </a:r>
            <a:endParaRPr dirty="0"/>
          </a:p>
          <a:p>
            <a:pPr marL="457200" lvl="0" indent="-381000" algn="l" rtl="0">
              <a:lnSpc>
                <a:spcPct val="90000"/>
              </a:lnSpc>
              <a:spcBef>
                <a:spcPts val="0"/>
              </a:spcBef>
              <a:spcAft>
                <a:spcPts val="0"/>
              </a:spcAft>
              <a:buSzPts val="2400"/>
              <a:buChar char="•"/>
            </a:pPr>
            <a:r>
              <a:rPr lang="en-US" u="sng" dirty="0">
                <a:solidFill>
                  <a:schemeClr val="hlink"/>
                </a:solidFill>
                <a:hlinkClick r:id="rId9"/>
              </a:rPr>
              <a:t>Targeted Assistance</a:t>
            </a:r>
            <a:r>
              <a:rPr lang="en-US" dirty="0">
                <a:hlinkClick r:id="rId9"/>
              </a:rPr>
              <a:t> Programs</a:t>
            </a:r>
            <a:endParaRPr dirty="0"/>
          </a:p>
          <a:p>
            <a:pPr marL="457200" lvl="0" indent="-381000" algn="l" rtl="0">
              <a:lnSpc>
                <a:spcPct val="90000"/>
              </a:lnSpc>
              <a:spcBef>
                <a:spcPts val="0"/>
              </a:spcBef>
              <a:spcAft>
                <a:spcPts val="0"/>
              </a:spcAft>
              <a:buSzPts val="2400"/>
              <a:buChar char="•"/>
            </a:pPr>
            <a:r>
              <a:rPr lang="en-US" u="sng" dirty="0">
                <a:solidFill>
                  <a:schemeClr val="hlink"/>
                </a:solidFill>
                <a:hlinkClick r:id="rId10"/>
              </a:rPr>
              <a:t>Foster Student</a:t>
            </a:r>
            <a:r>
              <a:rPr lang="en-US" dirty="0">
                <a:hlinkClick r:id="rId10"/>
              </a:rPr>
              <a:t> Program</a:t>
            </a:r>
            <a:endParaRPr dirty="0"/>
          </a:p>
          <a:p>
            <a:pPr marL="457200" lvl="0" indent="-381000" algn="l" rtl="0">
              <a:lnSpc>
                <a:spcPct val="90000"/>
              </a:lnSpc>
              <a:spcBef>
                <a:spcPts val="0"/>
              </a:spcBef>
              <a:spcAft>
                <a:spcPts val="0"/>
              </a:spcAft>
              <a:buSzPts val="2400"/>
              <a:buChar char="•"/>
            </a:pPr>
            <a:r>
              <a:rPr lang="en-US" u="sng" dirty="0">
                <a:solidFill>
                  <a:schemeClr val="hlink"/>
                </a:solidFill>
                <a:hlinkClick r:id="rId11"/>
              </a:rPr>
              <a:t>Homeless Education</a:t>
            </a:r>
            <a:r>
              <a:rPr lang="en-US" dirty="0">
                <a:hlinkClick r:id="rId11"/>
              </a:rPr>
              <a:t> Program (McKinney-Vento)</a:t>
            </a:r>
            <a:endParaRPr dirty="0"/>
          </a:p>
          <a:p>
            <a:pPr marL="685800" lvl="1" indent="-101600" algn="l" rtl="0">
              <a:lnSpc>
                <a:spcPct val="90000"/>
              </a:lnSpc>
              <a:spcBef>
                <a:spcPts val="500"/>
              </a:spcBef>
              <a:spcAft>
                <a:spcPts val="0"/>
              </a:spcAft>
              <a:buClr>
                <a:schemeClr val="dk1"/>
              </a:buClr>
              <a:buSzPts val="2000"/>
              <a:buNone/>
            </a:pPr>
            <a:endParaRPr dirty="0"/>
          </a:p>
        </p:txBody>
      </p:sp>
      <p:sp>
        <p:nvSpPr>
          <p:cNvPr id="639" name="Google Shape;639;p11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sp>
        <p:nvSpPr>
          <p:cNvPr id="640" name="Google Shape;640;p11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 Part A: Resources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17"/>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Title I, Part C: Education of Migratory Children</a:t>
            </a:r>
            <a:endParaRPr dirty="0"/>
          </a:p>
        </p:txBody>
      </p:sp>
      <p:sp>
        <p:nvSpPr>
          <p:cNvPr id="646" name="Google Shape;646;p117"/>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18"/>
          <p:cNvSpPr txBox="1">
            <a:spLocks noGrp="1"/>
          </p:cNvSpPr>
          <p:nvPr>
            <p:ph type="title"/>
          </p:nvPr>
        </p:nvSpPr>
        <p:spPr>
          <a:xfrm>
            <a:off x="443565" y="205176"/>
            <a:ext cx="8065200" cy="89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dirty="0"/>
              <a:t>Title I, Part C: Education of Migratory Children</a:t>
            </a:r>
            <a:endParaRPr dirty="0"/>
          </a:p>
        </p:txBody>
      </p:sp>
      <p:sp>
        <p:nvSpPr>
          <p:cNvPr id="652" name="Google Shape;652;p118"/>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333"/>
              </a:spcBef>
              <a:spcAft>
                <a:spcPts val="0"/>
              </a:spcAft>
              <a:buClr>
                <a:schemeClr val="dk1"/>
              </a:buClr>
              <a:buSzPts val="1100"/>
              <a:buNone/>
            </a:pPr>
            <a:r>
              <a:rPr lang="en-US" sz="3200" dirty="0">
                <a:solidFill>
                  <a:schemeClr val="dk1"/>
                </a:solidFill>
                <a:latin typeface="Calibri"/>
                <a:ea typeface="Calibri"/>
                <a:cs typeface="Calibri"/>
                <a:sym typeface="Calibri"/>
              </a:rPr>
              <a:t>Migrant children belong to a family that works in agriculture on a seasonal or temporary basis. As a result of the migratory lifestyle, migrant children have unique educational needs.</a:t>
            </a:r>
            <a:endParaRPr sz="3200" dirty="0">
              <a:solidFill>
                <a:schemeClr val="dk1"/>
              </a:solidFill>
              <a:latin typeface="Calibri"/>
              <a:ea typeface="Calibri"/>
              <a:cs typeface="Calibri"/>
              <a:sym typeface="Calibri"/>
            </a:endParaRPr>
          </a:p>
          <a:p>
            <a:pPr marL="0" lvl="0" indent="0" algn="l" rtl="0">
              <a:lnSpc>
                <a:spcPct val="90000"/>
              </a:lnSpc>
              <a:spcBef>
                <a:spcPts val="1067"/>
              </a:spcBef>
              <a:spcAft>
                <a:spcPts val="0"/>
              </a:spcAft>
              <a:buClr>
                <a:schemeClr val="dk1"/>
              </a:buClr>
              <a:buSzPts val="1867"/>
              <a:buNone/>
            </a:pPr>
            <a:endParaRPr sz="1867" dirty="0"/>
          </a:p>
          <a:p>
            <a:pPr marL="0" lvl="0" indent="0" algn="l" rtl="0">
              <a:lnSpc>
                <a:spcPct val="90000"/>
              </a:lnSpc>
              <a:spcBef>
                <a:spcPts val="2133"/>
              </a:spcBef>
              <a:spcAft>
                <a:spcPts val="0"/>
              </a:spcAft>
              <a:buClr>
                <a:schemeClr val="dk1"/>
              </a:buClr>
              <a:buSzPts val="1100"/>
              <a:buNone/>
            </a:pPr>
            <a:endParaRPr sz="1867" dirty="0"/>
          </a:p>
          <a:p>
            <a:pPr marL="0" lvl="0" indent="0" algn="l" rtl="0">
              <a:lnSpc>
                <a:spcPct val="90000"/>
              </a:lnSpc>
              <a:spcBef>
                <a:spcPts val="2133"/>
              </a:spcBef>
              <a:spcAft>
                <a:spcPts val="2133"/>
              </a:spcAft>
              <a:buClr>
                <a:schemeClr val="dk1"/>
              </a:buClr>
              <a:buSzPts val="2400"/>
              <a:buNone/>
            </a:pPr>
            <a:endParaRPr dirty="0"/>
          </a:p>
        </p:txBody>
      </p:sp>
      <p:sp>
        <p:nvSpPr>
          <p:cNvPr id="653" name="Google Shape;653;p118"/>
          <p:cNvSpPr/>
          <p:nvPr/>
        </p:nvSpPr>
        <p:spPr>
          <a:xfrm>
            <a:off x="1957138" y="3215811"/>
            <a:ext cx="8277725" cy="2689869"/>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The purpose of Title I, Part C is to ensure that: </a:t>
            </a:r>
            <a:endParaRPr dirty="0"/>
          </a:p>
          <a:p>
            <a:pPr marL="380990" marR="0" lvl="0" indent="-38099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Migrant children are not penalized by different curriculum, standards and graduation requirements</a:t>
            </a:r>
            <a:endParaRPr dirty="0"/>
          </a:p>
          <a:p>
            <a:pPr marL="380990" marR="0" lvl="0" indent="-38099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Migrant children have appropriate educational services to achieve and graduate at the same rate as other children, and are equitably prepared for postsecondary or career</a:t>
            </a:r>
            <a:endParaRPr sz="2400" dirty="0">
              <a:solidFill>
                <a:schemeClr val="dk1"/>
              </a:solidFill>
              <a:latin typeface="Calibri"/>
              <a:ea typeface="Calibri"/>
              <a:cs typeface="Calibri"/>
              <a:sym typeface="Calibri"/>
            </a:endParaRPr>
          </a:p>
        </p:txBody>
      </p:sp>
      <p:sp>
        <p:nvSpPr>
          <p:cNvPr id="654" name="Google Shape;654;p118"/>
          <p:cNvSpPr/>
          <p:nvPr/>
        </p:nvSpPr>
        <p:spPr>
          <a:xfrm>
            <a:off x="4401579" y="6186347"/>
            <a:ext cx="3388841" cy="340474"/>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Calibri" panose="020F0502020204030204" pitchFamily="34" charset="0"/>
                <a:ea typeface="Trebuchet MS"/>
                <a:cs typeface="Calibri" panose="020F0502020204030204" pitchFamily="34" charset="0"/>
                <a:sym typeface="Trebuchet MS"/>
              </a:rPr>
              <a:t>Every Student Succeeds Act,</a:t>
            </a:r>
            <a:r>
              <a:rPr lang="en-US" dirty="0">
                <a:solidFill>
                  <a:schemeClr val="dk1"/>
                </a:solidFill>
                <a:latin typeface="Calibri" panose="020F0502020204030204" pitchFamily="34" charset="0"/>
                <a:ea typeface="Calibri"/>
                <a:cs typeface="Calibri" panose="020F0502020204030204" pitchFamily="34" charset="0"/>
                <a:sym typeface="Calibri"/>
              </a:rPr>
              <a:t> §1301 - §1309</a:t>
            </a:r>
            <a:endParaRPr dirty="0">
              <a:solidFill>
                <a:schemeClr val="dk1"/>
              </a:solidFill>
              <a:latin typeface="Calibri" panose="020F0502020204030204" pitchFamily="34" charset="0"/>
              <a:ea typeface="Trebuchet MS"/>
              <a:cs typeface="Calibri" panose="020F0502020204030204" pitchFamily="34" charset="0"/>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19"/>
          <p:cNvSpPr txBox="1">
            <a:spLocks noGrp="1"/>
          </p:cNvSpPr>
          <p:nvPr>
            <p:ph type="title"/>
          </p:nvPr>
        </p:nvSpPr>
        <p:spPr>
          <a:xfrm>
            <a:off x="443565" y="205176"/>
            <a:ext cx="8065200" cy="89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dirty="0"/>
              <a:t>Title I, Part C: Distribution of Funds</a:t>
            </a:r>
            <a:endParaRPr dirty="0"/>
          </a:p>
        </p:txBody>
      </p:sp>
      <p:sp>
        <p:nvSpPr>
          <p:cNvPr id="660" name="Google Shape;660;p119"/>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333"/>
              </a:spcBef>
              <a:spcAft>
                <a:spcPts val="0"/>
              </a:spcAft>
              <a:buClr>
                <a:schemeClr val="dk1"/>
              </a:buClr>
              <a:buSzPts val="1100"/>
              <a:buNone/>
            </a:pPr>
            <a:r>
              <a:rPr lang="en-US" dirty="0">
                <a:solidFill>
                  <a:schemeClr val="dk1"/>
                </a:solidFill>
                <a:latin typeface="Calibri"/>
                <a:ea typeface="Calibri"/>
                <a:cs typeface="Calibri"/>
                <a:sym typeface="Calibri"/>
              </a:rPr>
              <a:t>MEP funding provides additional services and resources </a:t>
            </a:r>
            <a:r>
              <a:rPr lang="en-US" dirty="0">
                <a:solidFill>
                  <a:srgbClr val="C00000"/>
                </a:solidFill>
                <a:latin typeface="Calibri"/>
                <a:ea typeface="Calibri"/>
                <a:cs typeface="Calibri"/>
                <a:sym typeface="Calibri"/>
              </a:rPr>
              <a:t>above and beyond</a:t>
            </a:r>
            <a:r>
              <a:rPr lang="en-US" dirty="0">
                <a:solidFill>
                  <a:schemeClr val="dk1"/>
                </a:solidFill>
                <a:latin typeface="Calibri"/>
                <a:ea typeface="Calibri"/>
                <a:cs typeface="Calibri"/>
                <a:sym typeface="Calibri"/>
              </a:rPr>
              <a:t> those already provided by Title I and other title programs.</a:t>
            </a:r>
            <a:endParaRPr dirty="0">
              <a:solidFill>
                <a:schemeClr val="dk1"/>
              </a:solidFill>
              <a:latin typeface="Calibri"/>
              <a:ea typeface="Calibri"/>
              <a:cs typeface="Calibri"/>
              <a:sym typeface="Calibri"/>
            </a:endParaRPr>
          </a:p>
          <a:p>
            <a:pPr marL="990575" lvl="1" indent="-380990" algn="l" rtl="0">
              <a:lnSpc>
                <a:spcPct val="90000"/>
              </a:lnSpc>
              <a:spcBef>
                <a:spcPts val="1333"/>
              </a:spcBef>
              <a:spcAft>
                <a:spcPts val="0"/>
              </a:spcAft>
              <a:buClr>
                <a:schemeClr val="dk1"/>
              </a:buClr>
              <a:buSzPts val="1100"/>
              <a:buChar char="•"/>
            </a:pPr>
            <a:r>
              <a:rPr lang="en-US" dirty="0">
                <a:solidFill>
                  <a:schemeClr val="dk1"/>
                </a:solidFill>
                <a:latin typeface="Calibri"/>
                <a:ea typeface="Calibri"/>
                <a:cs typeface="Calibri"/>
                <a:sym typeface="Calibri"/>
              </a:rPr>
              <a:t>5 regional MEP programs apply for funding with a specific two-year grant application. The  regions allocate funding to districts through sub-tier transactions. </a:t>
            </a:r>
            <a:endParaRPr dirty="0">
              <a:solidFill>
                <a:schemeClr val="dk1"/>
              </a:solidFill>
              <a:latin typeface="Calibri"/>
              <a:ea typeface="Calibri"/>
              <a:cs typeface="Calibri"/>
              <a:sym typeface="Calibri"/>
            </a:endParaRPr>
          </a:p>
          <a:p>
            <a:pPr marL="0" lvl="0" indent="0" algn="l" rtl="0">
              <a:lnSpc>
                <a:spcPct val="90000"/>
              </a:lnSpc>
              <a:spcBef>
                <a:spcPts val="1067"/>
              </a:spcBef>
              <a:spcAft>
                <a:spcPts val="2133"/>
              </a:spcAft>
              <a:buClr>
                <a:schemeClr val="dk1"/>
              </a:buClr>
              <a:buSzPts val="1867"/>
              <a:buNone/>
            </a:pPr>
            <a:endParaRPr sz="1867" dirty="0"/>
          </a:p>
        </p:txBody>
      </p:sp>
      <p:pic>
        <p:nvPicPr>
          <p:cNvPr id="661" name="Google Shape;661;p119" descr="The 5 MEP Regions and associated fiscal agents and districts served include:  Metro (Fiscal agent Aurora Public Schools, 18 districts served), Northern (Fiscal agent Centennial BOCES, 54 districts served), Southwest (Fiscal Agent Adams State University, 24 districts served), Southeast (Pueblo District 70, 53 districts served) and West Central (Fiscal agent Grand Junction District 54, 29 districts served). "/>
          <p:cNvPicPr preferRelativeResize="0"/>
          <p:nvPr/>
        </p:nvPicPr>
        <p:blipFill rotWithShape="1">
          <a:blip r:embed="rId3">
            <a:alphaModFix/>
          </a:blip>
          <a:srcRect/>
          <a:stretch/>
        </p:blipFill>
        <p:spPr>
          <a:xfrm>
            <a:off x="1961034" y="3372523"/>
            <a:ext cx="8269932" cy="2840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20"/>
          <p:cNvSpPr txBox="1">
            <a:spLocks noGrp="1"/>
          </p:cNvSpPr>
          <p:nvPr>
            <p:ph type="title"/>
          </p:nvPr>
        </p:nvSpPr>
        <p:spPr>
          <a:xfrm>
            <a:off x="443565" y="205176"/>
            <a:ext cx="8065200" cy="89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dirty="0"/>
              <a:t>Title I, Part C: Program Requirements</a:t>
            </a:r>
            <a:endParaRPr dirty="0"/>
          </a:p>
        </p:txBody>
      </p:sp>
      <p:sp>
        <p:nvSpPr>
          <p:cNvPr id="667" name="Google Shape;667;p120"/>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Autofit/>
          </a:bodyPr>
          <a:lstStyle/>
          <a:p>
            <a:pPr marL="152396" lvl="0" indent="0" algn="l" rtl="0">
              <a:lnSpc>
                <a:spcPct val="90000"/>
              </a:lnSpc>
              <a:spcBef>
                <a:spcPts val="1333"/>
              </a:spcBef>
              <a:spcAft>
                <a:spcPts val="0"/>
              </a:spcAft>
              <a:buClr>
                <a:schemeClr val="dk1"/>
              </a:buClr>
              <a:buSzPts val="2400"/>
              <a:buNone/>
            </a:pPr>
            <a:r>
              <a:rPr lang="en-US" dirty="0">
                <a:solidFill>
                  <a:schemeClr val="dk1"/>
                </a:solidFill>
                <a:latin typeface="Calibri"/>
                <a:ea typeface="Calibri"/>
                <a:cs typeface="Calibri"/>
                <a:sym typeface="Calibri"/>
              </a:rPr>
              <a:t>Title I, Part C  funds are used only if there are needs not served by other programs (Title I, III, McKinney-Vento, ECE).</a:t>
            </a:r>
            <a:endParaRPr dirty="0">
              <a:solidFill>
                <a:schemeClr val="dk1"/>
              </a:solidFill>
              <a:latin typeface="Calibri"/>
              <a:ea typeface="Calibri"/>
              <a:cs typeface="Calibri"/>
              <a:sym typeface="Calibri"/>
            </a:endParaRPr>
          </a:p>
          <a:p>
            <a:pPr marL="685800" lvl="1" indent="-228600" algn="l" rtl="0">
              <a:lnSpc>
                <a:spcPct val="90000"/>
              </a:lnSpc>
              <a:spcBef>
                <a:spcPts val="0"/>
              </a:spcBef>
              <a:spcAft>
                <a:spcPts val="0"/>
              </a:spcAft>
              <a:buClr>
                <a:schemeClr val="dk1"/>
              </a:buClr>
              <a:buSzPts val="2000"/>
              <a:buChar char="•"/>
            </a:pPr>
            <a:r>
              <a:rPr lang="en-US" dirty="0"/>
              <a:t>E</a:t>
            </a:r>
            <a:r>
              <a:rPr lang="en-US" dirty="0">
                <a:solidFill>
                  <a:schemeClr val="dk1"/>
                </a:solidFill>
                <a:latin typeface="Calibri"/>
                <a:ea typeface="Calibri"/>
                <a:cs typeface="Calibri"/>
                <a:sym typeface="Calibri"/>
              </a:rPr>
              <a:t>ducational or education-related activities that address needs consistent with the Migrant Comprehensive Needs Assessment, Service Delivery Plan, and Measurable Program Outcomes that further the State’s performance targets are allowable.</a:t>
            </a:r>
            <a:endParaRPr dirty="0">
              <a:solidFill>
                <a:schemeClr val="dk1"/>
              </a:solidFill>
              <a:latin typeface="Calibri"/>
              <a:ea typeface="Calibri"/>
              <a:cs typeface="Calibri"/>
              <a:sym typeface="Calibri"/>
            </a:endParaRPr>
          </a:p>
          <a:p>
            <a:pPr marL="1143000" lvl="2" indent="-228600" algn="l" rtl="0">
              <a:lnSpc>
                <a:spcPct val="90000"/>
              </a:lnSpc>
              <a:spcBef>
                <a:spcPts val="0"/>
              </a:spcBef>
              <a:spcAft>
                <a:spcPts val="0"/>
              </a:spcAft>
              <a:buClr>
                <a:schemeClr val="dk1"/>
              </a:buClr>
              <a:buSzPts val="1800"/>
              <a:buChar char="•"/>
            </a:pPr>
            <a:r>
              <a:rPr lang="en-US" dirty="0">
                <a:solidFill>
                  <a:schemeClr val="dk1"/>
                </a:solidFill>
                <a:latin typeface="Calibri"/>
                <a:ea typeface="Calibri"/>
                <a:cs typeface="Calibri"/>
                <a:sym typeface="Calibri"/>
              </a:rPr>
              <a:t>Education-related activities can include nutrition, transportation, health, supplies, parent advisory groups and trainings.</a:t>
            </a:r>
            <a:endParaRPr dirty="0">
              <a:solidFill>
                <a:schemeClr val="dk1"/>
              </a:solidFill>
              <a:latin typeface="Calibri"/>
              <a:ea typeface="Calibri"/>
              <a:cs typeface="Calibri"/>
              <a:sym typeface="Calibri"/>
            </a:endParaRPr>
          </a:p>
          <a:p>
            <a:pPr marL="228600" lvl="0" indent="-228600" algn="l" rtl="0">
              <a:lnSpc>
                <a:spcPct val="90000"/>
              </a:lnSpc>
              <a:spcBef>
                <a:spcPts val="0"/>
              </a:spcBef>
              <a:spcAft>
                <a:spcPts val="0"/>
              </a:spcAft>
              <a:buClr>
                <a:schemeClr val="dk1"/>
              </a:buClr>
              <a:buSzPts val="2400"/>
              <a:buChar char="•"/>
            </a:pPr>
            <a:r>
              <a:rPr lang="en-US" dirty="0">
                <a:solidFill>
                  <a:schemeClr val="dk1"/>
                </a:solidFill>
                <a:latin typeface="Calibri"/>
                <a:ea typeface="Calibri"/>
                <a:cs typeface="Calibri"/>
                <a:sym typeface="Calibri"/>
              </a:rPr>
              <a:t>Priority for Service (PFS) students are failing/or at risk of failing </a:t>
            </a:r>
            <a:r>
              <a:rPr lang="en-US" dirty="0"/>
              <a:t>and</a:t>
            </a:r>
            <a:r>
              <a:rPr lang="en-US" dirty="0">
                <a:solidFill>
                  <a:srgbClr val="FF0000"/>
                </a:solidFill>
                <a:latin typeface="Calibri"/>
                <a:ea typeface="Calibri"/>
                <a:cs typeface="Calibri"/>
                <a:sym typeface="Calibri"/>
              </a:rPr>
              <a:t> </a:t>
            </a:r>
            <a:r>
              <a:rPr lang="en-US" dirty="0">
                <a:solidFill>
                  <a:schemeClr val="dk1"/>
                </a:solidFill>
                <a:latin typeface="Calibri"/>
                <a:ea typeface="Calibri"/>
                <a:cs typeface="Calibri"/>
                <a:sym typeface="Calibri"/>
              </a:rPr>
              <a:t>have moved within the preceding 12 months.</a:t>
            </a:r>
            <a:endParaRPr dirty="0"/>
          </a:p>
          <a:p>
            <a:pPr marL="685800" lvl="1" indent="-228600" algn="l" rtl="0">
              <a:lnSpc>
                <a:spcPct val="90000"/>
              </a:lnSpc>
              <a:spcBef>
                <a:spcPts val="0"/>
              </a:spcBef>
              <a:spcAft>
                <a:spcPts val="0"/>
              </a:spcAft>
              <a:buClr>
                <a:schemeClr val="dk1"/>
              </a:buClr>
              <a:buSzPts val="2000"/>
              <a:buChar char="•"/>
            </a:pPr>
            <a:r>
              <a:rPr lang="en-US" dirty="0">
                <a:solidFill>
                  <a:schemeClr val="dk1"/>
                </a:solidFill>
                <a:latin typeface="Calibri"/>
                <a:ea typeface="Calibri"/>
                <a:cs typeface="Calibri"/>
                <a:sym typeface="Calibri"/>
              </a:rPr>
              <a:t>(PFS) students must be served first</a:t>
            </a:r>
            <a:endParaRPr dirty="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21"/>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Stakeholder Engagement: </a:t>
            </a:r>
            <a:br>
              <a:rPr lang="en-US" dirty="0"/>
            </a:br>
            <a:r>
              <a:rPr lang="en-US" dirty="0"/>
              <a:t>Requirements under Title I, Parts A and C</a:t>
            </a:r>
            <a:endParaRPr dirty="0"/>
          </a:p>
        </p:txBody>
      </p:sp>
      <p:sp>
        <p:nvSpPr>
          <p:cNvPr id="674" name="Google Shape;674;p121"/>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ga6513fe7c9_0_97"/>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dirty="0"/>
              <a:t>LEA Plan Development: Stakeholder Consultation</a:t>
            </a:r>
            <a:endParaRPr dirty="0"/>
          </a:p>
        </p:txBody>
      </p:sp>
      <p:sp>
        <p:nvSpPr>
          <p:cNvPr id="681" name="Google Shape;681;ga6513fe7c9_0_97"/>
          <p:cNvSpPr txBox="1">
            <a:spLocks noGrp="1"/>
          </p:cNvSpPr>
          <p:nvPr>
            <p:ph type="body" idx="1"/>
          </p:nvPr>
        </p:nvSpPr>
        <p:spPr>
          <a:xfrm>
            <a:off x="838200" y="1554479"/>
            <a:ext cx="10515600" cy="4897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None/>
            </a:pPr>
            <a:r>
              <a:rPr lang="en-US" dirty="0"/>
              <a:t>In order to receive ESEA funds, including Migrant funds, local operating agencies must implement programs, activities, and procedures that effectively involve stakeholders, including parents and families, in a meaningful and ongoing manner.</a:t>
            </a:r>
            <a:endParaRPr dirty="0"/>
          </a:p>
          <a:p>
            <a:pPr marL="0" lvl="0" indent="0" algn="l" rtl="0">
              <a:lnSpc>
                <a:spcPct val="90000"/>
              </a:lnSpc>
              <a:spcBef>
                <a:spcPts val="1000"/>
              </a:spcBef>
              <a:spcAft>
                <a:spcPts val="0"/>
              </a:spcAft>
              <a:buClr>
                <a:schemeClr val="dk1"/>
              </a:buClr>
              <a:buSzPts val="2400"/>
              <a:buNone/>
            </a:pPr>
            <a:r>
              <a:rPr lang="en-US" dirty="0"/>
              <a:t>Stakeholder Engagement in LEA Plan for ESEA funds</a:t>
            </a:r>
            <a:endParaRPr dirty="0"/>
          </a:p>
          <a:p>
            <a:pPr marL="685800" lvl="1" indent="-228600" algn="l" rtl="0">
              <a:lnSpc>
                <a:spcPct val="90000"/>
              </a:lnSpc>
              <a:spcBef>
                <a:spcPts val="500"/>
              </a:spcBef>
              <a:spcAft>
                <a:spcPts val="0"/>
              </a:spcAft>
              <a:buClr>
                <a:schemeClr val="dk1"/>
              </a:buClr>
              <a:buSzPts val="2000"/>
              <a:buChar char="•"/>
            </a:pPr>
            <a:r>
              <a:rPr lang="en-US" dirty="0"/>
              <a:t>When developing LEA Plans, districts must meaningfully consult with parents of children in schools receiving Title I funds</a:t>
            </a:r>
            <a:endParaRPr dirty="0"/>
          </a:p>
          <a:p>
            <a:pPr marL="685800" lvl="1" indent="-228600" algn="l" rtl="0">
              <a:lnSpc>
                <a:spcPct val="90000"/>
              </a:lnSpc>
              <a:spcBef>
                <a:spcPts val="500"/>
              </a:spcBef>
              <a:spcAft>
                <a:spcPts val="0"/>
              </a:spcAft>
              <a:buClr>
                <a:schemeClr val="dk1"/>
              </a:buClr>
              <a:buSzPts val="2000"/>
              <a:buChar char="•"/>
            </a:pPr>
            <a:r>
              <a:rPr lang="en-US" dirty="0"/>
              <a:t>District plans must describe the strategies the district will employ to meet the parent and family engagement requirements</a:t>
            </a:r>
            <a:endParaRPr dirty="0"/>
          </a:p>
          <a:p>
            <a:pPr marL="685800" lvl="1" indent="-228600" algn="l" rtl="0">
              <a:lnSpc>
                <a:spcPct val="90000"/>
              </a:lnSpc>
              <a:spcBef>
                <a:spcPts val="500"/>
              </a:spcBef>
              <a:spcAft>
                <a:spcPts val="0"/>
              </a:spcAft>
              <a:buClr>
                <a:schemeClr val="dk1"/>
              </a:buClr>
              <a:buSzPts val="2000"/>
              <a:buChar char="•"/>
            </a:pPr>
            <a:r>
              <a:rPr lang="en-US" dirty="0"/>
              <a:t>If the district plan is not satisfactory to the parents of low-income students, the district must submit any parent comments to </a:t>
            </a:r>
            <a:r>
              <a:rPr lang="en-US" u="sng" dirty="0">
                <a:solidFill>
                  <a:schemeClr val="hlink"/>
                </a:solidFill>
                <a:hlinkClick r:id="rId3"/>
              </a:rPr>
              <a:t>consolidatedapplications@cde.state.co.us</a:t>
            </a:r>
            <a:endParaRPr dirty="0"/>
          </a:p>
          <a:p>
            <a:pPr marL="228600" lvl="0" indent="-50800" algn="l" rtl="0">
              <a:lnSpc>
                <a:spcPct val="90000"/>
              </a:lnSpc>
              <a:spcBef>
                <a:spcPts val="1000"/>
              </a:spcBef>
              <a:spcAft>
                <a:spcPts val="0"/>
              </a:spcAft>
              <a:buClr>
                <a:schemeClr val="dk1"/>
              </a:buClr>
              <a:buSzPts val="2800"/>
              <a:buNone/>
            </a:pPr>
            <a:endParaRPr sz="2800" dirty="0"/>
          </a:p>
          <a:p>
            <a:pPr marL="457200" lvl="1" indent="0" algn="l" rtl="0">
              <a:lnSpc>
                <a:spcPct val="90000"/>
              </a:lnSpc>
              <a:spcBef>
                <a:spcPts val="500"/>
              </a:spcBef>
              <a:spcAft>
                <a:spcPts val="0"/>
              </a:spcAft>
              <a:buClr>
                <a:schemeClr val="dk1"/>
              </a:buClr>
              <a:buSzPts val="2400"/>
              <a:buNone/>
            </a:pPr>
            <a:endParaRPr sz="2400" dirty="0"/>
          </a:p>
        </p:txBody>
      </p:sp>
      <p:sp>
        <p:nvSpPr>
          <p:cNvPr id="682" name="Google Shape;682;ga6513fe7c9_0_97"/>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53dc6af714_0_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Welcome and Introductions</a:t>
            </a:r>
            <a:endParaRPr dirty="0"/>
          </a:p>
        </p:txBody>
      </p:sp>
      <p:sp>
        <p:nvSpPr>
          <p:cNvPr id="118" name="Google Shape;118;g53dc6af714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pic>
        <p:nvPicPr>
          <p:cNvPr id="3" name="Picture 2" descr="A close up of a sign&#10;&#10;Description automatically generated">
            <a:extLst>
              <a:ext uri="{FF2B5EF4-FFF2-40B4-BE49-F238E27FC236}">
                <a16:creationId xmlns:a16="http://schemas.microsoft.com/office/drawing/2014/main" id="{A377BB35-A9E9-4B33-BB30-1B2DED5B9AED}"/>
              </a:ext>
            </a:extLst>
          </p:cNvPr>
          <p:cNvPicPr>
            <a:picLocks noChangeAspect="1"/>
          </p:cNvPicPr>
          <p:nvPr/>
        </p:nvPicPr>
        <p:blipFill>
          <a:blip r:embed="rId3"/>
          <a:stretch>
            <a:fillRect/>
          </a:stretch>
        </p:blipFill>
        <p:spPr>
          <a:xfrm>
            <a:off x="2163170" y="2560320"/>
            <a:ext cx="7620000" cy="2743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2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a:t>Title I, Part A &amp; C: Stakeholder Engagement Requirements</a:t>
            </a:r>
            <a:endParaRPr/>
          </a:p>
        </p:txBody>
      </p:sp>
      <p:sp>
        <p:nvSpPr>
          <p:cNvPr id="688" name="Google Shape;688;p122"/>
          <p:cNvSpPr txBox="1">
            <a:spLocks noGrp="1"/>
          </p:cNvSpPr>
          <p:nvPr>
            <p:ph type="body" idx="1"/>
          </p:nvPr>
        </p:nvSpPr>
        <p:spPr>
          <a:xfrm>
            <a:off x="838200" y="1554480"/>
            <a:ext cx="7503695" cy="4351338"/>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Clr>
                <a:schemeClr val="dk1"/>
              </a:buClr>
              <a:buSzPts val="2220"/>
              <a:buNone/>
            </a:pPr>
            <a:r>
              <a:rPr lang="en-US" sz="2220" b="1"/>
              <a:t>Stakeholder Engagement:</a:t>
            </a:r>
            <a:endParaRPr/>
          </a:p>
          <a:p>
            <a:pPr marL="228600" lvl="0" indent="-228600" algn="l" rtl="0">
              <a:lnSpc>
                <a:spcPct val="80000"/>
              </a:lnSpc>
              <a:spcBef>
                <a:spcPts val="1000"/>
              </a:spcBef>
              <a:spcAft>
                <a:spcPts val="0"/>
              </a:spcAft>
              <a:buClr>
                <a:schemeClr val="dk1"/>
              </a:buClr>
              <a:buSzPts val="2220"/>
              <a:buChar char="•"/>
            </a:pPr>
            <a:r>
              <a:rPr lang="en-US" sz="2220"/>
              <a:t>Parent, Family, and Community Engagement Policy </a:t>
            </a:r>
            <a:endParaRPr/>
          </a:p>
          <a:p>
            <a:pPr marL="685800" lvl="1" indent="-228600" algn="l" rtl="0">
              <a:lnSpc>
                <a:spcPct val="80000"/>
              </a:lnSpc>
              <a:spcBef>
                <a:spcPts val="500"/>
              </a:spcBef>
              <a:spcAft>
                <a:spcPts val="0"/>
              </a:spcAft>
              <a:buClr>
                <a:schemeClr val="dk1"/>
              </a:buClr>
              <a:buSzPts val="1850"/>
              <a:buChar char="•"/>
            </a:pPr>
            <a:r>
              <a:rPr lang="en-US" sz="1850"/>
              <a:t>Title I, Part A</a:t>
            </a:r>
            <a:endParaRPr/>
          </a:p>
          <a:p>
            <a:pPr marL="685800" lvl="1" indent="-228600" algn="l" rtl="0">
              <a:lnSpc>
                <a:spcPct val="80000"/>
              </a:lnSpc>
              <a:spcBef>
                <a:spcPts val="500"/>
              </a:spcBef>
              <a:spcAft>
                <a:spcPts val="0"/>
              </a:spcAft>
              <a:buClr>
                <a:schemeClr val="dk1"/>
              </a:buClr>
              <a:buSzPts val="1850"/>
              <a:buChar char="•"/>
            </a:pPr>
            <a:r>
              <a:rPr lang="en-US" sz="1850"/>
              <a:t> Title I, Part C</a:t>
            </a:r>
            <a:endParaRPr sz="1850"/>
          </a:p>
          <a:p>
            <a:pPr marL="228600" lvl="0" indent="-228600" algn="l" rtl="0">
              <a:lnSpc>
                <a:spcPct val="80000"/>
              </a:lnSpc>
              <a:spcBef>
                <a:spcPts val="1000"/>
              </a:spcBef>
              <a:spcAft>
                <a:spcPts val="0"/>
              </a:spcAft>
              <a:buClr>
                <a:schemeClr val="dk1"/>
              </a:buClr>
              <a:buSzPts val="2220"/>
              <a:buChar char="•"/>
            </a:pPr>
            <a:r>
              <a:rPr lang="en-US" sz="2220"/>
              <a:t>Parent, Family, and Community Engagement Compact</a:t>
            </a:r>
            <a:endParaRPr/>
          </a:p>
          <a:p>
            <a:pPr marL="685800" lvl="1" indent="-228600" algn="l" rtl="0">
              <a:lnSpc>
                <a:spcPct val="80000"/>
              </a:lnSpc>
              <a:spcBef>
                <a:spcPts val="500"/>
              </a:spcBef>
              <a:spcAft>
                <a:spcPts val="0"/>
              </a:spcAft>
              <a:buClr>
                <a:schemeClr val="dk1"/>
              </a:buClr>
              <a:buSzPts val="1850"/>
              <a:buChar char="•"/>
            </a:pPr>
            <a:r>
              <a:rPr lang="en-US" sz="1850"/>
              <a:t>Title I, Part A</a:t>
            </a:r>
            <a:endParaRPr/>
          </a:p>
          <a:p>
            <a:pPr marL="685800" lvl="1" indent="-228600" algn="l" rtl="0">
              <a:lnSpc>
                <a:spcPct val="80000"/>
              </a:lnSpc>
              <a:spcBef>
                <a:spcPts val="500"/>
              </a:spcBef>
              <a:spcAft>
                <a:spcPts val="0"/>
              </a:spcAft>
              <a:buClr>
                <a:schemeClr val="dk1"/>
              </a:buClr>
              <a:buSzPts val="1850"/>
              <a:buChar char="•"/>
            </a:pPr>
            <a:r>
              <a:rPr lang="en-US" sz="1850"/>
              <a:t> Title I, Part C</a:t>
            </a:r>
            <a:endParaRPr/>
          </a:p>
          <a:p>
            <a:pPr marL="228600" lvl="0" indent="-228600" algn="l" rtl="0">
              <a:lnSpc>
                <a:spcPct val="80000"/>
              </a:lnSpc>
              <a:spcBef>
                <a:spcPts val="1000"/>
              </a:spcBef>
              <a:spcAft>
                <a:spcPts val="0"/>
              </a:spcAft>
              <a:buClr>
                <a:schemeClr val="dk1"/>
              </a:buClr>
              <a:buSzPts val="2220"/>
              <a:buChar char="•"/>
            </a:pPr>
            <a:r>
              <a:rPr lang="en-US" sz="2220"/>
              <a:t>Parent, Family, and Community Engagement Parent Advisory Council </a:t>
            </a:r>
            <a:endParaRPr sz="2220"/>
          </a:p>
          <a:p>
            <a:pPr marL="685800" lvl="1" indent="-228600" algn="l" rtl="0">
              <a:lnSpc>
                <a:spcPct val="80000"/>
              </a:lnSpc>
              <a:spcBef>
                <a:spcPts val="500"/>
              </a:spcBef>
              <a:spcAft>
                <a:spcPts val="0"/>
              </a:spcAft>
              <a:buClr>
                <a:schemeClr val="dk1"/>
              </a:buClr>
              <a:buSzPts val="1850"/>
              <a:buChar char="•"/>
            </a:pPr>
            <a:r>
              <a:rPr lang="en-US" sz="1850"/>
              <a:t>Title I, Part C</a:t>
            </a:r>
            <a:endParaRPr sz="1850"/>
          </a:p>
          <a:p>
            <a:pPr marL="228600" lvl="0" indent="-228600" algn="l" rtl="0">
              <a:lnSpc>
                <a:spcPct val="80000"/>
              </a:lnSpc>
              <a:spcBef>
                <a:spcPts val="1000"/>
              </a:spcBef>
              <a:spcAft>
                <a:spcPts val="0"/>
              </a:spcAft>
              <a:buClr>
                <a:schemeClr val="dk1"/>
              </a:buClr>
              <a:buSzPts val="2220"/>
              <a:buChar char="•"/>
            </a:pPr>
            <a:r>
              <a:rPr lang="en-US" sz="2220"/>
              <a:t>The Parent, Family, and Community Engagement Plan</a:t>
            </a:r>
            <a:endParaRPr/>
          </a:p>
          <a:p>
            <a:pPr marL="685800" lvl="1" indent="-228600" algn="l" rtl="0">
              <a:lnSpc>
                <a:spcPct val="80000"/>
              </a:lnSpc>
              <a:spcBef>
                <a:spcPts val="500"/>
              </a:spcBef>
              <a:spcAft>
                <a:spcPts val="0"/>
              </a:spcAft>
              <a:buClr>
                <a:schemeClr val="dk1"/>
              </a:buClr>
              <a:buSzPts val="1850"/>
              <a:buChar char="•"/>
            </a:pPr>
            <a:r>
              <a:rPr lang="en-US" sz="1850"/>
              <a:t>Title I, Part A</a:t>
            </a:r>
            <a:endParaRPr/>
          </a:p>
          <a:p>
            <a:pPr marL="685800" lvl="1" indent="-228600" algn="l" rtl="0">
              <a:lnSpc>
                <a:spcPct val="80000"/>
              </a:lnSpc>
              <a:spcBef>
                <a:spcPts val="500"/>
              </a:spcBef>
              <a:spcAft>
                <a:spcPts val="0"/>
              </a:spcAft>
              <a:buClr>
                <a:schemeClr val="dk1"/>
              </a:buClr>
              <a:buSzPts val="1850"/>
              <a:buChar char="•"/>
            </a:pPr>
            <a:r>
              <a:rPr lang="en-US" sz="1850"/>
              <a:t>Title I, Part C</a:t>
            </a:r>
            <a:endParaRPr sz="1850"/>
          </a:p>
          <a:p>
            <a:pPr marL="228600" lvl="0" indent="-87629" algn="l" rtl="0">
              <a:lnSpc>
                <a:spcPct val="80000"/>
              </a:lnSpc>
              <a:spcBef>
                <a:spcPts val="1000"/>
              </a:spcBef>
              <a:spcAft>
                <a:spcPts val="0"/>
              </a:spcAft>
              <a:buClr>
                <a:schemeClr val="dk1"/>
              </a:buClr>
              <a:buSzPts val="2220"/>
              <a:buNone/>
            </a:pPr>
            <a:endParaRPr sz="2220"/>
          </a:p>
        </p:txBody>
      </p:sp>
      <p:sp>
        <p:nvSpPr>
          <p:cNvPr id="689" name="Google Shape;689;p12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30</a:t>
            </a:fld>
            <a:endParaRPr/>
          </a:p>
        </p:txBody>
      </p:sp>
      <p:pic>
        <p:nvPicPr>
          <p:cNvPr id="690" name="Google Shape;690;p12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16516" y="1977440"/>
            <a:ext cx="3810000" cy="3095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2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 Part A &amp; C: Parent, Family and Community Engagement Policy</a:t>
            </a:r>
            <a:endParaRPr dirty="0"/>
          </a:p>
        </p:txBody>
      </p:sp>
      <p:grpSp>
        <p:nvGrpSpPr>
          <p:cNvPr id="697" name="Google Shape;697;p123" descr="LEA's parent, family, and community engagement policy must contain the following elements:  development of parent agent policy, distribution and communication, collaboration, Early Childhood Education, parent compact and Parent Advisory Council (PAC)"/>
          <p:cNvGrpSpPr/>
          <p:nvPr/>
        </p:nvGrpSpPr>
        <p:grpSpPr>
          <a:xfrm>
            <a:off x="-1372987" y="748274"/>
            <a:ext cx="12841918" cy="6109482"/>
            <a:chOff x="-5130282" y="-785886"/>
            <a:chExt cx="12841918" cy="6109482"/>
          </a:xfrm>
        </p:grpSpPr>
        <p:sp>
          <p:nvSpPr>
            <p:cNvPr id="698" name="Google Shape;698;p123"/>
            <p:cNvSpPr/>
            <p:nvPr/>
          </p:nvSpPr>
          <p:spPr>
            <a:xfrm>
              <a:off x="-5130282" y="-785886"/>
              <a:ext cx="6109482" cy="6109482"/>
            </a:xfrm>
            <a:prstGeom prst="blockArc">
              <a:avLst>
                <a:gd name="adj1" fmla="val 18900000"/>
                <a:gd name="adj2" fmla="val 2700000"/>
                <a:gd name="adj3" fmla="val 354"/>
              </a:avLst>
            </a:prstGeom>
            <a:noFill/>
            <a:ln w="127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23"/>
            <p:cNvSpPr/>
            <p:nvPr/>
          </p:nvSpPr>
          <p:spPr>
            <a:xfrm>
              <a:off x="365237" y="238955"/>
              <a:ext cx="7346398" cy="47773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23"/>
            <p:cNvSpPr txBox="1"/>
            <p:nvPr/>
          </p:nvSpPr>
          <p:spPr>
            <a:xfrm>
              <a:off x="365237" y="238955"/>
              <a:ext cx="7346398" cy="477730"/>
            </a:xfrm>
            <a:prstGeom prst="rect">
              <a:avLst/>
            </a:prstGeom>
            <a:noFill/>
            <a:ln>
              <a:noFill/>
            </a:ln>
          </p:spPr>
          <p:txBody>
            <a:bodyPr spcFirstLastPara="1" wrap="square" lIns="379175" tIns="63500" rIns="63500" bIns="63500" anchor="ctr" anchorCtr="0">
              <a:noAutofit/>
            </a:bodyPr>
            <a:lstStyle/>
            <a:p>
              <a:pPr marL="0" marR="0" lvl="0" indent="0" algn="l" rtl="0">
                <a:lnSpc>
                  <a:spcPct val="90000"/>
                </a:lnSpc>
                <a:spcBef>
                  <a:spcPts val="0"/>
                </a:spcBef>
                <a:spcAft>
                  <a:spcPts val="0"/>
                </a:spcAft>
                <a:buNone/>
              </a:pPr>
              <a:r>
                <a:rPr lang="en-US" sz="2500" dirty="0">
                  <a:solidFill>
                    <a:schemeClr val="lt1"/>
                  </a:solidFill>
                  <a:latin typeface="Calibri"/>
                  <a:ea typeface="Calibri"/>
                  <a:cs typeface="Calibri"/>
                  <a:sym typeface="Calibri"/>
                </a:rPr>
                <a:t>Development of Parent Engagement Policy</a:t>
              </a:r>
              <a:endParaRPr sz="2500" dirty="0">
                <a:solidFill>
                  <a:schemeClr val="lt1"/>
                </a:solidFill>
                <a:latin typeface="Calibri"/>
                <a:ea typeface="Calibri"/>
                <a:cs typeface="Calibri"/>
                <a:sym typeface="Calibri"/>
              </a:endParaRPr>
            </a:p>
          </p:txBody>
        </p:sp>
        <p:sp>
          <p:nvSpPr>
            <p:cNvPr id="701" name="Google Shape;701;p123"/>
            <p:cNvSpPr/>
            <p:nvPr/>
          </p:nvSpPr>
          <p:spPr>
            <a:xfrm>
              <a:off x="66656" y="179239"/>
              <a:ext cx="597162" cy="597162"/>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23"/>
            <p:cNvSpPr/>
            <p:nvPr/>
          </p:nvSpPr>
          <p:spPr>
            <a:xfrm>
              <a:off x="758203" y="955460"/>
              <a:ext cx="6953433" cy="47773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23"/>
            <p:cNvSpPr txBox="1"/>
            <p:nvPr/>
          </p:nvSpPr>
          <p:spPr>
            <a:xfrm>
              <a:off x="758203" y="955460"/>
              <a:ext cx="6953433" cy="477730"/>
            </a:xfrm>
            <a:prstGeom prst="rect">
              <a:avLst/>
            </a:prstGeom>
            <a:noFill/>
            <a:ln>
              <a:noFill/>
            </a:ln>
          </p:spPr>
          <p:txBody>
            <a:bodyPr spcFirstLastPara="1" wrap="square" lIns="379175" tIns="63500" rIns="63500" bIns="63500" anchor="ctr" anchorCtr="0">
              <a:noAutofit/>
            </a:bodyPr>
            <a:lstStyle/>
            <a:p>
              <a:pPr marL="0" marR="0" lvl="0" indent="0" algn="l" rtl="0">
                <a:lnSpc>
                  <a:spcPct val="90000"/>
                </a:lnSpc>
                <a:spcBef>
                  <a:spcPts val="0"/>
                </a:spcBef>
                <a:spcAft>
                  <a:spcPts val="0"/>
                </a:spcAft>
                <a:buNone/>
              </a:pPr>
              <a:r>
                <a:rPr lang="en-US" sz="2500">
                  <a:solidFill>
                    <a:schemeClr val="lt1"/>
                  </a:solidFill>
                  <a:latin typeface="Calibri"/>
                  <a:ea typeface="Calibri"/>
                  <a:cs typeface="Calibri"/>
                  <a:sym typeface="Calibri"/>
                </a:rPr>
                <a:t>Distribution and Communication</a:t>
              </a:r>
              <a:endParaRPr sz="2500">
                <a:solidFill>
                  <a:schemeClr val="lt1"/>
                </a:solidFill>
                <a:latin typeface="Calibri"/>
                <a:ea typeface="Calibri"/>
                <a:cs typeface="Calibri"/>
                <a:sym typeface="Calibri"/>
              </a:endParaRPr>
            </a:p>
          </p:txBody>
        </p:sp>
        <p:sp>
          <p:nvSpPr>
            <p:cNvPr id="704" name="Google Shape;704;p123"/>
            <p:cNvSpPr/>
            <p:nvPr/>
          </p:nvSpPr>
          <p:spPr>
            <a:xfrm>
              <a:off x="459622" y="895743"/>
              <a:ext cx="597162" cy="597162"/>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23"/>
            <p:cNvSpPr/>
            <p:nvPr/>
          </p:nvSpPr>
          <p:spPr>
            <a:xfrm>
              <a:off x="937896" y="1671964"/>
              <a:ext cx="6773739" cy="47773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23"/>
            <p:cNvSpPr txBox="1"/>
            <p:nvPr/>
          </p:nvSpPr>
          <p:spPr>
            <a:xfrm>
              <a:off x="937896" y="1671964"/>
              <a:ext cx="6773739" cy="477730"/>
            </a:xfrm>
            <a:prstGeom prst="rect">
              <a:avLst/>
            </a:prstGeom>
            <a:noFill/>
            <a:ln>
              <a:noFill/>
            </a:ln>
          </p:spPr>
          <p:txBody>
            <a:bodyPr spcFirstLastPara="1" wrap="square" lIns="379175" tIns="63500" rIns="63500" bIns="63500" anchor="ctr" anchorCtr="0">
              <a:noAutofit/>
            </a:bodyPr>
            <a:lstStyle/>
            <a:p>
              <a:pPr marL="0" marR="0" lvl="0" indent="0" algn="l" rtl="0">
                <a:lnSpc>
                  <a:spcPct val="90000"/>
                </a:lnSpc>
                <a:spcBef>
                  <a:spcPts val="0"/>
                </a:spcBef>
                <a:spcAft>
                  <a:spcPts val="0"/>
                </a:spcAft>
                <a:buNone/>
              </a:pPr>
              <a:r>
                <a:rPr lang="en-US" sz="2500">
                  <a:solidFill>
                    <a:schemeClr val="lt1"/>
                  </a:solidFill>
                  <a:latin typeface="Calibri"/>
                  <a:ea typeface="Calibri"/>
                  <a:cs typeface="Calibri"/>
                  <a:sym typeface="Calibri"/>
                </a:rPr>
                <a:t>Collaboration</a:t>
              </a:r>
              <a:endParaRPr sz="2500">
                <a:solidFill>
                  <a:schemeClr val="lt1"/>
                </a:solidFill>
                <a:latin typeface="Calibri"/>
                <a:ea typeface="Calibri"/>
                <a:cs typeface="Calibri"/>
                <a:sym typeface="Calibri"/>
              </a:endParaRPr>
            </a:p>
          </p:txBody>
        </p:sp>
        <p:sp>
          <p:nvSpPr>
            <p:cNvPr id="707" name="Google Shape;707;p123"/>
            <p:cNvSpPr/>
            <p:nvPr/>
          </p:nvSpPr>
          <p:spPr>
            <a:xfrm>
              <a:off x="639315" y="1612248"/>
              <a:ext cx="597162" cy="597162"/>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23"/>
            <p:cNvSpPr/>
            <p:nvPr/>
          </p:nvSpPr>
          <p:spPr>
            <a:xfrm>
              <a:off x="937896" y="2388015"/>
              <a:ext cx="6773739" cy="47773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23"/>
            <p:cNvSpPr txBox="1"/>
            <p:nvPr/>
          </p:nvSpPr>
          <p:spPr>
            <a:xfrm>
              <a:off x="937896" y="2388015"/>
              <a:ext cx="6773739" cy="477730"/>
            </a:xfrm>
            <a:prstGeom prst="rect">
              <a:avLst/>
            </a:prstGeom>
            <a:noFill/>
            <a:ln>
              <a:noFill/>
            </a:ln>
          </p:spPr>
          <p:txBody>
            <a:bodyPr spcFirstLastPara="1" wrap="square" lIns="379175" tIns="63500" rIns="63500" bIns="63500" anchor="ctr" anchorCtr="0">
              <a:noAutofit/>
            </a:bodyPr>
            <a:lstStyle/>
            <a:p>
              <a:pPr marL="0" marR="0" lvl="0" indent="0" algn="l" rtl="0">
                <a:lnSpc>
                  <a:spcPct val="90000"/>
                </a:lnSpc>
                <a:spcBef>
                  <a:spcPts val="0"/>
                </a:spcBef>
                <a:spcAft>
                  <a:spcPts val="0"/>
                </a:spcAft>
                <a:buNone/>
              </a:pPr>
              <a:r>
                <a:rPr lang="en-US" sz="2500">
                  <a:solidFill>
                    <a:schemeClr val="lt1"/>
                  </a:solidFill>
                  <a:latin typeface="Calibri"/>
                  <a:ea typeface="Calibri"/>
                  <a:cs typeface="Calibri"/>
                  <a:sym typeface="Calibri"/>
                </a:rPr>
                <a:t>Early Childhood Education</a:t>
              </a:r>
              <a:endParaRPr sz="2500">
                <a:solidFill>
                  <a:schemeClr val="lt1"/>
                </a:solidFill>
                <a:latin typeface="Calibri"/>
                <a:ea typeface="Calibri"/>
                <a:cs typeface="Calibri"/>
                <a:sym typeface="Calibri"/>
              </a:endParaRPr>
            </a:p>
          </p:txBody>
        </p:sp>
        <p:sp>
          <p:nvSpPr>
            <p:cNvPr id="710" name="Google Shape;710;p123"/>
            <p:cNvSpPr/>
            <p:nvPr/>
          </p:nvSpPr>
          <p:spPr>
            <a:xfrm>
              <a:off x="639315" y="2328299"/>
              <a:ext cx="597162" cy="597162"/>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23"/>
            <p:cNvSpPr/>
            <p:nvPr/>
          </p:nvSpPr>
          <p:spPr>
            <a:xfrm>
              <a:off x="758203" y="3104519"/>
              <a:ext cx="6953433" cy="47773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23"/>
            <p:cNvSpPr txBox="1"/>
            <p:nvPr/>
          </p:nvSpPr>
          <p:spPr>
            <a:xfrm>
              <a:off x="758203" y="3104519"/>
              <a:ext cx="6953433" cy="477730"/>
            </a:xfrm>
            <a:prstGeom prst="rect">
              <a:avLst/>
            </a:prstGeom>
            <a:noFill/>
            <a:ln>
              <a:noFill/>
            </a:ln>
          </p:spPr>
          <p:txBody>
            <a:bodyPr spcFirstLastPara="1" wrap="square" lIns="379175" tIns="63500" rIns="63500" bIns="63500" anchor="ctr" anchorCtr="0">
              <a:noAutofit/>
            </a:bodyPr>
            <a:lstStyle/>
            <a:p>
              <a:pPr marL="0" marR="0" lvl="0" indent="0" algn="l" rtl="0">
                <a:lnSpc>
                  <a:spcPct val="90000"/>
                </a:lnSpc>
                <a:spcBef>
                  <a:spcPts val="0"/>
                </a:spcBef>
                <a:spcAft>
                  <a:spcPts val="0"/>
                </a:spcAft>
                <a:buNone/>
              </a:pPr>
              <a:r>
                <a:rPr lang="en-US" sz="2500">
                  <a:solidFill>
                    <a:schemeClr val="lt1"/>
                  </a:solidFill>
                  <a:latin typeface="Calibri"/>
                  <a:ea typeface="Calibri"/>
                  <a:cs typeface="Calibri"/>
                  <a:sym typeface="Calibri"/>
                </a:rPr>
                <a:t>Parent Compact</a:t>
              </a:r>
              <a:endParaRPr sz="2500">
                <a:solidFill>
                  <a:schemeClr val="lt1"/>
                </a:solidFill>
                <a:latin typeface="Calibri"/>
                <a:ea typeface="Calibri"/>
                <a:cs typeface="Calibri"/>
                <a:sym typeface="Calibri"/>
              </a:endParaRPr>
            </a:p>
          </p:txBody>
        </p:sp>
        <p:sp>
          <p:nvSpPr>
            <p:cNvPr id="713" name="Google Shape;713;p123"/>
            <p:cNvSpPr/>
            <p:nvPr/>
          </p:nvSpPr>
          <p:spPr>
            <a:xfrm>
              <a:off x="459622" y="3044803"/>
              <a:ext cx="597162" cy="597162"/>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23"/>
            <p:cNvSpPr/>
            <p:nvPr/>
          </p:nvSpPr>
          <p:spPr>
            <a:xfrm>
              <a:off x="365237" y="3821024"/>
              <a:ext cx="7346398" cy="47773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23"/>
            <p:cNvSpPr txBox="1"/>
            <p:nvPr/>
          </p:nvSpPr>
          <p:spPr>
            <a:xfrm>
              <a:off x="365237" y="3821024"/>
              <a:ext cx="7346398" cy="477730"/>
            </a:xfrm>
            <a:prstGeom prst="rect">
              <a:avLst/>
            </a:prstGeom>
            <a:noFill/>
            <a:ln>
              <a:noFill/>
            </a:ln>
          </p:spPr>
          <p:txBody>
            <a:bodyPr spcFirstLastPara="1" wrap="square" lIns="379175" tIns="63500" rIns="63500" bIns="63500" anchor="ctr" anchorCtr="0">
              <a:noAutofit/>
            </a:bodyPr>
            <a:lstStyle/>
            <a:p>
              <a:pPr marL="0" marR="0" lvl="0" indent="0" algn="l" rtl="0">
                <a:lnSpc>
                  <a:spcPct val="90000"/>
                </a:lnSpc>
                <a:spcBef>
                  <a:spcPts val="0"/>
                </a:spcBef>
                <a:spcAft>
                  <a:spcPts val="0"/>
                </a:spcAft>
                <a:buNone/>
              </a:pPr>
              <a:r>
                <a:rPr lang="en-US" sz="2500">
                  <a:solidFill>
                    <a:schemeClr val="lt1"/>
                  </a:solidFill>
                  <a:latin typeface="Calibri"/>
                  <a:ea typeface="Calibri"/>
                  <a:cs typeface="Calibri"/>
                  <a:sym typeface="Calibri"/>
                </a:rPr>
                <a:t>Parent Advisory Council (PAC)</a:t>
              </a:r>
              <a:endParaRPr sz="2500">
                <a:solidFill>
                  <a:schemeClr val="lt1"/>
                </a:solidFill>
                <a:latin typeface="Calibri"/>
                <a:ea typeface="Calibri"/>
                <a:cs typeface="Calibri"/>
                <a:sym typeface="Calibri"/>
              </a:endParaRPr>
            </a:p>
          </p:txBody>
        </p:sp>
        <p:sp>
          <p:nvSpPr>
            <p:cNvPr id="716" name="Google Shape;716;p123"/>
            <p:cNvSpPr/>
            <p:nvPr/>
          </p:nvSpPr>
          <p:spPr>
            <a:xfrm>
              <a:off x="66656" y="3761307"/>
              <a:ext cx="597162" cy="597162"/>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 name="Google Shape;717;p12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31</a:t>
            </a:fld>
            <a:endParaRPr/>
          </a:p>
        </p:txBody>
      </p:sp>
      <p:sp>
        <p:nvSpPr>
          <p:cNvPr id="718" name="Google Shape;718;p123"/>
          <p:cNvSpPr/>
          <p:nvPr/>
        </p:nvSpPr>
        <p:spPr>
          <a:xfrm>
            <a:off x="729112" y="2272848"/>
            <a:ext cx="3253607" cy="2553474"/>
          </a:xfrm>
          <a:prstGeom prst="flowChartConnector">
            <a:avLst/>
          </a:prstGeom>
          <a:solidFill>
            <a:srgbClr val="2F5496"/>
          </a:solidFill>
          <a:ln w="9525" cap="flat" cmpd="sng">
            <a:solidFill>
              <a:srgbClr val="2F54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Parent &amp; Family Engagement Policy</a:t>
            </a:r>
            <a:endParaRPr sz="2800" b="1" dirty="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2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 Part C: Parent, Family and Community Engagement</a:t>
            </a:r>
            <a:endParaRPr dirty="0"/>
          </a:p>
        </p:txBody>
      </p:sp>
      <p:sp>
        <p:nvSpPr>
          <p:cNvPr id="724" name="Google Shape;724;p124"/>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dirty="0"/>
              <a:t>Title I, Part C Stakeholder Consultation Requirements: </a:t>
            </a:r>
            <a:endParaRPr dirty="0"/>
          </a:p>
          <a:p>
            <a:pPr marL="228600" lvl="0" indent="-228600" algn="l" rtl="0">
              <a:lnSpc>
                <a:spcPct val="90000"/>
              </a:lnSpc>
              <a:spcBef>
                <a:spcPts val="1000"/>
              </a:spcBef>
              <a:spcAft>
                <a:spcPts val="0"/>
              </a:spcAft>
              <a:buClr>
                <a:schemeClr val="dk1"/>
              </a:buClr>
              <a:buSzPts val="2400"/>
              <a:buChar char="•"/>
            </a:pPr>
            <a:r>
              <a:rPr lang="en-US" dirty="0"/>
              <a:t>The participation of regional representatives at State PAC meetings is required. </a:t>
            </a:r>
            <a:endParaRPr dirty="0"/>
          </a:p>
          <a:p>
            <a:pPr marL="228600" lvl="0" indent="-228600" algn="l" rtl="0">
              <a:lnSpc>
                <a:spcPct val="90000"/>
              </a:lnSpc>
              <a:spcBef>
                <a:spcPts val="1000"/>
              </a:spcBef>
              <a:spcAft>
                <a:spcPts val="0"/>
              </a:spcAft>
              <a:buClr>
                <a:schemeClr val="dk1"/>
              </a:buClr>
              <a:buSzPts val="2400"/>
              <a:buChar char="•"/>
            </a:pPr>
            <a:r>
              <a:rPr lang="en-US" dirty="0"/>
              <a:t>Each region will select/nominate two State PAC representatives and one alternate.</a:t>
            </a:r>
            <a:endParaRPr dirty="0"/>
          </a:p>
          <a:p>
            <a:pPr marL="228600" lvl="0" indent="-228600" algn="l" rtl="0">
              <a:lnSpc>
                <a:spcPct val="90000"/>
              </a:lnSpc>
              <a:spcBef>
                <a:spcPts val="1000"/>
              </a:spcBef>
              <a:spcAft>
                <a:spcPts val="0"/>
              </a:spcAft>
              <a:buClr>
                <a:schemeClr val="dk1"/>
              </a:buClr>
              <a:buSzPts val="2400"/>
              <a:buChar char="•"/>
            </a:pPr>
            <a:r>
              <a:rPr lang="en-US" dirty="0"/>
              <a:t>Each representative will serve two years, any changes to membership will be sent to the SEA.</a:t>
            </a:r>
            <a:endParaRPr dirty="0"/>
          </a:p>
          <a:p>
            <a:pPr marL="228600" lvl="0" indent="-228600" algn="l" rtl="0">
              <a:lnSpc>
                <a:spcPct val="90000"/>
              </a:lnSpc>
              <a:spcBef>
                <a:spcPts val="1000"/>
              </a:spcBef>
              <a:spcAft>
                <a:spcPts val="0"/>
              </a:spcAft>
              <a:buClr>
                <a:schemeClr val="dk1"/>
              </a:buClr>
              <a:buSzPts val="2400"/>
              <a:buChar char="•"/>
            </a:pPr>
            <a:r>
              <a:rPr lang="en-US" dirty="0"/>
              <a:t>The regional representatives will provide a parent engagement activity update during each meeting (an electronic copy will be sent to the SEA).</a:t>
            </a:r>
            <a:endParaRPr dirty="0"/>
          </a:p>
          <a:p>
            <a:pPr marL="0" lvl="0" indent="0" algn="l" rtl="0">
              <a:lnSpc>
                <a:spcPct val="90000"/>
              </a:lnSpc>
              <a:spcBef>
                <a:spcPts val="1000"/>
              </a:spcBef>
              <a:spcAft>
                <a:spcPts val="0"/>
              </a:spcAft>
              <a:buClr>
                <a:schemeClr val="dk1"/>
              </a:buClr>
              <a:buSzPts val="2400"/>
              <a:buNone/>
            </a:pPr>
            <a:endParaRPr dirty="0"/>
          </a:p>
        </p:txBody>
      </p:sp>
      <p:sp>
        <p:nvSpPr>
          <p:cNvPr id="725" name="Google Shape;725;p12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25"/>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 Part C: Parent, Family and Community Engagement</a:t>
            </a:r>
            <a:endParaRPr dirty="0"/>
          </a:p>
        </p:txBody>
      </p:sp>
      <p:sp>
        <p:nvSpPr>
          <p:cNvPr id="731" name="Google Shape;731;p125"/>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dirty="0"/>
              <a:t>The Regional PAC – is a statutory requirement and therefore must be a part of an LEA’s overall parent/family engagement plan. Each region must hold a minimum of three PAC meetings per fiscal year.</a:t>
            </a:r>
            <a:endParaRPr dirty="0"/>
          </a:p>
          <a:p>
            <a:pPr marL="0" lvl="0" indent="0" algn="l" rtl="0">
              <a:lnSpc>
                <a:spcPct val="90000"/>
              </a:lnSpc>
              <a:spcBef>
                <a:spcPts val="1000"/>
              </a:spcBef>
              <a:spcAft>
                <a:spcPts val="0"/>
              </a:spcAft>
              <a:buClr>
                <a:schemeClr val="dk1"/>
              </a:buClr>
              <a:buSzPts val="2400"/>
              <a:buNone/>
            </a:pPr>
            <a:r>
              <a:rPr lang="en-US" dirty="0"/>
              <a:t>PAC meetings must include at least one the following topics:</a:t>
            </a:r>
            <a:endParaRPr dirty="0"/>
          </a:p>
          <a:p>
            <a:pPr marL="685800" lvl="1" indent="-228600" algn="l" rtl="0">
              <a:lnSpc>
                <a:spcPct val="90000"/>
              </a:lnSpc>
              <a:spcBef>
                <a:spcPts val="500"/>
              </a:spcBef>
              <a:spcAft>
                <a:spcPts val="0"/>
              </a:spcAft>
              <a:buClr>
                <a:schemeClr val="dk1"/>
              </a:buClr>
              <a:buSzPts val="2000"/>
              <a:buChar char="•"/>
            </a:pPr>
            <a:r>
              <a:rPr lang="en-US" dirty="0"/>
              <a:t>comprehensive needs assessment;</a:t>
            </a:r>
            <a:endParaRPr dirty="0"/>
          </a:p>
          <a:p>
            <a:pPr marL="685800" lvl="1" indent="-228600" algn="l" rtl="0">
              <a:lnSpc>
                <a:spcPct val="90000"/>
              </a:lnSpc>
              <a:spcBef>
                <a:spcPts val="500"/>
              </a:spcBef>
              <a:spcAft>
                <a:spcPts val="0"/>
              </a:spcAft>
              <a:buClr>
                <a:schemeClr val="dk1"/>
              </a:buClr>
              <a:buSzPts val="2000"/>
              <a:buChar char="•"/>
            </a:pPr>
            <a:r>
              <a:rPr lang="en-US" dirty="0"/>
              <a:t>service delivery plan; </a:t>
            </a:r>
            <a:endParaRPr dirty="0"/>
          </a:p>
          <a:p>
            <a:pPr marL="685800" lvl="1" indent="-228600" algn="l" rtl="0">
              <a:lnSpc>
                <a:spcPct val="90000"/>
              </a:lnSpc>
              <a:spcBef>
                <a:spcPts val="500"/>
              </a:spcBef>
              <a:spcAft>
                <a:spcPts val="0"/>
              </a:spcAft>
              <a:buClr>
                <a:schemeClr val="dk1"/>
              </a:buClr>
              <a:buSzPts val="2000"/>
              <a:buChar char="•"/>
            </a:pPr>
            <a:r>
              <a:rPr lang="en-US" dirty="0"/>
              <a:t>evaluation of services;</a:t>
            </a:r>
            <a:endParaRPr dirty="0"/>
          </a:p>
          <a:p>
            <a:pPr marL="685800" lvl="1" indent="-228600" algn="l" rtl="0">
              <a:lnSpc>
                <a:spcPct val="90000"/>
              </a:lnSpc>
              <a:spcBef>
                <a:spcPts val="500"/>
              </a:spcBef>
              <a:spcAft>
                <a:spcPts val="0"/>
              </a:spcAft>
              <a:buClr>
                <a:schemeClr val="dk1"/>
              </a:buClr>
              <a:buSzPts val="2000"/>
              <a:buChar char="•"/>
            </a:pPr>
            <a:r>
              <a:rPr lang="en-US" dirty="0"/>
              <a:t>materials and training to help parents to work with their children;</a:t>
            </a:r>
            <a:endParaRPr dirty="0"/>
          </a:p>
          <a:p>
            <a:pPr marL="685800" lvl="1" indent="-228600" algn="l" rtl="0">
              <a:lnSpc>
                <a:spcPct val="90000"/>
              </a:lnSpc>
              <a:spcBef>
                <a:spcPts val="500"/>
              </a:spcBef>
              <a:spcAft>
                <a:spcPts val="0"/>
              </a:spcAft>
              <a:buClr>
                <a:schemeClr val="dk1"/>
              </a:buClr>
              <a:buSzPts val="2000"/>
              <a:buChar char="•"/>
            </a:pPr>
            <a:r>
              <a:rPr lang="en-US" dirty="0"/>
              <a:t>understanding the State Academic Standards; and</a:t>
            </a:r>
            <a:endParaRPr dirty="0"/>
          </a:p>
          <a:p>
            <a:pPr marL="685800" lvl="1" indent="-228600" algn="l" rtl="0">
              <a:lnSpc>
                <a:spcPct val="90000"/>
              </a:lnSpc>
              <a:spcBef>
                <a:spcPts val="500"/>
              </a:spcBef>
              <a:spcAft>
                <a:spcPts val="0"/>
              </a:spcAft>
              <a:buClr>
                <a:schemeClr val="dk1"/>
              </a:buClr>
              <a:buSzPts val="2000"/>
              <a:buChar char="•"/>
            </a:pPr>
            <a:r>
              <a:rPr lang="en-US" dirty="0"/>
              <a:t>understanding State and local academic assessments</a:t>
            </a:r>
            <a:endParaRPr dirty="0"/>
          </a:p>
          <a:p>
            <a:pPr marL="0" lvl="0" indent="0" algn="l" rtl="0">
              <a:lnSpc>
                <a:spcPct val="90000"/>
              </a:lnSpc>
              <a:spcBef>
                <a:spcPts val="1000"/>
              </a:spcBef>
              <a:spcAft>
                <a:spcPts val="0"/>
              </a:spcAft>
              <a:buClr>
                <a:schemeClr val="dk1"/>
              </a:buClr>
              <a:buSzPts val="2400"/>
              <a:buNone/>
            </a:pPr>
            <a:endParaRPr dirty="0"/>
          </a:p>
        </p:txBody>
      </p:sp>
      <p:sp>
        <p:nvSpPr>
          <p:cNvPr id="732" name="Google Shape;732;p12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12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 Part A &amp; C: Resources</a:t>
            </a:r>
            <a:endParaRPr dirty="0"/>
          </a:p>
        </p:txBody>
      </p:sp>
      <p:sp>
        <p:nvSpPr>
          <p:cNvPr id="738" name="Google Shape;738;p12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dirty="0"/>
              <a:t>Stakeholder Engagement:</a:t>
            </a:r>
            <a:endParaRPr dirty="0"/>
          </a:p>
          <a:p>
            <a:pPr marL="228600" lvl="0" indent="-228600" algn="l" rtl="0">
              <a:lnSpc>
                <a:spcPct val="90000"/>
              </a:lnSpc>
              <a:spcBef>
                <a:spcPts val="1000"/>
              </a:spcBef>
              <a:spcAft>
                <a:spcPts val="0"/>
              </a:spcAft>
              <a:buClr>
                <a:schemeClr val="dk1"/>
              </a:buClr>
              <a:buSzPts val="2400"/>
              <a:buChar char="•"/>
            </a:pPr>
            <a:r>
              <a:rPr lang="en-US" dirty="0">
                <a:hlinkClick r:id="rId3"/>
              </a:rPr>
              <a:t>School and District Accountability Committees (</a:t>
            </a:r>
            <a:r>
              <a:rPr lang="en-US" u="sng" dirty="0">
                <a:solidFill>
                  <a:schemeClr val="hlink"/>
                </a:solidFill>
                <a:hlinkClick r:id="rId3"/>
              </a:rPr>
              <a:t>SACs &amp; DACs)</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4"/>
              </a:rPr>
              <a:t>Promising Practices for Family, School, Community Partnerships</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5"/>
              </a:rPr>
              <a:t>National Standards for Family School Partnerships</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6"/>
              </a:rPr>
              <a:t>Parent and Family Engagement Policy Examples</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7"/>
              </a:rPr>
              <a:t>What’s in it For Parents: </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8"/>
              </a:rPr>
              <a:t>Quick Brief on Family Engagement in Every Student Succeeds Act </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9"/>
              </a:rPr>
              <a:t>Parent and Family Engagement Provisions in the Every Student Succeeds Act</a:t>
            </a:r>
            <a:endParaRPr dirty="0"/>
          </a:p>
        </p:txBody>
      </p:sp>
      <p:sp>
        <p:nvSpPr>
          <p:cNvPr id="739" name="Google Shape;739;p12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27"/>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Title I, Part D: Prevention and Intervention Programs for Children and Youth who are Neglected, Delinquent, or At-Risk:</a:t>
            </a:r>
            <a:endParaRPr dirty="0"/>
          </a:p>
        </p:txBody>
      </p:sp>
      <p:sp>
        <p:nvSpPr>
          <p:cNvPr id="745" name="Google Shape;745;p127"/>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28"/>
          <p:cNvSpPr txBox="1">
            <a:spLocks noGrp="1"/>
          </p:cNvSpPr>
          <p:nvPr>
            <p:ph type="title"/>
          </p:nvPr>
        </p:nvSpPr>
        <p:spPr>
          <a:xfrm>
            <a:off x="443564" y="205176"/>
            <a:ext cx="9679004"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520"/>
              <a:buFont typeface="Arial"/>
              <a:buNone/>
            </a:pPr>
            <a:r>
              <a:rPr lang="en-US" sz="2520" dirty="0"/>
              <a:t>Title I, Part D: Prevention and Intervention Programs for Children and Youth who are Neglected, Delinquent, or At-Risk</a:t>
            </a:r>
            <a:endParaRPr sz="2520" dirty="0"/>
          </a:p>
        </p:txBody>
      </p:sp>
      <p:sp>
        <p:nvSpPr>
          <p:cNvPr id="752" name="Google Shape;752;p128"/>
          <p:cNvSpPr txBox="1">
            <a:spLocks noGrp="1"/>
          </p:cNvSpPr>
          <p:nvPr>
            <p:ph type="body" idx="1"/>
          </p:nvPr>
        </p:nvSpPr>
        <p:spPr>
          <a:xfrm>
            <a:off x="838200" y="1554480"/>
            <a:ext cx="9785279" cy="496961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b="1" u="sng" dirty="0"/>
              <a:t>Purpose</a:t>
            </a:r>
            <a:r>
              <a:rPr lang="en-US" dirty="0"/>
              <a:t>:</a:t>
            </a:r>
            <a:endParaRPr dirty="0"/>
          </a:p>
          <a:p>
            <a:pPr marL="228600" lvl="0" indent="-228600" algn="l" rtl="0">
              <a:lnSpc>
                <a:spcPct val="90000"/>
              </a:lnSpc>
              <a:spcBef>
                <a:spcPts val="1000"/>
              </a:spcBef>
              <a:spcAft>
                <a:spcPts val="0"/>
              </a:spcAft>
              <a:buClr>
                <a:schemeClr val="dk1"/>
              </a:buClr>
              <a:buSzPts val="2400"/>
              <a:buChar char="•"/>
            </a:pPr>
            <a:r>
              <a:rPr lang="en-US" dirty="0"/>
              <a:t>Improve educational services for children and youth who are neglected (N) or delinquent (D) </a:t>
            </a:r>
            <a:endParaRPr dirty="0"/>
          </a:p>
          <a:p>
            <a:pPr marL="228600" lvl="0" indent="-228600" algn="l" rtl="0">
              <a:lnSpc>
                <a:spcPct val="90000"/>
              </a:lnSpc>
              <a:spcBef>
                <a:spcPts val="1000"/>
              </a:spcBef>
              <a:spcAft>
                <a:spcPts val="0"/>
              </a:spcAft>
              <a:buClr>
                <a:schemeClr val="dk1"/>
              </a:buClr>
              <a:buSzPts val="2400"/>
              <a:buChar char="•"/>
            </a:pPr>
            <a:r>
              <a:rPr lang="en-US" dirty="0"/>
              <a:t>Provide services to children and youth who are N or D so that they can successfully transition from institutionalization to further education or employment</a:t>
            </a:r>
            <a:endParaRPr dirty="0"/>
          </a:p>
          <a:p>
            <a:pPr marL="228600" lvl="0" indent="-228600" algn="l" rtl="0">
              <a:lnSpc>
                <a:spcPct val="90000"/>
              </a:lnSpc>
              <a:spcBef>
                <a:spcPts val="1000"/>
              </a:spcBef>
              <a:spcAft>
                <a:spcPts val="0"/>
              </a:spcAft>
              <a:buClr>
                <a:schemeClr val="dk1"/>
              </a:buClr>
              <a:buSzPts val="2400"/>
              <a:buChar char="•"/>
            </a:pPr>
            <a:r>
              <a:rPr lang="en-US" dirty="0"/>
              <a:t>Prevent youth from dropping out of school and provide youth who have dropped out and youth returning from correctional facilities with a support system to ensure their continued education</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endParaRPr b="1" dirty="0"/>
          </a:p>
        </p:txBody>
      </p:sp>
      <p:sp>
        <p:nvSpPr>
          <p:cNvPr id="753" name="Google Shape;753;p12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36</a:t>
            </a:fld>
            <a:endParaRPr/>
          </a:p>
        </p:txBody>
      </p:sp>
      <p:sp>
        <p:nvSpPr>
          <p:cNvPr id="754" name="Google Shape;754;p128"/>
          <p:cNvSpPr/>
          <p:nvPr/>
        </p:nvSpPr>
        <p:spPr>
          <a:xfrm>
            <a:off x="4057763" y="6053708"/>
            <a:ext cx="3346152" cy="340519"/>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panose="020F0502020204030204" pitchFamily="34" charset="0"/>
                <a:ea typeface="Trebuchet MS"/>
                <a:cs typeface="Calibri" panose="020F0502020204030204" pitchFamily="34" charset="0"/>
                <a:sym typeface="Trebuchet MS"/>
              </a:rPr>
              <a:t>Every Student Succeeds Act,</a:t>
            </a:r>
            <a:r>
              <a:rPr lang="en-US" sz="1400" dirty="0">
                <a:solidFill>
                  <a:schemeClr val="dk1"/>
                </a:solidFill>
                <a:latin typeface="Calibri" panose="020F0502020204030204" pitchFamily="34" charset="0"/>
                <a:ea typeface="Calibri"/>
                <a:cs typeface="Calibri" panose="020F0502020204030204" pitchFamily="34" charset="0"/>
                <a:sym typeface="Calibri"/>
              </a:rPr>
              <a:t> §1401 -§1432</a:t>
            </a:r>
            <a:endParaRPr sz="1400"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755" name="Google Shape;755;p128"/>
          <p:cNvSpPr/>
          <p:nvPr/>
        </p:nvSpPr>
        <p:spPr>
          <a:xfrm>
            <a:off x="838200" y="5075352"/>
            <a:ext cx="10236199" cy="510778"/>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For more information and resources, please visit the </a:t>
            </a:r>
            <a:r>
              <a:rPr lang="en-US"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Title I, Part D homepage</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a6342caf09_0_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Title I, Part D Subparts </a:t>
            </a:r>
            <a:endParaRPr dirty="0"/>
          </a:p>
        </p:txBody>
      </p:sp>
      <p:sp>
        <p:nvSpPr>
          <p:cNvPr id="762" name="Google Shape;762;ga6342caf09_0_0"/>
          <p:cNvSpPr txBox="1">
            <a:spLocks noGrp="1"/>
          </p:cNvSpPr>
          <p:nvPr>
            <p:ph type="body" idx="1"/>
          </p:nvPr>
        </p:nvSpPr>
        <p:spPr>
          <a:xfrm>
            <a:off x="838200" y="1554480"/>
            <a:ext cx="10515600" cy="492252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b="1" dirty="0"/>
              <a:t>Subpart 1: State Agencies </a:t>
            </a:r>
            <a:endParaRPr dirty="0"/>
          </a:p>
          <a:p>
            <a:pPr marL="914400" marR="0" lvl="1" indent="-355600" algn="l" rtl="0">
              <a:lnSpc>
                <a:spcPct val="90000"/>
              </a:lnSpc>
              <a:spcBef>
                <a:spcPts val="500"/>
              </a:spcBef>
              <a:spcAft>
                <a:spcPts val="0"/>
              </a:spcAft>
              <a:buSzPts val="2000"/>
              <a:buChar char="•"/>
            </a:pPr>
            <a:r>
              <a:rPr lang="en-US" dirty="0"/>
              <a:t>Must spend 15-30% on transition services </a:t>
            </a:r>
            <a:endParaRPr dirty="0"/>
          </a:p>
          <a:p>
            <a:pPr marL="914400" marR="0" lvl="1" indent="-355600" algn="l" rtl="0">
              <a:lnSpc>
                <a:spcPct val="90000"/>
              </a:lnSpc>
              <a:spcBef>
                <a:spcPts val="500"/>
              </a:spcBef>
              <a:spcAft>
                <a:spcPts val="0"/>
              </a:spcAft>
              <a:buSzPts val="2000"/>
              <a:buChar char="•"/>
            </a:pPr>
            <a:r>
              <a:rPr lang="en-US" dirty="0"/>
              <a:t>Subject to supplement, not supplant </a:t>
            </a:r>
            <a:endParaRPr dirty="0"/>
          </a:p>
          <a:p>
            <a:pPr marL="914400" marR="0" lvl="1" indent="-355600" algn="l" rtl="0">
              <a:lnSpc>
                <a:spcPct val="90000"/>
              </a:lnSpc>
              <a:spcBef>
                <a:spcPts val="500"/>
              </a:spcBef>
              <a:spcAft>
                <a:spcPts val="0"/>
              </a:spcAft>
              <a:buSzPts val="2000"/>
              <a:buChar char="•"/>
            </a:pPr>
            <a:r>
              <a:rPr lang="en-US" dirty="0"/>
              <a:t>Institution-wide projects</a:t>
            </a:r>
            <a:endParaRPr dirty="0"/>
          </a:p>
          <a:p>
            <a:pPr marL="457200" lvl="0" indent="-381000" algn="l" rtl="0">
              <a:spcBef>
                <a:spcPts val="0"/>
              </a:spcBef>
              <a:spcAft>
                <a:spcPts val="0"/>
              </a:spcAft>
              <a:buSzPts val="2400"/>
              <a:buChar char="•"/>
            </a:pPr>
            <a:r>
              <a:rPr lang="en-US" b="1" dirty="0"/>
              <a:t>Subpart 2: Local Educational Agencies </a:t>
            </a:r>
            <a:endParaRPr dirty="0"/>
          </a:p>
          <a:p>
            <a:pPr marL="914400" lvl="1" indent="-355600" algn="l" rtl="0">
              <a:spcBef>
                <a:spcPts val="0"/>
              </a:spcBef>
              <a:spcAft>
                <a:spcPts val="0"/>
              </a:spcAft>
              <a:buSzPts val="2000"/>
              <a:buChar char="•"/>
            </a:pPr>
            <a:r>
              <a:rPr lang="en-US" dirty="0"/>
              <a:t>Does not have a transition services requirement but the funds should be primarily used for transition services </a:t>
            </a:r>
            <a:endParaRPr dirty="0"/>
          </a:p>
          <a:p>
            <a:pPr marL="914400" lvl="1" indent="-355600" algn="l" rtl="0">
              <a:spcBef>
                <a:spcPts val="0"/>
              </a:spcBef>
              <a:spcAft>
                <a:spcPts val="0"/>
              </a:spcAft>
              <a:buSzPts val="2000"/>
              <a:buChar char="•"/>
            </a:pPr>
            <a:r>
              <a:rPr lang="en-US" dirty="0"/>
              <a:t>Needs to have a </a:t>
            </a:r>
            <a:r>
              <a:rPr lang="en-US" u="sng" dirty="0">
                <a:solidFill>
                  <a:schemeClr val="hlink"/>
                </a:solidFill>
                <a:hlinkClick r:id="rId3"/>
              </a:rPr>
              <a:t>formal agreement</a:t>
            </a:r>
            <a:r>
              <a:rPr lang="en-US" dirty="0"/>
              <a:t> between the facility and the LEA </a:t>
            </a:r>
            <a:endParaRPr dirty="0"/>
          </a:p>
          <a:p>
            <a:pPr marL="457200" lvl="0" indent="-381000" algn="l" rtl="0">
              <a:spcBef>
                <a:spcPts val="0"/>
              </a:spcBef>
              <a:spcAft>
                <a:spcPts val="0"/>
              </a:spcAft>
              <a:buSzPts val="2400"/>
              <a:buChar char="•"/>
            </a:pPr>
            <a:r>
              <a:rPr lang="en-US" b="1" dirty="0"/>
              <a:t>Subpart 3: Evaluation </a:t>
            </a:r>
            <a:endParaRPr b="1" dirty="0"/>
          </a:p>
          <a:p>
            <a:pPr marL="914400" marR="0" lvl="1" indent="-355600" algn="l" rtl="0">
              <a:lnSpc>
                <a:spcPct val="90000"/>
              </a:lnSpc>
              <a:spcBef>
                <a:spcPts val="0"/>
              </a:spcBef>
              <a:spcAft>
                <a:spcPts val="0"/>
              </a:spcAft>
              <a:buSzPts val="2000"/>
              <a:buChar char="•"/>
            </a:pPr>
            <a:r>
              <a:rPr lang="en-US" dirty="0"/>
              <a:t>Requires that both Subpart 1 and Subpart 2 recipients evaluate the programs that they implement </a:t>
            </a:r>
            <a:endParaRPr dirty="0"/>
          </a:p>
          <a:p>
            <a:pPr marL="914400" marR="0" lvl="1" indent="-355600" algn="l" rtl="0">
              <a:lnSpc>
                <a:spcPct val="90000"/>
              </a:lnSpc>
              <a:spcBef>
                <a:spcPts val="0"/>
              </a:spcBef>
              <a:spcAft>
                <a:spcPts val="0"/>
              </a:spcAft>
              <a:buSzPts val="2000"/>
              <a:buChar char="•"/>
            </a:pPr>
            <a:r>
              <a:rPr lang="en-US" dirty="0"/>
              <a:t>Annually evaluate the program and disaggregate data on participation by gender, race, ethnicity, and age; and </a:t>
            </a:r>
            <a:endParaRPr dirty="0"/>
          </a:p>
          <a:p>
            <a:pPr marL="914400" marR="0" lvl="1" indent="-355600" algn="l" rtl="0">
              <a:lnSpc>
                <a:spcPct val="90000"/>
              </a:lnSpc>
              <a:spcBef>
                <a:spcPts val="0"/>
              </a:spcBef>
              <a:spcAft>
                <a:spcPts val="0"/>
              </a:spcAft>
              <a:buSzPts val="2000"/>
              <a:buChar char="•"/>
            </a:pPr>
            <a:r>
              <a:rPr lang="en-US" dirty="0"/>
              <a:t>Use evaluation data to plan and improve subsequent programs for participating children and youth.</a:t>
            </a:r>
            <a:endParaRPr dirty="0"/>
          </a:p>
        </p:txBody>
      </p:sp>
      <p:sp>
        <p:nvSpPr>
          <p:cNvPr id="763" name="Google Shape;763;ga6342caf09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ga6c3c8d66b_0_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Counting versus Serving Students</a:t>
            </a:r>
            <a:endParaRPr b="1" dirty="0"/>
          </a:p>
        </p:txBody>
      </p:sp>
      <p:sp>
        <p:nvSpPr>
          <p:cNvPr id="792" name="Google Shape;792;ga6c3c8d66b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38</a:t>
            </a:fld>
            <a:endParaRPr/>
          </a:p>
        </p:txBody>
      </p:sp>
      <p:sp>
        <p:nvSpPr>
          <p:cNvPr id="3" name="Text Placeholder 2">
            <a:extLst>
              <a:ext uri="{FF2B5EF4-FFF2-40B4-BE49-F238E27FC236}">
                <a16:creationId xmlns:a16="http://schemas.microsoft.com/office/drawing/2014/main" id="{BE28AC6A-22DF-47C1-815A-3BBE87B23EE0}"/>
              </a:ext>
            </a:extLst>
          </p:cNvPr>
          <p:cNvSpPr>
            <a:spLocks noGrp="1"/>
          </p:cNvSpPr>
          <p:nvPr>
            <p:ph type="body" idx="1"/>
          </p:nvPr>
        </p:nvSpPr>
        <p:spPr/>
        <p:txBody>
          <a:bodyPr/>
          <a:lstStyle/>
          <a:p>
            <a:pPr marL="342900" indent="-342900"/>
            <a:r>
              <a:rPr lang="en-US" dirty="0"/>
              <a:t>Annual Count is required for both Subpart 1 and Subpart 2</a:t>
            </a:r>
          </a:p>
          <a:p>
            <a:pPr marL="800100" lvl="1" indent="-342900"/>
            <a:r>
              <a:rPr lang="en-US" dirty="0"/>
              <a:t>Collected in December </a:t>
            </a:r>
          </a:p>
          <a:p>
            <a:pPr marL="800100" lvl="1" indent="-342900"/>
            <a:r>
              <a:rPr lang="en-US" dirty="0"/>
              <a:t>Generates funding for the next year</a:t>
            </a:r>
          </a:p>
          <a:p>
            <a:pPr marL="342900" indent="-342900"/>
            <a:r>
              <a:rPr lang="en-US" dirty="0"/>
              <a:t>Counting Versus Serving </a:t>
            </a:r>
          </a:p>
          <a:p>
            <a:pPr marL="342900" indent="-342900"/>
            <a:r>
              <a:rPr lang="en-US" dirty="0"/>
              <a:t>If you have a facility within your district that you think should be counted in the Annual Count, please reach out to </a:t>
            </a:r>
            <a:r>
              <a:rPr lang="en-US" u="sng" dirty="0">
                <a:solidFill>
                  <a:schemeClr val="hlink"/>
                </a:solidFill>
                <a:hlinkClick r:id="rId3"/>
              </a:rPr>
              <a:t>Alan Shimmin</a:t>
            </a:r>
            <a:r>
              <a:rPr lang="en-US" dirty="0"/>
              <a:t> or </a:t>
            </a:r>
            <a:r>
              <a:rPr lang="en-US" u="sng" dirty="0">
                <a:solidFill>
                  <a:schemeClr val="hlink"/>
                </a:solidFill>
                <a:hlinkClick r:id="rId4"/>
              </a:rPr>
              <a:t>Michelle Prael</a:t>
            </a:r>
            <a:r>
              <a:rPr lang="en-US" dirty="0"/>
              <a:t> </a:t>
            </a:r>
          </a:p>
          <a:p>
            <a:pPr marL="342900" indent="-342900"/>
            <a:r>
              <a:rPr lang="en-US" dirty="0"/>
              <a:t>All facilities served with Title I, Part D funds, must report in the Consolidated State Performance Report (CSPR)</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a6342caf09_0_13"/>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Allowable Uses for Subpart 2  </a:t>
            </a:r>
            <a:endParaRPr dirty="0"/>
          </a:p>
        </p:txBody>
      </p:sp>
      <p:sp>
        <p:nvSpPr>
          <p:cNvPr id="803" name="Google Shape;803;ga6342caf09_0_13"/>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dirty="0"/>
              <a:t>Transition services</a:t>
            </a:r>
            <a:endParaRPr dirty="0"/>
          </a:p>
          <a:p>
            <a:pPr marL="457200" lvl="0" indent="-381000" algn="l" rtl="0">
              <a:spcBef>
                <a:spcPts val="0"/>
              </a:spcBef>
              <a:spcAft>
                <a:spcPts val="0"/>
              </a:spcAft>
              <a:buSzPts val="2400"/>
              <a:buChar char="•"/>
            </a:pPr>
            <a:r>
              <a:rPr lang="en-US" dirty="0"/>
              <a:t>Dropout prevention programs for at risk children and youth </a:t>
            </a:r>
            <a:endParaRPr dirty="0"/>
          </a:p>
          <a:p>
            <a:pPr marL="457200" lvl="0" indent="-381000" algn="l" rtl="0">
              <a:spcBef>
                <a:spcPts val="0"/>
              </a:spcBef>
              <a:spcAft>
                <a:spcPts val="0"/>
              </a:spcAft>
              <a:buSzPts val="2400"/>
              <a:buChar char="•"/>
            </a:pPr>
            <a:r>
              <a:rPr lang="en-US" dirty="0"/>
              <a:t>Health and social services</a:t>
            </a:r>
            <a:endParaRPr dirty="0"/>
          </a:p>
          <a:p>
            <a:pPr marL="457200" lvl="0" indent="-381000" algn="l" rtl="0">
              <a:spcBef>
                <a:spcPts val="0"/>
              </a:spcBef>
              <a:spcAft>
                <a:spcPts val="0"/>
              </a:spcAft>
              <a:buSzPts val="2400"/>
              <a:buChar char="•"/>
            </a:pPr>
            <a:r>
              <a:rPr lang="en-US" dirty="0"/>
              <a:t>Special programs that will meet the unique academic needs of children and youth </a:t>
            </a:r>
            <a:endParaRPr dirty="0"/>
          </a:p>
          <a:p>
            <a:pPr marL="457200" lvl="0" indent="-381000" algn="l" rtl="0">
              <a:spcBef>
                <a:spcPts val="0"/>
              </a:spcBef>
              <a:spcAft>
                <a:spcPts val="0"/>
              </a:spcAft>
              <a:buSzPts val="2400"/>
              <a:buChar char="•"/>
            </a:pPr>
            <a:r>
              <a:rPr lang="en-US" dirty="0"/>
              <a:t>Mentoring and peer mediation programs</a:t>
            </a:r>
            <a:endParaRPr dirty="0"/>
          </a:p>
          <a:p>
            <a:pPr marL="457200" lvl="0" indent="-381000" algn="l" rtl="0">
              <a:spcBef>
                <a:spcPts val="0"/>
              </a:spcBef>
              <a:spcAft>
                <a:spcPts val="0"/>
              </a:spcAft>
              <a:buSzPts val="2400"/>
              <a:buChar char="•"/>
            </a:pPr>
            <a:r>
              <a:rPr lang="en-US" dirty="0"/>
              <a:t>Programs for at-risk Indian children and youth</a:t>
            </a:r>
            <a:endParaRPr dirty="0"/>
          </a:p>
          <a:p>
            <a:pPr marL="457200" lvl="0" indent="-381000" algn="l" rtl="0">
              <a:spcBef>
                <a:spcPts val="0"/>
              </a:spcBef>
              <a:spcAft>
                <a:spcPts val="0"/>
              </a:spcAft>
              <a:buSzPts val="2400"/>
              <a:buChar char="•"/>
            </a:pPr>
            <a:r>
              <a:rPr lang="en-US" dirty="0"/>
              <a:t>Pay for success initiatives  </a:t>
            </a:r>
            <a:endParaRPr dirty="0"/>
          </a:p>
        </p:txBody>
      </p:sp>
      <p:sp>
        <p:nvSpPr>
          <p:cNvPr id="804" name="Google Shape;804;ga6342caf09_0_1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3"/>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Unit of Federal Programs Administration</a:t>
            </a:r>
            <a:endParaRPr dirty="0"/>
          </a:p>
        </p:txBody>
      </p:sp>
      <p:sp>
        <p:nvSpPr>
          <p:cNvPr id="142" name="Google Shape;142;p93"/>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32"/>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Title II, Part A: Preparing, Training, and Recruiting, High-Quality Teachers, Principals and other School Leaders</a:t>
            </a:r>
            <a:endParaRPr dirty="0"/>
          </a:p>
        </p:txBody>
      </p:sp>
      <p:sp>
        <p:nvSpPr>
          <p:cNvPr id="810" name="Google Shape;810;p132"/>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33"/>
          <p:cNvSpPr txBox="1">
            <a:spLocks noGrp="1"/>
          </p:cNvSpPr>
          <p:nvPr>
            <p:ph type="title"/>
          </p:nvPr>
        </p:nvSpPr>
        <p:spPr>
          <a:xfrm>
            <a:off x="443564" y="205176"/>
            <a:ext cx="8914619"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II, Part A: Supporting Effective Instruction</a:t>
            </a:r>
            <a:endParaRPr dirty="0"/>
          </a:p>
        </p:txBody>
      </p:sp>
      <p:sp>
        <p:nvSpPr>
          <p:cNvPr id="817" name="Google Shape;817;p133"/>
          <p:cNvSpPr txBox="1">
            <a:spLocks noGrp="1"/>
          </p:cNvSpPr>
          <p:nvPr>
            <p:ph type="body" idx="1"/>
          </p:nvPr>
        </p:nvSpPr>
        <p:spPr>
          <a:xfrm>
            <a:off x="838200" y="1554480"/>
            <a:ext cx="4576281" cy="4979884"/>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Clr>
                <a:schemeClr val="dk1"/>
              </a:buClr>
              <a:buSzPts val="2220"/>
              <a:buNone/>
            </a:pPr>
            <a:r>
              <a:rPr lang="en-US" sz="2220" b="1" u="sng" dirty="0"/>
              <a:t>Purpose</a:t>
            </a:r>
            <a:r>
              <a:rPr lang="en-US" sz="2220" dirty="0"/>
              <a:t>:</a:t>
            </a:r>
            <a:endParaRPr sz="2220" dirty="0"/>
          </a:p>
          <a:p>
            <a:pPr marL="228600" lvl="0" indent="-228600" algn="l" rtl="0">
              <a:lnSpc>
                <a:spcPct val="80000"/>
              </a:lnSpc>
              <a:spcBef>
                <a:spcPts val="1000"/>
              </a:spcBef>
              <a:spcAft>
                <a:spcPts val="0"/>
              </a:spcAft>
              <a:buClr>
                <a:schemeClr val="dk1"/>
              </a:buClr>
              <a:buSzPts val="2220"/>
              <a:buChar char="•"/>
            </a:pPr>
            <a:r>
              <a:rPr lang="en-US" sz="2220" dirty="0"/>
              <a:t>Increase student achievement consistent with the challenging State academic standards</a:t>
            </a:r>
            <a:endParaRPr dirty="0"/>
          </a:p>
          <a:p>
            <a:pPr marL="228600" lvl="0" indent="-228600" algn="l" rtl="0">
              <a:lnSpc>
                <a:spcPct val="80000"/>
              </a:lnSpc>
              <a:spcBef>
                <a:spcPts val="1000"/>
              </a:spcBef>
              <a:spcAft>
                <a:spcPts val="0"/>
              </a:spcAft>
              <a:buClr>
                <a:schemeClr val="dk1"/>
              </a:buClr>
              <a:buSzPts val="2220"/>
              <a:buChar char="•"/>
            </a:pPr>
            <a:r>
              <a:rPr lang="en-US" sz="2220" dirty="0"/>
              <a:t>Improve the quality and effectiveness of teachers, principals, and other school leaders</a:t>
            </a:r>
            <a:endParaRPr dirty="0"/>
          </a:p>
          <a:p>
            <a:pPr marL="228600" lvl="0" indent="-228600" algn="l" rtl="0">
              <a:lnSpc>
                <a:spcPct val="80000"/>
              </a:lnSpc>
              <a:spcBef>
                <a:spcPts val="1000"/>
              </a:spcBef>
              <a:spcAft>
                <a:spcPts val="0"/>
              </a:spcAft>
              <a:buClr>
                <a:schemeClr val="dk1"/>
              </a:buClr>
              <a:buSzPts val="2220"/>
              <a:buChar char="•"/>
            </a:pPr>
            <a:r>
              <a:rPr lang="en-US" sz="2220" dirty="0"/>
              <a:t>Increase the number of teachers principals, and other school leaders who are effective in improving academic achievement in schools</a:t>
            </a:r>
            <a:endParaRPr dirty="0"/>
          </a:p>
          <a:p>
            <a:pPr marL="228600" lvl="0" indent="-228600" algn="l" rtl="0">
              <a:lnSpc>
                <a:spcPct val="80000"/>
              </a:lnSpc>
              <a:spcBef>
                <a:spcPts val="1000"/>
              </a:spcBef>
              <a:spcAft>
                <a:spcPts val="0"/>
              </a:spcAft>
              <a:buClr>
                <a:schemeClr val="dk1"/>
              </a:buClr>
              <a:buSzPts val="2220"/>
              <a:buChar char="•"/>
            </a:pPr>
            <a:r>
              <a:rPr lang="en-US" sz="2220" dirty="0"/>
              <a:t>Provide low-income and minority students greater access to effective teachers, principals, and other school leaders</a:t>
            </a:r>
            <a:endParaRPr dirty="0"/>
          </a:p>
          <a:p>
            <a:pPr marL="0" lvl="0" indent="0" algn="l" rtl="0">
              <a:lnSpc>
                <a:spcPct val="80000"/>
              </a:lnSpc>
              <a:spcBef>
                <a:spcPts val="1000"/>
              </a:spcBef>
              <a:spcAft>
                <a:spcPts val="0"/>
              </a:spcAft>
              <a:buClr>
                <a:schemeClr val="dk1"/>
              </a:buClr>
              <a:buSzPts val="2220"/>
              <a:buNone/>
            </a:pPr>
            <a:endParaRPr sz="2220" dirty="0"/>
          </a:p>
          <a:p>
            <a:pPr marL="0" lvl="0" indent="0" algn="l" rtl="0">
              <a:lnSpc>
                <a:spcPct val="80000"/>
              </a:lnSpc>
              <a:spcBef>
                <a:spcPts val="1000"/>
              </a:spcBef>
              <a:spcAft>
                <a:spcPts val="0"/>
              </a:spcAft>
              <a:buClr>
                <a:schemeClr val="dk1"/>
              </a:buClr>
              <a:buSzPts val="2220"/>
              <a:buNone/>
            </a:pPr>
            <a:endParaRPr sz="2220" b="1" dirty="0"/>
          </a:p>
        </p:txBody>
      </p:sp>
      <p:sp>
        <p:nvSpPr>
          <p:cNvPr id="818" name="Google Shape;818;p13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41</a:t>
            </a:fld>
            <a:endParaRPr/>
          </a:p>
        </p:txBody>
      </p:sp>
      <p:sp>
        <p:nvSpPr>
          <p:cNvPr id="819" name="Google Shape;819;p133"/>
          <p:cNvSpPr/>
          <p:nvPr/>
        </p:nvSpPr>
        <p:spPr>
          <a:xfrm>
            <a:off x="5722705" y="1669526"/>
            <a:ext cx="6298057" cy="1021556"/>
          </a:xfrm>
          <a:prstGeom prst="flowChartAlternateProcess">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All activities supported with Title II, Part A funds shall address the learning needs of all students including children with disabilities, English learners, and gifted and talented students</a:t>
            </a:r>
            <a:endParaRPr dirty="0"/>
          </a:p>
        </p:txBody>
      </p:sp>
      <p:sp>
        <p:nvSpPr>
          <p:cNvPr id="820" name="Google Shape;820;p133"/>
          <p:cNvSpPr/>
          <p:nvPr/>
        </p:nvSpPr>
        <p:spPr>
          <a:xfrm>
            <a:off x="5722706" y="3256909"/>
            <a:ext cx="6298056" cy="2699266"/>
          </a:xfrm>
          <a:prstGeom prst="bevel">
            <a:avLst>
              <a:gd name="adj" fmla="val 12500"/>
            </a:avLst>
          </a:prstGeom>
          <a:gradFill>
            <a:gsLst>
              <a:gs pos="0">
                <a:srgbClr val="AA8000"/>
              </a:gs>
              <a:gs pos="48000">
                <a:srgbClr val="FFC107"/>
              </a:gs>
              <a:gs pos="100000">
                <a:srgbClr val="FFD966"/>
              </a:gs>
            </a:gsLst>
            <a:lin ang="162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dk1"/>
                </a:solidFill>
                <a:latin typeface="Calibri"/>
                <a:ea typeface="Calibri"/>
                <a:cs typeface="Calibri"/>
                <a:sym typeface="Calibri"/>
              </a:rPr>
              <a:t>Equitable Access of Teachers (EDT)</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If low-income or minority children enrolled in schools assisted under Title I, Part A are served at disproportionate rates by ineffective, out-of-field, or inexperienced teachers, the LEA must prioritize Title II, Part A funds to improve equitable access to effective, qualified, and experienced teachers for these students</a:t>
            </a:r>
            <a:endParaRPr sz="1800">
              <a:solidFill>
                <a:schemeClr val="dk1"/>
              </a:solidFill>
              <a:latin typeface="Calibri"/>
              <a:ea typeface="Calibri"/>
              <a:cs typeface="Calibri"/>
              <a:sym typeface="Calibri"/>
            </a:endParaRPr>
          </a:p>
        </p:txBody>
      </p:sp>
      <p:sp>
        <p:nvSpPr>
          <p:cNvPr id="821" name="Google Shape;821;p133"/>
          <p:cNvSpPr/>
          <p:nvPr/>
        </p:nvSpPr>
        <p:spPr>
          <a:xfrm>
            <a:off x="4410225" y="6306566"/>
            <a:ext cx="3371549" cy="340474"/>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panose="020F0502020204030204" pitchFamily="34" charset="0"/>
                <a:ea typeface="Trebuchet MS"/>
                <a:cs typeface="Calibri" panose="020F0502020204030204" pitchFamily="34" charset="0"/>
                <a:sym typeface="Trebuchet MS"/>
              </a:rPr>
              <a:t>Every Student Succeeds Act,</a:t>
            </a:r>
            <a:r>
              <a:rPr lang="en-US" sz="1400" dirty="0">
                <a:solidFill>
                  <a:schemeClr val="dk1"/>
                </a:solidFill>
                <a:latin typeface="Calibri" panose="020F0502020204030204" pitchFamily="34" charset="0"/>
                <a:ea typeface="Calibri"/>
                <a:cs typeface="Calibri" panose="020F0502020204030204" pitchFamily="34" charset="0"/>
                <a:sym typeface="Calibri"/>
              </a:rPr>
              <a:t> §2001 -§2302</a:t>
            </a:r>
            <a:endParaRPr sz="1400" dirty="0">
              <a:solidFill>
                <a:schemeClr val="dk1"/>
              </a:solidFill>
              <a:latin typeface="Calibri" panose="020F0502020204030204" pitchFamily="34" charset="0"/>
              <a:ea typeface="Trebuchet MS"/>
              <a:cs typeface="Calibri" panose="020F0502020204030204" pitchFamily="34" charset="0"/>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34"/>
          <p:cNvSpPr>
            <a:spLocks noGrp="1"/>
          </p:cNvSpPr>
          <p:nvPr>
            <p:ph type="body" idx="1"/>
          </p:nvPr>
        </p:nvSpPr>
        <p:spPr>
          <a:xfrm>
            <a:off x="838200" y="1554480"/>
            <a:ext cx="5181600" cy="4351338"/>
          </a:xfrm>
          <a:prstGeom prst="flowChartAlternateProcess">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dirty="0">
                <a:solidFill>
                  <a:schemeClr val="dk1"/>
                </a:solidFill>
                <a:latin typeface="Calibri"/>
                <a:ea typeface="Calibri"/>
                <a:cs typeface="Calibri"/>
                <a:sym typeface="Calibri"/>
              </a:rPr>
              <a:t>Funds </a:t>
            </a:r>
            <a:r>
              <a:rPr lang="en-US" b="1" i="1" dirty="0">
                <a:solidFill>
                  <a:schemeClr val="dk1"/>
                </a:solidFill>
                <a:latin typeface="Calibri"/>
                <a:ea typeface="Calibri"/>
                <a:cs typeface="Calibri"/>
                <a:sym typeface="Calibri"/>
              </a:rPr>
              <a:t>can</a:t>
            </a:r>
            <a:r>
              <a:rPr lang="en-US" dirty="0">
                <a:solidFill>
                  <a:schemeClr val="dk1"/>
                </a:solidFill>
                <a:latin typeface="Calibri"/>
                <a:ea typeface="Calibri"/>
                <a:cs typeface="Calibri"/>
                <a:sym typeface="Calibri"/>
              </a:rPr>
              <a:t> be used to support:</a:t>
            </a:r>
            <a:endParaRPr dirty="0"/>
          </a:p>
          <a:p>
            <a:pPr marL="685800" lvl="1" indent="-228600" algn="l" rtl="0">
              <a:lnSpc>
                <a:spcPct val="90000"/>
              </a:lnSpc>
              <a:spcBef>
                <a:spcPts val="500"/>
              </a:spcBef>
              <a:spcAft>
                <a:spcPts val="0"/>
              </a:spcAft>
              <a:buClr>
                <a:schemeClr val="dk1"/>
              </a:buClr>
              <a:buSzPts val="2000"/>
              <a:buChar char="•"/>
            </a:pPr>
            <a:r>
              <a:rPr lang="en-US" dirty="0">
                <a:solidFill>
                  <a:schemeClr val="dk1"/>
                </a:solidFill>
                <a:latin typeface="Calibri"/>
                <a:ea typeface="Calibri"/>
                <a:cs typeface="Calibri"/>
                <a:sym typeface="Calibri"/>
              </a:rPr>
              <a:t>Teacher leadership activities</a:t>
            </a:r>
            <a:endParaRPr dirty="0"/>
          </a:p>
          <a:p>
            <a:pPr marL="685800" lvl="1" indent="-228600" algn="l" rtl="0">
              <a:lnSpc>
                <a:spcPct val="90000"/>
              </a:lnSpc>
              <a:spcBef>
                <a:spcPts val="500"/>
              </a:spcBef>
              <a:spcAft>
                <a:spcPts val="0"/>
              </a:spcAft>
              <a:buClr>
                <a:schemeClr val="dk1"/>
              </a:buClr>
              <a:buSzPts val="2000"/>
              <a:buChar char="•"/>
            </a:pPr>
            <a:r>
              <a:rPr lang="en-US" dirty="0">
                <a:solidFill>
                  <a:schemeClr val="dk1"/>
                </a:solidFill>
                <a:latin typeface="Calibri"/>
                <a:ea typeface="Calibri"/>
                <a:cs typeface="Calibri"/>
                <a:sym typeface="Calibri"/>
              </a:rPr>
              <a:t>Principal training for strong evaluation</a:t>
            </a:r>
            <a:endParaRPr dirty="0"/>
          </a:p>
          <a:p>
            <a:pPr marL="685800" lvl="1" indent="-228600" algn="l" rtl="0">
              <a:lnSpc>
                <a:spcPct val="90000"/>
              </a:lnSpc>
              <a:spcBef>
                <a:spcPts val="500"/>
              </a:spcBef>
              <a:spcAft>
                <a:spcPts val="0"/>
              </a:spcAft>
              <a:buClr>
                <a:schemeClr val="dk1"/>
              </a:buClr>
              <a:buSzPts val="2000"/>
              <a:buChar char="•"/>
            </a:pPr>
            <a:r>
              <a:rPr lang="en-US" dirty="0">
                <a:solidFill>
                  <a:schemeClr val="dk1"/>
                </a:solidFill>
                <a:latin typeface="Calibri"/>
                <a:ea typeface="Calibri"/>
                <a:cs typeface="Calibri"/>
                <a:sym typeface="Calibri"/>
              </a:rPr>
              <a:t>Professional development that is sustained, collaborative, data-driven, and classroom-focused</a:t>
            </a:r>
            <a:endParaRPr dirty="0"/>
          </a:p>
          <a:p>
            <a:pPr marL="685800" lvl="1" indent="-228600" algn="l" rtl="0">
              <a:lnSpc>
                <a:spcPct val="90000"/>
              </a:lnSpc>
              <a:spcBef>
                <a:spcPts val="500"/>
              </a:spcBef>
              <a:spcAft>
                <a:spcPts val="0"/>
              </a:spcAft>
              <a:buClr>
                <a:schemeClr val="dk1"/>
              </a:buClr>
              <a:buSzPts val="2000"/>
              <a:buChar char="•"/>
            </a:pPr>
            <a:r>
              <a:rPr lang="en-US" dirty="0">
                <a:solidFill>
                  <a:schemeClr val="dk1"/>
                </a:solidFill>
                <a:latin typeface="Calibri"/>
                <a:ea typeface="Calibri"/>
                <a:cs typeface="Calibri"/>
                <a:sym typeface="Calibri"/>
              </a:rPr>
              <a:t>Instructional coaches</a:t>
            </a:r>
            <a:endParaRPr dirty="0"/>
          </a:p>
          <a:p>
            <a:pPr marL="685800" lvl="1" indent="-228600" algn="l" rtl="0">
              <a:lnSpc>
                <a:spcPct val="90000"/>
              </a:lnSpc>
              <a:spcBef>
                <a:spcPts val="500"/>
              </a:spcBef>
              <a:spcAft>
                <a:spcPts val="0"/>
              </a:spcAft>
              <a:buClr>
                <a:schemeClr val="dk1"/>
              </a:buClr>
              <a:buSzPts val="2000"/>
              <a:buChar char="•"/>
            </a:pPr>
            <a:r>
              <a:rPr lang="en-US" dirty="0">
                <a:solidFill>
                  <a:schemeClr val="dk1"/>
                </a:solidFill>
                <a:latin typeface="Calibri"/>
                <a:ea typeface="Calibri"/>
                <a:cs typeface="Calibri"/>
                <a:sym typeface="Calibri"/>
              </a:rPr>
              <a:t>Implementing a teacher pipeline program, with intentional, systemic recruitment and preparation</a:t>
            </a:r>
            <a:endParaRPr dirty="0"/>
          </a:p>
          <a:p>
            <a:pPr marL="685800" lvl="1" indent="-101600" algn="l" rtl="0">
              <a:lnSpc>
                <a:spcPct val="90000"/>
              </a:lnSpc>
              <a:spcBef>
                <a:spcPts val="500"/>
              </a:spcBef>
              <a:spcAft>
                <a:spcPts val="0"/>
              </a:spcAft>
              <a:buClr>
                <a:schemeClr val="dk1"/>
              </a:buClr>
              <a:buSzPts val="2000"/>
              <a:buNone/>
            </a:pPr>
            <a:endParaRPr dirty="0"/>
          </a:p>
        </p:txBody>
      </p:sp>
      <p:sp>
        <p:nvSpPr>
          <p:cNvPr id="828" name="Google Shape;828;p134"/>
          <p:cNvSpPr>
            <a:spLocks noGrp="1"/>
          </p:cNvSpPr>
          <p:nvPr>
            <p:ph type="body" idx="2"/>
          </p:nvPr>
        </p:nvSpPr>
        <p:spPr>
          <a:xfrm>
            <a:off x="6172200" y="1554480"/>
            <a:ext cx="5181600" cy="4351338"/>
          </a:xfrm>
          <a:prstGeom prst="flowChartAlternateProcess">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dirty="0">
                <a:solidFill>
                  <a:schemeClr val="dk1"/>
                </a:solidFill>
                <a:latin typeface="Calibri"/>
                <a:ea typeface="Calibri"/>
                <a:cs typeface="Calibri"/>
                <a:sym typeface="Calibri"/>
              </a:rPr>
              <a:t>Funds </a:t>
            </a:r>
            <a:r>
              <a:rPr lang="en-US" b="1" i="1" dirty="0">
                <a:solidFill>
                  <a:schemeClr val="dk1"/>
                </a:solidFill>
                <a:latin typeface="Calibri"/>
                <a:ea typeface="Calibri"/>
                <a:cs typeface="Calibri"/>
                <a:sym typeface="Calibri"/>
              </a:rPr>
              <a:t>CANNOT</a:t>
            </a:r>
            <a:r>
              <a:rPr lang="en-US" dirty="0">
                <a:solidFill>
                  <a:schemeClr val="dk1"/>
                </a:solidFill>
                <a:latin typeface="Calibri"/>
                <a:ea typeface="Calibri"/>
                <a:cs typeface="Calibri"/>
                <a:sym typeface="Calibri"/>
              </a:rPr>
              <a:t> be used to: </a:t>
            </a:r>
            <a:endParaRPr dirty="0"/>
          </a:p>
          <a:p>
            <a:pPr marL="685800" lvl="1" indent="-228600" algn="l" rtl="0">
              <a:lnSpc>
                <a:spcPct val="90000"/>
              </a:lnSpc>
              <a:spcBef>
                <a:spcPts val="500"/>
              </a:spcBef>
              <a:spcAft>
                <a:spcPts val="0"/>
              </a:spcAft>
              <a:buClr>
                <a:schemeClr val="dk1"/>
              </a:buClr>
              <a:buSzPts val="2000"/>
              <a:buChar char="•"/>
            </a:pPr>
            <a:r>
              <a:rPr lang="en-US" dirty="0">
                <a:solidFill>
                  <a:schemeClr val="dk1"/>
                </a:solidFill>
                <a:latin typeface="Calibri"/>
                <a:ea typeface="Calibri"/>
                <a:cs typeface="Calibri"/>
                <a:sym typeface="Calibri"/>
              </a:rPr>
              <a:t>Purchase curriculum (for student learning)</a:t>
            </a:r>
            <a:endParaRPr dirty="0"/>
          </a:p>
          <a:p>
            <a:pPr marL="685800" lvl="1" indent="-228600" algn="l" rtl="0">
              <a:lnSpc>
                <a:spcPct val="90000"/>
              </a:lnSpc>
              <a:spcBef>
                <a:spcPts val="500"/>
              </a:spcBef>
              <a:spcAft>
                <a:spcPts val="0"/>
              </a:spcAft>
              <a:buClr>
                <a:schemeClr val="dk1"/>
              </a:buClr>
              <a:buSzPts val="2000"/>
              <a:buChar char="•"/>
            </a:pPr>
            <a:r>
              <a:rPr lang="en-US" dirty="0">
                <a:solidFill>
                  <a:schemeClr val="dk1"/>
                </a:solidFill>
                <a:latin typeface="Calibri"/>
                <a:ea typeface="Calibri"/>
                <a:cs typeface="Calibri"/>
                <a:sym typeface="Calibri"/>
              </a:rPr>
              <a:t>Pay for principal training not focused on supporting instructional improvement</a:t>
            </a:r>
            <a:endParaRPr dirty="0"/>
          </a:p>
          <a:p>
            <a:pPr marL="685800" lvl="1" indent="-228600" algn="l" rtl="0">
              <a:lnSpc>
                <a:spcPct val="90000"/>
              </a:lnSpc>
              <a:spcBef>
                <a:spcPts val="500"/>
              </a:spcBef>
              <a:spcAft>
                <a:spcPts val="0"/>
              </a:spcAft>
              <a:buClr>
                <a:schemeClr val="dk1"/>
              </a:buClr>
              <a:buSzPts val="2000"/>
              <a:buChar char="•"/>
            </a:pPr>
            <a:r>
              <a:rPr lang="en-US" dirty="0">
                <a:solidFill>
                  <a:schemeClr val="dk1"/>
                </a:solidFill>
                <a:latin typeface="Calibri"/>
                <a:ea typeface="Calibri"/>
                <a:cs typeface="Calibri"/>
                <a:sym typeface="Calibri"/>
              </a:rPr>
              <a:t>One-off trainings (1 day, workshop), trainings that do not align to school/LEA CNA</a:t>
            </a:r>
            <a:endParaRPr dirty="0"/>
          </a:p>
          <a:p>
            <a:pPr marL="685800" lvl="1" indent="-228600" algn="l" rtl="0">
              <a:lnSpc>
                <a:spcPct val="90000"/>
              </a:lnSpc>
              <a:spcBef>
                <a:spcPts val="500"/>
              </a:spcBef>
              <a:spcAft>
                <a:spcPts val="0"/>
              </a:spcAft>
              <a:buClr>
                <a:schemeClr val="dk1"/>
              </a:buClr>
              <a:buSzPts val="2000"/>
              <a:buChar char="•"/>
            </a:pPr>
            <a:r>
              <a:rPr lang="en-US" dirty="0">
                <a:solidFill>
                  <a:schemeClr val="dk1"/>
                </a:solidFill>
                <a:latin typeface="Calibri"/>
                <a:ea typeface="Calibri"/>
                <a:cs typeface="Calibri"/>
                <a:sym typeface="Calibri"/>
              </a:rPr>
              <a:t>Purchase and/or implement student assessments</a:t>
            </a:r>
            <a:endParaRPr dirty="0"/>
          </a:p>
          <a:p>
            <a:pPr marL="685800" lvl="1" indent="-228600" algn="l" rtl="0">
              <a:lnSpc>
                <a:spcPct val="90000"/>
              </a:lnSpc>
              <a:spcBef>
                <a:spcPts val="500"/>
              </a:spcBef>
              <a:spcAft>
                <a:spcPts val="0"/>
              </a:spcAft>
              <a:buClr>
                <a:schemeClr val="dk1"/>
              </a:buClr>
              <a:buSzPts val="2000"/>
              <a:buChar char="•"/>
            </a:pPr>
            <a:r>
              <a:rPr lang="en-US" dirty="0">
                <a:solidFill>
                  <a:schemeClr val="dk1"/>
                </a:solidFill>
                <a:latin typeface="Calibri"/>
                <a:ea typeface="Calibri"/>
                <a:cs typeface="Calibri"/>
                <a:sym typeface="Calibri"/>
              </a:rPr>
              <a:t>Hire paraprofessionals</a:t>
            </a: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829" name="Google Shape;829;p13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42</a:t>
            </a:fld>
            <a:endParaRPr/>
          </a:p>
        </p:txBody>
      </p:sp>
      <p:sp>
        <p:nvSpPr>
          <p:cNvPr id="830" name="Google Shape;830;p13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II, Part A: Allowable Activities</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ga6513fe7c9_0_0"/>
          <p:cNvSpPr txBox="1">
            <a:spLocks noGrp="1"/>
          </p:cNvSpPr>
          <p:nvPr>
            <p:ph type="ctrTitle"/>
          </p:nvPr>
        </p:nvSpPr>
        <p:spPr>
          <a:xfrm>
            <a:off x="-1" y="2595716"/>
            <a:ext cx="121926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Boosting Educator Effectiveness with Title II Funds: A Closer Look at Coaching</a:t>
            </a:r>
            <a:endParaRPr dirty="0"/>
          </a:p>
        </p:txBody>
      </p:sp>
      <p:sp>
        <p:nvSpPr>
          <p:cNvPr id="837" name="Google Shape;837;ga6513fe7c9_0_0"/>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ga6513fe7c9_0_35"/>
          <p:cNvSpPr txBox="1">
            <a:spLocks noGrp="1"/>
          </p:cNvSpPr>
          <p:nvPr>
            <p:ph type="title"/>
          </p:nvPr>
        </p:nvSpPr>
        <p:spPr>
          <a:xfrm>
            <a:off x="332873" y="146814"/>
            <a:ext cx="87933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dirty="0"/>
              <a:t>Most Common TIIA Uses: Coaches, Stipends, and Subs</a:t>
            </a:r>
            <a:endParaRPr dirty="0"/>
          </a:p>
        </p:txBody>
      </p:sp>
      <p:sp>
        <p:nvSpPr>
          <p:cNvPr id="844" name="Google Shape;844;ga6513fe7c9_0_35"/>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44</a:t>
            </a:fld>
            <a:endParaRPr/>
          </a:p>
        </p:txBody>
      </p:sp>
      <p:grpSp>
        <p:nvGrpSpPr>
          <p:cNvPr id="5" name="Group 4" descr="This slide shows the connection of the top standards identified for purposing Title II funds, the indicators, and the salary position (or purchased service) used to support that work.  Standards and indicators selected by LEAs, inform CDE of the intent and purpose of Title II fund use.  Top uses of funds include coaches, stipends and substitute teachers.&#10;">
            <a:extLst>
              <a:ext uri="{FF2B5EF4-FFF2-40B4-BE49-F238E27FC236}">
                <a16:creationId xmlns:a16="http://schemas.microsoft.com/office/drawing/2014/main" id="{B7E794A9-9D21-4AB0-8008-7825500D724A}"/>
              </a:ext>
            </a:extLst>
          </p:cNvPr>
          <p:cNvGrpSpPr/>
          <p:nvPr/>
        </p:nvGrpSpPr>
        <p:grpSpPr>
          <a:xfrm>
            <a:off x="365197" y="1665928"/>
            <a:ext cx="10969888" cy="4690422"/>
            <a:chOff x="381931" y="1687741"/>
            <a:chExt cx="10969888" cy="4690422"/>
          </a:xfrm>
        </p:grpSpPr>
        <p:sp>
          <p:nvSpPr>
            <p:cNvPr id="845" name="Google Shape;845;ga6513fe7c9_0_35"/>
            <p:cNvSpPr/>
            <p:nvPr/>
          </p:nvSpPr>
          <p:spPr>
            <a:xfrm>
              <a:off x="3283461" y="1979920"/>
              <a:ext cx="2489400" cy="1047900"/>
            </a:xfrm>
            <a:prstGeom prst="roundRect">
              <a:avLst>
                <a:gd name="adj" fmla="val 16667"/>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7.c. Professional Learning </a:t>
              </a:r>
              <a:r>
                <a:rPr lang="en-US" sz="1200" dirty="0">
                  <a:solidFill>
                    <a:schemeClr val="lt1"/>
                  </a:solidFill>
                  <a:latin typeface="Calibri"/>
                  <a:ea typeface="Calibri"/>
                  <a:cs typeface="Calibri"/>
                  <a:sym typeface="Calibri"/>
                </a:rPr>
                <a:t>Instructional staff members and school leadership participate in continuous, high-quality, research- informed professional learning</a:t>
              </a:r>
              <a:endParaRPr sz="1200" dirty="0">
                <a:solidFill>
                  <a:schemeClr val="lt1"/>
                </a:solidFill>
                <a:latin typeface="Calibri"/>
                <a:ea typeface="Calibri"/>
                <a:cs typeface="Calibri"/>
                <a:sym typeface="Calibri"/>
              </a:endParaRPr>
            </a:p>
          </p:txBody>
        </p:sp>
        <p:sp>
          <p:nvSpPr>
            <p:cNvPr id="846" name="Google Shape;846;ga6513fe7c9_0_35"/>
            <p:cNvSpPr/>
            <p:nvPr/>
          </p:nvSpPr>
          <p:spPr>
            <a:xfrm>
              <a:off x="3272883" y="3365712"/>
              <a:ext cx="2365800" cy="1020900"/>
            </a:xfrm>
            <a:prstGeom prst="roundRect">
              <a:avLst>
                <a:gd name="adj" fmla="val 16667"/>
              </a:avLst>
            </a:prstGeom>
            <a:solidFill>
              <a:srgbClr val="00B0F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7.a. High Quality Staff: </a:t>
              </a:r>
              <a:endParaRPr dirty="0"/>
            </a:p>
            <a:p>
              <a:pPr marL="0" marR="0" lvl="0" indent="0" algn="ctr" rtl="0">
                <a:spcBef>
                  <a:spcPts val="0"/>
                </a:spcBef>
                <a:spcAft>
                  <a:spcPts val="0"/>
                </a:spcAft>
                <a:buNone/>
              </a:pPr>
              <a:r>
                <a:rPr lang="en-US" sz="1200" dirty="0">
                  <a:solidFill>
                    <a:schemeClr val="lt1"/>
                  </a:solidFill>
                  <a:latin typeface="Calibri"/>
                  <a:ea typeface="Calibri"/>
                  <a:cs typeface="Calibri"/>
                  <a:sym typeface="Calibri"/>
                </a:rPr>
                <a:t>The school implements processes that support recruitment and retention of high quality professional staff.</a:t>
              </a:r>
              <a:endParaRPr dirty="0"/>
            </a:p>
          </p:txBody>
        </p:sp>
        <p:sp>
          <p:nvSpPr>
            <p:cNvPr id="847" name="Google Shape;847;ga6513fe7c9_0_35"/>
            <p:cNvSpPr/>
            <p:nvPr/>
          </p:nvSpPr>
          <p:spPr>
            <a:xfrm>
              <a:off x="381931" y="4428463"/>
              <a:ext cx="2012700" cy="1949700"/>
            </a:xfrm>
            <a:prstGeom prst="roundRect">
              <a:avLst>
                <a:gd name="adj" fmla="val 16667"/>
              </a:avLst>
            </a:prstGeom>
            <a:solidFill>
              <a:srgbClr val="3856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Standard 5</a:t>
              </a:r>
              <a:endParaRPr/>
            </a:p>
            <a:p>
              <a:pPr marL="0" marR="0" lvl="0" indent="0" algn="ctr" rtl="0">
                <a:spcBef>
                  <a:spcPts val="0"/>
                </a:spcBef>
                <a:spcAft>
                  <a:spcPts val="0"/>
                </a:spcAft>
                <a:buNone/>
              </a:pPr>
              <a:r>
                <a:rPr lang="en-US" sz="1200">
                  <a:solidFill>
                    <a:schemeClr val="lt1"/>
                  </a:solidFill>
                  <a:latin typeface="Calibri"/>
                  <a:ea typeface="Calibri"/>
                  <a:cs typeface="Calibri"/>
                  <a:sym typeface="Calibri"/>
                </a:rPr>
                <a:t>School leadership ensures the school functions as a learning organization focused on shared</a:t>
              </a:r>
              <a:endParaRPr/>
            </a:p>
            <a:p>
              <a:pPr marL="0" marR="0" lvl="0" indent="0" algn="ctr" rtl="0">
                <a:spcBef>
                  <a:spcPts val="0"/>
                </a:spcBef>
                <a:spcAft>
                  <a:spcPts val="0"/>
                </a:spcAft>
                <a:buNone/>
              </a:pPr>
              <a:r>
                <a:rPr lang="en-US" sz="1200">
                  <a:solidFill>
                    <a:schemeClr val="lt1"/>
                  </a:solidFill>
                  <a:latin typeface="Calibri"/>
                  <a:ea typeface="Calibri"/>
                  <a:cs typeface="Calibri"/>
                  <a:sym typeface="Calibri"/>
                </a:rPr>
                <a:t>responsibility for student success and a rigorous cycle of teaching and learning</a:t>
              </a:r>
              <a:endParaRPr/>
            </a:p>
          </p:txBody>
        </p:sp>
        <p:sp>
          <p:nvSpPr>
            <p:cNvPr id="848" name="Google Shape;848;ga6513fe7c9_0_35"/>
            <p:cNvSpPr/>
            <p:nvPr/>
          </p:nvSpPr>
          <p:spPr>
            <a:xfrm>
              <a:off x="446051" y="1979919"/>
              <a:ext cx="1948800" cy="2318100"/>
            </a:xfrm>
            <a:prstGeom prst="roundRect">
              <a:avLst>
                <a:gd name="adj" fmla="val 16667"/>
              </a:avLst>
            </a:prstGeom>
            <a:solidFill>
              <a:srgbClr val="1E4E7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Standard 7:</a:t>
              </a:r>
              <a:endParaRPr dirty="0"/>
            </a:p>
            <a:p>
              <a:pPr marL="0" marR="0" lvl="0" indent="0" algn="ctr" rtl="0">
                <a:spcBef>
                  <a:spcPts val="0"/>
                </a:spcBef>
                <a:spcAft>
                  <a:spcPts val="0"/>
                </a:spcAft>
                <a:buNone/>
              </a:pPr>
              <a:r>
                <a:rPr lang="en-US" sz="1200" dirty="0">
                  <a:solidFill>
                    <a:schemeClr val="lt1"/>
                  </a:solidFill>
                  <a:latin typeface="Calibri"/>
                  <a:ea typeface="Calibri"/>
                  <a:cs typeface="Calibri"/>
                  <a:sym typeface="Calibri"/>
                </a:rPr>
                <a:t>School Leadership actively develops a high quality professional staff through professional learning, supervision, evaluation, and commitment to continuous improvement.</a:t>
              </a:r>
              <a:endParaRPr dirty="0"/>
            </a:p>
          </p:txBody>
        </p:sp>
        <p:sp>
          <p:nvSpPr>
            <p:cNvPr id="851" name="Google Shape;851;ga6513fe7c9_0_35"/>
            <p:cNvSpPr/>
            <p:nvPr/>
          </p:nvSpPr>
          <p:spPr>
            <a:xfrm rot="5400000" flipH="1">
              <a:off x="2994113" y="-833343"/>
              <a:ext cx="289800" cy="5397300"/>
            </a:xfrm>
            <a:prstGeom prst="rightBrace">
              <a:avLst>
                <a:gd name="adj1" fmla="val 8333"/>
                <a:gd name="adj2" fmla="val 5000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52" name="Google Shape;852;ga6513fe7c9_0_35"/>
            <p:cNvSpPr/>
            <p:nvPr/>
          </p:nvSpPr>
          <p:spPr>
            <a:xfrm>
              <a:off x="3272883" y="4938721"/>
              <a:ext cx="2564700" cy="1308300"/>
            </a:xfrm>
            <a:prstGeom prst="roundRect">
              <a:avLst>
                <a:gd name="adj" fmla="val 16667"/>
              </a:avLst>
            </a:prstGeom>
            <a:solidFill>
              <a:schemeClr val="accent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5.d. Capacity Building: </a:t>
              </a:r>
              <a:endParaRPr/>
            </a:p>
            <a:p>
              <a:pPr marL="0" marR="0" lvl="0" indent="0" algn="ctr" rtl="0">
                <a:spcBef>
                  <a:spcPts val="0"/>
                </a:spcBef>
                <a:spcAft>
                  <a:spcPts val="0"/>
                </a:spcAft>
                <a:buNone/>
              </a:pPr>
              <a:r>
                <a:rPr lang="en-US" sz="1200">
                  <a:solidFill>
                    <a:schemeClr val="lt1"/>
                  </a:solidFill>
                  <a:latin typeface="Calibri"/>
                  <a:ea typeface="Calibri"/>
                  <a:cs typeface="Calibri"/>
                  <a:sym typeface="Calibri"/>
                </a:rPr>
                <a:t>School leadership continually builds school capacity to impact student and staff success.</a:t>
              </a:r>
              <a:endParaRPr/>
            </a:p>
          </p:txBody>
        </p:sp>
        <p:grpSp>
          <p:nvGrpSpPr>
            <p:cNvPr id="3" name="Group 2">
              <a:extLst>
                <a:ext uri="{FF2B5EF4-FFF2-40B4-BE49-F238E27FC236}">
                  <a16:creationId xmlns:a16="http://schemas.microsoft.com/office/drawing/2014/main" id="{BD4EDB84-1E78-45BB-A519-8C5C1A44AA99}"/>
                </a:ext>
              </a:extLst>
            </p:cNvPr>
            <p:cNvGrpSpPr/>
            <p:nvPr/>
          </p:nvGrpSpPr>
          <p:grpSpPr>
            <a:xfrm>
              <a:off x="2669542" y="2314249"/>
              <a:ext cx="547680" cy="3390659"/>
              <a:chOff x="2669542" y="2314249"/>
              <a:chExt cx="547680" cy="3390659"/>
            </a:xfrm>
          </p:grpSpPr>
          <p:sp>
            <p:nvSpPr>
              <p:cNvPr id="849" name="Google Shape;849;ga6513fe7c9_0_35"/>
              <p:cNvSpPr/>
              <p:nvPr/>
            </p:nvSpPr>
            <p:spPr>
              <a:xfrm>
                <a:off x="2669543" y="2314249"/>
                <a:ext cx="501900" cy="37920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0" name="Google Shape;850;ga6513fe7c9_0_35"/>
              <p:cNvSpPr/>
              <p:nvPr/>
            </p:nvSpPr>
            <p:spPr>
              <a:xfrm>
                <a:off x="2669542" y="3381821"/>
                <a:ext cx="501900" cy="37920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3" name="Google Shape;853;ga6513fe7c9_0_35"/>
              <p:cNvSpPr/>
              <p:nvPr/>
            </p:nvSpPr>
            <p:spPr>
              <a:xfrm>
                <a:off x="2715322" y="5325708"/>
                <a:ext cx="501900" cy="37920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 name="Group 3">
              <a:extLst>
                <a:ext uri="{FF2B5EF4-FFF2-40B4-BE49-F238E27FC236}">
                  <a16:creationId xmlns:a16="http://schemas.microsoft.com/office/drawing/2014/main" id="{31D4E35D-9045-46B6-9C6E-DA5B6A9F734F}"/>
                </a:ext>
              </a:extLst>
            </p:cNvPr>
            <p:cNvGrpSpPr/>
            <p:nvPr/>
          </p:nvGrpSpPr>
          <p:grpSpPr>
            <a:xfrm>
              <a:off x="5865837" y="2306773"/>
              <a:ext cx="585237" cy="3286211"/>
              <a:chOff x="5865837" y="2306773"/>
              <a:chExt cx="585237" cy="3286211"/>
            </a:xfrm>
          </p:grpSpPr>
          <p:sp>
            <p:nvSpPr>
              <p:cNvPr id="854" name="Google Shape;854;ga6513fe7c9_0_35"/>
              <p:cNvSpPr/>
              <p:nvPr/>
            </p:nvSpPr>
            <p:spPr>
              <a:xfrm>
                <a:off x="5932224" y="2306773"/>
                <a:ext cx="501900" cy="37920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5" name="Google Shape;855;ga6513fe7c9_0_35"/>
              <p:cNvSpPr/>
              <p:nvPr/>
            </p:nvSpPr>
            <p:spPr>
              <a:xfrm>
                <a:off x="5865837" y="3686632"/>
                <a:ext cx="501900" cy="37920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6" name="Google Shape;856;ga6513fe7c9_0_35"/>
              <p:cNvSpPr/>
              <p:nvPr/>
            </p:nvSpPr>
            <p:spPr>
              <a:xfrm>
                <a:off x="5949174" y="5213784"/>
                <a:ext cx="501900" cy="37920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57" name="Google Shape;857;ga6513fe7c9_0_35"/>
            <p:cNvSpPr/>
            <p:nvPr/>
          </p:nvSpPr>
          <p:spPr>
            <a:xfrm>
              <a:off x="6593449" y="1687741"/>
              <a:ext cx="3178200" cy="339600"/>
            </a:xfrm>
            <a:prstGeom prst="roundRect">
              <a:avLst>
                <a:gd name="adj" fmla="val 16667"/>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Coaches</a:t>
              </a:r>
              <a:endParaRPr sz="1800">
                <a:solidFill>
                  <a:schemeClr val="lt1"/>
                </a:solidFill>
                <a:latin typeface="Calibri"/>
                <a:ea typeface="Calibri"/>
                <a:cs typeface="Calibri"/>
                <a:sym typeface="Calibri"/>
              </a:endParaRPr>
            </a:p>
          </p:txBody>
        </p:sp>
        <p:sp>
          <p:nvSpPr>
            <p:cNvPr id="858" name="Google Shape;858;ga6513fe7c9_0_35" descr="This slide shows the connection of the top standards identified for purposing Title II funds, the indicators, and the salary position (or purchased service) used to support that work.  Standards and indicators LEAs select, informs CDE of the purpose and intent of Title II funds.  Top uses of funds includes coaches, stipends, substitute teachers and purchased services.&#10;"/>
            <p:cNvSpPr/>
            <p:nvPr/>
          </p:nvSpPr>
          <p:spPr>
            <a:xfrm>
              <a:off x="6593449" y="2075718"/>
              <a:ext cx="3178200" cy="339600"/>
            </a:xfrm>
            <a:prstGeom prst="roundRect">
              <a:avLst>
                <a:gd name="adj" fmla="val 16667"/>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Stipends</a:t>
              </a:r>
              <a:endParaRPr sz="1800">
                <a:solidFill>
                  <a:schemeClr val="lt1"/>
                </a:solidFill>
                <a:latin typeface="Calibri"/>
                <a:ea typeface="Calibri"/>
                <a:cs typeface="Calibri"/>
                <a:sym typeface="Calibri"/>
              </a:endParaRPr>
            </a:p>
          </p:txBody>
        </p:sp>
        <p:sp>
          <p:nvSpPr>
            <p:cNvPr id="859" name="Google Shape;859;ga6513fe7c9_0_35"/>
            <p:cNvSpPr/>
            <p:nvPr/>
          </p:nvSpPr>
          <p:spPr>
            <a:xfrm>
              <a:off x="6593449" y="2461793"/>
              <a:ext cx="3178200" cy="339600"/>
            </a:xfrm>
            <a:prstGeom prst="roundRect">
              <a:avLst>
                <a:gd name="adj" fmla="val 16667"/>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Substitutes</a:t>
              </a:r>
              <a:endParaRPr sz="1800">
                <a:solidFill>
                  <a:schemeClr val="lt1"/>
                </a:solidFill>
                <a:latin typeface="Calibri"/>
                <a:ea typeface="Calibri"/>
                <a:cs typeface="Calibri"/>
                <a:sym typeface="Calibri"/>
              </a:endParaRPr>
            </a:p>
          </p:txBody>
        </p:sp>
        <p:sp>
          <p:nvSpPr>
            <p:cNvPr id="860" name="Google Shape;860;ga6513fe7c9_0_35"/>
            <p:cNvSpPr/>
            <p:nvPr/>
          </p:nvSpPr>
          <p:spPr>
            <a:xfrm>
              <a:off x="6593449" y="2837995"/>
              <a:ext cx="3178200" cy="339600"/>
            </a:xfrm>
            <a:prstGeom prst="roundRect">
              <a:avLst>
                <a:gd name="adj" fmla="val 16667"/>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Purchases Services</a:t>
              </a:r>
              <a:endParaRPr sz="1800" dirty="0">
                <a:solidFill>
                  <a:schemeClr val="lt1"/>
                </a:solidFill>
                <a:latin typeface="Calibri"/>
                <a:ea typeface="Calibri"/>
                <a:cs typeface="Calibri"/>
                <a:sym typeface="Calibri"/>
              </a:endParaRPr>
            </a:p>
          </p:txBody>
        </p:sp>
        <p:sp>
          <p:nvSpPr>
            <p:cNvPr id="861" name="Google Shape;861;ga6513fe7c9_0_35"/>
            <p:cNvSpPr/>
            <p:nvPr/>
          </p:nvSpPr>
          <p:spPr>
            <a:xfrm>
              <a:off x="6601521" y="3296256"/>
              <a:ext cx="3178200" cy="339600"/>
            </a:xfrm>
            <a:prstGeom prst="roundRect">
              <a:avLst>
                <a:gd name="adj" fmla="val 16667"/>
              </a:avLst>
            </a:prstGeom>
            <a:solidFill>
              <a:srgbClr val="00B0F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Coaches</a:t>
              </a:r>
              <a:endParaRPr sz="1800">
                <a:solidFill>
                  <a:schemeClr val="lt1"/>
                </a:solidFill>
                <a:latin typeface="Calibri"/>
                <a:ea typeface="Calibri"/>
                <a:cs typeface="Calibri"/>
                <a:sym typeface="Calibri"/>
              </a:endParaRPr>
            </a:p>
          </p:txBody>
        </p:sp>
        <p:sp>
          <p:nvSpPr>
            <p:cNvPr id="862" name="Google Shape;862;ga6513fe7c9_0_35"/>
            <p:cNvSpPr/>
            <p:nvPr/>
          </p:nvSpPr>
          <p:spPr>
            <a:xfrm>
              <a:off x="6601521" y="3690678"/>
              <a:ext cx="3178200" cy="339600"/>
            </a:xfrm>
            <a:prstGeom prst="roundRect">
              <a:avLst>
                <a:gd name="adj" fmla="val 16667"/>
              </a:avLst>
            </a:prstGeom>
            <a:solidFill>
              <a:srgbClr val="00B0F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Stipends</a:t>
              </a:r>
              <a:endParaRPr sz="1800">
                <a:solidFill>
                  <a:schemeClr val="lt1"/>
                </a:solidFill>
                <a:latin typeface="Calibri"/>
                <a:ea typeface="Calibri"/>
                <a:cs typeface="Calibri"/>
                <a:sym typeface="Calibri"/>
              </a:endParaRPr>
            </a:p>
          </p:txBody>
        </p:sp>
        <p:sp>
          <p:nvSpPr>
            <p:cNvPr id="863" name="Google Shape;863;ga6513fe7c9_0_35"/>
            <p:cNvSpPr/>
            <p:nvPr/>
          </p:nvSpPr>
          <p:spPr>
            <a:xfrm>
              <a:off x="6601521" y="4091459"/>
              <a:ext cx="3178200" cy="339600"/>
            </a:xfrm>
            <a:prstGeom prst="roundRect">
              <a:avLst>
                <a:gd name="adj" fmla="val 16667"/>
              </a:avLst>
            </a:prstGeom>
            <a:solidFill>
              <a:srgbClr val="00B0F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Substitutes</a:t>
              </a:r>
              <a:endParaRPr sz="1800">
                <a:solidFill>
                  <a:schemeClr val="lt1"/>
                </a:solidFill>
                <a:latin typeface="Calibri"/>
                <a:ea typeface="Calibri"/>
                <a:cs typeface="Calibri"/>
                <a:sym typeface="Calibri"/>
              </a:endParaRPr>
            </a:p>
          </p:txBody>
        </p:sp>
        <p:sp>
          <p:nvSpPr>
            <p:cNvPr id="864" name="Google Shape;864;ga6513fe7c9_0_35"/>
            <p:cNvSpPr/>
            <p:nvPr/>
          </p:nvSpPr>
          <p:spPr>
            <a:xfrm>
              <a:off x="6601521" y="5044036"/>
              <a:ext cx="3178200" cy="339600"/>
            </a:xfrm>
            <a:prstGeom prst="roundRect">
              <a:avLst>
                <a:gd name="adj" fmla="val 16667"/>
              </a:avLst>
            </a:prstGeom>
            <a:solidFill>
              <a:schemeClr val="accent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Coaches</a:t>
              </a:r>
              <a:endParaRPr sz="1800">
                <a:solidFill>
                  <a:schemeClr val="lt1"/>
                </a:solidFill>
                <a:latin typeface="Calibri"/>
                <a:ea typeface="Calibri"/>
                <a:cs typeface="Calibri"/>
                <a:sym typeface="Calibri"/>
              </a:endParaRPr>
            </a:p>
          </p:txBody>
        </p:sp>
        <p:sp>
          <p:nvSpPr>
            <p:cNvPr id="865" name="Google Shape;865;ga6513fe7c9_0_35"/>
            <p:cNvSpPr/>
            <p:nvPr/>
          </p:nvSpPr>
          <p:spPr>
            <a:xfrm>
              <a:off x="6601521" y="5444020"/>
              <a:ext cx="3178200" cy="339600"/>
            </a:xfrm>
            <a:prstGeom prst="roundRect">
              <a:avLst>
                <a:gd name="adj" fmla="val 16667"/>
              </a:avLst>
            </a:prstGeom>
            <a:solidFill>
              <a:schemeClr val="accent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Stipends</a:t>
              </a:r>
              <a:endParaRPr sz="1800">
                <a:solidFill>
                  <a:schemeClr val="lt1"/>
                </a:solidFill>
                <a:latin typeface="Calibri"/>
                <a:ea typeface="Calibri"/>
                <a:cs typeface="Calibri"/>
                <a:sym typeface="Calibri"/>
              </a:endParaRPr>
            </a:p>
          </p:txBody>
        </p:sp>
        <p:sp>
          <p:nvSpPr>
            <p:cNvPr id="866" name="Google Shape;866;ga6513fe7c9_0_35"/>
            <p:cNvSpPr/>
            <p:nvPr/>
          </p:nvSpPr>
          <p:spPr>
            <a:xfrm>
              <a:off x="8815327" y="1799665"/>
              <a:ext cx="2442000" cy="2497800"/>
            </a:xfrm>
            <a:prstGeom prst="arc">
              <a:avLst>
                <a:gd name="adj1" fmla="val 16200000"/>
                <a:gd name="adj2" fmla="val 0"/>
              </a:avLst>
            </a:prstGeom>
            <a:no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7" name="Google Shape;867;ga6513fe7c9_0_35"/>
            <p:cNvSpPr/>
            <p:nvPr/>
          </p:nvSpPr>
          <p:spPr>
            <a:xfrm rot="5400000">
              <a:off x="9054719" y="3146920"/>
              <a:ext cx="2152200" cy="2442000"/>
            </a:xfrm>
            <a:prstGeom prst="arc">
              <a:avLst>
                <a:gd name="adj1" fmla="val 16200000"/>
                <a:gd name="adj2" fmla="val 0"/>
              </a:avLst>
            </a:prstGeom>
            <a:no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8" name="Google Shape;868;ga6513fe7c9_0_35"/>
            <p:cNvSpPr/>
            <p:nvPr/>
          </p:nvSpPr>
          <p:spPr>
            <a:xfrm>
              <a:off x="9542798" y="3347017"/>
              <a:ext cx="1092900" cy="225000"/>
            </a:xfrm>
            <a:prstGeom prst="arc">
              <a:avLst>
                <a:gd name="adj1" fmla="val 16200000"/>
                <a:gd name="adj2" fmla="val 0"/>
              </a:avLst>
            </a:prstGeom>
            <a:no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869" name="Google Shape;869;ga6513fe7c9_0_35"/>
          <p:cNvSpPr txBox="1"/>
          <p:nvPr/>
        </p:nvSpPr>
        <p:spPr>
          <a:xfrm>
            <a:off x="1743804" y="1182946"/>
            <a:ext cx="3079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chemeClr val="dk1"/>
                </a:solidFill>
                <a:latin typeface="Calibri"/>
                <a:ea typeface="Calibri"/>
                <a:cs typeface="Calibri"/>
                <a:sym typeface="Calibri"/>
              </a:rPr>
              <a:t>65% of Title II funds used for Improvement of Instruction</a:t>
            </a:r>
            <a:endParaRPr sz="1400" b="1" dirty="0">
              <a:solidFill>
                <a:schemeClr val="dk1"/>
              </a:solidFill>
              <a:latin typeface="Calibri"/>
              <a:ea typeface="Calibri"/>
              <a:cs typeface="Calibri"/>
              <a:sym typeface="Calibri"/>
            </a:endParaRPr>
          </a:p>
        </p:txBody>
      </p:sp>
      <p:sp>
        <p:nvSpPr>
          <p:cNvPr id="870" name="Google Shape;870;ga6513fe7c9_0_35"/>
          <p:cNvSpPr/>
          <p:nvPr/>
        </p:nvSpPr>
        <p:spPr>
          <a:xfrm>
            <a:off x="10582385" y="2574405"/>
            <a:ext cx="1505400" cy="1770300"/>
          </a:xfrm>
          <a:prstGeom prst="ellipse">
            <a:avLst/>
          </a:prstGeom>
          <a:solidFill>
            <a:schemeClr val="lt1"/>
          </a:solid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Coaches Stipends</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Subs</a:t>
            </a:r>
            <a:endParaRPr sz="1800" b="1">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38"/>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English Learners</a:t>
            </a:r>
            <a:br>
              <a:rPr lang="en-US" dirty="0"/>
            </a:br>
            <a:r>
              <a:rPr lang="en-US" dirty="0"/>
              <a:t>Title III, Part A and Civil Rights</a:t>
            </a:r>
            <a:endParaRPr dirty="0"/>
          </a:p>
        </p:txBody>
      </p:sp>
      <p:sp>
        <p:nvSpPr>
          <p:cNvPr id="909" name="Google Shape;909;p138"/>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4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Rights of English Learners Handouts</a:t>
            </a:r>
            <a:endParaRPr dirty="0"/>
          </a:p>
        </p:txBody>
      </p:sp>
      <p:sp>
        <p:nvSpPr>
          <p:cNvPr id="916" name="Google Shape;916;p14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chemeClr val="dk1"/>
              </a:buClr>
              <a:buSzPts val="2400"/>
              <a:buChar char="•"/>
            </a:pPr>
            <a:r>
              <a:rPr lang="en-US" dirty="0"/>
              <a:t>Please find the electronic handout for the Office of Civil Rights Requirements as they relate to English learners below:</a:t>
            </a:r>
            <a:endParaRPr dirty="0"/>
          </a:p>
          <a:p>
            <a:pPr marL="228600" lvl="0" indent="-76200" algn="l" rtl="0">
              <a:lnSpc>
                <a:spcPct val="90000"/>
              </a:lnSpc>
              <a:spcBef>
                <a:spcPts val="1000"/>
              </a:spcBef>
              <a:spcAft>
                <a:spcPts val="0"/>
              </a:spcAft>
              <a:buClr>
                <a:schemeClr val="dk1"/>
              </a:buClr>
              <a:buSzPts val="2400"/>
              <a:buNone/>
            </a:pPr>
            <a:endParaRPr dirty="0"/>
          </a:p>
          <a:p>
            <a:pPr marL="0" lvl="0" indent="0" algn="ctr" rtl="0">
              <a:lnSpc>
                <a:spcPct val="90000"/>
              </a:lnSpc>
              <a:spcBef>
                <a:spcPts val="1000"/>
              </a:spcBef>
              <a:spcAft>
                <a:spcPts val="0"/>
              </a:spcAft>
              <a:buClr>
                <a:schemeClr val="dk1"/>
              </a:buClr>
              <a:buSzPts val="4400"/>
              <a:buNone/>
            </a:pPr>
            <a:r>
              <a:rPr lang="en-US" sz="3150" b="1" u="sng" dirty="0">
                <a:solidFill>
                  <a:schemeClr val="hlink"/>
                </a:solidFill>
                <a:highlight>
                  <a:srgbClr val="FFFFFF"/>
                </a:highlight>
                <a:latin typeface="Verdana"/>
                <a:ea typeface="Verdana"/>
                <a:cs typeface="Verdana"/>
                <a:sym typeface="Verdana"/>
                <a:hlinkClick r:id="rId3"/>
              </a:rPr>
              <a:t>https://tinyurl.com/yyqwj2xo</a:t>
            </a:r>
            <a:endParaRPr sz="6600" u="sng" dirty="0">
              <a:solidFill>
                <a:srgbClr val="4A86E8"/>
              </a:solidFill>
            </a:endParaRPr>
          </a:p>
        </p:txBody>
      </p:sp>
      <p:sp>
        <p:nvSpPr>
          <p:cNvPr id="917" name="Google Shape;917;p14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4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47</a:t>
            </a:fld>
            <a:endParaRPr/>
          </a:p>
        </p:txBody>
      </p:sp>
      <p:sp>
        <p:nvSpPr>
          <p:cNvPr id="924" name="Google Shape;924;p141"/>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Handouts:  School and District Obligations </a:t>
            </a:r>
            <a:br>
              <a:rPr lang="en-US" dirty="0"/>
            </a:br>
            <a:r>
              <a:rPr lang="en-US" dirty="0"/>
              <a:t>for English learners </a:t>
            </a:r>
            <a:endParaRPr dirty="0"/>
          </a:p>
        </p:txBody>
      </p:sp>
      <p:sp>
        <p:nvSpPr>
          <p:cNvPr id="925" name="Google Shape;925;p141"/>
          <p:cNvSpPr txBox="1"/>
          <p:nvPr/>
        </p:nvSpPr>
        <p:spPr>
          <a:xfrm>
            <a:off x="945653" y="1239453"/>
            <a:ext cx="435593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Federal and State Legislation Crosswalk</a:t>
            </a:r>
            <a:endParaRPr sz="2000" b="1">
              <a:solidFill>
                <a:schemeClr val="dk1"/>
              </a:solidFill>
              <a:latin typeface="Calibri"/>
              <a:ea typeface="Calibri"/>
              <a:cs typeface="Calibri"/>
              <a:sym typeface="Calibri"/>
            </a:endParaRPr>
          </a:p>
        </p:txBody>
      </p:sp>
      <p:pic>
        <p:nvPicPr>
          <p:cNvPr id="926" name="Google Shape;926;p141" descr="Federal and State Legislation and Court decisions:  Education of English Learners (ELs)."/>
          <p:cNvPicPr preferRelativeResize="0">
            <a:picLocks noGrp="1"/>
          </p:cNvPicPr>
          <p:nvPr>
            <p:ph type="body" idx="1"/>
          </p:nvPr>
        </p:nvPicPr>
        <p:blipFill rotWithShape="1">
          <a:blip r:embed="rId3">
            <a:alphaModFix/>
          </a:blip>
          <a:srcRect/>
          <a:stretch/>
        </p:blipFill>
        <p:spPr>
          <a:xfrm>
            <a:off x="1055309" y="1639563"/>
            <a:ext cx="4041527" cy="5221654"/>
          </a:xfrm>
          <a:prstGeom prst="rect">
            <a:avLst/>
          </a:prstGeom>
          <a:noFill/>
          <a:ln>
            <a:noFill/>
          </a:ln>
        </p:spPr>
      </p:pic>
      <p:sp>
        <p:nvSpPr>
          <p:cNvPr id="927" name="Google Shape;927;p141"/>
          <p:cNvSpPr txBox="1"/>
          <p:nvPr/>
        </p:nvSpPr>
        <p:spPr>
          <a:xfrm>
            <a:off x="6922173" y="1201324"/>
            <a:ext cx="342074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School and District Obligations</a:t>
            </a:r>
            <a:endParaRPr sz="2000" b="1">
              <a:solidFill>
                <a:schemeClr val="dk1"/>
              </a:solidFill>
              <a:latin typeface="Calibri"/>
              <a:ea typeface="Calibri"/>
              <a:cs typeface="Calibri"/>
              <a:sym typeface="Calibri"/>
            </a:endParaRPr>
          </a:p>
        </p:txBody>
      </p:sp>
      <p:pic>
        <p:nvPicPr>
          <p:cNvPr id="928" name="Google Shape;928;p141" descr="School and district obligations:  Educations programming for ELs."/>
          <p:cNvPicPr preferRelativeResize="0">
            <a:picLocks noGrp="1"/>
          </p:cNvPicPr>
          <p:nvPr>
            <p:ph type="body" idx="2"/>
          </p:nvPr>
        </p:nvPicPr>
        <p:blipFill rotWithShape="1">
          <a:blip r:embed="rId4">
            <a:alphaModFix/>
          </a:blip>
          <a:srcRect/>
          <a:stretch/>
        </p:blipFill>
        <p:spPr>
          <a:xfrm>
            <a:off x="6557002" y="1584770"/>
            <a:ext cx="4151086" cy="527323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4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Rights of English Learners</a:t>
            </a:r>
            <a:endParaRPr dirty="0"/>
          </a:p>
        </p:txBody>
      </p:sp>
      <p:sp>
        <p:nvSpPr>
          <p:cNvPr id="935" name="Google Shape;935;p14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dirty="0"/>
              <a:t>English learners and their families are protected by a number of state and federal laws that specifically say:</a:t>
            </a:r>
            <a:endParaRPr dirty="0"/>
          </a:p>
          <a:p>
            <a:pPr marL="174982" lvl="0" indent="-174982" algn="l" rtl="0">
              <a:lnSpc>
                <a:spcPct val="90000"/>
              </a:lnSpc>
              <a:spcBef>
                <a:spcPts val="1000"/>
              </a:spcBef>
              <a:spcAft>
                <a:spcPts val="0"/>
              </a:spcAft>
              <a:buClr>
                <a:schemeClr val="dk1"/>
              </a:buClr>
              <a:buSzPts val="2400"/>
              <a:buChar char="•"/>
            </a:pPr>
            <a:r>
              <a:rPr lang="en-US" dirty="0"/>
              <a:t>They have a right to go to school </a:t>
            </a:r>
            <a:endParaRPr dirty="0"/>
          </a:p>
          <a:p>
            <a:pPr marL="174982" lvl="0" indent="-174982" algn="l" rtl="0">
              <a:lnSpc>
                <a:spcPct val="90000"/>
              </a:lnSpc>
              <a:spcBef>
                <a:spcPts val="1000"/>
              </a:spcBef>
              <a:spcAft>
                <a:spcPts val="0"/>
              </a:spcAft>
              <a:buClr>
                <a:schemeClr val="dk1"/>
              </a:buClr>
              <a:buSzPts val="2400"/>
              <a:buChar char="•"/>
            </a:pPr>
            <a:r>
              <a:rPr lang="en-US" dirty="0"/>
              <a:t>A right to equitable education </a:t>
            </a:r>
            <a:endParaRPr dirty="0"/>
          </a:p>
          <a:p>
            <a:pPr marL="174982" lvl="0" indent="-174982" algn="l" rtl="0">
              <a:lnSpc>
                <a:spcPct val="90000"/>
              </a:lnSpc>
              <a:spcBef>
                <a:spcPts val="1000"/>
              </a:spcBef>
              <a:spcAft>
                <a:spcPts val="0"/>
              </a:spcAft>
              <a:buClr>
                <a:schemeClr val="dk1"/>
              </a:buClr>
              <a:buSzPts val="2400"/>
              <a:buChar char="•"/>
            </a:pPr>
            <a:r>
              <a:rPr lang="en-US" dirty="0"/>
              <a:t>A right to not only receive English language development instruction (Colorado local control) but also to access academic content</a:t>
            </a:r>
            <a:endParaRPr dirty="0"/>
          </a:p>
          <a:p>
            <a:pPr marL="174982" lvl="0" indent="-174982" algn="l" rtl="0">
              <a:lnSpc>
                <a:spcPct val="90000"/>
              </a:lnSpc>
              <a:spcBef>
                <a:spcPts val="1000"/>
              </a:spcBef>
              <a:spcAft>
                <a:spcPts val="0"/>
              </a:spcAft>
              <a:buClr>
                <a:schemeClr val="dk1"/>
              </a:buClr>
              <a:buSzPts val="2400"/>
              <a:buChar char="•"/>
            </a:pPr>
            <a:r>
              <a:rPr lang="en-US" dirty="0"/>
              <a:t>Communicating with families of ELs in a language they understand for essential communication</a:t>
            </a:r>
            <a:endParaRPr dirty="0"/>
          </a:p>
        </p:txBody>
      </p:sp>
      <p:sp>
        <p:nvSpPr>
          <p:cNvPr id="936" name="Google Shape;936;p14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4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OCR Requirements</a:t>
            </a:r>
            <a:endParaRPr dirty="0"/>
          </a:p>
        </p:txBody>
      </p:sp>
      <p:sp>
        <p:nvSpPr>
          <p:cNvPr id="943" name="Google Shape;943;p14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dirty="0">
                <a:latin typeface="Calibri" panose="020F0502020204030204" pitchFamily="34" charset="0"/>
                <a:ea typeface="Trebuchet MS"/>
                <a:cs typeface="Calibri" panose="020F0502020204030204" pitchFamily="34" charset="0"/>
                <a:sym typeface="Trebuchet MS"/>
              </a:rPr>
              <a:t>The Office for Civil Rights does not prescribe a specific intervention strategy or program model that a district must adopt to serve ELs, but does </a:t>
            </a:r>
            <a:r>
              <a:rPr lang="en-US" sz="2000" dirty="0">
                <a:solidFill>
                  <a:schemeClr val="accent6"/>
                </a:solidFill>
                <a:latin typeface="Calibri" panose="020F0502020204030204" pitchFamily="34" charset="0"/>
                <a:ea typeface="Trebuchet MS"/>
                <a:cs typeface="Calibri" panose="020F0502020204030204" pitchFamily="34" charset="0"/>
                <a:sym typeface="Trebuchet MS"/>
              </a:rPr>
              <a:t>provide guidelines </a:t>
            </a:r>
            <a:r>
              <a:rPr lang="en-US" sz="2000" dirty="0">
                <a:latin typeface="Calibri" panose="020F0502020204030204" pitchFamily="34" charset="0"/>
                <a:ea typeface="Trebuchet MS"/>
                <a:cs typeface="Calibri" panose="020F0502020204030204" pitchFamily="34" charset="0"/>
                <a:sym typeface="Trebuchet MS"/>
              </a:rPr>
              <a:t>to ensure that programs are serving ELs effectively through …</a:t>
            </a:r>
            <a:endParaRPr dirty="0">
              <a:latin typeface="Calibri" panose="020F0502020204030204" pitchFamily="34" charset="0"/>
              <a:cs typeface="Calibri" panose="020F0502020204030204" pitchFamily="34" charset="0"/>
            </a:endParaRPr>
          </a:p>
          <a:p>
            <a:pPr marL="800100" lvl="2" indent="-342900" algn="l" rtl="0">
              <a:lnSpc>
                <a:spcPct val="90000"/>
              </a:lnSpc>
              <a:spcBef>
                <a:spcPts val="1000"/>
              </a:spcBef>
              <a:spcAft>
                <a:spcPts val="0"/>
              </a:spcAft>
              <a:buClr>
                <a:schemeClr val="dk1"/>
              </a:buClr>
              <a:buSzPts val="2000"/>
              <a:buChar char="•"/>
            </a:pPr>
            <a:r>
              <a:rPr lang="en-US" sz="2000" dirty="0">
                <a:latin typeface="Calibri" panose="020F0502020204030204" pitchFamily="34" charset="0"/>
                <a:ea typeface="Trebuchet MS"/>
                <a:cs typeface="Calibri" panose="020F0502020204030204" pitchFamily="34" charset="0"/>
                <a:sym typeface="Trebuchet MS"/>
              </a:rPr>
              <a:t>Identification</a:t>
            </a:r>
            <a:endParaRPr dirty="0">
              <a:latin typeface="Calibri" panose="020F0502020204030204" pitchFamily="34" charset="0"/>
              <a:cs typeface="Calibri" panose="020F0502020204030204" pitchFamily="34" charset="0"/>
            </a:endParaRPr>
          </a:p>
          <a:p>
            <a:pPr marL="800100" lvl="2" indent="-342900" algn="l" rtl="0">
              <a:lnSpc>
                <a:spcPct val="90000"/>
              </a:lnSpc>
              <a:spcBef>
                <a:spcPts val="1000"/>
              </a:spcBef>
              <a:spcAft>
                <a:spcPts val="0"/>
              </a:spcAft>
              <a:buClr>
                <a:schemeClr val="dk1"/>
              </a:buClr>
              <a:buSzPts val="2000"/>
              <a:buChar char="•"/>
            </a:pPr>
            <a:r>
              <a:rPr lang="en-US" sz="2000" dirty="0">
                <a:latin typeface="Calibri" panose="020F0502020204030204" pitchFamily="34" charset="0"/>
                <a:ea typeface="Trebuchet MS"/>
                <a:cs typeface="Calibri" panose="020F0502020204030204" pitchFamily="34" charset="0"/>
                <a:sym typeface="Trebuchet MS"/>
              </a:rPr>
              <a:t>Assessment</a:t>
            </a:r>
            <a:endParaRPr dirty="0">
              <a:latin typeface="Calibri" panose="020F0502020204030204" pitchFamily="34" charset="0"/>
              <a:cs typeface="Calibri" panose="020F0502020204030204" pitchFamily="34" charset="0"/>
            </a:endParaRPr>
          </a:p>
          <a:p>
            <a:pPr marL="800100" lvl="2" indent="-342900" algn="l" rtl="0">
              <a:lnSpc>
                <a:spcPct val="90000"/>
              </a:lnSpc>
              <a:spcBef>
                <a:spcPts val="1000"/>
              </a:spcBef>
              <a:spcAft>
                <a:spcPts val="0"/>
              </a:spcAft>
              <a:buClr>
                <a:schemeClr val="dk1"/>
              </a:buClr>
              <a:buSzPts val="2000"/>
              <a:buChar char="•"/>
            </a:pPr>
            <a:r>
              <a:rPr lang="en-US" sz="2000" dirty="0">
                <a:latin typeface="Calibri" panose="020F0502020204030204" pitchFamily="34" charset="0"/>
                <a:ea typeface="Trebuchet MS"/>
                <a:cs typeface="Calibri" panose="020F0502020204030204" pitchFamily="34" charset="0"/>
                <a:sym typeface="Trebuchet MS"/>
              </a:rPr>
              <a:t>Development of programs</a:t>
            </a:r>
            <a:endParaRPr dirty="0">
              <a:latin typeface="Calibri" panose="020F0502020204030204" pitchFamily="34" charset="0"/>
              <a:cs typeface="Calibri" panose="020F0502020204030204" pitchFamily="34" charset="0"/>
            </a:endParaRPr>
          </a:p>
          <a:p>
            <a:pPr marL="800100" lvl="2" indent="-342900" algn="l" rtl="0">
              <a:lnSpc>
                <a:spcPct val="90000"/>
              </a:lnSpc>
              <a:spcBef>
                <a:spcPts val="1000"/>
              </a:spcBef>
              <a:spcAft>
                <a:spcPts val="0"/>
              </a:spcAft>
              <a:buClr>
                <a:schemeClr val="dk1"/>
              </a:buClr>
              <a:buSzPts val="2000"/>
              <a:buChar char="•"/>
            </a:pPr>
            <a:r>
              <a:rPr lang="en-US" sz="2000" dirty="0">
                <a:latin typeface="Calibri" panose="020F0502020204030204" pitchFamily="34" charset="0"/>
                <a:ea typeface="Trebuchet MS"/>
                <a:cs typeface="Calibri" panose="020F0502020204030204" pitchFamily="34" charset="0"/>
                <a:sym typeface="Trebuchet MS"/>
              </a:rPr>
              <a:t>Ensure necessary staff, curriculum materials and facilities are in place and used</a:t>
            </a:r>
            <a:endParaRPr dirty="0">
              <a:latin typeface="Calibri" panose="020F0502020204030204" pitchFamily="34" charset="0"/>
              <a:cs typeface="Calibri" panose="020F0502020204030204" pitchFamily="34" charset="0"/>
            </a:endParaRPr>
          </a:p>
          <a:p>
            <a:pPr marL="800100" lvl="2" indent="-342900" algn="l" rtl="0">
              <a:lnSpc>
                <a:spcPct val="90000"/>
              </a:lnSpc>
              <a:spcBef>
                <a:spcPts val="1000"/>
              </a:spcBef>
              <a:spcAft>
                <a:spcPts val="0"/>
              </a:spcAft>
              <a:buClr>
                <a:schemeClr val="dk1"/>
              </a:buClr>
              <a:buSzPts val="2000"/>
              <a:buChar char="•"/>
            </a:pPr>
            <a:r>
              <a:rPr lang="en-US" sz="2000" dirty="0">
                <a:latin typeface="Calibri" panose="020F0502020204030204" pitchFamily="34" charset="0"/>
                <a:ea typeface="Trebuchet MS"/>
                <a:cs typeface="Calibri" panose="020F0502020204030204" pitchFamily="34" charset="0"/>
                <a:sym typeface="Trebuchet MS"/>
              </a:rPr>
              <a:t>Evaluate standards including program exit criteria and progress monitoring</a:t>
            </a:r>
            <a:endParaRPr dirty="0">
              <a:latin typeface="Calibri" panose="020F0502020204030204" pitchFamily="34" charset="0"/>
              <a:cs typeface="Calibri" panose="020F0502020204030204" pitchFamily="34" charset="0"/>
            </a:endParaRPr>
          </a:p>
          <a:p>
            <a:pPr marL="800100" lvl="2" indent="-342900" algn="l" rtl="0">
              <a:lnSpc>
                <a:spcPct val="90000"/>
              </a:lnSpc>
              <a:spcBef>
                <a:spcPts val="1000"/>
              </a:spcBef>
              <a:spcAft>
                <a:spcPts val="0"/>
              </a:spcAft>
              <a:buClr>
                <a:schemeClr val="dk1"/>
              </a:buClr>
              <a:buSzPts val="2000"/>
              <a:buChar char="•"/>
            </a:pPr>
            <a:r>
              <a:rPr lang="en-US" sz="2000" dirty="0">
                <a:latin typeface="Calibri" panose="020F0502020204030204" pitchFamily="34" charset="0"/>
                <a:ea typeface="Trebuchet MS"/>
                <a:cs typeface="Calibri" panose="020F0502020204030204" pitchFamily="34" charset="0"/>
                <a:sym typeface="Trebuchet MS"/>
              </a:rPr>
              <a:t>Review the success of the programs and modify when needed</a:t>
            </a:r>
            <a:endParaRPr sz="2000" dirty="0">
              <a:latin typeface="Calibri" panose="020F0502020204030204" pitchFamily="34" charset="0"/>
              <a:ea typeface="Trebuchet MS"/>
              <a:cs typeface="Calibri" panose="020F0502020204030204" pitchFamily="34" charset="0"/>
              <a:sym typeface="Trebuchet MS"/>
            </a:endParaRPr>
          </a:p>
        </p:txBody>
      </p:sp>
      <p:sp>
        <p:nvSpPr>
          <p:cNvPr id="944" name="Google Shape;944;p14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49</a:t>
            </a:fld>
            <a:endParaRPr/>
          </a:p>
        </p:txBody>
      </p:sp>
      <p:pic>
        <p:nvPicPr>
          <p:cNvPr id="945" name="Google Shape;945;p143" descr="US Department of Education"/>
          <p:cNvPicPr preferRelativeResize="0"/>
          <p:nvPr/>
        </p:nvPicPr>
        <p:blipFill rotWithShape="1">
          <a:blip r:embed="rId3">
            <a:alphaModFix/>
          </a:blip>
          <a:srcRect/>
          <a:stretch/>
        </p:blipFill>
        <p:spPr>
          <a:xfrm>
            <a:off x="10988842" y="0"/>
            <a:ext cx="1203158" cy="12031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149" name="Google Shape;149;p9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Unit of Federal Programs: Office Organization</a:t>
            </a:r>
            <a:endParaRPr dirty="0"/>
          </a:p>
        </p:txBody>
      </p:sp>
      <p:grpSp>
        <p:nvGrpSpPr>
          <p:cNvPr id="2" name="Group 1" descr="The Federal Programs Unit is comprised of three offices - Office of Culturally &amp; Linguistically Diverse Education (CLDE), Office of Elementary and Secondary Education Act Programs (ESEA) and Office of Migrant Education Program (MEP).  Within the Office of ESEA is the Data, Accountability, Reporting &amp; Evaluation Team (DARE), the Competitive Grants and Awards Team (CGA) and the ESEA Programs Team.">
            <a:extLst>
              <a:ext uri="{FF2B5EF4-FFF2-40B4-BE49-F238E27FC236}">
                <a16:creationId xmlns:a16="http://schemas.microsoft.com/office/drawing/2014/main" id="{BF4F04FF-639B-4A0D-A2D8-895C3A10D46B}"/>
              </a:ext>
            </a:extLst>
          </p:cNvPr>
          <p:cNvGrpSpPr/>
          <p:nvPr/>
        </p:nvGrpSpPr>
        <p:grpSpPr>
          <a:xfrm>
            <a:off x="541196" y="1324001"/>
            <a:ext cx="11095281" cy="4159433"/>
            <a:chOff x="541196" y="1324001"/>
            <a:chExt cx="11095281" cy="4159433"/>
          </a:xfrm>
        </p:grpSpPr>
        <p:sp>
          <p:nvSpPr>
            <p:cNvPr id="150" name="Google Shape;150;p94"/>
            <p:cNvSpPr/>
            <p:nvPr/>
          </p:nvSpPr>
          <p:spPr>
            <a:xfrm>
              <a:off x="8436077" y="4751511"/>
              <a:ext cx="2743200" cy="731923"/>
            </a:xfrm>
            <a:prstGeom prst="roundRect">
              <a:avLst>
                <a:gd name="adj" fmla="val 16667"/>
              </a:avLst>
            </a:prstGeom>
            <a:solidFill>
              <a:srgbClr val="69A4D9"/>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ESEA Programs Team</a:t>
              </a:r>
              <a:endParaRPr sz="1400">
                <a:solidFill>
                  <a:schemeClr val="lt1"/>
                </a:solidFill>
                <a:latin typeface="Calibri"/>
                <a:ea typeface="Calibri"/>
                <a:cs typeface="Calibri"/>
                <a:sym typeface="Calibri"/>
              </a:endParaRPr>
            </a:p>
          </p:txBody>
        </p:sp>
        <p:sp>
          <p:nvSpPr>
            <p:cNvPr id="151" name="Google Shape;151;p94"/>
            <p:cNvSpPr/>
            <p:nvPr/>
          </p:nvSpPr>
          <p:spPr>
            <a:xfrm>
              <a:off x="4590046" y="4751511"/>
              <a:ext cx="2743200" cy="731923"/>
            </a:xfrm>
            <a:prstGeom prst="roundRect">
              <a:avLst>
                <a:gd name="adj" fmla="val 16667"/>
              </a:avLst>
            </a:prstGeom>
            <a:solidFill>
              <a:srgbClr val="69A4D9"/>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Competitive Grants and Awards Team (CGA)</a:t>
              </a:r>
              <a:endParaRPr/>
            </a:p>
          </p:txBody>
        </p:sp>
        <p:sp>
          <p:nvSpPr>
            <p:cNvPr id="152" name="Google Shape;152;p94"/>
            <p:cNvSpPr/>
            <p:nvPr/>
          </p:nvSpPr>
          <p:spPr>
            <a:xfrm>
              <a:off x="998396" y="4751511"/>
              <a:ext cx="2743200" cy="731923"/>
            </a:xfrm>
            <a:prstGeom prst="roundRect">
              <a:avLst>
                <a:gd name="adj" fmla="val 16667"/>
              </a:avLst>
            </a:prstGeom>
            <a:solidFill>
              <a:srgbClr val="69A4D9"/>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Calibri"/>
                  <a:ea typeface="Calibri"/>
                  <a:cs typeface="Calibri"/>
                  <a:sym typeface="Calibri"/>
                </a:rPr>
                <a:t>Data, Accountability, Reporting &amp; Evaluation Team (DARE)</a:t>
              </a:r>
              <a:endParaRPr sz="1400" dirty="0">
                <a:solidFill>
                  <a:schemeClr val="lt1"/>
                </a:solidFill>
                <a:latin typeface="Calibri"/>
                <a:ea typeface="Calibri"/>
                <a:cs typeface="Calibri"/>
                <a:sym typeface="Calibri"/>
              </a:endParaRPr>
            </a:p>
          </p:txBody>
        </p:sp>
        <p:sp>
          <p:nvSpPr>
            <p:cNvPr id="153" name="Google Shape;153;p94"/>
            <p:cNvSpPr/>
            <p:nvPr/>
          </p:nvSpPr>
          <p:spPr>
            <a:xfrm>
              <a:off x="8436077" y="2832881"/>
              <a:ext cx="3200400" cy="914400"/>
            </a:xfrm>
            <a:prstGeom prst="roundRect">
              <a:avLst>
                <a:gd name="adj" fmla="val 16667"/>
              </a:avLst>
            </a:prstGeom>
            <a:solidFill>
              <a:srgbClr val="548135"/>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Office of Migrant Education Program (MEP)</a:t>
              </a:r>
              <a:endParaRPr sz="1600">
                <a:solidFill>
                  <a:schemeClr val="lt1"/>
                </a:solidFill>
                <a:latin typeface="Calibri"/>
                <a:ea typeface="Calibri"/>
                <a:cs typeface="Calibri"/>
                <a:sym typeface="Calibri"/>
              </a:endParaRPr>
            </a:p>
          </p:txBody>
        </p:sp>
        <p:sp>
          <p:nvSpPr>
            <p:cNvPr id="154" name="Google Shape;154;p94"/>
            <p:cNvSpPr/>
            <p:nvPr/>
          </p:nvSpPr>
          <p:spPr>
            <a:xfrm>
              <a:off x="4585131" y="2836405"/>
              <a:ext cx="3200400" cy="914400"/>
            </a:xfrm>
            <a:prstGeom prst="roundRect">
              <a:avLst>
                <a:gd name="adj" fmla="val 16667"/>
              </a:avLst>
            </a:prstGeom>
            <a:solidFill>
              <a:srgbClr val="69A4D9"/>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Office of Elementary and Secondary Education Act Programs</a:t>
              </a:r>
              <a:endParaRPr dirty="0"/>
            </a:p>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(ESEA)</a:t>
              </a:r>
              <a:endParaRPr sz="1600" dirty="0">
                <a:solidFill>
                  <a:schemeClr val="lt1"/>
                </a:solidFill>
                <a:latin typeface="Calibri"/>
                <a:ea typeface="Calibri"/>
                <a:cs typeface="Calibri"/>
                <a:sym typeface="Calibri"/>
              </a:endParaRPr>
            </a:p>
          </p:txBody>
        </p:sp>
        <p:sp>
          <p:nvSpPr>
            <p:cNvPr id="155" name="Google Shape;155;p94"/>
            <p:cNvSpPr/>
            <p:nvPr/>
          </p:nvSpPr>
          <p:spPr>
            <a:xfrm>
              <a:off x="541196" y="2851154"/>
              <a:ext cx="3200400" cy="914400"/>
            </a:xfrm>
            <a:prstGeom prst="roundRect">
              <a:avLst>
                <a:gd name="adj" fmla="val 16667"/>
              </a:avLst>
            </a:prstGeom>
            <a:solidFill>
              <a:srgbClr val="B6411C"/>
            </a:solidFill>
            <a:ln w="12700" cap="flat" cmpd="sng">
              <a:solidFill>
                <a:srgbClr val="D24A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Office of Culturally &amp; Linguistically Diverse Education (CLDE)</a:t>
              </a:r>
              <a:endParaRPr/>
            </a:p>
          </p:txBody>
        </p:sp>
        <p:cxnSp>
          <p:nvCxnSpPr>
            <p:cNvPr id="156" name="Google Shape;156;p94"/>
            <p:cNvCxnSpPr/>
            <p:nvPr/>
          </p:nvCxnSpPr>
          <p:spPr>
            <a:xfrm>
              <a:off x="2364659" y="2551471"/>
              <a:ext cx="7041121" cy="0"/>
            </a:xfrm>
            <a:prstGeom prst="straightConnector1">
              <a:avLst/>
            </a:prstGeom>
            <a:noFill/>
            <a:ln w="9525" cap="flat" cmpd="sng">
              <a:solidFill>
                <a:schemeClr val="accent1"/>
              </a:solidFill>
              <a:prstDash val="solid"/>
              <a:miter lim="800000"/>
              <a:headEnd type="none" w="sm" len="sm"/>
              <a:tailEnd type="none" w="sm" len="sm"/>
            </a:ln>
          </p:spPr>
        </p:cxnSp>
        <p:cxnSp>
          <p:nvCxnSpPr>
            <p:cNvPr id="157" name="Google Shape;157;p94"/>
            <p:cNvCxnSpPr/>
            <p:nvPr/>
          </p:nvCxnSpPr>
          <p:spPr>
            <a:xfrm>
              <a:off x="2364659" y="2551471"/>
              <a:ext cx="0" cy="299684"/>
            </a:xfrm>
            <a:prstGeom prst="straightConnector1">
              <a:avLst/>
            </a:prstGeom>
            <a:noFill/>
            <a:ln w="9525" cap="flat" cmpd="sng">
              <a:solidFill>
                <a:schemeClr val="accent1"/>
              </a:solidFill>
              <a:prstDash val="solid"/>
              <a:miter lim="800000"/>
              <a:headEnd type="none" w="sm" len="sm"/>
              <a:tailEnd type="none" w="sm" len="sm"/>
            </a:ln>
          </p:spPr>
        </p:cxnSp>
        <p:cxnSp>
          <p:nvCxnSpPr>
            <p:cNvPr id="158" name="Google Shape;158;p94"/>
            <p:cNvCxnSpPr/>
            <p:nvPr/>
          </p:nvCxnSpPr>
          <p:spPr>
            <a:xfrm>
              <a:off x="9405780" y="2551471"/>
              <a:ext cx="0" cy="299684"/>
            </a:xfrm>
            <a:prstGeom prst="straightConnector1">
              <a:avLst/>
            </a:prstGeom>
            <a:noFill/>
            <a:ln w="9525" cap="flat" cmpd="sng">
              <a:solidFill>
                <a:schemeClr val="accent1"/>
              </a:solidFill>
              <a:prstDash val="solid"/>
              <a:miter lim="800000"/>
              <a:headEnd type="none" w="sm" len="sm"/>
              <a:tailEnd type="none" w="sm" len="sm"/>
            </a:ln>
          </p:spPr>
        </p:cxnSp>
        <p:cxnSp>
          <p:nvCxnSpPr>
            <p:cNvPr id="159" name="Google Shape;159;p94"/>
            <p:cNvCxnSpPr>
              <a:cxnSpLocks/>
            </p:cNvCxnSpPr>
            <p:nvPr/>
          </p:nvCxnSpPr>
          <p:spPr>
            <a:xfrm>
              <a:off x="2364659" y="2600392"/>
              <a:ext cx="0" cy="250762"/>
            </a:xfrm>
            <a:prstGeom prst="straightConnector1">
              <a:avLst/>
            </a:prstGeom>
            <a:noFill/>
            <a:ln w="9525" cap="flat" cmpd="sng">
              <a:solidFill>
                <a:schemeClr val="accent1"/>
              </a:solidFill>
              <a:prstDash val="solid"/>
              <a:miter lim="800000"/>
              <a:headEnd type="none" w="sm" len="sm"/>
              <a:tailEnd type="none" w="sm" len="sm"/>
            </a:ln>
          </p:spPr>
        </p:cxnSp>
        <p:cxnSp>
          <p:nvCxnSpPr>
            <p:cNvPr id="160" name="Google Shape;160;p94"/>
            <p:cNvCxnSpPr/>
            <p:nvPr/>
          </p:nvCxnSpPr>
          <p:spPr>
            <a:xfrm flipH="1">
              <a:off x="6051981" y="2254553"/>
              <a:ext cx="4915" cy="599289"/>
            </a:xfrm>
            <a:prstGeom prst="straightConnector1">
              <a:avLst/>
            </a:prstGeom>
            <a:noFill/>
            <a:ln w="9525" cap="flat" cmpd="sng">
              <a:solidFill>
                <a:schemeClr val="accent1"/>
              </a:solidFill>
              <a:prstDash val="solid"/>
              <a:miter lim="800000"/>
              <a:headEnd type="none" w="sm" len="sm"/>
              <a:tailEnd type="none" w="sm" len="sm"/>
            </a:ln>
          </p:spPr>
        </p:cxnSp>
        <p:cxnSp>
          <p:nvCxnSpPr>
            <p:cNvPr id="161" name="Google Shape;161;p94"/>
            <p:cNvCxnSpPr/>
            <p:nvPr/>
          </p:nvCxnSpPr>
          <p:spPr>
            <a:xfrm>
              <a:off x="6034618" y="3802676"/>
              <a:ext cx="17363" cy="948835"/>
            </a:xfrm>
            <a:prstGeom prst="straightConnector1">
              <a:avLst/>
            </a:prstGeom>
            <a:noFill/>
            <a:ln w="9525" cap="flat" cmpd="sng">
              <a:solidFill>
                <a:schemeClr val="accent1"/>
              </a:solidFill>
              <a:prstDash val="solid"/>
              <a:miter lim="800000"/>
              <a:headEnd type="none" w="sm" len="sm"/>
              <a:tailEnd type="none" w="sm" len="sm"/>
            </a:ln>
          </p:spPr>
        </p:cxnSp>
        <p:cxnSp>
          <p:nvCxnSpPr>
            <p:cNvPr id="162" name="Google Shape;162;p94"/>
            <p:cNvCxnSpPr/>
            <p:nvPr/>
          </p:nvCxnSpPr>
          <p:spPr>
            <a:xfrm flipH="1">
              <a:off x="2250040" y="3777579"/>
              <a:ext cx="2936128" cy="931560"/>
            </a:xfrm>
            <a:prstGeom prst="straightConnector1">
              <a:avLst/>
            </a:prstGeom>
            <a:noFill/>
            <a:ln w="9525" cap="flat" cmpd="sng">
              <a:solidFill>
                <a:schemeClr val="accent1"/>
              </a:solidFill>
              <a:prstDash val="solid"/>
              <a:miter lim="800000"/>
              <a:headEnd type="none" w="sm" len="sm"/>
              <a:tailEnd type="none" w="sm" len="sm"/>
            </a:ln>
          </p:spPr>
        </p:cxnSp>
        <p:cxnSp>
          <p:nvCxnSpPr>
            <p:cNvPr id="163" name="Google Shape;163;p94"/>
            <p:cNvCxnSpPr/>
            <p:nvPr/>
          </p:nvCxnSpPr>
          <p:spPr>
            <a:xfrm rot="10800000">
              <a:off x="6919792" y="3778941"/>
              <a:ext cx="2779012" cy="930198"/>
            </a:xfrm>
            <a:prstGeom prst="straightConnector1">
              <a:avLst/>
            </a:prstGeom>
            <a:noFill/>
            <a:ln w="9525" cap="flat" cmpd="sng">
              <a:solidFill>
                <a:schemeClr val="accent1"/>
              </a:solidFill>
              <a:prstDash val="solid"/>
              <a:miter lim="800000"/>
              <a:headEnd type="none" w="sm" len="sm"/>
              <a:tailEnd type="none" w="sm" len="sm"/>
            </a:ln>
          </p:spPr>
        </p:cxnSp>
        <p:sp>
          <p:nvSpPr>
            <p:cNvPr id="164" name="Google Shape;164;p94"/>
            <p:cNvSpPr/>
            <p:nvPr/>
          </p:nvSpPr>
          <p:spPr>
            <a:xfrm>
              <a:off x="4585131" y="1324001"/>
              <a:ext cx="3200400" cy="914400"/>
            </a:xfrm>
            <a:prstGeom prst="roundRect">
              <a:avLst>
                <a:gd name="adj" fmla="val 16667"/>
              </a:avLst>
            </a:prstGeom>
            <a:solidFill>
              <a:srgbClr val="2F5496"/>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Unit of Federal Programs Administration</a:t>
              </a:r>
              <a:endParaRPr sz="2000">
                <a:solidFill>
                  <a:schemeClr val="lt1"/>
                </a:solidFill>
                <a:latin typeface="Calibri"/>
                <a:ea typeface="Calibri"/>
                <a:cs typeface="Calibri"/>
                <a:sym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4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English Learners and ESSA Programs </a:t>
            </a:r>
            <a:endParaRPr dirty="0"/>
          </a:p>
        </p:txBody>
      </p:sp>
      <p:sp>
        <p:nvSpPr>
          <p:cNvPr id="952" name="Google Shape;952;p144"/>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dirty="0"/>
              <a:t>ESSA requires that states:</a:t>
            </a:r>
            <a:endParaRPr dirty="0"/>
          </a:p>
          <a:p>
            <a:pPr marL="342900" lvl="0" indent="-342900" algn="l" rtl="0">
              <a:lnSpc>
                <a:spcPct val="90000"/>
              </a:lnSpc>
              <a:spcBef>
                <a:spcPts val="1000"/>
              </a:spcBef>
              <a:spcAft>
                <a:spcPts val="0"/>
              </a:spcAft>
              <a:buClr>
                <a:schemeClr val="dk1"/>
              </a:buClr>
              <a:buSzPts val="2400"/>
              <a:buChar char="•"/>
            </a:pPr>
            <a:r>
              <a:rPr lang="en-US" dirty="0"/>
              <a:t>Ensure that EL students have access to high-quality, evidence-based language instruction that helps them </a:t>
            </a:r>
            <a:r>
              <a:rPr lang="en-US" b="1" dirty="0">
                <a:solidFill>
                  <a:schemeClr val="accent6"/>
                </a:solidFill>
              </a:rPr>
              <a:t>make growth </a:t>
            </a:r>
            <a:r>
              <a:rPr lang="en-US" dirty="0"/>
              <a:t>toward English proficiency and develop high levels of academic achievement in English. </a:t>
            </a:r>
            <a:endParaRPr dirty="0"/>
          </a:p>
          <a:p>
            <a:pPr marL="342900" lvl="0" indent="-342900" algn="l" rtl="0">
              <a:lnSpc>
                <a:spcPct val="90000"/>
              </a:lnSpc>
              <a:spcBef>
                <a:spcPts val="1000"/>
              </a:spcBef>
              <a:spcAft>
                <a:spcPts val="0"/>
              </a:spcAft>
              <a:buClr>
                <a:schemeClr val="dk1"/>
              </a:buClr>
              <a:buSzPts val="2400"/>
              <a:buChar char="•"/>
            </a:pPr>
            <a:r>
              <a:rPr lang="en-US" dirty="0"/>
              <a:t>ESSA ensures that ELs have the opportunity to achieve English proficiency in academic subjects based on the </a:t>
            </a:r>
            <a:r>
              <a:rPr lang="en-US" b="1" dirty="0">
                <a:solidFill>
                  <a:schemeClr val="accent6"/>
                </a:solidFill>
              </a:rPr>
              <a:t>same standards </a:t>
            </a:r>
            <a:r>
              <a:rPr lang="en-US" dirty="0"/>
              <a:t>all students are expected to meet.</a:t>
            </a:r>
            <a:endParaRPr dirty="0"/>
          </a:p>
          <a:p>
            <a:pPr marL="342900" lvl="0" indent="-342900" algn="l" rtl="0">
              <a:lnSpc>
                <a:spcPct val="90000"/>
              </a:lnSpc>
              <a:spcBef>
                <a:spcPts val="1000"/>
              </a:spcBef>
              <a:spcAft>
                <a:spcPts val="0"/>
              </a:spcAft>
              <a:buClr>
                <a:schemeClr val="dk1"/>
              </a:buClr>
              <a:buSzPts val="2400"/>
              <a:buChar char="•"/>
            </a:pPr>
            <a:r>
              <a:rPr lang="en-US" dirty="0"/>
              <a:t>Provide high-quality, research-based </a:t>
            </a:r>
            <a:r>
              <a:rPr lang="en-US" b="1" dirty="0">
                <a:solidFill>
                  <a:schemeClr val="accent6"/>
                </a:solidFill>
              </a:rPr>
              <a:t>professional development </a:t>
            </a:r>
            <a:r>
              <a:rPr lang="en-US" dirty="0"/>
              <a:t>to district, school, and community-based personnel.</a:t>
            </a:r>
            <a:endParaRPr dirty="0"/>
          </a:p>
          <a:p>
            <a:pPr marL="342900" lvl="0" indent="-342900" algn="l" rtl="0">
              <a:lnSpc>
                <a:spcPct val="90000"/>
              </a:lnSpc>
              <a:spcBef>
                <a:spcPts val="1000"/>
              </a:spcBef>
              <a:spcAft>
                <a:spcPts val="0"/>
              </a:spcAft>
              <a:buClr>
                <a:schemeClr val="dk1"/>
              </a:buClr>
              <a:buSzPts val="2400"/>
              <a:buChar char="•"/>
            </a:pPr>
            <a:r>
              <a:rPr lang="en-US" dirty="0"/>
              <a:t>Provide </a:t>
            </a:r>
            <a:r>
              <a:rPr lang="en-US" b="1" dirty="0">
                <a:solidFill>
                  <a:schemeClr val="accent6"/>
                </a:solidFill>
              </a:rPr>
              <a:t>family and community engagement with families</a:t>
            </a:r>
            <a:r>
              <a:rPr lang="en-US" dirty="0"/>
              <a:t> of students that are English learners.</a:t>
            </a: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953" name="Google Shape;953;p14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50</a:t>
            </a:fld>
            <a:endParaRPr/>
          </a:p>
        </p:txBody>
      </p:sp>
      <p:pic>
        <p:nvPicPr>
          <p:cNvPr id="954" name="Google Shape;954;p144" descr="US Department of Education"/>
          <p:cNvPicPr preferRelativeResize="0"/>
          <p:nvPr/>
        </p:nvPicPr>
        <p:blipFill rotWithShape="1">
          <a:blip r:embed="rId3">
            <a:alphaModFix/>
          </a:blip>
          <a:srcRect/>
          <a:stretch/>
        </p:blipFill>
        <p:spPr>
          <a:xfrm>
            <a:off x="10989925" y="0"/>
            <a:ext cx="1202075" cy="12020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45"/>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Colorado Senate Bill 109, ELP Assessment</a:t>
            </a:r>
            <a:endParaRPr dirty="0"/>
          </a:p>
        </p:txBody>
      </p:sp>
      <p:sp>
        <p:nvSpPr>
          <p:cNvPr id="960" name="Google Shape;960;p145"/>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dirty="0"/>
              <a:t>Colorado Senate Bill 109, C.R.S. 22-24-106 requires:</a:t>
            </a:r>
            <a:endParaRPr dirty="0"/>
          </a:p>
          <a:p>
            <a:pPr marL="685800" lvl="1" indent="-228600" algn="l" rtl="0">
              <a:lnSpc>
                <a:spcPct val="90000"/>
              </a:lnSpc>
              <a:spcBef>
                <a:spcPts val="500"/>
              </a:spcBef>
              <a:spcAft>
                <a:spcPts val="0"/>
              </a:spcAft>
              <a:buClr>
                <a:schemeClr val="dk1"/>
              </a:buClr>
              <a:buSzPts val="2400"/>
              <a:buChar char="•"/>
            </a:pPr>
            <a:r>
              <a:rPr lang="en-US" sz="2400" dirty="0"/>
              <a:t>One common assessment to identify English Learners and measure English language development</a:t>
            </a:r>
            <a:endParaRPr dirty="0"/>
          </a:p>
          <a:p>
            <a:pPr marL="1143000" lvl="2" indent="-228600" algn="l" rtl="0">
              <a:lnSpc>
                <a:spcPct val="90000"/>
              </a:lnSpc>
              <a:spcBef>
                <a:spcPts val="500"/>
              </a:spcBef>
              <a:spcAft>
                <a:spcPts val="0"/>
              </a:spcAft>
              <a:buClr>
                <a:schemeClr val="accent6"/>
              </a:buClr>
              <a:buSzPts val="2400"/>
              <a:buChar char="•"/>
            </a:pPr>
            <a:r>
              <a:rPr lang="en-US" sz="2400" b="1" dirty="0">
                <a:solidFill>
                  <a:schemeClr val="accent6"/>
                </a:solidFill>
              </a:rPr>
              <a:t>W-APT/WIDA Screener</a:t>
            </a:r>
            <a:r>
              <a:rPr lang="en-US" sz="2400" dirty="0">
                <a:solidFill>
                  <a:schemeClr val="accent6"/>
                </a:solidFill>
              </a:rPr>
              <a:t> </a:t>
            </a:r>
            <a:r>
              <a:rPr lang="en-US" sz="2400" dirty="0"/>
              <a:t>– state mandated placement assessment </a:t>
            </a:r>
            <a:r>
              <a:rPr lang="en-US" sz="2400" b="1" i="1" dirty="0"/>
              <a:t>must</a:t>
            </a:r>
            <a:r>
              <a:rPr lang="en-US" sz="2400" dirty="0"/>
              <a:t> be used as one indicator to determine if the student is an English Learner and the English language proficiency level of the student</a:t>
            </a:r>
            <a:endParaRPr dirty="0"/>
          </a:p>
          <a:p>
            <a:pPr marL="1600200" lvl="3" indent="-228600" algn="l" rtl="0">
              <a:lnSpc>
                <a:spcPct val="90000"/>
              </a:lnSpc>
              <a:spcBef>
                <a:spcPts val="500"/>
              </a:spcBef>
              <a:spcAft>
                <a:spcPts val="0"/>
              </a:spcAft>
              <a:buClr>
                <a:schemeClr val="dk1"/>
              </a:buClr>
              <a:buSzPts val="2200"/>
              <a:buChar char="•"/>
            </a:pPr>
            <a:r>
              <a:rPr lang="en-US" sz="2200" dirty="0"/>
              <a:t>WIDA Screener mandatory since July 2018</a:t>
            </a:r>
            <a:endParaRPr dirty="0"/>
          </a:p>
          <a:p>
            <a:pPr marL="1143000" lvl="2" indent="-228600" algn="l" rtl="0">
              <a:lnSpc>
                <a:spcPct val="90000"/>
              </a:lnSpc>
              <a:spcBef>
                <a:spcPts val="500"/>
              </a:spcBef>
              <a:spcAft>
                <a:spcPts val="0"/>
              </a:spcAft>
              <a:buClr>
                <a:schemeClr val="accent5"/>
              </a:buClr>
              <a:buSzPts val="2400"/>
              <a:buChar char="•"/>
            </a:pPr>
            <a:r>
              <a:rPr lang="en-US" sz="2400" b="1" dirty="0">
                <a:solidFill>
                  <a:schemeClr val="accent5"/>
                </a:solidFill>
              </a:rPr>
              <a:t>ACCESS 2.0/Alternate ACCESS </a:t>
            </a:r>
            <a:r>
              <a:rPr lang="en-US" sz="2400" dirty="0"/>
              <a:t>– annual assessment to measure English language proficiency</a:t>
            </a:r>
            <a:endParaRPr dirty="0"/>
          </a:p>
          <a:p>
            <a:pPr marL="0" lvl="0" indent="0" algn="l" rtl="0">
              <a:lnSpc>
                <a:spcPct val="90000"/>
              </a:lnSpc>
              <a:spcBef>
                <a:spcPts val="1000"/>
              </a:spcBef>
              <a:spcAft>
                <a:spcPts val="0"/>
              </a:spcAft>
              <a:buClr>
                <a:schemeClr val="dk1"/>
              </a:buClr>
              <a:buSzPts val="2400"/>
              <a:buNone/>
            </a:pPr>
            <a:endParaRPr dirty="0"/>
          </a:p>
        </p:txBody>
      </p:sp>
      <p:sp>
        <p:nvSpPr>
          <p:cNvPr id="961" name="Google Shape;961;p14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51</a:t>
            </a:fld>
            <a:endParaRPr/>
          </a:p>
        </p:txBody>
      </p:sp>
      <p:pic>
        <p:nvPicPr>
          <p:cNvPr id="962" name="Google Shape;962;p14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48308" y="10877"/>
            <a:ext cx="1243692" cy="124369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4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Colorado House Bill 14-1298 – ELPA</a:t>
            </a:r>
            <a:endParaRPr dirty="0"/>
          </a:p>
        </p:txBody>
      </p:sp>
      <p:sp>
        <p:nvSpPr>
          <p:cNvPr id="969" name="Google Shape;969;p14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chemeClr val="dk1"/>
              </a:buClr>
              <a:buSzPts val="2400"/>
              <a:buChar char="•"/>
            </a:pPr>
            <a:r>
              <a:rPr lang="en-US" dirty="0"/>
              <a:t>English Language Proficiency Act requires school &amp; districts to:</a:t>
            </a:r>
            <a:endParaRPr dirty="0"/>
          </a:p>
          <a:p>
            <a:pPr marL="685800" lvl="1" indent="-228600" algn="l" rtl="0">
              <a:lnSpc>
                <a:spcPct val="90000"/>
              </a:lnSpc>
              <a:spcBef>
                <a:spcPts val="500"/>
              </a:spcBef>
              <a:spcAft>
                <a:spcPts val="0"/>
              </a:spcAft>
              <a:buClr>
                <a:schemeClr val="dk1"/>
              </a:buClr>
              <a:buSzPts val="2400"/>
              <a:buChar char="•"/>
            </a:pPr>
            <a:r>
              <a:rPr lang="en-US" sz="2400" dirty="0"/>
              <a:t>Provide an </a:t>
            </a:r>
            <a:r>
              <a:rPr lang="en-US" sz="2400" b="1" dirty="0">
                <a:solidFill>
                  <a:schemeClr val="accent6"/>
                </a:solidFill>
              </a:rPr>
              <a:t>evidence-based ELD program for all eligible K-12 English learners</a:t>
            </a:r>
            <a:r>
              <a:rPr lang="en-US" sz="2400" dirty="0">
                <a:solidFill>
                  <a:schemeClr val="accent6"/>
                </a:solidFill>
              </a:rPr>
              <a:t> </a:t>
            </a:r>
            <a:r>
              <a:rPr lang="en-US" sz="2400" dirty="0"/>
              <a:t>to enable ELs to develop and acquire English proficiency while maintaining grade-level performance in academic content areas </a:t>
            </a:r>
            <a:endParaRPr dirty="0"/>
          </a:p>
          <a:p>
            <a:pPr marL="685800" lvl="1" indent="-228600" algn="l" rtl="0">
              <a:lnSpc>
                <a:spcPct val="90000"/>
              </a:lnSpc>
              <a:spcBef>
                <a:spcPts val="500"/>
              </a:spcBef>
              <a:spcAft>
                <a:spcPts val="0"/>
              </a:spcAft>
              <a:buClr>
                <a:schemeClr val="dk1"/>
              </a:buClr>
              <a:buSzPts val="2400"/>
              <a:buChar char="•"/>
            </a:pPr>
            <a:r>
              <a:rPr lang="en-US" sz="2400" dirty="0"/>
              <a:t>Process to identify all ELs enrolled in the district using the state-approved </a:t>
            </a:r>
            <a:r>
              <a:rPr lang="en-US" sz="2400" b="1" dirty="0">
                <a:solidFill>
                  <a:schemeClr val="accent6"/>
                </a:solidFill>
              </a:rPr>
              <a:t>ELP assessment </a:t>
            </a:r>
            <a:r>
              <a:rPr lang="en-US" sz="2400" dirty="0"/>
              <a:t>(W-APT/WIDA Screener and ACCESS 2.0 for ELLs) </a:t>
            </a:r>
            <a:endParaRPr dirty="0"/>
          </a:p>
          <a:p>
            <a:pPr marL="685800" lvl="1" indent="-228600" algn="l" rtl="0">
              <a:lnSpc>
                <a:spcPct val="90000"/>
              </a:lnSpc>
              <a:spcBef>
                <a:spcPts val="500"/>
              </a:spcBef>
              <a:spcAft>
                <a:spcPts val="0"/>
              </a:spcAft>
              <a:buClr>
                <a:schemeClr val="dk1"/>
              </a:buClr>
              <a:buSzPts val="2400"/>
              <a:buChar char="•"/>
            </a:pPr>
            <a:r>
              <a:rPr lang="en-US" sz="2400" dirty="0"/>
              <a:t>Report number of ELs to CDE in </a:t>
            </a:r>
            <a:r>
              <a:rPr lang="en-US" sz="2400" b="1" dirty="0">
                <a:solidFill>
                  <a:schemeClr val="accent6"/>
                </a:solidFill>
              </a:rPr>
              <a:t>Student October Count</a:t>
            </a:r>
            <a:endParaRPr b="1" dirty="0">
              <a:solidFill>
                <a:schemeClr val="accent6"/>
              </a:solidFill>
            </a:endParaRPr>
          </a:p>
          <a:p>
            <a:pPr marL="0" lvl="0" indent="0" algn="l" rtl="0">
              <a:lnSpc>
                <a:spcPct val="90000"/>
              </a:lnSpc>
              <a:spcBef>
                <a:spcPts val="1000"/>
              </a:spcBef>
              <a:spcAft>
                <a:spcPts val="0"/>
              </a:spcAft>
              <a:buClr>
                <a:schemeClr val="dk1"/>
              </a:buClr>
              <a:buSzPts val="2400"/>
              <a:buNone/>
            </a:pPr>
            <a:endParaRPr dirty="0"/>
          </a:p>
        </p:txBody>
      </p:sp>
      <p:sp>
        <p:nvSpPr>
          <p:cNvPr id="970" name="Google Shape;970;p14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52</a:t>
            </a:fld>
            <a:endParaRPr/>
          </a:p>
        </p:txBody>
      </p:sp>
      <p:pic>
        <p:nvPicPr>
          <p:cNvPr id="971" name="Google Shape;971;p14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62526" y="-10274"/>
            <a:ext cx="1239748" cy="1239748"/>
          </a:xfrm>
          <a:prstGeom prst="ellipse">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47"/>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Title III, Part A: Language Instruction for English Learners and Immigrant Students</a:t>
            </a:r>
            <a:endParaRPr dirty="0"/>
          </a:p>
        </p:txBody>
      </p:sp>
      <p:sp>
        <p:nvSpPr>
          <p:cNvPr id="977" name="Google Shape;977;p147"/>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48"/>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III, Part A: Purposes</a:t>
            </a:r>
            <a:endParaRPr dirty="0"/>
          </a:p>
        </p:txBody>
      </p:sp>
      <p:sp>
        <p:nvSpPr>
          <p:cNvPr id="984" name="Google Shape;984;p14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b="1" u="sng" dirty="0"/>
              <a:t>Purpose</a:t>
            </a:r>
            <a:r>
              <a:rPr lang="en-US" dirty="0"/>
              <a:t>: </a:t>
            </a:r>
            <a:endParaRPr dirty="0"/>
          </a:p>
          <a:p>
            <a:pPr marL="457200" lvl="0" indent="-457200" algn="l" rtl="0">
              <a:lnSpc>
                <a:spcPct val="90000"/>
              </a:lnSpc>
              <a:spcBef>
                <a:spcPts val="1000"/>
              </a:spcBef>
              <a:spcAft>
                <a:spcPts val="0"/>
              </a:spcAft>
              <a:buClr>
                <a:schemeClr val="dk1"/>
              </a:buClr>
              <a:buSzPts val="2400"/>
              <a:buChar char="•"/>
            </a:pPr>
            <a:r>
              <a:rPr lang="en-US" dirty="0"/>
              <a:t>Ensure ELs and immigrant children and youth attain English proficiency and develop high levels of academic achievement</a:t>
            </a:r>
            <a:endParaRPr dirty="0"/>
          </a:p>
          <a:p>
            <a:pPr marL="457200" lvl="0" indent="-457200" algn="l" rtl="0">
              <a:lnSpc>
                <a:spcPct val="90000"/>
              </a:lnSpc>
              <a:spcBef>
                <a:spcPts val="1000"/>
              </a:spcBef>
              <a:spcAft>
                <a:spcPts val="0"/>
              </a:spcAft>
              <a:buClr>
                <a:schemeClr val="dk1"/>
              </a:buClr>
              <a:buSzPts val="2400"/>
              <a:buChar char="•"/>
            </a:pPr>
            <a:r>
              <a:rPr lang="en-US" dirty="0"/>
              <a:t>Assist all ELs in meeting Colorado Academic Standards (CAS)</a:t>
            </a:r>
            <a:r>
              <a:rPr lang="en-US" b="1" i="1" dirty="0"/>
              <a:t> </a:t>
            </a:r>
            <a:endParaRPr dirty="0"/>
          </a:p>
          <a:p>
            <a:pPr marL="457200" lvl="0" indent="-457200" algn="l" rtl="0">
              <a:lnSpc>
                <a:spcPct val="90000"/>
              </a:lnSpc>
              <a:spcBef>
                <a:spcPts val="1000"/>
              </a:spcBef>
              <a:spcAft>
                <a:spcPts val="0"/>
              </a:spcAft>
              <a:buClr>
                <a:schemeClr val="dk1"/>
              </a:buClr>
              <a:buSzPts val="2400"/>
              <a:buChar char="•"/>
            </a:pPr>
            <a:r>
              <a:rPr lang="en-US" dirty="0"/>
              <a:t>Establish, implement, and sustain effective English language development (ELD) programs designed to assist in teaching ELs</a:t>
            </a:r>
            <a:endParaRPr dirty="0"/>
          </a:p>
          <a:p>
            <a:pPr marL="457200" lvl="0" indent="-457200" algn="l" rtl="0">
              <a:lnSpc>
                <a:spcPct val="90000"/>
              </a:lnSpc>
              <a:spcBef>
                <a:spcPts val="1000"/>
              </a:spcBef>
              <a:spcAft>
                <a:spcPts val="0"/>
              </a:spcAft>
              <a:buClr>
                <a:schemeClr val="dk1"/>
              </a:buClr>
              <a:buSzPts val="2400"/>
              <a:buChar char="•"/>
            </a:pPr>
            <a:r>
              <a:rPr lang="en-US" dirty="0"/>
              <a:t>Develop and enhance the capacity of teachers principals and other school and district leaders to provide effective instructional programs for ELs</a:t>
            </a:r>
            <a:endParaRPr dirty="0"/>
          </a:p>
          <a:p>
            <a:pPr marL="457200" lvl="0" indent="-457200" algn="l" rtl="0">
              <a:lnSpc>
                <a:spcPct val="90000"/>
              </a:lnSpc>
              <a:spcBef>
                <a:spcPts val="1000"/>
              </a:spcBef>
              <a:spcAft>
                <a:spcPts val="0"/>
              </a:spcAft>
              <a:buClr>
                <a:schemeClr val="dk1"/>
              </a:buClr>
              <a:buSzPts val="2400"/>
              <a:buChar char="•"/>
            </a:pPr>
            <a:r>
              <a:rPr lang="en-US" dirty="0"/>
              <a:t>Promote parental, family, and community  participation in ELD programs</a:t>
            </a:r>
            <a:endParaRPr dirty="0"/>
          </a:p>
          <a:p>
            <a:pPr marL="0" lvl="0" indent="0" algn="l" rtl="0">
              <a:lnSpc>
                <a:spcPct val="90000"/>
              </a:lnSpc>
              <a:spcBef>
                <a:spcPts val="1000"/>
              </a:spcBef>
              <a:spcAft>
                <a:spcPts val="0"/>
              </a:spcAft>
              <a:buClr>
                <a:schemeClr val="dk1"/>
              </a:buClr>
              <a:buSzPts val="2400"/>
              <a:buNone/>
            </a:pPr>
            <a:endParaRPr dirty="0"/>
          </a:p>
        </p:txBody>
      </p:sp>
      <p:sp>
        <p:nvSpPr>
          <p:cNvPr id="985" name="Google Shape;985;p14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54</a:t>
            </a:fld>
            <a:endParaRPr/>
          </a:p>
        </p:txBody>
      </p:sp>
      <p:sp>
        <p:nvSpPr>
          <p:cNvPr id="986" name="Google Shape;986;p148"/>
          <p:cNvSpPr/>
          <p:nvPr/>
        </p:nvSpPr>
        <p:spPr>
          <a:xfrm>
            <a:off x="4408500" y="6063602"/>
            <a:ext cx="3375000" cy="340474"/>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panose="020F0502020204030204" pitchFamily="34" charset="0"/>
                <a:ea typeface="Trebuchet MS"/>
                <a:cs typeface="Calibri" panose="020F0502020204030204" pitchFamily="34" charset="0"/>
                <a:sym typeface="Trebuchet MS"/>
              </a:rPr>
              <a:t>Every Student Succeeds Act,</a:t>
            </a:r>
            <a:r>
              <a:rPr lang="en-US" sz="1400" dirty="0">
                <a:solidFill>
                  <a:schemeClr val="dk1"/>
                </a:solidFill>
                <a:latin typeface="Calibri" panose="020F0502020204030204" pitchFamily="34" charset="0"/>
                <a:ea typeface="Calibri"/>
                <a:cs typeface="Calibri" panose="020F0502020204030204" pitchFamily="34" charset="0"/>
                <a:sym typeface="Calibri"/>
              </a:rPr>
              <a:t> §</a:t>
            </a:r>
            <a:r>
              <a:rPr lang="en-US" sz="1400" dirty="0">
                <a:solidFill>
                  <a:schemeClr val="dk1"/>
                </a:solidFill>
                <a:latin typeface="Calibri" panose="020F0502020204030204" pitchFamily="34" charset="0"/>
                <a:ea typeface="Trebuchet MS"/>
                <a:cs typeface="Calibri" panose="020F0502020204030204" pitchFamily="34" charset="0"/>
                <a:sym typeface="Trebuchet MS"/>
              </a:rPr>
              <a:t>3001 - §3203</a:t>
            </a:r>
            <a:endParaRPr sz="1400" dirty="0">
              <a:solidFill>
                <a:schemeClr val="dk1"/>
              </a:solidFill>
              <a:latin typeface="Calibri" panose="020F0502020204030204" pitchFamily="34" charset="0"/>
              <a:ea typeface="Trebuchet MS"/>
              <a:cs typeface="Calibri" panose="020F0502020204030204" pitchFamily="34" charset="0"/>
              <a:sym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4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III, Part A: Programming </a:t>
            </a:r>
            <a:endParaRPr dirty="0"/>
          </a:p>
        </p:txBody>
      </p:sp>
      <p:sp>
        <p:nvSpPr>
          <p:cNvPr id="993" name="Google Shape;993;p14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55</a:t>
            </a:fld>
            <a:endParaRPr/>
          </a:p>
        </p:txBody>
      </p:sp>
      <p:sp>
        <p:nvSpPr>
          <p:cNvPr id="994" name="Google Shape;994;p149" descr="ELD Core Programming is a set of instructional services and curricula designed to help ELs acquire English proficiency and meet academic standards.  The core program is a blueprint for schools with the district to follow."/>
          <p:cNvSpPr/>
          <p:nvPr/>
        </p:nvSpPr>
        <p:spPr>
          <a:xfrm>
            <a:off x="7526817" y="1336463"/>
            <a:ext cx="4118911" cy="4667522"/>
          </a:xfrm>
          <a:prstGeom prst="roundRect">
            <a:avLst>
              <a:gd name="adj" fmla="val 16667"/>
            </a:avLst>
          </a:prstGeom>
          <a:solidFill>
            <a:schemeClr val="accent1"/>
          </a:solidFill>
          <a:ln w="44450" cap="flat" cmpd="sng">
            <a:solidFill>
              <a:schemeClr val="accent1"/>
            </a:solidFill>
            <a:prstDash val="solid"/>
            <a:round/>
            <a:headEnd type="none" w="sm" len="sm"/>
            <a:tailEnd type="none" w="sm" len="sm"/>
          </a:ln>
          <a:effectLst>
            <a:outerShdw blurRad="152400" dist="317500" dir="5400000" sx="90000" sy="-19000"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5" name="Google Shape;995;p149"/>
          <p:cNvSpPr txBox="1"/>
          <p:nvPr/>
        </p:nvSpPr>
        <p:spPr>
          <a:xfrm>
            <a:off x="7832785" y="2738412"/>
            <a:ext cx="3531508" cy="301169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700" dirty="0">
                <a:solidFill>
                  <a:srgbClr val="F2F2F2"/>
                </a:solidFill>
                <a:latin typeface="Calibri"/>
                <a:ea typeface="Calibri"/>
                <a:cs typeface="Calibri"/>
                <a:sym typeface="Calibri"/>
              </a:rPr>
              <a:t>According to USDE, a core program is a set of instructional services and curricula designed to help ELs acquire English proficiency and meet high academic standards.  The core program is composed of characteristics, principles, and practices that have been developed based on theory and research and serves as a blueprint for which the schools within the district (LEA) follow.</a:t>
            </a:r>
            <a:endParaRPr sz="1700" dirty="0">
              <a:solidFill>
                <a:srgbClr val="F2F2F2"/>
              </a:solidFill>
              <a:latin typeface="Calibri"/>
              <a:ea typeface="Calibri"/>
              <a:cs typeface="Calibri"/>
              <a:sym typeface="Calibri"/>
            </a:endParaRPr>
          </a:p>
          <a:p>
            <a:pPr marL="0" marR="0" lvl="0" indent="0" algn="l" rtl="0">
              <a:lnSpc>
                <a:spcPct val="90000"/>
              </a:lnSpc>
              <a:spcBef>
                <a:spcPts val="0"/>
              </a:spcBef>
              <a:spcAft>
                <a:spcPts val="0"/>
              </a:spcAft>
              <a:buNone/>
            </a:pPr>
            <a:endParaRPr sz="1700" dirty="0">
              <a:solidFill>
                <a:srgbClr val="F2F2F2"/>
              </a:solidFill>
              <a:latin typeface="Calibri"/>
              <a:ea typeface="Calibri"/>
              <a:cs typeface="Calibri"/>
              <a:sym typeface="Calibri"/>
            </a:endParaRPr>
          </a:p>
          <a:p>
            <a:pPr marL="0" marR="0" lvl="0" indent="0" algn="l" rtl="0">
              <a:lnSpc>
                <a:spcPct val="90000"/>
              </a:lnSpc>
              <a:spcBef>
                <a:spcPts val="0"/>
              </a:spcBef>
              <a:spcAft>
                <a:spcPts val="0"/>
              </a:spcAft>
              <a:buNone/>
            </a:pPr>
            <a:endParaRPr sz="1700" dirty="0">
              <a:solidFill>
                <a:srgbClr val="F2F2F2"/>
              </a:solidFill>
              <a:latin typeface="Calibri"/>
              <a:ea typeface="Calibri"/>
              <a:cs typeface="Calibri"/>
              <a:sym typeface="Calibri"/>
            </a:endParaRPr>
          </a:p>
          <a:p>
            <a:pPr marL="0" marR="0" lvl="0" indent="0" algn="l" rtl="0">
              <a:lnSpc>
                <a:spcPct val="90000"/>
              </a:lnSpc>
              <a:spcBef>
                <a:spcPts val="0"/>
              </a:spcBef>
              <a:spcAft>
                <a:spcPts val="0"/>
              </a:spcAft>
              <a:buNone/>
            </a:pPr>
            <a:endParaRPr sz="1700" dirty="0">
              <a:solidFill>
                <a:srgbClr val="F2F2F2"/>
              </a:solidFill>
              <a:latin typeface="Calibri"/>
              <a:ea typeface="Calibri"/>
              <a:cs typeface="Calibri"/>
              <a:sym typeface="Calibri"/>
            </a:endParaRPr>
          </a:p>
          <a:p>
            <a:pPr marL="0" marR="0" lvl="0" indent="0" algn="l" rtl="0">
              <a:lnSpc>
                <a:spcPct val="90000"/>
              </a:lnSpc>
              <a:spcBef>
                <a:spcPts val="0"/>
              </a:spcBef>
              <a:spcAft>
                <a:spcPts val="0"/>
              </a:spcAft>
              <a:buNone/>
            </a:pPr>
            <a:endParaRPr sz="1700" dirty="0">
              <a:solidFill>
                <a:srgbClr val="F2F2F2"/>
              </a:solidFill>
              <a:latin typeface="Calibri"/>
              <a:ea typeface="Calibri"/>
              <a:cs typeface="Calibri"/>
              <a:sym typeface="Calibri"/>
            </a:endParaRPr>
          </a:p>
          <a:p>
            <a:pPr marL="0" marR="0" lvl="0" indent="0" algn="l" rtl="0">
              <a:lnSpc>
                <a:spcPct val="90000"/>
              </a:lnSpc>
              <a:spcBef>
                <a:spcPts val="0"/>
              </a:spcBef>
              <a:spcAft>
                <a:spcPts val="0"/>
              </a:spcAft>
              <a:buNone/>
            </a:pPr>
            <a:endParaRPr sz="1700" dirty="0">
              <a:solidFill>
                <a:srgbClr val="F2F2F2"/>
              </a:solidFill>
              <a:latin typeface="Calibri"/>
              <a:ea typeface="Calibri"/>
              <a:cs typeface="Calibri"/>
              <a:sym typeface="Calibri"/>
            </a:endParaRPr>
          </a:p>
        </p:txBody>
      </p:sp>
      <p:sp>
        <p:nvSpPr>
          <p:cNvPr id="996" name="Google Shape;996;p149"/>
          <p:cNvSpPr txBox="1"/>
          <p:nvPr/>
        </p:nvSpPr>
        <p:spPr>
          <a:xfrm>
            <a:off x="7526817" y="1664246"/>
            <a:ext cx="4300016" cy="788863"/>
          </a:xfrm>
          <a:prstGeom prst="rect">
            <a:avLst/>
          </a:prstGeom>
          <a:noFill/>
          <a:ln>
            <a:noFill/>
          </a:ln>
          <a:effectLst>
            <a:outerShdw blurRad="50800" dist="38100" dir="5400000" algn="t" rotWithShape="0">
              <a:srgbClr val="000000">
                <a:alpha val="40000"/>
              </a:srgbClr>
            </a:outerShdw>
          </a:effectLst>
        </p:spPr>
        <p:txBody>
          <a:bodyPr spcFirstLastPara="1" wrap="square" lIns="0" tIns="0" rIns="0" bIns="0" anchor="t" anchorCtr="0">
            <a:normAutofit/>
          </a:bodyPr>
          <a:lstStyle/>
          <a:p>
            <a:pPr marL="0" marR="0" lvl="0" indent="0" algn="ctr" rtl="0">
              <a:lnSpc>
                <a:spcPct val="100000"/>
              </a:lnSpc>
              <a:spcBef>
                <a:spcPts val="0"/>
              </a:spcBef>
              <a:spcAft>
                <a:spcPts val="0"/>
              </a:spcAft>
              <a:buClr>
                <a:schemeClr val="lt1"/>
              </a:buClr>
              <a:buSzPts val="2400"/>
              <a:buFont typeface="Arial"/>
              <a:buNone/>
            </a:pPr>
            <a:r>
              <a:rPr lang="en-US" sz="2400" dirty="0">
                <a:solidFill>
                  <a:schemeClr val="lt1"/>
                </a:solidFill>
                <a:latin typeface="Calibri" panose="020F0502020204030204" pitchFamily="34" charset="0"/>
                <a:cs typeface="Calibri" panose="020F0502020204030204" pitchFamily="34" charset="0"/>
                <a:sym typeface="Arial"/>
              </a:rPr>
              <a:t>ELD Core </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chemeClr val="lt1"/>
              </a:buClr>
              <a:buSzPts val="2400"/>
              <a:buFont typeface="Arial"/>
              <a:buNone/>
            </a:pPr>
            <a:r>
              <a:rPr lang="en-US" sz="2400" dirty="0">
                <a:solidFill>
                  <a:schemeClr val="lt1"/>
                </a:solidFill>
                <a:latin typeface="Calibri" panose="020F0502020204030204" pitchFamily="34" charset="0"/>
                <a:cs typeface="Calibri" panose="020F0502020204030204" pitchFamily="34" charset="0"/>
                <a:sym typeface="Arial"/>
              </a:rPr>
              <a:t>Programming</a:t>
            </a:r>
            <a:endParaRPr sz="2400" dirty="0">
              <a:solidFill>
                <a:schemeClr val="lt1"/>
              </a:solidFill>
              <a:latin typeface="Calibri" panose="020F0502020204030204" pitchFamily="34" charset="0"/>
              <a:cs typeface="Calibri" panose="020F0502020204030204" pitchFamily="34" charset="0"/>
              <a:sym typeface="Arial"/>
            </a:endParaRPr>
          </a:p>
        </p:txBody>
      </p:sp>
      <p:pic>
        <p:nvPicPr>
          <p:cNvPr id="997" name="Google Shape;997;p149" descr="The theory of action for how to provide English language development services to English learners for Tier I instruction is what is involved in your state and local funds.  Core programming model is using EL ACHIEVE in your elementary schools as your core curriculum then the PD required for teachers to attend in order to provide the EL ACHIEVE Curriculum and Instruction needs to be paid for with core funds because that is your core program.   Title III is anything outside of this, i.e. additional time, additional services, outside of the required time that meet what you have established as your core program.&#10;"/>
          <p:cNvPicPr preferRelativeResize="0"/>
          <p:nvPr/>
        </p:nvPicPr>
        <p:blipFill>
          <a:blip r:embed="rId3">
            <a:alphaModFix/>
          </a:blip>
          <a:stretch>
            <a:fillRect/>
          </a:stretch>
        </p:blipFill>
        <p:spPr>
          <a:xfrm>
            <a:off x="185597" y="1949825"/>
            <a:ext cx="7050225" cy="364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5"/>
                                        </p:tgtEl>
                                        <p:attrNameLst>
                                          <p:attrName>style.visibility</p:attrName>
                                        </p:attrNameLst>
                                      </p:cBhvr>
                                      <p:to>
                                        <p:strVal val="visible"/>
                                      </p:to>
                                    </p:set>
                                    <p:animEffect transition="in" filter="fade">
                                      <p:cBhvr>
                                        <p:cTn id="7" dur="500"/>
                                        <p:tgtEl>
                                          <p:spTgt spid="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5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III, Part A: Requirements</a:t>
            </a:r>
            <a:endParaRPr dirty="0"/>
          </a:p>
        </p:txBody>
      </p:sp>
      <p:sp>
        <p:nvSpPr>
          <p:cNvPr id="1004" name="Google Shape;1004;p15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dirty="0"/>
              <a:t>Required activities include:</a:t>
            </a:r>
            <a:endParaRPr dirty="0"/>
          </a:p>
          <a:p>
            <a:pPr marL="571500" lvl="0" indent="-342900" algn="l" rtl="0">
              <a:lnSpc>
                <a:spcPct val="90000"/>
              </a:lnSpc>
              <a:spcBef>
                <a:spcPts val="1000"/>
              </a:spcBef>
              <a:spcAft>
                <a:spcPts val="0"/>
              </a:spcAft>
              <a:buClr>
                <a:schemeClr val="dk1"/>
              </a:buClr>
              <a:buSzPts val="2400"/>
              <a:buChar char="•"/>
            </a:pPr>
            <a:r>
              <a:rPr lang="en-US" dirty="0"/>
              <a:t>ELD programs that have successfully demonstrated increasing English language proficiency and academic achievement</a:t>
            </a:r>
            <a:endParaRPr dirty="0"/>
          </a:p>
          <a:p>
            <a:pPr marL="571500" lvl="0" indent="-342900" algn="l" rtl="0">
              <a:lnSpc>
                <a:spcPct val="90000"/>
              </a:lnSpc>
              <a:spcBef>
                <a:spcPts val="1000"/>
              </a:spcBef>
              <a:spcAft>
                <a:spcPts val="0"/>
              </a:spcAft>
              <a:buClr>
                <a:schemeClr val="dk1"/>
              </a:buClr>
              <a:buSzPts val="2400"/>
              <a:buChar char="•"/>
            </a:pPr>
            <a:r>
              <a:rPr lang="en-US" dirty="0"/>
              <a:t>Providing effective professional development to all staff that relates directly to the instruction of ELs that support their linguistic, academic, and social-emotional challenges and opportunities of ELs</a:t>
            </a:r>
            <a:endParaRPr dirty="0"/>
          </a:p>
          <a:p>
            <a:pPr marL="571500" lvl="0" indent="-342900" algn="l" rtl="0">
              <a:lnSpc>
                <a:spcPct val="90000"/>
              </a:lnSpc>
              <a:spcBef>
                <a:spcPts val="1000"/>
              </a:spcBef>
              <a:spcAft>
                <a:spcPts val="0"/>
              </a:spcAft>
              <a:buClr>
                <a:schemeClr val="dk1"/>
              </a:buClr>
              <a:buSzPts val="2400"/>
              <a:buChar char="•"/>
            </a:pPr>
            <a:r>
              <a:rPr lang="en-US" dirty="0"/>
              <a:t>Providing and implementing other effective activities and strategies that enhance or supplement ELD programs for ELs, which must include parent, family, and community engagement activities, but may also include strategies that coordinate and align related programs</a:t>
            </a:r>
            <a:endParaRPr dirty="0"/>
          </a:p>
        </p:txBody>
      </p:sp>
      <p:sp>
        <p:nvSpPr>
          <p:cNvPr id="1005" name="Google Shape;1005;p15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56</a:t>
            </a:fld>
            <a:endParaRPr/>
          </a:p>
        </p:txBody>
      </p:sp>
      <p:sp>
        <p:nvSpPr>
          <p:cNvPr id="1006" name="Google Shape;1006;p150"/>
          <p:cNvSpPr/>
          <p:nvPr/>
        </p:nvSpPr>
        <p:spPr>
          <a:xfrm>
            <a:off x="4589399" y="6037039"/>
            <a:ext cx="3013202" cy="340474"/>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r>
              <a:rPr lang="en-US" dirty="0">
                <a:solidFill>
                  <a:schemeClr val="dk1"/>
                </a:solidFill>
                <a:latin typeface="Calibri" panose="020F0502020204030204" pitchFamily="34" charset="0"/>
                <a:cs typeface="Calibri" panose="020F0502020204030204" pitchFamily="34" charset="0"/>
                <a:sym typeface="Trebuchet MS"/>
              </a:rPr>
              <a:t>Every Student Succeeds Act, </a:t>
            </a:r>
            <a:r>
              <a:rPr lang="en-US" dirty="0">
                <a:solidFill>
                  <a:schemeClr val="dk1"/>
                </a:solidFill>
                <a:latin typeface="Calibri" panose="020F0502020204030204" pitchFamily="34" charset="0"/>
                <a:cs typeface="Calibri" panose="020F0502020204030204" pitchFamily="34" charset="0"/>
                <a:sym typeface="Calibri"/>
              </a:rPr>
              <a:t>§ 3115(c)</a:t>
            </a:r>
            <a:endParaRPr dirty="0">
              <a:solidFill>
                <a:schemeClr val="dk1"/>
              </a:solidFill>
              <a:latin typeface="Calibri" panose="020F0502020204030204" pitchFamily="34" charset="0"/>
              <a:cs typeface="Calibri" panose="020F0502020204030204" pitchFamily="34" charset="0"/>
              <a:sym typeface="Trebuchet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51"/>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III, Part A: Allowable Activities</a:t>
            </a:r>
            <a:endParaRPr dirty="0"/>
          </a:p>
        </p:txBody>
      </p:sp>
      <p:sp>
        <p:nvSpPr>
          <p:cNvPr id="1013" name="Google Shape;1013;p15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57</a:t>
            </a:fld>
            <a:endParaRPr/>
          </a:p>
        </p:txBody>
      </p:sp>
      <p:sp>
        <p:nvSpPr>
          <p:cNvPr id="1014" name="Google Shape;1014;p151"/>
          <p:cNvSpPr/>
          <p:nvPr/>
        </p:nvSpPr>
        <p:spPr>
          <a:xfrm>
            <a:off x="133564" y="1325367"/>
            <a:ext cx="5886236" cy="5101652"/>
          </a:xfrm>
          <a:prstGeom prst="flowChartAlternateProcess">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0" tIns="0" rIns="0" bIns="0" anchor="t" anchorCtr="0">
            <a:normAutofit/>
          </a:bodyPr>
          <a:lstStyle/>
          <a:p>
            <a:pPr marL="0" marR="0" lvl="0" indent="0" algn="l" rtl="0">
              <a:lnSpc>
                <a:spcPct val="70000"/>
              </a:lnSpc>
              <a:spcBef>
                <a:spcPts val="0"/>
              </a:spcBef>
              <a:spcAft>
                <a:spcPts val="0"/>
              </a:spcAft>
              <a:buClr>
                <a:schemeClr val="dk1"/>
              </a:buClr>
              <a:buSzPts val="1679"/>
              <a:buFont typeface="Arial"/>
              <a:buNone/>
            </a:pPr>
            <a:r>
              <a:rPr lang="en-US" sz="1679" dirty="0">
                <a:solidFill>
                  <a:schemeClr val="dk1"/>
                </a:solidFill>
                <a:latin typeface="Calibri"/>
                <a:ea typeface="Calibri"/>
                <a:cs typeface="Calibri"/>
                <a:sym typeface="Calibri"/>
              </a:rPr>
              <a:t>Funds </a:t>
            </a:r>
            <a:r>
              <a:rPr lang="en-US" sz="1679" b="1" i="1" dirty="0">
                <a:solidFill>
                  <a:schemeClr val="dk1"/>
                </a:solidFill>
                <a:latin typeface="Calibri"/>
                <a:ea typeface="Calibri"/>
                <a:cs typeface="Calibri"/>
                <a:sym typeface="Calibri"/>
              </a:rPr>
              <a:t>may</a:t>
            </a:r>
            <a:r>
              <a:rPr lang="en-US" sz="1679" dirty="0">
                <a:solidFill>
                  <a:schemeClr val="dk1"/>
                </a:solidFill>
                <a:latin typeface="Calibri"/>
                <a:ea typeface="Calibri"/>
                <a:cs typeface="Calibri"/>
                <a:sym typeface="Calibri"/>
              </a:rPr>
              <a:t> be used to support (must supplement core programming):</a:t>
            </a:r>
            <a:endParaRPr dirty="0"/>
          </a:p>
          <a:p>
            <a:pPr marL="0" marR="0" lvl="0" indent="0" algn="l" rtl="0">
              <a:lnSpc>
                <a:spcPct val="70000"/>
              </a:lnSpc>
              <a:spcBef>
                <a:spcPts val="1000"/>
              </a:spcBef>
              <a:spcAft>
                <a:spcPts val="0"/>
              </a:spcAft>
              <a:buClr>
                <a:schemeClr val="dk1"/>
              </a:buClr>
              <a:buSzPts val="1680"/>
              <a:buFont typeface="Arial"/>
              <a:buNone/>
            </a:pPr>
            <a:endParaRPr sz="1679" dirty="0">
              <a:solidFill>
                <a:schemeClr val="dk1"/>
              </a:solidFill>
              <a:latin typeface="Calibri"/>
              <a:ea typeface="Calibri"/>
              <a:cs typeface="Calibri"/>
              <a:sym typeface="Calibri"/>
            </a:endParaRPr>
          </a:p>
          <a:p>
            <a:pPr marL="228600" marR="0" lvl="1" indent="-228600" algn="l" rtl="0">
              <a:lnSpc>
                <a:spcPct val="70000"/>
              </a:lnSpc>
              <a:spcBef>
                <a:spcPts val="500"/>
              </a:spcBef>
              <a:spcAft>
                <a:spcPts val="0"/>
              </a:spcAft>
              <a:buClr>
                <a:schemeClr val="dk1"/>
              </a:buClr>
              <a:buSzPts val="1610"/>
              <a:buFont typeface="Arial"/>
              <a:buChar char="•"/>
            </a:pPr>
            <a:r>
              <a:rPr lang="en-US" sz="1610" b="0" i="0" u="none" strike="noStrike" cap="none" dirty="0">
                <a:solidFill>
                  <a:schemeClr val="dk1"/>
                </a:solidFill>
                <a:latin typeface="Calibri"/>
                <a:ea typeface="Calibri"/>
                <a:cs typeface="Calibri"/>
                <a:sym typeface="Calibri"/>
              </a:rPr>
              <a:t>Upgrading ELD program objectives and effective instructional activities </a:t>
            </a:r>
            <a:endParaRPr dirty="0"/>
          </a:p>
          <a:p>
            <a:pPr marL="225425" marR="0" lvl="1" indent="-225425" algn="l" rtl="0">
              <a:lnSpc>
                <a:spcPct val="70000"/>
              </a:lnSpc>
              <a:spcBef>
                <a:spcPts val="500"/>
              </a:spcBef>
              <a:spcAft>
                <a:spcPts val="0"/>
              </a:spcAft>
              <a:buClr>
                <a:schemeClr val="dk1"/>
              </a:buClr>
              <a:buSzPts val="1610"/>
              <a:buFont typeface="Arial"/>
              <a:buChar char="•"/>
            </a:pPr>
            <a:r>
              <a:rPr lang="en-US" sz="1610" b="0" i="0" u="none" strike="noStrike" cap="none" dirty="0">
                <a:solidFill>
                  <a:schemeClr val="dk1"/>
                </a:solidFill>
                <a:latin typeface="Calibri"/>
                <a:ea typeface="Calibri"/>
                <a:cs typeface="Calibri"/>
                <a:sym typeface="Calibri"/>
              </a:rPr>
              <a:t>Improving ELD programs for ELs by identifying, acquiring, and upgrading curricula, instructional materials, educational software and technology, and assessment procedures that improve content and language acquisition </a:t>
            </a:r>
            <a:endParaRPr dirty="0"/>
          </a:p>
          <a:p>
            <a:pPr marL="225425" marR="0" lvl="1" indent="-225425" algn="l" rtl="0">
              <a:lnSpc>
                <a:spcPct val="70000"/>
              </a:lnSpc>
              <a:spcBef>
                <a:spcPts val="500"/>
              </a:spcBef>
              <a:spcAft>
                <a:spcPts val="0"/>
              </a:spcAft>
              <a:buClr>
                <a:schemeClr val="dk1"/>
              </a:buClr>
              <a:buSzPts val="1610"/>
              <a:buFont typeface="Arial"/>
              <a:buChar char="•"/>
            </a:pPr>
            <a:r>
              <a:rPr lang="en-US" sz="1610" b="0" i="0" u="none" strike="noStrike" cap="none" dirty="0">
                <a:solidFill>
                  <a:schemeClr val="dk1"/>
                </a:solidFill>
                <a:latin typeface="Calibri"/>
                <a:ea typeface="Calibri"/>
                <a:cs typeface="Calibri"/>
                <a:sym typeface="Calibri"/>
              </a:rPr>
              <a:t>Providing community participation programs, family literacy services, and parent outreach and training activities to EL students and their families </a:t>
            </a:r>
            <a:endParaRPr dirty="0"/>
          </a:p>
          <a:p>
            <a:pPr marL="225425" marR="0" lvl="1" indent="-225425" algn="l" rtl="0">
              <a:lnSpc>
                <a:spcPct val="70000"/>
              </a:lnSpc>
              <a:spcBef>
                <a:spcPts val="500"/>
              </a:spcBef>
              <a:spcAft>
                <a:spcPts val="0"/>
              </a:spcAft>
              <a:buClr>
                <a:schemeClr val="dk1"/>
              </a:buClr>
              <a:buSzPts val="1610"/>
              <a:buFont typeface="Arial"/>
              <a:buChar char="•"/>
            </a:pPr>
            <a:r>
              <a:rPr lang="en-US" sz="1610" b="0" i="0" u="none" strike="noStrike" cap="none" dirty="0">
                <a:solidFill>
                  <a:schemeClr val="dk1"/>
                </a:solidFill>
                <a:latin typeface="Calibri"/>
                <a:ea typeface="Calibri"/>
                <a:cs typeface="Calibri"/>
                <a:sym typeface="Calibri"/>
              </a:rPr>
              <a:t>Providing tutoring and intensified instruction for EL students</a:t>
            </a:r>
            <a:endParaRPr dirty="0"/>
          </a:p>
          <a:p>
            <a:pPr marL="225425" marR="0" lvl="1" indent="-225425" algn="l" rtl="0">
              <a:lnSpc>
                <a:spcPct val="70000"/>
              </a:lnSpc>
              <a:spcBef>
                <a:spcPts val="500"/>
              </a:spcBef>
              <a:spcAft>
                <a:spcPts val="0"/>
              </a:spcAft>
              <a:buClr>
                <a:schemeClr val="dk1"/>
              </a:buClr>
              <a:buSzPts val="1610"/>
              <a:buFont typeface="Arial"/>
              <a:buChar char="•"/>
            </a:pPr>
            <a:r>
              <a:rPr lang="en-US" sz="1610" b="0" i="0" u="none" strike="noStrike" cap="none" dirty="0">
                <a:solidFill>
                  <a:schemeClr val="dk1"/>
                </a:solidFill>
                <a:latin typeface="Calibri"/>
                <a:ea typeface="Calibri"/>
                <a:cs typeface="Calibri"/>
                <a:sym typeface="Calibri"/>
              </a:rPr>
              <a:t>Offering early college high school or dual/concurrent enrollment programs or courses designed to help ELs achieve in postsecondary education</a:t>
            </a:r>
            <a:endParaRPr dirty="0"/>
          </a:p>
          <a:p>
            <a:pPr marL="225425" marR="0" lvl="1" indent="-225425" algn="l" rtl="0">
              <a:lnSpc>
                <a:spcPct val="70000"/>
              </a:lnSpc>
              <a:spcBef>
                <a:spcPts val="500"/>
              </a:spcBef>
              <a:spcAft>
                <a:spcPts val="0"/>
              </a:spcAft>
              <a:buClr>
                <a:schemeClr val="dk1"/>
              </a:buClr>
              <a:buSzPts val="1610"/>
              <a:buFont typeface="Arial"/>
              <a:buChar char="•"/>
            </a:pPr>
            <a:r>
              <a:rPr lang="en-US" sz="1610" b="0" i="0" u="none" strike="noStrike" cap="none" dirty="0">
                <a:solidFill>
                  <a:schemeClr val="dk1"/>
                </a:solidFill>
                <a:latin typeface="Calibri"/>
                <a:ea typeface="Calibri"/>
                <a:cs typeface="Calibri"/>
                <a:sym typeface="Calibri"/>
              </a:rPr>
              <a:t>Developing and implementing effective preschool, elementary or secondary school ELD programs that are coordinated with other relevant programs and services.</a:t>
            </a:r>
            <a:endParaRPr dirty="0"/>
          </a:p>
          <a:p>
            <a:pPr marL="225425" marR="0" lvl="1" indent="-225425" algn="l" rtl="0">
              <a:lnSpc>
                <a:spcPct val="70000"/>
              </a:lnSpc>
              <a:spcBef>
                <a:spcPts val="500"/>
              </a:spcBef>
              <a:spcAft>
                <a:spcPts val="0"/>
              </a:spcAft>
              <a:buClr>
                <a:schemeClr val="dk1"/>
              </a:buClr>
              <a:buSzPts val="1610"/>
              <a:buFont typeface="Arial"/>
              <a:buChar char="•"/>
            </a:pPr>
            <a:r>
              <a:rPr lang="en-US" sz="1610" b="0" i="0" u="none" strike="noStrike" cap="none" dirty="0">
                <a:solidFill>
                  <a:schemeClr val="dk1"/>
                </a:solidFill>
                <a:latin typeface="Calibri"/>
                <a:ea typeface="Calibri"/>
                <a:cs typeface="Calibri"/>
                <a:sym typeface="Calibri"/>
              </a:rPr>
              <a:t>Improving the instruction for EL students, including EL students with a disability or identified as gifted in a specific area</a:t>
            </a:r>
            <a:endParaRPr sz="1610" b="0" i="0" u="none" strike="noStrike" cap="none" dirty="0">
              <a:solidFill>
                <a:schemeClr val="dk1"/>
              </a:solidFill>
              <a:latin typeface="Calibri"/>
              <a:ea typeface="Calibri"/>
              <a:cs typeface="Calibri"/>
              <a:sym typeface="Calibri"/>
            </a:endParaRPr>
          </a:p>
        </p:txBody>
      </p:sp>
      <p:sp>
        <p:nvSpPr>
          <p:cNvPr id="1015" name="Google Shape;1015;p151"/>
          <p:cNvSpPr>
            <a:spLocks noGrp="1"/>
          </p:cNvSpPr>
          <p:nvPr>
            <p:ph type="body" idx="4294967295"/>
          </p:nvPr>
        </p:nvSpPr>
        <p:spPr>
          <a:xfrm>
            <a:off x="6172199" y="1325367"/>
            <a:ext cx="5807467" cy="5101652"/>
          </a:xfrm>
          <a:prstGeom prst="flowChartAlternateProcess">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800"/>
              <a:buNone/>
            </a:pPr>
            <a:r>
              <a:rPr lang="en-US" dirty="0">
                <a:solidFill>
                  <a:schemeClr val="dk1"/>
                </a:solidFill>
                <a:latin typeface="Calibri"/>
                <a:ea typeface="Calibri"/>
                <a:cs typeface="Calibri"/>
                <a:sym typeface="Calibri"/>
              </a:rPr>
              <a:t>Funds </a:t>
            </a:r>
            <a:r>
              <a:rPr lang="en-US" b="1" i="1" dirty="0">
                <a:solidFill>
                  <a:schemeClr val="dk1"/>
                </a:solidFill>
                <a:latin typeface="Calibri"/>
                <a:ea typeface="Calibri"/>
                <a:cs typeface="Calibri"/>
                <a:sym typeface="Calibri"/>
              </a:rPr>
              <a:t>CANNOT</a:t>
            </a:r>
            <a:r>
              <a:rPr lang="en-US" dirty="0">
                <a:solidFill>
                  <a:schemeClr val="dk1"/>
                </a:solidFill>
                <a:latin typeface="Calibri"/>
                <a:ea typeface="Calibri"/>
                <a:cs typeface="Calibri"/>
                <a:sym typeface="Calibri"/>
              </a:rPr>
              <a:t> be used to support: </a:t>
            </a:r>
            <a:endParaRPr dirty="0"/>
          </a:p>
          <a:p>
            <a:pPr marL="0" lvl="0" indent="0" algn="l" rtl="0">
              <a:lnSpc>
                <a:spcPct val="80000"/>
              </a:lnSpc>
              <a:spcBef>
                <a:spcPts val="1000"/>
              </a:spcBef>
              <a:spcAft>
                <a:spcPts val="0"/>
              </a:spcAft>
              <a:buClr>
                <a:schemeClr val="dk1"/>
              </a:buClr>
              <a:buSzPts val="1100"/>
              <a:buNone/>
            </a:pPr>
            <a:endParaRPr sz="1100" dirty="0"/>
          </a:p>
          <a:p>
            <a:pPr marL="228600" lvl="0" indent="-228600" algn="l" rtl="0">
              <a:lnSpc>
                <a:spcPct val="80000"/>
              </a:lnSpc>
              <a:spcBef>
                <a:spcPts val="1000"/>
              </a:spcBef>
              <a:spcAft>
                <a:spcPts val="0"/>
              </a:spcAft>
              <a:buClr>
                <a:schemeClr val="dk1"/>
              </a:buClr>
              <a:buSzPts val="1800"/>
              <a:buChar char="•"/>
            </a:pPr>
            <a:r>
              <a:rPr lang="en-US" sz="1800" dirty="0">
                <a:solidFill>
                  <a:schemeClr val="dk1"/>
                </a:solidFill>
                <a:latin typeface="Calibri"/>
                <a:ea typeface="Calibri"/>
                <a:cs typeface="Calibri"/>
                <a:sym typeface="Calibri"/>
              </a:rPr>
              <a:t>W-APT, WIDA Screener, or ACCESS 2.0</a:t>
            </a:r>
            <a:endParaRPr dirty="0"/>
          </a:p>
          <a:p>
            <a:pPr marL="574675" lvl="2" indent="-174625" algn="l" rtl="0">
              <a:lnSpc>
                <a:spcPct val="80000"/>
              </a:lnSpc>
              <a:spcBef>
                <a:spcPts val="500"/>
              </a:spcBef>
              <a:spcAft>
                <a:spcPts val="0"/>
              </a:spcAft>
              <a:buClr>
                <a:schemeClr val="dk1"/>
              </a:buClr>
              <a:buSzPts val="1600"/>
              <a:buChar char="•"/>
            </a:pPr>
            <a:r>
              <a:rPr lang="en-US" sz="1600" dirty="0">
                <a:solidFill>
                  <a:schemeClr val="dk1"/>
                </a:solidFill>
                <a:latin typeface="Calibri"/>
                <a:ea typeface="Calibri"/>
                <a:cs typeface="Calibri"/>
                <a:sym typeface="Calibri"/>
              </a:rPr>
              <a:t>ELPA requires LEAs to identify, provide services, and annually evaluate ELs. </a:t>
            </a:r>
            <a:endParaRPr dirty="0"/>
          </a:p>
          <a:p>
            <a:pPr marL="574675" lvl="2" indent="-174625" algn="l" rtl="0">
              <a:lnSpc>
                <a:spcPct val="80000"/>
              </a:lnSpc>
              <a:spcBef>
                <a:spcPts val="500"/>
              </a:spcBef>
              <a:spcAft>
                <a:spcPts val="0"/>
              </a:spcAft>
              <a:buClr>
                <a:schemeClr val="dk1"/>
              </a:buClr>
              <a:buSzPts val="1600"/>
              <a:buChar char="•"/>
            </a:pPr>
            <a:r>
              <a:rPr lang="en-US" sz="1600" dirty="0">
                <a:solidFill>
                  <a:schemeClr val="dk1"/>
                </a:solidFill>
                <a:latin typeface="Calibri"/>
                <a:ea typeface="Calibri"/>
                <a:cs typeface="Calibri"/>
                <a:sym typeface="Calibri"/>
              </a:rPr>
              <a:t>LEAs cannot use Title III funds to purchase these materials, train teachers, or provide FTE/subs/release time to administer assessments.</a:t>
            </a:r>
            <a:endParaRPr dirty="0"/>
          </a:p>
          <a:p>
            <a:pPr marL="228600" lvl="0" indent="-228600" algn="l" rtl="0">
              <a:lnSpc>
                <a:spcPct val="80000"/>
              </a:lnSpc>
              <a:spcBef>
                <a:spcPts val="1000"/>
              </a:spcBef>
              <a:spcAft>
                <a:spcPts val="0"/>
              </a:spcAft>
              <a:buClr>
                <a:schemeClr val="dk1"/>
              </a:buClr>
              <a:buSzPts val="1800"/>
              <a:buChar char="•"/>
            </a:pPr>
            <a:r>
              <a:rPr lang="en-US" sz="1800" dirty="0">
                <a:solidFill>
                  <a:schemeClr val="dk1"/>
                </a:solidFill>
                <a:latin typeface="Calibri"/>
                <a:ea typeface="Calibri"/>
                <a:cs typeface="Calibri"/>
                <a:sym typeface="Calibri"/>
              </a:rPr>
              <a:t>Core ELD Programming</a:t>
            </a:r>
            <a:endParaRPr sz="1800" dirty="0"/>
          </a:p>
          <a:p>
            <a:pPr marL="574675" lvl="2" indent="-174625" algn="l" rtl="0">
              <a:lnSpc>
                <a:spcPct val="80000"/>
              </a:lnSpc>
              <a:spcBef>
                <a:spcPts val="500"/>
              </a:spcBef>
              <a:spcAft>
                <a:spcPts val="0"/>
              </a:spcAft>
              <a:buClr>
                <a:schemeClr val="dk1"/>
              </a:buClr>
              <a:buSzPts val="1600"/>
              <a:buChar char="•"/>
            </a:pPr>
            <a:r>
              <a:rPr lang="en-US" sz="1600" dirty="0">
                <a:solidFill>
                  <a:schemeClr val="dk1"/>
                </a:solidFill>
                <a:latin typeface="Calibri"/>
                <a:ea typeface="Calibri"/>
                <a:cs typeface="Calibri"/>
                <a:sym typeface="Calibri"/>
              </a:rPr>
              <a:t>Curricular resources for ELD or content blocks</a:t>
            </a:r>
            <a:endParaRPr dirty="0"/>
          </a:p>
          <a:p>
            <a:pPr marL="1201738" lvl="3" indent="-285750" algn="l" rtl="0">
              <a:lnSpc>
                <a:spcPct val="80000"/>
              </a:lnSpc>
              <a:spcBef>
                <a:spcPts val="500"/>
              </a:spcBef>
              <a:spcAft>
                <a:spcPts val="0"/>
              </a:spcAft>
              <a:buClr>
                <a:schemeClr val="dk1"/>
              </a:buClr>
              <a:buSzPts val="1700"/>
              <a:buChar char="•"/>
            </a:pPr>
            <a:r>
              <a:rPr lang="en-US" sz="1700" dirty="0">
                <a:solidFill>
                  <a:schemeClr val="dk1"/>
                </a:solidFill>
                <a:latin typeface="Calibri"/>
                <a:ea typeface="Calibri"/>
                <a:cs typeface="Calibri"/>
                <a:sym typeface="Calibri"/>
              </a:rPr>
              <a:t>ELD Resources - EL Achieve, Pearson Language Central, National Geographic Edge, Reach, Inside the USA</a:t>
            </a:r>
            <a:endParaRPr dirty="0"/>
          </a:p>
          <a:p>
            <a:pPr marL="1201738" lvl="3" indent="-285750" algn="l" rtl="0">
              <a:lnSpc>
                <a:spcPct val="80000"/>
              </a:lnSpc>
              <a:spcBef>
                <a:spcPts val="500"/>
              </a:spcBef>
              <a:spcAft>
                <a:spcPts val="0"/>
              </a:spcAft>
              <a:buClr>
                <a:schemeClr val="dk1"/>
              </a:buClr>
              <a:buSzPts val="1700"/>
              <a:buChar char="•"/>
            </a:pPr>
            <a:r>
              <a:rPr lang="en-US" sz="17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READ Act Assessment and approved programming</a:t>
            </a:r>
            <a:endParaRPr sz="1700" dirty="0"/>
          </a:p>
          <a:p>
            <a:pPr marL="796925" lvl="2" indent="-339725" algn="l" rtl="0">
              <a:lnSpc>
                <a:spcPct val="80000"/>
              </a:lnSpc>
              <a:spcBef>
                <a:spcPts val="500"/>
              </a:spcBef>
              <a:spcAft>
                <a:spcPts val="0"/>
              </a:spcAft>
              <a:buClr>
                <a:schemeClr val="dk1"/>
              </a:buClr>
              <a:buSzPts val="1600"/>
              <a:buChar char="•"/>
            </a:pPr>
            <a:r>
              <a:rPr lang="en-US" sz="1600" dirty="0">
                <a:solidFill>
                  <a:schemeClr val="dk1"/>
                </a:solidFill>
                <a:latin typeface="Calibri"/>
                <a:ea typeface="Calibri"/>
                <a:cs typeface="Calibri"/>
                <a:sym typeface="Calibri"/>
              </a:rPr>
              <a:t>FTE for ELD or content areas</a:t>
            </a:r>
            <a:endParaRPr dirty="0"/>
          </a:p>
          <a:p>
            <a:pPr marL="228600" lvl="0" indent="-50800" algn="l" rtl="0">
              <a:lnSpc>
                <a:spcPct val="80000"/>
              </a:lnSpc>
              <a:spcBef>
                <a:spcPts val="1000"/>
              </a:spcBef>
              <a:spcAft>
                <a:spcPts val="0"/>
              </a:spcAft>
              <a:buClr>
                <a:schemeClr val="dk1"/>
              </a:buClr>
              <a:buSzPts val="2800"/>
              <a:buNone/>
            </a:pP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ga6e536159f_2_3"/>
          <p:cNvSpPr txBox="1">
            <a:spLocks noGrp="1"/>
          </p:cNvSpPr>
          <p:nvPr>
            <p:ph type="ctrTitle"/>
          </p:nvPr>
        </p:nvSpPr>
        <p:spPr>
          <a:xfrm>
            <a:off x="-1" y="2595716"/>
            <a:ext cx="121926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Title III, Immigrant Set-Aside</a:t>
            </a:r>
            <a:endParaRPr dirty="0"/>
          </a:p>
        </p:txBody>
      </p:sp>
      <p:sp>
        <p:nvSpPr>
          <p:cNvPr id="1022" name="Google Shape;1022;ga6e536159f_2_3"/>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rgbClr val="FFFFFF"/>
                </a:solidFill>
              </a:rPr>
              <a:t>58</a:t>
            </a:fld>
            <a:endParaRPr>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ga6e536159f_2_9"/>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Title III, Immigrant Set-Aside</a:t>
            </a:r>
            <a:endParaRPr dirty="0"/>
          </a:p>
        </p:txBody>
      </p:sp>
      <p:sp>
        <p:nvSpPr>
          <p:cNvPr id="1029" name="Google Shape;1029;ga6e536159f_2_9"/>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Clr>
                <a:schemeClr val="dk1"/>
              </a:buClr>
              <a:buSzPts val="1100"/>
              <a:buFont typeface="Arial"/>
              <a:buNone/>
            </a:pPr>
            <a:r>
              <a:rPr lang="en-US" b="1" dirty="0"/>
              <a:t>Purpose</a:t>
            </a:r>
            <a:endParaRPr b="1" dirty="0"/>
          </a:p>
          <a:p>
            <a:pPr marL="457200" lvl="0" indent="-381000" algn="l" rtl="0">
              <a:spcBef>
                <a:spcPts val="1000"/>
              </a:spcBef>
              <a:spcAft>
                <a:spcPts val="0"/>
              </a:spcAft>
              <a:buSzPts val="2400"/>
              <a:buChar char="•"/>
            </a:pPr>
            <a:r>
              <a:rPr lang="en-US" dirty="0"/>
              <a:t>The Title III Immigrant Set-Aside grant is designed to support school districts that have experienced a significant increase in immigrant students over the past two years. This program provides enhanced instructional and supplemental support opportunities for immigrant students and their families. </a:t>
            </a:r>
            <a:endParaRPr dirty="0"/>
          </a:p>
          <a:p>
            <a:pPr marL="0" lvl="0" indent="0" algn="l" rtl="0">
              <a:spcBef>
                <a:spcPts val="1000"/>
              </a:spcBef>
              <a:spcAft>
                <a:spcPts val="0"/>
              </a:spcAft>
              <a:buNone/>
            </a:pPr>
            <a:endParaRPr dirty="0"/>
          </a:p>
        </p:txBody>
      </p:sp>
      <p:sp>
        <p:nvSpPr>
          <p:cNvPr id="1030" name="Google Shape;1030;ga6e536159f_2_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170" name="Google Shape;170;p95"/>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What We Do</a:t>
            </a:r>
            <a:endParaRPr dirty="0"/>
          </a:p>
        </p:txBody>
      </p:sp>
      <p:sp>
        <p:nvSpPr>
          <p:cNvPr id="171" name="Google Shape;171;p95"/>
          <p:cNvSpPr txBox="1"/>
          <p:nvPr/>
        </p:nvSpPr>
        <p:spPr>
          <a:xfrm>
            <a:off x="285450" y="2192939"/>
            <a:ext cx="2671281" cy="3046948"/>
          </a:xfrm>
          <a:prstGeom prst="rect">
            <a:avLst/>
          </a:prstGeom>
          <a:solidFill>
            <a:srgbClr val="B6411C"/>
          </a:solidFill>
          <a:ln w="12700" cap="flat" cmpd="sng">
            <a:solidFill>
              <a:srgbClr val="C55A1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The Office of CLDE provides support to Colorado school districts, schools, and educational leaders in the academic, linguistic, and social-emotional challenges and opportunities of culturally and linguistically diverse students to ensure equitable access to grade level standards and ensure a well-rounded education.</a:t>
            </a:r>
            <a:endParaRPr sz="1200" dirty="0"/>
          </a:p>
        </p:txBody>
      </p:sp>
      <p:sp>
        <p:nvSpPr>
          <p:cNvPr id="172" name="Google Shape;172;p95"/>
          <p:cNvSpPr txBox="1"/>
          <p:nvPr/>
        </p:nvSpPr>
        <p:spPr>
          <a:xfrm>
            <a:off x="3162728" y="6022834"/>
            <a:ext cx="5866544" cy="646331"/>
          </a:xfrm>
          <a:prstGeom prst="rect">
            <a:avLst/>
          </a:prstGeom>
          <a:solidFill>
            <a:srgbClr val="548135"/>
          </a:solidFill>
          <a:ln w="19050" cap="flat" cmpd="sng">
            <a:solidFill>
              <a:srgbClr val="54813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The purpose of the MEP Office is to identify and serve all migrant children/youth and families.</a:t>
            </a:r>
            <a:endParaRPr dirty="0"/>
          </a:p>
        </p:txBody>
      </p:sp>
      <p:sp>
        <p:nvSpPr>
          <p:cNvPr id="173" name="Google Shape;173;p95"/>
          <p:cNvSpPr txBox="1"/>
          <p:nvPr/>
        </p:nvSpPr>
        <p:spPr>
          <a:xfrm>
            <a:off x="9452225" y="2287814"/>
            <a:ext cx="2364904" cy="2862322"/>
          </a:xfrm>
          <a:prstGeom prst="rect">
            <a:avLst/>
          </a:prstGeom>
          <a:solidFill>
            <a:srgbClr val="69A4D9"/>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The purpose of ESEA Office is to ensure that the ESEA programs in Colorado provide all children significant opportunity to receive a fair, equitable, and high-quality education and close educational achievement gaps.</a:t>
            </a:r>
            <a:endParaRPr dirty="0"/>
          </a:p>
        </p:txBody>
      </p:sp>
      <p:grpSp>
        <p:nvGrpSpPr>
          <p:cNvPr id="174" name="Google Shape;174;p95" descr="The Grant administration process includes Federal accountability &amp; school improvement efforts &amp; supports for ESSA identified schools, data collection and reporting, applications for competitive and formula grants, capacity building including guidance, training and technical assistance, and monitoring, program evaluation, and dissemination of effective practices."/>
          <p:cNvGrpSpPr/>
          <p:nvPr/>
        </p:nvGrpSpPr>
        <p:grpSpPr>
          <a:xfrm>
            <a:off x="3114631" y="1196751"/>
            <a:ext cx="5962737" cy="4640262"/>
            <a:chOff x="2276431" y="0"/>
            <a:chExt cx="5962737" cy="4640262"/>
          </a:xfrm>
        </p:grpSpPr>
        <p:sp>
          <p:nvSpPr>
            <p:cNvPr id="175" name="Google Shape;175;p95"/>
            <p:cNvSpPr/>
            <p:nvPr/>
          </p:nvSpPr>
          <p:spPr>
            <a:xfrm>
              <a:off x="4542271" y="1068188"/>
              <a:ext cx="1431057" cy="1431057"/>
            </a:xfrm>
            <a:prstGeom prst="ellipse">
              <a:avLst/>
            </a:prstGeom>
            <a:solidFill>
              <a:schemeClr val="accent2">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5"/>
            <p:cNvSpPr/>
            <p:nvPr/>
          </p:nvSpPr>
          <p:spPr>
            <a:xfrm>
              <a:off x="4363389" y="0"/>
              <a:ext cx="1788821" cy="974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5"/>
            <p:cNvSpPr txBox="1"/>
            <p:nvPr/>
          </p:nvSpPr>
          <p:spPr>
            <a:xfrm>
              <a:off x="4363389" y="0"/>
              <a:ext cx="1788821" cy="97445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a:solidFill>
                    <a:schemeClr val="dk1"/>
                  </a:solidFill>
                  <a:latin typeface="Calibri"/>
                  <a:ea typeface="Calibri"/>
                  <a:cs typeface="Calibri"/>
                  <a:sym typeface="Calibri"/>
                </a:rPr>
                <a:t>Grant Administration</a:t>
              </a:r>
              <a:endParaRPr sz="1400">
                <a:solidFill>
                  <a:schemeClr val="dk1"/>
                </a:solidFill>
                <a:latin typeface="Calibri"/>
                <a:ea typeface="Calibri"/>
                <a:cs typeface="Calibri"/>
                <a:sym typeface="Calibri"/>
              </a:endParaRPr>
            </a:p>
          </p:txBody>
        </p:sp>
        <p:sp>
          <p:nvSpPr>
            <p:cNvPr id="178" name="Google Shape;178;p95"/>
            <p:cNvSpPr/>
            <p:nvPr/>
          </p:nvSpPr>
          <p:spPr>
            <a:xfrm>
              <a:off x="5006768" y="1336395"/>
              <a:ext cx="1431057" cy="1431057"/>
            </a:xfrm>
            <a:prstGeom prst="ellipse">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5"/>
            <p:cNvSpPr/>
            <p:nvPr/>
          </p:nvSpPr>
          <p:spPr>
            <a:xfrm>
              <a:off x="6543962" y="928052"/>
              <a:ext cx="1695206" cy="10672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5"/>
            <p:cNvSpPr txBox="1"/>
            <p:nvPr/>
          </p:nvSpPr>
          <p:spPr>
            <a:xfrm>
              <a:off x="6543962" y="928052"/>
              <a:ext cx="1695206" cy="106726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a:solidFill>
                    <a:schemeClr val="dk1"/>
                  </a:solidFill>
                  <a:latin typeface="Calibri"/>
                  <a:ea typeface="Calibri"/>
                  <a:cs typeface="Calibri"/>
                  <a:sym typeface="Calibri"/>
                </a:rPr>
                <a:t>Capacity Building: Guidance, Training, and Technical Assistance</a:t>
              </a:r>
              <a:endParaRPr sz="1400">
                <a:solidFill>
                  <a:schemeClr val="dk1"/>
                </a:solidFill>
                <a:latin typeface="Calibri"/>
                <a:ea typeface="Calibri"/>
                <a:cs typeface="Calibri"/>
                <a:sym typeface="Calibri"/>
              </a:endParaRPr>
            </a:p>
          </p:txBody>
        </p:sp>
        <p:sp>
          <p:nvSpPr>
            <p:cNvPr id="181" name="Google Shape;181;p95"/>
            <p:cNvSpPr/>
            <p:nvPr/>
          </p:nvSpPr>
          <p:spPr>
            <a:xfrm>
              <a:off x="5006768" y="1872810"/>
              <a:ext cx="1431057" cy="1431057"/>
            </a:xfrm>
            <a:prstGeom prst="ellipse">
              <a:avLst/>
            </a:prstGeom>
            <a:solidFill>
              <a:schemeClr val="accent4">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5"/>
            <p:cNvSpPr/>
            <p:nvPr/>
          </p:nvSpPr>
          <p:spPr>
            <a:xfrm>
              <a:off x="6543962" y="2519662"/>
              <a:ext cx="1695206" cy="11925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5"/>
            <p:cNvSpPr txBox="1"/>
            <p:nvPr/>
          </p:nvSpPr>
          <p:spPr>
            <a:xfrm>
              <a:off x="6543962" y="2519662"/>
              <a:ext cx="1695206" cy="11925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a:solidFill>
                    <a:schemeClr val="dk1"/>
                  </a:solidFill>
                  <a:latin typeface="Calibri"/>
                  <a:ea typeface="Calibri"/>
                  <a:cs typeface="Calibri"/>
                  <a:sym typeface="Calibri"/>
                </a:rPr>
                <a:t>Monitoring, Program Evaluation, &amp; Dissemination of Effective Practices</a:t>
              </a:r>
              <a:endParaRPr sz="1400">
                <a:solidFill>
                  <a:schemeClr val="dk1"/>
                </a:solidFill>
                <a:latin typeface="Calibri"/>
                <a:ea typeface="Calibri"/>
                <a:cs typeface="Calibri"/>
                <a:sym typeface="Calibri"/>
              </a:endParaRPr>
            </a:p>
          </p:txBody>
        </p:sp>
        <p:sp>
          <p:nvSpPr>
            <p:cNvPr id="184" name="Google Shape;184;p95"/>
            <p:cNvSpPr/>
            <p:nvPr/>
          </p:nvSpPr>
          <p:spPr>
            <a:xfrm>
              <a:off x="4542271" y="2141481"/>
              <a:ext cx="1431057" cy="1431057"/>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5"/>
            <p:cNvSpPr/>
            <p:nvPr/>
          </p:nvSpPr>
          <p:spPr>
            <a:xfrm>
              <a:off x="4363389" y="3665807"/>
              <a:ext cx="1788821" cy="974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5"/>
            <p:cNvSpPr txBox="1"/>
            <p:nvPr/>
          </p:nvSpPr>
          <p:spPr>
            <a:xfrm>
              <a:off x="4363389" y="3665807"/>
              <a:ext cx="1788821" cy="97445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a:solidFill>
                    <a:schemeClr val="dk1"/>
                  </a:solidFill>
                  <a:latin typeface="Calibri"/>
                  <a:ea typeface="Calibri"/>
                  <a:cs typeface="Calibri"/>
                  <a:sym typeface="Calibri"/>
                </a:rPr>
                <a:t>Applications for Competitive and Formula Grants</a:t>
              </a:r>
              <a:endParaRPr sz="1400">
                <a:solidFill>
                  <a:schemeClr val="dk1"/>
                </a:solidFill>
                <a:latin typeface="Calibri"/>
                <a:ea typeface="Calibri"/>
                <a:cs typeface="Calibri"/>
                <a:sym typeface="Calibri"/>
              </a:endParaRPr>
            </a:p>
          </p:txBody>
        </p:sp>
        <p:sp>
          <p:nvSpPr>
            <p:cNvPr id="187" name="Google Shape;187;p95"/>
            <p:cNvSpPr/>
            <p:nvPr/>
          </p:nvSpPr>
          <p:spPr>
            <a:xfrm>
              <a:off x="4077774" y="1872810"/>
              <a:ext cx="1431057" cy="1431057"/>
            </a:xfrm>
            <a:prstGeom prst="ellipse">
              <a:avLst/>
            </a:prstGeom>
            <a:solidFill>
              <a:schemeClr val="accent6">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5"/>
            <p:cNvSpPr/>
            <p:nvPr/>
          </p:nvSpPr>
          <p:spPr>
            <a:xfrm>
              <a:off x="2276431" y="2519662"/>
              <a:ext cx="1695206" cy="11925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5"/>
            <p:cNvSpPr txBox="1"/>
            <p:nvPr/>
          </p:nvSpPr>
          <p:spPr>
            <a:xfrm>
              <a:off x="2276431" y="2519662"/>
              <a:ext cx="1695206" cy="11925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a:solidFill>
                    <a:schemeClr val="dk1"/>
                  </a:solidFill>
                  <a:latin typeface="Calibri"/>
                  <a:ea typeface="Calibri"/>
                  <a:cs typeface="Calibri"/>
                  <a:sym typeface="Calibri"/>
                </a:rPr>
                <a:t>Data Collection and Reporting</a:t>
              </a:r>
              <a:endParaRPr sz="1400">
                <a:solidFill>
                  <a:schemeClr val="dk1"/>
                </a:solidFill>
                <a:latin typeface="Calibri"/>
                <a:ea typeface="Calibri"/>
                <a:cs typeface="Calibri"/>
                <a:sym typeface="Calibri"/>
              </a:endParaRPr>
            </a:p>
          </p:txBody>
        </p:sp>
        <p:sp>
          <p:nvSpPr>
            <p:cNvPr id="190" name="Google Shape;190;p95"/>
            <p:cNvSpPr/>
            <p:nvPr/>
          </p:nvSpPr>
          <p:spPr>
            <a:xfrm>
              <a:off x="4077774" y="1336395"/>
              <a:ext cx="1431057" cy="1431057"/>
            </a:xfrm>
            <a:prstGeom prst="ellipse">
              <a:avLst/>
            </a:prstGeom>
            <a:solidFill>
              <a:schemeClr val="accent2">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5"/>
            <p:cNvSpPr/>
            <p:nvPr/>
          </p:nvSpPr>
          <p:spPr>
            <a:xfrm>
              <a:off x="2286703" y="928052"/>
              <a:ext cx="1695206" cy="11925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5"/>
            <p:cNvSpPr txBox="1"/>
            <p:nvPr/>
          </p:nvSpPr>
          <p:spPr>
            <a:xfrm>
              <a:off x="2286703" y="928052"/>
              <a:ext cx="1695206" cy="11925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a:solidFill>
                    <a:schemeClr val="dk1"/>
                  </a:solidFill>
                  <a:latin typeface="Calibri"/>
                  <a:ea typeface="Calibri"/>
                  <a:cs typeface="Calibri"/>
                  <a:sym typeface="Calibri"/>
                </a:rPr>
                <a:t>Federal Accountability &amp; School Improvement Efforts &amp; Supports for ESSA Identified Schools</a:t>
              </a:r>
              <a:endParaRPr sz="14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fill="hold"/>
                                        <p:tgtEl>
                                          <p:spTgt spid="172"/>
                                        </p:tgtEl>
                                        <p:attrNameLst>
                                          <p:attrName>ppt_x</p:attrName>
                                        </p:attrNameLst>
                                      </p:cBhvr>
                                      <p:tavLst>
                                        <p:tav tm="0">
                                          <p:val>
                                            <p:strVal val="#ppt_x"/>
                                          </p:val>
                                        </p:tav>
                                        <p:tav tm="100000">
                                          <p:val>
                                            <p:strVal val="#ppt_x"/>
                                          </p:val>
                                        </p:tav>
                                      </p:tavLst>
                                    </p:anim>
                                    <p:anim calcmode="lin" valueType="num">
                                      <p:cBhvr additive="base">
                                        <p:cTn id="8"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1"/>
                                        </p:tgtEl>
                                        <p:attrNameLst>
                                          <p:attrName>style.visibility</p:attrName>
                                        </p:attrNameLst>
                                      </p:cBhvr>
                                      <p:to>
                                        <p:strVal val="visible"/>
                                      </p:to>
                                    </p:set>
                                    <p:anim calcmode="lin" valueType="num">
                                      <p:cBhvr additive="base">
                                        <p:cTn id="13" dur="500" fill="hold"/>
                                        <p:tgtEl>
                                          <p:spTgt spid="171"/>
                                        </p:tgtEl>
                                        <p:attrNameLst>
                                          <p:attrName>ppt_x</p:attrName>
                                        </p:attrNameLst>
                                      </p:cBhvr>
                                      <p:tavLst>
                                        <p:tav tm="0">
                                          <p:val>
                                            <p:strVal val="#ppt_x"/>
                                          </p:val>
                                        </p:tav>
                                        <p:tav tm="100000">
                                          <p:val>
                                            <p:strVal val="#ppt_x"/>
                                          </p:val>
                                        </p:tav>
                                      </p:tavLst>
                                    </p:anim>
                                    <p:anim calcmode="lin" valueType="num">
                                      <p:cBhvr additive="base">
                                        <p:cTn id="14"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3"/>
                                        </p:tgtEl>
                                        <p:attrNameLst>
                                          <p:attrName>style.visibility</p:attrName>
                                        </p:attrNameLst>
                                      </p:cBhvr>
                                      <p:to>
                                        <p:strVal val="visible"/>
                                      </p:to>
                                    </p:set>
                                    <p:anim calcmode="lin" valueType="num">
                                      <p:cBhvr additive="base">
                                        <p:cTn id="19" dur="500" fill="hold"/>
                                        <p:tgtEl>
                                          <p:spTgt spid="173"/>
                                        </p:tgtEl>
                                        <p:attrNameLst>
                                          <p:attrName>ppt_x</p:attrName>
                                        </p:attrNameLst>
                                      </p:cBhvr>
                                      <p:tavLst>
                                        <p:tav tm="0">
                                          <p:val>
                                            <p:strVal val="#ppt_x"/>
                                          </p:val>
                                        </p:tav>
                                        <p:tav tm="100000">
                                          <p:val>
                                            <p:strVal val="#ppt_x"/>
                                          </p:val>
                                        </p:tav>
                                      </p:tavLst>
                                    </p:anim>
                                    <p:anim calcmode="lin" valueType="num">
                                      <p:cBhvr additive="base">
                                        <p:cTn id="20"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ga6e536159f_2_18"/>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Title III, Immigrant Set-Aside: Use of Funds	</a:t>
            </a:r>
            <a:endParaRPr dirty="0"/>
          </a:p>
        </p:txBody>
      </p:sp>
      <p:sp>
        <p:nvSpPr>
          <p:cNvPr id="1037" name="Google Shape;1037;ga6e536159f_2_18"/>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Clr>
                <a:schemeClr val="dk1"/>
              </a:buClr>
              <a:buSzPts val="1100"/>
              <a:buFont typeface="Arial"/>
              <a:buNone/>
            </a:pPr>
            <a:r>
              <a:rPr lang="en-US" b="1" dirty="0"/>
              <a:t>Allowable Activities Focused on Immigrant Children and Youth</a:t>
            </a:r>
            <a:endParaRPr dirty="0"/>
          </a:p>
          <a:p>
            <a:pPr marL="457200" lvl="0" indent="-311150" algn="l" rtl="0">
              <a:spcBef>
                <a:spcPts val="1000"/>
              </a:spcBef>
              <a:spcAft>
                <a:spcPts val="0"/>
              </a:spcAft>
              <a:buSzPts val="1300"/>
              <a:buChar char="•"/>
            </a:pPr>
            <a:r>
              <a:rPr lang="en-US" sz="2000" dirty="0"/>
              <a:t>Family literacy, parent outreach, and training activities to help parents to participate actively in their children’s education. </a:t>
            </a:r>
            <a:endParaRPr sz="2000" dirty="0"/>
          </a:p>
          <a:p>
            <a:pPr marL="457200" lvl="0" indent="-311150" algn="l" rtl="0">
              <a:spcBef>
                <a:spcPts val="0"/>
              </a:spcBef>
              <a:spcAft>
                <a:spcPts val="0"/>
              </a:spcAft>
              <a:buSzPts val="1300"/>
              <a:buChar char="•"/>
            </a:pPr>
            <a:r>
              <a:rPr lang="en-US" sz="2000" dirty="0"/>
              <a:t>Support for personnel, including teacher aides, specifically trained to serve immigrant children. </a:t>
            </a:r>
            <a:endParaRPr sz="2000" dirty="0"/>
          </a:p>
          <a:p>
            <a:pPr marL="457200" lvl="0" indent="-311150" algn="l" rtl="0">
              <a:spcBef>
                <a:spcPts val="0"/>
              </a:spcBef>
              <a:spcAft>
                <a:spcPts val="0"/>
              </a:spcAft>
              <a:buSzPts val="1300"/>
              <a:buChar char="•"/>
            </a:pPr>
            <a:r>
              <a:rPr lang="en-US" sz="2000" dirty="0"/>
              <a:t>Tutoring, mentoring, and academic or career counseling.</a:t>
            </a:r>
            <a:endParaRPr sz="2000" dirty="0"/>
          </a:p>
          <a:p>
            <a:pPr marL="457200" lvl="0" indent="-311150" algn="l" rtl="0">
              <a:spcBef>
                <a:spcPts val="0"/>
              </a:spcBef>
              <a:spcAft>
                <a:spcPts val="0"/>
              </a:spcAft>
              <a:buSzPts val="1300"/>
              <a:buChar char="•"/>
            </a:pPr>
            <a:r>
              <a:rPr lang="en-US" sz="2000" dirty="0"/>
              <a:t>Identification and acquisition of supplemental curricular materials, and educational software and technologies. </a:t>
            </a:r>
            <a:endParaRPr sz="2000" dirty="0"/>
          </a:p>
          <a:p>
            <a:pPr marL="457200" lvl="0" indent="-311150" algn="l" rtl="0">
              <a:spcBef>
                <a:spcPts val="0"/>
              </a:spcBef>
              <a:spcAft>
                <a:spcPts val="0"/>
              </a:spcAft>
              <a:buSzPts val="1300"/>
              <a:buChar char="•"/>
            </a:pPr>
            <a:r>
              <a:rPr lang="en-US" sz="2000" dirty="0"/>
              <a:t>Basic instruction services directly attributable to their enrollment; classroom supplies, costs of transportation, etc.</a:t>
            </a:r>
            <a:endParaRPr sz="2000" dirty="0"/>
          </a:p>
          <a:p>
            <a:pPr marL="457200" lvl="0" indent="-311150" algn="l" rtl="0">
              <a:spcBef>
                <a:spcPts val="0"/>
              </a:spcBef>
              <a:spcAft>
                <a:spcPts val="0"/>
              </a:spcAft>
              <a:buSzPts val="1300"/>
              <a:buChar char="•"/>
            </a:pPr>
            <a:r>
              <a:rPr lang="en-US" sz="2000" dirty="0"/>
              <a:t>Other instructional services to assist immigrant students: civics education, introduction to educational system, etc.</a:t>
            </a:r>
            <a:endParaRPr sz="2000" dirty="0"/>
          </a:p>
          <a:p>
            <a:pPr marL="457200" lvl="0" indent="-311150" algn="l" rtl="0">
              <a:spcBef>
                <a:spcPts val="0"/>
              </a:spcBef>
              <a:spcAft>
                <a:spcPts val="0"/>
              </a:spcAft>
              <a:buSzPts val="1300"/>
              <a:buChar char="•"/>
            </a:pPr>
            <a:r>
              <a:rPr lang="en-US" sz="2000" dirty="0"/>
              <a:t>Activities coordinated with community-based organizations, institutes of higher education, and private sector entities to assist parents by offering comprehensive services.</a:t>
            </a:r>
            <a:endParaRPr sz="2000" dirty="0"/>
          </a:p>
        </p:txBody>
      </p:sp>
      <p:sp>
        <p:nvSpPr>
          <p:cNvPr id="1038" name="Google Shape;1038;ga6e536159f_2_1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155"/>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a:t>Title III, Part A: Supports &amp; Resources:</a:t>
            </a:r>
            <a:endParaRPr/>
          </a:p>
        </p:txBody>
      </p:sp>
      <p:sp>
        <p:nvSpPr>
          <p:cNvPr id="1044" name="Google Shape;1044;p155"/>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rgbClr val="5C6670"/>
              </a:buClr>
              <a:buSzPts val="2400"/>
              <a:buChar char="•"/>
            </a:pPr>
            <a:r>
              <a:rPr lang="en-US" u="sng" dirty="0">
                <a:solidFill>
                  <a:schemeClr val="tx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For more information on Title I USDE: Non-Regulatory Guidance- English Learners and Title III Program</a:t>
            </a:r>
            <a:endParaRPr dirty="0">
              <a:solidFill>
                <a:schemeClr val="tx1"/>
              </a:solidFill>
              <a:latin typeface="Trebuchet MS"/>
              <a:ea typeface="Trebuchet MS"/>
              <a:cs typeface="Trebuchet MS"/>
              <a:sym typeface="Trebuchet MS"/>
            </a:endParaRPr>
          </a:p>
          <a:p>
            <a:pPr marL="228600" lvl="0" indent="-76200" algn="l" rtl="0">
              <a:lnSpc>
                <a:spcPct val="90000"/>
              </a:lnSpc>
              <a:spcBef>
                <a:spcPts val="1000"/>
              </a:spcBef>
              <a:spcAft>
                <a:spcPts val="0"/>
              </a:spcAft>
              <a:buClr>
                <a:schemeClr val="dk1"/>
              </a:buClr>
              <a:buSzPts val="2400"/>
              <a:buNone/>
            </a:pPr>
            <a:endParaRPr dirty="0">
              <a:solidFill>
                <a:schemeClr val="tx1"/>
              </a:solidFill>
              <a:latin typeface="Trebuchet MS"/>
              <a:ea typeface="Trebuchet MS"/>
              <a:cs typeface="Trebuchet MS"/>
              <a:sym typeface="Trebuchet MS"/>
            </a:endParaRPr>
          </a:p>
          <a:p>
            <a:pPr marL="228600" lvl="0" indent="-228600" algn="l" rtl="0">
              <a:lnSpc>
                <a:spcPct val="90000"/>
              </a:lnSpc>
              <a:spcBef>
                <a:spcPts val="1000"/>
              </a:spcBef>
              <a:spcAft>
                <a:spcPts val="0"/>
              </a:spcAft>
              <a:buClr>
                <a:srgbClr val="5C6670"/>
              </a:buClr>
              <a:buSzPts val="2400"/>
              <a:buChar char="•"/>
            </a:pPr>
            <a:r>
              <a:rPr lang="en-US" u="sng" dirty="0">
                <a:solidFill>
                  <a:schemeClr val="tx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For more information on Title I USDE: ESSA Webinar Audio Recording on Non-Regulatory Guidance</a:t>
            </a:r>
            <a:endParaRPr dirty="0">
              <a:solidFill>
                <a:schemeClr val="tx1"/>
              </a:solidFill>
              <a:latin typeface="Trebuchet MS"/>
              <a:ea typeface="Trebuchet MS"/>
              <a:cs typeface="Trebuchet MS"/>
              <a:sym typeface="Trebuchet MS"/>
            </a:endParaRPr>
          </a:p>
          <a:p>
            <a:pPr marL="228600" lvl="0" indent="-76200" algn="l" rtl="0">
              <a:lnSpc>
                <a:spcPct val="90000"/>
              </a:lnSpc>
              <a:spcBef>
                <a:spcPts val="1000"/>
              </a:spcBef>
              <a:spcAft>
                <a:spcPts val="0"/>
              </a:spcAft>
              <a:buClr>
                <a:schemeClr val="dk1"/>
              </a:buClr>
              <a:buSzPts val="2400"/>
              <a:buNone/>
            </a:pPr>
            <a:endParaRPr dirty="0">
              <a:solidFill>
                <a:schemeClr val="tx1"/>
              </a:solidFill>
              <a:latin typeface="Trebuchet MS"/>
              <a:ea typeface="Trebuchet MS"/>
              <a:cs typeface="Trebuchet MS"/>
              <a:sym typeface="Trebuchet MS"/>
            </a:endParaRPr>
          </a:p>
          <a:p>
            <a:pPr marL="228600" lvl="0" indent="-228600" algn="l" rtl="0">
              <a:lnSpc>
                <a:spcPct val="90000"/>
              </a:lnSpc>
              <a:spcBef>
                <a:spcPts val="1000"/>
              </a:spcBef>
              <a:spcAft>
                <a:spcPts val="0"/>
              </a:spcAft>
              <a:buClr>
                <a:srgbClr val="5C6670"/>
              </a:buClr>
              <a:buSzPts val="2400"/>
              <a:buChar char="•"/>
            </a:pPr>
            <a:r>
              <a:rPr lang="en-US" u="sng" dirty="0">
                <a:solidFill>
                  <a:schemeClr val="tx1"/>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For more information on Title I USDE: Title III Guidance – English Learners</a:t>
            </a:r>
            <a:endParaRPr dirty="0">
              <a:solidFill>
                <a:schemeClr val="tx1"/>
              </a:solidFill>
              <a:latin typeface="Trebuchet MS"/>
              <a:ea typeface="Trebuchet MS"/>
              <a:cs typeface="Trebuchet MS"/>
              <a:sym typeface="Trebuchet MS"/>
            </a:endParaRPr>
          </a:p>
          <a:p>
            <a:pPr marL="228600" lvl="0" indent="-76200" algn="l" rtl="0">
              <a:lnSpc>
                <a:spcPct val="90000"/>
              </a:lnSpc>
              <a:spcBef>
                <a:spcPts val="1000"/>
              </a:spcBef>
              <a:spcAft>
                <a:spcPts val="0"/>
              </a:spcAft>
              <a:buClr>
                <a:schemeClr val="dk1"/>
              </a:buClr>
              <a:buSzPts val="2400"/>
              <a:buNone/>
            </a:pPr>
            <a:endParaRPr dirty="0">
              <a:solidFill>
                <a:schemeClr val="tx1"/>
              </a:solidFill>
              <a:latin typeface="Trebuchet MS"/>
              <a:ea typeface="Trebuchet MS"/>
              <a:cs typeface="Trebuchet MS"/>
              <a:sym typeface="Trebuchet MS"/>
            </a:endParaRPr>
          </a:p>
          <a:p>
            <a:pPr marL="228600" lvl="0" indent="-228600" algn="l" rtl="0">
              <a:lnSpc>
                <a:spcPct val="90000"/>
              </a:lnSpc>
              <a:spcBef>
                <a:spcPts val="1000"/>
              </a:spcBef>
              <a:spcAft>
                <a:spcPts val="0"/>
              </a:spcAft>
              <a:buClr>
                <a:srgbClr val="5C6670"/>
              </a:buClr>
              <a:buSzPts val="2400"/>
              <a:buChar char="•"/>
            </a:pPr>
            <a:r>
              <a:rPr lang="en-US" u="sng" dirty="0">
                <a:solidFill>
                  <a:schemeClr val="tx1"/>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For more information on English Learner Professional Development Requirements for educators</a:t>
            </a:r>
            <a:endParaRPr dirty="0">
              <a:solidFill>
                <a:schemeClr val="tx1"/>
              </a:solidFill>
              <a:latin typeface="Trebuchet MS"/>
              <a:ea typeface="Trebuchet MS"/>
              <a:cs typeface="Trebuchet MS"/>
              <a:sym typeface="Trebuchet MS"/>
            </a:endParaRPr>
          </a:p>
        </p:txBody>
      </p:sp>
      <p:sp>
        <p:nvSpPr>
          <p:cNvPr id="1045" name="Google Shape;1045;p15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5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Resources and Contacts</a:t>
            </a:r>
            <a:endParaRPr dirty="0"/>
          </a:p>
        </p:txBody>
      </p:sp>
      <p:sp>
        <p:nvSpPr>
          <p:cNvPr id="1052" name="Google Shape;1052;p15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rgbClr val="5C6670"/>
              </a:buClr>
              <a:buSzPts val="2400"/>
              <a:buChar char="•"/>
            </a:pPr>
            <a:r>
              <a:rPr lang="en-US" dirty="0">
                <a:solidFill>
                  <a:schemeClr val="tx1"/>
                </a:solidFill>
                <a:latin typeface="Trebuchet MS"/>
                <a:ea typeface="Trebuchet MS"/>
                <a:cs typeface="Trebuchet MS"/>
                <a:sym typeface="Trebuchet MS"/>
              </a:rPr>
              <a:t>For more information on Title III</a:t>
            </a:r>
            <a:endParaRPr dirty="0">
              <a:solidFill>
                <a:schemeClr val="tx1"/>
              </a:solidFill>
              <a:latin typeface="Trebuchet MS"/>
              <a:ea typeface="Trebuchet MS"/>
              <a:cs typeface="Trebuchet MS"/>
              <a:sym typeface="Trebuchet MS"/>
            </a:endParaRPr>
          </a:p>
          <a:p>
            <a:pPr marL="742950" lvl="1" indent="-285750" algn="l" rtl="0">
              <a:lnSpc>
                <a:spcPct val="90000"/>
              </a:lnSpc>
              <a:spcBef>
                <a:spcPts val="500"/>
              </a:spcBef>
              <a:spcAft>
                <a:spcPts val="0"/>
              </a:spcAft>
              <a:buClr>
                <a:schemeClr val="dk1"/>
              </a:buClr>
              <a:buSzPts val="2000"/>
              <a:buFont typeface="Noto Sans Symbols"/>
              <a:buChar char="▪"/>
            </a:pPr>
            <a:r>
              <a:rPr lang="en-US" dirty="0">
                <a:latin typeface="Trebuchet MS"/>
                <a:ea typeface="Trebuchet MS"/>
                <a:cs typeface="Trebuchet MS"/>
                <a:sym typeface="Trebuchet MS"/>
              </a:rPr>
              <a:t>Contact: </a:t>
            </a:r>
            <a:r>
              <a:rPr lang="en-US" dirty="0">
                <a:latin typeface="Trebuchet MS"/>
                <a:ea typeface="Trebuchet MS"/>
                <a:cs typeface="Trebuchet MS"/>
                <a:sym typeface="Trebuchet MS"/>
                <a:hlinkClick r:id="rId3"/>
              </a:rPr>
              <a:t>Morgan Cox</a:t>
            </a:r>
            <a:r>
              <a:rPr lang="en-US" dirty="0">
                <a:latin typeface="Trebuchet MS"/>
                <a:ea typeface="Trebuchet MS"/>
                <a:cs typeface="Trebuchet MS"/>
                <a:sym typeface="Trebuchet MS"/>
              </a:rPr>
              <a:t>, Director: </a:t>
            </a:r>
            <a:r>
              <a:rPr lang="en-US" dirty="0">
                <a:latin typeface="Trebuchet MS"/>
                <a:sym typeface="Trebuchet MS"/>
                <a:hlinkClick r:id="rId3">
                  <a:extLst>
                    <a:ext uri="{A12FA001-AC4F-418D-AE19-62706E023703}">
                      <ahyp:hlinkClr xmlns:ahyp="http://schemas.microsoft.com/office/drawing/2018/hyperlinkcolor" val="tx"/>
                    </a:ext>
                  </a:extLst>
                </a:hlinkClick>
              </a:rPr>
              <a:t>cox_m@cde.state.co.us</a:t>
            </a:r>
            <a:r>
              <a:rPr lang="en-US" dirty="0">
                <a:latin typeface="Trebuchet MS"/>
                <a:sym typeface="Trebuchet MS"/>
              </a:rPr>
              <a:t> </a:t>
            </a:r>
            <a:endParaRPr dirty="0">
              <a:latin typeface="Trebuchet MS"/>
            </a:endParaRPr>
          </a:p>
          <a:p>
            <a:pPr marL="742950" lvl="1" indent="-285750" algn="l" rtl="0">
              <a:lnSpc>
                <a:spcPct val="90000"/>
              </a:lnSpc>
              <a:spcBef>
                <a:spcPts val="500"/>
              </a:spcBef>
              <a:spcAft>
                <a:spcPts val="0"/>
              </a:spcAft>
              <a:buClr>
                <a:schemeClr val="dk1"/>
              </a:buClr>
              <a:buSzPts val="2000"/>
              <a:buFont typeface="Noto Sans Symbols"/>
              <a:buChar char="▪"/>
            </a:pPr>
            <a:r>
              <a:rPr lang="en-US" dirty="0">
                <a:latin typeface="Trebuchet MS"/>
                <a:ea typeface="Trebuchet MS"/>
                <a:cs typeface="Trebuchet MS"/>
                <a:sym typeface="Trebuchet MS"/>
              </a:rPr>
              <a:t>Contact: </a:t>
            </a:r>
            <a:r>
              <a:rPr lang="en-US" dirty="0">
                <a:latin typeface="Trebuchet MS"/>
                <a:ea typeface="Trebuchet MS"/>
                <a:cs typeface="Trebuchet MS"/>
                <a:sym typeface="Trebuchet MS"/>
                <a:hlinkClick r:id="rId4"/>
              </a:rPr>
              <a:t>Robert Thompson </a:t>
            </a:r>
            <a:r>
              <a:rPr lang="en-US" dirty="0">
                <a:solidFill>
                  <a:schemeClr val="tx1"/>
                </a:solidFill>
                <a:latin typeface="Trebuchet MS"/>
                <a:ea typeface="Trebuchet MS"/>
                <a:cs typeface="Trebuchet MS"/>
                <a:sym typeface="Trebuchet MS"/>
              </a:rPr>
              <a:t>at </a:t>
            </a:r>
            <a:r>
              <a:rPr lang="en-US" dirty="0">
                <a:solidFill>
                  <a:schemeClr val="tx1"/>
                </a:solidFill>
                <a:latin typeface="Trebuchet MS"/>
                <a:sym typeface="Trebuchet MS"/>
              </a:rPr>
              <a:t>Thompson_R@cde.state.co.us</a:t>
            </a:r>
            <a:endParaRPr dirty="0">
              <a:solidFill>
                <a:schemeClr val="tx1"/>
              </a:solidFill>
              <a:latin typeface="Trebuchet MS"/>
              <a:sym typeface="Trebuchet MS"/>
            </a:endParaRPr>
          </a:p>
          <a:p>
            <a:pPr marL="228600" lvl="0" indent="-76200" algn="l" rtl="0">
              <a:lnSpc>
                <a:spcPct val="90000"/>
              </a:lnSpc>
              <a:spcBef>
                <a:spcPts val="1000"/>
              </a:spcBef>
              <a:spcAft>
                <a:spcPts val="0"/>
              </a:spcAft>
              <a:buClr>
                <a:schemeClr val="dk1"/>
              </a:buClr>
              <a:buSzPts val="2400"/>
              <a:buNone/>
            </a:pPr>
            <a:endParaRPr dirty="0">
              <a:solidFill>
                <a:schemeClr val="tx1"/>
              </a:solidFill>
              <a:latin typeface="Trebuchet MS"/>
              <a:ea typeface="Trebuchet MS"/>
              <a:cs typeface="Trebuchet MS"/>
              <a:sym typeface="Trebuchet MS"/>
            </a:endParaRPr>
          </a:p>
          <a:p>
            <a:pPr marL="228600" lvl="0" indent="-228600" algn="l" rtl="0">
              <a:lnSpc>
                <a:spcPct val="90000"/>
              </a:lnSpc>
              <a:spcBef>
                <a:spcPts val="1000"/>
              </a:spcBef>
              <a:spcAft>
                <a:spcPts val="0"/>
              </a:spcAft>
              <a:buClr>
                <a:srgbClr val="5C6670"/>
              </a:buClr>
              <a:buSzPts val="2400"/>
              <a:buChar char="•"/>
            </a:pPr>
            <a:r>
              <a:rPr lang="en-US" u="sng" dirty="0">
                <a:solidFill>
                  <a:schemeClr val="tx1"/>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For more information on CLDE </a:t>
            </a:r>
            <a:endParaRPr dirty="0">
              <a:solidFill>
                <a:schemeClr val="tx1"/>
              </a:solidFill>
              <a:latin typeface="Trebuchet MS"/>
              <a:ea typeface="Trebuchet MS"/>
              <a:cs typeface="Trebuchet MS"/>
              <a:sym typeface="Trebuchet MS"/>
            </a:endParaRPr>
          </a:p>
          <a:p>
            <a:pPr marL="228600" lvl="0" indent="-76200" algn="l" rtl="0">
              <a:lnSpc>
                <a:spcPct val="90000"/>
              </a:lnSpc>
              <a:spcBef>
                <a:spcPts val="1000"/>
              </a:spcBef>
              <a:spcAft>
                <a:spcPts val="0"/>
              </a:spcAft>
              <a:buClr>
                <a:schemeClr val="dk1"/>
              </a:buClr>
              <a:buSzPts val="2400"/>
              <a:buNone/>
            </a:pPr>
            <a:endParaRPr dirty="0">
              <a:solidFill>
                <a:schemeClr val="tx1"/>
              </a:solidFill>
              <a:latin typeface="Trebuchet MS"/>
              <a:ea typeface="Trebuchet MS"/>
              <a:cs typeface="Trebuchet MS"/>
              <a:sym typeface="Trebuchet MS"/>
            </a:endParaRPr>
          </a:p>
          <a:p>
            <a:pPr marL="228600" lvl="0" indent="-228600" algn="l" rtl="0">
              <a:lnSpc>
                <a:spcPct val="90000"/>
              </a:lnSpc>
              <a:spcBef>
                <a:spcPts val="1000"/>
              </a:spcBef>
              <a:spcAft>
                <a:spcPts val="0"/>
              </a:spcAft>
              <a:buClr>
                <a:srgbClr val="5C6670"/>
              </a:buClr>
              <a:buSzPts val="2400"/>
              <a:buChar char="•"/>
            </a:pPr>
            <a:r>
              <a:rPr lang="en-US" u="sng" dirty="0">
                <a:solidFill>
                  <a:schemeClr val="tx1"/>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For more information on Title III Resources</a:t>
            </a:r>
            <a:endParaRPr dirty="0">
              <a:solidFill>
                <a:schemeClr val="tx1"/>
              </a:solidFill>
              <a:latin typeface="Trebuchet MS"/>
              <a:ea typeface="Trebuchet MS"/>
              <a:cs typeface="Trebuchet MS"/>
              <a:sym typeface="Trebuchet MS"/>
            </a:endParaRPr>
          </a:p>
          <a:p>
            <a:pPr marL="0" lvl="0" indent="0" algn="l" rtl="0">
              <a:lnSpc>
                <a:spcPct val="90000"/>
              </a:lnSpc>
              <a:spcBef>
                <a:spcPts val="1000"/>
              </a:spcBef>
              <a:spcAft>
                <a:spcPts val="0"/>
              </a:spcAft>
              <a:buClr>
                <a:schemeClr val="dk1"/>
              </a:buClr>
              <a:buSzPts val="2400"/>
              <a:buNone/>
            </a:pPr>
            <a:endParaRPr dirty="0"/>
          </a:p>
        </p:txBody>
      </p:sp>
      <p:sp>
        <p:nvSpPr>
          <p:cNvPr id="1053" name="Google Shape;1053;p15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157"/>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Title IV, Part A: Student Support and Academic Enrichment Grants</a:t>
            </a:r>
            <a:endParaRPr dirty="0"/>
          </a:p>
        </p:txBody>
      </p:sp>
      <p:sp>
        <p:nvSpPr>
          <p:cNvPr id="1060" name="Google Shape;1060;p157"/>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rgbClr val="FFFFFF"/>
                </a:solidFill>
              </a:rPr>
              <a:t>63</a:t>
            </a:fld>
            <a:endParaRPr>
              <a:solidFill>
                <a:srgbClr val="FFFFFF"/>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58"/>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b="1" u="sng" dirty="0"/>
              <a:t>Purpose:</a:t>
            </a:r>
            <a:r>
              <a:rPr lang="en-US" dirty="0"/>
              <a:t> </a:t>
            </a:r>
            <a:endParaRPr dirty="0"/>
          </a:p>
          <a:p>
            <a:pPr marL="228600" lvl="0" indent="-228600" algn="l" rtl="0">
              <a:lnSpc>
                <a:spcPct val="90000"/>
              </a:lnSpc>
              <a:spcBef>
                <a:spcPts val="1000"/>
              </a:spcBef>
              <a:spcAft>
                <a:spcPts val="0"/>
              </a:spcAft>
              <a:buClr>
                <a:schemeClr val="dk1"/>
              </a:buClr>
              <a:buSzPts val="2400"/>
              <a:buChar char="•"/>
            </a:pPr>
            <a:r>
              <a:rPr lang="en-US" dirty="0"/>
              <a:t>To </a:t>
            </a:r>
            <a:r>
              <a:rPr lang="en-US" b="1" dirty="0"/>
              <a:t>improve academic achievement</a:t>
            </a:r>
            <a:r>
              <a:rPr lang="en-US" dirty="0"/>
              <a:t> by increasing the capacity of states, LEAs, schools, and communities to:</a:t>
            </a:r>
            <a:endParaRPr dirty="0"/>
          </a:p>
          <a:p>
            <a:pPr marL="685800" lvl="1" indent="-228600" algn="l" rtl="0">
              <a:lnSpc>
                <a:spcPct val="90000"/>
              </a:lnSpc>
              <a:spcBef>
                <a:spcPts val="500"/>
              </a:spcBef>
              <a:spcAft>
                <a:spcPts val="0"/>
              </a:spcAft>
              <a:buClr>
                <a:schemeClr val="dk1"/>
              </a:buClr>
              <a:buSzPts val="2000"/>
              <a:buChar char="•"/>
            </a:pPr>
            <a:r>
              <a:rPr lang="en-US" dirty="0"/>
              <a:t>Provide all students with access to a well-rounded education;</a:t>
            </a:r>
            <a:endParaRPr dirty="0"/>
          </a:p>
          <a:p>
            <a:pPr marL="685800" lvl="1" indent="-228600" algn="l" rtl="0">
              <a:lnSpc>
                <a:spcPct val="90000"/>
              </a:lnSpc>
              <a:spcBef>
                <a:spcPts val="500"/>
              </a:spcBef>
              <a:spcAft>
                <a:spcPts val="0"/>
              </a:spcAft>
              <a:buClr>
                <a:schemeClr val="dk1"/>
              </a:buClr>
              <a:buSzPts val="2000"/>
              <a:buChar char="•"/>
            </a:pPr>
            <a:r>
              <a:rPr lang="en-US" dirty="0"/>
              <a:t>Improve school conditions for student learning; and</a:t>
            </a:r>
            <a:endParaRPr dirty="0"/>
          </a:p>
          <a:p>
            <a:pPr marL="685800" lvl="1" indent="-228600" algn="l" rtl="0">
              <a:lnSpc>
                <a:spcPct val="90000"/>
              </a:lnSpc>
              <a:spcBef>
                <a:spcPts val="500"/>
              </a:spcBef>
              <a:spcAft>
                <a:spcPts val="0"/>
              </a:spcAft>
              <a:buClr>
                <a:schemeClr val="dk1"/>
              </a:buClr>
              <a:buSzPts val="2000"/>
              <a:buChar char="•"/>
            </a:pPr>
            <a:r>
              <a:rPr lang="en-US" dirty="0"/>
              <a:t>Improve the use of technology in order to improve the academic achievement and digital literacy of all students.</a:t>
            </a:r>
            <a:endParaRPr dirty="0"/>
          </a:p>
        </p:txBody>
      </p:sp>
      <p:sp>
        <p:nvSpPr>
          <p:cNvPr id="1066" name="Google Shape;1066;p158"/>
          <p:cNvSpPr>
            <a:spLocks noGrp="1"/>
          </p:cNvSpPr>
          <p:nvPr>
            <p:ph type="body" idx="2"/>
          </p:nvPr>
        </p:nvSpPr>
        <p:spPr>
          <a:xfrm>
            <a:off x="6418780" y="2787380"/>
            <a:ext cx="5181600" cy="1085978"/>
          </a:xfrm>
          <a:prstGeom prst="roundRect">
            <a:avLst>
              <a:gd name="adj" fmla="val 16667"/>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2220"/>
              <a:buNone/>
            </a:pPr>
            <a:r>
              <a:rPr lang="en-US" sz="2220" dirty="0">
                <a:solidFill>
                  <a:schemeClr val="dk1"/>
                </a:solidFill>
                <a:latin typeface="Calibri"/>
                <a:ea typeface="Calibri"/>
                <a:cs typeface="Calibri"/>
                <a:sym typeface="Calibri"/>
              </a:rPr>
              <a:t>Activities must be planned in consultation with parents, teachers, principals and other relevant stakeholders</a:t>
            </a:r>
            <a:endParaRPr sz="2220" dirty="0"/>
          </a:p>
        </p:txBody>
      </p:sp>
      <p:sp>
        <p:nvSpPr>
          <p:cNvPr id="1067" name="Google Shape;1067;p15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64</a:t>
            </a:fld>
            <a:endParaRPr/>
          </a:p>
        </p:txBody>
      </p:sp>
      <p:sp>
        <p:nvSpPr>
          <p:cNvPr id="1068" name="Google Shape;1068;p158"/>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IV, Part A: Student Support and Academic Enrichment Grants</a:t>
            </a:r>
            <a:endParaRPr dirty="0"/>
          </a:p>
        </p:txBody>
      </p:sp>
      <p:sp>
        <p:nvSpPr>
          <p:cNvPr id="1069" name="Google Shape;1069;p158"/>
          <p:cNvSpPr/>
          <p:nvPr/>
        </p:nvSpPr>
        <p:spPr>
          <a:xfrm>
            <a:off x="4364048" y="6015831"/>
            <a:ext cx="3311504" cy="340519"/>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panose="020F0502020204030204" pitchFamily="34" charset="0"/>
                <a:ea typeface="Trebuchet MS"/>
                <a:cs typeface="Calibri" panose="020F0502020204030204" pitchFamily="34" charset="0"/>
                <a:sym typeface="Trebuchet MS"/>
              </a:rPr>
              <a:t>Every Student Succeeds Act,</a:t>
            </a:r>
            <a:r>
              <a:rPr lang="en-US" sz="1400" dirty="0">
                <a:solidFill>
                  <a:schemeClr val="dk1"/>
                </a:solidFill>
                <a:latin typeface="Calibri" panose="020F0502020204030204" pitchFamily="34" charset="0"/>
                <a:ea typeface="Calibri"/>
                <a:cs typeface="Calibri" panose="020F0502020204030204" pitchFamily="34" charset="0"/>
                <a:sym typeface="Calibri"/>
              </a:rPr>
              <a:t> §</a:t>
            </a:r>
            <a:r>
              <a:rPr lang="en-US" sz="1400" dirty="0">
                <a:solidFill>
                  <a:schemeClr val="dk1"/>
                </a:solidFill>
                <a:latin typeface="Calibri" panose="020F0502020204030204" pitchFamily="34" charset="0"/>
                <a:ea typeface="Trebuchet MS"/>
                <a:cs typeface="Calibri" panose="020F0502020204030204" pitchFamily="34" charset="0"/>
                <a:sym typeface="Trebuchet MS"/>
              </a:rPr>
              <a:t>4001 - 4121</a:t>
            </a:r>
            <a:endParaRPr sz="1400" dirty="0">
              <a:solidFill>
                <a:schemeClr val="dk1"/>
              </a:solidFill>
              <a:latin typeface="Calibri" panose="020F0502020204030204" pitchFamily="34" charset="0"/>
              <a:ea typeface="Trebuchet MS"/>
              <a:cs typeface="Calibri" panose="020F0502020204030204" pitchFamily="34" charset="0"/>
              <a:sym typeface="Trebuchet M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ga67ae2bb64_0_38"/>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Title IV, Part A: Well-Rounded Education</a:t>
            </a:r>
            <a:endParaRPr dirty="0"/>
          </a:p>
        </p:txBody>
      </p:sp>
      <p:sp>
        <p:nvSpPr>
          <p:cNvPr id="1076" name="Google Shape;1076;ga67ae2bb64_0_38"/>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457200" lvl="0" indent="-368300" algn="l" rtl="0">
              <a:spcBef>
                <a:spcPts val="1000"/>
              </a:spcBef>
              <a:spcAft>
                <a:spcPts val="0"/>
              </a:spcAft>
              <a:buSzPts val="2200"/>
              <a:buChar char="•"/>
            </a:pPr>
            <a:r>
              <a:rPr lang="en-US" sz="2200" dirty="0"/>
              <a:t>Access to a well-rounded education is </a:t>
            </a:r>
            <a:r>
              <a:rPr lang="en-US" sz="2200" dirty="0">
                <a:solidFill>
                  <a:srgbClr val="70AD47"/>
                </a:solidFill>
              </a:rPr>
              <a:t>vital for student development</a:t>
            </a:r>
            <a:r>
              <a:rPr lang="en-US" sz="2200" dirty="0"/>
              <a:t>.</a:t>
            </a:r>
            <a:endParaRPr sz="2200" dirty="0"/>
          </a:p>
          <a:p>
            <a:pPr marL="457200" lvl="0" indent="-368300" algn="l" rtl="0">
              <a:spcBef>
                <a:spcPts val="1000"/>
              </a:spcBef>
              <a:spcAft>
                <a:spcPts val="0"/>
              </a:spcAft>
              <a:buSzPts val="2200"/>
              <a:buChar char="•"/>
            </a:pPr>
            <a:r>
              <a:rPr lang="en-US" sz="2200" dirty="0"/>
              <a:t>Exposure to a variety of educational experiences like STEM activities and career exploration, both in school and during afterschool and summer programming, helps young people </a:t>
            </a:r>
            <a:r>
              <a:rPr lang="en-US" sz="2200" dirty="0">
                <a:solidFill>
                  <a:srgbClr val="70AD47"/>
                </a:solidFill>
              </a:rPr>
              <a:t>develop lifelong relationships with learning and set goals for a bright future</a:t>
            </a:r>
            <a:r>
              <a:rPr lang="en-US" sz="2200" dirty="0"/>
              <a:t>.</a:t>
            </a:r>
            <a:endParaRPr sz="2200" dirty="0"/>
          </a:p>
          <a:p>
            <a:pPr marL="457200" lvl="0" indent="-368300" algn="l" rtl="0">
              <a:spcBef>
                <a:spcPts val="1000"/>
              </a:spcBef>
              <a:spcAft>
                <a:spcPts val="0"/>
              </a:spcAft>
              <a:buSzPts val="2200"/>
              <a:buChar char="•"/>
            </a:pPr>
            <a:r>
              <a:rPr lang="en-US" sz="2200" dirty="0"/>
              <a:t>Classes in the creative arts can </a:t>
            </a:r>
            <a:r>
              <a:rPr lang="en-US" sz="2200" dirty="0">
                <a:solidFill>
                  <a:srgbClr val="70AD47"/>
                </a:solidFill>
              </a:rPr>
              <a:t>enhance student learning in other areas</a:t>
            </a:r>
            <a:r>
              <a:rPr lang="en-US" sz="2200" dirty="0"/>
              <a:t>, including in language development and math. </a:t>
            </a:r>
            <a:endParaRPr sz="2200" dirty="0"/>
          </a:p>
          <a:p>
            <a:pPr marL="457200" lvl="0" indent="-368300" algn="l" rtl="0">
              <a:spcBef>
                <a:spcPts val="1000"/>
              </a:spcBef>
              <a:spcAft>
                <a:spcPts val="0"/>
              </a:spcAft>
              <a:buSzPts val="2200"/>
              <a:buChar char="•"/>
            </a:pPr>
            <a:r>
              <a:rPr lang="en-US" sz="2200" dirty="0"/>
              <a:t>When teachers integrate social-emotional learning into classroom, they help students </a:t>
            </a:r>
            <a:r>
              <a:rPr lang="en-US" sz="2200" dirty="0">
                <a:solidFill>
                  <a:srgbClr val="70AD47"/>
                </a:solidFill>
              </a:rPr>
              <a:t>develop resilience and skills to achieve their goals</a:t>
            </a:r>
            <a:r>
              <a:rPr lang="en-US" sz="2200" dirty="0"/>
              <a:t>. </a:t>
            </a:r>
            <a:endParaRPr sz="2200" dirty="0"/>
          </a:p>
          <a:p>
            <a:pPr marL="0" lvl="0" indent="0" algn="l" rtl="0">
              <a:spcBef>
                <a:spcPts val="1000"/>
              </a:spcBef>
              <a:spcAft>
                <a:spcPts val="0"/>
              </a:spcAft>
              <a:buClr>
                <a:schemeClr val="dk1"/>
              </a:buClr>
              <a:buSzPts val="1100"/>
              <a:buFont typeface="Arial"/>
              <a:buNone/>
            </a:pPr>
            <a:endParaRPr sz="2600" dirty="0"/>
          </a:p>
          <a:p>
            <a:pPr marL="0" lvl="0" indent="0" algn="l" rtl="0">
              <a:spcBef>
                <a:spcPts val="1000"/>
              </a:spcBef>
              <a:spcAft>
                <a:spcPts val="0"/>
              </a:spcAft>
              <a:buNone/>
            </a:pPr>
            <a:endParaRPr sz="1800" dirty="0"/>
          </a:p>
        </p:txBody>
      </p:sp>
      <p:sp>
        <p:nvSpPr>
          <p:cNvPr id="1077" name="Google Shape;1077;ga67ae2bb64_0_3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ga67ae2bb64_0_24"/>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Title IV, Part A: Well-Rounded Education </a:t>
            </a:r>
            <a:endParaRPr dirty="0"/>
          </a:p>
          <a:p>
            <a:pPr marL="0" lvl="0" indent="0" algn="l" rtl="0">
              <a:spcBef>
                <a:spcPts val="0"/>
              </a:spcBef>
              <a:spcAft>
                <a:spcPts val="0"/>
              </a:spcAft>
              <a:buNone/>
            </a:pPr>
            <a:r>
              <a:rPr lang="en-US" dirty="0"/>
              <a:t>Allowable Activities </a:t>
            </a:r>
            <a:endParaRPr dirty="0"/>
          </a:p>
        </p:txBody>
      </p:sp>
      <p:sp>
        <p:nvSpPr>
          <p:cNvPr id="1084" name="Google Shape;1084;ga67ae2bb64_0_24"/>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n-US" dirty="0"/>
              <a:t>Activities to support well-rounded educational opportunities for students may include, but are not limited to:</a:t>
            </a:r>
            <a:endParaRPr dirty="0"/>
          </a:p>
          <a:p>
            <a:pPr marL="914400" lvl="1" indent="-355600" algn="l" rtl="0">
              <a:spcBef>
                <a:spcPts val="0"/>
              </a:spcBef>
              <a:spcAft>
                <a:spcPts val="0"/>
              </a:spcAft>
              <a:buSzPts val="2000"/>
              <a:buChar char="•"/>
            </a:pPr>
            <a:r>
              <a:rPr lang="en-US" dirty="0"/>
              <a:t>STEM programs</a:t>
            </a:r>
            <a:endParaRPr dirty="0"/>
          </a:p>
          <a:p>
            <a:pPr marL="914400" lvl="1" indent="-355600" algn="l" rtl="0">
              <a:spcBef>
                <a:spcPts val="0"/>
              </a:spcBef>
              <a:spcAft>
                <a:spcPts val="0"/>
              </a:spcAft>
              <a:buSzPts val="2000"/>
              <a:buChar char="•"/>
            </a:pPr>
            <a:r>
              <a:rPr lang="en-US" dirty="0"/>
              <a:t>Music and art programs</a:t>
            </a:r>
            <a:endParaRPr dirty="0"/>
          </a:p>
          <a:p>
            <a:pPr marL="914400" lvl="1" indent="-355600" algn="l" rtl="0">
              <a:spcBef>
                <a:spcPts val="0"/>
              </a:spcBef>
              <a:spcAft>
                <a:spcPts val="0"/>
              </a:spcAft>
              <a:buSzPts val="2000"/>
              <a:buChar char="•"/>
            </a:pPr>
            <a:r>
              <a:rPr lang="en-US" dirty="0"/>
              <a:t>Foreign language offerings</a:t>
            </a:r>
            <a:endParaRPr dirty="0"/>
          </a:p>
          <a:p>
            <a:pPr marL="914400" lvl="1" indent="-355600" algn="l" rtl="0">
              <a:spcBef>
                <a:spcPts val="0"/>
              </a:spcBef>
              <a:spcAft>
                <a:spcPts val="0"/>
              </a:spcAft>
              <a:buSzPts val="2000"/>
              <a:buChar char="•"/>
            </a:pPr>
            <a:r>
              <a:rPr lang="en-US" dirty="0"/>
              <a:t>The opportunity to earn credits from institutions of higher learning</a:t>
            </a:r>
            <a:endParaRPr dirty="0"/>
          </a:p>
          <a:p>
            <a:pPr marL="914400" lvl="1" indent="-355600" algn="l" rtl="0">
              <a:spcBef>
                <a:spcPts val="0"/>
              </a:spcBef>
              <a:spcAft>
                <a:spcPts val="0"/>
              </a:spcAft>
              <a:buSzPts val="2000"/>
              <a:buChar char="•"/>
            </a:pPr>
            <a:r>
              <a:rPr lang="en-US" dirty="0"/>
              <a:t>Reimbursing low-income students to cover the costs of accelerated learning examination fees</a:t>
            </a:r>
            <a:endParaRPr dirty="0"/>
          </a:p>
          <a:p>
            <a:pPr marL="914400" lvl="1" indent="-355600" algn="l" rtl="0">
              <a:spcBef>
                <a:spcPts val="0"/>
              </a:spcBef>
              <a:spcAft>
                <a:spcPts val="0"/>
              </a:spcAft>
              <a:buSzPts val="2000"/>
              <a:buChar char="•"/>
            </a:pPr>
            <a:r>
              <a:rPr lang="en-US" dirty="0"/>
              <a:t>Civics</a:t>
            </a:r>
            <a:endParaRPr dirty="0"/>
          </a:p>
          <a:p>
            <a:pPr marL="914400" lvl="1" indent="-355600" algn="l" rtl="0">
              <a:spcBef>
                <a:spcPts val="0"/>
              </a:spcBef>
              <a:spcAft>
                <a:spcPts val="0"/>
              </a:spcAft>
              <a:buSzPts val="2000"/>
              <a:buChar char="•"/>
            </a:pPr>
            <a:r>
              <a:rPr lang="en-US" dirty="0"/>
              <a:t>Environmental education</a:t>
            </a:r>
            <a:endParaRPr dirty="0"/>
          </a:p>
          <a:p>
            <a:pPr marL="914400" lvl="1" indent="-355600" algn="l" rtl="0">
              <a:spcBef>
                <a:spcPts val="0"/>
              </a:spcBef>
              <a:spcAft>
                <a:spcPts val="0"/>
              </a:spcAft>
              <a:buSzPts val="2000"/>
              <a:buChar char="•"/>
            </a:pPr>
            <a:r>
              <a:rPr lang="en-US" dirty="0"/>
              <a:t>Programs and activities that promote volunteerism and community involvement</a:t>
            </a:r>
            <a:endParaRPr dirty="0"/>
          </a:p>
          <a:p>
            <a:pPr marL="0" lvl="0" indent="0" algn="l" rtl="0">
              <a:spcBef>
                <a:spcPts val="1000"/>
              </a:spcBef>
              <a:spcAft>
                <a:spcPts val="0"/>
              </a:spcAft>
              <a:buNone/>
            </a:pPr>
            <a:endParaRPr dirty="0"/>
          </a:p>
        </p:txBody>
      </p:sp>
      <p:sp>
        <p:nvSpPr>
          <p:cNvPr id="1085" name="Google Shape;1085;ga67ae2bb64_0_2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ga67ae2bb64_0_31"/>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Title IV, Part A: Safe and Healthy Students</a:t>
            </a:r>
            <a:endParaRPr dirty="0"/>
          </a:p>
        </p:txBody>
      </p:sp>
      <p:sp>
        <p:nvSpPr>
          <p:cNvPr id="1092" name="Google Shape;1092;ga67ae2bb64_0_31"/>
          <p:cNvSpPr txBox="1">
            <a:spLocks noGrp="1"/>
          </p:cNvSpPr>
          <p:nvPr>
            <p:ph type="body" idx="1"/>
          </p:nvPr>
        </p:nvSpPr>
        <p:spPr>
          <a:xfrm>
            <a:off x="838200" y="2029976"/>
            <a:ext cx="10515600" cy="3875700"/>
          </a:xfrm>
          <a:prstGeom prst="rect">
            <a:avLst/>
          </a:prstGeom>
        </p:spPr>
        <p:txBody>
          <a:bodyPr spcFirstLastPara="1" wrap="square" lIns="0" tIns="0" rIns="0" bIns="0" anchor="t" anchorCtr="0">
            <a:noAutofit/>
          </a:bodyPr>
          <a:lstStyle/>
          <a:p>
            <a:pPr marL="82550" lvl="0" indent="0" algn="l" rtl="0">
              <a:spcBef>
                <a:spcPts val="1000"/>
              </a:spcBef>
              <a:spcAft>
                <a:spcPts val="0"/>
              </a:spcAft>
              <a:buSzPts val="2300"/>
              <a:buNone/>
            </a:pPr>
            <a:r>
              <a:rPr lang="en-US" sz="2300" dirty="0"/>
              <a:t>In order to achieve to their fullest potential, </a:t>
            </a:r>
            <a:r>
              <a:rPr lang="en-US" sz="2300" dirty="0">
                <a:solidFill>
                  <a:srgbClr val="70AD47"/>
                </a:solidFill>
              </a:rPr>
              <a:t>students must be physically, mentally, and socially healthy and feel safe</a:t>
            </a:r>
            <a:r>
              <a:rPr lang="en-US" sz="2300" dirty="0"/>
              <a:t>.</a:t>
            </a:r>
          </a:p>
          <a:p>
            <a:pPr marL="82550" lvl="0" indent="0" algn="l" rtl="0">
              <a:spcBef>
                <a:spcPts val="1000"/>
              </a:spcBef>
              <a:spcAft>
                <a:spcPts val="0"/>
              </a:spcAft>
              <a:buSzPts val="2300"/>
              <a:buNone/>
            </a:pPr>
            <a:r>
              <a:rPr lang="en-US" sz="2300" dirty="0"/>
              <a:t> </a:t>
            </a:r>
            <a:endParaRPr sz="2300" dirty="0"/>
          </a:p>
          <a:p>
            <a:pPr marL="82550" lvl="0" indent="0" algn="l" rtl="0">
              <a:spcBef>
                <a:spcPts val="1000"/>
              </a:spcBef>
              <a:spcAft>
                <a:spcPts val="0"/>
              </a:spcAft>
              <a:buSzPts val="2300"/>
              <a:buNone/>
            </a:pPr>
            <a:r>
              <a:rPr lang="en-US" sz="2300" dirty="0"/>
              <a:t>Ensuring that students have access to safe and supportive learning environments, as well as behavioral, social–emotional, and mental health services promotes student resilience, improves academic performance, and allows children and youth to successfully deal with challenges they may face. </a:t>
            </a:r>
            <a:endParaRPr sz="2300" dirty="0"/>
          </a:p>
          <a:p>
            <a:pPr marL="0" lvl="0" indent="0" algn="l" rtl="0">
              <a:spcBef>
                <a:spcPts val="1000"/>
              </a:spcBef>
              <a:spcAft>
                <a:spcPts val="0"/>
              </a:spcAft>
              <a:buNone/>
            </a:pPr>
            <a:endParaRPr sz="1500" dirty="0"/>
          </a:p>
        </p:txBody>
      </p:sp>
      <p:sp>
        <p:nvSpPr>
          <p:cNvPr id="1093" name="Google Shape;1093;ga67ae2bb64_0_3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ga67ae2bb64_0_5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Title IV, Part A: Safe and Healthy Students Allowable Activities </a:t>
            </a:r>
            <a:endParaRPr dirty="0"/>
          </a:p>
        </p:txBody>
      </p:sp>
      <p:sp>
        <p:nvSpPr>
          <p:cNvPr id="1100" name="Google Shape;1100;ga67ae2bb64_0_5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n-US" dirty="0"/>
              <a:t>Activities to support safe and healthy students may include, but are not limited to:</a:t>
            </a:r>
            <a:endParaRPr dirty="0"/>
          </a:p>
          <a:p>
            <a:pPr marL="914400" lvl="1" indent="-355600" algn="l" rtl="0">
              <a:spcBef>
                <a:spcPts val="0"/>
              </a:spcBef>
              <a:spcAft>
                <a:spcPts val="0"/>
              </a:spcAft>
              <a:buSzPts val="2000"/>
              <a:buChar char="•"/>
            </a:pPr>
            <a:r>
              <a:rPr lang="en-US" dirty="0"/>
              <a:t>School-based mental health services</a:t>
            </a:r>
            <a:endParaRPr dirty="0"/>
          </a:p>
          <a:p>
            <a:pPr marL="914400" lvl="1" indent="-355600" algn="l" rtl="0">
              <a:spcBef>
                <a:spcPts val="0"/>
              </a:spcBef>
              <a:spcAft>
                <a:spcPts val="0"/>
              </a:spcAft>
              <a:buSzPts val="2000"/>
              <a:buChar char="•"/>
            </a:pPr>
            <a:r>
              <a:rPr lang="en-US" dirty="0"/>
              <a:t>Drug and violence prevention activities that are evidence-based</a:t>
            </a:r>
            <a:endParaRPr dirty="0"/>
          </a:p>
          <a:p>
            <a:pPr marL="914400" lvl="1" indent="-355600" algn="l" rtl="0">
              <a:spcBef>
                <a:spcPts val="0"/>
              </a:spcBef>
              <a:spcAft>
                <a:spcPts val="0"/>
              </a:spcAft>
              <a:buSzPts val="2000"/>
              <a:buChar char="•"/>
            </a:pPr>
            <a:r>
              <a:rPr lang="en-US" dirty="0"/>
              <a:t>Integrating health and safety practices into school or athletic programs</a:t>
            </a:r>
            <a:endParaRPr dirty="0"/>
          </a:p>
          <a:p>
            <a:pPr marL="914400" lvl="1" indent="-355600" algn="l" rtl="0">
              <a:spcBef>
                <a:spcPts val="0"/>
              </a:spcBef>
              <a:spcAft>
                <a:spcPts val="0"/>
              </a:spcAft>
              <a:buSzPts val="2000"/>
              <a:buChar char="•"/>
            </a:pPr>
            <a:r>
              <a:rPr lang="en-US" dirty="0"/>
              <a:t>Nutritional education and physical education activities</a:t>
            </a:r>
            <a:endParaRPr dirty="0"/>
          </a:p>
          <a:p>
            <a:pPr marL="914400" lvl="1" indent="-355600" algn="l" rtl="0">
              <a:spcBef>
                <a:spcPts val="0"/>
              </a:spcBef>
              <a:spcAft>
                <a:spcPts val="0"/>
              </a:spcAft>
              <a:buSzPts val="2000"/>
              <a:buChar char="•"/>
            </a:pPr>
            <a:r>
              <a:rPr lang="en-US" dirty="0"/>
              <a:t>Bullying and harassment prevention</a:t>
            </a:r>
            <a:endParaRPr dirty="0"/>
          </a:p>
          <a:p>
            <a:pPr marL="914400" lvl="1" indent="-355600" algn="l" rtl="0">
              <a:spcBef>
                <a:spcPts val="0"/>
              </a:spcBef>
              <a:spcAft>
                <a:spcPts val="0"/>
              </a:spcAft>
              <a:buSzPts val="2000"/>
              <a:buChar char="•"/>
            </a:pPr>
            <a:r>
              <a:rPr lang="en-US" dirty="0"/>
              <a:t>Activities that improve instructional practices for developing relationship-building skills</a:t>
            </a:r>
            <a:endParaRPr dirty="0"/>
          </a:p>
          <a:p>
            <a:pPr marL="914400" lvl="1" indent="-355600" algn="l" rtl="0">
              <a:spcBef>
                <a:spcPts val="0"/>
              </a:spcBef>
              <a:spcAft>
                <a:spcPts val="0"/>
              </a:spcAft>
              <a:buSzPts val="2000"/>
              <a:buChar char="•"/>
            </a:pPr>
            <a:r>
              <a:rPr lang="en-US" dirty="0"/>
              <a:t>Prevention of teen and dating violence, stalking, domestic abuse, and sexual violence and harassment</a:t>
            </a:r>
            <a:endParaRPr dirty="0"/>
          </a:p>
          <a:p>
            <a:pPr marL="914400" lvl="1" indent="-355600" algn="l" rtl="0">
              <a:spcBef>
                <a:spcPts val="0"/>
              </a:spcBef>
              <a:spcAft>
                <a:spcPts val="0"/>
              </a:spcAft>
              <a:buSzPts val="2000"/>
              <a:buChar char="•"/>
            </a:pPr>
            <a:r>
              <a:rPr lang="en-US" dirty="0"/>
              <a:t>Establishing or improving school dropout and reentry programs</a:t>
            </a:r>
            <a:endParaRPr dirty="0"/>
          </a:p>
          <a:p>
            <a:pPr marL="914400" lvl="1" indent="-355600" algn="l" rtl="0">
              <a:spcBef>
                <a:spcPts val="0"/>
              </a:spcBef>
              <a:spcAft>
                <a:spcPts val="0"/>
              </a:spcAft>
              <a:buSzPts val="2000"/>
              <a:buChar char="•"/>
            </a:pPr>
            <a:r>
              <a:rPr lang="en-US" dirty="0"/>
              <a:t>Securing school buildings</a:t>
            </a:r>
            <a:endParaRPr dirty="0"/>
          </a:p>
          <a:p>
            <a:pPr marL="45720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1101" name="Google Shape;1101;ga67ae2bb64_0_5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ga67ae2bb64_0_65"/>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Title IV, Part A: Effective Use of Technology </a:t>
            </a:r>
            <a:endParaRPr dirty="0"/>
          </a:p>
        </p:txBody>
      </p:sp>
      <p:sp>
        <p:nvSpPr>
          <p:cNvPr id="1108" name="Google Shape;1108;ga67ae2bb64_0_65"/>
          <p:cNvSpPr txBox="1">
            <a:spLocks noGrp="1"/>
          </p:cNvSpPr>
          <p:nvPr>
            <p:ph type="body" idx="1"/>
          </p:nvPr>
        </p:nvSpPr>
        <p:spPr>
          <a:xfrm>
            <a:off x="838200" y="1678850"/>
            <a:ext cx="10515600" cy="4226700"/>
          </a:xfrm>
          <a:prstGeom prst="rect">
            <a:avLst/>
          </a:prstGeom>
        </p:spPr>
        <p:txBody>
          <a:bodyPr spcFirstLastPara="1" wrap="square" lIns="0" tIns="0" rIns="0" bIns="0" anchor="t" anchorCtr="0">
            <a:noAutofit/>
          </a:bodyPr>
          <a:lstStyle/>
          <a:p>
            <a:pPr marL="82550" lvl="0" indent="0" algn="l" rtl="0">
              <a:spcBef>
                <a:spcPts val="1000"/>
              </a:spcBef>
              <a:spcAft>
                <a:spcPts val="0"/>
              </a:spcAft>
              <a:buSzPts val="2300"/>
              <a:buNone/>
            </a:pPr>
            <a:r>
              <a:rPr lang="en-US" sz="2300" dirty="0"/>
              <a:t>The use of technology has </a:t>
            </a:r>
            <a:r>
              <a:rPr lang="en-US" sz="2300" dirty="0">
                <a:solidFill>
                  <a:schemeClr val="accent6"/>
                </a:solidFill>
              </a:rPr>
              <a:t>opened a wide array of exciting learning avenues in classrooms</a:t>
            </a:r>
            <a:r>
              <a:rPr lang="en-US" sz="2300" dirty="0"/>
              <a:t>–from streaming educational videos to 3D printing to hands-on-robotics. Teachers cultivate digital resources and foster creativity by utilizing learning devices that engage students in all aspects of learning. </a:t>
            </a:r>
          </a:p>
          <a:p>
            <a:pPr marL="82550" lvl="0" indent="0" algn="l" rtl="0">
              <a:spcBef>
                <a:spcPts val="1000"/>
              </a:spcBef>
              <a:spcAft>
                <a:spcPts val="0"/>
              </a:spcAft>
              <a:buSzPts val="2300"/>
              <a:buNone/>
            </a:pPr>
            <a:endParaRPr sz="2300" dirty="0"/>
          </a:p>
          <a:p>
            <a:pPr marL="107950" lvl="0" indent="0" algn="l" rtl="0">
              <a:spcBef>
                <a:spcPts val="1000"/>
              </a:spcBef>
              <a:spcAft>
                <a:spcPts val="0"/>
              </a:spcAft>
              <a:buSzPts val="1900"/>
              <a:buNone/>
            </a:pPr>
            <a:r>
              <a:rPr lang="en-US" sz="2300" dirty="0"/>
              <a:t>When designed carefully and thoroughly applied, </a:t>
            </a:r>
            <a:r>
              <a:rPr lang="en-US" sz="2300" dirty="0">
                <a:solidFill>
                  <a:schemeClr val="accent6"/>
                </a:solidFill>
              </a:rPr>
              <a:t>technology can accelerate, amplify, and expand the impact of effective practices</a:t>
            </a:r>
            <a:r>
              <a:rPr lang="en-US" sz="2300" dirty="0"/>
              <a:t> that support student learning, increase community engagement, foster safe and healthy environments, and enable well-rounded educational opportunities.</a:t>
            </a:r>
          </a:p>
          <a:p>
            <a:pPr marL="107950" lvl="0" indent="0" algn="l" rtl="0">
              <a:spcBef>
                <a:spcPts val="1000"/>
              </a:spcBef>
              <a:spcAft>
                <a:spcPts val="0"/>
              </a:spcAft>
              <a:buSzPts val="1900"/>
              <a:buNone/>
            </a:pPr>
            <a:endParaRPr sz="2300" dirty="0"/>
          </a:p>
          <a:p>
            <a:pPr marL="107950" lvl="0" indent="0" algn="l" rtl="0">
              <a:spcBef>
                <a:spcPts val="1000"/>
              </a:spcBef>
              <a:spcAft>
                <a:spcPts val="0"/>
              </a:spcAft>
              <a:buSzPts val="1900"/>
              <a:buNone/>
            </a:pPr>
            <a:r>
              <a:rPr lang="en-US" sz="2300" dirty="0"/>
              <a:t>For technology to be truly transformative, </a:t>
            </a:r>
            <a:r>
              <a:rPr lang="en-US" sz="2300" dirty="0">
                <a:solidFill>
                  <a:schemeClr val="accent6"/>
                </a:solidFill>
              </a:rPr>
              <a:t>educators need to have the knowledge and skills to take full advantage of technology-rich learning environments</a:t>
            </a:r>
            <a:r>
              <a:rPr lang="en-US" sz="2300" dirty="0"/>
              <a:t>. </a:t>
            </a:r>
            <a:endParaRPr sz="2300" dirty="0"/>
          </a:p>
          <a:p>
            <a:pPr marL="457200" lvl="0" indent="0" algn="l" rtl="0">
              <a:spcBef>
                <a:spcPts val="1000"/>
              </a:spcBef>
              <a:spcAft>
                <a:spcPts val="0"/>
              </a:spcAft>
              <a:buNone/>
            </a:pPr>
            <a:endParaRPr sz="1900" dirty="0"/>
          </a:p>
        </p:txBody>
      </p:sp>
      <p:sp>
        <p:nvSpPr>
          <p:cNvPr id="1109" name="Google Shape;1109;ga67ae2bb64_0_6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6"/>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Grants Management Cycle</a:t>
            </a:r>
            <a:endParaRPr dirty="0"/>
          </a:p>
        </p:txBody>
      </p:sp>
      <p:sp>
        <p:nvSpPr>
          <p:cNvPr id="199" name="Google Shape;199;p96"/>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ga67ae2bb64_0_58"/>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dirty="0"/>
              <a:t>Title IV, Part A: Effective Use of Technology Allowable Activities </a:t>
            </a:r>
            <a:endParaRPr dirty="0"/>
          </a:p>
        </p:txBody>
      </p:sp>
      <p:sp>
        <p:nvSpPr>
          <p:cNvPr id="1116" name="Google Shape;1116;ga67ae2bb64_0_58"/>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n-US" dirty="0"/>
              <a:t>Activities to improve the use of educational technology in order to improve the academic achievement and digital literacy of all students may include, but are not limited to:</a:t>
            </a:r>
            <a:endParaRPr dirty="0"/>
          </a:p>
          <a:p>
            <a:pPr marL="914400" lvl="1" indent="-355600" algn="l" rtl="0">
              <a:spcBef>
                <a:spcPts val="0"/>
              </a:spcBef>
              <a:spcAft>
                <a:spcPts val="0"/>
              </a:spcAft>
              <a:buSzPts val="2000"/>
              <a:buChar char="•"/>
            </a:pPr>
            <a:r>
              <a:rPr lang="en-US" sz="2000" dirty="0"/>
              <a:t>Building technological capacity and infrastructure*</a:t>
            </a:r>
            <a:endParaRPr sz="2000" dirty="0"/>
          </a:p>
          <a:p>
            <a:pPr marL="914400" lvl="1" indent="-355600" algn="l" rtl="0">
              <a:spcBef>
                <a:spcPts val="0"/>
              </a:spcBef>
              <a:spcAft>
                <a:spcPts val="0"/>
              </a:spcAft>
              <a:buSzPts val="2000"/>
              <a:buChar char="•"/>
            </a:pPr>
            <a:r>
              <a:rPr lang="en-US" sz="2000" dirty="0"/>
              <a:t>Delivery of specialized or rigorous academic courses through the use of technology</a:t>
            </a:r>
            <a:endParaRPr sz="2000" dirty="0"/>
          </a:p>
          <a:p>
            <a:pPr marL="914400" lvl="1" indent="-355600" algn="l" rtl="0">
              <a:spcBef>
                <a:spcPts val="0"/>
              </a:spcBef>
              <a:spcAft>
                <a:spcPts val="0"/>
              </a:spcAft>
              <a:buSzPts val="2000"/>
              <a:buChar char="•"/>
            </a:pPr>
            <a:r>
              <a:rPr lang="en-US" sz="2000" dirty="0"/>
              <a:t>Carrying out blended learning activities</a:t>
            </a:r>
            <a:endParaRPr sz="2000" dirty="0"/>
          </a:p>
          <a:p>
            <a:pPr marL="914400" lvl="1" indent="-355600" algn="l" rtl="0">
              <a:spcBef>
                <a:spcPts val="0"/>
              </a:spcBef>
              <a:spcAft>
                <a:spcPts val="0"/>
              </a:spcAft>
              <a:buSzPts val="2000"/>
              <a:buChar char="•"/>
            </a:pPr>
            <a:r>
              <a:rPr lang="en-US" sz="2000" dirty="0"/>
              <a:t>Providing professional development on the use of technology to increase student achievement in STEM areas</a:t>
            </a:r>
            <a:endParaRPr sz="2000" dirty="0"/>
          </a:p>
          <a:p>
            <a:pPr marL="914400" lvl="1" indent="-355600" algn="l" rtl="0">
              <a:spcBef>
                <a:spcPts val="0"/>
              </a:spcBef>
              <a:spcAft>
                <a:spcPts val="0"/>
              </a:spcAft>
              <a:buSzPts val="2000"/>
              <a:buChar char="•"/>
            </a:pPr>
            <a:r>
              <a:rPr lang="en-US" sz="2000" dirty="0"/>
              <a:t>Providing students in rural, remote, and underserved areas with the resources to take advantage of high-quality digital learning experiences</a:t>
            </a:r>
            <a:endParaRPr sz="2000" dirty="0"/>
          </a:p>
          <a:p>
            <a:pPr marL="914400" lvl="1" indent="-355600" algn="l" rtl="0">
              <a:spcBef>
                <a:spcPts val="0"/>
              </a:spcBef>
              <a:spcAft>
                <a:spcPts val="0"/>
              </a:spcAft>
              <a:buSzPts val="2000"/>
              <a:buChar char="•"/>
            </a:pPr>
            <a:r>
              <a:rPr lang="en-US" sz="2000" dirty="0"/>
              <a:t>Providing educators, school leaders, and administrators with professional learning tools, devices, content and resources</a:t>
            </a:r>
            <a:endParaRPr sz="2000" dirty="0"/>
          </a:p>
          <a:p>
            <a:pPr marL="0" lvl="0" indent="0" algn="l" rtl="0">
              <a:spcBef>
                <a:spcPts val="1000"/>
              </a:spcBef>
              <a:spcAft>
                <a:spcPts val="0"/>
              </a:spcAft>
              <a:buNone/>
            </a:pPr>
            <a:endParaRPr dirty="0"/>
          </a:p>
        </p:txBody>
      </p:sp>
      <p:sp>
        <p:nvSpPr>
          <p:cNvPr id="1117" name="Google Shape;1117;ga67ae2bb64_0_5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5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71</a:t>
            </a:fld>
            <a:endParaRPr/>
          </a:p>
        </p:txBody>
      </p:sp>
      <p:sp>
        <p:nvSpPr>
          <p:cNvPr id="1123" name="Google Shape;1123;p15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IV, Part A: Allocation Distribution </a:t>
            </a:r>
            <a:endParaRPr dirty="0"/>
          </a:p>
        </p:txBody>
      </p:sp>
      <p:pic>
        <p:nvPicPr>
          <p:cNvPr id="1124" name="Google Shape;1124;p159" descr="If allocation distribution is less than $30,000, schools and districts must do a needs assessment and spent no less than 20% of funds on or more activities under well-rounded educational opportunities, safe and healthy students, effective use of technology. If the allocation is greater $30,000, schools and districts must conduct a CNA every 3 years, use at least 20&amp; on well-rounded education, 20% on safe schools and must use a portion to support technology."/>
          <p:cNvPicPr preferRelativeResize="0"/>
          <p:nvPr/>
        </p:nvPicPr>
        <p:blipFill>
          <a:blip r:embed="rId3">
            <a:alphaModFix/>
          </a:blip>
          <a:stretch>
            <a:fillRect/>
          </a:stretch>
        </p:blipFill>
        <p:spPr>
          <a:xfrm>
            <a:off x="1539075" y="1331575"/>
            <a:ext cx="9030691" cy="49478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6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IV, Part A: Prioritization of Funds</a:t>
            </a:r>
            <a:endParaRPr dirty="0"/>
          </a:p>
        </p:txBody>
      </p:sp>
      <p:sp>
        <p:nvSpPr>
          <p:cNvPr id="1130" name="Google Shape;1130;p16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dirty="0"/>
              <a:t>The LEA has discretion in how funds are distributed to schools, but must prioritize: </a:t>
            </a:r>
            <a:endParaRPr dirty="0"/>
          </a:p>
          <a:p>
            <a:pPr marL="461963" lvl="0" indent="-228599" algn="l" rtl="0">
              <a:lnSpc>
                <a:spcPct val="90000"/>
              </a:lnSpc>
              <a:spcBef>
                <a:spcPts val="1000"/>
              </a:spcBef>
              <a:spcAft>
                <a:spcPts val="0"/>
              </a:spcAft>
              <a:buClr>
                <a:schemeClr val="dk1"/>
              </a:buClr>
              <a:buSzPts val="2400"/>
              <a:buChar char="•"/>
            </a:pPr>
            <a:r>
              <a:rPr lang="en-US" dirty="0"/>
              <a:t>Schools with the greatest need</a:t>
            </a:r>
            <a:endParaRPr dirty="0"/>
          </a:p>
          <a:p>
            <a:pPr marL="461963" lvl="0" indent="-228599" algn="l" rtl="0">
              <a:lnSpc>
                <a:spcPct val="90000"/>
              </a:lnSpc>
              <a:spcBef>
                <a:spcPts val="1000"/>
              </a:spcBef>
              <a:spcAft>
                <a:spcPts val="0"/>
              </a:spcAft>
              <a:buClr>
                <a:schemeClr val="dk1"/>
              </a:buClr>
              <a:buSzPts val="2400"/>
              <a:buChar char="•"/>
            </a:pPr>
            <a:r>
              <a:rPr lang="en-US" dirty="0"/>
              <a:t>Schools with the highest percentages or numbers of children counted in the Title I, Part A calculation</a:t>
            </a:r>
            <a:endParaRPr dirty="0"/>
          </a:p>
          <a:p>
            <a:pPr marL="461963" lvl="0" indent="-228599" algn="l" rtl="0">
              <a:lnSpc>
                <a:spcPct val="90000"/>
              </a:lnSpc>
              <a:spcBef>
                <a:spcPts val="1000"/>
              </a:spcBef>
              <a:spcAft>
                <a:spcPts val="0"/>
              </a:spcAft>
              <a:buClr>
                <a:schemeClr val="dk1"/>
              </a:buClr>
              <a:buSzPts val="2400"/>
              <a:buChar char="•"/>
            </a:pPr>
            <a:r>
              <a:rPr lang="en-US" dirty="0"/>
              <a:t>Schools identified for Comprehensive (CS) or Targeted Support (TS) and Improvement</a:t>
            </a:r>
            <a:endParaRPr dirty="0"/>
          </a:p>
          <a:p>
            <a:pPr marL="461963" lvl="0" indent="-228599" algn="l" rtl="0">
              <a:lnSpc>
                <a:spcPct val="90000"/>
              </a:lnSpc>
              <a:spcBef>
                <a:spcPts val="1000"/>
              </a:spcBef>
              <a:spcAft>
                <a:spcPts val="0"/>
              </a:spcAft>
              <a:buClr>
                <a:schemeClr val="dk1"/>
              </a:buClr>
              <a:buSzPts val="2400"/>
              <a:buChar char="•"/>
            </a:pPr>
            <a:r>
              <a:rPr lang="en-US" dirty="0"/>
              <a:t>Schools identified as persistently dangerous public elementary school or secondary school</a:t>
            </a:r>
            <a:endParaRPr dirty="0"/>
          </a:p>
          <a:p>
            <a:pPr marL="0" lvl="0" indent="0" algn="l" rtl="0">
              <a:lnSpc>
                <a:spcPct val="90000"/>
              </a:lnSpc>
              <a:spcBef>
                <a:spcPts val="1000"/>
              </a:spcBef>
              <a:spcAft>
                <a:spcPts val="0"/>
              </a:spcAft>
              <a:buClr>
                <a:schemeClr val="dk1"/>
              </a:buClr>
              <a:buSzPts val="2400"/>
              <a:buNone/>
            </a:pPr>
            <a:br>
              <a:rPr lang="en-US" dirty="0"/>
            </a:br>
            <a:endParaRPr dirty="0"/>
          </a:p>
        </p:txBody>
      </p:sp>
      <p:sp>
        <p:nvSpPr>
          <p:cNvPr id="1131" name="Google Shape;1131;p16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72</a:t>
            </a:fld>
            <a:endParaRPr/>
          </a:p>
        </p:txBody>
      </p:sp>
      <p:sp>
        <p:nvSpPr>
          <p:cNvPr id="1132" name="Google Shape;1132;p160"/>
          <p:cNvSpPr/>
          <p:nvPr/>
        </p:nvSpPr>
        <p:spPr>
          <a:xfrm>
            <a:off x="5198724" y="4530903"/>
            <a:ext cx="4366516" cy="1910994"/>
          </a:xfrm>
          <a:prstGeom prst="ellipse">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LEAs that receive a Title IV, Part A allocation must provide equitable services to children in eligible non-public schools </a:t>
            </a:r>
            <a:endParaRPr sz="1800" dirty="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ga6342caf09_0_42"/>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Title IV, Part A: Grant Codes Update </a:t>
            </a:r>
            <a:endParaRPr dirty="0"/>
          </a:p>
        </p:txBody>
      </p:sp>
      <p:sp>
        <p:nvSpPr>
          <p:cNvPr id="1139" name="Google Shape;1139;ga6342caf09_0_4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73</a:t>
            </a:fld>
            <a:endParaRPr/>
          </a:p>
        </p:txBody>
      </p:sp>
      <p:graphicFrame>
        <p:nvGraphicFramePr>
          <p:cNvPr id="4" name="Table 4">
            <a:extLst>
              <a:ext uri="{FF2B5EF4-FFF2-40B4-BE49-F238E27FC236}">
                <a16:creationId xmlns:a16="http://schemas.microsoft.com/office/drawing/2014/main" id="{DA5FA6CE-A229-459D-AC8D-BA4C864F1031}"/>
              </a:ext>
            </a:extLst>
          </p:cNvPr>
          <p:cNvGraphicFramePr>
            <a:graphicFrameLocks noGrp="1"/>
          </p:cNvGraphicFramePr>
          <p:nvPr>
            <p:extLst>
              <p:ext uri="{D42A27DB-BD31-4B8C-83A1-F6EECF244321}">
                <p14:modId xmlns:p14="http://schemas.microsoft.com/office/powerpoint/2010/main" val="783780025"/>
              </p:ext>
            </p:extLst>
          </p:nvPr>
        </p:nvGraphicFramePr>
        <p:xfrm>
          <a:off x="443565" y="1661361"/>
          <a:ext cx="10938670" cy="3835044"/>
        </p:xfrm>
        <a:graphic>
          <a:graphicData uri="http://schemas.openxmlformats.org/drawingml/2006/table">
            <a:tbl>
              <a:tblPr firstRow="1" bandRow="1">
                <a:tableStyleId>{4C5CEC28-3FBD-4835-924E-0ABFE61E416F}</a:tableStyleId>
              </a:tblPr>
              <a:tblGrid>
                <a:gridCol w="2187734">
                  <a:extLst>
                    <a:ext uri="{9D8B030D-6E8A-4147-A177-3AD203B41FA5}">
                      <a16:colId xmlns:a16="http://schemas.microsoft.com/office/drawing/2014/main" val="975768036"/>
                    </a:ext>
                  </a:extLst>
                </a:gridCol>
                <a:gridCol w="2187734">
                  <a:extLst>
                    <a:ext uri="{9D8B030D-6E8A-4147-A177-3AD203B41FA5}">
                      <a16:colId xmlns:a16="http://schemas.microsoft.com/office/drawing/2014/main" val="2948033979"/>
                    </a:ext>
                  </a:extLst>
                </a:gridCol>
                <a:gridCol w="2187734">
                  <a:extLst>
                    <a:ext uri="{9D8B030D-6E8A-4147-A177-3AD203B41FA5}">
                      <a16:colId xmlns:a16="http://schemas.microsoft.com/office/drawing/2014/main" val="1105374944"/>
                    </a:ext>
                  </a:extLst>
                </a:gridCol>
                <a:gridCol w="2187734">
                  <a:extLst>
                    <a:ext uri="{9D8B030D-6E8A-4147-A177-3AD203B41FA5}">
                      <a16:colId xmlns:a16="http://schemas.microsoft.com/office/drawing/2014/main" val="884573228"/>
                    </a:ext>
                  </a:extLst>
                </a:gridCol>
                <a:gridCol w="2187734">
                  <a:extLst>
                    <a:ext uri="{9D8B030D-6E8A-4147-A177-3AD203B41FA5}">
                      <a16:colId xmlns:a16="http://schemas.microsoft.com/office/drawing/2014/main" val="2666689453"/>
                    </a:ext>
                  </a:extLst>
                </a:gridCol>
              </a:tblGrid>
              <a:tr h="817524">
                <a:tc>
                  <a:txBody>
                    <a:bodyPr/>
                    <a:lstStyle/>
                    <a:p>
                      <a:r>
                        <a:rPr lang="en-US" dirty="0"/>
                        <a:t>Title IV, Part A</a:t>
                      </a:r>
                    </a:p>
                  </a:txBody>
                  <a:tcPr/>
                </a:tc>
                <a:tc>
                  <a:txBody>
                    <a:bodyPr/>
                    <a:lstStyle/>
                    <a:p>
                      <a:r>
                        <a:rPr lang="en-US" dirty="0"/>
                        <a:t>Title IV, Part A Well-Rounded Education</a:t>
                      </a:r>
                    </a:p>
                  </a:txBody>
                  <a:tcPr/>
                </a:tc>
                <a:tc>
                  <a:txBody>
                    <a:bodyPr/>
                    <a:lstStyle/>
                    <a:p>
                      <a:r>
                        <a:rPr lang="en-US" dirty="0"/>
                        <a:t>Title IV, Part A  Safe and Healthy Students</a:t>
                      </a:r>
                    </a:p>
                  </a:txBody>
                  <a:tcPr/>
                </a:tc>
                <a:tc>
                  <a:txBody>
                    <a:bodyPr/>
                    <a:lstStyle/>
                    <a:p>
                      <a:r>
                        <a:rPr lang="en-US" dirty="0"/>
                        <a:t>Title IV, Part A Effective Use of Technology</a:t>
                      </a:r>
                    </a:p>
                  </a:txBody>
                  <a:tcPr/>
                </a:tc>
                <a:tc>
                  <a:txBody>
                    <a:bodyPr/>
                    <a:lstStyle/>
                    <a:p>
                      <a:r>
                        <a:rPr lang="en-US" dirty="0"/>
                        <a:t>Additional Funding Sources</a:t>
                      </a:r>
                    </a:p>
                  </a:txBody>
                  <a:tcPr/>
                </a:tc>
                <a:extLst>
                  <a:ext uri="{0D108BD9-81ED-4DB2-BD59-A6C34878D82A}">
                    <a16:rowId xmlns:a16="http://schemas.microsoft.com/office/drawing/2014/main" val="2667376751"/>
                  </a:ext>
                </a:extLst>
              </a:tr>
              <a:tr h="414440">
                <a:tc>
                  <a:txBody>
                    <a:bodyPr/>
                    <a:lstStyle/>
                    <a:p>
                      <a:r>
                        <a:rPr lang="en-US" dirty="0"/>
                        <a:t>Title IV, Part A – (</a:t>
                      </a:r>
                      <a:r>
                        <a:rPr lang="en-US" b="1" dirty="0"/>
                        <a:t>4424</a:t>
                      </a:r>
                      <a:r>
                        <a:rPr lang="en-US" dirty="0"/>
                        <a:t>)</a:t>
                      </a:r>
                    </a:p>
                  </a:txBody>
                  <a:tcPr/>
                </a:tc>
                <a:tc>
                  <a:txBody>
                    <a:bodyPr/>
                    <a:lstStyle/>
                    <a:p>
                      <a:r>
                        <a:rPr lang="en-US" dirty="0"/>
                        <a:t>Title IV, Part A -  Well-Rounded Education  (</a:t>
                      </a:r>
                      <a:r>
                        <a:rPr lang="en-US" b="1" dirty="0"/>
                        <a:t>4421</a:t>
                      </a:r>
                      <a:r>
                        <a:rPr lang="en-US" dirty="0"/>
                        <a:t>)</a:t>
                      </a:r>
                    </a:p>
                  </a:txBody>
                  <a:tcPr/>
                </a:tc>
                <a:tc>
                  <a:txBody>
                    <a:bodyPr/>
                    <a:lstStyle/>
                    <a:p>
                      <a:r>
                        <a:rPr lang="en-US" dirty="0"/>
                        <a:t>Title IV, Part A - Safe and Healthy Students (</a:t>
                      </a:r>
                      <a:r>
                        <a:rPr lang="en-US" b="1" dirty="0"/>
                        <a:t>4422</a:t>
                      </a:r>
                      <a:r>
                        <a:rPr lang="en-US" dirty="0"/>
                        <a:t>)</a:t>
                      </a:r>
                    </a:p>
                  </a:txBody>
                  <a:tcPr/>
                </a:tc>
                <a:tc>
                  <a:txBody>
                    <a:bodyPr/>
                    <a:lstStyle/>
                    <a:p>
                      <a:r>
                        <a:rPr lang="en-US" dirty="0"/>
                        <a:t>Title IV,  Part A – Effective Use of Technology (</a:t>
                      </a:r>
                      <a:r>
                        <a:rPr lang="en-US" b="1" dirty="0"/>
                        <a:t>4423</a:t>
                      </a:r>
                      <a:r>
                        <a:rPr lang="en-US" dirty="0"/>
                        <a:t>)</a:t>
                      </a:r>
                    </a:p>
                  </a:txBody>
                  <a:tcPr/>
                </a:tc>
                <a:tc>
                  <a:txBody>
                    <a:bodyPr/>
                    <a:lstStyle/>
                    <a:p>
                      <a:r>
                        <a:rPr lang="en-US" dirty="0"/>
                        <a:t>Title IV, Part A – AUFA for use in Title I, Part A</a:t>
                      </a:r>
                    </a:p>
                  </a:txBody>
                  <a:tcPr/>
                </a:tc>
                <a:extLst>
                  <a:ext uri="{0D108BD9-81ED-4DB2-BD59-A6C34878D82A}">
                    <a16:rowId xmlns:a16="http://schemas.microsoft.com/office/drawing/2014/main" val="3540170281"/>
                  </a:ext>
                </a:extLst>
              </a:tr>
              <a:tr h="414440">
                <a:tc>
                  <a:txBody>
                    <a:bodyPr/>
                    <a:lstStyle/>
                    <a:p>
                      <a:r>
                        <a:rPr lang="en-US" dirty="0"/>
                        <a:t>Title IV, Part A – Carryover</a:t>
                      </a:r>
                    </a:p>
                  </a:txBody>
                  <a:tcPr/>
                </a:tc>
                <a:tc>
                  <a:txBody>
                    <a:bodyPr/>
                    <a:lstStyle/>
                    <a:p>
                      <a:r>
                        <a:rPr lang="en-US" dirty="0"/>
                        <a:t>Title IV, Part A – Carryover </a:t>
                      </a:r>
                      <a:r>
                        <a:rPr lang="en-US"/>
                        <a:t>for Well-Rounded </a:t>
                      </a:r>
                      <a:r>
                        <a:rPr lang="en-US" dirty="0"/>
                        <a:t>Education (</a:t>
                      </a:r>
                      <a:r>
                        <a:rPr lang="en-US" b="1" dirty="0"/>
                        <a:t>4426</a:t>
                      </a:r>
                      <a:r>
                        <a:rPr lang="en-US" dirty="0"/>
                        <a:t>)</a:t>
                      </a:r>
                    </a:p>
                  </a:txBody>
                  <a:tcPr/>
                </a:tc>
                <a:tc>
                  <a:txBody>
                    <a:bodyPr/>
                    <a:lstStyle/>
                    <a:p>
                      <a:r>
                        <a:rPr lang="en-US" dirty="0"/>
                        <a:t>Title IV, Part A -  Carryover for Safe and Healthy Students (</a:t>
                      </a:r>
                      <a:r>
                        <a:rPr lang="en-US" b="1" dirty="0"/>
                        <a:t>4427</a:t>
                      </a:r>
                      <a:r>
                        <a:rPr lang="en-US" dirty="0"/>
                        <a:t>)</a:t>
                      </a:r>
                    </a:p>
                  </a:txBody>
                  <a:tcPr/>
                </a:tc>
                <a:tc>
                  <a:txBody>
                    <a:bodyPr/>
                    <a:lstStyle/>
                    <a:p>
                      <a:r>
                        <a:rPr lang="en-US" dirty="0"/>
                        <a:t>Title IV, Part A – Carryover for Effective Use of Technology (</a:t>
                      </a:r>
                      <a:r>
                        <a:rPr lang="en-US" b="1" dirty="0"/>
                        <a:t>4428</a:t>
                      </a: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Title IV, Part A – AUFA for use in Title II, Part A</a:t>
                      </a:r>
                    </a:p>
                  </a:txBody>
                  <a:tcPr/>
                </a:tc>
                <a:extLst>
                  <a:ext uri="{0D108BD9-81ED-4DB2-BD59-A6C34878D82A}">
                    <a16:rowId xmlns:a16="http://schemas.microsoft.com/office/drawing/2014/main" val="844608210"/>
                  </a:ext>
                </a:extLst>
              </a:tr>
              <a:tr h="4144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Title IV, Part A – AUFA for use in Title III, Part A</a:t>
                      </a:r>
                    </a:p>
                  </a:txBody>
                  <a:tcPr/>
                </a:tc>
                <a:extLst>
                  <a:ext uri="{0D108BD9-81ED-4DB2-BD59-A6C34878D82A}">
                    <a16:rowId xmlns:a16="http://schemas.microsoft.com/office/drawing/2014/main" val="947563658"/>
                  </a:ext>
                </a:extLst>
              </a:tr>
              <a:tr h="4144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Title IV, Part A – AUFA for use in Title III, Immigrant Set-Aside</a:t>
                      </a:r>
                    </a:p>
                  </a:txBody>
                  <a:tcPr/>
                </a:tc>
                <a:extLst>
                  <a:ext uri="{0D108BD9-81ED-4DB2-BD59-A6C34878D82A}">
                    <a16:rowId xmlns:a16="http://schemas.microsoft.com/office/drawing/2014/main" val="2180664607"/>
                  </a:ext>
                </a:extLst>
              </a:tr>
              <a:tr h="4144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Title IV, Part A – Consolidated Schoolwide</a:t>
                      </a:r>
                    </a:p>
                  </a:txBody>
                  <a:tcPr/>
                </a:tc>
                <a:extLst>
                  <a:ext uri="{0D108BD9-81ED-4DB2-BD59-A6C34878D82A}">
                    <a16:rowId xmlns:a16="http://schemas.microsoft.com/office/drawing/2014/main" val="1841092193"/>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ga67ae2bb64_1_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Title IV, Part A: Additional Resources</a:t>
            </a:r>
            <a:endParaRPr dirty="0"/>
          </a:p>
        </p:txBody>
      </p:sp>
      <p:sp>
        <p:nvSpPr>
          <p:cNvPr id="1147" name="Google Shape;1147;ga67ae2bb64_1_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342900" indent="-342900">
              <a:lnSpc>
                <a:spcPct val="150000"/>
              </a:lnSpc>
              <a:spcBef>
                <a:spcPts val="0"/>
              </a:spcBef>
              <a:buSzPct val="105000"/>
            </a:pPr>
            <a:r>
              <a:rPr lang="en-US" u="sng" dirty="0">
                <a:solidFill>
                  <a:schemeClr val="hlink"/>
                </a:solidFill>
                <a:hlinkClick r:id="rId3"/>
              </a:rPr>
              <a:t>Colorado Department of Education</a:t>
            </a:r>
            <a:endParaRPr u="sng" dirty="0">
              <a:solidFill>
                <a:schemeClr val="hlink"/>
              </a:solidFill>
            </a:endParaRPr>
          </a:p>
          <a:p>
            <a:pPr marL="342900" indent="-342900">
              <a:lnSpc>
                <a:spcPct val="150000"/>
              </a:lnSpc>
              <a:spcBef>
                <a:spcPts val="0"/>
              </a:spcBef>
              <a:buSzPct val="105000"/>
            </a:pPr>
            <a:r>
              <a:rPr lang="en-US" u="sng" dirty="0">
                <a:solidFill>
                  <a:schemeClr val="hlink"/>
                </a:solidFill>
                <a:hlinkClick r:id="rId4"/>
              </a:rPr>
              <a:t>T4PA Center</a:t>
            </a:r>
            <a:endParaRPr u="sng" dirty="0">
              <a:solidFill>
                <a:schemeClr val="hlink"/>
              </a:solidFill>
            </a:endParaRPr>
          </a:p>
          <a:p>
            <a:pPr marL="342900" indent="-342900">
              <a:lnSpc>
                <a:spcPct val="150000"/>
              </a:lnSpc>
              <a:spcBef>
                <a:spcPts val="0"/>
              </a:spcBef>
              <a:buSzPct val="105000"/>
            </a:pPr>
            <a:r>
              <a:rPr lang="en-US" u="sng" dirty="0">
                <a:solidFill>
                  <a:schemeClr val="hlink"/>
                </a:solidFill>
                <a:hlinkClick r:id="rId5"/>
              </a:rPr>
              <a:t>National Center on Safe Supportive Learning Environments</a:t>
            </a:r>
            <a:endParaRPr u="sng" dirty="0">
              <a:solidFill>
                <a:schemeClr val="hlink"/>
              </a:solidFill>
            </a:endParaRPr>
          </a:p>
          <a:p>
            <a:pPr marL="342900" indent="-342900">
              <a:lnSpc>
                <a:spcPct val="150000"/>
              </a:lnSpc>
              <a:spcBef>
                <a:spcPts val="0"/>
              </a:spcBef>
              <a:buSzPct val="105000"/>
            </a:pPr>
            <a:r>
              <a:rPr lang="en-US" u="sng" dirty="0">
                <a:solidFill>
                  <a:schemeClr val="hlink"/>
                </a:solidFill>
                <a:hlinkClick r:id="rId6"/>
              </a:rPr>
              <a:t>Federal School Safety Clearinghouse</a:t>
            </a:r>
            <a:endParaRPr u="sng" dirty="0">
              <a:solidFill>
                <a:schemeClr val="hlink"/>
              </a:solidFill>
            </a:endParaRPr>
          </a:p>
          <a:p>
            <a:pPr marL="342900" indent="-342900">
              <a:lnSpc>
                <a:spcPct val="150000"/>
              </a:lnSpc>
              <a:spcBef>
                <a:spcPts val="0"/>
              </a:spcBef>
              <a:buSzPct val="105000"/>
            </a:pPr>
            <a:r>
              <a:rPr lang="en-US" u="sng" dirty="0">
                <a:solidFill>
                  <a:schemeClr val="hlink"/>
                </a:solidFill>
                <a:hlinkClick r:id="rId7"/>
              </a:rPr>
              <a:t>Colorado School Safety Resource Center</a:t>
            </a:r>
            <a:endParaRPr u="sng" dirty="0">
              <a:solidFill>
                <a:schemeClr val="hlink"/>
              </a:solidFill>
            </a:endParaRPr>
          </a:p>
          <a:p>
            <a:pPr marL="342900" indent="-342900">
              <a:lnSpc>
                <a:spcPct val="150000"/>
              </a:lnSpc>
              <a:spcBef>
                <a:spcPts val="0"/>
              </a:spcBef>
              <a:buSzPct val="105000"/>
            </a:pPr>
            <a:r>
              <a:rPr lang="en-US" u="sng" dirty="0">
                <a:solidFill>
                  <a:schemeClr val="hlink"/>
                </a:solidFill>
                <a:hlinkClick r:id="rId8"/>
              </a:rPr>
              <a:t>Office of Educational Technology</a:t>
            </a:r>
            <a:endParaRPr u="sng" dirty="0">
              <a:solidFill>
                <a:schemeClr val="hlink"/>
              </a:solidFill>
            </a:endParaRPr>
          </a:p>
          <a:p>
            <a:pPr marL="0" lvl="0" indent="0" algn="l" rtl="0">
              <a:spcBef>
                <a:spcPts val="1000"/>
              </a:spcBef>
              <a:spcAft>
                <a:spcPts val="0"/>
              </a:spcAft>
              <a:buNone/>
            </a:pPr>
            <a:endParaRPr dirty="0"/>
          </a:p>
        </p:txBody>
      </p:sp>
      <p:sp>
        <p:nvSpPr>
          <p:cNvPr id="1148" name="Google Shape;1148;ga67ae2bb64_1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Google Shape;1153;p166"/>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Title V: Rural Education Achievement Program</a:t>
            </a:r>
            <a:endParaRPr dirty="0"/>
          </a:p>
        </p:txBody>
      </p:sp>
      <p:sp>
        <p:nvSpPr>
          <p:cNvPr id="1154" name="Google Shape;1154;p166"/>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167"/>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V, Part B: Rural Education Initiative</a:t>
            </a:r>
            <a:endParaRPr dirty="0"/>
          </a:p>
        </p:txBody>
      </p:sp>
      <p:sp>
        <p:nvSpPr>
          <p:cNvPr id="1160" name="Google Shape;1160;p16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2400"/>
              <a:buNone/>
            </a:pPr>
            <a:r>
              <a:rPr lang="en-US" dirty="0"/>
              <a:t>Rural Education Achievement Program (REAP)</a:t>
            </a:r>
            <a:endParaRPr dirty="0"/>
          </a:p>
          <a:p>
            <a:pPr marL="0" lvl="0" indent="0" algn="l" rtl="0">
              <a:lnSpc>
                <a:spcPct val="90000"/>
              </a:lnSpc>
              <a:spcBef>
                <a:spcPts val="1000"/>
              </a:spcBef>
              <a:spcAft>
                <a:spcPts val="0"/>
              </a:spcAft>
              <a:buClr>
                <a:schemeClr val="dk1"/>
              </a:buClr>
              <a:buSzPts val="2400"/>
              <a:buNone/>
            </a:pPr>
            <a:r>
              <a:rPr lang="en-US" b="1" u="sng" dirty="0"/>
              <a:t>Purpose:</a:t>
            </a:r>
            <a:r>
              <a:rPr lang="en-US" dirty="0"/>
              <a:t> </a:t>
            </a:r>
            <a:endParaRPr dirty="0"/>
          </a:p>
          <a:p>
            <a:pPr marL="0" lvl="0" indent="0" algn="l" rtl="0">
              <a:lnSpc>
                <a:spcPct val="90000"/>
              </a:lnSpc>
              <a:spcBef>
                <a:spcPts val="1000"/>
              </a:spcBef>
              <a:spcAft>
                <a:spcPts val="0"/>
              </a:spcAft>
              <a:buClr>
                <a:schemeClr val="dk1"/>
              </a:buClr>
              <a:buSzPts val="2400"/>
              <a:buNone/>
            </a:pPr>
            <a:r>
              <a:rPr lang="en-US" dirty="0"/>
              <a:t>To address the unique needs of rural school districts that frequently lack personnel and resources needed to compete effectively for federal competitive grants</a:t>
            </a:r>
            <a:endParaRPr dirty="0"/>
          </a:p>
          <a:p>
            <a:pPr marL="228600" lvl="0" indent="-228600" algn="l" rtl="0">
              <a:lnSpc>
                <a:spcPct val="90000"/>
              </a:lnSpc>
              <a:spcBef>
                <a:spcPts val="1000"/>
              </a:spcBef>
              <a:spcAft>
                <a:spcPts val="0"/>
              </a:spcAft>
              <a:buClr>
                <a:schemeClr val="dk1"/>
              </a:buClr>
              <a:buSzPts val="2400"/>
              <a:buChar char="•"/>
            </a:pPr>
            <a:r>
              <a:rPr lang="en-US" dirty="0"/>
              <a:t>To support LEAs that receive formula grant allocations in amounts too small to be effective in meeting their intended purposes</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br>
              <a:rPr lang="en-US" dirty="0"/>
            </a:br>
            <a:endParaRPr dirty="0"/>
          </a:p>
        </p:txBody>
      </p:sp>
      <p:sp>
        <p:nvSpPr>
          <p:cNvPr id="1161" name="Google Shape;1161;p16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76</a:t>
            </a:fld>
            <a:endParaRPr/>
          </a:p>
        </p:txBody>
      </p:sp>
      <p:sp>
        <p:nvSpPr>
          <p:cNvPr id="1162" name="Google Shape;1162;p167"/>
          <p:cNvSpPr/>
          <p:nvPr/>
        </p:nvSpPr>
        <p:spPr>
          <a:xfrm>
            <a:off x="4422952" y="6015831"/>
            <a:ext cx="3346093" cy="340519"/>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panose="020F0502020204030204" pitchFamily="34" charset="0"/>
                <a:ea typeface="Trebuchet MS"/>
                <a:cs typeface="Calibri" panose="020F0502020204030204" pitchFamily="34" charset="0"/>
                <a:sym typeface="Trebuchet MS"/>
              </a:rPr>
              <a:t>Every Student Succeeds Act,</a:t>
            </a:r>
            <a:r>
              <a:rPr lang="en-US" sz="1400" dirty="0">
                <a:solidFill>
                  <a:schemeClr val="dk1"/>
                </a:solidFill>
                <a:latin typeface="Calibri" panose="020F0502020204030204" pitchFamily="34" charset="0"/>
                <a:ea typeface="Calibri"/>
                <a:cs typeface="Calibri" panose="020F0502020204030204" pitchFamily="34" charset="0"/>
                <a:sym typeface="Calibri"/>
              </a:rPr>
              <a:t> §</a:t>
            </a:r>
            <a:r>
              <a:rPr lang="en-US" sz="1400" dirty="0">
                <a:solidFill>
                  <a:schemeClr val="dk1"/>
                </a:solidFill>
                <a:latin typeface="Calibri" panose="020F0502020204030204" pitchFamily="34" charset="0"/>
                <a:ea typeface="Trebuchet MS"/>
                <a:cs typeface="Calibri" panose="020F0502020204030204" pitchFamily="34" charset="0"/>
                <a:sym typeface="Trebuchet MS"/>
              </a:rPr>
              <a:t>5101 - §5302</a:t>
            </a:r>
            <a:endParaRPr sz="1400"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1163" name="Google Shape;1163;p167"/>
          <p:cNvSpPr/>
          <p:nvPr/>
        </p:nvSpPr>
        <p:spPr>
          <a:xfrm>
            <a:off x="2251356" y="4062301"/>
            <a:ext cx="7689287" cy="1595021"/>
          </a:xfrm>
          <a:prstGeom prst="bevel">
            <a:avLst>
              <a:gd name="adj" fmla="val 12500"/>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dirty="0">
                <a:solidFill>
                  <a:schemeClr val="dk1"/>
                </a:solidFill>
                <a:latin typeface="Calibri"/>
                <a:ea typeface="Calibri"/>
                <a:cs typeface="Calibri"/>
                <a:sym typeface="Calibri"/>
              </a:rPr>
              <a:t>REAP is comprised of two formula grant programs:</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a:t>
            </a:r>
            <a:r>
              <a:rPr lang="en-US" sz="1800" b="1" dirty="0">
                <a:solidFill>
                  <a:schemeClr val="dk1"/>
                </a:solidFill>
                <a:latin typeface="Calibri"/>
                <a:ea typeface="Calibri"/>
                <a:cs typeface="Calibri"/>
                <a:sym typeface="Calibri"/>
              </a:rPr>
              <a:t>Rural, Low-Income School (RLIS)</a:t>
            </a:r>
            <a:r>
              <a:rPr lang="en-US" sz="1800" dirty="0">
                <a:solidFill>
                  <a:schemeClr val="dk1"/>
                </a:solidFill>
                <a:latin typeface="Calibri"/>
                <a:ea typeface="Calibri"/>
                <a:cs typeface="Calibri"/>
                <a:sym typeface="Calibri"/>
              </a:rPr>
              <a:t> grant program</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a:t>
            </a:r>
            <a:r>
              <a:rPr lang="en-US" sz="1800" b="1" dirty="0">
                <a:solidFill>
                  <a:schemeClr val="dk1"/>
                </a:solidFill>
                <a:latin typeface="Calibri"/>
                <a:ea typeface="Calibri"/>
                <a:cs typeface="Calibri"/>
                <a:sym typeface="Calibri"/>
              </a:rPr>
              <a:t>Small, Rural School Achievement (SRSA)</a:t>
            </a:r>
            <a:r>
              <a:rPr lang="en-US" sz="1800" dirty="0">
                <a:solidFill>
                  <a:schemeClr val="dk1"/>
                </a:solidFill>
                <a:latin typeface="Calibri"/>
                <a:ea typeface="Calibri"/>
                <a:cs typeface="Calibri"/>
                <a:sym typeface="Calibri"/>
              </a:rPr>
              <a:t> grant program</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*SRSA funds are awarded and distributed directly by the USDE to LEAs</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68"/>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V, Part B: Allowable Activities</a:t>
            </a:r>
            <a:endParaRPr dirty="0"/>
          </a:p>
        </p:txBody>
      </p:sp>
      <p:sp>
        <p:nvSpPr>
          <p:cNvPr id="1170" name="Google Shape;1170;p16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77</a:t>
            </a:fld>
            <a:endParaRPr/>
          </a:p>
        </p:txBody>
      </p:sp>
      <p:grpSp>
        <p:nvGrpSpPr>
          <p:cNvPr id="1171" name="Google Shape;1171;p168" descr="Title V, Part B allowable activities."/>
          <p:cNvGrpSpPr/>
          <p:nvPr/>
        </p:nvGrpSpPr>
        <p:grpSpPr>
          <a:xfrm>
            <a:off x="2115090" y="1664935"/>
            <a:ext cx="8119864" cy="4422422"/>
            <a:chOff x="4067" y="0"/>
            <a:chExt cx="8119864" cy="4422422"/>
          </a:xfrm>
        </p:grpSpPr>
        <p:sp>
          <p:nvSpPr>
            <p:cNvPr id="1172" name="Google Shape;1172;p168"/>
            <p:cNvSpPr/>
            <p:nvPr/>
          </p:nvSpPr>
          <p:spPr>
            <a:xfrm>
              <a:off x="4067" y="0"/>
              <a:ext cx="3913187" cy="4422422"/>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8"/>
            <p:cNvSpPr txBox="1"/>
            <p:nvPr/>
          </p:nvSpPr>
          <p:spPr>
            <a:xfrm>
              <a:off x="4067" y="0"/>
              <a:ext cx="3913187" cy="1326726"/>
            </a:xfrm>
            <a:prstGeom prst="rect">
              <a:avLst/>
            </a:prstGeom>
            <a:noFill/>
            <a:ln>
              <a:noFill/>
            </a:ln>
          </p:spPr>
          <p:txBody>
            <a:bodyPr spcFirstLastPara="1" wrap="square" lIns="205725" tIns="205725" rIns="205725" bIns="205725" anchor="ctr" anchorCtr="0">
              <a:noAutofit/>
            </a:bodyPr>
            <a:lstStyle/>
            <a:p>
              <a:pPr marL="0" marR="0" lvl="0" indent="0" algn="ctr" rtl="0">
                <a:lnSpc>
                  <a:spcPct val="90000"/>
                </a:lnSpc>
                <a:spcBef>
                  <a:spcPts val="0"/>
                </a:spcBef>
                <a:spcAft>
                  <a:spcPts val="0"/>
                </a:spcAft>
                <a:buNone/>
              </a:pPr>
              <a:r>
                <a:rPr lang="en-US" sz="5400" dirty="0">
                  <a:solidFill>
                    <a:schemeClr val="dk1"/>
                  </a:solidFill>
                  <a:latin typeface="Calibri"/>
                  <a:ea typeface="Calibri"/>
                  <a:cs typeface="Calibri"/>
                  <a:sym typeface="Calibri"/>
                </a:rPr>
                <a:t>RLIS</a:t>
              </a:r>
              <a:endParaRPr sz="5400" dirty="0">
                <a:solidFill>
                  <a:schemeClr val="dk1"/>
                </a:solidFill>
                <a:latin typeface="Calibri"/>
                <a:ea typeface="Calibri"/>
                <a:cs typeface="Calibri"/>
                <a:sym typeface="Calibri"/>
              </a:endParaRPr>
            </a:p>
          </p:txBody>
        </p:sp>
        <p:sp>
          <p:nvSpPr>
            <p:cNvPr id="1174" name="Google Shape;1174;p168"/>
            <p:cNvSpPr/>
            <p:nvPr/>
          </p:nvSpPr>
          <p:spPr>
            <a:xfrm>
              <a:off x="395386" y="1327563"/>
              <a:ext cx="3130549" cy="51161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8"/>
            <p:cNvSpPr txBox="1"/>
            <p:nvPr/>
          </p:nvSpPr>
          <p:spPr>
            <a:xfrm>
              <a:off x="410371" y="1342548"/>
              <a:ext cx="3100579" cy="481642"/>
            </a:xfrm>
            <a:prstGeom prst="rect">
              <a:avLst/>
            </a:prstGeom>
            <a:noFill/>
            <a:ln>
              <a:noFill/>
            </a:ln>
          </p:spPr>
          <p:txBody>
            <a:bodyPr spcFirstLastPara="1" wrap="square" lIns="53325" tIns="40000" rIns="53325"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Title I, Part A</a:t>
              </a:r>
              <a:endParaRPr sz="2100">
                <a:solidFill>
                  <a:schemeClr val="lt1"/>
                </a:solidFill>
                <a:latin typeface="Calibri"/>
                <a:ea typeface="Calibri"/>
                <a:cs typeface="Calibri"/>
                <a:sym typeface="Calibri"/>
              </a:endParaRPr>
            </a:p>
          </p:txBody>
        </p:sp>
        <p:sp>
          <p:nvSpPr>
            <p:cNvPr id="1176" name="Google Shape;1176;p168"/>
            <p:cNvSpPr/>
            <p:nvPr/>
          </p:nvSpPr>
          <p:spPr>
            <a:xfrm>
              <a:off x="395386" y="1917885"/>
              <a:ext cx="3130549" cy="51161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8"/>
            <p:cNvSpPr txBox="1"/>
            <p:nvPr/>
          </p:nvSpPr>
          <p:spPr>
            <a:xfrm>
              <a:off x="410371" y="1932870"/>
              <a:ext cx="3100579" cy="481642"/>
            </a:xfrm>
            <a:prstGeom prst="rect">
              <a:avLst/>
            </a:prstGeom>
            <a:noFill/>
            <a:ln>
              <a:noFill/>
            </a:ln>
          </p:spPr>
          <p:txBody>
            <a:bodyPr spcFirstLastPara="1" wrap="square" lIns="53325" tIns="40000" rIns="53325"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Title II, Part A</a:t>
              </a:r>
              <a:endParaRPr sz="2100">
                <a:solidFill>
                  <a:schemeClr val="lt1"/>
                </a:solidFill>
                <a:latin typeface="Calibri"/>
                <a:ea typeface="Calibri"/>
                <a:cs typeface="Calibri"/>
                <a:sym typeface="Calibri"/>
              </a:endParaRPr>
            </a:p>
          </p:txBody>
        </p:sp>
        <p:sp>
          <p:nvSpPr>
            <p:cNvPr id="1178" name="Google Shape;1178;p168"/>
            <p:cNvSpPr/>
            <p:nvPr/>
          </p:nvSpPr>
          <p:spPr>
            <a:xfrm>
              <a:off x="395386" y="2508207"/>
              <a:ext cx="3130549" cy="51161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8"/>
            <p:cNvSpPr txBox="1"/>
            <p:nvPr/>
          </p:nvSpPr>
          <p:spPr>
            <a:xfrm>
              <a:off x="410371" y="2523192"/>
              <a:ext cx="3100579" cy="481642"/>
            </a:xfrm>
            <a:prstGeom prst="rect">
              <a:avLst/>
            </a:prstGeom>
            <a:noFill/>
            <a:ln>
              <a:noFill/>
            </a:ln>
          </p:spPr>
          <p:txBody>
            <a:bodyPr spcFirstLastPara="1" wrap="square" lIns="53325" tIns="40000" rIns="53325"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Title III, Part A</a:t>
              </a:r>
              <a:endParaRPr sz="2100">
                <a:solidFill>
                  <a:schemeClr val="lt1"/>
                </a:solidFill>
                <a:latin typeface="Calibri"/>
                <a:ea typeface="Calibri"/>
                <a:cs typeface="Calibri"/>
                <a:sym typeface="Calibri"/>
              </a:endParaRPr>
            </a:p>
          </p:txBody>
        </p:sp>
        <p:sp>
          <p:nvSpPr>
            <p:cNvPr id="1180" name="Google Shape;1180;p168"/>
            <p:cNvSpPr/>
            <p:nvPr/>
          </p:nvSpPr>
          <p:spPr>
            <a:xfrm>
              <a:off x="395386" y="3098529"/>
              <a:ext cx="3130549" cy="51161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8"/>
            <p:cNvSpPr txBox="1"/>
            <p:nvPr/>
          </p:nvSpPr>
          <p:spPr>
            <a:xfrm>
              <a:off x="410371" y="3113514"/>
              <a:ext cx="3100579" cy="481642"/>
            </a:xfrm>
            <a:prstGeom prst="rect">
              <a:avLst/>
            </a:prstGeom>
            <a:noFill/>
            <a:ln>
              <a:noFill/>
            </a:ln>
          </p:spPr>
          <p:txBody>
            <a:bodyPr spcFirstLastPara="1" wrap="square" lIns="53325" tIns="40000" rIns="53325"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Title IV, Part A</a:t>
              </a:r>
              <a:endParaRPr sz="2100">
                <a:solidFill>
                  <a:schemeClr val="lt1"/>
                </a:solidFill>
                <a:latin typeface="Calibri"/>
                <a:ea typeface="Calibri"/>
                <a:cs typeface="Calibri"/>
                <a:sym typeface="Calibri"/>
              </a:endParaRPr>
            </a:p>
          </p:txBody>
        </p:sp>
        <p:sp>
          <p:nvSpPr>
            <p:cNvPr id="1182" name="Google Shape;1182;p168"/>
            <p:cNvSpPr/>
            <p:nvPr/>
          </p:nvSpPr>
          <p:spPr>
            <a:xfrm>
              <a:off x="395386" y="3688851"/>
              <a:ext cx="3130549" cy="511612"/>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8"/>
            <p:cNvSpPr txBox="1"/>
            <p:nvPr/>
          </p:nvSpPr>
          <p:spPr>
            <a:xfrm>
              <a:off x="410371" y="3703836"/>
              <a:ext cx="3100579" cy="481642"/>
            </a:xfrm>
            <a:prstGeom prst="rect">
              <a:avLst/>
            </a:prstGeom>
            <a:noFill/>
            <a:ln>
              <a:noFill/>
            </a:ln>
          </p:spPr>
          <p:txBody>
            <a:bodyPr spcFirstLastPara="1" wrap="square" lIns="53325" tIns="40000" rIns="53325"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Parent and Family Activities</a:t>
              </a:r>
              <a:endParaRPr sz="2100">
                <a:solidFill>
                  <a:schemeClr val="lt1"/>
                </a:solidFill>
                <a:latin typeface="Calibri"/>
                <a:ea typeface="Calibri"/>
                <a:cs typeface="Calibri"/>
                <a:sym typeface="Calibri"/>
              </a:endParaRPr>
            </a:p>
          </p:txBody>
        </p:sp>
        <p:sp>
          <p:nvSpPr>
            <p:cNvPr id="1184" name="Google Shape;1184;p168"/>
            <p:cNvSpPr/>
            <p:nvPr/>
          </p:nvSpPr>
          <p:spPr>
            <a:xfrm>
              <a:off x="4210744" y="0"/>
              <a:ext cx="3913187" cy="4422422"/>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8"/>
            <p:cNvSpPr txBox="1"/>
            <p:nvPr/>
          </p:nvSpPr>
          <p:spPr>
            <a:xfrm>
              <a:off x="4210744" y="0"/>
              <a:ext cx="3913187" cy="1326726"/>
            </a:xfrm>
            <a:prstGeom prst="rect">
              <a:avLst/>
            </a:prstGeom>
            <a:noFill/>
            <a:ln>
              <a:noFill/>
            </a:ln>
          </p:spPr>
          <p:txBody>
            <a:bodyPr spcFirstLastPara="1" wrap="square" lIns="205725" tIns="205725" rIns="205725" bIns="205725" anchor="ctr" anchorCtr="0">
              <a:noAutofit/>
            </a:bodyPr>
            <a:lstStyle/>
            <a:p>
              <a:pPr marL="0" marR="0" lvl="0" indent="0" algn="ctr" rtl="0">
                <a:lnSpc>
                  <a:spcPct val="100000"/>
                </a:lnSpc>
                <a:spcBef>
                  <a:spcPts val="0"/>
                </a:spcBef>
                <a:spcAft>
                  <a:spcPts val="0"/>
                </a:spcAft>
                <a:buNone/>
              </a:pPr>
              <a:r>
                <a:rPr lang="en-US" sz="5400" dirty="0">
                  <a:solidFill>
                    <a:schemeClr val="dk1"/>
                  </a:solidFill>
                  <a:latin typeface="Calibri"/>
                  <a:ea typeface="Calibri"/>
                  <a:cs typeface="Calibri"/>
                  <a:sym typeface="Calibri"/>
                </a:rPr>
                <a:t>SRSA</a:t>
              </a:r>
              <a:endParaRPr sz="54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dirty="0">
                  <a:solidFill>
                    <a:schemeClr val="dk1"/>
                  </a:solidFill>
                  <a:latin typeface="Calibri"/>
                  <a:ea typeface="Calibri"/>
                  <a:cs typeface="Calibri"/>
                  <a:sym typeface="Calibri"/>
                </a:rPr>
                <a:t>*Managed by USDE</a:t>
              </a:r>
              <a:endParaRPr sz="1800" dirty="0">
                <a:solidFill>
                  <a:schemeClr val="dk1"/>
                </a:solidFill>
                <a:latin typeface="Calibri"/>
                <a:ea typeface="Calibri"/>
                <a:cs typeface="Calibri"/>
                <a:sym typeface="Calibri"/>
              </a:endParaRPr>
            </a:p>
          </p:txBody>
        </p:sp>
        <p:sp>
          <p:nvSpPr>
            <p:cNvPr id="1186" name="Google Shape;1186;p168"/>
            <p:cNvSpPr/>
            <p:nvPr/>
          </p:nvSpPr>
          <p:spPr>
            <a:xfrm>
              <a:off x="4602063" y="1327563"/>
              <a:ext cx="3130549" cy="51161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8"/>
            <p:cNvSpPr txBox="1"/>
            <p:nvPr/>
          </p:nvSpPr>
          <p:spPr>
            <a:xfrm>
              <a:off x="4617048" y="1342548"/>
              <a:ext cx="3100579" cy="481642"/>
            </a:xfrm>
            <a:prstGeom prst="rect">
              <a:avLst/>
            </a:prstGeom>
            <a:noFill/>
            <a:ln>
              <a:noFill/>
            </a:ln>
          </p:spPr>
          <p:txBody>
            <a:bodyPr spcFirstLastPara="1" wrap="square" lIns="53325" tIns="40000" rIns="53325"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Title I, Part A</a:t>
              </a:r>
              <a:endParaRPr sz="2100">
                <a:solidFill>
                  <a:schemeClr val="lt1"/>
                </a:solidFill>
                <a:latin typeface="Calibri"/>
                <a:ea typeface="Calibri"/>
                <a:cs typeface="Calibri"/>
                <a:sym typeface="Calibri"/>
              </a:endParaRPr>
            </a:p>
          </p:txBody>
        </p:sp>
        <p:sp>
          <p:nvSpPr>
            <p:cNvPr id="1188" name="Google Shape;1188;p168"/>
            <p:cNvSpPr/>
            <p:nvPr/>
          </p:nvSpPr>
          <p:spPr>
            <a:xfrm>
              <a:off x="4602063" y="1917885"/>
              <a:ext cx="3130549" cy="51161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8"/>
            <p:cNvSpPr txBox="1"/>
            <p:nvPr/>
          </p:nvSpPr>
          <p:spPr>
            <a:xfrm>
              <a:off x="4617048" y="1932870"/>
              <a:ext cx="3100579" cy="481642"/>
            </a:xfrm>
            <a:prstGeom prst="rect">
              <a:avLst/>
            </a:prstGeom>
            <a:noFill/>
            <a:ln>
              <a:noFill/>
            </a:ln>
          </p:spPr>
          <p:txBody>
            <a:bodyPr spcFirstLastPara="1" wrap="square" lIns="53325" tIns="40000" rIns="53325"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Title II, Part A</a:t>
              </a:r>
              <a:endParaRPr sz="2100">
                <a:solidFill>
                  <a:schemeClr val="lt1"/>
                </a:solidFill>
                <a:latin typeface="Calibri"/>
                <a:ea typeface="Calibri"/>
                <a:cs typeface="Calibri"/>
                <a:sym typeface="Calibri"/>
              </a:endParaRPr>
            </a:p>
          </p:txBody>
        </p:sp>
        <p:sp>
          <p:nvSpPr>
            <p:cNvPr id="1190" name="Google Shape;1190;p168"/>
            <p:cNvSpPr/>
            <p:nvPr/>
          </p:nvSpPr>
          <p:spPr>
            <a:xfrm>
              <a:off x="4602063" y="2508207"/>
              <a:ext cx="3130549" cy="51161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8"/>
            <p:cNvSpPr txBox="1"/>
            <p:nvPr/>
          </p:nvSpPr>
          <p:spPr>
            <a:xfrm>
              <a:off x="4617048" y="2523192"/>
              <a:ext cx="3100579" cy="481642"/>
            </a:xfrm>
            <a:prstGeom prst="rect">
              <a:avLst/>
            </a:prstGeom>
            <a:noFill/>
            <a:ln>
              <a:noFill/>
            </a:ln>
          </p:spPr>
          <p:txBody>
            <a:bodyPr spcFirstLastPara="1" wrap="square" lIns="53325" tIns="40000" rIns="53325"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Title III, Part A</a:t>
              </a:r>
              <a:endParaRPr sz="2100">
                <a:solidFill>
                  <a:schemeClr val="lt1"/>
                </a:solidFill>
                <a:latin typeface="Calibri"/>
                <a:ea typeface="Calibri"/>
                <a:cs typeface="Calibri"/>
                <a:sym typeface="Calibri"/>
              </a:endParaRPr>
            </a:p>
          </p:txBody>
        </p:sp>
        <p:sp>
          <p:nvSpPr>
            <p:cNvPr id="1192" name="Google Shape;1192;p168"/>
            <p:cNvSpPr/>
            <p:nvPr/>
          </p:nvSpPr>
          <p:spPr>
            <a:xfrm>
              <a:off x="4602063" y="3098529"/>
              <a:ext cx="3130549" cy="51161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8"/>
            <p:cNvSpPr txBox="1"/>
            <p:nvPr/>
          </p:nvSpPr>
          <p:spPr>
            <a:xfrm>
              <a:off x="4617048" y="3113514"/>
              <a:ext cx="3100579" cy="481642"/>
            </a:xfrm>
            <a:prstGeom prst="rect">
              <a:avLst/>
            </a:prstGeom>
            <a:noFill/>
            <a:ln>
              <a:noFill/>
            </a:ln>
          </p:spPr>
          <p:txBody>
            <a:bodyPr spcFirstLastPara="1" wrap="square" lIns="53325" tIns="40000" rIns="53325"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Title IV, Part A</a:t>
              </a:r>
              <a:endParaRPr sz="2100">
                <a:solidFill>
                  <a:schemeClr val="lt1"/>
                </a:solidFill>
                <a:latin typeface="Calibri"/>
                <a:ea typeface="Calibri"/>
                <a:cs typeface="Calibri"/>
                <a:sym typeface="Calibri"/>
              </a:endParaRPr>
            </a:p>
          </p:txBody>
        </p:sp>
        <p:sp>
          <p:nvSpPr>
            <p:cNvPr id="1194" name="Google Shape;1194;p168"/>
            <p:cNvSpPr/>
            <p:nvPr/>
          </p:nvSpPr>
          <p:spPr>
            <a:xfrm>
              <a:off x="4602063" y="3688851"/>
              <a:ext cx="3130549" cy="511612"/>
            </a:xfrm>
            <a:prstGeom prst="roundRect">
              <a:avLst>
                <a:gd name="adj" fmla="val 10000"/>
              </a:avLst>
            </a:prstGeom>
            <a:solidFill>
              <a:srgbClr val="B07BD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8"/>
            <p:cNvSpPr txBox="1"/>
            <p:nvPr/>
          </p:nvSpPr>
          <p:spPr>
            <a:xfrm>
              <a:off x="4617048" y="3703836"/>
              <a:ext cx="3100579" cy="481642"/>
            </a:xfrm>
            <a:prstGeom prst="rect">
              <a:avLst/>
            </a:prstGeom>
            <a:noFill/>
            <a:ln>
              <a:noFill/>
            </a:ln>
          </p:spPr>
          <p:txBody>
            <a:bodyPr spcFirstLastPara="1" wrap="square" lIns="53325" tIns="40000" rIns="53325"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Title IV, Part B</a:t>
              </a:r>
              <a:endParaRPr sz="2100">
                <a:solidFill>
                  <a:schemeClr val="lt1"/>
                </a:solidFill>
                <a:latin typeface="Calibri"/>
                <a:ea typeface="Calibri"/>
                <a:cs typeface="Calibri"/>
                <a:sym typeface="Calibri"/>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169"/>
          <p:cNvSpPr txBox="1">
            <a:spLocks noGrp="1"/>
          </p:cNvSpPr>
          <p:nvPr>
            <p:ph type="title"/>
          </p:nvPr>
        </p:nvSpPr>
        <p:spPr>
          <a:xfrm>
            <a:off x="488388"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V, Part B Dual Eligible</a:t>
            </a:r>
            <a:endParaRPr dirty="0"/>
          </a:p>
        </p:txBody>
      </p:sp>
      <p:sp>
        <p:nvSpPr>
          <p:cNvPr id="1201" name="Google Shape;1201;p16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dirty="0"/>
              <a:t>Dual Eligible: </a:t>
            </a:r>
            <a:endParaRPr dirty="0"/>
          </a:p>
          <a:p>
            <a:pPr marL="685800" lvl="1" indent="-228600" algn="l" rtl="0">
              <a:lnSpc>
                <a:spcPct val="90000"/>
              </a:lnSpc>
              <a:spcBef>
                <a:spcPts val="500"/>
              </a:spcBef>
              <a:spcAft>
                <a:spcPts val="0"/>
              </a:spcAft>
              <a:buClr>
                <a:schemeClr val="dk1"/>
              </a:buClr>
              <a:buSzPts val="2000"/>
              <a:buChar char="•"/>
            </a:pPr>
            <a:r>
              <a:rPr lang="en-US" dirty="0"/>
              <a:t>LEA’s may meet the eligibility requirements for both the SRSA program and the RLIS program </a:t>
            </a:r>
            <a:endParaRPr dirty="0"/>
          </a:p>
          <a:p>
            <a:pPr marL="685800" lvl="1" indent="-228600" algn="l" rtl="0">
              <a:lnSpc>
                <a:spcPct val="90000"/>
              </a:lnSpc>
              <a:spcBef>
                <a:spcPts val="500"/>
              </a:spcBef>
              <a:spcAft>
                <a:spcPts val="0"/>
              </a:spcAft>
              <a:buClr>
                <a:schemeClr val="dk1"/>
              </a:buClr>
              <a:buSzPts val="2000"/>
              <a:buChar char="•"/>
            </a:pPr>
            <a:r>
              <a:rPr lang="en-US" dirty="0"/>
              <a:t>Dual-Eligible LEAs must choose one grant under which to receive funds each fiscal year</a:t>
            </a:r>
            <a:endParaRPr dirty="0"/>
          </a:p>
          <a:p>
            <a:pPr marL="685800" lvl="1" indent="-228600" algn="l" rtl="0">
              <a:lnSpc>
                <a:spcPct val="90000"/>
              </a:lnSpc>
              <a:spcBef>
                <a:spcPts val="500"/>
              </a:spcBef>
              <a:spcAft>
                <a:spcPts val="0"/>
              </a:spcAft>
              <a:buClr>
                <a:schemeClr val="dk1"/>
              </a:buClr>
              <a:buSzPts val="2000"/>
              <a:buChar char="•"/>
            </a:pPr>
            <a:r>
              <a:rPr lang="en-US" dirty="0"/>
              <a:t>SRSA Applications are due to USDE by April 30th each year</a:t>
            </a:r>
            <a:endParaRPr dirty="0"/>
          </a:p>
          <a:p>
            <a:pPr marL="685800" lvl="1" indent="-228600" algn="l" rtl="0">
              <a:lnSpc>
                <a:spcPct val="90000"/>
              </a:lnSpc>
              <a:spcBef>
                <a:spcPts val="500"/>
              </a:spcBef>
              <a:spcAft>
                <a:spcPts val="0"/>
              </a:spcAft>
              <a:buClr>
                <a:schemeClr val="dk1"/>
              </a:buClr>
              <a:buSzPts val="2000"/>
              <a:buChar char="•"/>
            </a:pPr>
            <a:r>
              <a:rPr lang="en-US" dirty="0"/>
              <a:t>Eligible LEAs and eligibility data is posted at: </a:t>
            </a:r>
            <a:r>
              <a:rPr lang="en-US" u="sng" dirty="0">
                <a:solidFill>
                  <a:schemeClr val="hlink"/>
                </a:solidFill>
                <a:hlinkClick r:id="rId3"/>
              </a:rPr>
              <a:t>https://www2.ed.gov/programs/reapsrsa/fy19mastereligibilityspreadheet.xlsx</a:t>
            </a:r>
            <a:endParaRPr dirty="0"/>
          </a:p>
          <a:p>
            <a:pPr marL="457200" lvl="1" indent="0" algn="l" rtl="0">
              <a:lnSpc>
                <a:spcPct val="90000"/>
              </a:lnSpc>
              <a:spcBef>
                <a:spcPts val="500"/>
              </a:spcBef>
              <a:spcAft>
                <a:spcPts val="0"/>
              </a:spcAft>
              <a:buClr>
                <a:schemeClr val="dk1"/>
              </a:buClr>
              <a:buSzPts val="2000"/>
              <a:buNone/>
            </a:pPr>
            <a:endParaRPr dirty="0"/>
          </a:p>
        </p:txBody>
      </p:sp>
      <p:sp>
        <p:nvSpPr>
          <p:cNvPr id="1202" name="Google Shape;1202;p16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78</a:t>
            </a:fld>
            <a:endParaRPr/>
          </a:p>
        </p:txBody>
      </p:sp>
      <p:sp>
        <p:nvSpPr>
          <p:cNvPr id="1203" name="Google Shape;1203;p169"/>
          <p:cNvSpPr/>
          <p:nvPr/>
        </p:nvSpPr>
        <p:spPr>
          <a:xfrm>
            <a:off x="4221068" y="4006921"/>
            <a:ext cx="3749864" cy="1963103"/>
          </a:xfrm>
          <a:prstGeom prst="bevel">
            <a:avLst>
              <a:gd name="adj" fmla="val 125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1" indent="0" algn="ctr" rtl="0">
              <a:spcBef>
                <a:spcPts val="0"/>
              </a:spcBef>
              <a:spcAft>
                <a:spcPts val="0"/>
              </a:spcAft>
              <a:buNone/>
            </a:pPr>
            <a:r>
              <a:rPr lang="en-US" sz="1800" b="1" i="0" u="none" strike="noStrike" cap="none" dirty="0">
                <a:solidFill>
                  <a:schemeClr val="dk1"/>
                </a:solidFill>
                <a:latin typeface="Calibri"/>
                <a:ea typeface="Calibri"/>
                <a:cs typeface="Calibri"/>
                <a:sym typeface="Calibri"/>
              </a:rPr>
              <a:t>By submitting an SRSA application to USDE, LEAs are submitting their intent to accept SRSA funds and will not receive an RLIS grant from CDE</a:t>
            </a:r>
            <a:endParaRP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17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V, Part B: Distribution of Funds</a:t>
            </a:r>
            <a:endParaRPr dirty="0"/>
          </a:p>
        </p:txBody>
      </p:sp>
      <p:sp>
        <p:nvSpPr>
          <p:cNvPr id="1210" name="Google Shape;1210;p170"/>
          <p:cNvSpPr>
            <a:spLocks noGrp="1"/>
          </p:cNvSpPr>
          <p:nvPr>
            <p:ph type="body" idx="1"/>
          </p:nvPr>
        </p:nvSpPr>
        <p:spPr>
          <a:xfrm>
            <a:off x="6414168" y="1331078"/>
            <a:ext cx="4953000" cy="4351338"/>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0" tIns="0" rIns="0" bIns="0" anchor="t" anchorCtr="0">
            <a:normAutofit lnSpcReduction="10000"/>
          </a:bodyPr>
          <a:lstStyle/>
          <a:p>
            <a:pPr marL="0" lvl="0" indent="0" algn="ctr" rtl="0">
              <a:lnSpc>
                <a:spcPct val="80000"/>
              </a:lnSpc>
              <a:spcBef>
                <a:spcPts val="0"/>
              </a:spcBef>
              <a:spcAft>
                <a:spcPts val="0"/>
              </a:spcAft>
              <a:buClr>
                <a:schemeClr val="dk1"/>
              </a:buClr>
              <a:buSzPts val="2040"/>
              <a:buNone/>
            </a:pPr>
            <a:r>
              <a:rPr lang="en-US" sz="2040" u="sng" dirty="0">
                <a:solidFill>
                  <a:schemeClr val="dk1"/>
                </a:solidFill>
                <a:latin typeface="Calibri"/>
                <a:ea typeface="Calibri"/>
                <a:cs typeface="Calibri"/>
                <a:sym typeface="Calibri"/>
              </a:rPr>
              <a:t>SRSA</a:t>
            </a:r>
            <a:endParaRPr dirty="0"/>
          </a:p>
          <a:p>
            <a:pPr marL="228600" lvl="0" indent="-228600" algn="l" rtl="0">
              <a:lnSpc>
                <a:spcPct val="80000"/>
              </a:lnSpc>
              <a:spcBef>
                <a:spcPts val="1000"/>
              </a:spcBef>
              <a:spcAft>
                <a:spcPts val="0"/>
              </a:spcAft>
              <a:buClr>
                <a:schemeClr val="dk1"/>
              </a:buClr>
              <a:buSzPts val="2040"/>
              <a:buChar char="•"/>
            </a:pPr>
            <a:r>
              <a:rPr lang="en-US" sz="2040" dirty="0">
                <a:solidFill>
                  <a:schemeClr val="dk1"/>
                </a:solidFill>
                <a:latin typeface="Calibri"/>
                <a:ea typeface="Calibri"/>
                <a:cs typeface="Calibri"/>
                <a:sym typeface="Calibri"/>
              </a:rPr>
              <a:t>SRSA funds are managed and distributed by U.S. Department of Education</a:t>
            </a:r>
            <a:endParaRPr dirty="0"/>
          </a:p>
          <a:p>
            <a:pPr marL="228600" lvl="0" indent="-228600" algn="l" rtl="0">
              <a:lnSpc>
                <a:spcPct val="80000"/>
              </a:lnSpc>
              <a:spcBef>
                <a:spcPts val="1000"/>
              </a:spcBef>
              <a:spcAft>
                <a:spcPts val="0"/>
              </a:spcAft>
              <a:buClr>
                <a:schemeClr val="dk1"/>
              </a:buClr>
              <a:buSzPts val="2040"/>
              <a:buChar char="•"/>
            </a:pPr>
            <a:r>
              <a:rPr lang="en-US" sz="2040" dirty="0">
                <a:solidFill>
                  <a:schemeClr val="dk1"/>
                </a:solidFill>
                <a:latin typeface="Calibri"/>
                <a:ea typeface="Calibri"/>
                <a:cs typeface="Calibri"/>
                <a:sym typeface="Calibri"/>
              </a:rPr>
              <a:t>Allocation Formula</a:t>
            </a:r>
            <a:endParaRPr dirty="0"/>
          </a:p>
          <a:p>
            <a:pPr marL="685800" lvl="1" indent="-228600" algn="l" rtl="0">
              <a:lnSpc>
                <a:spcPct val="80000"/>
              </a:lnSpc>
              <a:spcBef>
                <a:spcPts val="500"/>
              </a:spcBef>
              <a:spcAft>
                <a:spcPts val="0"/>
              </a:spcAft>
              <a:buClr>
                <a:schemeClr val="dk1"/>
              </a:buClr>
              <a:buSzPts val="1700"/>
              <a:buChar char="•"/>
            </a:pPr>
            <a:r>
              <a:rPr lang="en-US" sz="1700" dirty="0">
                <a:solidFill>
                  <a:schemeClr val="dk1"/>
                </a:solidFill>
                <a:latin typeface="Calibri"/>
                <a:ea typeface="Calibri"/>
                <a:cs typeface="Calibri"/>
                <a:sym typeface="Calibri"/>
              </a:rPr>
              <a:t>Number of students in average daily attendance minus 50</a:t>
            </a:r>
            <a:endParaRPr dirty="0"/>
          </a:p>
          <a:p>
            <a:pPr marL="685800" lvl="1" indent="-228600" algn="l" rtl="0">
              <a:lnSpc>
                <a:spcPct val="80000"/>
              </a:lnSpc>
              <a:spcBef>
                <a:spcPts val="500"/>
              </a:spcBef>
              <a:spcAft>
                <a:spcPts val="0"/>
              </a:spcAft>
              <a:buClr>
                <a:schemeClr val="dk1"/>
              </a:buClr>
              <a:buSzPts val="1700"/>
              <a:buChar char="•"/>
            </a:pPr>
            <a:r>
              <a:rPr lang="en-US" sz="1700" dirty="0">
                <a:solidFill>
                  <a:schemeClr val="dk1"/>
                </a:solidFill>
                <a:latin typeface="Calibri"/>
                <a:ea typeface="Calibri"/>
                <a:cs typeface="Calibri"/>
                <a:sym typeface="Calibri"/>
              </a:rPr>
              <a:t>Multiply this number by $100</a:t>
            </a:r>
            <a:endParaRPr dirty="0"/>
          </a:p>
          <a:p>
            <a:pPr marL="685800" lvl="1" indent="-228600" algn="l" rtl="0">
              <a:lnSpc>
                <a:spcPct val="80000"/>
              </a:lnSpc>
              <a:spcBef>
                <a:spcPts val="500"/>
              </a:spcBef>
              <a:spcAft>
                <a:spcPts val="0"/>
              </a:spcAft>
              <a:buClr>
                <a:schemeClr val="dk1"/>
              </a:buClr>
              <a:buSzPts val="1700"/>
              <a:buChar char="•"/>
            </a:pPr>
            <a:r>
              <a:rPr lang="en-US" sz="1700" dirty="0">
                <a:solidFill>
                  <a:schemeClr val="dk1"/>
                </a:solidFill>
                <a:latin typeface="Calibri"/>
                <a:ea typeface="Calibri"/>
                <a:cs typeface="Calibri"/>
                <a:sym typeface="Calibri"/>
              </a:rPr>
              <a:t>Add $20,000</a:t>
            </a:r>
            <a:endParaRPr sz="1700" dirty="0"/>
          </a:p>
          <a:p>
            <a:pPr marL="685800" lvl="1" indent="-228600" algn="l" rtl="0">
              <a:lnSpc>
                <a:spcPct val="80000"/>
              </a:lnSpc>
              <a:spcBef>
                <a:spcPts val="500"/>
              </a:spcBef>
              <a:spcAft>
                <a:spcPts val="0"/>
              </a:spcAft>
              <a:buClr>
                <a:schemeClr val="dk1"/>
              </a:buClr>
              <a:buSzPts val="1700"/>
              <a:buChar char="•"/>
            </a:pPr>
            <a:r>
              <a:rPr lang="en-US" sz="1700" dirty="0">
                <a:solidFill>
                  <a:schemeClr val="dk1"/>
                </a:solidFill>
                <a:latin typeface="Calibri"/>
                <a:ea typeface="Calibri"/>
                <a:cs typeface="Calibri"/>
                <a:sym typeface="Calibri"/>
              </a:rPr>
              <a:t>If the total is above $60,000, this amount is capped at $60,000</a:t>
            </a:r>
            <a:endParaRPr dirty="0"/>
          </a:p>
          <a:p>
            <a:pPr marL="685800" lvl="1" indent="-228600" algn="l" rtl="0">
              <a:lnSpc>
                <a:spcPct val="80000"/>
              </a:lnSpc>
              <a:spcBef>
                <a:spcPts val="500"/>
              </a:spcBef>
              <a:spcAft>
                <a:spcPts val="0"/>
              </a:spcAft>
              <a:buClr>
                <a:schemeClr val="dk1"/>
              </a:buClr>
              <a:buSzPts val="1700"/>
              <a:buChar char="•"/>
            </a:pPr>
            <a:r>
              <a:rPr lang="en-US" sz="1700" dirty="0">
                <a:solidFill>
                  <a:schemeClr val="dk1"/>
                </a:solidFill>
                <a:latin typeface="Calibri"/>
                <a:ea typeface="Calibri"/>
                <a:cs typeface="Calibri"/>
                <a:sym typeface="Calibri"/>
              </a:rPr>
              <a:t>From this amount, subtract the sum of the allocations received by the LEA during the prior fiscal year under </a:t>
            </a:r>
            <a:endParaRPr dirty="0"/>
          </a:p>
          <a:p>
            <a:pPr marL="1143000" lvl="2" indent="-228600" algn="l" rtl="0">
              <a:lnSpc>
                <a:spcPct val="80000"/>
              </a:lnSpc>
              <a:spcBef>
                <a:spcPts val="500"/>
              </a:spcBef>
              <a:spcAft>
                <a:spcPts val="0"/>
              </a:spcAft>
              <a:buClr>
                <a:schemeClr val="dk1"/>
              </a:buClr>
              <a:buSzPts val="1530"/>
              <a:buChar char="•"/>
            </a:pPr>
            <a:r>
              <a:rPr lang="en-US" sz="1530" dirty="0">
                <a:solidFill>
                  <a:schemeClr val="dk1"/>
                </a:solidFill>
                <a:latin typeface="Calibri"/>
                <a:ea typeface="Calibri"/>
                <a:cs typeface="Calibri"/>
                <a:sym typeface="Calibri"/>
              </a:rPr>
              <a:t>Title II-A</a:t>
            </a:r>
            <a:endParaRPr dirty="0"/>
          </a:p>
          <a:p>
            <a:pPr marL="1143000" lvl="2" indent="-228600" algn="l" rtl="0">
              <a:lnSpc>
                <a:spcPct val="80000"/>
              </a:lnSpc>
              <a:spcBef>
                <a:spcPts val="500"/>
              </a:spcBef>
              <a:spcAft>
                <a:spcPts val="0"/>
              </a:spcAft>
              <a:buClr>
                <a:schemeClr val="dk1"/>
              </a:buClr>
              <a:buSzPts val="1530"/>
              <a:buChar char="•"/>
            </a:pPr>
            <a:r>
              <a:rPr lang="en-US" sz="1530" dirty="0">
                <a:solidFill>
                  <a:schemeClr val="dk1"/>
                </a:solidFill>
                <a:latin typeface="Calibri"/>
                <a:ea typeface="Calibri"/>
                <a:cs typeface="Calibri"/>
                <a:sym typeface="Calibri"/>
              </a:rPr>
              <a:t>Title IV-A</a:t>
            </a:r>
            <a:endParaRPr dirty="0"/>
          </a:p>
          <a:p>
            <a:pPr marL="0" lvl="0" indent="0" algn="l" rtl="0">
              <a:lnSpc>
                <a:spcPct val="80000"/>
              </a:lnSpc>
              <a:spcBef>
                <a:spcPts val="1000"/>
              </a:spcBef>
              <a:spcAft>
                <a:spcPts val="0"/>
              </a:spcAft>
              <a:buClr>
                <a:schemeClr val="dk1"/>
              </a:buClr>
              <a:buSzPts val="2040"/>
              <a:buNone/>
            </a:pPr>
            <a:endParaRPr sz="2040" dirty="0"/>
          </a:p>
        </p:txBody>
      </p:sp>
      <p:sp>
        <p:nvSpPr>
          <p:cNvPr id="1211" name="Google Shape;1211;p17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79</a:t>
            </a:fld>
            <a:endParaRPr/>
          </a:p>
        </p:txBody>
      </p:sp>
      <p:sp>
        <p:nvSpPr>
          <p:cNvPr id="1212" name="Google Shape;1212;p170"/>
          <p:cNvSpPr/>
          <p:nvPr/>
        </p:nvSpPr>
        <p:spPr>
          <a:xfrm>
            <a:off x="667178" y="1300970"/>
            <a:ext cx="4953000" cy="4351338"/>
          </a:xfrm>
          <a:prstGeom prst="roundRect">
            <a:avLst>
              <a:gd name="adj" fmla="val 16667"/>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0" tIns="0" rIns="0" bIns="0" anchor="t" anchorCtr="0">
            <a:normAutofit/>
          </a:bodyPr>
          <a:lstStyle/>
          <a:p>
            <a:pPr marL="0" marR="0" lvl="0" indent="0" algn="ctr" rtl="0">
              <a:lnSpc>
                <a:spcPct val="80000"/>
              </a:lnSpc>
              <a:spcBef>
                <a:spcPts val="0"/>
              </a:spcBef>
              <a:spcAft>
                <a:spcPts val="0"/>
              </a:spcAft>
              <a:buClr>
                <a:schemeClr val="dk1"/>
              </a:buClr>
              <a:buSzPts val="2400"/>
              <a:buFont typeface="Arial"/>
              <a:buNone/>
            </a:pPr>
            <a:r>
              <a:rPr lang="en-US" sz="2400" u="sng" dirty="0">
                <a:solidFill>
                  <a:schemeClr val="dk1"/>
                </a:solidFill>
                <a:latin typeface="Calibri"/>
                <a:ea typeface="Calibri"/>
                <a:cs typeface="Calibri"/>
                <a:sym typeface="Calibri"/>
              </a:rPr>
              <a:t>RLIS</a:t>
            </a:r>
            <a:endParaRPr dirty="0"/>
          </a:p>
          <a:p>
            <a:pPr marL="228600" marR="0" lvl="0" indent="-228600" algn="l" rtl="0">
              <a:lnSpc>
                <a:spcPct val="80000"/>
              </a:lnSpc>
              <a:spcBef>
                <a:spcPts val="10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RLIS funds are managed and distributed by CDE in late June - early July through the Consolidated Application </a:t>
            </a:r>
            <a:endParaRPr dirty="0"/>
          </a:p>
          <a:p>
            <a:pPr marL="228600" marR="0" lvl="0" indent="-228600" algn="l" rtl="0">
              <a:lnSpc>
                <a:spcPct val="80000"/>
              </a:lnSpc>
              <a:spcBef>
                <a:spcPts val="10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Allocation Formula</a:t>
            </a:r>
            <a:endParaRPr dirty="0"/>
          </a:p>
          <a:p>
            <a:pPr marL="685800" marR="0" lvl="1"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State Allocation deducted by 5% of state allocation</a:t>
            </a:r>
            <a:endParaRPr dirty="0"/>
          </a:p>
          <a:p>
            <a:pPr marL="685800" marR="0" lvl="1"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Divide by total student population of eligible LEAs</a:t>
            </a:r>
            <a:endParaRPr dirty="0"/>
          </a:p>
          <a:p>
            <a:pPr marL="685800" marR="0" lvl="1"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Multiply by student population per LEA</a:t>
            </a:r>
            <a:endParaRPr dirty="0"/>
          </a:p>
          <a:p>
            <a:pPr marL="0" marR="0" lvl="0" indent="0" algn="l" rtl="0">
              <a:lnSpc>
                <a:spcPct val="80000"/>
              </a:lnSpc>
              <a:spcBef>
                <a:spcPts val="100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p:txBody>
      </p:sp>
      <p:sp>
        <p:nvSpPr>
          <p:cNvPr id="1213" name="Google Shape;1213;p170"/>
          <p:cNvSpPr/>
          <p:nvPr/>
        </p:nvSpPr>
        <p:spPr>
          <a:xfrm>
            <a:off x="6584295" y="5443623"/>
            <a:ext cx="4615819" cy="695265"/>
          </a:xfrm>
          <a:prstGeom prst="bevel">
            <a:avLst>
              <a:gd name="adj" fmla="val 125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lt1"/>
                </a:solidFill>
                <a:latin typeface="Calibri"/>
                <a:ea typeface="Calibri"/>
                <a:cs typeface="Calibri"/>
                <a:sym typeface="Calibri"/>
              </a:rPr>
              <a:t>[(Number of Students in ADA – 50) X $100 + $20,000</a:t>
            </a:r>
            <a:r>
              <a:rPr lang="en-US" sz="1400" i="1" dirty="0">
                <a:solidFill>
                  <a:schemeClr val="lt1"/>
                </a:solidFill>
                <a:latin typeface="Calibri"/>
                <a:ea typeface="Calibri"/>
                <a:cs typeface="Calibri"/>
                <a:sym typeface="Calibri"/>
              </a:rPr>
              <a:t>] = X </a:t>
            </a:r>
            <a:endParaRPr dirty="0"/>
          </a:p>
          <a:p>
            <a:pPr marL="0" marR="0" lvl="0" indent="0" algn="ctr" rtl="0">
              <a:spcBef>
                <a:spcPts val="0"/>
              </a:spcBef>
              <a:spcAft>
                <a:spcPts val="0"/>
              </a:spcAft>
              <a:buNone/>
            </a:pPr>
            <a:r>
              <a:rPr lang="en-US" sz="1400" i="1" dirty="0">
                <a:solidFill>
                  <a:schemeClr val="lt1"/>
                </a:solidFill>
                <a:latin typeface="Calibri"/>
                <a:ea typeface="Calibri"/>
                <a:cs typeface="Calibri"/>
                <a:sym typeface="Calibri"/>
              </a:rPr>
              <a:t>X –</a:t>
            </a:r>
            <a:r>
              <a:rPr lang="en-US" sz="1400" dirty="0">
                <a:solidFill>
                  <a:schemeClr val="lt1"/>
                </a:solidFill>
                <a:latin typeface="Calibri"/>
                <a:ea typeface="Calibri"/>
                <a:cs typeface="Calibri"/>
                <a:sym typeface="Calibri"/>
              </a:rPr>
              <a:t> (Title II + Title IV) = Projected SRSA Grant</a:t>
            </a:r>
            <a:endParaRPr sz="1400" dirty="0">
              <a:solidFill>
                <a:schemeClr val="lt1"/>
              </a:solidFill>
              <a:latin typeface="Calibri"/>
              <a:ea typeface="Calibri"/>
              <a:cs typeface="Calibri"/>
              <a:sym typeface="Calibri"/>
            </a:endParaRPr>
          </a:p>
        </p:txBody>
      </p:sp>
      <p:sp>
        <p:nvSpPr>
          <p:cNvPr id="1214" name="Google Shape;1214;p170"/>
          <p:cNvSpPr/>
          <p:nvPr/>
        </p:nvSpPr>
        <p:spPr>
          <a:xfrm>
            <a:off x="237067" y="5448733"/>
            <a:ext cx="5610278" cy="695265"/>
          </a:xfrm>
          <a:prstGeom prst="bevel">
            <a:avLst>
              <a:gd name="adj" fmla="val 1250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lt1"/>
                </a:solidFill>
                <a:latin typeface="Calibri"/>
                <a:ea typeface="Calibri"/>
                <a:cs typeface="Calibri"/>
                <a:sym typeface="Calibri"/>
              </a:rPr>
              <a:t>      (State allocation – 5%)_____</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 Total Student Population of LEA</a:t>
            </a:r>
            <a:endParaRPr sz="1400">
              <a:solidFill>
                <a:schemeClr val="lt1"/>
              </a:solidFill>
              <a:latin typeface="Calibri"/>
              <a:ea typeface="Calibri"/>
              <a:cs typeface="Calibri"/>
              <a:sym typeface="Calibri"/>
            </a:endParaRPr>
          </a:p>
        </p:txBody>
      </p:sp>
      <p:pic>
        <p:nvPicPr>
          <p:cNvPr id="1215" name="Google Shape;1215;p17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087310" y="1439918"/>
            <a:ext cx="760035" cy="760035"/>
          </a:xfrm>
          <a:prstGeom prst="flowChartConnector">
            <a:avLst/>
          </a:prstGeom>
          <a:noFill/>
          <a:ln>
            <a:noFill/>
          </a:ln>
        </p:spPr>
      </p:pic>
      <p:pic>
        <p:nvPicPr>
          <p:cNvPr id="1216" name="Google Shape;1216;p170" descr="US Department of Education"/>
          <p:cNvPicPr preferRelativeResize="0"/>
          <p:nvPr/>
        </p:nvPicPr>
        <p:blipFill rotWithShape="1">
          <a:blip r:embed="rId4">
            <a:alphaModFix/>
          </a:blip>
          <a:srcRect/>
          <a:stretch/>
        </p:blipFill>
        <p:spPr>
          <a:xfrm>
            <a:off x="11198578" y="1439918"/>
            <a:ext cx="643172" cy="643173"/>
          </a:xfrm>
          <a:prstGeom prst="rect">
            <a:avLst/>
          </a:prstGeom>
          <a:noFill/>
          <a:ln>
            <a:noFill/>
          </a:ln>
        </p:spPr>
      </p:pic>
      <p:sp>
        <p:nvSpPr>
          <p:cNvPr id="1217" name="Google Shape;1217;p170"/>
          <p:cNvSpPr txBox="1"/>
          <p:nvPr/>
        </p:nvSpPr>
        <p:spPr>
          <a:xfrm>
            <a:off x="3150921" y="5554695"/>
            <a:ext cx="15792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lt1"/>
                </a:solidFill>
                <a:latin typeface="Calibri"/>
                <a:ea typeface="Calibri"/>
                <a:cs typeface="Calibri"/>
                <a:sym typeface="Calibri"/>
              </a:rPr>
              <a:t>Student Population Per LEA </a:t>
            </a:r>
            <a:endParaRPr sz="1400" dirty="0">
              <a:solidFill>
                <a:schemeClr val="lt1"/>
              </a:solidFill>
              <a:latin typeface="Calibri"/>
              <a:ea typeface="Calibri"/>
              <a:cs typeface="Calibri"/>
              <a:sym typeface="Calibri"/>
            </a:endParaRPr>
          </a:p>
        </p:txBody>
      </p:sp>
      <p:sp>
        <p:nvSpPr>
          <p:cNvPr id="1218" name="Google Shape;1218;p170"/>
          <p:cNvSpPr txBox="1"/>
          <p:nvPr/>
        </p:nvSpPr>
        <p:spPr>
          <a:xfrm>
            <a:off x="2929976" y="5626838"/>
            <a:ext cx="49316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X</a:t>
            </a:r>
            <a:endParaRPr sz="2000">
              <a:solidFill>
                <a:schemeClr val="lt1"/>
              </a:solidFill>
              <a:latin typeface="Calibri"/>
              <a:ea typeface="Calibri"/>
              <a:cs typeface="Calibri"/>
              <a:sym typeface="Calibri"/>
            </a:endParaRPr>
          </a:p>
        </p:txBody>
      </p:sp>
      <p:sp>
        <p:nvSpPr>
          <p:cNvPr id="1219" name="Google Shape;1219;p170"/>
          <p:cNvSpPr txBox="1"/>
          <p:nvPr/>
        </p:nvSpPr>
        <p:spPr>
          <a:xfrm flipH="1">
            <a:off x="192595" y="5443623"/>
            <a:ext cx="27215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1220" name="Google Shape;1220;p170"/>
          <p:cNvSpPr txBox="1"/>
          <p:nvPr/>
        </p:nvSpPr>
        <p:spPr>
          <a:xfrm rot="10800000">
            <a:off x="2923754" y="5520320"/>
            <a:ext cx="5542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1221" name="Google Shape;1221;p170"/>
          <p:cNvSpPr txBox="1"/>
          <p:nvPr/>
        </p:nvSpPr>
        <p:spPr>
          <a:xfrm>
            <a:off x="4528392" y="5557235"/>
            <a:ext cx="49867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p:txBody>
      </p:sp>
      <p:sp>
        <p:nvSpPr>
          <p:cNvPr id="1222" name="Google Shape;1222;p170"/>
          <p:cNvSpPr txBox="1"/>
          <p:nvPr/>
        </p:nvSpPr>
        <p:spPr>
          <a:xfrm>
            <a:off x="4794664" y="5495283"/>
            <a:ext cx="1175363" cy="8002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Projected RLIS</a:t>
            </a:r>
            <a:endParaRPr sz="14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7"/>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CDE Grants Management</a:t>
            </a:r>
            <a:endParaRPr dirty="0"/>
          </a:p>
        </p:txBody>
      </p:sp>
      <p:sp>
        <p:nvSpPr>
          <p:cNvPr id="206" name="Google Shape;206;p9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207" name="Google Shape;207;p97"/>
          <p:cNvSpPr txBox="1"/>
          <p:nvPr/>
        </p:nvSpPr>
        <p:spPr>
          <a:xfrm>
            <a:off x="462267" y="1425311"/>
            <a:ext cx="4866264" cy="54912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Grant Types</a:t>
            </a:r>
            <a:endParaRPr dirty="0"/>
          </a:p>
          <a:p>
            <a:pPr marL="457200" marR="0" lvl="1" indent="0" algn="l" rtl="0">
              <a:spcBef>
                <a:spcPts val="0"/>
              </a:spcBef>
              <a:spcAft>
                <a:spcPts val="0"/>
              </a:spcAft>
              <a:buNone/>
            </a:pPr>
            <a:r>
              <a:rPr lang="en-US" sz="2000" b="0" i="0" u="sng" strike="noStrike" cap="none" dirty="0">
                <a:solidFill>
                  <a:schemeClr val="dk1"/>
                </a:solidFill>
                <a:latin typeface="Calibri"/>
                <a:ea typeface="Calibri"/>
                <a:cs typeface="Calibri"/>
                <a:sym typeface="Calibri"/>
              </a:rPr>
              <a:t>Formula</a:t>
            </a:r>
            <a:r>
              <a:rPr lang="en-US" sz="2000" b="0" i="0" u="none" strike="noStrike" cap="none" dirty="0">
                <a:solidFill>
                  <a:schemeClr val="dk1"/>
                </a:solidFill>
                <a:latin typeface="Calibri"/>
                <a:ea typeface="Calibri"/>
                <a:cs typeface="Calibri"/>
                <a:sym typeface="Calibri"/>
              </a:rPr>
              <a:t> – </a:t>
            </a:r>
            <a:endParaRPr dirty="0"/>
          </a:p>
          <a:p>
            <a:pPr marL="800100" marR="0" lvl="1" indent="-342900" algn="l" rtl="0">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non-competitive awards based on a predetermined formula </a:t>
            </a:r>
            <a:endParaRPr dirty="0"/>
          </a:p>
          <a:p>
            <a:pPr marL="800100" marR="0" lvl="1" indent="-342900" algn="l" rtl="0">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sometimes referred to as state-administered programs </a:t>
            </a:r>
            <a:endParaRPr dirty="0"/>
          </a:p>
          <a:p>
            <a:pPr marL="457200" marR="0" lvl="1" indent="0" algn="l" rtl="0">
              <a:spcBef>
                <a:spcPts val="0"/>
              </a:spcBef>
              <a:spcAft>
                <a:spcPts val="0"/>
              </a:spcAft>
              <a:buNone/>
            </a:pPr>
            <a:r>
              <a:rPr lang="en-US" sz="2000" b="0" i="0" u="sng" strike="noStrike" cap="none" dirty="0">
                <a:solidFill>
                  <a:schemeClr val="dk1"/>
                </a:solidFill>
                <a:latin typeface="Calibri"/>
                <a:ea typeface="Calibri"/>
                <a:cs typeface="Calibri"/>
                <a:sym typeface="Calibri"/>
              </a:rPr>
              <a:t>Discretionary</a:t>
            </a:r>
            <a:r>
              <a:rPr lang="en-US" sz="2000" b="0" i="0" u="none" strike="noStrike" cap="none" dirty="0">
                <a:solidFill>
                  <a:schemeClr val="dk1"/>
                </a:solidFill>
                <a:latin typeface="Calibri"/>
                <a:ea typeface="Calibri"/>
                <a:cs typeface="Calibri"/>
                <a:sym typeface="Calibri"/>
              </a:rPr>
              <a:t> -  </a:t>
            </a:r>
            <a:endParaRPr dirty="0"/>
          </a:p>
          <a:p>
            <a:pPr marL="800100" marR="0" lvl="1" indent="-342900" algn="l" rtl="0">
              <a:spcBef>
                <a:spcPts val="8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awards based on a competitive process</a:t>
            </a:r>
            <a:endParaRPr dirty="0"/>
          </a:p>
          <a:p>
            <a:pPr marL="800100" marR="0" lvl="1" indent="-342900" algn="l" rtl="0">
              <a:spcBef>
                <a:spcPts val="8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Applications go through a formal review process</a:t>
            </a:r>
            <a:endParaRPr dirty="0"/>
          </a:p>
          <a:p>
            <a:pPr marL="1257300" marR="0" lvl="2" indent="-342900" algn="l" rtl="0">
              <a:spcBef>
                <a:spcPts val="8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legislative and regulatory requirements </a:t>
            </a:r>
            <a:endParaRPr dirty="0"/>
          </a:p>
          <a:p>
            <a:pPr marL="1257300" marR="0" lvl="2" indent="-342900" algn="l" rtl="0">
              <a:spcBef>
                <a:spcPts val="8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published selection criteria established for a program</a:t>
            </a:r>
            <a:endParaRPr dirty="0"/>
          </a:p>
          <a:p>
            <a:pPr marL="0" marR="0" lvl="0" indent="0" algn="l" rtl="0">
              <a:spcBef>
                <a:spcPts val="800"/>
              </a:spcBef>
              <a:spcAft>
                <a:spcPts val="0"/>
              </a:spcAft>
              <a:buNone/>
            </a:pPr>
            <a:endParaRPr sz="1350" dirty="0">
              <a:solidFill>
                <a:srgbClr val="3F3F3F"/>
              </a:solidFill>
              <a:latin typeface="Calibri"/>
              <a:ea typeface="Calibri"/>
              <a:cs typeface="Calibri"/>
              <a:sym typeface="Calibri"/>
            </a:endParaRPr>
          </a:p>
        </p:txBody>
      </p:sp>
      <p:grpSp>
        <p:nvGrpSpPr>
          <p:cNvPr id="2" name="Group 1" descr="CDE Grants include Competitive Grants (School Counselor Corp, 21st Century Learning Centers), Formula Grants (ESEA Consolidated Application, Migrant ED. Program) and Formula &amp; Competitive Grants (Empowering Action for School Improvement - EASI).">
            <a:extLst>
              <a:ext uri="{FF2B5EF4-FFF2-40B4-BE49-F238E27FC236}">
                <a16:creationId xmlns:a16="http://schemas.microsoft.com/office/drawing/2014/main" id="{47E9B0F6-5672-46A6-935A-B1F8E6B589DD}"/>
              </a:ext>
            </a:extLst>
          </p:cNvPr>
          <p:cNvGrpSpPr/>
          <p:nvPr/>
        </p:nvGrpSpPr>
        <p:grpSpPr>
          <a:xfrm>
            <a:off x="6006987" y="1976148"/>
            <a:ext cx="4265505" cy="3814394"/>
            <a:chOff x="6006987" y="1976148"/>
            <a:chExt cx="4265505" cy="3814394"/>
          </a:xfrm>
        </p:grpSpPr>
        <p:grpSp>
          <p:nvGrpSpPr>
            <p:cNvPr id="208" name="Google Shape;208;p97"/>
            <p:cNvGrpSpPr/>
            <p:nvPr/>
          </p:nvGrpSpPr>
          <p:grpSpPr>
            <a:xfrm>
              <a:off x="6076438" y="2091130"/>
              <a:ext cx="2495815" cy="830982"/>
              <a:chOff x="5219477" y="995322"/>
              <a:chExt cx="6261323" cy="1514980"/>
            </a:xfrm>
          </p:grpSpPr>
          <p:sp>
            <p:nvSpPr>
              <p:cNvPr id="209" name="Google Shape;209;p97"/>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0" name="Google Shape;210;p97"/>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grpSp>
          <p:nvGrpSpPr>
            <p:cNvPr id="211" name="Google Shape;211;p97"/>
            <p:cNvGrpSpPr/>
            <p:nvPr/>
          </p:nvGrpSpPr>
          <p:grpSpPr>
            <a:xfrm>
              <a:off x="7776677" y="2075639"/>
              <a:ext cx="2495815" cy="830983"/>
              <a:chOff x="5342415" y="977137"/>
              <a:chExt cx="6261323" cy="1514980"/>
            </a:xfrm>
          </p:grpSpPr>
          <p:grpSp>
            <p:nvGrpSpPr>
              <p:cNvPr id="212" name="Google Shape;212;p97"/>
              <p:cNvGrpSpPr/>
              <p:nvPr/>
            </p:nvGrpSpPr>
            <p:grpSpPr>
              <a:xfrm>
                <a:off x="5342415" y="977137"/>
                <a:ext cx="6261323" cy="1514980"/>
                <a:chOff x="5219477" y="995322"/>
                <a:chExt cx="6261323" cy="1514980"/>
              </a:xfrm>
            </p:grpSpPr>
            <p:sp>
              <p:nvSpPr>
                <p:cNvPr id="213" name="Google Shape;213;p97"/>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4" name="Google Shape;214;p97"/>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215" name="Google Shape;215;p97"/>
              <p:cNvSpPr txBox="1"/>
              <p:nvPr/>
            </p:nvSpPr>
            <p:spPr>
              <a:xfrm>
                <a:off x="6432455" y="1012352"/>
                <a:ext cx="4582003" cy="1178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E4E79"/>
                    </a:solidFill>
                    <a:latin typeface="Calibri"/>
                    <a:ea typeface="Calibri"/>
                    <a:cs typeface="Calibri"/>
                    <a:sym typeface="Calibri"/>
                  </a:rPr>
                  <a:t>- School Counselor Corp</a:t>
                </a:r>
                <a:endParaRPr/>
              </a:p>
              <a:p>
                <a:pPr marL="0" marR="0" lvl="0" indent="0" algn="l" rtl="0">
                  <a:spcBef>
                    <a:spcPts val="0"/>
                  </a:spcBef>
                  <a:spcAft>
                    <a:spcPts val="0"/>
                  </a:spcAft>
                  <a:buNone/>
                </a:pPr>
                <a:r>
                  <a:rPr lang="en-US" sz="1200" b="1">
                    <a:solidFill>
                      <a:srgbClr val="1E4E79"/>
                    </a:solidFill>
                    <a:latin typeface="Calibri"/>
                    <a:ea typeface="Calibri"/>
                    <a:cs typeface="Calibri"/>
                    <a:sym typeface="Calibri"/>
                  </a:rPr>
                  <a:t>- 21</a:t>
                </a:r>
                <a:r>
                  <a:rPr lang="en-US" sz="1200" b="1" baseline="30000">
                    <a:solidFill>
                      <a:srgbClr val="1E4E79"/>
                    </a:solidFill>
                    <a:latin typeface="Calibri"/>
                    <a:ea typeface="Calibri"/>
                    <a:cs typeface="Calibri"/>
                    <a:sym typeface="Calibri"/>
                  </a:rPr>
                  <a:t>st</a:t>
                </a:r>
                <a:r>
                  <a:rPr lang="en-US" sz="1200" b="1">
                    <a:solidFill>
                      <a:srgbClr val="1E4E79"/>
                    </a:solidFill>
                    <a:latin typeface="Calibri"/>
                    <a:ea typeface="Calibri"/>
                    <a:cs typeface="Calibri"/>
                    <a:sym typeface="Calibri"/>
                  </a:rPr>
                  <a:t> Century Learning Centers</a:t>
                </a:r>
                <a:endParaRPr sz="1200">
                  <a:solidFill>
                    <a:srgbClr val="1E4E79"/>
                  </a:solidFill>
                  <a:latin typeface="Calibri"/>
                  <a:ea typeface="Calibri"/>
                  <a:cs typeface="Calibri"/>
                  <a:sym typeface="Calibri"/>
                </a:endParaRPr>
              </a:p>
            </p:txBody>
          </p:sp>
        </p:grpSp>
        <p:grpSp>
          <p:nvGrpSpPr>
            <p:cNvPr id="216" name="Google Shape;216;p97"/>
            <p:cNvGrpSpPr/>
            <p:nvPr/>
          </p:nvGrpSpPr>
          <p:grpSpPr>
            <a:xfrm>
              <a:off x="6024123" y="1976148"/>
              <a:ext cx="2283103" cy="985977"/>
              <a:chOff x="1690777" y="2053087"/>
              <a:chExt cx="3700733" cy="1449238"/>
            </a:xfrm>
          </p:grpSpPr>
          <p:sp>
            <p:nvSpPr>
              <p:cNvPr id="217" name="Google Shape;217;p97"/>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8" name="Google Shape;218;p97"/>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BBD6EE"/>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9" name="Google Shape;219;p97"/>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6D9DC9"/>
                  </a:gs>
                  <a:gs pos="37000">
                    <a:srgbClr val="4181BB"/>
                  </a:gs>
                  <a:gs pos="94000">
                    <a:srgbClr val="3289D8"/>
                  </a:gs>
                  <a:gs pos="100000">
                    <a:srgbClr val="2270B7"/>
                  </a:gs>
                </a:gsLst>
                <a:lin ang="5400000" scaled="0"/>
              </a:gra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grpSp>
          <p:nvGrpSpPr>
            <p:cNvPr id="220" name="Google Shape;220;p97"/>
            <p:cNvGrpSpPr/>
            <p:nvPr/>
          </p:nvGrpSpPr>
          <p:grpSpPr>
            <a:xfrm>
              <a:off x="6085036" y="1988645"/>
              <a:ext cx="1959844" cy="956587"/>
              <a:chOff x="1205155" y="850132"/>
              <a:chExt cx="4916716" cy="1743971"/>
            </a:xfrm>
          </p:grpSpPr>
          <p:sp>
            <p:nvSpPr>
              <p:cNvPr id="221" name="Google Shape;221;p97"/>
              <p:cNvSpPr txBox="1"/>
              <p:nvPr/>
            </p:nvSpPr>
            <p:spPr>
              <a:xfrm>
                <a:off x="1205155" y="850132"/>
                <a:ext cx="1056641" cy="17165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1E4E79"/>
                    </a:solidFill>
                    <a:latin typeface="Calibri"/>
                    <a:ea typeface="Calibri"/>
                    <a:cs typeface="Calibri"/>
                    <a:sym typeface="Calibri"/>
                  </a:rPr>
                  <a:t>A</a:t>
                </a:r>
                <a:endParaRPr/>
              </a:p>
            </p:txBody>
          </p:sp>
          <p:cxnSp>
            <p:nvCxnSpPr>
              <p:cNvPr id="222" name="Google Shape;222;p97"/>
              <p:cNvCxnSpPr/>
              <p:nvPr/>
            </p:nvCxnSpPr>
            <p:spPr>
              <a:xfrm>
                <a:off x="2235200" y="1138648"/>
                <a:ext cx="0" cy="1147352"/>
              </a:xfrm>
              <a:prstGeom prst="straightConnector1">
                <a:avLst/>
              </a:prstGeom>
              <a:noFill/>
              <a:ln w="31750" cap="flat" cmpd="sng">
                <a:solidFill>
                  <a:srgbClr val="1E4E79"/>
                </a:solidFill>
                <a:prstDash val="solid"/>
                <a:miter lim="800000"/>
                <a:headEnd type="none" w="sm" len="sm"/>
                <a:tailEnd type="none" w="sm" len="sm"/>
              </a:ln>
            </p:spPr>
          </p:cxnSp>
          <p:sp>
            <p:nvSpPr>
              <p:cNvPr id="223" name="Google Shape;223;p97"/>
              <p:cNvSpPr txBox="1"/>
              <p:nvPr/>
            </p:nvSpPr>
            <p:spPr>
              <a:xfrm>
                <a:off x="2340312" y="1041053"/>
                <a:ext cx="3781559" cy="1553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1E4E79"/>
                    </a:solidFill>
                    <a:latin typeface="Calibri"/>
                    <a:ea typeface="Calibri"/>
                    <a:cs typeface="Calibri"/>
                    <a:sym typeface="Calibri"/>
                  </a:rPr>
                  <a:t>Competitive Grants</a:t>
                </a:r>
                <a:endParaRPr sz="1600">
                  <a:solidFill>
                    <a:srgbClr val="1E4E79"/>
                  </a:solidFill>
                  <a:latin typeface="Calibri"/>
                  <a:ea typeface="Calibri"/>
                  <a:cs typeface="Calibri"/>
                  <a:sym typeface="Calibri"/>
                </a:endParaRPr>
              </a:p>
            </p:txBody>
          </p:sp>
        </p:grpSp>
        <p:grpSp>
          <p:nvGrpSpPr>
            <p:cNvPr id="224" name="Google Shape;224;p97"/>
            <p:cNvGrpSpPr/>
            <p:nvPr/>
          </p:nvGrpSpPr>
          <p:grpSpPr>
            <a:xfrm>
              <a:off x="6026559" y="3367420"/>
              <a:ext cx="2516202" cy="832776"/>
              <a:chOff x="5219477" y="995322"/>
              <a:chExt cx="6261323" cy="1514980"/>
            </a:xfrm>
          </p:grpSpPr>
          <p:sp>
            <p:nvSpPr>
              <p:cNvPr id="225" name="Google Shape;225;p97"/>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6" name="Google Shape;226;p97"/>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grpSp>
          <p:nvGrpSpPr>
            <p:cNvPr id="227" name="Google Shape;227;p97"/>
            <p:cNvGrpSpPr/>
            <p:nvPr/>
          </p:nvGrpSpPr>
          <p:grpSpPr>
            <a:xfrm>
              <a:off x="7756290" y="3369171"/>
              <a:ext cx="2516202" cy="832777"/>
              <a:chOff x="5342415" y="977137"/>
              <a:chExt cx="6261323" cy="1514980"/>
            </a:xfrm>
          </p:grpSpPr>
          <p:grpSp>
            <p:nvGrpSpPr>
              <p:cNvPr id="228" name="Google Shape;228;p97"/>
              <p:cNvGrpSpPr/>
              <p:nvPr/>
            </p:nvGrpSpPr>
            <p:grpSpPr>
              <a:xfrm>
                <a:off x="5342415" y="977137"/>
                <a:ext cx="6261323" cy="1514980"/>
                <a:chOff x="5219477" y="995322"/>
                <a:chExt cx="6261323" cy="1514980"/>
              </a:xfrm>
            </p:grpSpPr>
            <p:sp>
              <p:nvSpPr>
                <p:cNvPr id="229" name="Google Shape;229;p97"/>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0" name="Google Shape;230;p97"/>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231" name="Google Shape;231;p97"/>
              <p:cNvSpPr txBox="1"/>
              <p:nvPr/>
            </p:nvSpPr>
            <p:spPr>
              <a:xfrm>
                <a:off x="6538555" y="1036144"/>
                <a:ext cx="4723182" cy="1343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833C0B"/>
                    </a:solidFill>
                    <a:latin typeface="Calibri"/>
                    <a:ea typeface="Calibri"/>
                    <a:cs typeface="Calibri"/>
                    <a:sym typeface="Calibri"/>
                  </a:rPr>
                  <a:t>- ESEA Consolidated Application</a:t>
                </a:r>
                <a:endParaRPr/>
              </a:p>
              <a:p>
                <a:pPr marL="0" marR="0" lvl="0" indent="0" algn="l" rtl="0">
                  <a:spcBef>
                    <a:spcPts val="0"/>
                  </a:spcBef>
                  <a:spcAft>
                    <a:spcPts val="0"/>
                  </a:spcAft>
                  <a:buNone/>
                </a:pPr>
                <a:r>
                  <a:rPr lang="en-US" sz="1400" b="1">
                    <a:solidFill>
                      <a:srgbClr val="833C0B"/>
                    </a:solidFill>
                    <a:latin typeface="Calibri"/>
                    <a:ea typeface="Calibri"/>
                    <a:cs typeface="Calibri"/>
                    <a:sym typeface="Calibri"/>
                  </a:rPr>
                  <a:t>- Migrant Ed. Program</a:t>
                </a:r>
                <a:endParaRPr sz="1400">
                  <a:solidFill>
                    <a:srgbClr val="833C0B"/>
                  </a:solidFill>
                  <a:latin typeface="Calibri"/>
                  <a:ea typeface="Calibri"/>
                  <a:cs typeface="Calibri"/>
                  <a:sym typeface="Calibri"/>
                </a:endParaRPr>
              </a:p>
            </p:txBody>
          </p:sp>
        </p:grpSp>
        <p:grpSp>
          <p:nvGrpSpPr>
            <p:cNvPr id="232" name="Google Shape;232;p97"/>
            <p:cNvGrpSpPr/>
            <p:nvPr/>
          </p:nvGrpSpPr>
          <p:grpSpPr>
            <a:xfrm>
              <a:off x="6008193" y="3302324"/>
              <a:ext cx="2301752" cy="988105"/>
              <a:chOff x="1690777" y="2053087"/>
              <a:chExt cx="3700733" cy="1449238"/>
            </a:xfrm>
          </p:grpSpPr>
          <p:sp>
            <p:nvSpPr>
              <p:cNvPr id="233" name="Google Shape;233;p97"/>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4" name="Google Shape;234;p97"/>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F7CAA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5" name="Google Shape;235;p97"/>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F19B60"/>
                  </a:gs>
                  <a:gs pos="37000">
                    <a:srgbClr val="F19B60"/>
                  </a:gs>
                  <a:gs pos="94000">
                    <a:srgbClr val="E76914"/>
                  </a:gs>
                  <a:gs pos="100000">
                    <a:srgbClr val="BD5610"/>
                  </a:gs>
                </a:gsLst>
                <a:lin ang="5400000" scaled="0"/>
              </a:gra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grpSp>
          <p:nvGrpSpPr>
            <p:cNvPr id="236" name="Google Shape;236;p97"/>
            <p:cNvGrpSpPr/>
            <p:nvPr/>
          </p:nvGrpSpPr>
          <p:grpSpPr>
            <a:xfrm>
              <a:off x="6071656" y="3324145"/>
              <a:ext cx="1975853" cy="943568"/>
              <a:chOff x="1205155" y="906348"/>
              <a:chExt cx="4916716" cy="1716531"/>
            </a:xfrm>
          </p:grpSpPr>
          <p:sp>
            <p:nvSpPr>
              <p:cNvPr id="237" name="Google Shape;237;p97"/>
              <p:cNvSpPr txBox="1"/>
              <p:nvPr/>
            </p:nvSpPr>
            <p:spPr>
              <a:xfrm>
                <a:off x="1205155" y="906348"/>
                <a:ext cx="1056641" cy="17165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833C0B"/>
                    </a:solidFill>
                    <a:latin typeface="Calibri"/>
                    <a:ea typeface="Calibri"/>
                    <a:cs typeface="Calibri"/>
                    <a:sym typeface="Calibri"/>
                  </a:rPr>
                  <a:t>B</a:t>
                </a:r>
                <a:endParaRPr/>
              </a:p>
            </p:txBody>
          </p:sp>
          <p:cxnSp>
            <p:nvCxnSpPr>
              <p:cNvPr id="238" name="Google Shape;238;p97"/>
              <p:cNvCxnSpPr/>
              <p:nvPr/>
            </p:nvCxnSpPr>
            <p:spPr>
              <a:xfrm>
                <a:off x="2235200" y="1138648"/>
                <a:ext cx="0" cy="1147352"/>
              </a:xfrm>
              <a:prstGeom prst="straightConnector1">
                <a:avLst/>
              </a:prstGeom>
              <a:noFill/>
              <a:ln w="31750" cap="flat" cmpd="sng">
                <a:solidFill>
                  <a:srgbClr val="833C0B"/>
                </a:solidFill>
                <a:prstDash val="solid"/>
                <a:miter lim="800000"/>
                <a:headEnd type="none" w="sm" len="sm"/>
                <a:tailEnd type="none" w="sm" len="sm"/>
              </a:ln>
            </p:spPr>
          </p:cxnSp>
          <p:sp>
            <p:nvSpPr>
              <p:cNvPr id="239" name="Google Shape;239;p97"/>
              <p:cNvSpPr txBox="1"/>
              <p:nvPr/>
            </p:nvSpPr>
            <p:spPr>
              <a:xfrm>
                <a:off x="2340312" y="1190278"/>
                <a:ext cx="3781559" cy="6158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833C0B"/>
                    </a:solidFill>
                    <a:latin typeface="Calibri"/>
                    <a:ea typeface="Calibri"/>
                    <a:cs typeface="Calibri"/>
                    <a:sym typeface="Calibri"/>
                  </a:rPr>
                  <a:t>Formula</a:t>
                </a:r>
                <a:r>
                  <a:rPr lang="en-US" sz="1200">
                    <a:solidFill>
                      <a:srgbClr val="833C0B"/>
                    </a:solidFill>
                    <a:latin typeface="Calibri"/>
                    <a:ea typeface="Calibri"/>
                    <a:cs typeface="Calibri"/>
                    <a:sym typeface="Calibri"/>
                  </a:rPr>
                  <a:t>	</a:t>
                </a:r>
                <a:endParaRPr sz="1200">
                  <a:solidFill>
                    <a:srgbClr val="833C0B"/>
                  </a:solidFill>
                  <a:latin typeface="Calibri"/>
                  <a:ea typeface="Calibri"/>
                  <a:cs typeface="Calibri"/>
                  <a:sym typeface="Calibri"/>
                </a:endParaRPr>
              </a:p>
            </p:txBody>
          </p:sp>
        </p:grpSp>
        <p:grpSp>
          <p:nvGrpSpPr>
            <p:cNvPr id="240" name="Google Shape;240;p97"/>
            <p:cNvGrpSpPr/>
            <p:nvPr/>
          </p:nvGrpSpPr>
          <p:grpSpPr>
            <a:xfrm>
              <a:off x="6059302" y="4889246"/>
              <a:ext cx="2512951" cy="815563"/>
              <a:chOff x="5219477" y="995322"/>
              <a:chExt cx="6261323" cy="1514980"/>
            </a:xfrm>
          </p:grpSpPr>
          <p:sp>
            <p:nvSpPr>
              <p:cNvPr id="241" name="Google Shape;241;p97"/>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2" name="Google Shape;242;p97"/>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grpSp>
          <p:nvGrpSpPr>
            <p:cNvPr id="243" name="Google Shape;243;p97"/>
            <p:cNvGrpSpPr/>
            <p:nvPr/>
          </p:nvGrpSpPr>
          <p:grpSpPr>
            <a:xfrm>
              <a:off x="7759541" y="4882845"/>
              <a:ext cx="2512951" cy="815563"/>
              <a:chOff x="5342415" y="977137"/>
              <a:chExt cx="6261323" cy="1514980"/>
            </a:xfrm>
          </p:grpSpPr>
          <p:grpSp>
            <p:nvGrpSpPr>
              <p:cNvPr id="244" name="Google Shape;244;p97"/>
              <p:cNvGrpSpPr/>
              <p:nvPr/>
            </p:nvGrpSpPr>
            <p:grpSpPr>
              <a:xfrm>
                <a:off x="5342415" y="977137"/>
                <a:ext cx="6261323" cy="1514980"/>
                <a:chOff x="5219477" y="995322"/>
                <a:chExt cx="6261323" cy="1514980"/>
              </a:xfrm>
            </p:grpSpPr>
            <p:sp>
              <p:nvSpPr>
                <p:cNvPr id="245" name="Google Shape;245;p97"/>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6" name="Google Shape;246;p97"/>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247" name="Google Shape;247;p97"/>
              <p:cNvSpPr txBox="1"/>
              <p:nvPr/>
            </p:nvSpPr>
            <p:spPr>
              <a:xfrm>
                <a:off x="6519255" y="1058741"/>
                <a:ext cx="4435794" cy="13721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85623"/>
                    </a:solidFill>
                    <a:latin typeface="Calibri"/>
                    <a:ea typeface="Calibri"/>
                    <a:cs typeface="Calibri"/>
                    <a:sym typeface="Calibri"/>
                  </a:rPr>
                  <a:t>Empowering Action for School Improvement (EASI) </a:t>
                </a:r>
                <a:endParaRPr sz="1400" b="1">
                  <a:solidFill>
                    <a:srgbClr val="385623"/>
                  </a:solidFill>
                  <a:latin typeface="Calibri"/>
                  <a:ea typeface="Calibri"/>
                  <a:cs typeface="Calibri"/>
                  <a:sym typeface="Calibri"/>
                </a:endParaRPr>
              </a:p>
            </p:txBody>
          </p:sp>
        </p:grpSp>
        <p:grpSp>
          <p:nvGrpSpPr>
            <p:cNvPr id="248" name="Google Shape;248;p97"/>
            <p:cNvGrpSpPr/>
            <p:nvPr/>
          </p:nvGrpSpPr>
          <p:grpSpPr>
            <a:xfrm>
              <a:off x="6006987" y="4822861"/>
              <a:ext cx="2298778" cy="967681"/>
              <a:chOff x="1690777" y="2053087"/>
              <a:chExt cx="3700733" cy="1449238"/>
            </a:xfrm>
          </p:grpSpPr>
          <p:sp>
            <p:nvSpPr>
              <p:cNvPr id="249" name="Google Shape;249;p97"/>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0" name="Google Shape;250;p97"/>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C4E0B2"/>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1" name="Google Shape;251;p97"/>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8FC36C"/>
                  </a:gs>
                  <a:gs pos="37000">
                    <a:srgbClr val="91C46E"/>
                  </a:gs>
                  <a:gs pos="94000">
                    <a:srgbClr val="62983E"/>
                  </a:gs>
                  <a:gs pos="100000">
                    <a:srgbClr val="507C33"/>
                  </a:gs>
                </a:gsLst>
                <a:lin ang="5400000" scaled="0"/>
              </a:gra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grpSp>
          <p:nvGrpSpPr>
            <p:cNvPr id="252" name="Google Shape;252;p97"/>
            <p:cNvGrpSpPr/>
            <p:nvPr/>
          </p:nvGrpSpPr>
          <p:grpSpPr>
            <a:xfrm>
              <a:off x="6083986" y="4836019"/>
              <a:ext cx="2026462" cy="924065"/>
              <a:chOff x="1072695" y="850132"/>
              <a:chExt cx="5049176" cy="1716531"/>
            </a:xfrm>
          </p:grpSpPr>
          <p:sp>
            <p:nvSpPr>
              <p:cNvPr id="253" name="Google Shape;253;p97"/>
              <p:cNvSpPr txBox="1"/>
              <p:nvPr/>
            </p:nvSpPr>
            <p:spPr>
              <a:xfrm>
                <a:off x="1072695" y="850132"/>
                <a:ext cx="1056641" cy="17165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385623"/>
                    </a:solidFill>
                    <a:latin typeface="Calibri"/>
                    <a:ea typeface="Calibri"/>
                    <a:cs typeface="Calibri"/>
                    <a:sym typeface="Calibri"/>
                  </a:rPr>
                  <a:t>C</a:t>
                </a:r>
                <a:endParaRPr/>
              </a:p>
            </p:txBody>
          </p:sp>
          <p:cxnSp>
            <p:nvCxnSpPr>
              <p:cNvPr id="254" name="Google Shape;254;p97"/>
              <p:cNvCxnSpPr/>
              <p:nvPr/>
            </p:nvCxnSpPr>
            <p:spPr>
              <a:xfrm>
                <a:off x="2235200" y="1138648"/>
                <a:ext cx="0" cy="1147352"/>
              </a:xfrm>
              <a:prstGeom prst="straightConnector1">
                <a:avLst/>
              </a:prstGeom>
              <a:noFill/>
              <a:ln w="31750" cap="flat" cmpd="sng">
                <a:solidFill>
                  <a:srgbClr val="385623"/>
                </a:solidFill>
                <a:prstDash val="solid"/>
                <a:miter lim="800000"/>
                <a:headEnd type="none" w="sm" len="sm"/>
                <a:tailEnd type="none" w="sm" len="sm"/>
              </a:ln>
            </p:spPr>
          </p:cxnSp>
          <p:sp>
            <p:nvSpPr>
              <p:cNvPr id="255" name="Google Shape;255;p97"/>
              <p:cNvSpPr txBox="1"/>
              <p:nvPr/>
            </p:nvSpPr>
            <p:spPr>
              <a:xfrm>
                <a:off x="2340315" y="1202958"/>
                <a:ext cx="3781556" cy="10862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385623"/>
                    </a:solidFill>
                    <a:latin typeface="Calibri"/>
                    <a:ea typeface="Calibri"/>
                    <a:cs typeface="Calibri"/>
                    <a:sym typeface="Calibri"/>
                  </a:rPr>
                  <a:t>Formula &amp;</a:t>
                </a:r>
                <a:endParaRPr/>
              </a:p>
              <a:p>
                <a:pPr marL="0" marR="0" lvl="0" indent="0" algn="l" rtl="0">
                  <a:spcBef>
                    <a:spcPts val="0"/>
                  </a:spcBef>
                  <a:spcAft>
                    <a:spcPts val="0"/>
                  </a:spcAft>
                  <a:buNone/>
                </a:pPr>
                <a:r>
                  <a:rPr lang="en-US" sz="1600">
                    <a:solidFill>
                      <a:srgbClr val="385623"/>
                    </a:solidFill>
                    <a:latin typeface="Calibri"/>
                    <a:ea typeface="Calibri"/>
                    <a:cs typeface="Calibri"/>
                    <a:sym typeface="Calibri"/>
                  </a:rPr>
                  <a:t>Competitive</a:t>
                </a:r>
                <a:endParaRPr sz="1600">
                  <a:solidFill>
                    <a:srgbClr val="385623"/>
                  </a:solidFill>
                  <a:latin typeface="Calibri"/>
                  <a:ea typeface="Calibri"/>
                  <a:cs typeface="Calibri"/>
                  <a:sym typeface="Calibri"/>
                </a:endParaRPr>
              </a:p>
            </p:txBody>
          </p:sp>
        </p:gr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7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Title V, Part B: Resources</a:t>
            </a:r>
            <a:endParaRPr dirty="0"/>
          </a:p>
        </p:txBody>
      </p:sp>
      <p:sp>
        <p:nvSpPr>
          <p:cNvPr id="1228" name="Google Shape;1228;p17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dirty="0"/>
              <a:t>Colorado Department of Education</a:t>
            </a:r>
            <a:endParaRPr dirty="0"/>
          </a:p>
          <a:p>
            <a:pPr marL="685800" lvl="1" indent="-228600" algn="l" rtl="0">
              <a:lnSpc>
                <a:spcPct val="90000"/>
              </a:lnSpc>
              <a:spcBef>
                <a:spcPts val="500"/>
              </a:spcBef>
              <a:spcAft>
                <a:spcPts val="0"/>
              </a:spcAft>
              <a:buClr>
                <a:schemeClr val="dk1"/>
              </a:buClr>
              <a:buSzPts val="2000"/>
              <a:buChar char="•"/>
            </a:pPr>
            <a:r>
              <a:rPr lang="en-US" u="sng" dirty="0">
                <a:solidFill>
                  <a:schemeClr val="hlink"/>
                </a:solidFill>
                <a:hlinkClick r:id="rId3"/>
              </a:rPr>
              <a:t>Rural Low-Income Schools</a:t>
            </a:r>
            <a:endParaRPr dirty="0"/>
          </a:p>
          <a:p>
            <a:pPr marL="685800" lvl="1" indent="-228600" algn="l" rtl="0">
              <a:lnSpc>
                <a:spcPct val="90000"/>
              </a:lnSpc>
              <a:spcBef>
                <a:spcPts val="500"/>
              </a:spcBef>
              <a:spcAft>
                <a:spcPts val="0"/>
              </a:spcAft>
              <a:buClr>
                <a:schemeClr val="dk1"/>
              </a:buClr>
              <a:buSzPts val="2000"/>
              <a:buChar char="•"/>
            </a:pPr>
            <a:r>
              <a:rPr lang="en-US" u="sng" dirty="0">
                <a:solidFill>
                  <a:schemeClr val="hlink"/>
                </a:solidFill>
                <a:hlinkClick r:id="rId4"/>
              </a:rPr>
              <a:t>RLIS Application through Consolidated Application</a:t>
            </a:r>
            <a:endParaRPr dirty="0"/>
          </a:p>
          <a:p>
            <a:pPr marL="0" lvl="0" indent="0" algn="l" rtl="0">
              <a:lnSpc>
                <a:spcPct val="90000"/>
              </a:lnSpc>
              <a:spcBef>
                <a:spcPts val="1000"/>
              </a:spcBef>
              <a:spcAft>
                <a:spcPts val="0"/>
              </a:spcAft>
              <a:buClr>
                <a:schemeClr val="dk1"/>
              </a:buClr>
              <a:buSzPts val="2400"/>
              <a:buNone/>
            </a:pPr>
            <a:r>
              <a:rPr lang="en-US" dirty="0"/>
              <a:t>U.S. Department of Education</a:t>
            </a:r>
            <a:endParaRPr dirty="0"/>
          </a:p>
          <a:p>
            <a:pPr marL="685800" lvl="1" indent="-228600" algn="l" rtl="0">
              <a:lnSpc>
                <a:spcPct val="90000"/>
              </a:lnSpc>
              <a:spcBef>
                <a:spcPts val="500"/>
              </a:spcBef>
              <a:spcAft>
                <a:spcPts val="0"/>
              </a:spcAft>
              <a:buClr>
                <a:schemeClr val="dk1"/>
              </a:buClr>
              <a:buSzPts val="2000"/>
              <a:buChar char="•"/>
            </a:pPr>
            <a:r>
              <a:rPr lang="en-US" u="sng" dirty="0">
                <a:solidFill>
                  <a:schemeClr val="hlink"/>
                </a:solidFill>
                <a:hlinkClick r:id="rId5"/>
              </a:rPr>
              <a:t>Small, Rural School Achievement Program</a:t>
            </a:r>
            <a:endParaRPr dirty="0"/>
          </a:p>
          <a:p>
            <a:pPr marL="685800" lvl="1" indent="-228600" algn="l" rtl="0">
              <a:lnSpc>
                <a:spcPct val="90000"/>
              </a:lnSpc>
              <a:spcBef>
                <a:spcPts val="500"/>
              </a:spcBef>
              <a:spcAft>
                <a:spcPts val="0"/>
              </a:spcAft>
              <a:buClr>
                <a:schemeClr val="dk1"/>
              </a:buClr>
              <a:buSzPts val="2000"/>
              <a:buChar char="•"/>
            </a:pPr>
            <a:r>
              <a:rPr lang="en-US" u="sng" dirty="0">
                <a:solidFill>
                  <a:schemeClr val="hlink"/>
                </a:solidFill>
                <a:hlinkClick r:id="rId6"/>
              </a:rPr>
              <a:t>SRSA Grant Application</a:t>
            </a:r>
            <a:endParaRPr dirty="0"/>
          </a:p>
          <a:p>
            <a:pPr marL="685800" lvl="1" indent="-228600" algn="l" rtl="0">
              <a:lnSpc>
                <a:spcPct val="90000"/>
              </a:lnSpc>
              <a:spcBef>
                <a:spcPts val="500"/>
              </a:spcBef>
              <a:spcAft>
                <a:spcPts val="0"/>
              </a:spcAft>
              <a:buClr>
                <a:schemeClr val="dk1"/>
              </a:buClr>
              <a:buSzPts val="2000"/>
              <a:buChar char="•"/>
            </a:pPr>
            <a:r>
              <a:rPr lang="en-US" u="sng" dirty="0">
                <a:solidFill>
                  <a:schemeClr val="hlink"/>
                </a:solidFill>
                <a:hlinkClick r:id="rId7"/>
              </a:rPr>
              <a:t>SRSA Allocation Formula</a:t>
            </a:r>
            <a:endParaRPr dirty="0"/>
          </a:p>
          <a:p>
            <a:pPr marL="0" lvl="0" indent="0" algn="l" rtl="0">
              <a:lnSpc>
                <a:spcPct val="90000"/>
              </a:lnSpc>
              <a:spcBef>
                <a:spcPts val="1000"/>
              </a:spcBef>
              <a:spcAft>
                <a:spcPts val="0"/>
              </a:spcAft>
              <a:buClr>
                <a:schemeClr val="dk1"/>
              </a:buClr>
              <a:buSzPts val="2400"/>
              <a:buNone/>
            </a:pPr>
            <a:r>
              <a:rPr lang="en-US" u="sng" dirty="0">
                <a:solidFill>
                  <a:schemeClr val="hlink"/>
                </a:solidFill>
                <a:hlinkClick r:id="rId8"/>
              </a:rPr>
              <a:t>2019-2020 REAP Master Eligibility Spreadsheet</a:t>
            </a:r>
            <a:endParaRPr dirty="0"/>
          </a:p>
        </p:txBody>
      </p:sp>
      <p:sp>
        <p:nvSpPr>
          <p:cNvPr id="1229" name="Google Shape;1229;p17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74"/>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Title VI, Part A: Indian Education Resources</a:t>
            </a:r>
            <a:endParaRPr dirty="0"/>
          </a:p>
        </p:txBody>
      </p:sp>
      <p:sp>
        <p:nvSpPr>
          <p:cNvPr id="1235" name="Google Shape;1235;p174"/>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75"/>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Supports for American Indian and Alaska Native Students</a:t>
            </a:r>
            <a:endParaRPr dirty="0"/>
          </a:p>
        </p:txBody>
      </p:sp>
      <p:sp>
        <p:nvSpPr>
          <p:cNvPr id="1241" name="Google Shape;1241;p175"/>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dirty="0"/>
              <a:t>Supports for American Indian and Alaska Native Students</a:t>
            </a:r>
            <a:endParaRPr dirty="0"/>
          </a:p>
          <a:p>
            <a:pPr marL="685800" lvl="1" indent="-228600" algn="l" rtl="0">
              <a:lnSpc>
                <a:spcPct val="90000"/>
              </a:lnSpc>
              <a:spcBef>
                <a:spcPts val="500"/>
              </a:spcBef>
              <a:spcAft>
                <a:spcPts val="0"/>
              </a:spcAft>
              <a:buClr>
                <a:schemeClr val="dk1"/>
              </a:buClr>
              <a:buSzPts val="2000"/>
              <a:buChar char="•"/>
            </a:pPr>
            <a:r>
              <a:rPr lang="en-US" dirty="0">
                <a:hlinkClick r:id="rId3"/>
              </a:rPr>
              <a:t>Title VI  </a:t>
            </a:r>
            <a:r>
              <a:rPr lang="en-US" dirty="0"/>
              <a:t>https://www.cde.state.co.us/cde_english/titlevi </a:t>
            </a:r>
            <a:endParaRPr dirty="0"/>
          </a:p>
          <a:p>
            <a:pPr marL="685800" lvl="1" indent="-228600" algn="l" rtl="0">
              <a:lnSpc>
                <a:spcPct val="90000"/>
              </a:lnSpc>
              <a:spcBef>
                <a:spcPts val="500"/>
              </a:spcBef>
              <a:spcAft>
                <a:spcPts val="0"/>
              </a:spcAft>
              <a:buClr>
                <a:schemeClr val="dk1"/>
              </a:buClr>
              <a:buSzPts val="2000"/>
              <a:buChar char="•"/>
            </a:pPr>
            <a:r>
              <a:rPr lang="en-US" dirty="0">
                <a:hlinkClick r:id="rId4"/>
              </a:rPr>
              <a:t>Nuu-ciu Strong:  A Fourth Grade Ute Resource Guide </a:t>
            </a:r>
            <a:r>
              <a:rPr lang="en-US" dirty="0"/>
              <a:t>https://www.colorado.gov/pacific/ccia/node/234841</a:t>
            </a:r>
            <a:endParaRPr dirty="0"/>
          </a:p>
          <a:p>
            <a:pPr marL="685800" lvl="1" indent="-228600" algn="l" rtl="0">
              <a:lnSpc>
                <a:spcPct val="90000"/>
              </a:lnSpc>
              <a:spcBef>
                <a:spcPts val="500"/>
              </a:spcBef>
              <a:spcAft>
                <a:spcPts val="0"/>
              </a:spcAft>
              <a:buClr>
                <a:schemeClr val="dk1"/>
              </a:buClr>
              <a:buSzPts val="2000"/>
              <a:buChar char="•"/>
            </a:pPr>
            <a:r>
              <a:rPr lang="en-US" dirty="0">
                <a:hlinkClick r:id="rId5"/>
              </a:rPr>
              <a:t>The Colorado Commission of Indian Affairs </a:t>
            </a:r>
            <a:r>
              <a:rPr lang="en-US" dirty="0"/>
              <a:t>https://www.colorado.gov/ccia  </a:t>
            </a:r>
            <a:endParaRPr dirty="0"/>
          </a:p>
          <a:p>
            <a:pPr marL="685800" lvl="1" indent="-228600" algn="l" rtl="0">
              <a:lnSpc>
                <a:spcPct val="90000"/>
              </a:lnSpc>
              <a:spcBef>
                <a:spcPts val="500"/>
              </a:spcBef>
              <a:spcAft>
                <a:spcPts val="0"/>
              </a:spcAft>
              <a:buClr>
                <a:schemeClr val="dk1"/>
              </a:buClr>
              <a:buSzPts val="2000"/>
              <a:buChar char="•"/>
            </a:pPr>
            <a:r>
              <a:rPr lang="en-US" dirty="0">
                <a:hlinkClick r:id="rId6"/>
              </a:rPr>
              <a:t>Building Relationships with Tribes:  A Native Process for ESSA Consultation</a:t>
            </a:r>
            <a:r>
              <a:rPr lang="en-US" dirty="0"/>
              <a:t> http://www.niea.org/wp-content/uploads/2016/02/NIEA-BuildingRelationships-FINAL.pdf </a:t>
            </a:r>
            <a:endParaRPr dirty="0"/>
          </a:p>
          <a:p>
            <a:pPr marL="685800" lvl="1" indent="-228600" algn="l" rtl="0">
              <a:lnSpc>
                <a:spcPct val="90000"/>
              </a:lnSpc>
              <a:spcBef>
                <a:spcPts val="500"/>
              </a:spcBef>
              <a:spcAft>
                <a:spcPts val="0"/>
              </a:spcAft>
              <a:buClr>
                <a:schemeClr val="dk1"/>
              </a:buClr>
              <a:buSzPts val="2000"/>
              <a:buChar char="•"/>
            </a:pPr>
            <a:r>
              <a:rPr lang="en-US" dirty="0">
                <a:hlinkClick r:id="rId7"/>
              </a:rPr>
              <a:t>Native Knowledge 360 Essential Understandings about American Indians </a:t>
            </a:r>
            <a:r>
              <a:rPr lang="en-US" dirty="0"/>
              <a:t>https://americanindian.si.edu/nk360/understandings.cshtml </a:t>
            </a:r>
            <a:endParaRPr dirty="0"/>
          </a:p>
        </p:txBody>
      </p:sp>
      <p:sp>
        <p:nvSpPr>
          <p:cNvPr id="1242" name="Google Shape;1242;p17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17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How Can I Learn More?</a:t>
            </a:r>
            <a:endParaRPr dirty="0"/>
          </a:p>
        </p:txBody>
      </p:sp>
      <p:sp>
        <p:nvSpPr>
          <p:cNvPr id="1248" name="Google Shape;1248;p17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ctr" rtl="0">
              <a:lnSpc>
                <a:spcPct val="80000"/>
              </a:lnSpc>
              <a:spcBef>
                <a:spcPts val="0"/>
              </a:spcBef>
              <a:spcAft>
                <a:spcPts val="0"/>
              </a:spcAft>
              <a:buClr>
                <a:schemeClr val="dk1"/>
              </a:buClr>
              <a:buSzPts val="2220"/>
              <a:buNone/>
            </a:pPr>
            <a:r>
              <a:rPr lang="en-US" sz="2220" dirty="0"/>
              <a:t> </a:t>
            </a:r>
            <a:endParaRPr dirty="0"/>
          </a:p>
          <a:p>
            <a:pPr marL="0" lvl="0" indent="0" algn="ctr" rtl="0">
              <a:lnSpc>
                <a:spcPct val="80000"/>
              </a:lnSpc>
              <a:spcBef>
                <a:spcPts val="1000"/>
              </a:spcBef>
              <a:spcAft>
                <a:spcPts val="0"/>
              </a:spcAft>
              <a:buClr>
                <a:schemeClr val="dk1"/>
              </a:buClr>
              <a:buSzPts val="2220"/>
              <a:buNone/>
            </a:pPr>
            <a:r>
              <a:rPr lang="en-US" sz="2220" dirty="0"/>
              <a:t>Contact </a:t>
            </a:r>
            <a:r>
              <a:rPr lang="en-US" sz="2220" dirty="0">
                <a:hlinkClick r:id="rId3"/>
              </a:rPr>
              <a:t>Georgina Owen</a:t>
            </a:r>
            <a:endParaRPr dirty="0"/>
          </a:p>
          <a:p>
            <a:pPr marL="0" lvl="0" indent="0" algn="ctr" rtl="0">
              <a:lnSpc>
                <a:spcPct val="80000"/>
              </a:lnSpc>
              <a:spcBef>
                <a:spcPts val="1000"/>
              </a:spcBef>
              <a:spcAft>
                <a:spcPts val="0"/>
              </a:spcAft>
              <a:buClr>
                <a:schemeClr val="dk1"/>
              </a:buClr>
              <a:buSzPts val="2220"/>
              <a:buNone/>
            </a:pPr>
            <a:r>
              <a:rPr lang="en-US" sz="2220" dirty="0"/>
              <a:t>Title VI Coordinator</a:t>
            </a:r>
            <a:endParaRPr dirty="0"/>
          </a:p>
          <a:p>
            <a:pPr marL="0" lvl="0" indent="0" algn="ctr" rtl="0">
              <a:lnSpc>
                <a:spcPct val="80000"/>
              </a:lnSpc>
              <a:spcBef>
                <a:spcPts val="1000"/>
              </a:spcBef>
              <a:spcAft>
                <a:spcPts val="0"/>
              </a:spcAft>
              <a:buClr>
                <a:schemeClr val="dk1"/>
              </a:buClr>
              <a:buSzPts val="2220"/>
              <a:buNone/>
            </a:pPr>
            <a:r>
              <a:rPr lang="en-US" sz="2220" dirty="0"/>
              <a:t>720-648-0482</a:t>
            </a:r>
            <a:endParaRPr dirty="0"/>
          </a:p>
          <a:p>
            <a:pPr marL="0" lvl="0" indent="0" algn="ctr" rtl="0">
              <a:lnSpc>
                <a:spcPct val="80000"/>
              </a:lnSpc>
              <a:spcBef>
                <a:spcPts val="1000"/>
              </a:spcBef>
              <a:spcAft>
                <a:spcPts val="0"/>
              </a:spcAft>
              <a:buClr>
                <a:schemeClr val="dk1"/>
              </a:buClr>
              <a:buSzPts val="2220"/>
              <a:buNone/>
            </a:pPr>
            <a:r>
              <a:rPr lang="en-US" sz="2220" dirty="0"/>
              <a:t> Owen_G@cde.state.co.us </a:t>
            </a:r>
            <a:endParaRPr dirty="0"/>
          </a:p>
          <a:p>
            <a:pPr marL="0" lvl="0" indent="0" algn="l" rtl="0">
              <a:lnSpc>
                <a:spcPct val="80000"/>
              </a:lnSpc>
              <a:spcBef>
                <a:spcPts val="1000"/>
              </a:spcBef>
              <a:spcAft>
                <a:spcPts val="0"/>
              </a:spcAft>
              <a:buClr>
                <a:schemeClr val="dk1"/>
              </a:buClr>
              <a:buSzPts val="2220"/>
              <a:buNone/>
            </a:pPr>
            <a:endParaRPr sz="2220" dirty="0"/>
          </a:p>
        </p:txBody>
      </p:sp>
      <p:sp>
        <p:nvSpPr>
          <p:cNvPr id="1249" name="Google Shape;1249;p17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83</a:t>
            </a:fld>
            <a:endParaRPr/>
          </a:p>
        </p:txBody>
      </p:sp>
      <p:pic>
        <p:nvPicPr>
          <p:cNvPr id="3" name="Picture 2" descr="A picture containing seat, table, chair, computer&#10;&#10;Description automatically generated">
            <a:extLst>
              <a:ext uri="{FF2B5EF4-FFF2-40B4-BE49-F238E27FC236}">
                <a16:creationId xmlns:a16="http://schemas.microsoft.com/office/drawing/2014/main" id="{3AD4893F-55E4-442F-B6FB-15C91A894B1B}"/>
              </a:ext>
            </a:extLst>
          </p:cNvPr>
          <p:cNvPicPr>
            <a:picLocks noChangeAspect="1"/>
          </p:cNvPicPr>
          <p:nvPr/>
        </p:nvPicPr>
        <p:blipFill>
          <a:blip r:embed="rId4"/>
          <a:stretch>
            <a:fillRect/>
          </a:stretch>
        </p:blipFill>
        <p:spPr>
          <a:xfrm>
            <a:off x="0" y="1554232"/>
            <a:ext cx="4776107" cy="5094514"/>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177"/>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Equitable Services to Non-Public Schools</a:t>
            </a:r>
            <a:endParaRPr dirty="0"/>
          </a:p>
        </p:txBody>
      </p:sp>
      <p:sp>
        <p:nvSpPr>
          <p:cNvPr id="1256" name="Google Shape;1256;p177"/>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78"/>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Equitable Services to Non-Public Schools</a:t>
            </a:r>
            <a:endParaRPr dirty="0"/>
          </a:p>
        </p:txBody>
      </p:sp>
      <p:sp>
        <p:nvSpPr>
          <p:cNvPr id="1263" name="Google Shape;1263;p17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None/>
            </a:pPr>
            <a:r>
              <a:rPr lang="en-US" dirty="0"/>
              <a:t>ESSA underscores the opportunities for Title I-eligible students attending non-public schools to receive the benefits of Title programs</a:t>
            </a:r>
            <a:endParaRPr dirty="0"/>
          </a:p>
          <a:p>
            <a:pPr marL="228600" lvl="0" indent="-228600" algn="l" rtl="0">
              <a:lnSpc>
                <a:spcPct val="90000"/>
              </a:lnSpc>
              <a:spcBef>
                <a:spcPts val="1000"/>
              </a:spcBef>
              <a:spcAft>
                <a:spcPts val="0"/>
              </a:spcAft>
              <a:buClr>
                <a:schemeClr val="dk1"/>
              </a:buClr>
              <a:buSzPts val="2400"/>
              <a:buChar char="•"/>
            </a:pPr>
            <a:r>
              <a:rPr lang="en-US" dirty="0"/>
              <a:t>SEA is required to designate an Ombudsman to help ensure equity for private school children, teachers, and other educational personnel including monitoring and enforcing the requirements of providing equitable services</a:t>
            </a:r>
            <a:endParaRPr dirty="0"/>
          </a:p>
          <a:p>
            <a:pPr marL="228600" lvl="0" indent="-228600" algn="l" rtl="0">
              <a:lnSpc>
                <a:spcPct val="90000"/>
              </a:lnSpc>
              <a:spcBef>
                <a:spcPts val="1000"/>
              </a:spcBef>
              <a:spcAft>
                <a:spcPts val="0"/>
              </a:spcAft>
              <a:buClr>
                <a:schemeClr val="dk1"/>
              </a:buClr>
              <a:buSzPts val="2400"/>
              <a:buChar char="•"/>
            </a:pPr>
            <a:r>
              <a:rPr lang="en-US" dirty="0"/>
              <a:t>LEAs must reach an agreement between the private school through timely, meaningful and open communication </a:t>
            </a:r>
            <a:endParaRPr dirty="0"/>
          </a:p>
          <a:p>
            <a:pPr marL="0" lvl="0" indent="0" algn="l" rtl="0">
              <a:lnSpc>
                <a:spcPct val="90000"/>
              </a:lnSpc>
              <a:spcBef>
                <a:spcPts val="1000"/>
              </a:spcBef>
              <a:spcAft>
                <a:spcPts val="0"/>
              </a:spcAft>
              <a:buClr>
                <a:schemeClr val="dk1"/>
              </a:buClr>
              <a:buSzPts val="2400"/>
              <a:buNone/>
            </a:pPr>
            <a:br>
              <a:rPr lang="en-US" dirty="0"/>
            </a:br>
            <a:endParaRPr dirty="0"/>
          </a:p>
        </p:txBody>
      </p:sp>
      <p:sp>
        <p:nvSpPr>
          <p:cNvPr id="1264" name="Google Shape;1264;p17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1600"/>
              <a:buFont typeface="Calibri"/>
              <a:buNone/>
            </a:pPr>
            <a:fld id="{00000000-1234-1234-1234-123412341234}" type="slidenum">
              <a:rPr lang="en-US" sz="1600" b="0" i="0" u="none" strike="noStrike" cap="none">
                <a:solidFill>
                  <a:srgbClr val="7F7F7F"/>
                </a:solidFill>
                <a:latin typeface="Calibri"/>
                <a:ea typeface="Calibri"/>
                <a:cs typeface="Calibri"/>
                <a:sym typeface="Calibri"/>
              </a:rPr>
              <a:t>85</a:t>
            </a:fld>
            <a:endParaRPr sz="1600" b="0" i="0" u="none" strike="noStrike" cap="none">
              <a:solidFill>
                <a:srgbClr val="7F7F7F"/>
              </a:solidFill>
              <a:latin typeface="Calibri"/>
              <a:ea typeface="Calibri"/>
              <a:cs typeface="Calibri"/>
              <a:sym typeface="Calibri"/>
            </a:endParaRPr>
          </a:p>
        </p:txBody>
      </p:sp>
      <p:sp>
        <p:nvSpPr>
          <p:cNvPr id="1265" name="Google Shape;1265;p178"/>
          <p:cNvSpPr/>
          <p:nvPr/>
        </p:nvSpPr>
        <p:spPr>
          <a:xfrm>
            <a:off x="1929829" y="4441586"/>
            <a:ext cx="8230171" cy="2073513"/>
          </a:xfrm>
          <a:prstGeom prst="roundRect">
            <a:avLst>
              <a:gd name="adj" fmla="val 16667"/>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sng" strike="noStrike" cap="none" dirty="0">
                <a:solidFill>
                  <a:srgbClr val="000000"/>
                </a:solidFill>
                <a:latin typeface="Calibri"/>
                <a:ea typeface="Calibri"/>
                <a:cs typeface="Calibri"/>
                <a:sym typeface="Calibri"/>
              </a:rPr>
              <a:t>Title I, Part A Proportionate Share</a:t>
            </a:r>
            <a:r>
              <a:rPr lang="en-US" sz="1600" b="0" i="0" u="none" strike="noStrike" cap="none" dirty="0">
                <a:solidFill>
                  <a:srgbClr val="000000"/>
                </a:solidFill>
                <a:latin typeface="Calibri"/>
                <a:ea typeface="Calibri"/>
                <a:cs typeface="Calibri"/>
                <a:sym typeface="Calibri"/>
              </a:rPr>
              <a:t>: Expenditures for equitable services to eligible private school children, teachers and other educational personnel, and families </a:t>
            </a:r>
            <a:r>
              <a:rPr lang="en-US" sz="1600" b="1" i="1" u="none" strike="noStrike" cap="none" dirty="0">
                <a:solidFill>
                  <a:srgbClr val="000000"/>
                </a:solidFill>
                <a:latin typeface="Calibri"/>
                <a:ea typeface="Calibri"/>
                <a:cs typeface="Calibri"/>
                <a:sym typeface="Calibri"/>
              </a:rPr>
              <a:t>must be equal </a:t>
            </a:r>
            <a:r>
              <a:rPr lang="en-US" sz="1600" b="0" i="0" u="none" strike="noStrike" cap="none" dirty="0">
                <a:solidFill>
                  <a:srgbClr val="000000"/>
                </a:solidFill>
                <a:latin typeface="Calibri"/>
                <a:ea typeface="Calibri"/>
                <a:cs typeface="Calibri"/>
                <a:sym typeface="Calibri"/>
              </a:rPr>
              <a:t>to the proportion of funds allocation to participating public school attendance areas based on the number of low-income families who reside in those attendance areas and attend private schools </a:t>
            </a:r>
            <a:endParaRPr dirty="0"/>
          </a:p>
          <a:p>
            <a:pPr marL="0" marR="0" lvl="0" indent="0" algn="l" rtl="0">
              <a:lnSpc>
                <a:spcPct val="100000"/>
              </a:lnSpc>
              <a:spcBef>
                <a:spcPts val="0"/>
              </a:spcBef>
              <a:spcAft>
                <a:spcPts val="0"/>
              </a:spcAft>
              <a:buClr>
                <a:schemeClr val="dk1"/>
              </a:buClr>
              <a:buSzPts val="1600"/>
              <a:buFont typeface="Calibri"/>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1" i="0" u="sng" strike="noStrike" cap="none" dirty="0">
                <a:solidFill>
                  <a:srgbClr val="000000"/>
                </a:solidFill>
                <a:latin typeface="Calibri"/>
                <a:ea typeface="Calibri"/>
                <a:cs typeface="Calibri"/>
                <a:sym typeface="Calibri"/>
              </a:rPr>
              <a:t>Note:</a:t>
            </a:r>
            <a:r>
              <a:rPr lang="en-US" sz="1600" b="0" i="0" u="none" strike="noStrike" cap="none" dirty="0">
                <a:solidFill>
                  <a:srgbClr val="000000"/>
                </a:solidFill>
                <a:latin typeface="Calibri"/>
                <a:ea typeface="Calibri"/>
                <a:cs typeface="Calibri"/>
                <a:sym typeface="Calibri"/>
              </a:rPr>
              <a:t> Title II, III &amp; IV – funds must be allocated to private schools on an equal per-pupil basis</a:t>
            </a: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17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Non-Public Resources - CDE</a:t>
            </a:r>
            <a:endParaRPr dirty="0"/>
          </a:p>
        </p:txBody>
      </p:sp>
      <p:sp>
        <p:nvSpPr>
          <p:cNvPr id="1271" name="Google Shape;1271;p17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chemeClr val="dk1"/>
              </a:buClr>
              <a:buSzPts val="2400"/>
              <a:buChar char="•"/>
            </a:pPr>
            <a:r>
              <a:rPr lang="en-US" dirty="0"/>
              <a:t>Office of ESEA Programs:</a:t>
            </a:r>
            <a:r>
              <a:rPr lang="en-US" u="sng" dirty="0">
                <a:solidFill>
                  <a:schemeClr val="hlink"/>
                </a:solidFill>
                <a:hlinkClick r:id="rId3"/>
              </a:rPr>
              <a:t> Equitable Services to Non-Public Schools Webpage</a:t>
            </a:r>
            <a:endParaRPr dirty="0"/>
          </a:p>
          <a:p>
            <a:pPr marL="685800" lvl="1" indent="-228600" algn="l" rtl="0">
              <a:lnSpc>
                <a:spcPct val="90000"/>
              </a:lnSpc>
              <a:spcBef>
                <a:spcPts val="500"/>
              </a:spcBef>
              <a:spcAft>
                <a:spcPts val="0"/>
              </a:spcAft>
              <a:buClr>
                <a:schemeClr val="dk1"/>
              </a:buClr>
              <a:buSzPts val="2000"/>
              <a:buChar char="•"/>
            </a:pPr>
            <a:r>
              <a:rPr lang="en-US" dirty="0"/>
              <a:t>Consultation Form</a:t>
            </a:r>
            <a:endParaRPr dirty="0"/>
          </a:p>
          <a:p>
            <a:pPr marL="685800" lvl="1" indent="-228600" algn="l" rtl="0">
              <a:lnSpc>
                <a:spcPct val="90000"/>
              </a:lnSpc>
              <a:spcBef>
                <a:spcPts val="500"/>
              </a:spcBef>
              <a:spcAft>
                <a:spcPts val="0"/>
              </a:spcAft>
              <a:buClr>
                <a:schemeClr val="dk1"/>
              </a:buClr>
              <a:buSzPts val="2000"/>
              <a:buChar char="•"/>
            </a:pPr>
            <a:r>
              <a:rPr lang="en-US" dirty="0"/>
              <a:t>Equitable Services to Non-public Schools: Frequently Asked Questions</a:t>
            </a:r>
            <a:endParaRPr dirty="0"/>
          </a:p>
          <a:p>
            <a:pPr marL="685800" lvl="1" indent="-228600" algn="l" rtl="0">
              <a:lnSpc>
                <a:spcPct val="90000"/>
              </a:lnSpc>
              <a:spcBef>
                <a:spcPts val="500"/>
              </a:spcBef>
              <a:spcAft>
                <a:spcPts val="0"/>
              </a:spcAft>
              <a:buClr>
                <a:schemeClr val="dk1"/>
              </a:buClr>
              <a:buSzPts val="2000"/>
              <a:buChar char="•"/>
            </a:pPr>
            <a:r>
              <a:rPr lang="en-US" dirty="0"/>
              <a:t>Equitable Services to Non-public Schools: Consultation Timeline</a:t>
            </a:r>
            <a:endParaRPr dirty="0"/>
          </a:p>
          <a:p>
            <a:pPr marL="685800" lvl="1" indent="-228600" algn="l" rtl="0">
              <a:lnSpc>
                <a:spcPct val="90000"/>
              </a:lnSpc>
              <a:spcBef>
                <a:spcPts val="500"/>
              </a:spcBef>
              <a:spcAft>
                <a:spcPts val="0"/>
              </a:spcAft>
              <a:buClr>
                <a:schemeClr val="dk1"/>
              </a:buClr>
              <a:buSzPts val="2000"/>
              <a:buChar char="•"/>
            </a:pPr>
            <a:r>
              <a:rPr lang="en-US" dirty="0"/>
              <a:t>Complaint Procedure Form</a:t>
            </a:r>
            <a:endParaRPr dirty="0"/>
          </a:p>
          <a:p>
            <a:pPr marL="0" lvl="0" indent="0" algn="l" rtl="0">
              <a:lnSpc>
                <a:spcPct val="90000"/>
              </a:lnSpc>
              <a:spcBef>
                <a:spcPts val="1000"/>
              </a:spcBef>
              <a:spcAft>
                <a:spcPts val="0"/>
              </a:spcAft>
              <a:buClr>
                <a:schemeClr val="dk1"/>
              </a:buClr>
              <a:buSzPts val="2400"/>
              <a:buNone/>
            </a:pPr>
            <a:endParaRPr dirty="0"/>
          </a:p>
        </p:txBody>
      </p:sp>
      <p:sp>
        <p:nvSpPr>
          <p:cNvPr id="1272" name="Google Shape;1272;p17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18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Non-Public Resources - U.S. Dept. Of Education</a:t>
            </a:r>
            <a:endParaRPr dirty="0"/>
          </a:p>
        </p:txBody>
      </p:sp>
      <p:sp>
        <p:nvSpPr>
          <p:cNvPr id="1278" name="Google Shape;1278;p18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chemeClr val="dk1"/>
              </a:buClr>
              <a:buSzPts val="2400"/>
              <a:buChar char="•"/>
            </a:pPr>
            <a:r>
              <a:rPr lang="en-US" dirty="0"/>
              <a:t>U.S. Department of Education’s Non-Regulatory Guidance</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3"/>
              </a:rPr>
              <a:t>Fiscal Changes and Equitable Services Requirements under the Elementary and Secondary Education Act of 1965(ESEA), as amended by the Every Student Succeeds Act (ESSA)</a:t>
            </a:r>
            <a:r>
              <a:rPr lang="en-US" dirty="0"/>
              <a:t> (</a:t>
            </a:r>
            <a:r>
              <a:rPr lang="en-US" i="1" dirty="0"/>
              <a:t>Released November 2016</a:t>
            </a:r>
            <a:r>
              <a:rPr lang="en-US" dirty="0"/>
              <a:t>)</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4"/>
              </a:rPr>
              <a:t>Title IX, Part E Uniform Provisions – Equitable Services for Eligible Private School Students, Teachers, and Other Educational Personnel</a:t>
            </a:r>
            <a:r>
              <a:rPr lang="en-US" u="sng" dirty="0"/>
              <a:t> </a:t>
            </a:r>
            <a:r>
              <a:rPr lang="en-US" dirty="0"/>
              <a:t>(</a:t>
            </a:r>
            <a:r>
              <a:rPr lang="en-US" i="1" dirty="0"/>
              <a:t>Released March 2009</a:t>
            </a:r>
            <a:r>
              <a:rPr lang="en-US" dirty="0"/>
              <a:t>)</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5"/>
              </a:rPr>
              <a:t>Title III, Part A English Language Acquisition, Language Enhancement, and Academic Achievement Equitable Services to Private School Students, Teachers, and Other Educational Personnel</a:t>
            </a:r>
            <a:r>
              <a:rPr lang="en-US" u="sng" dirty="0"/>
              <a:t> </a:t>
            </a:r>
            <a:r>
              <a:rPr lang="en-US" dirty="0"/>
              <a:t>(</a:t>
            </a:r>
            <a:r>
              <a:rPr lang="en-US" i="1" dirty="0"/>
              <a:t>Released July 2015</a:t>
            </a:r>
            <a:r>
              <a:rPr lang="en-US" dirty="0"/>
              <a:t>)</a:t>
            </a:r>
            <a:endParaRPr dirty="0"/>
          </a:p>
          <a:p>
            <a:pPr marL="228600" lvl="0" indent="-228600" algn="l" rtl="0">
              <a:lnSpc>
                <a:spcPct val="90000"/>
              </a:lnSpc>
              <a:spcBef>
                <a:spcPts val="1000"/>
              </a:spcBef>
              <a:spcAft>
                <a:spcPts val="0"/>
              </a:spcAft>
              <a:buClr>
                <a:schemeClr val="dk1"/>
              </a:buClr>
              <a:buSzPts val="2400"/>
              <a:buChar char="•"/>
            </a:pPr>
            <a:r>
              <a:rPr lang="en-US" u="sng" dirty="0">
                <a:solidFill>
                  <a:schemeClr val="hlink"/>
                </a:solidFill>
                <a:hlinkClick r:id="rId6"/>
              </a:rPr>
              <a:t>Title I, Part A Providing Equitable Services to Eligible Private School Children, Teachers and Families - Updated Non-Regulatory Guidance (</a:t>
            </a:r>
            <a:r>
              <a:rPr lang="en-US" u="sng" dirty="0">
                <a:solidFill>
                  <a:schemeClr val="hlink"/>
                </a:solidFill>
              </a:rPr>
              <a:t>October </a:t>
            </a:r>
            <a:r>
              <a:rPr lang="en-US" u="sng" dirty="0">
                <a:solidFill>
                  <a:schemeClr val="hlink"/>
                </a:solidFill>
                <a:hlinkClick r:id="rId6"/>
              </a:rPr>
              <a:t>2019)</a:t>
            </a:r>
            <a:endParaRPr dirty="0"/>
          </a:p>
        </p:txBody>
      </p:sp>
      <p:sp>
        <p:nvSpPr>
          <p:cNvPr id="1279" name="Google Shape;1279;p18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87</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183"/>
          <p:cNvSpPr/>
          <p:nvPr/>
        </p:nvSpPr>
        <p:spPr>
          <a:xfrm>
            <a:off x="4260365" y="2586185"/>
            <a:ext cx="5140410" cy="1309817"/>
          </a:xfrm>
          <a:prstGeom prst="roundRect">
            <a:avLst>
              <a:gd name="adj" fmla="val 16667"/>
            </a:avLst>
          </a:prstGeom>
          <a:solidFill>
            <a:srgbClr val="4F6481"/>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alibri"/>
                <a:ea typeface="Calibri"/>
                <a:cs typeface="Calibri"/>
                <a:sym typeface="Calibri"/>
              </a:rPr>
              <a:t>QUESTIONS</a:t>
            </a:r>
            <a:endParaRPr sz="1800" b="1">
              <a:solidFill>
                <a:schemeClr val="lt1"/>
              </a:solidFill>
              <a:latin typeface="Calibri"/>
              <a:ea typeface="Calibri"/>
              <a:cs typeface="Calibri"/>
              <a:sym typeface="Calibri"/>
            </a:endParaRPr>
          </a:p>
        </p:txBody>
      </p:sp>
      <p:sp>
        <p:nvSpPr>
          <p:cNvPr id="1286" name="Google Shape;1286;p183"/>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88</a:t>
            </a:fld>
            <a:endParaRPr/>
          </a:p>
        </p:txBody>
      </p:sp>
      <p:grpSp>
        <p:nvGrpSpPr>
          <p:cNvPr id="2" name="Group 1">
            <a:extLst>
              <a:ext uri="{FF2B5EF4-FFF2-40B4-BE49-F238E27FC236}">
                <a16:creationId xmlns:a16="http://schemas.microsoft.com/office/drawing/2014/main" id="{3D793BF8-F8E1-4DD8-B9FF-6CC66FA45AC4}"/>
              </a:ext>
              <a:ext uri="{C183D7F6-B498-43B3-948B-1728B52AA6E4}">
                <adec:decorative xmlns:adec="http://schemas.microsoft.com/office/drawing/2017/decorative" val="1"/>
              </a:ext>
            </a:extLst>
          </p:cNvPr>
          <p:cNvGrpSpPr/>
          <p:nvPr/>
        </p:nvGrpSpPr>
        <p:grpSpPr>
          <a:xfrm>
            <a:off x="1995615" y="1821878"/>
            <a:ext cx="2557849" cy="2646878"/>
            <a:chOff x="1995615" y="1821878"/>
            <a:chExt cx="2557849" cy="2646878"/>
          </a:xfrm>
        </p:grpSpPr>
        <p:sp>
          <p:nvSpPr>
            <p:cNvPr id="1285" name="Google Shape;1285;p183"/>
            <p:cNvSpPr/>
            <p:nvPr/>
          </p:nvSpPr>
          <p:spPr>
            <a:xfrm>
              <a:off x="1995615" y="1970903"/>
              <a:ext cx="2557849" cy="2372498"/>
            </a:xfrm>
            <a:prstGeom prst="ellipse">
              <a:avLst/>
            </a:prstGeom>
            <a:solidFill>
              <a:srgbClr val="BBD6EE"/>
            </a:solidFill>
            <a:ln w="12700"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7" name="Google Shape;1287;p183"/>
            <p:cNvSpPr/>
            <p:nvPr/>
          </p:nvSpPr>
          <p:spPr>
            <a:xfrm>
              <a:off x="2236573" y="2187145"/>
              <a:ext cx="2023792" cy="1927655"/>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8" name="Google Shape;1288;p183"/>
            <p:cNvSpPr txBox="1"/>
            <p:nvPr/>
          </p:nvSpPr>
          <p:spPr>
            <a:xfrm>
              <a:off x="2519421" y="1821878"/>
              <a:ext cx="716691" cy="2646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600" b="1">
                  <a:solidFill>
                    <a:schemeClr val="accent1"/>
                  </a:solidFill>
                  <a:latin typeface="Arial"/>
                  <a:ea typeface="Arial"/>
                  <a:cs typeface="Arial"/>
                  <a:sym typeface="Arial"/>
                </a:rPr>
                <a:t>?</a:t>
              </a:r>
              <a:endParaRPr sz="16600" b="1">
                <a:solidFill>
                  <a:schemeClr val="accent1"/>
                </a:solidFill>
                <a:latin typeface="Arial"/>
                <a:ea typeface="Arial"/>
                <a:cs typeface="Arial"/>
                <a:sym typeface="Arial"/>
              </a:endParaRPr>
            </a:p>
          </p:txBody>
        </p:sp>
      </p:grpSp>
      <p:sp>
        <p:nvSpPr>
          <p:cNvPr id="3" name="Title 2">
            <a:extLst>
              <a:ext uri="{FF2B5EF4-FFF2-40B4-BE49-F238E27FC236}">
                <a16:creationId xmlns:a16="http://schemas.microsoft.com/office/drawing/2014/main" id="{D8440282-AAF0-407D-AF6C-38432C22583D}"/>
              </a:ext>
            </a:extLst>
          </p:cNvPr>
          <p:cNvSpPr>
            <a:spLocks noGrp="1"/>
          </p:cNvSpPr>
          <p:nvPr>
            <p:ph type="ctrTitle"/>
          </p:nvPr>
        </p:nvSpPr>
        <p:spPr/>
        <p:txBody>
          <a:bodyPr/>
          <a:lstStyle/>
          <a:p>
            <a:r>
              <a:rPr lang="en-US" dirty="0"/>
              <a:t>Questions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g9f5459de1d_0_2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Unit of Federal Programs Administration (UFPA)</a:t>
            </a:r>
            <a:endParaRPr/>
          </a:p>
        </p:txBody>
      </p:sp>
      <p:sp>
        <p:nvSpPr>
          <p:cNvPr id="1295" name="Google Shape;1295;g9f5459de1d_0_2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rgbClr val="7F7F7F"/>
                </a:solidFill>
              </a:rPr>
              <a:t>89</a:t>
            </a:fld>
            <a:endParaRPr>
              <a:solidFill>
                <a:srgbClr val="7F7F7F"/>
              </a:solidFill>
            </a:endParaRPr>
          </a:p>
        </p:txBody>
      </p:sp>
      <p:graphicFrame>
        <p:nvGraphicFramePr>
          <p:cNvPr id="2" name="Table 1">
            <a:extLst>
              <a:ext uri="{FF2B5EF4-FFF2-40B4-BE49-F238E27FC236}">
                <a16:creationId xmlns:a16="http://schemas.microsoft.com/office/drawing/2014/main" id="{43486721-81E9-47FA-8FC1-C28FA7C8FBF9}"/>
              </a:ext>
            </a:extLst>
          </p:cNvPr>
          <p:cNvGraphicFramePr>
            <a:graphicFrameLocks noGrp="1"/>
          </p:cNvGraphicFramePr>
          <p:nvPr>
            <p:extLst>
              <p:ext uri="{D42A27DB-BD31-4B8C-83A1-F6EECF244321}">
                <p14:modId xmlns:p14="http://schemas.microsoft.com/office/powerpoint/2010/main" val="606442341"/>
              </p:ext>
            </p:extLst>
          </p:nvPr>
        </p:nvGraphicFramePr>
        <p:xfrm>
          <a:off x="332873" y="2028825"/>
          <a:ext cx="11646793" cy="2011680"/>
        </p:xfrm>
        <a:graphic>
          <a:graphicData uri="http://schemas.openxmlformats.org/drawingml/2006/table">
            <a:tbl>
              <a:tblPr firstRow="1" bandRow="1">
                <a:tableStyleId>{5C22544A-7EE6-4342-B048-85BDC9FD1C3A}</a:tableStyleId>
              </a:tblPr>
              <a:tblGrid>
                <a:gridCol w="3293905">
                  <a:extLst>
                    <a:ext uri="{9D8B030D-6E8A-4147-A177-3AD203B41FA5}">
                      <a16:colId xmlns:a16="http://schemas.microsoft.com/office/drawing/2014/main" val="1189988562"/>
                    </a:ext>
                  </a:extLst>
                </a:gridCol>
                <a:gridCol w="3770615">
                  <a:extLst>
                    <a:ext uri="{9D8B030D-6E8A-4147-A177-3AD203B41FA5}">
                      <a16:colId xmlns:a16="http://schemas.microsoft.com/office/drawing/2014/main" val="2631275713"/>
                    </a:ext>
                  </a:extLst>
                </a:gridCol>
                <a:gridCol w="1417834">
                  <a:extLst>
                    <a:ext uri="{9D8B030D-6E8A-4147-A177-3AD203B41FA5}">
                      <a16:colId xmlns:a16="http://schemas.microsoft.com/office/drawing/2014/main" val="1090442606"/>
                    </a:ext>
                  </a:extLst>
                </a:gridCol>
                <a:gridCol w="3164439">
                  <a:extLst>
                    <a:ext uri="{9D8B030D-6E8A-4147-A177-3AD203B41FA5}">
                      <a16:colId xmlns:a16="http://schemas.microsoft.com/office/drawing/2014/main" val="1762985792"/>
                    </a:ext>
                  </a:extLst>
                </a:gridCol>
              </a:tblGrid>
              <a:tr h="335280">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UFPA</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Position</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Phone</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E-Mail</a:t>
                      </a:r>
                    </a:p>
                  </a:txBody>
                  <a:tcPr marL="71674" marR="71674" marT="39559" marB="39559"/>
                </a:tc>
                <a:extLst>
                  <a:ext uri="{0D108BD9-81ED-4DB2-BD59-A6C34878D82A}">
                    <a16:rowId xmlns:a16="http://schemas.microsoft.com/office/drawing/2014/main" val="4085241966"/>
                  </a:ext>
                </a:extLst>
              </a:tr>
              <a:tr h="335280">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Mark Kirkemier</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Executive Director of UFPA</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303-866-6780</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hlinkClick r:id="rId3"/>
                        </a:rPr>
                        <a:t>kirkemier_m@cde.state.co.us</a:t>
                      </a:r>
                      <a:r>
                        <a:rPr lang="en-US" sz="1400" b="0" kern="1200" dirty="0">
                          <a:solidFill>
                            <a:schemeClr val="tx1"/>
                          </a:solidFill>
                          <a:effectLst/>
                          <a:latin typeface="Calibri" panose="020F0502020204030204" pitchFamily="34" charset="0"/>
                          <a:ea typeface="+mn-ea"/>
                          <a:cs typeface="Calibri" panose="020F0502020204030204" pitchFamily="34" charset="0"/>
                        </a:rPr>
                        <a:t> </a:t>
                      </a:r>
                    </a:p>
                  </a:txBody>
                  <a:tcPr marL="71674" marR="71674" marT="39559" marB="39559"/>
                </a:tc>
                <a:extLst>
                  <a:ext uri="{0D108BD9-81ED-4DB2-BD59-A6C34878D82A}">
                    <a16:rowId xmlns:a16="http://schemas.microsoft.com/office/drawing/2014/main" val="3925628324"/>
                  </a:ext>
                </a:extLst>
              </a:tr>
              <a:tr h="335280">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Nazanin</a:t>
                      </a:r>
                      <a:r>
                        <a:rPr lang="en-US" sz="1400" b="0" kern="1200" baseline="0" dirty="0">
                          <a:solidFill>
                            <a:schemeClr val="tx1"/>
                          </a:solidFill>
                          <a:effectLst/>
                          <a:latin typeface="Calibri" panose="020F0502020204030204" pitchFamily="34" charset="0"/>
                          <a:ea typeface="+mn-ea"/>
                          <a:cs typeface="Calibri" panose="020F0502020204030204" pitchFamily="34" charset="0"/>
                        </a:rPr>
                        <a:t> (Nazie) Mohajeri-Nelson</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Director of ESEA Programs Office</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303-866-6205</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hlinkClick r:id="rId4"/>
                        </a:rPr>
                        <a:t>Mohajeri-nelson_n@cde.state.co.us</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extLst>
                  <a:ext uri="{0D108BD9-81ED-4DB2-BD59-A6C34878D82A}">
                    <a16:rowId xmlns:a16="http://schemas.microsoft.com/office/drawing/2014/main" val="13032584"/>
                  </a:ext>
                </a:extLst>
              </a:tr>
              <a:tr h="335280">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DeLilah Collins</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Assistant Director of ESEA Programs Office</a:t>
                      </a: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kern="1200" dirty="0">
                          <a:solidFill>
                            <a:schemeClr val="dk1"/>
                          </a:solidFill>
                          <a:effectLst/>
                          <a:latin typeface="Calibri" panose="020F0502020204030204" pitchFamily="34" charset="0"/>
                          <a:ea typeface="+mn-ea"/>
                          <a:cs typeface="Calibri" panose="020F0502020204030204" pitchFamily="34" charset="0"/>
                        </a:rPr>
                        <a:t>303-866-6850</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hlinkClick r:id="rId5"/>
                        </a:rPr>
                        <a:t>Collins_d@cde.state.co.us</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extLst>
                  <a:ext uri="{0D108BD9-81ED-4DB2-BD59-A6C34878D82A}">
                    <a16:rowId xmlns:a16="http://schemas.microsoft.com/office/drawing/2014/main" val="2790985588"/>
                  </a:ext>
                </a:extLst>
              </a:tr>
              <a:tr h="335280">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Tomas Mejia</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Director of MEP Office</a:t>
                      </a: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kern="1200" dirty="0">
                          <a:solidFill>
                            <a:schemeClr val="tx1"/>
                          </a:solidFill>
                          <a:effectLst/>
                          <a:latin typeface="Calibri" panose="020F0502020204030204" pitchFamily="34" charset="0"/>
                          <a:ea typeface="+mn-ea"/>
                          <a:cs typeface="Calibri" panose="020F0502020204030204" pitchFamily="34" charset="0"/>
                        </a:rPr>
                        <a:t>303-866-6592</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hlinkClick r:id="rId6"/>
                        </a:rPr>
                        <a:t>Mejia_t@cde.state.co.us</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extLst>
                  <a:ext uri="{0D108BD9-81ED-4DB2-BD59-A6C34878D82A}">
                    <a16:rowId xmlns:a16="http://schemas.microsoft.com/office/drawing/2014/main" val="2823088020"/>
                  </a:ext>
                </a:extLst>
              </a:tr>
              <a:tr h="335280">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Morgan Cox</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Director</a:t>
                      </a:r>
                      <a:r>
                        <a:rPr lang="en-US" sz="1400" b="0" kern="1200" baseline="0" dirty="0">
                          <a:solidFill>
                            <a:schemeClr val="tx1"/>
                          </a:solidFill>
                          <a:effectLst/>
                          <a:latin typeface="Calibri" panose="020F0502020204030204" pitchFamily="34" charset="0"/>
                          <a:ea typeface="+mn-ea"/>
                          <a:cs typeface="Calibri" panose="020F0502020204030204" pitchFamily="34" charset="0"/>
                        </a:rPr>
                        <a:t> of CLDE Office</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kern="1200" dirty="0">
                          <a:solidFill>
                            <a:schemeClr val="dk1"/>
                          </a:solidFill>
                          <a:effectLst/>
                          <a:latin typeface="Calibri" panose="020F0502020204030204" pitchFamily="34" charset="0"/>
                          <a:ea typeface="+mn-ea"/>
                          <a:cs typeface="Calibri" panose="020F0502020204030204" pitchFamily="34" charset="0"/>
                        </a:rPr>
                        <a:t>303-866-6784</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hlinkClick r:id="rId7"/>
                        </a:rPr>
                        <a:t>Cox_m@cde.state.co.us</a:t>
                      </a:r>
                      <a:r>
                        <a:rPr lang="en-US" sz="1400" b="0" kern="1200" dirty="0">
                          <a:solidFill>
                            <a:schemeClr val="tx1"/>
                          </a:solidFill>
                          <a:effectLst/>
                          <a:latin typeface="Calibri" panose="020F0502020204030204" pitchFamily="34" charset="0"/>
                          <a:ea typeface="+mn-ea"/>
                          <a:cs typeface="Calibri" panose="020F0502020204030204" pitchFamily="34" charset="0"/>
                        </a:rPr>
                        <a:t> </a:t>
                      </a:r>
                    </a:p>
                  </a:txBody>
                  <a:tcPr marL="71674" marR="71674" marT="39559" marB="39559"/>
                </a:tc>
                <a:extLst>
                  <a:ext uri="{0D108BD9-81ED-4DB2-BD59-A6C34878D82A}">
                    <a16:rowId xmlns:a16="http://schemas.microsoft.com/office/drawing/2014/main" val="210814095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98"/>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Grants Management Lifecycle – Step 1 - 4 </a:t>
            </a:r>
            <a:endParaRPr dirty="0"/>
          </a:p>
        </p:txBody>
      </p:sp>
      <p:grpSp>
        <p:nvGrpSpPr>
          <p:cNvPr id="2" name="Group 1" descr="The grants management lifecycle is an eight step process occurring at both the state education agency and local education agency level.  The State Education Agency process includes the State Education (SEA) Award, application development, application review and letter or email notification with review comments.  The Local Education Agency Process includes the local education agency planning, application completion, response to comments and notification of reviewer comments.">
            <a:extLst>
              <a:ext uri="{FF2B5EF4-FFF2-40B4-BE49-F238E27FC236}">
                <a16:creationId xmlns:a16="http://schemas.microsoft.com/office/drawing/2014/main" id="{C6A69509-6762-4481-A897-3A7FF503CA8D}"/>
              </a:ext>
            </a:extLst>
          </p:cNvPr>
          <p:cNvGrpSpPr/>
          <p:nvPr/>
        </p:nvGrpSpPr>
        <p:grpSpPr>
          <a:xfrm>
            <a:off x="778483" y="1353594"/>
            <a:ext cx="10115686" cy="4901738"/>
            <a:chOff x="778483" y="1353594"/>
            <a:chExt cx="10115686" cy="4901738"/>
          </a:xfrm>
        </p:grpSpPr>
        <p:grpSp>
          <p:nvGrpSpPr>
            <p:cNvPr id="262" name="Google Shape;262;p98"/>
            <p:cNvGrpSpPr/>
            <p:nvPr/>
          </p:nvGrpSpPr>
          <p:grpSpPr>
            <a:xfrm rot="10800000">
              <a:off x="2505287" y="1927557"/>
              <a:ext cx="2595694" cy="809392"/>
              <a:chOff x="5219477" y="995322"/>
              <a:chExt cx="6261323" cy="1514980"/>
            </a:xfrm>
          </p:grpSpPr>
          <p:sp>
            <p:nvSpPr>
              <p:cNvPr id="263" name="Google Shape;263;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64" name="Google Shape;264;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265" name="Google Shape;265;p98"/>
            <p:cNvGrpSpPr/>
            <p:nvPr/>
          </p:nvGrpSpPr>
          <p:grpSpPr>
            <a:xfrm>
              <a:off x="778483" y="1921702"/>
              <a:ext cx="2595694" cy="809392"/>
              <a:chOff x="1848457" y="2288831"/>
              <a:chExt cx="4647000" cy="1124381"/>
            </a:xfrm>
          </p:grpSpPr>
          <p:grpSp>
            <p:nvGrpSpPr>
              <p:cNvPr id="266" name="Google Shape;266;p98"/>
              <p:cNvGrpSpPr/>
              <p:nvPr/>
            </p:nvGrpSpPr>
            <p:grpSpPr>
              <a:xfrm rot="10800000">
                <a:off x="1848457" y="2288831"/>
                <a:ext cx="4647000" cy="1124381"/>
                <a:chOff x="5219477" y="995322"/>
                <a:chExt cx="6261323" cy="1514980"/>
              </a:xfrm>
            </p:grpSpPr>
            <p:sp>
              <p:nvSpPr>
                <p:cNvPr id="267" name="Google Shape;267;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68" name="Google Shape;268;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sp>
            <p:nvSpPr>
              <p:cNvPr id="269" name="Google Shape;269;p98"/>
              <p:cNvSpPr txBox="1"/>
              <p:nvPr/>
            </p:nvSpPr>
            <p:spPr>
              <a:xfrm>
                <a:off x="2385979" y="2417461"/>
                <a:ext cx="3541335" cy="641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5623"/>
                  </a:buClr>
                  <a:buSzPts val="1200"/>
                  <a:buFont typeface="Calibri"/>
                  <a:buNone/>
                </a:pPr>
                <a:r>
                  <a:rPr lang="en-US" sz="1200" b="1" i="0" u="none" strike="noStrike" cap="none">
                    <a:solidFill>
                      <a:srgbClr val="385623"/>
                    </a:solidFill>
                    <a:latin typeface="Calibri"/>
                    <a:ea typeface="Calibri"/>
                    <a:cs typeface="Calibri"/>
                    <a:sym typeface="Calibri"/>
                  </a:rPr>
                  <a:t>US DOE</a:t>
                </a:r>
                <a:endParaRPr/>
              </a:p>
              <a:p>
                <a:pPr marL="0" marR="0" lvl="0" indent="0" algn="l" rtl="0">
                  <a:lnSpc>
                    <a:spcPct val="100000"/>
                  </a:lnSpc>
                  <a:spcBef>
                    <a:spcPts val="0"/>
                  </a:spcBef>
                  <a:spcAft>
                    <a:spcPts val="0"/>
                  </a:spcAft>
                  <a:buClr>
                    <a:srgbClr val="385623"/>
                  </a:buClr>
                  <a:buSzPts val="1200"/>
                  <a:buFont typeface="Calibri"/>
                  <a:buNone/>
                </a:pPr>
                <a:r>
                  <a:rPr lang="en-US" sz="1200" b="1" i="0" u="none" strike="noStrike" cap="none">
                    <a:solidFill>
                      <a:srgbClr val="385623"/>
                    </a:solidFill>
                    <a:latin typeface="Calibri"/>
                    <a:ea typeface="Calibri"/>
                    <a:cs typeface="Calibri"/>
                    <a:sym typeface="Calibri"/>
                  </a:rPr>
                  <a:t>Legislation</a:t>
                </a:r>
                <a:endParaRPr sz="1200" b="0" i="0" u="none" strike="noStrike" cap="none">
                  <a:solidFill>
                    <a:srgbClr val="385623"/>
                  </a:solidFill>
                  <a:latin typeface="Calibri"/>
                  <a:ea typeface="Calibri"/>
                  <a:cs typeface="Calibri"/>
                  <a:sym typeface="Calibri"/>
                </a:endParaRPr>
              </a:p>
            </p:txBody>
          </p:sp>
        </p:grpSp>
        <p:grpSp>
          <p:nvGrpSpPr>
            <p:cNvPr id="270" name="Google Shape;270;p98"/>
            <p:cNvGrpSpPr/>
            <p:nvPr/>
          </p:nvGrpSpPr>
          <p:grpSpPr>
            <a:xfrm rot="10800000">
              <a:off x="2731396" y="1864887"/>
              <a:ext cx="2374469" cy="960359"/>
              <a:chOff x="1690777" y="2053087"/>
              <a:chExt cx="3700733" cy="1449238"/>
            </a:xfrm>
          </p:grpSpPr>
          <p:sp>
            <p:nvSpPr>
              <p:cNvPr id="271" name="Google Shape;271;p98"/>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72" name="Google Shape;272;p98"/>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C4E0B2"/>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73" name="Google Shape;273;p98"/>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91C46E"/>
                  </a:gs>
                  <a:gs pos="37000">
                    <a:srgbClr val="91C46E"/>
                  </a:gs>
                  <a:gs pos="94000">
                    <a:srgbClr val="62983E"/>
                  </a:gs>
                  <a:gs pos="100000">
                    <a:srgbClr val="507C33"/>
                  </a:gs>
                </a:gsLst>
                <a:lin ang="540000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274" name="Google Shape;274;p98"/>
            <p:cNvGrpSpPr/>
            <p:nvPr/>
          </p:nvGrpSpPr>
          <p:grpSpPr>
            <a:xfrm>
              <a:off x="2923339" y="1890820"/>
              <a:ext cx="2092255" cy="917073"/>
              <a:chOff x="1376812" y="1028516"/>
              <a:chExt cx="5046926" cy="1716529"/>
            </a:xfrm>
          </p:grpSpPr>
          <p:sp>
            <p:nvSpPr>
              <p:cNvPr id="275" name="Google Shape;275;p98"/>
              <p:cNvSpPr txBox="1"/>
              <p:nvPr/>
            </p:nvSpPr>
            <p:spPr>
              <a:xfrm>
                <a:off x="5367097" y="1028516"/>
                <a:ext cx="1056641" cy="17165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85623"/>
                  </a:buClr>
                  <a:buSzPts val="3600"/>
                  <a:buFont typeface="Calibri"/>
                  <a:buNone/>
                </a:pPr>
                <a:r>
                  <a:rPr lang="en-US" sz="3600" b="1" i="0" u="none" strike="noStrike" cap="none">
                    <a:solidFill>
                      <a:srgbClr val="385623"/>
                    </a:solidFill>
                    <a:latin typeface="Calibri"/>
                    <a:ea typeface="Calibri"/>
                    <a:cs typeface="Calibri"/>
                    <a:sym typeface="Calibri"/>
                  </a:rPr>
                  <a:t>1</a:t>
                </a:r>
                <a:endParaRPr/>
              </a:p>
            </p:txBody>
          </p:sp>
          <p:cxnSp>
            <p:nvCxnSpPr>
              <p:cNvPr id="276" name="Google Shape;276;p98"/>
              <p:cNvCxnSpPr/>
              <p:nvPr/>
            </p:nvCxnSpPr>
            <p:spPr>
              <a:xfrm>
                <a:off x="5293951" y="1244178"/>
                <a:ext cx="0" cy="1147353"/>
              </a:xfrm>
              <a:prstGeom prst="straightConnector1">
                <a:avLst/>
              </a:prstGeom>
              <a:noFill/>
              <a:ln w="31750" cap="flat" cmpd="sng">
                <a:solidFill>
                  <a:srgbClr val="385623"/>
                </a:solidFill>
                <a:prstDash val="solid"/>
                <a:miter lim="800000"/>
                <a:headEnd type="none" w="sm" len="sm"/>
                <a:tailEnd type="none" w="sm" len="sm"/>
              </a:ln>
            </p:spPr>
          </p:cxnSp>
          <p:sp>
            <p:nvSpPr>
              <p:cNvPr id="277" name="Google Shape;277;p98"/>
              <p:cNvSpPr txBox="1"/>
              <p:nvPr/>
            </p:nvSpPr>
            <p:spPr>
              <a:xfrm>
                <a:off x="1376812" y="1361625"/>
                <a:ext cx="3781561" cy="8641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385623"/>
                  </a:buClr>
                  <a:buSzPts val="1200"/>
                  <a:buFont typeface="Calibri"/>
                  <a:buNone/>
                </a:pPr>
                <a:r>
                  <a:rPr lang="en-US" sz="1200" b="1" i="0" u="none" strike="noStrike" cap="none">
                    <a:solidFill>
                      <a:srgbClr val="385623"/>
                    </a:solidFill>
                    <a:latin typeface="Calibri"/>
                    <a:ea typeface="Calibri"/>
                    <a:cs typeface="Calibri"/>
                    <a:sym typeface="Calibri"/>
                  </a:rPr>
                  <a:t>State Education Agency (SEA) Award</a:t>
                </a:r>
                <a:endParaRPr sz="1200" b="0" i="0" u="none" strike="noStrike" cap="none">
                  <a:solidFill>
                    <a:srgbClr val="385623"/>
                  </a:solidFill>
                  <a:latin typeface="Calibri"/>
                  <a:ea typeface="Calibri"/>
                  <a:cs typeface="Calibri"/>
                  <a:sym typeface="Calibri"/>
                </a:endParaRPr>
              </a:p>
            </p:txBody>
          </p:sp>
        </p:grpSp>
        <p:grpSp>
          <p:nvGrpSpPr>
            <p:cNvPr id="278" name="Google Shape;278;p98"/>
            <p:cNvGrpSpPr/>
            <p:nvPr/>
          </p:nvGrpSpPr>
          <p:grpSpPr>
            <a:xfrm rot="10800000">
              <a:off x="2510273" y="3008190"/>
              <a:ext cx="2595694" cy="809392"/>
              <a:chOff x="5219477" y="995322"/>
              <a:chExt cx="6261323" cy="1514980"/>
            </a:xfrm>
          </p:grpSpPr>
          <p:sp>
            <p:nvSpPr>
              <p:cNvPr id="279" name="Google Shape;279;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80" name="Google Shape;280;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281" name="Google Shape;281;p98"/>
            <p:cNvGrpSpPr/>
            <p:nvPr/>
          </p:nvGrpSpPr>
          <p:grpSpPr>
            <a:xfrm>
              <a:off x="783469" y="3002339"/>
              <a:ext cx="2595694" cy="844569"/>
              <a:chOff x="1848457" y="2288831"/>
              <a:chExt cx="4647000" cy="1173246"/>
            </a:xfrm>
          </p:grpSpPr>
          <p:grpSp>
            <p:nvGrpSpPr>
              <p:cNvPr id="282" name="Google Shape;282;p98"/>
              <p:cNvGrpSpPr/>
              <p:nvPr/>
            </p:nvGrpSpPr>
            <p:grpSpPr>
              <a:xfrm rot="10800000">
                <a:off x="1848457" y="2288831"/>
                <a:ext cx="4647000" cy="1124381"/>
                <a:chOff x="5219477" y="995322"/>
                <a:chExt cx="6261323" cy="1514980"/>
              </a:xfrm>
            </p:grpSpPr>
            <p:sp>
              <p:nvSpPr>
                <p:cNvPr id="283" name="Google Shape;283;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84" name="Google Shape;284;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sp>
            <p:nvSpPr>
              <p:cNvPr id="285" name="Google Shape;285;p98"/>
              <p:cNvSpPr txBox="1"/>
              <p:nvPr/>
            </p:nvSpPr>
            <p:spPr>
              <a:xfrm>
                <a:off x="2147903" y="2307685"/>
                <a:ext cx="3898174" cy="1154392"/>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1E4E79"/>
                  </a:buClr>
                  <a:buSzPts val="1200"/>
                  <a:buFont typeface="Arial"/>
                  <a:buChar char="•"/>
                </a:pPr>
                <a:r>
                  <a:rPr lang="en-US" sz="1200" b="1" i="0" u="none" strike="noStrike" cap="none">
                    <a:solidFill>
                      <a:srgbClr val="1E4E79"/>
                    </a:solidFill>
                    <a:latin typeface="Calibri"/>
                    <a:ea typeface="Calibri"/>
                    <a:cs typeface="Calibri"/>
                    <a:sym typeface="Calibri"/>
                  </a:rPr>
                  <a:t>Plan and develop submission</a:t>
                </a:r>
                <a:endParaRPr/>
              </a:p>
              <a:p>
                <a:pPr marL="171450" marR="0" lvl="0" indent="-171450" algn="l" rtl="0">
                  <a:lnSpc>
                    <a:spcPct val="100000"/>
                  </a:lnSpc>
                  <a:spcBef>
                    <a:spcPts val="0"/>
                  </a:spcBef>
                  <a:spcAft>
                    <a:spcPts val="0"/>
                  </a:spcAft>
                  <a:buClr>
                    <a:srgbClr val="1E4E79"/>
                  </a:buClr>
                  <a:buSzPts val="1200"/>
                  <a:buFont typeface="Arial"/>
                  <a:buChar char="•"/>
                </a:pPr>
                <a:r>
                  <a:rPr lang="en-US" sz="1200" b="1" i="0" u="none" strike="noStrike" cap="none">
                    <a:solidFill>
                      <a:srgbClr val="1E4E79"/>
                    </a:solidFill>
                    <a:latin typeface="Calibri"/>
                    <a:ea typeface="Calibri"/>
                    <a:cs typeface="Calibri"/>
                    <a:sym typeface="Calibri"/>
                  </a:rPr>
                  <a:t>Provide Technical Assist. </a:t>
                </a:r>
                <a:endParaRPr/>
              </a:p>
              <a:p>
                <a:pPr marL="171450" marR="0" lvl="0" indent="-171450" algn="l" rtl="0">
                  <a:lnSpc>
                    <a:spcPct val="100000"/>
                  </a:lnSpc>
                  <a:spcBef>
                    <a:spcPts val="0"/>
                  </a:spcBef>
                  <a:spcAft>
                    <a:spcPts val="0"/>
                  </a:spcAft>
                  <a:buClr>
                    <a:srgbClr val="1E4E79"/>
                  </a:buClr>
                  <a:buSzPts val="1200"/>
                  <a:buFont typeface="Arial"/>
                  <a:buChar char="•"/>
                </a:pPr>
                <a:r>
                  <a:rPr lang="en-US" sz="1200" b="1" i="0" u="none" strike="noStrike" cap="none">
                    <a:solidFill>
                      <a:srgbClr val="1E4E79"/>
                    </a:solidFill>
                    <a:latin typeface="Calibri"/>
                    <a:ea typeface="Calibri"/>
                    <a:cs typeface="Calibri"/>
                    <a:sym typeface="Calibri"/>
                  </a:rPr>
                  <a:t>Obtain Reviewers</a:t>
                </a:r>
                <a:r>
                  <a:rPr lang="en-US" sz="1200" b="0" i="0" u="none" strike="noStrike" cap="none">
                    <a:solidFill>
                      <a:srgbClr val="1E4E79"/>
                    </a:solidFill>
                    <a:latin typeface="Calibri"/>
                    <a:ea typeface="Calibri"/>
                    <a:cs typeface="Calibri"/>
                    <a:sym typeface="Calibri"/>
                  </a:rPr>
                  <a:t> </a:t>
                </a:r>
                <a:endParaRPr sz="1200" b="0" i="0" u="none" strike="noStrike" cap="none">
                  <a:solidFill>
                    <a:srgbClr val="1E4E79"/>
                  </a:solidFill>
                  <a:latin typeface="Calibri"/>
                  <a:ea typeface="Calibri"/>
                  <a:cs typeface="Calibri"/>
                  <a:sym typeface="Calibri"/>
                </a:endParaRPr>
              </a:p>
            </p:txBody>
          </p:sp>
        </p:grpSp>
        <p:grpSp>
          <p:nvGrpSpPr>
            <p:cNvPr id="286" name="Google Shape;286;p98"/>
            <p:cNvGrpSpPr/>
            <p:nvPr/>
          </p:nvGrpSpPr>
          <p:grpSpPr>
            <a:xfrm rot="10800000">
              <a:off x="2736382" y="2945520"/>
              <a:ext cx="2374469" cy="960359"/>
              <a:chOff x="1690777" y="2053087"/>
              <a:chExt cx="3700733" cy="1449238"/>
            </a:xfrm>
          </p:grpSpPr>
          <p:sp>
            <p:nvSpPr>
              <p:cNvPr id="287" name="Google Shape;287;p98"/>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88" name="Google Shape;288;p98"/>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BBD6EE"/>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89" name="Google Shape;289;p98"/>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81B2DE"/>
                  </a:gs>
                  <a:gs pos="37000">
                    <a:srgbClr val="81B2DE"/>
                  </a:gs>
                  <a:gs pos="94000">
                    <a:srgbClr val="3D89CD"/>
                  </a:gs>
                  <a:gs pos="100000">
                    <a:srgbClr val="2C70AE"/>
                  </a:gs>
                </a:gsLst>
                <a:lin ang="540000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290" name="Google Shape;290;p98"/>
            <p:cNvGrpSpPr/>
            <p:nvPr/>
          </p:nvGrpSpPr>
          <p:grpSpPr>
            <a:xfrm>
              <a:off x="2849843" y="2962875"/>
              <a:ext cx="2138961" cy="917073"/>
              <a:chOff x="1376812" y="1028516"/>
              <a:chExt cx="5159588" cy="1716529"/>
            </a:xfrm>
          </p:grpSpPr>
          <p:sp>
            <p:nvSpPr>
              <p:cNvPr id="291" name="Google Shape;291;p98"/>
              <p:cNvSpPr txBox="1"/>
              <p:nvPr/>
            </p:nvSpPr>
            <p:spPr>
              <a:xfrm>
                <a:off x="5479760" y="1028516"/>
                <a:ext cx="1056640" cy="17165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E4E79"/>
                  </a:buClr>
                  <a:buSzPts val="3600"/>
                  <a:buFont typeface="Calibri"/>
                  <a:buNone/>
                </a:pPr>
                <a:r>
                  <a:rPr lang="en-US" sz="3600" b="1" i="0" u="none" strike="noStrike" cap="none">
                    <a:solidFill>
                      <a:srgbClr val="1E4E79"/>
                    </a:solidFill>
                    <a:latin typeface="Calibri"/>
                    <a:ea typeface="Calibri"/>
                    <a:cs typeface="Calibri"/>
                    <a:sym typeface="Calibri"/>
                  </a:rPr>
                  <a:t>2</a:t>
                </a:r>
                <a:endParaRPr/>
              </a:p>
            </p:txBody>
          </p:sp>
          <p:cxnSp>
            <p:nvCxnSpPr>
              <p:cNvPr id="292" name="Google Shape;292;p98"/>
              <p:cNvCxnSpPr/>
              <p:nvPr/>
            </p:nvCxnSpPr>
            <p:spPr>
              <a:xfrm>
                <a:off x="5293951" y="1244178"/>
                <a:ext cx="0" cy="1147353"/>
              </a:xfrm>
              <a:prstGeom prst="straightConnector1">
                <a:avLst/>
              </a:prstGeom>
              <a:noFill/>
              <a:ln w="31750" cap="flat" cmpd="sng">
                <a:solidFill>
                  <a:srgbClr val="1E4E79"/>
                </a:solidFill>
                <a:prstDash val="solid"/>
                <a:miter lim="800000"/>
                <a:headEnd type="none" w="sm" len="sm"/>
                <a:tailEnd type="none" w="sm" len="sm"/>
              </a:ln>
            </p:spPr>
          </p:cxnSp>
          <p:sp>
            <p:nvSpPr>
              <p:cNvPr id="293" name="Google Shape;293;p98"/>
              <p:cNvSpPr txBox="1"/>
              <p:nvPr/>
            </p:nvSpPr>
            <p:spPr>
              <a:xfrm>
                <a:off x="1376812" y="1361625"/>
                <a:ext cx="3781562" cy="8641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1E4E79"/>
                  </a:buClr>
                  <a:buSzPts val="1200"/>
                  <a:buFont typeface="Calibri"/>
                  <a:buNone/>
                </a:pPr>
                <a:r>
                  <a:rPr lang="en-US" sz="1200" b="1" i="0" u="none" strike="noStrike" cap="none">
                    <a:solidFill>
                      <a:srgbClr val="1E4E79"/>
                    </a:solidFill>
                    <a:latin typeface="Calibri"/>
                    <a:ea typeface="Calibri"/>
                    <a:cs typeface="Calibri"/>
                    <a:sym typeface="Calibri"/>
                  </a:rPr>
                  <a:t>Application Development  </a:t>
                </a:r>
                <a:endParaRPr sz="1200" b="0" i="0" u="none" strike="noStrike" cap="none">
                  <a:solidFill>
                    <a:srgbClr val="1E4E79"/>
                  </a:solidFill>
                  <a:latin typeface="Calibri"/>
                  <a:ea typeface="Calibri"/>
                  <a:cs typeface="Calibri"/>
                  <a:sym typeface="Calibri"/>
                </a:endParaRPr>
              </a:p>
            </p:txBody>
          </p:sp>
        </p:grpSp>
        <p:grpSp>
          <p:nvGrpSpPr>
            <p:cNvPr id="294" name="Google Shape;294;p98"/>
            <p:cNvGrpSpPr/>
            <p:nvPr/>
          </p:nvGrpSpPr>
          <p:grpSpPr>
            <a:xfrm rot="10800000">
              <a:off x="2535868" y="4051974"/>
              <a:ext cx="2595694" cy="809392"/>
              <a:chOff x="5219477" y="995322"/>
              <a:chExt cx="6261323" cy="1514980"/>
            </a:xfrm>
          </p:grpSpPr>
          <p:sp>
            <p:nvSpPr>
              <p:cNvPr id="295" name="Google Shape;295;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96" name="Google Shape;296;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297" name="Google Shape;297;p98"/>
            <p:cNvGrpSpPr/>
            <p:nvPr/>
          </p:nvGrpSpPr>
          <p:grpSpPr>
            <a:xfrm>
              <a:off x="809065" y="4046121"/>
              <a:ext cx="2595694" cy="809392"/>
              <a:chOff x="1848457" y="2288831"/>
              <a:chExt cx="4647000" cy="1124381"/>
            </a:xfrm>
          </p:grpSpPr>
          <p:grpSp>
            <p:nvGrpSpPr>
              <p:cNvPr id="298" name="Google Shape;298;p98"/>
              <p:cNvGrpSpPr/>
              <p:nvPr/>
            </p:nvGrpSpPr>
            <p:grpSpPr>
              <a:xfrm rot="10800000">
                <a:off x="1848457" y="2288831"/>
                <a:ext cx="4647000" cy="1124381"/>
                <a:chOff x="5219477" y="995322"/>
                <a:chExt cx="6261323" cy="1514980"/>
              </a:xfrm>
            </p:grpSpPr>
            <p:sp>
              <p:nvSpPr>
                <p:cNvPr id="299" name="Google Shape;299;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00" name="Google Shape;300;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sp>
            <p:nvSpPr>
              <p:cNvPr id="301" name="Google Shape;301;p98"/>
              <p:cNvSpPr txBox="1"/>
              <p:nvPr/>
            </p:nvSpPr>
            <p:spPr>
              <a:xfrm>
                <a:off x="2244807" y="2534896"/>
                <a:ext cx="3687333" cy="64133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833C0B"/>
                  </a:buClr>
                  <a:buSzPts val="1200"/>
                  <a:buFont typeface="Arial"/>
                  <a:buChar char="•"/>
                </a:pPr>
                <a:r>
                  <a:rPr lang="en-US" sz="1200" b="1" i="0" u="none" strike="noStrike" cap="none">
                    <a:solidFill>
                      <a:srgbClr val="833C0B"/>
                    </a:solidFill>
                    <a:latin typeface="Calibri"/>
                    <a:ea typeface="Calibri"/>
                    <a:cs typeface="Calibri"/>
                    <a:sym typeface="Calibri"/>
                  </a:rPr>
                  <a:t>Review for Completion</a:t>
                </a:r>
                <a:endParaRPr/>
              </a:p>
              <a:p>
                <a:pPr marL="171450" marR="0" lvl="0" indent="-171450" algn="l" rtl="0">
                  <a:lnSpc>
                    <a:spcPct val="100000"/>
                  </a:lnSpc>
                  <a:spcBef>
                    <a:spcPts val="0"/>
                  </a:spcBef>
                  <a:spcAft>
                    <a:spcPts val="0"/>
                  </a:spcAft>
                  <a:buClr>
                    <a:srgbClr val="833C0B"/>
                  </a:buClr>
                  <a:buSzPts val="1200"/>
                  <a:buFont typeface="Arial"/>
                  <a:buChar char="•"/>
                </a:pPr>
                <a:r>
                  <a:rPr lang="en-US" sz="1200" b="1" i="0" u="none" strike="noStrike" cap="none">
                    <a:solidFill>
                      <a:srgbClr val="833C0B"/>
                    </a:solidFill>
                    <a:latin typeface="Calibri"/>
                    <a:ea typeface="Calibri"/>
                    <a:cs typeface="Calibri"/>
                    <a:sym typeface="Calibri"/>
                  </a:rPr>
                  <a:t>Generate feedback</a:t>
                </a:r>
                <a:endParaRPr sz="1200" b="0" i="0" u="none" strike="noStrike" cap="none">
                  <a:solidFill>
                    <a:srgbClr val="833C0B"/>
                  </a:solidFill>
                  <a:latin typeface="Calibri"/>
                  <a:ea typeface="Calibri"/>
                  <a:cs typeface="Calibri"/>
                  <a:sym typeface="Calibri"/>
                </a:endParaRPr>
              </a:p>
            </p:txBody>
          </p:sp>
        </p:grpSp>
        <p:grpSp>
          <p:nvGrpSpPr>
            <p:cNvPr id="302" name="Google Shape;302;p98"/>
            <p:cNvGrpSpPr/>
            <p:nvPr/>
          </p:nvGrpSpPr>
          <p:grpSpPr>
            <a:xfrm rot="10800000">
              <a:off x="2761977" y="3989304"/>
              <a:ext cx="2374469" cy="960359"/>
              <a:chOff x="1690777" y="2053087"/>
              <a:chExt cx="3700733" cy="1449238"/>
            </a:xfrm>
          </p:grpSpPr>
          <p:sp>
            <p:nvSpPr>
              <p:cNvPr id="303" name="Google Shape;303;p98"/>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04" name="Google Shape;304;p98"/>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F7CAA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05" name="Google Shape;305;p98"/>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F19B60"/>
                  </a:gs>
                  <a:gs pos="37000">
                    <a:srgbClr val="F19B60"/>
                  </a:gs>
                  <a:gs pos="94000">
                    <a:srgbClr val="C75B11"/>
                  </a:gs>
                  <a:gs pos="100000">
                    <a:srgbClr val="BD5610"/>
                  </a:gs>
                </a:gsLst>
                <a:lin ang="540000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306" name="Google Shape;306;p98"/>
            <p:cNvGrpSpPr/>
            <p:nvPr/>
          </p:nvGrpSpPr>
          <p:grpSpPr>
            <a:xfrm>
              <a:off x="2918752" y="4006423"/>
              <a:ext cx="2092255" cy="917073"/>
              <a:chOff x="1376812" y="1028516"/>
              <a:chExt cx="5046926" cy="1716529"/>
            </a:xfrm>
          </p:grpSpPr>
          <p:sp>
            <p:nvSpPr>
              <p:cNvPr id="307" name="Google Shape;307;p98"/>
              <p:cNvSpPr txBox="1"/>
              <p:nvPr/>
            </p:nvSpPr>
            <p:spPr>
              <a:xfrm>
                <a:off x="5367097" y="1028516"/>
                <a:ext cx="1056641" cy="17165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33C0B"/>
                  </a:buClr>
                  <a:buSzPts val="3600"/>
                  <a:buFont typeface="Calibri"/>
                  <a:buNone/>
                </a:pPr>
                <a:r>
                  <a:rPr lang="en-US" sz="3600" b="1" i="0" u="none" strike="noStrike" cap="none">
                    <a:solidFill>
                      <a:srgbClr val="833C0B"/>
                    </a:solidFill>
                    <a:latin typeface="Calibri"/>
                    <a:ea typeface="Calibri"/>
                    <a:cs typeface="Calibri"/>
                    <a:sym typeface="Calibri"/>
                  </a:rPr>
                  <a:t>3</a:t>
                </a:r>
                <a:endParaRPr/>
              </a:p>
            </p:txBody>
          </p:sp>
          <p:cxnSp>
            <p:nvCxnSpPr>
              <p:cNvPr id="308" name="Google Shape;308;p98"/>
              <p:cNvCxnSpPr/>
              <p:nvPr/>
            </p:nvCxnSpPr>
            <p:spPr>
              <a:xfrm>
                <a:off x="5293951" y="1244178"/>
                <a:ext cx="0" cy="1147353"/>
              </a:xfrm>
              <a:prstGeom prst="straightConnector1">
                <a:avLst/>
              </a:prstGeom>
              <a:noFill/>
              <a:ln w="31750" cap="flat" cmpd="sng">
                <a:solidFill>
                  <a:srgbClr val="833C0B"/>
                </a:solidFill>
                <a:prstDash val="solid"/>
                <a:miter lim="800000"/>
                <a:headEnd type="none" w="sm" len="sm"/>
                <a:tailEnd type="none" w="sm" len="sm"/>
              </a:ln>
            </p:spPr>
          </p:cxnSp>
          <p:sp>
            <p:nvSpPr>
              <p:cNvPr id="309" name="Google Shape;309;p98"/>
              <p:cNvSpPr txBox="1"/>
              <p:nvPr/>
            </p:nvSpPr>
            <p:spPr>
              <a:xfrm>
                <a:off x="1376812" y="1361625"/>
                <a:ext cx="3781561" cy="51847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833C0B"/>
                  </a:buClr>
                  <a:buSzPts val="1200"/>
                  <a:buFont typeface="Calibri"/>
                  <a:buNone/>
                </a:pPr>
                <a:r>
                  <a:rPr lang="en-US" sz="1200" b="1" i="0" u="none" strike="noStrike" cap="none">
                    <a:solidFill>
                      <a:srgbClr val="833C0B"/>
                    </a:solidFill>
                    <a:latin typeface="Calibri"/>
                    <a:ea typeface="Calibri"/>
                    <a:cs typeface="Calibri"/>
                    <a:sym typeface="Calibri"/>
                  </a:rPr>
                  <a:t>Application Review</a:t>
                </a:r>
                <a:endParaRPr sz="1200" b="0" i="0" u="none" strike="noStrike" cap="none">
                  <a:solidFill>
                    <a:srgbClr val="833C0B"/>
                  </a:solidFill>
                  <a:latin typeface="Calibri"/>
                  <a:ea typeface="Calibri"/>
                  <a:cs typeface="Calibri"/>
                  <a:sym typeface="Calibri"/>
                </a:endParaRPr>
              </a:p>
            </p:txBody>
          </p:sp>
        </p:grpSp>
        <p:grpSp>
          <p:nvGrpSpPr>
            <p:cNvPr id="310" name="Google Shape;310;p98"/>
            <p:cNvGrpSpPr/>
            <p:nvPr/>
          </p:nvGrpSpPr>
          <p:grpSpPr>
            <a:xfrm rot="10800000">
              <a:off x="8263010" y="1898488"/>
              <a:ext cx="2595694" cy="809392"/>
              <a:chOff x="5219477" y="995322"/>
              <a:chExt cx="6261323" cy="1514980"/>
            </a:xfrm>
          </p:grpSpPr>
          <p:sp>
            <p:nvSpPr>
              <p:cNvPr id="311" name="Google Shape;311;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12" name="Google Shape;312;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313" name="Google Shape;313;p98"/>
            <p:cNvGrpSpPr/>
            <p:nvPr/>
          </p:nvGrpSpPr>
          <p:grpSpPr>
            <a:xfrm>
              <a:off x="6536206" y="1892635"/>
              <a:ext cx="2595694" cy="855858"/>
              <a:chOff x="1848457" y="2288831"/>
              <a:chExt cx="4647000" cy="1188930"/>
            </a:xfrm>
          </p:grpSpPr>
          <p:grpSp>
            <p:nvGrpSpPr>
              <p:cNvPr id="314" name="Google Shape;314;p98"/>
              <p:cNvGrpSpPr/>
              <p:nvPr/>
            </p:nvGrpSpPr>
            <p:grpSpPr>
              <a:xfrm rot="10800000">
                <a:off x="1848457" y="2288831"/>
                <a:ext cx="4647000" cy="1124381"/>
                <a:chOff x="5219477" y="995322"/>
                <a:chExt cx="6261323" cy="1514980"/>
              </a:xfrm>
            </p:grpSpPr>
            <p:sp>
              <p:nvSpPr>
                <p:cNvPr id="315" name="Google Shape;315;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16" name="Google Shape;316;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sp>
            <p:nvSpPr>
              <p:cNvPr id="317" name="Google Shape;317;p98"/>
              <p:cNvSpPr txBox="1"/>
              <p:nvPr/>
            </p:nvSpPr>
            <p:spPr>
              <a:xfrm>
                <a:off x="2385979" y="2323367"/>
                <a:ext cx="3541335" cy="1154394"/>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385623"/>
                  </a:buClr>
                  <a:buSzPts val="1200"/>
                  <a:buFont typeface="Arial"/>
                  <a:buChar char="•"/>
                </a:pPr>
                <a:r>
                  <a:rPr lang="en-US" sz="1200" b="1" i="0" u="none" strike="noStrike" cap="none">
                    <a:solidFill>
                      <a:srgbClr val="385623"/>
                    </a:solidFill>
                    <a:latin typeface="Calibri"/>
                    <a:ea typeface="Calibri"/>
                    <a:cs typeface="Calibri"/>
                    <a:sym typeface="Calibri"/>
                  </a:rPr>
                  <a:t>Conduct a Needs Assessment</a:t>
                </a:r>
                <a:endParaRPr/>
              </a:p>
              <a:p>
                <a:pPr marL="214313" marR="0" lvl="0" indent="-214313" algn="l" rtl="0">
                  <a:lnSpc>
                    <a:spcPct val="100000"/>
                  </a:lnSpc>
                  <a:spcBef>
                    <a:spcPts val="0"/>
                  </a:spcBef>
                  <a:spcAft>
                    <a:spcPts val="0"/>
                  </a:spcAft>
                  <a:buClr>
                    <a:srgbClr val="385623"/>
                  </a:buClr>
                  <a:buSzPts val="1200"/>
                  <a:buFont typeface="Arial"/>
                  <a:buChar char="•"/>
                </a:pPr>
                <a:r>
                  <a:rPr lang="en-US" sz="1200" b="1" i="0" u="none" strike="noStrike" cap="none">
                    <a:solidFill>
                      <a:srgbClr val="385623"/>
                    </a:solidFill>
                    <a:latin typeface="Calibri"/>
                    <a:ea typeface="Calibri"/>
                    <a:cs typeface="Calibri"/>
                    <a:sym typeface="Calibri"/>
                  </a:rPr>
                  <a:t>Develop a plan to prioritize needs </a:t>
                </a:r>
                <a:endParaRPr/>
              </a:p>
            </p:txBody>
          </p:sp>
        </p:grpSp>
        <p:grpSp>
          <p:nvGrpSpPr>
            <p:cNvPr id="318" name="Google Shape;318;p98"/>
            <p:cNvGrpSpPr/>
            <p:nvPr/>
          </p:nvGrpSpPr>
          <p:grpSpPr>
            <a:xfrm rot="10800000">
              <a:off x="8489119" y="1835818"/>
              <a:ext cx="2374469" cy="960359"/>
              <a:chOff x="1690777" y="2053087"/>
              <a:chExt cx="3700733" cy="1449238"/>
            </a:xfrm>
          </p:grpSpPr>
          <p:sp>
            <p:nvSpPr>
              <p:cNvPr id="319" name="Google Shape;319;p98"/>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20" name="Google Shape;320;p98"/>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C4E0B2"/>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21" name="Google Shape;321;p98"/>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91C46E"/>
                  </a:gs>
                  <a:gs pos="37000">
                    <a:srgbClr val="91C46E"/>
                  </a:gs>
                  <a:gs pos="94000">
                    <a:srgbClr val="62983E"/>
                  </a:gs>
                  <a:gs pos="100000">
                    <a:srgbClr val="507C33"/>
                  </a:gs>
                </a:gsLst>
                <a:lin ang="540000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322" name="Google Shape;322;p98"/>
            <p:cNvGrpSpPr/>
            <p:nvPr/>
          </p:nvGrpSpPr>
          <p:grpSpPr>
            <a:xfrm>
              <a:off x="8681062" y="1861751"/>
              <a:ext cx="2092255" cy="917073"/>
              <a:chOff x="1376812" y="1028516"/>
              <a:chExt cx="5046926" cy="1716529"/>
            </a:xfrm>
          </p:grpSpPr>
          <p:sp>
            <p:nvSpPr>
              <p:cNvPr id="323" name="Google Shape;323;p98"/>
              <p:cNvSpPr txBox="1"/>
              <p:nvPr/>
            </p:nvSpPr>
            <p:spPr>
              <a:xfrm>
                <a:off x="5367097" y="1028516"/>
                <a:ext cx="1056641" cy="17165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85623"/>
                  </a:buClr>
                  <a:buSzPts val="3600"/>
                  <a:buFont typeface="Calibri"/>
                  <a:buNone/>
                </a:pPr>
                <a:r>
                  <a:rPr lang="en-US" sz="3600" b="1" i="0" u="none" strike="noStrike" cap="none">
                    <a:solidFill>
                      <a:srgbClr val="385623"/>
                    </a:solidFill>
                    <a:latin typeface="Calibri"/>
                    <a:ea typeface="Calibri"/>
                    <a:cs typeface="Calibri"/>
                    <a:sym typeface="Calibri"/>
                  </a:rPr>
                  <a:t>1</a:t>
                </a:r>
                <a:endParaRPr/>
              </a:p>
            </p:txBody>
          </p:sp>
          <p:cxnSp>
            <p:nvCxnSpPr>
              <p:cNvPr id="324" name="Google Shape;324;p98"/>
              <p:cNvCxnSpPr/>
              <p:nvPr/>
            </p:nvCxnSpPr>
            <p:spPr>
              <a:xfrm>
                <a:off x="5293951" y="1244178"/>
                <a:ext cx="0" cy="1147353"/>
              </a:xfrm>
              <a:prstGeom prst="straightConnector1">
                <a:avLst/>
              </a:prstGeom>
              <a:noFill/>
              <a:ln w="31750" cap="flat" cmpd="sng">
                <a:solidFill>
                  <a:srgbClr val="385623"/>
                </a:solidFill>
                <a:prstDash val="solid"/>
                <a:miter lim="800000"/>
                <a:headEnd type="none" w="sm" len="sm"/>
                <a:tailEnd type="none" w="sm" len="sm"/>
              </a:ln>
            </p:spPr>
          </p:cxnSp>
          <p:sp>
            <p:nvSpPr>
              <p:cNvPr id="325" name="Google Shape;325;p98"/>
              <p:cNvSpPr txBox="1"/>
              <p:nvPr/>
            </p:nvSpPr>
            <p:spPr>
              <a:xfrm>
                <a:off x="1376812" y="1361625"/>
                <a:ext cx="3781561" cy="8641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385623"/>
                  </a:buClr>
                  <a:buSzPts val="1200"/>
                  <a:buFont typeface="Calibri"/>
                  <a:buNone/>
                </a:pPr>
                <a:r>
                  <a:rPr lang="en-US" sz="1200" b="1" i="0" u="none" strike="noStrike" cap="none">
                    <a:solidFill>
                      <a:srgbClr val="385623"/>
                    </a:solidFill>
                    <a:latin typeface="Calibri"/>
                    <a:ea typeface="Calibri"/>
                    <a:cs typeface="Calibri"/>
                    <a:sym typeface="Calibri"/>
                  </a:rPr>
                  <a:t>Local Education Agency Planning</a:t>
                </a:r>
                <a:endParaRPr sz="1200" b="0" i="0" u="none" strike="noStrike" cap="none">
                  <a:solidFill>
                    <a:srgbClr val="385623"/>
                  </a:solidFill>
                  <a:latin typeface="Calibri"/>
                  <a:ea typeface="Calibri"/>
                  <a:cs typeface="Calibri"/>
                  <a:sym typeface="Calibri"/>
                </a:endParaRPr>
              </a:p>
            </p:txBody>
          </p:sp>
        </p:grpSp>
        <p:grpSp>
          <p:nvGrpSpPr>
            <p:cNvPr id="326" name="Google Shape;326;p98"/>
            <p:cNvGrpSpPr/>
            <p:nvPr/>
          </p:nvGrpSpPr>
          <p:grpSpPr>
            <a:xfrm rot="10800000">
              <a:off x="8267996" y="2979121"/>
              <a:ext cx="2595694" cy="809392"/>
              <a:chOff x="5219477" y="995322"/>
              <a:chExt cx="6261323" cy="1514980"/>
            </a:xfrm>
          </p:grpSpPr>
          <p:sp>
            <p:nvSpPr>
              <p:cNvPr id="327" name="Google Shape;327;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28" name="Google Shape;328;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329" name="Google Shape;329;p98"/>
            <p:cNvGrpSpPr/>
            <p:nvPr/>
          </p:nvGrpSpPr>
          <p:grpSpPr>
            <a:xfrm>
              <a:off x="6541192" y="2973266"/>
              <a:ext cx="2595694" cy="809392"/>
              <a:chOff x="1848457" y="2288831"/>
              <a:chExt cx="4647000" cy="1124381"/>
            </a:xfrm>
          </p:grpSpPr>
          <p:grpSp>
            <p:nvGrpSpPr>
              <p:cNvPr id="330" name="Google Shape;330;p98"/>
              <p:cNvGrpSpPr/>
              <p:nvPr/>
            </p:nvGrpSpPr>
            <p:grpSpPr>
              <a:xfrm rot="10800000">
                <a:off x="1848457" y="2288831"/>
                <a:ext cx="4647000" cy="1124381"/>
                <a:chOff x="5219477" y="995322"/>
                <a:chExt cx="6261323" cy="1514980"/>
              </a:xfrm>
            </p:grpSpPr>
            <p:sp>
              <p:nvSpPr>
                <p:cNvPr id="331" name="Google Shape;331;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32" name="Google Shape;332;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sp>
            <p:nvSpPr>
              <p:cNvPr id="333" name="Google Shape;333;p98"/>
              <p:cNvSpPr txBox="1"/>
              <p:nvPr/>
            </p:nvSpPr>
            <p:spPr>
              <a:xfrm>
                <a:off x="2385979" y="2417461"/>
                <a:ext cx="3541335" cy="64133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1E4E79"/>
                  </a:buClr>
                  <a:buSzPts val="1200"/>
                  <a:buFont typeface="Arial"/>
                  <a:buChar char="•"/>
                </a:pPr>
                <a:r>
                  <a:rPr lang="en-US" sz="1200" b="1" i="0" u="none" strike="noStrike" cap="none">
                    <a:solidFill>
                      <a:srgbClr val="1E4E79"/>
                    </a:solidFill>
                    <a:latin typeface="Calibri"/>
                    <a:ea typeface="Calibri"/>
                    <a:cs typeface="Calibri"/>
                    <a:sym typeface="Calibri"/>
                  </a:rPr>
                  <a:t>Complete and submit application</a:t>
                </a:r>
                <a:endParaRPr sz="1200" b="0" i="0" u="none" strike="noStrike" cap="none">
                  <a:solidFill>
                    <a:srgbClr val="1E4E79"/>
                  </a:solidFill>
                  <a:latin typeface="Calibri"/>
                  <a:ea typeface="Calibri"/>
                  <a:cs typeface="Calibri"/>
                  <a:sym typeface="Calibri"/>
                </a:endParaRPr>
              </a:p>
            </p:txBody>
          </p:sp>
        </p:grpSp>
        <p:grpSp>
          <p:nvGrpSpPr>
            <p:cNvPr id="334" name="Google Shape;334;p98"/>
            <p:cNvGrpSpPr/>
            <p:nvPr/>
          </p:nvGrpSpPr>
          <p:grpSpPr>
            <a:xfrm rot="10800000">
              <a:off x="8494105" y="2916451"/>
              <a:ext cx="2374469" cy="960359"/>
              <a:chOff x="1690777" y="2053087"/>
              <a:chExt cx="3700733" cy="1449238"/>
            </a:xfrm>
          </p:grpSpPr>
          <p:sp>
            <p:nvSpPr>
              <p:cNvPr id="335" name="Google Shape;335;p98"/>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36" name="Google Shape;336;p98"/>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BBD6EE"/>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37" name="Google Shape;337;p98"/>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81B2DE"/>
                  </a:gs>
                  <a:gs pos="37000">
                    <a:srgbClr val="81B2DE"/>
                  </a:gs>
                  <a:gs pos="94000">
                    <a:srgbClr val="3D89CD"/>
                  </a:gs>
                  <a:gs pos="100000">
                    <a:srgbClr val="2C70AE"/>
                  </a:gs>
                </a:gsLst>
                <a:lin ang="540000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338" name="Google Shape;338;p98"/>
            <p:cNvGrpSpPr/>
            <p:nvPr/>
          </p:nvGrpSpPr>
          <p:grpSpPr>
            <a:xfrm>
              <a:off x="8607566" y="2933806"/>
              <a:ext cx="2138961" cy="917073"/>
              <a:chOff x="1376812" y="1028516"/>
              <a:chExt cx="5159588" cy="1716529"/>
            </a:xfrm>
          </p:grpSpPr>
          <p:sp>
            <p:nvSpPr>
              <p:cNvPr id="339" name="Google Shape;339;p98"/>
              <p:cNvSpPr txBox="1"/>
              <p:nvPr/>
            </p:nvSpPr>
            <p:spPr>
              <a:xfrm>
                <a:off x="5479760" y="1028516"/>
                <a:ext cx="1056640" cy="17165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E4E79"/>
                  </a:buClr>
                  <a:buSzPts val="3600"/>
                  <a:buFont typeface="Calibri"/>
                  <a:buNone/>
                </a:pPr>
                <a:r>
                  <a:rPr lang="en-US" sz="3600" b="1" i="0" u="none" strike="noStrike" cap="none">
                    <a:solidFill>
                      <a:srgbClr val="1E4E79"/>
                    </a:solidFill>
                    <a:latin typeface="Calibri"/>
                    <a:ea typeface="Calibri"/>
                    <a:cs typeface="Calibri"/>
                    <a:sym typeface="Calibri"/>
                  </a:rPr>
                  <a:t>2</a:t>
                </a:r>
                <a:endParaRPr/>
              </a:p>
            </p:txBody>
          </p:sp>
          <p:cxnSp>
            <p:nvCxnSpPr>
              <p:cNvPr id="340" name="Google Shape;340;p98"/>
              <p:cNvCxnSpPr/>
              <p:nvPr/>
            </p:nvCxnSpPr>
            <p:spPr>
              <a:xfrm>
                <a:off x="5293951" y="1244178"/>
                <a:ext cx="0" cy="1147353"/>
              </a:xfrm>
              <a:prstGeom prst="straightConnector1">
                <a:avLst/>
              </a:prstGeom>
              <a:noFill/>
              <a:ln w="31750" cap="flat" cmpd="sng">
                <a:solidFill>
                  <a:srgbClr val="1E4E79"/>
                </a:solidFill>
                <a:prstDash val="solid"/>
                <a:miter lim="800000"/>
                <a:headEnd type="none" w="sm" len="sm"/>
                <a:tailEnd type="none" w="sm" len="sm"/>
              </a:ln>
            </p:spPr>
          </p:cxnSp>
          <p:sp>
            <p:nvSpPr>
              <p:cNvPr id="341" name="Google Shape;341;p98"/>
              <p:cNvSpPr txBox="1"/>
              <p:nvPr/>
            </p:nvSpPr>
            <p:spPr>
              <a:xfrm>
                <a:off x="1376812" y="1361625"/>
                <a:ext cx="3781562" cy="8641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1E4E79"/>
                  </a:buClr>
                  <a:buSzPts val="1200"/>
                  <a:buFont typeface="Calibri"/>
                  <a:buNone/>
                </a:pPr>
                <a:r>
                  <a:rPr lang="en-US" sz="1200" b="1" i="0" u="none" strike="noStrike" cap="none">
                    <a:solidFill>
                      <a:srgbClr val="1E4E79"/>
                    </a:solidFill>
                    <a:latin typeface="Calibri"/>
                    <a:ea typeface="Calibri"/>
                    <a:cs typeface="Calibri"/>
                    <a:sym typeface="Calibri"/>
                  </a:rPr>
                  <a:t>Application Completion</a:t>
                </a:r>
                <a:endParaRPr sz="1200" b="0" i="0" u="none" strike="noStrike" cap="none">
                  <a:solidFill>
                    <a:srgbClr val="1E4E79"/>
                  </a:solidFill>
                  <a:latin typeface="Calibri"/>
                  <a:ea typeface="Calibri"/>
                  <a:cs typeface="Calibri"/>
                  <a:sym typeface="Calibri"/>
                </a:endParaRPr>
              </a:p>
            </p:txBody>
          </p:sp>
        </p:grpSp>
        <p:grpSp>
          <p:nvGrpSpPr>
            <p:cNvPr id="342" name="Google Shape;342;p98"/>
            <p:cNvGrpSpPr/>
            <p:nvPr/>
          </p:nvGrpSpPr>
          <p:grpSpPr>
            <a:xfrm rot="10800000">
              <a:off x="8293591" y="4022905"/>
              <a:ext cx="2595694" cy="809392"/>
              <a:chOff x="5219477" y="995322"/>
              <a:chExt cx="6261323" cy="1514980"/>
            </a:xfrm>
          </p:grpSpPr>
          <p:sp>
            <p:nvSpPr>
              <p:cNvPr id="343" name="Google Shape;343;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44" name="Google Shape;344;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345" name="Google Shape;345;p98"/>
            <p:cNvGrpSpPr/>
            <p:nvPr/>
          </p:nvGrpSpPr>
          <p:grpSpPr>
            <a:xfrm>
              <a:off x="6566788" y="4017052"/>
              <a:ext cx="2595694" cy="809392"/>
              <a:chOff x="1848457" y="2288831"/>
              <a:chExt cx="4647000" cy="1124381"/>
            </a:xfrm>
          </p:grpSpPr>
          <p:grpSp>
            <p:nvGrpSpPr>
              <p:cNvPr id="346" name="Google Shape;346;p98"/>
              <p:cNvGrpSpPr/>
              <p:nvPr/>
            </p:nvGrpSpPr>
            <p:grpSpPr>
              <a:xfrm rot="10800000">
                <a:off x="1848457" y="2288831"/>
                <a:ext cx="4647000" cy="1124381"/>
                <a:chOff x="5219477" y="995322"/>
                <a:chExt cx="6261323" cy="1514980"/>
              </a:xfrm>
            </p:grpSpPr>
            <p:sp>
              <p:nvSpPr>
                <p:cNvPr id="347" name="Google Shape;347;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48" name="Google Shape;348;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sp>
            <p:nvSpPr>
              <p:cNvPr id="349" name="Google Shape;349;p98"/>
              <p:cNvSpPr txBox="1"/>
              <p:nvPr/>
            </p:nvSpPr>
            <p:spPr>
              <a:xfrm>
                <a:off x="2260245" y="2307685"/>
                <a:ext cx="3667069" cy="897862"/>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833C0B"/>
                  </a:buClr>
                  <a:buSzPts val="1200"/>
                  <a:buFont typeface="Arial"/>
                  <a:buChar char="•"/>
                </a:pPr>
                <a:r>
                  <a:rPr lang="en-US" sz="1200" b="1" i="0" u="none" strike="noStrike" cap="none">
                    <a:solidFill>
                      <a:srgbClr val="833C0B"/>
                    </a:solidFill>
                    <a:latin typeface="Calibri"/>
                    <a:ea typeface="Calibri"/>
                    <a:cs typeface="Calibri"/>
                    <a:sym typeface="Calibri"/>
                  </a:rPr>
                  <a:t>Letter or email notification </a:t>
                </a:r>
                <a:endParaRPr/>
              </a:p>
              <a:p>
                <a:pPr marL="171450" marR="0" lvl="0" indent="-171450" algn="l" rtl="0">
                  <a:lnSpc>
                    <a:spcPct val="100000"/>
                  </a:lnSpc>
                  <a:spcBef>
                    <a:spcPts val="0"/>
                  </a:spcBef>
                  <a:spcAft>
                    <a:spcPts val="0"/>
                  </a:spcAft>
                  <a:buClr>
                    <a:srgbClr val="833C0B"/>
                  </a:buClr>
                  <a:buSzPts val="1200"/>
                  <a:buFont typeface="Arial"/>
                  <a:buChar char="•"/>
                </a:pPr>
                <a:r>
                  <a:rPr lang="en-US" sz="1200" b="1" i="0" u="none" strike="noStrike" cap="none">
                    <a:solidFill>
                      <a:srgbClr val="833C0B"/>
                    </a:solidFill>
                    <a:latin typeface="Calibri"/>
                    <a:ea typeface="Calibri"/>
                    <a:cs typeface="Calibri"/>
                    <a:sym typeface="Calibri"/>
                  </a:rPr>
                  <a:t>Resubmit for approval </a:t>
                </a:r>
                <a:endParaRPr sz="1200" b="0" i="0" u="none" strike="noStrike" cap="none">
                  <a:solidFill>
                    <a:srgbClr val="833C0B"/>
                  </a:solidFill>
                  <a:latin typeface="Calibri"/>
                  <a:ea typeface="Calibri"/>
                  <a:cs typeface="Calibri"/>
                  <a:sym typeface="Calibri"/>
                </a:endParaRPr>
              </a:p>
            </p:txBody>
          </p:sp>
        </p:grpSp>
        <p:grpSp>
          <p:nvGrpSpPr>
            <p:cNvPr id="350" name="Google Shape;350;p98"/>
            <p:cNvGrpSpPr/>
            <p:nvPr/>
          </p:nvGrpSpPr>
          <p:grpSpPr>
            <a:xfrm rot="10800000">
              <a:off x="8519700" y="3960235"/>
              <a:ext cx="2374469" cy="960359"/>
              <a:chOff x="1690777" y="2053087"/>
              <a:chExt cx="3700733" cy="1449238"/>
            </a:xfrm>
          </p:grpSpPr>
          <p:sp>
            <p:nvSpPr>
              <p:cNvPr id="351" name="Google Shape;351;p98"/>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52" name="Google Shape;352;p98"/>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F7CAA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53" name="Google Shape;353;p98"/>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F19B60"/>
                  </a:gs>
                  <a:gs pos="37000">
                    <a:srgbClr val="F19B60"/>
                  </a:gs>
                  <a:gs pos="94000">
                    <a:srgbClr val="C75B11"/>
                  </a:gs>
                  <a:gs pos="100000">
                    <a:srgbClr val="BD5610"/>
                  </a:gs>
                </a:gsLst>
                <a:lin ang="540000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354" name="Google Shape;354;p98"/>
            <p:cNvGrpSpPr/>
            <p:nvPr/>
          </p:nvGrpSpPr>
          <p:grpSpPr>
            <a:xfrm>
              <a:off x="8666077" y="3976130"/>
              <a:ext cx="2092255" cy="917073"/>
              <a:chOff x="1376812" y="1028516"/>
              <a:chExt cx="5046926" cy="1716529"/>
            </a:xfrm>
          </p:grpSpPr>
          <p:sp>
            <p:nvSpPr>
              <p:cNvPr id="355" name="Google Shape;355;p98"/>
              <p:cNvSpPr txBox="1"/>
              <p:nvPr/>
            </p:nvSpPr>
            <p:spPr>
              <a:xfrm>
                <a:off x="5367097" y="1028516"/>
                <a:ext cx="1056641" cy="17165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33C0B"/>
                  </a:buClr>
                  <a:buSzPts val="3600"/>
                  <a:buFont typeface="Calibri"/>
                  <a:buNone/>
                </a:pPr>
                <a:r>
                  <a:rPr lang="en-US" sz="3600" b="1" i="0" u="none" strike="noStrike" cap="none">
                    <a:solidFill>
                      <a:srgbClr val="833C0B"/>
                    </a:solidFill>
                    <a:latin typeface="Calibri"/>
                    <a:ea typeface="Calibri"/>
                    <a:cs typeface="Calibri"/>
                    <a:sym typeface="Calibri"/>
                  </a:rPr>
                  <a:t>3</a:t>
                </a:r>
                <a:endParaRPr/>
              </a:p>
            </p:txBody>
          </p:sp>
          <p:cxnSp>
            <p:nvCxnSpPr>
              <p:cNvPr id="356" name="Google Shape;356;p98"/>
              <p:cNvCxnSpPr/>
              <p:nvPr/>
            </p:nvCxnSpPr>
            <p:spPr>
              <a:xfrm>
                <a:off x="5293951" y="1244178"/>
                <a:ext cx="0" cy="1147353"/>
              </a:xfrm>
              <a:prstGeom prst="straightConnector1">
                <a:avLst/>
              </a:prstGeom>
              <a:noFill/>
              <a:ln w="31750" cap="flat" cmpd="sng">
                <a:solidFill>
                  <a:srgbClr val="833C0B"/>
                </a:solidFill>
                <a:prstDash val="solid"/>
                <a:miter lim="800000"/>
                <a:headEnd type="none" w="sm" len="sm"/>
                <a:tailEnd type="none" w="sm" len="sm"/>
              </a:ln>
            </p:spPr>
          </p:cxnSp>
          <p:sp>
            <p:nvSpPr>
              <p:cNvPr id="357" name="Google Shape;357;p98"/>
              <p:cNvSpPr txBox="1"/>
              <p:nvPr/>
            </p:nvSpPr>
            <p:spPr>
              <a:xfrm>
                <a:off x="1376812" y="1361625"/>
                <a:ext cx="3781561" cy="8641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833C0B"/>
                  </a:buClr>
                  <a:buSzPts val="1200"/>
                  <a:buFont typeface="Calibri"/>
                  <a:buNone/>
                </a:pPr>
                <a:r>
                  <a:rPr lang="en-US" sz="1200" b="1" i="0" u="none" strike="noStrike" cap="none">
                    <a:solidFill>
                      <a:srgbClr val="833C0B"/>
                    </a:solidFill>
                    <a:latin typeface="Calibri"/>
                    <a:ea typeface="Calibri"/>
                    <a:cs typeface="Calibri"/>
                    <a:sym typeface="Calibri"/>
                  </a:rPr>
                  <a:t>Respond to Comments</a:t>
                </a:r>
                <a:endParaRPr sz="1200" b="0" i="0" u="none" strike="noStrike" cap="none">
                  <a:solidFill>
                    <a:srgbClr val="833C0B"/>
                  </a:solidFill>
                  <a:latin typeface="Calibri"/>
                  <a:ea typeface="Calibri"/>
                  <a:cs typeface="Calibri"/>
                  <a:sym typeface="Calibri"/>
                </a:endParaRPr>
              </a:p>
            </p:txBody>
          </p:sp>
        </p:grpSp>
        <p:grpSp>
          <p:nvGrpSpPr>
            <p:cNvPr id="359" name="Google Shape;359;p98"/>
            <p:cNvGrpSpPr/>
            <p:nvPr/>
          </p:nvGrpSpPr>
          <p:grpSpPr>
            <a:xfrm rot="10800000">
              <a:off x="5920512" y="5244476"/>
              <a:ext cx="3421172" cy="932306"/>
              <a:chOff x="5219477" y="995322"/>
              <a:chExt cx="6261323" cy="1514980"/>
            </a:xfrm>
          </p:grpSpPr>
          <p:sp>
            <p:nvSpPr>
              <p:cNvPr id="360" name="Google Shape;360;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61" name="Google Shape;361;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362" name="Google Shape;362;p98"/>
            <p:cNvGrpSpPr/>
            <p:nvPr/>
          </p:nvGrpSpPr>
          <p:grpSpPr>
            <a:xfrm>
              <a:off x="3128151" y="5244476"/>
              <a:ext cx="3421172" cy="932306"/>
              <a:chOff x="1848457" y="2288831"/>
              <a:chExt cx="4647000" cy="1124381"/>
            </a:xfrm>
          </p:grpSpPr>
          <p:grpSp>
            <p:nvGrpSpPr>
              <p:cNvPr id="363" name="Google Shape;363;p98"/>
              <p:cNvGrpSpPr/>
              <p:nvPr/>
            </p:nvGrpSpPr>
            <p:grpSpPr>
              <a:xfrm rot="10800000">
                <a:off x="1848457" y="2288831"/>
                <a:ext cx="4647000" cy="1124381"/>
                <a:chOff x="5219477" y="995322"/>
                <a:chExt cx="6261323" cy="1514980"/>
              </a:xfrm>
            </p:grpSpPr>
            <p:sp>
              <p:nvSpPr>
                <p:cNvPr id="364" name="Google Shape;364;p98"/>
                <p:cNvSpPr/>
                <p:nvPr/>
              </p:nvSpPr>
              <p:spPr>
                <a:xfrm>
                  <a:off x="10891520" y="995322"/>
                  <a:ext cx="589280" cy="1514980"/>
                </a:xfrm>
                <a:custGeom>
                  <a:avLst/>
                  <a:gdLst/>
                  <a:ahLst/>
                  <a:cxnLst/>
                  <a:rect l="l" t="t" r="r" b="b"/>
                  <a:pathLst>
                    <a:path w="589280" h="1514980" extrusionOk="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65" name="Google Shape;365;p98"/>
                <p:cNvSpPr/>
                <p:nvPr/>
              </p:nvSpPr>
              <p:spPr>
                <a:xfrm>
                  <a:off x="5219477" y="995322"/>
                  <a:ext cx="5672043" cy="1514980"/>
                </a:xfrm>
                <a:custGeom>
                  <a:avLst/>
                  <a:gdLst/>
                  <a:ahLst/>
                  <a:cxnLst/>
                  <a:rect l="l" t="t" r="r" b="b"/>
                  <a:pathLst>
                    <a:path w="5672043" h="1514980" extrusionOk="0">
                      <a:moveTo>
                        <a:pt x="0" y="0"/>
                      </a:moveTo>
                      <a:lnTo>
                        <a:pt x="5672043" y="0"/>
                      </a:lnTo>
                      <a:lnTo>
                        <a:pt x="5672043" y="1514980"/>
                      </a:lnTo>
                      <a:lnTo>
                        <a:pt x="0" y="1514980"/>
                      </a:lnTo>
                      <a:lnTo>
                        <a:pt x="0"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sp>
            <p:nvSpPr>
              <p:cNvPr id="366" name="Google Shape;366;p98"/>
              <p:cNvSpPr txBox="1"/>
              <p:nvPr/>
            </p:nvSpPr>
            <p:spPr>
              <a:xfrm>
                <a:off x="2385981" y="2417462"/>
                <a:ext cx="3541335" cy="954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6000"/>
                  </a:buClr>
                  <a:buSzPts val="1350"/>
                  <a:buFont typeface="Calibri"/>
                  <a:buNone/>
                </a:pPr>
                <a:r>
                  <a:rPr lang="en-US" sz="1350" b="1" i="0" u="none" strike="noStrike" cap="none">
                    <a:solidFill>
                      <a:srgbClr val="7F6000"/>
                    </a:solidFill>
                    <a:latin typeface="Calibri"/>
                    <a:ea typeface="Calibri"/>
                    <a:cs typeface="Calibri"/>
                    <a:sym typeface="Calibri"/>
                  </a:rPr>
                  <a:t>Letter or Email Notification with review comments</a:t>
                </a:r>
                <a:endParaRPr/>
              </a:p>
              <a:p>
                <a:pPr marL="0" marR="0" lvl="0" indent="0" algn="l" rtl="0">
                  <a:lnSpc>
                    <a:spcPct val="100000"/>
                  </a:lnSpc>
                  <a:spcBef>
                    <a:spcPts val="0"/>
                  </a:spcBef>
                  <a:spcAft>
                    <a:spcPts val="0"/>
                  </a:spcAft>
                  <a:buClr>
                    <a:schemeClr val="dk1"/>
                  </a:buClr>
                  <a:buSzPts val="1350"/>
                  <a:buFont typeface="Calibri"/>
                  <a:buNone/>
                </a:pPr>
                <a:endParaRPr sz="1350" b="0" i="0" u="none" strike="noStrike" cap="none">
                  <a:solidFill>
                    <a:srgbClr val="7F6000"/>
                  </a:solidFill>
                  <a:latin typeface="Calibri"/>
                  <a:ea typeface="Calibri"/>
                  <a:cs typeface="Calibri"/>
                  <a:sym typeface="Calibri"/>
                </a:endParaRPr>
              </a:p>
            </p:txBody>
          </p:sp>
        </p:grpSp>
        <p:grpSp>
          <p:nvGrpSpPr>
            <p:cNvPr id="367" name="Google Shape;367;p98"/>
            <p:cNvGrpSpPr/>
            <p:nvPr/>
          </p:nvGrpSpPr>
          <p:grpSpPr>
            <a:xfrm rot="10800000">
              <a:off x="6262763" y="5149132"/>
              <a:ext cx="3129593" cy="1106200"/>
              <a:chOff x="1690777" y="2053087"/>
              <a:chExt cx="3700733" cy="1449238"/>
            </a:xfrm>
          </p:grpSpPr>
          <p:sp>
            <p:nvSpPr>
              <p:cNvPr id="368" name="Google Shape;368;p98"/>
              <p:cNvSpPr/>
              <p:nvPr/>
            </p:nvSpPr>
            <p:spPr>
              <a:xfrm>
                <a:off x="1690777" y="2053087"/>
                <a:ext cx="3700733" cy="1449238"/>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rgbClr val="BF9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69" name="Google Shape;369;p98"/>
              <p:cNvSpPr/>
              <p:nvPr/>
            </p:nvSpPr>
            <p:spPr>
              <a:xfrm>
                <a:off x="1743254" y="2126389"/>
                <a:ext cx="3596886" cy="129499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cap="flat" cmpd="sng">
                <a:solidFill>
                  <a:srgbClr val="FEE599"/>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70" name="Google Shape;370;p98"/>
              <p:cNvSpPr/>
              <p:nvPr/>
            </p:nvSpPr>
            <p:spPr>
              <a:xfrm>
                <a:off x="1805892" y="2166858"/>
                <a:ext cx="3585618" cy="1221419"/>
              </a:xfrm>
              <a:custGeom>
                <a:avLst/>
                <a:gdLst/>
                <a:ahLst/>
                <a:cxnLst/>
                <a:rect l="l" t="t" r="r" b="b"/>
                <a:pathLst>
                  <a:path w="3700733" h="1449238" extrusionOk="0">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a:gsLst>
                  <a:gs pos="0">
                    <a:srgbClr val="FECE3C"/>
                  </a:gs>
                  <a:gs pos="37000">
                    <a:srgbClr val="FECE3C"/>
                  </a:gs>
                  <a:gs pos="94000">
                    <a:srgbClr val="E0A800"/>
                  </a:gs>
                  <a:gs pos="100000">
                    <a:srgbClr val="B78A00"/>
                  </a:gs>
                </a:gsLst>
                <a:lin ang="540000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grpSp>
          <p:nvGrpSpPr>
            <p:cNvPr id="371" name="Google Shape;371;p98"/>
            <p:cNvGrpSpPr/>
            <p:nvPr/>
          </p:nvGrpSpPr>
          <p:grpSpPr>
            <a:xfrm>
              <a:off x="6542521" y="5243337"/>
              <a:ext cx="2757629" cy="944239"/>
              <a:chOff x="1376812" y="1028516"/>
              <a:chExt cx="5046926" cy="1534371"/>
            </a:xfrm>
          </p:grpSpPr>
          <p:sp>
            <p:nvSpPr>
              <p:cNvPr id="372" name="Google Shape;372;p98"/>
              <p:cNvSpPr txBox="1"/>
              <p:nvPr/>
            </p:nvSpPr>
            <p:spPr>
              <a:xfrm>
                <a:off x="5367099" y="1028516"/>
                <a:ext cx="1056639" cy="15343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6000"/>
                  </a:buClr>
                  <a:buSzPts val="4950"/>
                  <a:buFont typeface="Calibri"/>
                  <a:buNone/>
                </a:pPr>
                <a:r>
                  <a:rPr lang="en-US" sz="4950" b="1" i="0" u="none" strike="noStrike" cap="none">
                    <a:solidFill>
                      <a:srgbClr val="7F6000"/>
                    </a:solidFill>
                    <a:latin typeface="Calibri"/>
                    <a:ea typeface="Calibri"/>
                    <a:cs typeface="Calibri"/>
                    <a:sym typeface="Calibri"/>
                  </a:rPr>
                  <a:t>4</a:t>
                </a:r>
                <a:endParaRPr/>
              </a:p>
            </p:txBody>
          </p:sp>
          <p:cxnSp>
            <p:nvCxnSpPr>
              <p:cNvPr id="373" name="Google Shape;373;p98"/>
              <p:cNvCxnSpPr/>
              <p:nvPr/>
            </p:nvCxnSpPr>
            <p:spPr>
              <a:xfrm>
                <a:off x="5293951" y="1190082"/>
                <a:ext cx="0" cy="1147353"/>
              </a:xfrm>
              <a:prstGeom prst="straightConnector1">
                <a:avLst/>
              </a:prstGeom>
              <a:noFill/>
              <a:ln w="31750" cap="flat" cmpd="sng">
                <a:solidFill>
                  <a:srgbClr val="D8D8D8"/>
                </a:solidFill>
                <a:prstDash val="solid"/>
                <a:miter lim="800000"/>
                <a:headEnd type="none" w="sm" len="sm"/>
                <a:tailEnd type="none" w="sm" len="sm"/>
              </a:ln>
            </p:spPr>
          </p:cxnSp>
          <p:sp>
            <p:nvSpPr>
              <p:cNvPr id="374" name="Google Shape;374;p98"/>
              <p:cNvSpPr txBox="1"/>
              <p:nvPr/>
            </p:nvSpPr>
            <p:spPr>
              <a:xfrm>
                <a:off x="1376812" y="1361625"/>
                <a:ext cx="3781560" cy="49763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7F6000"/>
                  </a:buClr>
                  <a:buSzPts val="1200"/>
                  <a:buFont typeface="Calibri"/>
                  <a:buNone/>
                </a:pPr>
                <a:r>
                  <a:rPr lang="en-US" sz="1200" b="1" i="0" u="none" strike="noStrike" cap="none">
                    <a:solidFill>
                      <a:srgbClr val="7F6000"/>
                    </a:solidFill>
                    <a:latin typeface="Calibri"/>
                    <a:ea typeface="Calibri"/>
                    <a:cs typeface="Calibri"/>
                    <a:sym typeface="Calibri"/>
                  </a:rPr>
                  <a:t>Notification</a:t>
                </a:r>
                <a:endParaRPr sz="1200" b="0" i="0" u="none" strike="noStrike" cap="none">
                  <a:solidFill>
                    <a:srgbClr val="7F6000"/>
                  </a:solidFill>
                  <a:latin typeface="Calibri"/>
                  <a:ea typeface="Calibri"/>
                  <a:cs typeface="Calibri"/>
                  <a:sym typeface="Calibri"/>
                </a:endParaRPr>
              </a:p>
            </p:txBody>
          </p:sp>
        </p:grpSp>
        <p:sp>
          <p:nvSpPr>
            <p:cNvPr id="375" name="Google Shape;375;p98"/>
            <p:cNvSpPr txBox="1"/>
            <p:nvPr/>
          </p:nvSpPr>
          <p:spPr>
            <a:xfrm>
              <a:off x="6688933" y="1353594"/>
              <a:ext cx="345096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Local Education Agency Process</a:t>
              </a:r>
              <a:endParaRPr sz="1800" b="1" i="0" u="none" strike="noStrike" cap="none">
                <a:solidFill>
                  <a:srgbClr val="000000"/>
                </a:solidFill>
                <a:latin typeface="Calibri"/>
                <a:ea typeface="Calibri"/>
                <a:cs typeface="Calibri"/>
                <a:sym typeface="Calibri"/>
              </a:endParaRPr>
            </a:p>
          </p:txBody>
        </p:sp>
        <p:sp>
          <p:nvSpPr>
            <p:cNvPr id="376" name="Google Shape;376;p98"/>
            <p:cNvSpPr txBox="1"/>
            <p:nvPr/>
          </p:nvSpPr>
          <p:spPr>
            <a:xfrm>
              <a:off x="1197859" y="1371581"/>
              <a:ext cx="345096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rgbClr val="000000"/>
                  </a:solidFill>
                  <a:latin typeface="Calibri"/>
                  <a:ea typeface="Calibri"/>
                  <a:cs typeface="Calibri"/>
                  <a:sym typeface="Calibri"/>
                </a:rPr>
                <a:t>State Education Agency Process</a:t>
              </a:r>
              <a:endParaRPr sz="1800" b="1" i="0" u="none" strike="noStrike" cap="none" dirty="0">
                <a:solidFill>
                  <a:srgbClr val="000000"/>
                </a:solidFill>
                <a:latin typeface="Calibri"/>
                <a:ea typeface="Calibri"/>
                <a:cs typeface="Calibri"/>
                <a:sym typeface="Calibri"/>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g9f5459de1d_0_48"/>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CLDE Contacts</a:t>
            </a:r>
            <a:endParaRPr/>
          </a:p>
        </p:txBody>
      </p:sp>
      <p:sp>
        <p:nvSpPr>
          <p:cNvPr id="1302" name="Google Shape;1302;g9f5459de1d_0_4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rgbClr val="7F7F7F"/>
                </a:solidFill>
              </a:rPr>
              <a:t>90</a:t>
            </a:fld>
            <a:endParaRPr>
              <a:solidFill>
                <a:srgbClr val="7F7F7F"/>
              </a:solidFill>
            </a:endParaRPr>
          </a:p>
        </p:txBody>
      </p:sp>
      <p:graphicFrame>
        <p:nvGraphicFramePr>
          <p:cNvPr id="4" name="Content Placeholder 4">
            <a:extLst>
              <a:ext uri="{FF2B5EF4-FFF2-40B4-BE49-F238E27FC236}">
                <a16:creationId xmlns:a16="http://schemas.microsoft.com/office/drawing/2014/main" id="{69E58E87-1EBD-48C7-B1C0-13E9F3DDAC8C}"/>
              </a:ext>
            </a:extLst>
          </p:cNvPr>
          <p:cNvGraphicFramePr>
            <a:graphicFrameLocks/>
          </p:cNvGraphicFramePr>
          <p:nvPr>
            <p:extLst>
              <p:ext uri="{D42A27DB-BD31-4B8C-83A1-F6EECF244321}">
                <p14:modId xmlns:p14="http://schemas.microsoft.com/office/powerpoint/2010/main" val="815685309"/>
              </p:ext>
            </p:extLst>
          </p:nvPr>
        </p:nvGraphicFramePr>
        <p:xfrm>
          <a:off x="838200" y="1554163"/>
          <a:ext cx="10515600" cy="2733920"/>
        </p:xfrm>
        <a:graphic>
          <a:graphicData uri="http://schemas.openxmlformats.org/drawingml/2006/table">
            <a:tbl>
              <a:tblPr firstRow="1" bandRow="1">
                <a:tableStyleId>{5C22544A-7EE6-4342-B048-85BDC9FD1C3A}</a:tableStyleId>
              </a:tblPr>
              <a:tblGrid>
                <a:gridCol w="1791984">
                  <a:extLst>
                    <a:ext uri="{9D8B030D-6E8A-4147-A177-3AD203B41FA5}">
                      <a16:colId xmlns:a16="http://schemas.microsoft.com/office/drawing/2014/main" val="20000"/>
                    </a:ext>
                  </a:extLst>
                </a:gridCol>
                <a:gridCol w="3955551">
                  <a:extLst>
                    <a:ext uri="{9D8B030D-6E8A-4147-A177-3AD203B41FA5}">
                      <a16:colId xmlns:a16="http://schemas.microsoft.com/office/drawing/2014/main" val="20001"/>
                    </a:ext>
                  </a:extLst>
                </a:gridCol>
                <a:gridCol w="1742925">
                  <a:extLst>
                    <a:ext uri="{9D8B030D-6E8A-4147-A177-3AD203B41FA5}">
                      <a16:colId xmlns:a16="http://schemas.microsoft.com/office/drawing/2014/main" val="20002"/>
                    </a:ext>
                  </a:extLst>
                </a:gridCol>
                <a:gridCol w="3025140">
                  <a:extLst>
                    <a:ext uri="{9D8B030D-6E8A-4147-A177-3AD203B41FA5}">
                      <a16:colId xmlns:a16="http://schemas.microsoft.com/office/drawing/2014/main" val="20003"/>
                    </a:ext>
                  </a:extLst>
                </a:gridCol>
              </a:tblGrid>
              <a:tr h="392637">
                <a:tc>
                  <a:txBody>
                    <a:bodyPr/>
                    <a:lstStyle/>
                    <a:p>
                      <a:pPr algn="ctr"/>
                      <a:r>
                        <a:rPr lang="en-US" dirty="0" err="1">
                          <a:latin typeface="Calibri" panose="020F0502020204030204" pitchFamily="34" charset="0"/>
                          <a:cs typeface="Calibri" panose="020F0502020204030204" pitchFamily="34" charset="0"/>
                        </a:rPr>
                        <a:t>CLDE</a:t>
                      </a:r>
                      <a:r>
                        <a:rPr lang="en-US" dirty="0">
                          <a:latin typeface="Calibri" panose="020F0502020204030204" pitchFamily="34" charset="0"/>
                          <a:cs typeface="Calibri" panose="020F0502020204030204" pitchFamily="34" charset="0"/>
                        </a:rPr>
                        <a:t> Contacts</a:t>
                      </a:r>
                    </a:p>
                  </a:txBody>
                  <a:tcPr/>
                </a:tc>
                <a:tc>
                  <a:txBody>
                    <a:bodyPr/>
                    <a:lstStyle/>
                    <a:p>
                      <a:pPr algn="ctr"/>
                      <a:r>
                        <a:rPr lang="en-US" dirty="0">
                          <a:latin typeface="Calibri" panose="020F0502020204030204" pitchFamily="34" charset="0"/>
                          <a:cs typeface="Calibri" panose="020F0502020204030204" pitchFamily="34" charset="0"/>
                        </a:rPr>
                        <a:t>Position</a:t>
                      </a:r>
                    </a:p>
                  </a:txBody>
                  <a:tcPr/>
                </a:tc>
                <a:tc>
                  <a:txBody>
                    <a:bodyPr/>
                    <a:lstStyle/>
                    <a:p>
                      <a:pPr algn="ctr"/>
                      <a:r>
                        <a:rPr lang="en-US" dirty="0">
                          <a:latin typeface="Calibri" panose="020F0502020204030204" pitchFamily="34" charset="0"/>
                          <a:cs typeface="Calibri" panose="020F0502020204030204" pitchFamily="34" charset="0"/>
                        </a:rPr>
                        <a:t>Phone</a:t>
                      </a:r>
                    </a:p>
                  </a:txBody>
                  <a:tcPr/>
                </a:tc>
                <a:tc>
                  <a:txBody>
                    <a:bodyPr/>
                    <a:lstStyle/>
                    <a:p>
                      <a:pPr algn="ctr"/>
                      <a:r>
                        <a:rPr lang="en-US" dirty="0">
                          <a:latin typeface="Calibri" panose="020F0502020204030204" pitchFamily="34" charset="0"/>
                          <a:cs typeface="Calibri" panose="020F0502020204030204" pitchFamily="34" charset="0"/>
                        </a:rPr>
                        <a:t>Email</a:t>
                      </a:r>
                    </a:p>
                  </a:txBody>
                  <a:tcPr/>
                </a:tc>
                <a:extLst>
                  <a:ext uri="{0D108BD9-81ED-4DB2-BD59-A6C34878D82A}">
                    <a16:rowId xmlns:a16="http://schemas.microsoft.com/office/drawing/2014/main" val="10000"/>
                  </a:ext>
                </a:extLst>
              </a:tr>
              <a:tr h="334469">
                <a:tc>
                  <a:txBody>
                    <a:bodyPr/>
                    <a:lstStyle/>
                    <a:p>
                      <a:r>
                        <a:rPr lang="en-US" sz="1400" b="0" dirty="0">
                          <a:latin typeface="Calibri" panose="020F0502020204030204" pitchFamily="34" charset="0"/>
                          <a:cs typeface="Calibri" panose="020F0502020204030204" pitchFamily="34" charset="0"/>
                        </a:rPr>
                        <a:t>Morgan Cox </a:t>
                      </a: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Director</a:t>
                      </a:r>
                      <a:endParaRPr lang="en-US" sz="1400" b="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Calibri" panose="020F0502020204030204" pitchFamily="34" charset="0"/>
                          <a:ea typeface="+mn-ea"/>
                          <a:cs typeface="Calibri" panose="020F0502020204030204" pitchFamily="34" charset="0"/>
                        </a:rPr>
                        <a:t>303-866-6784</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3"/>
                        </a:rPr>
                        <a:t>cox_m@cde.state.co.us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34469">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Doris Nguyen</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ELD Consultant</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303-866-6777</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4"/>
                        </a:rPr>
                        <a:t>brock-nguyen_d@cde.state.co.us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34469">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Rebekah Ottenbreit</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err="1">
                          <a:solidFill>
                            <a:schemeClr val="dk1"/>
                          </a:solidFill>
                          <a:effectLst/>
                          <a:latin typeface="Calibri" panose="020F0502020204030204" pitchFamily="34" charset="0"/>
                          <a:ea typeface="+mn-ea"/>
                          <a:cs typeface="Calibri" panose="020F0502020204030204" pitchFamily="34" charset="0"/>
                        </a:rPr>
                        <a:t>ELD</a:t>
                      </a:r>
                      <a:r>
                        <a:rPr lang="en-US" sz="1400" b="0" i="0" kern="1200" dirty="0">
                          <a:solidFill>
                            <a:schemeClr val="dk1"/>
                          </a:solidFill>
                          <a:effectLst/>
                          <a:latin typeface="Calibri" panose="020F0502020204030204" pitchFamily="34" charset="0"/>
                          <a:ea typeface="+mn-ea"/>
                          <a:cs typeface="Calibri" panose="020F0502020204030204" pitchFamily="34" charset="0"/>
                        </a:rPr>
                        <a:t> Specialist &amp; Title IX State Coordinator</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303-866-6285</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5"/>
                        </a:rPr>
                        <a:t>ottenbreit_r@cde.state.co.us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34469">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Georgina Owen</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err="1">
                          <a:solidFill>
                            <a:schemeClr val="dk1"/>
                          </a:solidFill>
                          <a:effectLst/>
                          <a:latin typeface="Calibri" panose="020F0502020204030204" pitchFamily="34" charset="0"/>
                          <a:ea typeface="+mn-ea"/>
                          <a:cs typeface="Calibri" panose="020F0502020204030204" pitchFamily="34" charset="0"/>
                        </a:rPr>
                        <a:t>ELD</a:t>
                      </a:r>
                      <a:r>
                        <a:rPr lang="en-US" sz="1400" b="0" i="0" kern="1200" dirty="0">
                          <a:solidFill>
                            <a:schemeClr val="dk1"/>
                          </a:solidFill>
                          <a:effectLst/>
                          <a:latin typeface="Calibri" panose="020F0502020204030204" pitchFamily="34" charset="0"/>
                          <a:ea typeface="+mn-ea"/>
                          <a:cs typeface="Calibri" panose="020F0502020204030204" pitchFamily="34" charset="0"/>
                        </a:rPr>
                        <a:t> Specialist &amp; Title VI State Coordinator</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720-648-0482</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6"/>
                        </a:rPr>
                        <a:t>owen_g@cde.state.co.us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334469">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Lindsay Swanton</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err="1">
                          <a:solidFill>
                            <a:schemeClr val="dk1"/>
                          </a:solidFill>
                          <a:effectLst/>
                          <a:latin typeface="Calibri" panose="020F0502020204030204" pitchFamily="34" charset="0"/>
                          <a:ea typeface="+mn-ea"/>
                          <a:cs typeface="Calibri" panose="020F0502020204030204" pitchFamily="34" charset="0"/>
                        </a:rPr>
                        <a:t>ELD</a:t>
                      </a:r>
                      <a:r>
                        <a:rPr lang="en-US" sz="1400" b="0" i="0" kern="1200" dirty="0">
                          <a:solidFill>
                            <a:schemeClr val="dk1"/>
                          </a:solidFill>
                          <a:effectLst/>
                          <a:latin typeface="Calibri" panose="020F0502020204030204" pitchFamily="34" charset="0"/>
                          <a:ea typeface="+mn-ea"/>
                          <a:cs typeface="Calibri" panose="020F0502020204030204" pitchFamily="34" charset="0"/>
                        </a:rPr>
                        <a:t> Specialist &amp; </a:t>
                      </a:r>
                      <a:r>
                        <a:rPr lang="en-US" sz="1400" b="0" i="0" kern="1200" dirty="0" err="1">
                          <a:solidFill>
                            <a:schemeClr val="dk1"/>
                          </a:solidFill>
                          <a:effectLst/>
                          <a:latin typeface="Calibri" panose="020F0502020204030204" pitchFamily="34" charset="0"/>
                          <a:ea typeface="+mn-ea"/>
                          <a:cs typeface="Calibri" panose="020F0502020204030204" pitchFamily="34" charset="0"/>
                        </a:rPr>
                        <a:t>ELPA</a:t>
                      </a:r>
                      <a:r>
                        <a:rPr lang="en-US" sz="1400" b="0" i="0" kern="1200" dirty="0">
                          <a:solidFill>
                            <a:schemeClr val="dk1"/>
                          </a:solidFill>
                          <a:effectLst/>
                          <a:latin typeface="Calibri" panose="020F0502020204030204" pitchFamily="34" charset="0"/>
                          <a:ea typeface="+mn-ea"/>
                          <a:cs typeface="Calibri" panose="020F0502020204030204" pitchFamily="34" charset="0"/>
                        </a:rPr>
                        <a:t> Coordinator</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303-866-6298</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7"/>
                        </a:rPr>
                        <a:t>swanton_l@cde.state.co.us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334469">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Alice Collins </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err="1">
                          <a:solidFill>
                            <a:schemeClr val="dk1"/>
                          </a:solidFill>
                          <a:effectLst/>
                          <a:latin typeface="Calibri" panose="020F0502020204030204" pitchFamily="34" charset="0"/>
                          <a:ea typeface="+mn-ea"/>
                          <a:cs typeface="Calibri" panose="020F0502020204030204" pitchFamily="34" charset="0"/>
                        </a:rPr>
                        <a:t>ELD</a:t>
                      </a:r>
                      <a:r>
                        <a:rPr lang="en-US" sz="1400" b="0" i="0" kern="1200" dirty="0">
                          <a:solidFill>
                            <a:schemeClr val="dk1"/>
                          </a:solidFill>
                          <a:effectLst/>
                          <a:latin typeface="Calibri" panose="020F0502020204030204" pitchFamily="34" charset="0"/>
                          <a:ea typeface="+mn-ea"/>
                          <a:cs typeface="Calibri" panose="020F0502020204030204" pitchFamily="34" charset="0"/>
                        </a:rPr>
                        <a:t> Senior Consultant</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303-866-6872</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8"/>
                        </a:rPr>
                        <a:t>collins_al@cde.state.co.us </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334469">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Alana Foy</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Program Support Specialist </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303-866-6789</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9"/>
                        </a:rPr>
                        <a:t>foy_a@cde.state.co.us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g9f5459de1d_0_54"/>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MEP Contacts</a:t>
            </a:r>
            <a:endParaRPr/>
          </a:p>
        </p:txBody>
      </p:sp>
      <p:sp>
        <p:nvSpPr>
          <p:cNvPr id="1309" name="Google Shape;1309;g9f5459de1d_0_5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rgbClr val="7F7F7F"/>
                </a:solidFill>
              </a:rPr>
              <a:t>91</a:t>
            </a:fld>
            <a:endParaRPr>
              <a:solidFill>
                <a:srgbClr val="7F7F7F"/>
              </a:solidFill>
            </a:endParaRPr>
          </a:p>
        </p:txBody>
      </p:sp>
      <p:graphicFrame>
        <p:nvGraphicFramePr>
          <p:cNvPr id="4" name="Content Placeholder 4">
            <a:extLst>
              <a:ext uri="{FF2B5EF4-FFF2-40B4-BE49-F238E27FC236}">
                <a16:creationId xmlns:a16="http://schemas.microsoft.com/office/drawing/2014/main" id="{9F65ABB4-1D5B-445C-A6DC-2DB1C4CBCC6F}"/>
              </a:ext>
            </a:extLst>
          </p:cNvPr>
          <p:cNvGraphicFramePr>
            <a:graphicFrameLocks/>
          </p:cNvGraphicFramePr>
          <p:nvPr>
            <p:extLst>
              <p:ext uri="{D42A27DB-BD31-4B8C-83A1-F6EECF244321}">
                <p14:modId xmlns:p14="http://schemas.microsoft.com/office/powerpoint/2010/main" val="3960308192"/>
              </p:ext>
            </p:extLst>
          </p:nvPr>
        </p:nvGraphicFramePr>
        <p:xfrm>
          <a:off x="838200" y="1554163"/>
          <a:ext cx="10515600" cy="3101009"/>
        </p:xfrm>
        <a:graphic>
          <a:graphicData uri="http://schemas.openxmlformats.org/drawingml/2006/table">
            <a:tbl>
              <a:tblPr firstRow="1" bandRow="1">
                <a:tableStyleId>{5C22544A-7EE6-4342-B048-85BDC9FD1C3A}</a:tableStyleId>
              </a:tblPr>
              <a:tblGrid>
                <a:gridCol w="1791984">
                  <a:extLst>
                    <a:ext uri="{9D8B030D-6E8A-4147-A177-3AD203B41FA5}">
                      <a16:colId xmlns:a16="http://schemas.microsoft.com/office/drawing/2014/main" val="20000"/>
                    </a:ext>
                  </a:extLst>
                </a:gridCol>
                <a:gridCol w="3955551">
                  <a:extLst>
                    <a:ext uri="{9D8B030D-6E8A-4147-A177-3AD203B41FA5}">
                      <a16:colId xmlns:a16="http://schemas.microsoft.com/office/drawing/2014/main" val="20001"/>
                    </a:ext>
                  </a:extLst>
                </a:gridCol>
                <a:gridCol w="1742925">
                  <a:extLst>
                    <a:ext uri="{9D8B030D-6E8A-4147-A177-3AD203B41FA5}">
                      <a16:colId xmlns:a16="http://schemas.microsoft.com/office/drawing/2014/main" val="20002"/>
                    </a:ext>
                  </a:extLst>
                </a:gridCol>
                <a:gridCol w="3025140">
                  <a:extLst>
                    <a:ext uri="{9D8B030D-6E8A-4147-A177-3AD203B41FA5}">
                      <a16:colId xmlns:a16="http://schemas.microsoft.com/office/drawing/2014/main" val="20003"/>
                    </a:ext>
                  </a:extLst>
                </a:gridCol>
              </a:tblGrid>
              <a:tr h="357809">
                <a:tc>
                  <a:txBody>
                    <a:bodyPr/>
                    <a:lstStyle/>
                    <a:p>
                      <a:pPr algn="ctr"/>
                      <a:r>
                        <a:rPr lang="en-US" dirty="0" err="1">
                          <a:latin typeface="Calibri" panose="020F0502020204030204" pitchFamily="34" charset="0"/>
                          <a:cs typeface="Calibri" panose="020F0502020204030204" pitchFamily="34" charset="0"/>
                        </a:rPr>
                        <a:t>CLDE</a:t>
                      </a:r>
                      <a:r>
                        <a:rPr lang="en-US" dirty="0">
                          <a:latin typeface="Calibri" panose="020F0502020204030204" pitchFamily="34" charset="0"/>
                          <a:cs typeface="Calibri" panose="020F0502020204030204" pitchFamily="34" charset="0"/>
                        </a:rPr>
                        <a:t> Contacts</a:t>
                      </a:r>
                    </a:p>
                  </a:txBody>
                  <a:tcPr/>
                </a:tc>
                <a:tc>
                  <a:txBody>
                    <a:bodyPr/>
                    <a:lstStyle/>
                    <a:p>
                      <a:pPr algn="ctr"/>
                      <a:r>
                        <a:rPr lang="en-US" dirty="0">
                          <a:latin typeface="Calibri" panose="020F0502020204030204" pitchFamily="34" charset="0"/>
                          <a:cs typeface="Calibri" panose="020F0502020204030204" pitchFamily="34" charset="0"/>
                        </a:rPr>
                        <a:t>Position</a:t>
                      </a:r>
                    </a:p>
                  </a:txBody>
                  <a:tcPr/>
                </a:tc>
                <a:tc>
                  <a:txBody>
                    <a:bodyPr/>
                    <a:lstStyle/>
                    <a:p>
                      <a:pPr algn="ctr"/>
                      <a:r>
                        <a:rPr lang="en-US" dirty="0">
                          <a:latin typeface="Calibri" panose="020F0502020204030204" pitchFamily="34" charset="0"/>
                          <a:cs typeface="Calibri" panose="020F0502020204030204" pitchFamily="34" charset="0"/>
                        </a:rPr>
                        <a:t>Phone</a:t>
                      </a:r>
                    </a:p>
                  </a:txBody>
                  <a:tcPr/>
                </a:tc>
                <a:tc>
                  <a:txBody>
                    <a:bodyPr/>
                    <a:lstStyle/>
                    <a:p>
                      <a:pPr algn="ctr"/>
                      <a:r>
                        <a:rPr lang="en-US" dirty="0">
                          <a:latin typeface="Calibri" panose="020F0502020204030204" pitchFamily="34" charset="0"/>
                          <a:cs typeface="Calibri" panose="020F0502020204030204" pitchFamily="34" charset="0"/>
                        </a:rPr>
                        <a:t>Email</a:t>
                      </a:r>
                    </a:p>
                  </a:txBody>
                  <a:tcPr/>
                </a:tc>
                <a:extLst>
                  <a:ext uri="{0D108BD9-81ED-4DB2-BD59-A6C34878D82A}">
                    <a16:rowId xmlns:a16="http://schemas.microsoft.com/office/drawing/2014/main" val="10000"/>
                  </a:ext>
                </a:extLst>
              </a:tr>
              <a:tr h="298174">
                <a:tc>
                  <a:txBody>
                    <a:bodyPr/>
                    <a:lstStyle/>
                    <a:p>
                      <a:r>
                        <a:rPr lang="en-US" sz="1400" b="0" dirty="0">
                          <a:latin typeface="Calibri" panose="020F0502020204030204" pitchFamily="34" charset="0"/>
                          <a:cs typeface="Calibri" panose="020F0502020204030204" pitchFamily="34" charset="0"/>
                        </a:rPr>
                        <a:t>Tomas Mejia</a:t>
                      </a: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Director</a:t>
                      </a:r>
                      <a:endParaRPr lang="en-US" sz="1400" b="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Calibri" panose="020F0502020204030204" pitchFamily="34" charset="0"/>
                          <a:ea typeface="+mn-ea"/>
                          <a:cs typeface="Calibri" panose="020F0502020204030204" pitchFamily="34" charset="0"/>
                        </a:rPr>
                        <a:t>303-866-6592</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3"/>
                        </a:rPr>
                        <a:t>mejia_t@cde.state.co.us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298174">
                <a:tc>
                  <a:txBody>
                    <a:bodyPr/>
                    <a:lstStyle/>
                    <a:p>
                      <a:r>
                        <a:rPr lang="en-US" sz="1400" b="0" dirty="0">
                          <a:latin typeface="Calibri" panose="020F0502020204030204" pitchFamily="34" charset="0"/>
                          <a:cs typeface="Calibri" panose="020F0502020204030204" pitchFamily="34" charset="0"/>
                        </a:rPr>
                        <a:t>Noemi</a:t>
                      </a:r>
                      <a:r>
                        <a:rPr lang="en-US" sz="1400" b="0" baseline="0" dirty="0">
                          <a:latin typeface="Calibri" panose="020F0502020204030204" pitchFamily="34" charset="0"/>
                          <a:cs typeface="Calibri" panose="020F0502020204030204" pitchFamily="34" charset="0"/>
                        </a:rPr>
                        <a:t> Aguilar</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ID&amp;R Supervisor</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303-866-6658</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4"/>
                        </a:rPr>
                        <a:t>aguilar_n@cde.state.co.us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298174">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Aaron Thompson</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dirty="0">
                          <a:latin typeface="Calibri" panose="020F0502020204030204" pitchFamily="34" charset="0"/>
                          <a:cs typeface="Calibri" panose="020F0502020204030204" pitchFamily="34" charset="0"/>
                        </a:rPr>
                        <a:t>ID&amp;R Coordinator</a:t>
                      </a: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303-866-6154</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5"/>
                        </a:rPr>
                        <a:t>thompson_a@cde.state.co.us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298174">
                <a:tc>
                  <a:txBody>
                    <a:bodyPr/>
                    <a:lstStyle/>
                    <a:p>
                      <a:r>
                        <a:rPr lang="en-US" sz="1400" b="0" dirty="0">
                          <a:latin typeface="Calibri" panose="020F0502020204030204" pitchFamily="34" charset="0"/>
                          <a:cs typeface="Calibri" panose="020F0502020204030204" pitchFamily="34" charset="0"/>
                        </a:rPr>
                        <a:t>Laura</a:t>
                      </a:r>
                      <a:r>
                        <a:rPr lang="en-US" sz="1400" b="0" baseline="0" dirty="0">
                          <a:latin typeface="Calibri" panose="020F0502020204030204" pitchFamily="34" charset="0"/>
                          <a:cs typeface="Calibri" panose="020F0502020204030204" pitchFamily="34" charset="0"/>
                        </a:rPr>
                        <a:t> </a:t>
                      </a:r>
                      <a:r>
                        <a:rPr lang="en-US" sz="1400" b="0" baseline="0" dirty="0" err="1">
                          <a:latin typeface="Calibri" panose="020F0502020204030204" pitchFamily="34" charset="0"/>
                          <a:cs typeface="Calibri" panose="020F0502020204030204" pitchFamily="34" charset="0"/>
                        </a:rPr>
                        <a:t>Levya</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Migrant</a:t>
                      </a:r>
                      <a:r>
                        <a:rPr lang="en-US" sz="1400" b="0" i="0" kern="1200" baseline="0" dirty="0">
                          <a:solidFill>
                            <a:schemeClr val="dk1"/>
                          </a:solidFill>
                          <a:effectLst/>
                          <a:latin typeface="Calibri" panose="020F0502020204030204" pitchFamily="34" charset="0"/>
                          <a:ea typeface="+mn-ea"/>
                          <a:cs typeface="Calibri" panose="020F0502020204030204" pitchFamily="34" charset="0"/>
                        </a:rPr>
                        <a:t> Consultant </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303-866-6490</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6"/>
                        </a:rPr>
                        <a:t>levya_l@cde.state.co.us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298174">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Lauren Radin</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Secondary Initiatives Consultant </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720-648-6753</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7"/>
                        </a:rPr>
                        <a:t>radion_l@cde.state.co.us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298174">
                <a:tc>
                  <a:txBody>
                    <a:bodyPr/>
                    <a:lstStyle/>
                    <a:p>
                      <a:r>
                        <a:rPr lang="en-US" sz="1400" b="0" dirty="0">
                          <a:latin typeface="Calibri" panose="020F0502020204030204" pitchFamily="34" charset="0"/>
                          <a:cs typeface="Calibri" panose="020F0502020204030204" pitchFamily="34" charset="0"/>
                        </a:rPr>
                        <a:t>Juanita</a:t>
                      </a:r>
                      <a:r>
                        <a:rPr lang="en-US" sz="1400" b="0" baseline="0" dirty="0">
                          <a:latin typeface="Calibri" panose="020F0502020204030204" pitchFamily="34" charset="0"/>
                          <a:cs typeface="Calibri" panose="020F0502020204030204" pitchFamily="34" charset="0"/>
                        </a:rPr>
                        <a:t> Arias</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dirty="0">
                          <a:latin typeface="Calibri" panose="020F0502020204030204" pitchFamily="34" charset="0"/>
                          <a:cs typeface="Calibri" panose="020F0502020204030204" pitchFamily="34" charset="0"/>
                        </a:rPr>
                        <a:t>Data Specialist </a:t>
                      </a: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303-866-6144</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8"/>
                        </a:rPr>
                        <a:t>arias_j@cde.state.co.us</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298174">
                <a:tc>
                  <a:txBody>
                    <a:bodyPr/>
                    <a:lstStyle/>
                    <a:p>
                      <a:r>
                        <a:rPr lang="en-US" sz="1400" b="0" dirty="0">
                          <a:latin typeface="Calibri" panose="020F0502020204030204" pitchFamily="34" charset="0"/>
                          <a:cs typeface="Calibri" panose="020F0502020204030204" pitchFamily="34" charset="0"/>
                        </a:rPr>
                        <a:t>Jenny Lerner</a:t>
                      </a:r>
                    </a:p>
                  </a:txBody>
                  <a:tcPr/>
                </a:tc>
                <a:tc>
                  <a:txBody>
                    <a:bodyPr/>
                    <a:lstStyle/>
                    <a:p>
                      <a:pPr marR="0" algn="l" rtl="0">
                        <a:lnSpc>
                          <a:spcPct val="100000"/>
                        </a:lnSpc>
                        <a:spcBef>
                          <a:spcPts val="0"/>
                        </a:spcBef>
                        <a:spcAft>
                          <a:spcPts val="0"/>
                        </a:spcAft>
                        <a:buClr>
                          <a:srgbClr val="000000"/>
                        </a:buClr>
                        <a:buFont typeface="Arial"/>
                      </a:pPr>
                      <a:r>
                        <a:rPr lang="en-US" sz="1400" b="0" i="0" u="none" strike="noStrike" kern="1200" cap="none" dirty="0">
                          <a:solidFill>
                            <a:schemeClr val="dk1"/>
                          </a:solidFill>
                          <a:effectLst/>
                          <a:latin typeface="Calibri" panose="020F0502020204030204" pitchFamily="34" charset="0"/>
                          <a:ea typeface="+mn-ea"/>
                          <a:cs typeface="Calibri" panose="020F0502020204030204" pitchFamily="34" charset="0"/>
                          <a:sym typeface="Arial"/>
                        </a:rPr>
                        <a:t>Migrant Senior Consultant, Early Learning</a:t>
                      </a:r>
                    </a:p>
                  </a:txBody>
                  <a:tcPr/>
                </a:tc>
                <a:tc>
                  <a:txBody>
                    <a:bodyPr/>
                    <a:lstStyle/>
                    <a:p>
                      <a:pPr marR="0" algn="l" rtl="0">
                        <a:lnSpc>
                          <a:spcPct val="100000"/>
                        </a:lnSpc>
                        <a:spcBef>
                          <a:spcPts val="0"/>
                        </a:spcBef>
                        <a:spcAft>
                          <a:spcPts val="0"/>
                        </a:spcAft>
                        <a:buClr>
                          <a:srgbClr val="000000"/>
                        </a:buClr>
                        <a:buFont typeface="Arial"/>
                      </a:pPr>
                      <a:r>
                        <a:rPr lang="en-US" sz="1400" b="0" i="0" u="none" strike="noStrike" kern="1200" cap="none" dirty="0">
                          <a:solidFill>
                            <a:schemeClr val="dk1"/>
                          </a:solidFill>
                          <a:effectLst/>
                          <a:latin typeface="Calibri" panose="020F0502020204030204" pitchFamily="34" charset="0"/>
                          <a:ea typeface="+mn-ea"/>
                          <a:cs typeface="Calibri" panose="020F0502020204030204" pitchFamily="34" charset="0"/>
                          <a:sym typeface="Arial"/>
                        </a:rPr>
                        <a:t>TBD</a:t>
                      </a:r>
                    </a:p>
                  </a:txBody>
                  <a:tcPr/>
                </a:tc>
                <a:tc>
                  <a:txBody>
                    <a:bodyPr/>
                    <a:lstStyle/>
                    <a:p>
                      <a:r>
                        <a:rPr lang="en-US" sz="1400" b="0" dirty="0">
                          <a:latin typeface="Calibri" panose="020F0502020204030204" pitchFamily="34" charset="0"/>
                          <a:cs typeface="Calibri" panose="020F0502020204030204" pitchFamily="34" charset="0"/>
                          <a:hlinkClick r:id="rId9"/>
                        </a:rPr>
                        <a:t>lerner_j@cde.state.co.us</a:t>
                      </a:r>
                      <a:r>
                        <a:rPr lang="en-US" sz="1400" b="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4240996345"/>
                  </a:ext>
                </a:extLst>
              </a:tr>
              <a:tr h="298174">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Silvia Saldivar</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Administrative Assistant </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303-866-6963</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10"/>
                        </a:rPr>
                        <a:t>saldivar_s@cde.state.co.us </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176902">
                <a:tc>
                  <a:txBody>
                    <a:bodyPr/>
                    <a:lstStyle/>
                    <a:p>
                      <a:r>
                        <a:rPr lang="en-US" sz="1400" b="0" dirty="0">
                          <a:latin typeface="Calibri" panose="020F0502020204030204" pitchFamily="34" charset="0"/>
                          <a:cs typeface="Calibri" panose="020F0502020204030204" pitchFamily="34" charset="0"/>
                        </a:rPr>
                        <a:t>Marissa Gonzales </a:t>
                      </a:r>
                    </a:p>
                  </a:txBody>
                  <a:tcPr/>
                </a:tc>
                <a:tc>
                  <a:txBody>
                    <a:bodyPr/>
                    <a:lstStyle/>
                    <a:p>
                      <a:r>
                        <a:rPr lang="en-US" sz="1400" b="0" dirty="0">
                          <a:latin typeface="Calibri" panose="020F0502020204030204" pitchFamily="34" charset="0"/>
                          <a:cs typeface="Calibri" panose="020F0502020204030204" pitchFamily="34" charset="0"/>
                        </a:rPr>
                        <a:t>Program Support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kern="1200" cap="none" dirty="0">
                          <a:solidFill>
                            <a:schemeClr val="dk1"/>
                          </a:solidFill>
                          <a:effectLst/>
                          <a:latin typeface="Calibri" panose="020F0502020204030204" pitchFamily="34" charset="0"/>
                          <a:ea typeface="+mn-ea"/>
                          <a:cs typeface="Calibri" panose="020F0502020204030204" pitchFamily="34" charset="0"/>
                          <a:sym typeface="Arial"/>
                        </a:rPr>
                        <a:t>303-866-6963</a:t>
                      </a:r>
                    </a:p>
                  </a:txBody>
                  <a:tcPr/>
                </a:tc>
                <a:tc>
                  <a:txBody>
                    <a:bodyPr/>
                    <a:lstStyle/>
                    <a:p>
                      <a:r>
                        <a:rPr lang="en-US" sz="1400" b="0" dirty="0">
                          <a:latin typeface="Calibri" panose="020F0502020204030204" pitchFamily="34" charset="0"/>
                          <a:cs typeface="Calibri" panose="020F0502020204030204" pitchFamily="34" charset="0"/>
                          <a:hlinkClick r:id="rId11"/>
                        </a:rPr>
                        <a:t>gonzales__m@cde.state.co.us</a:t>
                      </a:r>
                      <a:r>
                        <a:rPr lang="en-US" sz="1400" b="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569333357"/>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g9f5459de1d_0_60"/>
          <p:cNvSpPr txBox="1">
            <a:spLocks noGrp="1"/>
          </p:cNvSpPr>
          <p:nvPr>
            <p:ph type="title"/>
          </p:nvPr>
        </p:nvSpPr>
        <p:spPr>
          <a:xfrm>
            <a:off x="476036" y="2305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ESEA Office</a:t>
            </a:r>
            <a:endParaRPr/>
          </a:p>
        </p:txBody>
      </p:sp>
      <p:sp>
        <p:nvSpPr>
          <p:cNvPr id="1316" name="Google Shape;1316;g9f5459de1d_0_60"/>
          <p:cNvSpPr txBox="1">
            <a:spLocks noGrp="1"/>
          </p:cNvSpPr>
          <p:nvPr>
            <p:ph type="sldNum" idx="12"/>
          </p:nvPr>
        </p:nvSpPr>
        <p:spPr>
          <a:xfrm>
            <a:off x="365344" y="63817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rgbClr val="7F7F7F"/>
                </a:solidFill>
              </a:rPr>
              <a:t>92</a:t>
            </a:fld>
            <a:endParaRPr>
              <a:solidFill>
                <a:srgbClr val="7F7F7F"/>
              </a:solidFill>
            </a:endParaRPr>
          </a:p>
        </p:txBody>
      </p:sp>
      <p:graphicFrame>
        <p:nvGraphicFramePr>
          <p:cNvPr id="4" name="Table 3">
            <a:extLst>
              <a:ext uri="{FF2B5EF4-FFF2-40B4-BE49-F238E27FC236}">
                <a16:creationId xmlns:a16="http://schemas.microsoft.com/office/drawing/2014/main" id="{7FB9C680-FA06-4C47-BF01-09158C45C684}"/>
              </a:ext>
            </a:extLst>
          </p:cNvPr>
          <p:cNvGraphicFramePr>
            <a:graphicFrameLocks noGrp="1"/>
          </p:cNvGraphicFramePr>
          <p:nvPr>
            <p:extLst>
              <p:ext uri="{D42A27DB-BD31-4B8C-83A1-F6EECF244321}">
                <p14:modId xmlns:p14="http://schemas.microsoft.com/office/powerpoint/2010/main" val="1347250765"/>
              </p:ext>
            </p:extLst>
          </p:nvPr>
        </p:nvGraphicFramePr>
        <p:xfrm>
          <a:off x="238016" y="1302922"/>
          <a:ext cx="11801583" cy="1583296"/>
        </p:xfrm>
        <a:graphic>
          <a:graphicData uri="http://schemas.openxmlformats.org/drawingml/2006/table">
            <a:tbl>
              <a:tblPr firstRow="1" bandRow="1">
                <a:tableStyleId>{5C22544A-7EE6-4342-B048-85BDC9FD1C3A}</a:tableStyleId>
              </a:tblPr>
              <a:tblGrid>
                <a:gridCol w="2554533">
                  <a:extLst>
                    <a:ext uri="{9D8B030D-6E8A-4147-A177-3AD203B41FA5}">
                      <a16:colId xmlns:a16="http://schemas.microsoft.com/office/drawing/2014/main" val="532445600"/>
                    </a:ext>
                  </a:extLst>
                </a:gridCol>
                <a:gridCol w="5027251">
                  <a:extLst>
                    <a:ext uri="{9D8B030D-6E8A-4147-A177-3AD203B41FA5}">
                      <a16:colId xmlns:a16="http://schemas.microsoft.com/office/drawing/2014/main" val="1590019068"/>
                    </a:ext>
                  </a:extLst>
                </a:gridCol>
                <a:gridCol w="1305294">
                  <a:extLst>
                    <a:ext uri="{9D8B030D-6E8A-4147-A177-3AD203B41FA5}">
                      <a16:colId xmlns:a16="http://schemas.microsoft.com/office/drawing/2014/main" val="1099636816"/>
                    </a:ext>
                  </a:extLst>
                </a:gridCol>
                <a:gridCol w="2914505">
                  <a:extLst>
                    <a:ext uri="{9D8B030D-6E8A-4147-A177-3AD203B41FA5}">
                      <a16:colId xmlns:a16="http://schemas.microsoft.com/office/drawing/2014/main" val="3192903739"/>
                    </a:ext>
                  </a:extLst>
                </a:gridCol>
              </a:tblGrid>
              <a:tr h="340323">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ESEA</a:t>
                      </a:r>
                      <a:r>
                        <a:rPr lang="en-US" sz="1600" kern="1200" baseline="0" dirty="0">
                          <a:effectLst/>
                          <a:latin typeface="Calibri" panose="020F0502020204030204" pitchFamily="34" charset="0"/>
                          <a:cs typeface="Calibri" panose="020F0502020204030204" pitchFamily="34" charset="0"/>
                        </a:rPr>
                        <a:t> Office</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Position</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Phone</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E-mail</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2090154904"/>
                  </a:ext>
                </a:extLst>
              </a:tr>
              <a:tr h="307626">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Nazie</a:t>
                      </a:r>
                      <a:r>
                        <a:rPr lang="en-US" sz="1400" b="0" baseline="0" dirty="0">
                          <a:effectLst/>
                          <a:latin typeface="Calibri" panose="020F0502020204030204" pitchFamily="34" charset="0"/>
                          <a:ea typeface="Calibri"/>
                          <a:cs typeface="Calibri" panose="020F0502020204030204" pitchFamily="34" charset="0"/>
                        </a:rPr>
                        <a:t> Mohajeri-Nelson</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Director of ESEA Office</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303-866-6205</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hlinkClick r:id="rId3"/>
                        </a:rPr>
                        <a:t>Mohajeri-nelson_n@cde.state.co.us</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extLst>
                  <a:ext uri="{0D108BD9-81ED-4DB2-BD59-A6C34878D82A}">
                    <a16:rowId xmlns:a16="http://schemas.microsoft.com/office/drawing/2014/main" val="133285228"/>
                  </a:ext>
                </a:extLst>
              </a:tr>
              <a:tr h="307626">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DeLilah Collins</a:t>
                      </a: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Assistant Director</a:t>
                      </a:r>
                      <a:r>
                        <a:rPr lang="en-US" sz="1400" b="0" baseline="0" dirty="0">
                          <a:effectLst/>
                          <a:latin typeface="Calibri" panose="020F0502020204030204" pitchFamily="34" charset="0"/>
                          <a:ea typeface="Calibri"/>
                          <a:cs typeface="Calibri" panose="020F0502020204030204" pitchFamily="34" charset="0"/>
                        </a:rPr>
                        <a:t> of ESEA Office</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kern="1200" dirty="0">
                          <a:solidFill>
                            <a:schemeClr val="dk1"/>
                          </a:solidFill>
                          <a:effectLst/>
                          <a:latin typeface="Calibri" panose="020F0502020204030204" pitchFamily="34" charset="0"/>
                          <a:ea typeface="+mn-ea"/>
                          <a:cs typeface="Calibri" panose="020F0502020204030204" pitchFamily="34" charset="0"/>
                        </a:rPr>
                        <a:t>303-866-6850</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hlinkClick r:id="rId4"/>
                        </a:rPr>
                        <a:t>Collins_d@cde.state.co.us</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extLst>
                  <a:ext uri="{0D108BD9-81ED-4DB2-BD59-A6C34878D82A}">
                    <a16:rowId xmlns:a16="http://schemas.microsoft.com/office/drawing/2014/main" val="4016313354"/>
                  </a:ext>
                </a:extLst>
              </a:tr>
              <a:tr h="307626">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Emily Owen</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Program Support</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303.866.6700</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hlinkClick r:id="rId5"/>
                        </a:rPr>
                        <a:t>Owen_e@cde.state.co.us</a:t>
                      </a:r>
                      <a:r>
                        <a:rPr lang="en-US" sz="1400" b="0" dirty="0">
                          <a:effectLst/>
                          <a:latin typeface="Calibri" panose="020F0502020204030204" pitchFamily="34" charset="0"/>
                          <a:ea typeface="Calibri"/>
                          <a:cs typeface="Calibri" panose="020F0502020204030204" pitchFamily="34" charset="0"/>
                        </a:rPr>
                        <a:t> </a:t>
                      </a:r>
                    </a:p>
                  </a:txBody>
                  <a:tcPr marL="71674" marR="71674" marT="39559" marB="39559"/>
                </a:tc>
                <a:extLst>
                  <a:ext uri="{0D108BD9-81ED-4DB2-BD59-A6C34878D82A}">
                    <a16:rowId xmlns:a16="http://schemas.microsoft.com/office/drawing/2014/main" val="125233161"/>
                  </a:ext>
                </a:extLst>
              </a:tr>
              <a:tr h="307626">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Marissa Gonzales </a:t>
                      </a: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kern="1200" cap="none" dirty="0">
                          <a:solidFill>
                            <a:schemeClr val="dk1"/>
                          </a:solidFill>
                          <a:effectLst/>
                          <a:latin typeface="Calibri" panose="020F0502020204030204" pitchFamily="34" charset="0"/>
                          <a:ea typeface="+mn-ea"/>
                          <a:cs typeface="Calibri" panose="020F0502020204030204" pitchFamily="34" charset="0"/>
                          <a:sym typeface="Arial"/>
                        </a:rPr>
                        <a:t>Program Support</a:t>
                      </a: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kern="1200" cap="none" dirty="0">
                          <a:solidFill>
                            <a:schemeClr val="dk1"/>
                          </a:solidFill>
                          <a:effectLst/>
                          <a:latin typeface="Calibri" panose="020F0502020204030204" pitchFamily="34" charset="0"/>
                          <a:ea typeface="+mn-ea"/>
                          <a:cs typeface="Calibri" panose="020F0502020204030204" pitchFamily="34" charset="0"/>
                          <a:sym typeface="Arial"/>
                        </a:rPr>
                        <a:t>303-866-6963</a:t>
                      </a: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hlinkClick r:id="rId6"/>
                        </a:rPr>
                        <a:t>Gonzales_m@cde.state.co.us</a:t>
                      </a:r>
                      <a:r>
                        <a:rPr lang="en-US" sz="1400" b="0" dirty="0">
                          <a:effectLst/>
                          <a:latin typeface="Calibri" panose="020F0502020204030204" pitchFamily="34" charset="0"/>
                          <a:ea typeface="Calibri"/>
                          <a:cs typeface="Calibri" panose="020F0502020204030204" pitchFamily="34" charset="0"/>
                        </a:rPr>
                        <a:t> </a:t>
                      </a:r>
                    </a:p>
                  </a:txBody>
                  <a:tcPr marL="71674" marR="71674" marT="39559" marB="39559"/>
                </a:tc>
                <a:extLst>
                  <a:ext uri="{0D108BD9-81ED-4DB2-BD59-A6C34878D82A}">
                    <a16:rowId xmlns:a16="http://schemas.microsoft.com/office/drawing/2014/main" val="2240092639"/>
                  </a:ext>
                </a:extLst>
              </a:tr>
            </a:tbl>
          </a:graphicData>
        </a:graphic>
      </p:graphicFrame>
      <p:graphicFrame>
        <p:nvGraphicFramePr>
          <p:cNvPr id="5" name="Content Placeholder 4" descr="ESEA Regional Contacts ">
            <a:extLst>
              <a:ext uri="{FF2B5EF4-FFF2-40B4-BE49-F238E27FC236}">
                <a16:creationId xmlns:a16="http://schemas.microsoft.com/office/drawing/2014/main" id="{C501B9DB-3693-42CB-9A59-DE2287BB7B27}"/>
              </a:ext>
            </a:extLst>
          </p:cNvPr>
          <p:cNvGraphicFramePr>
            <a:graphicFrameLocks/>
          </p:cNvGraphicFramePr>
          <p:nvPr>
            <p:extLst>
              <p:ext uri="{D42A27DB-BD31-4B8C-83A1-F6EECF244321}">
                <p14:modId xmlns:p14="http://schemas.microsoft.com/office/powerpoint/2010/main" val="3876736751"/>
              </p:ext>
            </p:extLst>
          </p:nvPr>
        </p:nvGraphicFramePr>
        <p:xfrm>
          <a:off x="238017" y="3060700"/>
          <a:ext cx="11801581" cy="3567769"/>
        </p:xfrm>
        <a:graphic>
          <a:graphicData uri="http://schemas.openxmlformats.org/drawingml/2006/table">
            <a:tbl>
              <a:tblPr firstRow="1" bandRow="1">
                <a:tableStyleId>{5C22544A-7EE6-4342-B048-85BDC9FD1C3A}</a:tableStyleId>
              </a:tblPr>
              <a:tblGrid>
                <a:gridCol w="2577083">
                  <a:extLst>
                    <a:ext uri="{9D8B030D-6E8A-4147-A177-3AD203B41FA5}">
                      <a16:colId xmlns:a16="http://schemas.microsoft.com/office/drawing/2014/main" val="20000"/>
                    </a:ext>
                  </a:extLst>
                </a:gridCol>
                <a:gridCol w="4995400">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2920998">
                  <a:extLst>
                    <a:ext uri="{9D8B030D-6E8A-4147-A177-3AD203B41FA5}">
                      <a16:colId xmlns:a16="http://schemas.microsoft.com/office/drawing/2014/main" val="20003"/>
                    </a:ext>
                  </a:extLst>
                </a:gridCol>
              </a:tblGrid>
              <a:tr h="313810">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ESEA Team</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Position</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Phone</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E-mail</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0000"/>
                  </a:ext>
                </a:extLst>
              </a:tr>
              <a:tr h="360547">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Kathryn Wisner</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ESEA Senior Consultant: Titles I and III</a:t>
                      </a: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303-239-4357</a:t>
                      </a:r>
                    </a:p>
                  </a:txBody>
                  <a:tcPr marL="71674" marR="71674" marT="39559" marB="39559"/>
                </a:tc>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hlinkClick r:id="rId7"/>
                        </a:rPr>
                        <a:t>Wisner_k@cde.state.co.us</a:t>
                      </a:r>
                      <a:r>
                        <a:rPr lang="en-US" sz="1400" b="0" kern="1200" dirty="0">
                          <a:effectLst/>
                          <a:latin typeface="Calibri" panose="020F0502020204030204" pitchFamily="34" charset="0"/>
                          <a:cs typeface="Calibri" panose="020F0502020204030204" pitchFamily="34" charset="0"/>
                        </a:rPr>
                        <a:t> </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0010"/>
                  </a:ext>
                </a:extLst>
              </a:tr>
              <a:tr h="340369">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Kristen Collins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baseline="0" dirty="0">
                          <a:effectLst/>
                          <a:latin typeface="Calibri" panose="020F0502020204030204" pitchFamily="34" charset="0"/>
                          <a:ea typeface="Calibri"/>
                          <a:cs typeface="Calibri" panose="020F0502020204030204" pitchFamily="34" charset="0"/>
                        </a:rPr>
                        <a:t>ESEA Senior Consultant: Parent and Family Engagement &amp; Title V</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303-866-6705</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hlinkClick r:id="rId8"/>
                        </a:rPr>
                        <a:t>collins_k@cde.state.co.us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738815680"/>
                  </a:ext>
                </a:extLst>
              </a:tr>
              <a:tr h="360547">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Tammy Giessinger</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ea typeface="Calibri"/>
                          <a:cs typeface="Calibri" panose="020F0502020204030204" pitchFamily="34" charset="0"/>
                        </a:rPr>
                        <a:t>ESEA Senior Consultant: Title IV</a:t>
                      </a:r>
                    </a:p>
                  </a:txBody>
                  <a:tcPr marL="71674" marR="71674" marT="39559" marB="39559"/>
                </a:tc>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303-866-6992</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hlinkClick r:id="rId9"/>
                        </a:rPr>
                        <a:t>giessinger_t@cde.state.co.us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3899293212"/>
                  </a:ext>
                </a:extLst>
              </a:tr>
              <a:tr h="360547">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Jeremy</a:t>
                      </a:r>
                      <a:r>
                        <a:rPr lang="en-US" sz="1400" b="0" baseline="0" dirty="0">
                          <a:effectLst/>
                          <a:latin typeface="Calibri" panose="020F0502020204030204" pitchFamily="34" charset="0"/>
                          <a:ea typeface="Calibri"/>
                          <a:cs typeface="Calibri" panose="020F0502020204030204" pitchFamily="34" charset="0"/>
                        </a:rPr>
                        <a:t> Meredith</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ESEA Senior Consultant: Title II</a:t>
                      </a: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303-866-3905</a:t>
                      </a: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hlinkClick r:id="rId10"/>
                        </a:rPr>
                        <a:t>meredith_j@cde.state.co.us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790978588"/>
                  </a:ext>
                </a:extLst>
              </a:tr>
              <a:tr h="360547">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Laura</a:t>
                      </a:r>
                      <a:r>
                        <a:rPr lang="en-US" sz="1400" b="0" kern="1200" baseline="0" dirty="0">
                          <a:effectLst/>
                          <a:latin typeface="Calibri" panose="020F0502020204030204" pitchFamily="34" charset="0"/>
                          <a:cs typeface="Calibri" panose="020F0502020204030204" pitchFamily="34" charset="0"/>
                        </a:rPr>
                        <a:t> Meushaw</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ea typeface="Calibri"/>
                          <a:cs typeface="Calibri" panose="020F0502020204030204" pitchFamily="34" charset="0"/>
                        </a:rPr>
                        <a:t>Titles I School</a:t>
                      </a:r>
                      <a:r>
                        <a:rPr lang="en-US" sz="1400" b="0" baseline="0" dirty="0">
                          <a:effectLst/>
                          <a:latin typeface="Calibri" panose="020F0502020204030204" pitchFamily="34" charset="0"/>
                          <a:ea typeface="Calibri"/>
                          <a:cs typeface="Calibri" panose="020F0502020204030204" pitchFamily="34" charset="0"/>
                        </a:rPr>
                        <a:t> Improvement Coordinator </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303-866-6618</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hlinkClick r:id="rId11"/>
                        </a:rPr>
                        <a:t>meushaw_l@cde.state.co.us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870432387"/>
                  </a:ext>
                </a:extLst>
              </a:tr>
              <a:tr h="360547">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Robert Thompson</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ESEA Senior Consultant: </a:t>
                      </a:r>
                      <a:r>
                        <a:rPr lang="en-US" sz="1400" b="0" baseline="0" dirty="0">
                          <a:effectLst/>
                          <a:latin typeface="Calibri" panose="020F0502020204030204" pitchFamily="34" charset="0"/>
                          <a:ea typeface="Calibri"/>
                          <a:cs typeface="Calibri" panose="020F0502020204030204" pitchFamily="34" charset="0"/>
                        </a:rPr>
                        <a:t>Title III</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303-866-6842</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hlinkClick r:id="rId12"/>
                        </a:rPr>
                        <a:t>thompson_r@cde.state.co.us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4143514781"/>
                  </a:ext>
                </a:extLst>
              </a:tr>
              <a:tr h="360547">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Barb Vassis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ESEA Lead Consultant: Titles I and III</a:t>
                      </a:r>
                    </a:p>
                  </a:txBody>
                  <a:tcPr marL="71674" marR="71674" marT="39559" marB="39559"/>
                </a:tc>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303-866-6065</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hlinkClick r:id="rId13"/>
                        </a:rPr>
                        <a:t>vassis_b@cde.state.co.us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3906183935"/>
                  </a:ext>
                </a:extLst>
              </a:tr>
              <a:tr h="360547">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Shannon Allen</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ESEA Senior Consultant: </a:t>
                      </a:r>
                      <a:r>
                        <a:rPr lang="en-US" sz="1400" b="0" baseline="0" dirty="0">
                          <a:effectLst/>
                          <a:latin typeface="Calibri" panose="020F0502020204030204" pitchFamily="34" charset="0"/>
                          <a:ea typeface="Calibri"/>
                          <a:cs typeface="Calibri" panose="020F0502020204030204" pitchFamily="34" charset="0"/>
                        </a:rPr>
                        <a:t>Title I</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400" b="0" i="0" u="none" strike="noStrike" kern="1200" cap="none" dirty="0">
                          <a:solidFill>
                            <a:schemeClr val="dk1"/>
                          </a:solidFill>
                          <a:effectLst/>
                          <a:latin typeface="Calibri" panose="020F0502020204030204" pitchFamily="34" charset="0"/>
                          <a:ea typeface="+mn-ea"/>
                          <a:cs typeface="Calibri" panose="020F0502020204030204" pitchFamily="34" charset="0"/>
                          <a:sym typeface="Arial"/>
                        </a:rPr>
                        <a:t>720-498-4675</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hlinkClick r:id="rId14"/>
                        </a:rPr>
                        <a:t>allen_s@cde.state.co.us</a:t>
                      </a:r>
                      <a:r>
                        <a:rPr lang="en-US" sz="1400" b="0" kern="1200" dirty="0">
                          <a:effectLst/>
                          <a:latin typeface="Calibri" panose="020F0502020204030204" pitchFamily="34" charset="0"/>
                          <a:cs typeface="Calibri" panose="020F0502020204030204" pitchFamily="34" charset="0"/>
                        </a:rPr>
                        <a:t> </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0002"/>
                  </a:ext>
                </a:extLst>
              </a:tr>
              <a:tr h="360547">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Michelle Prael </a:t>
                      </a: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ESEA Consultant: Titles ID and IV</a:t>
                      </a: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303-866-6998</a:t>
                      </a: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hlinkClick r:id="rId15"/>
                        </a:rPr>
                        <a:t>prael_m@cde.state.co.us</a:t>
                      </a:r>
                      <a:r>
                        <a:rPr lang="en-US" sz="1400" b="0" dirty="0">
                          <a:effectLst/>
                          <a:latin typeface="Calibri" panose="020F0502020204030204" pitchFamily="34" charset="0"/>
                          <a:ea typeface="Calibri"/>
                          <a:cs typeface="Calibri" panose="020F0502020204030204" pitchFamily="34" charset="0"/>
                        </a:rPr>
                        <a:t> </a:t>
                      </a:r>
                    </a:p>
                  </a:txBody>
                  <a:tcPr marL="71674" marR="71674" marT="39559" marB="39559"/>
                </a:tc>
                <a:extLst>
                  <a:ext uri="{0D108BD9-81ED-4DB2-BD59-A6C34878D82A}">
                    <a16:rowId xmlns:a16="http://schemas.microsoft.com/office/drawing/2014/main" val="4123022720"/>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g9f5459de1d_0_66"/>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ESEA Office (Continued)</a:t>
            </a:r>
            <a:endParaRPr/>
          </a:p>
        </p:txBody>
      </p:sp>
      <p:sp>
        <p:nvSpPr>
          <p:cNvPr id="1323" name="Google Shape;1323;g9f5459de1d_0_6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rgbClr val="7F7F7F"/>
                </a:solidFill>
              </a:rPr>
              <a:t>93</a:t>
            </a:fld>
            <a:endParaRPr>
              <a:solidFill>
                <a:srgbClr val="7F7F7F"/>
              </a:solidFill>
            </a:endParaRPr>
          </a:p>
        </p:txBody>
      </p:sp>
      <p:graphicFrame>
        <p:nvGraphicFramePr>
          <p:cNvPr id="4" name="Content Placeholder 4">
            <a:extLst>
              <a:ext uri="{FF2B5EF4-FFF2-40B4-BE49-F238E27FC236}">
                <a16:creationId xmlns:a16="http://schemas.microsoft.com/office/drawing/2014/main" id="{7BE52812-7C0D-493B-B304-278024A8BB9A}"/>
              </a:ext>
            </a:extLst>
          </p:cNvPr>
          <p:cNvGraphicFramePr>
            <a:graphicFrameLocks/>
          </p:cNvGraphicFramePr>
          <p:nvPr>
            <p:extLst>
              <p:ext uri="{D42A27DB-BD31-4B8C-83A1-F6EECF244321}">
                <p14:modId xmlns:p14="http://schemas.microsoft.com/office/powerpoint/2010/main" val="175749283"/>
              </p:ext>
            </p:extLst>
          </p:nvPr>
        </p:nvGraphicFramePr>
        <p:xfrm>
          <a:off x="443565" y="4816783"/>
          <a:ext cx="11239928" cy="1306615"/>
        </p:xfrm>
        <a:graphic>
          <a:graphicData uri="http://schemas.openxmlformats.org/drawingml/2006/table">
            <a:tbl>
              <a:tblPr firstRow="1" bandRow="1">
                <a:tableStyleId>{5C22544A-7EE6-4342-B048-85BDC9FD1C3A}</a:tableStyleId>
              </a:tblPr>
              <a:tblGrid>
                <a:gridCol w="2443473">
                  <a:extLst>
                    <a:ext uri="{9D8B030D-6E8A-4147-A177-3AD203B41FA5}">
                      <a16:colId xmlns:a16="http://schemas.microsoft.com/office/drawing/2014/main" val="20000"/>
                    </a:ext>
                  </a:extLst>
                </a:gridCol>
                <a:gridCol w="4613097">
                  <a:extLst>
                    <a:ext uri="{9D8B030D-6E8A-4147-A177-3AD203B41FA5}">
                      <a16:colId xmlns:a16="http://schemas.microsoft.com/office/drawing/2014/main" val="20001"/>
                    </a:ext>
                  </a:extLst>
                </a:gridCol>
                <a:gridCol w="1263721">
                  <a:extLst>
                    <a:ext uri="{9D8B030D-6E8A-4147-A177-3AD203B41FA5}">
                      <a16:colId xmlns:a16="http://schemas.microsoft.com/office/drawing/2014/main" val="20002"/>
                    </a:ext>
                  </a:extLst>
                </a:gridCol>
                <a:gridCol w="2919637">
                  <a:extLst>
                    <a:ext uri="{9D8B030D-6E8A-4147-A177-3AD203B41FA5}">
                      <a16:colId xmlns:a16="http://schemas.microsoft.com/office/drawing/2014/main" val="20003"/>
                    </a:ext>
                  </a:extLst>
                </a:gridCol>
              </a:tblGrid>
              <a:tr h="339216">
                <a:tc>
                  <a:txBody>
                    <a:bodyPr/>
                    <a:lstStyle/>
                    <a:p>
                      <a:pPr algn="ctr"/>
                      <a:r>
                        <a:rPr lang="en-US" sz="1400" dirty="0">
                          <a:latin typeface="Calibri" panose="020F0502020204030204" pitchFamily="34" charset="0"/>
                          <a:cs typeface="Calibri" panose="020F0502020204030204" pitchFamily="34" charset="0"/>
                        </a:rPr>
                        <a:t>DARE Team</a:t>
                      </a:r>
                    </a:p>
                  </a:txBody>
                  <a:tcPr/>
                </a:tc>
                <a:tc>
                  <a:txBody>
                    <a:bodyPr/>
                    <a:lstStyle/>
                    <a:p>
                      <a:pPr algn="ctr"/>
                      <a:r>
                        <a:rPr lang="en-US" sz="1400" dirty="0">
                          <a:latin typeface="Calibri" panose="020F0502020204030204" pitchFamily="34" charset="0"/>
                          <a:cs typeface="Calibri" panose="020F0502020204030204" pitchFamily="34" charset="0"/>
                        </a:rPr>
                        <a:t>Expertise</a:t>
                      </a:r>
                    </a:p>
                  </a:txBody>
                  <a:tcPr/>
                </a:tc>
                <a:tc>
                  <a:txBody>
                    <a:bodyPr/>
                    <a:lstStyle/>
                    <a:p>
                      <a:pPr algn="ctr"/>
                      <a:r>
                        <a:rPr lang="en-US" sz="1400" dirty="0">
                          <a:latin typeface="Calibri" panose="020F0502020204030204" pitchFamily="34" charset="0"/>
                          <a:cs typeface="Calibri" panose="020F0502020204030204" pitchFamily="34" charset="0"/>
                        </a:rPr>
                        <a:t>Phone</a:t>
                      </a:r>
                    </a:p>
                  </a:txBody>
                  <a:tcPr/>
                </a:tc>
                <a:tc>
                  <a:txBody>
                    <a:bodyPr/>
                    <a:lstStyle/>
                    <a:p>
                      <a:pPr algn="ctr"/>
                      <a:r>
                        <a:rPr lang="en-US" sz="1400" dirty="0">
                          <a:latin typeface="Calibri" panose="020F0502020204030204" pitchFamily="34" charset="0"/>
                          <a:cs typeface="Calibri" panose="020F0502020204030204" pitchFamily="34" charset="0"/>
                        </a:rPr>
                        <a:t>Email</a:t>
                      </a:r>
                    </a:p>
                  </a:txBody>
                  <a:tcPr/>
                </a:tc>
                <a:extLst>
                  <a:ext uri="{0D108BD9-81ED-4DB2-BD59-A6C34878D82A}">
                    <a16:rowId xmlns:a16="http://schemas.microsoft.com/office/drawing/2014/main" val="10000"/>
                  </a:ext>
                </a:extLst>
              </a:tr>
              <a:tr h="310948">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Tina Negley</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ESSA Accountability, Program Evaluation,</a:t>
                      </a:r>
                      <a:r>
                        <a:rPr lang="en-US" sz="1400" b="0" i="0" kern="1200" baseline="0" dirty="0">
                          <a:solidFill>
                            <a:schemeClr val="dk1"/>
                          </a:solidFill>
                          <a:effectLst/>
                          <a:latin typeface="Calibri" panose="020F0502020204030204" pitchFamily="34" charset="0"/>
                          <a:ea typeface="+mn-ea"/>
                          <a:cs typeface="Calibri" panose="020F0502020204030204" pitchFamily="34" charset="0"/>
                        </a:rPr>
                        <a:t> and Reporting</a:t>
                      </a:r>
                      <a:endParaRPr lang="en-US" sz="140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303-866-5243</a:t>
                      </a:r>
                      <a:endParaRPr lang="en-US" sz="140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3"/>
                        </a:rPr>
                        <a:t>negley_t@cde.state.co.us</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45503">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Alan Shimmin</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ESEA Reporting</a:t>
                      </a:r>
                      <a:r>
                        <a:rPr lang="en-US" sz="1400" b="0" i="0" kern="1200" baseline="0" dirty="0">
                          <a:solidFill>
                            <a:schemeClr val="dk1"/>
                          </a:solidFill>
                          <a:effectLst/>
                          <a:latin typeface="Calibri" panose="020F0502020204030204" pitchFamily="34" charset="0"/>
                          <a:ea typeface="+mn-ea"/>
                          <a:cs typeface="Calibri" panose="020F0502020204030204" pitchFamily="34" charset="0"/>
                        </a:rPr>
                        <a:t> and Data Collections</a:t>
                      </a:r>
                      <a:endParaRPr lang="en-US" sz="140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303-866-6209</a:t>
                      </a:r>
                      <a:endParaRPr lang="en-US" sz="140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4"/>
                        </a:rPr>
                        <a:t>shimmin_a@cde.state.co.us</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10948">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Mary Shen</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ESEA</a:t>
                      </a:r>
                      <a:r>
                        <a:rPr lang="en-US" sz="1400" b="0" i="0" kern="1200" baseline="0" dirty="0">
                          <a:solidFill>
                            <a:schemeClr val="dk1"/>
                          </a:solidFill>
                          <a:effectLst/>
                          <a:latin typeface="Calibri" panose="020F0502020204030204" pitchFamily="34" charset="0"/>
                          <a:ea typeface="+mn-ea"/>
                          <a:cs typeface="Calibri" panose="020F0502020204030204" pitchFamily="34" charset="0"/>
                        </a:rPr>
                        <a:t> Program Evaluation, Research, and Accountability</a:t>
                      </a:r>
                      <a:endParaRPr lang="en-US" sz="1400" dirty="0">
                        <a:latin typeface="Calibri" panose="020F0502020204030204" pitchFamily="34" charset="0"/>
                        <a:cs typeface="Calibri" panose="020F0502020204030204" pitchFamily="34" charset="0"/>
                      </a:endParaRPr>
                    </a:p>
                  </a:txBody>
                  <a:tcPr/>
                </a:tc>
                <a:tc>
                  <a:txBody>
                    <a:bodyPr/>
                    <a:lstStyle/>
                    <a:p>
                      <a:r>
                        <a:rPr lang="en-US" sz="1400" b="0" i="0" kern="1200" dirty="0">
                          <a:solidFill>
                            <a:schemeClr val="dk1"/>
                          </a:solidFill>
                          <a:effectLst/>
                          <a:latin typeface="Calibri" panose="020F0502020204030204" pitchFamily="34" charset="0"/>
                          <a:ea typeface="+mn-ea"/>
                          <a:cs typeface="Calibri" panose="020F0502020204030204" pitchFamily="34" charset="0"/>
                        </a:rPr>
                        <a:t>303-866-4571</a:t>
                      </a:r>
                      <a:endParaRPr lang="en-US" sz="1400" dirty="0">
                        <a:latin typeface="Calibri" panose="020F0502020204030204" pitchFamily="34" charset="0"/>
                        <a:cs typeface="Calibri" panose="020F0502020204030204" pitchFamily="34" charset="0"/>
                      </a:endParaRPr>
                    </a:p>
                  </a:txBody>
                  <a:tcPr/>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5"/>
                        </a:rPr>
                        <a:t>shen_m@cde.state.co.us</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graphicFrame>
        <p:nvGraphicFramePr>
          <p:cNvPr id="5" name="Content Placeholder 4">
            <a:extLst>
              <a:ext uri="{FF2B5EF4-FFF2-40B4-BE49-F238E27FC236}">
                <a16:creationId xmlns:a16="http://schemas.microsoft.com/office/drawing/2014/main" id="{07957E4B-ED07-4CED-95EE-549227E735CF}"/>
              </a:ext>
            </a:extLst>
          </p:cNvPr>
          <p:cNvGraphicFramePr>
            <a:graphicFrameLocks/>
          </p:cNvGraphicFramePr>
          <p:nvPr>
            <p:extLst>
              <p:ext uri="{D42A27DB-BD31-4B8C-83A1-F6EECF244321}">
                <p14:modId xmlns:p14="http://schemas.microsoft.com/office/powerpoint/2010/main" val="2259640101"/>
              </p:ext>
            </p:extLst>
          </p:nvPr>
        </p:nvGraphicFramePr>
        <p:xfrm>
          <a:off x="443565" y="2682650"/>
          <a:ext cx="11239928" cy="1797670"/>
        </p:xfrm>
        <a:graphic>
          <a:graphicData uri="http://schemas.openxmlformats.org/drawingml/2006/table">
            <a:tbl>
              <a:tblPr firstRow="1" bandRow="1">
                <a:tableStyleId>{5C22544A-7EE6-4342-B048-85BDC9FD1C3A}</a:tableStyleId>
              </a:tblPr>
              <a:tblGrid>
                <a:gridCol w="2443473">
                  <a:extLst>
                    <a:ext uri="{9D8B030D-6E8A-4147-A177-3AD203B41FA5}">
                      <a16:colId xmlns:a16="http://schemas.microsoft.com/office/drawing/2014/main" val="20000"/>
                    </a:ext>
                  </a:extLst>
                </a:gridCol>
                <a:gridCol w="4592549">
                  <a:extLst>
                    <a:ext uri="{9D8B030D-6E8A-4147-A177-3AD203B41FA5}">
                      <a16:colId xmlns:a16="http://schemas.microsoft.com/office/drawing/2014/main" val="20001"/>
                    </a:ext>
                  </a:extLst>
                </a:gridCol>
                <a:gridCol w="1284269">
                  <a:extLst>
                    <a:ext uri="{9D8B030D-6E8A-4147-A177-3AD203B41FA5}">
                      <a16:colId xmlns:a16="http://schemas.microsoft.com/office/drawing/2014/main" val="20002"/>
                    </a:ext>
                  </a:extLst>
                </a:gridCol>
                <a:gridCol w="2919637">
                  <a:extLst>
                    <a:ext uri="{9D8B030D-6E8A-4147-A177-3AD203B41FA5}">
                      <a16:colId xmlns:a16="http://schemas.microsoft.com/office/drawing/2014/main" val="20003"/>
                    </a:ext>
                  </a:extLst>
                </a:gridCol>
              </a:tblGrid>
              <a:tr h="359534">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CGA Team</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Program Expertise</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Phone</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E-mail</a:t>
                      </a:r>
                    </a:p>
                  </a:txBody>
                  <a:tcPr marL="71674" marR="71674" marT="39559" marB="39559"/>
                </a:tc>
                <a:extLst>
                  <a:ext uri="{0D108BD9-81ED-4DB2-BD59-A6C34878D82A}">
                    <a16:rowId xmlns:a16="http://schemas.microsoft.com/office/drawing/2014/main" val="10000"/>
                  </a:ext>
                </a:extLst>
              </a:tr>
              <a:tr h="359534">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Kim Burnham</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Competitive, Grants &amp; Awards Supervisor</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303-866-6916</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6"/>
                        </a:rPr>
                        <a:t>Burnham_K@cde.state.co.us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0001"/>
                  </a:ext>
                </a:extLst>
              </a:tr>
              <a:tr h="359534">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Patricia Gleason</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kern="1200" dirty="0">
                          <a:solidFill>
                            <a:schemeClr val="dk1"/>
                          </a:solidFill>
                          <a:effectLst/>
                          <a:latin typeface="Calibri" panose="020F0502020204030204" pitchFamily="34" charset="0"/>
                          <a:ea typeface="+mn-ea"/>
                          <a:cs typeface="Calibri" panose="020F0502020204030204" pitchFamily="34" charset="0"/>
                        </a:rPr>
                        <a:t>Senior Consultant, Grants &amp; Awards </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303-866-6143</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7"/>
                        </a:rPr>
                        <a:t>Gleason_P@cde.state.co.us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0002"/>
                  </a:ext>
                </a:extLst>
              </a:tr>
              <a:tr h="359534">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Mandy Christensen</a:t>
                      </a: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ea typeface="Calibri"/>
                          <a:cs typeface="Calibri" panose="020F0502020204030204" pitchFamily="34" charset="0"/>
                        </a:rPr>
                        <a:t>Senior Consultant</a:t>
                      </a:r>
                      <a:r>
                        <a:rPr lang="en-US" sz="1400" b="0" i="0" kern="1200" dirty="0">
                          <a:solidFill>
                            <a:schemeClr val="dk1"/>
                          </a:solidFill>
                          <a:effectLst/>
                          <a:latin typeface="Calibri" panose="020F0502020204030204" pitchFamily="34" charset="0"/>
                          <a:ea typeface="+mn-ea"/>
                          <a:cs typeface="Calibri" panose="020F0502020204030204" pitchFamily="34" charset="0"/>
                        </a:rPr>
                        <a:t>, Grants &amp; Awards </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303-866-6250</a:t>
                      </a: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hlinkClick r:id="rId8"/>
                        </a:rPr>
                        <a:t>Christensen_m@cde.state.co.us</a:t>
                      </a:r>
                      <a:r>
                        <a:rPr lang="en-US" sz="1400" b="0" baseline="0" dirty="0">
                          <a:effectLst/>
                          <a:latin typeface="Calibri" panose="020F0502020204030204" pitchFamily="34" charset="0"/>
                          <a:ea typeface="Calibri"/>
                          <a:cs typeface="Calibri" panose="020F0502020204030204" pitchFamily="34" charset="0"/>
                        </a:rPr>
                        <a:t> </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3066141455"/>
                  </a:ext>
                </a:extLst>
              </a:tr>
              <a:tr h="359534">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Brittany Jimenez</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Program Support</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303-866-6813</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9"/>
                        </a:rPr>
                        <a:t>Jimenez_B@cde.state.co.us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98D941A7-4793-44F3-B77B-37A7B5F36CD9}"/>
              </a:ext>
            </a:extLst>
          </p:cNvPr>
          <p:cNvGraphicFramePr>
            <a:graphicFrameLocks noGrp="1"/>
          </p:cNvGraphicFramePr>
          <p:nvPr>
            <p:extLst>
              <p:ext uri="{D42A27DB-BD31-4B8C-83A1-F6EECF244321}">
                <p14:modId xmlns:p14="http://schemas.microsoft.com/office/powerpoint/2010/main" val="1363291903"/>
              </p:ext>
            </p:extLst>
          </p:nvPr>
        </p:nvGraphicFramePr>
        <p:xfrm>
          <a:off x="443565" y="1337690"/>
          <a:ext cx="11239929" cy="963160"/>
        </p:xfrm>
        <a:graphic>
          <a:graphicData uri="http://schemas.openxmlformats.org/drawingml/2006/table">
            <a:tbl>
              <a:tblPr firstRow="1" bandRow="1">
                <a:tableStyleId>{5C22544A-7EE6-4342-B048-85BDC9FD1C3A}</a:tableStyleId>
              </a:tblPr>
              <a:tblGrid>
                <a:gridCol w="2432959">
                  <a:extLst>
                    <a:ext uri="{9D8B030D-6E8A-4147-A177-3AD203B41FA5}">
                      <a16:colId xmlns:a16="http://schemas.microsoft.com/office/drawing/2014/main" val="532445600"/>
                    </a:ext>
                  </a:extLst>
                </a:gridCol>
                <a:gridCol w="4600626">
                  <a:extLst>
                    <a:ext uri="{9D8B030D-6E8A-4147-A177-3AD203B41FA5}">
                      <a16:colId xmlns:a16="http://schemas.microsoft.com/office/drawing/2014/main" val="1590019068"/>
                    </a:ext>
                  </a:extLst>
                </a:gridCol>
                <a:gridCol w="1296980">
                  <a:extLst>
                    <a:ext uri="{9D8B030D-6E8A-4147-A177-3AD203B41FA5}">
                      <a16:colId xmlns:a16="http://schemas.microsoft.com/office/drawing/2014/main" val="1099636816"/>
                    </a:ext>
                  </a:extLst>
                </a:gridCol>
                <a:gridCol w="2909364">
                  <a:extLst>
                    <a:ext uri="{9D8B030D-6E8A-4147-A177-3AD203B41FA5}">
                      <a16:colId xmlns:a16="http://schemas.microsoft.com/office/drawing/2014/main" val="3192903739"/>
                    </a:ext>
                  </a:extLst>
                </a:gridCol>
              </a:tblGrid>
              <a:tr h="340323">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ESEA</a:t>
                      </a:r>
                      <a:r>
                        <a:rPr lang="en-US" sz="1600" kern="1200" baseline="0" dirty="0">
                          <a:effectLst/>
                          <a:latin typeface="Calibri" panose="020F0502020204030204" pitchFamily="34" charset="0"/>
                          <a:cs typeface="Calibri" panose="020F0502020204030204" pitchFamily="34" charset="0"/>
                        </a:rPr>
                        <a:t> Office</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Position</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Phone</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effectLst/>
                          <a:latin typeface="Calibri" panose="020F0502020204030204" pitchFamily="34" charset="0"/>
                          <a:cs typeface="Calibri" panose="020F0502020204030204" pitchFamily="34" charset="0"/>
                        </a:rPr>
                        <a:t>E-mail</a:t>
                      </a:r>
                      <a:endParaRPr lang="en-US" sz="160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2090154904"/>
                  </a:ext>
                </a:extLst>
              </a:tr>
              <a:tr h="307626">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Nazie</a:t>
                      </a:r>
                      <a:r>
                        <a:rPr lang="en-US" sz="1400" b="0" baseline="0" dirty="0">
                          <a:effectLst/>
                          <a:latin typeface="Calibri" panose="020F0502020204030204" pitchFamily="34" charset="0"/>
                          <a:ea typeface="Calibri"/>
                          <a:cs typeface="Calibri" panose="020F0502020204030204" pitchFamily="34" charset="0"/>
                        </a:rPr>
                        <a:t> Mohajeri-Nelson</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Director of ESEA Office</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303-866-6205</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hlinkClick r:id="rId10"/>
                        </a:rPr>
                        <a:t>Mohajeri-nelson_n@cde.state.co.us</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extLst>
                  <a:ext uri="{0D108BD9-81ED-4DB2-BD59-A6C34878D82A}">
                    <a16:rowId xmlns:a16="http://schemas.microsoft.com/office/drawing/2014/main" val="133285228"/>
                  </a:ext>
                </a:extLst>
              </a:tr>
              <a:tr h="307626">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DeLilah Collins</a:t>
                      </a: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Assistant Director</a:t>
                      </a:r>
                      <a:r>
                        <a:rPr lang="en-US" sz="1400" b="0" baseline="0" dirty="0">
                          <a:effectLst/>
                          <a:latin typeface="Calibri" panose="020F0502020204030204" pitchFamily="34" charset="0"/>
                          <a:ea typeface="Calibri"/>
                          <a:cs typeface="Calibri" panose="020F0502020204030204" pitchFamily="34" charset="0"/>
                        </a:rPr>
                        <a:t> of ESEA Office</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kern="1200" dirty="0">
                          <a:solidFill>
                            <a:schemeClr val="dk1"/>
                          </a:solidFill>
                          <a:effectLst/>
                          <a:latin typeface="Calibri" panose="020F0502020204030204" pitchFamily="34" charset="0"/>
                          <a:ea typeface="+mn-ea"/>
                          <a:cs typeface="Calibri" panose="020F0502020204030204" pitchFamily="34" charset="0"/>
                        </a:rPr>
                        <a:t>303-866-6850</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hlinkClick r:id="rId11"/>
                        </a:rPr>
                        <a:t>Collins_d@cde.state.co.us</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marL="71674" marR="71674" marT="39559" marB="39559"/>
                </a:tc>
                <a:extLst>
                  <a:ext uri="{0D108BD9-81ED-4DB2-BD59-A6C34878D82A}">
                    <a16:rowId xmlns:a16="http://schemas.microsoft.com/office/drawing/2014/main" val="4016313354"/>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g9f5459de1d_0_72"/>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rgbClr val="FFFFFF"/>
                </a:solidFill>
              </a:rPr>
              <a:t>Grants Fiscal Contacts</a:t>
            </a:r>
            <a:endParaRPr/>
          </a:p>
        </p:txBody>
      </p:sp>
      <p:sp>
        <p:nvSpPr>
          <p:cNvPr id="1330" name="Google Shape;1330;g9f5459de1d_0_7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rgbClr val="7F7F7F"/>
                </a:solidFill>
              </a:rPr>
              <a:t>94</a:t>
            </a:fld>
            <a:endParaRPr>
              <a:solidFill>
                <a:srgbClr val="7F7F7F"/>
              </a:solidFill>
            </a:endParaRPr>
          </a:p>
        </p:txBody>
      </p:sp>
      <p:graphicFrame>
        <p:nvGraphicFramePr>
          <p:cNvPr id="4" name="Content Placeholder 4">
            <a:extLst>
              <a:ext uri="{FF2B5EF4-FFF2-40B4-BE49-F238E27FC236}">
                <a16:creationId xmlns:a16="http://schemas.microsoft.com/office/drawing/2014/main" id="{96D9159F-5CAD-4C93-9D48-7F57102566BE}"/>
              </a:ext>
            </a:extLst>
          </p:cNvPr>
          <p:cNvGraphicFramePr>
            <a:graphicFrameLocks/>
          </p:cNvGraphicFramePr>
          <p:nvPr>
            <p:extLst>
              <p:ext uri="{D42A27DB-BD31-4B8C-83A1-F6EECF244321}">
                <p14:modId xmlns:p14="http://schemas.microsoft.com/office/powerpoint/2010/main" val="568239161"/>
              </p:ext>
            </p:extLst>
          </p:nvPr>
        </p:nvGraphicFramePr>
        <p:xfrm>
          <a:off x="1454216" y="1918331"/>
          <a:ext cx="9283568" cy="1240272"/>
        </p:xfrm>
        <a:graphic>
          <a:graphicData uri="http://schemas.openxmlformats.org/drawingml/2006/table">
            <a:tbl>
              <a:tblPr firstRow="1" bandRow="1">
                <a:tableStyleId>{5C22544A-7EE6-4342-B048-85BDC9FD1C3A}</a:tableStyleId>
              </a:tblPr>
              <a:tblGrid>
                <a:gridCol w="2320892">
                  <a:extLst>
                    <a:ext uri="{9D8B030D-6E8A-4147-A177-3AD203B41FA5}">
                      <a16:colId xmlns:a16="http://schemas.microsoft.com/office/drawing/2014/main" val="20000"/>
                    </a:ext>
                  </a:extLst>
                </a:gridCol>
                <a:gridCol w="2320892">
                  <a:extLst>
                    <a:ext uri="{9D8B030D-6E8A-4147-A177-3AD203B41FA5}">
                      <a16:colId xmlns:a16="http://schemas.microsoft.com/office/drawing/2014/main" val="20001"/>
                    </a:ext>
                  </a:extLst>
                </a:gridCol>
                <a:gridCol w="2096705">
                  <a:extLst>
                    <a:ext uri="{9D8B030D-6E8A-4147-A177-3AD203B41FA5}">
                      <a16:colId xmlns:a16="http://schemas.microsoft.com/office/drawing/2014/main" val="20002"/>
                    </a:ext>
                  </a:extLst>
                </a:gridCol>
                <a:gridCol w="2545079">
                  <a:extLst>
                    <a:ext uri="{9D8B030D-6E8A-4147-A177-3AD203B41FA5}">
                      <a16:colId xmlns:a16="http://schemas.microsoft.com/office/drawing/2014/main" val="20003"/>
                    </a:ext>
                  </a:extLst>
                </a:gridCol>
              </a:tblGrid>
              <a:tr h="297180">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Grants Fiscal Staff</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Program Expertise</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Phone</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Calibri" panose="020F0502020204030204" pitchFamily="34" charset="0"/>
                          <a:ea typeface="+mn-ea"/>
                          <a:cs typeface="Calibri" panose="020F0502020204030204" pitchFamily="34" charset="0"/>
                        </a:rPr>
                        <a:t>E-mail</a:t>
                      </a:r>
                    </a:p>
                  </a:txBody>
                  <a:tcPr marL="71674" marR="71674" marT="39559" marB="39559"/>
                </a:tc>
                <a:extLst>
                  <a:ext uri="{0D108BD9-81ED-4DB2-BD59-A6C34878D82A}">
                    <a16:rowId xmlns:a16="http://schemas.microsoft.com/office/drawing/2014/main" val="10000"/>
                  </a:ext>
                </a:extLst>
              </a:tr>
              <a:tr h="297180">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a:cs typeface="Calibri" panose="020F0502020204030204" pitchFamily="34" charset="0"/>
                        </a:rPr>
                        <a:t>Jennifer Austin</a:t>
                      </a:r>
                    </a:p>
                  </a:txBody>
                  <a:tcPr marL="71674" marR="71674" marT="39559" marB="39559"/>
                </a:tc>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a:cs typeface="Calibri" panose="020F0502020204030204" pitchFamily="34" charset="0"/>
                        </a:rPr>
                        <a:t>Director of Grants</a:t>
                      </a:r>
                      <a:r>
                        <a:rPr lang="en-US" sz="1400" baseline="0" dirty="0">
                          <a:effectLst/>
                          <a:latin typeface="Calibri" panose="020F0502020204030204" pitchFamily="34" charset="0"/>
                          <a:ea typeface="Calibri"/>
                          <a:cs typeface="Calibri" panose="020F0502020204030204" pitchFamily="34" charset="0"/>
                        </a:rPr>
                        <a:t> Fiscal</a:t>
                      </a:r>
                      <a:endParaRPr lang="en-US" sz="14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a:cs typeface="Calibri" panose="020F0502020204030204" pitchFamily="34" charset="0"/>
                        </a:rPr>
                        <a:t>303-866-6689</a:t>
                      </a:r>
                    </a:p>
                  </a:txBody>
                  <a:tcPr marL="71674" marR="71674" marT="39559" marB="39559"/>
                </a:tc>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a:cs typeface="Calibri" panose="020F0502020204030204" pitchFamily="34" charset="0"/>
                          <a:hlinkClick r:id="rId3"/>
                        </a:rPr>
                        <a:t>Austin_j@cde.state.co.us</a:t>
                      </a:r>
                      <a:r>
                        <a:rPr lang="en-US" sz="1400" dirty="0">
                          <a:effectLst/>
                          <a:latin typeface="Calibri" panose="020F0502020204030204" pitchFamily="34" charset="0"/>
                          <a:ea typeface="Calibri"/>
                          <a:cs typeface="Calibri" panose="020F0502020204030204" pitchFamily="34" charset="0"/>
                        </a:rPr>
                        <a:t> </a:t>
                      </a:r>
                    </a:p>
                  </a:txBody>
                  <a:tcPr marL="71674" marR="71674" marT="39559" marB="39559"/>
                </a:tc>
                <a:extLst>
                  <a:ext uri="{0D108BD9-81ED-4DB2-BD59-A6C34878D82A}">
                    <a16:rowId xmlns:a16="http://schemas.microsoft.com/office/drawing/2014/main" val="864307126"/>
                  </a:ext>
                </a:extLst>
              </a:tr>
              <a:tr h="297180">
                <a:tc>
                  <a:txBody>
                    <a:bodyPr/>
                    <a:lstStyle/>
                    <a:p>
                      <a:pPr marL="0" marR="0">
                        <a:lnSpc>
                          <a:spcPct val="115000"/>
                        </a:lnSpc>
                        <a:spcBef>
                          <a:spcPts val="0"/>
                        </a:spcBef>
                        <a:spcAft>
                          <a:spcPts val="0"/>
                        </a:spcAft>
                      </a:pPr>
                      <a:r>
                        <a:rPr lang="en-US" sz="1400" kern="1200" dirty="0">
                          <a:effectLst/>
                          <a:latin typeface="Calibri" panose="020F0502020204030204" pitchFamily="34" charset="0"/>
                          <a:cs typeface="Calibri" panose="020F0502020204030204" pitchFamily="34" charset="0"/>
                        </a:rPr>
                        <a:t>Robert Hawkins</a:t>
                      </a:r>
                      <a:endParaRPr lang="en-US" sz="14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kern="1200" dirty="0">
                          <a:effectLst/>
                          <a:latin typeface="Calibri" panose="020F0502020204030204" pitchFamily="34" charset="0"/>
                          <a:cs typeface="Calibri" panose="020F0502020204030204" pitchFamily="34" charset="0"/>
                        </a:rPr>
                        <a:t>Grants Fiscal Analyst</a:t>
                      </a:r>
                      <a:endParaRPr lang="en-US" sz="14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kern="1200" dirty="0">
                          <a:effectLst/>
                          <a:latin typeface="Calibri" panose="020F0502020204030204" pitchFamily="34" charset="0"/>
                          <a:cs typeface="Calibri" panose="020F0502020204030204" pitchFamily="34" charset="0"/>
                        </a:rPr>
                        <a:t>303-866-6775</a:t>
                      </a:r>
                      <a:endParaRPr lang="en-US" sz="140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kern="1200" dirty="0">
                          <a:effectLst/>
                          <a:latin typeface="Calibri" panose="020F0502020204030204" pitchFamily="34" charset="0"/>
                          <a:cs typeface="Calibri" panose="020F0502020204030204" pitchFamily="34" charset="0"/>
                          <a:hlinkClick r:id="rId4"/>
                        </a:rPr>
                        <a:t>Hawkins_r@cde.state.co.us</a:t>
                      </a:r>
                      <a:endParaRPr lang="en-US" sz="140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0001"/>
                  </a:ext>
                </a:extLst>
              </a:tr>
              <a:tr h="297180">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a:cs typeface="Calibri" panose="020F0502020204030204" pitchFamily="34" charset="0"/>
                        </a:rPr>
                        <a:t>Steven Kaleda</a:t>
                      </a:r>
                    </a:p>
                  </a:txBody>
                  <a:tcPr marL="71674" marR="71674" marT="39559" marB="39559"/>
                </a:tc>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a:cs typeface="Calibri" panose="020F0502020204030204" pitchFamily="34" charset="0"/>
                        </a:rPr>
                        <a:t>Grants Fiscal Analyst</a:t>
                      </a:r>
                    </a:p>
                  </a:txBody>
                  <a:tcPr marL="71674" marR="71674" marT="39559" marB="39559"/>
                </a:tc>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a:cs typeface="Calibri" panose="020F0502020204030204" pitchFamily="34" charset="0"/>
                        </a:rPr>
                        <a:t>303-866-6724</a:t>
                      </a:r>
                    </a:p>
                  </a:txBody>
                  <a:tcPr marL="71674" marR="71674" marT="39559" marB="39559"/>
                </a:tc>
                <a:tc>
                  <a:txBody>
                    <a:bodyPr/>
                    <a:lstStyle/>
                    <a:p>
                      <a:pPr marL="0" marR="0">
                        <a:lnSpc>
                          <a:spcPct val="115000"/>
                        </a:lnSpc>
                        <a:spcBef>
                          <a:spcPts val="0"/>
                        </a:spcBef>
                        <a:spcAft>
                          <a:spcPts val="0"/>
                        </a:spcAft>
                      </a:pPr>
                      <a:r>
                        <a:rPr lang="en-US" sz="1400" b="0" i="0" u="sng" kern="1200" dirty="0">
                          <a:solidFill>
                            <a:schemeClr val="dk1"/>
                          </a:solidFill>
                          <a:effectLst/>
                          <a:latin typeface="Calibri" panose="020F0502020204030204" pitchFamily="34" charset="0"/>
                          <a:ea typeface="+mn-ea"/>
                          <a:cs typeface="Calibri" panose="020F0502020204030204" pitchFamily="34" charset="0"/>
                          <a:hlinkClick r:id="rId5"/>
                        </a:rPr>
                        <a:t>kaleda_s@cde.state.co.us</a:t>
                      </a:r>
                      <a:endParaRPr lang="en-US" sz="1400" dirty="0">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0002"/>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84"/>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95</a:t>
            </a:fld>
            <a:endParaRPr/>
          </a:p>
        </p:txBody>
      </p:sp>
      <p:sp>
        <p:nvSpPr>
          <p:cNvPr id="1336" name="Google Shape;1336;p184"/>
          <p:cNvSpPr txBox="1">
            <a:spLocks noGrp="1"/>
          </p:cNvSpPr>
          <p:nvPr>
            <p:ph type="ctrTitle"/>
          </p:nvPr>
        </p:nvSpPr>
        <p:spPr>
          <a:xfrm>
            <a:off x="0" y="2932073"/>
            <a:ext cx="12192627" cy="2337620"/>
          </a:xfrm>
          <a:prstGeom prst="rect">
            <a:avLst/>
          </a:prstGeom>
          <a:noFill/>
          <a:ln>
            <a:noFill/>
          </a:ln>
          <a:effectLst>
            <a:outerShdw blurRad="50800" dist="38100" dir="5400000" algn="t" rotWithShape="0">
              <a:srgbClr val="171616">
                <a:alpha val="40000"/>
              </a:srgbClr>
            </a:outerShdw>
          </a:effectLst>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7200"/>
              <a:buFont typeface="Arial"/>
              <a:buNone/>
            </a:pPr>
            <a:r>
              <a:rPr lang="en-US" sz="7200" dirty="0"/>
              <a:t>Thank You!</a:t>
            </a:r>
            <a:endParaRPr sz="7200" dirty="0"/>
          </a:p>
        </p:txBody>
      </p:sp>
      <p:grpSp>
        <p:nvGrpSpPr>
          <p:cNvPr id="2" name="Group 1" descr="Thank you!">
            <a:extLst>
              <a:ext uri="{FF2B5EF4-FFF2-40B4-BE49-F238E27FC236}">
                <a16:creationId xmlns:a16="http://schemas.microsoft.com/office/drawing/2014/main" id="{B6080DC1-3781-4B68-B7BA-0C7048895276}"/>
              </a:ext>
            </a:extLst>
          </p:cNvPr>
          <p:cNvGrpSpPr/>
          <p:nvPr/>
        </p:nvGrpSpPr>
        <p:grpSpPr>
          <a:xfrm>
            <a:off x="0" y="2337158"/>
            <a:ext cx="12192000" cy="2349102"/>
            <a:chOff x="0" y="2337158"/>
            <a:chExt cx="12192000" cy="2349102"/>
          </a:xfrm>
        </p:grpSpPr>
        <p:cxnSp>
          <p:nvCxnSpPr>
            <p:cNvPr id="1337" name="Google Shape;1337;p184"/>
            <p:cNvCxnSpPr/>
            <p:nvPr/>
          </p:nvCxnSpPr>
          <p:spPr>
            <a:xfrm rot="10800000">
              <a:off x="0" y="2337158"/>
              <a:ext cx="12192000" cy="22964"/>
            </a:xfrm>
            <a:prstGeom prst="straightConnector1">
              <a:avLst/>
            </a:prstGeom>
            <a:noFill/>
            <a:ln w="76200" cap="flat" cmpd="sng">
              <a:solidFill>
                <a:schemeClr val="lt1"/>
              </a:solidFill>
              <a:prstDash val="solid"/>
              <a:miter lim="800000"/>
              <a:headEnd type="none" w="sm" len="sm"/>
              <a:tailEnd type="none" w="sm" len="sm"/>
            </a:ln>
          </p:spPr>
        </p:cxnSp>
        <p:cxnSp>
          <p:nvCxnSpPr>
            <p:cNvPr id="1338" name="Google Shape;1338;p184"/>
            <p:cNvCxnSpPr/>
            <p:nvPr/>
          </p:nvCxnSpPr>
          <p:spPr>
            <a:xfrm rot="10800000">
              <a:off x="0" y="4663296"/>
              <a:ext cx="12192000" cy="22964"/>
            </a:xfrm>
            <a:prstGeom prst="straightConnector1">
              <a:avLst/>
            </a:prstGeom>
            <a:noFill/>
            <a:ln w="76200" cap="flat" cmpd="sng">
              <a:solidFill>
                <a:schemeClr val="lt1"/>
              </a:solidFill>
              <a:prstDash val="solid"/>
              <a:miter lim="800000"/>
              <a:headEnd type="none" w="sm" len="sm"/>
              <a:tailEnd type="none" w="sm" len="sm"/>
            </a:ln>
          </p:spPr>
        </p:cxn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14587</Words>
  <Application>Microsoft Office PowerPoint</Application>
  <PresentationFormat>Widescreen</PresentationFormat>
  <Paragraphs>1505</Paragraphs>
  <Slides>95</Slides>
  <Notes>95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95</vt:i4>
      </vt:variant>
    </vt:vector>
  </HeadingPairs>
  <TitlesOfParts>
    <vt:vector size="102" baseType="lpstr">
      <vt:lpstr>Arial</vt:lpstr>
      <vt:lpstr>Calibri</vt:lpstr>
      <vt:lpstr>Noto Sans Symbols</vt:lpstr>
      <vt:lpstr>Times New Roman</vt:lpstr>
      <vt:lpstr>Trebuchet MS</vt:lpstr>
      <vt:lpstr>Verdana</vt:lpstr>
      <vt:lpstr>Office Theme</vt:lpstr>
      <vt:lpstr>Federal Programs  New Directors’ Training</vt:lpstr>
      <vt:lpstr>New Directors Meeting</vt:lpstr>
      <vt:lpstr>Welcome and Introductions</vt:lpstr>
      <vt:lpstr>Unit of Federal Programs Administration</vt:lpstr>
      <vt:lpstr>Unit of Federal Programs: Office Organization</vt:lpstr>
      <vt:lpstr>What We Do</vt:lpstr>
      <vt:lpstr>Grants Management Cycle</vt:lpstr>
      <vt:lpstr>CDE Grants Management</vt:lpstr>
      <vt:lpstr>Grants Management Lifecycle – Step 1 - 4 </vt:lpstr>
      <vt:lpstr>Grants Management Lifecycle – Step 5- 8 </vt:lpstr>
      <vt:lpstr>The Elementary and Secondary Education Act (ESEA), reauthorized as the Every Student Succeeds Act (ESSA)</vt:lpstr>
      <vt:lpstr>ESSA ~ Overview</vt:lpstr>
      <vt:lpstr>ESSA ~ Overview</vt:lpstr>
      <vt:lpstr>Your Roles and Responsibilities under ESSA ~  Competitive Grants</vt:lpstr>
      <vt:lpstr>Your Roles and Responsibilities under ESSA ~  Formula Grants</vt:lpstr>
      <vt:lpstr>LEA Requirements</vt:lpstr>
      <vt:lpstr>Title I, Part A: Improving the Academic Achievement of the Disadvantaged</vt:lpstr>
      <vt:lpstr>Title I, Part A: Improving the Academic Achievement of the Disadvantaged</vt:lpstr>
      <vt:lpstr>Title I, Part A: Allocations </vt:lpstr>
      <vt:lpstr>Title I, Part A: Title I School Designation and Allocations </vt:lpstr>
      <vt:lpstr>Title I, Part A: Method for Serving Schools</vt:lpstr>
      <vt:lpstr>Title I, Part A: Some Fiscal Responsibilities</vt:lpstr>
      <vt:lpstr>Title I, Part A: Resources</vt:lpstr>
      <vt:lpstr>Title I, Part C: Education of Migratory Children</vt:lpstr>
      <vt:lpstr>Title I, Part C: Education of Migratory Children</vt:lpstr>
      <vt:lpstr>Title I, Part C: Distribution of Funds</vt:lpstr>
      <vt:lpstr>Title I, Part C: Program Requirements</vt:lpstr>
      <vt:lpstr>Stakeholder Engagement:  Requirements under Title I, Parts A and C</vt:lpstr>
      <vt:lpstr>LEA Plan Development: Stakeholder Consultation</vt:lpstr>
      <vt:lpstr>Title I, Part A &amp; C: Stakeholder Engagement Requirements</vt:lpstr>
      <vt:lpstr>Title I, Part A &amp; C: Parent, Family and Community Engagement Policy</vt:lpstr>
      <vt:lpstr>Title I, Part C: Parent, Family and Community Engagement</vt:lpstr>
      <vt:lpstr>Title I, Part C: Parent, Family and Community Engagement</vt:lpstr>
      <vt:lpstr>Title I, Part A &amp; C: Resources</vt:lpstr>
      <vt:lpstr>Title I, Part D: Prevention and Intervention Programs for Children and Youth who are Neglected, Delinquent, or At-Risk:</vt:lpstr>
      <vt:lpstr>Title I, Part D: Prevention and Intervention Programs for Children and Youth who are Neglected, Delinquent, or At-Risk</vt:lpstr>
      <vt:lpstr>Title I, Part D Subparts </vt:lpstr>
      <vt:lpstr>Counting versus Serving Students</vt:lpstr>
      <vt:lpstr>Allowable Uses for Subpart 2  </vt:lpstr>
      <vt:lpstr>Title II, Part A: Preparing, Training, and Recruiting, High-Quality Teachers, Principals and other School Leaders</vt:lpstr>
      <vt:lpstr>Title II, Part A: Supporting Effective Instruction</vt:lpstr>
      <vt:lpstr>Title II, Part A: Allowable Activities</vt:lpstr>
      <vt:lpstr>Boosting Educator Effectiveness with Title II Funds: A Closer Look at Coaching</vt:lpstr>
      <vt:lpstr>Most Common TIIA Uses: Coaches, Stipends, and Subs</vt:lpstr>
      <vt:lpstr>English Learners Title III, Part A and Civil Rights</vt:lpstr>
      <vt:lpstr>Rights of English Learners Handouts</vt:lpstr>
      <vt:lpstr>Handouts:  School and District Obligations  for English learners </vt:lpstr>
      <vt:lpstr>Rights of English Learners</vt:lpstr>
      <vt:lpstr>OCR Requirements</vt:lpstr>
      <vt:lpstr>English Learners and ESSA Programs </vt:lpstr>
      <vt:lpstr>Colorado Senate Bill 109, ELP Assessment</vt:lpstr>
      <vt:lpstr>Colorado House Bill 14-1298 – ELPA</vt:lpstr>
      <vt:lpstr>Title III, Part A: Language Instruction for English Learners and Immigrant Students</vt:lpstr>
      <vt:lpstr>Title III, Part A: Purposes</vt:lpstr>
      <vt:lpstr>Title III, Part A: Programming </vt:lpstr>
      <vt:lpstr>Title III, Part A: Requirements</vt:lpstr>
      <vt:lpstr>Title III, Part A: Allowable Activities</vt:lpstr>
      <vt:lpstr>Title III, Immigrant Set-Aside</vt:lpstr>
      <vt:lpstr>Title III, Immigrant Set-Aside</vt:lpstr>
      <vt:lpstr>Title III, Immigrant Set-Aside: Use of Funds </vt:lpstr>
      <vt:lpstr>Title III, Part A: Supports &amp; Resources:</vt:lpstr>
      <vt:lpstr>Resources and Contacts</vt:lpstr>
      <vt:lpstr>Title IV, Part A: Student Support and Academic Enrichment Grants</vt:lpstr>
      <vt:lpstr>Title IV, Part A: Student Support and Academic Enrichment Grants</vt:lpstr>
      <vt:lpstr>Title IV, Part A: Well-Rounded Education</vt:lpstr>
      <vt:lpstr>Title IV, Part A: Well-Rounded Education  Allowable Activities </vt:lpstr>
      <vt:lpstr>Title IV, Part A: Safe and Healthy Students</vt:lpstr>
      <vt:lpstr>Title IV, Part A: Safe and Healthy Students Allowable Activities </vt:lpstr>
      <vt:lpstr>Title IV, Part A: Effective Use of Technology </vt:lpstr>
      <vt:lpstr>Title IV, Part A: Effective Use of Technology Allowable Activities </vt:lpstr>
      <vt:lpstr>Title IV, Part A: Allocation Distribution </vt:lpstr>
      <vt:lpstr>Title IV, Part A: Prioritization of Funds</vt:lpstr>
      <vt:lpstr>Title IV, Part A: Grant Codes Update </vt:lpstr>
      <vt:lpstr>Title IV, Part A: Additional Resources</vt:lpstr>
      <vt:lpstr>Title V: Rural Education Achievement Program</vt:lpstr>
      <vt:lpstr>Title V, Part B: Rural Education Initiative</vt:lpstr>
      <vt:lpstr>Title V, Part B: Allowable Activities</vt:lpstr>
      <vt:lpstr>Title V, Part B Dual Eligible</vt:lpstr>
      <vt:lpstr>Title V, Part B: Distribution of Funds</vt:lpstr>
      <vt:lpstr>Title V, Part B: Resources</vt:lpstr>
      <vt:lpstr>Title VI, Part A: Indian Education Resources</vt:lpstr>
      <vt:lpstr>Supports for American Indian and Alaska Native Students</vt:lpstr>
      <vt:lpstr>How Can I Learn More?</vt:lpstr>
      <vt:lpstr>Equitable Services to Non-Public Schools</vt:lpstr>
      <vt:lpstr>Equitable Services to Non-Public Schools</vt:lpstr>
      <vt:lpstr>Non-Public Resources - CDE</vt:lpstr>
      <vt:lpstr>Non-Public Resources - U.S. Dept. Of Education</vt:lpstr>
      <vt:lpstr>Questions</vt:lpstr>
      <vt:lpstr>Unit of Federal Programs Administration (UFPA)</vt:lpstr>
      <vt:lpstr>CLDE Contacts</vt:lpstr>
      <vt:lpstr>MEP Contacts</vt:lpstr>
      <vt:lpstr>ESEA Office</vt:lpstr>
      <vt:lpstr>ESEA Office (Continued)</vt:lpstr>
      <vt:lpstr>Grants Fiscal 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Programs  New Directors’ Training</dc:title>
  <dc:creator>Madorin, Acacia</dc:creator>
  <cp:lastModifiedBy>Emily Owen</cp:lastModifiedBy>
  <cp:revision>63</cp:revision>
  <cp:lastPrinted>2020-11-06T18:18:43Z</cp:lastPrinted>
  <dcterms:created xsi:type="dcterms:W3CDTF">2019-06-25T17:30:52Z</dcterms:created>
  <dcterms:modified xsi:type="dcterms:W3CDTF">2020-11-20T20:32:38Z</dcterms:modified>
</cp:coreProperties>
</file>