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26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e.state.co.us/fedprograms/esea_program_monitoring_self-assessm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crumley_k@cde.state.co.u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ff7989fd0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ff7989fd0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667b08c45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667b08c45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a:t>
            </a:r>
            <a:endParaRPr/>
          </a:p>
          <a:p>
            <a:pPr marL="0" lvl="0" indent="0" algn="l" rtl="0">
              <a:spcBef>
                <a:spcPts val="0"/>
              </a:spcBef>
              <a:spcAft>
                <a:spcPts val="0"/>
              </a:spcAft>
              <a:buNone/>
            </a:pPr>
            <a:r>
              <a:rPr lang="en"/>
              <a:t>Each year, CDE also completes a risk assessment as a component of the monitoring process. The risk assessment includes several different programmatic risk factors, including the LEA’s enrollment, uses of funds for charter schools and non-public schools, and the number of schools identified for Support and Improvement under ESSA. The level of risk for each LEA is ranked from low to high on each indicator. Based on the risk assessment, some LEAs will be selected for Tier II and Tier III monitoring. The risk assessment results will be shared with each LEA that is being monitored. LEAs not being monitored may request a copy of their risk assessment snapshot. Please note, all LEAs, regardless of tier, will begin the process by submitting the PMSA.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3d73ae11e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3d73ae11e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3d73ae11e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3d73ae11e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Kim:  The ESEA Program Monitoring Self-Assessment, or PMSA, will need to be completed and submitted in GAINS.  We have a working copy of the PMSA posted on the Federal Programs Monitoring Page (</a:t>
            </a:r>
            <a:r>
              <a:rPr lang="en" sz="1300" u="sng">
                <a:solidFill>
                  <a:schemeClr val="hlink"/>
                </a:solidFill>
                <a:hlinkClick r:id="rId3"/>
              </a:rPr>
              <a:t>https://www.cde.state.co.us/fedprograms/esea_program_monitoring_self-assessment</a:t>
            </a:r>
            <a:r>
              <a:rPr lang="en" sz="1300"/>
              <a:t>)  which may be useful if multiple staff are working on different sections.  But please note that the final submission must be through GAINS.</a:t>
            </a:r>
            <a:endParaRP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fe47f5bc9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fe47f5bc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Kim - As we’re learning in GAINS, different roles have different functionality. For the PMSA, the LEA Authorized Representative, LEA Fiscal Representative and the LEA ESEA Program Monitoring Self-Assessment Director can all begin the PMSA by changing to “Draft Started”. In the first screenshot, you can see the assigned roles that can perform various status changes by hovering over the “Change Status To” link. Those 3 roles also have the functionality to edit and submit the PMSA. If you discover that your LEA needs to adjust or assign additional access, please work with your LEA User Access Administrator.</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7b950fbe4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7b950fbe4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Kim:  You may be wondering how long will it take to complete the PMSA?  A reasonable expectation is about </a:t>
            </a:r>
            <a:r>
              <a:rPr lang="en" sz="1200">
                <a:highlight>
                  <a:schemeClr val="accent4"/>
                </a:highlight>
              </a:rPr>
              <a:t>two hours</a:t>
            </a:r>
            <a:r>
              <a:rPr lang="en" sz="1200"/>
              <a:t>.  If additional team members will be providing information for different sections of the PMSA, that time will need to be considered before submitting the PMSA in GAINS. It may also be helpful to download the working copy of the PMSA and provide it to all relevant team members for their contributions. The working copy of the PMSA can be found on the Federal Programs Monitoring webpage…the link can be found in the chat.</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764d4ce4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764d4ce4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Kim:  The deadline to submit the PMSA via GAINS is October 28th, which is 6 weeks and 4 days from today!                                                                                                                                                                                                                                                                                </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3d73ae11e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3d73ae11e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  The PMSA is divided into sections and each section begins with the overview of statutory requirements of the categories as a checklist, followed by the self-rating, the required narrative, requested support, and a section to upload supporting documentation - all of which I’ll discuss in the next slides.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856a03441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856a03441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the GEPA section as an example, you will see an overview of the section, followed by assurances that will need to be selected, then the self-rating section, the required narrative response section, and finally options of support that CDE can provide for further assistance. You’ll notice in the overview there are links to more information related to each section, and also to the Program Requirements document.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7b950fbe4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7b950fbe4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Kim:  The Program Requirements document is linked throughout the sections of the PMSA. The Indicators are separated into categories to align with the PMSA sections. </a:t>
            </a:r>
            <a:endParaRPr sz="1200">
              <a:highlight>
                <a:srgbClr val="FFFF00"/>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793e36b18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793e36b18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Kim:  Throughout the Program Requirements document, you’ll see that it is arranged in columns.  The left column references the indicator numbers and names (in this case, it’s ID 9.9 Implementation of Funds - GEPA), and the statutory and regulatory citations that delineates the requirements.  The right column provides the Demonstration of Compliance checklist, followed by Examples of Evidence that LEAs may provide to demonstrate compliance. When uploading supporting documentation into GAINS, consider the bulleted items under Examples of Evidence.</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5ccab634b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5ccab634b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Sue</a:t>
            </a:r>
            <a:endParaRPr/>
          </a:p>
          <a:p>
            <a:pPr marL="0" lvl="0" indent="0" algn="l" rtl="0">
              <a:spcBef>
                <a:spcPts val="0"/>
              </a:spcBef>
              <a:spcAft>
                <a:spcPts val="0"/>
              </a:spcAft>
              <a:buNone/>
            </a:pPr>
            <a:r>
              <a:rPr lang="en"/>
              <a:t>Welcome!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3d73ae11e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3d73ae11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Kim:  The LEA should review each requirement and use the checkbox to indicate if the LEA is compliant. When selecting the self-rating for each section of the PMSA, the LEA should examine how well the requirements are being implemented. As a reminder, the requirements are the checkbox items above the self-rating section.</a:t>
            </a:r>
            <a:endParaRPr sz="1200">
              <a:solidFill>
                <a:schemeClr val="dk1"/>
              </a:solidFill>
            </a:endParaRPr>
          </a:p>
          <a:p>
            <a:pPr marL="0" marR="285750" lvl="0" indent="0" algn="l" rtl="0">
              <a:spcBef>
                <a:spcPts val="0"/>
              </a:spcBef>
              <a:spcAft>
                <a:spcPts val="800"/>
              </a:spcAft>
              <a:buNone/>
            </a:pP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7b950fbe4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7b950fbe4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Kim:  Is there a penalty for selecting a lower self-rating?  NO. The Federal Programs monitoring team uses these ratings to inform our technical assistance to the field.  If your LEA requests individualized support, our team can provide this.  So, have no fear!</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3d73ae11e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3d73ae11e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Kim:  Following the self-rating section is the Required Narrative section.  This is where the LEA can further discuss and describe how the program requirements are being implemented, we really want to know about your processes.. We ask that LEAs try to focus on sharing actual implementation strategies, not just that the LEA is, or is not meeting each requirement.  Consider uploading supporting documentation to GAINS for each category, or provide links to documents within the narrative.  Submitting documentation with the PMSA responses will likely minimize the need for follow-up requests.</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8765a9f13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8765a9f13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Kim:  Using the PMSA GEPA section as an example…Questions to consider when reviewing the requirements - </a:t>
            </a:r>
            <a:r>
              <a:rPr lang="en" sz="1200">
                <a:solidFill>
                  <a:schemeClr val="dk1"/>
                </a:solidFill>
              </a:rPr>
              <a:t>what is the LEA’s process for annually reviewing and implementing its GEPA statement? Has the statement been updated?  Are there budget activities that align with the GEPA statement?  How do federal funds of each program being monitored support the GEPA statement?   </a:t>
            </a:r>
            <a:endParaRPr sz="1000">
              <a:solidFill>
                <a:schemeClr val="dk1"/>
              </a:solidFill>
            </a:endParaRPr>
          </a:p>
          <a:p>
            <a:pPr marL="0" lvl="0" indent="0" algn="l" rtl="0">
              <a:spcBef>
                <a:spcPts val="0"/>
              </a:spcBef>
              <a:spcAft>
                <a:spcPts val="0"/>
              </a:spcAft>
              <a:buNone/>
            </a:pPr>
            <a:endParaRPr sz="1000">
              <a:solidFill>
                <a:schemeClr val="dk1"/>
              </a:solidFill>
            </a:endParaRPr>
          </a:p>
          <a:p>
            <a:pPr marL="457200" marR="285750" lvl="0" indent="-304800" algn="l" rtl="0">
              <a:spcBef>
                <a:spcPts val="0"/>
              </a:spcBef>
              <a:spcAft>
                <a:spcPts val="0"/>
              </a:spcAft>
              <a:buClr>
                <a:schemeClr val="dk1"/>
              </a:buClr>
              <a:buSzPts val="1200"/>
              <a:buFont typeface="Calibri"/>
              <a:buChar char="●"/>
            </a:pPr>
            <a:r>
              <a:rPr lang="en" sz="1200" b="1">
                <a:solidFill>
                  <a:schemeClr val="dk1"/>
                </a:solidFill>
                <a:highlight>
                  <a:srgbClr val="FFFFFF"/>
                </a:highlight>
                <a:latin typeface="Calibri"/>
                <a:ea typeface="Calibri"/>
                <a:cs typeface="Calibri"/>
                <a:sym typeface="Calibri"/>
              </a:rPr>
              <a:t>Narrative Response Guidance</a:t>
            </a:r>
            <a:r>
              <a:rPr lang="en" sz="1200">
                <a:solidFill>
                  <a:schemeClr val="dk1"/>
                </a:solidFill>
                <a:highlight>
                  <a:srgbClr val="FFFFFF"/>
                </a:highlight>
                <a:latin typeface="Calibri"/>
                <a:ea typeface="Calibri"/>
                <a:cs typeface="Calibri"/>
                <a:sym typeface="Calibri"/>
              </a:rPr>
              <a:t>: with the LEA’s Consolidated Application GEPA statement(s) in mind, please discuss </a:t>
            </a:r>
            <a:endParaRPr sz="1200">
              <a:solidFill>
                <a:schemeClr val="dk1"/>
              </a:solidFill>
              <a:highlight>
                <a:srgbClr val="FFFFFF"/>
              </a:highlight>
              <a:latin typeface="Calibri"/>
              <a:ea typeface="Calibri"/>
              <a:cs typeface="Calibri"/>
              <a:sym typeface="Calibri"/>
            </a:endParaRPr>
          </a:p>
          <a:p>
            <a:pPr marL="685800" marR="285750" lvl="0" indent="-304800" algn="l" rtl="0">
              <a:spcBef>
                <a:spcPts val="0"/>
              </a:spcBef>
              <a:spcAft>
                <a:spcPts val="0"/>
              </a:spcAft>
              <a:buClr>
                <a:schemeClr val="dk1"/>
              </a:buClr>
              <a:buSzPts val="1200"/>
              <a:buFont typeface="Calibri"/>
              <a:buChar char="●"/>
            </a:pPr>
            <a:r>
              <a:rPr lang="en" sz="1200">
                <a:solidFill>
                  <a:schemeClr val="dk1"/>
                </a:solidFill>
                <a:highlight>
                  <a:srgbClr val="FFFFFF"/>
                </a:highlight>
                <a:latin typeface="Calibri"/>
                <a:ea typeface="Calibri"/>
                <a:cs typeface="Calibri"/>
                <a:sym typeface="Calibri"/>
              </a:rPr>
              <a:t>the LEA’s </a:t>
            </a:r>
            <a:r>
              <a:rPr lang="en" sz="1200" u="sng">
                <a:solidFill>
                  <a:schemeClr val="dk1"/>
                </a:solidFill>
                <a:highlight>
                  <a:srgbClr val="FFFFFF"/>
                </a:highlight>
                <a:latin typeface="Calibri"/>
                <a:ea typeface="Calibri"/>
                <a:cs typeface="Calibri"/>
                <a:sym typeface="Calibri"/>
              </a:rPr>
              <a:t>process</a:t>
            </a:r>
            <a:r>
              <a:rPr lang="en" sz="1200">
                <a:solidFill>
                  <a:schemeClr val="dk1"/>
                </a:solidFill>
                <a:highlight>
                  <a:srgbClr val="FFFFFF"/>
                </a:highlight>
                <a:latin typeface="Calibri"/>
                <a:ea typeface="Calibri"/>
                <a:cs typeface="Calibri"/>
                <a:sym typeface="Calibri"/>
              </a:rPr>
              <a:t> for identifying system barriers, mitigation strategies, and desired outcomes (include stakeholder input, progress monitoring/evaluation procedures, and timelines), and</a:t>
            </a:r>
            <a:endParaRPr sz="1200">
              <a:solidFill>
                <a:schemeClr val="dk1"/>
              </a:solidFill>
              <a:highlight>
                <a:srgbClr val="FFFFFF"/>
              </a:highlight>
              <a:latin typeface="Calibri"/>
              <a:ea typeface="Calibri"/>
              <a:cs typeface="Calibri"/>
              <a:sym typeface="Calibri"/>
            </a:endParaRPr>
          </a:p>
          <a:p>
            <a:pPr marL="685800" marR="285750" lvl="0" indent="-304800" algn="l" rtl="0">
              <a:spcBef>
                <a:spcPts val="0"/>
              </a:spcBef>
              <a:spcAft>
                <a:spcPts val="0"/>
              </a:spcAft>
              <a:buClr>
                <a:schemeClr val="dk1"/>
              </a:buClr>
              <a:buSzPts val="1200"/>
              <a:buFont typeface="Calibri"/>
              <a:buChar char="●"/>
            </a:pPr>
            <a:r>
              <a:rPr lang="en" sz="1200">
                <a:solidFill>
                  <a:schemeClr val="dk1"/>
                </a:solidFill>
                <a:highlight>
                  <a:srgbClr val="FFFFFF"/>
                </a:highlight>
                <a:latin typeface="Calibri"/>
                <a:ea typeface="Calibri"/>
                <a:cs typeface="Calibri"/>
                <a:sym typeface="Calibri"/>
              </a:rPr>
              <a:t>the LEA’s </a:t>
            </a:r>
            <a:r>
              <a:rPr lang="en" sz="1200" u="sng">
                <a:solidFill>
                  <a:schemeClr val="dk1"/>
                </a:solidFill>
                <a:highlight>
                  <a:srgbClr val="FFFFFF"/>
                </a:highlight>
                <a:latin typeface="Calibri"/>
                <a:ea typeface="Calibri"/>
                <a:cs typeface="Calibri"/>
                <a:sym typeface="Calibri"/>
              </a:rPr>
              <a:t>implementation </a:t>
            </a:r>
            <a:r>
              <a:rPr lang="en" sz="1200">
                <a:solidFill>
                  <a:schemeClr val="dk1"/>
                </a:solidFill>
                <a:highlight>
                  <a:srgbClr val="FFFFFF"/>
                </a:highlight>
                <a:latin typeface="Calibri"/>
                <a:ea typeface="Calibri"/>
                <a:cs typeface="Calibri"/>
                <a:sym typeface="Calibri"/>
              </a:rPr>
              <a:t>of the steps outlined in the GEPA statement. </a:t>
            </a:r>
            <a:r>
              <a:rPr lang="en" sz="1200" b="1">
                <a:solidFill>
                  <a:schemeClr val="dk1"/>
                </a:solidFill>
                <a:highlight>
                  <a:srgbClr val="FFFFFF"/>
                </a:highlight>
                <a:latin typeface="Calibri"/>
                <a:ea typeface="Calibri"/>
                <a:cs typeface="Calibri"/>
                <a:sym typeface="Calibri"/>
              </a:rPr>
              <a:t>We’re really looking for those throughlines.</a:t>
            </a:r>
            <a:endParaRPr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d73ae11e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3d73ae11e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Kim:  After the Required Narrative, the LEAs can select any support that would be beneficial to fully implement program requirements.  And now I’ll turn it back over to Kristin for a walkthrough in GAINS.</a:t>
            </a: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8765a9f13b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8765a9f13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856a03441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856a03441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support LEAs as we transition to GAINS, the Program Monitoring Office team, in collaboration with the Grants Program Administration team has developed a step-by-step process tool for the full PMSA process. This resource will be shared with LEAs being monitored and will be posted on the Program Monitoring website for reference.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56a03441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856a03441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8765a9f13b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8765a9f13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5f60ce897f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5f60ce897f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42325a9742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42325a974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Sue</a:t>
            </a:r>
            <a:endParaRPr/>
          </a:p>
          <a:p>
            <a:pPr marL="0" lvl="0" indent="0" algn="l" rtl="0">
              <a:spcBef>
                <a:spcPts val="0"/>
              </a:spcBef>
              <a:spcAft>
                <a:spcPts val="0"/>
              </a:spcAft>
              <a:buNone/>
            </a:pPr>
            <a:r>
              <a:rPr lang="en"/>
              <a:t>Our main goal today is to provide LEAs with the information needed to have a successful and positive monitoring experience. We will review what the Federal Programs monitoring purpose is and what the process will look like, break down the timeline into steps, provide examples of resources and tools, and provide monitoring team contact information if any support is needed. Additionally, we have our monitoring team presenting today so that you can put faces with names. </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a few acronyms you will see throughout today’s presentation and throughout the monitoring process, so we want to make sure everyone is aware of what these acronyms mean. [go through list]</a:t>
            </a:r>
            <a:endParaRPr/>
          </a:p>
          <a:p>
            <a:pPr marL="0" lvl="0" indent="0" algn="l" rtl="0">
              <a:spcBef>
                <a:spcPts val="0"/>
              </a:spcBef>
              <a:spcAft>
                <a:spcPts val="0"/>
              </a:spcAft>
              <a:buNone/>
            </a:pPr>
            <a:endParaRPr/>
          </a:p>
          <a:p>
            <a:pPr marL="0" lvl="0" indent="0" algn="l" rtl="0">
              <a:spcBef>
                <a:spcPts val="0"/>
              </a:spcBef>
              <a:spcAft>
                <a:spcPts val="0"/>
              </a:spcAft>
              <a:buNone/>
            </a:pPr>
            <a:r>
              <a:rPr lang="en"/>
              <a:t>Lastly, before we begin, we realize many questions may arise during this training. Please feel free to ask questions in the chat. We will also have a time at the end of the presentation for additional questions and discussion.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7b950fbe4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7b950fbe4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7b950fbe4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7b950fbe4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4279114e04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4279114e04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90000"/>
              </a:lnSpc>
              <a:spcBef>
                <a:spcPts val="80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60d9e83f46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160d9e83f46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p:txBody>
      </p:sp>
      <p:sp>
        <p:nvSpPr>
          <p:cNvPr id="387" name="Google Shape;387;g160d9e83f46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586cfef8f5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586cfef8f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33333"/>
                </a:solidFill>
                <a:highlight>
                  <a:srgbClr val="FFFFFF"/>
                </a:highlight>
              </a:rPr>
              <a:t>Sue</a:t>
            </a:r>
            <a:endParaRPr sz="1050">
              <a:solidFill>
                <a:srgbClr val="333333"/>
              </a:solidFill>
              <a:highlight>
                <a:srgbClr val="FFFFFF"/>
              </a:highlight>
            </a:endParaRPr>
          </a:p>
          <a:p>
            <a:pPr marL="0" lvl="0" indent="0" algn="l" rtl="0">
              <a:spcBef>
                <a:spcPts val="0"/>
              </a:spcBef>
              <a:spcAft>
                <a:spcPts val="0"/>
              </a:spcAft>
              <a:buNone/>
            </a:pPr>
            <a:r>
              <a:rPr lang="en" sz="1050">
                <a:solidFill>
                  <a:srgbClr val="333333"/>
                </a:solidFill>
                <a:highlight>
                  <a:srgbClr val="FFFFFF"/>
                </a:highlight>
              </a:rPr>
              <a:t>The Federal Programs and Supports Unit and Grants Fiscal vision for monitoring is to help build awareness of the requirements associated with accepting federal funds, capacity to self-assess against the requirements of the grants, and enhance understanding of how school districts and BOCES can best utilize grant funding to improve services for students. Monitoring is an opportunity to identify LEAs’ effective practices already in place, identify technical assistance and support needs, and leverage Federal funds in support of better outcomes for all students.</a:t>
            </a:r>
            <a:endParaRPr sz="1050">
              <a:solidFill>
                <a:srgbClr val="333333"/>
              </a:solidFill>
              <a:highlight>
                <a:srgbClr val="FFFFFF"/>
              </a:highlight>
            </a:endParaRPr>
          </a:p>
          <a:p>
            <a:pPr marL="0" lvl="0" indent="0" algn="l" rtl="0">
              <a:spcBef>
                <a:spcPts val="0"/>
              </a:spcBef>
              <a:spcAft>
                <a:spcPts val="0"/>
              </a:spcAft>
              <a:buNone/>
            </a:pPr>
            <a:endParaRPr sz="1050">
              <a:solidFill>
                <a:srgbClr val="333333"/>
              </a:solidFill>
              <a:highlight>
                <a:srgbClr val="FFFFFF"/>
              </a:highlight>
            </a:endParaRPr>
          </a:p>
          <a:p>
            <a:pPr marL="0" lvl="0" indent="0" algn="l" rtl="0">
              <a:spcBef>
                <a:spcPts val="0"/>
              </a:spcBef>
              <a:spcAft>
                <a:spcPts val="0"/>
              </a:spcAft>
              <a:buNone/>
            </a:pPr>
            <a:endParaRPr sz="1050">
              <a:solidFill>
                <a:srgbClr val="333333"/>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5cf3da68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5cf3da680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Sue</a:t>
            </a:r>
            <a:endParaRPr/>
          </a:p>
          <a:p>
            <a:pPr marL="0" lvl="0" indent="0" algn="l" rtl="0">
              <a:spcBef>
                <a:spcPts val="0"/>
              </a:spcBef>
              <a:spcAft>
                <a:spcPts val="0"/>
              </a:spcAft>
              <a:buNone/>
            </a:pPr>
            <a:r>
              <a:rPr lang="en"/>
              <a:t>During federal programs program monitoring, reviewers are looking to ensure that federal funds have been used appropriately to implement programs that meet the intent of the program being monitored. For 2024-2025, the focus will be on ESEA programs, most recently reauthorized as ESSA. </a:t>
            </a:r>
            <a:r>
              <a:rPr lang="en">
                <a:solidFill>
                  <a:schemeClr val="dk1"/>
                </a:solidFill>
              </a:rPr>
              <a:t>ESEA program monitoring includes many components such as communication between Federal Programs and Grants Fiscal and the field, Consolidated Application reviews, training and technical assistance (such as Office Hours and Regional Network Meetings), the Program Monitoring Self-Assessment and questionnaire, evidence submission and review, and site visits and interviews with stakeholders.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Sue:  Federal Program Monitoring is an ongoing cycle, not just a single event. The purple graphic provides examples of the many components of ongoing monitoring and support to ensure all students have access to high quality education.  Our focus for today will be the formal monitoring process for selected LEAs in which you will complete a self-assessment, submit evidence, and receive feedback. </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
        <p:nvSpPr>
          <p:cNvPr id="119" name="Google Shape;119;g15cf3da680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66232ee080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66232ee08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Sue</a:t>
            </a:r>
            <a:endParaRPr/>
          </a:p>
          <a:p>
            <a:pPr marL="0" lvl="0" indent="0" algn="l" rtl="0">
              <a:spcBef>
                <a:spcPts val="0"/>
              </a:spcBef>
              <a:spcAft>
                <a:spcPts val="0"/>
              </a:spcAft>
              <a:buNone/>
            </a:pPr>
            <a:r>
              <a:rPr lang="en"/>
              <a:t>Each year we take time to reflect on our processes to identify successes and areas for improvement. We would like to celebrate that all LEAs being monitored during the 2023-2024 school year submitted their self-assessments. The review process for all submissions has been completed, and all monitoring reports have been sent or are in the final review phase. The submissions for several LEAs have provided us examples and exemplars that we will be able to use moving forward. We encourage all LEAs to continue submitting effective practices that we can share. We also found that, in some cases, the responses on the PMSA did not always include the level of detail we needed. In order to support LEAs moving forward, we have made additional revisions for clarification on the self-assessment, and we have identified areas for our team to provide better support through our explanations and training. Our team will continue to identify the need for additional trainings and guidance and will work to provide those as needed.</a:t>
            </a:r>
            <a:endParaRPr/>
          </a:p>
          <a:p>
            <a:pPr marL="0" lvl="0" indent="0" algn="l" rtl="0">
              <a:spcBef>
                <a:spcPts val="0"/>
              </a:spcBef>
              <a:spcAft>
                <a:spcPts val="0"/>
              </a:spcAft>
              <a:buNone/>
            </a:pPr>
            <a:endParaRPr/>
          </a:p>
          <a:p>
            <a:pPr marL="0" lvl="0" indent="0" algn="l" rtl="0">
              <a:spcBef>
                <a:spcPts val="0"/>
              </a:spcBef>
              <a:spcAft>
                <a:spcPts val="0"/>
              </a:spcAft>
              <a:buNone/>
            </a:pPr>
            <a:r>
              <a:rPr lang="en"/>
              <a:t>Moving forward, we have built additional guidance and will be providing training to support the self-assessment process, especially as we migrate to GAINS this year. Our team will also be focusing on finding common recommendations and best practices to inform our training and technical assistance. </a:t>
            </a:r>
            <a:endParaRPr/>
          </a:p>
          <a:p>
            <a:pPr marL="0" lvl="0" indent="0" algn="l" rtl="0">
              <a:spcBef>
                <a:spcPts val="0"/>
              </a:spcBef>
              <a:spcAft>
                <a:spcPts val="0"/>
              </a:spcAft>
              <a:buNone/>
            </a:pPr>
            <a:endParaRPr/>
          </a:p>
          <a:p>
            <a:pPr marL="0" lvl="0" indent="0" algn="l" rtl="0">
              <a:spcBef>
                <a:spcPts val="0"/>
              </a:spcBef>
              <a:spcAft>
                <a:spcPts val="0"/>
              </a:spcAft>
              <a:buNone/>
            </a:pPr>
            <a:r>
              <a:rPr lang="en"/>
              <a:t>Sue:  findings from the monitoring process is a way to also identify areas in which we need to provide more clarity and assistance to LEAs.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7b950fbe4a_0_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7b950fbe4a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42325a97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42325a97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a:t>
            </a:r>
            <a:endParaRPr/>
          </a:p>
          <a:p>
            <a:pPr marL="0" lvl="0" indent="0" algn="l" rtl="0">
              <a:spcBef>
                <a:spcPts val="0"/>
              </a:spcBef>
              <a:spcAft>
                <a:spcPts val="0"/>
              </a:spcAft>
              <a:buNone/>
            </a:pPr>
            <a:r>
              <a:rPr lang="en"/>
              <a:t>As shared before, one of the primary components of the Federal Programs monitoring process is the submission of a self-assessment. The Federal Programs and Supports Unit uses the Program Monitoring Self-Assessment, also known as the PMSA. During their year of monitoring, LEAs are notified of their participation in the monitoring process through a letter. FPSU also provides an initial training for LEAs being monitored, and all other interested LEAs. This typically happens in September. </a:t>
            </a:r>
            <a:endParaRPr/>
          </a:p>
          <a:p>
            <a:pPr marL="0" lvl="0" indent="0" algn="l" rtl="0">
              <a:spcBef>
                <a:spcPts val="0"/>
              </a:spcBef>
              <a:spcAft>
                <a:spcPts val="0"/>
              </a:spcAft>
              <a:buNone/>
            </a:pPr>
            <a:endParaRPr/>
          </a:p>
          <a:p>
            <a:pPr marL="0" lvl="0" indent="0" algn="l" rtl="0">
              <a:spcBef>
                <a:spcPts val="0"/>
              </a:spcBef>
              <a:spcAft>
                <a:spcPts val="0"/>
              </a:spcAft>
              <a:buNone/>
            </a:pPr>
            <a:r>
              <a:rPr lang="en"/>
              <a:t>The timeline then allows time for LEAs to complete and submit the self-assessment. We will be sharing information about how to access the self-assessment during today’s training. We have set October 28, 2024, as the submission deadline, however, we encourage LEAs to reach out to us if a different timeline is needed. Technical assistance is available as needed to support LEAs in submitting the self-assessment.</a:t>
            </a:r>
            <a:endParaRPr/>
          </a:p>
          <a:p>
            <a:pPr marL="0" lvl="0" indent="0" algn="l" rtl="0">
              <a:spcBef>
                <a:spcPts val="0"/>
              </a:spcBef>
              <a:spcAft>
                <a:spcPts val="0"/>
              </a:spcAft>
              <a:buNone/>
            </a:pPr>
            <a:endParaRPr/>
          </a:p>
          <a:p>
            <a:pPr marL="0" lvl="0" indent="0" algn="l" rtl="0">
              <a:spcBef>
                <a:spcPts val="0"/>
              </a:spcBef>
              <a:spcAft>
                <a:spcPts val="0"/>
              </a:spcAft>
              <a:buNone/>
            </a:pPr>
            <a:r>
              <a:rPr lang="en"/>
              <a:t>As self-assessments start coming in, the FPSU monitoring team will be reviewing submissions, determining what, if any, additional evidence is needed, and will begin planning site visits if needed for tier II and III LEAs. Once all evidence has been submitted and reviewed, FPSU monitoring team members will draft and send reports to LEAs. For tier II and III LEAs with corrective actions, the FPSU monitoring team will set up a meeting with the LEA and begin the corrective action planning process. More information about these steps is included in the next several slides. The goal each year is to have reports completed by the end of June.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5cf3da6808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5cf3da6808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33333"/>
                </a:solidFill>
              </a:rPr>
              <a:t>Kristin</a:t>
            </a:r>
            <a:endParaRPr sz="1200">
              <a:solidFill>
                <a:srgbClr val="333333"/>
              </a:solidFill>
            </a:endParaRPr>
          </a:p>
          <a:p>
            <a:pPr marL="0" lvl="0" indent="0" algn="l" rtl="0">
              <a:spcBef>
                <a:spcPts val="0"/>
              </a:spcBef>
              <a:spcAft>
                <a:spcPts val="0"/>
              </a:spcAft>
              <a:buNone/>
            </a:pPr>
            <a:r>
              <a:rPr lang="en" sz="1200">
                <a:solidFill>
                  <a:srgbClr val="333333"/>
                </a:solidFill>
              </a:rPr>
              <a:t>All LEAs that accept ESEA funds will participate in monitoring during a multi-year cycle established by CDE’s Federal Programs and Supports Unit (FPSU). This cycle is posted on CDE’s website for reference. </a:t>
            </a:r>
            <a:r>
              <a:rPr lang="en">
                <a:solidFill>
                  <a:schemeClr val="dk1"/>
                </a:solidFill>
              </a:rPr>
              <a:t>One thing that is different for 2024-2025 is that the program monitoring for ESSER has been completed, so we will be returning to ESEA-only monitoring.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27 LEAs, including 1 BOCES, will be monitored in 2024-2025. All LEAs should have received an email on </a:t>
            </a:r>
            <a:r>
              <a:rPr lang="en">
                <a:solidFill>
                  <a:schemeClr val="dk1"/>
                </a:solidFill>
                <a:highlight>
                  <a:srgbClr val="FFFF00"/>
                </a:highlight>
              </a:rPr>
              <a:t>Monday, September 10th, </a:t>
            </a:r>
            <a:r>
              <a:rPr lang="en">
                <a:solidFill>
                  <a:schemeClr val="dk1"/>
                </a:solidFill>
              </a:rPr>
              <a:t>containing the program monitoring notification letter. The email was sent to the authorized representative and monitoring contact, if added, in the Consolidated Application through GAINS, based on which programs are being monitored. If you are someone who should have received that letter, please check with your authorized representative about receiving a copy. If you ARE the authorized representative, please reach out directly to me, </a:t>
            </a:r>
            <a:r>
              <a:rPr lang="en" u="sng">
                <a:solidFill>
                  <a:schemeClr val="hlink"/>
                </a:solidFill>
                <a:hlinkClick r:id="rId3"/>
              </a:rPr>
              <a:t>crumley_k@cde.state.co.us</a:t>
            </a:r>
            <a:r>
              <a:rPr lang="en">
                <a:solidFill>
                  <a:schemeClr val="dk1"/>
                </a:solidFill>
              </a:rPr>
              <a:t> for a copy, then ensure the contact information in the Consolidated Application application is up-to-date.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Please read through the entirety of the notification letter for important details.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208" name="Google Shape;208;g15cf3da6808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p:nvPr/>
        </p:nvSpPr>
        <p:spPr>
          <a:xfrm>
            <a:off x="0" y="3506431"/>
            <a:ext cx="9144000" cy="1637100"/>
          </a:xfrm>
          <a:prstGeom prst="rect">
            <a:avLst/>
          </a:prstGeom>
          <a:gradFill>
            <a:gsLst>
              <a:gs pos="0">
                <a:schemeClr val="lt1"/>
              </a:gs>
              <a:gs pos="100000">
                <a:srgbClr val="EF7521">
                  <a:alpha val="2000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13;p2"/>
          <p:cNvSpPr txBox="1">
            <a:spLocks noGrp="1"/>
          </p:cNvSpPr>
          <p:nvPr>
            <p:ph type="ctrTitle"/>
          </p:nvPr>
        </p:nvSpPr>
        <p:spPr>
          <a:xfrm>
            <a:off x="685801" y="2493127"/>
            <a:ext cx="7801800" cy="7302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685801" y="3506430"/>
            <a:ext cx="7801800" cy="436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 name="Google Shape;16;p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7" name="Google Shape;17;p2"/>
          <p:cNvCxnSpPr/>
          <p:nvPr/>
        </p:nvCxnSpPr>
        <p:spPr>
          <a:xfrm>
            <a:off x="685801" y="2079522"/>
            <a:ext cx="7801800" cy="0"/>
          </a:xfrm>
          <a:prstGeom prst="straightConnector1">
            <a:avLst/>
          </a:prstGeom>
          <a:noFill/>
          <a:ln w="19050" cap="flat" cmpd="sng">
            <a:solidFill>
              <a:srgbClr val="EF752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1"/>
        <p:cNvGrpSpPr/>
        <p:nvPr/>
      </p:nvGrpSpPr>
      <p:grpSpPr>
        <a:xfrm>
          <a:off x="0" y="0"/>
          <a:ext cx="0" cy="0"/>
          <a:chOff x="0" y="0"/>
          <a:chExt cx="0" cy="0"/>
        </a:xfrm>
      </p:grpSpPr>
      <p:pic>
        <p:nvPicPr>
          <p:cNvPr id="62" name="Google Shape;62;p11"/>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63" name="Google Shape;63;p11"/>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1"/>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5" name="Google Shape;65;p11"/>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66" name="Google Shape;66;p11"/>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1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8"/>
        <p:cNvGrpSpPr/>
        <p:nvPr/>
      </p:nvGrpSpPr>
      <p:grpSpPr>
        <a:xfrm>
          <a:off x="0" y="0"/>
          <a:ext cx="0" cy="0"/>
          <a:chOff x="0" y="0"/>
          <a:chExt cx="0" cy="0"/>
        </a:xfrm>
      </p:grpSpPr>
      <p:pic>
        <p:nvPicPr>
          <p:cNvPr id="69" name="Google Shape;69;p12"/>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70" name="Google Shape;70;p12"/>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72" name="Google Shape;72;p12"/>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73" name="Google Shape;73;p1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12"/>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5"/>
        <p:cNvGrpSpPr/>
        <p:nvPr/>
      </p:nvGrpSpPr>
      <p:grpSpPr>
        <a:xfrm>
          <a:off x="0" y="0"/>
          <a:ext cx="0" cy="0"/>
          <a:chOff x="0" y="0"/>
          <a:chExt cx="0" cy="0"/>
        </a:xfrm>
      </p:grpSpPr>
      <p:pic>
        <p:nvPicPr>
          <p:cNvPr id="76" name="Google Shape;76;p13"/>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77" name="Google Shape;77;p13"/>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79" name="Google Shape;79;p13"/>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80" name="Google Shape;80;p1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1" name="Google Shape;81;p13"/>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274321" y="1097280"/>
            <a:ext cx="4011000" cy="3263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SzPts val="2100"/>
              <a:buNone/>
              <a:defRPr sz="1800"/>
            </a:lvl1pPr>
            <a:lvl2pPr marL="914400" lvl="1" indent="-342900" algn="l">
              <a:lnSpc>
                <a:spcPct val="100000"/>
              </a:lnSpc>
              <a:spcBef>
                <a:spcPts val="400"/>
              </a:spcBef>
              <a:spcAft>
                <a:spcPts val="0"/>
              </a:spcAft>
              <a:buSzPts val="1800"/>
              <a:buChar char="•"/>
              <a:defRPr sz="1500"/>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pic>
        <p:nvPicPr>
          <p:cNvPr id="87" name="Google Shape;87;p15" title="Header graphic"/>
          <p:cNvPicPr preferRelativeResize="0"/>
          <p:nvPr/>
        </p:nvPicPr>
        <p:blipFill rotWithShape="1">
          <a:blip r:embed="rId2">
            <a:alphaModFix/>
          </a:blip>
          <a:srcRect/>
          <a:stretch/>
        </p:blipFill>
        <p:spPr>
          <a:xfrm>
            <a:off x="0" y="0"/>
            <a:ext cx="9144000" cy="942975"/>
          </a:xfrm>
          <a:prstGeom prst="rect">
            <a:avLst/>
          </a:prstGeom>
          <a:noFill/>
          <a:ln>
            <a:noFill/>
          </a:ln>
        </p:spPr>
      </p:pic>
      <p:sp>
        <p:nvSpPr>
          <p:cNvPr id="88" name="Google Shape;88;p15"/>
          <p:cNvSpPr txBox="1">
            <a:spLocks noGrp="1"/>
          </p:cNvSpPr>
          <p:nvPr>
            <p:ph type="title"/>
          </p:nvPr>
        </p:nvSpPr>
        <p:spPr>
          <a:xfrm>
            <a:off x="274320" y="205741"/>
            <a:ext cx="7886700" cy="5325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3300"/>
              <a:buNone/>
              <a:defRPr sz="1800">
                <a:solidFill>
                  <a:srgbClr val="000000"/>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5"/>
          <p:cNvSpPr txBox="1">
            <a:spLocks noGrp="1"/>
          </p:cNvSpPr>
          <p:nvPr>
            <p:ph type="body" idx="2"/>
          </p:nvPr>
        </p:nvSpPr>
        <p:spPr>
          <a:xfrm>
            <a:off x="4736255" y="1097280"/>
            <a:ext cx="4011000" cy="3263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SzPts val="2100"/>
              <a:buNone/>
              <a:defRPr sz="1800"/>
            </a:lvl1pPr>
            <a:lvl2pPr marL="914400" lvl="1" indent="-342900" algn="l">
              <a:lnSpc>
                <a:spcPct val="100000"/>
              </a:lnSpc>
              <a:spcBef>
                <a:spcPts val="400"/>
              </a:spcBef>
              <a:spcAft>
                <a:spcPts val="0"/>
              </a:spcAft>
              <a:buSzPts val="1800"/>
              <a:buChar char="•"/>
              <a:defRPr sz="1500"/>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pic>
        <p:nvPicPr>
          <p:cNvPr id="90" name="Google Shape;90;p15" title="CDE logo"/>
          <p:cNvPicPr preferRelativeResize="0"/>
          <p:nvPr/>
        </p:nvPicPr>
        <p:blipFill rotWithShape="1">
          <a:blip r:embed="rId3">
            <a:alphaModFix/>
          </a:blip>
          <a:srcRect/>
          <a:stretch/>
        </p:blipFill>
        <p:spPr>
          <a:xfrm>
            <a:off x="8000974" y="4669224"/>
            <a:ext cx="1028753" cy="419122"/>
          </a:xfrm>
          <a:prstGeom prst="rect">
            <a:avLst/>
          </a:prstGeom>
          <a:noFill/>
          <a:ln>
            <a:noFill/>
          </a:ln>
        </p:spPr>
      </p:pic>
      <p:sp>
        <p:nvSpPr>
          <p:cNvPr id="91" name="Google Shape;91;p15"/>
          <p:cNvSpPr txBox="1">
            <a:spLocks noGrp="1"/>
          </p:cNvSpPr>
          <p:nvPr>
            <p:ph type="sldNum" idx="12"/>
          </p:nvPr>
        </p:nvSpPr>
        <p:spPr>
          <a:xfrm>
            <a:off x="274321" y="4767264"/>
            <a:ext cx="4677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 name="Google Shape;20;p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 name="Google Shape;22;p3"/>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3" name="Google Shape;23;p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26" name="Google Shape;26;p4"/>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SzPts val="3000"/>
              <a:buFont typeface="Arial"/>
              <a:buNone/>
              <a:defRPr sz="3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30" name="Google Shape;30;p5"/>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2" name="Google Shape;32;p5"/>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33" name="Google Shape;33;p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4" name="Google Shape;34;p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6"/>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 name="Google Shape;37;p6"/>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8" name="Google Shape;38;p6"/>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39" name="Google Shape;39;p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0" name="Google Shape;40;p6"/>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41" name="Google Shape;41;p6"/>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0" y="2"/>
            <a:ext cx="9144000" cy="5143500"/>
          </a:xfrm>
          <a:prstGeom prst="rect">
            <a:avLst/>
          </a:prstGeom>
          <a:noFill/>
          <a:ln>
            <a:noFill/>
          </a:ln>
        </p:spPr>
      </p:pic>
      <p:sp>
        <p:nvSpPr>
          <p:cNvPr id="45" name="Google Shape;45;p8"/>
          <p:cNvSpPr txBox="1">
            <a:spLocks noGrp="1"/>
          </p:cNvSpPr>
          <p:nvPr>
            <p:ph type="ctrTitle"/>
          </p:nvPr>
        </p:nvSpPr>
        <p:spPr>
          <a:xfrm>
            <a:off x="0" y="1946787"/>
            <a:ext cx="91440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SzPts val="3000"/>
              <a:buFont typeface="Arial"/>
              <a:buNone/>
              <a:defRPr sz="3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8"/>
          <p:cNvSpPr txBox="1">
            <a:spLocks noGrp="1"/>
          </p:cNvSpPr>
          <p:nvPr>
            <p:ph type="sldNum" idx="12"/>
          </p:nvPr>
        </p:nvSpPr>
        <p:spPr>
          <a:xfrm>
            <a:off x="164079" y="4820266"/>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7"/>
        <p:cNvGrpSpPr/>
        <p:nvPr/>
      </p:nvGrpSpPr>
      <p:grpSpPr>
        <a:xfrm>
          <a:off x="0" y="0"/>
          <a:ext cx="0" cy="0"/>
          <a:chOff x="0" y="0"/>
          <a:chExt cx="0" cy="0"/>
        </a:xfrm>
      </p:grpSpPr>
      <p:pic>
        <p:nvPicPr>
          <p:cNvPr id="48" name="Google Shape;48;p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49" name="Google Shape;49;p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1" name="Google Shape;51;p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52" name="Google Shape;52;p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9"/>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4"/>
        <p:cNvGrpSpPr/>
        <p:nvPr/>
      </p:nvGrpSpPr>
      <p:grpSpPr>
        <a:xfrm>
          <a:off x="0" y="0"/>
          <a:ext cx="0" cy="0"/>
          <a:chOff x="0" y="0"/>
          <a:chExt cx="0" cy="0"/>
        </a:xfrm>
      </p:grpSpPr>
      <p:pic>
        <p:nvPicPr>
          <p:cNvPr id="55" name="Google Shape;55;p1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56" name="Google Shape;56;p1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1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8" name="Google Shape;58;p1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59" name="Google Shape;59;p1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10"/>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fedprograms/monit/inde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fedprograms/fedpgms_monitor_requiremen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fedprograms/fedpgms_monitor_requiremen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hyperlink" Target="https://colorado.egrantsmanagement.com/user/signin.aspx?ccipSessionKey=63861763759309499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fedprograms/esea_pmsa_process_guide_for_gain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mailto:giessinger_t@cde.state.co.us" TargetMode="External"/><Relationship Id="rId7" Type="http://schemas.openxmlformats.org/officeDocument/2006/relationships/hyperlink" Target="mailto:miller-curley_s@cde.state.co.us"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mailto:hickman_n@cde.state.co.us" TargetMode="External"/><Relationship Id="rId5" Type="http://schemas.openxmlformats.org/officeDocument/2006/relationships/hyperlink" Target="mailto:boylan_k@cde.state.co.us" TargetMode="External"/><Relationship Id="rId4" Type="http://schemas.openxmlformats.org/officeDocument/2006/relationships/hyperlink" Target="mailto:crumley_k@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caresact/essermonitorschedu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cde.state.co.us/fedprograms/monit/ind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a:extLst>
              <a:ext uri="{FF2B5EF4-FFF2-40B4-BE49-F238E27FC236}">
                <a16:creationId xmlns:a16="http://schemas.microsoft.com/office/drawing/2014/main" id="{11F6324B-AC79-63ED-CAEC-4E76CF878563}"/>
              </a:ext>
            </a:extLst>
          </p:cNvPr>
          <p:cNvSpPr>
            <a:spLocks noGrp="1"/>
          </p:cNvSpPr>
          <p:nvPr>
            <p:ph type="title"/>
          </p:nvPr>
        </p:nvSpPr>
        <p:spPr>
          <a:xfrm>
            <a:off x="332674" y="153882"/>
            <a:ext cx="1880034" cy="673800"/>
          </a:xfrm>
        </p:spPr>
        <p:txBody>
          <a:bodyPr>
            <a:normAutofit fontScale="90000"/>
          </a:bodyPr>
          <a:lstStyle/>
          <a:p>
            <a:r>
              <a:rPr lang="en-US" dirty="0"/>
              <a:t>ESEA 2024-2025 Monitoring Schedule</a:t>
            </a:r>
          </a:p>
        </p:txBody>
      </p:sp>
      <p:graphicFrame>
        <p:nvGraphicFramePr>
          <p:cNvPr id="3" name="Table 2">
            <a:extLst>
              <a:ext uri="{FF2B5EF4-FFF2-40B4-BE49-F238E27FC236}">
                <a16:creationId xmlns:a16="http://schemas.microsoft.com/office/drawing/2014/main" id="{C96A0874-DB26-3850-7129-21C0BBD1B7E5}"/>
              </a:ext>
            </a:extLst>
          </p:cNvPr>
          <p:cNvGraphicFramePr>
            <a:graphicFrameLocks noGrp="1"/>
          </p:cNvGraphicFramePr>
          <p:nvPr>
            <p:extLst>
              <p:ext uri="{D42A27DB-BD31-4B8C-83A1-F6EECF244321}">
                <p14:modId xmlns:p14="http://schemas.microsoft.com/office/powerpoint/2010/main" val="1835739622"/>
              </p:ext>
            </p:extLst>
          </p:nvPr>
        </p:nvGraphicFramePr>
        <p:xfrm>
          <a:off x="2352592" y="128778"/>
          <a:ext cx="4438816" cy="4885944"/>
        </p:xfrm>
        <a:graphic>
          <a:graphicData uri="http://schemas.openxmlformats.org/drawingml/2006/table">
            <a:tbl>
              <a:tblPr firstRow="1" bandRow="1">
                <a:tableStyleId>{2D5ABB26-0587-4C30-8999-92F81FD0307C}</a:tableStyleId>
              </a:tblPr>
              <a:tblGrid>
                <a:gridCol w="569269">
                  <a:extLst>
                    <a:ext uri="{9D8B030D-6E8A-4147-A177-3AD203B41FA5}">
                      <a16:colId xmlns:a16="http://schemas.microsoft.com/office/drawing/2014/main" val="1350998084"/>
                    </a:ext>
                  </a:extLst>
                </a:gridCol>
                <a:gridCol w="2104312">
                  <a:extLst>
                    <a:ext uri="{9D8B030D-6E8A-4147-A177-3AD203B41FA5}">
                      <a16:colId xmlns:a16="http://schemas.microsoft.com/office/drawing/2014/main" val="3213057646"/>
                    </a:ext>
                  </a:extLst>
                </a:gridCol>
                <a:gridCol w="872011">
                  <a:extLst>
                    <a:ext uri="{9D8B030D-6E8A-4147-A177-3AD203B41FA5}">
                      <a16:colId xmlns:a16="http://schemas.microsoft.com/office/drawing/2014/main" val="1289879478"/>
                    </a:ext>
                  </a:extLst>
                </a:gridCol>
                <a:gridCol w="893224">
                  <a:extLst>
                    <a:ext uri="{9D8B030D-6E8A-4147-A177-3AD203B41FA5}">
                      <a16:colId xmlns:a16="http://schemas.microsoft.com/office/drawing/2014/main" val="1467285161"/>
                    </a:ext>
                  </a:extLst>
                </a:gridCol>
              </a:tblGrid>
              <a:tr h="247805">
                <a:tc>
                  <a:txBody>
                    <a:bodyPr/>
                    <a:lstStyle/>
                    <a:p>
                      <a:pPr algn="ctr"/>
                      <a:r>
                        <a:rPr lang="en-US" sz="900" b="1" dirty="0"/>
                        <a:t>District Number</a:t>
                      </a:r>
                    </a:p>
                  </a:txBody>
                  <a:tcPr marL="45720" marR="45720"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a:t>Local Education Agency (LEA) Name</a:t>
                      </a:r>
                    </a:p>
                  </a:txBody>
                  <a:tcPr marL="45720" marR="45720"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a:t>ESEA Monitoring Year</a:t>
                      </a:r>
                    </a:p>
                  </a:txBody>
                  <a:tcPr marL="45720" marR="45720"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900" b="1" dirty="0"/>
                        <a:t>ESSER Monitoring Year</a:t>
                      </a:r>
                    </a:p>
                  </a:txBody>
                  <a:tcPr marL="45720" marR="45720"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338136139"/>
                  </a:ext>
                </a:extLst>
              </a:tr>
              <a:tr h="126596">
                <a:tc>
                  <a:txBody>
                    <a:bodyPr/>
                    <a:lstStyle/>
                    <a:p>
                      <a:pPr algn="ctr"/>
                      <a:r>
                        <a:rPr lang="en-US" sz="800" dirty="0"/>
                        <a:t>0250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Springfield RE-4</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2022-23</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231842"/>
                  </a:ext>
                </a:extLst>
              </a:tr>
              <a:tr h="126596">
                <a:tc>
                  <a:txBody>
                    <a:bodyPr/>
                    <a:lstStyle/>
                    <a:p>
                      <a:pPr algn="ctr"/>
                      <a:r>
                        <a:rPr lang="en-US" sz="800" dirty="0"/>
                        <a:t>0260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Vilas RE-5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420724"/>
                  </a:ext>
                </a:extLst>
              </a:tr>
              <a:tr h="126596">
                <a:tc>
                  <a:txBody>
                    <a:bodyPr/>
                    <a:lstStyle/>
                    <a:p>
                      <a:pPr algn="ctr"/>
                      <a:r>
                        <a:rPr lang="en-US" sz="800" dirty="0"/>
                        <a:t>0890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Dolores County RE No.2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135616"/>
                  </a:ext>
                </a:extLst>
              </a:tr>
              <a:tr h="126596">
                <a:tc>
                  <a:txBody>
                    <a:bodyPr/>
                    <a:lstStyle/>
                    <a:p>
                      <a:pPr algn="ctr"/>
                      <a:r>
                        <a:rPr lang="en-US" sz="800" dirty="0"/>
                        <a:t>1030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Manitou Springs 14</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2022-23</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8667588"/>
                  </a:ext>
                </a:extLst>
              </a:tr>
              <a:tr h="126596">
                <a:tc>
                  <a:txBody>
                    <a:bodyPr/>
                    <a:lstStyle/>
                    <a:p>
                      <a:pPr algn="ctr"/>
                      <a:r>
                        <a:rPr lang="en-US" sz="800" dirty="0"/>
                        <a:t>1060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Peyton 23 </a:t>
                      </a:r>
                      <a:r>
                        <a:rPr lang="en-US" sz="800" dirty="0" err="1"/>
                        <a:t>Jt</a:t>
                      </a:r>
                      <a:endParaRPr lang="en-US" sz="800" dirty="0"/>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2022-23</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497334"/>
                  </a:ext>
                </a:extLst>
              </a:tr>
              <a:tr h="126596">
                <a:tc>
                  <a:txBody>
                    <a:bodyPr/>
                    <a:lstStyle/>
                    <a:p>
                      <a:pPr algn="ctr"/>
                      <a:r>
                        <a:rPr lang="en-US" sz="800" dirty="0"/>
                        <a:t>1120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Edison 54 JT</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0937612"/>
                  </a:ext>
                </a:extLst>
              </a:tr>
              <a:tr h="126596">
                <a:tc>
                  <a:txBody>
                    <a:bodyPr/>
                    <a:lstStyle/>
                    <a:p>
                      <a:pPr algn="ctr"/>
                      <a:r>
                        <a:rPr lang="en-US" sz="800" dirty="0"/>
                        <a:t>1330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Gilpin County RE-1</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2088270"/>
                  </a:ext>
                </a:extLst>
              </a:tr>
              <a:tr h="126596">
                <a:tc>
                  <a:txBody>
                    <a:bodyPr/>
                    <a:lstStyle/>
                    <a:p>
                      <a:pPr algn="ctr"/>
                      <a:r>
                        <a:rPr lang="en-US" sz="800" dirty="0"/>
                        <a:t>1380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Hinsdale County RE 1</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955381"/>
                  </a:ext>
                </a:extLst>
              </a:tr>
              <a:tr h="126596">
                <a:tc>
                  <a:txBody>
                    <a:bodyPr/>
                    <a:lstStyle/>
                    <a:p>
                      <a:pPr algn="ctr"/>
                      <a:r>
                        <a:rPr lang="en-US" sz="800" dirty="0"/>
                        <a:t>1430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Eads RE-1</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137898"/>
                  </a:ext>
                </a:extLst>
              </a:tr>
              <a:tr h="126596">
                <a:tc>
                  <a:txBody>
                    <a:bodyPr/>
                    <a:lstStyle/>
                    <a:p>
                      <a:pPr algn="ctr"/>
                      <a:r>
                        <a:rPr lang="en-US" sz="800" dirty="0"/>
                        <a:t>1400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La Veta Re-2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2023-24</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02166"/>
                  </a:ext>
                </a:extLst>
              </a:tr>
              <a:tr h="126596">
                <a:tc>
                  <a:txBody>
                    <a:bodyPr/>
                    <a:lstStyle/>
                    <a:p>
                      <a:pPr algn="ctr"/>
                      <a:r>
                        <a:rPr lang="en-US" sz="800" dirty="0"/>
                        <a:t>1440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Plainview RE-2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2022-23</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7071894"/>
                  </a:ext>
                </a:extLst>
              </a:tr>
              <a:tr h="126596">
                <a:tc>
                  <a:txBody>
                    <a:bodyPr/>
                    <a:lstStyle/>
                    <a:p>
                      <a:pPr algn="ctr"/>
                      <a:r>
                        <a:rPr lang="en-US" sz="800" dirty="0"/>
                        <a:t>1590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Primero Reorganized 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97525"/>
                  </a:ext>
                </a:extLst>
              </a:tr>
              <a:tr h="126596">
                <a:tc>
                  <a:txBody>
                    <a:bodyPr/>
                    <a:lstStyle/>
                    <a:p>
                      <a:pPr algn="ctr"/>
                      <a:r>
                        <a:rPr lang="en-US" sz="800" dirty="0"/>
                        <a:t>1760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Kim Reorganized 88</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28892"/>
                  </a:ext>
                </a:extLst>
              </a:tr>
              <a:tr h="126596">
                <a:tc>
                  <a:txBody>
                    <a:bodyPr/>
                    <a:lstStyle/>
                    <a:p>
                      <a:pPr algn="ctr"/>
                      <a:r>
                        <a:rPr lang="en-US" sz="800" dirty="0"/>
                        <a:t>1850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Frenchman RE-3</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893445"/>
                  </a:ext>
                </a:extLst>
              </a:tr>
              <a:tr h="126596">
                <a:tc>
                  <a:txBody>
                    <a:bodyPr/>
                    <a:lstStyle/>
                    <a:p>
                      <a:pPr algn="ctr"/>
                      <a:r>
                        <a:rPr lang="en-US" sz="800" dirty="0"/>
                        <a:t>1860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Buffalo RE-4J</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1121332"/>
                  </a:ext>
                </a:extLst>
              </a:tr>
              <a:tr h="126596">
                <a:tc>
                  <a:txBody>
                    <a:bodyPr/>
                    <a:lstStyle/>
                    <a:p>
                      <a:pPr algn="ctr"/>
                      <a:r>
                        <a:rPr lang="en-US" sz="800" dirty="0"/>
                        <a:t>1870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Plateau RE-5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5870912"/>
                  </a:ext>
                </a:extLst>
              </a:tr>
              <a:tr h="126596">
                <a:tc>
                  <a:txBody>
                    <a:bodyPr/>
                    <a:lstStyle/>
                    <a:p>
                      <a:pPr algn="ctr"/>
                      <a:r>
                        <a:rPr lang="en-US" sz="800" dirty="0"/>
                        <a:t>2535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err="1"/>
                        <a:t>Manzanola</a:t>
                      </a:r>
                      <a:r>
                        <a:rPr lang="en-US" sz="800" dirty="0"/>
                        <a:t> 3J</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2022-23</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1847294"/>
                  </a:ext>
                </a:extLst>
              </a:tr>
              <a:tr h="126596">
                <a:tc>
                  <a:txBody>
                    <a:bodyPr/>
                    <a:lstStyle/>
                    <a:p>
                      <a:pPr algn="ctr"/>
                      <a:r>
                        <a:rPr lang="en-US" sz="800" dirty="0"/>
                        <a:t>2620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Holyoke Re-1J</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2022-23</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308257"/>
                  </a:ext>
                </a:extLst>
              </a:tr>
              <a:tr h="126596">
                <a:tc>
                  <a:txBody>
                    <a:bodyPr/>
                    <a:lstStyle/>
                    <a:p>
                      <a:pPr algn="ctr"/>
                      <a:r>
                        <a:rPr lang="en-US" sz="800" dirty="0"/>
                        <a:t>2630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Haxtun RE-2J</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113226"/>
                  </a:ext>
                </a:extLst>
              </a:tr>
              <a:tr h="126596">
                <a:tc>
                  <a:txBody>
                    <a:bodyPr/>
                    <a:lstStyle/>
                    <a:p>
                      <a:pPr algn="ctr"/>
                      <a:r>
                        <a:rPr lang="en-US" sz="800" dirty="0"/>
                        <a:t>2750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Sargent RE-33J</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569877"/>
                  </a:ext>
                </a:extLst>
              </a:tr>
              <a:tr h="126596">
                <a:tc>
                  <a:txBody>
                    <a:bodyPr/>
                    <a:lstStyle/>
                    <a:p>
                      <a:pPr algn="ctr"/>
                      <a:r>
                        <a:rPr lang="en-US" sz="800" dirty="0"/>
                        <a:t>2840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Norwood R-2J</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763208"/>
                  </a:ext>
                </a:extLst>
              </a:tr>
              <a:tr h="126596">
                <a:tc>
                  <a:txBody>
                    <a:bodyPr/>
                    <a:lstStyle/>
                    <a:p>
                      <a:pPr algn="ctr"/>
                      <a:r>
                        <a:rPr lang="en-US" sz="800" dirty="0"/>
                        <a:t>2862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Julesburg Re-1</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960951"/>
                  </a:ext>
                </a:extLst>
              </a:tr>
              <a:tr h="126596">
                <a:tc>
                  <a:txBody>
                    <a:bodyPr/>
                    <a:lstStyle/>
                    <a:p>
                      <a:pPr algn="ctr"/>
                      <a:r>
                        <a:rPr lang="en-US" sz="800" dirty="0"/>
                        <a:t>2865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Revere School District</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1477475"/>
                  </a:ext>
                </a:extLst>
              </a:tr>
              <a:tr h="126596">
                <a:tc>
                  <a:txBody>
                    <a:bodyPr/>
                    <a:lstStyle/>
                    <a:p>
                      <a:pPr algn="ctr"/>
                      <a:r>
                        <a:rPr lang="en-US" sz="800" dirty="0"/>
                        <a:t>3030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Akron R-1</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968514"/>
                  </a:ext>
                </a:extLst>
              </a:tr>
              <a:tr h="126596">
                <a:tc>
                  <a:txBody>
                    <a:bodyPr/>
                    <a:lstStyle/>
                    <a:p>
                      <a:pPr algn="ctr"/>
                      <a:r>
                        <a:rPr lang="en-US" sz="800" dirty="0"/>
                        <a:t>3050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Otis R-3</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31648"/>
                  </a:ext>
                </a:extLst>
              </a:tr>
              <a:tr h="126596">
                <a:tc>
                  <a:txBody>
                    <a:bodyPr/>
                    <a:lstStyle/>
                    <a:p>
                      <a:pPr algn="ctr"/>
                      <a:r>
                        <a:rPr lang="en-US" sz="800" dirty="0"/>
                        <a:t>3060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Lone Star 101</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01809"/>
                  </a:ext>
                </a:extLst>
              </a:tr>
              <a:tr h="126596">
                <a:tc>
                  <a:txBody>
                    <a:bodyPr/>
                    <a:lstStyle/>
                    <a:p>
                      <a:pPr algn="ctr"/>
                      <a:r>
                        <a:rPr lang="en-US" sz="800" dirty="0"/>
                        <a:t>3210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Wray RD-2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451877"/>
                  </a:ext>
                </a:extLst>
              </a:tr>
              <a:tr h="128494">
                <a:tc>
                  <a:txBody>
                    <a:bodyPr/>
                    <a:lstStyle/>
                    <a:p>
                      <a:pPr algn="ctr"/>
                      <a:r>
                        <a:rPr lang="en-US" sz="800" dirty="0"/>
                        <a:t>9040</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Northeast BOCES</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2024-25</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2021-22</a:t>
                      </a: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42183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5"/>
          <p:cNvSpPr txBox="1">
            <a:spLocks noGrp="1"/>
          </p:cNvSpPr>
          <p:nvPr>
            <p:ph type="title"/>
          </p:nvPr>
        </p:nvSpPr>
        <p:spPr>
          <a:xfrm>
            <a:off x="332675" y="153875"/>
            <a:ext cx="83754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sz="3000"/>
              <a:t>Risk Assessment - Program Indicators</a:t>
            </a:r>
            <a:endParaRPr sz="3000"/>
          </a:p>
        </p:txBody>
      </p:sp>
      <p:sp>
        <p:nvSpPr>
          <p:cNvPr id="219" name="Google Shape;219;p25"/>
          <p:cNvSpPr txBox="1"/>
          <p:nvPr/>
        </p:nvSpPr>
        <p:spPr>
          <a:xfrm>
            <a:off x="54675" y="1242925"/>
            <a:ext cx="2982000" cy="25644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Completed each year</a:t>
            </a:r>
            <a:endParaRPr sz="1800">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Rank risk from low to high for each indicator </a:t>
            </a:r>
            <a:endParaRPr sz="1800">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Used to identify program monitoring tier</a:t>
            </a:r>
            <a:endParaRPr sz="1800">
              <a:solidFill>
                <a:schemeClr val="dk1"/>
              </a:solidFill>
              <a:latin typeface="Calibri"/>
              <a:ea typeface="Calibri"/>
              <a:cs typeface="Calibri"/>
              <a:sym typeface="Calibri"/>
            </a:endParaRPr>
          </a:p>
          <a:p>
            <a:pPr marL="457200" lvl="0" indent="-342900" algn="l" rtl="0">
              <a:lnSpc>
                <a:spcPct val="90000"/>
              </a:lnSpc>
              <a:spcBef>
                <a:spcPts val="1000"/>
              </a:spcBef>
              <a:spcAft>
                <a:spcPts val="1000"/>
              </a:spcAft>
              <a:buClr>
                <a:schemeClr val="dk1"/>
              </a:buClr>
              <a:buSzPts val="1800"/>
              <a:buFont typeface="Calibri"/>
              <a:buChar char="•"/>
            </a:pPr>
            <a:r>
              <a:rPr lang="en" sz="1800">
                <a:solidFill>
                  <a:schemeClr val="dk1"/>
                </a:solidFill>
                <a:latin typeface="Calibri"/>
                <a:ea typeface="Calibri"/>
                <a:cs typeface="Calibri"/>
                <a:sym typeface="Calibri"/>
              </a:rPr>
              <a:t>Snapshots are shared with LEAs being monitored*</a:t>
            </a:r>
            <a:endParaRPr sz="1600">
              <a:solidFill>
                <a:schemeClr val="dk1"/>
              </a:solidFill>
              <a:latin typeface="Calibri"/>
              <a:ea typeface="Calibri"/>
              <a:cs typeface="Calibri"/>
              <a:sym typeface="Calibri"/>
            </a:endParaRPr>
          </a:p>
        </p:txBody>
      </p:sp>
      <p:pic>
        <p:nvPicPr>
          <p:cNvPr id="220" name="Google Shape;220;p25" descr="Screenshot of a sample programmatic risk assessment with low, low-medium, medium-high, and high risk components for each indicator."/>
          <p:cNvPicPr preferRelativeResize="0"/>
          <p:nvPr/>
        </p:nvPicPr>
        <p:blipFill>
          <a:blip r:embed="rId3">
            <a:alphaModFix/>
          </a:blip>
          <a:stretch>
            <a:fillRect/>
          </a:stretch>
        </p:blipFill>
        <p:spPr>
          <a:xfrm>
            <a:off x="3036625" y="1431225"/>
            <a:ext cx="5934774" cy="2648750"/>
          </a:xfrm>
          <a:prstGeom prst="rect">
            <a:avLst/>
          </a:prstGeom>
          <a:noFill/>
          <a:ln>
            <a:noFill/>
          </a:ln>
        </p:spPr>
      </p:pic>
      <p:sp>
        <p:nvSpPr>
          <p:cNvPr id="221" name="Google Shape;221;p25"/>
          <p:cNvSpPr txBox="1"/>
          <p:nvPr/>
        </p:nvSpPr>
        <p:spPr>
          <a:xfrm>
            <a:off x="894775" y="4479825"/>
            <a:ext cx="6753900" cy="33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100">
                <a:solidFill>
                  <a:schemeClr val="dk1"/>
                </a:solidFill>
                <a:latin typeface="Calibri"/>
                <a:ea typeface="Calibri"/>
                <a:cs typeface="Calibri"/>
                <a:sym typeface="Calibri"/>
              </a:rPr>
              <a:t>* LEAs not being monitored this year may request a copy of their risk assessment snapshot for 24-25.</a:t>
            </a:r>
            <a:endParaRPr sz="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Completing the </a:t>
            </a:r>
            <a:endParaRPr/>
          </a:p>
          <a:p>
            <a:pPr marL="0" lvl="0" indent="0" algn="ctr" rtl="0">
              <a:spcBef>
                <a:spcPts val="0"/>
              </a:spcBef>
              <a:spcAft>
                <a:spcPts val="0"/>
              </a:spcAft>
              <a:buNone/>
            </a:pPr>
            <a:r>
              <a:rPr lang="en"/>
              <a:t>Program Monitoring Self-Assessment </a:t>
            </a:r>
            <a:endParaRPr/>
          </a:p>
          <a:p>
            <a:pPr marL="0" lvl="0" indent="0" algn="ctr" rtl="0">
              <a:spcBef>
                <a:spcPts val="0"/>
              </a:spcBef>
              <a:spcAft>
                <a:spcPts val="0"/>
              </a:spcAft>
              <a:buNone/>
            </a:pPr>
            <a:r>
              <a:rPr lang="en"/>
              <a:t>(PMSA)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Getting Started</a:t>
            </a:r>
            <a:endParaRPr sz="3000"/>
          </a:p>
        </p:txBody>
      </p:sp>
      <p:sp>
        <p:nvSpPr>
          <p:cNvPr id="232" name="Google Shape;232;p27"/>
          <p:cNvSpPr txBox="1">
            <a:spLocks noGrp="1"/>
          </p:cNvSpPr>
          <p:nvPr>
            <p:ph type="body" idx="1"/>
          </p:nvPr>
        </p:nvSpPr>
        <p:spPr>
          <a:xfrm>
            <a:off x="628650" y="1126225"/>
            <a:ext cx="2771100" cy="3303000"/>
          </a:xfrm>
          <a:prstGeom prst="rect">
            <a:avLst/>
          </a:prstGeom>
        </p:spPr>
        <p:txBody>
          <a:bodyPr spcFirstLastPara="1" wrap="square" lIns="0" tIns="0" rIns="0" bIns="0" anchor="t" anchorCtr="0">
            <a:normAutofit fontScale="92500" lnSpcReduction="10000"/>
          </a:bodyPr>
          <a:lstStyle/>
          <a:p>
            <a:pPr marL="0" lvl="0" indent="0" algn="l" rtl="0">
              <a:spcBef>
                <a:spcPts val="800"/>
              </a:spcBef>
              <a:spcAft>
                <a:spcPts val="0"/>
              </a:spcAft>
              <a:buNone/>
            </a:pPr>
            <a:endParaRPr sz="2000"/>
          </a:p>
          <a:p>
            <a:pPr marL="457200" lvl="0" indent="-342900" algn="l" rtl="0">
              <a:spcBef>
                <a:spcPts val="800"/>
              </a:spcBef>
              <a:spcAft>
                <a:spcPts val="0"/>
              </a:spcAft>
              <a:buSzPts val="1800"/>
              <a:buChar char="•"/>
            </a:pPr>
            <a:r>
              <a:rPr lang="en"/>
              <a:t>The ESEA Program Monitoring Self-Assessment (PMSA) will be </a:t>
            </a:r>
            <a:r>
              <a:rPr lang="en" b="1"/>
              <a:t>completed and submitted within GAINS</a:t>
            </a:r>
            <a:r>
              <a:rPr lang="en"/>
              <a:t>.</a:t>
            </a:r>
            <a:endParaRPr/>
          </a:p>
          <a:p>
            <a:pPr marL="0" lvl="0" indent="0" algn="l" rtl="0">
              <a:spcBef>
                <a:spcPts val="800"/>
              </a:spcBef>
              <a:spcAft>
                <a:spcPts val="0"/>
              </a:spcAft>
              <a:buNone/>
            </a:pPr>
            <a:endParaRPr/>
          </a:p>
          <a:p>
            <a:pPr marL="457200" lvl="0" indent="-342900" algn="l" rtl="0">
              <a:spcBef>
                <a:spcPts val="800"/>
              </a:spcBef>
              <a:spcAft>
                <a:spcPts val="0"/>
              </a:spcAft>
              <a:buSzPts val="1800"/>
              <a:buChar char="•"/>
            </a:pPr>
            <a:r>
              <a:rPr lang="en"/>
              <a:t>A working copy of the PMSA is available in PDF format for LEA’s reference on CDE’s </a:t>
            </a:r>
            <a:r>
              <a:rPr lang="en" u="sng">
                <a:solidFill>
                  <a:schemeClr val="hlink"/>
                </a:solidFill>
                <a:hlinkClick r:id="rId3"/>
              </a:rPr>
              <a:t>Federal Programs Monitoring Page</a:t>
            </a:r>
            <a:r>
              <a:rPr lang="en"/>
              <a:t>. </a:t>
            </a:r>
            <a:endParaRPr/>
          </a:p>
        </p:txBody>
      </p:sp>
      <p:pic>
        <p:nvPicPr>
          <p:cNvPr id="233" name="Google Shape;233;p27" descr="Screenshot of the ESEA Program Monitoring Self Assessment Sections in GAINS."/>
          <p:cNvPicPr preferRelativeResize="0"/>
          <p:nvPr/>
        </p:nvPicPr>
        <p:blipFill>
          <a:blip r:embed="rId4">
            <a:alphaModFix/>
          </a:blip>
          <a:stretch>
            <a:fillRect/>
          </a:stretch>
        </p:blipFill>
        <p:spPr>
          <a:xfrm>
            <a:off x="4032925" y="921625"/>
            <a:ext cx="3781575" cy="41283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GAINS User Roles</a:t>
            </a:r>
            <a:endParaRPr sz="3000"/>
          </a:p>
        </p:txBody>
      </p:sp>
      <p:sp>
        <p:nvSpPr>
          <p:cNvPr id="3" name="Google Shape;239;p28">
            <a:extLst>
              <a:ext uri="{FF2B5EF4-FFF2-40B4-BE49-F238E27FC236}">
                <a16:creationId xmlns:a16="http://schemas.microsoft.com/office/drawing/2014/main" id="{24056B61-9146-3D20-FF84-CA7AE383C2AB}"/>
              </a:ext>
            </a:extLst>
          </p:cNvPr>
          <p:cNvSpPr txBox="1">
            <a:spLocks/>
          </p:cNvSpPr>
          <p:nvPr/>
        </p:nvSpPr>
        <p:spPr>
          <a:xfrm>
            <a:off x="255894" y="1067972"/>
            <a:ext cx="8103000" cy="1089750"/>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buFont typeface="Arial"/>
              <a:buNone/>
            </a:pPr>
            <a:r>
              <a:rPr lang="en-US" dirty="0"/>
              <a:t>Who can begin the Program Monitoring Self-Assessment?</a:t>
            </a:r>
          </a:p>
          <a:p>
            <a:pPr indent="-336550">
              <a:buSzPts val="1700"/>
            </a:pPr>
            <a:r>
              <a:rPr lang="en-US" sz="1700" dirty="0"/>
              <a:t>LEA Authorized Representative</a:t>
            </a:r>
          </a:p>
          <a:p>
            <a:pPr indent="-336550">
              <a:spcBef>
                <a:spcPts val="0"/>
              </a:spcBef>
              <a:buSzPts val="1700"/>
            </a:pPr>
            <a:r>
              <a:rPr lang="en-US" sz="1700" dirty="0"/>
              <a:t>LEA Fiscal Representative </a:t>
            </a:r>
          </a:p>
          <a:p>
            <a:pPr indent="-336550">
              <a:spcBef>
                <a:spcPts val="0"/>
              </a:spcBef>
              <a:buSzPts val="1700"/>
            </a:pPr>
            <a:r>
              <a:rPr lang="en-US" sz="1700" dirty="0"/>
              <a:t>LEA ESEA Program Monitoring Self-Assessment Director</a:t>
            </a:r>
          </a:p>
        </p:txBody>
      </p:sp>
      <p:pic>
        <p:nvPicPr>
          <p:cNvPr id="240" name="Google Shape;240;p28" descr="Screenshot of the &quot;Not Started&quot; status with the dropdown list of the roles that can perform the status change to &quot;Draft Started&quot; as listed in the slide."/>
          <p:cNvPicPr preferRelativeResize="0"/>
          <p:nvPr/>
        </p:nvPicPr>
        <p:blipFill>
          <a:blip r:embed="rId3">
            <a:alphaModFix/>
          </a:blip>
          <a:stretch>
            <a:fillRect/>
          </a:stretch>
        </p:blipFill>
        <p:spPr>
          <a:xfrm>
            <a:off x="5751300" y="1362028"/>
            <a:ext cx="3309751" cy="768675"/>
          </a:xfrm>
          <a:prstGeom prst="rect">
            <a:avLst/>
          </a:prstGeom>
          <a:noFill/>
          <a:ln w="9525" cap="flat" cmpd="sng">
            <a:solidFill>
              <a:schemeClr val="dk2"/>
            </a:solidFill>
            <a:prstDash val="solid"/>
            <a:round/>
            <a:headEnd type="none" w="sm" len="sm"/>
            <a:tailEnd type="none" w="sm" len="sm"/>
          </a:ln>
        </p:spPr>
      </p:pic>
      <p:cxnSp>
        <p:nvCxnSpPr>
          <p:cNvPr id="242" name="Google Shape;242;p28">
            <a:extLst>
              <a:ext uri="{C183D7F6-B498-43B3-948B-1728B52AA6E4}">
                <adec:decorative xmlns:adec="http://schemas.microsoft.com/office/drawing/2017/decorative" val="1"/>
              </a:ext>
            </a:extLst>
          </p:cNvPr>
          <p:cNvCxnSpPr/>
          <p:nvPr/>
        </p:nvCxnSpPr>
        <p:spPr>
          <a:xfrm>
            <a:off x="100350" y="2373850"/>
            <a:ext cx="8960700" cy="9000"/>
          </a:xfrm>
          <a:prstGeom prst="straightConnector1">
            <a:avLst/>
          </a:prstGeom>
          <a:noFill/>
          <a:ln w="9525" cap="flat" cmpd="sng">
            <a:solidFill>
              <a:srgbClr val="EF7521"/>
            </a:solidFill>
            <a:prstDash val="solid"/>
            <a:round/>
            <a:headEnd type="none" w="med" len="med"/>
            <a:tailEnd type="none" w="med" len="med"/>
          </a:ln>
        </p:spPr>
      </p:cxnSp>
      <p:cxnSp>
        <p:nvCxnSpPr>
          <p:cNvPr id="243" name="Google Shape;243;p28">
            <a:extLst>
              <a:ext uri="{C183D7F6-B498-43B3-948B-1728B52AA6E4}">
                <adec:decorative xmlns:adec="http://schemas.microsoft.com/office/drawing/2017/decorative" val="1"/>
              </a:ext>
            </a:extLst>
          </p:cNvPr>
          <p:cNvCxnSpPr/>
          <p:nvPr/>
        </p:nvCxnSpPr>
        <p:spPr>
          <a:xfrm>
            <a:off x="91650" y="3858850"/>
            <a:ext cx="8960700" cy="9000"/>
          </a:xfrm>
          <a:prstGeom prst="straightConnector1">
            <a:avLst/>
          </a:prstGeom>
          <a:noFill/>
          <a:ln w="9525" cap="flat" cmpd="sng">
            <a:solidFill>
              <a:srgbClr val="EF7521"/>
            </a:solidFill>
            <a:prstDash val="solid"/>
            <a:round/>
            <a:headEnd type="none" w="med" len="med"/>
            <a:tailEnd type="none" w="med" len="med"/>
          </a:ln>
        </p:spPr>
      </p:cxnSp>
      <p:sp>
        <p:nvSpPr>
          <p:cNvPr id="2" name="Google Shape;239;p28">
            <a:extLst>
              <a:ext uri="{FF2B5EF4-FFF2-40B4-BE49-F238E27FC236}">
                <a16:creationId xmlns:a16="http://schemas.microsoft.com/office/drawing/2014/main" id="{86B169A1-42D5-64B0-9BA9-AA4C78D81FB4}"/>
              </a:ext>
            </a:extLst>
          </p:cNvPr>
          <p:cNvSpPr txBox="1">
            <a:spLocks/>
          </p:cNvSpPr>
          <p:nvPr/>
        </p:nvSpPr>
        <p:spPr>
          <a:xfrm>
            <a:off x="255894" y="2494496"/>
            <a:ext cx="8103000" cy="1157825"/>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buFont typeface="Arial"/>
              <a:buNone/>
            </a:pPr>
            <a:r>
              <a:rPr lang="en-US" dirty="0"/>
              <a:t>Who can edit and submit the PMSA?</a:t>
            </a:r>
          </a:p>
          <a:p>
            <a:pPr indent="-336550">
              <a:buSzPts val="1700"/>
            </a:pPr>
            <a:r>
              <a:rPr lang="en-US" sz="1700" dirty="0"/>
              <a:t>LEA Authorized Representative</a:t>
            </a:r>
          </a:p>
          <a:p>
            <a:pPr indent="-336550">
              <a:spcBef>
                <a:spcPts val="0"/>
              </a:spcBef>
              <a:buSzPts val="1700"/>
            </a:pPr>
            <a:r>
              <a:rPr lang="en-US" sz="1700" dirty="0"/>
              <a:t>LEA Fiscal Representative</a:t>
            </a:r>
          </a:p>
          <a:p>
            <a:pPr>
              <a:spcBef>
                <a:spcPts val="0"/>
              </a:spcBef>
            </a:pPr>
            <a:r>
              <a:rPr lang="en-US" sz="1700" dirty="0"/>
              <a:t>LEA ESEA Program Monitoring Self-Assessment Director</a:t>
            </a:r>
            <a:r>
              <a:rPr lang="en-US" dirty="0"/>
              <a:t> </a:t>
            </a:r>
          </a:p>
        </p:txBody>
      </p:sp>
      <p:pic>
        <p:nvPicPr>
          <p:cNvPr id="241" name="Google Shape;241;p28" descr="Screenshot of the &quot;Draft Started&quot; status with the dropdown list of the roles that can perform the status change to &quot;Draft Completed&quot; as listed in the slide."/>
          <p:cNvPicPr preferRelativeResize="0"/>
          <p:nvPr/>
        </p:nvPicPr>
        <p:blipFill>
          <a:blip r:embed="rId4">
            <a:alphaModFix/>
          </a:blip>
          <a:stretch>
            <a:fillRect/>
          </a:stretch>
        </p:blipFill>
        <p:spPr>
          <a:xfrm>
            <a:off x="5638800" y="2665075"/>
            <a:ext cx="3422262" cy="822100"/>
          </a:xfrm>
          <a:prstGeom prst="rect">
            <a:avLst/>
          </a:prstGeom>
          <a:noFill/>
          <a:ln w="9525" cap="flat" cmpd="sng">
            <a:solidFill>
              <a:schemeClr val="dk2"/>
            </a:solidFill>
            <a:prstDash val="solid"/>
            <a:round/>
            <a:headEnd type="none" w="sm" len="sm"/>
            <a:tailEnd type="none" w="sm" len="sm"/>
          </a:ln>
        </p:spPr>
      </p:pic>
      <p:sp>
        <p:nvSpPr>
          <p:cNvPr id="239" name="Google Shape;239;p28"/>
          <p:cNvSpPr txBox="1">
            <a:spLocks noGrp="1"/>
          </p:cNvSpPr>
          <p:nvPr>
            <p:ph type="body" idx="1"/>
          </p:nvPr>
        </p:nvSpPr>
        <p:spPr>
          <a:xfrm>
            <a:off x="255894" y="3930010"/>
            <a:ext cx="8103000" cy="106275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t>Who can assign additional access to a team member as a Program Monitoring Self-Assessment Director?</a:t>
            </a:r>
            <a:endParaRPr dirty="0"/>
          </a:p>
          <a:p>
            <a:pPr marL="457200" lvl="0" indent="-336550" algn="l" rtl="0">
              <a:spcBef>
                <a:spcPts val="800"/>
              </a:spcBef>
              <a:spcAft>
                <a:spcPts val="0"/>
              </a:spcAft>
              <a:buSzPts val="1700"/>
              <a:buChar char="•"/>
            </a:pPr>
            <a:r>
              <a:rPr lang="en" sz="1700" dirty="0"/>
              <a:t>LEA User Access Administrator </a:t>
            </a:r>
            <a:endParaRPr sz="1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Time Commitment for the PMSA</a:t>
            </a:r>
            <a:endParaRPr sz="3000"/>
          </a:p>
        </p:txBody>
      </p:sp>
      <p:sp>
        <p:nvSpPr>
          <p:cNvPr id="249" name="Google Shape;249;p29"/>
          <p:cNvSpPr txBox="1">
            <a:spLocks noGrp="1"/>
          </p:cNvSpPr>
          <p:nvPr>
            <p:ph type="body" idx="1"/>
          </p:nvPr>
        </p:nvSpPr>
        <p:spPr>
          <a:xfrm>
            <a:off x="628650" y="1057231"/>
            <a:ext cx="7886700" cy="1514519"/>
          </a:xfrm>
          <a:prstGeom prst="rect">
            <a:avLst/>
          </a:prstGeom>
        </p:spPr>
        <p:txBody>
          <a:bodyPr spcFirstLastPara="1" wrap="square" lIns="0" tIns="0" rIns="0" bIns="0" anchor="t" anchorCtr="0">
            <a:normAutofit/>
          </a:bodyPr>
          <a:lstStyle/>
          <a:p>
            <a:pPr marL="0" lvl="0" indent="0" algn="l" rtl="0">
              <a:spcBef>
                <a:spcPts val="800"/>
              </a:spcBef>
              <a:spcAft>
                <a:spcPts val="0"/>
              </a:spcAft>
              <a:buClr>
                <a:schemeClr val="dk1"/>
              </a:buClr>
              <a:buSzPts val="1100"/>
              <a:buFont typeface="Arial"/>
              <a:buNone/>
            </a:pPr>
            <a:r>
              <a:rPr lang="en"/>
              <a:t>How much time should this take? </a:t>
            </a:r>
            <a:endParaRPr/>
          </a:p>
          <a:p>
            <a:pPr marL="457200" lvl="0" indent="-342900" algn="l" rtl="0">
              <a:spcBef>
                <a:spcPts val="800"/>
              </a:spcBef>
              <a:spcAft>
                <a:spcPts val="0"/>
              </a:spcAft>
              <a:buSzPts val="1800"/>
              <a:buChar char="•"/>
            </a:pPr>
            <a:r>
              <a:rPr lang="en"/>
              <a:t>A reasonable expectation for completing the PMSA in GAINS is approximately two hours.</a:t>
            </a:r>
            <a:endParaRPr/>
          </a:p>
          <a:p>
            <a:pPr marL="457200" lvl="0" indent="-342900" algn="l" rtl="0">
              <a:spcBef>
                <a:spcPts val="0"/>
              </a:spcBef>
              <a:spcAft>
                <a:spcPts val="0"/>
              </a:spcAft>
              <a:buSzPts val="1800"/>
              <a:buChar char="•"/>
            </a:pPr>
            <a:r>
              <a:rPr lang="en"/>
              <a:t>If additional team members are needed to support different programs, time to check in with those team members will need to be considered.</a:t>
            </a:r>
            <a:endParaRPr/>
          </a:p>
          <a:p>
            <a:pPr marL="0" lvl="0" indent="0" algn="l" rtl="0">
              <a:spcBef>
                <a:spcPts val="800"/>
              </a:spcBef>
              <a:spcAft>
                <a:spcPts val="0"/>
              </a:spcAft>
              <a:buNone/>
            </a:pPr>
            <a:endParaRPr/>
          </a:p>
        </p:txBody>
      </p:sp>
      <p:pic>
        <p:nvPicPr>
          <p:cNvPr id="250" name="Google Shape;250;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38550" y="2571750"/>
            <a:ext cx="1866900" cy="2457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0"/>
          <p:cNvSpPr txBox="1">
            <a:spLocks noGrp="1"/>
          </p:cNvSpPr>
          <p:nvPr>
            <p:ph type="title"/>
          </p:nvPr>
        </p:nvSpPr>
        <p:spPr>
          <a:xfrm>
            <a:off x="332674" y="1472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PMSA Deadline</a:t>
            </a:r>
            <a:endParaRPr sz="3000"/>
          </a:p>
        </p:txBody>
      </p:sp>
      <p:sp>
        <p:nvSpPr>
          <p:cNvPr id="256" name="Google Shape;256;p30"/>
          <p:cNvSpPr txBox="1">
            <a:spLocks noGrp="1"/>
          </p:cNvSpPr>
          <p:nvPr>
            <p:ph type="body" idx="1"/>
          </p:nvPr>
        </p:nvSpPr>
        <p:spPr>
          <a:xfrm>
            <a:off x="332675" y="1646613"/>
            <a:ext cx="5439000" cy="2680800"/>
          </a:xfrm>
          <a:prstGeom prst="rect">
            <a:avLst/>
          </a:prstGeom>
        </p:spPr>
        <p:txBody>
          <a:bodyPr spcFirstLastPara="1" wrap="square" lIns="0" tIns="0" rIns="0" bIns="0" anchor="t" anchorCtr="0">
            <a:normAutofit/>
          </a:bodyPr>
          <a:lstStyle/>
          <a:p>
            <a:pPr marL="457200" lvl="0" indent="0" algn="ctr" rtl="0">
              <a:spcBef>
                <a:spcPts val="800"/>
              </a:spcBef>
              <a:spcAft>
                <a:spcPts val="0"/>
              </a:spcAft>
              <a:buNone/>
            </a:pPr>
            <a:r>
              <a:rPr lang="en" sz="3087"/>
              <a:t>Program Monitoring Self-Assessment (PMSA) due </a:t>
            </a:r>
            <a:endParaRPr sz="3087"/>
          </a:p>
          <a:p>
            <a:pPr marL="457200" lvl="0" indent="0" algn="ctr" rtl="0">
              <a:spcBef>
                <a:spcPts val="800"/>
              </a:spcBef>
              <a:spcAft>
                <a:spcPts val="0"/>
              </a:spcAft>
              <a:buNone/>
            </a:pPr>
            <a:r>
              <a:rPr lang="en" sz="3087">
                <a:solidFill>
                  <a:srgbClr val="CC0000"/>
                </a:solidFill>
              </a:rPr>
              <a:t>October 28, 2024</a:t>
            </a:r>
            <a:r>
              <a:rPr lang="en" sz="3087"/>
              <a:t> </a:t>
            </a:r>
            <a:endParaRPr sz="3087"/>
          </a:p>
          <a:p>
            <a:pPr marL="457200" lvl="0" indent="0" algn="ctr" rtl="0">
              <a:spcBef>
                <a:spcPts val="800"/>
              </a:spcBef>
              <a:spcAft>
                <a:spcPts val="0"/>
              </a:spcAft>
              <a:buNone/>
            </a:pPr>
            <a:r>
              <a:rPr lang="en" sz="3087"/>
              <a:t>(final submission via GAINS)</a:t>
            </a:r>
            <a:endParaRPr/>
          </a:p>
        </p:txBody>
      </p:sp>
      <p:pic>
        <p:nvPicPr>
          <p:cNvPr id="257" name="Google Shape;257;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47865" y="1725650"/>
            <a:ext cx="2767485" cy="1976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Sections of the Self-Assessment</a:t>
            </a:r>
            <a:endParaRPr sz="3000"/>
          </a:p>
        </p:txBody>
      </p:sp>
      <p:sp>
        <p:nvSpPr>
          <p:cNvPr id="263" name="Google Shape;263;p31"/>
          <p:cNvSpPr txBox="1">
            <a:spLocks noGrp="1"/>
          </p:cNvSpPr>
          <p:nvPr>
            <p:ph type="body" idx="1"/>
          </p:nvPr>
        </p:nvSpPr>
        <p:spPr>
          <a:xfrm>
            <a:off x="332675" y="1142550"/>
            <a:ext cx="8282400" cy="3779700"/>
          </a:xfrm>
          <a:prstGeom prst="rect">
            <a:avLst/>
          </a:prstGeom>
        </p:spPr>
        <p:txBody>
          <a:bodyPr spcFirstLastPara="1" wrap="square" lIns="0" tIns="0" rIns="0" bIns="0" anchor="t" anchorCtr="0">
            <a:normAutofit/>
          </a:bodyPr>
          <a:lstStyle/>
          <a:p>
            <a:pPr marL="0" lvl="0" indent="0" algn="l" rtl="0">
              <a:spcBef>
                <a:spcPts val="800"/>
              </a:spcBef>
              <a:spcAft>
                <a:spcPts val="0"/>
              </a:spcAft>
              <a:buClr>
                <a:schemeClr val="dk1"/>
              </a:buClr>
              <a:buSzPts val="1100"/>
              <a:buFont typeface="Arial"/>
              <a:buNone/>
            </a:pPr>
            <a:r>
              <a:rPr lang="en" dirty="0"/>
              <a:t>What is included in each section of the self-assessment?</a:t>
            </a:r>
            <a:endParaRPr dirty="0"/>
          </a:p>
          <a:p>
            <a:pPr marL="457200" lvl="0" indent="-342900" algn="l" rtl="0">
              <a:spcBef>
                <a:spcPts val="800"/>
              </a:spcBef>
              <a:spcAft>
                <a:spcPts val="0"/>
              </a:spcAft>
              <a:buSzPts val="1800"/>
              <a:buChar char="•"/>
            </a:pPr>
            <a:r>
              <a:rPr lang="en" dirty="0"/>
              <a:t>Overview of statutory requirements</a:t>
            </a:r>
            <a:endParaRPr dirty="0"/>
          </a:p>
          <a:p>
            <a:pPr marL="914400" lvl="1" indent="-323850" algn="l" rtl="0">
              <a:spcBef>
                <a:spcPts val="0"/>
              </a:spcBef>
              <a:spcAft>
                <a:spcPts val="0"/>
              </a:spcAft>
              <a:buSzPts val="1500"/>
              <a:buChar char="•"/>
            </a:pPr>
            <a:r>
              <a:rPr lang="en" dirty="0"/>
              <a:t>Checklist of requirements</a:t>
            </a:r>
            <a:endParaRPr dirty="0"/>
          </a:p>
          <a:p>
            <a:pPr marL="457200" lvl="0" indent="-342900" algn="l" rtl="0">
              <a:spcBef>
                <a:spcPts val="0"/>
              </a:spcBef>
              <a:spcAft>
                <a:spcPts val="0"/>
              </a:spcAft>
              <a:buSzPts val="1800"/>
              <a:buChar char="•"/>
            </a:pPr>
            <a:r>
              <a:rPr lang="en" dirty="0"/>
              <a:t>Self-Rating</a:t>
            </a:r>
            <a:endParaRPr dirty="0"/>
          </a:p>
          <a:p>
            <a:pPr marL="457200" lvl="0" indent="-342900" algn="l" rtl="0">
              <a:spcBef>
                <a:spcPts val="0"/>
              </a:spcBef>
              <a:spcAft>
                <a:spcPts val="0"/>
              </a:spcAft>
              <a:buSzPts val="1800"/>
              <a:buChar char="•"/>
            </a:pPr>
            <a:r>
              <a:rPr lang="en" dirty="0"/>
              <a:t>Required Narrative</a:t>
            </a:r>
            <a:endParaRPr dirty="0">
              <a:solidFill>
                <a:srgbClr val="FF0000"/>
              </a:solidFill>
            </a:endParaRPr>
          </a:p>
          <a:p>
            <a:pPr marL="457200" lvl="0" indent="-342900" algn="l" rtl="0">
              <a:spcBef>
                <a:spcPts val="0"/>
              </a:spcBef>
              <a:spcAft>
                <a:spcPts val="0"/>
              </a:spcAft>
              <a:buSzPts val="1800"/>
              <a:buChar char="•"/>
            </a:pPr>
            <a:r>
              <a:rPr lang="en" dirty="0"/>
              <a:t>Requested Support</a:t>
            </a:r>
            <a:endParaRPr dirty="0"/>
          </a:p>
          <a:p>
            <a:pPr marL="457200" lvl="0" indent="-342900" algn="l" rtl="0">
              <a:spcBef>
                <a:spcPts val="0"/>
              </a:spcBef>
              <a:spcAft>
                <a:spcPts val="0"/>
              </a:spcAft>
              <a:buSzPts val="1800"/>
              <a:buChar char="•"/>
            </a:pPr>
            <a:r>
              <a:rPr lang="en" dirty="0"/>
              <a:t>Section to upload supporting documentation</a:t>
            </a:r>
            <a:endParaRPr dirty="0"/>
          </a:p>
          <a:p>
            <a:pPr marL="0" lvl="0" indent="0" algn="l" rtl="0">
              <a:spcBef>
                <a:spcPts val="800"/>
              </a:spcBef>
              <a:spcAft>
                <a:spcPts val="0"/>
              </a:spcAft>
              <a:buNone/>
            </a:pPr>
            <a:endParaRPr dirty="0"/>
          </a:p>
          <a:p>
            <a:pPr marL="0" lvl="0" indent="0" algn="l" rtl="0">
              <a:spcBef>
                <a:spcPts val="800"/>
              </a:spcBef>
              <a:spcAft>
                <a:spcPts val="0"/>
              </a:spcAft>
              <a:buNone/>
            </a:pPr>
            <a:endParaRPr dirty="0"/>
          </a:p>
          <a:p>
            <a:pPr marL="0" lvl="0" indent="0" algn="l" rtl="0">
              <a:spcBef>
                <a:spcPts val="800"/>
              </a:spcBef>
              <a:spcAft>
                <a:spcPts val="0"/>
              </a:spcAft>
              <a:buNone/>
            </a:pPr>
            <a:endParaRPr dirty="0"/>
          </a:p>
        </p:txBody>
      </p:sp>
      <p:pic>
        <p:nvPicPr>
          <p:cNvPr id="264" name="Google Shape;264;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359450" y="1404588"/>
            <a:ext cx="3255626" cy="32556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Sample Section View</a:t>
            </a:r>
            <a:endParaRPr/>
          </a:p>
        </p:txBody>
      </p:sp>
      <p:pic>
        <p:nvPicPr>
          <p:cNvPr id="270" name="Google Shape;270;p32" descr="Sample section view of the General Education Provisions Act (GEPA) section in the self-assessment in GAINS."/>
          <p:cNvPicPr preferRelativeResize="0"/>
          <p:nvPr/>
        </p:nvPicPr>
        <p:blipFill>
          <a:blip r:embed="rId3">
            <a:alphaModFix/>
          </a:blip>
          <a:stretch>
            <a:fillRect/>
          </a:stretch>
        </p:blipFill>
        <p:spPr>
          <a:xfrm>
            <a:off x="1473375" y="827675"/>
            <a:ext cx="6197260" cy="43158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dirty="0"/>
              <a:t>Program Requirements Document</a:t>
            </a:r>
            <a:endParaRPr sz="3000" dirty="0"/>
          </a:p>
        </p:txBody>
      </p:sp>
      <p:sp>
        <p:nvSpPr>
          <p:cNvPr id="276" name="Google Shape;276;p33"/>
          <p:cNvSpPr txBox="1">
            <a:spLocks noGrp="1"/>
          </p:cNvSpPr>
          <p:nvPr>
            <p:ph type="body" idx="1"/>
          </p:nvPr>
        </p:nvSpPr>
        <p:spPr>
          <a:xfrm>
            <a:off x="78825" y="1005900"/>
            <a:ext cx="3392700" cy="3371492"/>
          </a:xfrm>
          <a:prstGeom prst="rect">
            <a:avLst/>
          </a:prstGeom>
        </p:spPr>
        <p:txBody>
          <a:bodyPr spcFirstLastPara="1" wrap="square" lIns="0" tIns="0" rIns="0" bIns="0" anchor="t" anchorCtr="0">
            <a:normAutofit/>
          </a:bodyPr>
          <a:lstStyle/>
          <a:p>
            <a:pPr marL="400050" lvl="0" indent="-285750" algn="l" rtl="0">
              <a:spcBef>
                <a:spcPts val="800"/>
              </a:spcBef>
              <a:spcAft>
                <a:spcPts val="1800"/>
              </a:spcAft>
              <a:buSzPts val="1800"/>
              <a:buChar char="•"/>
            </a:pPr>
            <a:r>
              <a:rPr lang="en" dirty="0"/>
              <a:t>Please refer to the </a:t>
            </a:r>
            <a:r>
              <a:rPr lang="en" u="sng" dirty="0">
                <a:solidFill>
                  <a:schemeClr val="hlink"/>
                </a:solidFill>
                <a:hlinkClick r:id="rId3"/>
              </a:rPr>
              <a:t>Program Requirements Document for use in 2024-2025</a:t>
            </a:r>
            <a:r>
              <a:rPr lang="en" dirty="0"/>
              <a:t> when completing the PMSA</a:t>
            </a:r>
            <a:endParaRPr dirty="0"/>
          </a:p>
          <a:p>
            <a:pPr marL="400050" lvl="0" indent="-285750" algn="l" rtl="0">
              <a:spcBef>
                <a:spcPts val="800"/>
              </a:spcBef>
              <a:spcAft>
                <a:spcPts val="1800"/>
              </a:spcAft>
              <a:buSzPts val="1800"/>
              <a:buChar char="•"/>
            </a:pPr>
            <a:r>
              <a:rPr lang="en" dirty="0"/>
              <a:t>Indicators are arranged in alignment with the PMSA</a:t>
            </a:r>
            <a:endParaRPr dirty="0"/>
          </a:p>
          <a:p>
            <a:pPr marL="400050" lvl="0" indent="-285750" algn="l" rtl="0">
              <a:spcBef>
                <a:spcPts val="800"/>
              </a:spcBef>
              <a:spcAft>
                <a:spcPts val="0"/>
              </a:spcAft>
              <a:buSzPts val="1800"/>
              <a:buChar char="•"/>
            </a:pPr>
            <a:r>
              <a:rPr lang="en" dirty="0"/>
              <a:t>Each category includes a link to the Program Requirements Document and lists applicable indicators for that category.</a:t>
            </a:r>
            <a:endParaRPr dirty="0"/>
          </a:p>
        </p:txBody>
      </p:sp>
      <p:pic>
        <p:nvPicPr>
          <p:cNvPr id="277" name="Google Shape;277;p33" descr="Screenshot of the title page and table of contents of the Program Requirements Document linked in the slide."/>
          <p:cNvPicPr preferRelativeResize="0"/>
          <p:nvPr/>
        </p:nvPicPr>
        <p:blipFill>
          <a:blip r:embed="rId4">
            <a:alphaModFix/>
          </a:blip>
          <a:stretch>
            <a:fillRect/>
          </a:stretch>
        </p:blipFill>
        <p:spPr>
          <a:xfrm>
            <a:off x="3623925" y="980082"/>
            <a:ext cx="5367676" cy="3371492"/>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Program Requirements</a:t>
            </a:r>
            <a:endParaRPr sz="3000"/>
          </a:p>
        </p:txBody>
      </p:sp>
      <p:sp>
        <p:nvSpPr>
          <p:cNvPr id="285" name="Google Shape;285;p34">
            <a:extLst>
              <a:ext uri="{C183D7F6-B498-43B3-948B-1728B52AA6E4}">
                <adec:decorative xmlns:adec="http://schemas.microsoft.com/office/drawing/2017/decorative" val="1"/>
              </a:ext>
            </a:extLst>
          </p:cNvPr>
          <p:cNvSpPr/>
          <p:nvPr/>
        </p:nvSpPr>
        <p:spPr>
          <a:xfrm>
            <a:off x="809550" y="941700"/>
            <a:ext cx="7538400" cy="1454400"/>
          </a:xfrm>
          <a:prstGeom prst="leftRightArrow">
            <a:avLst>
              <a:gd name="adj1" fmla="val 50000"/>
              <a:gd name="adj2" fmla="val 500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4"/>
          <p:cNvSpPr txBox="1"/>
          <p:nvPr/>
        </p:nvSpPr>
        <p:spPr>
          <a:xfrm>
            <a:off x="1810675" y="1274100"/>
            <a:ext cx="2608500" cy="7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alibri"/>
                <a:ea typeface="Calibri"/>
                <a:cs typeface="Calibri"/>
                <a:sym typeface="Calibri"/>
              </a:rPr>
              <a:t>The left column of the </a:t>
            </a:r>
            <a:r>
              <a:rPr lang="en" sz="1000" u="sng">
                <a:solidFill>
                  <a:schemeClr val="hlink"/>
                </a:solidFill>
                <a:latin typeface="Calibri"/>
                <a:ea typeface="Calibri"/>
                <a:cs typeface="Calibri"/>
                <a:sym typeface="Calibri"/>
                <a:hlinkClick r:id="rId3"/>
              </a:rPr>
              <a:t>Program Requirements</a:t>
            </a:r>
            <a:r>
              <a:rPr lang="en" sz="1000">
                <a:latin typeface="Calibri"/>
                <a:ea typeface="Calibri"/>
                <a:cs typeface="Calibri"/>
                <a:sym typeface="Calibri"/>
              </a:rPr>
              <a:t> document references the indicator number and name, and statutory and regulatory citations that delineates the requirement(s).</a:t>
            </a:r>
            <a:endParaRPr sz="1000">
              <a:latin typeface="Calibri"/>
              <a:ea typeface="Calibri"/>
              <a:cs typeface="Calibri"/>
              <a:sym typeface="Calibri"/>
            </a:endParaRPr>
          </a:p>
        </p:txBody>
      </p:sp>
      <p:sp>
        <p:nvSpPr>
          <p:cNvPr id="287" name="Google Shape;287;p34"/>
          <p:cNvSpPr txBox="1"/>
          <p:nvPr/>
        </p:nvSpPr>
        <p:spPr>
          <a:xfrm>
            <a:off x="4746900" y="1274100"/>
            <a:ext cx="2721900" cy="7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alibri"/>
                <a:ea typeface="Calibri"/>
                <a:cs typeface="Calibri"/>
                <a:sym typeface="Calibri"/>
              </a:rPr>
              <a:t>The right column of the </a:t>
            </a:r>
            <a:r>
              <a:rPr lang="en" sz="1000" u="sng">
                <a:solidFill>
                  <a:schemeClr val="hlink"/>
                </a:solidFill>
                <a:latin typeface="Calibri"/>
                <a:ea typeface="Calibri"/>
                <a:cs typeface="Calibri"/>
                <a:sym typeface="Calibri"/>
                <a:hlinkClick r:id="rId3"/>
              </a:rPr>
              <a:t>Program Requirements</a:t>
            </a:r>
            <a:r>
              <a:rPr lang="en" sz="1000">
                <a:latin typeface="Calibri"/>
                <a:ea typeface="Calibri"/>
                <a:cs typeface="Calibri"/>
                <a:sym typeface="Calibri"/>
              </a:rPr>
              <a:t> document provides Demonstration of Compliance checklist, and Examples of Evidence LEAs may provide to demonstrate compliance.</a:t>
            </a:r>
            <a:endParaRPr sz="1000">
              <a:latin typeface="Calibri"/>
              <a:ea typeface="Calibri"/>
              <a:cs typeface="Calibri"/>
              <a:sym typeface="Calibri"/>
            </a:endParaRPr>
          </a:p>
        </p:txBody>
      </p:sp>
      <p:pic>
        <p:nvPicPr>
          <p:cNvPr id="284" name="Google Shape;284;p34" descr="Screenshot of the Program Requirements linked above showing a table for GEPA with a left column and a right column as explained above."/>
          <p:cNvPicPr preferRelativeResize="0"/>
          <p:nvPr/>
        </p:nvPicPr>
        <p:blipFill rotWithShape="1">
          <a:blip r:embed="rId4">
            <a:alphaModFix/>
          </a:blip>
          <a:srcRect l="447" t="1390"/>
          <a:stretch/>
        </p:blipFill>
        <p:spPr>
          <a:xfrm>
            <a:off x="2135675" y="2098725"/>
            <a:ext cx="4967700" cy="2880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685801" y="2493127"/>
            <a:ext cx="7801800" cy="730200"/>
          </a:xfrm>
          <a:prstGeom prst="rect">
            <a:avLst/>
          </a:prstGeom>
        </p:spPr>
        <p:txBody>
          <a:bodyPr spcFirstLastPara="1" wrap="square" lIns="0" tIns="0" rIns="0" bIns="0" anchor="t" anchorCtr="0">
            <a:normAutofit fontScale="90000"/>
          </a:bodyPr>
          <a:lstStyle/>
          <a:p>
            <a:pPr marL="0" lvl="0" indent="0" algn="ctr" rtl="0">
              <a:spcBef>
                <a:spcPts val="0"/>
              </a:spcBef>
              <a:spcAft>
                <a:spcPts val="0"/>
              </a:spcAft>
              <a:buNone/>
            </a:pPr>
            <a:r>
              <a:rPr lang="en" dirty="0"/>
              <a:t>Federal Programs Monitoring Overview</a:t>
            </a:r>
            <a:endParaRPr dirty="0"/>
          </a:p>
        </p:txBody>
      </p:sp>
      <p:sp>
        <p:nvSpPr>
          <p:cNvPr id="102" name="Google Shape;102;p17"/>
          <p:cNvSpPr txBox="1">
            <a:spLocks noGrp="1"/>
          </p:cNvSpPr>
          <p:nvPr>
            <p:ph type="subTitle" idx="1"/>
          </p:nvPr>
        </p:nvSpPr>
        <p:spPr>
          <a:xfrm>
            <a:off x="685801" y="3506430"/>
            <a:ext cx="7801800" cy="436800"/>
          </a:xfrm>
          <a:prstGeom prst="rect">
            <a:avLst/>
          </a:prstGeom>
        </p:spPr>
        <p:txBody>
          <a:bodyPr spcFirstLastPara="1" wrap="square" lIns="68575" tIns="34275" rIns="68575" bIns="34275" anchor="t" anchorCtr="0">
            <a:normAutofit fontScale="92500" lnSpcReduction="20000"/>
          </a:bodyPr>
          <a:lstStyle/>
          <a:p>
            <a:pPr marL="0" lvl="0" indent="0" algn="ctr" rtl="0">
              <a:spcBef>
                <a:spcPts val="800"/>
              </a:spcBef>
              <a:spcAft>
                <a:spcPts val="0"/>
              </a:spcAft>
              <a:buNone/>
            </a:pPr>
            <a:r>
              <a:rPr lang="en" dirty="0"/>
              <a:t>September 12, 2024</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a:spLocks noGrp="1"/>
          </p:cNvSpPr>
          <p:nvPr>
            <p:ph type="title"/>
          </p:nvPr>
        </p:nvSpPr>
        <p:spPr>
          <a:xfrm>
            <a:off x="172675" y="136075"/>
            <a:ext cx="82701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Self-Rating Based on Statutory Requirements</a:t>
            </a:r>
            <a:endParaRPr sz="3000"/>
          </a:p>
        </p:txBody>
      </p:sp>
      <p:pic>
        <p:nvPicPr>
          <p:cNvPr id="294" name="Google Shape;294;p35" descr="Screenshot of the General Education Provisions Act (GEPA) requirements detailing LEA's responsibilities, with two checkboxes and corresponding requirements."/>
          <p:cNvPicPr preferRelativeResize="0"/>
          <p:nvPr/>
        </p:nvPicPr>
        <p:blipFill>
          <a:blip r:embed="rId3">
            <a:alphaModFix/>
          </a:blip>
          <a:stretch>
            <a:fillRect/>
          </a:stretch>
        </p:blipFill>
        <p:spPr>
          <a:xfrm>
            <a:off x="96725" y="1157175"/>
            <a:ext cx="8968150" cy="824763"/>
          </a:xfrm>
          <a:prstGeom prst="rect">
            <a:avLst/>
          </a:prstGeom>
          <a:noFill/>
          <a:ln>
            <a:noFill/>
          </a:ln>
        </p:spPr>
      </p:pic>
      <p:pic>
        <p:nvPicPr>
          <p:cNvPr id="293" name="Google Shape;293;p35" descr="An example survey question in the self-assessment with options to rate the implementation of GEPA requirements from 1 &quot;We are not implementing requirments&quot; to 4 &quot;We are implementing all requirements&quot;."/>
          <p:cNvPicPr preferRelativeResize="0"/>
          <p:nvPr/>
        </p:nvPicPr>
        <p:blipFill rotWithShape="1">
          <a:blip r:embed="rId4">
            <a:alphaModFix/>
          </a:blip>
          <a:srcRect t="21506" r="4671" b="57739"/>
          <a:stretch/>
        </p:blipFill>
        <p:spPr>
          <a:xfrm>
            <a:off x="395325" y="2329250"/>
            <a:ext cx="8795324" cy="1333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sz="3000"/>
              <a:t>Self-Ratings</a:t>
            </a:r>
            <a:endParaRPr/>
          </a:p>
        </p:txBody>
      </p:sp>
      <p:sp>
        <p:nvSpPr>
          <p:cNvPr id="300" name="Google Shape;300;p36"/>
          <p:cNvSpPr txBox="1">
            <a:spLocks noGrp="1"/>
          </p:cNvSpPr>
          <p:nvPr>
            <p:ph type="body" idx="1"/>
          </p:nvPr>
        </p:nvSpPr>
        <p:spPr>
          <a:xfrm>
            <a:off x="628650" y="1165860"/>
            <a:ext cx="7886700" cy="1357270"/>
          </a:xfrm>
          <a:prstGeom prst="rect">
            <a:avLst/>
          </a:prstGeom>
        </p:spPr>
        <p:txBody>
          <a:bodyPr spcFirstLastPara="1" wrap="square" lIns="0" tIns="0" rIns="0" bIns="0" anchor="t" anchorCtr="0">
            <a:normAutofit/>
          </a:bodyPr>
          <a:lstStyle/>
          <a:p>
            <a:pPr marL="0" lvl="0" indent="0" algn="l" rtl="0">
              <a:spcBef>
                <a:spcPts val="800"/>
              </a:spcBef>
              <a:spcAft>
                <a:spcPts val="0"/>
              </a:spcAft>
              <a:buClr>
                <a:schemeClr val="dk1"/>
              </a:buClr>
              <a:buSzPts val="1100"/>
              <a:buFont typeface="Arial"/>
              <a:buNone/>
            </a:pPr>
            <a:r>
              <a:rPr lang="en" b="1" dirty="0"/>
              <a:t>Is there a penalty if our LEA selects a lower self rating?</a:t>
            </a:r>
            <a:endParaRPr b="1" dirty="0"/>
          </a:p>
          <a:p>
            <a:pPr marL="171450" lvl="0" indent="0" algn="l" rtl="0">
              <a:spcBef>
                <a:spcPts val="800"/>
              </a:spcBef>
              <a:spcAft>
                <a:spcPts val="0"/>
              </a:spcAft>
              <a:buClr>
                <a:schemeClr val="dk1"/>
              </a:buClr>
              <a:buSzPts val="1100"/>
              <a:buFont typeface="Arial"/>
              <a:buNone/>
            </a:pPr>
            <a:r>
              <a:rPr lang="en" dirty="0"/>
              <a:t>No. The Federal Programs monitoring team uses these ratings to plan technical assistance to the field. If your LEA requests individualized support, the Federal Programs monitoring team can provide this.</a:t>
            </a:r>
            <a:endParaRPr dirty="0"/>
          </a:p>
        </p:txBody>
      </p:sp>
      <p:pic>
        <p:nvPicPr>
          <p:cNvPr id="301" name="Google Shape;301;p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39737" y="2620370"/>
            <a:ext cx="3501145" cy="23656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Required Narrative</a:t>
            </a:r>
            <a:endParaRPr sz="3000"/>
          </a:p>
        </p:txBody>
      </p:sp>
      <p:sp>
        <p:nvSpPr>
          <p:cNvPr id="308" name="Google Shape;308;p37"/>
          <p:cNvSpPr/>
          <p:nvPr/>
        </p:nvSpPr>
        <p:spPr>
          <a:xfrm>
            <a:off x="217800" y="1096225"/>
            <a:ext cx="2866200" cy="15624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800"/>
              </a:spcBef>
              <a:spcAft>
                <a:spcPts val="0"/>
              </a:spcAft>
              <a:buClr>
                <a:schemeClr val="dk1"/>
              </a:buClr>
              <a:buSzPts val="1100"/>
              <a:buFont typeface="Arial"/>
              <a:buNone/>
            </a:pPr>
            <a:r>
              <a:rPr lang="en" sz="1800">
                <a:solidFill>
                  <a:schemeClr val="dk1"/>
                </a:solidFill>
                <a:latin typeface="Calibri"/>
                <a:ea typeface="Calibri"/>
                <a:cs typeface="Calibri"/>
                <a:sym typeface="Calibri"/>
              </a:rPr>
              <a:t>Focus on Implementation</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grpSp>
        <p:nvGrpSpPr>
          <p:cNvPr id="3" name="Group 2" descr="An example of the narrative summary request for GEPA in the self-assessment, with the request to provide information about how the LEA is implementing requirements underlined in red.">
            <a:extLst>
              <a:ext uri="{FF2B5EF4-FFF2-40B4-BE49-F238E27FC236}">
                <a16:creationId xmlns:a16="http://schemas.microsoft.com/office/drawing/2014/main" id="{4DD7ACC8-CF2E-A3A8-9862-37853A4EAD94}"/>
              </a:ext>
            </a:extLst>
          </p:cNvPr>
          <p:cNvGrpSpPr/>
          <p:nvPr/>
        </p:nvGrpSpPr>
        <p:grpSpPr>
          <a:xfrm>
            <a:off x="3322038" y="1096225"/>
            <a:ext cx="5534025" cy="2333625"/>
            <a:chOff x="3322038" y="1096225"/>
            <a:chExt cx="5534025" cy="2333625"/>
          </a:xfrm>
        </p:grpSpPr>
        <p:pic>
          <p:nvPicPr>
            <p:cNvPr id="307" name="Google Shape;307;p37"/>
            <p:cNvPicPr preferRelativeResize="0"/>
            <p:nvPr/>
          </p:nvPicPr>
          <p:blipFill>
            <a:blip r:embed="rId3">
              <a:alphaModFix/>
            </a:blip>
            <a:stretch>
              <a:fillRect/>
            </a:stretch>
          </p:blipFill>
          <p:spPr>
            <a:xfrm>
              <a:off x="3322038" y="1096225"/>
              <a:ext cx="5534025" cy="2333625"/>
            </a:xfrm>
            <a:prstGeom prst="rect">
              <a:avLst/>
            </a:prstGeom>
            <a:noFill/>
            <a:ln>
              <a:noFill/>
            </a:ln>
          </p:spPr>
        </p:pic>
        <p:cxnSp>
          <p:nvCxnSpPr>
            <p:cNvPr id="311" name="Google Shape;311;p37"/>
            <p:cNvCxnSpPr>
              <a:cxnSpLocks/>
            </p:cNvCxnSpPr>
            <p:nvPr/>
          </p:nvCxnSpPr>
          <p:spPr>
            <a:xfrm>
              <a:off x="5403900" y="2780500"/>
              <a:ext cx="243044" cy="0"/>
            </a:xfrm>
            <a:prstGeom prst="straightConnector1">
              <a:avLst/>
            </a:prstGeom>
            <a:noFill/>
            <a:ln w="19050" cap="flat" cmpd="sng">
              <a:solidFill>
                <a:srgbClr val="FF0000"/>
              </a:solidFill>
              <a:prstDash val="solid"/>
              <a:round/>
              <a:headEnd type="none" w="med" len="med"/>
              <a:tailEnd type="none" w="med" len="med"/>
            </a:ln>
          </p:spPr>
        </p:cxnSp>
      </p:grpSp>
      <p:sp>
        <p:nvSpPr>
          <p:cNvPr id="309" name="Google Shape;309;p37"/>
          <p:cNvSpPr/>
          <p:nvPr/>
        </p:nvSpPr>
        <p:spPr>
          <a:xfrm>
            <a:off x="171475" y="2817350"/>
            <a:ext cx="3051600" cy="1959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800"/>
              </a:spcBef>
              <a:spcAft>
                <a:spcPts val="0"/>
              </a:spcAft>
              <a:buClr>
                <a:schemeClr val="dk1"/>
              </a:buClr>
              <a:buSzPts val="1100"/>
              <a:buFont typeface="Arial"/>
              <a:buNone/>
            </a:pPr>
            <a:r>
              <a:rPr lang="en" sz="1800">
                <a:solidFill>
                  <a:schemeClr val="dk1"/>
                </a:solidFill>
                <a:latin typeface="Calibri"/>
                <a:ea typeface="Calibri"/>
                <a:cs typeface="Calibri"/>
                <a:sym typeface="Calibri"/>
              </a:rPr>
              <a:t>Consider uploading supporting documentation within GAINS.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pic>
        <p:nvPicPr>
          <p:cNvPr id="310" name="Google Shape;310;p3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604325" y="3588525"/>
            <a:ext cx="2782479" cy="1408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8"/>
          <p:cNvSpPr txBox="1">
            <a:spLocks noGrp="1"/>
          </p:cNvSpPr>
          <p:nvPr>
            <p:ph type="title"/>
          </p:nvPr>
        </p:nvSpPr>
        <p:spPr>
          <a:xfrm>
            <a:off x="332675" y="153875"/>
            <a:ext cx="66288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Overview of Statutory Requirements</a:t>
            </a:r>
            <a:endParaRPr sz="3000"/>
          </a:p>
        </p:txBody>
      </p:sp>
      <p:sp>
        <p:nvSpPr>
          <p:cNvPr id="317" name="Google Shape;317;p38"/>
          <p:cNvSpPr/>
          <p:nvPr/>
        </p:nvSpPr>
        <p:spPr>
          <a:xfrm>
            <a:off x="782050" y="1728976"/>
            <a:ext cx="7579926" cy="3414528"/>
          </a:xfrm>
          <a:prstGeom prst="irregularSeal2">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b="1"/>
              <a:t>Questions to Consider when Reviewing Requirements:</a:t>
            </a:r>
            <a:endParaRPr sz="1000" b="1"/>
          </a:p>
          <a:p>
            <a:pPr marL="0" marR="0" lvl="0" indent="0" algn="ctr" rtl="0">
              <a:spcBef>
                <a:spcPts val="0"/>
              </a:spcBef>
              <a:spcAft>
                <a:spcPts val="0"/>
              </a:spcAft>
              <a:buNone/>
            </a:pPr>
            <a:r>
              <a:rPr lang="en" sz="1000"/>
              <a:t>What is the LEA’s process for identifying system barriers, mitigation strategies, and desired outcomes? </a:t>
            </a:r>
            <a:endParaRPr sz="1000"/>
          </a:p>
          <a:p>
            <a:pPr marL="0" marR="0" lvl="0" indent="0" algn="ctr" rtl="0">
              <a:spcBef>
                <a:spcPts val="0"/>
              </a:spcBef>
              <a:spcAft>
                <a:spcPts val="0"/>
              </a:spcAft>
              <a:buNone/>
            </a:pPr>
            <a:r>
              <a:rPr lang="en" sz="1000"/>
              <a:t>How are mitigation strategies being implemented?</a:t>
            </a:r>
            <a:endParaRPr sz="1000"/>
          </a:p>
        </p:txBody>
      </p:sp>
      <p:pic>
        <p:nvPicPr>
          <p:cNvPr id="318" name="Google Shape;318;p38" descr="Screenshot of the General Education Provisions Act (GEPA) requirements detailing LEA's responsibilities, with two checkboxes and corresponding requirements."/>
          <p:cNvPicPr preferRelativeResize="0"/>
          <p:nvPr/>
        </p:nvPicPr>
        <p:blipFill>
          <a:blip r:embed="rId3">
            <a:alphaModFix/>
          </a:blip>
          <a:stretch>
            <a:fillRect/>
          </a:stretch>
        </p:blipFill>
        <p:spPr>
          <a:xfrm>
            <a:off x="152400" y="980075"/>
            <a:ext cx="8839199" cy="7489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Requested Support</a:t>
            </a:r>
            <a:endParaRPr sz="3000"/>
          </a:p>
        </p:txBody>
      </p:sp>
      <p:sp>
        <p:nvSpPr>
          <p:cNvPr id="324" name="Google Shape;324;p39"/>
          <p:cNvSpPr txBox="1">
            <a:spLocks noGrp="1"/>
          </p:cNvSpPr>
          <p:nvPr>
            <p:ph type="body" idx="1"/>
          </p:nvPr>
        </p:nvSpPr>
        <p:spPr>
          <a:xfrm>
            <a:off x="509500" y="1371075"/>
            <a:ext cx="3097500" cy="9168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Please select any support that would benefit your LEA for each section.</a:t>
            </a:r>
            <a:endParaRPr/>
          </a:p>
        </p:txBody>
      </p:sp>
      <p:pic>
        <p:nvPicPr>
          <p:cNvPr id="325" name="Google Shape;325;p39" descr="An example of the supports LEAs can request upon completion of the self-assessment, including additional training, technical assistance, webinars, collaboration with other LEAs, other, or no support needed."/>
          <p:cNvPicPr preferRelativeResize="0"/>
          <p:nvPr/>
        </p:nvPicPr>
        <p:blipFill>
          <a:blip r:embed="rId3">
            <a:alphaModFix/>
          </a:blip>
          <a:stretch>
            <a:fillRect/>
          </a:stretch>
        </p:blipFill>
        <p:spPr>
          <a:xfrm>
            <a:off x="3772100" y="1404399"/>
            <a:ext cx="4925525" cy="2752475"/>
          </a:xfrm>
          <a:prstGeom prst="rect">
            <a:avLst/>
          </a:prstGeom>
          <a:noFill/>
          <a:ln>
            <a:noFill/>
          </a:ln>
        </p:spPr>
      </p:pic>
      <p:pic>
        <p:nvPicPr>
          <p:cNvPr id="326" name="Google Shape;326;p3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48517" y="2476339"/>
            <a:ext cx="2808607" cy="1869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GAINS Walkthrough</a:t>
            </a:r>
            <a:endParaRPr/>
          </a:p>
        </p:txBody>
      </p:sp>
      <p:sp>
        <p:nvSpPr>
          <p:cNvPr id="332" name="Google Shape;332;p4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ctr" rtl="0">
              <a:spcBef>
                <a:spcPts val="800"/>
              </a:spcBef>
              <a:spcAft>
                <a:spcPts val="0"/>
              </a:spcAft>
              <a:buNone/>
            </a:pPr>
            <a:r>
              <a:rPr lang="en"/>
              <a:t>Tour of Monitoring Instrument in </a:t>
            </a:r>
            <a:r>
              <a:rPr lang="en" u="sng">
                <a:solidFill>
                  <a:schemeClr val="hlink"/>
                </a:solidFill>
                <a:hlinkClick r:id="rId3"/>
              </a:rPr>
              <a:t>GAINS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Resource</a:t>
            </a:r>
            <a:endParaRPr sz="3000"/>
          </a:p>
        </p:txBody>
      </p:sp>
      <p:sp>
        <p:nvSpPr>
          <p:cNvPr id="338" name="Google Shape;338;p41"/>
          <p:cNvSpPr txBox="1">
            <a:spLocks noGrp="1"/>
          </p:cNvSpPr>
          <p:nvPr>
            <p:ph type="body" idx="1"/>
          </p:nvPr>
        </p:nvSpPr>
        <p:spPr>
          <a:xfrm>
            <a:off x="628650" y="1165860"/>
            <a:ext cx="7886700" cy="560115"/>
          </a:xfrm>
          <a:prstGeom prst="rect">
            <a:avLst/>
          </a:prstGeom>
        </p:spPr>
        <p:txBody>
          <a:bodyPr spcFirstLastPara="1" wrap="square" lIns="0" tIns="0" rIns="0" bIns="0" anchor="t" anchorCtr="0">
            <a:normAutofit/>
          </a:bodyPr>
          <a:lstStyle/>
          <a:p>
            <a:pPr marL="0" lvl="0" indent="0" algn="ctr" rtl="0">
              <a:spcBef>
                <a:spcPts val="800"/>
              </a:spcBef>
              <a:spcAft>
                <a:spcPts val="0"/>
              </a:spcAft>
              <a:buNone/>
            </a:pPr>
            <a:r>
              <a:rPr lang="en" u="sng">
                <a:solidFill>
                  <a:schemeClr val="hlink"/>
                </a:solidFill>
                <a:hlinkClick r:id="rId3"/>
              </a:rPr>
              <a:t>ESEA PMSA Process Guide for GAINS</a:t>
            </a: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339" name="Google Shape;339;p41" descr="Screenshot of the first page of the ESEA PMSA Process Guide for GAINS, as linked above."/>
          <p:cNvPicPr preferRelativeResize="0"/>
          <p:nvPr/>
        </p:nvPicPr>
        <p:blipFill>
          <a:blip r:embed="rId4">
            <a:alphaModFix/>
          </a:blip>
          <a:stretch>
            <a:fillRect/>
          </a:stretch>
        </p:blipFill>
        <p:spPr>
          <a:xfrm>
            <a:off x="2934625" y="1725975"/>
            <a:ext cx="3274750" cy="27934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BOCES and Member Districts</a:t>
            </a:r>
            <a:endParaRPr sz="3000"/>
          </a:p>
        </p:txBody>
      </p:sp>
      <p:sp>
        <p:nvSpPr>
          <p:cNvPr id="345" name="Google Shape;345;p42"/>
          <p:cNvSpPr txBox="1">
            <a:spLocks noGrp="1"/>
          </p:cNvSpPr>
          <p:nvPr>
            <p:ph type="body" idx="1"/>
          </p:nvPr>
        </p:nvSpPr>
        <p:spPr>
          <a:xfrm>
            <a:off x="628650" y="939150"/>
            <a:ext cx="7886700" cy="4049400"/>
          </a:xfrm>
          <a:prstGeom prst="rect">
            <a:avLst/>
          </a:prstGeom>
        </p:spPr>
        <p:txBody>
          <a:bodyPr spcFirstLastPara="1" wrap="square" lIns="0" tIns="0" rIns="0" bIns="0" anchor="t" anchorCtr="0">
            <a:normAutofit/>
          </a:bodyPr>
          <a:lstStyle/>
          <a:p>
            <a:pPr marL="457200" lvl="0" indent="-330200" algn="l" rtl="0">
              <a:spcBef>
                <a:spcPts val="800"/>
              </a:spcBef>
              <a:spcAft>
                <a:spcPts val="0"/>
              </a:spcAft>
              <a:buSzPts val="1600"/>
              <a:buChar char="•"/>
            </a:pPr>
            <a:r>
              <a:rPr lang="en" sz="1600"/>
              <a:t>To determine who should submit the PMSA, consider the following:</a:t>
            </a:r>
            <a:endParaRPr sz="1600"/>
          </a:p>
          <a:p>
            <a:pPr marL="914400" lvl="1" indent="-330200" algn="l" rtl="0">
              <a:spcBef>
                <a:spcPts val="1000"/>
              </a:spcBef>
              <a:spcAft>
                <a:spcPts val="0"/>
              </a:spcAft>
              <a:buSzPts val="1600"/>
              <a:buChar char="•"/>
            </a:pPr>
            <a:r>
              <a:rPr lang="en" sz="1600" u="sng"/>
              <a:t>Which organization is using the funds for each Title program</a:t>
            </a:r>
            <a:r>
              <a:rPr lang="en" sz="1600"/>
              <a:t>?</a:t>
            </a:r>
            <a:endParaRPr sz="1600"/>
          </a:p>
          <a:p>
            <a:pPr marL="1371600" lvl="2" indent="-330200" algn="l" rtl="0">
              <a:spcBef>
                <a:spcPts val="0"/>
              </a:spcBef>
              <a:spcAft>
                <a:spcPts val="0"/>
              </a:spcAft>
              <a:buSzPts val="1600"/>
              <a:buChar char="•"/>
            </a:pPr>
            <a:r>
              <a:rPr lang="en" sz="1600"/>
              <a:t>If funds are being used for BOCES-level activities, the BOCES will complete that section of the PMSA. Member districts will indicate that information can be found in the BOCES PMSA for these sections.</a:t>
            </a:r>
            <a:endParaRPr sz="1600"/>
          </a:p>
          <a:p>
            <a:pPr marL="1371600" lvl="2" indent="-330200" algn="l" rtl="0">
              <a:spcBef>
                <a:spcPts val="0"/>
              </a:spcBef>
              <a:spcAft>
                <a:spcPts val="0"/>
              </a:spcAft>
              <a:buSzPts val="1600"/>
              <a:buChar char="•"/>
            </a:pPr>
            <a:r>
              <a:rPr lang="en" sz="1600"/>
              <a:t>If funds are being used for member district-level activities, the member district will complete that section of the PMSA. The BOCES will indicate that information can be found in specific member district PMSAs for these sections.</a:t>
            </a:r>
            <a:endParaRPr sz="1600"/>
          </a:p>
          <a:p>
            <a:pPr marL="1371600" lvl="2" indent="-330200" algn="l" rtl="0">
              <a:spcBef>
                <a:spcPts val="0"/>
              </a:spcBef>
              <a:spcAft>
                <a:spcPts val="0"/>
              </a:spcAft>
              <a:buSzPts val="1600"/>
              <a:buChar char="•"/>
            </a:pPr>
            <a:r>
              <a:rPr lang="en" sz="1600"/>
              <a:t>If funds are being used for both BOCES-level and member district-level activities, both entities will complete that section of the PMSA for their funded activities. </a:t>
            </a:r>
            <a:endParaRPr sz="1600"/>
          </a:p>
          <a:p>
            <a:pPr marL="914400" lvl="1" indent="-330200" algn="l" rtl="0">
              <a:spcBef>
                <a:spcPts val="1000"/>
              </a:spcBef>
              <a:spcAft>
                <a:spcPts val="0"/>
              </a:spcAft>
              <a:buSzPts val="1600"/>
              <a:buChar char="•"/>
            </a:pPr>
            <a:r>
              <a:rPr lang="en" sz="1600" u="sng"/>
              <a:t>Which organization is implementing the activities for other categories, such as GEPA or Serving Special Populations</a:t>
            </a:r>
            <a:r>
              <a:rPr lang="en" sz="1600"/>
              <a:t>?</a:t>
            </a:r>
            <a:endParaRPr sz="1600"/>
          </a:p>
          <a:p>
            <a:pPr marL="1371600" lvl="2" indent="-330200" algn="l" rtl="0">
              <a:spcBef>
                <a:spcPts val="0"/>
              </a:spcBef>
              <a:spcAft>
                <a:spcPts val="0"/>
              </a:spcAft>
              <a:buSzPts val="1600"/>
              <a:buChar char="•"/>
            </a:pPr>
            <a:r>
              <a:rPr lang="en" sz="1600"/>
              <a:t>The organization using the funds and implementing the activities will complete these sections of the PMSA.</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3"/>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Next Steps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4"/>
          <p:cNvSpPr txBox="1">
            <a:spLocks noGrp="1"/>
          </p:cNvSpPr>
          <p:nvPr>
            <p:ph type="title"/>
          </p:nvPr>
        </p:nvSpPr>
        <p:spPr>
          <a:xfrm>
            <a:off x="332674" y="153882"/>
            <a:ext cx="6048900" cy="673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3000"/>
              <a:t>After the PMSA…</a:t>
            </a:r>
            <a:endParaRPr sz="3000"/>
          </a:p>
          <a:p>
            <a:pPr marL="0" lvl="0" indent="0" algn="l" rtl="0">
              <a:spcBef>
                <a:spcPts val="0"/>
              </a:spcBef>
              <a:spcAft>
                <a:spcPts val="0"/>
              </a:spcAft>
              <a:buNone/>
            </a:pPr>
            <a:endParaRPr/>
          </a:p>
        </p:txBody>
      </p:sp>
      <p:grpSp>
        <p:nvGrpSpPr>
          <p:cNvPr id="359" name="Google Shape;359;p44" descr="Tier I - If further action is needed, a follow-up call will be scheduled between the LEA and CDE’s FPSU monitoring team to discuss next steps. If no further action is needed, the FPSU monitoring team will notify the LEA in writing that the program monitoring process has concluded. The report may contain recommendations that the LEA should consider implementing beyond the monitoring process."/>
          <p:cNvGrpSpPr/>
          <p:nvPr/>
        </p:nvGrpSpPr>
        <p:grpSpPr>
          <a:xfrm>
            <a:off x="0" y="1190078"/>
            <a:ext cx="3546900" cy="3615464"/>
            <a:chOff x="0" y="1189989"/>
            <a:chExt cx="3546900" cy="3482770"/>
          </a:xfrm>
        </p:grpSpPr>
        <p:sp>
          <p:nvSpPr>
            <p:cNvPr id="360" name="Google Shape;360;p44"/>
            <p:cNvSpPr/>
            <p:nvPr/>
          </p:nvSpPr>
          <p:spPr>
            <a:xfrm>
              <a:off x="0" y="1189989"/>
              <a:ext cx="3546900" cy="669000"/>
            </a:xfrm>
            <a:prstGeom prst="homePlate">
              <a:avLst>
                <a:gd name="adj" fmla="val 50000"/>
              </a:avLst>
            </a:prstGeom>
            <a:solidFill>
              <a:srgbClr val="5515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a:t>
              </a:r>
              <a:endParaRPr>
                <a:solidFill>
                  <a:srgbClr val="FFFFFF"/>
                </a:solidFill>
                <a:latin typeface="Roboto"/>
                <a:ea typeface="Roboto"/>
                <a:cs typeface="Roboto"/>
                <a:sym typeface="Roboto"/>
              </a:endParaRPr>
            </a:p>
          </p:txBody>
        </p:sp>
        <p:sp>
          <p:nvSpPr>
            <p:cNvPr id="361" name="Google Shape;361;p44"/>
            <p:cNvSpPr txBox="1"/>
            <p:nvPr/>
          </p:nvSpPr>
          <p:spPr>
            <a:xfrm>
              <a:off x="128600" y="1933460"/>
              <a:ext cx="2914800" cy="273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If further action is needed, a follow-up call will be scheduled between the LEA and CDE’s FPSU monitoring team to discuss next steps. If no further action is needed, the FPSU monitoring team will notify the LEA in writing that the program monitoring process has concluded. The report may contain recommendations that the LEA should consider implementing beyond the monitoring process.</a:t>
              </a:r>
              <a:endParaRPr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200" dirty="0">
                <a:latin typeface="Roboto"/>
                <a:ea typeface="Roboto"/>
                <a:cs typeface="Roboto"/>
                <a:sym typeface="Roboto"/>
              </a:endParaRPr>
            </a:p>
          </p:txBody>
        </p:sp>
      </p:grpSp>
      <p:grpSp>
        <p:nvGrpSpPr>
          <p:cNvPr id="362" name="Google Shape;362;p44" descr="Tier II - In addition to Tier I components, Tier II may include requests for additional information or submission of evidence. LEAs will use GAINS to submit any additional documentation. CDE’s FPSU monitoring team will provide a written report to summarize any recommendations, corrective actions, or next steps identified through the program monitoring process."/>
          <p:cNvGrpSpPr/>
          <p:nvPr/>
        </p:nvGrpSpPr>
        <p:grpSpPr>
          <a:xfrm>
            <a:off x="2944200" y="1189805"/>
            <a:ext cx="3305700" cy="3615559"/>
            <a:chOff x="2944204" y="1189775"/>
            <a:chExt cx="3305700" cy="3483198"/>
          </a:xfrm>
        </p:grpSpPr>
        <p:sp>
          <p:nvSpPr>
            <p:cNvPr id="363" name="Google Shape;363;p44"/>
            <p:cNvSpPr/>
            <p:nvPr/>
          </p:nvSpPr>
          <p:spPr>
            <a:xfrm>
              <a:off x="2944204" y="1189775"/>
              <a:ext cx="3305700" cy="669000"/>
            </a:xfrm>
            <a:prstGeom prst="chevron">
              <a:avLst>
                <a:gd name="adj" fmla="val 50000"/>
              </a:avLst>
            </a:prstGeom>
            <a:solidFill>
              <a:srgbClr val="761E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II</a:t>
              </a:r>
              <a:endParaRPr>
                <a:solidFill>
                  <a:srgbClr val="FFFFFF"/>
                </a:solidFill>
                <a:latin typeface="Roboto"/>
                <a:ea typeface="Roboto"/>
                <a:cs typeface="Roboto"/>
                <a:sym typeface="Roboto"/>
              </a:endParaRPr>
            </a:p>
          </p:txBody>
        </p:sp>
        <p:sp>
          <p:nvSpPr>
            <p:cNvPr id="364" name="Google Shape;364;p44"/>
            <p:cNvSpPr txBox="1"/>
            <p:nvPr/>
          </p:nvSpPr>
          <p:spPr>
            <a:xfrm>
              <a:off x="2983229" y="1932473"/>
              <a:ext cx="3034800" cy="274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In addition to Tier I components, Tier II may include requests for additional information or submission of evidence. LEAs will use GAINS to submit any additional documentation. CDE’s FPSU monitoring team will provide a written report to summarize any recommendations, corrective actions, or next steps identified through the program monitoring process.</a:t>
              </a:r>
              <a:endParaRPr b="1" dirty="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endParaRPr sz="1200" dirty="0">
                <a:latin typeface="Roboto"/>
                <a:ea typeface="Roboto"/>
                <a:cs typeface="Roboto"/>
                <a:sym typeface="Roboto"/>
              </a:endParaRPr>
            </a:p>
          </p:txBody>
        </p:sp>
      </p:grpSp>
      <p:grpSp>
        <p:nvGrpSpPr>
          <p:cNvPr id="356" name="Google Shape;356;p44" descr="Tier III - In addition to Tier I and II components, CDE’s FPSU monitoring team will work with LEAs to identify additional program requirements and potential site visit dates to review implementation practices. In Tier III monitoring, the LEA will have an opportunity to co-develop the monitoring plans and help determine which indicators would be helpful and relevant."/>
          <p:cNvGrpSpPr/>
          <p:nvPr/>
        </p:nvGrpSpPr>
        <p:grpSpPr>
          <a:xfrm>
            <a:off x="5632325" y="1189775"/>
            <a:ext cx="3376125" cy="3579050"/>
            <a:chOff x="5632325" y="1189775"/>
            <a:chExt cx="3376125" cy="3579050"/>
          </a:xfrm>
        </p:grpSpPr>
        <p:sp>
          <p:nvSpPr>
            <p:cNvPr id="357" name="Google Shape;357;p44"/>
            <p:cNvSpPr/>
            <p:nvPr/>
          </p:nvSpPr>
          <p:spPr>
            <a:xfrm>
              <a:off x="5632325" y="1189775"/>
              <a:ext cx="3305700" cy="705900"/>
            </a:xfrm>
            <a:prstGeom prst="chevron">
              <a:avLst>
                <a:gd name="adj" fmla="val 50000"/>
              </a:avLst>
            </a:prstGeom>
            <a:solidFill>
              <a:srgbClr val="9225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III</a:t>
              </a:r>
              <a:endParaRPr>
                <a:solidFill>
                  <a:srgbClr val="FFFFFF"/>
                </a:solidFill>
                <a:latin typeface="Roboto"/>
                <a:ea typeface="Roboto"/>
                <a:cs typeface="Roboto"/>
                <a:sym typeface="Roboto"/>
              </a:endParaRPr>
            </a:p>
          </p:txBody>
        </p:sp>
        <p:sp>
          <p:nvSpPr>
            <p:cNvPr id="358" name="Google Shape;358;p44"/>
            <p:cNvSpPr txBox="1"/>
            <p:nvPr/>
          </p:nvSpPr>
          <p:spPr>
            <a:xfrm>
              <a:off x="5981150" y="1954525"/>
              <a:ext cx="3027300" cy="281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In addition to Tier I and II components, CDE’s FPSU monitoring team will work with LEAs to identify additional program requirements and potential site visit dates to review implementation practices. In Tier III monitoring, the LEA will have an opportunity to co-develop the monitoring plans and help determine which indicators would be helpful and relevant. </a:t>
              </a:r>
              <a:endParaRPr sz="900" b="1" dirty="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endParaRPr sz="1100" dirty="0">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Outcomes for Today’s Training</a:t>
            </a:r>
            <a:endParaRPr sz="3000"/>
          </a:p>
        </p:txBody>
      </p:sp>
      <p:sp>
        <p:nvSpPr>
          <p:cNvPr id="108" name="Google Shape;108;p18"/>
          <p:cNvSpPr txBox="1">
            <a:spLocks noGrp="1"/>
          </p:cNvSpPr>
          <p:nvPr>
            <p:ph type="body" idx="1"/>
          </p:nvPr>
        </p:nvSpPr>
        <p:spPr>
          <a:xfrm>
            <a:off x="628650" y="1165855"/>
            <a:ext cx="7886700" cy="17343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dirty="0"/>
              <a:t>Review the Federal Programs monitoring purpose and process</a:t>
            </a:r>
            <a:endParaRPr dirty="0"/>
          </a:p>
          <a:p>
            <a:pPr marL="457200" lvl="0" indent="-342900" algn="l" rtl="0">
              <a:spcBef>
                <a:spcPts val="0"/>
              </a:spcBef>
              <a:spcAft>
                <a:spcPts val="0"/>
              </a:spcAft>
              <a:buSzPts val="1800"/>
              <a:buChar char="❏"/>
            </a:pPr>
            <a:r>
              <a:rPr lang="en" dirty="0"/>
              <a:t>Understand what happens during each step of the timeline</a:t>
            </a:r>
            <a:endParaRPr dirty="0"/>
          </a:p>
          <a:p>
            <a:pPr marL="457200" lvl="0" indent="-342900" algn="l" rtl="0">
              <a:spcBef>
                <a:spcPts val="0"/>
              </a:spcBef>
              <a:spcAft>
                <a:spcPts val="0"/>
              </a:spcAft>
              <a:buSzPts val="1800"/>
              <a:buChar char="❏"/>
            </a:pPr>
            <a:r>
              <a:rPr lang="en" dirty="0"/>
              <a:t>Preview examples of resources and tools</a:t>
            </a:r>
            <a:endParaRPr dirty="0"/>
          </a:p>
          <a:p>
            <a:pPr marL="457200" lvl="0" indent="-342900" algn="l" rtl="0">
              <a:spcBef>
                <a:spcPts val="0"/>
              </a:spcBef>
              <a:spcAft>
                <a:spcPts val="0"/>
              </a:spcAft>
              <a:buSzPts val="1800"/>
              <a:buChar char="❏"/>
            </a:pPr>
            <a:r>
              <a:rPr lang="en" dirty="0"/>
              <a:t>Know how to get additional support</a:t>
            </a:r>
            <a:endParaRPr dirty="0"/>
          </a:p>
          <a:p>
            <a:pPr marL="457200" lvl="0" indent="-342900" algn="l" rtl="0">
              <a:spcBef>
                <a:spcPts val="0"/>
              </a:spcBef>
              <a:spcAft>
                <a:spcPts val="0"/>
              </a:spcAft>
              <a:buSzPts val="1800"/>
              <a:buChar char="❏"/>
            </a:pPr>
            <a:r>
              <a:rPr lang="en" dirty="0"/>
              <a:t>Meet members of the monitoring team</a:t>
            </a:r>
            <a:endParaRPr dirty="0"/>
          </a:p>
        </p:txBody>
      </p:sp>
      <p:sp>
        <p:nvSpPr>
          <p:cNvPr id="109" name="Google Shape;109;p18"/>
          <p:cNvSpPr/>
          <p:nvPr/>
        </p:nvSpPr>
        <p:spPr>
          <a:xfrm>
            <a:off x="1103475" y="2900151"/>
            <a:ext cx="6937056" cy="1824768"/>
          </a:xfrm>
          <a:prstGeom prst="cloud">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u="sng"/>
              <a:t>Acronyms used today:</a:t>
            </a:r>
            <a:endParaRPr u="sng"/>
          </a:p>
          <a:p>
            <a:pPr marL="0" lvl="0" indent="0" algn="ctr" rtl="0">
              <a:spcBef>
                <a:spcPts val="0"/>
              </a:spcBef>
              <a:spcAft>
                <a:spcPts val="0"/>
              </a:spcAft>
              <a:buNone/>
            </a:pPr>
            <a:r>
              <a:rPr lang="en" b="1"/>
              <a:t>LEA</a:t>
            </a:r>
            <a:r>
              <a:rPr lang="en"/>
              <a:t>: Local Education Agency</a:t>
            </a:r>
            <a:br>
              <a:rPr lang="en"/>
            </a:br>
            <a:r>
              <a:rPr lang="en" b="1"/>
              <a:t>PMSA</a:t>
            </a:r>
            <a:r>
              <a:rPr lang="en"/>
              <a:t>: Program Monitoring Self-Assessment</a:t>
            </a:r>
            <a:endParaRPr/>
          </a:p>
          <a:p>
            <a:pPr marL="0" lvl="0" indent="0" algn="ctr" rtl="0">
              <a:spcBef>
                <a:spcPts val="0"/>
              </a:spcBef>
              <a:spcAft>
                <a:spcPts val="0"/>
              </a:spcAft>
              <a:buNone/>
            </a:pPr>
            <a:r>
              <a:rPr lang="en" b="1"/>
              <a:t>FPSU</a:t>
            </a:r>
            <a:r>
              <a:rPr lang="en"/>
              <a:t>: Federal Programs and Supports Unit</a:t>
            </a:r>
            <a:endParaRPr/>
          </a:p>
          <a:p>
            <a:pPr marL="0" lvl="0" indent="0" algn="ctr" rtl="0">
              <a:spcBef>
                <a:spcPts val="0"/>
              </a:spcBef>
              <a:spcAft>
                <a:spcPts val="0"/>
              </a:spcAft>
              <a:buNone/>
            </a:pPr>
            <a:r>
              <a:rPr lang="en" b="1"/>
              <a:t>GAINS: </a:t>
            </a:r>
            <a:r>
              <a:rPr lang="en"/>
              <a:t>Grants Administration Implementation and Navigation System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Report Terms to Know…</a:t>
            </a:r>
            <a:endParaRPr sz="3000"/>
          </a:p>
        </p:txBody>
      </p:sp>
      <p:sp>
        <p:nvSpPr>
          <p:cNvPr id="370" name="Google Shape;370;p45"/>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b="1"/>
              <a:t>Commendation</a:t>
            </a:r>
            <a:r>
              <a:rPr lang="en"/>
              <a:t>: The FPSU monitoring team may highlight any exemplary practices that were identified through the monitoring process.</a:t>
            </a:r>
            <a:endParaRPr/>
          </a:p>
          <a:p>
            <a:pPr marL="0" lvl="0" indent="0" algn="l" rtl="0">
              <a:spcBef>
                <a:spcPts val="800"/>
              </a:spcBef>
              <a:spcAft>
                <a:spcPts val="0"/>
              </a:spcAft>
              <a:buNone/>
            </a:pPr>
            <a:endParaRPr/>
          </a:p>
          <a:p>
            <a:pPr marL="0" lvl="0" indent="0" algn="l" rtl="0">
              <a:spcBef>
                <a:spcPts val="800"/>
              </a:spcBef>
              <a:spcAft>
                <a:spcPts val="0"/>
              </a:spcAft>
              <a:buNone/>
            </a:pPr>
            <a:r>
              <a:rPr lang="en" b="1"/>
              <a:t>Recommendation</a:t>
            </a:r>
            <a:r>
              <a:rPr lang="en"/>
              <a:t>: The FPSU monitoring team may identify recommendations that the LEA should implement to improve practices in certain areas for the LEA.</a:t>
            </a:r>
            <a:endParaRPr/>
          </a:p>
          <a:p>
            <a:pPr marL="0" lvl="0" indent="0" algn="l" rtl="0">
              <a:spcBef>
                <a:spcPts val="800"/>
              </a:spcBef>
              <a:spcAft>
                <a:spcPts val="0"/>
              </a:spcAft>
              <a:buNone/>
            </a:pPr>
            <a:endParaRPr/>
          </a:p>
          <a:p>
            <a:pPr marL="0" lvl="0" indent="0" algn="l" rtl="0">
              <a:spcBef>
                <a:spcPts val="800"/>
              </a:spcBef>
              <a:spcAft>
                <a:spcPts val="0"/>
              </a:spcAft>
              <a:buNone/>
            </a:pPr>
            <a:r>
              <a:rPr lang="en" b="1"/>
              <a:t>Corrective Action</a:t>
            </a:r>
            <a:r>
              <a:rPr lang="en"/>
              <a:t>: The FPSU monitoring team may identify corrective actions that the LEA must implement to meet statutory requirements. Corrective actions require a corrective action plan developed and submitted by the LEA and approved by the FPSU monitoring team.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6"/>
          <p:cNvSpPr txBox="1">
            <a:spLocks noGrp="1"/>
          </p:cNvSpPr>
          <p:nvPr>
            <p:ph type="title"/>
          </p:nvPr>
        </p:nvSpPr>
        <p:spPr>
          <a:xfrm>
            <a:off x="332675" y="153875"/>
            <a:ext cx="81102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Corrective Action Planning (Tiers II and III only)</a:t>
            </a:r>
            <a:endParaRPr sz="3000"/>
          </a:p>
        </p:txBody>
      </p:sp>
      <p:sp>
        <p:nvSpPr>
          <p:cNvPr id="376" name="Google Shape;376;p46"/>
          <p:cNvSpPr txBox="1">
            <a:spLocks noGrp="1"/>
          </p:cNvSpPr>
          <p:nvPr>
            <p:ph type="body" idx="1"/>
          </p:nvPr>
        </p:nvSpPr>
        <p:spPr>
          <a:xfrm>
            <a:off x="273225" y="1871600"/>
            <a:ext cx="2509800" cy="1771500"/>
          </a:xfrm>
          <a:prstGeom prst="rect">
            <a:avLst/>
          </a:prstGeom>
        </p:spPr>
        <p:txBody>
          <a:bodyPr spcFirstLastPara="1" wrap="square" lIns="0" tIns="0" rIns="0" bIns="0" anchor="t" anchorCtr="0">
            <a:normAutofit/>
          </a:bodyPr>
          <a:lstStyle/>
          <a:p>
            <a:pPr marL="0" lvl="0" indent="0" algn="ctr" rtl="0">
              <a:spcBef>
                <a:spcPts val="800"/>
              </a:spcBef>
              <a:spcAft>
                <a:spcPts val="0"/>
              </a:spcAft>
              <a:buNone/>
            </a:pPr>
            <a:r>
              <a:rPr lang="en"/>
              <a:t>If the report includes corrective actions, the FPSU monitoring team will work with the LEA to create and implement a corrective action plan. </a:t>
            </a:r>
            <a:endParaRPr/>
          </a:p>
          <a:p>
            <a:pPr marL="0" lvl="0" indent="0" algn="ctr" rtl="0">
              <a:spcBef>
                <a:spcPts val="800"/>
              </a:spcBef>
              <a:spcAft>
                <a:spcPts val="0"/>
              </a:spcAft>
              <a:buNone/>
            </a:pPr>
            <a:endParaRPr/>
          </a:p>
        </p:txBody>
      </p:sp>
      <p:pic>
        <p:nvPicPr>
          <p:cNvPr id="377" name="Google Shape;377;p46" descr="Screenshot of the Action Planning template provided as a resource for LEAs to use when developing their action plan."/>
          <p:cNvPicPr preferRelativeResize="0"/>
          <p:nvPr/>
        </p:nvPicPr>
        <p:blipFill>
          <a:blip r:embed="rId3">
            <a:alphaModFix/>
          </a:blip>
          <a:stretch>
            <a:fillRect/>
          </a:stretch>
        </p:blipFill>
        <p:spPr>
          <a:xfrm>
            <a:off x="3016250" y="917875"/>
            <a:ext cx="5426574" cy="3678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7"/>
          <p:cNvSpPr txBox="1">
            <a:spLocks noGrp="1"/>
          </p:cNvSpPr>
          <p:nvPr>
            <p:ph type="title"/>
          </p:nvPr>
        </p:nvSpPr>
        <p:spPr>
          <a:xfrm>
            <a:off x="332675" y="153875"/>
            <a:ext cx="83754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Questions at this Point?</a:t>
            </a:r>
            <a:endParaRPr/>
          </a:p>
        </p:txBody>
      </p:sp>
      <p:sp>
        <p:nvSpPr>
          <p:cNvPr id="383" name="Google Shape;383;p47">
            <a:extLst>
              <a:ext uri="{C183D7F6-B498-43B3-948B-1728B52AA6E4}">
                <adec:decorative xmlns:adec="http://schemas.microsoft.com/office/drawing/2017/decorative" val="1"/>
              </a:ext>
            </a:extLst>
          </p:cNvPr>
          <p:cNvSpPr txBox="1"/>
          <p:nvPr/>
        </p:nvSpPr>
        <p:spPr>
          <a:xfrm>
            <a:off x="332675" y="1822783"/>
            <a:ext cx="8548200" cy="1616823"/>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0"/>
              </a:spcAft>
              <a:buNone/>
            </a:pPr>
            <a:r>
              <a:rPr lang="en" sz="9600" dirty="0">
                <a:solidFill>
                  <a:schemeClr val="dk1"/>
                </a:solidFill>
                <a:latin typeface="Calibri"/>
                <a:ea typeface="Calibri"/>
                <a:cs typeface="Calibri"/>
                <a:sym typeface="Calibri"/>
              </a:rPr>
              <a:t>?</a:t>
            </a:r>
            <a:endParaRPr sz="9600" dirty="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p4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CDE Program Monitoring Team Contacts</a:t>
            </a:r>
            <a:endParaRPr/>
          </a:p>
        </p:txBody>
      </p:sp>
      <p:sp>
        <p:nvSpPr>
          <p:cNvPr id="389" name="Google Shape;389;p48"/>
          <p:cNvSpPr txBox="1">
            <a:spLocks noGrp="1"/>
          </p:cNvSpPr>
          <p:nvPr>
            <p:ph type="body" idx="1"/>
          </p:nvPr>
        </p:nvSpPr>
        <p:spPr>
          <a:xfrm>
            <a:off x="838225" y="940050"/>
            <a:ext cx="63765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333333"/>
              </a:buClr>
              <a:buSzPts val="1085"/>
              <a:buNone/>
            </a:pPr>
            <a:r>
              <a:rPr lang="en" sz="1350" b="1">
                <a:solidFill>
                  <a:srgbClr val="333333"/>
                </a:solidFill>
              </a:rPr>
              <a:t>Tammy Giessinger</a:t>
            </a:r>
            <a:endParaRPr sz="1350">
              <a:solidFill>
                <a:srgbClr val="333333"/>
              </a:solidFill>
            </a:endParaRPr>
          </a:p>
          <a:p>
            <a:pPr marL="0" lvl="0" indent="0" algn="l" rtl="0">
              <a:lnSpc>
                <a:spcPct val="100000"/>
              </a:lnSpc>
              <a:spcBef>
                <a:spcPts val="0"/>
              </a:spcBef>
              <a:spcAft>
                <a:spcPts val="0"/>
              </a:spcAft>
              <a:buClr>
                <a:srgbClr val="333333"/>
              </a:buClr>
              <a:buSzPts val="1085"/>
              <a:buNone/>
            </a:pPr>
            <a:r>
              <a:rPr lang="en" sz="1350">
                <a:solidFill>
                  <a:srgbClr val="333333"/>
                </a:solidFill>
              </a:rPr>
              <a:t>720-827-5291 (c)</a:t>
            </a:r>
            <a:endParaRPr sz="1350"/>
          </a:p>
          <a:p>
            <a:pPr marL="0" lvl="0" indent="0" algn="l" rtl="0">
              <a:lnSpc>
                <a:spcPct val="100000"/>
              </a:lnSpc>
              <a:spcBef>
                <a:spcPts val="0"/>
              </a:spcBef>
              <a:spcAft>
                <a:spcPts val="0"/>
              </a:spcAft>
              <a:buClr>
                <a:schemeClr val="hlink"/>
              </a:buClr>
              <a:buSzPts val="1085"/>
              <a:buNone/>
            </a:pPr>
            <a:r>
              <a:rPr lang="en" sz="1350" u="sng">
                <a:solidFill>
                  <a:schemeClr val="hlink"/>
                </a:solidFill>
                <a:hlinkClick r:id="rId3"/>
              </a:rPr>
              <a:t>giessinger_t@cde.state.co.us</a:t>
            </a:r>
            <a:r>
              <a:rPr lang="en" sz="1350" u="sng">
                <a:solidFill>
                  <a:srgbClr val="403F3B"/>
                </a:solidFill>
              </a:rPr>
              <a:t> </a:t>
            </a:r>
            <a:endParaRPr sz="1350"/>
          </a:p>
          <a:p>
            <a:pPr marL="0" lvl="0" indent="0" algn="l" rtl="0">
              <a:lnSpc>
                <a:spcPct val="100000"/>
              </a:lnSpc>
              <a:spcBef>
                <a:spcPts val="0"/>
              </a:spcBef>
              <a:spcAft>
                <a:spcPts val="0"/>
              </a:spcAft>
              <a:buClr>
                <a:schemeClr val="dk1"/>
              </a:buClr>
              <a:buSzPts val="698"/>
              <a:buNone/>
            </a:pPr>
            <a:endParaRPr sz="1350" b="1">
              <a:solidFill>
                <a:srgbClr val="333333"/>
              </a:solidFill>
            </a:endParaRPr>
          </a:p>
          <a:p>
            <a:pPr marL="0" lvl="0" indent="0" algn="l" rtl="0">
              <a:lnSpc>
                <a:spcPct val="100000"/>
              </a:lnSpc>
              <a:spcBef>
                <a:spcPts val="0"/>
              </a:spcBef>
              <a:spcAft>
                <a:spcPts val="0"/>
              </a:spcAft>
              <a:buClr>
                <a:schemeClr val="dk1"/>
              </a:buClr>
              <a:buSzPts val="698"/>
              <a:buFont typeface="Calibri"/>
              <a:buNone/>
            </a:pPr>
            <a:r>
              <a:rPr lang="en" sz="1350" b="1">
                <a:solidFill>
                  <a:srgbClr val="333333"/>
                </a:solidFill>
              </a:rPr>
              <a:t>Kristin Crumley</a:t>
            </a:r>
            <a:endParaRPr sz="1350">
              <a:solidFill>
                <a:srgbClr val="333333"/>
              </a:solidFill>
            </a:endParaRPr>
          </a:p>
          <a:p>
            <a:pPr marL="0" lvl="0" indent="0" algn="l" rtl="0">
              <a:lnSpc>
                <a:spcPct val="100000"/>
              </a:lnSpc>
              <a:spcBef>
                <a:spcPts val="0"/>
              </a:spcBef>
              <a:spcAft>
                <a:spcPts val="0"/>
              </a:spcAft>
              <a:buClr>
                <a:schemeClr val="dk1"/>
              </a:buClr>
              <a:buSzPts val="698"/>
              <a:buFont typeface="Calibri"/>
              <a:buNone/>
            </a:pPr>
            <a:r>
              <a:rPr lang="en" sz="1350">
                <a:solidFill>
                  <a:srgbClr val="333333"/>
                </a:solidFill>
              </a:rPr>
              <a:t>720-660-1369 (c)</a:t>
            </a:r>
            <a:endParaRPr sz="1350">
              <a:latin typeface="Arial"/>
              <a:ea typeface="Arial"/>
              <a:cs typeface="Arial"/>
              <a:sym typeface="Arial"/>
            </a:endParaRPr>
          </a:p>
          <a:p>
            <a:pPr marL="0" lvl="0" indent="0" algn="l" rtl="0">
              <a:lnSpc>
                <a:spcPct val="100000"/>
              </a:lnSpc>
              <a:spcBef>
                <a:spcPts val="0"/>
              </a:spcBef>
              <a:spcAft>
                <a:spcPts val="0"/>
              </a:spcAft>
              <a:buClr>
                <a:schemeClr val="hlink"/>
              </a:buClr>
              <a:buSzPts val="1085"/>
              <a:buNone/>
            </a:pPr>
            <a:r>
              <a:rPr lang="en" sz="1350" u="sng">
                <a:solidFill>
                  <a:schemeClr val="hlink"/>
                </a:solidFill>
                <a:hlinkClick r:id="rId4"/>
              </a:rPr>
              <a:t>crumley_k@cde.state.co.us</a:t>
            </a:r>
            <a:endParaRPr sz="1350" b="1">
              <a:solidFill>
                <a:srgbClr val="333333"/>
              </a:solidFill>
            </a:endParaRPr>
          </a:p>
          <a:p>
            <a:pPr marL="0" lvl="0" indent="0" algn="l" rtl="0">
              <a:lnSpc>
                <a:spcPct val="100000"/>
              </a:lnSpc>
              <a:spcBef>
                <a:spcPts val="0"/>
              </a:spcBef>
              <a:spcAft>
                <a:spcPts val="0"/>
              </a:spcAft>
              <a:buClr>
                <a:schemeClr val="hlink"/>
              </a:buClr>
              <a:buSzPts val="1085"/>
              <a:buFont typeface="Calibri"/>
              <a:buNone/>
            </a:pPr>
            <a:endParaRPr sz="1350" b="1">
              <a:solidFill>
                <a:srgbClr val="333333"/>
              </a:solidFill>
            </a:endParaRPr>
          </a:p>
          <a:p>
            <a:pPr marL="0" lvl="0" indent="0" algn="l" rtl="0">
              <a:lnSpc>
                <a:spcPct val="100000"/>
              </a:lnSpc>
              <a:spcBef>
                <a:spcPts val="0"/>
              </a:spcBef>
              <a:spcAft>
                <a:spcPts val="0"/>
              </a:spcAft>
              <a:buClr>
                <a:srgbClr val="333333"/>
              </a:buClr>
              <a:buSzPts val="1085"/>
              <a:buFont typeface="Calibri"/>
              <a:buNone/>
            </a:pPr>
            <a:r>
              <a:rPr lang="en" sz="1385" b="1">
                <a:solidFill>
                  <a:srgbClr val="333333"/>
                </a:solidFill>
              </a:rPr>
              <a:t>Kim Boylan</a:t>
            </a:r>
            <a:endParaRPr sz="1152">
              <a:latin typeface="Arial"/>
              <a:ea typeface="Arial"/>
              <a:cs typeface="Arial"/>
              <a:sym typeface="Arial"/>
            </a:endParaRPr>
          </a:p>
          <a:p>
            <a:pPr marL="0" lvl="0" indent="0" algn="l" rtl="0">
              <a:lnSpc>
                <a:spcPct val="100000"/>
              </a:lnSpc>
              <a:spcBef>
                <a:spcPts val="0"/>
              </a:spcBef>
              <a:spcAft>
                <a:spcPts val="0"/>
              </a:spcAft>
              <a:buClr>
                <a:srgbClr val="333333"/>
              </a:buClr>
              <a:buSzPts val="1085"/>
              <a:buFont typeface="Calibri"/>
              <a:buNone/>
            </a:pPr>
            <a:r>
              <a:rPr lang="en" sz="1385">
                <a:solidFill>
                  <a:srgbClr val="333333"/>
                </a:solidFill>
                <a:highlight>
                  <a:schemeClr val="lt1"/>
                </a:highlight>
              </a:rPr>
              <a:t>720-354-7031 (c)</a:t>
            </a:r>
            <a:endParaRPr sz="1152">
              <a:latin typeface="Arial"/>
              <a:ea typeface="Arial"/>
              <a:cs typeface="Arial"/>
              <a:sym typeface="Arial"/>
            </a:endParaRPr>
          </a:p>
          <a:p>
            <a:pPr marL="0" lvl="0" indent="0" algn="l" rtl="0">
              <a:lnSpc>
                <a:spcPct val="100000"/>
              </a:lnSpc>
              <a:spcBef>
                <a:spcPts val="0"/>
              </a:spcBef>
              <a:spcAft>
                <a:spcPts val="0"/>
              </a:spcAft>
              <a:buClr>
                <a:srgbClr val="333333"/>
              </a:buClr>
              <a:buSzPts val="1085"/>
              <a:buFont typeface="Calibri"/>
              <a:buNone/>
            </a:pPr>
            <a:r>
              <a:rPr lang="en" sz="1385" u="sng">
                <a:solidFill>
                  <a:schemeClr val="hlink"/>
                </a:solidFill>
                <a:hlinkClick r:id="rId5"/>
              </a:rPr>
              <a:t>boylan_k@cde.state.co.us</a:t>
            </a:r>
            <a:endParaRPr sz="1350" b="1">
              <a:solidFill>
                <a:srgbClr val="333333"/>
              </a:solidFill>
            </a:endParaRPr>
          </a:p>
          <a:p>
            <a:pPr marL="0" lvl="0" indent="0" algn="l" rtl="0">
              <a:lnSpc>
                <a:spcPct val="100000"/>
              </a:lnSpc>
              <a:spcBef>
                <a:spcPts val="0"/>
              </a:spcBef>
              <a:spcAft>
                <a:spcPts val="0"/>
              </a:spcAft>
              <a:buClr>
                <a:srgbClr val="333333"/>
              </a:buClr>
              <a:buSzPts val="1085"/>
              <a:buFont typeface="Calibri"/>
              <a:buNone/>
            </a:pPr>
            <a:endParaRPr sz="1350" b="1">
              <a:solidFill>
                <a:srgbClr val="333333"/>
              </a:solidFill>
            </a:endParaRPr>
          </a:p>
          <a:p>
            <a:pPr marL="0" lvl="0" indent="0" algn="l" rtl="0">
              <a:lnSpc>
                <a:spcPct val="100000"/>
              </a:lnSpc>
              <a:spcBef>
                <a:spcPts val="0"/>
              </a:spcBef>
              <a:spcAft>
                <a:spcPts val="0"/>
              </a:spcAft>
              <a:buClr>
                <a:srgbClr val="333333"/>
              </a:buClr>
              <a:buSzPts val="1085"/>
              <a:buNone/>
            </a:pPr>
            <a:r>
              <a:rPr lang="en" sz="1350" b="1">
                <a:solidFill>
                  <a:srgbClr val="333333"/>
                </a:solidFill>
              </a:rPr>
              <a:t>Nathan Hickman  </a:t>
            </a:r>
            <a:endParaRPr sz="1350"/>
          </a:p>
          <a:p>
            <a:pPr marL="0" lvl="0" indent="0" algn="l" rtl="0">
              <a:lnSpc>
                <a:spcPct val="100000"/>
              </a:lnSpc>
              <a:spcBef>
                <a:spcPts val="0"/>
              </a:spcBef>
              <a:spcAft>
                <a:spcPts val="0"/>
              </a:spcAft>
              <a:buClr>
                <a:srgbClr val="333333"/>
              </a:buClr>
              <a:buSzPts val="1085"/>
              <a:buFont typeface="Arial"/>
              <a:buNone/>
            </a:pPr>
            <a:r>
              <a:rPr lang="en" sz="1350">
                <a:solidFill>
                  <a:srgbClr val="333333"/>
                </a:solidFill>
              </a:rPr>
              <a:t>720-833-8194 (c)</a:t>
            </a:r>
            <a:endParaRPr sz="1350"/>
          </a:p>
          <a:p>
            <a:pPr marL="0" lvl="0" indent="0" algn="l" rtl="0">
              <a:lnSpc>
                <a:spcPct val="100000"/>
              </a:lnSpc>
              <a:spcBef>
                <a:spcPts val="0"/>
              </a:spcBef>
              <a:spcAft>
                <a:spcPts val="0"/>
              </a:spcAft>
              <a:buClr>
                <a:schemeClr val="hlink"/>
              </a:buClr>
              <a:buSzPts val="1085"/>
              <a:buNone/>
            </a:pPr>
            <a:r>
              <a:rPr lang="en" sz="1350" u="sng">
                <a:solidFill>
                  <a:schemeClr val="hlink"/>
                </a:solidFill>
                <a:hlinkClick r:id="rId6"/>
              </a:rPr>
              <a:t>hickman_n@cde.state.co.us</a:t>
            </a:r>
            <a:endParaRPr sz="1350"/>
          </a:p>
          <a:p>
            <a:pPr marL="0" lvl="0" indent="0" algn="l" rtl="0">
              <a:lnSpc>
                <a:spcPct val="100000"/>
              </a:lnSpc>
              <a:spcBef>
                <a:spcPts val="0"/>
              </a:spcBef>
              <a:spcAft>
                <a:spcPts val="0"/>
              </a:spcAft>
              <a:buClr>
                <a:srgbClr val="333333"/>
              </a:buClr>
              <a:buSzPts val="1085"/>
              <a:buFont typeface="Calibri"/>
              <a:buNone/>
            </a:pPr>
            <a:endParaRPr sz="1385"/>
          </a:p>
          <a:p>
            <a:pPr marL="0" lvl="0" indent="0" algn="l" rtl="0">
              <a:lnSpc>
                <a:spcPct val="100000"/>
              </a:lnSpc>
              <a:spcBef>
                <a:spcPts val="0"/>
              </a:spcBef>
              <a:spcAft>
                <a:spcPts val="0"/>
              </a:spcAft>
              <a:buClr>
                <a:srgbClr val="333333"/>
              </a:buClr>
              <a:buSzPts val="1085"/>
              <a:buFont typeface="Calibri"/>
              <a:buNone/>
            </a:pPr>
            <a:r>
              <a:rPr lang="en" sz="1385" b="1"/>
              <a:t>Sue Miller-Curley</a:t>
            </a:r>
            <a:endParaRPr sz="1385" b="1"/>
          </a:p>
          <a:p>
            <a:pPr marL="0" lvl="0" indent="0" algn="l" rtl="0">
              <a:lnSpc>
                <a:spcPct val="100000"/>
              </a:lnSpc>
              <a:spcBef>
                <a:spcPts val="0"/>
              </a:spcBef>
              <a:spcAft>
                <a:spcPts val="0"/>
              </a:spcAft>
              <a:buClr>
                <a:srgbClr val="333333"/>
              </a:buClr>
              <a:buSzPts val="1085"/>
              <a:buFont typeface="Calibri"/>
              <a:buNone/>
            </a:pPr>
            <a:r>
              <a:rPr lang="en" sz="1385"/>
              <a:t>720-990-4987 </a:t>
            </a:r>
            <a:r>
              <a:rPr lang="en" sz="1385">
                <a:solidFill>
                  <a:srgbClr val="333333"/>
                </a:solidFill>
                <a:highlight>
                  <a:schemeClr val="lt1"/>
                </a:highlight>
              </a:rPr>
              <a:t>(c)</a:t>
            </a:r>
            <a:endParaRPr sz="1385"/>
          </a:p>
          <a:p>
            <a:pPr marL="0" lvl="0" indent="0" algn="l" rtl="0">
              <a:lnSpc>
                <a:spcPct val="100000"/>
              </a:lnSpc>
              <a:spcBef>
                <a:spcPts val="0"/>
              </a:spcBef>
              <a:spcAft>
                <a:spcPts val="0"/>
              </a:spcAft>
              <a:buClr>
                <a:srgbClr val="333333"/>
              </a:buClr>
              <a:buSzPts val="1085"/>
              <a:buFont typeface="Calibri"/>
              <a:buNone/>
            </a:pPr>
            <a:r>
              <a:rPr lang="en" sz="1385" u="sng">
                <a:solidFill>
                  <a:schemeClr val="hlink"/>
                </a:solidFill>
                <a:hlinkClick r:id="rId7"/>
              </a:rPr>
              <a:t>miller-curley_s@cde.state.co.us</a:t>
            </a:r>
            <a:r>
              <a:rPr lang="en" sz="1385"/>
              <a:t> </a:t>
            </a:r>
            <a:endParaRPr sz="1385"/>
          </a:p>
          <a:p>
            <a:pPr marL="0" lvl="0" indent="0" algn="l" rtl="0">
              <a:lnSpc>
                <a:spcPct val="100000"/>
              </a:lnSpc>
              <a:spcBef>
                <a:spcPts val="0"/>
              </a:spcBef>
              <a:spcAft>
                <a:spcPts val="0"/>
              </a:spcAft>
              <a:buClr>
                <a:schemeClr val="hlink"/>
              </a:buClr>
              <a:buSzPts val="1085"/>
              <a:buFont typeface="Calibri"/>
              <a:buNone/>
            </a:pPr>
            <a:endParaRPr sz="1307"/>
          </a:p>
          <a:p>
            <a:pPr marL="0" lvl="0" indent="0" algn="l" rtl="0">
              <a:lnSpc>
                <a:spcPct val="100000"/>
              </a:lnSpc>
              <a:spcBef>
                <a:spcPts val="0"/>
              </a:spcBef>
              <a:spcAft>
                <a:spcPts val="0"/>
              </a:spcAft>
              <a:buClr>
                <a:schemeClr val="hlink"/>
              </a:buClr>
              <a:buSzPts val="1085"/>
              <a:buFont typeface="Arial"/>
              <a:buNone/>
            </a:pPr>
            <a:endParaRPr sz="1307"/>
          </a:p>
          <a:p>
            <a:pPr marL="177800" lvl="0" indent="-63500" algn="l" rtl="0">
              <a:lnSpc>
                <a:spcPct val="70000"/>
              </a:lnSpc>
              <a:spcBef>
                <a:spcPts val="800"/>
              </a:spcBef>
              <a:spcAft>
                <a:spcPts val="0"/>
              </a:spcAft>
              <a:buClr>
                <a:schemeClr val="dk1"/>
              </a:buClr>
              <a:buSzPts val="1395"/>
              <a:buFont typeface="Arial"/>
              <a:buNone/>
            </a:pPr>
            <a:endParaRPr sz="1617"/>
          </a:p>
          <a:p>
            <a:pPr marL="0" lvl="0" indent="0" algn="l" rtl="0">
              <a:lnSpc>
                <a:spcPct val="100000"/>
              </a:lnSpc>
              <a:spcBef>
                <a:spcPts val="0"/>
              </a:spcBef>
              <a:spcAft>
                <a:spcPts val="0"/>
              </a:spcAft>
              <a:buClr>
                <a:schemeClr val="hlink"/>
              </a:buClr>
              <a:buSzPts val="1085"/>
              <a:buFont typeface="Calibri"/>
              <a:buNone/>
            </a:pPr>
            <a:endParaRPr sz="1350"/>
          </a:p>
          <a:p>
            <a:pPr marL="0" lvl="0" indent="0" algn="l" rtl="0">
              <a:lnSpc>
                <a:spcPct val="100000"/>
              </a:lnSpc>
              <a:spcBef>
                <a:spcPts val="0"/>
              </a:spcBef>
              <a:spcAft>
                <a:spcPts val="0"/>
              </a:spcAft>
              <a:buClr>
                <a:srgbClr val="333333"/>
              </a:buClr>
              <a:buSzPts val="1085"/>
              <a:buFont typeface="Calibri"/>
              <a:buNone/>
            </a:pPr>
            <a:endParaRPr sz="1350"/>
          </a:p>
          <a:p>
            <a:pPr marL="0" lvl="0" indent="0" algn="l" rtl="0">
              <a:lnSpc>
                <a:spcPct val="100000"/>
              </a:lnSpc>
              <a:spcBef>
                <a:spcPts val="0"/>
              </a:spcBef>
              <a:spcAft>
                <a:spcPts val="0"/>
              </a:spcAft>
              <a:buClr>
                <a:srgbClr val="333333"/>
              </a:buClr>
              <a:buSzPts val="1085"/>
              <a:buFont typeface="Calibri"/>
              <a:buNone/>
            </a:pPr>
            <a:endParaRPr sz="1350"/>
          </a:p>
          <a:p>
            <a:pPr marL="0" lvl="0" indent="0" algn="l" rtl="0">
              <a:lnSpc>
                <a:spcPct val="100000"/>
              </a:lnSpc>
              <a:spcBef>
                <a:spcPts val="0"/>
              </a:spcBef>
              <a:spcAft>
                <a:spcPts val="0"/>
              </a:spcAft>
              <a:buClr>
                <a:schemeClr val="hlink"/>
              </a:buClr>
              <a:buSzPts val="1085"/>
              <a:buFont typeface="Calibri"/>
              <a:buNone/>
            </a:pPr>
            <a:endParaRPr sz="1307"/>
          </a:p>
          <a:p>
            <a:pPr marL="0" lvl="0" indent="0" algn="l" rtl="0">
              <a:lnSpc>
                <a:spcPct val="100000"/>
              </a:lnSpc>
              <a:spcBef>
                <a:spcPts val="0"/>
              </a:spcBef>
              <a:spcAft>
                <a:spcPts val="0"/>
              </a:spcAft>
              <a:buClr>
                <a:schemeClr val="hlink"/>
              </a:buClr>
              <a:buSzPts val="1085"/>
              <a:buNone/>
            </a:pPr>
            <a:endParaRPr sz="1307"/>
          </a:p>
          <a:p>
            <a:pPr marL="177800" lvl="0" indent="-63500" algn="l" rtl="0">
              <a:lnSpc>
                <a:spcPct val="70000"/>
              </a:lnSpc>
              <a:spcBef>
                <a:spcPts val="800"/>
              </a:spcBef>
              <a:spcAft>
                <a:spcPts val="0"/>
              </a:spcAft>
              <a:buClr>
                <a:schemeClr val="dk1"/>
              </a:buClr>
              <a:buSzPts val="1395"/>
              <a:buNone/>
            </a:pPr>
            <a:endParaRPr sz="1617"/>
          </a:p>
        </p:txBody>
      </p:sp>
      <p:pic>
        <p:nvPicPr>
          <p:cNvPr id="391" name="Google Shape;391;p48">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3860400" y="1801050"/>
            <a:ext cx="3861800" cy="2108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ct val="33333"/>
              <a:buFont typeface="Arial"/>
              <a:buNone/>
            </a:pPr>
            <a:r>
              <a:rPr lang="en" sz="3300"/>
              <a:t>Overview</a:t>
            </a:r>
            <a:endParaRPr sz="3300"/>
          </a:p>
          <a:p>
            <a:pPr marL="0" lvl="0" indent="0" algn="l" rtl="0">
              <a:spcBef>
                <a:spcPts val="0"/>
              </a:spcBef>
              <a:spcAft>
                <a:spcPts val="0"/>
              </a:spcAft>
              <a:buNone/>
            </a:pPr>
            <a:endParaRPr/>
          </a:p>
        </p:txBody>
      </p:sp>
      <p:sp>
        <p:nvSpPr>
          <p:cNvPr id="115" name="Google Shape;115;p19"/>
          <p:cNvSpPr txBox="1">
            <a:spLocks noGrp="1"/>
          </p:cNvSpPr>
          <p:nvPr>
            <p:ph type="body" idx="1"/>
          </p:nvPr>
        </p:nvSpPr>
        <p:spPr>
          <a:xfrm>
            <a:off x="421800" y="1153225"/>
            <a:ext cx="8232000" cy="3217500"/>
          </a:xfrm>
          <a:prstGeom prst="rect">
            <a:avLst/>
          </a:prstGeom>
        </p:spPr>
        <p:txBody>
          <a:bodyPr spcFirstLastPara="1" wrap="square" lIns="0" tIns="0" rIns="0" bIns="0" anchor="t" anchorCtr="0">
            <a:normAutofit fontScale="25000" lnSpcReduction="20000"/>
          </a:bodyPr>
          <a:lstStyle/>
          <a:p>
            <a:pPr marL="457200" lvl="0" indent="-381000" algn="l" rtl="0">
              <a:spcBef>
                <a:spcPts val="800"/>
              </a:spcBef>
              <a:spcAft>
                <a:spcPts val="0"/>
              </a:spcAft>
              <a:buSzPct val="100000"/>
              <a:buChar char="●"/>
            </a:pPr>
            <a:r>
              <a:rPr lang="en" sz="9600" dirty="0"/>
              <a:t>Monitoring formalizes the integral relationship between CDE and Colorado LEAs in implementing effective programs using Federal funds.</a:t>
            </a:r>
            <a:endParaRPr sz="9600" dirty="0"/>
          </a:p>
          <a:p>
            <a:pPr marL="457200" lvl="0" indent="-381000" algn="l" rtl="0">
              <a:spcBef>
                <a:spcPts val="1000"/>
              </a:spcBef>
              <a:spcAft>
                <a:spcPts val="0"/>
              </a:spcAft>
              <a:buSzPct val="100000"/>
              <a:buChar char="●"/>
            </a:pPr>
            <a:r>
              <a:rPr lang="en" sz="9600" dirty="0"/>
              <a:t>Program monitoring is implemented from a program perspective and meant to accomplish the following objectives:</a:t>
            </a:r>
            <a:endParaRPr sz="9600" dirty="0"/>
          </a:p>
          <a:p>
            <a:pPr marL="914400" lvl="1" indent="-381000" algn="l" rtl="0">
              <a:spcBef>
                <a:spcPts val="0"/>
              </a:spcBef>
              <a:spcAft>
                <a:spcPts val="0"/>
              </a:spcAft>
              <a:buSzPct val="100000"/>
              <a:buChar char="○"/>
            </a:pPr>
            <a:r>
              <a:rPr lang="en" sz="9600" dirty="0"/>
              <a:t>Focus on What Matters (Improving Outcomes for Students)</a:t>
            </a:r>
            <a:endParaRPr sz="9600" dirty="0"/>
          </a:p>
          <a:p>
            <a:pPr marL="914400" lvl="1" indent="-381000" algn="l" rtl="0">
              <a:spcBef>
                <a:spcPts val="0"/>
              </a:spcBef>
              <a:spcAft>
                <a:spcPts val="0"/>
              </a:spcAft>
              <a:buSzPct val="100000"/>
              <a:buChar char="○"/>
            </a:pPr>
            <a:r>
              <a:rPr lang="en" sz="9600" dirty="0"/>
              <a:t>Reduce Burden on LEAs </a:t>
            </a:r>
            <a:endParaRPr sz="9600" dirty="0"/>
          </a:p>
          <a:p>
            <a:pPr marL="914400" lvl="1" indent="-381000" algn="l" rtl="0">
              <a:spcBef>
                <a:spcPts val="0"/>
              </a:spcBef>
              <a:spcAft>
                <a:spcPts val="0"/>
              </a:spcAft>
              <a:buSzPct val="100000"/>
              <a:buChar char="○"/>
            </a:pPr>
            <a:r>
              <a:rPr lang="en" sz="9600" dirty="0"/>
              <a:t>Improve Communication with LEAs</a:t>
            </a:r>
            <a:endParaRPr sz="9600" dirty="0"/>
          </a:p>
          <a:p>
            <a:pPr marL="914400" lvl="1" indent="-381000" algn="l" rtl="0">
              <a:spcBef>
                <a:spcPts val="0"/>
              </a:spcBef>
              <a:spcAft>
                <a:spcPts val="0"/>
              </a:spcAft>
              <a:buSzPct val="100000"/>
              <a:buChar char="○"/>
            </a:pPr>
            <a:r>
              <a:rPr lang="en" sz="9600" dirty="0"/>
              <a:t>Differentiate and Customize Support for LEAs </a:t>
            </a:r>
            <a:endParaRPr sz="9600" dirty="0"/>
          </a:p>
          <a:p>
            <a:pPr marL="914400" lvl="1" indent="-381000" algn="l" rtl="0">
              <a:spcBef>
                <a:spcPts val="0"/>
              </a:spcBef>
              <a:spcAft>
                <a:spcPts val="0"/>
              </a:spcAft>
              <a:buSzPct val="100000"/>
              <a:buChar char="○"/>
            </a:pPr>
            <a:r>
              <a:rPr lang="en" sz="9600" dirty="0"/>
              <a:t>Ensure Basic Requirements Are Met </a:t>
            </a:r>
            <a:endParaRPr sz="9600" dirty="0">
              <a:solidFill>
                <a:srgbClr val="333333"/>
              </a:solidFill>
              <a:highlight>
                <a:srgbClr val="FFFFFF"/>
              </a:highlight>
              <a:latin typeface="Arial"/>
              <a:ea typeface="Arial"/>
              <a:cs typeface="Arial"/>
              <a:sym typeface="Arial"/>
            </a:endParaRPr>
          </a:p>
          <a:p>
            <a:pPr marL="0" lvl="0" indent="0" algn="ctr" rtl="0">
              <a:lnSpc>
                <a:spcPct val="115000"/>
              </a:lnSpc>
              <a:spcBef>
                <a:spcPts val="0"/>
              </a:spcBef>
              <a:spcAft>
                <a:spcPts val="1200"/>
              </a:spcAft>
              <a:buNone/>
            </a:pPr>
            <a:endParaRPr sz="1050" dirty="0">
              <a:solidFill>
                <a:srgbClr val="333333"/>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32675" y="153875"/>
            <a:ext cx="70044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Purpose and Components </a:t>
            </a:r>
            <a:endParaRPr sz="3000"/>
          </a:p>
        </p:txBody>
      </p:sp>
      <p:grpSp>
        <p:nvGrpSpPr>
          <p:cNvPr id="3" name="Group 2" descr="Purpose of Monitoring: To ensure that federal funds are used appropriately to implement programs that meet the intent of each program.">
            <a:extLst>
              <a:ext uri="{FF2B5EF4-FFF2-40B4-BE49-F238E27FC236}">
                <a16:creationId xmlns:a16="http://schemas.microsoft.com/office/drawing/2014/main" id="{E0E73C12-0035-CED8-93F0-7F1290D8D95E}"/>
              </a:ext>
            </a:extLst>
          </p:cNvPr>
          <p:cNvGrpSpPr/>
          <p:nvPr/>
        </p:nvGrpSpPr>
        <p:grpSpPr>
          <a:xfrm>
            <a:off x="139395" y="978577"/>
            <a:ext cx="2664765" cy="1795152"/>
            <a:chOff x="139395" y="978577"/>
            <a:chExt cx="2664765" cy="1795152"/>
          </a:xfrm>
        </p:grpSpPr>
        <p:grpSp>
          <p:nvGrpSpPr>
            <p:cNvPr id="126" name="Google Shape;126;p20"/>
            <p:cNvGrpSpPr/>
            <p:nvPr/>
          </p:nvGrpSpPr>
          <p:grpSpPr>
            <a:xfrm>
              <a:off x="139395" y="978577"/>
              <a:ext cx="2664765" cy="1795152"/>
              <a:chOff x="4014976" y="1752052"/>
              <a:chExt cx="3001200" cy="1569600"/>
            </a:xfrm>
          </p:grpSpPr>
          <p:sp>
            <p:nvSpPr>
              <p:cNvPr id="127" name="Google Shape;127;p20"/>
              <p:cNvSpPr/>
              <p:nvPr/>
            </p:nvSpPr>
            <p:spPr>
              <a:xfrm>
                <a:off x="4014976" y="1752052"/>
                <a:ext cx="3001200" cy="1569600"/>
              </a:xfrm>
              <a:prstGeom prst="round2DiagRect">
                <a:avLst>
                  <a:gd name="adj1" fmla="val 0"/>
                  <a:gd name="adj2" fmla="val 17764"/>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8" name="Google Shape;128;p20"/>
              <p:cNvSpPr txBox="1"/>
              <p:nvPr/>
            </p:nvSpPr>
            <p:spPr>
              <a:xfrm>
                <a:off x="4446046" y="2033346"/>
                <a:ext cx="241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rgbClr val="FFFFFF"/>
                    </a:solidFill>
                    <a:latin typeface="Roboto"/>
                    <a:ea typeface="Roboto"/>
                    <a:cs typeface="Roboto"/>
                    <a:sym typeface="Roboto"/>
                  </a:rPr>
                  <a:t>Purpose of Monitoring</a:t>
                </a:r>
                <a:endParaRPr sz="1100" dirty="0">
                  <a:solidFill>
                    <a:srgbClr val="FFFFFF"/>
                  </a:solidFill>
                  <a:latin typeface="Roboto"/>
                  <a:ea typeface="Roboto"/>
                  <a:cs typeface="Roboto"/>
                  <a:sym typeface="Roboto"/>
                </a:endParaRPr>
              </a:p>
            </p:txBody>
          </p:sp>
          <p:sp>
            <p:nvSpPr>
              <p:cNvPr id="129" name="Google Shape;129;p20"/>
              <p:cNvSpPr txBox="1"/>
              <p:nvPr/>
            </p:nvSpPr>
            <p:spPr>
              <a:xfrm>
                <a:off x="4307027" y="2542466"/>
                <a:ext cx="24171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dirty="0">
                    <a:solidFill>
                      <a:srgbClr val="FFFFFF"/>
                    </a:solidFill>
                    <a:latin typeface="Roboto"/>
                    <a:ea typeface="Roboto"/>
                    <a:cs typeface="Roboto"/>
                    <a:sym typeface="Roboto"/>
                  </a:rPr>
                  <a:t>To ensure that federal funds are used appropriately to implement programs that meet the intent of each program</a:t>
                </a:r>
                <a:endParaRPr sz="1300" dirty="0">
                  <a:solidFill>
                    <a:srgbClr val="FFFFFF"/>
                  </a:solidFill>
                  <a:latin typeface="Roboto"/>
                  <a:ea typeface="Roboto"/>
                  <a:cs typeface="Roboto"/>
                  <a:sym typeface="Roboto"/>
                </a:endParaRPr>
              </a:p>
            </p:txBody>
          </p:sp>
        </p:grpSp>
        <p:grpSp>
          <p:nvGrpSpPr>
            <p:cNvPr id="130" name="Google Shape;130;p20"/>
            <p:cNvGrpSpPr/>
            <p:nvPr/>
          </p:nvGrpSpPr>
          <p:grpSpPr>
            <a:xfrm>
              <a:off x="2462521" y="1745970"/>
              <a:ext cx="261571" cy="260379"/>
              <a:chOff x="4858109" y="2631368"/>
              <a:chExt cx="316442" cy="315000"/>
            </a:xfrm>
          </p:grpSpPr>
          <p:sp>
            <p:nvSpPr>
              <p:cNvPr id="131" name="Google Shape;131;p20"/>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4858109" y="2739300"/>
                <a:ext cx="239100" cy="99000"/>
              </a:xfrm>
              <a:prstGeom prst="rightArrow">
                <a:avLst>
                  <a:gd name="adj1" fmla="val 32020"/>
                  <a:gd name="adj2" fmla="val 66970"/>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
                </a:br>
                <a:endParaRPr/>
              </a:p>
            </p:txBody>
          </p:sp>
        </p:grpSp>
      </p:grpSp>
      <p:grpSp>
        <p:nvGrpSpPr>
          <p:cNvPr id="4" name="Group 3" descr="ESEA Program Intent: To ensure all students, particularly underserved students, have equitable access to a high-quality education.">
            <a:extLst>
              <a:ext uri="{FF2B5EF4-FFF2-40B4-BE49-F238E27FC236}">
                <a16:creationId xmlns:a16="http://schemas.microsoft.com/office/drawing/2014/main" id="{EAF44377-834A-23AD-0B7A-31E631225C25}"/>
              </a:ext>
            </a:extLst>
          </p:cNvPr>
          <p:cNvGrpSpPr/>
          <p:nvPr/>
        </p:nvGrpSpPr>
        <p:grpSpPr>
          <a:xfrm>
            <a:off x="2804303" y="2290876"/>
            <a:ext cx="2290155" cy="1903140"/>
            <a:chOff x="2804303" y="2290876"/>
            <a:chExt cx="2290155" cy="1903140"/>
          </a:xfrm>
        </p:grpSpPr>
        <p:grpSp>
          <p:nvGrpSpPr>
            <p:cNvPr id="122" name="Google Shape;122;p20"/>
            <p:cNvGrpSpPr/>
            <p:nvPr/>
          </p:nvGrpSpPr>
          <p:grpSpPr>
            <a:xfrm>
              <a:off x="2804303" y="2290876"/>
              <a:ext cx="2290155" cy="1903140"/>
              <a:chOff x="1126863" y="2013875"/>
              <a:chExt cx="1944600" cy="1569600"/>
            </a:xfrm>
          </p:grpSpPr>
          <p:sp>
            <p:nvSpPr>
              <p:cNvPr id="123" name="Google Shape;123;p20"/>
              <p:cNvSpPr/>
              <p:nvPr/>
            </p:nvSpPr>
            <p:spPr>
              <a:xfrm>
                <a:off x="1126863" y="2013875"/>
                <a:ext cx="1944600" cy="1569600"/>
              </a:xfrm>
              <a:prstGeom prst="round2DiagRect">
                <a:avLst>
                  <a:gd name="adj1" fmla="val 0"/>
                  <a:gd name="adj2" fmla="val 17764"/>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txBox="1"/>
              <p:nvPr/>
            </p:nvSpPr>
            <p:spPr>
              <a:xfrm>
                <a:off x="1351627" y="2256385"/>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rgbClr val="FFFFFF"/>
                    </a:solidFill>
                    <a:latin typeface="Roboto"/>
                    <a:ea typeface="Roboto"/>
                    <a:cs typeface="Roboto"/>
                    <a:sym typeface="Roboto"/>
                  </a:rPr>
                  <a:t>ESEA Program Intent</a:t>
                </a:r>
                <a:endParaRPr sz="1100" dirty="0">
                  <a:solidFill>
                    <a:srgbClr val="FFFFFF"/>
                  </a:solidFill>
                  <a:latin typeface="Roboto"/>
                  <a:ea typeface="Roboto"/>
                  <a:cs typeface="Roboto"/>
                  <a:sym typeface="Roboto"/>
                </a:endParaRPr>
              </a:p>
            </p:txBody>
          </p:sp>
          <p:sp>
            <p:nvSpPr>
              <p:cNvPr id="125" name="Google Shape;125;p20"/>
              <p:cNvSpPr txBox="1"/>
              <p:nvPr/>
            </p:nvSpPr>
            <p:spPr>
              <a:xfrm>
                <a:off x="1351625" y="2716352"/>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dirty="0">
                    <a:solidFill>
                      <a:srgbClr val="FFFFFF"/>
                    </a:solidFill>
                    <a:latin typeface="Roboto"/>
                    <a:ea typeface="Roboto"/>
                    <a:cs typeface="Roboto"/>
                    <a:sym typeface="Roboto"/>
                  </a:rPr>
                  <a:t>To ensure all students, particularly underserved students, have equitable access to a high-quality education</a:t>
                </a:r>
                <a:endParaRPr sz="1300" dirty="0">
                  <a:solidFill>
                    <a:srgbClr val="FFFFFF"/>
                  </a:solidFill>
                  <a:latin typeface="Roboto"/>
                  <a:ea typeface="Roboto"/>
                  <a:cs typeface="Roboto"/>
                  <a:sym typeface="Roboto"/>
                </a:endParaRPr>
              </a:p>
            </p:txBody>
          </p:sp>
        </p:grpSp>
        <p:grpSp>
          <p:nvGrpSpPr>
            <p:cNvPr id="155" name="Google Shape;155;p20"/>
            <p:cNvGrpSpPr/>
            <p:nvPr/>
          </p:nvGrpSpPr>
          <p:grpSpPr>
            <a:xfrm>
              <a:off x="4832871" y="3079807"/>
              <a:ext cx="261571" cy="260379"/>
              <a:chOff x="4858109" y="2631368"/>
              <a:chExt cx="316442" cy="315000"/>
            </a:xfrm>
          </p:grpSpPr>
          <p:sp>
            <p:nvSpPr>
              <p:cNvPr id="156" name="Google Shape;156;p20"/>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4858109" y="2739300"/>
                <a:ext cx="239100" cy="99000"/>
              </a:xfrm>
              <a:prstGeom prst="rightArrow">
                <a:avLst>
                  <a:gd name="adj1" fmla="val 32020"/>
                  <a:gd name="adj2" fmla="val 66970"/>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
                </a:br>
                <a:endParaRPr/>
              </a:p>
            </p:txBody>
          </p:sp>
        </p:grpSp>
      </p:grpSp>
      <p:grpSp>
        <p:nvGrpSpPr>
          <p:cNvPr id="133" name="Google Shape;133;p20" descr="Federal Programs Monitoring Components, including Application Reviews, Communication, Training and Technical Assistance, Self-Assessments, Evidence Submission and Review, and Site Visits."/>
          <p:cNvGrpSpPr/>
          <p:nvPr/>
        </p:nvGrpSpPr>
        <p:grpSpPr>
          <a:xfrm>
            <a:off x="4714316" y="827676"/>
            <a:ext cx="4645101" cy="4492521"/>
            <a:chOff x="1978637" y="71333"/>
            <a:chExt cx="4883411" cy="4965758"/>
          </a:xfrm>
        </p:grpSpPr>
        <p:sp>
          <p:nvSpPr>
            <p:cNvPr id="134" name="Google Shape;134;p20"/>
            <p:cNvSpPr/>
            <p:nvPr/>
          </p:nvSpPr>
          <p:spPr>
            <a:xfrm>
              <a:off x="3878839" y="1893607"/>
              <a:ext cx="1386300" cy="1321200"/>
            </a:xfrm>
            <a:prstGeom prst="ellipse">
              <a:avLst/>
            </a:prstGeom>
            <a:solidFill>
              <a:srgbClr val="D686E4"/>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1200" dirty="0"/>
                <a:t>Federal Programs Monitoring</a:t>
              </a:r>
              <a:endParaRPr sz="1200" dirty="0"/>
            </a:p>
          </p:txBody>
        </p:sp>
        <p:grpSp>
          <p:nvGrpSpPr>
            <p:cNvPr id="135" name="Google Shape;135;p20"/>
            <p:cNvGrpSpPr/>
            <p:nvPr/>
          </p:nvGrpSpPr>
          <p:grpSpPr>
            <a:xfrm>
              <a:off x="1978637" y="1202068"/>
              <a:ext cx="2407147" cy="2190413"/>
              <a:chOff x="1978637" y="1202068"/>
              <a:chExt cx="2407147" cy="2190413"/>
            </a:xfrm>
          </p:grpSpPr>
          <p:sp>
            <p:nvSpPr>
              <p:cNvPr id="136" name="Google Shape;136;p20"/>
              <p:cNvSpPr/>
              <p:nvPr/>
            </p:nvSpPr>
            <p:spPr>
              <a:xfrm rot="-2081187">
                <a:off x="2278971" y="1519484"/>
                <a:ext cx="1601327" cy="1555582"/>
              </a:xfrm>
              <a:custGeom>
                <a:avLst/>
                <a:gdLst/>
                <a:ahLst/>
                <a:cxnLst/>
                <a:rect l="l" t="t" r="r" b="b"/>
                <a:pathLst>
                  <a:path w="246" h="240" extrusionOk="0">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20"/>
              <p:cNvSpPr/>
              <p:nvPr/>
            </p:nvSpPr>
            <p:spPr>
              <a:xfrm rot="-2081188">
                <a:off x="2605674" y="1601249"/>
                <a:ext cx="1541190" cy="1320966"/>
              </a:xfrm>
              <a:custGeom>
                <a:avLst/>
                <a:gdLst/>
                <a:ahLst/>
                <a:cxnLst/>
                <a:rect l="l" t="t" r="r" b="b"/>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701C7F"/>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20"/>
              <p:cNvSpPr txBox="1"/>
              <p:nvPr/>
            </p:nvSpPr>
            <p:spPr>
              <a:xfrm rot="-4432199">
                <a:off x="2798390" y="1964894"/>
                <a:ext cx="1304451" cy="5625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Site Visits</a:t>
                </a:r>
                <a:endParaRPr sz="1000">
                  <a:solidFill>
                    <a:srgbClr val="FFFFFF"/>
                  </a:solidFill>
                  <a:latin typeface="Roboto"/>
                  <a:ea typeface="Roboto"/>
                  <a:cs typeface="Roboto"/>
                  <a:sym typeface="Roboto"/>
                </a:endParaRPr>
              </a:p>
            </p:txBody>
          </p:sp>
        </p:grpSp>
        <p:grpSp>
          <p:nvGrpSpPr>
            <p:cNvPr id="139" name="Google Shape;139;p20"/>
            <p:cNvGrpSpPr/>
            <p:nvPr/>
          </p:nvGrpSpPr>
          <p:grpSpPr>
            <a:xfrm>
              <a:off x="2867112" y="2599927"/>
              <a:ext cx="2108006" cy="2437164"/>
              <a:chOff x="2867112" y="2599927"/>
              <a:chExt cx="2108006" cy="2437164"/>
            </a:xfrm>
          </p:grpSpPr>
          <p:sp>
            <p:nvSpPr>
              <p:cNvPr id="140" name="Google Shape;140;p20"/>
              <p:cNvSpPr/>
              <p:nvPr/>
            </p:nvSpPr>
            <p:spPr>
              <a:xfrm rot="-2081188">
                <a:off x="3325156" y="2966530"/>
                <a:ext cx="1061085" cy="1941128"/>
              </a:xfrm>
              <a:custGeom>
                <a:avLst/>
                <a:gdLst/>
                <a:ahLst/>
                <a:cxnLst/>
                <a:rect l="l" t="t" r="r" b="b"/>
                <a:pathLst>
                  <a:path w="163" h="300" extrusionOk="0">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20"/>
              <p:cNvSpPr/>
              <p:nvPr/>
            </p:nvSpPr>
            <p:spPr>
              <a:xfrm rot="-2081187">
                <a:off x="3456358" y="2773799"/>
                <a:ext cx="1138968" cy="1690435"/>
              </a:xfrm>
              <a:custGeom>
                <a:avLst/>
                <a:gdLst/>
                <a:ahLst/>
                <a:cxnLst/>
                <a:rect l="l" t="t" r="r" b="b"/>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761E86"/>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20"/>
              <p:cNvSpPr txBox="1"/>
              <p:nvPr/>
            </p:nvSpPr>
            <p:spPr>
              <a:xfrm rot="2156063">
                <a:off x="3231785" y="3231412"/>
                <a:ext cx="1304574" cy="56288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FFFFFF"/>
                    </a:solidFill>
                    <a:latin typeface="Roboto"/>
                    <a:ea typeface="Roboto"/>
                    <a:cs typeface="Roboto"/>
                    <a:sym typeface="Roboto"/>
                  </a:rPr>
                  <a:t>Evidence Submission and Review</a:t>
                </a:r>
                <a:endParaRPr sz="1000" dirty="0">
                  <a:solidFill>
                    <a:srgbClr val="FFFFFF"/>
                  </a:solidFill>
                  <a:latin typeface="Roboto"/>
                  <a:ea typeface="Roboto"/>
                  <a:cs typeface="Roboto"/>
                  <a:sym typeface="Roboto"/>
                </a:endParaRPr>
              </a:p>
            </p:txBody>
          </p:sp>
        </p:grpSp>
        <p:grpSp>
          <p:nvGrpSpPr>
            <p:cNvPr id="143" name="Google Shape;143;p20"/>
            <p:cNvGrpSpPr/>
            <p:nvPr/>
          </p:nvGrpSpPr>
          <p:grpSpPr>
            <a:xfrm>
              <a:off x="4337515" y="2464414"/>
              <a:ext cx="2424506" cy="2097542"/>
              <a:chOff x="4337515" y="2464414"/>
              <a:chExt cx="2424506" cy="2097542"/>
            </a:xfrm>
          </p:grpSpPr>
          <p:sp>
            <p:nvSpPr>
              <p:cNvPr id="144" name="Google Shape;144;p20"/>
              <p:cNvSpPr/>
              <p:nvPr/>
            </p:nvSpPr>
            <p:spPr>
              <a:xfrm rot="-2081187">
                <a:off x="4648818" y="3375680"/>
                <a:ext cx="2119401" cy="640096"/>
              </a:xfrm>
              <a:custGeom>
                <a:avLst/>
                <a:gdLst/>
                <a:ahLst/>
                <a:cxnLst/>
                <a:rect l="l" t="t" r="r" b="b"/>
                <a:pathLst>
                  <a:path w="326" h="99" extrusionOk="0">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20"/>
              <p:cNvSpPr/>
              <p:nvPr/>
            </p:nvSpPr>
            <p:spPr>
              <a:xfrm rot="-2081187">
                <a:off x="4457034" y="2893418"/>
                <a:ext cx="1815979" cy="987157"/>
              </a:xfrm>
              <a:custGeom>
                <a:avLst/>
                <a:gdLst/>
                <a:ahLst/>
                <a:cxnLst/>
                <a:rect l="l" t="t" r="r" b="b"/>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7F2090"/>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20"/>
              <p:cNvSpPr txBox="1"/>
              <p:nvPr/>
            </p:nvSpPr>
            <p:spPr>
              <a:xfrm rot="-2245873">
                <a:off x="4639442" y="3207930"/>
                <a:ext cx="1304523" cy="56306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Self-Assessment</a:t>
                </a:r>
                <a:endParaRPr sz="1000">
                  <a:solidFill>
                    <a:srgbClr val="FFFFFF"/>
                  </a:solidFill>
                  <a:latin typeface="Roboto"/>
                  <a:ea typeface="Roboto"/>
                  <a:cs typeface="Roboto"/>
                  <a:sym typeface="Roboto"/>
                </a:endParaRPr>
              </a:p>
            </p:txBody>
          </p:sp>
        </p:grpSp>
        <p:grpSp>
          <p:nvGrpSpPr>
            <p:cNvPr id="147" name="Google Shape;147;p20"/>
            <p:cNvGrpSpPr/>
            <p:nvPr/>
          </p:nvGrpSpPr>
          <p:grpSpPr>
            <a:xfrm>
              <a:off x="3263096" y="71333"/>
              <a:ext cx="2344104" cy="2370669"/>
              <a:chOff x="3263096" y="71333"/>
              <a:chExt cx="2344104" cy="2370669"/>
            </a:xfrm>
          </p:grpSpPr>
          <p:sp>
            <p:nvSpPr>
              <p:cNvPr id="148" name="Google Shape;148;p20"/>
              <p:cNvSpPr/>
              <p:nvPr/>
            </p:nvSpPr>
            <p:spPr>
              <a:xfrm rot="-2081187">
                <a:off x="3407226" y="525393"/>
                <a:ext cx="1943480" cy="1113468"/>
              </a:xfrm>
              <a:custGeom>
                <a:avLst/>
                <a:gdLst/>
                <a:ahLst/>
                <a:cxnLst/>
                <a:rect l="l" t="t" r="r" b="b"/>
                <a:pathLst>
                  <a:path w="299" h="172" extrusionOk="0">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20"/>
              <p:cNvSpPr/>
              <p:nvPr/>
            </p:nvSpPr>
            <p:spPr>
              <a:xfrm rot="-2081187">
                <a:off x="3761328" y="760580"/>
                <a:ext cx="1606237" cy="1343790"/>
              </a:xfrm>
              <a:custGeom>
                <a:avLst/>
                <a:gdLst/>
                <a:ahLst/>
                <a:cxnLst/>
                <a:rect l="l" t="t" r="r" b="b"/>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551561"/>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20"/>
              <p:cNvSpPr txBox="1"/>
              <p:nvPr/>
            </p:nvSpPr>
            <p:spPr>
              <a:xfrm>
                <a:off x="3919788" y="1123225"/>
                <a:ext cx="13044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Application Reviews</a:t>
                </a:r>
                <a:endParaRPr sz="1000">
                  <a:solidFill>
                    <a:srgbClr val="FFFFFF"/>
                  </a:solidFill>
                  <a:latin typeface="Roboto"/>
                  <a:ea typeface="Roboto"/>
                  <a:cs typeface="Roboto"/>
                  <a:sym typeface="Roboto"/>
                </a:endParaRPr>
              </a:p>
            </p:txBody>
          </p:sp>
        </p:grpSp>
        <p:grpSp>
          <p:nvGrpSpPr>
            <p:cNvPr id="151" name="Google Shape;151;p20"/>
            <p:cNvGrpSpPr/>
            <p:nvPr/>
          </p:nvGrpSpPr>
          <p:grpSpPr>
            <a:xfrm>
              <a:off x="4593307" y="804376"/>
              <a:ext cx="2268741" cy="2444000"/>
              <a:chOff x="4593307" y="804376"/>
              <a:chExt cx="2268741" cy="2444000"/>
            </a:xfrm>
          </p:grpSpPr>
          <p:sp>
            <p:nvSpPr>
              <p:cNvPr id="152" name="Google Shape;152;p20"/>
              <p:cNvSpPr/>
              <p:nvPr/>
            </p:nvSpPr>
            <p:spPr>
              <a:xfrm rot="-2081188">
                <a:off x="5623193" y="814800"/>
                <a:ext cx="698156" cy="2118270"/>
              </a:xfrm>
              <a:custGeom>
                <a:avLst/>
                <a:gdLst/>
                <a:ahLst/>
                <a:cxnLst/>
                <a:rect l="l" t="t" r="r" b="b"/>
                <a:pathLst>
                  <a:path w="107" h="328" extrusionOk="0">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0"/>
              <p:cNvSpPr/>
              <p:nvPr/>
            </p:nvSpPr>
            <p:spPr>
              <a:xfrm rot="-2081187">
                <a:off x="5001092" y="1289142"/>
                <a:ext cx="1148261" cy="1791718"/>
              </a:xfrm>
              <a:custGeom>
                <a:avLst/>
                <a:gdLst/>
                <a:ahLst/>
                <a:cxnLst/>
                <a:rect l="l" t="t" r="r" b="b"/>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9225A5"/>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20"/>
              <p:cNvSpPr txBox="1"/>
              <p:nvPr/>
            </p:nvSpPr>
            <p:spPr>
              <a:xfrm rot="4352156">
                <a:off x="5032997" y="1939707"/>
                <a:ext cx="1304532" cy="56293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Communications, Training and Technical Assistance</a:t>
                </a:r>
                <a:endParaRPr sz="1000">
                  <a:solidFill>
                    <a:srgbClr val="FFFFFF"/>
                  </a:solidFill>
                  <a:latin typeface="Roboto"/>
                  <a:ea typeface="Roboto"/>
                  <a:cs typeface="Roboto"/>
                  <a:sym typeface="Roboto"/>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dirty="0"/>
              <a:t>Lessons from 2023-2024</a:t>
            </a:r>
            <a:endParaRPr sz="3000" dirty="0"/>
          </a:p>
        </p:txBody>
      </p:sp>
      <p:sp>
        <p:nvSpPr>
          <p:cNvPr id="163" name="Google Shape;163;p21"/>
          <p:cNvSpPr txBox="1"/>
          <p:nvPr/>
        </p:nvSpPr>
        <p:spPr>
          <a:xfrm>
            <a:off x="920850" y="1157025"/>
            <a:ext cx="7928100" cy="372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dirty="0">
                <a:solidFill>
                  <a:schemeClr val="dk1"/>
                </a:solidFill>
                <a:latin typeface="Calibri"/>
                <a:ea typeface="Calibri"/>
                <a:cs typeface="Calibri"/>
                <a:sym typeface="Calibri"/>
              </a:rPr>
              <a:t>23-24 Key Takeaways</a:t>
            </a:r>
            <a:endParaRPr sz="1800" dirty="0">
              <a:solidFill>
                <a:schemeClr val="dk1"/>
              </a:solidFill>
              <a:latin typeface="Calibri"/>
              <a:ea typeface="Calibri"/>
              <a:cs typeface="Calibri"/>
              <a:sym typeface="Calibri"/>
            </a:endParaRPr>
          </a:p>
          <a:p>
            <a:pPr marL="285750" lvl="0"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All LEAs submitted the PMSA and all reviews complete</a:t>
            </a:r>
            <a:endParaRPr sz="1800" dirty="0">
              <a:solidFill>
                <a:schemeClr val="dk1"/>
              </a:solidFill>
              <a:latin typeface="Calibri"/>
              <a:ea typeface="Calibri"/>
              <a:cs typeface="Calibri"/>
              <a:sym typeface="Calibri"/>
            </a:endParaRPr>
          </a:p>
          <a:p>
            <a:pPr marL="285750" lvl="0"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FPSU is continuing the final review of reports </a:t>
            </a:r>
            <a:endParaRPr sz="1800" dirty="0">
              <a:solidFill>
                <a:schemeClr val="dk1"/>
              </a:solidFill>
              <a:latin typeface="Calibri"/>
              <a:ea typeface="Calibri"/>
              <a:cs typeface="Calibri"/>
              <a:sym typeface="Calibri"/>
            </a:endParaRPr>
          </a:p>
          <a:p>
            <a:pPr marL="285750" lvl="0"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Exemplars for use in future training opportunities </a:t>
            </a:r>
            <a:endParaRPr sz="1800" dirty="0">
              <a:solidFill>
                <a:schemeClr val="dk1"/>
              </a:solidFill>
              <a:latin typeface="Calibri"/>
              <a:ea typeface="Calibri"/>
              <a:cs typeface="Calibri"/>
              <a:sym typeface="Calibri"/>
            </a:endParaRPr>
          </a:p>
          <a:p>
            <a:pPr marL="285750" lvl="0"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Identified opportunities to clarify expectations, purpose, and process for the LEAs completing the Program Monitoring Self-Assessment (PMSA)</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en" sz="1800" u="sng" dirty="0">
                <a:solidFill>
                  <a:schemeClr val="dk1"/>
                </a:solidFill>
                <a:latin typeface="Calibri"/>
                <a:ea typeface="Calibri"/>
                <a:cs typeface="Calibri"/>
                <a:sym typeface="Calibri"/>
              </a:rPr>
              <a:t>Moving Forward</a:t>
            </a:r>
            <a:endParaRPr sz="1800" u="sng" dirty="0">
              <a:solidFill>
                <a:schemeClr val="dk1"/>
              </a:solidFill>
              <a:latin typeface="Calibri"/>
              <a:ea typeface="Calibri"/>
              <a:cs typeface="Calibri"/>
              <a:sym typeface="Calibri"/>
            </a:endParaRPr>
          </a:p>
          <a:p>
            <a:pPr marL="285750" lvl="0"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Submitting and reviewing program monitoring self-assessments in GAINS</a:t>
            </a:r>
            <a:endParaRPr sz="1800" strike="sngStrike" dirty="0">
              <a:solidFill>
                <a:schemeClr val="dk1"/>
              </a:solidFill>
              <a:latin typeface="Calibri"/>
              <a:ea typeface="Calibri"/>
              <a:cs typeface="Calibri"/>
              <a:sym typeface="Calibri"/>
            </a:endParaRPr>
          </a:p>
          <a:p>
            <a:pPr marL="285750" lvl="0" indent="-342900" algn="l" rtl="0">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Will continue to identify areas for additional training and technical assistance based on common recommendations (best practices) and corrective actions (required by statute/guidance)</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Program Monitoring Timeline </a:t>
            </a:r>
            <a:endParaRPr/>
          </a:p>
          <a:p>
            <a:pPr marL="0" lvl="0" indent="0" algn="ctr" rtl="0">
              <a:spcBef>
                <a:spcPts val="0"/>
              </a:spcBef>
              <a:spcAft>
                <a:spcPts val="0"/>
              </a:spcAft>
              <a:buNone/>
            </a:pPr>
            <a:r>
              <a:rPr lang="en"/>
              <a:t>and Notification</a:t>
            </a:r>
            <a:endParaRPr/>
          </a:p>
          <a:p>
            <a:pPr marL="0" lvl="0" indent="0" algn="ctr" rtl="0">
              <a:spcBef>
                <a:spcPts val="0"/>
              </a:spcBef>
              <a:spcAft>
                <a:spcPts val="0"/>
              </a:spcAft>
              <a:buNone/>
            </a:pP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ct val="33000"/>
              <a:buFont typeface="Arial"/>
              <a:buNone/>
            </a:pPr>
            <a:r>
              <a:rPr lang="en" sz="3333"/>
              <a:t>Timeline</a:t>
            </a:r>
            <a:endParaRPr sz="3333"/>
          </a:p>
          <a:p>
            <a:pPr marL="0" lvl="0" indent="0" algn="l" rtl="0">
              <a:spcBef>
                <a:spcPts val="0"/>
              </a:spcBef>
              <a:spcAft>
                <a:spcPts val="0"/>
              </a:spcAft>
              <a:buNone/>
            </a:pPr>
            <a:endParaRPr/>
          </a:p>
        </p:txBody>
      </p:sp>
      <p:grpSp>
        <p:nvGrpSpPr>
          <p:cNvPr id="198" name="Google Shape;198;p23" descr="Late Summer/Early Fall steps include notifications and trainings."/>
          <p:cNvGrpSpPr/>
          <p:nvPr/>
        </p:nvGrpSpPr>
        <p:grpSpPr>
          <a:xfrm>
            <a:off x="0" y="1147775"/>
            <a:ext cx="2286000" cy="2847950"/>
            <a:chOff x="0" y="2295575"/>
            <a:chExt cx="2286000" cy="2847950"/>
          </a:xfrm>
        </p:grpSpPr>
        <p:grpSp>
          <p:nvGrpSpPr>
            <p:cNvPr id="199" name="Google Shape;199;p23"/>
            <p:cNvGrpSpPr/>
            <p:nvPr/>
          </p:nvGrpSpPr>
          <p:grpSpPr>
            <a:xfrm>
              <a:off x="0" y="2295575"/>
              <a:ext cx="2286000" cy="2847950"/>
              <a:chOff x="0" y="2295575"/>
              <a:chExt cx="2286000" cy="2847950"/>
            </a:xfrm>
          </p:grpSpPr>
          <p:sp>
            <p:nvSpPr>
              <p:cNvPr id="200" name="Google Shape;200;p23"/>
              <p:cNvSpPr/>
              <p:nvPr/>
            </p:nvSpPr>
            <p:spPr>
              <a:xfrm>
                <a:off x="0" y="2823925"/>
                <a:ext cx="2286000" cy="2319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0" y="2295575"/>
                <a:ext cx="2286000" cy="537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23"/>
            <p:cNvSpPr txBox="1"/>
            <p:nvPr/>
          </p:nvSpPr>
          <p:spPr>
            <a:xfrm>
              <a:off x="216310" y="2441100"/>
              <a:ext cx="19017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dirty="0">
                  <a:solidFill>
                    <a:srgbClr val="1B786E"/>
                  </a:solidFill>
                  <a:latin typeface="Roboto"/>
                  <a:ea typeface="Roboto"/>
                  <a:cs typeface="Roboto"/>
                  <a:sym typeface="Roboto"/>
                </a:rPr>
                <a:t>Late Summer/Early Fall</a:t>
              </a:r>
              <a:endParaRPr sz="1000" dirty="0">
                <a:solidFill>
                  <a:srgbClr val="1B786E"/>
                </a:solidFill>
                <a:latin typeface="Roboto"/>
                <a:ea typeface="Roboto"/>
                <a:cs typeface="Roboto"/>
                <a:sym typeface="Roboto"/>
              </a:endParaRPr>
            </a:p>
          </p:txBody>
        </p:sp>
        <p:sp>
          <p:nvSpPr>
            <p:cNvPr id="203" name="Google Shape;203;p23"/>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FFFFFF"/>
                </a:buClr>
                <a:buSzPts val="1200"/>
                <a:buFont typeface="Roboto"/>
                <a:buChar char="●"/>
              </a:pPr>
              <a:r>
                <a:rPr lang="en" sz="1200" b="1" dirty="0">
                  <a:solidFill>
                    <a:srgbClr val="FFFFFF"/>
                  </a:solidFill>
                  <a:latin typeface="Roboto"/>
                  <a:ea typeface="Roboto"/>
                  <a:cs typeface="Roboto"/>
                  <a:sym typeface="Roboto"/>
                </a:rPr>
                <a:t>Notification </a:t>
              </a:r>
              <a:endParaRPr sz="1200" b="1" dirty="0">
                <a:solidFill>
                  <a:srgbClr val="FFFFFF"/>
                </a:solidFill>
                <a:latin typeface="Roboto"/>
                <a:ea typeface="Roboto"/>
                <a:cs typeface="Roboto"/>
                <a:sym typeface="Roboto"/>
              </a:endParaRPr>
            </a:p>
            <a:p>
              <a:pPr marL="457200" lvl="0" indent="-304800" algn="l" rtl="0">
                <a:spcBef>
                  <a:spcPts val="0"/>
                </a:spcBef>
                <a:spcAft>
                  <a:spcPts val="0"/>
                </a:spcAft>
                <a:buClr>
                  <a:srgbClr val="FFFFFF"/>
                </a:buClr>
                <a:buSzPts val="1200"/>
                <a:buFont typeface="Roboto"/>
                <a:buChar char="●"/>
              </a:pPr>
              <a:r>
                <a:rPr lang="en" sz="1200" b="1" dirty="0">
                  <a:solidFill>
                    <a:srgbClr val="FFFFFF"/>
                  </a:solidFill>
                  <a:latin typeface="Roboto"/>
                  <a:ea typeface="Roboto"/>
                  <a:cs typeface="Roboto"/>
                  <a:sym typeface="Roboto"/>
                </a:rPr>
                <a:t>Training</a:t>
              </a:r>
              <a:endParaRPr sz="1200" b="1" dirty="0">
                <a:solidFill>
                  <a:srgbClr val="FFFFFF"/>
                </a:solidFill>
                <a:latin typeface="Roboto"/>
                <a:ea typeface="Roboto"/>
                <a:cs typeface="Roboto"/>
                <a:sym typeface="Roboto"/>
              </a:endParaRPr>
            </a:p>
          </p:txBody>
        </p:sp>
        <p:cxnSp>
          <p:nvCxnSpPr>
            <p:cNvPr id="204" name="Google Shape;204;p23"/>
            <p:cNvCxnSpPr/>
            <p:nvPr/>
          </p:nvCxnSpPr>
          <p:spPr>
            <a:xfrm>
              <a:off x="2286000" y="2295575"/>
              <a:ext cx="0" cy="2837400"/>
            </a:xfrm>
            <a:prstGeom prst="straightConnector1">
              <a:avLst/>
            </a:prstGeom>
            <a:noFill/>
            <a:ln w="9525" cap="flat" cmpd="sng">
              <a:solidFill>
                <a:srgbClr val="83E3D9"/>
              </a:solidFill>
              <a:prstDash val="dot"/>
              <a:round/>
              <a:headEnd type="none" w="sm" len="sm"/>
              <a:tailEnd type="none" w="sm" len="sm"/>
            </a:ln>
          </p:spPr>
        </p:cxnSp>
      </p:grpSp>
      <p:grpSp>
        <p:nvGrpSpPr>
          <p:cNvPr id="190" name="Google Shape;190;p23" descr="Early fall steps include the program monitoring self-assessment which is due October 28, 2024 and any technical assistance."/>
          <p:cNvGrpSpPr/>
          <p:nvPr/>
        </p:nvGrpSpPr>
        <p:grpSpPr>
          <a:xfrm>
            <a:off x="2286000" y="1147775"/>
            <a:ext cx="2286000" cy="2847950"/>
            <a:chOff x="0" y="2295575"/>
            <a:chExt cx="2286000" cy="2847950"/>
          </a:xfrm>
        </p:grpSpPr>
        <p:grpSp>
          <p:nvGrpSpPr>
            <p:cNvPr id="191" name="Google Shape;191;p23"/>
            <p:cNvGrpSpPr/>
            <p:nvPr/>
          </p:nvGrpSpPr>
          <p:grpSpPr>
            <a:xfrm>
              <a:off x="0" y="2295575"/>
              <a:ext cx="2286000" cy="2847950"/>
              <a:chOff x="0" y="2295575"/>
              <a:chExt cx="2286000" cy="2847950"/>
            </a:xfrm>
          </p:grpSpPr>
          <p:sp>
            <p:nvSpPr>
              <p:cNvPr id="192" name="Google Shape;192;p23"/>
              <p:cNvSpPr/>
              <p:nvPr/>
            </p:nvSpPr>
            <p:spPr>
              <a:xfrm>
                <a:off x="0" y="2823925"/>
                <a:ext cx="2286000" cy="2319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a:off x="0" y="2295575"/>
                <a:ext cx="2286000" cy="537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3"/>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1B786E"/>
                  </a:solidFill>
                  <a:latin typeface="Roboto"/>
                  <a:ea typeface="Roboto"/>
                  <a:cs typeface="Roboto"/>
                  <a:sym typeface="Roboto"/>
                </a:rPr>
                <a:t>Early Fall</a:t>
              </a:r>
              <a:endParaRPr sz="1000">
                <a:solidFill>
                  <a:srgbClr val="1B786E"/>
                </a:solidFill>
                <a:latin typeface="Roboto"/>
                <a:ea typeface="Roboto"/>
                <a:cs typeface="Roboto"/>
                <a:sym typeface="Roboto"/>
              </a:endParaRPr>
            </a:p>
          </p:txBody>
        </p:sp>
        <p:sp>
          <p:nvSpPr>
            <p:cNvPr id="195" name="Google Shape;195;p23"/>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FFFFFF"/>
                </a:buClr>
                <a:buSzPts val="1200"/>
                <a:buFont typeface="Roboto"/>
                <a:buChar char="●"/>
              </a:pPr>
              <a:r>
                <a:rPr lang="en" sz="1200" b="1" dirty="0">
                  <a:solidFill>
                    <a:srgbClr val="FFFFFF"/>
                  </a:solidFill>
                  <a:latin typeface="Roboto"/>
                  <a:ea typeface="Roboto"/>
                  <a:cs typeface="Roboto"/>
                  <a:sym typeface="Roboto"/>
                </a:rPr>
                <a:t>Program Monitoring Self-Assessment (due October 28, 2024)</a:t>
              </a:r>
              <a:endParaRPr sz="1200" b="1" dirty="0">
                <a:solidFill>
                  <a:srgbClr val="FFFFFF"/>
                </a:solidFill>
                <a:latin typeface="Roboto"/>
                <a:ea typeface="Roboto"/>
                <a:cs typeface="Roboto"/>
                <a:sym typeface="Roboto"/>
              </a:endParaRPr>
            </a:p>
            <a:p>
              <a:pPr marL="457200" lvl="0" indent="-304800" algn="l" rtl="0">
                <a:spcBef>
                  <a:spcPts val="0"/>
                </a:spcBef>
                <a:spcAft>
                  <a:spcPts val="0"/>
                </a:spcAft>
                <a:buClr>
                  <a:srgbClr val="FFFFFF"/>
                </a:buClr>
                <a:buSzPts val="1200"/>
                <a:buFont typeface="Roboto"/>
                <a:buChar char="●"/>
              </a:pPr>
              <a:r>
                <a:rPr lang="en" sz="1200" b="1" dirty="0">
                  <a:solidFill>
                    <a:srgbClr val="FFFFFF"/>
                  </a:solidFill>
                  <a:latin typeface="Roboto"/>
                  <a:ea typeface="Roboto"/>
                  <a:cs typeface="Roboto"/>
                  <a:sym typeface="Roboto"/>
                </a:rPr>
                <a:t>Technical Assistance</a:t>
              </a:r>
              <a:endParaRPr sz="1200" b="1" dirty="0">
                <a:solidFill>
                  <a:srgbClr val="FFFFFF"/>
                </a:solidFill>
                <a:latin typeface="Roboto"/>
                <a:ea typeface="Roboto"/>
                <a:cs typeface="Roboto"/>
                <a:sym typeface="Roboto"/>
              </a:endParaRPr>
            </a:p>
          </p:txBody>
        </p:sp>
        <p:sp>
          <p:nvSpPr>
            <p:cNvPr id="196" name="Google Shape;196;p23"/>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900">
                <a:solidFill>
                  <a:srgbClr val="FFFFFF"/>
                </a:solidFill>
                <a:latin typeface="Roboto"/>
                <a:ea typeface="Roboto"/>
                <a:cs typeface="Roboto"/>
                <a:sym typeface="Roboto"/>
              </a:endParaRPr>
            </a:p>
          </p:txBody>
        </p:sp>
        <p:cxnSp>
          <p:nvCxnSpPr>
            <p:cNvPr id="197" name="Google Shape;197;p23"/>
            <p:cNvCxnSpPr/>
            <p:nvPr/>
          </p:nvCxnSpPr>
          <p:spPr>
            <a:xfrm>
              <a:off x="2286000" y="2295575"/>
              <a:ext cx="0" cy="2837400"/>
            </a:xfrm>
            <a:prstGeom prst="straightConnector1">
              <a:avLst/>
            </a:prstGeom>
            <a:noFill/>
            <a:ln w="9525" cap="flat" cmpd="sng">
              <a:solidFill>
                <a:srgbClr val="83E3D9"/>
              </a:solidFill>
              <a:prstDash val="dot"/>
              <a:round/>
              <a:headEnd type="none" w="sm" len="sm"/>
              <a:tailEnd type="none" w="sm" len="sm"/>
            </a:ln>
          </p:spPr>
        </p:cxnSp>
      </p:grpSp>
      <p:grpSp>
        <p:nvGrpSpPr>
          <p:cNvPr id="182" name="Google Shape;182;p23" descr="Late fall/winter tasks include evidence review, additional evidence requests, and potential site visits for Tier II and Tier III LEAs."/>
          <p:cNvGrpSpPr/>
          <p:nvPr/>
        </p:nvGrpSpPr>
        <p:grpSpPr>
          <a:xfrm>
            <a:off x="4572000" y="1147775"/>
            <a:ext cx="2286000" cy="2847950"/>
            <a:chOff x="0" y="2295575"/>
            <a:chExt cx="2286000" cy="2847950"/>
          </a:xfrm>
        </p:grpSpPr>
        <p:grpSp>
          <p:nvGrpSpPr>
            <p:cNvPr id="183" name="Google Shape;183;p23"/>
            <p:cNvGrpSpPr/>
            <p:nvPr/>
          </p:nvGrpSpPr>
          <p:grpSpPr>
            <a:xfrm>
              <a:off x="0" y="2295575"/>
              <a:ext cx="2286000" cy="2847950"/>
              <a:chOff x="0" y="2295575"/>
              <a:chExt cx="2286000" cy="2847950"/>
            </a:xfrm>
          </p:grpSpPr>
          <p:sp>
            <p:nvSpPr>
              <p:cNvPr id="184" name="Google Shape;184;p23"/>
              <p:cNvSpPr/>
              <p:nvPr/>
            </p:nvSpPr>
            <p:spPr>
              <a:xfrm>
                <a:off x="0" y="2823925"/>
                <a:ext cx="22860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3"/>
            <p:cNvSpPr txBox="1"/>
            <p:nvPr/>
          </p:nvSpPr>
          <p:spPr>
            <a:xfrm>
              <a:off x="216310" y="2441100"/>
              <a:ext cx="18534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5E5E5E"/>
                  </a:solidFill>
                  <a:latin typeface="Roboto"/>
                  <a:ea typeface="Roboto"/>
                  <a:cs typeface="Roboto"/>
                  <a:sym typeface="Roboto"/>
                </a:rPr>
                <a:t>Late Fall/Winter</a:t>
              </a:r>
              <a:endParaRPr sz="1000">
                <a:solidFill>
                  <a:srgbClr val="5E5E5E"/>
                </a:solidFill>
                <a:latin typeface="Roboto"/>
                <a:ea typeface="Roboto"/>
                <a:cs typeface="Roboto"/>
                <a:sym typeface="Roboto"/>
              </a:endParaRPr>
            </a:p>
          </p:txBody>
        </p:sp>
        <p:sp>
          <p:nvSpPr>
            <p:cNvPr id="187" name="Google Shape;187;p23"/>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5E5E5E"/>
                </a:buClr>
                <a:buSzPts val="1200"/>
                <a:buFont typeface="Roboto"/>
                <a:buChar char="●"/>
              </a:pPr>
              <a:r>
                <a:rPr lang="en" sz="1200" b="1">
                  <a:solidFill>
                    <a:srgbClr val="5E5E5E"/>
                  </a:solidFill>
                  <a:latin typeface="Roboto"/>
                  <a:ea typeface="Roboto"/>
                  <a:cs typeface="Roboto"/>
                  <a:sym typeface="Roboto"/>
                </a:rPr>
                <a:t>Evidence Review</a:t>
              </a:r>
              <a:endParaRPr sz="1200" b="1">
                <a:solidFill>
                  <a:srgbClr val="5E5E5E"/>
                </a:solidFill>
                <a:latin typeface="Roboto"/>
                <a:ea typeface="Roboto"/>
                <a:cs typeface="Roboto"/>
                <a:sym typeface="Roboto"/>
              </a:endParaRPr>
            </a:p>
            <a:p>
              <a:pPr marL="457200" lvl="0" indent="-304800" algn="l" rtl="0">
                <a:spcBef>
                  <a:spcPts val="0"/>
                </a:spcBef>
                <a:spcAft>
                  <a:spcPts val="0"/>
                </a:spcAft>
                <a:buClr>
                  <a:srgbClr val="5E5E5E"/>
                </a:buClr>
                <a:buSzPts val="1200"/>
                <a:buFont typeface="Roboto"/>
                <a:buChar char="●"/>
              </a:pPr>
              <a:r>
                <a:rPr lang="en" sz="1200" b="1">
                  <a:solidFill>
                    <a:srgbClr val="5E5E5E"/>
                  </a:solidFill>
                  <a:latin typeface="Roboto"/>
                  <a:ea typeface="Roboto"/>
                  <a:cs typeface="Roboto"/>
                  <a:sym typeface="Roboto"/>
                </a:rPr>
                <a:t>Additional Evidence Requests </a:t>
              </a:r>
              <a:endParaRPr sz="1200" b="1">
                <a:solidFill>
                  <a:srgbClr val="5E5E5E"/>
                </a:solidFill>
                <a:latin typeface="Roboto"/>
                <a:ea typeface="Roboto"/>
                <a:cs typeface="Roboto"/>
                <a:sym typeface="Roboto"/>
              </a:endParaRPr>
            </a:p>
            <a:p>
              <a:pPr marL="457200" lvl="0" indent="-304800" algn="l" rtl="0">
                <a:spcBef>
                  <a:spcPts val="0"/>
                </a:spcBef>
                <a:spcAft>
                  <a:spcPts val="0"/>
                </a:spcAft>
                <a:buClr>
                  <a:srgbClr val="5E5E5E"/>
                </a:buClr>
                <a:buSzPts val="1200"/>
                <a:buFont typeface="Roboto"/>
                <a:buChar char="●"/>
              </a:pPr>
              <a:r>
                <a:rPr lang="en" sz="1200" b="1">
                  <a:solidFill>
                    <a:srgbClr val="5E5E5E"/>
                  </a:solidFill>
                  <a:latin typeface="Roboto"/>
                  <a:ea typeface="Roboto"/>
                  <a:cs typeface="Roboto"/>
                  <a:sym typeface="Roboto"/>
                </a:rPr>
                <a:t>Potential Site Visits for Tier II and Tier III</a:t>
              </a:r>
              <a:endParaRPr sz="1200" b="1">
                <a:solidFill>
                  <a:srgbClr val="5E5E5E"/>
                </a:solidFill>
                <a:latin typeface="Roboto"/>
                <a:ea typeface="Roboto"/>
                <a:cs typeface="Roboto"/>
                <a:sym typeface="Roboto"/>
              </a:endParaRPr>
            </a:p>
          </p:txBody>
        </p:sp>
        <p:sp>
          <p:nvSpPr>
            <p:cNvPr id="188" name="Google Shape;188;p23"/>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900">
                <a:solidFill>
                  <a:srgbClr val="5E5E5E"/>
                </a:solidFill>
                <a:latin typeface="Roboto"/>
                <a:ea typeface="Roboto"/>
                <a:cs typeface="Roboto"/>
                <a:sym typeface="Roboto"/>
              </a:endParaRPr>
            </a:p>
          </p:txBody>
        </p:sp>
        <p:cxnSp>
          <p:nvCxnSpPr>
            <p:cNvPr id="189" name="Google Shape;189;p23"/>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grpSp>
        <p:nvGrpSpPr>
          <p:cNvPr id="175" name="Google Shape;175;p23" descr="Spring/Summer tasks include reports and corrective action plans."/>
          <p:cNvGrpSpPr/>
          <p:nvPr/>
        </p:nvGrpSpPr>
        <p:grpSpPr>
          <a:xfrm>
            <a:off x="6858000" y="1147775"/>
            <a:ext cx="2286000" cy="2847950"/>
            <a:chOff x="0" y="2295575"/>
            <a:chExt cx="2286000" cy="2847950"/>
          </a:xfrm>
        </p:grpSpPr>
        <p:grpSp>
          <p:nvGrpSpPr>
            <p:cNvPr id="176" name="Google Shape;176;p23"/>
            <p:cNvGrpSpPr/>
            <p:nvPr/>
          </p:nvGrpSpPr>
          <p:grpSpPr>
            <a:xfrm>
              <a:off x="0" y="2295575"/>
              <a:ext cx="2286000" cy="2847950"/>
              <a:chOff x="0" y="2295575"/>
              <a:chExt cx="2286000" cy="2847950"/>
            </a:xfrm>
          </p:grpSpPr>
          <p:sp>
            <p:nvSpPr>
              <p:cNvPr id="177" name="Google Shape;177;p23"/>
              <p:cNvSpPr/>
              <p:nvPr/>
            </p:nvSpPr>
            <p:spPr>
              <a:xfrm>
                <a:off x="0" y="2823925"/>
                <a:ext cx="22860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3"/>
            <p:cNvSpPr txBox="1"/>
            <p:nvPr/>
          </p:nvSpPr>
          <p:spPr>
            <a:xfrm>
              <a:off x="216310" y="2441100"/>
              <a:ext cx="18846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5E5E5E"/>
                  </a:solidFill>
                  <a:latin typeface="Roboto"/>
                  <a:ea typeface="Roboto"/>
                  <a:cs typeface="Roboto"/>
                  <a:sym typeface="Roboto"/>
                </a:rPr>
                <a:t>Spring/Summer</a:t>
              </a:r>
              <a:endParaRPr sz="1000">
                <a:solidFill>
                  <a:srgbClr val="5E5E5E"/>
                </a:solidFill>
                <a:latin typeface="Roboto"/>
                <a:ea typeface="Roboto"/>
                <a:cs typeface="Roboto"/>
                <a:sym typeface="Roboto"/>
              </a:endParaRPr>
            </a:p>
          </p:txBody>
        </p:sp>
        <p:sp>
          <p:nvSpPr>
            <p:cNvPr id="180" name="Google Shape;180;p23"/>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5E5E5E"/>
                </a:buClr>
                <a:buSzPts val="1200"/>
                <a:buFont typeface="Roboto"/>
                <a:buChar char="●"/>
              </a:pPr>
              <a:r>
                <a:rPr lang="en" sz="1200" b="1">
                  <a:solidFill>
                    <a:srgbClr val="5E5E5E"/>
                  </a:solidFill>
                  <a:latin typeface="Roboto"/>
                  <a:ea typeface="Roboto"/>
                  <a:cs typeface="Roboto"/>
                  <a:sym typeface="Roboto"/>
                </a:rPr>
                <a:t>Reports</a:t>
              </a:r>
              <a:endParaRPr sz="1200" b="1">
                <a:solidFill>
                  <a:srgbClr val="5E5E5E"/>
                </a:solidFill>
                <a:latin typeface="Roboto"/>
                <a:ea typeface="Roboto"/>
                <a:cs typeface="Roboto"/>
                <a:sym typeface="Roboto"/>
              </a:endParaRPr>
            </a:p>
            <a:p>
              <a:pPr marL="457200" lvl="0" indent="-304800" algn="l" rtl="0">
                <a:spcBef>
                  <a:spcPts val="0"/>
                </a:spcBef>
                <a:spcAft>
                  <a:spcPts val="0"/>
                </a:spcAft>
                <a:buClr>
                  <a:srgbClr val="5E5E5E"/>
                </a:buClr>
                <a:buSzPts val="1200"/>
                <a:buFont typeface="Roboto"/>
                <a:buChar char="●"/>
              </a:pPr>
              <a:r>
                <a:rPr lang="en" sz="1200" b="1">
                  <a:solidFill>
                    <a:srgbClr val="5E5E5E"/>
                  </a:solidFill>
                  <a:latin typeface="Roboto"/>
                  <a:ea typeface="Roboto"/>
                  <a:cs typeface="Roboto"/>
                  <a:sym typeface="Roboto"/>
                </a:rPr>
                <a:t>Corrective Action Plans</a:t>
              </a:r>
              <a:endParaRPr sz="1200" b="1">
                <a:solidFill>
                  <a:srgbClr val="5E5E5E"/>
                </a:solidFill>
                <a:latin typeface="Roboto"/>
                <a:ea typeface="Roboto"/>
                <a:cs typeface="Roboto"/>
                <a:sym typeface="Roboto"/>
              </a:endParaRPr>
            </a:p>
          </p:txBody>
        </p:sp>
        <p:sp>
          <p:nvSpPr>
            <p:cNvPr id="181" name="Google Shape;181;p23"/>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900">
                <a:solidFill>
                  <a:srgbClr val="5E5E5E"/>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Monitoring Schedule</a:t>
            </a:r>
            <a:endParaRPr sz="3000"/>
          </a:p>
        </p:txBody>
      </p:sp>
      <p:sp>
        <p:nvSpPr>
          <p:cNvPr id="211" name="Google Shape;211;p24"/>
          <p:cNvSpPr txBox="1">
            <a:spLocks noGrp="1"/>
          </p:cNvSpPr>
          <p:nvPr>
            <p:ph type="body" idx="1"/>
          </p:nvPr>
        </p:nvSpPr>
        <p:spPr>
          <a:xfrm>
            <a:off x="246725" y="1382225"/>
            <a:ext cx="3698400" cy="3329100"/>
          </a:xfrm>
          <a:prstGeom prst="rect">
            <a:avLst/>
          </a:prstGeom>
          <a:ln w="9525" cap="flat" cmpd="sng">
            <a:solidFill>
              <a:schemeClr val="lt1"/>
            </a:solidFill>
            <a:prstDash val="solid"/>
            <a:round/>
            <a:headEnd type="none" w="sm" len="sm"/>
            <a:tailEnd type="none" w="sm" len="sm"/>
          </a:ln>
        </p:spPr>
        <p:txBody>
          <a:bodyPr spcFirstLastPara="1" wrap="square" lIns="0" tIns="0" rIns="0" bIns="0" anchor="t" anchorCtr="0">
            <a:normAutofit fontScale="92500" lnSpcReduction="20000"/>
          </a:bodyPr>
          <a:lstStyle/>
          <a:p>
            <a:pPr marL="342900" lvl="0" indent="-292349" algn="l" rtl="0">
              <a:spcBef>
                <a:spcPts val="0"/>
              </a:spcBef>
              <a:spcAft>
                <a:spcPts val="0"/>
              </a:spcAft>
              <a:buSzPct val="100000"/>
              <a:buFont typeface="Calibri"/>
              <a:buChar char="•"/>
            </a:pPr>
            <a:r>
              <a:rPr lang="en" sz="2585"/>
              <a:t>All LEAs will participate in ESEA program monitoring during a multi-year cycle</a:t>
            </a:r>
            <a:endParaRPr sz="2585"/>
          </a:p>
          <a:p>
            <a:pPr marL="342900" lvl="0" indent="0" algn="l" rtl="0">
              <a:spcBef>
                <a:spcPts val="0"/>
              </a:spcBef>
              <a:spcAft>
                <a:spcPts val="0"/>
              </a:spcAft>
              <a:buNone/>
            </a:pPr>
            <a:endParaRPr sz="2585"/>
          </a:p>
          <a:p>
            <a:pPr marL="342900" lvl="0" indent="-292349" algn="l" rtl="0">
              <a:spcBef>
                <a:spcPts val="0"/>
              </a:spcBef>
              <a:spcAft>
                <a:spcPts val="0"/>
              </a:spcAft>
              <a:buSzPct val="100000"/>
              <a:buFont typeface="Calibri"/>
              <a:buChar char="•"/>
            </a:pPr>
            <a:r>
              <a:rPr lang="en" sz="2585" u="sng">
                <a:solidFill>
                  <a:schemeClr val="hlink"/>
                </a:solidFill>
                <a:hlinkClick r:id="rId3"/>
              </a:rPr>
              <a:t>Monitoring Schedule</a:t>
            </a:r>
            <a:r>
              <a:rPr lang="en" sz="2585"/>
              <a:t> is posted on the Federal Programs Monitoring </a:t>
            </a:r>
            <a:r>
              <a:rPr lang="en" sz="2585" u="sng">
                <a:solidFill>
                  <a:schemeClr val="hlink"/>
                </a:solidFill>
                <a:hlinkClick r:id="rId4"/>
              </a:rPr>
              <a:t>website</a:t>
            </a:r>
            <a:r>
              <a:rPr lang="en" sz="2585"/>
              <a:t>.</a:t>
            </a:r>
            <a:endParaRPr sz="2585"/>
          </a:p>
          <a:p>
            <a:pPr marL="0" lvl="0" indent="0" algn="l" rtl="0">
              <a:spcBef>
                <a:spcPts val="0"/>
              </a:spcBef>
              <a:spcAft>
                <a:spcPts val="0"/>
              </a:spcAft>
              <a:buNone/>
            </a:pPr>
            <a:endParaRPr sz="2585"/>
          </a:p>
          <a:p>
            <a:pPr marL="342900" lvl="0" indent="-292349" algn="l" rtl="0">
              <a:spcBef>
                <a:spcPts val="0"/>
              </a:spcBef>
              <a:spcAft>
                <a:spcPts val="0"/>
              </a:spcAft>
              <a:buSzPct val="100000"/>
              <a:buFont typeface="Calibri"/>
              <a:buChar char="•"/>
            </a:pPr>
            <a:r>
              <a:rPr lang="en" sz="2585"/>
              <a:t>28 LEAs, including 1 BOCES, will be monitored in 2024-2025</a:t>
            </a:r>
            <a:endParaRPr sz="2585"/>
          </a:p>
          <a:p>
            <a:pPr marL="0" lvl="0" indent="0" algn="l" rtl="0">
              <a:spcBef>
                <a:spcPts val="0"/>
              </a:spcBef>
              <a:spcAft>
                <a:spcPts val="0"/>
              </a:spcAft>
              <a:buNone/>
            </a:pPr>
            <a:endParaRPr/>
          </a:p>
        </p:txBody>
      </p:sp>
      <p:pic>
        <p:nvPicPr>
          <p:cNvPr id="213" name="Google Shape;213;p24" descr="Monitoring Schedule table as shown in slide 1."/>
          <p:cNvPicPr preferRelativeResize="0"/>
          <p:nvPr/>
        </p:nvPicPr>
        <p:blipFill>
          <a:blip r:embed="rId5">
            <a:alphaModFix/>
          </a:blip>
          <a:stretch>
            <a:fillRect/>
          </a:stretch>
        </p:blipFill>
        <p:spPr>
          <a:xfrm>
            <a:off x="4923870" y="978600"/>
            <a:ext cx="3461466" cy="4011018"/>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3950</Words>
  <Application>Microsoft Office PowerPoint</Application>
  <PresentationFormat>On-screen Show (16:9)</PresentationFormat>
  <Paragraphs>367</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Roboto</vt:lpstr>
      <vt:lpstr>Arial</vt:lpstr>
      <vt:lpstr>1_Office Theme</vt:lpstr>
      <vt:lpstr>ESEA 2024-2025 Monitoring Schedule</vt:lpstr>
      <vt:lpstr>Federal Programs Monitoring Overview</vt:lpstr>
      <vt:lpstr>Outcomes for Today’s Training</vt:lpstr>
      <vt:lpstr>Overview </vt:lpstr>
      <vt:lpstr>Purpose and Components </vt:lpstr>
      <vt:lpstr>Lessons from 2023-2024</vt:lpstr>
      <vt:lpstr>Program Monitoring Timeline  and Notification  </vt:lpstr>
      <vt:lpstr>Timeline </vt:lpstr>
      <vt:lpstr>Monitoring Schedule</vt:lpstr>
      <vt:lpstr>Risk Assessment - Program Indicators</vt:lpstr>
      <vt:lpstr>Completing the  Program Monitoring Self-Assessment  (PMSA)</vt:lpstr>
      <vt:lpstr>Getting Started</vt:lpstr>
      <vt:lpstr>GAINS User Roles</vt:lpstr>
      <vt:lpstr>Time Commitment for the PMSA</vt:lpstr>
      <vt:lpstr>PMSA Deadline</vt:lpstr>
      <vt:lpstr>Sections of the Self-Assessment</vt:lpstr>
      <vt:lpstr>Sample Section View</vt:lpstr>
      <vt:lpstr>Program Requirements Document</vt:lpstr>
      <vt:lpstr>Program Requirements</vt:lpstr>
      <vt:lpstr>Self-Rating Based on Statutory Requirements</vt:lpstr>
      <vt:lpstr>Self-Ratings</vt:lpstr>
      <vt:lpstr>Required Narrative</vt:lpstr>
      <vt:lpstr>Overview of Statutory Requirements</vt:lpstr>
      <vt:lpstr>Requested Support</vt:lpstr>
      <vt:lpstr>GAINS Walkthrough</vt:lpstr>
      <vt:lpstr>Resource</vt:lpstr>
      <vt:lpstr>BOCES and Member Districts</vt:lpstr>
      <vt:lpstr>Next Steps</vt:lpstr>
      <vt:lpstr>After the PMSA… </vt:lpstr>
      <vt:lpstr>Report Terms to Know…</vt:lpstr>
      <vt:lpstr>Corrective Action Planning (Tiers II and III only)</vt:lpstr>
      <vt:lpstr>Questions at this Point?</vt:lpstr>
      <vt:lpstr>CDE Program Monitoring Team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Patino, Yazmine</dc:creator>
  <cp:lastModifiedBy>Patino, Yazmine</cp:lastModifiedBy>
  <cp:revision>4</cp:revision>
  <dcterms:modified xsi:type="dcterms:W3CDTF">2024-09-12T22:48:36Z</dcterms:modified>
</cp:coreProperties>
</file>