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64" r:id="rId5"/>
    <p:sldId id="265" r:id="rId6"/>
    <p:sldId id="266" r:id="rId7"/>
    <p:sldId id="267" r:id="rId8"/>
    <p:sldId id="262" r:id="rId9"/>
    <p:sldId id="268" r:id="rId10"/>
    <p:sldId id="259" r:id="rId11"/>
    <p:sldId id="260" r:id="rId12"/>
    <p:sldId id="261" r:id="rId13"/>
    <p:sldId id="263"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2915" autoAdjust="0"/>
  </p:normalViewPr>
  <p:slideViewPr>
    <p:cSldViewPr snapToGrid="0">
      <p:cViewPr varScale="1">
        <p:scale>
          <a:sx n="71" d="100"/>
          <a:sy n="71" d="100"/>
        </p:scale>
        <p:origin x="1051" y="53"/>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11/24/2021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training will be providing a brief overview of the Post-Award Revision process for the Consolidated Federal Programs Application.</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a:p>
        </p:txBody>
      </p:sp>
    </p:spTree>
    <p:extLst>
      <p:ext uri="{BB962C8B-B14F-4D97-AF65-F5344CB8AC3E}">
        <p14:creationId xmlns:p14="http://schemas.microsoft.com/office/powerpoint/2010/main" val="27200909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following slides will provide several</a:t>
            </a:r>
            <a:r>
              <a:rPr lang="en-US" baseline="0" dirty="0"/>
              <a:t> examples to help differentiate between revisions that need to be submitted through the Post-Award Revision system and those that do not.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a:p>
        </p:txBody>
      </p:sp>
    </p:spTree>
    <p:extLst>
      <p:ext uri="{BB962C8B-B14F-4D97-AF65-F5344CB8AC3E}">
        <p14:creationId xmlns:p14="http://schemas.microsoft.com/office/powerpoint/2010/main" val="1441861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In the first scenario,</a:t>
            </a:r>
            <a:r>
              <a:rPr lang="en-US" baseline="0" dirty="0"/>
              <a:t> an LEA has determined that it will not spend Title IV funds as initially planned.  They are REAP-eligible and would like to REAP the funds from Title IV into Title I.  The funds will be used to support the salary of the Title I teacher.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Should this change be submitted through the PAR system?   </a:t>
            </a:r>
          </a:p>
          <a:p>
            <a:pPr marL="0" lvl="0" indent="0" algn="l" rtl="0">
              <a:spcBef>
                <a:spcPts val="0"/>
              </a:spcBef>
              <a:spcAft>
                <a:spcPts val="0"/>
              </a:spcAft>
              <a:buNone/>
            </a:pP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a:p>
        </p:txBody>
      </p:sp>
    </p:spTree>
    <p:extLst>
      <p:ext uri="{BB962C8B-B14F-4D97-AF65-F5344CB8AC3E}">
        <p14:creationId xmlns:p14="http://schemas.microsoft.com/office/powerpoint/2010/main" val="4052409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answer</a:t>
            </a:r>
            <a:r>
              <a:rPr lang="en-US" baseline="0" dirty="0"/>
              <a:t> is yes.  (Assuming they are REAP eligible…) </a:t>
            </a:r>
            <a:r>
              <a:rPr lang="en-US" dirty="0"/>
              <a:t>The LEA is exercising their flexibility to use funds</a:t>
            </a:r>
            <a:r>
              <a:rPr lang="en-US" baseline="0" dirty="0"/>
              <a:t> to meet the intent and purpose of other programs.  This revision request will </a:t>
            </a:r>
            <a:r>
              <a:rPr lang="en-US" dirty="0"/>
              <a:t>need to be submitted through</a:t>
            </a:r>
            <a:r>
              <a:rPr lang="en-US" baseline="0" dirty="0"/>
              <a:t> the PAR system.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13</a:t>
            </a:fld>
            <a:endParaRPr lang="en-US"/>
          </a:p>
        </p:txBody>
      </p:sp>
    </p:spTree>
    <p:extLst>
      <p:ext uri="{BB962C8B-B14F-4D97-AF65-F5344CB8AC3E}">
        <p14:creationId xmlns:p14="http://schemas.microsoft.com/office/powerpoint/2010/main" val="3262452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baseline="0" dirty="0"/>
              <a:t>In the second scenario, an LEA has determined that the transportation costs for an activity within their initial application is $40 less than they budgeted.  They want to adjust the line item budget to reflect the final cost of the activity.  This change does not exceed 10% for the program category or object code.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Should this change be submitted through the PAR system?   </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14</a:t>
            </a:fld>
            <a:endParaRPr lang="en-US"/>
          </a:p>
        </p:txBody>
      </p:sp>
    </p:spTree>
    <p:extLst>
      <p:ext uri="{BB962C8B-B14F-4D97-AF65-F5344CB8AC3E}">
        <p14:creationId xmlns:p14="http://schemas.microsoft.com/office/powerpoint/2010/main" val="34357770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The LEA does not need to submit a PAR</a:t>
            </a:r>
            <a:r>
              <a:rPr lang="en-US" baseline="0" dirty="0"/>
              <a:t> request to adjust the amount of the line item since the change from budgeted to actual will not exceed 10% for the program category or object code from the total budget as it was last approved.  </a:t>
            </a:r>
          </a:p>
          <a:p>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15</a:t>
            </a:fld>
            <a:endParaRPr lang="en-US"/>
          </a:p>
        </p:txBody>
      </p:sp>
    </p:spTree>
    <p:extLst>
      <p:ext uri="{BB962C8B-B14F-4D97-AF65-F5344CB8AC3E}">
        <p14:creationId xmlns:p14="http://schemas.microsoft.com/office/powerpoint/2010/main" val="3968047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In our</a:t>
            </a:r>
            <a:r>
              <a:rPr lang="en-US" baseline="0" dirty="0"/>
              <a:t> final scenario, the LEA is considering a revision due to being unable to fill an interventionist position.  The LEA would like to reallocate the funds and send several teachers to the National ESEA Conference.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Should this change be submitted through the PAR system?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16</a:t>
            </a:fld>
            <a:endParaRPr lang="en-US"/>
          </a:p>
        </p:txBody>
      </p:sp>
    </p:spTree>
    <p:extLst>
      <p:ext uri="{BB962C8B-B14F-4D97-AF65-F5344CB8AC3E}">
        <p14:creationId xmlns:p14="http://schemas.microsoft.com/office/powerpoint/2010/main" val="16236099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Yes.  The LEA is changing</a:t>
            </a:r>
            <a:r>
              <a:rPr lang="en-US" baseline="0" dirty="0"/>
              <a:t> the overall scope of the activity and is changing the intent of the funds.  These changes require approval, and therefore, </a:t>
            </a:r>
            <a:r>
              <a:rPr lang="en-US" dirty="0"/>
              <a:t>need to be submitted through the PAR system.  </a:t>
            </a:r>
            <a:r>
              <a:rPr lang="en-US" baseline="0" dirty="0"/>
              <a:t>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17</a:t>
            </a:fld>
            <a:endParaRPr lang="en-US"/>
          </a:p>
        </p:txBody>
      </p:sp>
    </p:spTree>
    <p:extLst>
      <p:ext uri="{BB962C8B-B14F-4D97-AF65-F5344CB8AC3E}">
        <p14:creationId xmlns:p14="http://schemas.microsoft.com/office/powerpoint/2010/main" val="1787361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this</a:t>
            </a:r>
            <a:r>
              <a:rPr lang="en-US" baseline="0" dirty="0"/>
              <a:t> next section, we will be reviewing the technical aspects of how to enter a PAR request.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18</a:t>
            </a:fld>
            <a:endParaRPr lang="en-US"/>
          </a:p>
        </p:txBody>
      </p:sp>
    </p:spTree>
    <p:extLst>
      <p:ext uri="{BB962C8B-B14F-4D97-AF65-F5344CB8AC3E}">
        <p14:creationId xmlns:p14="http://schemas.microsoft.com/office/powerpoint/2010/main" val="1523097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rtl="0">
              <a:lnSpc>
                <a:spcPct val="100000"/>
              </a:lnSpc>
              <a:spcBef>
                <a:spcPts val="0"/>
              </a:spcBef>
              <a:spcAft>
                <a:spcPts val="0"/>
              </a:spcAft>
              <a:buClr>
                <a:schemeClr val="dk1"/>
              </a:buClr>
              <a:buSzPts val="1200"/>
              <a:buFont typeface="Calibri"/>
              <a:buNone/>
            </a:pPr>
            <a:r>
              <a:rPr lang="en-US" dirty="0"/>
              <a:t>The Consolidated Application is on the identity management system. If you do not have access to the most recent application, you will have to reach out to your local access manager (LAM). The LAM will then need to assign your credentials to “CONSAPP.” Once “CONSAPP” is assigned, you will be able to access the application. </a:t>
            </a:r>
            <a:endParaRPr lang="en-US" baseline="0" dirty="0"/>
          </a:p>
          <a:p>
            <a:pPr marL="0" marR="0" lvl="0" indent="0" algn="l" rtl="0">
              <a:lnSpc>
                <a:spcPct val="100000"/>
              </a:lnSpc>
              <a:spcBef>
                <a:spcPts val="0"/>
              </a:spcBef>
              <a:spcAft>
                <a:spcPts val="0"/>
              </a:spcAft>
              <a:buClr>
                <a:schemeClr val="dk1"/>
              </a:buClr>
              <a:buSzPts val="1200"/>
              <a:buFont typeface="Calibri"/>
              <a:buNone/>
            </a:pPr>
            <a:endParaRPr lang="en-US" baseline="0" dirty="0"/>
          </a:p>
          <a:p>
            <a:pPr marL="0" marR="0" lvl="0" indent="0" algn="l" rtl="0">
              <a:lnSpc>
                <a:spcPct val="100000"/>
              </a:lnSpc>
              <a:spcBef>
                <a:spcPts val="0"/>
              </a:spcBef>
              <a:spcAft>
                <a:spcPts val="0"/>
              </a:spcAft>
              <a:buClr>
                <a:schemeClr val="dk1"/>
              </a:buClr>
              <a:buSzPts val="1200"/>
              <a:buFont typeface="Calibri"/>
              <a:buNone/>
            </a:pPr>
            <a:r>
              <a:rPr lang="en-US" dirty="0"/>
              <a:t>If you need additional support with logging in, please send an email to consolidatedapplications@cde.state.co.us.  </a:t>
            </a:r>
          </a:p>
          <a:p>
            <a:pPr marL="0" lvl="0" indent="0" algn="l" rtl="0">
              <a:spcBef>
                <a:spcPts val="0"/>
              </a:spcBef>
              <a:spcAft>
                <a:spcPts val="0"/>
              </a:spcAft>
              <a:buNone/>
            </a:pP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19</a:t>
            </a:fld>
            <a:endParaRPr lang="en-US"/>
          </a:p>
        </p:txBody>
      </p:sp>
    </p:spTree>
    <p:extLst>
      <p:ext uri="{BB962C8B-B14F-4D97-AF65-F5344CB8AC3E}">
        <p14:creationId xmlns:p14="http://schemas.microsoft.com/office/powerpoint/2010/main" val="23228217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Once you have entered</a:t>
            </a:r>
            <a:r>
              <a:rPr lang="en-US" baseline="0" dirty="0"/>
              <a:t> the application, select the “Funds” tab for each Title program.  </a:t>
            </a:r>
            <a:r>
              <a:rPr lang="en-US" dirty="0"/>
              <a:t>You will use the edit tool which appears as a pencil icon to make updates to the activity description, dollar amount, or any other changes.  There will also be a comment box available for each budget line item.  This comment box will be located below the “Amount” field and should be used to provide a brief narrative description of the requested change.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 following slide shows the</a:t>
            </a:r>
            <a:r>
              <a:rPr lang="en-US" baseline="0" dirty="0"/>
              <a:t> window that will appear after clicking on the edit tool.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20</a:t>
            </a:fld>
            <a:endParaRPr lang="en-US"/>
          </a:p>
        </p:txBody>
      </p:sp>
    </p:spTree>
    <p:extLst>
      <p:ext uri="{BB962C8B-B14F-4D97-AF65-F5344CB8AC3E}">
        <p14:creationId xmlns:p14="http://schemas.microsoft.com/office/powerpoint/2010/main" val="690506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baseline="0" dirty="0"/>
              <a:t>The purpose of the Post-Award Revision, or PAR, process is to provide </a:t>
            </a:r>
            <a:r>
              <a:rPr lang="en-US" dirty="0"/>
              <a:t>the opportunity for LEAs and BOCES to make adjustments or revisions to the activities and budget</a:t>
            </a:r>
            <a:r>
              <a:rPr lang="en-US" baseline="0" dirty="0"/>
              <a:t> th</a:t>
            </a:r>
            <a:r>
              <a:rPr lang="en-US" dirty="0"/>
              <a:t>at were approved through the initial Consolidated Application review process.</a:t>
            </a:r>
            <a:r>
              <a:rPr lang="en-US" baseline="0" dirty="0"/>
              <a:t>  This process is intended to capture changes to the use of federal funds that need approval after the initial application has been submitted.  </a:t>
            </a:r>
            <a:r>
              <a:rPr lang="en-US" dirty="0"/>
              <a:t>  </a:t>
            </a:r>
          </a:p>
          <a:p>
            <a:pPr marL="0" lvl="0" indent="0" algn="l" rtl="0">
              <a:spcBef>
                <a:spcPts val="0"/>
              </a:spcBef>
              <a:spcAft>
                <a:spcPts val="0"/>
              </a:spcAft>
              <a:buNone/>
            </a:pP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16319627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what</a:t>
            </a:r>
            <a:r>
              <a:rPr lang="en-US" baseline="0" dirty="0"/>
              <a:t> you will see after clicking on the edit tool.  To note, your line item edit screen will not be blank.  </a:t>
            </a:r>
          </a:p>
          <a:p>
            <a:endParaRPr lang="en-US" baseline="0" dirty="0"/>
          </a:p>
          <a:p>
            <a:r>
              <a:rPr lang="en-US" baseline="0" dirty="0"/>
              <a:t>You will use this format to make revision requests to previously submitted budget line items within each Title program.  Once the information has been entered, save your changes.  </a:t>
            </a:r>
          </a:p>
          <a:p>
            <a:endParaRPr lang="en-US" u="sng" baseline="0" dirty="0"/>
          </a:p>
          <a:p>
            <a:r>
              <a:rPr lang="en-US" u="none" baseline="0" dirty="0">
                <a:effectLst/>
              </a:rPr>
              <a:t>As mentioned before, the rationale and narrative description of the change will be located below the “Amount” field on the Funds tab.  </a:t>
            </a:r>
            <a:endParaRPr lang="en-US" u="none" dirty="0">
              <a:effectLst/>
            </a:endParaRP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21</a:t>
            </a:fld>
            <a:endParaRPr lang="en-US"/>
          </a:p>
        </p:txBody>
      </p:sp>
    </p:spTree>
    <p:extLst>
      <p:ext uri="{BB962C8B-B14F-4D97-AF65-F5344CB8AC3E}">
        <p14:creationId xmlns:p14="http://schemas.microsoft.com/office/powerpoint/2010/main" val="32602954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Prior to submitting your PAR requests</a:t>
            </a:r>
            <a:r>
              <a:rPr lang="en-US" baseline="0" dirty="0"/>
              <a:t> to CDE</a:t>
            </a:r>
            <a:r>
              <a:rPr lang="en-US" dirty="0"/>
              <a:t>, you should confirm that all Title programs have been reviewed.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 new signature authorization is not required, however, LEAs and BOCES should be continually apprising Board members of changes to initial plans.</a:t>
            </a:r>
            <a:r>
              <a:rPr lang="en-US" baseline="0" dirty="0"/>
              <a:t>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And, again, </a:t>
            </a:r>
            <a:r>
              <a:rPr lang="en-US" dirty="0"/>
              <a:t>multiple submissions can be made until the Post-Award Revision window closes on Tuesday, April 30, 2019.  </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22</a:t>
            </a:fld>
            <a:endParaRPr lang="en-US"/>
          </a:p>
        </p:txBody>
      </p:sp>
    </p:spTree>
    <p:extLst>
      <p:ext uri="{BB962C8B-B14F-4D97-AF65-F5344CB8AC3E}">
        <p14:creationId xmlns:p14="http://schemas.microsoft.com/office/powerpoint/2010/main" val="8252394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a:t>
            </a:r>
            <a:r>
              <a:rPr lang="en-US" baseline="0" dirty="0"/>
              <a:t> the last few slides, we want to let you know what will happen once you have submitted your Post-Award Revision requests.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23</a:t>
            </a:fld>
            <a:endParaRPr lang="en-US"/>
          </a:p>
        </p:txBody>
      </p:sp>
    </p:spTree>
    <p:extLst>
      <p:ext uri="{BB962C8B-B14F-4D97-AF65-F5344CB8AC3E}">
        <p14:creationId xmlns:p14="http://schemas.microsoft.com/office/powerpoint/2010/main" val="16668687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CDE Program staff will review Post-Award Revision requests on a continuous basis until April</a:t>
            </a:r>
            <a:r>
              <a:rPr lang="en-US" baseline="0" dirty="0"/>
              <a:t> 30</a:t>
            </a:r>
            <a:r>
              <a:rPr lang="en-US" baseline="30000" dirty="0"/>
              <a:t>th</a:t>
            </a:r>
            <a:r>
              <a:rPr lang="en-US" dirty="0"/>
              <a:t>.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You should anticipate a response with approval or a request for additional information no later than two weeks after submitting a revision request.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As always, please</a:t>
            </a:r>
            <a:r>
              <a:rPr lang="en-US" baseline="0" dirty="0"/>
              <a:t> f</a:t>
            </a:r>
            <a:r>
              <a:rPr lang="en-US" dirty="0"/>
              <a:t>eel free to reach out to your ESEA Regional Contact with questions.  Our contact information is</a:t>
            </a:r>
            <a:r>
              <a:rPr lang="en-US" baseline="0" dirty="0"/>
              <a:t> included on the next slide.  </a:t>
            </a:r>
            <a:r>
              <a:rPr lang="en-US" dirty="0"/>
              <a:t>You can also send general questions to consolidatedapplications@cde.state.co.us.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We are here to help!</a:t>
            </a:r>
            <a:r>
              <a:rPr lang="en-US" baseline="0" dirty="0"/>
              <a:t>  Please </a:t>
            </a:r>
            <a:r>
              <a:rPr lang="en-US" dirty="0"/>
              <a:t>call us if you need support or have</a:t>
            </a:r>
            <a:r>
              <a:rPr lang="en-US" baseline="0" dirty="0"/>
              <a:t> any questions</a:t>
            </a:r>
            <a:r>
              <a:rPr lang="en-US" dirty="0"/>
              <a:t>.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look forward to working with you during the Post-Award Revision process.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Thank you for your time! </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24</a:t>
            </a:fld>
            <a:endParaRPr lang="en-US"/>
          </a:p>
        </p:txBody>
      </p:sp>
    </p:spTree>
    <p:extLst>
      <p:ext uri="{BB962C8B-B14F-4D97-AF65-F5344CB8AC3E}">
        <p14:creationId xmlns:p14="http://schemas.microsoft.com/office/powerpoint/2010/main" val="161283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this point in the application process, all activities have been reviewed and approved. Revisions to the activities listed in the budget are necessary to ensure that the budget activities align with what is approved by CDE. </a:t>
            </a:r>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962838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 information on this slide provides</a:t>
            </a:r>
            <a:r>
              <a:rPr lang="en-US" baseline="0" dirty="0"/>
              <a:t> an overview of the types of revision requests that need to be submitted through the PAR process. </a:t>
            </a:r>
          </a:p>
          <a:p>
            <a:pPr marL="0" lvl="0" indent="0" algn="l" rtl="0">
              <a:spcBef>
                <a:spcPts val="0"/>
              </a:spcBef>
              <a:spcAft>
                <a:spcPts val="0"/>
              </a:spcAft>
              <a:buNone/>
            </a:pPr>
            <a:endParaRPr lang="en-US" dirty="0"/>
          </a:p>
          <a:p>
            <a:pPr marL="0" lvl="0" indent="0" algn="l" rtl="0">
              <a:spcBef>
                <a:spcPts val="0"/>
              </a:spcBef>
              <a:spcAft>
                <a:spcPts val="0"/>
              </a:spcAft>
              <a:buNone/>
            </a:pPr>
            <a:r>
              <a:rPr lang="en-US" baseline="0" dirty="0"/>
              <a:t>The first situation is when changes to the cost of </a:t>
            </a:r>
            <a:r>
              <a:rPr lang="en-US" b="1" baseline="0" dirty="0"/>
              <a:t>any</a:t>
            </a:r>
            <a:r>
              <a:rPr lang="en-US" baseline="0" dirty="0"/>
              <a:t> equipment purchases from the budget as it was last approved.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Another consideration LEAs should make during the PAR window is if you need to update your indirect costs.  If the LEA overrode the indirect amount allocated, or if the LEA will now take the amount that was previously reduced, a PAR request should be submitted.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LEAs should also submit PAR requests when there is a change in the scope or objective for the use of the Title funds.  If you had initially submitted a plan to use funds for Professional Development and has now decided to use the same funds to support Instructional materials, approval needs to be obtained.  This would also apply to a change in the use of funds from Professional Development to supporting a salaried position for an Interventionist.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If an LEA is making changes among direct cost programs </a:t>
            </a:r>
            <a:r>
              <a:rPr lang="en-US" u="sng" baseline="0" dirty="0"/>
              <a:t>or</a:t>
            </a:r>
            <a:r>
              <a:rPr lang="en-US" baseline="0" dirty="0"/>
              <a:t> within object categories, such as Salaries or Benefits, and these changes will exceed 10% of the total budget as last approved, you are also required to submit a PAR request.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When submitting the request, the PAR system will ask for a rationale for the changes, just as when the initial Consolidated Application was submitted.  These rationale statements will be reviewed by CDE Program staff and feedback will be provided.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a:p>
        </p:txBody>
      </p:sp>
    </p:spTree>
    <p:extLst>
      <p:ext uri="{BB962C8B-B14F-4D97-AF65-F5344CB8AC3E}">
        <p14:creationId xmlns:p14="http://schemas.microsoft.com/office/powerpoint/2010/main" val="2545983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There are a few possible exceptions to the PAR process.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Minor changes that do not alter the overall scope or goals of the pre-approved application do not need to be submitted.  For example, a revision request might not need to be submitted if a reading intervention training for new teachers was increased from 2 days to 3 days or if the number of days for new teachers to observe in master teachers’ classrooms increased from the initial plan.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 PAR system also does not need to be used to reflect actual costs when they differ from projected costs.</a:t>
            </a:r>
            <a:r>
              <a:rPr lang="en-US" baseline="0" dirty="0"/>
              <a:t>  LEAs will submit the changes for actual costs through their End-of-Year financial reports.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If these types of revisions change the scope of the activity or fall under the guidance on the previous slide, then a PAR request must be submitted.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2805205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The PAR system becomes available after all districts have received final approval.  Once open, the revision system will remain open through June 30th.</a:t>
            </a:r>
            <a:r>
              <a:rPr lang="en-US" baseline="0" dirty="0"/>
              <a:t>  </a:t>
            </a:r>
            <a:r>
              <a:rPr lang="en-US" dirty="0"/>
              <a:t>We would ask</a:t>
            </a:r>
            <a:r>
              <a:rPr lang="en-US" baseline="0" dirty="0"/>
              <a:t> </a:t>
            </a:r>
            <a:r>
              <a:rPr lang="en-US" dirty="0"/>
              <a:t>that you do not submit any revision requests to us until the system is available in December.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encourage you to submit changes for all ESEA Title programs with each revision request submitted.  We understand that some</a:t>
            </a:r>
            <a:r>
              <a:rPr lang="en-US" baseline="0" dirty="0"/>
              <a:t> </a:t>
            </a:r>
            <a:r>
              <a:rPr lang="en-US" dirty="0"/>
              <a:t>changes will continue to be made throughout the window, so you have the opportunity</a:t>
            </a:r>
            <a:r>
              <a:rPr lang="en-US" baseline="0" dirty="0"/>
              <a:t> for </a:t>
            </a:r>
            <a:r>
              <a:rPr lang="en-US" dirty="0"/>
              <a:t>multiple submissions</a:t>
            </a:r>
            <a:r>
              <a:rPr lang="en-US" baseline="0" dirty="0"/>
              <a:t> if needed</a:t>
            </a:r>
            <a:r>
              <a:rPr lang="en-US" dirty="0"/>
              <a:t>.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would like to point out that we do not grant approval</a:t>
            </a:r>
            <a:r>
              <a:rPr lang="en-US" baseline="0" dirty="0"/>
              <a:t> for activities outside of the Consolidated Application.  We can provide input on whether activities are allowable uses of Title funds.  We also want to remind you that p</a:t>
            </a:r>
            <a:r>
              <a:rPr lang="en-US" dirty="0"/>
              <a:t>re-approval is not required in order to obligate funds; however, all activities must be approved in the online application platform or Post-Award Revision</a:t>
            </a:r>
            <a:r>
              <a:rPr lang="en-US" baseline="0" dirty="0"/>
              <a:t> </a:t>
            </a:r>
            <a:r>
              <a:rPr lang="en-US" dirty="0"/>
              <a:t>system before an LEA may seek reimbursement for the activity.</a:t>
            </a:r>
          </a:p>
          <a:p>
            <a:pPr marL="0" lvl="0" indent="0" algn="l" rtl="0">
              <a:spcBef>
                <a:spcPts val="0"/>
              </a:spcBef>
              <a:spcAft>
                <a:spcPts val="0"/>
              </a:spcAft>
              <a:buNone/>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During the Post-Award Revision window, the Cross Program and Narrative responses will be locked.  You will need to wait until the next application opens to make revisions to plans and processes.  The focus of the Post-Award Revision process is to make adjustments to budget line items.  If you want to discuss possible program changes, please contact your ESEA Regional Contact.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2580583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  The PAR window</a:t>
            </a:r>
            <a:r>
              <a:rPr lang="en-US" baseline="0" dirty="0"/>
              <a:t> is open.  Now what?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1860578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When you first enter the Post-Award</a:t>
            </a:r>
            <a:r>
              <a:rPr lang="en-US" baseline="0" dirty="0"/>
              <a:t> Revision system, you should plan to review your final allocations that </a:t>
            </a:r>
            <a:r>
              <a:rPr lang="en-US" dirty="0"/>
              <a:t>will be prepopulated in the</a:t>
            </a:r>
            <a:r>
              <a:rPr lang="en-US" baseline="0" dirty="0"/>
              <a:t> </a:t>
            </a:r>
            <a:r>
              <a:rPr lang="en-US" dirty="0"/>
              <a:t>system.  Y</a:t>
            </a:r>
            <a:r>
              <a:rPr lang="en-US" baseline="0" dirty="0"/>
              <a:t>ou will want to review your final allocations to determine whether revisions to the budget are necessary.  </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dirty="0"/>
              <a:t>For your reference, the final allocations will also be posted on the Grants Fiscal website</a:t>
            </a:r>
          </a:p>
          <a:p>
            <a:pPr marL="0" lvl="0" indent="0" algn="l" rtl="0">
              <a:spcBef>
                <a:spcPts val="0"/>
              </a:spcBef>
              <a:spcAft>
                <a:spcPts val="0"/>
              </a:spcAft>
              <a:buNone/>
            </a:pPr>
            <a:endParaRPr lang="en-US" baseline="0" dirty="0"/>
          </a:p>
          <a:p>
            <a:pPr marL="0" lvl="0" indent="0" algn="l" rtl="0">
              <a:spcBef>
                <a:spcPts val="0"/>
              </a:spcBef>
              <a:spcAft>
                <a:spcPts val="0"/>
              </a:spcAft>
              <a:buNone/>
            </a:pPr>
            <a:r>
              <a:rPr lang="en-US" baseline="0" dirty="0"/>
              <a:t>We also ask that you take this opportunity to review your district contact information and make any necessary changes necessary.  This will help facilitate communication between LEAS, BOCES, and CDE.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780567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r>
              <a:rPr lang="en-US" dirty="0"/>
              <a:t>After reviewing</a:t>
            </a:r>
            <a:r>
              <a:rPr lang="en-US" baseline="0" dirty="0"/>
              <a:t> your final allocations, you will want to consider several questions to determine if you need to submit revisions.  </a:t>
            </a:r>
          </a:p>
          <a:p>
            <a:pPr marL="0" lvl="0" indent="0" algn="l"/>
            <a:endParaRPr lang="en-US" baseline="0" dirty="0"/>
          </a:p>
          <a:p>
            <a:pPr marL="0" lvl="0" indent="0" algn="l"/>
            <a:r>
              <a:rPr lang="en-US" baseline="0" dirty="0"/>
              <a:t>Is your final allocation different from your initial allocation?  </a:t>
            </a:r>
          </a:p>
          <a:p>
            <a:pPr marL="0" lvl="0" indent="0" algn="l"/>
            <a:endParaRPr lang="en-US" baseline="0" dirty="0"/>
          </a:p>
          <a:p>
            <a:pPr marL="0" lvl="0" indent="0" algn="l"/>
            <a:r>
              <a:rPr lang="en-US" baseline="0" dirty="0"/>
              <a:t>Have you changed the scope of how you will spend Title program funds?  </a:t>
            </a:r>
          </a:p>
          <a:p>
            <a:pPr marL="0" lvl="0" indent="0" algn="l"/>
            <a:endParaRPr lang="en-US" baseline="0" dirty="0"/>
          </a:p>
          <a:p>
            <a:pPr marL="0" lvl="0" indent="0" algn="l"/>
            <a:r>
              <a:rPr lang="en-US" baseline="0" dirty="0"/>
              <a:t>Have the final allocations impacted your Indirect Costs?  </a:t>
            </a:r>
          </a:p>
          <a:p>
            <a:pPr marL="0" lvl="0" indent="0" algn="l"/>
            <a:endParaRPr lang="en-US" baseline="0" dirty="0"/>
          </a:p>
          <a:p>
            <a:pPr marL="0" lvl="0" indent="0" algn="l"/>
            <a:r>
              <a:rPr lang="en-US" baseline="0" dirty="0"/>
              <a:t>If your answer “yes” to any of these questions, you may need to submit revisions through the Post-Award Revision system.  </a:t>
            </a:r>
          </a:p>
          <a:p>
            <a:pPr marL="0" lvl="0" indent="0" algn="l"/>
            <a:endParaRPr lang="en-US" baseline="0" dirty="0"/>
          </a:p>
          <a:p>
            <a:pPr marL="0" lvl="0" indent="0" algn="l"/>
            <a:r>
              <a:rPr lang="en-US" baseline="0" dirty="0"/>
              <a:t>Let’s consider some examples.  </a:t>
            </a:r>
            <a:endParaRPr lang="en-US" dirty="0"/>
          </a:p>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32060098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488B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www.cde.state.co.us/idm"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hyperlink" Target="mailto:consolidatedapplications@cde.state.co.us" TargetMode="External"/><Relationship Id="rId4" Type="http://schemas.openxmlformats.org/officeDocument/2006/relationships/hyperlink" Target="https://edx.cde.state.co.us/CDEIdM/districtLAMSupport.js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de.state.co.us/fedprograms/regionalcontactspage" TargetMode="External"/><Relationship Id="rId2" Type="http://schemas.openxmlformats.org/officeDocument/2006/relationships/notesSlide" Target="../notesSlides/notesSlide23.xml"/><Relationship Id="rId1" Type="http://schemas.openxmlformats.org/officeDocument/2006/relationships/slideLayout" Target="../slideLayouts/slideLayout8.xml"/><Relationship Id="rId4" Type="http://schemas.openxmlformats.org/officeDocument/2006/relationships/hyperlink" Target="mailto:consolidatedapplications@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www.cde.state.co.us/cdefisgrant/allocations" TargetMode="External"/><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600" dirty="0"/>
              <a:t>Consolidated Application</a:t>
            </a:r>
            <a:br>
              <a:rPr lang="en-US" sz="3600" dirty="0"/>
            </a:br>
            <a:r>
              <a:rPr lang="en-US" sz="3600" dirty="0"/>
              <a:t>Post-Award Revision System</a:t>
            </a:r>
            <a:br>
              <a:rPr lang="en-US" sz="4000" dirty="0"/>
            </a:br>
            <a:r>
              <a:rPr lang="en-US" sz="3600" dirty="0"/>
              <a:t>(PAR)</a:t>
            </a: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449B31-6C45-4E99-BC58-03A5DAFA455F}"/>
              </a:ext>
            </a:extLst>
          </p:cNvPr>
          <p:cNvSpPr>
            <a:spLocks noGrp="1"/>
          </p:cNvSpPr>
          <p:nvPr>
            <p:ph type="title"/>
          </p:nvPr>
        </p:nvSpPr>
        <p:spPr/>
        <p:txBody>
          <a:bodyPr/>
          <a:lstStyle/>
          <a:p>
            <a:r>
              <a:rPr lang="en-US" dirty="0"/>
              <a:t>Consider the Following Questions</a:t>
            </a:r>
          </a:p>
        </p:txBody>
      </p:sp>
      <p:sp>
        <p:nvSpPr>
          <p:cNvPr id="7" name="Content Placeholder 6">
            <a:extLst>
              <a:ext uri="{FF2B5EF4-FFF2-40B4-BE49-F238E27FC236}">
                <a16:creationId xmlns:a16="http://schemas.microsoft.com/office/drawing/2014/main" id="{D2BB8B25-D30F-4E80-9E9E-7C5A84BEDEB8}"/>
              </a:ext>
            </a:extLst>
          </p:cNvPr>
          <p:cNvSpPr>
            <a:spLocks noGrp="1"/>
          </p:cNvSpPr>
          <p:nvPr>
            <p:ph idx="1"/>
          </p:nvPr>
        </p:nvSpPr>
        <p:spPr/>
        <p:txBody>
          <a:bodyPr/>
          <a:lstStyle/>
          <a:p>
            <a:pPr marL="457200" lvl="1" indent="-342900"/>
            <a:r>
              <a:rPr lang="en-US" sz="2400" dirty="0">
                <a:solidFill>
                  <a:schemeClr val="dk1"/>
                </a:solidFill>
                <a:latin typeface="Trebuchet MS" panose="020B0603020202020204" pitchFamily="34" charset="0"/>
              </a:rPr>
              <a:t>Is your final allocation different from your preliminary allocation?</a:t>
            </a:r>
          </a:p>
          <a:p>
            <a:pPr marL="457200" lvl="1" indent="-342900"/>
            <a:r>
              <a:rPr lang="en-US" sz="2400" dirty="0">
                <a:solidFill>
                  <a:schemeClr val="dk1"/>
                </a:solidFill>
                <a:latin typeface="Trebuchet MS" panose="020B0603020202020204" pitchFamily="34" charset="0"/>
              </a:rPr>
              <a:t>Have you changed the scope of how Title </a:t>
            </a:r>
            <a:r>
              <a:rPr lang="en-US" sz="2400" dirty="0">
                <a:latin typeface="Trebuchet MS" panose="020B0603020202020204" pitchFamily="34" charset="0"/>
              </a:rPr>
              <a:t>program funds will be spent?</a:t>
            </a:r>
            <a:endParaRPr lang="en-US" sz="2400" dirty="0">
              <a:solidFill>
                <a:schemeClr val="dk1"/>
              </a:solidFill>
              <a:latin typeface="Trebuchet MS" panose="020B0603020202020204" pitchFamily="34" charset="0"/>
            </a:endParaRPr>
          </a:p>
          <a:p>
            <a:pPr marL="457200" lvl="1" indent="-342900"/>
            <a:r>
              <a:rPr lang="en-US" sz="2400" dirty="0">
                <a:solidFill>
                  <a:schemeClr val="dk1"/>
                </a:solidFill>
                <a:latin typeface="Trebuchet MS" panose="020B0603020202020204" pitchFamily="34" charset="0"/>
              </a:rPr>
              <a:t>Have the allocations impacted your Indirect Costs?</a:t>
            </a:r>
          </a:p>
          <a:p>
            <a:pPr marL="0" lvl="0" indent="457200"/>
            <a:endParaRPr lang="en-US" dirty="0">
              <a:solidFill>
                <a:schemeClr val="dk1"/>
              </a:solidFill>
            </a:endParaRPr>
          </a:p>
          <a:p>
            <a:pPr marL="0" lvl="0" indent="0">
              <a:buNone/>
            </a:pPr>
            <a:r>
              <a:rPr lang="en-US" dirty="0">
                <a:solidFill>
                  <a:schemeClr val="dk1"/>
                </a:solidFill>
              </a:rPr>
              <a:t>If the answer to any of these questions is “yes,” you may need to submit revisions through the PAR system.</a:t>
            </a:r>
          </a:p>
          <a:p>
            <a:endParaRPr lang="en-US" dirty="0"/>
          </a:p>
          <a:p>
            <a:endParaRPr lang="en-US" dirty="0"/>
          </a:p>
        </p:txBody>
      </p:sp>
      <p:sp>
        <p:nvSpPr>
          <p:cNvPr id="5" name="Slide Number Placeholder 4"/>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1540298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AA4583-0460-481D-9942-C548BC53C3DC}"/>
              </a:ext>
            </a:extLst>
          </p:cNvPr>
          <p:cNvSpPr>
            <a:spLocks noGrp="1"/>
          </p:cNvSpPr>
          <p:nvPr>
            <p:ph type="ctrTitle"/>
          </p:nvPr>
        </p:nvSpPr>
        <p:spPr/>
        <p:txBody>
          <a:bodyPr/>
          <a:lstStyle/>
          <a:p>
            <a:r>
              <a:rPr lang="en-US" dirty="0"/>
              <a:t>Is a Submission Needed </a:t>
            </a:r>
          </a:p>
        </p:txBody>
      </p:sp>
      <p:sp>
        <p:nvSpPr>
          <p:cNvPr id="2" name="Slide Number Placeholder 1"/>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2930572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5DF0F1-FD12-4C3E-BFC3-7CF997561E04}"/>
              </a:ext>
            </a:extLst>
          </p:cNvPr>
          <p:cNvSpPr>
            <a:spLocks noGrp="1"/>
          </p:cNvSpPr>
          <p:nvPr>
            <p:ph type="title"/>
          </p:nvPr>
        </p:nvSpPr>
        <p:spPr/>
        <p:txBody>
          <a:bodyPr/>
          <a:lstStyle/>
          <a:p>
            <a:r>
              <a:rPr lang="en-US" dirty="0"/>
              <a:t>Scenario 1</a:t>
            </a:r>
          </a:p>
        </p:txBody>
      </p:sp>
      <p:sp>
        <p:nvSpPr>
          <p:cNvPr id="5" name="Content Placeholder 4">
            <a:extLst>
              <a:ext uri="{FF2B5EF4-FFF2-40B4-BE49-F238E27FC236}">
                <a16:creationId xmlns:a16="http://schemas.microsoft.com/office/drawing/2014/main" id="{B2E668F5-F8C0-491C-991B-281EB97EB73E}"/>
              </a:ext>
            </a:extLst>
          </p:cNvPr>
          <p:cNvSpPr>
            <a:spLocks noGrp="1"/>
          </p:cNvSpPr>
          <p:nvPr>
            <p:ph idx="1"/>
          </p:nvPr>
        </p:nvSpPr>
        <p:spPr/>
        <p:txBody>
          <a:bodyPr/>
          <a:lstStyle/>
          <a:p>
            <a:pPr marL="0" lvl="0" indent="0" rtl="0">
              <a:spcBef>
                <a:spcPts val="1000"/>
              </a:spcBef>
              <a:spcAft>
                <a:spcPts val="0"/>
              </a:spcAft>
              <a:buNone/>
            </a:pPr>
            <a:r>
              <a:rPr lang="en-US" sz="2400" dirty="0">
                <a:solidFill>
                  <a:schemeClr val="tx1"/>
                </a:solidFill>
              </a:rPr>
              <a:t>The LEA will not spend Title IV funds as initially planned.  They want to REAP the funds from Title IV into Title I.  The funds will be used to support the salary of the Title I teacher.  </a:t>
            </a:r>
          </a:p>
          <a:p>
            <a:pPr marL="0" lvl="0" indent="0" rtl="0">
              <a:spcBef>
                <a:spcPts val="1000"/>
              </a:spcBef>
              <a:spcAft>
                <a:spcPts val="0"/>
              </a:spcAft>
              <a:buNone/>
            </a:pPr>
            <a:endParaRPr lang="en-US" sz="2400" dirty="0">
              <a:solidFill>
                <a:schemeClr val="tx1"/>
              </a:solidFill>
            </a:endParaRPr>
          </a:p>
          <a:p>
            <a:pPr marL="0" indent="0">
              <a:buNone/>
            </a:pPr>
            <a:r>
              <a:rPr lang="en-US" sz="2400" i="1" dirty="0">
                <a:solidFill>
                  <a:schemeClr val="tx1"/>
                </a:solidFill>
              </a:rPr>
              <a:t>Should this change be submitted through the PAR system? </a:t>
            </a:r>
          </a:p>
          <a:p>
            <a:pPr marL="0" lvl="0" indent="0" algn="ctr" rtl="0">
              <a:spcBef>
                <a:spcPts val="1000"/>
              </a:spcBef>
              <a:spcAft>
                <a:spcPts val="0"/>
              </a:spcAft>
              <a:buNone/>
            </a:pPr>
            <a:r>
              <a:rPr lang="en-US" sz="2400" dirty="0">
                <a:solidFill>
                  <a:schemeClr val="tx1"/>
                </a:solidFill>
              </a:rPr>
              <a:t> </a:t>
            </a:r>
          </a:p>
          <a:p>
            <a:endParaRPr lang="en-US" dirty="0"/>
          </a:p>
        </p:txBody>
      </p:sp>
    </p:spTree>
    <p:extLst>
      <p:ext uri="{BB962C8B-B14F-4D97-AF65-F5344CB8AC3E}">
        <p14:creationId xmlns:p14="http://schemas.microsoft.com/office/powerpoint/2010/main" val="1155714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31D12F7-E381-4F2B-A6FA-BB86D93C321F}"/>
              </a:ext>
            </a:extLst>
          </p:cNvPr>
          <p:cNvSpPr>
            <a:spLocks noGrp="1"/>
          </p:cNvSpPr>
          <p:nvPr>
            <p:ph type="title"/>
          </p:nvPr>
        </p:nvSpPr>
        <p:spPr/>
        <p:txBody>
          <a:bodyPr/>
          <a:lstStyle/>
          <a:p>
            <a:r>
              <a:rPr lang="en-US" dirty="0"/>
              <a:t>Scenario 1: Answer</a:t>
            </a:r>
          </a:p>
        </p:txBody>
      </p:sp>
      <p:sp>
        <p:nvSpPr>
          <p:cNvPr id="7" name="Content Placeholder 6">
            <a:extLst>
              <a:ext uri="{FF2B5EF4-FFF2-40B4-BE49-F238E27FC236}">
                <a16:creationId xmlns:a16="http://schemas.microsoft.com/office/drawing/2014/main" id="{9B8E9DFC-BE7D-419A-9B41-D26F74C47985}"/>
              </a:ext>
            </a:extLst>
          </p:cNvPr>
          <p:cNvSpPr>
            <a:spLocks noGrp="1"/>
          </p:cNvSpPr>
          <p:nvPr>
            <p:ph idx="1"/>
          </p:nvPr>
        </p:nvSpPr>
        <p:spPr/>
        <p:txBody>
          <a:bodyPr/>
          <a:lstStyle/>
          <a:p>
            <a:pPr marL="0" indent="0">
              <a:buNone/>
            </a:pPr>
            <a:r>
              <a:rPr lang="en-US" dirty="0">
                <a:solidFill>
                  <a:schemeClr val="tx1"/>
                </a:solidFill>
              </a:rPr>
              <a:t>Yes. The LEA is exercising their flexibility to move funds between programs and will need to submit a revision request. </a:t>
            </a:r>
          </a:p>
          <a:p>
            <a:pPr marL="0" indent="0">
              <a:buNone/>
            </a:pPr>
            <a:endParaRPr lang="en-US" dirty="0">
              <a:solidFill>
                <a:schemeClr val="tx1"/>
              </a:solidFill>
            </a:endParaRPr>
          </a:p>
          <a:p>
            <a:pPr marL="0" indent="0">
              <a:buNone/>
            </a:pP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13</a:t>
            </a:fld>
            <a:endParaRPr lang="en-US" dirty="0"/>
          </a:p>
        </p:txBody>
      </p:sp>
    </p:spTree>
    <p:extLst>
      <p:ext uri="{BB962C8B-B14F-4D97-AF65-F5344CB8AC3E}">
        <p14:creationId xmlns:p14="http://schemas.microsoft.com/office/powerpoint/2010/main" val="4225233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9D06A39-CB87-4C09-998E-9D47434EAA8A}"/>
              </a:ext>
            </a:extLst>
          </p:cNvPr>
          <p:cNvSpPr>
            <a:spLocks noGrp="1"/>
          </p:cNvSpPr>
          <p:nvPr>
            <p:ph type="title"/>
          </p:nvPr>
        </p:nvSpPr>
        <p:spPr/>
        <p:txBody>
          <a:bodyPr/>
          <a:lstStyle/>
          <a:p>
            <a:r>
              <a:rPr lang="en-US" dirty="0"/>
              <a:t>Scenario 2</a:t>
            </a:r>
          </a:p>
        </p:txBody>
      </p:sp>
      <p:sp>
        <p:nvSpPr>
          <p:cNvPr id="6" name="Content Placeholder 5">
            <a:extLst>
              <a:ext uri="{FF2B5EF4-FFF2-40B4-BE49-F238E27FC236}">
                <a16:creationId xmlns:a16="http://schemas.microsoft.com/office/drawing/2014/main" id="{ED422EC6-3DFE-4355-903B-3540CE90A8B8}"/>
              </a:ext>
            </a:extLst>
          </p:cNvPr>
          <p:cNvSpPr>
            <a:spLocks noGrp="1"/>
          </p:cNvSpPr>
          <p:nvPr>
            <p:ph idx="1"/>
          </p:nvPr>
        </p:nvSpPr>
        <p:spPr/>
        <p:txBody>
          <a:bodyPr/>
          <a:lstStyle/>
          <a:p>
            <a:pPr marL="0" lvl="0" indent="0" rtl="0">
              <a:spcBef>
                <a:spcPts val="1000"/>
              </a:spcBef>
              <a:spcAft>
                <a:spcPts val="0"/>
              </a:spcAft>
              <a:buNone/>
            </a:pPr>
            <a:r>
              <a:rPr lang="en-US" sz="2400" dirty="0">
                <a:solidFill>
                  <a:schemeClr val="tx1"/>
                </a:solidFill>
              </a:rPr>
              <a:t>The LEA has decided to adjust the amount budgeted to reflect the final cost of an activity; transportation costs are $40 less than budgeted. </a:t>
            </a:r>
          </a:p>
          <a:p>
            <a:pPr marL="0" lvl="0" indent="0" rtl="0">
              <a:spcBef>
                <a:spcPts val="1000"/>
              </a:spcBef>
              <a:spcAft>
                <a:spcPts val="0"/>
              </a:spcAft>
              <a:buNone/>
            </a:pPr>
            <a:endParaRPr lang="en-US" sz="2400" dirty="0">
              <a:solidFill>
                <a:schemeClr val="tx1"/>
              </a:solidFill>
            </a:endParaRPr>
          </a:p>
          <a:p>
            <a:pPr marL="0" lvl="0" indent="0">
              <a:buNone/>
            </a:pPr>
            <a:r>
              <a:rPr lang="en-US" sz="2400" i="1" dirty="0">
                <a:solidFill>
                  <a:schemeClr val="tx1"/>
                </a:solidFill>
              </a:rPr>
              <a:t>Should this change be submitted through the PAR system? </a:t>
            </a:r>
          </a:p>
          <a:p>
            <a:endParaRPr lang="en-US" dirty="0"/>
          </a:p>
        </p:txBody>
      </p:sp>
      <p:sp>
        <p:nvSpPr>
          <p:cNvPr id="4" name="Slide Number Placeholder 3">
            <a:extLst>
              <a:ext uri="{FF2B5EF4-FFF2-40B4-BE49-F238E27FC236}">
                <a16:creationId xmlns:a16="http://schemas.microsoft.com/office/drawing/2014/main" id="{2CFA261D-C015-4F19-9036-F0FC4E829A2B}"/>
              </a:ext>
            </a:extLst>
          </p:cNvPr>
          <p:cNvSpPr>
            <a:spLocks noGrp="1"/>
          </p:cNvSpPr>
          <p:nvPr>
            <p:ph type="sldNum" sz="quarter" idx="12"/>
          </p:nvPr>
        </p:nvSpPr>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2739506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C37E0D2-4259-4ACE-82C1-27CEEF1518BB}"/>
              </a:ext>
            </a:extLst>
          </p:cNvPr>
          <p:cNvSpPr>
            <a:spLocks noGrp="1"/>
          </p:cNvSpPr>
          <p:nvPr>
            <p:ph type="title"/>
          </p:nvPr>
        </p:nvSpPr>
        <p:spPr/>
        <p:txBody>
          <a:bodyPr/>
          <a:lstStyle/>
          <a:p>
            <a:r>
              <a:rPr lang="en-US" dirty="0"/>
              <a:t>Scenario 2: Answer</a:t>
            </a:r>
          </a:p>
        </p:txBody>
      </p:sp>
      <p:sp>
        <p:nvSpPr>
          <p:cNvPr id="6" name="Content Placeholder 5">
            <a:extLst>
              <a:ext uri="{FF2B5EF4-FFF2-40B4-BE49-F238E27FC236}">
                <a16:creationId xmlns:a16="http://schemas.microsoft.com/office/drawing/2014/main" id="{11F9D0CE-AFF0-4CD8-B8BF-217AB0CFDED5}"/>
              </a:ext>
            </a:extLst>
          </p:cNvPr>
          <p:cNvSpPr>
            <a:spLocks noGrp="1"/>
          </p:cNvSpPr>
          <p:nvPr>
            <p:ph idx="1"/>
          </p:nvPr>
        </p:nvSpPr>
        <p:spPr/>
        <p:txBody>
          <a:bodyPr/>
          <a:lstStyle/>
          <a:p>
            <a:pPr marL="0" indent="0">
              <a:buNone/>
            </a:pPr>
            <a:r>
              <a:rPr lang="en-US" dirty="0">
                <a:solidFill>
                  <a:schemeClr val="tx1"/>
                </a:solidFill>
              </a:rPr>
              <a:t>No.  Since the amount of the change is not more than 10% of the program category or object code, a request to revise the budget is not necessary.</a:t>
            </a:r>
          </a:p>
          <a:p>
            <a:pPr marL="0" indent="0">
              <a:buNone/>
            </a:pPr>
            <a:endParaRPr lang="en-US" dirty="0"/>
          </a:p>
        </p:txBody>
      </p:sp>
      <p:sp>
        <p:nvSpPr>
          <p:cNvPr id="4" name="Slide Number Placeholder 3">
            <a:extLst>
              <a:ext uri="{FF2B5EF4-FFF2-40B4-BE49-F238E27FC236}">
                <a16:creationId xmlns:a16="http://schemas.microsoft.com/office/drawing/2014/main" id="{7FBD0C21-6E6B-4CFA-B422-A1D97B00B428}"/>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2258966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5FBBA75-E3DE-4A41-951D-57D6680C3856}"/>
              </a:ext>
            </a:extLst>
          </p:cNvPr>
          <p:cNvSpPr>
            <a:spLocks noGrp="1"/>
          </p:cNvSpPr>
          <p:nvPr>
            <p:ph type="title"/>
          </p:nvPr>
        </p:nvSpPr>
        <p:spPr/>
        <p:txBody>
          <a:bodyPr/>
          <a:lstStyle/>
          <a:p>
            <a:r>
              <a:rPr lang="en-US" dirty="0"/>
              <a:t>Scenario 3</a:t>
            </a:r>
          </a:p>
        </p:txBody>
      </p:sp>
      <p:sp>
        <p:nvSpPr>
          <p:cNvPr id="6" name="Content Placeholder 5">
            <a:extLst>
              <a:ext uri="{FF2B5EF4-FFF2-40B4-BE49-F238E27FC236}">
                <a16:creationId xmlns:a16="http://schemas.microsoft.com/office/drawing/2014/main" id="{18272E41-1931-4888-9844-AFC62840E69B}"/>
              </a:ext>
            </a:extLst>
          </p:cNvPr>
          <p:cNvSpPr>
            <a:spLocks noGrp="1"/>
          </p:cNvSpPr>
          <p:nvPr>
            <p:ph idx="1"/>
          </p:nvPr>
        </p:nvSpPr>
        <p:spPr/>
        <p:txBody>
          <a:bodyPr/>
          <a:lstStyle/>
          <a:p>
            <a:pPr marL="0" lvl="0" indent="0" rtl="0">
              <a:spcBef>
                <a:spcPts val="1000"/>
              </a:spcBef>
              <a:spcAft>
                <a:spcPts val="0"/>
              </a:spcAft>
              <a:buNone/>
            </a:pPr>
            <a:r>
              <a:rPr lang="en-US" sz="2400" dirty="0">
                <a:solidFill>
                  <a:schemeClr val="tx1"/>
                </a:solidFill>
              </a:rPr>
              <a:t>The LEA has been unable to fill an interventionist position.  It has decided to reallocate the funds to sending several teachers to the National ESEA Conference.  </a:t>
            </a:r>
          </a:p>
          <a:p>
            <a:pPr marL="0" lvl="0" indent="0" rtl="0">
              <a:spcBef>
                <a:spcPts val="1000"/>
              </a:spcBef>
              <a:spcAft>
                <a:spcPts val="0"/>
              </a:spcAft>
              <a:buNone/>
            </a:pPr>
            <a:endParaRPr lang="en-US" sz="2400" dirty="0">
              <a:solidFill>
                <a:schemeClr val="tx1"/>
              </a:solidFill>
            </a:endParaRPr>
          </a:p>
          <a:p>
            <a:pPr marL="0" indent="0">
              <a:buNone/>
            </a:pPr>
            <a:r>
              <a:rPr lang="en-US" sz="2400" i="1" dirty="0">
                <a:solidFill>
                  <a:schemeClr val="tx1"/>
                </a:solidFill>
              </a:rPr>
              <a:t>Should this change be submitted through the PAR system? </a:t>
            </a:r>
          </a:p>
          <a:p>
            <a:pPr marL="0" lvl="0" indent="0" algn="ctr" rtl="0">
              <a:spcBef>
                <a:spcPts val="1000"/>
              </a:spcBef>
              <a:spcAft>
                <a:spcPts val="0"/>
              </a:spcAft>
              <a:buNone/>
            </a:pP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FED78276-6562-4709-9CE3-FBFF198D20B2}"/>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3002235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C050B27-60DB-41FB-993C-08B6001B1717}"/>
              </a:ext>
            </a:extLst>
          </p:cNvPr>
          <p:cNvSpPr>
            <a:spLocks noGrp="1"/>
          </p:cNvSpPr>
          <p:nvPr>
            <p:ph type="title"/>
          </p:nvPr>
        </p:nvSpPr>
        <p:spPr/>
        <p:txBody>
          <a:bodyPr/>
          <a:lstStyle/>
          <a:p>
            <a:r>
              <a:rPr lang="en-US" dirty="0"/>
              <a:t>Scenario 3: Answer </a:t>
            </a:r>
          </a:p>
        </p:txBody>
      </p:sp>
      <p:sp>
        <p:nvSpPr>
          <p:cNvPr id="6" name="Content Placeholder 5">
            <a:extLst>
              <a:ext uri="{FF2B5EF4-FFF2-40B4-BE49-F238E27FC236}">
                <a16:creationId xmlns:a16="http://schemas.microsoft.com/office/drawing/2014/main" id="{83987A03-F7EB-40A2-B6D5-C6FCCAA8FE04}"/>
              </a:ext>
            </a:extLst>
          </p:cNvPr>
          <p:cNvSpPr>
            <a:spLocks noGrp="1"/>
          </p:cNvSpPr>
          <p:nvPr>
            <p:ph idx="1"/>
          </p:nvPr>
        </p:nvSpPr>
        <p:spPr/>
        <p:txBody>
          <a:bodyPr/>
          <a:lstStyle/>
          <a:p>
            <a:pPr marL="0" indent="0">
              <a:buNone/>
            </a:pPr>
            <a:r>
              <a:rPr lang="en-US" dirty="0">
                <a:solidFill>
                  <a:schemeClr val="tx1"/>
                </a:solidFill>
              </a:rPr>
              <a:t>Yes.  The LEA is changing the scope of the activity and the intent of the funds which requires approval through the PAR system. </a:t>
            </a:r>
          </a:p>
          <a:p>
            <a:pPr marL="0" indent="0">
              <a:buNone/>
            </a:pPr>
            <a:endParaRPr lang="en-US" dirty="0"/>
          </a:p>
        </p:txBody>
      </p:sp>
      <p:sp>
        <p:nvSpPr>
          <p:cNvPr id="4" name="Slide Number Placeholder 3">
            <a:extLst>
              <a:ext uri="{FF2B5EF4-FFF2-40B4-BE49-F238E27FC236}">
                <a16:creationId xmlns:a16="http://schemas.microsoft.com/office/drawing/2014/main" id="{C8ECB4EB-1168-4802-BF47-128606616556}"/>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3919480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6CC3096-D0CF-4D52-982A-9CDB5491BA6A}"/>
              </a:ext>
            </a:extLst>
          </p:cNvPr>
          <p:cNvSpPr>
            <a:spLocks noGrp="1"/>
          </p:cNvSpPr>
          <p:nvPr>
            <p:ph type="ctrTitle"/>
          </p:nvPr>
        </p:nvSpPr>
        <p:spPr/>
        <p:txBody>
          <a:bodyPr/>
          <a:lstStyle/>
          <a:p>
            <a:r>
              <a:rPr lang="en-US" dirty="0"/>
              <a:t>How to Enter a PAR Request</a:t>
            </a:r>
          </a:p>
        </p:txBody>
      </p:sp>
      <p:sp>
        <p:nvSpPr>
          <p:cNvPr id="4" name="Slide Number Placeholder 3">
            <a:extLst>
              <a:ext uri="{FF2B5EF4-FFF2-40B4-BE49-F238E27FC236}">
                <a16:creationId xmlns:a16="http://schemas.microsoft.com/office/drawing/2014/main" id="{5FCEBD74-A45D-4CF0-A5A9-05334A44BAA7}"/>
              </a:ext>
            </a:extLst>
          </p:cNvPr>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2678859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09DC28-95C3-4B3A-B57B-28326951CFC4}"/>
              </a:ext>
            </a:extLst>
          </p:cNvPr>
          <p:cNvSpPr>
            <a:spLocks noGrp="1"/>
          </p:cNvSpPr>
          <p:nvPr>
            <p:ph type="title"/>
          </p:nvPr>
        </p:nvSpPr>
        <p:spPr/>
        <p:txBody>
          <a:bodyPr/>
          <a:lstStyle/>
          <a:p>
            <a:r>
              <a:rPr lang="en-US" dirty="0"/>
              <a:t>Accessing the PAR System</a:t>
            </a:r>
          </a:p>
        </p:txBody>
      </p:sp>
      <p:sp>
        <p:nvSpPr>
          <p:cNvPr id="5" name="Content Placeholder 4">
            <a:extLst>
              <a:ext uri="{FF2B5EF4-FFF2-40B4-BE49-F238E27FC236}">
                <a16:creationId xmlns:a16="http://schemas.microsoft.com/office/drawing/2014/main" id="{CAA2255E-943E-4F41-AB8F-0707963026CC}"/>
              </a:ext>
            </a:extLst>
          </p:cNvPr>
          <p:cNvSpPr>
            <a:spLocks noGrp="1"/>
          </p:cNvSpPr>
          <p:nvPr>
            <p:ph idx="1"/>
          </p:nvPr>
        </p:nvSpPr>
        <p:spPr/>
        <p:txBody>
          <a:bodyPr>
            <a:normAutofit fontScale="92500" lnSpcReduction="20000"/>
          </a:bodyPr>
          <a:lstStyle/>
          <a:p>
            <a:pPr algn="l"/>
            <a:r>
              <a:rPr lang="en-US" b="0" i="0" dirty="0">
                <a:solidFill>
                  <a:srgbClr val="333333"/>
                </a:solidFill>
                <a:effectLst/>
                <a:latin typeface="Calibri" panose="020F0502020204030204" pitchFamily="34" charset="0"/>
                <a:cs typeface="Calibri" panose="020F0502020204030204" pitchFamily="34" charset="0"/>
              </a:rPr>
              <a:t>The application access is through the </a:t>
            </a:r>
            <a:r>
              <a:rPr lang="en-US" b="0" i="0" u="none" strike="noStrike" dirty="0">
                <a:solidFill>
                  <a:srgbClr val="337AB7"/>
                </a:solidFill>
                <a:effectLst/>
                <a:latin typeface="Calibri" panose="020F0502020204030204" pitchFamily="34" charset="0"/>
                <a:cs typeface="Calibri" panose="020F0502020204030204" pitchFamily="34" charset="0"/>
                <a:hlinkClick r:id="rId3"/>
              </a:rPr>
              <a:t>Identity Management (</a:t>
            </a:r>
            <a:r>
              <a:rPr lang="en-US" b="0" i="0" u="none" strike="noStrike" dirty="0" err="1">
                <a:solidFill>
                  <a:srgbClr val="337AB7"/>
                </a:solidFill>
                <a:effectLst/>
                <a:latin typeface="Calibri" panose="020F0502020204030204" pitchFamily="34" charset="0"/>
                <a:cs typeface="Calibri" panose="020F0502020204030204" pitchFamily="34" charset="0"/>
                <a:hlinkClick r:id="rId3"/>
              </a:rPr>
              <a:t>IdM</a:t>
            </a:r>
            <a:r>
              <a:rPr lang="en-US" b="0" i="0" u="none" strike="noStrike" dirty="0">
                <a:solidFill>
                  <a:srgbClr val="337AB7"/>
                </a:solidFill>
                <a:effectLst/>
                <a:latin typeface="Calibri" panose="020F0502020204030204" pitchFamily="34" charset="0"/>
                <a:cs typeface="Calibri" panose="020F0502020204030204" pitchFamily="34" charset="0"/>
                <a:hlinkClick r:id="rId3"/>
              </a:rPr>
              <a:t>)</a:t>
            </a:r>
            <a:r>
              <a:rPr lang="en-US" b="0" i="0" dirty="0">
                <a:solidFill>
                  <a:srgbClr val="333333"/>
                </a:solidFill>
                <a:effectLst/>
                <a:latin typeface="Calibri" panose="020F0502020204030204" pitchFamily="34" charset="0"/>
                <a:cs typeface="Calibri" panose="020F0502020204030204" pitchFamily="34" charset="0"/>
              </a:rPr>
              <a:t> system, the same login and password system used for Data Pipeline and UIP.</a:t>
            </a:r>
          </a:p>
          <a:p>
            <a:pPr marL="0" indent="0" algn="l">
              <a:buNone/>
            </a:pPr>
            <a:endParaRPr lang="en-US" b="0" i="0" dirty="0">
              <a:solidFill>
                <a:srgbClr val="333333"/>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dirty="0">
                <a:solidFill>
                  <a:srgbClr val="333333"/>
                </a:solidFill>
                <a:effectLst/>
                <a:latin typeface="Calibri" panose="020F0502020204030204" pitchFamily="34" charset="0"/>
                <a:cs typeface="Calibri" panose="020F0502020204030204" pitchFamily="34" charset="0"/>
              </a:rPr>
              <a:t>A good first step, if you </a:t>
            </a:r>
            <a:r>
              <a:rPr lang="en-US" b="0" i="1" dirty="0">
                <a:solidFill>
                  <a:srgbClr val="333333"/>
                </a:solidFill>
                <a:effectLst/>
                <a:latin typeface="Calibri" panose="020F0502020204030204" pitchFamily="34" charset="0"/>
                <a:cs typeface="Calibri" panose="020F0502020204030204" pitchFamily="34" charset="0"/>
              </a:rPr>
              <a:t>have used </a:t>
            </a:r>
            <a:r>
              <a:rPr lang="en-US" b="0" i="1" dirty="0" err="1">
                <a:solidFill>
                  <a:srgbClr val="333333"/>
                </a:solidFill>
                <a:effectLst/>
                <a:latin typeface="Calibri" panose="020F0502020204030204" pitchFamily="34" charset="0"/>
                <a:cs typeface="Calibri" panose="020F0502020204030204" pitchFamily="34" charset="0"/>
              </a:rPr>
              <a:t>IdM</a:t>
            </a:r>
            <a:r>
              <a:rPr lang="en-US" b="0" i="1" dirty="0">
                <a:solidFill>
                  <a:srgbClr val="333333"/>
                </a:solidFill>
                <a:effectLst/>
                <a:latin typeface="Calibri" panose="020F0502020204030204" pitchFamily="34" charset="0"/>
                <a:cs typeface="Calibri" panose="020F0502020204030204" pitchFamily="34" charset="0"/>
              </a:rPr>
              <a:t> before</a:t>
            </a:r>
            <a:r>
              <a:rPr lang="en-US" b="0" i="0" dirty="0">
                <a:solidFill>
                  <a:srgbClr val="333333"/>
                </a:solidFill>
                <a:effectLst/>
                <a:latin typeface="Calibri" panose="020F0502020204030204" pitchFamily="34" charset="0"/>
                <a:cs typeface="Calibri" panose="020F0502020204030204" pitchFamily="34" charset="0"/>
              </a:rPr>
              <a:t>, is to check with your District Local Assess Management (LAM) Group to grant you access to the </a:t>
            </a:r>
            <a:r>
              <a:rPr lang="en-US" b="1" i="0" dirty="0">
                <a:solidFill>
                  <a:srgbClr val="333333"/>
                </a:solidFill>
                <a:effectLst/>
                <a:latin typeface="Calibri" panose="020F0502020204030204" pitchFamily="34" charset="0"/>
                <a:cs typeface="Calibri" panose="020F0502020204030204" pitchFamily="34" charset="0"/>
              </a:rPr>
              <a:t>CONSAPP</a:t>
            </a:r>
            <a:r>
              <a:rPr lang="en-US" b="0" i="0" dirty="0">
                <a:solidFill>
                  <a:srgbClr val="333333"/>
                </a:solidFill>
                <a:effectLst/>
                <a:latin typeface="Calibri" panose="020F0502020204030204" pitchFamily="34" charset="0"/>
                <a:cs typeface="Calibri" panose="020F0502020204030204" pitchFamily="34" charset="0"/>
              </a:rPr>
              <a:t> application.</a:t>
            </a:r>
          </a:p>
          <a:p>
            <a:pPr marL="0" indent="0" algn="l">
              <a:buNone/>
            </a:pPr>
            <a:endParaRPr lang="en-US" b="0" i="0" dirty="0">
              <a:solidFill>
                <a:srgbClr val="333333"/>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dirty="0">
                <a:solidFill>
                  <a:srgbClr val="333333"/>
                </a:solidFill>
                <a:effectLst/>
                <a:latin typeface="Calibri" panose="020F0502020204030204" pitchFamily="34" charset="0"/>
                <a:cs typeface="Calibri" panose="020F0502020204030204" pitchFamily="34" charset="0"/>
              </a:rPr>
              <a:t>If you haven't used the </a:t>
            </a:r>
            <a:r>
              <a:rPr lang="en-US" b="0" i="0" dirty="0" err="1">
                <a:solidFill>
                  <a:srgbClr val="333333"/>
                </a:solidFill>
                <a:effectLst/>
                <a:latin typeface="Calibri" panose="020F0502020204030204" pitchFamily="34" charset="0"/>
                <a:cs typeface="Calibri" panose="020F0502020204030204" pitchFamily="34" charset="0"/>
              </a:rPr>
              <a:t>IdM</a:t>
            </a:r>
            <a:r>
              <a:rPr lang="en-US" b="0" i="0" dirty="0">
                <a:solidFill>
                  <a:srgbClr val="333333"/>
                </a:solidFill>
                <a:effectLst/>
                <a:latin typeface="Calibri" panose="020F0502020204030204" pitchFamily="34" charset="0"/>
                <a:cs typeface="Calibri" panose="020F0502020204030204" pitchFamily="34" charset="0"/>
              </a:rPr>
              <a:t> system before or are having trouble logging in with it, please use this </a:t>
            </a:r>
            <a:r>
              <a:rPr lang="en-US" b="0" i="0" u="none" strike="noStrike" dirty="0">
                <a:solidFill>
                  <a:srgbClr val="337AB7"/>
                </a:solidFill>
                <a:effectLst/>
                <a:latin typeface="Calibri" panose="020F0502020204030204" pitchFamily="34" charset="0"/>
                <a:cs typeface="Calibri" panose="020F0502020204030204" pitchFamily="34" charset="0"/>
                <a:hlinkClick r:id="rId4"/>
              </a:rPr>
              <a:t>access assistance form</a:t>
            </a:r>
            <a:r>
              <a:rPr lang="en-US" b="0" i="0" dirty="0">
                <a:solidFill>
                  <a:srgbClr val="333333"/>
                </a:solidFill>
                <a:effectLst/>
                <a:latin typeface="Calibri" panose="020F0502020204030204" pitchFamily="34" charset="0"/>
                <a:cs typeface="Calibri" panose="020F0502020204030204" pitchFamily="34" charset="0"/>
              </a:rPr>
              <a:t> to find your district's LAM Group.</a:t>
            </a:r>
          </a:p>
          <a:p>
            <a:pPr marL="0" indent="0" algn="l">
              <a:buNone/>
            </a:pPr>
            <a:endParaRPr lang="en-US" b="0" i="0" dirty="0">
              <a:solidFill>
                <a:srgbClr val="333333"/>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b="0" i="0" dirty="0">
                <a:solidFill>
                  <a:srgbClr val="333333"/>
                </a:solidFill>
                <a:effectLst/>
                <a:latin typeface="Calibri" panose="020F0502020204030204" pitchFamily="34" charset="0"/>
                <a:cs typeface="Calibri" panose="020F0502020204030204" pitchFamily="34" charset="0"/>
              </a:rPr>
              <a:t>If you have used </a:t>
            </a:r>
            <a:r>
              <a:rPr lang="en-US" b="0" i="0" dirty="0" err="1">
                <a:solidFill>
                  <a:srgbClr val="333333"/>
                </a:solidFill>
                <a:effectLst/>
                <a:latin typeface="Calibri" panose="020F0502020204030204" pitchFamily="34" charset="0"/>
                <a:cs typeface="Calibri" panose="020F0502020204030204" pitchFamily="34" charset="0"/>
              </a:rPr>
              <a:t>IdM</a:t>
            </a:r>
            <a:r>
              <a:rPr lang="en-US" b="0" i="0" dirty="0">
                <a:solidFill>
                  <a:srgbClr val="333333"/>
                </a:solidFill>
                <a:effectLst/>
                <a:latin typeface="Calibri" panose="020F0502020204030204" pitchFamily="34" charset="0"/>
                <a:cs typeface="Calibri" panose="020F0502020204030204" pitchFamily="34" charset="0"/>
              </a:rPr>
              <a:t> before and have confirmed you have access to the CONSAPP application, please contact us at </a:t>
            </a:r>
            <a:r>
              <a:rPr lang="en-US" b="0" i="0" u="none" strike="noStrike" dirty="0">
                <a:solidFill>
                  <a:srgbClr val="337AB7"/>
                </a:solidFill>
                <a:effectLst/>
                <a:latin typeface="Calibri" panose="020F0502020204030204" pitchFamily="34" charset="0"/>
                <a:cs typeface="Calibri" panose="020F0502020204030204" pitchFamily="34" charset="0"/>
                <a:hlinkClick r:id="rId5"/>
              </a:rPr>
              <a:t>consolidatedapplications@cde.state.co.us</a:t>
            </a:r>
            <a:r>
              <a:rPr lang="en-US" b="0" i="0" dirty="0">
                <a:solidFill>
                  <a:srgbClr val="333333"/>
                </a:solidFill>
                <a:effectLst/>
                <a:latin typeface="Calibri" panose="020F0502020204030204" pitchFamily="34" charset="0"/>
                <a:cs typeface="Calibri" panose="020F0502020204030204" pitchFamily="34" charset="0"/>
              </a:rPr>
              <a:t> for additional technical assistance.</a:t>
            </a:r>
          </a:p>
          <a:p>
            <a:pPr marL="502919" lvl="0" indent="0" algn="l" rtl="0">
              <a:lnSpc>
                <a:spcPct val="100000"/>
              </a:lnSpc>
              <a:spcBef>
                <a:spcPts val="1000"/>
              </a:spcBef>
              <a:spcAft>
                <a:spcPts val="0"/>
              </a:spcAft>
              <a:buClr>
                <a:schemeClr val="dk1"/>
              </a:buClr>
              <a:buSzPts val="2400"/>
              <a:buNone/>
            </a:pPr>
            <a:endParaRPr lang="en-US" dirty="0">
              <a:solidFill>
                <a:schemeClr val="dk1"/>
              </a:solidFill>
            </a:endParaRPr>
          </a:p>
          <a:p>
            <a:pPr marL="0" lvl="0" indent="0" algn="l" rtl="0">
              <a:lnSpc>
                <a:spcPct val="100000"/>
              </a:lnSpc>
              <a:spcBef>
                <a:spcPts val="1000"/>
              </a:spcBef>
              <a:spcAft>
                <a:spcPts val="0"/>
              </a:spcAft>
              <a:buClr>
                <a:srgbClr val="5C6670"/>
              </a:buClr>
              <a:buSzPts val="2400"/>
              <a:buNone/>
            </a:pPr>
            <a:endParaRPr lang="en-US" dirty="0"/>
          </a:p>
          <a:p>
            <a:pPr marL="0" indent="0">
              <a:buNone/>
            </a:pPr>
            <a:endParaRPr lang="en-US" dirty="0"/>
          </a:p>
        </p:txBody>
      </p:sp>
      <p:sp>
        <p:nvSpPr>
          <p:cNvPr id="3" name="Slide Number Placeholder 2">
            <a:extLst>
              <a:ext uri="{FF2B5EF4-FFF2-40B4-BE49-F238E27FC236}">
                <a16:creationId xmlns:a16="http://schemas.microsoft.com/office/drawing/2014/main" id="{00B98A00-DD45-4E6A-8C11-D9F0D9A60D13}"/>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2666147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a:ea typeface="Arial"/>
                <a:cs typeface="Arial"/>
                <a:sym typeface="Arial"/>
              </a:rPr>
              <a:t>Purpose of the Post-Award Revision Process</a:t>
            </a:r>
            <a:endParaRPr lang="en-US" dirty="0"/>
          </a:p>
        </p:txBody>
      </p:sp>
      <p:sp>
        <p:nvSpPr>
          <p:cNvPr id="3" name="Content Placeholder 2"/>
          <p:cNvSpPr>
            <a:spLocks noGrp="1"/>
          </p:cNvSpPr>
          <p:nvPr>
            <p:ph idx="1"/>
          </p:nvPr>
        </p:nvSpPr>
        <p:spPr/>
        <p:txBody>
          <a:bodyPr/>
          <a:lstStyle/>
          <a:p>
            <a:pPr marL="273050" lvl="0" indent="-152400" algn="l" rtl="0">
              <a:lnSpc>
                <a:spcPct val="100000"/>
              </a:lnSpc>
              <a:spcBef>
                <a:spcPts val="1000"/>
              </a:spcBef>
              <a:spcAft>
                <a:spcPts val="0"/>
              </a:spcAft>
              <a:buClr>
                <a:srgbClr val="5C6670"/>
              </a:buClr>
              <a:buSzPts val="2400"/>
              <a:buFont typeface="Noto Sans Symbols"/>
              <a:buChar char="▪"/>
            </a:pPr>
            <a:r>
              <a:rPr lang="en-US" b="0" dirty="0">
                <a:solidFill>
                  <a:schemeClr val="tx1"/>
                </a:solidFill>
              </a:rPr>
              <a:t>An opportunit</a:t>
            </a:r>
            <a:r>
              <a:rPr lang="en-US" dirty="0">
                <a:solidFill>
                  <a:schemeClr val="tx1"/>
                </a:solidFill>
              </a:rPr>
              <a:t>y</a:t>
            </a:r>
            <a:r>
              <a:rPr lang="en-US" b="0" dirty="0">
                <a:solidFill>
                  <a:schemeClr val="tx1"/>
                </a:solidFill>
              </a:rPr>
              <a:t> for LEAs and BOCES to adjust/revise the activities and budget that were approved in the initial consolidated application review process.</a:t>
            </a:r>
          </a:p>
          <a:p>
            <a:pPr marL="273050" lvl="0" indent="-152400" algn="l" rtl="0">
              <a:lnSpc>
                <a:spcPct val="100000"/>
              </a:lnSpc>
              <a:spcBef>
                <a:spcPts val="1000"/>
              </a:spcBef>
              <a:spcAft>
                <a:spcPts val="0"/>
              </a:spcAft>
              <a:buClr>
                <a:srgbClr val="5C6670"/>
              </a:buClr>
              <a:buSzPts val="2400"/>
              <a:buFont typeface="Noto Sans Symbols"/>
              <a:buChar char="▪"/>
            </a:pPr>
            <a:r>
              <a:rPr lang="en-US" dirty="0">
                <a:solidFill>
                  <a:schemeClr val="tx1"/>
                </a:solidFill>
              </a:rPr>
              <a:t>An opportunity to include additional activities that require pre-approval based on local context and funding availability.</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638276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AA6794-6293-48AD-88D4-58D544BB1FF9}"/>
              </a:ext>
            </a:extLst>
          </p:cNvPr>
          <p:cNvSpPr>
            <a:spLocks noGrp="1"/>
          </p:cNvSpPr>
          <p:nvPr>
            <p:ph type="title"/>
          </p:nvPr>
        </p:nvSpPr>
        <p:spPr/>
        <p:txBody>
          <a:bodyPr>
            <a:normAutofit fontScale="90000"/>
          </a:bodyPr>
          <a:lstStyle/>
          <a:p>
            <a:r>
              <a:rPr lang="en-US" dirty="0"/>
              <a:t>Making Changes in the PAR System</a:t>
            </a:r>
          </a:p>
        </p:txBody>
      </p:sp>
      <p:sp>
        <p:nvSpPr>
          <p:cNvPr id="6" name="Content Placeholder 5">
            <a:extLst>
              <a:ext uri="{FF2B5EF4-FFF2-40B4-BE49-F238E27FC236}">
                <a16:creationId xmlns:a16="http://schemas.microsoft.com/office/drawing/2014/main" id="{70F39E62-8B12-409D-9AB2-D89A9AA6E333}"/>
              </a:ext>
            </a:extLst>
          </p:cNvPr>
          <p:cNvSpPr>
            <a:spLocks noGrp="1"/>
          </p:cNvSpPr>
          <p:nvPr>
            <p:ph idx="1"/>
          </p:nvPr>
        </p:nvSpPr>
        <p:spPr/>
        <p:txBody>
          <a:bodyPr/>
          <a:lstStyle/>
          <a:p>
            <a:pPr marL="0" lvl="0" indent="0" algn="l" rtl="0">
              <a:lnSpc>
                <a:spcPct val="100000"/>
              </a:lnSpc>
              <a:spcBef>
                <a:spcPts val="0"/>
              </a:spcBef>
              <a:spcAft>
                <a:spcPts val="0"/>
              </a:spcAft>
              <a:buClr>
                <a:srgbClr val="5C6670"/>
              </a:buClr>
              <a:buSzPts val="2400"/>
              <a:buNone/>
            </a:pPr>
            <a:r>
              <a:rPr lang="en-US" dirty="0">
                <a:solidFill>
                  <a:schemeClr val="tx1"/>
                </a:solidFill>
              </a:rPr>
              <a:t>Narrative - Each program narrative represents the LEA’s plans to implement the program requirements. </a:t>
            </a:r>
          </a:p>
          <a:p>
            <a:pPr marL="800100" lvl="1" indent="-342900">
              <a:spcBef>
                <a:spcPts val="0"/>
              </a:spcBef>
              <a:buClr>
                <a:srgbClr val="5C6670"/>
              </a:buClr>
              <a:buSzPts val="2400"/>
              <a:buFont typeface="Arial" panose="020B0604020202020204" pitchFamily="34" charset="0"/>
              <a:buChar char="•"/>
            </a:pPr>
            <a:r>
              <a:rPr lang="en-US" dirty="0"/>
              <a:t>If narrative changes are needed, use the </a:t>
            </a:r>
            <a:r>
              <a:rPr lang="en-US" b="1" dirty="0"/>
              <a:t>General Comment box </a:t>
            </a:r>
            <a:r>
              <a:rPr lang="en-US" dirty="0"/>
              <a:t>at the end of the program Funds page. </a:t>
            </a:r>
          </a:p>
          <a:p>
            <a:pPr marL="457200" lvl="1" indent="0">
              <a:spcBef>
                <a:spcPts val="0"/>
              </a:spcBef>
              <a:buClr>
                <a:srgbClr val="5C6670"/>
              </a:buClr>
              <a:buSzPts val="2400"/>
              <a:buNone/>
            </a:pPr>
            <a:endParaRPr lang="en-US" dirty="0"/>
          </a:p>
          <a:p>
            <a:pPr marL="0" lvl="0" indent="0" algn="l" rtl="0">
              <a:lnSpc>
                <a:spcPct val="100000"/>
              </a:lnSpc>
              <a:spcBef>
                <a:spcPts val="0"/>
              </a:spcBef>
              <a:spcAft>
                <a:spcPts val="0"/>
              </a:spcAft>
              <a:buClr>
                <a:srgbClr val="5C6670"/>
              </a:buClr>
              <a:buSzPts val="2400"/>
              <a:buNone/>
            </a:pPr>
            <a:r>
              <a:rPr lang="en-US" dirty="0">
                <a:solidFill>
                  <a:schemeClr val="tx1"/>
                </a:solidFill>
              </a:rPr>
              <a:t>Budget</a:t>
            </a:r>
          </a:p>
          <a:p>
            <a:pPr marL="800100" lvl="1" indent="-342900">
              <a:spcBef>
                <a:spcPts val="0"/>
              </a:spcBef>
              <a:buClr>
                <a:srgbClr val="5C6670"/>
              </a:buClr>
              <a:buSzPts val="2400"/>
              <a:buFont typeface="Arial" panose="020B0604020202020204" pitchFamily="34" charset="0"/>
              <a:buChar char="•"/>
            </a:pPr>
            <a:r>
              <a:rPr lang="en-US" dirty="0"/>
              <a:t>Select the “Funds” tab for the Title program within which changes will be submitted.</a:t>
            </a:r>
          </a:p>
          <a:p>
            <a:pPr marL="800100" lvl="1" indent="-342900">
              <a:spcBef>
                <a:spcPts val="0"/>
              </a:spcBef>
              <a:buClr>
                <a:srgbClr val="5C6670"/>
              </a:buClr>
              <a:buSzPts val="2400"/>
              <a:buFont typeface="Arial" panose="020B0604020202020204" pitchFamily="34" charset="0"/>
              <a:buChar char="•"/>
            </a:pPr>
            <a:r>
              <a:rPr lang="en-US" dirty="0"/>
              <a:t>Click on the “edit” tool at the end of the budget line item.  </a:t>
            </a:r>
          </a:p>
          <a:p>
            <a:pPr marL="800100" lvl="1" indent="-342900">
              <a:spcBef>
                <a:spcPts val="0"/>
              </a:spcBef>
              <a:buClr>
                <a:srgbClr val="5C6670"/>
              </a:buClr>
              <a:buSzPts val="2400"/>
              <a:buFont typeface="Arial" panose="020B0604020202020204" pitchFamily="34" charset="0"/>
              <a:buChar char="•"/>
            </a:pPr>
            <a:r>
              <a:rPr lang="en-US" dirty="0"/>
              <a:t>Provide the information requested, including a brief narrative description of the changes requested, to provide clarification for reviewers.  </a:t>
            </a:r>
          </a:p>
          <a:p>
            <a:pPr marL="800100" lvl="1" indent="-342900">
              <a:spcBef>
                <a:spcPts val="0"/>
              </a:spcBef>
              <a:buClr>
                <a:srgbClr val="5C6670"/>
              </a:buClr>
              <a:buSzPts val="2400"/>
              <a:buFont typeface="Arial" panose="020B0604020202020204" pitchFamily="34" charset="0"/>
              <a:buChar char="•"/>
            </a:pPr>
            <a:r>
              <a:rPr lang="en-US" dirty="0"/>
              <a:t>All highlighted cells must include the rationale for change.</a:t>
            </a:r>
          </a:p>
          <a:p>
            <a:pPr marL="0" indent="0">
              <a:buNone/>
            </a:pPr>
            <a:endParaRPr lang="en-US" dirty="0"/>
          </a:p>
        </p:txBody>
      </p:sp>
      <p:sp>
        <p:nvSpPr>
          <p:cNvPr id="4" name="Slide Number Placeholder 3">
            <a:extLst>
              <a:ext uri="{FF2B5EF4-FFF2-40B4-BE49-F238E27FC236}">
                <a16:creationId xmlns:a16="http://schemas.microsoft.com/office/drawing/2014/main" id="{84E2F262-5763-4058-8C00-1DDF6C602FA1}"/>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191340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08ED5A-97AC-44D5-B81F-D103464CCC0F}"/>
              </a:ext>
            </a:extLst>
          </p:cNvPr>
          <p:cNvSpPr>
            <a:spLocks noGrp="1"/>
          </p:cNvSpPr>
          <p:nvPr>
            <p:ph type="title"/>
          </p:nvPr>
        </p:nvSpPr>
        <p:spPr/>
        <p:txBody>
          <a:bodyPr/>
          <a:lstStyle/>
          <a:p>
            <a:r>
              <a:rPr lang="en-US" dirty="0"/>
              <a:t>Revision Request Format</a:t>
            </a:r>
          </a:p>
        </p:txBody>
      </p:sp>
      <p:sp>
        <p:nvSpPr>
          <p:cNvPr id="8" name="TextBox 7">
            <a:extLst>
              <a:ext uri="{FF2B5EF4-FFF2-40B4-BE49-F238E27FC236}">
                <a16:creationId xmlns:a16="http://schemas.microsoft.com/office/drawing/2014/main" id="{C008527D-1F90-4987-96A9-1DCC5A91FED0}"/>
              </a:ext>
            </a:extLst>
          </p:cNvPr>
          <p:cNvSpPr txBox="1"/>
          <p:nvPr/>
        </p:nvSpPr>
        <p:spPr>
          <a:xfrm>
            <a:off x="6567926" y="1485112"/>
            <a:ext cx="2351891" cy="1077218"/>
          </a:xfrm>
          <a:prstGeom prst="rect">
            <a:avLst/>
          </a:prstGeom>
          <a:noFill/>
        </p:spPr>
        <p:txBody>
          <a:bodyPr wrap="square" rtlCol="0">
            <a:spAutoFit/>
          </a:bodyPr>
          <a:lstStyle/>
          <a:p>
            <a:pPr algn="ctr"/>
            <a:r>
              <a:rPr lang="en-US" sz="1600" dirty="0"/>
              <a:t>Note: A place to add a narrative justification will be located below the “Amount” field.</a:t>
            </a:r>
          </a:p>
        </p:txBody>
      </p:sp>
      <p:cxnSp>
        <p:nvCxnSpPr>
          <p:cNvPr id="21" name="Connector: Elbow 20" descr="Pointed to the revision justification box">
            <a:extLst>
              <a:ext uri="{FF2B5EF4-FFF2-40B4-BE49-F238E27FC236}">
                <a16:creationId xmlns:a16="http://schemas.microsoft.com/office/drawing/2014/main" id="{A3CF2A48-23A8-46AD-92C1-DEDF84FE0A25}"/>
              </a:ext>
            </a:extLst>
          </p:cNvPr>
          <p:cNvCxnSpPr>
            <a:stCxn id="8" idx="2"/>
          </p:cNvCxnSpPr>
          <p:nvPr/>
        </p:nvCxnSpPr>
        <p:spPr>
          <a:xfrm rot="5400000">
            <a:off x="5735488" y="3510672"/>
            <a:ext cx="2956727" cy="1060043"/>
          </a:xfrm>
          <a:prstGeom prst="bentConnector3">
            <a:avLst>
              <a:gd name="adj1" fmla="val 100439"/>
            </a:avLst>
          </a:prstGeom>
          <a:ln>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screen shot of a budget line change including the revision justification box.">
            <a:extLst>
              <a:ext uri="{FF2B5EF4-FFF2-40B4-BE49-F238E27FC236}">
                <a16:creationId xmlns:a16="http://schemas.microsoft.com/office/drawing/2014/main" id="{AE8BCBD0-AB34-47A8-BFC8-A060144B79FF}"/>
              </a:ext>
            </a:extLst>
          </p:cNvPr>
          <p:cNvPicPr>
            <a:picLocks noChangeAspect="1"/>
          </p:cNvPicPr>
          <p:nvPr/>
        </p:nvPicPr>
        <p:blipFill>
          <a:blip r:embed="rId3"/>
          <a:stretch>
            <a:fillRect/>
          </a:stretch>
        </p:blipFill>
        <p:spPr>
          <a:xfrm>
            <a:off x="0" y="1697332"/>
            <a:ext cx="6422222" cy="4366893"/>
          </a:xfrm>
          <a:prstGeom prst="rect">
            <a:avLst/>
          </a:prstGeom>
        </p:spPr>
      </p:pic>
      <p:sp>
        <p:nvSpPr>
          <p:cNvPr id="4" name="Slide Number Placeholder 3">
            <a:extLst>
              <a:ext uri="{FF2B5EF4-FFF2-40B4-BE49-F238E27FC236}">
                <a16:creationId xmlns:a16="http://schemas.microsoft.com/office/drawing/2014/main" id="{2A512AFC-9609-4D38-95AC-4F26DA10444A}"/>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Tree>
    <p:extLst>
      <p:ext uri="{BB962C8B-B14F-4D97-AF65-F5344CB8AC3E}">
        <p14:creationId xmlns:p14="http://schemas.microsoft.com/office/powerpoint/2010/main" val="3926880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FEEE572-74D5-42AE-8538-14C3312BC948}"/>
              </a:ext>
            </a:extLst>
          </p:cNvPr>
          <p:cNvSpPr>
            <a:spLocks noGrp="1"/>
          </p:cNvSpPr>
          <p:nvPr>
            <p:ph type="title"/>
          </p:nvPr>
        </p:nvSpPr>
        <p:spPr/>
        <p:txBody>
          <a:bodyPr>
            <a:normAutofit fontScale="90000"/>
          </a:bodyPr>
          <a:lstStyle/>
          <a:p>
            <a:r>
              <a:rPr lang="en-US" dirty="0"/>
              <a:t>Final Steps in PAR Submission Process</a:t>
            </a:r>
          </a:p>
        </p:txBody>
      </p:sp>
      <p:sp>
        <p:nvSpPr>
          <p:cNvPr id="6" name="Content Placeholder 5">
            <a:extLst>
              <a:ext uri="{FF2B5EF4-FFF2-40B4-BE49-F238E27FC236}">
                <a16:creationId xmlns:a16="http://schemas.microsoft.com/office/drawing/2014/main" id="{6D712DE0-0057-4E0E-A4BA-1102628328D6}"/>
              </a:ext>
            </a:extLst>
          </p:cNvPr>
          <p:cNvSpPr>
            <a:spLocks noGrp="1"/>
          </p:cNvSpPr>
          <p:nvPr>
            <p:ph idx="1"/>
          </p:nvPr>
        </p:nvSpPr>
        <p:spPr/>
        <p:txBody>
          <a:bodyPr/>
          <a:lstStyle/>
          <a:p>
            <a:pPr marL="0" lvl="0" indent="0" algn="l" rtl="0">
              <a:lnSpc>
                <a:spcPct val="90000"/>
              </a:lnSpc>
              <a:spcBef>
                <a:spcPts val="0"/>
              </a:spcBef>
              <a:spcAft>
                <a:spcPts val="0"/>
              </a:spcAft>
              <a:buClr>
                <a:schemeClr val="dk1"/>
              </a:buClr>
              <a:buSzPts val="2400"/>
              <a:buNone/>
            </a:pPr>
            <a:r>
              <a:rPr lang="en-US" dirty="0">
                <a:solidFill>
                  <a:schemeClr val="dk1"/>
                </a:solidFill>
              </a:rPr>
              <a:t>Before submitting PAR Requests to CDE for review:</a:t>
            </a:r>
          </a:p>
          <a:p>
            <a:pPr marL="0" lvl="0" indent="0" algn="l" rtl="0">
              <a:lnSpc>
                <a:spcPct val="90000"/>
              </a:lnSpc>
              <a:spcBef>
                <a:spcPts val="0"/>
              </a:spcBef>
              <a:spcAft>
                <a:spcPts val="0"/>
              </a:spcAft>
              <a:buClr>
                <a:schemeClr val="dk1"/>
              </a:buClr>
              <a:buSzPts val="2400"/>
              <a:buNone/>
            </a:pPr>
            <a:endParaRPr lang="en-US" dirty="0">
              <a:solidFill>
                <a:schemeClr val="dk1"/>
              </a:solidFill>
            </a:endParaRPr>
          </a:p>
          <a:p>
            <a:pPr marL="822960" lvl="1" indent="-228600" algn="l" rtl="0">
              <a:lnSpc>
                <a:spcPct val="90000"/>
              </a:lnSpc>
              <a:spcBef>
                <a:spcPts val="500"/>
              </a:spcBef>
              <a:spcAft>
                <a:spcPts val="0"/>
              </a:spcAft>
              <a:buClr>
                <a:schemeClr val="dk1"/>
              </a:buClr>
              <a:buSzPts val="2400"/>
              <a:buChar char="•"/>
            </a:pPr>
            <a:r>
              <a:rPr lang="en-US" sz="2400" dirty="0">
                <a:solidFill>
                  <a:schemeClr val="dk1"/>
                </a:solidFill>
              </a:rPr>
              <a:t>Confirm that all programs have been reviewed and included.</a:t>
            </a:r>
            <a:endParaRPr lang="en-US" dirty="0"/>
          </a:p>
          <a:p>
            <a:pPr marL="822960" lvl="1" indent="-228600" algn="l" rtl="0">
              <a:lnSpc>
                <a:spcPct val="90000"/>
              </a:lnSpc>
              <a:spcBef>
                <a:spcPts val="500"/>
              </a:spcBef>
              <a:spcAft>
                <a:spcPts val="0"/>
              </a:spcAft>
              <a:buClr>
                <a:schemeClr val="dk1"/>
              </a:buClr>
              <a:buSzPts val="2400"/>
              <a:buChar char="•"/>
            </a:pPr>
            <a:r>
              <a:rPr lang="en-US" sz="2400" dirty="0">
                <a:solidFill>
                  <a:schemeClr val="dk1"/>
                </a:solidFill>
              </a:rPr>
              <a:t>While a new signature authorization is not required for PAR requests, LEAs/BOCES should be continually informing their board members of their plan changes.</a:t>
            </a:r>
            <a:endParaRPr lang="en-US" sz="2800" dirty="0">
              <a:solidFill>
                <a:schemeClr val="dk1"/>
              </a:solidFill>
            </a:endParaRPr>
          </a:p>
          <a:p>
            <a:endParaRPr lang="en-US" dirty="0"/>
          </a:p>
        </p:txBody>
      </p:sp>
      <p:sp>
        <p:nvSpPr>
          <p:cNvPr id="4" name="Slide Number Placeholder 3">
            <a:extLst>
              <a:ext uri="{FF2B5EF4-FFF2-40B4-BE49-F238E27FC236}">
                <a16:creationId xmlns:a16="http://schemas.microsoft.com/office/drawing/2014/main" id="{8AC45B86-01FC-42E1-971E-91963C1F60E5}"/>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Tree>
    <p:extLst>
      <p:ext uri="{BB962C8B-B14F-4D97-AF65-F5344CB8AC3E}">
        <p14:creationId xmlns:p14="http://schemas.microsoft.com/office/powerpoint/2010/main" val="29957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EECF44-C89D-43BC-8970-2C2F75777DF9}"/>
              </a:ext>
            </a:extLst>
          </p:cNvPr>
          <p:cNvSpPr>
            <a:spLocks noGrp="1"/>
          </p:cNvSpPr>
          <p:nvPr>
            <p:ph type="ctrTitle"/>
          </p:nvPr>
        </p:nvSpPr>
        <p:spPr/>
        <p:txBody>
          <a:bodyPr/>
          <a:lstStyle/>
          <a:p>
            <a:r>
              <a:rPr lang="en-US" dirty="0"/>
              <a:t>PARs are submitted …</a:t>
            </a:r>
            <a:br>
              <a:rPr lang="en-US" dirty="0"/>
            </a:br>
            <a:r>
              <a:rPr lang="en-US" dirty="0"/>
              <a:t>Now what? </a:t>
            </a:r>
          </a:p>
        </p:txBody>
      </p:sp>
      <p:sp>
        <p:nvSpPr>
          <p:cNvPr id="4" name="Slide Number Placeholder 3">
            <a:extLst>
              <a:ext uri="{FF2B5EF4-FFF2-40B4-BE49-F238E27FC236}">
                <a16:creationId xmlns:a16="http://schemas.microsoft.com/office/drawing/2014/main" id="{B1FB21AC-8282-48B1-948A-3E7A9FAC5648}"/>
              </a:ext>
            </a:extLst>
          </p:cNvPr>
          <p:cNvSpPr>
            <a:spLocks noGrp="1"/>
          </p:cNvSpPr>
          <p:nvPr>
            <p:ph type="sldNum" sz="quarter" idx="12"/>
          </p:nvPr>
        </p:nvSpPr>
        <p:spPr/>
        <p:txBody>
          <a:bodyPr/>
          <a:lstStyle/>
          <a:p>
            <a:fld id="{C479D5F6-EDCB-402A-AC08-4943A1820E8F}" type="slidenum">
              <a:rPr lang="en-US" smtClean="0"/>
              <a:pPr/>
              <a:t>23</a:t>
            </a:fld>
            <a:endParaRPr lang="en-US" dirty="0"/>
          </a:p>
        </p:txBody>
      </p:sp>
    </p:spTree>
    <p:extLst>
      <p:ext uri="{BB962C8B-B14F-4D97-AF65-F5344CB8AC3E}">
        <p14:creationId xmlns:p14="http://schemas.microsoft.com/office/powerpoint/2010/main" val="2199533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C49967-517A-4E33-911B-C039E6A9E9BB}"/>
              </a:ext>
            </a:extLst>
          </p:cNvPr>
          <p:cNvSpPr>
            <a:spLocks noGrp="1"/>
          </p:cNvSpPr>
          <p:nvPr>
            <p:ph type="title"/>
          </p:nvPr>
        </p:nvSpPr>
        <p:spPr/>
        <p:txBody>
          <a:bodyPr/>
          <a:lstStyle/>
          <a:p>
            <a:r>
              <a:rPr lang="en-US" dirty="0"/>
              <a:t>PAR Review and Approval</a:t>
            </a:r>
          </a:p>
        </p:txBody>
      </p:sp>
      <p:sp>
        <p:nvSpPr>
          <p:cNvPr id="5" name="Content Placeholder 4">
            <a:extLst>
              <a:ext uri="{FF2B5EF4-FFF2-40B4-BE49-F238E27FC236}">
                <a16:creationId xmlns:a16="http://schemas.microsoft.com/office/drawing/2014/main" id="{FAE49078-6828-439D-A999-2C4B0BB3E377}"/>
              </a:ext>
            </a:extLst>
          </p:cNvPr>
          <p:cNvSpPr>
            <a:spLocks noGrp="1"/>
          </p:cNvSpPr>
          <p:nvPr>
            <p:ph idx="1"/>
          </p:nvPr>
        </p:nvSpPr>
        <p:spPr/>
        <p:txBody>
          <a:bodyPr/>
          <a:lstStyle/>
          <a:p>
            <a:pPr marL="342900" lvl="0" indent="-342900" algn="l" rtl="0">
              <a:lnSpc>
                <a:spcPct val="100000"/>
              </a:lnSpc>
              <a:spcBef>
                <a:spcPts val="0"/>
              </a:spcBef>
              <a:spcAft>
                <a:spcPts val="0"/>
              </a:spcAft>
              <a:buClr>
                <a:schemeClr val="dk1"/>
              </a:buClr>
              <a:buSzPts val="2400"/>
              <a:buFont typeface="Arial" panose="020B0604020202020204" pitchFamily="34" charset="0"/>
              <a:buChar char="•"/>
            </a:pPr>
            <a:r>
              <a:rPr lang="en-US" b="0" dirty="0">
                <a:solidFill>
                  <a:schemeClr val="dk1"/>
                </a:solidFill>
              </a:rPr>
              <a:t>CDE program staff will review revision requests on a continuous basis.</a:t>
            </a:r>
            <a:endParaRPr lang="en-US" dirty="0"/>
          </a:p>
          <a:p>
            <a:pPr marL="342900" lvl="0" indent="-342900" algn="l" rtl="0">
              <a:lnSpc>
                <a:spcPct val="100000"/>
              </a:lnSpc>
              <a:spcBef>
                <a:spcPts val="0"/>
              </a:spcBef>
              <a:spcAft>
                <a:spcPts val="0"/>
              </a:spcAft>
              <a:buClr>
                <a:schemeClr val="dk1"/>
              </a:buClr>
              <a:buSzPts val="2400"/>
              <a:buFont typeface="Arial" panose="020B0604020202020204" pitchFamily="34" charset="0"/>
              <a:buChar char="•"/>
            </a:pPr>
            <a:endParaRPr lang="en-US" dirty="0">
              <a:solidFill>
                <a:schemeClr val="dk1"/>
              </a:solidFill>
            </a:endParaRPr>
          </a:p>
          <a:p>
            <a:pPr marL="342900" lvl="0" indent="-342900" algn="l" rtl="0">
              <a:lnSpc>
                <a:spcPct val="100000"/>
              </a:lnSpc>
              <a:spcBef>
                <a:spcPts val="0"/>
              </a:spcBef>
              <a:spcAft>
                <a:spcPts val="0"/>
              </a:spcAft>
              <a:buClr>
                <a:schemeClr val="dk1"/>
              </a:buClr>
              <a:buSzPts val="2400"/>
              <a:buFont typeface="Arial" panose="020B0604020202020204" pitchFamily="34" charset="0"/>
              <a:buChar char="•"/>
            </a:pPr>
            <a:r>
              <a:rPr lang="en-US" dirty="0">
                <a:solidFill>
                  <a:schemeClr val="dk1"/>
                </a:solidFill>
              </a:rPr>
              <a:t>You should anticipate a response within two weeks of submission.</a:t>
            </a:r>
            <a:endParaRPr lang="en-US" dirty="0"/>
          </a:p>
          <a:p>
            <a:pPr marL="342900" lvl="0" indent="-342900" algn="l" rtl="0">
              <a:lnSpc>
                <a:spcPct val="100000"/>
              </a:lnSpc>
              <a:spcBef>
                <a:spcPts val="1000"/>
              </a:spcBef>
              <a:spcAft>
                <a:spcPts val="0"/>
              </a:spcAft>
              <a:buClr>
                <a:srgbClr val="5C6670"/>
              </a:buClr>
              <a:buSzPts val="2400"/>
              <a:buFont typeface="Arial" panose="020B0604020202020204" pitchFamily="34" charset="0"/>
              <a:buChar char="•"/>
            </a:pPr>
            <a:endParaRPr lang="en-US" dirty="0"/>
          </a:p>
          <a:p>
            <a:pPr marL="342900" lvl="0" indent="-342900" algn="l" rtl="0">
              <a:lnSpc>
                <a:spcPct val="100000"/>
              </a:lnSpc>
              <a:spcBef>
                <a:spcPts val="1000"/>
              </a:spcBef>
              <a:spcAft>
                <a:spcPts val="0"/>
              </a:spcAft>
              <a:buClr>
                <a:srgbClr val="5C6670"/>
              </a:buClr>
              <a:buSzPts val="2400"/>
              <a:buFont typeface="Arial" panose="020B0604020202020204" pitchFamily="34" charset="0"/>
              <a:buChar char="•"/>
            </a:pPr>
            <a:r>
              <a:rPr lang="en-US" b="0" dirty="0">
                <a:solidFill>
                  <a:schemeClr val="tx1"/>
                </a:solidFill>
              </a:rPr>
              <a:t>For program specific questions, contact your </a:t>
            </a:r>
            <a:r>
              <a:rPr lang="en-US" b="0" u="sng" dirty="0">
                <a:solidFill>
                  <a:schemeClr val="hlink"/>
                </a:solidFill>
                <a:hlinkClick r:id="rId3"/>
              </a:rPr>
              <a:t>ESEA </a:t>
            </a:r>
            <a:r>
              <a:rPr lang="en-US" u="sng" dirty="0">
                <a:solidFill>
                  <a:schemeClr val="hlink"/>
                </a:solidFill>
                <a:hlinkClick r:id="rId3"/>
              </a:rPr>
              <a:t>R</a:t>
            </a:r>
            <a:r>
              <a:rPr lang="en-US" b="0" u="sng" dirty="0">
                <a:solidFill>
                  <a:schemeClr val="hlink"/>
                </a:solidFill>
                <a:hlinkClick r:id="rId3"/>
              </a:rPr>
              <a:t>egional </a:t>
            </a:r>
            <a:r>
              <a:rPr lang="en-US" u="sng" dirty="0">
                <a:solidFill>
                  <a:schemeClr val="hlink"/>
                </a:solidFill>
                <a:hlinkClick r:id="rId3"/>
              </a:rPr>
              <a:t>C</a:t>
            </a:r>
            <a:r>
              <a:rPr lang="en-US" b="0" u="sng" dirty="0">
                <a:solidFill>
                  <a:schemeClr val="hlink"/>
                </a:solidFill>
                <a:hlinkClick r:id="rId3"/>
              </a:rPr>
              <a:t>ontact</a:t>
            </a:r>
            <a:r>
              <a:rPr lang="en-US" dirty="0"/>
              <a:t>.  </a:t>
            </a:r>
          </a:p>
          <a:p>
            <a:pPr marL="342900" lvl="0" indent="-342900" algn="l" rtl="0">
              <a:lnSpc>
                <a:spcPct val="100000"/>
              </a:lnSpc>
              <a:spcBef>
                <a:spcPts val="1000"/>
              </a:spcBef>
              <a:spcAft>
                <a:spcPts val="0"/>
              </a:spcAft>
              <a:buClr>
                <a:srgbClr val="5C6670"/>
              </a:buClr>
              <a:buSzPts val="2400"/>
              <a:buFont typeface="Arial" panose="020B0604020202020204" pitchFamily="34" charset="0"/>
              <a:buChar char="•"/>
            </a:pPr>
            <a:endParaRPr lang="en-US" b="0" dirty="0"/>
          </a:p>
          <a:p>
            <a:pPr marL="342900" lvl="0" indent="-342900" algn="l" rtl="0">
              <a:lnSpc>
                <a:spcPct val="100000"/>
              </a:lnSpc>
              <a:spcBef>
                <a:spcPts val="1000"/>
              </a:spcBef>
              <a:spcAft>
                <a:spcPts val="0"/>
              </a:spcAft>
              <a:buClr>
                <a:srgbClr val="5C6670"/>
              </a:buClr>
              <a:buSzPts val="2400"/>
              <a:buFont typeface="Arial" panose="020B0604020202020204" pitchFamily="34" charset="0"/>
              <a:buChar char="•"/>
            </a:pPr>
            <a:r>
              <a:rPr lang="en-US" b="0" dirty="0">
                <a:solidFill>
                  <a:schemeClr val="tx1"/>
                </a:solidFill>
              </a:rPr>
              <a:t>For general Post-Award Revision request questions, contact </a:t>
            </a:r>
            <a:r>
              <a:rPr lang="en-US" b="0" dirty="0">
                <a:hlinkClick r:id="rId4"/>
              </a:rPr>
              <a:t>consolidatedapplications@cde.state.co.us</a:t>
            </a:r>
            <a:r>
              <a:rPr lang="en-US" b="0" dirty="0"/>
              <a:t>.  </a:t>
            </a:r>
            <a:r>
              <a:rPr lang="en-US" b="0" u="sng" dirty="0">
                <a:solidFill>
                  <a:schemeClr val="hlink"/>
                </a:solidFill>
              </a:rPr>
              <a:t> </a:t>
            </a:r>
            <a:endParaRPr lang="en-US" b="0" u="sng" dirty="0"/>
          </a:p>
          <a:p>
            <a:endParaRPr lang="en-US" dirty="0"/>
          </a:p>
        </p:txBody>
      </p:sp>
      <p:sp>
        <p:nvSpPr>
          <p:cNvPr id="3" name="Slide Number Placeholder 2">
            <a:extLst>
              <a:ext uri="{FF2B5EF4-FFF2-40B4-BE49-F238E27FC236}">
                <a16:creationId xmlns:a16="http://schemas.microsoft.com/office/drawing/2014/main" id="{C2E10291-41CA-4BE8-AC6F-906D9DF3FA11}"/>
              </a:ext>
            </a:extLst>
          </p:cNvPr>
          <p:cNvSpPr>
            <a:spLocks noGrp="1"/>
          </p:cNvSpPr>
          <p:nvPr>
            <p:ph type="sldNum" sz="quarter" idx="12"/>
          </p:nvPr>
        </p:nvSpPr>
        <p:spPr/>
        <p:txBody>
          <a:bodyPr/>
          <a:lstStyle/>
          <a:p>
            <a:fld id="{C479D5F6-EDCB-402A-AC08-4943A1820E8F}" type="slidenum">
              <a:rPr lang="en-US" smtClean="0"/>
              <a:pPr/>
              <a:t>24</a:t>
            </a:fld>
            <a:endParaRPr lang="en-US" dirty="0"/>
          </a:p>
        </p:txBody>
      </p:sp>
    </p:spTree>
    <p:extLst>
      <p:ext uri="{BB962C8B-B14F-4D97-AF65-F5344CB8AC3E}">
        <p14:creationId xmlns:p14="http://schemas.microsoft.com/office/powerpoint/2010/main" val="2617614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Substantial Approval</a:t>
            </a:r>
          </a:p>
        </p:txBody>
      </p:sp>
      <p:sp>
        <p:nvSpPr>
          <p:cNvPr id="3" name="Content Placeholder 2"/>
          <p:cNvSpPr>
            <a:spLocks noGrp="1"/>
          </p:cNvSpPr>
          <p:nvPr>
            <p:ph idx="1"/>
          </p:nvPr>
        </p:nvSpPr>
        <p:spPr/>
        <p:txBody>
          <a:bodyPr/>
          <a:lstStyle/>
          <a:p>
            <a:pPr indent="0">
              <a:buNone/>
            </a:pPr>
            <a:r>
              <a:rPr lang="en-US" dirty="0">
                <a:solidFill>
                  <a:schemeClr val="tx1"/>
                </a:solidFill>
                <a:latin typeface="Calibri" panose="020F0502020204030204" pitchFamily="34" charset="0"/>
                <a:cs typeface="Calibri" panose="020F0502020204030204" pitchFamily="34" charset="0"/>
              </a:rPr>
              <a:t>CDE granted Substantial Approval upon the submission of the application. </a:t>
            </a:r>
          </a:p>
          <a:p>
            <a:pPr marL="571500" indent="-342900">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Substantial approval will continue throughout the application process until final has been granted.</a:t>
            </a:r>
            <a:endParaRPr lang="en-US" strike="sngStrike" dirty="0">
              <a:solidFill>
                <a:schemeClr val="tx1"/>
              </a:solidFill>
              <a:latin typeface="Calibri" panose="020F0502020204030204" pitchFamily="34" charset="0"/>
              <a:cs typeface="Calibri" panose="020F0502020204030204" pitchFamily="34" charset="0"/>
            </a:endParaRPr>
          </a:p>
          <a:p>
            <a:pPr marL="1028700" lvl="1" indent="-342900"/>
            <a:r>
              <a:rPr lang="en-US" dirty="0">
                <a:solidFill>
                  <a:schemeClr val="tx1"/>
                </a:solidFill>
                <a:latin typeface="Calibri" panose="020F0502020204030204" pitchFamily="34" charset="0"/>
                <a:cs typeface="Calibri" panose="020F0502020204030204" pitchFamily="34" charset="0"/>
              </a:rPr>
              <a:t>LEAs can obligate funds for proposed revised activities in the budget</a:t>
            </a:r>
          </a:p>
          <a:p>
            <a:pPr marL="1028700" lvl="1" indent="-342900"/>
            <a:r>
              <a:rPr lang="en-US" dirty="0">
                <a:solidFill>
                  <a:schemeClr val="tx1"/>
                </a:solidFill>
                <a:latin typeface="Calibri" panose="020F0502020204030204" pitchFamily="34" charset="0"/>
                <a:cs typeface="Calibri" panose="020F0502020204030204" pitchFamily="34" charset="0"/>
              </a:rPr>
              <a:t>LEAs cannot request reimbursement until final approval is granted</a:t>
            </a:r>
          </a:p>
          <a:p>
            <a:pPr marL="571500" indent="-342900"/>
            <a:endParaRPr lang="en-US" dirty="0">
              <a:solidFill>
                <a:schemeClr val="tx1"/>
              </a:solidFill>
              <a:latin typeface="Calibri" panose="020F0502020204030204" pitchFamily="34" charset="0"/>
              <a:cs typeface="Calibri" panose="020F0502020204030204" pitchFamily="34" charset="0"/>
            </a:endParaRPr>
          </a:p>
          <a:p>
            <a:pPr indent="0">
              <a:buNone/>
            </a:pPr>
            <a:r>
              <a:rPr lang="en-US" dirty="0">
                <a:solidFill>
                  <a:schemeClr val="tx1"/>
                </a:solidFill>
                <a:latin typeface="Calibri" panose="020F0502020204030204" pitchFamily="34" charset="0"/>
                <a:cs typeface="Calibri" panose="020F0502020204030204" pitchFamily="34" charset="0"/>
              </a:rPr>
              <a:t>Note: If CDE determines an activity is not allowable, the LEA will be required to fund that activity through another funding source (either State or Local) </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4206900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When Do LEAs Submit Post-Award Revisions?</a:t>
            </a:r>
          </a:p>
        </p:txBody>
      </p:sp>
      <p:sp>
        <p:nvSpPr>
          <p:cNvPr id="3" name="Content Placeholder 2"/>
          <p:cNvSpPr>
            <a:spLocks noGrp="1"/>
          </p:cNvSpPr>
          <p:nvPr>
            <p:ph idx="1"/>
          </p:nvPr>
        </p:nvSpPr>
        <p:spPr/>
        <p:txBody>
          <a:bodyPr/>
          <a:lstStyle/>
          <a:p>
            <a:pPr marL="685800" lvl="1" indent="-228600" algn="l" rtl="0">
              <a:lnSpc>
                <a:spcPct val="90000"/>
              </a:lnSpc>
              <a:spcBef>
                <a:spcPts val="500"/>
              </a:spcBef>
              <a:spcAft>
                <a:spcPts val="0"/>
              </a:spcAft>
              <a:buClr>
                <a:schemeClr val="dk1"/>
              </a:buClr>
              <a:buSzPts val="1700"/>
              <a:buChar char="•"/>
            </a:pPr>
            <a:r>
              <a:rPr lang="en-US" dirty="0"/>
              <a:t>Any changes to equipment purchases require program approval.</a:t>
            </a:r>
          </a:p>
          <a:p>
            <a:pPr marL="685800" lvl="1" indent="-228600" algn="l" rtl="0">
              <a:lnSpc>
                <a:spcPct val="90000"/>
              </a:lnSpc>
              <a:spcBef>
                <a:spcPts val="500"/>
              </a:spcBef>
              <a:spcAft>
                <a:spcPts val="0"/>
              </a:spcAft>
              <a:buClr>
                <a:schemeClr val="dk1"/>
              </a:buClr>
              <a:buSzPts val="1700"/>
              <a:buChar char="•"/>
            </a:pPr>
            <a:r>
              <a:rPr lang="en-US" dirty="0"/>
              <a:t>To update indirect costs if the LEA:</a:t>
            </a:r>
          </a:p>
          <a:p>
            <a:pPr marL="1143000" lvl="2" indent="-222250" algn="l" rtl="0">
              <a:lnSpc>
                <a:spcPct val="90000"/>
              </a:lnSpc>
              <a:spcBef>
                <a:spcPts val="500"/>
              </a:spcBef>
              <a:spcAft>
                <a:spcPts val="0"/>
              </a:spcAft>
              <a:buSzPts val="1700"/>
              <a:buChar char="•"/>
            </a:pPr>
            <a:r>
              <a:rPr lang="en-US" dirty="0"/>
              <a:t>Overrode the indirect amount allocated, or</a:t>
            </a:r>
          </a:p>
          <a:p>
            <a:pPr marL="1143000" lvl="2" indent="-222250" algn="l" rtl="0">
              <a:lnSpc>
                <a:spcPct val="90000"/>
              </a:lnSpc>
              <a:spcBef>
                <a:spcPts val="500"/>
              </a:spcBef>
              <a:spcAft>
                <a:spcPts val="0"/>
              </a:spcAft>
              <a:buSzPts val="1700"/>
              <a:buChar char="•"/>
            </a:pPr>
            <a:r>
              <a:rPr lang="en-US" dirty="0"/>
              <a:t>Will now take the full indirect cost rate.</a:t>
            </a:r>
          </a:p>
          <a:p>
            <a:pPr marL="685800" lvl="1" indent="-228600" algn="l" rtl="0">
              <a:lnSpc>
                <a:spcPct val="90000"/>
              </a:lnSpc>
              <a:spcBef>
                <a:spcPts val="500"/>
              </a:spcBef>
              <a:spcAft>
                <a:spcPts val="0"/>
              </a:spcAft>
              <a:buClr>
                <a:schemeClr val="dk1"/>
              </a:buClr>
              <a:buSzPts val="1700"/>
              <a:buChar char="•"/>
            </a:pPr>
            <a:r>
              <a:rPr lang="en-US" dirty="0"/>
              <a:t>To reflect changes in the project/program scope or objective, such as:</a:t>
            </a:r>
          </a:p>
          <a:p>
            <a:pPr marL="1143000" lvl="2" indent="-228600" algn="l" rtl="0">
              <a:lnSpc>
                <a:spcPct val="90000"/>
              </a:lnSpc>
              <a:spcBef>
                <a:spcPts val="500"/>
              </a:spcBef>
              <a:spcAft>
                <a:spcPts val="0"/>
              </a:spcAft>
              <a:buClr>
                <a:schemeClr val="dk1"/>
              </a:buClr>
              <a:buSzPts val="1530"/>
              <a:buChar char="•"/>
            </a:pPr>
            <a:r>
              <a:rPr lang="en-US" dirty="0"/>
              <a:t>PD activities to purchasing Instructional materials.</a:t>
            </a:r>
          </a:p>
          <a:p>
            <a:pPr marL="1143000" lvl="2" indent="-228600" algn="l" rtl="0">
              <a:lnSpc>
                <a:spcPct val="90000"/>
              </a:lnSpc>
              <a:spcBef>
                <a:spcPts val="500"/>
              </a:spcBef>
              <a:spcAft>
                <a:spcPts val="0"/>
              </a:spcAft>
              <a:buClr>
                <a:schemeClr val="dk1"/>
              </a:buClr>
              <a:buSzPts val="1530"/>
              <a:buChar char="•"/>
            </a:pPr>
            <a:r>
              <a:rPr lang="en-US" dirty="0"/>
              <a:t>PD activities to hiring an Interventionist.</a:t>
            </a:r>
          </a:p>
          <a:p>
            <a:pPr marL="685800" lvl="1" indent="-228600" algn="l" rtl="0">
              <a:lnSpc>
                <a:spcPct val="90000"/>
              </a:lnSpc>
              <a:spcBef>
                <a:spcPts val="500"/>
              </a:spcBef>
              <a:spcAft>
                <a:spcPts val="0"/>
              </a:spcAft>
              <a:buClr>
                <a:schemeClr val="dk1"/>
              </a:buClr>
              <a:buSzPts val="1700"/>
              <a:buChar char="•"/>
            </a:pPr>
            <a:r>
              <a:rPr lang="en-US" dirty="0"/>
              <a:t>Changes among direct cost programs (Instructional, Support, Improvement of Instructional Services, or Administrative) or object categories (Salaries, Benefits, etc.) that exceed, or are expected to exceed, 10% of the total budget for that category as last approved.</a:t>
            </a:r>
          </a:p>
          <a:p>
            <a:pPr marL="685800" lvl="1" indent="-228600" algn="l" rtl="0">
              <a:lnSpc>
                <a:spcPct val="90000"/>
              </a:lnSpc>
              <a:spcBef>
                <a:spcPts val="500"/>
              </a:spcBef>
              <a:spcAft>
                <a:spcPts val="0"/>
              </a:spcAft>
              <a:buClr>
                <a:schemeClr val="dk1"/>
              </a:buClr>
              <a:buSzPts val="1700"/>
              <a:buChar char="•"/>
            </a:pPr>
            <a:endParaRPr lang="en-US" sz="1400" dirty="0"/>
          </a:p>
          <a:p>
            <a:pPr marL="457200" lvl="1" indent="0" algn="l" rtl="0">
              <a:lnSpc>
                <a:spcPct val="90000"/>
              </a:lnSpc>
              <a:spcBef>
                <a:spcPts val="500"/>
              </a:spcBef>
              <a:spcAft>
                <a:spcPts val="0"/>
              </a:spcAft>
              <a:buClr>
                <a:schemeClr val="dk1"/>
              </a:buClr>
              <a:buSzPts val="1700"/>
              <a:buNone/>
            </a:pPr>
            <a:r>
              <a:rPr lang="en-US" sz="1400" dirty="0"/>
              <a:t>NOTE: The budget line item must provide the rationale in the activity description, just as when the district initially submitted its proposed budget through the Consolidated Application.</a:t>
            </a:r>
          </a:p>
          <a:p>
            <a:pPr marL="0" lvl="0" indent="0" algn="l" rtl="0">
              <a:lnSpc>
                <a:spcPct val="90000"/>
              </a:lnSpc>
              <a:spcBef>
                <a:spcPts val="1000"/>
              </a:spcBef>
              <a:spcAft>
                <a:spcPts val="0"/>
              </a:spcAft>
              <a:buClr>
                <a:srgbClr val="5C6670"/>
              </a:buClr>
              <a:buSzPts val="2040"/>
              <a:buNone/>
            </a:pPr>
            <a:endParaRPr lang="en-US" sz="2040" dirty="0"/>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704153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Exceptions to Post-Award Revisions</a:t>
            </a:r>
          </a:p>
        </p:txBody>
      </p:sp>
      <p:sp>
        <p:nvSpPr>
          <p:cNvPr id="3" name="Content Placeholder 2"/>
          <p:cNvSpPr>
            <a:spLocks noGrp="1"/>
          </p:cNvSpPr>
          <p:nvPr>
            <p:ph idx="1"/>
          </p:nvPr>
        </p:nvSpPr>
        <p:spPr/>
        <p:txBody>
          <a:bodyPr/>
          <a:lstStyle/>
          <a:p>
            <a:pPr marL="342900" indent="-342900">
              <a:lnSpc>
                <a:spcPct val="90000"/>
              </a:lnSpc>
              <a:buFont typeface="Arial"/>
              <a:buChar char="•"/>
            </a:pPr>
            <a:r>
              <a:rPr lang="en-US" dirty="0">
                <a:solidFill>
                  <a:schemeClr val="tx1"/>
                </a:solidFill>
              </a:rPr>
              <a:t>Minor changes may not need to be captured through the PAR process.</a:t>
            </a:r>
          </a:p>
          <a:p>
            <a:pPr marL="342900" lvl="0" indent="-342900" algn="l" rtl="0">
              <a:lnSpc>
                <a:spcPct val="90000"/>
              </a:lnSpc>
              <a:spcBef>
                <a:spcPts val="1000"/>
              </a:spcBef>
              <a:spcAft>
                <a:spcPts val="0"/>
              </a:spcAft>
              <a:buClr>
                <a:srgbClr val="5C6670"/>
              </a:buClr>
              <a:buSzPts val="2400"/>
              <a:buFont typeface="Arial"/>
              <a:buChar char="•"/>
            </a:pPr>
            <a:r>
              <a:rPr lang="en-US" dirty="0">
                <a:solidFill>
                  <a:schemeClr val="tx1"/>
                </a:solidFill>
              </a:rPr>
              <a:t>Minor adjustments do not alter the overall scope or goals of the approved application.</a:t>
            </a:r>
          </a:p>
          <a:p>
            <a:pPr marL="548640" lvl="2" indent="-228600" algn="l" rtl="0">
              <a:lnSpc>
                <a:spcPct val="90000"/>
              </a:lnSpc>
              <a:spcBef>
                <a:spcPts val="500"/>
              </a:spcBef>
              <a:spcAft>
                <a:spcPts val="0"/>
              </a:spcAft>
              <a:buClr>
                <a:schemeClr val="dk1"/>
              </a:buClr>
              <a:buSzPts val="1800"/>
              <a:buChar char="•"/>
            </a:pPr>
            <a:r>
              <a:rPr lang="en-US" dirty="0">
                <a:solidFill>
                  <a:schemeClr val="tx1"/>
                </a:solidFill>
              </a:rPr>
              <a:t>Reading intervention training for new teachers changed from 2 to 3 days.</a:t>
            </a:r>
          </a:p>
          <a:p>
            <a:pPr marL="548640" lvl="2" indent="-228600" algn="l" rtl="0">
              <a:lnSpc>
                <a:spcPct val="90000"/>
              </a:lnSpc>
              <a:spcBef>
                <a:spcPts val="500"/>
              </a:spcBef>
              <a:spcAft>
                <a:spcPts val="0"/>
              </a:spcAft>
              <a:buClr>
                <a:schemeClr val="dk1"/>
              </a:buClr>
              <a:buSzPts val="1800"/>
              <a:buChar char="•"/>
            </a:pPr>
            <a:r>
              <a:rPr lang="en-US" dirty="0">
                <a:solidFill>
                  <a:schemeClr val="tx1"/>
                </a:solidFill>
              </a:rPr>
              <a:t>Increased number of days for teachers to observe master teachers’ classrooms.</a:t>
            </a:r>
          </a:p>
          <a:p>
            <a:pPr marL="548640" lvl="2" indent="-228600" algn="l" rtl="0">
              <a:lnSpc>
                <a:spcPct val="90000"/>
              </a:lnSpc>
              <a:spcBef>
                <a:spcPts val="500"/>
              </a:spcBef>
              <a:spcAft>
                <a:spcPts val="0"/>
              </a:spcAft>
              <a:buClr>
                <a:schemeClr val="dk1"/>
              </a:buClr>
              <a:buSzPts val="1800"/>
              <a:buChar char="•"/>
            </a:pPr>
            <a:r>
              <a:rPr lang="en-US" dirty="0">
                <a:solidFill>
                  <a:schemeClr val="tx1"/>
                </a:solidFill>
              </a:rPr>
              <a:t>Changes to reflect actual costs and updates to line items to reflect final allocations.</a:t>
            </a:r>
          </a:p>
          <a:p>
            <a:pPr marL="1143000" lvl="2" indent="-114300" algn="l" rtl="0">
              <a:lnSpc>
                <a:spcPct val="90000"/>
              </a:lnSpc>
              <a:spcBef>
                <a:spcPts val="500"/>
              </a:spcBef>
              <a:spcAft>
                <a:spcPts val="0"/>
              </a:spcAft>
              <a:buClr>
                <a:schemeClr val="dk1"/>
              </a:buClr>
              <a:buSzPts val="1800"/>
              <a:buNone/>
            </a:pPr>
            <a:endParaRPr lang="en-US" dirty="0">
              <a:solidFill>
                <a:schemeClr val="tx1"/>
              </a:solidFill>
            </a:endParaRPr>
          </a:p>
          <a:p>
            <a:pPr marL="0" lvl="0" indent="0" algn="l" rtl="0">
              <a:lnSpc>
                <a:spcPct val="90000"/>
              </a:lnSpc>
              <a:spcBef>
                <a:spcPts val="1000"/>
              </a:spcBef>
              <a:spcAft>
                <a:spcPts val="0"/>
              </a:spcAft>
              <a:buClr>
                <a:srgbClr val="5C6670"/>
              </a:buClr>
              <a:buSzPts val="2400"/>
              <a:buNone/>
            </a:pPr>
            <a:r>
              <a:rPr lang="en-US" sz="2000" dirty="0">
                <a:solidFill>
                  <a:schemeClr val="tx1"/>
                </a:solidFill>
              </a:rPr>
              <a:t>NOTE: If these types of revisions change the scope of the activity, then a Post-Award Revision must be submitted through the online platform.  </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2267932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Rank Order</a:t>
            </a:r>
          </a:p>
        </p:txBody>
      </p:sp>
      <p:sp>
        <p:nvSpPr>
          <p:cNvPr id="3" name="Content Placeholder 2"/>
          <p:cNvSpPr>
            <a:spLocks noGrp="1"/>
          </p:cNvSpPr>
          <p:nvPr>
            <p:ph idx="1"/>
          </p:nvPr>
        </p:nvSpPr>
        <p:spPr/>
        <p:txBody>
          <a:bodyPr/>
          <a:lstStyle/>
          <a:p>
            <a:pPr marL="0" indent="0">
              <a:buNone/>
            </a:pPr>
            <a:r>
              <a:rPr lang="en-US" dirty="0">
                <a:solidFill>
                  <a:schemeClr val="tx1"/>
                </a:solidFill>
              </a:rPr>
              <a:t>Any changes to allocations or activities may disrupt Rank Order in Title I, Part A:</a:t>
            </a:r>
          </a:p>
          <a:p>
            <a:pPr marL="571500" indent="-342900">
              <a:buFont typeface="Arial" panose="020B0604020202020204" pitchFamily="34" charset="0"/>
              <a:buChar char="•"/>
            </a:pPr>
            <a:r>
              <a:rPr lang="en-US" dirty="0">
                <a:solidFill>
                  <a:schemeClr val="tx1"/>
                </a:solidFill>
              </a:rPr>
              <a:t>Review the Locations Total page for any discrepancies in Rank Order</a:t>
            </a:r>
          </a:p>
          <a:p>
            <a:pPr marL="571500" indent="-342900">
              <a:buFont typeface="Arial" panose="020B0604020202020204" pitchFamily="34" charset="0"/>
              <a:buChar char="•"/>
            </a:pPr>
            <a:r>
              <a:rPr lang="en-US" dirty="0">
                <a:solidFill>
                  <a:schemeClr val="tx1"/>
                </a:solidFill>
              </a:rPr>
              <a:t>LEA will be unable to submit the application until rank order issues are addressed</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792433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Post-Award Revision Window	</a:t>
            </a:r>
          </a:p>
        </p:txBody>
      </p:sp>
      <p:sp>
        <p:nvSpPr>
          <p:cNvPr id="3" name="Content Placeholder 2"/>
          <p:cNvSpPr>
            <a:spLocks noGrp="1"/>
          </p:cNvSpPr>
          <p:nvPr>
            <p:ph idx="1"/>
          </p:nvPr>
        </p:nvSpPr>
        <p:spPr/>
        <p:txBody>
          <a:bodyPr/>
          <a:lstStyle/>
          <a:p>
            <a:pPr>
              <a:lnSpc>
                <a:spcPct val="100000"/>
              </a:lnSpc>
              <a:spcBef>
                <a:spcPts val="0"/>
              </a:spcBef>
              <a:buClr>
                <a:srgbClr val="5C6670"/>
              </a:buClr>
              <a:buSzPts val="2200"/>
            </a:pPr>
            <a:r>
              <a:rPr lang="en-US" sz="2400" dirty="0">
                <a:solidFill>
                  <a:schemeClr val="tx1"/>
                </a:solidFill>
              </a:rPr>
              <a:t>The PAR</a:t>
            </a:r>
            <a:r>
              <a:rPr lang="en-US" sz="2400" b="0" dirty="0">
                <a:solidFill>
                  <a:schemeClr val="tx1"/>
                </a:solidFill>
              </a:rPr>
              <a:t> system will be open until </a:t>
            </a:r>
            <a:r>
              <a:rPr lang="en-US" b="0" dirty="0"/>
              <a:t>June 30th</a:t>
            </a:r>
            <a:r>
              <a:rPr lang="en-US" sz="2400" dirty="0">
                <a:solidFill>
                  <a:schemeClr val="tx1"/>
                </a:solidFill>
              </a:rPr>
              <a:t>. </a:t>
            </a:r>
            <a:endParaRPr lang="en-US" sz="2400" b="0" dirty="0">
              <a:solidFill>
                <a:schemeClr val="tx1"/>
              </a:solidFill>
            </a:endParaRPr>
          </a:p>
          <a:p>
            <a:pPr marL="0" lvl="0" indent="0" algn="l" rtl="0">
              <a:lnSpc>
                <a:spcPct val="100000"/>
              </a:lnSpc>
              <a:spcBef>
                <a:spcPts val="0"/>
              </a:spcBef>
              <a:spcAft>
                <a:spcPts val="0"/>
              </a:spcAft>
              <a:buClr>
                <a:srgbClr val="5C6670"/>
              </a:buClr>
              <a:buSzPts val="2200"/>
              <a:buNone/>
            </a:pPr>
            <a:endParaRPr lang="en-US" sz="2400" b="0" dirty="0">
              <a:solidFill>
                <a:schemeClr val="tx1"/>
              </a:solidFill>
            </a:endParaRPr>
          </a:p>
          <a:p>
            <a:pPr marL="342900" lvl="0" indent="-342900" algn="l" rtl="0">
              <a:lnSpc>
                <a:spcPct val="100000"/>
              </a:lnSpc>
              <a:spcBef>
                <a:spcPts val="0"/>
              </a:spcBef>
              <a:spcAft>
                <a:spcPts val="0"/>
              </a:spcAft>
              <a:buClr>
                <a:srgbClr val="5C6670"/>
              </a:buClr>
              <a:buSzPts val="2200"/>
              <a:buFont typeface="Arial" panose="020B0604020202020204" pitchFamily="34" charset="0"/>
              <a:buChar char="•"/>
            </a:pPr>
            <a:r>
              <a:rPr lang="en-US" sz="2400" dirty="0">
                <a:solidFill>
                  <a:schemeClr val="tx1"/>
                </a:solidFill>
              </a:rPr>
              <a:t>LEAs may submit revision requests, as necessary.</a:t>
            </a:r>
            <a:endParaRPr lang="en-US" sz="2400" b="0" dirty="0">
              <a:solidFill>
                <a:schemeClr val="tx1"/>
              </a:solidFill>
            </a:endParaRPr>
          </a:p>
          <a:p>
            <a:pPr marL="0" lvl="0" indent="0" algn="l" rtl="0">
              <a:lnSpc>
                <a:spcPct val="100000"/>
              </a:lnSpc>
              <a:spcBef>
                <a:spcPts val="0"/>
              </a:spcBef>
              <a:spcAft>
                <a:spcPts val="0"/>
              </a:spcAft>
              <a:buClr>
                <a:srgbClr val="5C6670"/>
              </a:buClr>
              <a:buSzPts val="2200"/>
              <a:buNone/>
            </a:pPr>
            <a:endParaRPr lang="en-US" dirty="0">
              <a:solidFill>
                <a:schemeClr val="tx1"/>
              </a:solidFill>
            </a:endParaRPr>
          </a:p>
          <a:p>
            <a:pPr marL="342900" indent="-342900">
              <a:spcBef>
                <a:spcPts val="0"/>
              </a:spcBef>
              <a:buSzPts val="2200"/>
              <a:buFont typeface="Arial" panose="020B0604020202020204" pitchFamily="34" charset="0"/>
              <a:buChar char="•"/>
            </a:pPr>
            <a:r>
              <a:rPr lang="en-US" sz="2400" dirty="0">
                <a:solidFill>
                  <a:schemeClr val="tx1"/>
                </a:solidFill>
              </a:rPr>
              <a:t>Please do not submit any requests to revise your Consolidated Application before the system opens.</a:t>
            </a:r>
          </a:p>
          <a:p>
            <a:pPr marL="342900" indent="-342900">
              <a:spcBef>
                <a:spcPts val="0"/>
              </a:spcBef>
              <a:buSzPts val="2200"/>
              <a:buFont typeface="Arial" panose="020B0604020202020204" pitchFamily="34" charset="0"/>
              <a:buChar char="•"/>
            </a:pPr>
            <a:endParaRPr lang="en-US" sz="2400" dirty="0">
              <a:solidFill>
                <a:schemeClr val="tx1"/>
              </a:solidFill>
            </a:endParaRPr>
          </a:p>
          <a:p>
            <a:pPr marL="342900" indent="-342900">
              <a:spcBef>
                <a:spcPts val="0"/>
              </a:spcBef>
              <a:buSzPts val="2200"/>
              <a:buFont typeface="Arial" panose="020B0604020202020204" pitchFamily="34" charset="0"/>
              <a:buChar char="•"/>
            </a:pPr>
            <a:r>
              <a:rPr lang="en-US" sz="2400" dirty="0">
                <a:solidFill>
                  <a:schemeClr val="tx1"/>
                </a:solidFill>
              </a:rPr>
              <a:t>The narrative questions and the school profile page will be locked and cannot be updated during the PAR process. </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109072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PAR window is now open…Now what?</a:t>
            </a:r>
          </a:p>
        </p:txBody>
      </p:sp>
      <p:sp>
        <p:nvSpPr>
          <p:cNvPr id="3" name="Slide Number Placeholder 2"/>
          <p:cNvSpPr>
            <a:spLocks noGrp="1"/>
          </p:cNvSpPr>
          <p:nvPr>
            <p:ph type="sldNum" sz="quarter" idx="12"/>
          </p:nvPr>
        </p:nvSpPr>
        <p:spPr>
          <a:xfrm>
            <a:off x="284843" y="6427018"/>
            <a:ext cx="2057400" cy="365125"/>
          </a:xfrm>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1664782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Review Contact Information and Final Allocations </a:t>
            </a:r>
          </a:p>
        </p:txBody>
      </p:sp>
      <p:sp>
        <p:nvSpPr>
          <p:cNvPr id="3" name="Content Placeholder 2"/>
          <p:cNvSpPr>
            <a:spLocks noGrp="1"/>
          </p:cNvSpPr>
          <p:nvPr>
            <p:ph idx="1"/>
          </p:nvPr>
        </p:nvSpPr>
        <p:spPr/>
        <p:txBody>
          <a:bodyPr/>
          <a:lstStyle/>
          <a:p>
            <a:pPr marL="365760" lvl="1" indent="0" algn="l" rtl="0">
              <a:lnSpc>
                <a:spcPct val="100000"/>
              </a:lnSpc>
              <a:spcBef>
                <a:spcPts val="0"/>
              </a:spcBef>
              <a:spcAft>
                <a:spcPts val="0"/>
              </a:spcAft>
              <a:buClr>
                <a:schemeClr val="dk1"/>
              </a:buClr>
              <a:buSzPts val="2000"/>
              <a:buNone/>
            </a:pPr>
            <a:endParaRPr lang="en-US" dirty="0">
              <a:solidFill>
                <a:srgbClr val="385623"/>
              </a:solidFill>
            </a:endParaRPr>
          </a:p>
          <a:p>
            <a:pPr marL="0" lvl="0" indent="0" algn="l" rtl="0">
              <a:lnSpc>
                <a:spcPct val="100000"/>
              </a:lnSpc>
              <a:spcBef>
                <a:spcPts val="1000"/>
              </a:spcBef>
              <a:spcAft>
                <a:spcPts val="0"/>
              </a:spcAft>
              <a:buClr>
                <a:schemeClr val="dk1"/>
              </a:buClr>
              <a:buSzPts val="2400"/>
              <a:buNone/>
            </a:pPr>
            <a:r>
              <a:rPr lang="en-US" dirty="0">
                <a:solidFill>
                  <a:schemeClr val="dk1"/>
                </a:solidFill>
              </a:rPr>
              <a:t>Final allocations will be pre-populated in the PAR system.</a:t>
            </a:r>
            <a:r>
              <a:rPr lang="en-US" dirty="0"/>
              <a:t>  </a:t>
            </a:r>
            <a:endParaRPr lang="en-US" dirty="0">
              <a:solidFill>
                <a:schemeClr val="dk1"/>
              </a:solidFill>
            </a:endParaRPr>
          </a:p>
          <a:p>
            <a:pPr marL="800100" lvl="1" indent="-342900">
              <a:spcBef>
                <a:spcPts val="1000"/>
              </a:spcBef>
              <a:buSzPts val="2400"/>
              <a:buFont typeface="Arial" panose="020B0604020202020204" pitchFamily="34" charset="0"/>
              <a:buChar char="•"/>
            </a:pPr>
            <a:r>
              <a:rPr lang="en-US" dirty="0">
                <a:solidFill>
                  <a:schemeClr val="dk1"/>
                </a:solidFill>
              </a:rPr>
              <a:t>Allocations are posted on the </a:t>
            </a:r>
            <a:r>
              <a:rPr lang="en-US" u="sng" dirty="0">
                <a:solidFill>
                  <a:schemeClr val="hlink"/>
                </a:solidFill>
                <a:hlinkClick r:id="rId3"/>
              </a:rPr>
              <a:t>Grants Fiscal</a:t>
            </a:r>
            <a:r>
              <a:rPr lang="en-US" dirty="0">
                <a:solidFill>
                  <a:schemeClr val="dk1"/>
                </a:solidFill>
              </a:rPr>
              <a:t> website.</a:t>
            </a:r>
          </a:p>
          <a:p>
            <a:pPr marL="0" lvl="0" indent="0" algn="l" rtl="0">
              <a:lnSpc>
                <a:spcPct val="100000"/>
              </a:lnSpc>
              <a:spcBef>
                <a:spcPts val="1000"/>
              </a:spcBef>
              <a:spcAft>
                <a:spcPts val="0"/>
              </a:spcAft>
              <a:buClr>
                <a:schemeClr val="dk1"/>
              </a:buClr>
              <a:buSzPts val="2400"/>
              <a:buNone/>
            </a:pPr>
            <a:endParaRPr lang="en-US" dirty="0">
              <a:solidFill>
                <a:schemeClr val="dk1"/>
              </a:solidFill>
            </a:endParaRPr>
          </a:p>
          <a:p>
            <a:pPr marL="0" lvl="0" indent="0" algn="l" rtl="0">
              <a:lnSpc>
                <a:spcPct val="100000"/>
              </a:lnSpc>
              <a:spcBef>
                <a:spcPts val="1000"/>
              </a:spcBef>
              <a:spcAft>
                <a:spcPts val="0"/>
              </a:spcAft>
              <a:buClr>
                <a:schemeClr val="dk1"/>
              </a:buClr>
              <a:buSzPts val="2400"/>
              <a:buNone/>
            </a:pPr>
            <a:r>
              <a:rPr lang="en-US" dirty="0">
                <a:solidFill>
                  <a:schemeClr val="dk1"/>
                </a:solidFill>
              </a:rPr>
              <a:t>Update any necessary district contact information</a:t>
            </a:r>
          </a:p>
          <a:p>
            <a:pPr marL="800100" lvl="1" indent="-342900">
              <a:spcBef>
                <a:spcPts val="1000"/>
              </a:spcBef>
              <a:buSzPts val="2400"/>
              <a:buFont typeface="Arial" panose="020B0604020202020204" pitchFamily="34" charset="0"/>
              <a:buChar char="•"/>
            </a:pPr>
            <a:r>
              <a:rPr lang="en-US" dirty="0">
                <a:solidFill>
                  <a:schemeClr val="dk1"/>
                </a:solidFill>
              </a:rPr>
              <a:t>CDE uses the Consolidated Application contact list to communicate important information related to the application, school improvement requirements,</a:t>
            </a:r>
            <a:r>
              <a:rPr lang="en-US" dirty="0"/>
              <a:t> and accountability. </a:t>
            </a:r>
            <a:r>
              <a:rPr lang="en-US" dirty="0">
                <a:solidFill>
                  <a:schemeClr val="dk1"/>
                </a:solidFill>
              </a:rPr>
              <a:t>    </a:t>
            </a:r>
          </a:p>
          <a:p>
            <a:pPr marL="0" lvl="0" indent="0" algn="l" rtl="0">
              <a:lnSpc>
                <a:spcPct val="100000"/>
              </a:lnSpc>
              <a:spcBef>
                <a:spcPts val="1000"/>
              </a:spcBef>
              <a:spcAft>
                <a:spcPts val="0"/>
              </a:spcAft>
              <a:buClr>
                <a:schemeClr val="dk1"/>
              </a:buClr>
              <a:buSzPts val="2400"/>
              <a:buNone/>
            </a:pPr>
            <a:endParaRPr lang="en-US" dirty="0">
              <a:solidFill>
                <a:schemeClr val="dk1"/>
              </a:solidFill>
            </a:endParaRPr>
          </a:p>
          <a:p>
            <a:pPr marL="0" lvl="0" indent="0" algn="l" rtl="0">
              <a:lnSpc>
                <a:spcPct val="100000"/>
              </a:lnSpc>
              <a:spcBef>
                <a:spcPts val="1000"/>
              </a:spcBef>
              <a:spcAft>
                <a:spcPts val="0"/>
              </a:spcAft>
              <a:buClr>
                <a:schemeClr val="dk1"/>
              </a:buClr>
              <a:buSzPts val="2400"/>
              <a:buNone/>
            </a:pPr>
            <a:endParaRPr lang="en-US" dirty="0"/>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29336281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221</TotalTime>
  <Words>3071</Words>
  <Application>Microsoft Office PowerPoint</Application>
  <PresentationFormat>On-screen Show (4:3)</PresentationFormat>
  <Paragraphs>246</Paragraphs>
  <Slides>24</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Museo Slab 500</vt:lpstr>
      <vt:lpstr>Noto Sans Symbols</vt:lpstr>
      <vt:lpstr>Trebuchet MS</vt:lpstr>
      <vt:lpstr>Office Theme</vt:lpstr>
      <vt:lpstr>Consolidated Application Post-Award Revision System (PAR)</vt:lpstr>
      <vt:lpstr>Purpose of the Post-Award Revision Process</vt:lpstr>
      <vt:lpstr>Substantial Approval</vt:lpstr>
      <vt:lpstr>When Do LEAs Submit Post-Award Revisions?</vt:lpstr>
      <vt:lpstr>Exceptions to Post-Award Revisions</vt:lpstr>
      <vt:lpstr>Review Rank Order</vt:lpstr>
      <vt:lpstr>Post-Award Revision Window </vt:lpstr>
      <vt:lpstr>The PAR window is now open…Now what?</vt:lpstr>
      <vt:lpstr>Review Contact Information and Final Allocations </vt:lpstr>
      <vt:lpstr>Consider the Following Questions</vt:lpstr>
      <vt:lpstr>Is a Submission Needed </vt:lpstr>
      <vt:lpstr>Scenario 1</vt:lpstr>
      <vt:lpstr>Scenario 1: Answer</vt:lpstr>
      <vt:lpstr>Scenario 2</vt:lpstr>
      <vt:lpstr>Scenario 2: Answer</vt:lpstr>
      <vt:lpstr>Scenario 3</vt:lpstr>
      <vt:lpstr>Scenario 3: Answer </vt:lpstr>
      <vt:lpstr>How to Enter a PAR Request</vt:lpstr>
      <vt:lpstr>Accessing the PAR System</vt:lpstr>
      <vt:lpstr>Making Changes in the PAR System</vt:lpstr>
      <vt:lpstr>Revision Request Format</vt:lpstr>
      <vt:lpstr>Final Steps in PAR Submission Process</vt:lpstr>
      <vt:lpstr>PARs are submitted … Now what? </vt:lpstr>
      <vt:lpstr>PAR Review and Approval</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Prael, Michelle</cp:lastModifiedBy>
  <cp:revision>24</cp:revision>
  <dcterms:created xsi:type="dcterms:W3CDTF">2019-06-25T17:30:52Z</dcterms:created>
  <dcterms:modified xsi:type="dcterms:W3CDTF">2021-11-24T17:36:37Z</dcterms:modified>
</cp:coreProperties>
</file>