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tiff" ContentType="image/tiff"/>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5"/>
  </p:notesMasterIdLst>
  <p:handoutMasterIdLst>
    <p:handoutMasterId r:id="rId46"/>
  </p:handoutMasterIdLst>
  <p:sldIdLst>
    <p:sldId id="489" r:id="rId2"/>
    <p:sldId id="488" r:id="rId3"/>
    <p:sldId id="452" r:id="rId4"/>
    <p:sldId id="448" r:id="rId5"/>
    <p:sldId id="498" r:id="rId6"/>
    <p:sldId id="499" r:id="rId7"/>
    <p:sldId id="500" r:id="rId8"/>
    <p:sldId id="501" r:id="rId9"/>
    <p:sldId id="502" r:id="rId10"/>
    <p:sldId id="457" r:id="rId11"/>
    <p:sldId id="450" r:id="rId12"/>
    <p:sldId id="458" r:id="rId13"/>
    <p:sldId id="456" r:id="rId14"/>
    <p:sldId id="459" r:id="rId15"/>
    <p:sldId id="460" r:id="rId16"/>
    <p:sldId id="461" r:id="rId17"/>
    <p:sldId id="462" r:id="rId18"/>
    <p:sldId id="465" r:id="rId19"/>
    <p:sldId id="463" r:id="rId20"/>
    <p:sldId id="466" r:id="rId21"/>
    <p:sldId id="467" r:id="rId22"/>
    <p:sldId id="468" r:id="rId23"/>
    <p:sldId id="503" r:id="rId24"/>
    <p:sldId id="470" r:id="rId25"/>
    <p:sldId id="472" r:id="rId26"/>
    <p:sldId id="471" r:id="rId27"/>
    <p:sldId id="473" r:id="rId28"/>
    <p:sldId id="474" r:id="rId29"/>
    <p:sldId id="476" r:id="rId30"/>
    <p:sldId id="479" r:id="rId31"/>
    <p:sldId id="475" r:id="rId32"/>
    <p:sldId id="477" r:id="rId33"/>
    <p:sldId id="478" r:id="rId34"/>
    <p:sldId id="480" r:id="rId35"/>
    <p:sldId id="481" r:id="rId36"/>
    <p:sldId id="483" r:id="rId37"/>
    <p:sldId id="482" r:id="rId38"/>
    <p:sldId id="484" r:id="rId39"/>
    <p:sldId id="497" r:id="rId40"/>
    <p:sldId id="495" r:id="rId41"/>
    <p:sldId id="496" r:id="rId42"/>
    <p:sldId id="493" r:id="rId43"/>
    <p:sldId id="494" r:id="rId4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arson, Alyssa" initials="AP" lastIdx="26" clrIdx="0"/>
  <p:cmAuthor id="2" name="Hollingshead, Jessica" initials="HJ" lastIdx="14" clrIdx="1"/>
  <p:cmAuthor id="3" name="Young, Anna" initials="YA" lastIdx="4" clrIdx="2"/>
  <p:cmAuthor id="4" name="Chapman, Pat" initials="CP" lastIdx="3"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07" autoAdjust="0"/>
    <p:restoredTop sz="80586" autoAdjust="0"/>
  </p:normalViewPr>
  <p:slideViewPr>
    <p:cSldViewPr snapToGrid="0" snapToObjects="1">
      <p:cViewPr varScale="1">
        <p:scale>
          <a:sx n="97" d="100"/>
          <a:sy n="97" d="100"/>
        </p:scale>
        <p:origin x="238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de-fs-01\cde_files$\OFPA\ESSA%20Outlines%20and%20Draft%20documents\Public%20Comments\SurveySummary_02282017.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e-fs-01\cde_files$\OFPA\ESSA%20Outlines%20and%20Draft%20documents\Public%20Comments\SurveySummary_02282017.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0" i="0" u="none" strike="noStrike" baseline="0">
                <a:solidFill>
                  <a:srgbClr val="333333"/>
                </a:solidFill>
                <a:latin typeface="Calibri"/>
                <a:ea typeface="Calibri"/>
                <a:cs typeface="Calibri"/>
              </a:defRPr>
            </a:pPr>
            <a:r>
              <a:rPr lang="en-US" sz="1800"/>
              <a:t>Affiliation</a:t>
            </a:r>
          </a:p>
        </c:rich>
      </c:tx>
      <c:overlay val="0"/>
      <c:spPr>
        <a:noFill/>
        <a:ln w="25400">
          <a:noFill/>
        </a:ln>
      </c:spPr>
    </c:title>
    <c:autoTitleDeleted val="0"/>
    <c:plotArea>
      <c:layout/>
      <c:barChart>
        <c:barDir val="col"/>
        <c:grouping val="clustered"/>
        <c:varyColors val="0"/>
        <c:ser>
          <c:idx val="0"/>
          <c:order val="0"/>
          <c:spPr>
            <a:solidFill>
              <a:srgbClr val="5B9BD5"/>
            </a:solidFill>
            <a:ln w="25400">
              <a:noFill/>
            </a:ln>
          </c:spPr>
          <c:invertIfNegative val="0"/>
          <c:cat>
            <c:strRef>
              <c:f>Sheet10!$B$2:$B$28</c:f>
              <c:strCache>
                <c:ptCount val="27"/>
                <c:pt idx="0">
                  <c:v>Business/Employer</c:v>
                </c:pt>
                <c:pt idx="1">
                  <c:v>CDE Staff</c:v>
                </c:pt>
                <c:pt idx="2">
                  <c:v>CDHE Staff</c:v>
                </c:pt>
                <c:pt idx="3">
                  <c:v>Charter School Representative</c:v>
                </c:pt>
                <c:pt idx="4">
                  <c:v>Civil Rights Organization Member</c:v>
                </c:pt>
                <c:pt idx="5">
                  <c:v>Colorado BOCES Association Member</c:v>
                </c:pt>
                <c:pt idx="6">
                  <c:v>Community College System and CTE</c:v>
                </c:pt>
                <c:pt idx="7">
                  <c:v>Community-Based Organization</c:v>
                </c:pt>
                <c:pt idx="8">
                  <c:v>District Administrator</c:v>
                </c:pt>
                <c:pt idx="9">
                  <c:v>Early Childhood Education Partner</c:v>
                </c:pt>
                <c:pt idx="10">
                  <c:v>Education Policy Organization (CASB, CASE, CEA)</c:v>
                </c:pt>
                <c:pt idx="11">
                  <c:v>General Public/Taxpayer</c:v>
                </c:pt>
                <c:pt idx="12">
                  <c:v>Governor/Governor’s Office Official</c:v>
                </c:pt>
                <c:pt idx="13">
                  <c:v>Indian Tribe Representative</c:v>
                </c:pt>
                <c:pt idx="14">
                  <c:v>Institute of Higher Education</c:v>
                </c:pt>
                <c:pt idx="15">
                  <c:v>Media</c:v>
                </c:pt>
                <c:pt idx="16">
                  <c:v>Non-Public School Representative</c:v>
                </c:pt>
                <c:pt idx="17">
                  <c:v>Out-Of-State Interested Party</c:v>
                </c:pt>
                <c:pt idx="18">
                  <c:v>Paraprofessional</c:v>
                </c:pt>
                <c:pt idx="19">
                  <c:v>Parent</c:v>
                </c:pt>
                <c:pt idx="20">
                  <c:v>Professional Educator Organization</c:v>
                </c:pt>
                <c:pt idx="21">
                  <c:v>School Administrator</c:v>
                </c:pt>
                <c:pt idx="22">
                  <c:v>Student</c:v>
                </c:pt>
                <c:pt idx="23">
                  <c:v>Teacher</c:v>
                </c:pt>
                <c:pt idx="24">
                  <c:v>Policy Maker/Elected Official (state board member, school board member, state legislature member)</c:v>
                </c:pt>
                <c:pt idx="25">
                  <c:v>Specialized Service Professional (i.e., counselor, social worker, nurse, psychologist, speech/language pathologist, librarian, occupational therapist, physical therapist, orientation and mobility specialist, CLD)</c:v>
                </c:pt>
                <c:pt idx="26">
                  <c:v>Other (please specify)</c:v>
                </c:pt>
              </c:strCache>
            </c:strRef>
          </c:cat>
          <c:val>
            <c:numRef>
              <c:f>Sheet10!$C$2:$C$28</c:f>
              <c:numCache>
                <c:formatCode>0.0%</c:formatCode>
                <c:ptCount val="27"/>
                <c:pt idx="0">
                  <c:v>1.8433179723502304E-2</c:v>
                </c:pt>
                <c:pt idx="1">
                  <c:v>9.2165898617511521E-3</c:v>
                </c:pt>
                <c:pt idx="2">
                  <c:v>4.608294930875576E-3</c:v>
                </c:pt>
                <c:pt idx="3">
                  <c:v>1.3824884792626729E-2</c:v>
                </c:pt>
                <c:pt idx="4">
                  <c:v>9.2165898617511521E-3</c:v>
                </c:pt>
                <c:pt idx="5">
                  <c:v>0</c:v>
                </c:pt>
                <c:pt idx="6">
                  <c:v>0</c:v>
                </c:pt>
                <c:pt idx="7">
                  <c:v>2.3041474654377881E-2</c:v>
                </c:pt>
                <c:pt idx="8">
                  <c:v>0.14746543778801843</c:v>
                </c:pt>
                <c:pt idx="9">
                  <c:v>0</c:v>
                </c:pt>
                <c:pt idx="10">
                  <c:v>3.6866359447004608E-2</c:v>
                </c:pt>
                <c:pt idx="11">
                  <c:v>9.2165898617511524E-2</c:v>
                </c:pt>
                <c:pt idx="12">
                  <c:v>4.608294930875576E-3</c:v>
                </c:pt>
                <c:pt idx="13">
                  <c:v>0</c:v>
                </c:pt>
                <c:pt idx="14">
                  <c:v>1.3824884792626729E-2</c:v>
                </c:pt>
                <c:pt idx="15">
                  <c:v>1.8433179723502304E-2</c:v>
                </c:pt>
                <c:pt idx="16">
                  <c:v>0</c:v>
                </c:pt>
                <c:pt idx="17">
                  <c:v>0</c:v>
                </c:pt>
                <c:pt idx="18">
                  <c:v>1.3824884792626729E-2</c:v>
                </c:pt>
                <c:pt idx="19">
                  <c:v>0.19354838709677419</c:v>
                </c:pt>
                <c:pt idx="20">
                  <c:v>4.608294930875576E-3</c:v>
                </c:pt>
                <c:pt idx="21">
                  <c:v>0.11059907834101383</c:v>
                </c:pt>
                <c:pt idx="22">
                  <c:v>2.3041474654377881E-2</c:v>
                </c:pt>
                <c:pt idx="23">
                  <c:v>0.17511520737327188</c:v>
                </c:pt>
                <c:pt idx="24">
                  <c:v>9.2165898617511521E-3</c:v>
                </c:pt>
                <c:pt idx="25">
                  <c:v>4.1474654377880185E-2</c:v>
                </c:pt>
                <c:pt idx="26" formatCode="0%">
                  <c:v>3.6866359447004608E-2</c:v>
                </c:pt>
              </c:numCache>
            </c:numRef>
          </c:val>
          <c:extLst>
            <c:ext xmlns:c16="http://schemas.microsoft.com/office/drawing/2014/chart" uri="{C3380CC4-5D6E-409C-BE32-E72D297353CC}">
              <c16:uniqueId val="{00000000-E2B9-4DAA-BC18-31EEC4680DFD}"/>
            </c:ext>
          </c:extLst>
        </c:ser>
        <c:dLbls>
          <c:showLegendKey val="0"/>
          <c:showVal val="0"/>
          <c:showCatName val="0"/>
          <c:showSerName val="0"/>
          <c:showPercent val="0"/>
          <c:showBubbleSize val="0"/>
        </c:dLbls>
        <c:gapWidth val="219"/>
        <c:overlap val="-27"/>
        <c:axId val="120187136"/>
        <c:axId val="120188928"/>
      </c:barChart>
      <c:catAx>
        <c:axId val="120187136"/>
        <c:scaling>
          <c:orientation val="minMax"/>
        </c:scaling>
        <c:delete val="0"/>
        <c:axPos val="b"/>
        <c:numFmt formatCode="General" sourceLinked="1"/>
        <c:majorTickMark val="none"/>
        <c:minorTickMark val="none"/>
        <c:tickLblPos val="nextTo"/>
        <c:spPr>
          <a:ln w="3175">
            <a:solidFill>
              <a:srgbClr val="DDDDDD"/>
            </a:solidFill>
            <a:prstDash val="solid"/>
          </a:ln>
        </c:spPr>
        <c:txPr>
          <a:bodyPr rot="-2700000" vert="horz"/>
          <a:lstStyle/>
          <a:p>
            <a:pPr>
              <a:defRPr sz="900" b="0" i="0" u="none" strike="noStrike" baseline="0">
                <a:solidFill>
                  <a:srgbClr val="333333"/>
                </a:solidFill>
                <a:latin typeface="Calibri"/>
                <a:ea typeface="Calibri"/>
                <a:cs typeface="Calibri"/>
              </a:defRPr>
            </a:pPr>
            <a:endParaRPr lang="en-US"/>
          </a:p>
        </c:txPr>
        <c:crossAx val="120188928"/>
        <c:crosses val="autoZero"/>
        <c:auto val="1"/>
        <c:lblAlgn val="ctr"/>
        <c:lblOffset val="100"/>
        <c:noMultiLvlLbl val="0"/>
      </c:catAx>
      <c:valAx>
        <c:axId val="120188928"/>
        <c:scaling>
          <c:orientation val="minMax"/>
        </c:scaling>
        <c:delete val="0"/>
        <c:axPos val="l"/>
        <c:majorGridlines>
          <c:spPr>
            <a:ln w="3175">
              <a:solidFill>
                <a:srgbClr val="DDDDDD"/>
              </a:solidFill>
              <a:prstDash val="solid"/>
            </a:ln>
          </c:spPr>
        </c:majorGridlines>
        <c:numFmt formatCode="0.0%"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en-US"/>
          </a:p>
        </c:txPr>
        <c:crossAx val="120187136"/>
        <c:crosses val="autoZero"/>
        <c:crossBetween val="between"/>
      </c:valAx>
      <c:spPr>
        <a:noFill/>
        <a:ln w="25400">
          <a:noFill/>
        </a:ln>
      </c:spPr>
    </c:plotArea>
    <c:plotVisOnly val="1"/>
    <c:dispBlanksAs val="gap"/>
    <c:showDLblsOverMax val="0"/>
  </c:chart>
  <c:spPr>
    <a:solidFill>
      <a:srgbClr val="FFFFFF"/>
    </a:solidFill>
    <a:ln w="3175">
      <a:solidFill>
        <a:srgbClr val="DDDDDD"/>
      </a:solidFill>
      <a:prstDash val="solid"/>
    </a:ln>
  </c:spPr>
  <c:txPr>
    <a:bodyPr/>
    <a:lstStyle/>
    <a:p>
      <a:pPr>
        <a:defRPr sz="1000" b="0" i="0" u="none" strike="noStrike" baseline="0">
          <a:solidFill>
            <a:srgbClr val="333333"/>
          </a:solidFill>
          <a:latin typeface="Calibri"/>
          <a:ea typeface="Calibri"/>
          <a:cs typeface="Calibri"/>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0" i="0" u="none" strike="noStrike" baseline="0">
                <a:solidFill>
                  <a:srgbClr val="333333"/>
                </a:solidFill>
                <a:latin typeface="Calibri"/>
                <a:ea typeface="Calibri"/>
                <a:cs typeface="Calibri"/>
              </a:defRPr>
            </a:pPr>
            <a:r>
              <a:rPr lang="en-US" sz="1800"/>
              <a:t>By Location</a:t>
            </a:r>
          </a:p>
        </c:rich>
      </c:tx>
      <c:overlay val="0"/>
      <c:spPr>
        <a:noFill/>
        <a:ln w="25400">
          <a:noFill/>
        </a:ln>
      </c:spPr>
    </c:title>
    <c:autoTitleDeleted val="0"/>
    <c:plotArea>
      <c:layout/>
      <c:pieChart>
        <c:varyColors val="1"/>
        <c:ser>
          <c:idx val="0"/>
          <c:order val="0"/>
          <c:spPr>
            <a:solidFill>
              <a:srgbClr val="5B9BD5"/>
            </a:solidFill>
            <a:ln w="12700">
              <a:solidFill>
                <a:srgbClr val="EEEEEE"/>
              </a:solidFill>
              <a:prstDash val="solid"/>
            </a:ln>
          </c:spPr>
          <c:dPt>
            <c:idx val="0"/>
            <c:bubble3D val="0"/>
            <c:extLst>
              <c:ext xmlns:c16="http://schemas.microsoft.com/office/drawing/2014/chart" uri="{C3380CC4-5D6E-409C-BE32-E72D297353CC}">
                <c16:uniqueId val="{00000000-6EB6-414D-BA9F-2B80A52BA5E1}"/>
              </c:ext>
            </c:extLst>
          </c:dPt>
          <c:dPt>
            <c:idx val="1"/>
            <c:bubble3D val="0"/>
            <c:spPr>
              <a:solidFill>
                <a:srgbClr val="ED7D31"/>
              </a:solidFill>
              <a:ln w="12700">
                <a:solidFill>
                  <a:srgbClr val="EEEEEE"/>
                </a:solidFill>
                <a:prstDash val="solid"/>
              </a:ln>
            </c:spPr>
            <c:extLst>
              <c:ext xmlns:c16="http://schemas.microsoft.com/office/drawing/2014/chart" uri="{C3380CC4-5D6E-409C-BE32-E72D297353CC}">
                <c16:uniqueId val="{00000002-6EB6-414D-BA9F-2B80A52BA5E1}"/>
              </c:ext>
            </c:extLst>
          </c:dPt>
          <c:dPt>
            <c:idx val="2"/>
            <c:bubble3D val="0"/>
            <c:spPr>
              <a:solidFill>
                <a:srgbClr val="A5A5A5"/>
              </a:solidFill>
              <a:ln w="12700">
                <a:solidFill>
                  <a:srgbClr val="EEEEEE"/>
                </a:solidFill>
                <a:prstDash val="solid"/>
              </a:ln>
            </c:spPr>
            <c:extLst>
              <c:ext xmlns:c16="http://schemas.microsoft.com/office/drawing/2014/chart" uri="{C3380CC4-5D6E-409C-BE32-E72D297353CC}">
                <c16:uniqueId val="{00000004-6EB6-414D-BA9F-2B80A52BA5E1}"/>
              </c:ext>
            </c:extLst>
          </c:dPt>
          <c:dLbls>
            <c:spPr>
              <a:noFill/>
              <a:ln w="25400">
                <a:noFill/>
              </a:ln>
            </c:spPr>
            <c:txPr>
              <a:bodyPr wrap="square" lIns="38100" tIns="19050" rIns="38100" bIns="19050" anchor="ctr">
                <a:spAutoFit/>
              </a:bodyPr>
              <a:lstStyle/>
              <a:p>
                <a:pPr>
                  <a:defRPr sz="1100" b="1" i="0" u="none" strike="noStrike" baseline="0">
                    <a:solidFill>
                      <a:srgbClr val="333333"/>
                    </a:solidFill>
                    <a:latin typeface="Calibri"/>
                    <a:ea typeface="Calibri"/>
                    <a:cs typeface="Calibri"/>
                  </a:defRPr>
                </a:pPr>
                <a:endParaRPr lang="en-US"/>
              </a:p>
            </c:txPr>
            <c:dLblPos val="ctr"/>
            <c:showLegendKey val="0"/>
            <c:showVal val="1"/>
            <c:showCatName val="0"/>
            <c:showSerName val="0"/>
            <c:showPercent val="0"/>
            <c:showBubbleSize val="0"/>
            <c:showLeaderLines val="1"/>
            <c:leaderLines>
              <c:spPr>
                <a:ln w="3175">
                  <a:solidFill>
                    <a:srgbClr val="969696"/>
                  </a:solidFill>
                  <a:prstDash val="solid"/>
                </a:ln>
              </c:spPr>
            </c:leaderLines>
            <c:extLst>
              <c:ext xmlns:c15="http://schemas.microsoft.com/office/drawing/2012/chart" uri="{CE6537A1-D6FC-4f65-9D91-7224C49458BB}"/>
            </c:extLst>
          </c:dLbls>
          <c:cat>
            <c:strRef>
              <c:f>Questions!$A$47:$A$49</c:f>
              <c:strCache>
                <c:ptCount val="3"/>
                <c:pt idx="0">
                  <c:v>Rural Area</c:v>
                </c:pt>
                <c:pt idx="1">
                  <c:v>Suburban Area</c:v>
                </c:pt>
                <c:pt idx="2">
                  <c:v>Urban Area</c:v>
                </c:pt>
              </c:strCache>
            </c:strRef>
          </c:cat>
          <c:val>
            <c:numRef>
              <c:f>Questions!$C$47:$C$49</c:f>
              <c:numCache>
                <c:formatCode>0.0%</c:formatCode>
                <c:ptCount val="3"/>
                <c:pt idx="0">
                  <c:v>0.21232876712328766</c:v>
                </c:pt>
                <c:pt idx="1">
                  <c:v>0.37671232876712329</c:v>
                </c:pt>
                <c:pt idx="2">
                  <c:v>0.41095890410958902</c:v>
                </c:pt>
              </c:numCache>
            </c:numRef>
          </c:val>
          <c:extLst>
            <c:ext xmlns:c16="http://schemas.microsoft.com/office/drawing/2014/chart" uri="{C3380CC4-5D6E-409C-BE32-E72D297353CC}">
              <c16:uniqueId val="{00000005-6EB6-414D-BA9F-2B80A52BA5E1}"/>
            </c:ext>
          </c:extLst>
        </c:ser>
        <c:dLbls>
          <c:showLegendKey val="0"/>
          <c:showVal val="0"/>
          <c:showCatName val="0"/>
          <c:showSerName val="0"/>
          <c:showPercent val="0"/>
          <c:showBubbleSize val="0"/>
          <c:showLeaderLines val="1"/>
        </c:dLbls>
        <c:firstSliceAng val="0"/>
      </c:pieChart>
      <c:spPr>
        <a:noFill/>
        <a:ln w="25400">
          <a:noFill/>
        </a:ln>
      </c:spPr>
    </c:plotArea>
    <c:legend>
      <c:legendPos val="r"/>
      <c:legendEntry>
        <c:idx val="0"/>
        <c:txPr>
          <a:bodyPr/>
          <a:lstStyle/>
          <a:p>
            <a:pPr>
              <a:defRPr sz="1800" b="0" i="0" u="none" strike="noStrike" baseline="0">
                <a:solidFill>
                  <a:srgbClr val="333333"/>
                </a:solidFill>
                <a:latin typeface="Calibri"/>
                <a:ea typeface="Calibri"/>
                <a:cs typeface="Calibri"/>
              </a:defRPr>
            </a:pPr>
            <a:endParaRPr lang="en-US"/>
          </a:p>
        </c:txPr>
      </c:legendEntry>
      <c:legendEntry>
        <c:idx val="1"/>
        <c:txPr>
          <a:bodyPr/>
          <a:lstStyle/>
          <a:p>
            <a:pPr>
              <a:defRPr sz="1800" b="0" i="0" u="none" strike="noStrike" baseline="0">
                <a:solidFill>
                  <a:srgbClr val="333333"/>
                </a:solidFill>
                <a:latin typeface="Calibri"/>
                <a:ea typeface="Calibri"/>
                <a:cs typeface="Calibri"/>
              </a:defRPr>
            </a:pPr>
            <a:endParaRPr lang="en-US"/>
          </a:p>
        </c:txPr>
      </c:legendEntry>
      <c:legendEntry>
        <c:idx val="2"/>
        <c:txPr>
          <a:bodyPr/>
          <a:lstStyle/>
          <a:p>
            <a:pPr>
              <a:defRPr sz="1800" b="0" i="0" u="none" strike="noStrike" baseline="0">
                <a:solidFill>
                  <a:srgbClr val="333333"/>
                </a:solidFill>
                <a:latin typeface="Calibri"/>
                <a:ea typeface="Calibri"/>
                <a:cs typeface="Calibri"/>
              </a:defRPr>
            </a:pPr>
            <a:endParaRPr lang="en-US"/>
          </a:p>
        </c:txPr>
      </c:legendEntry>
      <c:layout>
        <c:manualLayout>
          <c:xMode val="edge"/>
          <c:yMode val="edge"/>
          <c:x val="0.71612769702880796"/>
          <c:y val="0.33887880369420681"/>
          <c:w val="0.21740704617360895"/>
          <c:h val="0.34843835802945383"/>
        </c:manualLayout>
      </c:layout>
      <c:overlay val="0"/>
      <c:spPr>
        <a:noFill/>
        <a:ln w="25400">
          <a:noFill/>
        </a:ln>
      </c:spPr>
      <c:txPr>
        <a:bodyPr/>
        <a:lstStyle/>
        <a:p>
          <a:pPr>
            <a:defRPr sz="1200" b="0" i="0" u="none" strike="noStrike" baseline="0">
              <a:solidFill>
                <a:srgbClr val="333333"/>
              </a:solidFill>
              <a:latin typeface="Calibri"/>
              <a:ea typeface="Calibri"/>
              <a:cs typeface="Calibri"/>
            </a:defRPr>
          </a:pPr>
          <a:endParaRPr lang="en-US"/>
        </a:p>
      </c:txPr>
    </c:legend>
    <c:plotVisOnly val="1"/>
    <c:dispBlanksAs val="gap"/>
    <c:showDLblsOverMax val="0"/>
  </c:chart>
  <c:spPr>
    <a:solidFill>
      <a:srgbClr val="FFFFFF"/>
    </a:solidFill>
    <a:ln w="3175">
      <a:solidFill>
        <a:srgbClr val="DDDDDD"/>
      </a:solidFill>
      <a:prstDash val="solid"/>
    </a:ln>
  </c:spPr>
  <c:txPr>
    <a:bodyPr/>
    <a:lstStyle/>
    <a:p>
      <a:pPr>
        <a:defRPr sz="900" b="0" i="0" u="none" strike="noStrike" baseline="0">
          <a:solidFill>
            <a:srgbClr val="333333"/>
          </a:solidFill>
          <a:latin typeface="Calibri"/>
          <a:ea typeface="Calibri"/>
          <a:cs typeface="Calibri"/>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2853A0-0445-294E-8996-A75B067A33BD}" type="doc">
      <dgm:prSet loTypeId="urn:microsoft.com/office/officeart/2009/3/layout/RandomtoResultProcess" loCatId="" qsTypeId="urn:microsoft.com/office/officeart/2005/8/quickstyle/simple4" qsCatId="simple" csTypeId="urn:microsoft.com/office/officeart/2005/8/colors/accent1_2" csCatId="accent1" phldr="1"/>
      <dgm:spPr/>
      <dgm:t>
        <a:bodyPr/>
        <a:lstStyle/>
        <a:p>
          <a:endParaRPr lang="en-US"/>
        </a:p>
      </dgm:t>
    </dgm:pt>
    <dgm:pt modelId="{B075C2C7-3917-9D4C-8D3B-F109551E5B9A}">
      <dgm:prSet phldrT="[Text]"/>
      <dgm:spPr/>
      <dgm:t>
        <a:bodyPr/>
        <a:lstStyle/>
        <a:p>
          <a:r>
            <a:rPr lang="en-US" dirty="0" smtClean="0"/>
            <a:t>Listening Tour and Consultation</a:t>
          </a:r>
          <a:endParaRPr lang="en-US" dirty="0"/>
        </a:p>
      </dgm:t>
    </dgm:pt>
    <dgm:pt modelId="{28EAF6A1-D1CF-0B45-B0BA-A27F56863037}" type="parTrans" cxnId="{A4E096E7-5D61-A849-9B30-5C84B87150E1}">
      <dgm:prSet/>
      <dgm:spPr/>
      <dgm:t>
        <a:bodyPr/>
        <a:lstStyle/>
        <a:p>
          <a:endParaRPr lang="en-US"/>
        </a:p>
      </dgm:t>
    </dgm:pt>
    <dgm:pt modelId="{60E8C838-3C5A-0849-B6D2-086D1C9CE4DB}" type="sibTrans" cxnId="{A4E096E7-5D61-A849-9B30-5C84B87150E1}">
      <dgm:prSet/>
      <dgm:spPr/>
      <dgm:t>
        <a:bodyPr/>
        <a:lstStyle/>
        <a:p>
          <a:endParaRPr lang="en-US"/>
        </a:p>
      </dgm:t>
    </dgm:pt>
    <dgm:pt modelId="{9EFEB0D7-6B68-8048-AF7A-9092C3ED717A}">
      <dgm:prSet phldrT="[Text]"/>
      <dgm:spPr/>
      <dgm:t>
        <a:bodyPr/>
        <a:lstStyle/>
        <a:p>
          <a:r>
            <a:rPr lang="en-US" dirty="0" smtClean="0">
              <a:solidFill>
                <a:schemeClr val="tx1"/>
              </a:solidFill>
            </a:rPr>
            <a:t>Approximately 1,500 attendees at Listening Tour </a:t>
          </a:r>
          <a:endParaRPr lang="en-US" dirty="0">
            <a:solidFill>
              <a:schemeClr val="tx1"/>
            </a:solidFill>
          </a:endParaRPr>
        </a:p>
      </dgm:t>
    </dgm:pt>
    <dgm:pt modelId="{65D14ECC-211B-ED45-8C5F-D251C6BA23A9}" type="parTrans" cxnId="{8C0924A3-8978-524F-9E0F-D0D6648BBEA7}">
      <dgm:prSet/>
      <dgm:spPr/>
      <dgm:t>
        <a:bodyPr/>
        <a:lstStyle/>
        <a:p>
          <a:endParaRPr lang="en-US"/>
        </a:p>
      </dgm:t>
    </dgm:pt>
    <dgm:pt modelId="{CCFFC7A0-6462-1246-B3B4-CEE6747E8665}" type="sibTrans" cxnId="{8C0924A3-8978-524F-9E0F-D0D6648BBEA7}">
      <dgm:prSet/>
      <dgm:spPr/>
      <dgm:t>
        <a:bodyPr/>
        <a:lstStyle/>
        <a:p>
          <a:endParaRPr lang="en-US"/>
        </a:p>
      </dgm:t>
    </dgm:pt>
    <dgm:pt modelId="{5CE3CEFF-8B5B-F549-A6FE-84762F08D94E}">
      <dgm:prSet phldrT="[Text]"/>
      <dgm:spPr/>
      <dgm:t>
        <a:bodyPr/>
        <a:lstStyle/>
        <a:p>
          <a:r>
            <a:rPr lang="en-US" dirty="0" smtClean="0"/>
            <a:t>ESSA Committees</a:t>
          </a:r>
          <a:endParaRPr lang="en-US" dirty="0"/>
        </a:p>
      </dgm:t>
    </dgm:pt>
    <dgm:pt modelId="{9C084BED-3B22-DC4E-BAE2-78E66984ECC8}" type="parTrans" cxnId="{537C7E68-E54F-1942-B912-1779C0BEB378}">
      <dgm:prSet/>
      <dgm:spPr/>
      <dgm:t>
        <a:bodyPr/>
        <a:lstStyle/>
        <a:p>
          <a:endParaRPr lang="en-US"/>
        </a:p>
      </dgm:t>
    </dgm:pt>
    <dgm:pt modelId="{319C560D-D685-2745-A0FE-AD6926E58B29}" type="sibTrans" cxnId="{537C7E68-E54F-1942-B912-1779C0BEB378}">
      <dgm:prSet/>
      <dgm:spPr/>
      <dgm:t>
        <a:bodyPr/>
        <a:lstStyle/>
        <a:p>
          <a:endParaRPr lang="en-US"/>
        </a:p>
      </dgm:t>
    </dgm:pt>
    <dgm:pt modelId="{4C1280DE-BDB2-8C4B-955B-0B46E4DAECE7}">
      <dgm:prSet phldrT="[Text]"/>
      <dgm:spPr/>
      <dgm:t>
        <a:bodyPr/>
        <a:lstStyle/>
        <a:p>
          <a:r>
            <a:rPr lang="en-US" dirty="0" smtClean="0">
              <a:solidFill>
                <a:schemeClr val="tx1"/>
              </a:solidFill>
            </a:rPr>
            <a:t>13 Board meetings and 8 ESSA Hub committee meetings</a:t>
          </a:r>
          <a:endParaRPr lang="en-US" dirty="0">
            <a:solidFill>
              <a:schemeClr val="tx1"/>
            </a:solidFill>
          </a:endParaRPr>
        </a:p>
      </dgm:t>
    </dgm:pt>
    <dgm:pt modelId="{77658DBE-7C5D-9F4B-9C6C-5D2A7860F04C}" type="parTrans" cxnId="{2BA5FA46-2C8E-C04B-8A85-00CD76B0F5BF}">
      <dgm:prSet/>
      <dgm:spPr/>
      <dgm:t>
        <a:bodyPr/>
        <a:lstStyle/>
        <a:p>
          <a:endParaRPr lang="en-US"/>
        </a:p>
      </dgm:t>
    </dgm:pt>
    <dgm:pt modelId="{B80E1EE5-7F6F-6F47-9617-95BDE22FFDA7}" type="sibTrans" cxnId="{2BA5FA46-2C8E-C04B-8A85-00CD76B0F5BF}">
      <dgm:prSet/>
      <dgm:spPr/>
      <dgm:t>
        <a:bodyPr/>
        <a:lstStyle/>
        <a:p>
          <a:endParaRPr lang="en-US"/>
        </a:p>
      </dgm:t>
    </dgm:pt>
    <dgm:pt modelId="{34070632-6ED4-BA4F-B6C7-55E869AB835F}">
      <dgm:prSet/>
      <dgm:spPr/>
      <dgm:t>
        <a:bodyPr/>
        <a:lstStyle/>
        <a:p>
          <a:r>
            <a:rPr lang="en-US" dirty="0" smtClean="0">
              <a:solidFill>
                <a:schemeClr val="tx1"/>
              </a:solidFill>
            </a:rPr>
            <a:t>Over 3,800 comments</a:t>
          </a:r>
        </a:p>
      </dgm:t>
    </dgm:pt>
    <dgm:pt modelId="{4858A85C-1FE8-944A-9F03-D078BDF33A5E}" type="parTrans" cxnId="{474DC869-3840-0943-BA39-3451A603E4BD}">
      <dgm:prSet/>
      <dgm:spPr/>
      <dgm:t>
        <a:bodyPr/>
        <a:lstStyle/>
        <a:p>
          <a:endParaRPr lang="en-US"/>
        </a:p>
      </dgm:t>
    </dgm:pt>
    <dgm:pt modelId="{F2B095DA-039E-DE47-85A8-BBBD187ADEA6}" type="sibTrans" cxnId="{474DC869-3840-0943-BA39-3451A603E4BD}">
      <dgm:prSet/>
      <dgm:spPr/>
      <dgm:t>
        <a:bodyPr/>
        <a:lstStyle/>
        <a:p>
          <a:endParaRPr lang="en-US"/>
        </a:p>
      </dgm:t>
    </dgm:pt>
    <dgm:pt modelId="{971A78CF-F61C-3D42-83D4-EE83280048EE}">
      <dgm:prSet/>
      <dgm:spPr/>
      <dgm:t>
        <a:bodyPr/>
        <a:lstStyle/>
        <a:p>
          <a:r>
            <a:rPr lang="en-US" dirty="0" smtClean="0">
              <a:solidFill>
                <a:schemeClr val="tx1"/>
              </a:solidFill>
            </a:rPr>
            <a:t>130 spoke committee members</a:t>
          </a:r>
        </a:p>
      </dgm:t>
    </dgm:pt>
    <dgm:pt modelId="{FD1EBE5B-1EFF-CD43-AD96-E67AF3F40E06}" type="parTrans" cxnId="{69424556-A0CD-644B-83A3-B7D411FC3D39}">
      <dgm:prSet/>
      <dgm:spPr/>
      <dgm:t>
        <a:bodyPr/>
        <a:lstStyle/>
        <a:p>
          <a:endParaRPr lang="en-US"/>
        </a:p>
      </dgm:t>
    </dgm:pt>
    <dgm:pt modelId="{FA132134-A66B-314C-BDBC-2FA59869706A}" type="sibTrans" cxnId="{69424556-A0CD-644B-83A3-B7D411FC3D39}">
      <dgm:prSet/>
      <dgm:spPr/>
      <dgm:t>
        <a:bodyPr/>
        <a:lstStyle/>
        <a:p>
          <a:endParaRPr lang="en-US"/>
        </a:p>
      </dgm:t>
    </dgm:pt>
    <dgm:pt modelId="{05B929E6-05DB-3848-AB6E-372CFF84F547}">
      <dgm:prSet/>
      <dgm:spPr/>
      <dgm:t>
        <a:bodyPr/>
        <a:lstStyle/>
        <a:p>
          <a:r>
            <a:rPr lang="en-US" dirty="0" smtClean="0">
              <a:solidFill>
                <a:schemeClr val="tx1"/>
              </a:solidFill>
            </a:rPr>
            <a:t>Over 840 responses to spoke decision point surveys</a:t>
          </a:r>
        </a:p>
      </dgm:t>
    </dgm:pt>
    <dgm:pt modelId="{026690E5-89C0-6340-8B4B-69922B483DB7}" type="parTrans" cxnId="{50CF69CC-E2BD-3D42-9D3C-D299A41D72DB}">
      <dgm:prSet/>
      <dgm:spPr/>
      <dgm:t>
        <a:bodyPr/>
        <a:lstStyle/>
        <a:p>
          <a:endParaRPr lang="en-US"/>
        </a:p>
      </dgm:t>
    </dgm:pt>
    <dgm:pt modelId="{E8CCF04A-68A2-3E48-A4B8-E0AD38C1963B}" type="sibTrans" cxnId="{50CF69CC-E2BD-3D42-9D3C-D299A41D72DB}">
      <dgm:prSet/>
      <dgm:spPr/>
      <dgm:t>
        <a:bodyPr/>
        <a:lstStyle/>
        <a:p>
          <a:endParaRPr lang="en-US"/>
        </a:p>
      </dgm:t>
    </dgm:pt>
    <dgm:pt modelId="{6BBF79FC-10F3-F34F-908D-DD6274BB77D6}">
      <dgm:prSet/>
      <dgm:spPr/>
      <dgm:t>
        <a:bodyPr/>
        <a:lstStyle/>
        <a:p>
          <a:r>
            <a:rPr lang="en-US" dirty="0" smtClean="0">
              <a:solidFill>
                <a:schemeClr val="bg1"/>
              </a:solidFill>
            </a:rPr>
            <a:t>Public Comment -Draft ESSA Plan</a:t>
          </a:r>
        </a:p>
      </dgm:t>
    </dgm:pt>
    <dgm:pt modelId="{00CE24A5-825C-8348-B660-EF7D59284C4F}" type="parTrans" cxnId="{C934F5C8-9517-7647-838C-7AC95F2AFD83}">
      <dgm:prSet/>
      <dgm:spPr/>
      <dgm:t>
        <a:bodyPr/>
        <a:lstStyle/>
        <a:p>
          <a:endParaRPr lang="en-US"/>
        </a:p>
      </dgm:t>
    </dgm:pt>
    <dgm:pt modelId="{FF34366F-D4FB-A941-833D-722E424CA74D}" type="sibTrans" cxnId="{C934F5C8-9517-7647-838C-7AC95F2AFD83}">
      <dgm:prSet/>
      <dgm:spPr/>
      <dgm:t>
        <a:bodyPr/>
        <a:lstStyle/>
        <a:p>
          <a:endParaRPr lang="en-US"/>
        </a:p>
      </dgm:t>
    </dgm:pt>
    <dgm:pt modelId="{983616C5-4156-754D-9A3E-380B09483A76}">
      <dgm:prSet/>
      <dgm:spPr/>
      <dgm:t>
        <a:bodyPr/>
        <a:lstStyle/>
        <a:p>
          <a:r>
            <a:rPr lang="en-US" dirty="0" smtClean="0">
              <a:solidFill>
                <a:schemeClr val="tx1"/>
              </a:solidFill>
            </a:rPr>
            <a:t>Review by Governor</a:t>
          </a:r>
        </a:p>
      </dgm:t>
    </dgm:pt>
    <dgm:pt modelId="{97C82D7C-A46C-3D41-BAC8-08B665B90AE5}" type="parTrans" cxnId="{894808EC-241D-004B-8765-E595BD997CFD}">
      <dgm:prSet/>
      <dgm:spPr/>
      <dgm:t>
        <a:bodyPr/>
        <a:lstStyle/>
        <a:p>
          <a:endParaRPr lang="en-US"/>
        </a:p>
      </dgm:t>
    </dgm:pt>
    <dgm:pt modelId="{96942522-7EBA-A345-B347-FA4623C7B42E}" type="sibTrans" cxnId="{894808EC-241D-004B-8765-E595BD997CFD}">
      <dgm:prSet/>
      <dgm:spPr/>
      <dgm:t>
        <a:bodyPr/>
        <a:lstStyle/>
        <a:p>
          <a:endParaRPr lang="en-US"/>
        </a:p>
      </dgm:t>
    </dgm:pt>
    <dgm:pt modelId="{5B68493A-F63B-4A4B-9F19-F87088EAA74C}">
      <dgm:prSet/>
      <dgm:spPr/>
      <dgm:t>
        <a:bodyPr/>
        <a:lstStyle/>
        <a:p>
          <a:r>
            <a:rPr lang="en-US" dirty="0" smtClean="0">
              <a:solidFill>
                <a:schemeClr val="tx1"/>
              </a:solidFill>
            </a:rPr>
            <a:t>30 day public comment period for English and Spanish versions</a:t>
          </a:r>
        </a:p>
      </dgm:t>
    </dgm:pt>
    <dgm:pt modelId="{3238AEA6-47D6-CD42-88CC-22BFE02D7F81}" type="parTrans" cxnId="{4D9A8B11-92A0-F34F-92C0-9634A3B49AFC}">
      <dgm:prSet/>
      <dgm:spPr/>
      <dgm:t>
        <a:bodyPr/>
        <a:lstStyle/>
        <a:p>
          <a:endParaRPr lang="en-US"/>
        </a:p>
      </dgm:t>
    </dgm:pt>
    <dgm:pt modelId="{14C6CD67-999F-3742-906E-A9111C260A23}" type="sibTrans" cxnId="{4D9A8B11-92A0-F34F-92C0-9634A3B49AFC}">
      <dgm:prSet/>
      <dgm:spPr/>
      <dgm:t>
        <a:bodyPr/>
        <a:lstStyle/>
        <a:p>
          <a:endParaRPr lang="en-US"/>
        </a:p>
      </dgm:t>
    </dgm:pt>
    <dgm:pt modelId="{318251FA-6CBE-4B6E-A0D7-8E794C01797B}">
      <dgm:prSet phldrT="[Text]"/>
      <dgm:spPr/>
      <dgm:t>
        <a:bodyPr/>
        <a:lstStyle/>
        <a:p>
          <a:r>
            <a:rPr lang="en-US" dirty="0" smtClean="0">
              <a:solidFill>
                <a:schemeClr val="tx1"/>
              </a:solidFill>
            </a:rPr>
            <a:t>Over 32  ESSA spoke committee meetings</a:t>
          </a:r>
          <a:endParaRPr lang="en-US" dirty="0">
            <a:solidFill>
              <a:schemeClr val="tx1"/>
            </a:solidFill>
          </a:endParaRPr>
        </a:p>
      </dgm:t>
    </dgm:pt>
    <dgm:pt modelId="{83E2CD3B-4BA1-48BF-80B2-8CFD9C9218FA}" type="parTrans" cxnId="{7EE607BE-5813-4F0A-9A56-2492282F4FFD}">
      <dgm:prSet/>
      <dgm:spPr/>
    </dgm:pt>
    <dgm:pt modelId="{35A3CD1B-92D3-4640-9BB2-39F4912F2125}" type="sibTrans" cxnId="{7EE607BE-5813-4F0A-9A56-2492282F4FFD}">
      <dgm:prSet/>
      <dgm:spPr/>
    </dgm:pt>
    <dgm:pt modelId="{EDA300E2-3F9A-4AEA-998D-67C4A503408E}">
      <dgm:prSet/>
      <dgm:spPr/>
      <dgm:t>
        <a:bodyPr/>
        <a:lstStyle/>
        <a:p>
          <a:r>
            <a:rPr lang="en-US" dirty="0" smtClean="0">
              <a:solidFill>
                <a:schemeClr val="tx1"/>
              </a:solidFill>
            </a:rPr>
            <a:t>180 meetings since Feb., 2016 </a:t>
          </a:r>
        </a:p>
      </dgm:t>
    </dgm:pt>
    <dgm:pt modelId="{DEDCA4CF-4EB0-4EC9-8FB4-564AC6AB86AA}" type="parTrans" cxnId="{ED8CD5BA-D1F8-4826-9A90-E64CA4CA7A27}">
      <dgm:prSet/>
      <dgm:spPr/>
    </dgm:pt>
    <dgm:pt modelId="{88706B1B-676B-40DC-9943-D91E0D988B88}" type="sibTrans" cxnId="{ED8CD5BA-D1F8-4826-9A90-E64CA4CA7A27}">
      <dgm:prSet/>
      <dgm:spPr/>
    </dgm:pt>
    <dgm:pt modelId="{FE1C6F8A-1ABB-774F-84ED-10DACDF25718}" type="pres">
      <dgm:prSet presAssocID="{AD2853A0-0445-294E-8996-A75B067A33BD}" presName="Name0" presStyleCnt="0">
        <dgm:presLayoutVars>
          <dgm:dir/>
          <dgm:animOne val="branch"/>
          <dgm:animLvl val="lvl"/>
        </dgm:presLayoutVars>
      </dgm:prSet>
      <dgm:spPr/>
      <dgm:t>
        <a:bodyPr/>
        <a:lstStyle/>
        <a:p>
          <a:endParaRPr lang="en-US"/>
        </a:p>
      </dgm:t>
    </dgm:pt>
    <dgm:pt modelId="{0E09DA6E-55D6-A146-A094-A93C87FA6F6E}" type="pres">
      <dgm:prSet presAssocID="{B075C2C7-3917-9D4C-8D3B-F109551E5B9A}" presName="chaos" presStyleCnt="0"/>
      <dgm:spPr/>
    </dgm:pt>
    <dgm:pt modelId="{F119C9C2-7F2E-BD46-AAAC-78009017A82C}" type="pres">
      <dgm:prSet presAssocID="{B075C2C7-3917-9D4C-8D3B-F109551E5B9A}" presName="parTx1" presStyleLbl="revTx" presStyleIdx="0" presStyleCnt="5"/>
      <dgm:spPr/>
      <dgm:t>
        <a:bodyPr/>
        <a:lstStyle/>
        <a:p>
          <a:endParaRPr lang="en-US"/>
        </a:p>
      </dgm:t>
    </dgm:pt>
    <dgm:pt modelId="{291C4637-8A06-584D-B08A-E9A35024A6AA}" type="pres">
      <dgm:prSet presAssocID="{B075C2C7-3917-9D4C-8D3B-F109551E5B9A}" presName="desTx1" presStyleLbl="revTx" presStyleIdx="1" presStyleCnt="5" custScaleY="149352" custLinFactNeighborY="24272">
        <dgm:presLayoutVars>
          <dgm:bulletEnabled val="1"/>
        </dgm:presLayoutVars>
      </dgm:prSet>
      <dgm:spPr/>
      <dgm:t>
        <a:bodyPr/>
        <a:lstStyle/>
        <a:p>
          <a:endParaRPr lang="en-US"/>
        </a:p>
      </dgm:t>
    </dgm:pt>
    <dgm:pt modelId="{69A62DCC-C39C-2846-8AC8-2CFA6B06DAA8}" type="pres">
      <dgm:prSet presAssocID="{B075C2C7-3917-9D4C-8D3B-F109551E5B9A}" presName="c1" presStyleLbl="node1" presStyleIdx="0" presStyleCnt="19"/>
      <dgm:spPr/>
    </dgm:pt>
    <dgm:pt modelId="{2731AF7E-2EDE-214E-9B19-92D8C7866E66}" type="pres">
      <dgm:prSet presAssocID="{B075C2C7-3917-9D4C-8D3B-F109551E5B9A}" presName="c2" presStyleLbl="node1" presStyleIdx="1" presStyleCnt="19"/>
      <dgm:spPr/>
    </dgm:pt>
    <dgm:pt modelId="{317BE76E-BBC2-AD40-93A0-087E751DF3EB}" type="pres">
      <dgm:prSet presAssocID="{B075C2C7-3917-9D4C-8D3B-F109551E5B9A}" presName="c3" presStyleLbl="node1" presStyleIdx="2" presStyleCnt="19"/>
      <dgm:spPr/>
    </dgm:pt>
    <dgm:pt modelId="{26C890BC-80C9-8F48-966A-732B937D5527}" type="pres">
      <dgm:prSet presAssocID="{B075C2C7-3917-9D4C-8D3B-F109551E5B9A}" presName="c4" presStyleLbl="node1" presStyleIdx="3" presStyleCnt="19"/>
      <dgm:spPr/>
    </dgm:pt>
    <dgm:pt modelId="{A8B77897-9444-F044-B613-1B1F573FFD64}" type="pres">
      <dgm:prSet presAssocID="{B075C2C7-3917-9D4C-8D3B-F109551E5B9A}" presName="c5" presStyleLbl="node1" presStyleIdx="4" presStyleCnt="19"/>
      <dgm:spPr/>
    </dgm:pt>
    <dgm:pt modelId="{E44FB2FC-5A1D-1747-8263-CBD628D0ABFF}" type="pres">
      <dgm:prSet presAssocID="{B075C2C7-3917-9D4C-8D3B-F109551E5B9A}" presName="c6" presStyleLbl="node1" presStyleIdx="5" presStyleCnt="19"/>
      <dgm:spPr/>
    </dgm:pt>
    <dgm:pt modelId="{242C7644-8BC7-9949-98AC-FC991B34571C}" type="pres">
      <dgm:prSet presAssocID="{B075C2C7-3917-9D4C-8D3B-F109551E5B9A}" presName="c7" presStyleLbl="node1" presStyleIdx="6" presStyleCnt="19"/>
      <dgm:spPr/>
    </dgm:pt>
    <dgm:pt modelId="{D38318B2-0FEE-DB4C-8AB5-DEFB00703D01}" type="pres">
      <dgm:prSet presAssocID="{B075C2C7-3917-9D4C-8D3B-F109551E5B9A}" presName="c8" presStyleLbl="node1" presStyleIdx="7" presStyleCnt="19"/>
      <dgm:spPr/>
    </dgm:pt>
    <dgm:pt modelId="{5D597A44-02E6-F043-8F68-147C33AA243D}" type="pres">
      <dgm:prSet presAssocID="{B075C2C7-3917-9D4C-8D3B-F109551E5B9A}" presName="c9" presStyleLbl="node1" presStyleIdx="8" presStyleCnt="19"/>
      <dgm:spPr/>
    </dgm:pt>
    <dgm:pt modelId="{DDCB0666-B225-F246-B5AE-3652EB2EED58}" type="pres">
      <dgm:prSet presAssocID="{B075C2C7-3917-9D4C-8D3B-F109551E5B9A}" presName="c10" presStyleLbl="node1" presStyleIdx="9" presStyleCnt="19"/>
      <dgm:spPr/>
    </dgm:pt>
    <dgm:pt modelId="{1E4B56B2-766B-804C-BD32-04AC45B1EDC1}" type="pres">
      <dgm:prSet presAssocID="{B075C2C7-3917-9D4C-8D3B-F109551E5B9A}" presName="c11" presStyleLbl="node1" presStyleIdx="10" presStyleCnt="19"/>
      <dgm:spPr/>
    </dgm:pt>
    <dgm:pt modelId="{3A687706-ED70-E846-B82D-7990E19DFF80}" type="pres">
      <dgm:prSet presAssocID="{B075C2C7-3917-9D4C-8D3B-F109551E5B9A}" presName="c12" presStyleLbl="node1" presStyleIdx="11" presStyleCnt="19"/>
      <dgm:spPr/>
    </dgm:pt>
    <dgm:pt modelId="{AB06DED5-0800-8D4D-B2D3-49C3CDE411B8}" type="pres">
      <dgm:prSet presAssocID="{B075C2C7-3917-9D4C-8D3B-F109551E5B9A}" presName="c13" presStyleLbl="node1" presStyleIdx="12" presStyleCnt="19"/>
      <dgm:spPr/>
    </dgm:pt>
    <dgm:pt modelId="{C69AF024-2C1C-754F-B749-98D4C71DA15A}" type="pres">
      <dgm:prSet presAssocID="{B075C2C7-3917-9D4C-8D3B-F109551E5B9A}" presName="c14" presStyleLbl="node1" presStyleIdx="13" presStyleCnt="19"/>
      <dgm:spPr/>
    </dgm:pt>
    <dgm:pt modelId="{243C2DD0-274B-E147-9029-36759618ACD5}" type="pres">
      <dgm:prSet presAssocID="{B075C2C7-3917-9D4C-8D3B-F109551E5B9A}" presName="c15" presStyleLbl="node1" presStyleIdx="14" presStyleCnt="19"/>
      <dgm:spPr/>
    </dgm:pt>
    <dgm:pt modelId="{44CE42F4-F43D-324C-B978-0445EF5328AA}" type="pres">
      <dgm:prSet presAssocID="{B075C2C7-3917-9D4C-8D3B-F109551E5B9A}" presName="c16" presStyleLbl="node1" presStyleIdx="15" presStyleCnt="19"/>
      <dgm:spPr/>
    </dgm:pt>
    <dgm:pt modelId="{3219C638-B7DA-5B46-9669-15CDFD634D72}" type="pres">
      <dgm:prSet presAssocID="{B075C2C7-3917-9D4C-8D3B-F109551E5B9A}" presName="c17" presStyleLbl="node1" presStyleIdx="16" presStyleCnt="19"/>
      <dgm:spPr/>
    </dgm:pt>
    <dgm:pt modelId="{BDADD579-1117-0841-9A46-41194DE67353}" type="pres">
      <dgm:prSet presAssocID="{B075C2C7-3917-9D4C-8D3B-F109551E5B9A}" presName="c18" presStyleLbl="node1" presStyleIdx="17" presStyleCnt="19"/>
      <dgm:spPr/>
    </dgm:pt>
    <dgm:pt modelId="{7362ADB3-6759-2E4F-AE3B-E1E77B3D88A3}" type="pres">
      <dgm:prSet presAssocID="{60E8C838-3C5A-0849-B6D2-086D1C9CE4DB}" presName="chevronComposite1" presStyleCnt="0"/>
      <dgm:spPr/>
    </dgm:pt>
    <dgm:pt modelId="{4E11A76C-08A7-4A48-A426-BA30F75D43DE}" type="pres">
      <dgm:prSet presAssocID="{60E8C838-3C5A-0849-B6D2-086D1C9CE4DB}" presName="chevron1" presStyleLbl="sibTrans2D1" presStyleIdx="0" presStyleCnt="2"/>
      <dgm:spPr/>
    </dgm:pt>
    <dgm:pt modelId="{E459CE0C-2CC7-4B4D-9312-9ABD97F617B5}" type="pres">
      <dgm:prSet presAssocID="{60E8C838-3C5A-0849-B6D2-086D1C9CE4DB}" presName="spChevron1" presStyleCnt="0"/>
      <dgm:spPr/>
    </dgm:pt>
    <dgm:pt modelId="{34D80FF2-9B15-BD46-8954-623A0D403358}" type="pres">
      <dgm:prSet presAssocID="{5CE3CEFF-8B5B-F549-A6FE-84762F08D94E}" presName="middle" presStyleCnt="0"/>
      <dgm:spPr/>
    </dgm:pt>
    <dgm:pt modelId="{026884C8-5DC0-6B4A-88FA-4076472D2AF4}" type="pres">
      <dgm:prSet presAssocID="{5CE3CEFF-8B5B-F549-A6FE-84762F08D94E}" presName="parTxMid" presStyleLbl="revTx" presStyleIdx="2" presStyleCnt="5"/>
      <dgm:spPr/>
      <dgm:t>
        <a:bodyPr/>
        <a:lstStyle/>
        <a:p>
          <a:endParaRPr lang="en-US"/>
        </a:p>
      </dgm:t>
    </dgm:pt>
    <dgm:pt modelId="{D54C270A-C25B-794B-AF8F-18DF4AEDA078}" type="pres">
      <dgm:prSet presAssocID="{5CE3CEFF-8B5B-F549-A6FE-84762F08D94E}" presName="desTxMid" presStyleLbl="revTx" presStyleIdx="3" presStyleCnt="5" custScaleY="150609">
        <dgm:presLayoutVars>
          <dgm:bulletEnabled val="1"/>
        </dgm:presLayoutVars>
      </dgm:prSet>
      <dgm:spPr/>
      <dgm:t>
        <a:bodyPr/>
        <a:lstStyle/>
        <a:p>
          <a:endParaRPr lang="en-US"/>
        </a:p>
      </dgm:t>
    </dgm:pt>
    <dgm:pt modelId="{E1ED19B9-254C-6047-8FBB-03C74CDC15C9}" type="pres">
      <dgm:prSet presAssocID="{5CE3CEFF-8B5B-F549-A6FE-84762F08D94E}" presName="spMid" presStyleCnt="0"/>
      <dgm:spPr/>
    </dgm:pt>
    <dgm:pt modelId="{37034F66-5AAA-D145-B967-A4890D39A6CE}" type="pres">
      <dgm:prSet presAssocID="{319C560D-D685-2745-A0FE-AD6926E58B29}" presName="chevronComposite1" presStyleCnt="0"/>
      <dgm:spPr/>
    </dgm:pt>
    <dgm:pt modelId="{97A8DFAF-B09B-9A45-8FB8-22750206DC85}" type="pres">
      <dgm:prSet presAssocID="{319C560D-D685-2745-A0FE-AD6926E58B29}" presName="chevron1" presStyleLbl="sibTrans2D1" presStyleIdx="1" presStyleCnt="2"/>
      <dgm:spPr/>
    </dgm:pt>
    <dgm:pt modelId="{78F90F52-F32E-9C4C-8127-EF44E36F6021}" type="pres">
      <dgm:prSet presAssocID="{319C560D-D685-2745-A0FE-AD6926E58B29}" presName="spChevron1" presStyleCnt="0"/>
      <dgm:spPr/>
    </dgm:pt>
    <dgm:pt modelId="{5FEDE04C-08B9-4041-8A65-76A1BCC35335}" type="pres">
      <dgm:prSet presAssocID="{6BBF79FC-10F3-F34F-908D-DD6274BB77D6}" presName="last" presStyleCnt="0"/>
      <dgm:spPr/>
    </dgm:pt>
    <dgm:pt modelId="{1278CC41-96C1-3B4B-85F5-9E8EBE805ADA}" type="pres">
      <dgm:prSet presAssocID="{6BBF79FC-10F3-F34F-908D-DD6274BB77D6}" presName="circleTx" presStyleLbl="node1" presStyleIdx="18" presStyleCnt="19"/>
      <dgm:spPr/>
      <dgm:t>
        <a:bodyPr/>
        <a:lstStyle/>
        <a:p>
          <a:endParaRPr lang="en-US"/>
        </a:p>
      </dgm:t>
    </dgm:pt>
    <dgm:pt modelId="{19D85496-4F81-AA45-85D0-A38AECE6ACA7}" type="pres">
      <dgm:prSet presAssocID="{6BBF79FC-10F3-F34F-908D-DD6274BB77D6}" presName="desTxN" presStyleLbl="revTx" presStyleIdx="4" presStyleCnt="5">
        <dgm:presLayoutVars>
          <dgm:bulletEnabled val="1"/>
        </dgm:presLayoutVars>
      </dgm:prSet>
      <dgm:spPr/>
      <dgm:t>
        <a:bodyPr/>
        <a:lstStyle/>
        <a:p>
          <a:endParaRPr lang="en-US"/>
        </a:p>
      </dgm:t>
    </dgm:pt>
    <dgm:pt modelId="{79D6E893-B2F0-1941-88ED-72715C19D2EB}" type="pres">
      <dgm:prSet presAssocID="{6BBF79FC-10F3-F34F-908D-DD6274BB77D6}" presName="spN" presStyleCnt="0"/>
      <dgm:spPr/>
    </dgm:pt>
  </dgm:ptLst>
  <dgm:cxnLst>
    <dgm:cxn modelId="{5923A8A0-0D17-B045-BED4-FCF69788A719}" type="presOf" srcId="{983616C5-4156-754D-9A3E-380B09483A76}" destId="{19D85496-4F81-AA45-85D0-A38AECE6ACA7}" srcOrd="0" destOrd="0" presId="urn:microsoft.com/office/officeart/2009/3/layout/RandomtoResultProcess"/>
    <dgm:cxn modelId="{474DC869-3840-0943-BA39-3451A603E4BD}" srcId="{B075C2C7-3917-9D4C-8D3B-F109551E5B9A}" destId="{34070632-6ED4-BA4F-B6C7-55E869AB835F}" srcOrd="1" destOrd="0" parTransId="{4858A85C-1FE8-944A-9F03-D078BDF33A5E}" sibTransId="{F2B095DA-039E-DE47-85A8-BBBD187ADEA6}"/>
    <dgm:cxn modelId="{7EE607BE-5813-4F0A-9A56-2492282F4FFD}" srcId="{5CE3CEFF-8B5B-F549-A6FE-84762F08D94E}" destId="{318251FA-6CBE-4B6E-A0D7-8E794C01797B}" srcOrd="1" destOrd="0" parTransId="{83E2CD3B-4BA1-48BF-80B2-8CFD9C9218FA}" sibTransId="{35A3CD1B-92D3-4640-9BB2-39F4912F2125}"/>
    <dgm:cxn modelId="{EE525934-6328-A24D-A069-B5359AA04D5A}" type="presOf" srcId="{971A78CF-F61C-3D42-83D4-EE83280048EE}" destId="{D54C270A-C25B-794B-AF8F-18DF4AEDA078}" srcOrd="0" destOrd="2" presId="urn:microsoft.com/office/officeart/2009/3/layout/RandomtoResultProcess"/>
    <dgm:cxn modelId="{69424556-A0CD-644B-83A3-B7D411FC3D39}" srcId="{5CE3CEFF-8B5B-F549-A6FE-84762F08D94E}" destId="{971A78CF-F61C-3D42-83D4-EE83280048EE}" srcOrd="2" destOrd="0" parTransId="{FD1EBE5B-1EFF-CD43-AD96-E67AF3F40E06}" sibTransId="{FA132134-A66B-314C-BDBC-2FA59869706A}"/>
    <dgm:cxn modelId="{73AF07E3-D6C7-B945-A921-4A1A63827776}" type="presOf" srcId="{4C1280DE-BDB2-8C4B-955B-0B46E4DAECE7}" destId="{D54C270A-C25B-794B-AF8F-18DF4AEDA078}" srcOrd="0" destOrd="0" presId="urn:microsoft.com/office/officeart/2009/3/layout/RandomtoResultProcess"/>
    <dgm:cxn modelId="{4D9A8B11-92A0-F34F-92C0-9634A3B49AFC}" srcId="{6BBF79FC-10F3-F34F-908D-DD6274BB77D6}" destId="{5B68493A-F63B-4A4B-9F19-F87088EAA74C}" srcOrd="1" destOrd="0" parTransId="{3238AEA6-47D6-CD42-88CC-22BFE02D7F81}" sibTransId="{14C6CD67-999F-3742-906E-A9111C260A23}"/>
    <dgm:cxn modelId="{26B4AD8A-55F7-4BE4-B088-D7C6D8078AD1}" type="presOf" srcId="{318251FA-6CBE-4B6E-A0D7-8E794C01797B}" destId="{D54C270A-C25B-794B-AF8F-18DF4AEDA078}" srcOrd="0" destOrd="1" presId="urn:microsoft.com/office/officeart/2009/3/layout/RandomtoResultProcess"/>
    <dgm:cxn modelId="{194DA5C6-CCE5-3F4D-B5B8-47BC124352DB}" type="presOf" srcId="{34070632-6ED4-BA4F-B6C7-55E869AB835F}" destId="{291C4637-8A06-584D-B08A-E9A35024A6AA}" srcOrd="0" destOrd="1" presId="urn:microsoft.com/office/officeart/2009/3/layout/RandomtoResultProcess"/>
    <dgm:cxn modelId="{A4E096E7-5D61-A849-9B30-5C84B87150E1}" srcId="{AD2853A0-0445-294E-8996-A75B067A33BD}" destId="{B075C2C7-3917-9D4C-8D3B-F109551E5B9A}" srcOrd="0" destOrd="0" parTransId="{28EAF6A1-D1CF-0B45-B0BA-A27F56863037}" sibTransId="{60E8C838-3C5A-0849-B6D2-086D1C9CE4DB}"/>
    <dgm:cxn modelId="{0989688D-95EE-3946-8208-DA539EAE15BD}" type="presOf" srcId="{5B68493A-F63B-4A4B-9F19-F87088EAA74C}" destId="{19D85496-4F81-AA45-85D0-A38AECE6ACA7}" srcOrd="0" destOrd="1" presId="urn:microsoft.com/office/officeart/2009/3/layout/RandomtoResultProcess"/>
    <dgm:cxn modelId="{BD35E367-D2ED-264D-B25C-54449EFE5073}" type="presOf" srcId="{9EFEB0D7-6B68-8048-AF7A-9092C3ED717A}" destId="{291C4637-8A06-584D-B08A-E9A35024A6AA}" srcOrd="0" destOrd="0" presId="urn:microsoft.com/office/officeart/2009/3/layout/RandomtoResultProcess"/>
    <dgm:cxn modelId="{97B39FE0-7CEA-964C-8A6D-B1493F3EC892}" type="presOf" srcId="{AD2853A0-0445-294E-8996-A75B067A33BD}" destId="{FE1C6F8A-1ABB-774F-84ED-10DACDF25718}" srcOrd="0" destOrd="0" presId="urn:microsoft.com/office/officeart/2009/3/layout/RandomtoResultProcess"/>
    <dgm:cxn modelId="{8C0924A3-8978-524F-9E0F-D0D6648BBEA7}" srcId="{B075C2C7-3917-9D4C-8D3B-F109551E5B9A}" destId="{9EFEB0D7-6B68-8048-AF7A-9092C3ED717A}" srcOrd="0" destOrd="0" parTransId="{65D14ECC-211B-ED45-8C5F-D251C6BA23A9}" sibTransId="{CCFFC7A0-6462-1246-B3B4-CEE6747E8665}"/>
    <dgm:cxn modelId="{50CF69CC-E2BD-3D42-9D3C-D299A41D72DB}" srcId="{5CE3CEFF-8B5B-F549-A6FE-84762F08D94E}" destId="{05B929E6-05DB-3848-AB6E-372CFF84F547}" srcOrd="3" destOrd="0" parTransId="{026690E5-89C0-6340-8B4B-69922B483DB7}" sibTransId="{E8CCF04A-68A2-3E48-A4B8-E0AD38C1963B}"/>
    <dgm:cxn modelId="{2BA5FA46-2C8E-C04B-8A85-00CD76B0F5BF}" srcId="{5CE3CEFF-8B5B-F549-A6FE-84762F08D94E}" destId="{4C1280DE-BDB2-8C4B-955B-0B46E4DAECE7}" srcOrd="0" destOrd="0" parTransId="{77658DBE-7C5D-9F4B-9C6C-5D2A7860F04C}" sibTransId="{B80E1EE5-7F6F-6F47-9617-95BDE22FFDA7}"/>
    <dgm:cxn modelId="{894808EC-241D-004B-8765-E595BD997CFD}" srcId="{6BBF79FC-10F3-F34F-908D-DD6274BB77D6}" destId="{983616C5-4156-754D-9A3E-380B09483A76}" srcOrd="0" destOrd="0" parTransId="{97C82D7C-A46C-3D41-BAC8-08B665B90AE5}" sibTransId="{96942522-7EBA-A345-B347-FA4623C7B42E}"/>
    <dgm:cxn modelId="{EB158620-F574-304B-BFA3-0734BAF8D14D}" type="presOf" srcId="{B075C2C7-3917-9D4C-8D3B-F109551E5B9A}" destId="{F119C9C2-7F2E-BD46-AAAC-78009017A82C}" srcOrd="0" destOrd="0" presId="urn:microsoft.com/office/officeart/2009/3/layout/RandomtoResultProcess"/>
    <dgm:cxn modelId="{537C7E68-E54F-1942-B912-1779C0BEB378}" srcId="{AD2853A0-0445-294E-8996-A75B067A33BD}" destId="{5CE3CEFF-8B5B-F549-A6FE-84762F08D94E}" srcOrd="1" destOrd="0" parTransId="{9C084BED-3B22-DC4E-BAE2-78E66984ECC8}" sibTransId="{319C560D-D685-2745-A0FE-AD6926E58B29}"/>
    <dgm:cxn modelId="{52B5406E-CFB2-D14C-9FCD-8FD80E7F34D6}" type="presOf" srcId="{6BBF79FC-10F3-F34F-908D-DD6274BB77D6}" destId="{1278CC41-96C1-3B4B-85F5-9E8EBE805ADA}" srcOrd="0" destOrd="0" presId="urn:microsoft.com/office/officeart/2009/3/layout/RandomtoResultProcess"/>
    <dgm:cxn modelId="{ED8CD5BA-D1F8-4826-9A90-E64CA4CA7A27}" srcId="{B075C2C7-3917-9D4C-8D3B-F109551E5B9A}" destId="{EDA300E2-3F9A-4AEA-998D-67C4A503408E}" srcOrd="2" destOrd="0" parTransId="{DEDCA4CF-4EB0-4EC9-8FB4-564AC6AB86AA}" sibTransId="{88706B1B-676B-40DC-9943-D91E0D988B88}"/>
    <dgm:cxn modelId="{D13C2018-EC77-4D8F-9241-BF24B98F5D57}" type="presOf" srcId="{EDA300E2-3F9A-4AEA-998D-67C4A503408E}" destId="{291C4637-8A06-584D-B08A-E9A35024A6AA}" srcOrd="0" destOrd="2" presId="urn:microsoft.com/office/officeart/2009/3/layout/RandomtoResultProcess"/>
    <dgm:cxn modelId="{C440163E-321C-6845-B40A-00007FA071CF}" type="presOf" srcId="{5CE3CEFF-8B5B-F549-A6FE-84762F08D94E}" destId="{026884C8-5DC0-6B4A-88FA-4076472D2AF4}" srcOrd="0" destOrd="0" presId="urn:microsoft.com/office/officeart/2009/3/layout/RandomtoResultProcess"/>
    <dgm:cxn modelId="{3B08D86D-BD03-184C-98AC-A2C53EE27FAD}" type="presOf" srcId="{05B929E6-05DB-3848-AB6E-372CFF84F547}" destId="{D54C270A-C25B-794B-AF8F-18DF4AEDA078}" srcOrd="0" destOrd="3" presId="urn:microsoft.com/office/officeart/2009/3/layout/RandomtoResultProcess"/>
    <dgm:cxn modelId="{C934F5C8-9517-7647-838C-7AC95F2AFD83}" srcId="{AD2853A0-0445-294E-8996-A75B067A33BD}" destId="{6BBF79FC-10F3-F34F-908D-DD6274BB77D6}" srcOrd="2" destOrd="0" parTransId="{00CE24A5-825C-8348-B660-EF7D59284C4F}" sibTransId="{FF34366F-D4FB-A941-833D-722E424CA74D}"/>
    <dgm:cxn modelId="{91D54A45-8392-5E4A-878F-4AE7FC6A9FAC}" type="presParOf" srcId="{FE1C6F8A-1ABB-774F-84ED-10DACDF25718}" destId="{0E09DA6E-55D6-A146-A094-A93C87FA6F6E}" srcOrd="0" destOrd="0" presId="urn:microsoft.com/office/officeart/2009/3/layout/RandomtoResultProcess"/>
    <dgm:cxn modelId="{840E566D-673F-A845-B641-0C67B886ED68}" type="presParOf" srcId="{0E09DA6E-55D6-A146-A094-A93C87FA6F6E}" destId="{F119C9C2-7F2E-BD46-AAAC-78009017A82C}" srcOrd="0" destOrd="0" presId="urn:microsoft.com/office/officeart/2009/3/layout/RandomtoResultProcess"/>
    <dgm:cxn modelId="{9A02DFCE-FB0C-8745-B2A5-AE536569ED76}" type="presParOf" srcId="{0E09DA6E-55D6-A146-A094-A93C87FA6F6E}" destId="{291C4637-8A06-584D-B08A-E9A35024A6AA}" srcOrd="1" destOrd="0" presId="urn:microsoft.com/office/officeart/2009/3/layout/RandomtoResultProcess"/>
    <dgm:cxn modelId="{A45187D6-B2FB-4C43-B9FD-A7CE28E8539B}" type="presParOf" srcId="{0E09DA6E-55D6-A146-A094-A93C87FA6F6E}" destId="{69A62DCC-C39C-2846-8AC8-2CFA6B06DAA8}" srcOrd="2" destOrd="0" presId="urn:microsoft.com/office/officeart/2009/3/layout/RandomtoResultProcess"/>
    <dgm:cxn modelId="{66AD946C-0D31-1F41-8D16-EEAF4FF09D42}" type="presParOf" srcId="{0E09DA6E-55D6-A146-A094-A93C87FA6F6E}" destId="{2731AF7E-2EDE-214E-9B19-92D8C7866E66}" srcOrd="3" destOrd="0" presId="urn:microsoft.com/office/officeart/2009/3/layout/RandomtoResultProcess"/>
    <dgm:cxn modelId="{7797C114-9E17-7E49-A524-13426014BAD7}" type="presParOf" srcId="{0E09DA6E-55D6-A146-A094-A93C87FA6F6E}" destId="{317BE76E-BBC2-AD40-93A0-087E751DF3EB}" srcOrd="4" destOrd="0" presId="urn:microsoft.com/office/officeart/2009/3/layout/RandomtoResultProcess"/>
    <dgm:cxn modelId="{05A0C824-91F1-9848-AB57-0FC11473FC37}" type="presParOf" srcId="{0E09DA6E-55D6-A146-A094-A93C87FA6F6E}" destId="{26C890BC-80C9-8F48-966A-732B937D5527}" srcOrd="5" destOrd="0" presId="urn:microsoft.com/office/officeart/2009/3/layout/RandomtoResultProcess"/>
    <dgm:cxn modelId="{4617FE9A-64B8-B245-8D26-BC07B629F71C}" type="presParOf" srcId="{0E09DA6E-55D6-A146-A094-A93C87FA6F6E}" destId="{A8B77897-9444-F044-B613-1B1F573FFD64}" srcOrd="6" destOrd="0" presId="urn:microsoft.com/office/officeart/2009/3/layout/RandomtoResultProcess"/>
    <dgm:cxn modelId="{68B06BEC-5193-F74B-94A9-C43B166456F4}" type="presParOf" srcId="{0E09DA6E-55D6-A146-A094-A93C87FA6F6E}" destId="{E44FB2FC-5A1D-1747-8263-CBD628D0ABFF}" srcOrd="7" destOrd="0" presId="urn:microsoft.com/office/officeart/2009/3/layout/RandomtoResultProcess"/>
    <dgm:cxn modelId="{E0FE9390-09C7-644A-A86B-C1CB8F000038}" type="presParOf" srcId="{0E09DA6E-55D6-A146-A094-A93C87FA6F6E}" destId="{242C7644-8BC7-9949-98AC-FC991B34571C}" srcOrd="8" destOrd="0" presId="urn:microsoft.com/office/officeart/2009/3/layout/RandomtoResultProcess"/>
    <dgm:cxn modelId="{1E2C736B-6B83-194E-AF7E-F09D1E64FE70}" type="presParOf" srcId="{0E09DA6E-55D6-A146-A094-A93C87FA6F6E}" destId="{D38318B2-0FEE-DB4C-8AB5-DEFB00703D01}" srcOrd="9" destOrd="0" presId="urn:microsoft.com/office/officeart/2009/3/layout/RandomtoResultProcess"/>
    <dgm:cxn modelId="{E44AF5B2-751D-E540-B0A0-2E765BBFAC5F}" type="presParOf" srcId="{0E09DA6E-55D6-A146-A094-A93C87FA6F6E}" destId="{5D597A44-02E6-F043-8F68-147C33AA243D}" srcOrd="10" destOrd="0" presId="urn:microsoft.com/office/officeart/2009/3/layout/RandomtoResultProcess"/>
    <dgm:cxn modelId="{F72D4122-C32B-B24A-A23A-B70A5E99F0D6}" type="presParOf" srcId="{0E09DA6E-55D6-A146-A094-A93C87FA6F6E}" destId="{DDCB0666-B225-F246-B5AE-3652EB2EED58}" srcOrd="11" destOrd="0" presId="urn:microsoft.com/office/officeart/2009/3/layout/RandomtoResultProcess"/>
    <dgm:cxn modelId="{541A326F-6251-264D-B589-B7A0C8332F28}" type="presParOf" srcId="{0E09DA6E-55D6-A146-A094-A93C87FA6F6E}" destId="{1E4B56B2-766B-804C-BD32-04AC45B1EDC1}" srcOrd="12" destOrd="0" presId="urn:microsoft.com/office/officeart/2009/3/layout/RandomtoResultProcess"/>
    <dgm:cxn modelId="{0B188333-A922-6C47-A5E6-6A599C9042D6}" type="presParOf" srcId="{0E09DA6E-55D6-A146-A094-A93C87FA6F6E}" destId="{3A687706-ED70-E846-B82D-7990E19DFF80}" srcOrd="13" destOrd="0" presId="urn:microsoft.com/office/officeart/2009/3/layout/RandomtoResultProcess"/>
    <dgm:cxn modelId="{7DDF7D52-E583-AF42-97D7-430B3DB4F3EB}" type="presParOf" srcId="{0E09DA6E-55D6-A146-A094-A93C87FA6F6E}" destId="{AB06DED5-0800-8D4D-B2D3-49C3CDE411B8}" srcOrd="14" destOrd="0" presId="urn:microsoft.com/office/officeart/2009/3/layout/RandomtoResultProcess"/>
    <dgm:cxn modelId="{33283064-CF2B-A44B-96F2-ED0B9E1898F2}" type="presParOf" srcId="{0E09DA6E-55D6-A146-A094-A93C87FA6F6E}" destId="{C69AF024-2C1C-754F-B749-98D4C71DA15A}" srcOrd="15" destOrd="0" presId="urn:microsoft.com/office/officeart/2009/3/layout/RandomtoResultProcess"/>
    <dgm:cxn modelId="{BC904304-317D-0540-87E0-17045A0A21E9}" type="presParOf" srcId="{0E09DA6E-55D6-A146-A094-A93C87FA6F6E}" destId="{243C2DD0-274B-E147-9029-36759618ACD5}" srcOrd="16" destOrd="0" presId="urn:microsoft.com/office/officeart/2009/3/layout/RandomtoResultProcess"/>
    <dgm:cxn modelId="{BA1701FF-1E02-5349-B460-73DAC99753ED}" type="presParOf" srcId="{0E09DA6E-55D6-A146-A094-A93C87FA6F6E}" destId="{44CE42F4-F43D-324C-B978-0445EF5328AA}" srcOrd="17" destOrd="0" presId="urn:microsoft.com/office/officeart/2009/3/layout/RandomtoResultProcess"/>
    <dgm:cxn modelId="{9FBA1D92-79F6-874E-A24A-B78AA1883A87}" type="presParOf" srcId="{0E09DA6E-55D6-A146-A094-A93C87FA6F6E}" destId="{3219C638-B7DA-5B46-9669-15CDFD634D72}" srcOrd="18" destOrd="0" presId="urn:microsoft.com/office/officeart/2009/3/layout/RandomtoResultProcess"/>
    <dgm:cxn modelId="{3AA7B226-F4FB-8642-9778-68CEC9B742B9}" type="presParOf" srcId="{0E09DA6E-55D6-A146-A094-A93C87FA6F6E}" destId="{BDADD579-1117-0841-9A46-41194DE67353}" srcOrd="19" destOrd="0" presId="urn:microsoft.com/office/officeart/2009/3/layout/RandomtoResultProcess"/>
    <dgm:cxn modelId="{23943D63-9D8B-9041-B152-0CDB9686822C}" type="presParOf" srcId="{FE1C6F8A-1ABB-774F-84ED-10DACDF25718}" destId="{7362ADB3-6759-2E4F-AE3B-E1E77B3D88A3}" srcOrd="1" destOrd="0" presId="urn:microsoft.com/office/officeart/2009/3/layout/RandomtoResultProcess"/>
    <dgm:cxn modelId="{4EC104E5-B1C0-D046-89FD-495158C32CA8}" type="presParOf" srcId="{7362ADB3-6759-2E4F-AE3B-E1E77B3D88A3}" destId="{4E11A76C-08A7-4A48-A426-BA30F75D43DE}" srcOrd="0" destOrd="0" presId="urn:microsoft.com/office/officeart/2009/3/layout/RandomtoResultProcess"/>
    <dgm:cxn modelId="{B4B2FE75-58FB-BD43-867C-43838A340D39}" type="presParOf" srcId="{7362ADB3-6759-2E4F-AE3B-E1E77B3D88A3}" destId="{E459CE0C-2CC7-4B4D-9312-9ABD97F617B5}" srcOrd="1" destOrd="0" presId="urn:microsoft.com/office/officeart/2009/3/layout/RandomtoResultProcess"/>
    <dgm:cxn modelId="{132C4EB1-B3BE-5F41-8A1A-6B687769F353}" type="presParOf" srcId="{FE1C6F8A-1ABB-774F-84ED-10DACDF25718}" destId="{34D80FF2-9B15-BD46-8954-623A0D403358}" srcOrd="2" destOrd="0" presId="urn:microsoft.com/office/officeart/2009/3/layout/RandomtoResultProcess"/>
    <dgm:cxn modelId="{5C081A79-0B38-EB49-BC5D-0E42DF364956}" type="presParOf" srcId="{34D80FF2-9B15-BD46-8954-623A0D403358}" destId="{026884C8-5DC0-6B4A-88FA-4076472D2AF4}" srcOrd="0" destOrd="0" presId="urn:microsoft.com/office/officeart/2009/3/layout/RandomtoResultProcess"/>
    <dgm:cxn modelId="{B2E5DC2C-BD79-984C-8247-CF9FA5C276D6}" type="presParOf" srcId="{34D80FF2-9B15-BD46-8954-623A0D403358}" destId="{D54C270A-C25B-794B-AF8F-18DF4AEDA078}" srcOrd="1" destOrd="0" presId="urn:microsoft.com/office/officeart/2009/3/layout/RandomtoResultProcess"/>
    <dgm:cxn modelId="{16BAEA7C-851E-4D42-91E8-D4B3B0CAB4CF}" type="presParOf" srcId="{34D80FF2-9B15-BD46-8954-623A0D403358}" destId="{E1ED19B9-254C-6047-8FBB-03C74CDC15C9}" srcOrd="2" destOrd="0" presId="urn:microsoft.com/office/officeart/2009/3/layout/RandomtoResultProcess"/>
    <dgm:cxn modelId="{55C5172F-6CC7-3B41-B58A-E0447A799504}" type="presParOf" srcId="{FE1C6F8A-1ABB-774F-84ED-10DACDF25718}" destId="{37034F66-5AAA-D145-B967-A4890D39A6CE}" srcOrd="3" destOrd="0" presId="urn:microsoft.com/office/officeart/2009/3/layout/RandomtoResultProcess"/>
    <dgm:cxn modelId="{F74590D1-3B3B-0443-A727-72EC4980E0ED}" type="presParOf" srcId="{37034F66-5AAA-D145-B967-A4890D39A6CE}" destId="{97A8DFAF-B09B-9A45-8FB8-22750206DC85}" srcOrd="0" destOrd="0" presId="urn:microsoft.com/office/officeart/2009/3/layout/RandomtoResultProcess"/>
    <dgm:cxn modelId="{10A3B269-14BD-8145-9D78-1186F406556C}" type="presParOf" srcId="{37034F66-5AAA-D145-B967-A4890D39A6CE}" destId="{78F90F52-F32E-9C4C-8127-EF44E36F6021}" srcOrd="1" destOrd="0" presId="urn:microsoft.com/office/officeart/2009/3/layout/RandomtoResultProcess"/>
    <dgm:cxn modelId="{EFC5BDF9-9646-0D46-8AD2-9425CA8459C5}" type="presParOf" srcId="{FE1C6F8A-1ABB-774F-84ED-10DACDF25718}" destId="{5FEDE04C-08B9-4041-8A65-76A1BCC35335}" srcOrd="4" destOrd="0" presId="urn:microsoft.com/office/officeart/2009/3/layout/RandomtoResultProcess"/>
    <dgm:cxn modelId="{7CCF3512-1DED-8641-BF17-E7F75ABE3FB1}" type="presParOf" srcId="{5FEDE04C-08B9-4041-8A65-76A1BCC35335}" destId="{1278CC41-96C1-3B4B-85F5-9E8EBE805ADA}" srcOrd="0" destOrd="0" presId="urn:microsoft.com/office/officeart/2009/3/layout/RandomtoResultProcess"/>
    <dgm:cxn modelId="{29BF5DFB-F7B9-D648-974B-40838F15AFDF}" type="presParOf" srcId="{5FEDE04C-08B9-4041-8A65-76A1BCC35335}" destId="{19D85496-4F81-AA45-85D0-A38AECE6ACA7}" srcOrd="1" destOrd="0" presId="urn:microsoft.com/office/officeart/2009/3/layout/RandomtoResultProcess"/>
    <dgm:cxn modelId="{A56F69DC-AF01-FE4C-BF33-A319DE501513}" type="presParOf" srcId="{5FEDE04C-08B9-4041-8A65-76A1BCC35335}" destId="{79D6E893-B2F0-1941-88ED-72715C19D2EB}" srcOrd="2" destOrd="0" presId="urn:microsoft.com/office/officeart/2009/3/layout/RandomtoResul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E8E578-B72D-4B94-BE76-B9C9B6823AAE}" type="doc">
      <dgm:prSet loTypeId="urn:microsoft.com/office/officeart/2005/8/layout/chevron1" loCatId="process" qsTypeId="urn:microsoft.com/office/officeart/2005/8/quickstyle/simple1" qsCatId="simple" csTypeId="urn:microsoft.com/office/officeart/2005/8/colors/accent5_1" csCatId="accent5" phldr="1"/>
      <dgm:spPr/>
      <dgm:t>
        <a:bodyPr/>
        <a:lstStyle/>
        <a:p>
          <a:endParaRPr lang="en-US"/>
        </a:p>
      </dgm:t>
    </dgm:pt>
    <dgm:pt modelId="{6610827C-0BEE-4878-8373-FF16A6A7BB48}">
      <dgm:prSet phldrT="[Text]" custT="1"/>
      <dgm:spPr/>
      <dgm:t>
        <a:bodyPr/>
        <a:lstStyle/>
        <a:p>
          <a:r>
            <a:rPr lang="en-US" sz="1400" b="1" dirty="0"/>
            <a:t>February 10  </a:t>
          </a:r>
        </a:p>
        <a:p>
          <a:r>
            <a:rPr lang="en-US" sz="1100" dirty="0"/>
            <a:t>Public </a:t>
          </a:r>
          <a:r>
            <a:rPr lang="en-US" sz="1100" dirty="0" smtClean="0"/>
            <a:t>Comment on State Plan draft </a:t>
          </a:r>
          <a:r>
            <a:rPr lang="en-US" sz="1100" dirty="0"/>
            <a:t>Opens</a:t>
          </a:r>
        </a:p>
      </dgm:t>
    </dgm:pt>
    <dgm:pt modelId="{8A684C62-8EE9-4CCE-BFFD-8BF087A07C11}" type="parTrans" cxnId="{3A6AE6E9-ADBB-4E08-A964-6BEA4A5A36A8}">
      <dgm:prSet/>
      <dgm:spPr/>
      <dgm:t>
        <a:bodyPr/>
        <a:lstStyle/>
        <a:p>
          <a:endParaRPr lang="en-US"/>
        </a:p>
      </dgm:t>
    </dgm:pt>
    <dgm:pt modelId="{B2FABDBA-9D20-4638-B98F-77DE8E24B8E1}" type="sibTrans" cxnId="{3A6AE6E9-ADBB-4E08-A964-6BEA4A5A36A8}">
      <dgm:prSet/>
      <dgm:spPr/>
      <dgm:t>
        <a:bodyPr/>
        <a:lstStyle/>
        <a:p>
          <a:endParaRPr lang="en-US"/>
        </a:p>
      </dgm:t>
    </dgm:pt>
    <dgm:pt modelId="{23242F2D-1671-463C-843D-33FEB0E6DF10}">
      <dgm:prSet phldrT="[Text]" custT="1"/>
      <dgm:spPr/>
      <dgm:t>
        <a:bodyPr/>
        <a:lstStyle/>
        <a:p>
          <a:r>
            <a:rPr lang="en-US" sz="1400" b="1" dirty="0"/>
            <a:t>March </a:t>
          </a:r>
          <a:r>
            <a:rPr lang="en-US" sz="1400" b="1" dirty="0" smtClean="0"/>
            <a:t>13         </a:t>
          </a:r>
          <a:endParaRPr lang="en-US" sz="1400" b="1" dirty="0"/>
        </a:p>
        <a:p>
          <a:r>
            <a:rPr lang="en-US" sz="1100" dirty="0"/>
            <a:t>Public </a:t>
          </a:r>
          <a:r>
            <a:rPr lang="en-US" sz="1100" dirty="0" smtClean="0"/>
            <a:t>Comment on State Plan draft </a:t>
          </a:r>
          <a:r>
            <a:rPr lang="en-US" sz="1100" dirty="0"/>
            <a:t>Closes</a:t>
          </a:r>
        </a:p>
      </dgm:t>
    </dgm:pt>
    <dgm:pt modelId="{72563F2D-3FE4-4E74-AFF2-4D10CAFAB791}" type="parTrans" cxnId="{A1BDF31D-243F-432D-ADC7-EEE09DAEE6E4}">
      <dgm:prSet/>
      <dgm:spPr/>
      <dgm:t>
        <a:bodyPr/>
        <a:lstStyle/>
        <a:p>
          <a:endParaRPr lang="en-US"/>
        </a:p>
      </dgm:t>
    </dgm:pt>
    <dgm:pt modelId="{54F67872-BC95-4AC9-9D96-532B2D268D7F}" type="sibTrans" cxnId="{A1BDF31D-243F-432D-ADC7-EEE09DAEE6E4}">
      <dgm:prSet/>
      <dgm:spPr/>
      <dgm:t>
        <a:bodyPr/>
        <a:lstStyle/>
        <a:p>
          <a:endParaRPr lang="en-US"/>
        </a:p>
      </dgm:t>
    </dgm:pt>
    <dgm:pt modelId="{2DC983FC-CCFB-476A-A112-F416AD9A3884}">
      <dgm:prSet phldrT="[Text]" custT="1"/>
      <dgm:spPr/>
      <dgm:t>
        <a:bodyPr/>
        <a:lstStyle/>
        <a:p>
          <a:r>
            <a:rPr lang="en-US" sz="1400" b="1" dirty="0"/>
            <a:t>April 3          </a:t>
          </a:r>
        </a:p>
        <a:p>
          <a:r>
            <a:rPr lang="en-US" sz="1100" b="0" dirty="0"/>
            <a:t>ESSA</a:t>
          </a:r>
          <a:r>
            <a:rPr lang="en-US" sz="1300" b="1" dirty="0"/>
            <a:t> </a:t>
          </a:r>
          <a:r>
            <a:rPr lang="en-US" sz="1100" dirty="0"/>
            <a:t>State Plan and Assurances </a:t>
          </a:r>
          <a:r>
            <a:rPr lang="en-US" sz="1100" dirty="0" smtClean="0"/>
            <a:t>Submitted to U.S. Dept of Ed.</a:t>
          </a:r>
          <a:endParaRPr lang="en-US" sz="1100" dirty="0"/>
        </a:p>
      </dgm:t>
    </dgm:pt>
    <dgm:pt modelId="{F88465CF-5672-44B9-A54E-9D27E7A7E495}" type="parTrans" cxnId="{443D4D80-B1E8-4F32-B28E-D1F7D7F5B7A9}">
      <dgm:prSet/>
      <dgm:spPr/>
      <dgm:t>
        <a:bodyPr/>
        <a:lstStyle/>
        <a:p>
          <a:endParaRPr lang="en-US"/>
        </a:p>
      </dgm:t>
    </dgm:pt>
    <dgm:pt modelId="{E0A6E923-F733-47BC-9DDA-958065139217}" type="sibTrans" cxnId="{443D4D80-B1E8-4F32-B28E-D1F7D7F5B7A9}">
      <dgm:prSet/>
      <dgm:spPr/>
      <dgm:t>
        <a:bodyPr/>
        <a:lstStyle/>
        <a:p>
          <a:endParaRPr lang="en-US"/>
        </a:p>
      </dgm:t>
    </dgm:pt>
    <dgm:pt modelId="{47B0FFCB-C387-498A-BAE3-EA39BFACCF05}">
      <dgm:prSet custT="1"/>
      <dgm:spPr/>
      <dgm:t>
        <a:bodyPr/>
        <a:lstStyle/>
        <a:p>
          <a:r>
            <a:rPr lang="en-US" sz="1400" b="1" dirty="0" smtClean="0"/>
            <a:t>April 13</a:t>
          </a:r>
        </a:p>
        <a:p>
          <a:r>
            <a:rPr lang="en-US" sz="1000" dirty="0" smtClean="0"/>
            <a:t>State Board action item to approve submission of ESSA State Plan to USDE</a:t>
          </a:r>
          <a:endParaRPr lang="en-US" sz="1000" dirty="0"/>
        </a:p>
      </dgm:t>
    </dgm:pt>
    <dgm:pt modelId="{BBA9A893-C09D-43E9-B8B7-17B5729172A0}" type="parTrans" cxnId="{D077E736-2BAE-42CA-B637-7F48C9A703F7}">
      <dgm:prSet/>
      <dgm:spPr/>
      <dgm:t>
        <a:bodyPr/>
        <a:lstStyle/>
        <a:p>
          <a:endParaRPr lang="en-US"/>
        </a:p>
      </dgm:t>
    </dgm:pt>
    <dgm:pt modelId="{31A35D4D-2874-40AB-A4F1-F1CB1E24458E}" type="sibTrans" cxnId="{D077E736-2BAE-42CA-B637-7F48C9A703F7}">
      <dgm:prSet/>
      <dgm:spPr/>
      <dgm:t>
        <a:bodyPr/>
        <a:lstStyle/>
        <a:p>
          <a:endParaRPr lang="en-US"/>
        </a:p>
      </dgm:t>
    </dgm:pt>
    <dgm:pt modelId="{B6367D71-0119-436F-9B4A-8BBF73508E37}" type="pres">
      <dgm:prSet presAssocID="{72E8E578-B72D-4B94-BE76-B9C9B6823AAE}" presName="Name0" presStyleCnt="0">
        <dgm:presLayoutVars>
          <dgm:dir/>
          <dgm:animLvl val="lvl"/>
          <dgm:resizeHandles val="exact"/>
        </dgm:presLayoutVars>
      </dgm:prSet>
      <dgm:spPr/>
      <dgm:t>
        <a:bodyPr/>
        <a:lstStyle/>
        <a:p>
          <a:endParaRPr lang="en-US"/>
        </a:p>
      </dgm:t>
    </dgm:pt>
    <dgm:pt modelId="{AD72AD62-D7FD-4210-B3C1-683A867ADE47}" type="pres">
      <dgm:prSet presAssocID="{6610827C-0BEE-4878-8373-FF16A6A7BB48}" presName="parTxOnly" presStyleLbl="node1" presStyleIdx="0" presStyleCnt="4">
        <dgm:presLayoutVars>
          <dgm:chMax val="0"/>
          <dgm:chPref val="0"/>
          <dgm:bulletEnabled val="1"/>
        </dgm:presLayoutVars>
      </dgm:prSet>
      <dgm:spPr/>
      <dgm:t>
        <a:bodyPr/>
        <a:lstStyle/>
        <a:p>
          <a:endParaRPr lang="en-US"/>
        </a:p>
      </dgm:t>
    </dgm:pt>
    <dgm:pt modelId="{7809142B-DAF7-4C35-BFAF-D428821682B2}" type="pres">
      <dgm:prSet presAssocID="{B2FABDBA-9D20-4638-B98F-77DE8E24B8E1}" presName="parTxOnlySpace" presStyleCnt="0"/>
      <dgm:spPr/>
    </dgm:pt>
    <dgm:pt modelId="{C9B267A5-F73A-446C-B4A2-83568AF78DAA}" type="pres">
      <dgm:prSet presAssocID="{23242F2D-1671-463C-843D-33FEB0E6DF10}" presName="parTxOnly" presStyleLbl="node1" presStyleIdx="1" presStyleCnt="4">
        <dgm:presLayoutVars>
          <dgm:chMax val="0"/>
          <dgm:chPref val="0"/>
          <dgm:bulletEnabled val="1"/>
        </dgm:presLayoutVars>
      </dgm:prSet>
      <dgm:spPr/>
      <dgm:t>
        <a:bodyPr/>
        <a:lstStyle/>
        <a:p>
          <a:endParaRPr lang="en-US"/>
        </a:p>
      </dgm:t>
    </dgm:pt>
    <dgm:pt modelId="{97DE6A1C-3E86-422E-8713-60DF417F42C3}" type="pres">
      <dgm:prSet presAssocID="{54F67872-BC95-4AC9-9D96-532B2D268D7F}" presName="parTxOnlySpace" presStyleCnt="0"/>
      <dgm:spPr/>
    </dgm:pt>
    <dgm:pt modelId="{49A52035-F3F2-438B-9051-DF9214D8CEF7}" type="pres">
      <dgm:prSet presAssocID="{2DC983FC-CCFB-476A-A112-F416AD9A3884}" presName="parTxOnly" presStyleLbl="node1" presStyleIdx="2" presStyleCnt="4">
        <dgm:presLayoutVars>
          <dgm:chMax val="0"/>
          <dgm:chPref val="0"/>
          <dgm:bulletEnabled val="1"/>
        </dgm:presLayoutVars>
      </dgm:prSet>
      <dgm:spPr/>
      <dgm:t>
        <a:bodyPr/>
        <a:lstStyle/>
        <a:p>
          <a:endParaRPr lang="en-US"/>
        </a:p>
      </dgm:t>
    </dgm:pt>
    <dgm:pt modelId="{8459EA63-5B7E-46EC-95B6-979E58099BCD}" type="pres">
      <dgm:prSet presAssocID="{E0A6E923-F733-47BC-9DDA-958065139217}" presName="parTxOnlySpace" presStyleCnt="0"/>
      <dgm:spPr/>
    </dgm:pt>
    <dgm:pt modelId="{7633C32A-5A24-4605-8577-7DC95F0189CC}" type="pres">
      <dgm:prSet presAssocID="{47B0FFCB-C387-498A-BAE3-EA39BFACCF05}" presName="parTxOnly" presStyleLbl="node1" presStyleIdx="3" presStyleCnt="4">
        <dgm:presLayoutVars>
          <dgm:chMax val="0"/>
          <dgm:chPref val="0"/>
          <dgm:bulletEnabled val="1"/>
        </dgm:presLayoutVars>
      </dgm:prSet>
      <dgm:spPr/>
      <dgm:t>
        <a:bodyPr/>
        <a:lstStyle/>
        <a:p>
          <a:endParaRPr lang="en-US"/>
        </a:p>
      </dgm:t>
    </dgm:pt>
  </dgm:ptLst>
  <dgm:cxnLst>
    <dgm:cxn modelId="{A1BDF31D-243F-432D-ADC7-EEE09DAEE6E4}" srcId="{72E8E578-B72D-4B94-BE76-B9C9B6823AAE}" destId="{23242F2D-1671-463C-843D-33FEB0E6DF10}" srcOrd="1" destOrd="0" parTransId="{72563F2D-3FE4-4E74-AFF2-4D10CAFAB791}" sibTransId="{54F67872-BC95-4AC9-9D96-532B2D268D7F}"/>
    <dgm:cxn modelId="{D077E736-2BAE-42CA-B637-7F48C9A703F7}" srcId="{72E8E578-B72D-4B94-BE76-B9C9B6823AAE}" destId="{47B0FFCB-C387-498A-BAE3-EA39BFACCF05}" srcOrd="3" destOrd="0" parTransId="{BBA9A893-C09D-43E9-B8B7-17B5729172A0}" sibTransId="{31A35D4D-2874-40AB-A4F1-F1CB1E24458E}"/>
    <dgm:cxn modelId="{414DEF3C-D6AD-4741-AAE1-175D49420FA6}" type="presOf" srcId="{23242F2D-1671-463C-843D-33FEB0E6DF10}" destId="{C9B267A5-F73A-446C-B4A2-83568AF78DAA}" srcOrd="0" destOrd="0" presId="urn:microsoft.com/office/officeart/2005/8/layout/chevron1"/>
    <dgm:cxn modelId="{063F4381-B85A-4B1D-8AD0-926D0BDD862B}" type="presOf" srcId="{6610827C-0BEE-4878-8373-FF16A6A7BB48}" destId="{AD72AD62-D7FD-4210-B3C1-683A867ADE47}" srcOrd="0" destOrd="0" presId="urn:microsoft.com/office/officeart/2005/8/layout/chevron1"/>
    <dgm:cxn modelId="{A5384B0B-BED4-4E31-AD9D-3B2C138A89A7}" type="presOf" srcId="{72E8E578-B72D-4B94-BE76-B9C9B6823AAE}" destId="{B6367D71-0119-436F-9B4A-8BBF73508E37}" srcOrd="0" destOrd="0" presId="urn:microsoft.com/office/officeart/2005/8/layout/chevron1"/>
    <dgm:cxn modelId="{443D4D80-B1E8-4F32-B28E-D1F7D7F5B7A9}" srcId="{72E8E578-B72D-4B94-BE76-B9C9B6823AAE}" destId="{2DC983FC-CCFB-476A-A112-F416AD9A3884}" srcOrd="2" destOrd="0" parTransId="{F88465CF-5672-44B9-A54E-9D27E7A7E495}" sibTransId="{E0A6E923-F733-47BC-9DDA-958065139217}"/>
    <dgm:cxn modelId="{FE0BA1C5-C102-4BF7-B32E-9B4F6EAD5C74}" type="presOf" srcId="{2DC983FC-CCFB-476A-A112-F416AD9A3884}" destId="{49A52035-F3F2-438B-9051-DF9214D8CEF7}" srcOrd="0" destOrd="0" presId="urn:microsoft.com/office/officeart/2005/8/layout/chevron1"/>
    <dgm:cxn modelId="{3A6AE6E9-ADBB-4E08-A964-6BEA4A5A36A8}" srcId="{72E8E578-B72D-4B94-BE76-B9C9B6823AAE}" destId="{6610827C-0BEE-4878-8373-FF16A6A7BB48}" srcOrd="0" destOrd="0" parTransId="{8A684C62-8EE9-4CCE-BFFD-8BF087A07C11}" sibTransId="{B2FABDBA-9D20-4638-B98F-77DE8E24B8E1}"/>
    <dgm:cxn modelId="{7CE2B4F7-1CDC-4A08-840A-C7CFA6BC60A0}" type="presOf" srcId="{47B0FFCB-C387-498A-BAE3-EA39BFACCF05}" destId="{7633C32A-5A24-4605-8577-7DC95F0189CC}" srcOrd="0" destOrd="0" presId="urn:microsoft.com/office/officeart/2005/8/layout/chevron1"/>
    <dgm:cxn modelId="{AD671130-96CC-4C75-A229-95C3A8AB81BB}" type="presParOf" srcId="{B6367D71-0119-436F-9B4A-8BBF73508E37}" destId="{AD72AD62-D7FD-4210-B3C1-683A867ADE47}" srcOrd="0" destOrd="0" presId="urn:microsoft.com/office/officeart/2005/8/layout/chevron1"/>
    <dgm:cxn modelId="{71ED9FD2-2871-4060-933C-2A169A199AD5}" type="presParOf" srcId="{B6367D71-0119-436F-9B4A-8BBF73508E37}" destId="{7809142B-DAF7-4C35-BFAF-D428821682B2}" srcOrd="1" destOrd="0" presId="urn:microsoft.com/office/officeart/2005/8/layout/chevron1"/>
    <dgm:cxn modelId="{EFD87B72-4FBC-4944-8A32-F25C46467F1B}" type="presParOf" srcId="{B6367D71-0119-436F-9B4A-8BBF73508E37}" destId="{C9B267A5-F73A-446C-B4A2-83568AF78DAA}" srcOrd="2" destOrd="0" presId="urn:microsoft.com/office/officeart/2005/8/layout/chevron1"/>
    <dgm:cxn modelId="{3E2E6CAA-630F-4C54-A357-4DC15F900401}" type="presParOf" srcId="{B6367D71-0119-436F-9B4A-8BBF73508E37}" destId="{97DE6A1C-3E86-422E-8713-60DF417F42C3}" srcOrd="3" destOrd="0" presId="urn:microsoft.com/office/officeart/2005/8/layout/chevron1"/>
    <dgm:cxn modelId="{D9583858-EC99-4F02-BDE9-F4AAD0802856}" type="presParOf" srcId="{B6367D71-0119-436F-9B4A-8BBF73508E37}" destId="{49A52035-F3F2-438B-9051-DF9214D8CEF7}" srcOrd="4" destOrd="0" presId="urn:microsoft.com/office/officeart/2005/8/layout/chevron1"/>
    <dgm:cxn modelId="{F865E5D0-996E-49C4-8116-F230218C4655}" type="presParOf" srcId="{B6367D71-0119-436F-9B4A-8BBF73508E37}" destId="{8459EA63-5B7E-46EC-95B6-979E58099BCD}" srcOrd="5" destOrd="0" presId="urn:microsoft.com/office/officeart/2005/8/layout/chevron1"/>
    <dgm:cxn modelId="{F9F123A6-46E6-435F-9852-45F67DE117C8}" type="presParOf" srcId="{B6367D71-0119-436F-9B4A-8BBF73508E37}" destId="{7633C32A-5A24-4605-8577-7DC95F0189CC}"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19C9C2-7F2E-BD46-AAAC-78009017A82C}">
      <dsp:nvSpPr>
        <dsp:cNvPr id="0" name=""/>
        <dsp:cNvSpPr/>
      </dsp:nvSpPr>
      <dsp:spPr>
        <a:xfrm>
          <a:off x="145724" y="1162238"/>
          <a:ext cx="2183559" cy="7195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smtClean="0"/>
            <a:t>Listening Tour and Consultation</a:t>
          </a:r>
          <a:endParaRPr lang="en-US" sz="2300" kern="1200" dirty="0"/>
        </a:p>
      </dsp:txBody>
      <dsp:txXfrm>
        <a:off x="145724" y="1162238"/>
        <a:ext cx="2183559" cy="719582"/>
      </dsp:txXfrm>
    </dsp:sp>
    <dsp:sp modelId="{291C4637-8A06-584D-B08A-E9A35024A6AA}">
      <dsp:nvSpPr>
        <dsp:cNvPr id="0" name=""/>
        <dsp:cNvSpPr/>
      </dsp:nvSpPr>
      <dsp:spPr>
        <a:xfrm>
          <a:off x="145724" y="2674143"/>
          <a:ext cx="2183559" cy="20134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t" anchorCtr="0">
          <a:noAutofit/>
        </a:bodyPr>
        <a:lstStyle/>
        <a:p>
          <a:pPr marL="114300" lvl="1" indent="-114300" algn="l" defTabSz="577850">
            <a:lnSpc>
              <a:spcPct val="90000"/>
            </a:lnSpc>
            <a:spcBef>
              <a:spcPct val="0"/>
            </a:spcBef>
            <a:spcAft>
              <a:spcPct val="15000"/>
            </a:spcAft>
            <a:buChar char="••"/>
          </a:pPr>
          <a:r>
            <a:rPr lang="en-US" sz="1300" kern="1200" dirty="0" smtClean="0">
              <a:solidFill>
                <a:schemeClr val="tx1"/>
              </a:solidFill>
            </a:rPr>
            <a:t>Approximately 1,500 attendees at Listening Tour </a:t>
          </a:r>
          <a:endParaRPr lang="en-US" sz="1300" kern="1200" dirty="0">
            <a:solidFill>
              <a:schemeClr val="tx1"/>
            </a:solidFill>
          </a:endParaRPr>
        </a:p>
        <a:p>
          <a:pPr marL="114300" lvl="1" indent="-114300" algn="l" defTabSz="577850">
            <a:lnSpc>
              <a:spcPct val="90000"/>
            </a:lnSpc>
            <a:spcBef>
              <a:spcPct val="0"/>
            </a:spcBef>
            <a:spcAft>
              <a:spcPct val="15000"/>
            </a:spcAft>
            <a:buChar char="••"/>
          </a:pPr>
          <a:r>
            <a:rPr lang="en-US" sz="1300" kern="1200" dirty="0" smtClean="0">
              <a:solidFill>
                <a:schemeClr val="tx1"/>
              </a:solidFill>
            </a:rPr>
            <a:t>Over 3,800 comments</a:t>
          </a:r>
        </a:p>
        <a:p>
          <a:pPr marL="114300" lvl="1" indent="-114300" algn="l" defTabSz="577850">
            <a:lnSpc>
              <a:spcPct val="90000"/>
            </a:lnSpc>
            <a:spcBef>
              <a:spcPct val="0"/>
            </a:spcBef>
            <a:spcAft>
              <a:spcPct val="15000"/>
            </a:spcAft>
            <a:buChar char="••"/>
          </a:pPr>
          <a:r>
            <a:rPr lang="en-US" sz="1300" kern="1200" dirty="0" smtClean="0">
              <a:solidFill>
                <a:schemeClr val="tx1"/>
              </a:solidFill>
            </a:rPr>
            <a:t>180 meetings since Feb., 2016 </a:t>
          </a:r>
        </a:p>
      </dsp:txBody>
      <dsp:txXfrm>
        <a:off x="145724" y="2674143"/>
        <a:ext cx="2183559" cy="2013483"/>
      </dsp:txXfrm>
    </dsp:sp>
    <dsp:sp modelId="{69A62DCC-C39C-2846-8AC8-2CFA6B06DAA8}">
      <dsp:nvSpPr>
        <dsp:cNvPr id="0" name=""/>
        <dsp:cNvSpPr/>
      </dsp:nvSpPr>
      <dsp:spPr>
        <a:xfrm>
          <a:off x="143243" y="943386"/>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2731AF7E-2EDE-214E-9B19-92D8C7866E66}">
      <dsp:nvSpPr>
        <dsp:cNvPr id="0" name=""/>
        <dsp:cNvSpPr/>
      </dsp:nvSpPr>
      <dsp:spPr>
        <a:xfrm>
          <a:off x="264827" y="700217"/>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317BE76E-BBC2-AD40-93A0-087E751DF3EB}">
      <dsp:nvSpPr>
        <dsp:cNvPr id="0" name=""/>
        <dsp:cNvSpPr/>
      </dsp:nvSpPr>
      <dsp:spPr>
        <a:xfrm>
          <a:off x="556630" y="748851"/>
          <a:ext cx="272944" cy="272944"/>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26C890BC-80C9-8F48-966A-732B937D5527}">
      <dsp:nvSpPr>
        <dsp:cNvPr id="0" name=""/>
        <dsp:cNvSpPr/>
      </dsp:nvSpPr>
      <dsp:spPr>
        <a:xfrm>
          <a:off x="799799" y="481365"/>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A8B77897-9444-F044-B613-1B1F573FFD64}">
      <dsp:nvSpPr>
        <dsp:cNvPr id="0" name=""/>
        <dsp:cNvSpPr/>
      </dsp:nvSpPr>
      <dsp:spPr>
        <a:xfrm>
          <a:off x="1115919" y="384097"/>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E44FB2FC-5A1D-1747-8263-CBD628D0ABFF}">
      <dsp:nvSpPr>
        <dsp:cNvPr id="0" name=""/>
        <dsp:cNvSpPr/>
      </dsp:nvSpPr>
      <dsp:spPr>
        <a:xfrm>
          <a:off x="1504990" y="554316"/>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242C7644-8BC7-9949-98AC-FC991B34571C}">
      <dsp:nvSpPr>
        <dsp:cNvPr id="0" name=""/>
        <dsp:cNvSpPr/>
      </dsp:nvSpPr>
      <dsp:spPr>
        <a:xfrm>
          <a:off x="1748159" y="675900"/>
          <a:ext cx="272944" cy="272944"/>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D38318B2-0FEE-DB4C-8AB5-DEFB00703D01}">
      <dsp:nvSpPr>
        <dsp:cNvPr id="0" name=""/>
        <dsp:cNvSpPr/>
      </dsp:nvSpPr>
      <dsp:spPr>
        <a:xfrm>
          <a:off x="2088596" y="943386"/>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5D597A44-02E6-F043-8F68-147C33AA243D}">
      <dsp:nvSpPr>
        <dsp:cNvPr id="0" name=""/>
        <dsp:cNvSpPr/>
      </dsp:nvSpPr>
      <dsp:spPr>
        <a:xfrm>
          <a:off x="2234497" y="1210872"/>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DDCB0666-B225-F246-B5AE-3652EB2EED58}">
      <dsp:nvSpPr>
        <dsp:cNvPr id="0" name=""/>
        <dsp:cNvSpPr/>
      </dsp:nvSpPr>
      <dsp:spPr>
        <a:xfrm>
          <a:off x="970018" y="700217"/>
          <a:ext cx="446637" cy="446637"/>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1E4B56B2-766B-804C-BD32-04AC45B1EDC1}">
      <dsp:nvSpPr>
        <dsp:cNvPr id="0" name=""/>
        <dsp:cNvSpPr/>
      </dsp:nvSpPr>
      <dsp:spPr>
        <a:xfrm>
          <a:off x="21658" y="1624260"/>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3A687706-ED70-E846-B82D-7990E19DFF80}">
      <dsp:nvSpPr>
        <dsp:cNvPr id="0" name=""/>
        <dsp:cNvSpPr/>
      </dsp:nvSpPr>
      <dsp:spPr>
        <a:xfrm>
          <a:off x="167560" y="1843112"/>
          <a:ext cx="272944" cy="272944"/>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AB06DED5-0800-8D4D-B2D3-49C3CDE411B8}">
      <dsp:nvSpPr>
        <dsp:cNvPr id="0" name=""/>
        <dsp:cNvSpPr/>
      </dsp:nvSpPr>
      <dsp:spPr>
        <a:xfrm>
          <a:off x="532313" y="2037647"/>
          <a:ext cx="397010" cy="397010"/>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C69AF024-2C1C-754F-B749-98D4C71DA15A}">
      <dsp:nvSpPr>
        <dsp:cNvPr id="0" name=""/>
        <dsp:cNvSpPr/>
      </dsp:nvSpPr>
      <dsp:spPr>
        <a:xfrm>
          <a:off x="1042968" y="2353767"/>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243C2DD0-274B-E147-9029-36759618ACD5}">
      <dsp:nvSpPr>
        <dsp:cNvPr id="0" name=""/>
        <dsp:cNvSpPr/>
      </dsp:nvSpPr>
      <dsp:spPr>
        <a:xfrm>
          <a:off x="1140236" y="2037647"/>
          <a:ext cx="272944" cy="272944"/>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44CE42F4-F43D-324C-B978-0445EF5328AA}">
      <dsp:nvSpPr>
        <dsp:cNvPr id="0" name=""/>
        <dsp:cNvSpPr/>
      </dsp:nvSpPr>
      <dsp:spPr>
        <a:xfrm>
          <a:off x="1383405" y="2378084"/>
          <a:ext cx="173692" cy="173692"/>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3219C638-B7DA-5B46-9669-15CDFD634D72}">
      <dsp:nvSpPr>
        <dsp:cNvPr id="0" name=""/>
        <dsp:cNvSpPr/>
      </dsp:nvSpPr>
      <dsp:spPr>
        <a:xfrm>
          <a:off x="1602257" y="1989013"/>
          <a:ext cx="397010" cy="397010"/>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BDADD579-1117-0841-9A46-41194DE67353}">
      <dsp:nvSpPr>
        <dsp:cNvPr id="0" name=""/>
        <dsp:cNvSpPr/>
      </dsp:nvSpPr>
      <dsp:spPr>
        <a:xfrm>
          <a:off x="2137229" y="1891746"/>
          <a:ext cx="272944" cy="272944"/>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4E11A76C-08A7-4A48-A426-BA30F75D43DE}">
      <dsp:nvSpPr>
        <dsp:cNvPr id="0" name=""/>
        <dsp:cNvSpPr/>
      </dsp:nvSpPr>
      <dsp:spPr>
        <a:xfrm>
          <a:off x="2410174" y="748446"/>
          <a:ext cx="801600" cy="1530342"/>
        </a:xfrm>
        <a:prstGeom prst="chevron">
          <a:avLst>
            <a:gd name="adj" fmla="val 62310"/>
          </a:avLst>
        </a:prstGeom>
        <a:gradFill rotWithShape="0">
          <a:gsLst>
            <a:gs pos="0">
              <a:schemeClr val="accent1">
                <a:tint val="60000"/>
                <a:hueOff val="0"/>
                <a:satOff val="0"/>
                <a:lumOff val="0"/>
                <a:alphaOff val="0"/>
              </a:schemeClr>
            </a:gs>
            <a:gs pos="90000">
              <a:schemeClr val="accent1">
                <a:tint val="60000"/>
                <a:hueOff val="0"/>
                <a:satOff val="0"/>
                <a:lumOff val="0"/>
                <a:alphaOff val="0"/>
                <a:shade val="100000"/>
              </a:schemeClr>
            </a:gs>
            <a:gs pos="100000">
              <a:schemeClr val="accent1">
                <a:tint val="60000"/>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026884C8-5DC0-6B4A-88FA-4076472D2AF4}">
      <dsp:nvSpPr>
        <dsp:cNvPr id="0" name=""/>
        <dsp:cNvSpPr/>
      </dsp:nvSpPr>
      <dsp:spPr>
        <a:xfrm>
          <a:off x="3211775" y="749190"/>
          <a:ext cx="2186182" cy="15303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smtClean="0"/>
            <a:t>ESSA Committees</a:t>
          </a:r>
          <a:endParaRPr lang="en-US" sz="2300" kern="1200" dirty="0"/>
        </a:p>
      </dsp:txBody>
      <dsp:txXfrm>
        <a:off x="3211775" y="749190"/>
        <a:ext cx="2186182" cy="1530327"/>
      </dsp:txXfrm>
    </dsp:sp>
    <dsp:sp modelId="{D54C270A-C25B-794B-AF8F-18DF4AEDA078}">
      <dsp:nvSpPr>
        <dsp:cNvPr id="0" name=""/>
        <dsp:cNvSpPr/>
      </dsp:nvSpPr>
      <dsp:spPr>
        <a:xfrm>
          <a:off x="3211775" y="2338448"/>
          <a:ext cx="2186182" cy="2030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t" anchorCtr="0">
          <a:noAutofit/>
        </a:bodyPr>
        <a:lstStyle/>
        <a:p>
          <a:pPr marL="114300" lvl="1" indent="-114300" algn="l" defTabSz="577850">
            <a:lnSpc>
              <a:spcPct val="90000"/>
            </a:lnSpc>
            <a:spcBef>
              <a:spcPct val="0"/>
            </a:spcBef>
            <a:spcAft>
              <a:spcPct val="15000"/>
            </a:spcAft>
            <a:buChar char="••"/>
          </a:pPr>
          <a:r>
            <a:rPr lang="en-US" sz="1300" kern="1200" dirty="0" smtClean="0">
              <a:solidFill>
                <a:schemeClr val="tx1"/>
              </a:solidFill>
            </a:rPr>
            <a:t>13 Board meetings and 8 ESSA Hub committee meetings</a:t>
          </a:r>
          <a:endParaRPr lang="en-US" sz="1300" kern="1200" dirty="0">
            <a:solidFill>
              <a:schemeClr val="tx1"/>
            </a:solidFill>
          </a:endParaRPr>
        </a:p>
        <a:p>
          <a:pPr marL="114300" lvl="1" indent="-114300" algn="l" defTabSz="577850">
            <a:lnSpc>
              <a:spcPct val="90000"/>
            </a:lnSpc>
            <a:spcBef>
              <a:spcPct val="0"/>
            </a:spcBef>
            <a:spcAft>
              <a:spcPct val="15000"/>
            </a:spcAft>
            <a:buChar char="••"/>
          </a:pPr>
          <a:r>
            <a:rPr lang="en-US" sz="1300" kern="1200" dirty="0" smtClean="0">
              <a:solidFill>
                <a:schemeClr val="tx1"/>
              </a:solidFill>
            </a:rPr>
            <a:t>Over 32  ESSA spoke committee meetings</a:t>
          </a:r>
          <a:endParaRPr lang="en-US" sz="1300" kern="1200" dirty="0">
            <a:solidFill>
              <a:schemeClr val="tx1"/>
            </a:solidFill>
          </a:endParaRPr>
        </a:p>
        <a:p>
          <a:pPr marL="114300" lvl="1" indent="-114300" algn="l" defTabSz="577850">
            <a:lnSpc>
              <a:spcPct val="90000"/>
            </a:lnSpc>
            <a:spcBef>
              <a:spcPct val="0"/>
            </a:spcBef>
            <a:spcAft>
              <a:spcPct val="15000"/>
            </a:spcAft>
            <a:buChar char="••"/>
          </a:pPr>
          <a:r>
            <a:rPr lang="en-US" sz="1300" kern="1200" dirty="0" smtClean="0">
              <a:solidFill>
                <a:schemeClr val="tx1"/>
              </a:solidFill>
            </a:rPr>
            <a:t>130 spoke committee members</a:t>
          </a:r>
        </a:p>
        <a:p>
          <a:pPr marL="114300" lvl="1" indent="-114300" algn="l" defTabSz="577850">
            <a:lnSpc>
              <a:spcPct val="90000"/>
            </a:lnSpc>
            <a:spcBef>
              <a:spcPct val="0"/>
            </a:spcBef>
            <a:spcAft>
              <a:spcPct val="15000"/>
            </a:spcAft>
            <a:buChar char="••"/>
          </a:pPr>
          <a:r>
            <a:rPr lang="en-US" sz="1300" kern="1200" dirty="0" smtClean="0">
              <a:solidFill>
                <a:schemeClr val="tx1"/>
              </a:solidFill>
            </a:rPr>
            <a:t>Over 840 responses to spoke decision point surveys</a:t>
          </a:r>
        </a:p>
      </dsp:txBody>
      <dsp:txXfrm>
        <a:off x="3211775" y="2338448"/>
        <a:ext cx="2186182" cy="2030429"/>
      </dsp:txXfrm>
    </dsp:sp>
    <dsp:sp modelId="{97A8DFAF-B09B-9A45-8FB8-22750206DC85}">
      <dsp:nvSpPr>
        <dsp:cNvPr id="0" name=""/>
        <dsp:cNvSpPr/>
      </dsp:nvSpPr>
      <dsp:spPr>
        <a:xfrm>
          <a:off x="5397958" y="748446"/>
          <a:ext cx="801600" cy="1530342"/>
        </a:xfrm>
        <a:prstGeom prst="chevron">
          <a:avLst>
            <a:gd name="adj" fmla="val 62310"/>
          </a:avLst>
        </a:prstGeom>
        <a:gradFill rotWithShape="0">
          <a:gsLst>
            <a:gs pos="0">
              <a:schemeClr val="accent1">
                <a:tint val="60000"/>
                <a:hueOff val="0"/>
                <a:satOff val="0"/>
                <a:lumOff val="0"/>
                <a:alphaOff val="0"/>
              </a:schemeClr>
            </a:gs>
            <a:gs pos="90000">
              <a:schemeClr val="accent1">
                <a:tint val="60000"/>
                <a:hueOff val="0"/>
                <a:satOff val="0"/>
                <a:lumOff val="0"/>
                <a:alphaOff val="0"/>
                <a:shade val="100000"/>
              </a:schemeClr>
            </a:gs>
            <a:gs pos="100000">
              <a:schemeClr val="accent1">
                <a:tint val="60000"/>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1278CC41-96C1-3B4B-85F5-9E8EBE805ADA}">
      <dsp:nvSpPr>
        <dsp:cNvPr id="0" name=""/>
        <dsp:cNvSpPr/>
      </dsp:nvSpPr>
      <dsp:spPr>
        <a:xfrm>
          <a:off x="6363522" y="639881"/>
          <a:ext cx="1858255" cy="1858255"/>
        </a:xfrm>
        <a:prstGeom prst="ellipse">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en-US" sz="2300" kern="1200" dirty="0" smtClean="0">
              <a:solidFill>
                <a:schemeClr val="bg1"/>
              </a:solidFill>
            </a:rPr>
            <a:t>Public Comment -Draft ESSA Plan</a:t>
          </a:r>
        </a:p>
      </dsp:txBody>
      <dsp:txXfrm>
        <a:off x="6635657" y="912016"/>
        <a:ext cx="1313985" cy="1313985"/>
      </dsp:txXfrm>
    </dsp:sp>
    <dsp:sp modelId="{19D85496-4F81-AA45-85D0-A38AECE6ACA7}">
      <dsp:nvSpPr>
        <dsp:cNvPr id="0" name=""/>
        <dsp:cNvSpPr/>
      </dsp:nvSpPr>
      <dsp:spPr>
        <a:xfrm>
          <a:off x="6199558" y="2679589"/>
          <a:ext cx="2186182" cy="13481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t" anchorCtr="0">
          <a:noAutofit/>
        </a:bodyPr>
        <a:lstStyle/>
        <a:p>
          <a:pPr marL="114300" lvl="1" indent="-114300" algn="l" defTabSz="577850">
            <a:lnSpc>
              <a:spcPct val="90000"/>
            </a:lnSpc>
            <a:spcBef>
              <a:spcPct val="0"/>
            </a:spcBef>
            <a:spcAft>
              <a:spcPct val="15000"/>
            </a:spcAft>
            <a:buChar char="••"/>
          </a:pPr>
          <a:r>
            <a:rPr lang="en-US" sz="1300" kern="1200" dirty="0" smtClean="0">
              <a:solidFill>
                <a:schemeClr val="tx1"/>
              </a:solidFill>
            </a:rPr>
            <a:t>Review by Governor</a:t>
          </a:r>
        </a:p>
        <a:p>
          <a:pPr marL="114300" lvl="1" indent="-114300" algn="l" defTabSz="577850">
            <a:lnSpc>
              <a:spcPct val="90000"/>
            </a:lnSpc>
            <a:spcBef>
              <a:spcPct val="0"/>
            </a:spcBef>
            <a:spcAft>
              <a:spcPct val="15000"/>
            </a:spcAft>
            <a:buChar char="••"/>
          </a:pPr>
          <a:r>
            <a:rPr lang="en-US" sz="1300" kern="1200" dirty="0" smtClean="0">
              <a:solidFill>
                <a:schemeClr val="tx1"/>
              </a:solidFill>
            </a:rPr>
            <a:t>30 day public comment period for English and Spanish versions</a:t>
          </a:r>
        </a:p>
      </dsp:txBody>
      <dsp:txXfrm>
        <a:off x="6199558" y="2679589"/>
        <a:ext cx="2186182" cy="13481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72AD62-D7FD-4210-B3C1-683A867ADE47}">
      <dsp:nvSpPr>
        <dsp:cNvPr id="0" name=""/>
        <dsp:cNvSpPr/>
      </dsp:nvSpPr>
      <dsp:spPr>
        <a:xfrm>
          <a:off x="3636" y="237947"/>
          <a:ext cx="2116970" cy="846788"/>
        </a:xfrm>
        <a:prstGeom prst="chevron">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b="1" kern="1200" dirty="0"/>
            <a:t>February 10  </a:t>
          </a:r>
        </a:p>
        <a:p>
          <a:pPr lvl="0" algn="ctr" defTabSz="622300">
            <a:lnSpc>
              <a:spcPct val="90000"/>
            </a:lnSpc>
            <a:spcBef>
              <a:spcPct val="0"/>
            </a:spcBef>
            <a:spcAft>
              <a:spcPct val="35000"/>
            </a:spcAft>
          </a:pPr>
          <a:r>
            <a:rPr lang="en-US" sz="1100" kern="1200" dirty="0"/>
            <a:t>Public </a:t>
          </a:r>
          <a:r>
            <a:rPr lang="en-US" sz="1100" kern="1200" dirty="0" smtClean="0"/>
            <a:t>Comment on State Plan draft </a:t>
          </a:r>
          <a:r>
            <a:rPr lang="en-US" sz="1100" kern="1200" dirty="0"/>
            <a:t>Opens</a:t>
          </a:r>
        </a:p>
      </dsp:txBody>
      <dsp:txXfrm>
        <a:off x="427030" y="237947"/>
        <a:ext cx="1270182" cy="846788"/>
      </dsp:txXfrm>
    </dsp:sp>
    <dsp:sp modelId="{C9B267A5-F73A-446C-B4A2-83568AF78DAA}">
      <dsp:nvSpPr>
        <dsp:cNvPr id="0" name=""/>
        <dsp:cNvSpPr/>
      </dsp:nvSpPr>
      <dsp:spPr>
        <a:xfrm>
          <a:off x="1908910" y="237947"/>
          <a:ext cx="2116970" cy="846788"/>
        </a:xfrm>
        <a:prstGeom prst="chevron">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b="1" kern="1200" dirty="0"/>
            <a:t>March </a:t>
          </a:r>
          <a:r>
            <a:rPr lang="en-US" sz="1400" b="1" kern="1200" dirty="0" smtClean="0"/>
            <a:t>13         </a:t>
          </a:r>
          <a:endParaRPr lang="en-US" sz="1400" b="1" kern="1200" dirty="0"/>
        </a:p>
        <a:p>
          <a:pPr lvl="0" algn="ctr" defTabSz="622300">
            <a:lnSpc>
              <a:spcPct val="90000"/>
            </a:lnSpc>
            <a:spcBef>
              <a:spcPct val="0"/>
            </a:spcBef>
            <a:spcAft>
              <a:spcPct val="35000"/>
            </a:spcAft>
          </a:pPr>
          <a:r>
            <a:rPr lang="en-US" sz="1100" kern="1200" dirty="0"/>
            <a:t>Public </a:t>
          </a:r>
          <a:r>
            <a:rPr lang="en-US" sz="1100" kern="1200" dirty="0" smtClean="0"/>
            <a:t>Comment on State Plan draft </a:t>
          </a:r>
          <a:r>
            <a:rPr lang="en-US" sz="1100" kern="1200" dirty="0"/>
            <a:t>Closes</a:t>
          </a:r>
        </a:p>
      </dsp:txBody>
      <dsp:txXfrm>
        <a:off x="2332304" y="237947"/>
        <a:ext cx="1270182" cy="846788"/>
      </dsp:txXfrm>
    </dsp:sp>
    <dsp:sp modelId="{49A52035-F3F2-438B-9051-DF9214D8CEF7}">
      <dsp:nvSpPr>
        <dsp:cNvPr id="0" name=""/>
        <dsp:cNvSpPr/>
      </dsp:nvSpPr>
      <dsp:spPr>
        <a:xfrm>
          <a:off x="3814183" y="237947"/>
          <a:ext cx="2116970" cy="846788"/>
        </a:xfrm>
        <a:prstGeom prst="chevron">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b="1" kern="1200" dirty="0"/>
            <a:t>April 3          </a:t>
          </a:r>
        </a:p>
        <a:p>
          <a:pPr lvl="0" algn="ctr" defTabSz="622300">
            <a:lnSpc>
              <a:spcPct val="90000"/>
            </a:lnSpc>
            <a:spcBef>
              <a:spcPct val="0"/>
            </a:spcBef>
            <a:spcAft>
              <a:spcPct val="35000"/>
            </a:spcAft>
          </a:pPr>
          <a:r>
            <a:rPr lang="en-US" sz="1100" b="0" kern="1200" dirty="0"/>
            <a:t>ESSA</a:t>
          </a:r>
          <a:r>
            <a:rPr lang="en-US" sz="1300" b="1" kern="1200" dirty="0"/>
            <a:t> </a:t>
          </a:r>
          <a:r>
            <a:rPr lang="en-US" sz="1100" kern="1200" dirty="0"/>
            <a:t>State Plan and Assurances </a:t>
          </a:r>
          <a:r>
            <a:rPr lang="en-US" sz="1100" kern="1200" dirty="0" smtClean="0"/>
            <a:t>Submitted to U.S. Dept of Ed.</a:t>
          </a:r>
          <a:endParaRPr lang="en-US" sz="1100" kern="1200" dirty="0"/>
        </a:p>
      </dsp:txBody>
      <dsp:txXfrm>
        <a:off x="4237577" y="237947"/>
        <a:ext cx="1270182" cy="846788"/>
      </dsp:txXfrm>
    </dsp:sp>
    <dsp:sp modelId="{7633C32A-5A24-4605-8577-7DC95F0189CC}">
      <dsp:nvSpPr>
        <dsp:cNvPr id="0" name=""/>
        <dsp:cNvSpPr/>
      </dsp:nvSpPr>
      <dsp:spPr>
        <a:xfrm>
          <a:off x="5719457" y="237947"/>
          <a:ext cx="2116970" cy="846788"/>
        </a:xfrm>
        <a:prstGeom prst="chevron">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b="1" kern="1200" dirty="0" smtClean="0"/>
            <a:t>April 13</a:t>
          </a:r>
        </a:p>
        <a:p>
          <a:pPr lvl="0" algn="ctr" defTabSz="622300">
            <a:lnSpc>
              <a:spcPct val="90000"/>
            </a:lnSpc>
            <a:spcBef>
              <a:spcPct val="0"/>
            </a:spcBef>
            <a:spcAft>
              <a:spcPct val="35000"/>
            </a:spcAft>
          </a:pPr>
          <a:r>
            <a:rPr lang="en-US" sz="1000" kern="1200" dirty="0" smtClean="0"/>
            <a:t>State Board action item to approve submission of ESSA State Plan to USDE</a:t>
          </a:r>
          <a:endParaRPr lang="en-US" sz="1000" kern="1200" dirty="0"/>
        </a:p>
      </dsp:txBody>
      <dsp:txXfrm>
        <a:off x="6142851" y="237947"/>
        <a:ext cx="1270182" cy="846788"/>
      </dsp:txXfrm>
    </dsp:sp>
  </dsp:spTree>
</dsp:drawing>
</file>

<file path=ppt/diagrams/layout1.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EEC664B4-81F1-E24F-90AF-27DC019489E9}" type="datetime1">
              <a:rPr lang="en-US" smtClean="0"/>
              <a:t>3/13/2017</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2EABA64B-06F0-2A40-A38F-AA9E1DC38B75}" type="slidenum">
              <a:rPr lang="en-US" smtClean="0"/>
              <a:t>‹#›</a:t>
            </a:fld>
            <a:endParaRPr lang="en-US"/>
          </a:p>
        </p:txBody>
      </p:sp>
    </p:spTree>
    <p:extLst>
      <p:ext uri="{BB962C8B-B14F-4D97-AF65-F5344CB8AC3E}">
        <p14:creationId xmlns:p14="http://schemas.microsoft.com/office/powerpoint/2010/main" val="186976468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DF7F1863-8423-8E48-8D02-88636C918AC7}" type="datetime1">
              <a:rPr lang="en-US" smtClean="0"/>
              <a:t>3/13/2017</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3F7242FB-F25E-544B-B72F-E0B5A499AB48}" type="slidenum">
              <a:rPr lang="en-US" smtClean="0"/>
              <a:t>‹#›</a:t>
            </a:fld>
            <a:endParaRPr lang="en-US"/>
          </a:p>
        </p:txBody>
      </p:sp>
    </p:spTree>
    <p:extLst>
      <p:ext uri="{BB962C8B-B14F-4D97-AF65-F5344CB8AC3E}">
        <p14:creationId xmlns:p14="http://schemas.microsoft.com/office/powerpoint/2010/main" val="3210676302"/>
      </p:ext>
    </p:extLst>
  </p:cSld>
  <p:clrMap bg1="lt1" tx1="dk1" bg2="lt2" tx2="dk2" accent1="accent1" accent2="accent2" accent3="accent3" accent4="accent4" accent5="accent5" accent6="accent6" hlink="hlink" folHlink="folHlink"/>
  <p:hf/>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3/13/2017</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a:t>
            </a:fld>
            <a:endParaRPr lang="en-US"/>
          </a:p>
        </p:txBody>
      </p:sp>
    </p:spTree>
    <p:extLst>
      <p:ext uri="{BB962C8B-B14F-4D97-AF65-F5344CB8AC3E}">
        <p14:creationId xmlns:p14="http://schemas.microsoft.com/office/powerpoint/2010/main" val="3793199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3/13/2017</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4</a:t>
            </a:fld>
            <a:endParaRPr lang="en-US"/>
          </a:p>
        </p:txBody>
      </p:sp>
    </p:spTree>
    <p:extLst>
      <p:ext uri="{BB962C8B-B14F-4D97-AF65-F5344CB8AC3E}">
        <p14:creationId xmlns:p14="http://schemas.microsoft.com/office/powerpoint/2010/main" val="2852308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aseline="0" dirty="0" smtClean="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3/13/2017</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11</a:t>
            </a:fld>
            <a:endParaRPr lang="en-US"/>
          </a:p>
        </p:txBody>
      </p:sp>
    </p:spTree>
    <p:extLst>
      <p:ext uri="{BB962C8B-B14F-4D97-AF65-F5344CB8AC3E}">
        <p14:creationId xmlns:p14="http://schemas.microsoft.com/office/powerpoint/2010/main" val="409023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3/13/2017</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17</a:t>
            </a:fld>
            <a:endParaRPr lang="en-US"/>
          </a:p>
        </p:txBody>
      </p:sp>
    </p:spTree>
    <p:extLst>
      <p:ext uri="{BB962C8B-B14F-4D97-AF65-F5344CB8AC3E}">
        <p14:creationId xmlns:p14="http://schemas.microsoft.com/office/powerpoint/2010/main" val="3674346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3/13/2017</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43</a:t>
            </a:fld>
            <a:endParaRPr lang="en-US"/>
          </a:p>
        </p:txBody>
      </p:sp>
    </p:spTree>
    <p:extLst>
      <p:ext uri="{BB962C8B-B14F-4D97-AF65-F5344CB8AC3E}">
        <p14:creationId xmlns:p14="http://schemas.microsoft.com/office/powerpoint/2010/main" val="4982553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Text Placeholder 2"/>
          <p:cNvSpPr>
            <a:spLocks noGrp="1"/>
          </p:cNvSpPr>
          <p:nvPr>
            <p:ph type="body" idx="1"/>
          </p:nvPr>
        </p:nvSpPr>
        <p:spPr>
          <a:xfrm>
            <a:off x="380999" y="4191023"/>
            <a:ext cx="8341851" cy="1167558"/>
          </a:xfrm>
        </p:spPr>
        <p:txBody>
          <a:bodyPr anchor="ctr"/>
          <a:lstStyle>
            <a:lvl1pPr marL="0" indent="0" algn="ctr">
              <a:buNone/>
              <a:defRPr sz="2000">
                <a:solidFill>
                  <a:srgbClr val="45454C"/>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1" name="Title 11"/>
          <p:cNvSpPr>
            <a:spLocks noGrp="1"/>
          </p:cNvSpPr>
          <p:nvPr>
            <p:ph type="title"/>
          </p:nvPr>
        </p:nvSpPr>
        <p:spPr>
          <a:xfrm>
            <a:off x="380999" y="2441770"/>
            <a:ext cx="8341851" cy="1645920"/>
          </a:xfrm>
        </p:spPr>
        <p:txBody>
          <a:bodyPr/>
          <a:lstStyle>
            <a:lvl1pPr algn="ctr">
              <a:defRPr sz="4200" spc="150" baseline="0">
                <a:solidFill>
                  <a:schemeClr val="accent1">
                    <a:lumMod val="50000"/>
                  </a:schemeClr>
                </a:solidFill>
              </a:defRPr>
            </a:lvl1pPr>
          </a:lstStyle>
          <a:p>
            <a:r>
              <a:rPr lang="en-US" dirty="0"/>
              <a:t>Click to edit Master title style</a:t>
            </a:r>
          </a:p>
        </p:txBody>
      </p:sp>
      <p:sp>
        <p:nvSpPr>
          <p:cNvPr id="3" name="Text Placeholder 2"/>
          <p:cNvSpPr>
            <a:spLocks noGrp="1"/>
          </p:cNvSpPr>
          <p:nvPr>
            <p:ph type="body" sz="quarter" idx="10" hasCustomPrompt="1"/>
          </p:nvPr>
        </p:nvSpPr>
        <p:spPr>
          <a:xfrm>
            <a:off x="380999" y="5995124"/>
            <a:ext cx="8341851" cy="407987"/>
          </a:xfrm>
        </p:spPr>
        <p:txBody>
          <a:bodyPr/>
          <a:lstStyle>
            <a:lvl1pPr marL="45720" indent="0" algn="ctr">
              <a:buFontTx/>
              <a:buNone/>
              <a:defRPr sz="1600" b="0" spc="0">
                <a:solidFill>
                  <a:schemeClr val="tx1">
                    <a:lumMod val="60000"/>
                    <a:lumOff val="40000"/>
                  </a:schemeClr>
                </a:solidFill>
              </a:defRPr>
            </a:lvl1pPr>
          </a:lstStyle>
          <a:p>
            <a:pPr lvl="0"/>
            <a:r>
              <a:rPr lang="en-US" dirty="0"/>
              <a:t>Month Day Year</a:t>
            </a:r>
          </a:p>
        </p:txBody>
      </p:sp>
      <p:pic>
        <p:nvPicPr>
          <p:cNvPr id="13" name="Picture 12" descr="co_cde__dept_rgb.eps"/>
          <p:cNvPicPr>
            <a:picLocks noChangeAspect="1"/>
          </p:cNvPicPr>
          <p:nvPr userDrawn="1"/>
        </p:nvPicPr>
        <p:blipFill rotWithShape="1">
          <a:blip r:embed="rId3" cstate="email">
            <a:extLst>
              <a:ext uri="{28A0092B-C50C-407E-A947-70E740481C1C}">
                <a14:useLocalDpi xmlns:a14="http://schemas.microsoft.com/office/drawing/2010/main" val="0"/>
              </a:ext>
            </a:extLst>
          </a:blip>
          <a:srcRect l="3231" t="4383" r="28033" b="44574"/>
          <a:stretch/>
        </p:blipFill>
        <p:spPr>
          <a:xfrm>
            <a:off x="1657019" y="1007895"/>
            <a:ext cx="5825528" cy="126175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0999" y="460248"/>
            <a:ext cx="6172202" cy="556463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11"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9"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2" name="Title 10"/>
          <p:cNvSpPr>
            <a:spLocks noGrp="1"/>
          </p:cNvSpPr>
          <p:nvPr>
            <p:ph type="title"/>
          </p:nvPr>
        </p:nvSpPr>
        <p:spPr>
          <a:xfrm>
            <a:off x="7037832" y="1096962"/>
            <a:ext cx="1913456" cy="1033590"/>
          </a:xfrm>
        </p:spPr>
        <p:txBody>
          <a:bodyPr anchor="b"/>
          <a:lstStyle>
            <a:lvl1pPr algn="l">
              <a:defRPr sz="2000" spc="0" baseline="0">
                <a:solidFill>
                  <a:schemeClr val="tx1"/>
                </a:solidFill>
              </a:defRPr>
            </a:lvl1pPr>
          </a:lstStyle>
          <a:p>
            <a:r>
              <a:rPr lang="en-US" dirty="0"/>
              <a:t>Click to edit Master title style</a:t>
            </a:r>
          </a:p>
        </p:txBody>
      </p:sp>
      <p:pic>
        <p:nvPicPr>
          <p:cNvPr id="7" name="Picture 6"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147319" y="6356350"/>
            <a:ext cx="1824049"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9" name="Content Placeholder 2"/>
          <p:cNvSpPr>
            <a:spLocks noGrp="1"/>
          </p:cNvSpPr>
          <p:nvPr>
            <p:ph idx="1"/>
          </p:nvPr>
        </p:nvSpPr>
        <p:spPr>
          <a:xfrm>
            <a:off x="2199640" y="1036320"/>
            <a:ext cx="6589252"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p:cNvSpPr>
            <a:spLocks noGrp="1"/>
          </p:cNvSpPr>
          <p:nvPr>
            <p:ph type="body" idx="10"/>
          </p:nvPr>
        </p:nvSpPr>
        <p:spPr>
          <a:xfrm>
            <a:off x="2199639" y="304800"/>
            <a:ext cx="6589252" cy="639762"/>
          </a:xfrm>
        </p:spPr>
        <p:txBody>
          <a:bodyPr anchor="ctr" anchorCtr="0">
            <a:normAutofit/>
          </a:bodyPr>
          <a:lstStyle>
            <a:lvl1pPr marL="0" indent="0" algn="l">
              <a:buNone/>
              <a:defRPr sz="2800" b="0" i="0" spc="0">
                <a:solidFill>
                  <a:schemeClr val="tx1"/>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3"/>
          <p:cNvSpPr>
            <a:spLocks noGrp="1"/>
          </p:cNvSpPr>
          <p:nvPr>
            <p:ph type="body" sz="half" idx="2"/>
          </p:nvPr>
        </p:nvSpPr>
        <p:spPr>
          <a:xfrm>
            <a:off x="60220" y="2171510"/>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itle 10"/>
          <p:cNvSpPr>
            <a:spLocks noGrp="1"/>
          </p:cNvSpPr>
          <p:nvPr>
            <p:ph type="title"/>
          </p:nvPr>
        </p:nvSpPr>
        <p:spPr>
          <a:xfrm>
            <a:off x="57912" y="1036320"/>
            <a:ext cx="1913456" cy="1033590"/>
          </a:xfrm>
        </p:spPr>
        <p:txBody>
          <a:bodyPr anchor="b"/>
          <a:lstStyle>
            <a:lvl1pPr algn="l">
              <a:defRPr sz="2000" spc="0" baseline="0"/>
            </a:lvl1pPr>
          </a:lstStyle>
          <a:p>
            <a:r>
              <a:rPr lang="en-US" dirty="0"/>
              <a:t>Click to edit Master title style</a:t>
            </a:r>
          </a:p>
        </p:txBody>
      </p:sp>
      <p:pic>
        <p:nvPicPr>
          <p:cNvPr id="11" name="Picture 10"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414879509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198119" y="6356350"/>
            <a:ext cx="1773249"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6" name="Text Placeholder 3"/>
          <p:cNvSpPr>
            <a:spLocks noGrp="1"/>
          </p:cNvSpPr>
          <p:nvPr>
            <p:ph type="body" sz="half" idx="2"/>
          </p:nvPr>
        </p:nvSpPr>
        <p:spPr>
          <a:xfrm>
            <a:off x="6022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9" name="Title 10"/>
          <p:cNvSpPr>
            <a:spLocks noGrp="1"/>
          </p:cNvSpPr>
          <p:nvPr>
            <p:ph type="title"/>
          </p:nvPr>
        </p:nvSpPr>
        <p:spPr>
          <a:xfrm>
            <a:off x="57912" y="1096962"/>
            <a:ext cx="1913456" cy="1033590"/>
          </a:xfrm>
        </p:spPr>
        <p:txBody>
          <a:bodyPr anchor="b"/>
          <a:lstStyle>
            <a:lvl1pPr algn="l">
              <a:defRPr sz="2000" spc="0" baseline="0"/>
            </a:lvl1pPr>
          </a:lstStyle>
          <a:p>
            <a:r>
              <a:rPr lang="en-US" dirty="0"/>
              <a:t>Click to edit Master title style</a:t>
            </a:r>
          </a:p>
        </p:txBody>
      </p:sp>
      <p:pic>
        <p:nvPicPr>
          <p:cNvPr id="10" name="Picture 9"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91158561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Picture Placeholder 2"/>
          <p:cNvSpPr>
            <a:spLocks noGrp="1"/>
          </p:cNvSpPr>
          <p:nvPr>
            <p:ph type="pic" idx="1"/>
          </p:nvPr>
        </p:nvSpPr>
        <p:spPr>
          <a:xfrm>
            <a:off x="2213286" y="304800"/>
            <a:ext cx="6625914" cy="577373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8" name="Footer Placeholder 4"/>
          <p:cNvSpPr>
            <a:spLocks noGrp="1"/>
          </p:cNvSpPr>
          <p:nvPr>
            <p:ph type="ftr" sz="quarter" idx="3"/>
          </p:nvPr>
        </p:nvSpPr>
        <p:spPr>
          <a:xfrm>
            <a:off x="287528" y="6356350"/>
            <a:ext cx="16764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12" name="Text Placeholder 3"/>
          <p:cNvSpPr>
            <a:spLocks noGrp="1"/>
          </p:cNvSpPr>
          <p:nvPr>
            <p:ph type="body" sz="half" idx="2"/>
          </p:nvPr>
        </p:nvSpPr>
        <p:spPr>
          <a:xfrm>
            <a:off x="53108" y="2232152"/>
            <a:ext cx="1910820" cy="2816352"/>
          </a:xfrm>
        </p:spPr>
        <p:txBody>
          <a:bodyPr tIns="0"/>
          <a:lstStyle>
            <a:lvl1pPr marL="0" indent="0">
              <a:buNone/>
              <a:defRPr sz="1800" b="0" spc="0">
                <a:solidFill>
                  <a:srgbClr val="5C66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3" name="Title 10"/>
          <p:cNvSpPr>
            <a:spLocks noGrp="1"/>
          </p:cNvSpPr>
          <p:nvPr>
            <p:ph type="title"/>
          </p:nvPr>
        </p:nvSpPr>
        <p:spPr>
          <a:xfrm>
            <a:off x="50800" y="1096962"/>
            <a:ext cx="1913456" cy="1033590"/>
          </a:xfrm>
        </p:spPr>
        <p:txBody>
          <a:bodyPr anchor="b"/>
          <a:lstStyle>
            <a:lvl1pPr algn="l">
              <a:defRPr sz="2000" spc="0" baseline="0">
                <a:solidFill>
                  <a:srgbClr val="5C6670"/>
                </a:solidFill>
              </a:defRPr>
            </a:lvl1pPr>
          </a:lstStyle>
          <a:p>
            <a:r>
              <a:rPr lang="en-US" dirty="0"/>
              <a:t>Click to edit Master title style</a:t>
            </a:r>
          </a:p>
        </p:txBody>
      </p:sp>
      <p:pic>
        <p:nvPicPr>
          <p:cNvPr id="11" name="Picture 10"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84549143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7800412" y="6165453"/>
            <a:ext cx="589915" cy="515620"/>
          </a:xfrm>
          <a:custGeom>
            <a:avLst/>
            <a:gdLst/>
            <a:ahLst/>
            <a:cxnLst/>
            <a:rect l="l" t="t" r="r" b="b"/>
            <a:pathLst>
              <a:path w="589915" h="515620">
                <a:moveTo>
                  <a:pt x="294931" y="0"/>
                </a:moveTo>
                <a:lnTo>
                  <a:pt x="284874" y="3367"/>
                </a:lnTo>
                <a:lnTo>
                  <a:pt x="276139" y="13470"/>
                </a:lnTo>
                <a:lnTo>
                  <a:pt x="4440" y="482952"/>
                </a:lnTo>
                <a:lnTo>
                  <a:pt x="0" y="495597"/>
                </a:lnTo>
                <a:lnTo>
                  <a:pt x="2092" y="505898"/>
                </a:lnTo>
                <a:lnTo>
                  <a:pt x="10057" y="512831"/>
                </a:lnTo>
                <a:lnTo>
                  <a:pt x="23234" y="515370"/>
                </a:lnTo>
                <a:lnTo>
                  <a:pt x="566648" y="515370"/>
                </a:lnTo>
                <a:lnTo>
                  <a:pt x="579808" y="512831"/>
                </a:lnTo>
                <a:lnTo>
                  <a:pt x="587766" y="505898"/>
                </a:lnTo>
                <a:lnTo>
                  <a:pt x="589863" y="495597"/>
                </a:lnTo>
                <a:lnTo>
                  <a:pt x="585437" y="482952"/>
                </a:lnTo>
                <a:lnTo>
                  <a:pt x="313723" y="13470"/>
                </a:lnTo>
                <a:lnTo>
                  <a:pt x="304988" y="3367"/>
                </a:lnTo>
                <a:lnTo>
                  <a:pt x="294931" y="0"/>
                </a:lnTo>
                <a:close/>
              </a:path>
            </a:pathLst>
          </a:custGeom>
          <a:solidFill>
            <a:srgbClr val="2A9741"/>
          </a:solidFill>
        </p:spPr>
        <p:txBody>
          <a:bodyPr wrap="square" lIns="0" tIns="0" rIns="0" bIns="0" rtlCol="0"/>
          <a:lstStyle/>
          <a:p>
            <a:endParaRPr/>
          </a:p>
        </p:txBody>
      </p:sp>
      <p:sp>
        <p:nvSpPr>
          <p:cNvPr id="18" name="bk object 18"/>
          <p:cNvSpPr/>
          <p:nvPr/>
        </p:nvSpPr>
        <p:spPr>
          <a:xfrm>
            <a:off x="8004123" y="6206671"/>
            <a:ext cx="196850" cy="194310"/>
          </a:xfrm>
          <a:custGeom>
            <a:avLst/>
            <a:gdLst/>
            <a:ahLst/>
            <a:cxnLst/>
            <a:rect l="l" t="t" r="r" b="b"/>
            <a:pathLst>
              <a:path w="196850" h="194310">
                <a:moveTo>
                  <a:pt x="113758" y="135904"/>
                </a:moveTo>
                <a:lnTo>
                  <a:pt x="42672" y="135904"/>
                </a:lnTo>
                <a:lnTo>
                  <a:pt x="48544" y="137856"/>
                </a:lnTo>
                <a:lnTo>
                  <a:pt x="50501" y="142541"/>
                </a:lnTo>
                <a:lnTo>
                  <a:pt x="72036" y="188630"/>
                </a:lnTo>
                <a:lnTo>
                  <a:pt x="73993" y="193712"/>
                </a:lnTo>
                <a:lnTo>
                  <a:pt x="78299" y="193712"/>
                </a:lnTo>
                <a:lnTo>
                  <a:pt x="81039" y="189411"/>
                </a:lnTo>
                <a:lnTo>
                  <a:pt x="113758" y="135904"/>
                </a:lnTo>
                <a:close/>
              </a:path>
              <a:path w="196850" h="194310">
                <a:moveTo>
                  <a:pt x="163484" y="122232"/>
                </a:moveTo>
                <a:lnTo>
                  <a:pt x="127235" y="122232"/>
                </a:lnTo>
                <a:lnTo>
                  <a:pt x="131154" y="125747"/>
                </a:lnTo>
                <a:lnTo>
                  <a:pt x="191442" y="176917"/>
                </a:lnTo>
                <a:lnTo>
                  <a:pt x="195356" y="180431"/>
                </a:lnTo>
                <a:lnTo>
                  <a:pt x="196531" y="179260"/>
                </a:lnTo>
                <a:lnTo>
                  <a:pt x="193790" y="174959"/>
                </a:lnTo>
                <a:lnTo>
                  <a:pt x="163484" y="122232"/>
                </a:lnTo>
                <a:close/>
              </a:path>
              <a:path w="196850" h="194310">
                <a:moveTo>
                  <a:pt x="93570" y="0"/>
                </a:moveTo>
                <a:lnTo>
                  <a:pt x="89259" y="0"/>
                </a:lnTo>
                <a:lnTo>
                  <a:pt x="86519" y="4685"/>
                </a:lnTo>
                <a:lnTo>
                  <a:pt x="2740" y="150746"/>
                </a:lnTo>
                <a:lnTo>
                  <a:pt x="0" y="155041"/>
                </a:lnTo>
                <a:lnTo>
                  <a:pt x="1957" y="156993"/>
                </a:lnTo>
                <a:lnTo>
                  <a:pt x="6263" y="154651"/>
                </a:lnTo>
                <a:lnTo>
                  <a:pt x="38366" y="138246"/>
                </a:lnTo>
                <a:lnTo>
                  <a:pt x="42672" y="135904"/>
                </a:lnTo>
                <a:lnTo>
                  <a:pt x="113758" y="135904"/>
                </a:lnTo>
                <a:lnTo>
                  <a:pt x="119014" y="127308"/>
                </a:lnTo>
                <a:lnTo>
                  <a:pt x="121754" y="123013"/>
                </a:lnTo>
                <a:lnTo>
                  <a:pt x="127235" y="122232"/>
                </a:lnTo>
                <a:lnTo>
                  <a:pt x="163484" y="122232"/>
                </a:lnTo>
                <a:lnTo>
                  <a:pt x="95919" y="4685"/>
                </a:lnTo>
                <a:lnTo>
                  <a:pt x="93570" y="0"/>
                </a:lnTo>
                <a:close/>
              </a:path>
            </a:pathLst>
          </a:custGeom>
          <a:solidFill>
            <a:srgbClr val="FDFDFD"/>
          </a:solidFill>
        </p:spPr>
        <p:txBody>
          <a:bodyPr wrap="square" lIns="0" tIns="0" rIns="0" bIns="0" rtlCol="0"/>
          <a:lstStyle/>
          <a:p>
            <a:endParaRPr/>
          </a:p>
        </p:txBody>
      </p:sp>
      <p:sp>
        <p:nvSpPr>
          <p:cNvPr id="19" name="bk object 19"/>
          <p:cNvSpPr/>
          <p:nvPr/>
        </p:nvSpPr>
        <p:spPr>
          <a:xfrm>
            <a:off x="7938741" y="6460925"/>
            <a:ext cx="146050" cy="161925"/>
          </a:xfrm>
          <a:custGeom>
            <a:avLst/>
            <a:gdLst/>
            <a:ahLst/>
            <a:cxnLst/>
            <a:rect l="l" t="t" r="r" b="b"/>
            <a:pathLst>
              <a:path w="146050" h="161925">
                <a:moveTo>
                  <a:pt x="80653" y="0"/>
                </a:moveTo>
                <a:lnTo>
                  <a:pt x="49220" y="6316"/>
                </a:lnTo>
                <a:lnTo>
                  <a:pt x="23588" y="23580"/>
                </a:lnTo>
                <a:lnTo>
                  <a:pt x="6325" y="49267"/>
                </a:lnTo>
                <a:lnTo>
                  <a:pt x="0" y="80850"/>
                </a:lnTo>
                <a:lnTo>
                  <a:pt x="6325" y="112042"/>
                </a:lnTo>
                <a:lnTo>
                  <a:pt x="23588" y="137631"/>
                </a:lnTo>
                <a:lnTo>
                  <a:pt x="49220" y="154944"/>
                </a:lnTo>
                <a:lnTo>
                  <a:pt x="80653" y="161309"/>
                </a:lnTo>
                <a:lnTo>
                  <a:pt x="98568" y="159332"/>
                </a:lnTo>
                <a:lnTo>
                  <a:pt x="142115" y="133191"/>
                </a:lnTo>
                <a:lnTo>
                  <a:pt x="144463" y="130062"/>
                </a:lnTo>
                <a:lnTo>
                  <a:pt x="142115" y="128501"/>
                </a:lnTo>
                <a:lnTo>
                  <a:pt x="129101" y="121082"/>
                </a:lnTo>
                <a:lnTo>
                  <a:pt x="80653" y="121082"/>
                </a:lnTo>
                <a:lnTo>
                  <a:pt x="64937" y="117927"/>
                </a:lnTo>
                <a:lnTo>
                  <a:pt x="52122" y="109316"/>
                </a:lnTo>
                <a:lnTo>
                  <a:pt x="43491" y="96529"/>
                </a:lnTo>
                <a:lnTo>
                  <a:pt x="40329" y="80850"/>
                </a:lnTo>
                <a:lnTo>
                  <a:pt x="43491" y="64946"/>
                </a:lnTo>
                <a:lnTo>
                  <a:pt x="52122" y="52044"/>
                </a:lnTo>
                <a:lnTo>
                  <a:pt x="64937" y="43389"/>
                </a:lnTo>
                <a:lnTo>
                  <a:pt x="80653" y="40227"/>
                </a:lnTo>
                <a:lnTo>
                  <a:pt x="133804" y="40227"/>
                </a:lnTo>
                <a:lnTo>
                  <a:pt x="144463" y="33979"/>
                </a:lnTo>
                <a:lnTo>
                  <a:pt x="145246" y="33589"/>
                </a:lnTo>
                <a:lnTo>
                  <a:pt x="145246" y="32808"/>
                </a:lnTo>
                <a:lnTo>
                  <a:pt x="145638" y="32418"/>
                </a:lnTo>
                <a:lnTo>
                  <a:pt x="144855" y="31637"/>
                </a:lnTo>
                <a:lnTo>
                  <a:pt x="144855" y="31246"/>
                </a:lnTo>
                <a:lnTo>
                  <a:pt x="132236" y="18288"/>
                </a:lnTo>
                <a:lnTo>
                  <a:pt x="117011" y="8444"/>
                </a:lnTo>
                <a:lnTo>
                  <a:pt x="99657" y="2190"/>
                </a:lnTo>
                <a:lnTo>
                  <a:pt x="80653" y="0"/>
                </a:lnTo>
                <a:close/>
              </a:path>
              <a:path w="146050" h="161925">
                <a:moveTo>
                  <a:pt x="109228" y="109363"/>
                </a:moveTo>
                <a:lnTo>
                  <a:pt x="80653" y="121082"/>
                </a:lnTo>
                <a:lnTo>
                  <a:pt x="129101" y="121082"/>
                </a:lnTo>
                <a:lnTo>
                  <a:pt x="111968" y="111315"/>
                </a:lnTo>
                <a:lnTo>
                  <a:pt x="109228" y="109363"/>
                </a:lnTo>
                <a:close/>
              </a:path>
              <a:path w="146050" h="161925">
                <a:moveTo>
                  <a:pt x="133804" y="40227"/>
                </a:moveTo>
                <a:lnTo>
                  <a:pt x="80653" y="40227"/>
                </a:lnTo>
                <a:lnTo>
                  <a:pt x="88861" y="41008"/>
                </a:lnTo>
                <a:lnTo>
                  <a:pt x="96408" y="43255"/>
                </a:lnTo>
                <a:lnTo>
                  <a:pt x="103222" y="46820"/>
                </a:lnTo>
                <a:lnTo>
                  <a:pt x="109228" y="51555"/>
                </a:lnTo>
                <a:lnTo>
                  <a:pt x="111185" y="53507"/>
                </a:lnTo>
                <a:lnTo>
                  <a:pt x="113143" y="52336"/>
                </a:lnTo>
                <a:lnTo>
                  <a:pt x="133804" y="40227"/>
                </a:lnTo>
                <a:close/>
              </a:path>
            </a:pathLst>
          </a:custGeom>
          <a:solidFill>
            <a:srgbClr val="FDFDFD"/>
          </a:solidFill>
        </p:spPr>
        <p:txBody>
          <a:bodyPr wrap="square" lIns="0" tIns="0" rIns="0" bIns="0" rtlCol="0"/>
          <a:lstStyle/>
          <a:p>
            <a:endParaRPr/>
          </a:p>
        </p:txBody>
      </p:sp>
      <p:sp>
        <p:nvSpPr>
          <p:cNvPr id="20" name="bk object 20"/>
          <p:cNvSpPr/>
          <p:nvPr/>
        </p:nvSpPr>
        <p:spPr>
          <a:xfrm>
            <a:off x="8094557" y="6460925"/>
            <a:ext cx="161925" cy="161925"/>
          </a:xfrm>
          <a:custGeom>
            <a:avLst/>
            <a:gdLst/>
            <a:ahLst/>
            <a:cxnLst/>
            <a:rect l="l" t="t" r="r" b="b"/>
            <a:pathLst>
              <a:path w="161925" h="161925">
                <a:moveTo>
                  <a:pt x="81044" y="0"/>
                </a:moveTo>
                <a:lnTo>
                  <a:pt x="49550" y="6316"/>
                </a:lnTo>
                <a:lnTo>
                  <a:pt x="23784" y="23580"/>
                </a:lnTo>
                <a:lnTo>
                  <a:pt x="6386" y="49267"/>
                </a:lnTo>
                <a:lnTo>
                  <a:pt x="0" y="80850"/>
                </a:lnTo>
                <a:lnTo>
                  <a:pt x="6386" y="112042"/>
                </a:lnTo>
                <a:lnTo>
                  <a:pt x="23784" y="137631"/>
                </a:lnTo>
                <a:lnTo>
                  <a:pt x="49550" y="154944"/>
                </a:lnTo>
                <a:lnTo>
                  <a:pt x="81044" y="161309"/>
                </a:lnTo>
                <a:lnTo>
                  <a:pt x="112474" y="154944"/>
                </a:lnTo>
                <a:lnTo>
                  <a:pt x="138107" y="137631"/>
                </a:lnTo>
                <a:lnTo>
                  <a:pt x="149272" y="121082"/>
                </a:lnTo>
                <a:lnTo>
                  <a:pt x="81044" y="121082"/>
                </a:lnTo>
                <a:lnTo>
                  <a:pt x="65102" y="117927"/>
                </a:lnTo>
                <a:lnTo>
                  <a:pt x="52171" y="109316"/>
                </a:lnTo>
                <a:lnTo>
                  <a:pt x="43497" y="96529"/>
                </a:lnTo>
                <a:lnTo>
                  <a:pt x="40329" y="80850"/>
                </a:lnTo>
                <a:lnTo>
                  <a:pt x="43497" y="64946"/>
                </a:lnTo>
                <a:lnTo>
                  <a:pt x="52171" y="52044"/>
                </a:lnTo>
                <a:lnTo>
                  <a:pt x="65102" y="43389"/>
                </a:lnTo>
                <a:lnTo>
                  <a:pt x="81044" y="40227"/>
                </a:lnTo>
                <a:lnTo>
                  <a:pt x="149295" y="40227"/>
                </a:lnTo>
                <a:lnTo>
                  <a:pt x="138107" y="23580"/>
                </a:lnTo>
                <a:lnTo>
                  <a:pt x="112474" y="6316"/>
                </a:lnTo>
                <a:lnTo>
                  <a:pt x="81044" y="0"/>
                </a:lnTo>
                <a:close/>
              </a:path>
              <a:path w="161925" h="161925">
                <a:moveTo>
                  <a:pt x="149295" y="40227"/>
                </a:moveTo>
                <a:lnTo>
                  <a:pt x="81044" y="40227"/>
                </a:lnTo>
                <a:lnTo>
                  <a:pt x="96758" y="43389"/>
                </a:lnTo>
                <a:lnTo>
                  <a:pt x="109573" y="52044"/>
                </a:lnTo>
                <a:lnTo>
                  <a:pt x="118205" y="64946"/>
                </a:lnTo>
                <a:lnTo>
                  <a:pt x="121368" y="80850"/>
                </a:lnTo>
                <a:lnTo>
                  <a:pt x="118205" y="96529"/>
                </a:lnTo>
                <a:lnTo>
                  <a:pt x="109573" y="109316"/>
                </a:lnTo>
                <a:lnTo>
                  <a:pt x="96758" y="117927"/>
                </a:lnTo>
                <a:lnTo>
                  <a:pt x="81044" y="121082"/>
                </a:lnTo>
                <a:lnTo>
                  <a:pt x="149272" y="121082"/>
                </a:lnTo>
                <a:lnTo>
                  <a:pt x="155371" y="112042"/>
                </a:lnTo>
                <a:lnTo>
                  <a:pt x="161697" y="80850"/>
                </a:lnTo>
                <a:lnTo>
                  <a:pt x="155371" y="49267"/>
                </a:lnTo>
                <a:lnTo>
                  <a:pt x="149295" y="40227"/>
                </a:lnTo>
                <a:close/>
              </a:path>
            </a:pathLst>
          </a:custGeom>
          <a:solidFill>
            <a:srgbClr val="FDFDFD"/>
          </a:solidFill>
        </p:spPr>
        <p:txBody>
          <a:bodyPr wrap="square" lIns="0" tIns="0" rIns="0" bIns="0" rtlCol="0"/>
          <a:lstStyle/>
          <a:p>
            <a:endParaRPr/>
          </a:p>
        </p:txBody>
      </p:sp>
      <p:sp>
        <p:nvSpPr>
          <p:cNvPr id="21" name="bk object 21"/>
          <p:cNvSpPr/>
          <p:nvPr/>
        </p:nvSpPr>
        <p:spPr>
          <a:xfrm>
            <a:off x="8408553" y="6655438"/>
            <a:ext cx="17780" cy="25400"/>
          </a:xfrm>
          <a:custGeom>
            <a:avLst/>
            <a:gdLst/>
            <a:ahLst/>
            <a:cxnLst/>
            <a:rect l="l" t="t" r="r" b="b"/>
            <a:pathLst>
              <a:path w="17779" h="25400">
                <a:moveTo>
                  <a:pt x="10960" y="4294"/>
                </a:moveTo>
                <a:lnTo>
                  <a:pt x="6263" y="4294"/>
                </a:lnTo>
                <a:lnTo>
                  <a:pt x="6263" y="24994"/>
                </a:lnTo>
                <a:lnTo>
                  <a:pt x="10960" y="24994"/>
                </a:lnTo>
                <a:lnTo>
                  <a:pt x="10960" y="4294"/>
                </a:lnTo>
                <a:close/>
              </a:path>
              <a:path w="17779" h="25400">
                <a:moveTo>
                  <a:pt x="17223" y="0"/>
                </a:moveTo>
                <a:lnTo>
                  <a:pt x="0" y="0"/>
                </a:lnTo>
                <a:lnTo>
                  <a:pt x="0" y="3904"/>
                </a:lnTo>
                <a:lnTo>
                  <a:pt x="365" y="4294"/>
                </a:lnTo>
                <a:lnTo>
                  <a:pt x="17223" y="4294"/>
                </a:lnTo>
                <a:lnTo>
                  <a:pt x="17223" y="0"/>
                </a:lnTo>
                <a:close/>
              </a:path>
            </a:pathLst>
          </a:custGeom>
          <a:solidFill>
            <a:srgbClr val="2A9741"/>
          </a:solidFill>
        </p:spPr>
        <p:txBody>
          <a:bodyPr wrap="square" lIns="0" tIns="0" rIns="0" bIns="0" rtlCol="0"/>
          <a:lstStyle/>
          <a:p>
            <a:endParaRPr/>
          </a:p>
        </p:txBody>
      </p:sp>
      <p:sp>
        <p:nvSpPr>
          <p:cNvPr id="22" name="bk object 22"/>
          <p:cNvSpPr/>
          <p:nvPr/>
        </p:nvSpPr>
        <p:spPr>
          <a:xfrm>
            <a:off x="8431256" y="6655048"/>
            <a:ext cx="28575" cy="26034"/>
          </a:xfrm>
          <a:custGeom>
            <a:avLst/>
            <a:gdLst/>
            <a:ahLst/>
            <a:cxnLst/>
            <a:rect l="l" t="t" r="r" b="b"/>
            <a:pathLst>
              <a:path w="28575" h="26034">
                <a:moveTo>
                  <a:pt x="11359" y="11323"/>
                </a:moveTo>
                <a:lnTo>
                  <a:pt x="6628" y="11323"/>
                </a:lnTo>
                <a:lnTo>
                  <a:pt x="13309" y="25384"/>
                </a:lnTo>
                <a:lnTo>
                  <a:pt x="13309" y="25775"/>
                </a:lnTo>
                <a:lnTo>
                  <a:pt x="14874" y="25775"/>
                </a:lnTo>
                <a:lnTo>
                  <a:pt x="15240" y="25384"/>
                </a:lnTo>
                <a:lnTo>
                  <a:pt x="18892" y="17185"/>
                </a:lnTo>
                <a:lnTo>
                  <a:pt x="14091" y="17185"/>
                </a:lnTo>
                <a:lnTo>
                  <a:pt x="11359" y="11323"/>
                </a:lnTo>
                <a:close/>
              </a:path>
              <a:path w="28575" h="26034">
                <a:moveTo>
                  <a:pt x="5845" y="0"/>
                </a:moveTo>
                <a:lnTo>
                  <a:pt x="4279" y="0"/>
                </a:lnTo>
                <a:lnTo>
                  <a:pt x="4279" y="390"/>
                </a:lnTo>
                <a:lnTo>
                  <a:pt x="0" y="24603"/>
                </a:lnTo>
                <a:lnTo>
                  <a:pt x="0" y="25384"/>
                </a:lnTo>
                <a:lnTo>
                  <a:pt x="4697" y="25384"/>
                </a:lnTo>
                <a:lnTo>
                  <a:pt x="4697" y="24994"/>
                </a:lnTo>
                <a:lnTo>
                  <a:pt x="6628" y="11323"/>
                </a:lnTo>
                <a:lnTo>
                  <a:pt x="11359" y="11323"/>
                </a:lnTo>
                <a:lnTo>
                  <a:pt x="6263" y="390"/>
                </a:lnTo>
                <a:lnTo>
                  <a:pt x="5845" y="0"/>
                </a:lnTo>
                <a:close/>
              </a:path>
              <a:path w="28575" h="26034">
                <a:moveTo>
                  <a:pt x="25807" y="11323"/>
                </a:moveTo>
                <a:lnTo>
                  <a:pt x="21503" y="11323"/>
                </a:lnTo>
                <a:lnTo>
                  <a:pt x="23486" y="24994"/>
                </a:lnTo>
                <a:lnTo>
                  <a:pt x="23851" y="25384"/>
                </a:lnTo>
                <a:lnTo>
                  <a:pt x="28549" y="25384"/>
                </a:lnTo>
                <a:lnTo>
                  <a:pt x="28183" y="24603"/>
                </a:lnTo>
                <a:lnTo>
                  <a:pt x="25807" y="11323"/>
                </a:lnTo>
                <a:close/>
              </a:path>
              <a:path w="28575" h="26034">
                <a:moveTo>
                  <a:pt x="23851" y="0"/>
                </a:moveTo>
                <a:lnTo>
                  <a:pt x="22286" y="0"/>
                </a:lnTo>
                <a:lnTo>
                  <a:pt x="22286" y="390"/>
                </a:lnTo>
                <a:lnTo>
                  <a:pt x="14091" y="17185"/>
                </a:lnTo>
                <a:lnTo>
                  <a:pt x="18892" y="17185"/>
                </a:lnTo>
                <a:lnTo>
                  <a:pt x="21503" y="11323"/>
                </a:lnTo>
                <a:lnTo>
                  <a:pt x="25807" y="11323"/>
                </a:lnTo>
                <a:lnTo>
                  <a:pt x="23851" y="390"/>
                </a:lnTo>
                <a:lnTo>
                  <a:pt x="23851" y="0"/>
                </a:lnTo>
                <a:close/>
              </a:path>
            </a:pathLst>
          </a:custGeom>
          <a:solidFill>
            <a:srgbClr val="2A9741"/>
          </a:solidFill>
        </p:spPr>
        <p:txBody>
          <a:bodyPr wrap="square" lIns="0" tIns="0" rIns="0" bIns="0" rtlCol="0"/>
          <a:lstStyle/>
          <a:p>
            <a:endParaRPr/>
          </a:p>
        </p:txBody>
      </p:sp>
      <p:sp>
        <p:nvSpPr>
          <p:cNvPr id="23" name="bk object 23"/>
          <p:cNvSpPr/>
          <p:nvPr/>
        </p:nvSpPr>
        <p:spPr>
          <a:xfrm>
            <a:off x="8215789" y="6164867"/>
            <a:ext cx="586740" cy="513080"/>
          </a:xfrm>
          <a:custGeom>
            <a:avLst/>
            <a:gdLst/>
            <a:ahLst/>
            <a:cxnLst/>
            <a:rect l="l" t="t" r="r" b="b"/>
            <a:pathLst>
              <a:path w="586740" h="513079">
                <a:moveTo>
                  <a:pt x="563487" y="0"/>
                </a:moveTo>
                <a:lnTo>
                  <a:pt x="23231" y="0"/>
                </a:lnTo>
                <a:lnTo>
                  <a:pt x="10056" y="2534"/>
                </a:lnTo>
                <a:lnTo>
                  <a:pt x="2092" y="9462"/>
                </a:lnTo>
                <a:lnTo>
                  <a:pt x="0" y="19766"/>
                </a:lnTo>
                <a:lnTo>
                  <a:pt x="4442" y="32433"/>
                </a:lnTo>
                <a:lnTo>
                  <a:pt x="274549" y="499161"/>
                </a:lnTo>
                <a:lnTo>
                  <a:pt x="283291" y="509267"/>
                </a:lnTo>
                <a:lnTo>
                  <a:pt x="293364" y="512636"/>
                </a:lnTo>
                <a:lnTo>
                  <a:pt x="303438" y="509267"/>
                </a:lnTo>
                <a:lnTo>
                  <a:pt x="312180" y="499161"/>
                </a:lnTo>
                <a:lnTo>
                  <a:pt x="582276" y="32433"/>
                </a:lnTo>
                <a:lnTo>
                  <a:pt x="586732" y="19766"/>
                </a:lnTo>
                <a:lnTo>
                  <a:pt x="584645" y="9462"/>
                </a:lnTo>
                <a:lnTo>
                  <a:pt x="576676" y="2534"/>
                </a:lnTo>
                <a:lnTo>
                  <a:pt x="563487" y="0"/>
                </a:lnTo>
                <a:close/>
              </a:path>
            </a:pathLst>
          </a:custGeom>
          <a:solidFill>
            <a:srgbClr val="465153"/>
          </a:solidFill>
        </p:spPr>
        <p:txBody>
          <a:bodyPr wrap="square" lIns="0" tIns="0" rIns="0" bIns="0" rtlCol="0"/>
          <a:lstStyle/>
          <a:p>
            <a:endParaRPr/>
          </a:p>
        </p:txBody>
      </p:sp>
      <p:sp>
        <p:nvSpPr>
          <p:cNvPr id="24" name="bk object 24"/>
          <p:cNvSpPr/>
          <p:nvPr/>
        </p:nvSpPr>
        <p:spPr>
          <a:xfrm>
            <a:off x="8444565" y="6479672"/>
            <a:ext cx="163830" cy="85090"/>
          </a:xfrm>
          <a:custGeom>
            <a:avLst/>
            <a:gdLst/>
            <a:ahLst/>
            <a:cxnLst/>
            <a:rect l="l" t="t" r="r" b="b"/>
            <a:pathLst>
              <a:path w="163829" h="85090">
                <a:moveTo>
                  <a:pt x="163258" y="0"/>
                </a:moveTo>
                <a:lnTo>
                  <a:pt x="0" y="58588"/>
                </a:lnTo>
                <a:lnTo>
                  <a:pt x="15240" y="84759"/>
                </a:lnTo>
                <a:lnTo>
                  <a:pt x="140137" y="40232"/>
                </a:lnTo>
                <a:lnTo>
                  <a:pt x="163258" y="0"/>
                </a:lnTo>
                <a:close/>
              </a:path>
            </a:pathLst>
          </a:custGeom>
          <a:solidFill>
            <a:srgbClr val="FDFDFD"/>
          </a:solidFill>
        </p:spPr>
        <p:txBody>
          <a:bodyPr wrap="square" lIns="0" tIns="0" rIns="0" bIns="0" rtlCol="0"/>
          <a:lstStyle/>
          <a:p>
            <a:endParaRPr/>
          </a:p>
        </p:txBody>
      </p:sp>
      <p:sp>
        <p:nvSpPr>
          <p:cNvPr id="25" name="bk object 25"/>
          <p:cNvSpPr/>
          <p:nvPr/>
        </p:nvSpPr>
        <p:spPr>
          <a:xfrm>
            <a:off x="8466069" y="6536308"/>
            <a:ext cx="109220" cy="65405"/>
          </a:xfrm>
          <a:custGeom>
            <a:avLst/>
            <a:gdLst/>
            <a:ahLst/>
            <a:cxnLst/>
            <a:rect l="l" t="t" r="r" b="b"/>
            <a:pathLst>
              <a:path w="109220" h="65404">
                <a:moveTo>
                  <a:pt x="108873" y="0"/>
                </a:moveTo>
                <a:lnTo>
                  <a:pt x="0" y="39055"/>
                </a:lnTo>
                <a:lnTo>
                  <a:pt x="14874" y="64836"/>
                </a:lnTo>
                <a:lnTo>
                  <a:pt x="86535" y="39055"/>
                </a:lnTo>
                <a:lnTo>
                  <a:pt x="108873" y="0"/>
                </a:lnTo>
                <a:close/>
              </a:path>
            </a:pathLst>
          </a:custGeom>
          <a:solidFill>
            <a:srgbClr val="FDFDFD"/>
          </a:solidFill>
        </p:spPr>
        <p:txBody>
          <a:bodyPr wrap="square" lIns="0" tIns="0" rIns="0" bIns="0" rtlCol="0"/>
          <a:lstStyle/>
          <a:p>
            <a:endParaRPr/>
          </a:p>
        </p:txBody>
      </p:sp>
      <p:sp>
        <p:nvSpPr>
          <p:cNvPr id="26" name="bk object 26"/>
          <p:cNvSpPr/>
          <p:nvPr/>
        </p:nvSpPr>
        <p:spPr>
          <a:xfrm>
            <a:off x="8487207" y="6592159"/>
            <a:ext cx="55880" cy="45720"/>
          </a:xfrm>
          <a:custGeom>
            <a:avLst/>
            <a:gdLst/>
            <a:ahLst/>
            <a:cxnLst/>
            <a:rect l="l" t="t" r="r" b="b"/>
            <a:pathLst>
              <a:path w="55879" h="45720">
                <a:moveTo>
                  <a:pt x="55637" y="0"/>
                </a:moveTo>
                <a:lnTo>
                  <a:pt x="0" y="19923"/>
                </a:lnTo>
                <a:lnTo>
                  <a:pt x="9394" y="36327"/>
                </a:lnTo>
                <a:lnTo>
                  <a:pt x="15372" y="42919"/>
                </a:lnTo>
                <a:lnTo>
                  <a:pt x="22103" y="45116"/>
                </a:lnTo>
                <a:lnTo>
                  <a:pt x="28756" y="42919"/>
                </a:lnTo>
                <a:lnTo>
                  <a:pt x="34499" y="36327"/>
                </a:lnTo>
                <a:lnTo>
                  <a:pt x="55637" y="0"/>
                </a:lnTo>
                <a:close/>
              </a:path>
            </a:pathLst>
          </a:custGeom>
          <a:solidFill>
            <a:srgbClr val="FDFDFD"/>
          </a:solidFill>
        </p:spPr>
        <p:txBody>
          <a:bodyPr wrap="square" lIns="0" tIns="0" rIns="0" bIns="0" rtlCol="0"/>
          <a:lstStyle/>
          <a:p>
            <a:endParaRPr/>
          </a:p>
        </p:txBody>
      </p:sp>
      <p:sp>
        <p:nvSpPr>
          <p:cNvPr id="27" name="bk object 27"/>
          <p:cNvSpPr/>
          <p:nvPr/>
        </p:nvSpPr>
        <p:spPr>
          <a:xfrm>
            <a:off x="8407352" y="6474205"/>
            <a:ext cx="90170" cy="53340"/>
          </a:xfrm>
          <a:custGeom>
            <a:avLst/>
            <a:gdLst/>
            <a:ahLst/>
            <a:cxnLst/>
            <a:rect l="l" t="t" r="r" b="b"/>
            <a:pathLst>
              <a:path w="90170" h="53340">
                <a:moveTo>
                  <a:pt x="0" y="0"/>
                </a:moveTo>
                <a:lnTo>
                  <a:pt x="30950" y="53117"/>
                </a:lnTo>
                <a:lnTo>
                  <a:pt x="90032" y="31637"/>
                </a:lnTo>
                <a:lnTo>
                  <a:pt x="0" y="0"/>
                </a:lnTo>
                <a:close/>
              </a:path>
            </a:pathLst>
          </a:custGeom>
          <a:solidFill>
            <a:srgbClr val="F9C32C"/>
          </a:solidFill>
        </p:spPr>
        <p:txBody>
          <a:bodyPr wrap="square" lIns="0" tIns="0" rIns="0" bIns="0" rtlCol="0"/>
          <a:lstStyle/>
          <a:p>
            <a:endParaRPr/>
          </a:p>
        </p:txBody>
      </p:sp>
      <p:sp>
        <p:nvSpPr>
          <p:cNvPr id="28" name="bk object 28"/>
          <p:cNvSpPr/>
          <p:nvPr/>
        </p:nvSpPr>
        <p:spPr>
          <a:xfrm>
            <a:off x="8395609" y="6193344"/>
            <a:ext cx="66040" cy="77470"/>
          </a:xfrm>
          <a:custGeom>
            <a:avLst/>
            <a:gdLst/>
            <a:ahLst/>
            <a:cxnLst/>
            <a:rect l="l" t="t" r="r" b="b"/>
            <a:pathLst>
              <a:path w="66040" h="77470">
                <a:moveTo>
                  <a:pt x="38779" y="0"/>
                </a:moveTo>
                <a:lnTo>
                  <a:pt x="23626" y="3027"/>
                </a:lnTo>
                <a:lnTo>
                  <a:pt x="11306" y="11297"/>
                </a:lnTo>
                <a:lnTo>
                  <a:pt x="3027" y="23588"/>
                </a:lnTo>
                <a:lnTo>
                  <a:pt x="0" y="38680"/>
                </a:lnTo>
                <a:lnTo>
                  <a:pt x="3027" y="53793"/>
                </a:lnTo>
                <a:lnTo>
                  <a:pt x="11306" y="66082"/>
                </a:lnTo>
                <a:lnTo>
                  <a:pt x="23626" y="74340"/>
                </a:lnTo>
                <a:lnTo>
                  <a:pt x="38779" y="77361"/>
                </a:lnTo>
                <a:lnTo>
                  <a:pt x="45948" y="76702"/>
                </a:lnTo>
                <a:lnTo>
                  <a:pt x="65762" y="64862"/>
                </a:lnTo>
                <a:lnTo>
                  <a:pt x="64979" y="64081"/>
                </a:lnTo>
                <a:lnTo>
                  <a:pt x="61417" y="60176"/>
                </a:lnTo>
                <a:lnTo>
                  <a:pt x="39561" y="60176"/>
                </a:lnTo>
                <a:lnTo>
                  <a:pt x="31128" y="58406"/>
                </a:lnTo>
                <a:lnTo>
                  <a:pt x="24432" y="53635"/>
                </a:lnTo>
                <a:lnTo>
                  <a:pt x="20016" y="46669"/>
                </a:lnTo>
                <a:lnTo>
                  <a:pt x="18423" y="38316"/>
                </a:lnTo>
                <a:lnTo>
                  <a:pt x="20016" y="29717"/>
                </a:lnTo>
                <a:lnTo>
                  <a:pt x="24432" y="22626"/>
                </a:lnTo>
                <a:lnTo>
                  <a:pt x="31128" y="17810"/>
                </a:lnTo>
                <a:lnTo>
                  <a:pt x="39561" y="16034"/>
                </a:lnTo>
                <a:lnTo>
                  <a:pt x="62000" y="16034"/>
                </a:lnTo>
                <a:lnTo>
                  <a:pt x="64979" y="12911"/>
                </a:lnTo>
                <a:lnTo>
                  <a:pt x="65762" y="12130"/>
                </a:lnTo>
                <a:lnTo>
                  <a:pt x="65762" y="10568"/>
                </a:lnTo>
                <a:lnTo>
                  <a:pt x="64979" y="9787"/>
                </a:lnTo>
                <a:lnTo>
                  <a:pt x="59300" y="5468"/>
                </a:lnTo>
                <a:lnTo>
                  <a:pt x="53210" y="2414"/>
                </a:lnTo>
                <a:lnTo>
                  <a:pt x="46454" y="599"/>
                </a:lnTo>
                <a:lnTo>
                  <a:pt x="38779" y="0"/>
                </a:lnTo>
                <a:close/>
              </a:path>
              <a:path w="66040" h="77470">
                <a:moveTo>
                  <a:pt x="56002" y="54319"/>
                </a:moveTo>
                <a:lnTo>
                  <a:pt x="54802" y="54319"/>
                </a:lnTo>
                <a:lnTo>
                  <a:pt x="54019" y="55100"/>
                </a:lnTo>
                <a:lnTo>
                  <a:pt x="50104" y="58224"/>
                </a:lnTo>
                <a:lnTo>
                  <a:pt x="44624" y="60176"/>
                </a:lnTo>
                <a:lnTo>
                  <a:pt x="61417" y="60176"/>
                </a:lnTo>
                <a:lnTo>
                  <a:pt x="56785" y="55100"/>
                </a:lnTo>
                <a:lnTo>
                  <a:pt x="56002" y="54319"/>
                </a:lnTo>
                <a:close/>
              </a:path>
              <a:path w="66040" h="77470">
                <a:moveTo>
                  <a:pt x="62000" y="16034"/>
                </a:moveTo>
                <a:lnTo>
                  <a:pt x="44624" y="16034"/>
                </a:lnTo>
                <a:lnTo>
                  <a:pt x="50104" y="18012"/>
                </a:lnTo>
                <a:lnTo>
                  <a:pt x="54019" y="21501"/>
                </a:lnTo>
                <a:lnTo>
                  <a:pt x="54802" y="22281"/>
                </a:lnTo>
                <a:lnTo>
                  <a:pt x="56002" y="22281"/>
                </a:lnTo>
                <a:lnTo>
                  <a:pt x="56785" y="21501"/>
                </a:lnTo>
                <a:lnTo>
                  <a:pt x="62000" y="16034"/>
                </a:lnTo>
                <a:close/>
              </a:path>
            </a:pathLst>
          </a:custGeom>
          <a:solidFill>
            <a:srgbClr val="FDFDFD"/>
          </a:solidFill>
        </p:spPr>
        <p:txBody>
          <a:bodyPr wrap="square" lIns="0" tIns="0" rIns="0" bIns="0" rtlCol="0"/>
          <a:lstStyle/>
          <a:p>
            <a:endParaRPr/>
          </a:p>
        </p:txBody>
      </p:sp>
      <p:sp>
        <p:nvSpPr>
          <p:cNvPr id="29" name="bk object 29"/>
          <p:cNvSpPr/>
          <p:nvPr/>
        </p:nvSpPr>
        <p:spPr>
          <a:xfrm>
            <a:off x="8487624" y="6194177"/>
            <a:ext cx="66040" cy="75565"/>
          </a:xfrm>
          <a:custGeom>
            <a:avLst/>
            <a:gdLst/>
            <a:ahLst/>
            <a:cxnLst/>
            <a:rect l="l" t="t" r="r" b="b"/>
            <a:pathLst>
              <a:path w="66040" h="75564">
                <a:moveTo>
                  <a:pt x="28183" y="0"/>
                </a:moveTo>
                <a:lnTo>
                  <a:pt x="782" y="0"/>
                </a:lnTo>
                <a:lnTo>
                  <a:pt x="0" y="1145"/>
                </a:lnTo>
                <a:lnTo>
                  <a:pt x="0" y="74576"/>
                </a:lnTo>
                <a:lnTo>
                  <a:pt x="782" y="75357"/>
                </a:lnTo>
                <a:lnTo>
                  <a:pt x="28183" y="75357"/>
                </a:lnTo>
                <a:lnTo>
                  <a:pt x="42819" y="72404"/>
                </a:lnTo>
                <a:lnTo>
                  <a:pt x="54763" y="64325"/>
                </a:lnTo>
                <a:lnTo>
                  <a:pt x="58095" y="59343"/>
                </a:lnTo>
                <a:lnTo>
                  <a:pt x="16858" y="59343"/>
                </a:lnTo>
                <a:lnTo>
                  <a:pt x="16858" y="15982"/>
                </a:lnTo>
                <a:lnTo>
                  <a:pt x="58037" y="15982"/>
                </a:lnTo>
                <a:lnTo>
                  <a:pt x="54763" y="11127"/>
                </a:lnTo>
                <a:lnTo>
                  <a:pt x="42819" y="3001"/>
                </a:lnTo>
                <a:lnTo>
                  <a:pt x="28183" y="0"/>
                </a:lnTo>
                <a:close/>
              </a:path>
              <a:path w="66040" h="75564">
                <a:moveTo>
                  <a:pt x="58037" y="15982"/>
                </a:moveTo>
                <a:lnTo>
                  <a:pt x="27035" y="15982"/>
                </a:lnTo>
                <a:lnTo>
                  <a:pt x="35446" y="17636"/>
                </a:lnTo>
                <a:lnTo>
                  <a:pt x="42145" y="22184"/>
                </a:lnTo>
                <a:lnTo>
                  <a:pt x="46573" y="29006"/>
                </a:lnTo>
                <a:lnTo>
                  <a:pt x="48173" y="37483"/>
                </a:lnTo>
                <a:lnTo>
                  <a:pt x="46573" y="46165"/>
                </a:lnTo>
                <a:lnTo>
                  <a:pt x="42145" y="53095"/>
                </a:lnTo>
                <a:lnTo>
                  <a:pt x="35446" y="57683"/>
                </a:lnTo>
                <a:lnTo>
                  <a:pt x="27035" y="59343"/>
                </a:lnTo>
                <a:lnTo>
                  <a:pt x="58095" y="59343"/>
                </a:lnTo>
                <a:lnTo>
                  <a:pt x="62812" y="52294"/>
                </a:lnTo>
                <a:lnTo>
                  <a:pt x="65762" y="37483"/>
                </a:lnTo>
                <a:lnTo>
                  <a:pt x="62812" y="23061"/>
                </a:lnTo>
                <a:lnTo>
                  <a:pt x="58037" y="15982"/>
                </a:lnTo>
                <a:close/>
              </a:path>
            </a:pathLst>
          </a:custGeom>
          <a:solidFill>
            <a:srgbClr val="FDFDFD"/>
          </a:solidFill>
        </p:spPr>
        <p:txBody>
          <a:bodyPr wrap="square" lIns="0" tIns="0" rIns="0" bIns="0" rtlCol="0"/>
          <a:lstStyle/>
          <a:p>
            <a:endParaRPr/>
          </a:p>
        </p:txBody>
      </p:sp>
      <p:sp>
        <p:nvSpPr>
          <p:cNvPr id="30" name="bk object 30"/>
          <p:cNvSpPr/>
          <p:nvPr/>
        </p:nvSpPr>
        <p:spPr>
          <a:xfrm>
            <a:off x="8580788" y="6194177"/>
            <a:ext cx="48895" cy="75565"/>
          </a:xfrm>
          <a:custGeom>
            <a:avLst/>
            <a:gdLst/>
            <a:ahLst/>
            <a:cxnLst/>
            <a:rect l="l" t="t" r="r" b="b"/>
            <a:pathLst>
              <a:path w="48895" h="75564">
                <a:moveTo>
                  <a:pt x="47756" y="0"/>
                </a:moveTo>
                <a:lnTo>
                  <a:pt x="782" y="0"/>
                </a:lnTo>
                <a:lnTo>
                  <a:pt x="0" y="1145"/>
                </a:lnTo>
                <a:lnTo>
                  <a:pt x="0" y="74576"/>
                </a:lnTo>
                <a:lnTo>
                  <a:pt x="782" y="75357"/>
                </a:lnTo>
                <a:lnTo>
                  <a:pt x="47756" y="75357"/>
                </a:lnTo>
                <a:lnTo>
                  <a:pt x="48539" y="74576"/>
                </a:lnTo>
                <a:lnTo>
                  <a:pt x="48539" y="60515"/>
                </a:lnTo>
                <a:lnTo>
                  <a:pt x="47756" y="59734"/>
                </a:lnTo>
                <a:lnTo>
                  <a:pt x="16858" y="59734"/>
                </a:lnTo>
                <a:lnTo>
                  <a:pt x="16858" y="44876"/>
                </a:lnTo>
                <a:lnTo>
                  <a:pt x="42275" y="44876"/>
                </a:lnTo>
                <a:lnTo>
                  <a:pt x="43476" y="44095"/>
                </a:lnTo>
                <a:lnTo>
                  <a:pt x="43476" y="30038"/>
                </a:lnTo>
                <a:lnTo>
                  <a:pt x="42275" y="29258"/>
                </a:lnTo>
                <a:lnTo>
                  <a:pt x="16858" y="29258"/>
                </a:lnTo>
                <a:lnTo>
                  <a:pt x="16858" y="15982"/>
                </a:lnTo>
                <a:lnTo>
                  <a:pt x="47756" y="15982"/>
                </a:lnTo>
                <a:lnTo>
                  <a:pt x="48539" y="14837"/>
                </a:lnTo>
                <a:lnTo>
                  <a:pt x="48539" y="1145"/>
                </a:lnTo>
                <a:lnTo>
                  <a:pt x="47756" y="0"/>
                </a:lnTo>
                <a:close/>
              </a:path>
            </a:pathLst>
          </a:custGeom>
          <a:solidFill>
            <a:srgbClr val="FDFDFD"/>
          </a:solidFill>
        </p:spPr>
        <p:txBody>
          <a:bodyPr wrap="square" lIns="0" tIns="0" rIns="0" bIns="0" rtlCol="0"/>
          <a:lstStyle/>
          <a:p>
            <a:endParaRPr/>
          </a:p>
        </p:txBody>
      </p:sp>
      <p:sp>
        <p:nvSpPr>
          <p:cNvPr id="31" name="bk object 31"/>
          <p:cNvSpPr/>
          <p:nvPr/>
        </p:nvSpPr>
        <p:spPr>
          <a:xfrm>
            <a:off x="8311974" y="6295706"/>
            <a:ext cx="394335" cy="206375"/>
          </a:xfrm>
          <a:custGeom>
            <a:avLst/>
            <a:gdLst/>
            <a:ahLst/>
            <a:cxnLst/>
            <a:rect l="l" t="t" r="r" b="b"/>
            <a:pathLst>
              <a:path w="394334" h="206375">
                <a:moveTo>
                  <a:pt x="381967" y="0"/>
                </a:moveTo>
                <a:lnTo>
                  <a:pt x="15523" y="0"/>
                </a:lnTo>
                <a:lnTo>
                  <a:pt x="6630" y="1714"/>
                </a:lnTo>
                <a:lnTo>
                  <a:pt x="1333" y="6394"/>
                </a:lnTo>
                <a:lnTo>
                  <a:pt x="0" y="13344"/>
                </a:lnTo>
                <a:lnTo>
                  <a:pt x="2996" y="21870"/>
                </a:lnTo>
                <a:lnTo>
                  <a:pt x="84834" y="163267"/>
                </a:lnTo>
                <a:lnTo>
                  <a:pt x="203833" y="205836"/>
                </a:lnTo>
                <a:lnTo>
                  <a:pt x="275901" y="179671"/>
                </a:lnTo>
                <a:lnTo>
                  <a:pt x="172100" y="179671"/>
                </a:lnTo>
                <a:lnTo>
                  <a:pt x="172100" y="178890"/>
                </a:lnTo>
                <a:lnTo>
                  <a:pt x="383532" y="390"/>
                </a:lnTo>
                <a:lnTo>
                  <a:pt x="381967" y="0"/>
                </a:lnTo>
                <a:close/>
              </a:path>
              <a:path w="394334" h="206375">
                <a:moveTo>
                  <a:pt x="394128" y="14452"/>
                </a:moveTo>
                <a:lnTo>
                  <a:pt x="172518" y="179280"/>
                </a:lnTo>
                <a:lnTo>
                  <a:pt x="172518" y="179671"/>
                </a:lnTo>
                <a:lnTo>
                  <a:pt x="275901" y="179671"/>
                </a:lnTo>
                <a:lnTo>
                  <a:pt x="306026" y="168733"/>
                </a:lnTo>
                <a:lnTo>
                  <a:pt x="391361" y="21870"/>
                </a:lnTo>
                <a:lnTo>
                  <a:pt x="392927" y="19137"/>
                </a:lnTo>
                <a:lnTo>
                  <a:pt x="393710" y="16794"/>
                </a:lnTo>
                <a:lnTo>
                  <a:pt x="394128" y="14452"/>
                </a:lnTo>
                <a:close/>
              </a:path>
            </a:pathLst>
          </a:custGeom>
          <a:solidFill>
            <a:srgbClr val="5287CE"/>
          </a:solidFill>
        </p:spPr>
        <p:txBody>
          <a:bodyPr wrap="square" lIns="0" tIns="0" rIns="0" bIns="0" rtlCol="0"/>
          <a:lstStyle/>
          <a:p>
            <a:endParaRPr/>
          </a:p>
        </p:txBody>
      </p:sp>
      <p:sp>
        <p:nvSpPr>
          <p:cNvPr id="32" name="bk object 32"/>
          <p:cNvSpPr/>
          <p:nvPr/>
        </p:nvSpPr>
        <p:spPr>
          <a:xfrm>
            <a:off x="8484075" y="6296096"/>
            <a:ext cx="223520" cy="179705"/>
          </a:xfrm>
          <a:custGeom>
            <a:avLst/>
            <a:gdLst/>
            <a:ahLst/>
            <a:cxnLst/>
            <a:rect l="l" t="t" r="r" b="b"/>
            <a:pathLst>
              <a:path w="223520" h="179704">
                <a:moveTo>
                  <a:pt x="211432" y="0"/>
                </a:moveTo>
                <a:lnTo>
                  <a:pt x="0" y="178499"/>
                </a:lnTo>
                <a:lnTo>
                  <a:pt x="0" y="179280"/>
                </a:lnTo>
                <a:lnTo>
                  <a:pt x="417" y="179280"/>
                </a:lnTo>
                <a:lnTo>
                  <a:pt x="417" y="178890"/>
                </a:lnTo>
                <a:lnTo>
                  <a:pt x="222027" y="14061"/>
                </a:lnTo>
                <a:lnTo>
                  <a:pt x="223175" y="7028"/>
                </a:lnTo>
                <a:lnTo>
                  <a:pt x="219260" y="1561"/>
                </a:lnTo>
                <a:lnTo>
                  <a:pt x="211432" y="0"/>
                </a:lnTo>
                <a:close/>
              </a:path>
            </a:pathLst>
          </a:custGeom>
          <a:solidFill>
            <a:srgbClr val="FDFDFD"/>
          </a:solidFill>
        </p:spPr>
        <p:txBody>
          <a:bodyPr wrap="square" lIns="0" tIns="0" rIns="0" bIns="0" rtlCol="0"/>
          <a:lstStyle/>
          <a:p>
            <a:endParaRPr/>
          </a:p>
        </p:txBody>
      </p:sp>
      <p:sp>
        <p:nvSpPr>
          <p:cNvPr id="33" name="bk object 33"/>
          <p:cNvSpPr/>
          <p:nvPr/>
        </p:nvSpPr>
        <p:spPr>
          <a:xfrm>
            <a:off x="8505631" y="6378508"/>
            <a:ext cx="162560" cy="104775"/>
          </a:xfrm>
          <a:custGeom>
            <a:avLst/>
            <a:gdLst/>
            <a:ahLst/>
            <a:cxnLst/>
            <a:rect l="l" t="t" r="r" b="b"/>
            <a:pathLst>
              <a:path w="162559" h="104775">
                <a:moveTo>
                  <a:pt x="162475" y="0"/>
                </a:moveTo>
                <a:lnTo>
                  <a:pt x="0" y="103897"/>
                </a:lnTo>
                <a:lnTo>
                  <a:pt x="0" y="104287"/>
                </a:lnTo>
                <a:lnTo>
                  <a:pt x="417" y="104287"/>
                </a:lnTo>
                <a:lnTo>
                  <a:pt x="148748" y="23437"/>
                </a:lnTo>
                <a:lnTo>
                  <a:pt x="162475" y="0"/>
                </a:lnTo>
                <a:close/>
              </a:path>
            </a:pathLst>
          </a:custGeom>
          <a:solidFill>
            <a:srgbClr val="FDFDFD"/>
          </a:solidFill>
        </p:spPr>
        <p:txBody>
          <a:bodyPr wrap="square" lIns="0" tIns="0" rIns="0" bIns="0" rtlCol="0"/>
          <a:lstStyle/>
          <a:p>
            <a:endParaRPr/>
          </a:p>
        </p:txBody>
      </p:sp>
      <p:sp>
        <p:nvSpPr>
          <p:cNvPr id="34" name="bk object 34"/>
          <p:cNvSpPr/>
          <p:nvPr/>
        </p:nvSpPr>
        <p:spPr>
          <a:xfrm>
            <a:off x="8462572" y="6295706"/>
            <a:ext cx="181610" cy="172085"/>
          </a:xfrm>
          <a:custGeom>
            <a:avLst/>
            <a:gdLst/>
            <a:ahLst/>
            <a:cxnLst/>
            <a:rect l="l" t="t" r="r" b="b"/>
            <a:pathLst>
              <a:path w="181609" h="172085">
                <a:moveTo>
                  <a:pt x="181264" y="0"/>
                </a:moveTo>
                <a:lnTo>
                  <a:pt x="158560" y="0"/>
                </a:lnTo>
                <a:lnTo>
                  <a:pt x="0" y="171466"/>
                </a:lnTo>
                <a:lnTo>
                  <a:pt x="0" y="171857"/>
                </a:lnTo>
                <a:lnTo>
                  <a:pt x="181264" y="0"/>
                </a:lnTo>
                <a:close/>
              </a:path>
            </a:pathLst>
          </a:custGeom>
          <a:solidFill>
            <a:srgbClr val="FDFDFD"/>
          </a:solidFill>
        </p:spPr>
        <p:txBody>
          <a:bodyPr wrap="square" lIns="0" tIns="0" rIns="0" bIns="0" rtlCol="0"/>
          <a:lstStyle/>
          <a:p>
            <a:endParaRPr/>
          </a:p>
        </p:txBody>
      </p:sp>
      <p:sp>
        <p:nvSpPr>
          <p:cNvPr id="35" name="bk object 35"/>
          <p:cNvSpPr/>
          <p:nvPr/>
        </p:nvSpPr>
        <p:spPr>
          <a:xfrm>
            <a:off x="8378020" y="6305467"/>
            <a:ext cx="172085" cy="156845"/>
          </a:xfrm>
          <a:custGeom>
            <a:avLst/>
            <a:gdLst/>
            <a:ahLst/>
            <a:cxnLst/>
            <a:rect l="l" t="t" r="r" b="b"/>
            <a:pathLst>
              <a:path w="172084" h="156845">
                <a:moveTo>
                  <a:pt x="102923" y="0"/>
                </a:moveTo>
                <a:lnTo>
                  <a:pt x="96660" y="0"/>
                </a:lnTo>
                <a:lnTo>
                  <a:pt x="93529" y="6252"/>
                </a:lnTo>
                <a:lnTo>
                  <a:pt x="91963" y="8204"/>
                </a:lnTo>
                <a:lnTo>
                  <a:pt x="67328" y="53513"/>
                </a:lnTo>
                <a:lnTo>
                  <a:pt x="3131" y="53513"/>
                </a:lnTo>
                <a:lnTo>
                  <a:pt x="0" y="57027"/>
                </a:lnTo>
                <a:lnTo>
                  <a:pt x="5845" y="63670"/>
                </a:lnTo>
                <a:lnTo>
                  <a:pt x="50887" y="115616"/>
                </a:lnTo>
                <a:lnTo>
                  <a:pt x="36378" y="150376"/>
                </a:lnTo>
                <a:lnTo>
                  <a:pt x="34447" y="156238"/>
                </a:lnTo>
                <a:lnTo>
                  <a:pt x="48539" y="147643"/>
                </a:lnTo>
                <a:lnTo>
                  <a:pt x="64562" y="112492"/>
                </a:lnTo>
                <a:lnTo>
                  <a:pt x="28549" y="69526"/>
                </a:lnTo>
                <a:lnTo>
                  <a:pt x="73591" y="69526"/>
                </a:lnTo>
                <a:lnTo>
                  <a:pt x="99792" y="28904"/>
                </a:lnTo>
                <a:lnTo>
                  <a:pt x="119661" y="28904"/>
                </a:lnTo>
                <a:lnTo>
                  <a:pt x="107255" y="7423"/>
                </a:lnTo>
                <a:lnTo>
                  <a:pt x="105272" y="5081"/>
                </a:lnTo>
                <a:lnTo>
                  <a:pt x="102923" y="0"/>
                </a:lnTo>
                <a:close/>
              </a:path>
              <a:path w="172084" h="156845">
                <a:moveTo>
                  <a:pt x="119661" y="28904"/>
                </a:moveTo>
                <a:lnTo>
                  <a:pt x="99792" y="28904"/>
                </a:lnTo>
                <a:lnTo>
                  <a:pt x="107720" y="39920"/>
                </a:lnTo>
                <a:lnTo>
                  <a:pt x="116793" y="53170"/>
                </a:lnTo>
                <a:lnTo>
                  <a:pt x="124321" y="64443"/>
                </a:lnTo>
                <a:lnTo>
                  <a:pt x="127610" y="69526"/>
                </a:lnTo>
                <a:lnTo>
                  <a:pt x="156995" y="69526"/>
                </a:lnTo>
                <a:lnTo>
                  <a:pt x="171870" y="53513"/>
                </a:lnTo>
                <a:lnTo>
                  <a:pt x="133873" y="53513"/>
                </a:lnTo>
                <a:lnTo>
                  <a:pt x="119661" y="28904"/>
                </a:lnTo>
                <a:close/>
              </a:path>
            </a:pathLst>
          </a:custGeom>
          <a:solidFill>
            <a:srgbClr val="FDFDFD"/>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600" b="0" i="0">
                <a:solidFill>
                  <a:schemeClr val="bg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DRAFT</a:t>
            </a:r>
            <a:endParaRPr/>
          </a:p>
        </p:txBody>
      </p:sp>
      <p:sp>
        <p:nvSpPr>
          <p:cNvPr id="6" name="Holder 6"/>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a:xfrm>
            <a:off x="447040" y="6384671"/>
            <a:ext cx="181609" cy="205740"/>
          </a:xfrm>
          <a:prstGeom prst="rect">
            <a:avLst/>
          </a:prstGeom>
        </p:spPr>
        <p:txBody>
          <a:bodyPr lIns="0" tIns="0" rIns="0" bIns="0"/>
          <a:lstStyle>
            <a:lvl1pPr>
              <a:defRPr sz="1100" b="1" i="0">
                <a:solidFill>
                  <a:srgbClr val="45454B"/>
                </a:solidFill>
                <a:latin typeface="Calibri"/>
                <a:cs typeface="Calibri"/>
              </a:defRPr>
            </a:lvl1pPr>
          </a:lstStyle>
          <a:p>
            <a:pPr marL="25400">
              <a:lnSpc>
                <a:spcPts val="1045"/>
              </a:lnSpc>
            </a:pPr>
            <a:fld id="{81D60167-4931-47E6-BA6A-407CBD079E47}" type="slidenum">
              <a:rPr sz="1000" spc="-5" dirty="0"/>
              <a:t>‹#›</a:t>
            </a:fld>
            <a:endParaRPr sz="1000"/>
          </a:p>
        </p:txBody>
      </p:sp>
    </p:spTree>
    <p:extLst>
      <p:ext uri="{BB962C8B-B14F-4D97-AF65-F5344CB8AC3E}">
        <p14:creationId xmlns:p14="http://schemas.microsoft.com/office/powerpoint/2010/main" val="318552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buFont typeface="Wingdings" charset="2"/>
              <a:buChar char="§"/>
              <a:defRPr spc="0"/>
            </a:lvl1pPr>
            <a:lvl2pPr marL="457200" indent="-228600">
              <a:buFont typeface="Wingdings" charset="2"/>
              <a:buChar char="§"/>
              <a:defRPr spc="0"/>
            </a:lvl2pPr>
            <a:lvl3pPr marL="685800" indent="-228600">
              <a:buFont typeface="Wingdings" charset="2"/>
              <a:buChar char="§"/>
              <a:defRPr spc="0"/>
            </a:lvl3pPr>
            <a:lvl4pPr marL="862013" indent="-176213">
              <a:buFont typeface="Wingdings" charset="2"/>
              <a:buChar char="§"/>
              <a:defRPr spc="0"/>
            </a:lvl4pPr>
            <a:lvl5pPr marL="1028700" indent="-166688">
              <a:buFont typeface="Wingdings" charset="2"/>
              <a:buChar char="§"/>
              <a:defRPr spc="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b="0" i="0">
                <a:latin typeface="Museo Slab 500"/>
                <a:cs typeface="Museo Slab 500"/>
              </a:defRPr>
            </a:lvl1pPr>
          </a:lstStyle>
          <a:p>
            <a:r>
              <a:rPr lang="en-US" dirty="0"/>
              <a:t>Click to edit Master title style</a:t>
            </a:r>
          </a:p>
        </p:txBody>
      </p:sp>
      <p:sp>
        <p:nvSpPr>
          <p:cNvPr id="5"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Divider Orange">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0999" y="3412607"/>
            <a:ext cx="8341851" cy="1645920"/>
          </a:xfrm>
        </p:spPr>
        <p:txBody>
          <a:bodyPr anchor="ctr">
            <a:normAutofit/>
          </a:bodyPr>
          <a:lstStyle>
            <a:lvl1pPr marL="0" indent="0" algn="ctr">
              <a:buNone/>
              <a:defRPr sz="2400">
                <a:solidFill>
                  <a:srgbClr val="4040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Title 11"/>
          <p:cNvSpPr>
            <a:spLocks noGrp="1"/>
          </p:cNvSpPr>
          <p:nvPr>
            <p:ph type="title"/>
          </p:nvPr>
        </p:nvSpPr>
        <p:spPr>
          <a:xfrm>
            <a:off x="380999" y="1740195"/>
            <a:ext cx="8341851" cy="1645920"/>
          </a:xfrm>
        </p:spPr>
        <p:txBody>
          <a:bodyPr/>
          <a:lstStyle>
            <a:lvl1pPr algn="ctr">
              <a:defRPr sz="4200" spc="150" baseline="0">
                <a:solidFill>
                  <a:srgbClr val="FFFFFF"/>
                </a:solidFill>
              </a:defRPr>
            </a:lvl1pPr>
          </a:lstStyle>
          <a:p>
            <a:r>
              <a:rPr lang="en-US" dirty="0"/>
              <a:t>Click to edit Master title style</a:t>
            </a:r>
          </a:p>
        </p:txBody>
      </p:sp>
      <p:pic>
        <p:nvPicPr>
          <p:cNvPr id="6" name="Picture 5" descr="co_cde_shield_rgb.eps"/>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320909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91159" y="1719072"/>
            <a:ext cx="4038600" cy="4407408"/>
          </a:xfrm>
        </p:spPr>
        <p:txBody>
          <a:bodyPr/>
          <a:lstStyle>
            <a:lvl1pPr>
              <a:defRPr sz="2400" spc="0"/>
            </a:lvl1pPr>
            <a:lvl2pPr>
              <a:defRPr sz="2200" spc="0"/>
            </a:lvl2pPr>
            <a:lvl3pPr>
              <a:defRPr sz="2000" spc="0"/>
            </a:lvl3pPr>
            <a:lvl4pPr>
              <a:defRPr sz="1800" spc="0"/>
            </a:lvl4pPr>
            <a:lvl5pPr>
              <a:defRPr sz="160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23660" y="1719072"/>
            <a:ext cx="4038600" cy="4407408"/>
          </a:xfrm>
        </p:spPr>
        <p:txBody>
          <a:bodyPr/>
          <a:lstStyle>
            <a:lvl1pPr>
              <a:defRPr sz="2400" b="1" i="0" spc="0"/>
            </a:lvl1pPr>
            <a:lvl2pPr>
              <a:defRPr sz="2200" b="0" i="0" spc="0"/>
            </a:lvl2pPr>
            <a:lvl3pPr>
              <a:defRPr sz="2000" b="0" i="0" spc="0"/>
            </a:lvl3pPr>
            <a:lvl4pPr>
              <a:defRPr sz="1800" b="0" i="0" spc="0"/>
            </a:lvl4pPr>
            <a:lvl5pPr>
              <a:defRPr sz="1600" b="0" i="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hasCustomPrompt="1"/>
          </p:nvPr>
        </p:nvSpPr>
        <p:spPr/>
        <p:txBody>
          <a:bodyPr/>
          <a:lstStyle/>
          <a:p>
            <a:r>
              <a:rPr lang="en-US" dirty="0"/>
              <a:t>Click To Edit Master Title Style</a:t>
            </a:r>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274809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Blue Narrow Ba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575444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Green Narrow Ba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366865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pic>
        <p:nvPicPr>
          <p:cNvPr id="5" name="Picture 4"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188720"/>
            <a:ext cx="6096001"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Title 10"/>
          <p:cNvSpPr>
            <a:spLocks noGrp="1"/>
          </p:cNvSpPr>
          <p:nvPr>
            <p:ph type="title"/>
          </p:nvPr>
        </p:nvSpPr>
        <p:spPr>
          <a:xfrm>
            <a:off x="7037832" y="1096962"/>
            <a:ext cx="1913456" cy="1033590"/>
          </a:xfrm>
        </p:spPr>
        <p:txBody>
          <a:bodyPr anchor="b"/>
          <a:lstStyle>
            <a:lvl1pPr algn="l">
              <a:defRPr sz="2000" spc="0" baseline="0"/>
            </a:lvl1pPr>
          </a:lstStyle>
          <a:p>
            <a:r>
              <a:rPr lang="en-US" dirty="0"/>
              <a:t>Click to edit Master title style</a:t>
            </a:r>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chemeClr val="accent6">
                    <a:lumMod val="50000"/>
                  </a:schemeClr>
                </a:solidFill>
              </a:defRPr>
            </a:lvl1pPr>
          </a:lstStyle>
          <a:p>
            <a:fld id="{757A2F4E-5D54-B04B-91BD-7E78EE1FE9FD}" type="slidenum">
              <a:rPr lang="en-US" smtClean="0"/>
              <a:pPr/>
              <a:t>‹#›</a:t>
            </a:fld>
            <a:endParaRPr lang="en-US" dirty="0"/>
          </a:p>
        </p:txBody>
      </p:sp>
      <p:sp>
        <p:nvSpPr>
          <p:cNvPr id="10" name="Text Placeholder 2"/>
          <p:cNvSpPr>
            <a:spLocks noGrp="1"/>
          </p:cNvSpPr>
          <p:nvPr>
            <p:ph type="body" idx="10"/>
          </p:nvPr>
        </p:nvSpPr>
        <p:spPr>
          <a:xfrm>
            <a:off x="380998" y="457200"/>
            <a:ext cx="6096001" cy="639762"/>
          </a:xfrm>
        </p:spPr>
        <p:txBody>
          <a:bodyPr anchor="ctr" anchorCtr="0">
            <a:normAutofit/>
          </a:bodyPr>
          <a:lstStyle>
            <a:lvl1pPr marL="0" indent="0" algn="l">
              <a:buNone/>
              <a:defRPr sz="2800" b="0" i="0" spc="0">
                <a:solidFill>
                  <a:srgbClr val="45454C"/>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pic>
        <p:nvPicPr>
          <p:cNvPr id="12" name="Picture 11"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emf"/><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6"/>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noAutofit/>
          </a:bodyPr>
          <a:lstStyle>
            <a:lvl1pPr algn="l">
              <a:defRPr sz="1100" b="1">
                <a:solidFill>
                  <a:srgbClr val="45454C"/>
                </a:solidFill>
              </a:defRPr>
            </a:lvl1pPr>
          </a:lstStyle>
          <a:p>
            <a:fld id="{757A2F4E-5D54-B04B-91BD-7E78EE1FE9FD}" type="slidenum">
              <a:rPr lang="en-US" smtClean="0"/>
              <a:pPr/>
              <a:t>‹#›</a:t>
            </a:fld>
            <a:endParaRPr lang="en-US" dirty="0"/>
          </a:p>
        </p:txBody>
      </p:sp>
      <p:pic>
        <p:nvPicPr>
          <p:cNvPr id="6" name="Picture 5" descr="co_cde_shield_rgb.eps"/>
          <p:cNvPicPr>
            <a:picLocks noChangeAspect="1"/>
          </p:cNvPicPr>
          <p:nvPr userDrawn="1"/>
        </p:nvPicPr>
        <p:blipFill>
          <a:blip r:embed="rId17"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75" r:id="rId3"/>
    <p:sldLayoutId id="2147483677" r:id="rId4"/>
    <p:sldLayoutId id="2147483666" r:id="rId5"/>
    <p:sldLayoutId id="2147483678" r:id="rId6"/>
    <p:sldLayoutId id="2147483679" r:id="rId7"/>
    <p:sldLayoutId id="2147483667" r:id="rId8"/>
    <p:sldLayoutId id="2147483668" r:id="rId9"/>
    <p:sldLayoutId id="2147483669" r:id="rId10"/>
    <p:sldLayoutId id="2147483670" r:id="rId11"/>
    <p:sldLayoutId id="2147483673" r:id="rId12"/>
    <p:sldLayoutId id="2147483672" r:id="rId13"/>
    <p:sldLayoutId id="2147483680" r:id="rId14"/>
  </p:sldLayoutIdLst>
  <p:hf hdr="0"/>
  <p:txStyles>
    <p:titleStyle>
      <a:lvl1pPr algn="ctr" defTabSz="914400" rtl="0" eaLnBrk="1" latinLnBrk="0" hangingPunct="1">
        <a:spcBef>
          <a:spcPct val="0"/>
        </a:spcBef>
        <a:buNone/>
        <a:defRPr sz="3600" b="0" i="0" kern="1200" cap="none" spc="200" baseline="0">
          <a:ln>
            <a:noFill/>
          </a:ln>
          <a:solidFill>
            <a:schemeClr val="bg1"/>
          </a:solidFill>
          <a:effectLst/>
          <a:latin typeface="Museo Slab 500"/>
          <a:ea typeface="+mj-ea"/>
          <a:cs typeface="Museo Slab 500"/>
        </a:defRPr>
      </a:lvl1pPr>
    </p:titleStyle>
    <p:body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5.tif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smtClean="0"/>
              <a:t>March 6, 2017</a:t>
            </a:r>
            <a:endParaRPr lang="en-US" dirty="0"/>
          </a:p>
        </p:txBody>
      </p:sp>
      <p:sp>
        <p:nvSpPr>
          <p:cNvPr id="4" name="Title 3"/>
          <p:cNvSpPr>
            <a:spLocks noGrp="1"/>
          </p:cNvSpPr>
          <p:nvPr>
            <p:ph type="title"/>
          </p:nvPr>
        </p:nvSpPr>
        <p:spPr/>
        <p:txBody>
          <a:bodyPr/>
          <a:lstStyle/>
          <a:p>
            <a:r>
              <a:rPr lang="en-US" sz="4400" spc="135" dirty="0">
                <a:solidFill>
                  <a:srgbClr val="1F4669"/>
                </a:solidFill>
              </a:rPr>
              <a:t>Every Student Succeeds Act (ESSA) Hub Committee</a:t>
            </a:r>
            <a:endParaRPr lang="en-US" dirty="0"/>
          </a:p>
        </p:txBody>
      </p:sp>
    </p:spTree>
    <p:extLst>
      <p:ext uri="{BB962C8B-B14F-4D97-AF65-F5344CB8AC3E}">
        <p14:creationId xmlns:p14="http://schemas.microsoft.com/office/powerpoint/2010/main" val="5866617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80998" y="4398028"/>
            <a:ext cx="8341851" cy="1645920"/>
          </a:xfrm>
        </p:spPr>
        <p:txBody>
          <a:bodyPr>
            <a:normAutofit/>
          </a:bodyPr>
          <a:lstStyle/>
          <a:p>
            <a:endParaRPr lang="en-US" dirty="0"/>
          </a:p>
        </p:txBody>
      </p:sp>
      <p:sp>
        <p:nvSpPr>
          <p:cNvPr id="5" name="Title 4"/>
          <p:cNvSpPr>
            <a:spLocks noGrp="1"/>
          </p:cNvSpPr>
          <p:nvPr>
            <p:ph type="title"/>
          </p:nvPr>
        </p:nvSpPr>
        <p:spPr>
          <a:xfrm>
            <a:off x="380999" y="1494692"/>
            <a:ext cx="8341851" cy="2180493"/>
          </a:xfrm>
        </p:spPr>
        <p:txBody>
          <a:bodyPr/>
          <a:lstStyle/>
          <a:p>
            <a:r>
              <a:rPr lang="en-US" dirty="0" smtClean="0"/>
              <a:t>ESSA State Plan – Hub  Recommendation - Standards</a:t>
            </a:r>
            <a:endParaRPr lang="en-US" dirty="0"/>
          </a:p>
        </p:txBody>
      </p:sp>
      <p:sp>
        <p:nvSpPr>
          <p:cNvPr id="4" name="Footer Placeholder 3"/>
          <p:cNvSpPr>
            <a:spLocks noGrp="1"/>
          </p:cNvSpPr>
          <p:nvPr>
            <p:ph type="ftr" sz="quarter" idx="4294967295"/>
          </p:nvPr>
        </p:nvSpPr>
        <p:spPr>
          <a:xfrm>
            <a:off x="0" y="6265863"/>
            <a:ext cx="2895600" cy="365125"/>
          </a:xfrm>
        </p:spPr>
        <p:txBody>
          <a:bodyPr/>
          <a:lstStyle/>
          <a:p>
            <a:fld id="{757A2F4E-5D54-B04B-91BD-7E78EE1FE9FD}" type="slidenum">
              <a:rPr lang="en-US" smtClean="0"/>
              <a:pPr/>
              <a:t>10</a:t>
            </a:fld>
            <a:endParaRPr lang="en-US" dirty="0"/>
          </a:p>
        </p:txBody>
      </p:sp>
    </p:spTree>
    <p:extLst>
      <p:ext uri="{BB962C8B-B14F-4D97-AF65-F5344CB8AC3E}">
        <p14:creationId xmlns:p14="http://schemas.microsoft.com/office/powerpoint/2010/main" val="10178699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Has Colorado adopted challenging academic standards in math, reading or language arts, </a:t>
            </a:r>
            <a:r>
              <a:rPr lang="en-US" dirty="0" smtClean="0"/>
              <a:t>and science as well as standards for </a:t>
            </a:r>
            <a:r>
              <a:rPr lang="en-US" dirty="0"/>
              <a:t>English language </a:t>
            </a:r>
            <a:r>
              <a:rPr lang="en-US" dirty="0" smtClean="0"/>
              <a:t>proficiency?</a:t>
            </a:r>
            <a:endParaRPr lang="en-US" dirty="0"/>
          </a:p>
          <a:p>
            <a:pPr marL="0" indent="0">
              <a:buNone/>
            </a:pPr>
            <a:endParaRPr lang="en-US" sz="2000" dirty="0" smtClean="0"/>
          </a:p>
          <a:p>
            <a:pPr>
              <a:buFont typeface="Wingdings" panose="05000000000000000000" pitchFamily="2" charset="2"/>
              <a:buChar char="ü"/>
            </a:pPr>
            <a:r>
              <a:rPr lang="en-US" sz="2000" b="0" dirty="0"/>
              <a:t>Colorado will inform the United States Department of Education (USDE) that it has adopted and is implementing challenging standards in math, science, and reading/language arts and for English language proficiency as required by </a:t>
            </a:r>
            <a:r>
              <a:rPr lang="en-US" sz="2000" b="0" dirty="0" smtClean="0"/>
              <a:t>ESSA. </a:t>
            </a:r>
            <a:endParaRPr lang="en-US" sz="2200" b="0" dirty="0" smtClean="0"/>
          </a:p>
        </p:txBody>
      </p:sp>
      <p:sp>
        <p:nvSpPr>
          <p:cNvPr id="3" name="Title 2"/>
          <p:cNvSpPr>
            <a:spLocks noGrp="1"/>
          </p:cNvSpPr>
          <p:nvPr>
            <p:ph type="title"/>
          </p:nvPr>
        </p:nvSpPr>
        <p:spPr/>
        <p:txBody>
          <a:bodyPr/>
          <a:lstStyle/>
          <a:p>
            <a:r>
              <a:rPr lang="en-US" dirty="0" smtClean="0"/>
              <a:t>Standards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11</a:t>
            </a:fld>
            <a:endParaRPr lang="en-US" dirty="0"/>
          </a:p>
        </p:txBody>
      </p:sp>
    </p:spTree>
    <p:extLst>
      <p:ext uri="{BB962C8B-B14F-4D97-AF65-F5344CB8AC3E}">
        <p14:creationId xmlns:p14="http://schemas.microsoft.com/office/powerpoint/2010/main" val="703046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80998" y="4398028"/>
            <a:ext cx="8341851" cy="1645920"/>
          </a:xfrm>
        </p:spPr>
        <p:txBody>
          <a:bodyPr>
            <a:normAutofit/>
          </a:bodyPr>
          <a:lstStyle/>
          <a:p>
            <a:endParaRPr lang="en-US" dirty="0"/>
          </a:p>
        </p:txBody>
      </p:sp>
      <p:sp>
        <p:nvSpPr>
          <p:cNvPr id="5" name="Title 4"/>
          <p:cNvSpPr>
            <a:spLocks noGrp="1"/>
          </p:cNvSpPr>
          <p:nvPr>
            <p:ph type="title"/>
          </p:nvPr>
        </p:nvSpPr>
        <p:spPr>
          <a:xfrm>
            <a:off x="380999" y="1494692"/>
            <a:ext cx="8341851" cy="2180493"/>
          </a:xfrm>
        </p:spPr>
        <p:txBody>
          <a:bodyPr/>
          <a:lstStyle/>
          <a:p>
            <a:r>
              <a:rPr lang="en-US" dirty="0" smtClean="0"/>
              <a:t>ESSA State Plan – Hub Recommendations - Assessment</a:t>
            </a:r>
            <a:endParaRPr lang="en-US" dirty="0"/>
          </a:p>
        </p:txBody>
      </p:sp>
      <p:sp>
        <p:nvSpPr>
          <p:cNvPr id="4" name="Footer Placeholder 3"/>
          <p:cNvSpPr>
            <a:spLocks noGrp="1"/>
          </p:cNvSpPr>
          <p:nvPr>
            <p:ph type="ftr" sz="quarter" idx="4294967295"/>
          </p:nvPr>
        </p:nvSpPr>
        <p:spPr>
          <a:xfrm>
            <a:off x="0" y="6265863"/>
            <a:ext cx="2895600" cy="365125"/>
          </a:xfrm>
        </p:spPr>
        <p:txBody>
          <a:bodyPr/>
          <a:lstStyle/>
          <a:p>
            <a:fld id="{757A2F4E-5D54-B04B-91BD-7E78EE1FE9FD}" type="slidenum">
              <a:rPr lang="en-US" smtClean="0"/>
              <a:pPr/>
              <a:t>12</a:t>
            </a:fld>
            <a:endParaRPr lang="en-US" dirty="0"/>
          </a:p>
        </p:txBody>
      </p:sp>
    </p:spTree>
    <p:extLst>
      <p:ext uri="{BB962C8B-B14F-4D97-AF65-F5344CB8AC3E}">
        <p14:creationId xmlns:p14="http://schemas.microsoft.com/office/powerpoint/2010/main" val="10178699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642871"/>
            <a:ext cx="8407893" cy="4407408"/>
          </a:xfrm>
        </p:spPr>
        <p:txBody>
          <a:bodyPr/>
          <a:lstStyle/>
          <a:p>
            <a:pPr lvl="0"/>
            <a:r>
              <a:rPr lang="en-US" dirty="0"/>
              <a:t>Advanced Mathematic coursework  </a:t>
            </a:r>
          </a:p>
          <a:p>
            <a:pPr lvl="1"/>
            <a:r>
              <a:rPr lang="en-US" sz="2000" b="1" dirty="0"/>
              <a:t>Will the State continue to use the exception for students in eighth grade to take end-of-course high school mathematics assessments?</a:t>
            </a:r>
          </a:p>
          <a:p>
            <a:pPr marL="0" indent="0">
              <a:buNone/>
            </a:pPr>
            <a:endParaRPr lang="en-US" sz="1400" dirty="0" smtClean="0"/>
          </a:p>
          <a:p>
            <a:pPr>
              <a:buFont typeface="Wingdings" panose="05000000000000000000" pitchFamily="2" charset="2"/>
              <a:buChar char="ü"/>
            </a:pPr>
            <a:r>
              <a:rPr lang="en-US" b="0" dirty="0" smtClean="0"/>
              <a:t>Colorado </a:t>
            </a:r>
            <a:r>
              <a:rPr lang="en-US" b="0" dirty="0"/>
              <a:t>will continue to use the exception for students in eighth grade to take end-of-course high school mathematics assessments.  Public feedback encouraged expanding this flexibility beyond 8</a:t>
            </a:r>
            <a:r>
              <a:rPr lang="en-US" b="0" baseline="30000" dirty="0"/>
              <a:t>th</a:t>
            </a:r>
            <a:r>
              <a:rPr lang="en-US" b="0" dirty="0"/>
              <a:t> grade.  However, ESSA statute limits the flexibility to 8</a:t>
            </a:r>
            <a:r>
              <a:rPr lang="en-US" b="0" baseline="30000" dirty="0"/>
              <a:t>th</a:t>
            </a:r>
            <a:r>
              <a:rPr lang="en-US" b="0" dirty="0"/>
              <a:t> grade and that expanding the flexibility to 7</a:t>
            </a:r>
            <a:r>
              <a:rPr lang="en-US" b="0" baseline="30000" dirty="0"/>
              <a:t>th</a:t>
            </a:r>
            <a:r>
              <a:rPr lang="en-US" b="0" dirty="0"/>
              <a:t> grade would require a waiver from the USDE.</a:t>
            </a:r>
          </a:p>
          <a:p>
            <a:endParaRPr lang="en-US" dirty="0"/>
          </a:p>
        </p:txBody>
      </p:sp>
      <p:sp>
        <p:nvSpPr>
          <p:cNvPr id="3" name="Title 2"/>
          <p:cNvSpPr>
            <a:spLocks noGrp="1"/>
          </p:cNvSpPr>
          <p:nvPr>
            <p:ph type="title"/>
          </p:nvPr>
        </p:nvSpPr>
        <p:spPr/>
        <p:txBody>
          <a:bodyPr/>
          <a:lstStyle/>
          <a:p>
            <a:r>
              <a:rPr lang="en-US" dirty="0" smtClean="0"/>
              <a:t>Assessment</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13</a:t>
            </a:fld>
            <a:endParaRPr lang="en-US" dirty="0"/>
          </a:p>
        </p:txBody>
      </p:sp>
    </p:spTree>
    <p:extLst>
      <p:ext uri="{BB962C8B-B14F-4D97-AF65-F5344CB8AC3E}">
        <p14:creationId xmlns:p14="http://schemas.microsoft.com/office/powerpoint/2010/main" val="1130991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614296"/>
            <a:ext cx="8982074" cy="4407408"/>
          </a:xfrm>
        </p:spPr>
        <p:txBody>
          <a:bodyPr/>
          <a:lstStyle/>
          <a:p>
            <a:pPr lvl="0"/>
            <a:r>
              <a:rPr lang="en-US" dirty="0"/>
              <a:t>Languages other than English</a:t>
            </a:r>
          </a:p>
          <a:p>
            <a:pPr lvl="1"/>
            <a:r>
              <a:rPr lang="en-US" b="1" dirty="0"/>
              <a:t>How will the State Educational Agency define “languages other than English that are present to a significant extent in the participating student population</a:t>
            </a:r>
            <a:r>
              <a:rPr lang="en-US" b="1" dirty="0" smtClean="0"/>
              <a:t>?”</a:t>
            </a:r>
          </a:p>
          <a:p>
            <a:pPr marL="228600" lvl="1" indent="0">
              <a:buNone/>
            </a:pPr>
            <a:endParaRPr lang="en-US" sz="1400" b="1" dirty="0"/>
          </a:p>
          <a:p>
            <a:pPr>
              <a:buFont typeface="Wingdings" panose="05000000000000000000" pitchFamily="2" charset="2"/>
              <a:buChar char="ü"/>
            </a:pPr>
            <a:r>
              <a:rPr lang="en-US" sz="2000" b="0" dirty="0"/>
              <a:t>Consistent with Office of Civil Rights precedent, </a:t>
            </a:r>
            <a:r>
              <a:rPr lang="en-US" sz="2000" dirty="0"/>
              <a:t>Colorado will define “languages other than English that are present to a significant extent in the participating student population” as 5% or 1000 persons, whichever is less</a:t>
            </a:r>
            <a:r>
              <a:rPr lang="en-US" sz="2000" b="0" dirty="0"/>
              <a:t>, of the state grade level English learner population eligible to be served or likely to be affected.  That is, students of a language background within a grade level who have received content instruction in that language within the last year.  </a:t>
            </a:r>
            <a:r>
              <a:rPr lang="en-US" sz="2000" dirty="0"/>
              <a:t>Spanish is the only language that is present to a significant extent in the participating student population in Colorado.</a:t>
            </a:r>
          </a:p>
          <a:p>
            <a:pPr marL="0" indent="0">
              <a:buNone/>
            </a:pPr>
            <a:endParaRPr lang="en-US" sz="2600" b="1" dirty="0" smtClean="0"/>
          </a:p>
        </p:txBody>
      </p:sp>
      <p:sp>
        <p:nvSpPr>
          <p:cNvPr id="3" name="Title 2"/>
          <p:cNvSpPr>
            <a:spLocks noGrp="1"/>
          </p:cNvSpPr>
          <p:nvPr>
            <p:ph type="title"/>
          </p:nvPr>
        </p:nvSpPr>
        <p:spPr/>
        <p:txBody>
          <a:bodyPr/>
          <a:lstStyle/>
          <a:p>
            <a:r>
              <a:rPr lang="en-US" dirty="0" smtClean="0"/>
              <a:t>Assessment</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14</a:t>
            </a:fld>
            <a:endParaRPr lang="en-US" dirty="0"/>
          </a:p>
        </p:txBody>
      </p:sp>
    </p:spTree>
    <p:extLst>
      <p:ext uri="{BB962C8B-B14F-4D97-AF65-F5344CB8AC3E}">
        <p14:creationId xmlns:p14="http://schemas.microsoft.com/office/powerpoint/2010/main" val="2755059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20640"/>
          </a:xfrm>
        </p:spPr>
        <p:txBody>
          <a:bodyPr/>
          <a:lstStyle/>
          <a:p>
            <a:pPr marL="342900" lvl="1" indent="-342900">
              <a:buClr>
                <a:schemeClr val="accent1"/>
              </a:buClr>
              <a:buFont typeface="Wingdings" panose="05000000000000000000" pitchFamily="2" charset="2"/>
              <a:buChar char="§"/>
            </a:pPr>
            <a:r>
              <a:rPr lang="en-US" sz="2400" b="1" dirty="0" smtClean="0"/>
              <a:t>Identify </a:t>
            </a:r>
            <a:r>
              <a:rPr lang="en-US" sz="2400" b="1" dirty="0"/>
              <a:t>any existing assessments in languages other than English, and specify for which grades and content areas those assessments are available.</a:t>
            </a:r>
          </a:p>
          <a:p>
            <a:pPr>
              <a:buFont typeface="Wingdings" panose="05000000000000000000" pitchFamily="2" charset="2"/>
              <a:buChar char="ü"/>
            </a:pPr>
            <a:endParaRPr lang="en-US" sz="2000" dirty="0"/>
          </a:p>
          <a:p>
            <a:pPr>
              <a:buFont typeface="Wingdings" panose="05000000000000000000" pitchFamily="2" charset="2"/>
              <a:buChar char="ü"/>
            </a:pPr>
            <a:r>
              <a:rPr lang="en-US" sz="2000" b="0" dirty="0" smtClean="0"/>
              <a:t>Colorado </a:t>
            </a:r>
            <a:r>
              <a:rPr lang="en-US" sz="2000" b="0" dirty="0"/>
              <a:t>has Spanish </a:t>
            </a:r>
            <a:r>
              <a:rPr lang="en-US" sz="2000" b="0" dirty="0" smtClean="0"/>
              <a:t>trans-adapted </a:t>
            </a:r>
            <a:r>
              <a:rPr lang="en-US" sz="2000" b="0" dirty="0"/>
              <a:t>accommodated assessments for all CMAS math and science assessments.  Local translations for all other languages are allowed consistent with the students’ instructional and local assessment experience. </a:t>
            </a:r>
            <a:r>
              <a:rPr lang="en-US" sz="2000" b="0" dirty="0" smtClean="0"/>
              <a:t>Native </a:t>
            </a:r>
            <a:r>
              <a:rPr lang="en-US" sz="2000" b="0" dirty="0"/>
              <a:t>language accommodations, such as word-to-word glossaries, are also available.  Lastly, Colorado has a Spanish language arts assessment that mirrors the English language arts assessment in grades 3 and 4.</a:t>
            </a:r>
          </a:p>
        </p:txBody>
      </p:sp>
      <p:sp>
        <p:nvSpPr>
          <p:cNvPr id="3" name="Title 2"/>
          <p:cNvSpPr>
            <a:spLocks noGrp="1"/>
          </p:cNvSpPr>
          <p:nvPr>
            <p:ph type="title"/>
          </p:nvPr>
        </p:nvSpPr>
        <p:spPr/>
        <p:txBody>
          <a:bodyPr/>
          <a:lstStyle/>
          <a:p>
            <a:r>
              <a:rPr lang="en-US" dirty="0" smtClean="0"/>
              <a:t>Assessment</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15</a:t>
            </a:fld>
            <a:endParaRPr lang="en-US" dirty="0"/>
          </a:p>
        </p:txBody>
      </p:sp>
    </p:spTree>
    <p:extLst>
      <p:ext uri="{BB962C8B-B14F-4D97-AF65-F5344CB8AC3E}">
        <p14:creationId xmlns:p14="http://schemas.microsoft.com/office/powerpoint/2010/main" val="765902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80998" y="4398028"/>
            <a:ext cx="8341851" cy="1645920"/>
          </a:xfrm>
        </p:spPr>
        <p:txBody>
          <a:bodyPr>
            <a:normAutofit/>
          </a:bodyPr>
          <a:lstStyle/>
          <a:p>
            <a:endParaRPr lang="en-US" dirty="0"/>
          </a:p>
        </p:txBody>
      </p:sp>
      <p:sp>
        <p:nvSpPr>
          <p:cNvPr id="5" name="Title 4"/>
          <p:cNvSpPr>
            <a:spLocks noGrp="1"/>
          </p:cNvSpPr>
          <p:nvPr>
            <p:ph type="title"/>
          </p:nvPr>
        </p:nvSpPr>
        <p:spPr>
          <a:xfrm>
            <a:off x="380999" y="1494692"/>
            <a:ext cx="8341851" cy="2180493"/>
          </a:xfrm>
        </p:spPr>
        <p:txBody>
          <a:bodyPr/>
          <a:lstStyle/>
          <a:p>
            <a:r>
              <a:rPr lang="en-US" dirty="0" smtClean="0"/>
              <a:t>ESSA State Plan – Hub Recommendations - Accountability</a:t>
            </a:r>
            <a:endParaRPr lang="en-US" dirty="0"/>
          </a:p>
        </p:txBody>
      </p:sp>
      <p:sp>
        <p:nvSpPr>
          <p:cNvPr id="4" name="Footer Placeholder 3"/>
          <p:cNvSpPr>
            <a:spLocks noGrp="1"/>
          </p:cNvSpPr>
          <p:nvPr>
            <p:ph type="ftr" sz="quarter" idx="4294967295"/>
          </p:nvPr>
        </p:nvSpPr>
        <p:spPr>
          <a:xfrm>
            <a:off x="0" y="6265863"/>
            <a:ext cx="2895600" cy="365125"/>
          </a:xfrm>
        </p:spPr>
        <p:txBody>
          <a:bodyPr/>
          <a:lstStyle/>
          <a:p>
            <a:fld id="{757A2F4E-5D54-B04B-91BD-7E78EE1FE9FD}" type="slidenum">
              <a:rPr lang="en-US" smtClean="0"/>
              <a:pPr/>
              <a:t>16</a:t>
            </a:fld>
            <a:endParaRPr lang="en-US" dirty="0"/>
          </a:p>
        </p:txBody>
      </p:sp>
    </p:spTree>
    <p:extLst>
      <p:ext uri="{BB962C8B-B14F-4D97-AF65-F5344CB8AC3E}">
        <p14:creationId xmlns:p14="http://schemas.microsoft.com/office/powerpoint/2010/main" val="17381351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09725"/>
            <a:ext cx="9143999" cy="4516754"/>
          </a:xfrm>
        </p:spPr>
        <p:txBody>
          <a:bodyPr/>
          <a:lstStyle/>
          <a:p>
            <a:pPr lvl="0"/>
            <a:r>
              <a:rPr lang="en-US" sz="2200" dirty="0"/>
              <a:t>Long-term goals and interim measures</a:t>
            </a:r>
          </a:p>
          <a:p>
            <a:pPr lvl="1"/>
            <a:r>
              <a:rPr lang="en-US" sz="2000" b="1" dirty="0"/>
              <a:t>How will Colorado identify long-term goals and interim measures that Colorado will use in its accountability system to measure school performance</a:t>
            </a:r>
            <a:r>
              <a:rPr lang="en-US" sz="2000" b="1" dirty="0" smtClean="0"/>
              <a:t>?</a:t>
            </a:r>
          </a:p>
          <a:p>
            <a:pPr>
              <a:buFont typeface="Wingdings" panose="05000000000000000000" pitchFamily="2" charset="2"/>
              <a:buChar char="ü"/>
            </a:pPr>
            <a:r>
              <a:rPr lang="en-US" sz="1800" b="0" dirty="0"/>
              <a:t>Colorado will </a:t>
            </a:r>
            <a:r>
              <a:rPr lang="en-US" sz="1800" b="0" dirty="0">
                <a:solidFill>
                  <a:schemeClr val="tx1"/>
                </a:solidFill>
              </a:rPr>
              <a:t>use mean scale scores for the achievement metric for interim measures and long term </a:t>
            </a:r>
            <a:r>
              <a:rPr lang="en-US" sz="1800" b="0" dirty="0" smtClean="0">
                <a:solidFill>
                  <a:schemeClr val="tx1"/>
                </a:solidFill>
              </a:rPr>
              <a:t>goals.</a:t>
            </a:r>
          </a:p>
          <a:p>
            <a:pPr>
              <a:buFont typeface="Wingdings" panose="05000000000000000000" pitchFamily="2" charset="2"/>
              <a:buChar char="ü"/>
            </a:pPr>
            <a:r>
              <a:rPr lang="en-US" sz="1800" b="0" dirty="0">
                <a:solidFill>
                  <a:schemeClr val="tx1"/>
                </a:solidFill>
              </a:rPr>
              <a:t>Colorado w</a:t>
            </a:r>
            <a:r>
              <a:rPr lang="en-US" sz="1800" b="0" dirty="0"/>
              <a:t>ill base long term goals on cut-scores informed by historical data.</a:t>
            </a:r>
          </a:p>
          <a:p>
            <a:pPr>
              <a:buFont typeface="Wingdings" panose="05000000000000000000" pitchFamily="2" charset="2"/>
              <a:buChar char="ü"/>
            </a:pPr>
            <a:r>
              <a:rPr lang="en-US" sz="1800" b="0" dirty="0"/>
              <a:t>CDE will establish graduation rate targets that consider the 4-year </a:t>
            </a:r>
            <a:r>
              <a:rPr lang="en-US" sz="1800" b="0" dirty="0">
                <a:solidFill>
                  <a:schemeClr val="tx1"/>
                </a:solidFill>
              </a:rPr>
              <a:t>plus</a:t>
            </a:r>
            <a:r>
              <a:rPr lang="en-US" sz="1800" b="0" dirty="0"/>
              <a:t> extended-year, adjusted cohort graduation </a:t>
            </a:r>
            <a:r>
              <a:rPr lang="en-US" sz="1800" b="0" dirty="0" smtClean="0"/>
              <a:t>rates.*</a:t>
            </a:r>
            <a:endParaRPr lang="en-US" sz="1800" b="0" dirty="0">
              <a:solidFill>
                <a:schemeClr val="tx1"/>
              </a:solidFill>
            </a:endParaRPr>
          </a:p>
          <a:p>
            <a:pPr lvl="1"/>
            <a:r>
              <a:rPr lang="en-US" sz="2000" b="1" dirty="0" smtClean="0"/>
              <a:t>What </a:t>
            </a:r>
            <a:r>
              <a:rPr lang="en-US" sz="2000" b="1" dirty="0"/>
              <a:t>timeline should Colorado use for the long-term goals</a:t>
            </a:r>
            <a:r>
              <a:rPr lang="en-US" sz="2000" b="1" dirty="0" smtClean="0"/>
              <a:t>?</a:t>
            </a:r>
          </a:p>
          <a:p>
            <a:pPr>
              <a:buFont typeface="Wingdings" panose="05000000000000000000" pitchFamily="2" charset="2"/>
              <a:buChar char="ü"/>
            </a:pPr>
            <a:r>
              <a:rPr lang="en-US" sz="1800" b="0" dirty="0"/>
              <a:t>Colorado will use a 6-year timeline for long term goals.</a:t>
            </a:r>
          </a:p>
          <a:p>
            <a:pPr lvl="1"/>
            <a:r>
              <a:rPr lang="en-US" sz="2000" b="1" dirty="0" smtClean="0"/>
              <a:t>How </a:t>
            </a:r>
            <a:r>
              <a:rPr lang="en-US" sz="2000" b="1" dirty="0"/>
              <a:t>frequently should the interim measures be </a:t>
            </a:r>
            <a:r>
              <a:rPr lang="en-US" sz="2000" b="1" dirty="0" smtClean="0"/>
              <a:t>set?</a:t>
            </a:r>
          </a:p>
          <a:p>
            <a:pPr>
              <a:buFont typeface="Wingdings" panose="05000000000000000000" pitchFamily="2" charset="2"/>
              <a:buChar char="ü"/>
            </a:pPr>
            <a:r>
              <a:rPr lang="en-US" sz="1800" b="0" dirty="0"/>
              <a:t>Colorado will </a:t>
            </a:r>
            <a:r>
              <a:rPr lang="en-US" sz="1800" b="0" dirty="0">
                <a:solidFill>
                  <a:schemeClr val="tx1"/>
                </a:solidFill>
              </a:rPr>
              <a:t>set i</a:t>
            </a:r>
            <a:r>
              <a:rPr lang="en-US" sz="1800" b="0" dirty="0"/>
              <a:t>nterim measures every 2 to 3 years</a:t>
            </a:r>
            <a:r>
              <a:rPr lang="en-US" sz="1800" dirty="0"/>
              <a:t>.</a:t>
            </a:r>
          </a:p>
          <a:p>
            <a:pPr lvl="1"/>
            <a:r>
              <a:rPr lang="en-US" sz="2000" b="1" dirty="0" smtClean="0"/>
              <a:t>What </a:t>
            </a:r>
            <a:r>
              <a:rPr lang="en-US" sz="2000" b="1" dirty="0"/>
              <a:t>interim targets should Colorado set for student groups?</a:t>
            </a:r>
          </a:p>
          <a:p>
            <a:pPr>
              <a:buFont typeface="Wingdings" panose="05000000000000000000" pitchFamily="2" charset="2"/>
              <a:buChar char="ü"/>
            </a:pPr>
            <a:r>
              <a:rPr lang="en-US" sz="1800" b="0" dirty="0"/>
              <a:t>Colorado will use the same interim targets for all students and disaggregated groups</a:t>
            </a:r>
            <a:r>
              <a:rPr lang="en-US" sz="1800" b="0" dirty="0" smtClean="0"/>
              <a:t>.</a:t>
            </a:r>
          </a:p>
          <a:p>
            <a:pPr marL="228600" lvl="1" indent="0">
              <a:buNone/>
            </a:pPr>
            <a:r>
              <a:rPr lang="en-US" sz="1200" b="0" dirty="0" smtClean="0"/>
              <a:t>	*The Hub was unable to arrive at full consensus; as a result this recommendation reflects the reflects the </a:t>
            </a:r>
          </a:p>
          <a:p>
            <a:pPr marL="228600" lvl="1" indent="0">
              <a:buNone/>
            </a:pPr>
            <a:r>
              <a:rPr lang="en-US" sz="1200" dirty="0"/>
              <a:t>	</a:t>
            </a:r>
            <a:r>
              <a:rPr lang="en-US" sz="1200" b="0" dirty="0" smtClean="0"/>
              <a:t>recommendation of a majority of Hub members</a:t>
            </a:r>
            <a:endParaRPr lang="en-US" sz="1200" b="0" dirty="0"/>
          </a:p>
          <a:p>
            <a:pPr marL="0" indent="0">
              <a:buNone/>
            </a:pPr>
            <a:endParaRPr lang="en-US" sz="2000" dirty="0"/>
          </a:p>
        </p:txBody>
      </p:sp>
      <p:sp>
        <p:nvSpPr>
          <p:cNvPr id="3" name="Title 2"/>
          <p:cNvSpPr>
            <a:spLocks noGrp="1"/>
          </p:cNvSpPr>
          <p:nvPr>
            <p:ph type="title"/>
          </p:nvPr>
        </p:nvSpPr>
        <p:spPr/>
        <p:txBody>
          <a:bodyPr/>
          <a:lstStyle/>
          <a:p>
            <a:r>
              <a:rPr lang="en-US" dirty="0" smtClean="0"/>
              <a:t>Accountability</a:t>
            </a:r>
            <a:endParaRPr lang="en-US" dirty="0"/>
          </a:p>
        </p:txBody>
      </p:sp>
      <p:sp>
        <p:nvSpPr>
          <p:cNvPr id="4" name="Footer Placeholder 3"/>
          <p:cNvSpPr>
            <a:spLocks noGrp="1"/>
          </p:cNvSpPr>
          <p:nvPr>
            <p:ph type="ftr" sz="quarter" idx="3"/>
          </p:nvPr>
        </p:nvSpPr>
        <p:spPr>
          <a:xfrm>
            <a:off x="380999" y="6265545"/>
            <a:ext cx="323851" cy="365125"/>
          </a:xfrm>
        </p:spPr>
        <p:txBody>
          <a:bodyPr/>
          <a:lstStyle/>
          <a:p>
            <a:fld id="{757A2F4E-5D54-B04B-91BD-7E78EE1FE9FD}" type="slidenum">
              <a:rPr lang="en-US" smtClean="0"/>
              <a:pPr/>
              <a:t>17</a:t>
            </a:fld>
            <a:endParaRPr lang="en-US" dirty="0"/>
          </a:p>
        </p:txBody>
      </p:sp>
    </p:spTree>
    <p:extLst>
      <p:ext uri="{BB962C8B-B14F-4D97-AF65-F5344CB8AC3E}">
        <p14:creationId xmlns:p14="http://schemas.microsoft.com/office/powerpoint/2010/main" val="3726260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623821"/>
            <a:ext cx="9039224" cy="4407408"/>
          </a:xfrm>
        </p:spPr>
        <p:txBody>
          <a:bodyPr/>
          <a:lstStyle/>
          <a:p>
            <a:pPr lvl="0"/>
            <a:r>
              <a:rPr lang="en-US" sz="2200" dirty="0"/>
              <a:t>English learner progress measure(s)</a:t>
            </a:r>
          </a:p>
          <a:p>
            <a:pPr lvl="1"/>
            <a:r>
              <a:rPr lang="en-US" sz="2000" b="1" dirty="0"/>
              <a:t>How will Colorado define and measure progress towards English language proficiency in statewide accountability</a:t>
            </a:r>
            <a:r>
              <a:rPr lang="en-US" sz="2000" b="1" dirty="0" smtClean="0"/>
              <a:t>?</a:t>
            </a:r>
          </a:p>
          <a:p>
            <a:pPr marL="228600" lvl="1" indent="0">
              <a:buNone/>
            </a:pPr>
            <a:endParaRPr lang="en-US" sz="1400" b="1" dirty="0"/>
          </a:p>
          <a:p>
            <a:pPr>
              <a:buFont typeface="Wingdings" panose="05000000000000000000" pitchFamily="2" charset="2"/>
              <a:buChar char="ü"/>
            </a:pPr>
            <a:r>
              <a:rPr lang="en-US" sz="2000" b="0" dirty="0" smtClean="0"/>
              <a:t>Colorado </a:t>
            </a:r>
            <a:r>
              <a:rPr lang="en-US" sz="2000" b="0" dirty="0"/>
              <a:t>will continue to use the existing accountability sub-indicator for English language proficiency growth – median student growth percentile (MGP) on the WIDA ACCESS assessment. MGP metric provides information on how much progress students with two+ consecutive years of WIDA ACCESS scores have made in acquiring </a:t>
            </a:r>
            <a:r>
              <a:rPr lang="en-US" sz="2000" b="0" dirty="0" smtClean="0"/>
              <a:t>English </a:t>
            </a:r>
            <a:r>
              <a:rPr lang="en-US" sz="2000" b="0" dirty="0"/>
              <a:t>proficiency in comparison to their English proficiency peers</a:t>
            </a:r>
            <a:r>
              <a:rPr lang="en-US" sz="2000" b="0" dirty="0" smtClean="0"/>
              <a:t>.</a:t>
            </a:r>
          </a:p>
          <a:p>
            <a:pPr marL="0" indent="0">
              <a:buNone/>
            </a:pPr>
            <a:endParaRPr lang="en-US" sz="1400" b="0" dirty="0" smtClean="0"/>
          </a:p>
          <a:p>
            <a:pPr>
              <a:buFont typeface="Wingdings" panose="05000000000000000000" pitchFamily="2" charset="2"/>
              <a:buChar char="ü"/>
            </a:pPr>
            <a:r>
              <a:rPr lang="en-US" sz="2000" b="0" dirty="0" smtClean="0">
                <a:solidFill>
                  <a:schemeClr val="tx1"/>
                </a:solidFill>
              </a:rPr>
              <a:t>When </a:t>
            </a:r>
            <a:r>
              <a:rPr lang="en-US" sz="2000" b="0" dirty="0">
                <a:solidFill>
                  <a:schemeClr val="tx1"/>
                </a:solidFill>
              </a:rPr>
              <a:t>available, add a sub-indicator measuring </a:t>
            </a:r>
            <a:r>
              <a:rPr lang="en-US" sz="2000" b="0" dirty="0" smtClean="0">
                <a:solidFill>
                  <a:schemeClr val="tx1"/>
                </a:solidFill>
              </a:rPr>
              <a:t>growth-to-a-standard </a:t>
            </a:r>
            <a:r>
              <a:rPr lang="en-US" sz="2000" b="0" dirty="0">
                <a:solidFill>
                  <a:schemeClr val="tx1"/>
                </a:solidFill>
              </a:rPr>
              <a:t>on WIDA ACCESS to ensure that students are on track for reaching the highest language proficiency within the timeline established by Colorado language proficiency historical data.  </a:t>
            </a:r>
          </a:p>
          <a:p>
            <a:pPr>
              <a:buFont typeface="Wingdings" panose="05000000000000000000" pitchFamily="2" charset="2"/>
              <a:buChar char="ü"/>
            </a:pPr>
            <a:endParaRPr lang="en-US" sz="2200" b="0" dirty="0" smtClean="0"/>
          </a:p>
        </p:txBody>
      </p:sp>
      <p:sp>
        <p:nvSpPr>
          <p:cNvPr id="3" name="Title 2"/>
          <p:cNvSpPr>
            <a:spLocks noGrp="1"/>
          </p:cNvSpPr>
          <p:nvPr>
            <p:ph type="title"/>
          </p:nvPr>
        </p:nvSpPr>
        <p:spPr/>
        <p:txBody>
          <a:bodyPr/>
          <a:lstStyle/>
          <a:p>
            <a:r>
              <a:rPr lang="en-US" dirty="0" smtClean="0"/>
              <a:t>Accountability</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18</a:t>
            </a:fld>
            <a:endParaRPr lang="en-US" dirty="0"/>
          </a:p>
        </p:txBody>
      </p:sp>
    </p:spTree>
    <p:extLst>
      <p:ext uri="{BB962C8B-B14F-4D97-AF65-F5344CB8AC3E}">
        <p14:creationId xmlns:p14="http://schemas.microsoft.com/office/powerpoint/2010/main" val="2064441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24068"/>
            <a:ext cx="9143999" cy="4407408"/>
          </a:xfrm>
        </p:spPr>
        <p:txBody>
          <a:bodyPr/>
          <a:lstStyle/>
          <a:p>
            <a:pPr lvl="0"/>
            <a:r>
              <a:rPr lang="en-US" sz="2200" dirty="0"/>
              <a:t>English learner assessment policy (first year in U.S.)</a:t>
            </a:r>
          </a:p>
          <a:p>
            <a:pPr lvl="1"/>
            <a:r>
              <a:rPr lang="en-US" b="1" dirty="0"/>
              <a:t>What policy option should Colorado use concerning testing English learners on English language arts </a:t>
            </a:r>
            <a:r>
              <a:rPr lang="en-US" b="1" dirty="0" smtClean="0"/>
              <a:t>(ELA) assessments </a:t>
            </a:r>
            <a:r>
              <a:rPr lang="en-US" b="1" dirty="0"/>
              <a:t>in their first year in the U.S.? </a:t>
            </a:r>
          </a:p>
          <a:p>
            <a:pPr>
              <a:buFont typeface="Wingdings" panose="05000000000000000000" pitchFamily="2" charset="2"/>
              <a:buChar char="ü"/>
            </a:pPr>
            <a:r>
              <a:rPr lang="en-US" sz="2000" b="0" dirty="0" smtClean="0"/>
              <a:t>If a student has been enrolled in a US school for less than 12 months and is classified as Non-English Proficient (NEP) – based on the WIDA screener and local body of evidence – he or she is exempt from taking the CMAS PARCC ELA assessment.  A student’s parents can opt the child into testing if they choose, and the score results will be used for accountability and growth calculations.</a:t>
            </a:r>
          </a:p>
          <a:p>
            <a:pPr marL="0" indent="0">
              <a:buNone/>
            </a:pPr>
            <a:endParaRPr lang="en-US" sz="800" b="0" dirty="0" smtClean="0"/>
          </a:p>
          <a:p>
            <a:pPr>
              <a:buFont typeface="Wingdings" panose="05000000000000000000" pitchFamily="2" charset="2"/>
              <a:buChar char="ü"/>
            </a:pPr>
            <a:r>
              <a:rPr lang="en-US" sz="2000" b="0" dirty="0"/>
              <a:t>If a student has been enrolled in a US school for less than 12 months and is classified as Limited English Proficient (LEP) or Fluent English Proficient (FEP) – based on the WIDA screener and local body of evidence – he or she should be assessed on the CMAS PARCC ELA assessment.</a:t>
            </a:r>
          </a:p>
          <a:p>
            <a:endParaRPr lang="en-US" dirty="0"/>
          </a:p>
        </p:txBody>
      </p:sp>
      <p:sp>
        <p:nvSpPr>
          <p:cNvPr id="3" name="Title 2"/>
          <p:cNvSpPr>
            <a:spLocks noGrp="1"/>
          </p:cNvSpPr>
          <p:nvPr>
            <p:ph type="title"/>
          </p:nvPr>
        </p:nvSpPr>
        <p:spPr/>
        <p:txBody>
          <a:bodyPr/>
          <a:lstStyle/>
          <a:p>
            <a:r>
              <a:rPr lang="en-US" dirty="0" smtClean="0"/>
              <a:t>Accountability</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19</a:t>
            </a:fld>
            <a:endParaRPr lang="en-US" dirty="0"/>
          </a:p>
        </p:txBody>
      </p:sp>
    </p:spTree>
    <p:extLst>
      <p:ext uri="{BB962C8B-B14F-4D97-AF65-F5344CB8AC3E}">
        <p14:creationId xmlns:p14="http://schemas.microsoft.com/office/powerpoint/2010/main" val="2671071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7683" y="1734664"/>
            <a:ext cx="8407893" cy="4896006"/>
          </a:xfrm>
        </p:spPr>
        <p:txBody>
          <a:bodyPr/>
          <a:lstStyle/>
          <a:p>
            <a:r>
              <a:rPr lang="en-US" sz="2200" dirty="0" smtClean="0"/>
              <a:t>Welcome and Overview</a:t>
            </a:r>
          </a:p>
          <a:p>
            <a:r>
              <a:rPr lang="en-US" sz="2200" dirty="0" smtClean="0"/>
              <a:t>ESSA Public Comment Process and Feedback</a:t>
            </a:r>
          </a:p>
          <a:p>
            <a:r>
              <a:rPr lang="en-US" sz="2200" dirty="0">
                <a:solidFill>
                  <a:schemeClr val="tx1"/>
                </a:solidFill>
              </a:rPr>
              <a:t>Review of Hub Committee Recommendations</a:t>
            </a:r>
          </a:p>
          <a:p>
            <a:pPr lvl="1">
              <a:buFont typeface="Wingdings" panose="05000000000000000000" pitchFamily="2" charset="2"/>
              <a:buChar char="§"/>
            </a:pPr>
            <a:r>
              <a:rPr lang="en-US" sz="2000" dirty="0"/>
              <a:t>Standards</a:t>
            </a:r>
          </a:p>
          <a:p>
            <a:pPr lvl="1">
              <a:buFont typeface="Wingdings" panose="05000000000000000000" pitchFamily="2" charset="2"/>
              <a:buChar char="§"/>
            </a:pPr>
            <a:r>
              <a:rPr lang="en-US" sz="2000" dirty="0"/>
              <a:t>Assessments</a:t>
            </a:r>
          </a:p>
          <a:p>
            <a:pPr lvl="1">
              <a:buFont typeface="Wingdings" panose="05000000000000000000" pitchFamily="2" charset="2"/>
              <a:buChar char="§"/>
            </a:pPr>
            <a:r>
              <a:rPr lang="en-US" sz="2000" dirty="0"/>
              <a:t>Accountability</a:t>
            </a:r>
          </a:p>
          <a:p>
            <a:pPr lvl="1">
              <a:buFont typeface="Wingdings" panose="05000000000000000000" pitchFamily="2" charset="2"/>
              <a:buChar char="§"/>
            </a:pPr>
            <a:r>
              <a:rPr lang="en-US" sz="2000" dirty="0"/>
              <a:t>Effective Instruction and Leadership</a:t>
            </a:r>
          </a:p>
          <a:p>
            <a:pPr lvl="1">
              <a:buFont typeface="Wingdings" panose="05000000000000000000" pitchFamily="2" charset="2"/>
              <a:buChar char="§"/>
            </a:pPr>
            <a:r>
              <a:rPr lang="en-US" sz="2000" dirty="0"/>
              <a:t>School Improvement</a:t>
            </a:r>
          </a:p>
          <a:p>
            <a:pPr lvl="1">
              <a:buFont typeface="Wingdings" panose="05000000000000000000" pitchFamily="2" charset="2"/>
              <a:buChar char="§"/>
            </a:pPr>
            <a:r>
              <a:rPr lang="en-US" sz="2000" dirty="0"/>
              <a:t>Title Programs and </a:t>
            </a:r>
            <a:r>
              <a:rPr lang="en-US" sz="2000" dirty="0" smtClean="0"/>
              <a:t>Assurances</a:t>
            </a:r>
            <a:endParaRPr lang="en-US" sz="2200" dirty="0" smtClean="0"/>
          </a:p>
          <a:p>
            <a:r>
              <a:rPr lang="en-US" sz="2200" dirty="0" smtClean="0"/>
              <a:t>Lunch</a:t>
            </a:r>
          </a:p>
          <a:p>
            <a:r>
              <a:rPr lang="en-US" sz="2200" smtClean="0"/>
              <a:t>Final </a:t>
            </a:r>
            <a:r>
              <a:rPr lang="en-US" sz="2200" dirty="0" smtClean="0"/>
              <a:t>Housekeeping and Next Steps</a:t>
            </a:r>
          </a:p>
          <a:p>
            <a:r>
              <a:rPr lang="en-US" sz="2200" dirty="0" smtClean="0"/>
              <a:t>Wrap-Up</a:t>
            </a:r>
            <a:endParaRPr lang="en-US" sz="2000" dirty="0"/>
          </a:p>
          <a:p>
            <a:endParaRPr lang="en-US" dirty="0"/>
          </a:p>
          <a:p>
            <a:endParaRPr lang="en-US" dirty="0"/>
          </a:p>
        </p:txBody>
      </p:sp>
      <p:sp>
        <p:nvSpPr>
          <p:cNvPr id="3" name="Title 2"/>
          <p:cNvSpPr>
            <a:spLocks noGrp="1"/>
          </p:cNvSpPr>
          <p:nvPr>
            <p:ph type="title"/>
          </p:nvPr>
        </p:nvSpPr>
        <p:spPr/>
        <p:txBody>
          <a:bodyPr/>
          <a:lstStyle/>
          <a:p>
            <a:r>
              <a:rPr lang="en-US" dirty="0"/>
              <a:t>Agenda</a:t>
            </a:r>
          </a:p>
        </p:txBody>
      </p:sp>
      <p:sp>
        <p:nvSpPr>
          <p:cNvPr id="4" name="Footer Placeholder 3"/>
          <p:cNvSpPr>
            <a:spLocks noGrp="1"/>
          </p:cNvSpPr>
          <p:nvPr>
            <p:ph type="ftr" sz="quarter" idx="3"/>
          </p:nvPr>
        </p:nvSpPr>
        <p:spPr/>
        <p:txBody>
          <a:bodyPr/>
          <a:lstStyle/>
          <a:p>
            <a:r>
              <a:rPr lang="en-US" dirty="0" smtClean="0"/>
              <a:t>2</a:t>
            </a:r>
            <a:endParaRPr lang="en-US" dirty="0"/>
          </a:p>
        </p:txBody>
      </p:sp>
    </p:spTree>
    <p:extLst>
      <p:ext uri="{BB962C8B-B14F-4D97-AF65-F5344CB8AC3E}">
        <p14:creationId xmlns:p14="http://schemas.microsoft.com/office/powerpoint/2010/main" val="40165140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14296"/>
            <a:ext cx="9143999" cy="4407408"/>
          </a:xfrm>
        </p:spPr>
        <p:txBody>
          <a:bodyPr/>
          <a:lstStyle/>
          <a:p>
            <a:pPr lvl="0"/>
            <a:r>
              <a:rPr lang="en-US" dirty="0"/>
              <a:t>“Other indicator” of school quality or student success</a:t>
            </a:r>
          </a:p>
          <a:p>
            <a:pPr lvl="1">
              <a:buFont typeface="Wingdings" panose="05000000000000000000" pitchFamily="2" charset="2"/>
              <a:buChar char="§"/>
            </a:pPr>
            <a:r>
              <a:rPr lang="en-US" b="1" dirty="0"/>
              <a:t>How will Colorado define and measure an indicator of school quality or student success to be added to the statewide accountability indicators</a:t>
            </a:r>
            <a:r>
              <a:rPr lang="en-US" b="1" dirty="0" smtClean="0"/>
              <a:t>?</a:t>
            </a:r>
          </a:p>
          <a:p>
            <a:pPr>
              <a:buFont typeface="Wingdings" panose="05000000000000000000" pitchFamily="2" charset="2"/>
              <a:buChar char="ü"/>
            </a:pPr>
            <a:r>
              <a:rPr lang="en-US" sz="2000" b="0" dirty="0" smtClean="0"/>
              <a:t>In the short-term (2018 inclusion), Colorado </a:t>
            </a:r>
            <a:r>
              <a:rPr lang="en-US" sz="2000" b="0" dirty="0"/>
              <a:t>will use the reduction of chronic absenteeism for elementary and middle school students.  These rates are currently being collected as part of the Colorado Department of Education </a:t>
            </a:r>
            <a:r>
              <a:rPr lang="en-US" sz="2000" b="0" dirty="0" smtClean="0"/>
              <a:t>(CDE) School </a:t>
            </a:r>
            <a:r>
              <a:rPr lang="en-US" sz="2000" b="0" dirty="0"/>
              <a:t>Discipline and Attendance data </a:t>
            </a:r>
            <a:r>
              <a:rPr lang="en-US" sz="2000" b="0" dirty="0" smtClean="0"/>
              <a:t>submission. Dropout rates will be used to meet the ESSA requirements for high school students. CDE will</a:t>
            </a:r>
            <a:r>
              <a:rPr lang="en-US" sz="2000" dirty="0" smtClean="0"/>
              <a:t> </a:t>
            </a:r>
            <a:r>
              <a:rPr lang="en-US" sz="2000" b="0" dirty="0" smtClean="0"/>
              <a:t>need to add </a:t>
            </a:r>
            <a:r>
              <a:rPr lang="en-US" sz="2000" b="0" dirty="0"/>
              <a:t>disaggregated dropout </a:t>
            </a:r>
            <a:r>
              <a:rPr lang="en-US" sz="2000" b="0" dirty="0" smtClean="0"/>
              <a:t>rates.</a:t>
            </a:r>
          </a:p>
          <a:p>
            <a:pPr>
              <a:buFont typeface="Wingdings" panose="05000000000000000000" pitchFamily="2" charset="2"/>
              <a:buChar char="ü"/>
            </a:pPr>
            <a:r>
              <a:rPr lang="en-US" sz="2000" b="0" dirty="0" smtClean="0">
                <a:solidFill>
                  <a:schemeClr val="tx1"/>
                </a:solidFill>
              </a:rPr>
              <a:t>Develop a long-term plan for the ‘other indicator’ based on feedback obtained from the Accountability Work Group (AWG).  The resulting recommendations would be brought to the SBE no later than June 2018.</a:t>
            </a:r>
            <a:endParaRPr lang="en-US" sz="2000" dirty="0"/>
          </a:p>
          <a:p>
            <a:pPr marL="623887" lvl="1" indent="-342900">
              <a:buFont typeface="Wingdings" panose="05000000000000000000" pitchFamily="2" charset="2"/>
              <a:buChar char="§"/>
            </a:pPr>
            <a:r>
              <a:rPr lang="en-US" sz="1800" b="0" dirty="0" smtClean="0">
                <a:solidFill>
                  <a:schemeClr val="tx1"/>
                </a:solidFill>
              </a:rPr>
              <a:t>The AWG will consider climate indicators, postsecondary and workforce readiness indicators, and social-emotional learning measures.</a:t>
            </a:r>
          </a:p>
        </p:txBody>
      </p:sp>
      <p:sp>
        <p:nvSpPr>
          <p:cNvPr id="3" name="Title 2"/>
          <p:cNvSpPr>
            <a:spLocks noGrp="1"/>
          </p:cNvSpPr>
          <p:nvPr>
            <p:ph type="title"/>
          </p:nvPr>
        </p:nvSpPr>
        <p:spPr/>
        <p:txBody>
          <a:bodyPr/>
          <a:lstStyle/>
          <a:p>
            <a:r>
              <a:rPr lang="en-US" dirty="0" smtClean="0"/>
              <a:t>Accountability</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20</a:t>
            </a:fld>
            <a:endParaRPr lang="en-US" dirty="0"/>
          </a:p>
        </p:txBody>
      </p:sp>
    </p:spTree>
    <p:extLst>
      <p:ext uri="{BB962C8B-B14F-4D97-AF65-F5344CB8AC3E}">
        <p14:creationId xmlns:p14="http://schemas.microsoft.com/office/powerpoint/2010/main" val="2266513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14295"/>
            <a:ext cx="9143999" cy="4911599"/>
          </a:xfrm>
        </p:spPr>
        <p:txBody>
          <a:bodyPr/>
          <a:lstStyle/>
          <a:p>
            <a:pPr lvl="0"/>
            <a:r>
              <a:rPr lang="en-US" sz="2200" dirty="0"/>
              <a:t>Minimum number of students</a:t>
            </a:r>
          </a:p>
          <a:p>
            <a:pPr lvl="1"/>
            <a:r>
              <a:rPr lang="en-US" sz="2000" b="1" dirty="0"/>
              <a:t>What will be the minimum number of students that must be in a group before schools will be held accountable for that group? </a:t>
            </a:r>
            <a:endParaRPr lang="en-US" sz="2000" b="1" dirty="0" smtClean="0"/>
          </a:p>
          <a:p>
            <a:pPr marL="635000" indent="-231775">
              <a:buFont typeface="Wingdings" panose="05000000000000000000" pitchFamily="2" charset="2"/>
              <a:buChar char="ü"/>
            </a:pPr>
            <a:r>
              <a:rPr lang="en-US" sz="2000" b="0" dirty="0" smtClean="0"/>
              <a:t>Colorado </a:t>
            </a:r>
            <a:r>
              <a:rPr lang="en-US" sz="2000" b="0" dirty="0"/>
              <a:t>will use a minimum N of 16 for student achievement and a minimum N of 20 for student growth</a:t>
            </a:r>
            <a:r>
              <a:rPr lang="en-US" sz="2000" b="0" dirty="0" smtClean="0"/>
              <a:t>.</a:t>
            </a:r>
          </a:p>
          <a:p>
            <a:pPr marL="635000" indent="-231775">
              <a:buFont typeface="Wingdings" panose="05000000000000000000" pitchFamily="2" charset="2"/>
              <a:buChar char="ü"/>
            </a:pPr>
            <a:endParaRPr lang="en-US" sz="800" b="0" dirty="0" smtClean="0"/>
          </a:p>
          <a:p>
            <a:pPr lvl="1">
              <a:buFont typeface="Wingdings" panose="05000000000000000000" pitchFamily="2" charset="2"/>
              <a:buChar char="§"/>
            </a:pPr>
            <a:r>
              <a:rPr lang="en-US" sz="2000" b="1" dirty="0" smtClean="0"/>
              <a:t>How </a:t>
            </a:r>
            <a:r>
              <a:rPr lang="en-US" sz="2000" b="1" dirty="0"/>
              <a:t>will Colorado define and include "students from all major race and ethnicity groups" in accountability</a:t>
            </a:r>
            <a:r>
              <a:rPr lang="en-US" sz="2000" b="1" dirty="0" smtClean="0"/>
              <a:t>?</a:t>
            </a:r>
          </a:p>
          <a:p>
            <a:pPr marL="635000" indent="-231775">
              <a:buFont typeface="Wingdings" panose="05000000000000000000" pitchFamily="2" charset="2"/>
              <a:buChar char="ü"/>
            </a:pPr>
            <a:r>
              <a:rPr lang="en-US" sz="2000" b="0" dirty="0"/>
              <a:t>To strike a balance between maximizing the transparency of the disaggregated group performance and </a:t>
            </a:r>
            <a:r>
              <a:rPr lang="en-US" sz="2000" b="0" dirty="0" smtClean="0"/>
              <a:t>the </a:t>
            </a:r>
            <a:r>
              <a:rPr lang="en-US" sz="2000" b="0" dirty="0"/>
              <a:t>inclusion of </a:t>
            </a:r>
            <a:r>
              <a:rPr lang="en-US" sz="2000" b="0" dirty="0" smtClean="0"/>
              <a:t>the most students </a:t>
            </a:r>
            <a:r>
              <a:rPr lang="en-US" sz="2000" b="0" dirty="0"/>
              <a:t>in our accountability system, Colorado will use individual disaggregated </a:t>
            </a:r>
            <a:r>
              <a:rPr lang="en-US" sz="2000" b="0" dirty="0" smtClean="0"/>
              <a:t>groups for any race or ethnic group that meets the minimum N for a given school and </a:t>
            </a:r>
            <a:r>
              <a:rPr lang="en-US" sz="2000" b="0" dirty="0"/>
              <a:t>a combined group for any individual groups that </a:t>
            </a:r>
            <a:r>
              <a:rPr lang="en-US" sz="2000" b="0" dirty="0" smtClean="0"/>
              <a:t>have fewer students than </a:t>
            </a:r>
            <a:r>
              <a:rPr lang="en-US" sz="2000" b="0" dirty="0"/>
              <a:t>the minimum </a:t>
            </a:r>
            <a:r>
              <a:rPr lang="en-US" sz="2000" b="0" dirty="0" smtClean="0"/>
              <a:t>N, </a:t>
            </a:r>
            <a:r>
              <a:rPr lang="en-US" sz="2000" b="0" dirty="0" smtClean="0">
                <a:solidFill>
                  <a:schemeClr val="tx1"/>
                </a:solidFill>
              </a:rPr>
              <a:t>but combined meet the minimum N.</a:t>
            </a:r>
            <a:endParaRPr lang="en-US" sz="2000" b="0" dirty="0">
              <a:solidFill>
                <a:schemeClr val="tx1"/>
              </a:solidFill>
            </a:endParaRPr>
          </a:p>
        </p:txBody>
      </p:sp>
      <p:sp>
        <p:nvSpPr>
          <p:cNvPr id="3" name="Title 2"/>
          <p:cNvSpPr>
            <a:spLocks noGrp="1"/>
          </p:cNvSpPr>
          <p:nvPr>
            <p:ph type="title"/>
          </p:nvPr>
        </p:nvSpPr>
        <p:spPr/>
        <p:txBody>
          <a:bodyPr/>
          <a:lstStyle/>
          <a:p>
            <a:r>
              <a:rPr lang="en-US" dirty="0" smtClean="0"/>
              <a:t>Accountability</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21</a:t>
            </a:fld>
            <a:endParaRPr lang="en-US" dirty="0"/>
          </a:p>
        </p:txBody>
      </p:sp>
    </p:spTree>
    <p:extLst>
      <p:ext uri="{BB962C8B-B14F-4D97-AF65-F5344CB8AC3E}">
        <p14:creationId xmlns:p14="http://schemas.microsoft.com/office/powerpoint/2010/main" val="26338176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04771"/>
            <a:ext cx="9143999" cy="4407408"/>
          </a:xfrm>
        </p:spPr>
        <p:txBody>
          <a:bodyPr/>
          <a:lstStyle/>
          <a:p>
            <a:pPr>
              <a:buFont typeface="Wingdings" panose="05000000000000000000" pitchFamily="2" charset="2"/>
              <a:buChar char="§"/>
            </a:pPr>
            <a:r>
              <a:rPr lang="en-US" sz="2200" b="1" dirty="0" smtClean="0"/>
              <a:t>What method(s</a:t>
            </a:r>
            <a:r>
              <a:rPr lang="en-US" sz="2200" b="1" dirty="0"/>
              <a:t>) and criteria </a:t>
            </a:r>
            <a:r>
              <a:rPr lang="en-US" sz="2200" b="1" dirty="0" smtClean="0"/>
              <a:t>will </a:t>
            </a:r>
            <a:r>
              <a:rPr lang="en-US" sz="2200" b="1" dirty="0"/>
              <a:t>Colorado </a:t>
            </a:r>
            <a:r>
              <a:rPr lang="en-US" sz="2200" b="1" dirty="0" smtClean="0"/>
              <a:t>use </a:t>
            </a:r>
            <a:r>
              <a:rPr lang="en-US" sz="2200" b="1" dirty="0"/>
              <a:t>to identify schools for </a:t>
            </a:r>
            <a:r>
              <a:rPr lang="en-US" sz="2200" b="1" i="1" dirty="0"/>
              <a:t>comprehensive</a:t>
            </a:r>
            <a:r>
              <a:rPr lang="en-US" sz="2200" b="1" dirty="0"/>
              <a:t> </a:t>
            </a:r>
            <a:r>
              <a:rPr lang="en-US" sz="2200" b="1" dirty="0" smtClean="0"/>
              <a:t>support </a:t>
            </a:r>
            <a:r>
              <a:rPr lang="en-US" sz="2200" b="1" dirty="0"/>
              <a:t>and improvement, </a:t>
            </a:r>
            <a:r>
              <a:rPr lang="en-US" sz="2200" b="1" dirty="0" smtClean="0"/>
              <a:t>and what are the criteria </a:t>
            </a:r>
            <a:r>
              <a:rPr lang="en-US" sz="2200" b="1" dirty="0"/>
              <a:t>and timeline for exiting schools from comprehensive support</a:t>
            </a:r>
            <a:r>
              <a:rPr lang="en-US" sz="2200" b="1" dirty="0" smtClean="0"/>
              <a:t>?</a:t>
            </a:r>
          </a:p>
          <a:p>
            <a:pPr>
              <a:buFont typeface="Wingdings" panose="05000000000000000000" pitchFamily="2" charset="2"/>
              <a:buChar char="ü"/>
            </a:pPr>
            <a:r>
              <a:rPr lang="en-US" sz="2000" b="0" dirty="0" smtClean="0"/>
              <a:t>Colorado </a:t>
            </a:r>
            <a:r>
              <a:rPr lang="en-US" sz="2000" b="0" dirty="0"/>
              <a:t>will identify the lowest performing 5% of Title I schools and high schools with graduation rates below 67% for </a:t>
            </a:r>
            <a:r>
              <a:rPr lang="en-US" sz="2000" b="0" i="1" dirty="0"/>
              <a:t>comprehensive </a:t>
            </a:r>
            <a:r>
              <a:rPr lang="en-US" sz="2000" b="0" i="1" dirty="0" smtClean="0"/>
              <a:t>support</a:t>
            </a:r>
            <a:r>
              <a:rPr lang="en-US" sz="2000" b="0" dirty="0" smtClean="0"/>
              <a:t>. Once </a:t>
            </a:r>
            <a:r>
              <a:rPr lang="en-US" sz="2000" b="0" dirty="0"/>
              <a:t>identified, schools will remain on the list of comprehensive schools for three years, regardless of student </a:t>
            </a:r>
            <a:r>
              <a:rPr lang="en-US" sz="2000" b="0" dirty="0" smtClean="0"/>
              <a:t>performance.  </a:t>
            </a:r>
            <a:r>
              <a:rPr lang="en-US" sz="2000" b="0" dirty="0"/>
              <a:t>Schools will be exited after three years if they no longer meet the criteria that led to their identification</a:t>
            </a:r>
            <a:r>
              <a:rPr lang="en-US" sz="2000" b="0" dirty="0" smtClean="0"/>
              <a:t>.</a:t>
            </a:r>
          </a:p>
          <a:p>
            <a:pPr marL="0" indent="0">
              <a:buNone/>
            </a:pPr>
            <a:endParaRPr lang="en-US" sz="1000" b="0" dirty="0"/>
          </a:p>
          <a:p>
            <a:pPr>
              <a:buFont typeface="Wingdings" panose="05000000000000000000" pitchFamily="2" charset="2"/>
              <a:buChar char="ü"/>
            </a:pPr>
            <a:r>
              <a:rPr lang="en-US" sz="2000" b="0" dirty="0">
                <a:solidFill>
                  <a:schemeClr val="tx1"/>
                </a:solidFill>
              </a:rPr>
              <a:t>Schools not identified for comprehensive support under one of the two categories described in the previous bullet, and have at least one student group that performs in the lowest category for that student group(s), but continues to meet the identification criteria for three years, will also be identified for comprehensive support. </a:t>
            </a:r>
          </a:p>
          <a:p>
            <a:pPr marL="0" indent="0">
              <a:buNone/>
            </a:pPr>
            <a:endParaRPr lang="en-US" dirty="0"/>
          </a:p>
          <a:p>
            <a:pPr>
              <a:buFont typeface="Wingdings" panose="05000000000000000000" pitchFamily="2" charset="2"/>
              <a:buChar char="ü"/>
            </a:pPr>
            <a:endParaRPr lang="en-US" dirty="0"/>
          </a:p>
        </p:txBody>
      </p:sp>
      <p:sp>
        <p:nvSpPr>
          <p:cNvPr id="3" name="Title 2"/>
          <p:cNvSpPr>
            <a:spLocks noGrp="1"/>
          </p:cNvSpPr>
          <p:nvPr>
            <p:ph type="title"/>
          </p:nvPr>
        </p:nvSpPr>
        <p:spPr/>
        <p:txBody>
          <a:bodyPr/>
          <a:lstStyle/>
          <a:p>
            <a:r>
              <a:rPr lang="en-US" dirty="0" smtClean="0"/>
              <a:t>Accountability</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22</a:t>
            </a:fld>
            <a:endParaRPr lang="en-US" dirty="0"/>
          </a:p>
        </p:txBody>
      </p:sp>
    </p:spTree>
    <p:extLst>
      <p:ext uri="{BB962C8B-B14F-4D97-AF65-F5344CB8AC3E}">
        <p14:creationId xmlns:p14="http://schemas.microsoft.com/office/powerpoint/2010/main" val="252556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200" dirty="0"/>
              <a:t>What method(s) and criteria will Colorado use to identify schools for </a:t>
            </a:r>
            <a:r>
              <a:rPr lang="en-US" sz="2200" i="1" dirty="0" smtClean="0"/>
              <a:t>targeted</a:t>
            </a:r>
            <a:r>
              <a:rPr lang="en-US" sz="2200" dirty="0" smtClean="0"/>
              <a:t> </a:t>
            </a:r>
            <a:r>
              <a:rPr lang="en-US" sz="2200" dirty="0"/>
              <a:t>support and improvement, and what are the criteria and timeline for exiting schools from </a:t>
            </a:r>
            <a:r>
              <a:rPr lang="en-US" sz="2200" dirty="0" smtClean="0"/>
              <a:t>targeted </a:t>
            </a:r>
            <a:r>
              <a:rPr lang="en-US" sz="2200" dirty="0"/>
              <a:t>support?</a:t>
            </a:r>
          </a:p>
          <a:p>
            <a:pPr>
              <a:buFont typeface="Wingdings" panose="05000000000000000000" pitchFamily="2" charset="2"/>
              <a:buChar char="ü"/>
            </a:pPr>
            <a:r>
              <a:rPr lang="en-US" sz="2000" b="0" dirty="0" smtClean="0"/>
              <a:t>Colorado will identify schools that have at least one student group that is consistently underperforming on a minimum of 3 indicators in the accountability system for </a:t>
            </a:r>
            <a:r>
              <a:rPr lang="en-US" sz="2000" b="0" i="1" dirty="0" smtClean="0"/>
              <a:t>targeted support and improvement</a:t>
            </a:r>
            <a:r>
              <a:rPr lang="en-US" sz="2000" b="0" dirty="0" smtClean="0"/>
              <a:t>.</a:t>
            </a:r>
          </a:p>
          <a:p>
            <a:pPr lvl="1">
              <a:buFont typeface="Wingdings" panose="05000000000000000000" pitchFamily="2" charset="2"/>
              <a:buChar char="ü"/>
            </a:pPr>
            <a:r>
              <a:rPr lang="en-US" sz="1800" dirty="0" smtClean="0"/>
              <a:t>LEAs will determine the timeline and criteria for exiting schools from targeted status. </a:t>
            </a:r>
            <a:r>
              <a:rPr lang="en-US" sz="1800" b="0" dirty="0" smtClean="0"/>
              <a:t> </a:t>
            </a:r>
          </a:p>
          <a:p>
            <a:pPr>
              <a:buFont typeface="Wingdings" panose="05000000000000000000" pitchFamily="2" charset="2"/>
              <a:buChar char="ü"/>
            </a:pPr>
            <a:r>
              <a:rPr lang="en-US" sz="2000" b="0" dirty="0" smtClean="0"/>
              <a:t>Any school that has at least one student group performing in the lowest category on all indicators in the accountability system will be identified for </a:t>
            </a:r>
            <a:r>
              <a:rPr lang="en-US" sz="2000" b="0" i="1" dirty="0" smtClean="0"/>
              <a:t>additional</a:t>
            </a:r>
            <a:r>
              <a:rPr lang="en-US" sz="2000" b="0" dirty="0" smtClean="0"/>
              <a:t> </a:t>
            </a:r>
            <a:r>
              <a:rPr lang="en-US" sz="2000" b="0" i="1" dirty="0" smtClean="0"/>
              <a:t>targeted support</a:t>
            </a:r>
            <a:r>
              <a:rPr lang="en-US" sz="2000" b="0" dirty="0" smtClean="0"/>
              <a:t> </a:t>
            </a:r>
            <a:r>
              <a:rPr lang="en-US" sz="2000" b="0" i="1" dirty="0" smtClean="0"/>
              <a:t>and improvement</a:t>
            </a:r>
            <a:r>
              <a:rPr lang="en-US" sz="2000" b="0" dirty="0" smtClean="0"/>
              <a:t>. </a:t>
            </a:r>
            <a:endParaRPr lang="en-US" sz="1400" b="0" dirty="0" smtClean="0"/>
          </a:p>
          <a:p>
            <a:pPr lvl="1">
              <a:buFont typeface="Wingdings" panose="05000000000000000000" pitchFamily="2" charset="2"/>
              <a:buChar char="ü"/>
            </a:pPr>
            <a:r>
              <a:rPr lang="en-US" sz="1800" b="0" dirty="0" smtClean="0"/>
              <a:t>Schools will be exited from </a:t>
            </a:r>
            <a:r>
              <a:rPr lang="en-US" sz="1800" b="0" i="1" dirty="0" smtClean="0"/>
              <a:t>additional targeted support </a:t>
            </a:r>
            <a:r>
              <a:rPr lang="en-US" sz="1800" b="0" dirty="0" smtClean="0"/>
              <a:t>status if, after three years, they no longer meet the identification criteria.</a:t>
            </a:r>
          </a:p>
          <a:p>
            <a:endParaRPr lang="en-US" dirty="0"/>
          </a:p>
        </p:txBody>
      </p:sp>
      <p:sp>
        <p:nvSpPr>
          <p:cNvPr id="3" name="Title 2"/>
          <p:cNvSpPr>
            <a:spLocks noGrp="1"/>
          </p:cNvSpPr>
          <p:nvPr>
            <p:ph type="title"/>
          </p:nvPr>
        </p:nvSpPr>
        <p:spPr/>
        <p:txBody>
          <a:bodyPr/>
          <a:lstStyle/>
          <a:p>
            <a:r>
              <a:rPr lang="en-US" dirty="0" smtClean="0"/>
              <a:t>Accountability</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23</a:t>
            </a:fld>
            <a:endParaRPr lang="en-US" dirty="0"/>
          </a:p>
        </p:txBody>
      </p:sp>
    </p:spTree>
    <p:extLst>
      <p:ext uri="{BB962C8B-B14F-4D97-AF65-F5344CB8AC3E}">
        <p14:creationId xmlns:p14="http://schemas.microsoft.com/office/powerpoint/2010/main" val="37797959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614296"/>
            <a:ext cx="8407893" cy="4546474"/>
          </a:xfrm>
        </p:spPr>
        <p:txBody>
          <a:bodyPr/>
          <a:lstStyle/>
          <a:p>
            <a:pPr lvl="0"/>
            <a:r>
              <a:rPr lang="en-US" sz="2200" dirty="0"/>
              <a:t>Participation requirement    </a:t>
            </a:r>
          </a:p>
          <a:p>
            <a:pPr lvl="1">
              <a:buFont typeface="Wingdings" panose="05000000000000000000" pitchFamily="2" charset="2"/>
              <a:buChar char="§"/>
            </a:pPr>
            <a:r>
              <a:rPr lang="en-US" sz="2000" b="1" dirty="0"/>
              <a:t>How will Colorado include the 95% participation requirement in the system for differentiating school performance</a:t>
            </a:r>
            <a:r>
              <a:rPr lang="en-US" sz="2000" b="1" dirty="0" smtClean="0"/>
              <a:t>?</a:t>
            </a:r>
          </a:p>
          <a:p>
            <a:pPr marL="228600" lvl="1" indent="0">
              <a:buNone/>
            </a:pPr>
            <a:endParaRPr lang="en-US" sz="1400" b="1" dirty="0" smtClean="0"/>
          </a:p>
          <a:p>
            <a:pPr>
              <a:buFont typeface="Wingdings" panose="05000000000000000000" pitchFamily="2" charset="2"/>
              <a:buChar char="ü"/>
            </a:pPr>
            <a:r>
              <a:rPr lang="en-US" sz="2000" b="0" dirty="0" smtClean="0"/>
              <a:t>Consistent </a:t>
            </a:r>
            <a:r>
              <a:rPr lang="en-US" sz="2000" b="0" dirty="0"/>
              <a:t>with current practice, Colorado will calculate and report assessment participation rates. </a:t>
            </a:r>
            <a:endParaRPr lang="en-US" sz="2000" b="0" dirty="0" smtClean="0"/>
          </a:p>
          <a:p>
            <a:pPr>
              <a:buFont typeface="Wingdings" panose="05000000000000000000" pitchFamily="2" charset="2"/>
              <a:buChar char="ü"/>
            </a:pPr>
            <a:r>
              <a:rPr lang="en-US" sz="2000" b="0" dirty="0" smtClean="0"/>
              <a:t>Schools </a:t>
            </a:r>
            <a:r>
              <a:rPr lang="en-US" sz="2000" b="0" dirty="0"/>
              <a:t>and districts with </a:t>
            </a:r>
            <a:r>
              <a:rPr lang="en-US" sz="2000" b="0" i="1" dirty="0"/>
              <a:t>accountability </a:t>
            </a:r>
            <a:r>
              <a:rPr lang="en-US" sz="2000" b="0" dirty="0"/>
              <a:t>participation rates under 95%, will address their participation data as part of their unified improvement plan. </a:t>
            </a:r>
            <a:endParaRPr lang="en-US" sz="2000" b="0" dirty="0" smtClean="0"/>
          </a:p>
          <a:p>
            <a:pPr>
              <a:buFont typeface="Wingdings" panose="05000000000000000000" pitchFamily="2" charset="2"/>
              <a:buChar char="ü"/>
            </a:pPr>
            <a:r>
              <a:rPr lang="en-US" sz="2000" b="0" dirty="0" smtClean="0"/>
              <a:t>CDE </a:t>
            </a:r>
            <a:r>
              <a:rPr lang="en-US" sz="2000" b="0" dirty="0"/>
              <a:t>will continue to provide assessment communication materials to schools and districts in the state.  </a:t>
            </a:r>
            <a:endParaRPr lang="en-US" sz="2000" b="0" dirty="0" smtClean="0"/>
          </a:p>
          <a:p>
            <a:pPr>
              <a:buFont typeface="Wingdings" panose="05000000000000000000" pitchFamily="2" charset="2"/>
              <a:buChar char="ü"/>
            </a:pPr>
            <a:r>
              <a:rPr lang="en-US" sz="2000" b="0" dirty="0" smtClean="0"/>
              <a:t>School </a:t>
            </a:r>
            <a:r>
              <a:rPr lang="en-US" sz="2000" b="0" dirty="0"/>
              <a:t>and district ratings will be lowered if accountability participation rates fall below 95% in two or more content areas.  </a:t>
            </a:r>
            <a:endParaRPr lang="en-US" sz="2000" b="0" dirty="0" smtClean="0"/>
          </a:p>
          <a:p>
            <a:pPr marL="0" indent="0">
              <a:buNone/>
            </a:pPr>
            <a:r>
              <a:rPr lang="en-US" sz="2000" b="0" dirty="0" smtClean="0"/>
              <a:t>* Accountability </a:t>
            </a:r>
            <a:r>
              <a:rPr lang="en-US" sz="2000" b="0" dirty="0"/>
              <a:t>assessment participation rates will exclude parent excusals</a:t>
            </a:r>
            <a:r>
              <a:rPr lang="en-US" sz="2000" dirty="0"/>
              <a:t>.</a:t>
            </a:r>
          </a:p>
        </p:txBody>
      </p:sp>
      <p:sp>
        <p:nvSpPr>
          <p:cNvPr id="3" name="Title 2"/>
          <p:cNvSpPr>
            <a:spLocks noGrp="1"/>
          </p:cNvSpPr>
          <p:nvPr>
            <p:ph type="title"/>
          </p:nvPr>
        </p:nvSpPr>
        <p:spPr/>
        <p:txBody>
          <a:bodyPr/>
          <a:lstStyle/>
          <a:p>
            <a:r>
              <a:rPr lang="en-US" dirty="0" smtClean="0"/>
              <a:t>Accountability</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24</a:t>
            </a:fld>
            <a:endParaRPr lang="en-US" dirty="0"/>
          </a:p>
        </p:txBody>
      </p:sp>
    </p:spTree>
    <p:extLst>
      <p:ext uri="{BB962C8B-B14F-4D97-AF65-F5344CB8AC3E}">
        <p14:creationId xmlns:p14="http://schemas.microsoft.com/office/powerpoint/2010/main" val="466127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80998" y="4398028"/>
            <a:ext cx="8341851" cy="1645920"/>
          </a:xfrm>
        </p:spPr>
        <p:txBody>
          <a:bodyPr>
            <a:normAutofit/>
          </a:bodyPr>
          <a:lstStyle/>
          <a:p>
            <a:endParaRPr lang="en-US" dirty="0"/>
          </a:p>
        </p:txBody>
      </p:sp>
      <p:sp>
        <p:nvSpPr>
          <p:cNvPr id="5" name="Title 4"/>
          <p:cNvSpPr>
            <a:spLocks noGrp="1"/>
          </p:cNvSpPr>
          <p:nvPr>
            <p:ph type="title"/>
          </p:nvPr>
        </p:nvSpPr>
        <p:spPr>
          <a:xfrm>
            <a:off x="380999" y="1494692"/>
            <a:ext cx="8341851" cy="2180493"/>
          </a:xfrm>
        </p:spPr>
        <p:txBody>
          <a:bodyPr/>
          <a:lstStyle/>
          <a:p>
            <a:r>
              <a:rPr lang="en-US" dirty="0" smtClean="0"/>
              <a:t>ESSA State Plan – Hub Recommendations – School Improvement</a:t>
            </a:r>
            <a:endParaRPr lang="en-US" dirty="0"/>
          </a:p>
        </p:txBody>
      </p:sp>
      <p:sp>
        <p:nvSpPr>
          <p:cNvPr id="4" name="Footer Placeholder 3"/>
          <p:cNvSpPr>
            <a:spLocks noGrp="1"/>
          </p:cNvSpPr>
          <p:nvPr>
            <p:ph type="ftr" sz="quarter" idx="4294967295"/>
          </p:nvPr>
        </p:nvSpPr>
        <p:spPr>
          <a:xfrm>
            <a:off x="0" y="6265863"/>
            <a:ext cx="2895600" cy="365125"/>
          </a:xfrm>
        </p:spPr>
        <p:txBody>
          <a:bodyPr/>
          <a:lstStyle/>
          <a:p>
            <a:fld id="{757A2F4E-5D54-B04B-91BD-7E78EE1FE9FD}" type="slidenum">
              <a:rPr lang="en-US" smtClean="0"/>
              <a:pPr/>
              <a:t>25</a:t>
            </a:fld>
            <a:endParaRPr lang="en-US" dirty="0"/>
          </a:p>
        </p:txBody>
      </p:sp>
    </p:spTree>
    <p:extLst>
      <p:ext uri="{BB962C8B-B14F-4D97-AF65-F5344CB8AC3E}">
        <p14:creationId xmlns:p14="http://schemas.microsoft.com/office/powerpoint/2010/main" val="7805888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How will CDE allocate the required 7% of the state Title I funds to support identified schools for school improvement</a:t>
            </a:r>
            <a:r>
              <a:rPr lang="en-US" dirty="0" smtClean="0"/>
              <a:t>?</a:t>
            </a:r>
          </a:p>
          <a:p>
            <a:pPr marL="0" lvl="0" indent="0">
              <a:buNone/>
            </a:pPr>
            <a:endParaRPr lang="en-US" sz="1400" dirty="0" smtClean="0"/>
          </a:p>
          <a:p>
            <a:pPr>
              <a:buFont typeface="Wingdings" panose="05000000000000000000" pitchFamily="2" charset="2"/>
              <a:buChar char="ü"/>
            </a:pPr>
            <a:r>
              <a:rPr lang="en-US" b="0" dirty="0"/>
              <a:t>Colorado will award school improvement funds in a manner that strategically allocates fiscal and programmatic </a:t>
            </a:r>
            <a:r>
              <a:rPr lang="en-US" b="0" dirty="0" smtClean="0"/>
              <a:t>resources </a:t>
            </a:r>
            <a:r>
              <a:rPr lang="en-US" b="0" dirty="0"/>
              <a:t>to identified schools using a “needs-based” </a:t>
            </a:r>
            <a:r>
              <a:rPr lang="en-US" b="0" dirty="0" smtClean="0"/>
              <a:t>approach.  </a:t>
            </a:r>
            <a:r>
              <a:rPr lang="en-US" b="0" dirty="0"/>
              <a:t>Colorado will consolidate multiple school improvement grant applications into a single annual application process.  The process will match identified needs with differentiated services and grant dollars for a three year period</a:t>
            </a:r>
            <a:r>
              <a:rPr lang="en-US" b="0" dirty="0" smtClean="0"/>
              <a:t>.*</a:t>
            </a:r>
            <a:endParaRPr lang="en-US" b="0" dirty="0"/>
          </a:p>
          <a:p>
            <a:pPr marL="0" lvl="0" indent="0">
              <a:buNone/>
            </a:pPr>
            <a:endParaRPr lang="en-US" sz="1600" b="0" dirty="0" smtClean="0"/>
          </a:p>
          <a:p>
            <a:pPr marL="0" lvl="0" indent="0">
              <a:buNone/>
            </a:pPr>
            <a:r>
              <a:rPr lang="en-US" sz="1600" b="0" dirty="0" smtClean="0"/>
              <a:t>*The Hub was unable to arrive at full consensus; as a result this recommendation reflects the recommendation of a majority of Hub members</a:t>
            </a:r>
            <a:endParaRPr lang="en-US" sz="1600" b="0" dirty="0"/>
          </a:p>
          <a:p>
            <a:endParaRPr lang="en-US" dirty="0"/>
          </a:p>
        </p:txBody>
      </p:sp>
      <p:sp>
        <p:nvSpPr>
          <p:cNvPr id="3" name="Title 2"/>
          <p:cNvSpPr>
            <a:spLocks noGrp="1"/>
          </p:cNvSpPr>
          <p:nvPr>
            <p:ph type="title"/>
          </p:nvPr>
        </p:nvSpPr>
        <p:spPr/>
        <p:txBody>
          <a:bodyPr/>
          <a:lstStyle/>
          <a:p>
            <a:r>
              <a:rPr lang="en-US" dirty="0" smtClean="0"/>
              <a:t>School Improvement</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26</a:t>
            </a:fld>
            <a:endParaRPr lang="en-US" dirty="0"/>
          </a:p>
        </p:txBody>
      </p:sp>
    </p:spTree>
    <p:extLst>
      <p:ext uri="{BB962C8B-B14F-4D97-AF65-F5344CB8AC3E}">
        <p14:creationId xmlns:p14="http://schemas.microsoft.com/office/powerpoint/2010/main" val="36807733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2200" dirty="0"/>
              <a:t>How will the State Educational Agency define, determine, and establish ‘evidence-based’ interventions</a:t>
            </a:r>
            <a:r>
              <a:rPr lang="en-US" sz="2200" dirty="0" smtClean="0"/>
              <a:t>?</a:t>
            </a:r>
          </a:p>
          <a:p>
            <a:pPr marL="0" lvl="0" indent="0">
              <a:buNone/>
            </a:pPr>
            <a:endParaRPr lang="en-US" sz="1400" dirty="0"/>
          </a:p>
          <a:p>
            <a:pPr>
              <a:buFont typeface="Wingdings" panose="05000000000000000000" pitchFamily="2" charset="2"/>
              <a:buChar char="ü"/>
            </a:pPr>
            <a:r>
              <a:rPr lang="en-US" sz="2200" b="0" dirty="0"/>
              <a:t>The state will assemble a list of evidence-based interventions, strategies, and partnerships that can offer support to the range of needs in identified schools.  The list is intended to be a resource and reference for districts and schools rather than a required selection list.  The list will evolve over time to incorporate the most recent research and will be structured to gather and disseminate user feedback and input on their experience with the selected </a:t>
            </a:r>
            <a:r>
              <a:rPr lang="en-US" sz="2200" b="0" dirty="0" smtClean="0"/>
              <a:t>strategy, partnership, or intervention</a:t>
            </a:r>
            <a:r>
              <a:rPr lang="en-US" sz="2200" b="0" dirty="0"/>
              <a:t>.</a:t>
            </a:r>
          </a:p>
        </p:txBody>
      </p:sp>
      <p:sp>
        <p:nvSpPr>
          <p:cNvPr id="3" name="Title 2"/>
          <p:cNvSpPr>
            <a:spLocks noGrp="1"/>
          </p:cNvSpPr>
          <p:nvPr>
            <p:ph type="title"/>
          </p:nvPr>
        </p:nvSpPr>
        <p:spPr/>
        <p:txBody>
          <a:bodyPr/>
          <a:lstStyle/>
          <a:p>
            <a:r>
              <a:rPr lang="en-US" dirty="0" smtClean="0"/>
              <a:t>School Improvement</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27</a:t>
            </a:fld>
            <a:endParaRPr lang="en-US" dirty="0"/>
          </a:p>
        </p:txBody>
      </p:sp>
    </p:spTree>
    <p:extLst>
      <p:ext uri="{BB962C8B-B14F-4D97-AF65-F5344CB8AC3E}">
        <p14:creationId xmlns:p14="http://schemas.microsoft.com/office/powerpoint/2010/main" val="38476201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546474"/>
          </a:xfrm>
        </p:spPr>
        <p:txBody>
          <a:bodyPr/>
          <a:lstStyle/>
          <a:p>
            <a:r>
              <a:rPr lang="en-US" dirty="0"/>
              <a:t>What supports and direct services will CDE offer districts with identified comprehensive and targeted schools</a:t>
            </a:r>
            <a:r>
              <a:rPr lang="en-US" dirty="0" smtClean="0"/>
              <a:t>?</a:t>
            </a:r>
          </a:p>
          <a:p>
            <a:endParaRPr lang="en-US" sz="1400" dirty="0" smtClean="0"/>
          </a:p>
          <a:p>
            <a:pPr>
              <a:buFont typeface="Wingdings" panose="05000000000000000000" pitchFamily="2" charset="2"/>
              <a:buChar char="ü"/>
            </a:pPr>
            <a:r>
              <a:rPr lang="en-US" sz="2200" b="0" dirty="0"/>
              <a:t>The state will align </a:t>
            </a:r>
            <a:r>
              <a:rPr lang="en-US" sz="2200" b="0" dirty="0" smtClean="0"/>
              <a:t>existing strategies and develop new </a:t>
            </a:r>
            <a:r>
              <a:rPr lang="en-US" sz="2200" b="0" dirty="0"/>
              <a:t>strategies that differentiate support for comprehensive and targeted improvement schools.  </a:t>
            </a:r>
            <a:r>
              <a:rPr lang="en-US" sz="2200" b="0" dirty="0" smtClean="0"/>
              <a:t>Technical </a:t>
            </a:r>
            <a:r>
              <a:rPr lang="en-US" sz="2200" b="0" dirty="0"/>
              <a:t>assistance will </a:t>
            </a:r>
            <a:r>
              <a:rPr lang="en-US" sz="2200" b="0" dirty="0" smtClean="0"/>
              <a:t> </a:t>
            </a:r>
            <a:r>
              <a:rPr lang="en-US" sz="2200" b="0" dirty="0"/>
              <a:t>include:  needs analyses and diagnostic review opportunities, improvement planning support, performance management tools and processes, community engagement, differentiated support for each school’s unique context, high quality professional learning, evidence-based strategies, and cycles of reflection, analysis, and planning.  School districts may also design their own intervention systems that meet the evidence-based criteria.</a:t>
            </a:r>
          </a:p>
        </p:txBody>
      </p:sp>
      <p:sp>
        <p:nvSpPr>
          <p:cNvPr id="3" name="Title 2"/>
          <p:cNvSpPr>
            <a:spLocks noGrp="1"/>
          </p:cNvSpPr>
          <p:nvPr>
            <p:ph type="title"/>
          </p:nvPr>
        </p:nvSpPr>
        <p:spPr/>
        <p:txBody>
          <a:bodyPr/>
          <a:lstStyle/>
          <a:p>
            <a:r>
              <a:rPr lang="en-US" dirty="0" smtClean="0"/>
              <a:t>School Improvement</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28</a:t>
            </a:fld>
            <a:endParaRPr lang="en-US" dirty="0"/>
          </a:p>
        </p:txBody>
      </p:sp>
    </p:spTree>
    <p:extLst>
      <p:ext uri="{BB962C8B-B14F-4D97-AF65-F5344CB8AC3E}">
        <p14:creationId xmlns:p14="http://schemas.microsoft.com/office/powerpoint/2010/main" val="5751125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80998" y="4398028"/>
            <a:ext cx="8341851" cy="1645920"/>
          </a:xfrm>
        </p:spPr>
        <p:txBody>
          <a:bodyPr>
            <a:normAutofit/>
          </a:bodyPr>
          <a:lstStyle/>
          <a:p>
            <a:endParaRPr lang="en-US" dirty="0"/>
          </a:p>
        </p:txBody>
      </p:sp>
      <p:sp>
        <p:nvSpPr>
          <p:cNvPr id="5" name="Title 4"/>
          <p:cNvSpPr>
            <a:spLocks noGrp="1"/>
          </p:cNvSpPr>
          <p:nvPr>
            <p:ph type="title"/>
          </p:nvPr>
        </p:nvSpPr>
        <p:spPr>
          <a:xfrm>
            <a:off x="380999" y="1494692"/>
            <a:ext cx="8341851" cy="2180493"/>
          </a:xfrm>
        </p:spPr>
        <p:txBody>
          <a:bodyPr/>
          <a:lstStyle/>
          <a:p>
            <a:r>
              <a:rPr lang="en-US" dirty="0" smtClean="0"/>
              <a:t>ESSA State Plan – Hub Recommendations – Effective Instruction and Leadership</a:t>
            </a:r>
            <a:endParaRPr lang="en-US" dirty="0"/>
          </a:p>
        </p:txBody>
      </p:sp>
      <p:sp>
        <p:nvSpPr>
          <p:cNvPr id="4" name="Footer Placeholder 3"/>
          <p:cNvSpPr>
            <a:spLocks noGrp="1"/>
          </p:cNvSpPr>
          <p:nvPr>
            <p:ph type="ftr" sz="quarter" idx="4294967295"/>
          </p:nvPr>
        </p:nvSpPr>
        <p:spPr>
          <a:xfrm>
            <a:off x="0" y="6265863"/>
            <a:ext cx="2895600" cy="365125"/>
          </a:xfrm>
        </p:spPr>
        <p:txBody>
          <a:bodyPr/>
          <a:lstStyle/>
          <a:p>
            <a:fld id="{757A2F4E-5D54-B04B-91BD-7E78EE1FE9FD}" type="slidenum">
              <a:rPr lang="en-US" smtClean="0"/>
              <a:pPr/>
              <a:t>29</a:t>
            </a:fld>
            <a:endParaRPr lang="en-US" dirty="0"/>
          </a:p>
        </p:txBody>
      </p:sp>
    </p:spTree>
    <p:extLst>
      <p:ext uri="{BB962C8B-B14F-4D97-AF65-F5344CB8AC3E}">
        <p14:creationId xmlns:p14="http://schemas.microsoft.com/office/powerpoint/2010/main" val="39190653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595072698"/>
              </p:ext>
            </p:extLst>
          </p:nvPr>
        </p:nvGraphicFramePr>
        <p:xfrm>
          <a:off x="381000" y="1719262"/>
          <a:ext cx="8407400" cy="4752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US" dirty="0"/>
              <a:t>Stakeholder Consultation to Date</a:t>
            </a:r>
          </a:p>
        </p:txBody>
      </p:sp>
      <p:sp>
        <p:nvSpPr>
          <p:cNvPr id="4" name="Footer Placeholder 3"/>
          <p:cNvSpPr>
            <a:spLocks noGrp="1"/>
          </p:cNvSpPr>
          <p:nvPr>
            <p:ph type="ftr" sz="quarter" idx="3"/>
          </p:nvPr>
        </p:nvSpPr>
        <p:spPr/>
        <p:txBody>
          <a:bodyPr/>
          <a:lstStyle/>
          <a:p>
            <a:fld id="{757A2F4E-5D54-B04B-91BD-7E78EE1FE9FD}" type="slidenum">
              <a:rPr lang="en-US" smtClean="0"/>
              <a:pPr/>
              <a:t>3</a:t>
            </a:fld>
            <a:endParaRPr lang="en-US" dirty="0"/>
          </a:p>
        </p:txBody>
      </p:sp>
    </p:spTree>
    <p:extLst>
      <p:ext uri="{BB962C8B-B14F-4D97-AF65-F5344CB8AC3E}">
        <p14:creationId xmlns:p14="http://schemas.microsoft.com/office/powerpoint/2010/main" val="13398856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For the purpose of ensuring and reporting equitable access to teachers as required by ESSA, how should CDE define </a:t>
            </a:r>
            <a:r>
              <a:rPr lang="en-US" i="1" dirty="0"/>
              <a:t>inexperienced</a:t>
            </a:r>
            <a:r>
              <a:rPr lang="en-US" dirty="0"/>
              <a:t>?</a:t>
            </a:r>
          </a:p>
          <a:p>
            <a:pPr marL="0" indent="0">
              <a:buNone/>
            </a:pPr>
            <a:endParaRPr lang="en-US" sz="1400" dirty="0" smtClean="0"/>
          </a:p>
          <a:p>
            <a:pPr>
              <a:buFont typeface="Wingdings" panose="05000000000000000000" pitchFamily="2" charset="2"/>
              <a:buChar char="ü"/>
            </a:pPr>
            <a:r>
              <a:rPr lang="en-US" b="0" dirty="0"/>
              <a:t>An inexperienced teacher will be defined as a teacher who has 0-2 years of experience teaching in a K-12 </a:t>
            </a:r>
            <a:r>
              <a:rPr lang="en-US" b="0" dirty="0" smtClean="0"/>
              <a:t>setting.</a:t>
            </a:r>
            <a:endParaRPr lang="en-US" b="0" dirty="0"/>
          </a:p>
        </p:txBody>
      </p:sp>
      <p:sp>
        <p:nvSpPr>
          <p:cNvPr id="3" name="Title 2"/>
          <p:cNvSpPr>
            <a:spLocks noGrp="1"/>
          </p:cNvSpPr>
          <p:nvPr>
            <p:ph type="title"/>
          </p:nvPr>
        </p:nvSpPr>
        <p:spPr/>
        <p:txBody>
          <a:bodyPr/>
          <a:lstStyle/>
          <a:p>
            <a:r>
              <a:rPr lang="en-US" dirty="0" smtClean="0"/>
              <a:t>Effective Instruction and Leadership</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30</a:t>
            </a:fld>
            <a:endParaRPr lang="en-US" dirty="0"/>
          </a:p>
        </p:txBody>
      </p:sp>
    </p:spTree>
    <p:extLst>
      <p:ext uri="{BB962C8B-B14F-4D97-AF65-F5344CB8AC3E}">
        <p14:creationId xmlns:p14="http://schemas.microsoft.com/office/powerpoint/2010/main" val="1317555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For the purpose of ensuring and reporting equitable access to teachers as required by ESSA, how should CDE define </a:t>
            </a:r>
            <a:r>
              <a:rPr lang="en-US" i="1" dirty="0"/>
              <a:t>ineffective</a:t>
            </a:r>
            <a:r>
              <a:rPr lang="en-US" i="1" dirty="0" smtClean="0"/>
              <a:t>?</a:t>
            </a:r>
          </a:p>
          <a:p>
            <a:pPr marL="0" lvl="0" indent="0">
              <a:buNone/>
            </a:pPr>
            <a:endParaRPr lang="en-US" sz="1400" dirty="0"/>
          </a:p>
          <a:p>
            <a:pPr>
              <a:buFont typeface="Wingdings" panose="05000000000000000000" pitchFamily="2" charset="2"/>
              <a:buChar char="ü"/>
            </a:pPr>
            <a:r>
              <a:rPr lang="en-US" b="0" dirty="0"/>
              <a:t>An ineffective educator has received an annual evaluation, based on Colorado’s Educator Quality Standards, that results in a rating of </a:t>
            </a:r>
            <a:r>
              <a:rPr lang="en-US" b="0" dirty="0" smtClean="0"/>
              <a:t>Ineffective </a:t>
            </a:r>
            <a:r>
              <a:rPr lang="en-US" b="0" dirty="0"/>
              <a:t>or Partially Effective.</a:t>
            </a:r>
          </a:p>
          <a:p>
            <a:endParaRPr lang="en-US" dirty="0"/>
          </a:p>
        </p:txBody>
      </p:sp>
      <p:sp>
        <p:nvSpPr>
          <p:cNvPr id="3" name="Title 2"/>
          <p:cNvSpPr>
            <a:spLocks noGrp="1"/>
          </p:cNvSpPr>
          <p:nvPr>
            <p:ph type="title"/>
          </p:nvPr>
        </p:nvSpPr>
        <p:spPr/>
        <p:txBody>
          <a:bodyPr/>
          <a:lstStyle/>
          <a:p>
            <a:r>
              <a:rPr lang="en-US" dirty="0"/>
              <a:t>Effective Instruction and Leadership</a:t>
            </a:r>
          </a:p>
        </p:txBody>
      </p:sp>
      <p:sp>
        <p:nvSpPr>
          <p:cNvPr id="4" name="Footer Placeholder 3"/>
          <p:cNvSpPr>
            <a:spLocks noGrp="1"/>
          </p:cNvSpPr>
          <p:nvPr>
            <p:ph type="ftr" sz="quarter" idx="3"/>
          </p:nvPr>
        </p:nvSpPr>
        <p:spPr/>
        <p:txBody>
          <a:bodyPr/>
          <a:lstStyle/>
          <a:p>
            <a:fld id="{757A2F4E-5D54-B04B-91BD-7E78EE1FE9FD}" type="slidenum">
              <a:rPr lang="en-US" smtClean="0"/>
              <a:pPr/>
              <a:t>31</a:t>
            </a:fld>
            <a:endParaRPr lang="en-US" dirty="0"/>
          </a:p>
        </p:txBody>
      </p:sp>
    </p:spTree>
    <p:extLst>
      <p:ext uri="{BB962C8B-B14F-4D97-AF65-F5344CB8AC3E}">
        <p14:creationId xmlns:p14="http://schemas.microsoft.com/office/powerpoint/2010/main" val="4553838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33346"/>
            <a:ext cx="9143999" cy="4407408"/>
          </a:xfrm>
        </p:spPr>
        <p:txBody>
          <a:bodyPr/>
          <a:lstStyle/>
          <a:p>
            <a:r>
              <a:rPr lang="en-US" dirty="0"/>
              <a:t>For the purposes of ensuring and reporting equitable access to teachers as required by ESSA, how should Colorado define an </a:t>
            </a:r>
            <a:r>
              <a:rPr lang="en-US" i="1" dirty="0" smtClean="0"/>
              <a:t>‘out-of-field</a:t>
            </a:r>
            <a:r>
              <a:rPr lang="en-US" i="1" dirty="0"/>
              <a:t>’</a:t>
            </a:r>
            <a:r>
              <a:rPr lang="en-US" dirty="0"/>
              <a:t> teacher</a:t>
            </a:r>
            <a:r>
              <a:rPr lang="en-US" dirty="0" smtClean="0"/>
              <a:t>?</a:t>
            </a:r>
          </a:p>
          <a:p>
            <a:pPr marL="0" indent="0">
              <a:buNone/>
            </a:pPr>
            <a:endParaRPr lang="en-US" sz="1400" dirty="0"/>
          </a:p>
          <a:p>
            <a:pPr>
              <a:buFont typeface="Wingdings" panose="05000000000000000000" pitchFamily="2" charset="2"/>
              <a:buChar char="ü"/>
            </a:pPr>
            <a:r>
              <a:rPr lang="en-US" sz="2000" b="0" dirty="0"/>
              <a:t>A teacher will be determined to be out-of-field if they do not hold </a:t>
            </a:r>
            <a:r>
              <a:rPr lang="en-US" sz="2000" b="0" u="sng" dirty="0"/>
              <a:t>at least one</a:t>
            </a:r>
            <a:r>
              <a:rPr lang="en-US" sz="2000" b="0" dirty="0"/>
              <a:t> of the following </a:t>
            </a:r>
            <a:r>
              <a:rPr lang="en-US" sz="2000" b="0" u="sng" dirty="0"/>
              <a:t>in the subject area</a:t>
            </a:r>
            <a:r>
              <a:rPr lang="en-US" sz="2000" b="0" dirty="0"/>
              <a:t> in which they have been assigned to teach:</a:t>
            </a:r>
          </a:p>
          <a:p>
            <a:pPr lvl="1">
              <a:buFont typeface="Wingdings" panose="05000000000000000000" pitchFamily="2" charset="2"/>
              <a:buChar char="ü"/>
            </a:pPr>
            <a:r>
              <a:rPr lang="en-US" sz="2000" dirty="0"/>
              <a:t>Endorsement on a Colorado teaching license</a:t>
            </a:r>
          </a:p>
          <a:p>
            <a:pPr lvl="1">
              <a:buFont typeface="Wingdings" panose="05000000000000000000" pitchFamily="2" charset="2"/>
              <a:buChar char="ü"/>
            </a:pPr>
            <a:r>
              <a:rPr lang="en-US" sz="2000" dirty="0"/>
              <a:t>Degree (B.A. or higher)</a:t>
            </a:r>
          </a:p>
          <a:p>
            <a:pPr lvl="1">
              <a:buFont typeface="Wingdings" panose="05000000000000000000" pitchFamily="2" charset="2"/>
              <a:buChar char="ü"/>
            </a:pPr>
            <a:r>
              <a:rPr lang="en-US" sz="2000" dirty="0"/>
              <a:t>24 semester hours</a:t>
            </a:r>
          </a:p>
          <a:p>
            <a:pPr lvl="1">
              <a:buFont typeface="Wingdings" panose="05000000000000000000" pitchFamily="2" charset="2"/>
              <a:buChar char="ü"/>
            </a:pPr>
            <a:r>
              <a:rPr lang="en-US" sz="2000" dirty="0"/>
              <a:t>Passing score on an approved content </a:t>
            </a:r>
            <a:r>
              <a:rPr lang="en-US" sz="2000" dirty="0" smtClean="0"/>
              <a:t>exam*</a:t>
            </a:r>
          </a:p>
          <a:p>
            <a:pPr marL="228600" lvl="1" indent="0">
              <a:buNone/>
            </a:pPr>
            <a:endParaRPr lang="en-US" sz="1600" dirty="0" smtClean="0"/>
          </a:p>
          <a:p>
            <a:pPr marL="228600" lvl="1" indent="0">
              <a:buNone/>
            </a:pPr>
            <a:r>
              <a:rPr lang="en-US" sz="1600" dirty="0" smtClean="0"/>
              <a:t>*The Hub was unable to arrive at full consensus; as a result this recommendation reflects the recommendation of a majority of Hub members.</a:t>
            </a:r>
          </a:p>
          <a:p>
            <a:pPr marL="228600" lvl="1" indent="0">
              <a:buNone/>
            </a:pPr>
            <a:endParaRPr lang="en-US" sz="1400" dirty="0" smtClean="0"/>
          </a:p>
          <a:p>
            <a:pPr marL="228600" lvl="1" indent="0">
              <a:buNone/>
            </a:pPr>
            <a:endParaRPr lang="en-US" dirty="0"/>
          </a:p>
        </p:txBody>
      </p:sp>
      <p:sp>
        <p:nvSpPr>
          <p:cNvPr id="3" name="Title 2"/>
          <p:cNvSpPr>
            <a:spLocks noGrp="1"/>
          </p:cNvSpPr>
          <p:nvPr>
            <p:ph type="title"/>
          </p:nvPr>
        </p:nvSpPr>
        <p:spPr/>
        <p:txBody>
          <a:bodyPr/>
          <a:lstStyle/>
          <a:p>
            <a:r>
              <a:rPr lang="en-US" dirty="0"/>
              <a:t>Effective Instruction and Leadership</a:t>
            </a:r>
          </a:p>
        </p:txBody>
      </p:sp>
      <p:sp>
        <p:nvSpPr>
          <p:cNvPr id="4" name="Footer Placeholder 3"/>
          <p:cNvSpPr>
            <a:spLocks noGrp="1"/>
          </p:cNvSpPr>
          <p:nvPr>
            <p:ph type="ftr" sz="quarter" idx="3"/>
          </p:nvPr>
        </p:nvSpPr>
        <p:spPr/>
        <p:txBody>
          <a:bodyPr/>
          <a:lstStyle/>
          <a:p>
            <a:fld id="{757A2F4E-5D54-B04B-91BD-7E78EE1FE9FD}" type="slidenum">
              <a:rPr lang="en-US" smtClean="0"/>
              <a:pPr/>
              <a:t>32</a:t>
            </a:fld>
            <a:endParaRPr lang="en-US" dirty="0"/>
          </a:p>
        </p:txBody>
      </p:sp>
    </p:spTree>
    <p:extLst>
      <p:ext uri="{BB962C8B-B14F-4D97-AF65-F5344CB8AC3E}">
        <p14:creationId xmlns:p14="http://schemas.microsoft.com/office/powerpoint/2010/main" val="28228261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628775"/>
            <a:ext cx="8407893" cy="4497704"/>
          </a:xfrm>
        </p:spPr>
        <p:txBody>
          <a:bodyPr/>
          <a:lstStyle/>
          <a:p>
            <a:pPr lvl="0"/>
            <a:r>
              <a:rPr lang="en-US" sz="2200" dirty="0"/>
              <a:t>The USDE instructs the State Educational Agency to calculate teacher equity using only low-income and minority students in Title I schools when compared to non-low-income and non-minority students in non-Title I schools.  Currently, CDE includes all schools when calculating equity and believe this is the better method. </a:t>
            </a:r>
          </a:p>
          <a:p>
            <a:pPr lvl="1">
              <a:buFont typeface="Wingdings" panose="05000000000000000000" pitchFamily="2" charset="2"/>
              <a:buChar char="§"/>
            </a:pPr>
            <a:r>
              <a:rPr lang="en-US" dirty="0"/>
              <a:t>Should CDE continue to include all schools when calculating </a:t>
            </a:r>
            <a:r>
              <a:rPr lang="en-US" dirty="0" smtClean="0"/>
              <a:t>equity?</a:t>
            </a:r>
          </a:p>
          <a:p>
            <a:pPr marL="228600" lvl="1" indent="0">
              <a:buNone/>
            </a:pPr>
            <a:endParaRPr lang="en-US" sz="1400" dirty="0"/>
          </a:p>
          <a:p>
            <a:pPr>
              <a:buFont typeface="Wingdings" panose="05000000000000000000" pitchFamily="2" charset="2"/>
              <a:buChar char="ü"/>
            </a:pPr>
            <a:r>
              <a:rPr lang="en-US" sz="2200" b="0" dirty="0"/>
              <a:t>Colorado will continue to include all schools when calculating teacher equity.</a:t>
            </a:r>
          </a:p>
        </p:txBody>
      </p:sp>
      <p:sp>
        <p:nvSpPr>
          <p:cNvPr id="3" name="Title 2"/>
          <p:cNvSpPr>
            <a:spLocks noGrp="1"/>
          </p:cNvSpPr>
          <p:nvPr>
            <p:ph type="title"/>
          </p:nvPr>
        </p:nvSpPr>
        <p:spPr/>
        <p:txBody>
          <a:bodyPr/>
          <a:lstStyle/>
          <a:p>
            <a:r>
              <a:rPr lang="en-US" dirty="0"/>
              <a:t>Effective Instruction and Leadership</a:t>
            </a:r>
          </a:p>
        </p:txBody>
      </p:sp>
      <p:sp>
        <p:nvSpPr>
          <p:cNvPr id="4" name="Footer Placeholder 3"/>
          <p:cNvSpPr>
            <a:spLocks noGrp="1"/>
          </p:cNvSpPr>
          <p:nvPr>
            <p:ph type="ftr" sz="quarter" idx="3"/>
          </p:nvPr>
        </p:nvSpPr>
        <p:spPr/>
        <p:txBody>
          <a:bodyPr/>
          <a:lstStyle/>
          <a:p>
            <a:fld id="{757A2F4E-5D54-B04B-91BD-7E78EE1FE9FD}" type="slidenum">
              <a:rPr lang="en-US" smtClean="0"/>
              <a:pPr/>
              <a:t>33</a:t>
            </a:fld>
            <a:endParaRPr lang="en-US" dirty="0"/>
          </a:p>
        </p:txBody>
      </p:sp>
    </p:spTree>
    <p:extLst>
      <p:ext uri="{BB962C8B-B14F-4D97-AF65-F5344CB8AC3E}">
        <p14:creationId xmlns:p14="http://schemas.microsoft.com/office/powerpoint/2010/main" val="41871252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ESSA requires local education agencies to develop a plan for addressing any disproportionate rates or teacher inequities if and when they are discovered.  Currently, this plan requirement is met within the Unified Improvement Plan (UIP).  </a:t>
            </a:r>
          </a:p>
          <a:p>
            <a:pPr lvl="1"/>
            <a:r>
              <a:rPr lang="en-US" sz="2400" dirty="0"/>
              <a:t>Should this plan remain in the UIP?</a:t>
            </a:r>
          </a:p>
          <a:p>
            <a:pPr marL="0" indent="0">
              <a:buNone/>
            </a:pPr>
            <a:endParaRPr lang="en-US" sz="1400" dirty="0" smtClean="0"/>
          </a:p>
          <a:p>
            <a:pPr>
              <a:buFont typeface="Wingdings" panose="05000000000000000000" pitchFamily="2" charset="2"/>
              <a:buChar char="ü"/>
            </a:pPr>
            <a:r>
              <a:rPr lang="en-US" b="0" dirty="0"/>
              <a:t>Colorado will continue to use the Unified Improvement Plan to meet the teacher equity plan requirement.</a:t>
            </a:r>
          </a:p>
        </p:txBody>
      </p:sp>
      <p:sp>
        <p:nvSpPr>
          <p:cNvPr id="3" name="Title 2"/>
          <p:cNvSpPr>
            <a:spLocks noGrp="1"/>
          </p:cNvSpPr>
          <p:nvPr>
            <p:ph type="title"/>
          </p:nvPr>
        </p:nvSpPr>
        <p:spPr/>
        <p:txBody>
          <a:bodyPr/>
          <a:lstStyle/>
          <a:p>
            <a:r>
              <a:rPr lang="en-US" dirty="0"/>
              <a:t>Effective Instruction and Leadership</a:t>
            </a:r>
          </a:p>
        </p:txBody>
      </p:sp>
      <p:sp>
        <p:nvSpPr>
          <p:cNvPr id="4" name="Footer Placeholder 3"/>
          <p:cNvSpPr>
            <a:spLocks noGrp="1"/>
          </p:cNvSpPr>
          <p:nvPr>
            <p:ph type="ftr" sz="quarter" idx="3"/>
          </p:nvPr>
        </p:nvSpPr>
        <p:spPr/>
        <p:txBody>
          <a:bodyPr/>
          <a:lstStyle/>
          <a:p>
            <a:fld id="{757A2F4E-5D54-B04B-91BD-7E78EE1FE9FD}" type="slidenum">
              <a:rPr lang="en-US" smtClean="0"/>
              <a:pPr/>
              <a:t>34</a:t>
            </a:fld>
            <a:endParaRPr lang="en-US" dirty="0"/>
          </a:p>
        </p:txBody>
      </p:sp>
    </p:spTree>
    <p:extLst>
      <p:ext uri="{BB962C8B-B14F-4D97-AF65-F5344CB8AC3E}">
        <p14:creationId xmlns:p14="http://schemas.microsoft.com/office/powerpoint/2010/main" val="18355882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Describe how the SEA will improve the skills of teachers, principals, or other school leaders in identifying students with specific learning needs and providing instruction based on the needs of such students. </a:t>
            </a:r>
            <a:endParaRPr lang="en-US" dirty="0" smtClean="0"/>
          </a:p>
          <a:p>
            <a:pPr marL="0" indent="0">
              <a:buNone/>
            </a:pPr>
            <a:endParaRPr lang="en-US" sz="1400" dirty="0"/>
          </a:p>
          <a:p>
            <a:pPr>
              <a:buFont typeface="Wingdings" panose="05000000000000000000" pitchFamily="2" charset="2"/>
              <a:buChar char="ü"/>
            </a:pPr>
            <a:r>
              <a:rPr lang="en-US" b="0" dirty="0"/>
              <a:t>Based on the areas highlighted by stakeholders, CDE will provide virtual and </a:t>
            </a:r>
            <a:r>
              <a:rPr lang="en-US" b="0" dirty="0" smtClean="0"/>
              <a:t>in-person </a:t>
            </a:r>
            <a:r>
              <a:rPr lang="en-US" b="0" dirty="0"/>
              <a:t>professional development tied to the identified needs of students.  This professional development will be offered on an ongoing basis in order to ensure all Colorado educators have the opportunity to participate.</a:t>
            </a:r>
          </a:p>
          <a:p>
            <a:pPr>
              <a:buFont typeface="Wingdings" panose="05000000000000000000" pitchFamily="2" charset="2"/>
              <a:buChar char="ü"/>
            </a:pPr>
            <a:endParaRPr lang="en-US" dirty="0"/>
          </a:p>
        </p:txBody>
      </p:sp>
      <p:sp>
        <p:nvSpPr>
          <p:cNvPr id="3" name="Title 2"/>
          <p:cNvSpPr>
            <a:spLocks noGrp="1"/>
          </p:cNvSpPr>
          <p:nvPr>
            <p:ph type="title"/>
          </p:nvPr>
        </p:nvSpPr>
        <p:spPr/>
        <p:txBody>
          <a:bodyPr/>
          <a:lstStyle/>
          <a:p>
            <a:r>
              <a:rPr lang="en-US" dirty="0"/>
              <a:t>Effective Instruction and Leadership</a:t>
            </a:r>
          </a:p>
        </p:txBody>
      </p:sp>
      <p:sp>
        <p:nvSpPr>
          <p:cNvPr id="4" name="Footer Placeholder 3"/>
          <p:cNvSpPr>
            <a:spLocks noGrp="1"/>
          </p:cNvSpPr>
          <p:nvPr>
            <p:ph type="ftr" sz="quarter" idx="3"/>
          </p:nvPr>
        </p:nvSpPr>
        <p:spPr/>
        <p:txBody>
          <a:bodyPr/>
          <a:lstStyle/>
          <a:p>
            <a:fld id="{757A2F4E-5D54-B04B-91BD-7E78EE1FE9FD}" type="slidenum">
              <a:rPr lang="en-US" smtClean="0"/>
              <a:pPr/>
              <a:t>35</a:t>
            </a:fld>
            <a:endParaRPr lang="en-US" dirty="0"/>
          </a:p>
        </p:txBody>
      </p:sp>
    </p:spTree>
    <p:extLst>
      <p:ext uri="{BB962C8B-B14F-4D97-AF65-F5344CB8AC3E}">
        <p14:creationId xmlns:p14="http://schemas.microsoft.com/office/powerpoint/2010/main" val="4904355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80998" y="4398028"/>
            <a:ext cx="8341851" cy="1645920"/>
          </a:xfrm>
        </p:spPr>
        <p:txBody>
          <a:bodyPr>
            <a:normAutofit/>
          </a:bodyPr>
          <a:lstStyle/>
          <a:p>
            <a:endParaRPr lang="en-US" dirty="0"/>
          </a:p>
        </p:txBody>
      </p:sp>
      <p:sp>
        <p:nvSpPr>
          <p:cNvPr id="5" name="Title 4"/>
          <p:cNvSpPr>
            <a:spLocks noGrp="1"/>
          </p:cNvSpPr>
          <p:nvPr>
            <p:ph type="title"/>
          </p:nvPr>
        </p:nvSpPr>
        <p:spPr>
          <a:xfrm>
            <a:off x="380999" y="1494692"/>
            <a:ext cx="8341851" cy="2180493"/>
          </a:xfrm>
        </p:spPr>
        <p:txBody>
          <a:bodyPr/>
          <a:lstStyle/>
          <a:p>
            <a:r>
              <a:rPr lang="en-US" dirty="0" smtClean="0"/>
              <a:t>ESSA State Plan – Hub Recommendations – Title Programs and Assurances</a:t>
            </a:r>
            <a:endParaRPr lang="en-US" dirty="0"/>
          </a:p>
        </p:txBody>
      </p:sp>
      <p:sp>
        <p:nvSpPr>
          <p:cNvPr id="4" name="Footer Placeholder 3"/>
          <p:cNvSpPr>
            <a:spLocks noGrp="1"/>
          </p:cNvSpPr>
          <p:nvPr>
            <p:ph type="ftr" sz="quarter" idx="4294967295"/>
          </p:nvPr>
        </p:nvSpPr>
        <p:spPr>
          <a:xfrm>
            <a:off x="0" y="6265863"/>
            <a:ext cx="2895600" cy="365125"/>
          </a:xfrm>
        </p:spPr>
        <p:txBody>
          <a:bodyPr/>
          <a:lstStyle/>
          <a:p>
            <a:fld id="{757A2F4E-5D54-B04B-91BD-7E78EE1FE9FD}" type="slidenum">
              <a:rPr lang="en-US" smtClean="0"/>
              <a:pPr/>
              <a:t>36</a:t>
            </a:fld>
            <a:endParaRPr lang="en-US" dirty="0"/>
          </a:p>
        </p:txBody>
      </p:sp>
    </p:spTree>
    <p:extLst>
      <p:ext uri="{BB962C8B-B14F-4D97-AF65-F5344CB8AC3E}">
        <p14:creationId xmlns:p14="http://schemas.microsoft.com/office/powerpoint/2010/main" val="21742355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Can Colorado provide the required general and program-specific </a:t>
            </a:r>
            <a:r>
              <a:rPr lang="en-US" dirty="0" smtClean="0"/>
              <a:t>assurances?</a:t>
            </a:r>
          </a:p>
          <a:p>
            <a:endParaRPr lang="en-US" sz="1400" dirty="0"/>
          </a:p>
          <a:p>
            <a:pPr>
              <a:buFont typeface="Wingdings" panose="05000000000000000000" pitchFamily="2" charset="2"/>
              <a:buChar char="ü"/>
            </a:pPr>
            <a:r>
              <a:rPr lang="en-US" b="0" dirty="0"/>
              <a:t>As a condition for Colorado to receive funding under ESSA, CDE must provide a set of assurances to the USDE related to general administrative procedures as well as program specific requirements. These assurances apply not only to CDE, but also to school districts.  Together with stakeholders, CDE reviewed all required </a:t>
            </a:r>
            <a:r>
              <a:rPr lang="en-US" b="0" dirty="0" smtClean="0"/>
              <a:t>assurances and </a:t>
            </a:r>
            <a:r>
              <a:rPr lang="en-US" b="0" dirty="0"/>
              <a:t>believes that the State and school districts are in a position to comply with the requirements, and recommended providing the required assurances to the USDE.</a:t>
            </a:r>
          </a:p>
        </p:txBody>
      </p:sp>
      <p:sp>
        <p:nvSpPr>
          <p:cNvPr id="3" name="Title 2"/>
          <p:cNvSpPr>
            <a:spLocks noGrp="1"/>
          </p:cNvSpPr>
          <p:nvPr>
            <p:ph type="title"/>
          </p:nvPr>
        </p:nvSpPr>
        <p:spPr/>
        <p:txBody>
          <a:bodyPr/>
          <a:lstStyle/>
          <a:p>
            <a:r>
              <a:rPr lang="en-US" dirty="0"/>
              <a:t>Title Programs and Assurances</a:t>
            </a:r>
          </a:p>
        </p:txBody>
      </p:sp>
      <p:sp>
        <p:nvSpPr>
          <p:cNvPr id="4" name="Footer Placeholder 3"/>
          <p:cNvSpPr>
            <a:spLocks noGrp="1"/>
          </p:cNvSpPr>
          <p:nvPr>
            <p:ph type="ftr" sz="quarter" idx="3"/>
          </p:nvPr>
        </p:nvSpPr>
        <p:spPr/>
        <p:txBody>
          <a:bodyPr/>
          <a:lstStyle/>
          <a:p>
            <a:fld id="{757A2F4E-5D54-B04B-91BD-7E78EE1FE9FD}" type="slidenum">
              <a:rPr lang="en-US" smtClean="0"/>
              <a:pPr/>
              <a:t>37</a:t>
            </a:fld>
            <a:endParaRPr lang="en-US" dirty="0"/>
          </a:p>
        </p:txBody>
      </p:sp>
    </p:spTree>
    <p:extLst>
      <p:ext uri="{BB962C8B-B14F-4D97-AF65-F5344CB8AC3E}">
        <p14:creationId xmlns:p14="http://schemas.microsoft.com/office/powerpoint/2010/main" val="24253197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546474"/>
          </a:xfrm>
        </p:spPr>
        <p:txBody>
          <a:bodyPr/>
          <a:lstStyle/>
          <a:p>
            <a:pPr lvl="0"/>
            <a:r>
              <a:rPr lang="en-US" dirty="0"/>
              <a:t>Should CDE retain 3% of Title I funds to make Direct Student Services grants available to school districts and BOCES</a:t>
            </a:r>
            <a:r>
              <a:rPr lang="en-US" dirty="0" smtClean="0"/>
              <a:t>?</a:t>
            </a:r>
          </a:p>
          <a:p>
            <a:pPr lvl="0"/>
            <a:endParaRPr lang="en-US" sz="1400" dirty="0"/>
          </a:p>
          <a:p>
            <a:pPr>
              <a:buFont typeface="Wingdings" panose="05000000000000000000" pitchFamily="2" charset="2"/>
              <a:buChar char="ü"/>
            </a:pPr>
            <a:r>
              <a:rPr lang="en-US" b="0" dirty="0"/>
              <a:t>CDE will not retain 3% of the State’s Title I grant award to make Direct Student Services grants available to school districts and BOCES.  Although this grant would provide additional funding to Colorado’s most struggling schools, it would take funds away from those districts that do not have the most struggling </a:t>
            </a:r>
            <a:r>
              <a:rPr lang="en-US" b="0" dirty="0" smtClean="0"/>
              <a:t>schools.  Given </a:t>
            </a:r>
            <a:r>
              <a:rPr lang="en-US" b="0" dirty="0"/>
              <a:t>the increase from a 4% </a:t>
            </a:r>
            <a:r>
              <a:rPr lang="en-US" b="0" dirty="0" smtClean="0"/>
              <a:t>set-aside </a:t>
            </a:r>
            <a:r>
              <a:rPr lang="en-US" b="0" dirty="0"/>
              <a:t>for school improvement grants to a 7% </a:t>
            </a:r>
            <a:r>
              <a:rPr lang="en-US" b="0" dirty="0" smtClean="0"/>
              <a:t>set-aside</a:t>
            </a:r>
            <a:r>
              <a:rPr lang="en-US" b="0" dirty="0"/>
              <a:t>, school districts will already be experiencing a decline in Title I funding. Setting aside an additional 3% would hit school districts hard.</a:t>
            </a:r>
          </a:p>
          <a:p>
            <a:pPr>
              <a:buFont typeface="Wingdings" panose="05000000000000000000" pitchFamily="2" charset="2"/>
              <a:buChar char="ü"/>
            </a:pPr>
            <a:endParaRPr lang="en-US" dirty="0"/>
          </a:p>
        </p:txBody>
      </p:sp>
      <p:sp>
        <p:nvSpPr>
          <p:cNvPr id="3" name="Title 2"/>
          <p:cNvSpPr>
            <a:spLocks noGrp="1"/>
          </p:cNvSpPr>
          <p:nvPr>
            <p:ph type="title"/>
          </p:nvPr>
        </p:nvSpPr>
        <p:spPr/>
        <p:txBody>
          <a:bodyPr/>
          <a:lstStyle/>
          <a:p>
            <a:r>
              <a:rPr lang="en-US" dirty="0"/>
              <a:t>Title Programs and Assurances</a:t>
            </a:r>
          </a:p>
        </p:txBody>
      </p:sp>
      <p:sp>
        <p:nvSpPr>
          <p:cNvPr id="4" name="Footer Placeholder 3"/>
          <p:cNvSpPr>
            <a:spLocks noGrp="1"/>
          </p:cNvSpPr>
          <p:nvPr>
            <p:ph type="ftr" sz="quarter" idx="3"/>
          </p:nvPr>
        </p:nvSpPr>
        <p:spPr/>
        <p:txBody>
          <a:bodyPr/>
          <a:lstStyle/>
          <a:p>
            <a:fld id="{757A2F4E-5D54-B04B-91BD-7E78EE1FE9FD}" type="slidenum">
              <a:rPr lang="en-US" smtClean="0"/>
              <a:pPr/>
              <a:t>38</a:t>
            </a:fld>
            <a:endParaRPr lang="en-US" dirty="0"/>
          </a:p>
        </p:txBody>
      </p:sp>
    </p:spTree>
    <p:extLst>
      <p:ext uri="{BB962C8B-B14F-4D97-AF65-F5344CB8AC3E}">
        <p14:creationId xmlns:p14="http://schemas.microsoft.com/office/powerpoint/2010/main" val="40204736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78394"/>
            <a:ext cx="8407893" cy="4407408"/>
          </a:xfrm>
        </p:spPr>
        <p:txBody>
          <a:bodyPr/>
          <a:lstStyle/>
          <a:p>
            <a:r>
              <a:rPr lang="en-US" dirty="0"/>
              <a:t>Do Colorado </a:t>
            </a:r>
            <a:r>
              <a:rPr lang="en-US" dirty="0" smtClean="0"/>
              <a:t>identification and exit  </a:t>
            </a:r>
            <a:r>
              <a:rPr lang="en-US" i="1" dirty="0" smtClean="0"/>
              <a:t>procedures </a:t>
            </a:r>
            <a:r>
              <a:rPr lang="en-US" dirty="0"/>
              <a:t>and </a:t>
            </a:r>
            <a:r>
              <a:rPr lang="en-US" i="1" dirty="0"/>
              <a:t>criteria</a:t>
            </a:r>
            <a:r>
              <a:rPr lang="en-US" dirty="0"/>
              <a:t> for English learners need to be revised</a:t>
            </a:r>
            <a:r>
              <a:rPr lang="en-US" dirty="0" smtClean="0"/>
              <a:t>?</a:t>
            </a:r>
          </a:p>
          <a:p>
            <a:pPr marL="0" indent="0">
              <a:buNone/>
            </a:pPr>
            <a:endParaRPr lang="en-US" sz="800" dirty="0"/>
          </a:p>
          <a:p>
            <a:pPr>
              <a:buFont typeface="Wingdings" panose="05000000000000000000" pitchFamily="2" charset="2"/>
              <a:buChar char="ü"/>
            </a:pPr>
            <a:r>
              <a:rPr lang="en-US" sz="2200" b="0" dirty="0" smtClean="0"/>
              <a:t>Colorado </a:t>
            </a:r>
            <a:r>
              <a:rPr lang="en-US" sz="2200" b="0" dirty="0" smtClean="0">
                <a:solidFill>
                  <a:schemeClr val="tx1"/>
                </a:solidFill>
              </a:rPr>
              <a:t>has</a:t>
            </a:r>
            <a:r>
              <a:rPr lang="en-US" sz="2200" b="0" dirty="0" smtClean="0"/>
              <a:t> </a:t>
            </a:r>
            <a:r>
              <a:rPr lang="en-US" sz="2200" b="0" dirty="0"/>
              <a:t>in place </a:t>
            </a:r>
            <a:r>
              <a:rPr lang="en-US" sz="2200" b="0" i="1" dirty="0" smtClean="0"/>
              <a:t>procedures</a:t>
            </a:r>
            <a:r>
              <a:rPr lang="en-US" sz="2200" b="0" dirty="0" smtClean="0"/>
              <a:t> </a:t>
            </a:r>
            <a:r>
              <a:rPr lang="en-US" sz="2200" b="0" dirty="0"/>
              <a:t>for identifying </a:t>
            </a:r>
            <a:r>
              <a:rPr lang="en-US" sz="2200" b="0" dirty="0" smtClean="0"/>
              <a:t>and exiting English learners.  </a:t>
            </a:r>
            <a:r>
              <a:rPr lang="en-US" sz="2200" b="0" dirty="0"/>
              <a:t>These will remain unchanged.  </a:t>
            </a:r>
          </a:p>
          <a:p>
            <a:pPr marL="0" indent="0">
              <a:buNone/>
            </a:pPr>
            <a:endParaRPr lang="en-US" sz="800" b="0" dirty="0"/>
          </a:p>
          <a:p>
            <a:pPr>
              <a:buFont typeface="Wingdings" panose="05000000000000000000" pitchFamily="2" charset="2"/>
              <a:buChar char="ü"/>
            </a:pPr>
            <a:r>
              <a:rPr lang="en-US" sz="2200" b="0" dirty="0">
                <a:solidFill>
                  <a:schemeClr val="tx1"/>
                </a:solidFill>
              </a:rPr>
              <a:t>Colorado has </a:t>
            </a:r>
            <a:r>
              <a:rPr lang="en-US" sz="2200" b="0" dirty="0" smtClean="0">
                <a:solidFill>
                  <a:schemeClr val="tx1"/>
                </a:solidFill>
              </a:rPr>
              <a:t>established </a:t>
            </a:r>
            <a:r>
              <a:rPr lang="en-US" sz="2200" b="0" dirty="0">
                <a:solidFill>
                  <a:schemeClr val="tx1"/>
                </a:solidFill>
              </a:rPr>
              <a:t>the basic </a:t>
            </a:r>
            <a:r>
              <a:rPr lang="en-US" sz="2200" b="0" i="1" dirty="0">
                <a:solidFill>
                  <a:schemeClr val="tx1"/>
                </a:solidFill>
              </a:rPr>
              <a:t>criteria</a:t>
            </a:r>
            <a:r>
              <a:rPr lang="en-US" sz="2200" b="0" dirty="0">
                <a:solidFill>
                  <a:schemeClr val="tx1"/>
                </a:solidFill>
              </a:rPr>
              <a:t> for identifying and exiting English learners from program.  However, CDE will work with school districts and EL stakeholders to review the available data to establish the specific </a:t>
            </a:r>
            <a:r>
              <a:rPr lang="en-US" sz="2200" b="0" i="1" dirty="0">
                <a:solidFill>
                  <a:schemeClr val="tx1"/>
                </a:solidFill>
              </a:rPr>
              <a:t>criteria</a:t>
            </a:r>
            <a:r>
              <a:rPr lang="en-US" sz="2200" b="0" dirty="0">
                <a:solidFill>
                  <a:schemeClr val="tx1"/>
                </a:solidFill>
              </a:rPr>
              <a:t> for identifying and exiting</a:t>
            </a:r>
            <a:r>
              <a:rPr lang="en-US" sz="2200" b="0" i="1" dirty="0">
                <a:solidFill>
                  <a:schemeClr val="tx1"/>
                </a:solidFill>
              </a:rPr>
              <a:t> </a:t>
            </a:r>
            <a:r>
              <a:rPr lang="en-US" sz="2200" b="0" dirty="0">
                <a:solidFill>
                  <a:schemeClr val="tx1"/>
                </a:solidFill>
              </a:rPr>
              <a:t>English learners.  This work is expected to be completed by fall, </a:t>
            </a:r>
            <a:r>
              <a:rPr lang="en-US" sz="2200" b="0" dirty="0" smtClean="0">
                <a:solidFill>
                  <a:schemeClr val="tx1"/>
                </a:solidFill>
              </a:rPr>
              <a:t>2017</a:t>
            </a:r>
            <a:r>
              <a:rPr lang="en-US" sz="2200" b="0" dirty="0">
                <a:solidFill>
                  <a:schemeClr val="tx1"/>
                </a:solidFill>
              </a:rPr>
              <a:t>.</a:t>
            </a:r>
          </a:p>
        </p:txBody>
      </p:sp>
      <p:sp>
        <p:nvSpPr>
          <p:cNvPr id="3" name="Title 2"/>
          <p:cNvSpPr>
            <a:spLocks noGrp="1"/>
          </p:cNvSpPr>
          <p:nvPr>
            <p:ph type="title"/>
          </p:nvPr>
        </p:nvSpPr>
        <p:spPr/>
        <p:txBody>
          <a:bodyPr/>
          <a:lstStyle/>
          <a:p>
            <a:r>
              <a:rPr lang="en-US" dirty="0"/>
              <a:t>Title Programs and Assurances</a:t>
            </a:r>
          </a:p>
        </p:txBody>
      </p:sp>
      <p:sp>
        <p:nvSpPr>
          <p:cNvPr id="4" name="Footer Placeholder 3"/>
          <p:cNvSpPr>
            <a:spLocks noGrp="1"/>
          </p:cNvSpPr>
          <p:nvPr>
            <p:ph type="ftr" sz="quarter" idx="3"/>
          </p:nvPr>
        </p:nvSpPr>
        <p:spPr/>
        <p:txBody>
          <a:bodyPr/>
          <a:lstStyle/>
          <a:p>
            <a:fld id="{757A2F4E-5D54-B04B-91BD-7E78EE1FE9FD}" type="slidenum">
              <a:rPr lang="en-US" smtClean="0"/>
              <a:pPr/>
              <a:t>39</a:t>
            </a:fld>
            <a:endParaRPr lang="en-US" dirty="0"/>
          </a:p>
        </p:txBody>
      </p:sp>
    </p:spTree>
    <p:extLst>
      <p:ext uri="{BB962C8B-B14F-4D97-AF65-F5344CB8AC3E}">
        <p14:creationId xmlns:p14="http://schemas.microsoft.com/office/powerpoint/2010/main" val="124260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817959"/>
            <a:ext cx="8407893" cy="2923954"/>
          </a:xfrm>
        </p:spPr>
        <p:txBody>
          <a:bodyPr/>
          <a:lstStyle/>
          <a:p>
            <a:endParaRPr lang="en-US" dirty="0" smtClean="0"/>
          </a:p>
          <a:p>
            <a:endParaRPr lang="en-US" dirty="0" smtClean="0"/>
          </a:p>
          <a:p>
            <a:pPr marL="0" indent="0">
              <a:buNone/>
            </a:pPr>
            <a:endParaRPr lang="en-US" sz="1600" dirty="0" smtClean="0"/>
          </a:p>
          <a:p>
            <a:r>
              <a:rPr lang="en-US" dirty="0" smtClean="0"/>
              <a:t>Public Comment Period opened on February 10</a:t>
            </a:r>
          </a:p>
          <a:p>
            <a:pPr lvl="1"/>
            <a:r>
              <a:rPr lang="en-US" sz="2000" dirty="0" smtClean="0"/>
              <a:t>A draft of ESSA State Plan was posted to CDE website</a:t>
            </a:r>
          </a:p>
          <a:p>
            <a:pPr lvl="1"/>
            <a:r>
              <a:rPr lang="en-US" sz="2000" dirty="0" smtClean="0"/>
              <a:t>Spanish language version posted on February 24</a:t>
            </a:r>
          </a:p>
          <a:p>
            <a:r>
              <a:rPr lang="en-US" dirty="0" smtClean="0"/>
              <a:t>Public Comment Period will close on March 13</a:t>
            </a:r>
          </a:p>
          <a:p>
            <a:pPr lvl="1">
              <a:buFont typeface="Wingdings" panose="05000000000000000000" pitchFamily="2" charset="2"/>
              <a:buChar char="§"/>
            </a:pPr>
            <a:r>
              <a:rPr lang="en-US" sz="2000" dirty="0" smtClean="0"/>
              <a:t>Public comment for Spanish version closes on March 27</a:t>
            </a:r>
          </a:p>
          <a:p>
            <a:pPr lvl="1"/>
            <a:r>
              <a:rPr lang="en-US" sz="2000" dirty="0" smtClean="0"/>
              <a:t>As of March 3</a:t>
            </a:r>
            <a:r>
              <a:rPr lang="en-US" sz="2000" baseline="30000" dirty="0" smtClean="0"/>
              <a:t>rd</a:t>
            </a:r>
            <a:r>
              <a:rPr lang="en-US" sz="2000" dirty="0" smtClean="0"/>
              <a:t> – 173 comments received</a:t>
            </a:r>
          </a:p>
          <a:p>
            <a:pPr lvl="1"/>
            <a:r>
              <a:rPr lang="en-US" sz="2000" dirty="0" smtClean="0"/>
              <a:t>Comments received are reviewed on a weekly basis and incorporated as appropriate</a:t>
            </a:r>
          </a:p>
          <a:p>
            <a:pPr marL="0" indent="0">
              <a:buNone/>
            </a:pPr>
            <a:endParaRPr lang="en-US" dirty="0" smtClean="0"/>
          </a:p>
          <a:p>
            <a:pPr marL="0" indent="0">
              <a:buNone/>
            </a:pPr>
            <a:endParaRPr lang="en-US" dirty="0"/>
          </a:p>
        </p:txBody>
      </p:sp>
      <p:sp>
        <p:nvSpPr>
          <p:cNvPr id="3" name="Title 2"/>
          <p:cNvSpPr>
            <a:spLocks noGrp="1"/>
          </p:cNvSpPr>
          <p:nvPr>
            <p:ph type="title"/>
          </p:nvPr>
        </p:nvSpPr>
        <p:spPr/>
        <p:txBody>
          <a:bodyPr/>
          <a:lstStyle/>
          <a:p>
            <a:r>
              <a:rPr lang="en-US" dirty="0" smtClean="0"/>
              <a:t>Public Comment Process: Timeline</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4</a:t>
            </a:fld>
            <a:endParaRPr lang="en-US" dirty="0"/>
          </a:p>
        </p:txBody>
      </p:sp>
      <p:graphicFrame>
        <p:nvGraphicFramePr>
          <p:cNvPr id="5" name="Diagram 4"/>
          <p:cNvGraphicFramePr/>
          <p:nvPr>
            <p:extLst>
              <p:ext uri="{D42A27DB-BD31-4B8C-83A1-F6EECF244321}">
                <p14:modId xmlns:p14="http://schemas.microsoft.com/office/powerpoint/2010/main" val="874128701"/>
              </p:ext>
            </p:extLst>
          </p:nvPr>
        </p:nvGraphicFramePr>
        <p:xfrm>
          <a:off x="651597" y="1799041"/>
          <a:ext cx="7840065" cy="13226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555410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0999" y="1494692"/>
            <a:ext cx="8341851" cy="2180493"/>
          </a:xfrm>
        </p:spPr>
        <p:txBody>
          <a:bodyPr/>
          <a:lstStyle/>
          <a:p>
            <a:r>
              <a:rPr lang="en-US" sz="4000" spc="135" dirty="0">
                <a:solidFill>
                  <a:schemeClr val="bg1"/>
                </a:solidFill>
              </a:rPr>
              <a:t>Every Student Succeeds Act (ESSA) Hub </a:t>
            </a:r>
            <a:r>
              <a:rPr lang="en-US" sz="4000" spc="135" dirty="0" smtClean="0">
                <a:solidFill>
                  <a:schemeClr val="bg1"/>
                </a:solidFill>
              </a:rPr>
              <a:t>Committee Final Report</a:t>
            </a:r>
            <a:endParaRPr lang="en-US" dirty="0">
              <a:solidFill>
                <a:schemeClr val="bg1"/>
              </a:solidFill>
            </a:endParaRPr>
          </a:p>
        </p:txBody>
      </p:sp>
      <p:sp>
        <p:nvSpPr>
          <p:cNvPr id="4" name="Footer Placeholder 3"/>
          <p:cNvSpPr>
            <a:spLocks noGrp="1"/>
          </p:cNvSpPr>
          <p:nvPr>
            <p:ph type="ftr" sz="quarter" idx="4294967295"/>
          </p:nvPr>
        </p:nvSpPr>
        <p:spPr>
          <a:xfrm>
            <a:off x="0" y="6265863"/>
            <a:ext cx="2895600" cy="365125"/>
          </a:xfrm>
        </p:spPr>
        <p:txBody>
          <a:bodyPr/>
          <a:lstStyle/>
          <a:p>
            <a:fld id="{757A2F4E-5D54-B04B-91BD-7E78EE1FE9FD}" type="slidenum">
              <a:rPr lang="en-US" smtClean="0"/>
              <a:pPr/>
              <a:t>40</a:t>
            </a:fld>
            <a:endParaRPr lang="en-US" dirty="0"/>
          </a:p>
        </p:txBody>
      </p:sp>
    </p:spTree>
    <p:extLst>
      <p:ext uri="{BB962C8B-B14F-4D97-AF65-F5344CB8AC3E}">
        <p14:creationId xmlns:p14="http://schemas.microsoft.com/office/powerpoint/2010/main" val="91947326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dirty="0" smtClean="0"/>
              <a:t>3-5 page report to be issued by April 2017</a:t>
            </a:r>
          </a:p>
          <a:p>
            <a:r>
              <a:rPr lang="en-US" b="0" dirty="0" smtClean="0"/>
              <a:t>Will recognize the contribution of the </a:t>
            </a:r>
            <a:r>
              <a:rPr lang="en-US" b="0" smtClean="0"/>
              <a:t>Hub Committee and </a:t>
            </a:r>
            <a:r>
              <a:rPr lang="en-US" b="0" dirty="0" smtClean="0"/>
              <a:t>offer a summary of its work</a:t>
            </a:r>
          </a:p>
          <a:p>
            <a:r>
              <a:rPr lang="en-US" b="0" dirty="0" smtClean="0"/>
              <a:t>Primary </a:t>
            </a:r>
            <a:r>
              <a:rPr lang="en-US" b="0" dirty="0"/>
              <a:t>audience is general public as well as </a:t>
            </a:r>
            <a:r>
              <a:rPr lang="en-US" b="0" dirty="0" smtClean="0"/>
              <a:t>key stakeholders</a:t>
            </a:r>
          </a:p>
          <a:p>
            <a:r>
              <a:rPr lang="en-US" b="0" dirty="0" smtClean="0"/>
              <a:t>Contents will include:</a:t>
            </a:r>
          </a:p>
          <a:p>
            <a:pPr lvl="1"/>
            <a:r>
              <a:rPr lang="en-US" b="0" dirty="0" smtClean="0"/>
              <a:t>Purpose </a:t>
            </a:r>
            <a:r>
              <a:rPr lang="en-US" b="0" dirty="0"/>
              <a:t>and role </a:t>
            </a:r>
            <a:r>
              <a:rPr lang="en-US" b="0" dirty="0" smtClean="0"/>
              <a:t>of the Hub</a:t>
            </a:r>
          </a:p>
          <a:p>
            <a:pPr lvl="1"/>
            <a:r>
              <a:rPr lang="en-US" b="0" dirty="0" smtClean="0"/>
              <a:t>Process </a:t>
            </a:r>
            <a:endParaRPr lang="en-US" b="0" dirty="0"/>
          </a:p>
          <a:p>
            <a:pPr lvl="1"/>
            <a:r>
              <a:rPr lang="en-US" b="0" dirty="0" smtClean="0"/>
              <a:t>Recommendations of the Hub committee (including minority decision rationale)</a:t>
            </a:r>
          </a:p>
        </p:txBody>
      </p:sp>
      <p:sp>
        <p:nvSpPr>
          <p:cNvPr id="3" name="Title 2"/>
          <p:cNvSpPr>
            <a:spLocks noGrp="1"/>
          </p:cNvSpPr>
          <p:nvPr>
            <p:ph type="title"/>
          </p:nvPr>
        </p:nvSpPr>
        <p:spPr/>
        <p:txBody>
          <a:bodyPr/>
          <a:lstStyle/>
          <a:p>
            <a:r>
              <a:rPr lang="en-US" dirty="0" smtClean="0"/>
              <a:t>Hub Report</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41</a:t>
            </a:fld>
            <a:endParaRPr lang="en-US" dirty="0"/>
          </a:p>
        </p:txBody>
      </p:sp>
    </p:spTree>
    <p:extLst>
      <p:ext uri="{BB962C8B-B14F-4D97-AF65-F5344CB8AC3E}">
        <p14:creationId xmlns:p14="http://schemas.microsoft.com/office/powerpoint/2010/main" val="15294674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2600" dirty="0" smtClean="0"/>
              <a:t>Finalizing </a:t>
            </a:r>
            <a:r>
              <a:rPr lang="en-US" sz="2600" dirty="0"/>
              <a:t>and submitting the ESSA state plan</a:t>
            </a:r>
          </a:p>
          <a:p>
            <a:pPr lvl="0"/>
            <a:r>
              <a:rPr lang="en-US" sz="2600" dirty="0"/>
              <a:t>Ongoing state plan </a:t>
            </a:r>
            <a:r>
              <a:rPr lang="en-US" sz="2600" dirty="0" smtClean="0"/>
              <a:t>committee work</a:t>
            </a:r>
            <a:r>
              <a:rPr lang="en-US" sz="2600" dirty="0"/>
              <a:t>, timelines</a:t>
            </a:r>
          </a:p>
          <a:p>
            <a:pPr lvl="0"/>
            <a:r>
              <a:rPr lang="en-US" sz="2600" dirty="0" smtClean="0"/>
              <a:t>Clarifying questions?</a:t>
            </a:r>
            <a:endParaRPr lang="en-US" sz="2600" dirty="0"/>
          </a:p>
          <a:p>
            <a:endParaRPr lang="en-US" dirty="0"/>
          </a:p>
        </p:txBody>
      </p:sp>
      <p:sp>
        <p:nvSpPr>
          <p:cNvPr id="3" name="Title 2"/>
          <p:cNvSpPr>
            <a:spLocks noGrp="1"/>
          </p:cNvSpPr>
          <p:nvPr>
            <p:ph type="title"/>
          </p:nvPr>
        </p:nvSpPr>
        <p:spPr/>
        <p:txBody>
          <a:bodyPr/>
          <a:lstStyle/>
          <a:p>
            <a:r>
              <a:rPr lang="en-US" dirty="0" smtClean="0"/>
              <a:t>Next Steps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42</a:t>
            </a:fld>
            <a:endParaRPr lang="en-US" dirty="0"/>
          </a:p>
        </p:txBody>
      </p:sp>
    </p:spTree>
    <p:extLst>
      <p:ext uri="{BB962C8B-B14F-4D97-AF65-F5344CB8AC3E}">
        <p14:creationId xmlns:p14="http://schemas.microsoft.com/office/powerpoint/2010/main" val="5832353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Wrap-Up</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43</a:t>
            </a:fld>
            <a:endParaRPr lang="en-US" dirty="0"/>
          </a:p>
        </p:txBody>
      </p:sp>
      <p:pic>
        <p:nvPicPr>
          <p:cNvPr id="7" name="Content Placeholder 6"/>
          <p:cNvPicPr>
            <a:picLocks noGrp="1" noChangeAspect="1"/>
          </p:cNvPicPr>
          <p:nvPr>
            <p:ph idx="1"/>
          </p:nvPr>
        </p:nvPicPr>
        <p:blipFill>
          <a:blip r:embed="rId3"/>
          <a:stretch>
            <a:fillRect/>
          </a:stretch>
        </p:blipFill>
        <p:spPr>
          <a:xfrm>
            <a:off x="1447800" y="1839913"/>
            <a:ext cx="6273800" cy="4165600"/>
          </a:xfrm>
          <a:prstGeom prst="rect">
            <a:avLst/>
          </a:prstGeom>
        </p:spPr>
      </p:pic>
    </p:spTree>
    <p:extLst>
      <p:ext uri="{BB962C8B-B14F-4D97-AF65-F5344CB8AC3E}">
        <p14:creationId xmlns:p14="http://schemas.microsoft.com/office/powerpoint/2010/main" val="1320196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Public Comment Respondents</a:t>
            </a:r>
            <a:br>
              <a:rPr lang="en-US" dirty="0" smtClean="0"/>
            </a:br>
            <a:r>
              <a:rPr lang="en-US" dirty="0" smtClean="0"/>
              <a:t>(as of March 3)</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5</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65156856"/>
              </p:ext>
            </p:extLst>
          </p:nvPr>
        </p:nvGraphicFramePr>
        <p:xfrm>
          <a:off x="45863" y="1602769"/>
          <a:ext cx="9051533" cy="4572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498918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Public Comment Respondents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6</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30520445"/>
              </p:ext>
            </p:extLst>
          </p:nvPr>
        </p:nvGraphicFramePr>
        <p:xfrm>
          <a:off x="381000" y="1624260"/>
          <a:ext cx="8407400" cy="44069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600741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5471303"/>
              </p:ext>
            </p:extLst>
          </p:nvPr>
        </p:nvGraphicFramePr>
        <p:xfrm>
          <a:off x="0" y="1638796"/>
          <a:ext cx="9143999" cy="4132878"/>
        </p:xfrm>
        <a:graphic>
          <a:graphicData uri="http://schemas.openxmlformats.org/drawingml/2006/table">
            <a:tbl>
              <a:tblPr firstRow="1" firstCol="1" bandRow="1">
                <a:tableStyleId>{5C22544A-7EE6-4342-B048-85BDC9FD1C3A}</a:tableStyleId>
              </a:tblPr>
              <a:tblGrid>
                <a:gridCol w="6019177">
                  <a:extLst>
                    <a:ext uri="{9D8B030D-6E8A-4147-A177-3AD203B41FA5}">
                      <a16:colId xmlns:a16="http://schemas.microsoft.com/office/drawing/2014/main" val="20000"/>
                    </a:ext>
                  </a:extLst>
                </a:gridCol>
                <a:gridCol w="3124822">
                  <a:extLst>
                    <a:ext uri="{9D8B030D-6E8A-4147-A177-3AD203B41FA5}">
                      <a16:colId xmlns:a16="http://schemas.microsoft.com/office/drawing/2014/main" val="20001"/>
                    </a:ext>
                  </a:extLst>
                </a:gridCol>
              </a:tblGrid>
              <a:tr h="887078">
                <a:tc>
                  <a:txBody>
                    <a:bodyPr/>
                    <a:lstStyle/>
                    <a:p>
                      <a:pPr marL="0" marR="0">
                        <a:spcBef>
                          <a:spcPts val="0"/>
                        </a:spcBef>
                        <a:spcAft>
                          <a:spcPts val="0"/>
                        </a:spcAft>
                      </a:pPr>
                      <a:r>
                        <a:rPr lang="en-US" sz="1800" dirty="0" smtClean="0">
                          <a:effectLst/>
                        </a:rPr>
                        <a:t>Section</a:t>
                      </a:r>
                      <a:r>
                        <a:rPr lang="en-US" sz="1800" baseline="0" dirty="0" smtClean="0">
                          <a:effectLst/>
                        </a:rPr>
                        <a:t> of the ESSA</a:t>
                      </a:r>
                      <a:r>
                        <a:rPr lang="en-US" sz="1800" dirty="0" smtClean="0">
                          <a:effectLst/>
                        </a:rPr>
                        <a:t> </a:t>
                      </a:r>
                      <a:r>
                        <a:rPr lang="en-US" sz="1800" dirty="0">
                          <a:effectLst/>
                        </a:rPr>
                        <a:t>plan</a:t>
                      </a:r>
                      <a:endParaRPr lang="en-US" sz="18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dirty="0">
                          <a:effectLst/>
                        </a:rPr>
                        <a:t>Number of</a:t>
                      </a:r>
                    </a:p>
                    <a:p>
                      <a:pPr marL="0" marR="0">
                        <a:spcBef>
                          <a:spcPts val="0"/>
                        </a:spcBef>
                        <a:spcAft>
                          <a:spcPts val="0"/>
                        </a:spcAft>
                      </a:pPr>
                      <a:r>
                        <a:rPr lang="en-US" sz="1800" dirty="0">
                          <a:effectLst/>
                        </a:rPr>
                        <a:t>comments</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94921">
                <a:tc>
                  <a:txBody>
                    <a:bodyPr/>
                    <a:lstStyle/>
                    <a:p>
                      <a:pPr marL="0" marR="0">
                        <a:spcBef>
                          <a:spcPts val="0"/>
                        </a:spcBef>
                        <a:spcAft>
                          <a:spcPts val="0"/>
                        </a:spcAft>
                      </a:pPr>
                      <a:r>
                        <a:rPr lang="en-US" sz="1800" dirty="0">
                          <a:effectLst/>
                        </a:rPr>
                        <a:t>1: Long Term Goals</a:t>
                      </a:r>
                      <a:endParaRPr lang="en-US" sz="18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dirty="0">
                          <a:effectLst/>
                        </a:rPr>
                        <a:t>22</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94921">
                <a:tc>
                  <a:txBody>
                    <a:bodyPr/>
                    <a:lstStyle/>
                    <a:p>
                      <a:pPr marL="0" marR="0">
                        <a:spcBef>
                          <a:spcPts val="0"/>
                        </a:spcBef>
                        <a:spcAft>
                          <a:spcPts val="0"/>
                        </a:spcAft>
                      </a:pPr>
                      <a:r>
                        <a:rPr lang="en-US" sz="1800" dirty="0">
                          <a:effectLst/>
                        </a:rPr>
                        <a:t>2: Consultation and Performance Management</a:t>
                      </a:r>
                      <a:endParaRPr lang="en-US" sz="18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dirty="0">
                          <a:effectLst/>
                        </a:rPr>
                        <a:t>14</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94921">
                <a:tc>
                  <a:txBody>
                    <a:bodyPr/>
                    <a:lstStyle/>
                    <a:p>
                      <a:pPr marL="0" marR="0">
                        <a:spcBef>
                          <a:spcPts val="0"/>
                        </a:spcBef>
                        <a:spcAft>
                          <a:spcPts val="0"/>
                        </a:spcAft>
                      </a:pPr>
                      <a:r>
                        <a:rPr lang="en-US" sz="1800" dirty="0">
                          <a:effectLst/>
                        </a:rPr>
                        <a:t>3: Academic Assessments</a:t>
                      </a:r>
                      <a:endParaRPr lang="en-US" sz="18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dirty="0" smtClean="0">
                          <a:effectLst/>
                          <a:latin typeface="+mn-lt"/>
                          <a:ea typeface="+mn-ea"/>
                          <a:cs typeface="+mn-cs"/>
                        </a:rPr>
                        <a:t>67</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481353">
                <a:tc>
                  <a:txBody>
                    <a:bodyPr/>
                    <a:lstStyle/>
                    <a:p>
                      <a:pPr marL="0" marR="0">
                        <a:spcBef>
                          <a:spcPts val="0"/>
                        </a:spcBef>
                        <a:spcAft>
                          <a:spcPts val="0"/>
                        </a:spcAft>
                      </a:pPr>
                      <a:r>
                        <a:rPr lang="en-US" sz="1800" dirty="0">
                          <a:effectLst/>
                        </a:rPr>
                        <a:t>4: Accountability, Support, and Improvement for Schools</a:t>
                      </a:r>
                      <a:endParaRPr lang="en-US" sz="18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dirty="0" smtClean="0">
                          <a:effectLst/>
                          <a:latin typeface="+mn-lt"/>
                          <a:ea typeface="+mn-ea"/>
                          <a:cs typeface="+mn-cs"/>
                        </a:rPr>
                        <a:t>21</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94921">
                <a:tc>
                  <a:txBody>
                    <a:bodyPr/>
                    <a:lstStyle/>
                    <a:p>
                      <a:pPr marL="0" marR="0">
                        <a:spcBef>
                          <a:spcPts val="0"/>
                        </a:spcBef>
                        <a:spcAft>
                          <a:spcPts val="0"/>
                        </a:spcAft>
                      </a:pPr>
                      <a:r>
                        <a:rPr lang="en-US" sz="1800">
                          <a:effectLst/>
                        </a:rPr>
                        <a:t>5: Supporting Excellent Educators</a:t>
                      </a:r>
                      <a:endParaRPr lang="en-US" sz="18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dirty="0" smtClean="0">
                          <a:effectLst/>
                        </a:rPr>
                        <a:t>16</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94921">
                <a:tc>
                  <a:txBody>
                    <a:bodyPr/>
                    <a:lstStyle/>
                    <a:p>
                      <a:pPr marL="0" marR="0">
                        <a:spcBef>
                          <a:spcPts val="0"/>
                        </a:spcBef>
                        <a:spcAft>
                          <a:spcPts val="0"/>
                        </a:spcAft>
                      </a:pPr>
                      <a:r>
                        <a:rPr lang="en-US" sz="1800">
                          <a:effectLst/>
                        </a:rPr>
                        <a:t>6: Supporting all Students</a:t>
                      </a:r>
                      <a:endParaRPr lang="en-US" sz="18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dirty="0" smtClean="0">
                          <a:effectLst/>
                        </a:rPr>
                        <a:t>18</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6"/>
                  </a:ext>
                </a:extLst>
              </a:tr>
              <a:tr h="394921">
                <a:tc>
                  <a:txBody>
                    <a:bodyPr/>
                    <a:lstStyle/>
                    <a:p>
                      <a:pPr marL="0" marR="0">
                        <a:spcBef>
                          <a:spcPts val="0"/>
                        </a:spcBef>
                        <a:spcAft>
                          <a:spcPts val="0"/>
                        </a:spcAft>
                      </a:pPr>
                      <a:r>
                        <a:rPr lang="en-US" sz="1800">
                          <a:effectLst/>
                        </a:rPr>
                        <a:t>Standards</a:t>
                      </a:r>
                      <a:endParaRPr lang="en-US" sz="18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dirty="0">
                          <a:effectLst/>
                        </a:rPr>
                        <a:t>7</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7"/>
                  </a:ext>
                </a:extLst>
              </a:tr>
              <a:tr h="394921">
                <a:tc>
                  <a:txBody>
                    <a:bodyPr/>
                    <a:lstStyle/>
                    <a:p>
                      <a:pPr marL="0" marR="0">
                        <a:spcBef>
                          <a:spcPts val="0"/>
                        </a:spcBef>
                        <a:spcAft>
                          <a:spcPts val="0"/>
                        </a:spcAft>
                      </a:pPr>
                      <a:r>
                        <a:rPr lang="en-US" sz="1800" dirty="0" smtClean="0">
                          <a:effectLst/>
                        </a:rPr>
                        <a:t>Overall </a:t>
                      </a:r>
                      <a:r>
                        <a:rPr lang="en-US" sz="1800" dirty="0">
                          <a:effectLst/>
                        </a:rPr>
                        <a:t>Plan </a:t>
                      </a:r>
                      <a:endParaRPr lang="en-US" sz="18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dirty="0">
                          <a:effectLst/>
                          <a:latin typeface="+mn-lt"/>
                          <a:ea typeface="+mn-ea"/>
                          <a:cs typeface="+mn-cs"/>
                        </a:rPr>
                        <a:t>8</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8"/>
                  </a:ext>
                </a:extLst>
              </a:tr>
            </a:tbl>
          </a:graphicData>
        </a:graphic>
      </p:graphicFrame>
      <p:sp>
        <p:nvSpPr>
          <p:cNvPr id="3" name="Title 2"/>
          <p:cNvSpPr>
            <a:spLocks noGrp="1"/>
          </p:cNvSpPr>
          <p:nvPr>
            <p:ph type="title"/>
          </p:nvPr>
        </p:nvSpPr>
        <p:spPr/>
        <p:txBody>
          <a:bodyPr/>
          <a:lstStyle/>
          <a:p>
            <a:r>
              <a:rPr lang="en-US" dirty="0" smtClean="0"/>
              <a:t>Comments Received by ESSA Plan Section</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7</a:t>
            </a:fld>
            <a:endParaRPr lang="en-US" dirty="0"/>
          </a:p>
        </p:txBody>
      </p:sp>
    </p:spTree>
    <p:extLst>
      <p:ext uri="{BB962C8B-B14F-4D97-AF65-F5344CB8AC3E}">
        <p14:creationId xmlns:p14="http://schemas.microsoft.com/office/powerpoint/2010/main" val="264032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12193"/>
            <a:ext cx="9144000" cy="4407408"/>
          </a:xfrm>
        </p:spPr>
        <p:txBody>
          <a:bodyPr/>
          <a:lstStyle/>
          <a:p>
            <a:pPr marL="228600" lvl="1">
              <a:buClr>
                <a:schemeClr val="accent1"/>
              </a:buClr>
            </a:pPr>
            <a:r>
              <a:rPr lang="en-US" sz="2400" b="1" dirty="0" smtClean="0">
                <a:solidFill>
                  <a:schemeClr val="tx1"/>
                </a:solidFill>
              </a:rPr>
              <a:t>In general, what feedback have we received?</a:t>
            </a:r>
            <a:r>
              <a:rPr lang="en-US" sz="2400" dirty="0">
                <a:solidFill>
                  <a:schemeClr val="tx1"/>
                </a:solidFill>
              </a:rPr>
              <a:t> </a:t>
            </a:r>
            <a:r>
              <a:rPr lang="en-US" dirty="0">
                <a:solidFill>
                  <a:schemeClr val="tx1"/>
                </a:solidFill>
              </a:rPr>
              <a:t>(as of March 3)</a:t>
            </a:r>
          </a:p>
          <a:p>
            <a:pPr lvl="1">
              <a:buFont typeface="Wingdings" panose="05000000000000000000" pitchFamily="2" charset="2"/>
              <a:buChar char="§"/>
            </a:pPr>
            <a:r>
              <a:rPr lang="en-US" b="1" dirty="0" smtClean="0">
                <a:solidFill>
                  <a:schemeClr val="tx1"/>
                </a:solidFill>
              </a:rPr>
              <a:t>Concerns</a:t>
            </a:r>
            <a:endParaRPr lang="en-US" b="1" dirty="0">
              <a:solidFill>
                <a:schemeClr val="tx1"/>
              </a:solidFill>
            </a:endParaRPr>
          </a:p>
          <a:p>
            <a:pPr lvl="2">
              <a:buFont typeface="Wingdings" panose="05000000000000000000" pitchFamily="2" charset="2"/>
              <a:buChar char="§"/>
            </a:pPr>
            <a:r>
              <a:rPr lang="en-US" sz="1800" dirty="0" smtClean="0"/>
              <a:t>Concerns about a lack of “genuine” parent and teacher engagement in the plan development process.</a:t>
            </a:r>
          </a:p>
          <a:p>
            <a:pPr lvl="2">
              <a:buFont typeface="Wingdings" panose="05000000000000000000" pitchFamily="2" charset="2"/>
              <a:buChar char="§"/>
            </a:pPr>
            <a:r>
              <a:rPr lang="en-US" sz="1800" dirty="0" smtClean="0"/>
              <a:t>Concern that the needs of some student groups (particularly Gifted and Twice Exceptional) are not adequately addressed in the plan.</a:t>
            </a:r>
          </a:p>
          <a:p>
            <a:pPr lvl="2">
              <a:buFont typeface="Wingdings" panose="05000000000000000000" pitchFamily="2" charset="2"/>
              <a:buChar char="§"/>
            </a:pPr>
            <a:r>
              <a:rPr lang="en-US" sz="1800" dirty="0" smtClean="0"/>
              <a:t>Mixed support for short term v. long term “other indicator” plans.</a:t>
            </a:r>
          </a:p>
          <a:p>
            <a:pPr lvl="2">
              <a:buFont typeface="Wingdings" panose="05000000000000000000" pitchFamily="2" charset="2"/>
              <a:buChar char="§"/>
            </a:pPr>
            <a:r>
              <a:rPr lang="en-US" sz="1800" dirty="0" smtClean="0"/>
              <a:t>Plan meets basic requirements, but includes no major attempts at change.</a:t>
            </a:r>
          </a:p>
          <a:p>
            <a:pPr lvl="1">
              <a:buFont typeface="Wingdings" panose="05000000000000000000" pitchFamily="2" charset="2"/>
              <a:buChar char="§"/>
            </a:pPr>
            <a:r>
              <a:rPr lang="en-US" b="1" dirty="0" smtClean="0">
                <a:solidFill>
                  <a:schemeClr val="tx1"/>
                </a:solidFill>
              </a:rPr>
              <a:t>Support</a:t>
            </a:r>
            <a:endParaRPr lang="en-US" b="1" dirty="0">
              <a:solidFill>
                <a:schemeClr val="tx1"/>
              </a:solidFill>
            </a:endParaRPr>
          </a:p>
          <a:p>
            <a:pPr lvl="2">
              <a:buFont typeface="Wingdings" panose="05000000000000000000" pitchFamily="2" charset="2"/>
              <a:buChar char="§"/>
            </a:pPr>
            <a:r>
              <a:rPr lang="en-US" sz="1800" dirty="0">
                <a:solidFill>
                  <a:schemeClr val="tx1"/>
                </a:solidFill>
              </a:rPr>
              <a:t>General support for the plan, its contents, and the effort behind it.</a:t>
            </a:r>
          </a:p>
          <a:p>
            <a:pPr lvl="2">
              <a:buFont typeface="Wingdings" panose="05000000000000000000" pitchFamily="2" charset="2"/>
              <a:buChar char="§"/>
            </a:pPr>
            <a:r>
              <a:rPr lang="en-US" sz="1800" dirty="0" smtClean="0">
                <a:solidFill>
                  <a:schemeClr val="tx1"/>
                </a:solidFill>
              </a:rPr>
              <a:t>Clear and attainable long term goals.</a:t>
            </a:r>
            <a:endParaRPr lang="en-US" sz="1800" dirty="0">
              <a:solidFill>
                <a:schemeClr val="tx1"/>
              </a:solidFill>
            </a:endParaRPr>
          </a:p>
          <a:p>
            <a:pPr lvl="2">
              <a:buFont typeface="Wingdings" panose="05000000000000000000" pitchFamily="2" charset="2"/>
              <a:buChar char="§"/>
            </a:pPr>
            <a:r>
              <a:rPr lang="en-US" sz="1800" dirty="0" smtClean="0">
                <a:solidFill>
                  <a:schemeClr val="tx1"/>
                </a:solidFill>
              </a:rPr>
              <a:t>General support for supporting excellent educators and supporting all students sections.</a:t>
            </a:r>
          </a:p>
          <a:p>
            <a:pPr lvl="2">
              <a:buFont typeface="Wingdings" panose="05000000000000000000" pitchFamily="2" charset="2"/>
              <a:buChar char="§"/>
            </a:pPr>
            <a:r>
              <a:rPr lang="en-US" sz="1800" dirty="0" smtClean="0">
                <a:solidFill>
                  <a:schemeClr val="tx1"/>
                </a:solidFill>
              </a:rPr>
              <a:t>Inclusion of diverse stakeholders in plan development.</a:t>
            </a:r>
          </a:p>
          <a:p>
            <a:pPr lvl="2">
              <a:buFont typeface="Wingdings" panose="05000000000000000000" pitchFamily="2" charset="2"/>
              <a:buChar char="§"/>
            </a:pPr>
            <a:endParaRPr lang="en-US" dirty="0">
              <a:solidFill>
                <a:schemeClr val="tx1"/>
              </a:solidFill>
            </a:endParaRPr>
          </a:p>
          <a:p>
            <a:pPr lvl="1">
              <a:buFont typeface="Wingdings" panose="05000000000000000000" pitchFamily="2" charset="2"/>
              <a:buChar char="§"/>
            </a:pPr>
            <a:endParaRPr lang="en-US" dirty="0" smtClean="0"/>
          </a:p>
          <a:p>
            <a:pPr lvl="1">
              <a:buFont typeface="Wingdings" panose="05000000000000000000" pitchFamily="2" charset="2"/>
              <a:buChar char="§"/>
            </a:pPr>
            <a:endParaRPr lang="en-US" dirty="0" smtClean="0"/>
          </a:p>
          <a:p>
            <a:endParaRPr lang="en-US" dirty="0"/>
          </a:p>
        </p:txBody>
      </p:sp>
      <p:sp>
        <p:nvSpPr>
          <p:cNvPr id="3" name="Title 2"/>
          <p:cNvSpPr>
            <a:spLocks noGrp="1"/>
          </p:cNvSpPr>
          <p:nvPr>
            <p:ph type="title"/>
          </p:nvPr>
        </p:nvSpPr>
        <p:spPr/>
        <p:txBody>
          <a:bodyPr/>
          <a:lstStyle/>
          <a:p>
            <a:r>
              <a:rPr lang="en-US" dirty="0"/>
              <a:t>Public </a:t>
            </a:r>
            <a:r>
              <a:rPr lang="en-US" dirty="0" smtClean="0"/>
              <a:t>Comments </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8</a:t>
            </a:fld>
            <a:endParaRPr lang="en-US" dirty="0"/>
          </a:p>
        </p:txBody>
      </p:sp>
    </p:spTree>
    <p:extLst>
      <p:ext uri="{BB962C8B-B14F-4D97-AF65-F5344CB8AC3E}">
        <p14:creationId xmlns:p14="http://schemas.microsoft.com/office/powerpoint/2010/main" val="3316662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r>
              <a:rPr lang="en-US" dirty="0" smtClean="0"/>
              <a:t>*Unless otherwise indicated, all recommendations reflect the consensus of the entire Hub Committee membership</a:t>
            </a:r>
            <a:endParaRPr lang="en-US" dirty="0"/>
          </a:p>
        </p:txBody>
      </p:sp>
      <p:sp>
        <p:nvSpPr>
          <p:cNvPr id="5" name="Title 4"/>
          <p:cNvSpPr>
            <a:spLocks noGrp="1"/>
          </p:cNvSpPr>
          <p:nvPr>
            <p:ph type="title"/>
          </p:nvPr>
        </p:nvSpPr>
        <p:spPr/>
        <p:txBody>
          <a:bodyPr/>
          <a:lstStyle/>
          <a:p>
            <a:r>
              <a:rPr lang="en-US" dirty="0" smtClean="0"/>
              <a:t>ESSA State Plan</a:t>
            </a:r>
            <a:br>
              <a:rPr lang="en-US" dirty="0" smtClean="0"/>
            </a:br>
            <a:r>
              <a:rPr lang="en-US" dirty="0" smtClean="0"/>
              <a:t>Hub Committee Recommendations*</a:t>
            </a:r>
            <a:endParaRPr lang="en-US" dirty="0"/>
          </a:p>
        </p:txBody>
      </p:sp>
      <p:sp>
        <p:nvSpPr>
          <p:cNvPr id="4" name="Footer Placeholder 3"/>
          <p:cNvSpPr>
            <a:spLocks noGrp="1"/>
          </p:cNvSpPr>
          <p:nvPr>
            <p:ph type="ftr" sz="quarter" idx="4294967295"/>
          </p:nvPr>
        </p:nvSpPr>
        <p:spPr>
          <a:xfrm>
            <a:off x="0" y="6265863"/>
            <a:ext cx="2895600" cy="365125"/>
          </a:xfrm>
        </p:spPr>
        <p:txBody>
          <a:bodyPr/>
          <a:lstStyle/>
          <a:p>
            <a:fld id="{757A2F4E-5D54-B04B-91BD-7E78EE1FE9FD}" type="slidenum">
              <a:rPr lang="en-US" smtClean="0"/>
              <a:pPr/>
              <a:t>9</a:t>
            </a:fld>
            <a:endParaRPr lang="en-US" dirty="0"/>
          </a:p>
        </p:txBody>
      </p:sp>
    </p:spTree>
    <p:extLst>
      <p:ext uri="{BB962C8B-B14F-4D97-AF65-F5344CB8AC3E}">
        <p14:creationId xmlns:p14="http://schemas.microsoft.com/office/powerpoint/2010/main" val="29673535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DE THEME">
  <a:themeElements>
    <a:clrScheme name="Custom 11">
      <a:dk1>
        <a:srgbClr val="5C6670"/>
      </a:dk1>
      <a:lt1>
        <a:sysClr val="window" lastClr="FFFFFF"/>
      </a:lt1>
      <a:dk2>
        <a:srgbClr val="8FC6E8"/>
      </a:dk2>
      <a:lt2>
        <a:srgbClr val="D3CCBC"/>
      </a:lt2>
      <a:accent1>
        <a:srgbClr val="488BC9"/>
      </a:accent1>
      <a:accent2>
        <a:srgbClr val="FFC846"/>
      </a:accent2>
      <a:accent3>
        <a:srgbClr val="8DC63F"/>
      </a:accent3>
      <a:accent4>
        <a:srgbClr val="6D3A5D"/>
      </a:accent4>
      <a:accent5>
        <a:srgbClr val="46797A"/>
      </a:accent5>
      <a:accent6>
        <a:srgbClr val="EF7521"/>
      </a:accent6>
      <a:hlink>
        <a:srgbClr val="0070C0"/>
      </a:hlink>
      <a:folHlink>
        <a:srgbClr val="007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CDE THEME.thmx</Template>
  <TotalTime>14093</TotalTime>
  <Words>3184</Words>
  <Application>Microsoft Office PowerPoint</Application>
  <PresentationFormat>On-screen Show (4:3)</PresentationFormat>
  <Paragraphs>297</Paragraphs>
  <Slides>43</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Museo Slab 500</vt:lpstr>
      <vt:lpstr>Times New Roman</vt:lpstr>
      <vt:lpstr>Wingdings</vt:lpstr>
      <vt:lpstr>CDE THEME</vt:lpstr>
      <vt:lpstr>Every Student Succeeds Act (ESSA) Hub Committee</vt:lpstr>
      <vt:lpstr>Agenda</vt:lpstr>
      <vt:lpstr>Stakeholder Consultation to Date</vt:lpstr>
      <vt:lpstr>Public Comment Process: Timeline</vt:lpstr>
      <vt:lpstr>Public Comment Respondents (as of March 3)</vt:lpstr>
      <vt:lpstr>Public Comment Respondents</vt:lpstr>
      <vt:lpstr>Comments Received by ESSA Plan Section</vt:lpstr>
      <vt:lpstr>Public Comments </vt:lpstr>
      <vt:lpstr>ESSA State Plan Hub Committee Recommendations*</vt:lpstr>
      <vt:lpstr>ESSA State Plan – Hub  Recommendation - Standards</vt:lpstr>
      <vt:lpstr>Standards</vt:lpstr>
      <vt:lpstr>ESSA State Plan – Hub Recommendations - Assessment</vt:lpstr>
      <vt:lpstr>Assessment</vt:lpstr>
      <vt:lpstr>Assessment</vt:lpstr>
      <vt:lpstr>Assessment</vt:lpstr>
      <vt:lpstr>ESSA State Plan – Hub Recommendations - Accountability</vt:lpstr>
      <vt:lpstr>Accountability</vt:lpstr>
      <vt:lpstr>Accountability</vt:lpstr>
      <vt:lpstr>Accountability</vt:lpstr>
      <vt:lpstr>Accountability</vt:lpstr>
      <vt:lpstr>Accountability</vt:lpstr>
      <vt:lpstr>Accountability</vt:lpstr>
      <vt:lpstr>Accountability</vt:lpstr>
      <vt:lpstr>Accountability</vt:lpstr>
      <vt:lpstr>ESSA State Plan – Hub Recommendations – School Improvement</vt:lpstr>
      <vt:lpstr>School Improvement</vt:lpstr>
      <vt:lpstr>School Improvement</vt:lpstr>
      <vt:lpstr>School Improvement</vt:lpstr>
      <vt:lpstr>ESSA State Plan – Hub Recommendations – Effective Instruction and Leadership</vt:lpstr>
      <vt:lpstr>Effective Instruction and Leadership</vt:lpstr>
      <vt:lpstr>Effective Instruction and Leadership</vt:lpstr>
      <vt:lpstr>Effective Instruction and Leadership</vt:lpstr>
      <vt:lpstr>Effective Instruction and Leadership</vt:lpstr>
      <vt:lpstr>Effective Instruction and Leadership</vt:lpstr>
      <vt:lpstr>Effective Instruction and Leadership</vt:lpstr>
      <vt:lpstr>ESSA State Plan – Hub Recommendations – Title Programs and Assurances</vt:lpstr>
      <vt:lpstr>Title Programs and Assurances</vt:lpstr>
      <vt:lpstr>Title Programs and Assurances</vt:lpstr>
      <vt:lpstr>Title Programs and Assurances</vt:lpstr>
      <vt:lpstr>Every Student Succeeds Act (ESSA) Hub Committee Final Report</vt:lpstr>
      <vt:lpstr>Hub Report</vt:lpstr>
      <vt:lpstr>Next Steps</vt:lpstr>
      <vt:lpstr>Wrap-Up</vt:lpstr>
    </vt:vector>
  </TitlesOfParts>
  <Company>Colorado State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Hunter</dc:creator>
  <cp:lastModifiedBy>Hollingshead, Jessica</cp:lastModifiedBy>
  <cp:revision>411</cp:revision>
  <cp:lastPrinted>2017-03-05T05:06:20Z</cp:lastPrinted>
  <dcterms:created xsi:type="dcterms:W3CDTF">2012-07-16T02:29:43Z</dcterms:created>
  <dcterms:modified xsi:type="dcterms:W3CDTF">2017-03-13T14:31:38Z</dcterms:modified>
</cp:coreProperties>
</file>