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ckwell" panose="02060603020205020403" pitchFamily="18"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oxI5nbiAeoNQSBdICysUuVQbp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66606ef432_2_8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166606ef432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If you are tier 1 for program or fiscal monitoring, you will see this language. Please keep in mind you COULD be tier 1 for only one department, so you may only see this language for program OR fiscal if you have a tier 1 assignment.</a:t>
            </a: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6606ef432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66606ef43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If you are tier 2 or 3 for program monitoring, you will see this language. T</a:t>
            </a:r>
            <a:r>
              <a:rPr lang="en-US" sz="1100">
                <a:highlight>
                  <a:srgbClr val="FFFFFF"/>
                </a:highlight>
              </a:rPr>
              <a:t>he process for tier II and III monitoring will be customized for each LEA. CDE will partner with the LEA to develop the plans and support them with knowing what to submit and when to submit on the program side.</a:t>
            </a:r>
            <a:endParaRPr sz="1100"/>
          </a:p>
        </p:txBody>
      </p:sp>
      <p:sp>
        <p:nvSpPr>
          <p:cNvPr id="300" name="Google Shape;300;g166606ef432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66606ef432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166606ef43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If you are tier 2 or 3 for fiscal monitoring, you will see this language.  Please note that you will need to utilize Syncplicity to submit required documentation, listed here, and also listed in your notification letter. </a:t>
            </a:r>
            <a:endParaRPr sz="1100"/>
          </a:p>
        </p:txBody>
      </p:sp>
      <p:sp>
        <p:nvSpPr>
          <p:cNvPr id="308" name="Google Shape;308;g166606ef43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66606ef432_2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166606ef432_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If you need to utilize Syncplicity, a folder will be shared with you where you can upload the requested documentation. If someone other than the authorized representative needs access to the Syncplicity folder, please request access from Kristin Crumley. This request should come from the authorized representative or include the authorized representative in an email request.</a:t>
            </a:r>
            <a:endParaRPr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66606ef43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66606ef432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CDE’s initial goal was to have the self-assessments ready to be sent on October 21st.  We anticipate sending the self-assessments to LEAs being monitored this year by the end of November…and we do thank you for your patience!</a:t>
            </a:r>
            <a:endParaRPr sz="1100"/>
          </a:p>
        </p:txBody>
      </p:sp>
      <p:sp>
        <p:nvSpPr>
          <p:cNvPr id="326" name="Google Shape;326;g166606ef432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66606ef432_2_1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66606ef432_2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Kim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66606ef432_2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166606ef432_2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The self-assessment is a tool that provides an additional level of oversight for all LEAs to ensure compliance with federal program requirements.  It’s important to note that for Tier 1 monitoring, CDE will use the information provided to determine what additional technical assistance is needed.  For Tiers II and III, the self-assessment will be a starting point for the remainder of the monitoring process.  We ask that all of the LEAs being monitored reflect on how required elements are being implemented, provide additional information through a narrative response, and identify types of support needed from CDE.  For Tiers II and III, CDE will then reach out with information on next steps.  Please refer to the LEA’s monitoring notification letter sent on September 8th for more information.  It also bears repeating that all communications will be sent to the Authorized Representative listed in the Consolidated Application for ESEA, and the ESSER III application for ESSER monitoring.  Please ensure the contact information is up to date.</a:t>
            </a:r>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66606ef432_2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166606ef432_2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Each section includes a reflection piece. The requirements of the section are listed, and a 1-5 rating scale is included. A self-rating of 1 indicates that the LEA is not implementing the requirements and would benefit from support, and a 5 indicates that the LEA is fully implementing the requirements and does not need additional support at this time.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66606ef432_2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66606ef432_2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Each section also includes a narrative piece. Please be as thorough with this section as you need to be in order to really analyze your LEA’s processes and how the requirements of each section are being met. CDE would like a very holistic view of what is working for your LEA and what isn’t in order to guide future technical assistance and training so that all LEAs can ultimately fully address federal requirements.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66606ef432_2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166606ef432_2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a:t>The final task in each section includes checkboxes for the LEA to identify what types of support would be beneficial to them moving forward. Please select any and all that apply.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a9e014277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Kristin</a:t>
            </a:r>
            <a:endParaRPr/>
          </a:p>
        </p:txBody>
      </p:sp>
      <p:sp>
        <p:nvSpPr>
          <p:cNvPr id="181" name="Google Shape;181;gfa9e014277_0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66717d5beb_1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66717d5beb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If LEAs want to prepare for the self-assessment, they can refer to the Program Requirements document for additional information. The requirements in this document will be included in the self-assessment. All 82 LEAs will be ESSER monitored in 22-23.  We will be providing additional information and training on ESEA monitoring in the near future. </a:t>
            </a:r>
            <a:endParaRPr sz="1100"/>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r>
              <a:rPr lang="en-US" sz="1100"/>
              <a:t>The indicator numbers are listed in brackets for easy search on the Program Requirements document. Searching for “ESSER” will also help direct you to the pertinent sections of the document. </a:t>
            </a:r>
            <a:endParaRPr sz="1100"/>
          </a:p>
        </p:txBody>
      </p:sp>
      <p:sp>
        <p:nvSpPr>
          <p:cNvPr id="366" name="Google Shape;366;g166717d5beb_1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68c119181a_2_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Each of the program requirements includes the statutory requirement(s) on the left, and descriptions of how LEAs can demonstrate compliance, and examples of evidence for the LEA to consider when completing the PMSA on the right side of the document.  And, again we thank you for your patience while we finalize and send the self-assessment.  (last slide).</a:t>
            </a:r>
            <a:endParaRPr sz="1100" dirty="0"/>
          </a:p>
        </p:txBody>
      </p:sp>
      <p:sp>
        <p:nvSpPr>
          <p:cNvPr id="376" name="Google Shape;376;g168c119181a_2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66606ef432_2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66606ef432_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66606ef432_2_19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66606ef432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&lt;in best Movie Phone guy voice&gt; Hello!</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My name is Bill Parsley and I am the ESSER Fiscal Monitoring Supervisor working with the Grants Fiscal team. I am joined by my colleague Hilery Morris for today’s journey into the fiscal self-assessment. Hopefully this will prove to be a useful tool for both us at CDE and for you, not only during the monitoring review, but in development and fine tuning of your grants management process.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66606ef432_2_10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66606ef432_2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We’d like to start by setting the stage regarding the purpose of the form. As part of CDE’s role, we seek to identify areas within an LEA where we can provide the most technical assistance. Knowing the rules around federal fiscal compliance are not always the most user friendly to implement, we need to get a sense of the current control environment at the LEA to know best how we can help. This form is simply our way of collecting some baseline information about the process within your LEA. It also serves as a good indicator of the types of activities we will review during the monitoring reviews. There is no self rating for this form. Instead, we are asking questions related to the policies and procedures for various fiscal processes such as procurement, time and effort and capital equipment tracking. Note every LEA selected for monitoring will need to complete this self-assessment. For those in Tiers II or III, there will be a follow-up request related to this information (most common requests will be sample documentation for transactions related to these processes. The following slides run through the actual form and provide context for each of the sections.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66606ef432_2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66606ef432_2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FSA will be distributed via email (hopefully this week or next as Kristin mentioned) with a link to a Google Doc. By design, you will have read only access to the document. Please do not request edit access; instead, your first step will be to save a copy of the FSA for your LEA. Do this by going through the File menu option and choosing the format you prefer (Google Doc, Word, PDF, etc.). This will allow you to work on the document in whatever format is most convenient for you. As you decide what format to use, keep in mind that 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copy</a:t>
            </a:r>
            <a:r>
              <a:rPr lang="en-US"/>
              <a:t> of the completed FSA will need to be submitted in Syncplicity, and that version will need a Certification signature, which we will cover in an upcoming slide.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66606ef432_2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166606ef432_2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first section of the form contains more general questions starting with a table of the actual expenditures your LEA had during the period under monitoring. Note this period can be found at the beginning of your notification letter (for this monitoring year it is all activity during FY22). The table helps CDE ensure we have all relevant general ledgers and other documentation for our monitoring reviews.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Please populate this table using actual expenditure activity your LEA had during FY22 for ESSER (all buckets of funding) and, for those LEAs selected for both, all expenditure activity for ESEA. The columns across the top of the table include the applicable grant award codes as much as possible (ESEA and State reserve have quite a few possible - please reach out if you are unsure on any awards to include). The rows along the side are the categorical breakouts for activity. These should be based on the object codes in which your LEA posts the activity in the general ledger. CDE does note not every allowable object code is an option within the award applications (they are based on what we call the “roll to the bold” process). Please populate this table based on how the activity is actually posted in the financial records. During the review, CDE will note any differences between the application and the financial records related to these application limitations and they do not end up in any report comments.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66606ef432_2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166606ef432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is just a snippet of the remainder of the FSA’s General section. We use the questions in this section to better understand your LEA’s federal grant process so that we can gauge things like the control environment, the experience with and exposure to federal grants, and the understanding of fiscal compliance requirements. Helps us identify areas of need and ways that we can come along side LEAs to offer technical assistance. Once you have the FSA, please feel free to reach out with any questions. Our hope is that information needed to answer these questions will be readily available in places like your Board policies, internal procedure documents, and financial records.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66606ef432_2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66606ef432_2_2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After the General portion of the form, the Time and Effort section focuses on questions related to your LEA’s written policies/procedures as well as the actual time &amp; effort documentation. We are looking for something that walks us through the process from A-Z. That is most likely documented through both broad Board approved policies as well as written procedures detailing the day-to-day functions. Note we have already identified written policies/procedures as a very common area for technical assistance. We are looking for the environment as it currently exists so, if your LEA does not currently have anything documented, please answer accordingly on this form. For those in monitoring tiers II and III, you can provide a brief narrative to help us get an idea of the process as the additional submission requirements noted in the notification letter.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We’ve included a few citations from the Uniform Grant Guidance (2 CFR part 200) for your reference. We also have a Resources section towards the end of the form which we will discuss shortly.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66606ef432_2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66606ef432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Much like Time and Effort, the Procurement questions focus on written policies/procedures and documentation that demonstrates your compliance with federal procurement requirements. A few questions are specific to compliance requirements that we hope are addressed as part of your LEA’s procurement process. For example, do you have additional steps in your procedures for construction related purchases or contracts that require a review for suspension or debarment? We’ve included procurement specific citations from 2 CFR part 200 for your reference as well as some construction guidance.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579839f8d_1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6579839f8d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Skip this slide if no new people are present</a:t>
            </a:r>
            <a:endParaRPr/>
          </a:p>
          <a:p>
            <a:pPr marL="0" lvl="0" indent="0" algn="l" rtl="0">
              <a:lnSpc>
                <a:spcPct val="100000"/>
              </a:lnSpc>
              <a:spcBef>
                <a:spcPts val="0"/>
              </a:spcBef>
              <a:spcAft>
                <a:spcPts val="0"/>
              </a:spcAft>
              <a:buSzPts val="1400"/>
              <a:buNone/>
            </a:pPr>
            <a:endParaRPr/>
          </a:p>
        </p:txBody>
      </p:sp>
      <p:sp>
        <p:nvSpPr>
          <p:cNvPr id="188" name="Google Shape;188;g16579839f8d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66606ef432_2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66606ef432_2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with the Time &amp; Effort and Procurement sections preceding this one, the first question focuses on the current written process. However, the rest of the questions for Capital Property and Equipment build upon those in the procurement portion, namely, now that your LEA has purchased capital items, how are they tracked? Those subsequent questions walk through various criteria surrounding the “How” and “What” related to tracking capital items. As in other sections, we also include citations for reference.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66606ef432_2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66606ef432_2_2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use of Federal funding for construction triggers some unique compliance requirements. This section’s questions attempt to assess your LEA’s compliance with those requirements. As you are completing this, please keep in mind that there is a difference between construction and minor remodeling or maintenance projects. Additional information is available at the listed citations in 34 CFR part 75 as well as in the previously mentioned Construction Guidance found on the Resources and Technical Assistance portion of CDE’s website.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66606ef432_2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166606ef432_2_2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400"/>
              <a:buNone/>
            </a:pPr>
            <a:r>
              <a:rPr lang="en-US" sz="1500"/>
              <a:t>The form itself includes some helpful resources not only when completing the form but in general when your LEA is looking to the fiscal controls around federal grants. We also encourage you to reach out to us directly with any questions (contact info at the end of the presentation).</a:t>
            </a:r>
            <a:endParaRPr sz="9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66606ef432_2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166606ef432_2_2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mentioned previously, the last section of the FSA does need the signature of an individual with signature authority at your LEA. Various options are available when uploading this page to Syncplicity. You may print then sign the page or do a digital signature. Depending on the format chosen, it may be easier to submit the Certification page separately.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fb779ba100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fb779ba100_0_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6606ef432_2_2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66606ef432_2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66606ef432_2_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6606ef43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66606ef432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Federal Programs monitoring formalizes the important relationship between CDE and Colorado LEAs in implementing effective programs using federal funds. The monitoring process utilizes both a programmatic and a fiscal lens with CDE teams working alongside LEAs to ensure they have proper processes and procedures in place to meet federal requirements. The timeline begins in late summer or early fall, and the goal is to have monitoring completed by the following spring or summer.</a:t>
            </a: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6606ef432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66606ef432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CDE strives to include as many elements into monitoring as possible, including the application review process, training and technical assistance, the self-assessment, evidence submission and review if requested by CDE, and other communications. </a:t>
            </a:r>
            <a:endParaRPr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66606ef432_2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66606ef432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a:t>
            </a:r>
            <a:endParaRPr sz="1100" dirty="0"/>
          </a:p>
        </p:txBody>
      </p:sp>
      <p:sp>
        <p:nvSpPr>
          <p:cNvPr id="232" name="Google Shape;232;g166606ef432_2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6606ef432_2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66606ef432_2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a:t>
            </a:r>
            <a:endParaRPr sz="1100" dirty="0"/>
          </a:p>
        </p:txBody>
      </p:sp>
      <p:sp>
        <p:nvSpPr>
          <p:cNvPr id="258" name="Google Shape;258;g166606ef432_2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66606ef432_9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66606ef432_9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When being monitored, LEAs are assigned as Tier 1, Tier 2, or Tier 3. These determinations are based on criteria developed by CDE and a risk assessment run by CDE.  CDE will conduct most monitoring through a desk review, but onsite monitoring activities may also occur. </a:t>
            </a: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66606ef432_9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66606ef432_9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The 21-22 monitoring cycle led to many discoveries about which processes and procedures need the most programmatic support and the most fiscal support. For the 22-23 monitoring cycle, CDE utilized both programmatic and fiscal criteria to determine monitoring tiers. The result is that each LEA has been assigned two tiers: 1 for programs, and 1 for fiscal. While many LEAs have the same tier for both programs and fiscal, some also have different tiers. Your notification letter includes specific language outlining the LEA’s responsibilities when participating in the tier assigned for both programmatic and fiscal monitoring.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38"/>
            <a:ext cx="9144000" cy="2182800"/>
          </a:xfrm>
          <a:prstGeom prst="rect">
            <a:avLst/>
          </a:prstGeom>
          <a:gradFill>
            <a:gsLst>
              <a:gs pos="0">
                <a:schemeClr val="lt1"/>
              </a:gs>
              <a:gs pos="100000">
                <a:srgbClr val="FFC846">
                  <a:alpha val="4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685801" y="3324170"/>
            <a:ext cx="7801800" cy="9735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685801" y="4675240"/>
            <a:ext cx="7801800" cy="58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21" name="Google Shape;21;p15"/>
          <p:cNvCxnSpPr/>
          <p:nvPr/>
        </p:nvCxnSpPr>
        <p:spPr>
          <a:xfrm>
            <a:off x="685801" y="2752344"/>
            <a:ext cx="7801800" cy="20400"/>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4"/>
        <p:cNvGrpSpPr/>
        <p:nvPr/>
      </p:nvGrpSpPr>
      <p:grpSpPr>
        <a:xfrm>
          <a:off x="0" y="0"/>
          <a:ext cx="0" cy="0"/>
          <a:chOff x="0" y="0"/>
          <a:chExt cx="0" cy="0"/>
        </a:xfrm>
      </p:grpSpPr>
      <p:pic>
        <p:nvPicPr>
          <p:cNvPr id="75" name="Google Shape;7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6" name="Google Shape;76;p22"/>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22"/>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9" name="Google Shape;79;p22"/>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22"/>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9144000" cy="5143497"/>
          </a:xfrm>
          <a:prstGeom prst="rect">
            <a:avLst/>
          </a:prstGeom>
          <a:noFill/>
          <a:ln>
            <a:noFill/>
          </a:ln>
        </p:spPr>
      </p:pic>
      <p:sp>
        <p:nvSpPr>
          <p:cNvPr id="87" name="Google Shape;87;p27"/>
          <p:cNvSpPr txBox="1">
            <a:spLocks noGrp="1"/>
          </p:cNvSpPr>
          <p:nvPr>
            <p:ph type="ctrTitle"/>
          </p:nvPr>
        </p:nvSpPr>
        <p:spPr>
          <a:xfrm>
            <a:off x="0" y="2595716"/>
            <a:ext cx="91440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170937"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89"/>
        <p:cNvGrpSpPr/>
        <p:nvPr/>
      </p:nvGrpSpPr>
      <p:grpSpPr>
        <a:xfrm>
          <a:off x="0" y="0"/>
          <a:ext cx="0" cy="0"/>
          <a:chOff x="0" y="0"/>
          <a:chExt cx="0" cy="0"/>
        </a:xfrm>
      </p:grpSpPr>
      <p:pic>
        <p:nvPicPr>
          <p:cNvPr id="90" name="Google Shape;90;g16579839f8d_1_15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91" name="Google Shape;91;g16579839f8d_1_15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92" name="Google Shape;92;g16579839f8d_1_15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3" name="Google Shape;93;g16579839f8d_1_15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dk1"/>
              </a:buClr>
              <a:buSzPts val="1600"/>
              <a:buChar char="•"/>
              <a:defRPr>
                <a:solidFill>
                  <a:schemeClr val="dk1"/>
                </a:solidFill>
              </a:defRPr>
            </a:lvl1pPr>
            <a:lvl2pPr marL="914400" lvl="1" indent="-292100" algn="l">
              <a:lnSpc>
                <a:spcPct val="90000"/>
              </a:lnSpc>
              <a:spcBef>
                <a:spcPts val="500"/>
              </a:spcBef>
              <a:spcAft>
                <a:spcPts val="0"/>
              </a:spcAft>
              <a:buClr>
                <a:schemeClr val="dk1"/>
              </a:buClr>
              <a:buSzPts val="1000"/>
              <a:buChar char="•"/>
              <a:defRPr sz="1600">
                <a:solidFill>
                  <a:schemeClr val="dk1"/>
                </a:solidFill>
              </a:defRPr>
            </a:lvl2pPr>
            <a:lvl3pPr marL="1371600" lvl="2" indent="-292100" algn="l">
              <a:lnSpc>
                <a:spcPct val="90000"/>
              </a:lnSpc>
              <a:spcBef>
                <a:spcPts val="500"/>
              </a:spcBef>
              <a:spcAft>
                <a:spcPts val="0"/>
              </a:spcAft>
              <a:buClr>
                <a:schemeClr val="dk1"/>
              </a:buClr>
              <a:buSzPts val="1000"/>
              <a:buChar char="•"/>
              <a:defRPr sz="1600">
                <a:solidFill>
                  <a:schemeClr val="dk1"/>
                </a:solidFill>
              </a:defRPr>
            </a:lvl3pPr>
            <a:lvl4pPr marL="1828800" lvl="3" indent="-292100" algn="l">
              <a:lnSpc>
                <a:spcPct val="90000"/>
              </a:lnSpc>
              <a:spcBef>
                <a:spcPts val="500"/>
              </a:spcBef>
              <a:spcAft>
                <a:spcPts val="0"/>
              </a:spcAft>
              <a:buClr>
                <a:schemeClr val="dk1"/>
              </a:buClr>
              <a:buSzPts val="1000"/>
              <a:buChar char="•"/>
              <a:defRPr sz="1600">
                <a:solidFill>
                  <a:schemeClr val="dk1"/>
                </a:solidFill>
              </a:defRPr>
            </a:lvl4pPr>
            <a:lvl5pPr marL="2286000" lvl="4" indent="-292100" algn="l">
              <a:lnSpc>
                <a:spcPct val="90000"/>
              </a:lnSpc>
              <a:spcBef>
                <a:spcPts val="500"/>
              </a:spcBef>
              <a:spcAft>
                <a:spcPts val="0"/>
              </a:spcAft>
              <a:buClr>
                <a:schemeClr val="dk1"/>
              </a:buClr>
              <a:buSzPts val="1000"/>
              <a:buChar char="•"/>
              <a:defRPr sz="1600">
                <a:solidFill>
                  <a:schemeClr val="dk1"/>
                </a:solidFill>
              </a:defRPr>
            </a:lvl5pPr>
            <a:lvl6pPr marL="2743200" lvl="5" indent="-292100" algn="l">
              <a:lnSpc>
                <a:spcPct val="90000"/>
              </a:lnSpc>
              <a:spcBef>
                <a:spcPts val="500"/>
              </a:spcBef>
              <a:spcAft>
                <a:spcPts val="0"/>
              </a:spcAft>
              <a:buClr>
                <a:schemeClr val="dk1"/>
              </a:buClr>
              <a:buSzPts val="1000"/>
              <a:buChar char="•"/>
              <a:defRPr sz="1600">
                <a:solidFill>
                  <a:schemeClr val="dk1"/>
                </a:solidFill>
              </a:defRPr>
            </a:lvl6pPr>
            <a:lvl7pPr marL="3200400" lvl="6" indent="-292100" algn="l">
              <a:lnSpc>
                <a:spcPct val="90000"/>
              </a:lnSpc>
              <a:spcBef>
                <a:spcPts val="500"/>
              </a:spcBef>
              <a:spcAft>
                <a:spcPts val="0"/>
              </a:spcAft>
              <a:buClr>
                <a:schemeClr val="dk1"/>
              </a:buClr>
              <a:buSzPts val="1000"/>
              <a:buChar char="•"/>
              <a:defRPr sz="1600">
                <a:solidFill>
                  <a:schemeClr val="dk1"/>
                </a:solidFill>
              </a:defRPr>
            </a:lvl7pPr>
            <a:lvl8pPr marL="3657600" lvl="7" indent="-292100" algn="l">
              <a:lnSpc>
                <a:spcPct val="90000"/>
              </a:lnSpc>
              <a:spcBef>
                <a:spcPts val="500"/>
              </a:spcBef>
              <a:spcAft>
                <a:spcPts val="0"/>
              </a:spcAft>
              <a:buClr>
                <a:schemeClr val="dk1"/>
              </a:buClr>
              <a:buSzPts val="1000"/>
              <a:buChar char="•"/>
              <a:defRPr sz="1600">
                <a:solidFill>
                  <a:schemeClr val="dk1"/>
                </a:solidFill>
              </a:defRPr>
            </a:lvl8pPr>
            <a:lvl9pPr marL="4114800" lvl="8" indent="-292100" algn="l">
              <a:lnSpc>
                <a:spcPct val="90000"/>
              </a:lnSpc>
              <a:spcBef>
                <a:spcPts val="500"/>
              </a:spcBef>
              <a:spcAft>
                <a:spcPts val="0"/>
              </a:spcAft>
              <a:buClr>
                <a:schemeClr val="dk1"/>
              </a:buClr>
              <a:buSzPts val="1000"/>
              <a:buChar char="•"/>
              <a:defRPr sz="1600">
                <a:solidFill>
                  <a:schemeClr val="dk1"/>
                </a:solidFill>
              </a:defRPr>
            </a:lvl9pPr>
          </a:lstStyle>
          <a:p>
            <a:endParaRPr/>
          </a:p>
        </p:txBody>
      </p:sp>
      <p:cxnSp>
        <p:nvCxnSpPr>
          <p:cNvPr id="94" name="Google Shape;94;g16579839f8d_1_15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95" name="Google Shape;95;g16579839f8d_1_15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pic>
        <p:nvPicPr>
          <p:cNvPr id="103" name="Google Shape;103;g168c119181a_2_1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4" name="Google Shape;104;g168c119181a_2_13"/>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68c119181a_2_13"/>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 name="Google Shape;106;g168c119181a_2_13"/>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07" name="Google Shape;107;g168c119181a_2_13"/>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g168c119181a_2_6"/>
          <p:cNvSpPr/>
          <p:nvPr/>
        </p:nvSpPr>
        <p:spPr>
          <a:xfrm>
            <a:off x="0" y="4675238"/>
            <a:ext cx="9144000" cy="2182761"/>
          </a:xfrm>
          <a:prstGeom prst="rect">
            <a:avLst/>
          </a:prstGeom>
          <a:gradFill>
            <a:gsLst>
              <a:gs pos="0">
                <a:schemeClr val="lt1"/>
              </a:gs>
              <a:gs pos="100000">
                <a:srgbClr val="FFC846">
                  <a:alpha val="4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168c119181a_2_6"/>
          <p:cNvSpPr txBox="1">
            <a:spLocks noGrp="1"/>
          </p:cNvSpPr>
          <p:nvPr>
            <p:ph type="ctrTitle"/>
          </p:nvPr>
        </p:nvSpPr>
        <p:spPr>
          <a:xfrm>
            <a:off x="685801" y="3324170"/>
            <a:ext cx="7801897"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68c119181a_2_6"/>
          <p:cNvSpPr txBox="1">
            <a:spLocks noGrp="1"/>
          </p:cNvSpPr>
          <p:nvPr>
            <p:ph type="subTitle" idx="1"/>
          </p:nvPr>
        </p:nvSpPr>
        <p:spPr>
          <a:xfrm>
            <a:off x="685801" y="4675240"/>
            <a:ext cx="7801897"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g168c119181a_2_6"/>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3" name="Google Shape;113;g168c119181a_2_6"/>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114" name="Google Shape;114;g168c119181a_2_6"/>
          <p:cNvCxnSpPr/>
          <p:nvPr/>
        </p:nvCxnSpPr>
        <p:spPr>
          <a:xfrm>
            <a:off x="685801" y="2752344"/>
            <a:ext cx="7801897" cy="20352"/>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pic>
        <p:nvPicPr>
          <p:cNvPr id="116" name="Google Shape;116;g168c119181a_2_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7" name="Google Shape;117;g168c119181a_2_19"/>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168c119181a_2_19"/>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g168c119181a_2_19"/>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20" name="Google Shape;120;g168c119181a_2_19"/>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1" name="Google Shape;121;g168c119181a_2_19"/>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2"/>
        <p:cNvGrpSpPr/>
        <p:nvPr/>
      </p:nvGrpSpPr>
      <p:grpSpPr>
        <a:xfrm>
          <a:off x="0" y="0"/>
          <a:ext cx="0" cy="0"/>
          <a:chOff x="0" y="0"/>
          <a:chExt cx="0" cy="0"/>
        </a:xfrm>
      </p:grpSpPr>
      <p:pic>
        <p:nvPicPr>
          <p:cNvPr id="123" name="Google Shape;123;g168c119181a_2_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4" name="Google Shape;124;g168c119181a_2_26"/>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68c119181a_2_26"/>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 name="Google Shape;126;g168c119181a_2_26"/>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27" name="Google Shape;127;g168c119181a_2_26"/>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8" name="Google Shape;128;g168c119181a_2_26"/>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9"/>
        <p:cNvGrpSpPr/>
        <p:nvPr/>
      </p:nvGrpSpPr>
      <p:grpSpPr>
        <a:xfrm>
          <a:off x="0" y="0"/>
          <a:ext cx="0" cy="0"/>
          <a:chOff x="0" y="0"/>
          <a:chExt cx="0" cy="0"/>
        </a:xfrm>
      </p:grpSpPr>
      <p:pic>
        <p:nvPicPr>
          <p:cNvPr id="130" name="Google Shape;130;g168c119181a_2_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1" name="Google Shape;131;g168c119181a_2_33"/>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68c119181a_2_33"/>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g168c119181a_2_33"/>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34" name="Google Shape;134;g168c119181a_2_33"/>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5" name="Google Shape;135;g168c119181a_2_33"/>
          <p:cNvPicPr preferRelativeResize="0"/>
          <p:nvPr/>
        </p:nvPicPr>
        <p:blipFill rotWithShape="1">
          <a:blip r:embed="rId4">
            <a:alphaModFix/>
          </a:blip>
          <a:srcRect/>
          <a:stretch/>
        </p:blipFill>
        <p:spPr>
          <a:xfrm>
            <a:off x="128460" y="18289"/>
            <a:ext cx="723883" cy="8277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
        <p:cNvGrpSpPr/>
        <p:nvPr/>
      </p:nvGrpSpPr>
      <p:grpSpPr>
        <a:xfrm>
          <a:off x="0" y="0"/>
          <a:ext cx="0" cy="0"/>
          <a:chOff x="0" y="0"/>
          <a:chExt cx="0" cy="0"/>
        </a:xfrm>
      </p:grpSpPr>
      <p:pic>
        <p:nvPicPr>
          <p:cNvPr id="23" name="Google Shape;23;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 name="Google Shape;24;p21"/>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1"/>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27" name="Google Shape;27;p2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 name="Google Shape;28;p21"/>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6"/>
        <p:cNvGrpSpPr/>
        <p:nvPr/>
      </p:nvGrpSpPr>
      <p:grpSpPr>
        <a:xfrm>
          <a:off x="0" y="0"/>
          <a:ext cx="0" cy="0"/>
          <a:chOff x="0" y="0"/>
          <a:chExt cx="0" cy="0"/>
        </a:xfrm>
      </p:grpSpPr>
      <p:pic>
        <p:nvPicPr>
          <p:cNvPr id="137" name="Google Shape;137;g168c119181a_2_4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8" name="Google Shape;138;g168c119181a_2_40"/>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68c119181a_2_4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g168c119181a_2_40"/>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41" name="Google Shape;141;g168c119181a_2_40"/>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2" name="Google Shape;142;g168c119181a_2_40"/>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43"/>
        <p:cNvGrpSpPr/>
        <p:nvPr/>
      </p:nvGrpSpPr>
      <p:grpSpPr>
        <a:xfrm>
          <a:off x="0" y="0"/>
          <a:ext cx="0" cy="0"/>
          <a:chOff x="0" y="0"/>
          <a:chExt cx="0" cy="0"/>
        </a:xfrm>
      </p:grpSpPr>
      <p:pic>
        <p:nvPicPr>
          <p:cNvPr id="144" name="Google Shape;144;g168c119181a_2_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5" name="Google Shape;145;g168c119181a_2_47"/>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68c119181a_2_47"/>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 name="Google Shape;147;g168c119181a_2_47"/>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48" name="Google Shape;148;g168c119181a_2_47"/>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9" name="Google Shape;149;g168c119181a_2_47"/>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0"/>
        <p:cNvGrpSpPr/>
        <p:nvPr/>
      </p:nvGrpSpPr>
      <p:grpSpPr>
        <a:xfrm>
          <a:off x="0" y="0"/>
          <a:ext cx="0" cy="0"/>
          <a:chOff x="0" y="0"/>
          <a:chExt cx="0" cy="0"/>
        </a:xfrm>
      </p:grpSpPr>
      <p:pic>
        <p:nvPicPr>
          <p:cNvPr id="151" name="Google Shape;151;g168c119181a_2_5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2" name="Google Shape;152;g168c119181a_2_54"/>
          <p:cNvSpPr txBox="1">
            <a:spLocks noGrp="1"/>
          </p:cNvSpPr>
          <p:nvPr>
            <p:ph type="title"/>
          </p:nvPr>
        </p:nvSpPr>
        <p:spPr>
          <a:xfrm>
            <a:off x="980803" y="356616"/>
            <a:ext cx="5400747"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68c119181a_2_54"/>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g168c119181a_2_54"/>
          <p:cNvPicPr preferRelativeResize="0"/>
          <p:nvPr/>
        </p:nvPicPr>
        <p:blipFill rotWithShape="1">
          <a:blip r:embed="rId3">
            <a:alphaModFix/>
          </a:blip>
          <a:srcRect/>
          <a:stretch/>
        </p:blipFill>
        <p:spPr>
          <a:xfrm>
            <a:off x="8086704" y="6172202"/>
            <a:ext cx="857291" cy="364739"/>
          </a:xfrm>
          <a:prstGeom prst="rect">
            <a:avLst/>
          </a:prstGeom>
          <a:noFill/>
          <a:ln>
            <a:noFill/>
          </a:ln>
        </p:spPr>
      </p:pic>
      <p:sp>
        <p:nvSpPr>
          <p:cNvPr id="155" name="Google Shape;155;g168c119181a_2_54"/>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6" name="Google Shape;156;g168c119181a_2_54"/>
          <p:cNvPicPr preferRelativeResize="0"/>
          <p:nvPr/>
        </p:nvPicPr>
        <p:blipFill rotWithShape="1">
          <a:blip r:embed="rId4">
            <a:alphaModFix/>
          </a:blip>
          <a:srcRect/>
          <a:stretch/>
        </p:blipFill>
        <p:spPr>
          <a:xfrm>
            <a:off x="128460" y="18289"/>
            <a:ext cx="723884" cy="8277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57"/>
        <p:cNvGrpSpPr/>
        <p:nvPr/>
      </p:nvGrpSpPr>
      <p:grpSpPr>
        <a:xfrm>
          <a:off x="0" y="0"/>
          <a:ext cx="0" cy="0"/>
          <a:chOff x="0" y="0"/>
          <a:chExt cx="0" cy="0"/>
        </a:xfrm>
      </p:grpSpPr>
      <p:pic>
        <p:nvPicPr>
          <p:cNvPr id="158" name="Google Shape;158;g168c119181a_2_61"/>
          <p:cNvPicPr preferRelativeResize="0"/>
          <p:nvPr/>
        </p:nvPicPr>
        <p:blipFill rotWithShape="1">
          <a:blip r:embed="rId2">
            <a:alphaModFix/>
          </a:blip>
          <a:srcRect/>
          <a:stretch/>
        </p:blipFill>
        <p:spPr>
          <a:xfrm>
            <a:off x="0" y="3"/>
            <a:ext cx="9143999" cy="5143499"/>
          </a:xfrm>
          <a:prstGeom prst="rect">
            <a:avLst/>
          </a:prstGeom>
          <a:noFill/>
          <a:ln>
            <a:noFill/>
          </a:ln>
        </p:spPr>
      </p:pic>
      <p:sp>
        <p:nvSpPr>
          <p:cNvPr id="159" name="Google Shape;159;g168c119181a_2_61"/>
          <p:cNvSpPr txBox="1">
            <a:spLocks noGrp="1"/>
          </p:cNvSpPr>
          <p:nvPr>
            <p:ph type="ctrTitle"/>
          </p:nvPr>
        </p:nvSpPr>
        <p:spPr>
          <a:xfrm>
            <a:off x="0" y="2595716"/>
            <a:ext cx="9144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68c119181a_2_61"/>
          <p:cNvSpPr txBox="1">
            <a:spLocks noGrp="1"/>
          </p:cNvSpPr>
          <p:nvPr>
            <p:ph type="sldNum" idx="12"/>
          </p:nvPr>
        </p:nvSpPr>
        <p:spPr>
          <a:xfrm>
            <a:off x="170937" y="642702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1"/>
        <p:cNvGrpSpPr/>
        <p:nvPr/>
      </p:nvGrpSpPr>
      <p:grpSpPr>
        <a:xfrm>
          <a:off x="0" y="0"/>
          <a:ext cx="0" cy="0"/>
          <a:chOff x="0" y="0"/>
          <a:chExt cx="0" cy="0"/>
        </a:xfrm>
      </p:grpSpPr>
      <p:sp>
        <p:nvSpPr>
          <p:cNvPr id="162" name="Google Shape;162;g168c119181a_2_65"/>
          <p:cNvSpPr txBox="1">
            <a:spLocks noGrp="1"/>
          </p:cNvSpPr>
          <p:nvPr>
            <p:ph type="body" idx="1"/>
          </p:nvPr>
        </p:nvSpPr>
        <p:spPr>
          <a:xfrm>
            <a:off x="628650" y="1554480"/>
            <a:ext cx="38862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g168c119181a_2_65"/>
          <p:cNvSpPr txBox="1">
            <a:spLocks noGrp="1"/>
          </p:cNvSpPr>
          <p:nvPr>
            <p:ph type="body" idx="2"/>
          </p:nvPr>
        </p:nvSpPr>
        <p:spPr>
          <a:xfrm>
            <a:off x="4629150" y="1554480"/>
            <a:ext cx="38862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g168c119181a_2_65"/>
          <p:cNvPicPr preferRelativeResize="0"/>
          <p:nvPr/>
        </p:nvPicPr>
        <p:blipFill rotWithShape="1">
          <a:blip r:embed="rId2">
            <a:alphaModFix/>
          </a:blip>
          <a:srcRect/>
          <a:stretch/>
        </p:blipFill>
        <p:spPr>
          <a:xfrm>
            <a:off x="8086704" y="6172202"/>
            <a:ext cx="857291" cy="364739"/>
          </a:xfrm>
          <a:prstGeom prst="rect">
            <a:avLst/>
          </a:prstGeom>
          <a:noFill/>
          <a:ln>
            <a:noFill/>
          </a:ln>
        </p:spPr>
      </p:pic>
      <p:sp>
        <p:nvSpPr>
          <p:cNvPr id="165" name="Google Shape;165;g168c119181a_2_65"/>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6" name="Google Shape;166;g168c119181a_2_6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67" name="Google Shape;167;g168c119181a_2_65"/>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8"/>
        <p:cNvGrpSpPr/>
        <p:nvPr/>
      </p:nvGrpSpPr>
      <p:grpSpPr>
        <a:xfrm>
          <a:off x="0" y="0"/>
          <a:ext cx="0" cy="0"/>
          <a:chOff x="0" y="0"/>
          <a:chExt cx="0" cy="0"/>
        </a:xfrm>
      </p:grpSpPr>
      <p:sp>
        <p:nvSpPr>
          <p:cNvPr id="169" name="Google Shape;169;g168c119181a_2_7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68c119181a_2_72"/>
          <p:cNvSpPr txBox="1">
            <a:spLocks noGrp="1"/>
          </p:cNvSpPr>
          <p:nvPr>
            <p:ph type="sldNum" idx="12"/>
          </p:nvPr>
        </p:nvSpPr>
        <p:spPr>
          <a:xfrm>
            <a:off x="24965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
        <p:cNvGrpSpPr/>
        <p:nvPr/>
      </p:nvGrpSpPr>
      <p:grpSpPr>
        <a:xfrm>
          <a:off x="0" y="0"/>
          <a:ext cx="0" cy="0"/>
          <a:chOff x="0" y="0"/>
          <a:chExt cx="0" cy="0"/>
        </a:xfrm>
      </p:grpSpPr>
      <p:pic>
        <p:nvPicPr>
          <p:cNvPr id="30" name="Google Shape;30;p26"/>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31" name="Google Shape;31;p26"/>
          <p:cNvSpPr txBox="1">
            <a:spLocks noGrp="1"/>
          </p:cNvSpPr>
          <p:nvPr>
            <p:ph type="ctrTitle"/>
          </p:nvPr>
        </p:nvSpPr>
        <p:spPr>
          <a:xfrm>
            <a:off x="-1" y="2595716"/>
            <a:ext cx="91443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pic>
        <p:nvPicPr>
          <p:cNvPr id="34" name="Google Shape;34;p1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5" name="Google Shape;35;p16"/>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16"/>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38" name="Google Shape;38;p16"/>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3"/>
          <p:cNvSpPr txBox="1">
            <a:spLocks noGrp="1"/>
          </p:cNvSpPr>
          <p:nvPr>
            <p:ph type="body" idx="1"/>
          </p:nvPr>
        </p:nvSpPr>
        <p:spPr>
          <a:xfrm>
            <a:off x="6286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46291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3"/>
          <p:cNvPicPr preferRelativeResize="0"/>
          <p:nvPr/>
        </p:nvPicPr>
        <p:blipFill rotWithShape="1">
          <a:blip r:embed="rId2">
            <a:alphaModFix/>
          </a:blip>
          <a:srcRect/>
          <a:stretch/>
        </p:blipFill>
        <p:spPr>
          <a:xfrm>
            <a:off x="8086704" y="6172202"/>
            <a:ext cx="857291" cy="364738"/>
          </a:xfrm>
          <a:prstGeom prst="rect">
            <a:avLst/>
          </a:prstGeom>
          <a:noFill/>
          <a:ln>
            <a:noFill/>
          </a:ln>
        </p:spPr>
      </p:pic>
      <p:sp>
        <p:nvSpPr>
          <p:cNvPr id="43" name="Google Shape;43;p2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2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45" name="Google Shape;45;p23"/>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8" name="Google Shape;48;p17"/>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17"/>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1" name="Google Shape;51;p1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17"/>
          <p:cNvPicPr preferRelativeResize="0"/>
          <p:nvPr/>
        </p:nvPicPr>
        <p:blipFill rotWithShape="1">
          <a:blip r:embed="rId4">
            <a:alphaModFix/>
          </a:blip>
          <a:srcRect/>
          <a:stretch/>
        </p:blipFill>
        <p:spPr>
          <a:xfrm>
            <a:off x="128460" y="18288"/>
            <a:ext cx="723885" cy="827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5" name="Google Shape;55;p18"/>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8"/>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8" name="Google Shape;58;p18"/>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8"/>
          <p:cNvPicPr preferRelativeResize="0"/>
          <p:nvPr/>
        </p:nvPicPr>
        <p:blipFill rotWithShape="1">
          <a:blip r:embed="rId4">
            <a:alphaModFix/>
          </a:blip>
          <a:srcRect/>
          <a:stretch/>
        </p:blipFill>
        <p:spPr>
          <a:xfrm>
            <a:off x="128460" y="18288"/>
            <a:ext cx="723883" cy="827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2" name="Google Shape;62;p19"/>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19"/>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65" name="Google Shape;65;p1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19"/>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9" name="Google Shape;69;p20"/>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20"/>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2" name="Google Shape;72;p2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20"/>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g168c119181a_2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g168c119181a_2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g168c119181a_2_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g168c119181a_2_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168c119181a_2_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mailto:Crumley_K@cde.state.co.us"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fedprograms/2020essaprogramrequirement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cde.state.co.us/fedprograms/2020essaprogramrequireme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mailto:morris_h@cde.state.co.us" TargetMode="External"/><Relationship Id="rId13" Type="http://schemas.openxmlformats.org/officeDocument/2006/relationships/hyperlink" Target="mailto:boylan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parsley_b@cde.state.co.us" TargetMode="External"/><Relationship Id="rId12" Type="http://schemas.openxmlformats.org/officeDocument/2006/relationships/hyperlink" Target="mailto:schelke_j@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mailto:bixler_k@cde.state.co.us" TargetMode="External"/><Relationship Id="rId11" Type="http://schemas.openxmlformats.org/officeDocument/2006/relationships/hyperlink" Target="mailto:crumley_k@cde.state.co.us" TargetMode="External"/><Relationship Id="rId5" Type="http://schemas.openxmlformats.org/officeDocument/2006/relationships/hyperlink" Target="mailto:hickman_n@cde.state.co.us" TargetMode="External"/><Relationship Id="rId10" Type="http://schemas.openxmlformats.org/officeDocument/2006/relationships/hyperlink" Target="mailto:hagemann_w@cde.state.co.us" TargetMode="External"/><Relationship Id="rId4" Type="http://schemas.openxmlformats.org/officeDocument/2006/relationships/hyperlink" Target="mailto:giessinger_t@cde.state.co.us" TargetMode="External"/><Relationship Id="rId9" Type="http://schemas.openxmlformats.org/officeDocument/2006/relationships/hyperlink" Target="mailto:jones_kristina@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www.cde.state.co.us/fedprograms/monit/inde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a:spLocks noGrp="1"/>
          </p:cNvSpPr>
          <p:nvPr>
            <p:ph type="ctrTitle"/>
          </p:nvPr>
        </p:nvSpPr>
        <p:spPr>
          <a:xfrm>
            <a:off x="900101" y="3324145"/>
            <a:ext cx="7801800" cy="973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800"/>
              <a:buFont typeface="Arial"/>
              <a:buNone/>
            </a:pPr>
            <a:r>
              <a:rPr lang="en-US" sz="46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ESEA Fall Regional Network Meetin</a:t>
            </a:r>
            <a:r>
              <a:rPr lang="en-US" sz="4600">
                <a:latin typeface="Calibri"/>
                <a:ea typeface="Calibri"/>
                <a:cs typeface="Calibri"/>
                <a:sym typeface="Calibri"/>
              </a:rPr>
              <a:t>g</a:t>
            </a:r>
            <a:endParaRPr sz="4600">
              <a:latin typeface="Calibri"/>
              <a:ea typeface="Calibri"/>
              <a:cs typeface="Calibri"/>
              <a:sym typeface="Calibri"/>
            </a:endParaRPr>
          </a:p>
        </p:txBody>
      </p:sp>
      <p:sp>
        <p:nvSpPr>
          <p:cNvPr id="177" name="Google Shape;177;p1"/>
          <p:cNvSpPr txBox="1">
            <a:spLocks noGrp="1"/>
          </p:cNvSpPr>
          <p:nvPr>
            <p:ph type="subTitle" idx="1"/>
          </p:nvPr>
        </p:nvSpPr>
        <p:spPr>
          <a:xfrm>
            <a:off x="1429200" y="4651388"/>
            <a:ext cx="6285600" cy="1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highlight>
                  <a:srgbClr val="FFFFFF"/>
                </a:highlight>
              </a:rPr>
              <a:t>November 15, 2022</a:t>
            </a:r>
            <a:endParaRPr>
              <a:highlight>
                <a:srgbClr val="FFFFFF"/>
              </a:highlight>
            </a:endParaRPr>
          </a:p>
        </p:txBody>
      </p:sp>
      <p:sp>
        <p:nvSpPr>
          <p:cNvPr id="178" name="Google Shape;178;p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66606ef432_2_83"/>
          <p:cNvSpPr txBox="1">
            <a:spLocks noGrp="1"/>
          </p:cNvSpPr>
          <p:nvPr>
            <p:ph type="title"/>
          </p:nvPr>
        </p:nvSpPr>
        <p:spPr>
          <a:xfrm>
            <a:off x="332675" y="273575"/>
            <a:ext cx="8076600" cy="1197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Notification Letters: Tier I</a:t>
            </a:r>
            <a:endParaRPr/>
          </a:p>
          <a:p>
            <a:pPr marL="0" lvl="0" indent="0" algn="l" rtl="0">
              <a:lnSpc>
                <a:spcPct val="90000"/>
              </a:lnSpc>
              <a:spcBef>
                <a:spcPts val="0"/>
              </a:spcBef>
              <a:spcAft>
                <a:spcPts val="0"/>
              </a:spcAft>
              <a:buSzPts val="2800"/>
              <a:buNone/>
            </a:pPr>
            <a:endParaRPr/>
          </a:p>
        </p:txBody>
      </p:sp>
      <p:sp>
        <p:nvSpPr>
          <p:cNvPr id="296" name="Google Shape;296;g166606ef432_2_83"/>
          <p:cNvSpPr txBox="1">
            <a:spLocks noGrp="1"/>
          </p:cNvSpPr>
          <p:nvPr>
            <p:ph type="body" idx="1"/>
          </p:nvPr>
        </p:nvSpPr>
        <p:spPr>
          <a:xfrm>
            <a:off x="332675" y="1056390"/>
            <a:ext cx="7886700" cy="580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r>
              <a:rPr lang="en-US" sz="1800" b="1"/>
              <a:t>Program Monitoring Tier I: </a:t>
            </a:r>
            <a:r>
              <a:rPr lang="en-US" sz="1800"/>
              <a:t>The Program Monitoring Self-Assessment (PMSA) will be emailed to the LEA by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October 21, 2022</a:t>
            </a:r>
            <a:r>
              <a:rPr lang="en-US" sz="1800"/>
              <a:t>. The LEA will complete and submit the PMSA for CDE staff to review. If further action is needed, a follow-up call will be scheduled between the LEA and CDE. If no further action is needed, CDE will notify the LEA by email that the program monitoring process has concluded.</a:t>
            </a:r>
            <a:endParaRPr sz="1800"/>
          </a:p>
          <a:p>
            <a:pPr marL="0" lvl="0" indent="0" algn="l" rtl="0">
              <a:lnSpc>
                <a:spcPct val="115000"/>
              </a:lnSpc>
              <a:spcBef>
                <a:spcPts val="0"/>
              </a:spcBef>
              <a:spcAft>
                <a:spcPts val="0"/>
              </a:spcAft>
              <a:buClr>
                <a:schemeClr val="dk1"/>
              </a:buClr>
              <a:buSzPts val="1100"/>
              <a:buFont typeface="Arial"/>
              <a:buNone/>
            </a:pPr>
            <a:endParaRPr sz="1800"/>
          </a:p>
          <a:p>
            <a:pPr marL="0" lvl="0" indent="0" algn="l" rtl="0">
              <a:lnSpc>
                <a:spcPct val="115000"/>
              </a:lnSpc>
              <a:spcBef>
                <a:spcPts val="1200"/>
              </a:spcBef>
              <a:spcAft>
                <a:spcPts val="0"/>
              </a:spcAft>
              <a:buClr>
                <a:schemeClr val="dk1"/>
              </a:buClr>
              <a:buSzPts val="1100"/>
              <a:buFont typeface="Arial"/>
              <a:buNone/>
            </a:pPr>
            <a:r>
              <a:rPr lang="en-US" sz="1800" b="1"/>
              <a:t>Fiscal Monitoring Tier I: </a:t>
            </a:r>
            <a:r>
              <a:rPr lang="en-US" sz="1800"/>
              <a:t>The Fiscal Self-Assessment (FSA) will be emailed to the LEA by October 21, 2022. The LEA will complete and submit the FSA for CDE staff to review. If further action is needed, CDE will send an email or schedule a follow-up call between the LEA and CDE. If no further action is needed, CDE will notify the LEA by email that the fiscal monitoring process has concluded.</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66606ef432_0_8"/>
          <p:cNvSpPr txBox="1">
            <a:spLocks noGrp="1"/>
          </p:cNvSpPr>
          <p:nvPr>
            <p:ph type="title"/>
          </p:nvPr>
        </p:nvSpPr>
        <p:spPr>
          <a:xfrm>
            <a:off x="332675" y="205175"/>
            <a:ext cx="73443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Notification Letters: Program Tier II and III</a:t>
            </a:r>
            <a:endParaRPr/>
          </a:p>
        </p:txBody>
      </p:sp>
      <p:sp>
        <p:nvSpPr>
          <p:cNvPr id="303" name="Google Shape;303;g166606ef432_0_8"/>
          <p:cNvSpPr txBox="1">
            <a:spLocks noGrp="1"/>
          </p:cNvSpPr>
          <p:nvPr>
            <p:ph type="body" idx="1"/>
          </p:nvPr>
        </p:nvSpPr>
        <p:spPr>
          <a:xfrm>
            <a:off x="249650" y="995550"/>
            <a:ext cx="8647500" cy="5492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2400"/>
              <a:buNone/>
            </a:pPr>
            <a:r>
              <a:rPr lang="en-US" sz="1800" b="1"/>
              <a:t>Program Monitoring Tier II: </a:t>
            </a:r>
            <a:r>
              <a:rPr lang="en-US" sz="1800"/>
              <a:t>The Program Monitoring Self-Assessment (PMSA)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will </a:t>
            </a:r>
            <a:r>
              <a:rPr lang="en-US" sz="1800"/>
              <a:t>be emailed to the LEA by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October 21, 2022</a:t>
            </a:r>
            <a:r>
              <a:rPr lang="en-US" sz="1800"/>
              <a:t>. The LEA will complete and submit the PMSA. CDE staff will review the program self-assessment and then </a:t>
            </a:r>
            <a:r>
              <a:rPr lang="en-US" sz="1800" b="1" i="1"/>
              <a:t>schedule a phone call or video call with the LEA to review next steps</a:t>
            </a:r>
            <a:r>
              <a:rPr lang="en-US" sz="1800"/>
              <a:t>. The next steps could include requests for additional information or submission of evidence. LEAs will use Syncplicity to submit any additional documentation. CDE will provide a written report to summarize any recommendations, corrective actions, or next steps identified through the program monitoring process. </a:t>
            </a:r>
            <a:endParaRPr sz="1800"/>
          </a:p>
          <a:p>
            <a:pPr marL="0" lvl="0" indent="0" algn="l" rtl="0">
              <a:lnSpc>
                <a:spcPct val="115000"/>
              </a:lnSpc>
              <a:spcBef>
                <a:spcPts val="0"/>
              </a:spcBef>
              <a:spcAft>
                <a:spcPts val="0"/>
              </a:spcAft>
              <a:buSzPts val="2400"/>
              <a:buNone/>
            </a:pPr>
            <a:endParaRPr sz="1800"/>
          </a:p>
          <a:p>
            <a:pPr marL="0" lvl="0" indent="0" algn="l" rtl="0">
              <a:lnSpc>
                <a:spcPct val="115000"/>
              </a:lnSpc>
              <a:spcBef>
                <a:spcPts val="0"/>
              </a:spcBef>
              <a:spcAft>
                <a:spcPts val="0"/>
              </a:spcAft>
              <a:buSzPts val="2400"/>
              <a:buNone/>
            </a:pPr>
            <a:r>
              <a:rPr lang="en-US" sz="1800" b="1"/>
              <a:t>Program Monitoring Tier III: </a:t>
            </a:r>
            <a:r>
              <a:rPr lang="en-US" sz="1800"/>
              <a:t>The Program Monitoring Self-Assessment (PMSA) will be emailed to the LEA by October 21, 2022. The LEA will complete and submit the PMSA. When CDE has reviewed the self-assessment, a planning meeting between CDE and the LEA will be scheduled to outline the process for determining which indicators will be included in the program monitoring process and provide a more detailed explanation of the LEA’s complete program monitoring process. LEAs will use Syncplicity to submit any additional documentation. CDE will provide a written report to summarize any recommendations, corrective actions, or next steps identified through the program monitoring process. </a:t>
            </a:r>
            <a:endParaRPr sz="1800"/>
          </a:p>
          <a:p>
            <a:pPr marL="0" lvl="0" indent="0" algn="l" rtl="0">
              <a:lnSpc>
                <a:spcPct val="115000"/>
              </a:lnSpc>
              <a:spcBef>
                <a:spcPts val="1200"/>
              </a:spcBef>
              <a:spcAft>
                <a:spcPts val="0"/>
              </a:spcAft>
              <a:buClr>
                <a:schemeClr val="dk1"/>
              </a:buClr>
              <a:buSzPts val="1100"/>
              <a:buFont typeface="Arial"/>
              <a:buNone/>
            </a:pPr>
            <a:endParaRPr sz="1400"/>
          </a:p>
        </p:txBody>
      </p:sp>
      <p:sp>
        <p:nvSpPr>
          <p:cNvPr id="304" name="Google Shape;304;g166606ef432_0_8"/>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66606ef432_0_15"/>
          <p:cNvSpPr txBox="1">
            <a:spLocks noGrp="1"/>
          </p:cNvSpPr>
          <p:nvPr>
            <p:ph type="title"/>
          </p:nvPr>
        </p:nvSpPr>
        <p:spPr>
          <a:xfrm>
            <a:off x="332675" y="205175"/>
            <a:ext cx="68346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Notification Letters: Fiscal Tier II and III</a:t>
            </a:r>
            <a:endParaRPr/>
          </a:p>
        </p:txBody>
      </p:sp>
      <p:sp>
        <p:nvSpPr>
          <p:cNvPr id="311" name="Google Shape;311;g166606ef432_0_15"/>
          <p:cNvSpPr txBox="1">
            <a:spLocks noGrp="1"/>
          </p:cNvSpPr>
          <p:nvPr>
            <p:ph type="body" idx="1"/>
          </p:nvPr>
        </p:nvSpPr>
        <p:spPr>
          <a:xfrm>
            <a:off x="180725" y="1029299"/>
            <a:ext cx="8855400" cy="5628900"/>
          </a:xfrm>
          <a:prstGeom prst="rect">
            <a:avLst/>
          </a:prstGeom>
          <a:noFill/>
          <a:ln>
            <a:noFill/>
          </a:ln>
        </p:spPr>
        <p:txBody>
          <a:bodyPr spcFirstLastPara="1" wrap="square" lIns="0" tIns="0" rIns="0" bIns="0"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US" sz="1500" b="1"/>
              <a:t>Fiscal Monitoring Tier II and III: </a:t>
            </a:r>
            <a:r>
              <a:rPr lang="en-US" sz="1500"/>
              <a:t>The Fiscal Self-Assessment (FSA) will be emailed to the LEA by October 21, 2022. The LEA will complete and submit the FSA. The following documents will also need to be submitted through Syncplicity in the  General Submissions folder:</a:t>
            </a:r>
            <a:endParaRPr sz="1500"/>
          </a:p>
          <a:p>
            <a:pPr marL="457200" lvl="0" indent="-323850" algn="l" rtl="0">
              <a:lnSpc>
                <a:spcPct val="115000"/>
              </a:lnSpc>
              <a:spcBef>
                <a:spcPts val="1200"/>
              </a:spcBef>
              <a:spcAft>
                <a:spcPts val="0"/>
              </a:spcAft>
              <a:buSzPts val="1500"/>
              <a:buFont typeface="Calibri"/>
              <a:buChar char="●"/>
            </a:pPr>
            <a:r>
              <a:rPr lang="en-US" sz="1500"/>
              <a:t>Detailed general ledger(s) by award (4-digit code) showing all </a:t>
            </a:r>
            <a:r>
              <a:rPr lang="en-US" sz="1500">
                <a:solidFill>
                  <a:srgbClr val="FF0000"/>
                </a:solidFill>
              </a:rPr>
              <a:t>ESEA and ESSER</a:t>
            </a:r>
            <a:r>
              <a:rPr lang="en-US" sz="1500"/>
              <a:t> activity in the period being monitored. The report(s) should show individual transactions with totals by object code, which will be used to select samples for testing.</a:t>
            </a:r>
            <a:endParaRPr sz="1500"/>
          </a:p>
          <a:p>
            <a:pPr marL="457200" lvl="0" indent="-323850" algn="l" rtl="0">
              <a:lnSpc>
                <a:spcPct val="115000"/>
              </a:lnSpc>
              <a:spcBef>
                <a:spcPts val="0"/>
              </a:spcBef>
              <a:spcAft>
                <a:spcPts val="0"/>
              </a:spcAft>
              <a:buSzPts val="1500"/>
              <a:buFont typeface="Calibri"/>
              <a:buChar char="●"/>
            </a:pPr>
            <a:r>
              <a:rPr lang="en-US" sz="1500"/>
              <a:t>A list of employees, including titles, paid with </a:t>
            </a:r>
            <a:r>
              <a:rPr lang="en-US" sz="1500">
                <a:solidFill>
                  <a:srgbClr val="FF0000"/>
                </a:solidFill>
              </a:rPr>
              <a:t>ESEA and ESSER</a:t>
            </a:r>
            <a:r>
              <a:rPr lang="en-US" sz="1500"/>
              <a:t> funds, if any. This will help identify any time and effort documentation CDE may need to request during follow up.</a:t>
            </a:r>
            <a:endParaRPr sz="1500"/>
          </a:p>
          <a:p>
            <a:pPr marL="457200" lvl="0" indent="-323850" algn="l" rtl="0">
              <a:lnSpc>
                <a:spcPct val="115000"/>
              </a:lnSpc>
              <a:spcBef>
                <a:spcPts val="0"/>
              </a:spcBef>
              <a:spcAft>
                <a:spcPts val="0"/>
              </a:spcAft>
              <a:buSzPts val="1500"/>
              <a:buFont typeface="Calibri"/>
              <a:buChar char="●"/>
            </a:pPr>
            <a:r>
              <a:rPr lang="en-US" sz="1500"/>
              <a:t>Website link to written board policies or contact information for the person who can provide board policies upon request</a:t>
            </a:r>
            <a:endParaRPr sz="1500"/>
          </a:p>
          <a:p>
            <a:pPr marL="457200" lvl="0" indent="-323850" algn="l" rtl="0">
              <a:lnSpc>
                <a:spcPct val="115000"/>
              </a:lnSpc>
              <a:spcBef>
                <a:spcPts val="0"/>
              </a:spcBef>
              <a:spcAft>
                <a:spcPts val="0"/>
              </a:spcAft>
              <a:buSzPts val="1500"/>
              <a:buFont typeface="Calibri"/>
              <a:buChar char="●"/>
            </a:pPr>
            <a:r>
              <a:rPr lang="en-US" sz="1500"/>
              <a:t>Procedure documents describing, in detail, the steps used by the LEA to process </a:t>
            </a:r>
            <a:r>
              <a:rPr lang="en-US" sz="1500">
                <a:solidFill>
                  <a:srgbClr val="FF0000"/>
                </a:solidFill>
              </a:rPr>
              <a:t>ESEA and ESSER </a:t>
            </a:r>
            <a:r>
              <a:rPr lang="en-US" sz="1500"/>
              <a:t>transactions. Note, these documents are different from the board policies noted above. Procedures should be provided for each of the processes listed below if the LEA incurred expenditures related to those processes during the period under monitoring:</a:t>
            </a:r>
            <a:endParaRPr sz="1500"/>
          </a:p>
          <a:p>
            <a:pPr marL="914400" lvl="1" indent="-323850" algn="l" rtl="0">
              <a:lnSpc>
                <a:spcPct val="115000"/>
              </a:lnSpc>
              <a:spcBef>
                <a:spcPts val="0"/>
              </a:spcBef>
              <a:spcAft>
                <a:spcPts val="0"/>
              </a:spcAft>
              <a:buSzPts val="1500"/>
              <a:buFont typeface="Calibri"/>
              <a:buChar char="○"/>
            </a:pPr>
            <a:r>
              <a:rPr lang="en-US" sz="1500"/>
              <a:t>Procurement</a:t>
            </a:r>
            <a:endParaRPr sz="1500"/>
          </a:p>
          <a:p>
            <a:pPr marL="914400" lvl="1" indent="-323850" algn="l" rtl="0">
              <a:lnSpc>
                <a:spcPct val="115000"/>
              </a:lnSpc>
              <a:spcBef>
                <a:spcPts val="0"/>
              </a:spcBef>
              <a:spcAft>
                <a:spcPts val="0"/>
              </a:spcAft>
              <a:buSzPts val="1500"/>
              <a:buFont typeface="Calibri"/>
              <a:buChar char="○"/>
            </a:pPr>
            <a:r>
              <a:rPr lang="en-US" sz="1500"/>
              <a:t>Time and Effort (Payroll)</a:t>
            </a:r>
            <a:endParaRPr sz="1500"/>
          </a:p>
          <a:p>
            <a:pPr marL="914400" lvl="1" indent="-323850" algn="l" rtl="0">
              <a:lnSpc>
                <a:spcPct val="115000"/>
              </a:lnSpc>
              <a:spcBef>
                <a:spcPts val="0"/>
              </a:spcBef>
              <a:spcAft>
                <a:spcPts val="0"/>
              </a:spcAft>
              <a:buSzPts val="1500"/>
              <a:buFont typeface="Calibri"/>
              <a:buChar char="○"/>
            </a:pPr>
            <a:r>
              <a:rPr lang="en-US" sz="1500"/>
              <a:t>Capital Property and Equipment</a:t>
            </a:r>
            <a:endParaRPr sz="1500"/>
          </a:p>
          <a:p>
            <a:pPr marL="914400" lvl="1" indent="-323850" algn="l" rtl="0">
              <a:lnSpc>
                <a:spcPct val="115000"/>
              </a:lnSpc>
              <a:spcBef>
                <a:spcPts val="0"/>
              </a:spcBef>
              <a:spcAft>
                <a:spcPts val="0"/>
              </a:spcAft>
              <a:buSzPts val="1500"/>
              <a:buFont typeface="Calibri"/>
              <a:buChar char="○"/>
            </a:pPr>
            <a:r>
              <a:rPr lang="en-US" sz="1500"/>
              <a:t>Construction </a:t>
            </a:r>
            <a:endParaRPr sz="1500"/>
          </a:p>
          <a:p>
            <a:pPr marL="0" lvl="0" indent="0" algn="l" rtl="0">
              <a:lnSpc>
                <a:spcPct val="115000"/>
              </a:lnSpc>
              <a:spcBef>
                <a:spcPts val="1200"/>
              </a:spcBef>
              <a:spcAft>
                <a:spcPts val="0"/>
              </a:spcAft>
              <a:buClr>
                <a:schemeClr val="dk1"/>
              </a:buClr>
              <a:buSzPts val="1100"/>
              <a:buFont typeface="Arial"/>
              <a:buNone/>
            </a:pPr>
            <a:r>
              <a:rPr lang="en-US" sz="1500"/>
              <a:t>After review of the Syncplicity documentation, CDE will send an email or schedule a follow-up call between the LEA and CDE to discuss any questions and request the necessary additional documentation/information.</a:t>
            </a:r>
            <a:endParaRPr sz="1500">
              <a:latin typeface="Arial"/>
              <a:ea typeface="Arial"/>
              <a:cs typeface="Arial"/>
              <a:sym typeface="Arial"/>
            </a:endParaRPr>
          </a:p>
          <a:p>
            <a:pPr marL="0" lvl="0" indent="0" algn="l" rtl="0">
              <a:lnSpc>
                <a:spcPct val="90000"/>
              </a:lnSpc>
              <a:spcBef>
                <a:spcPts val="1000"/>
              </a:spcBef>
              <a:spcAft>
                <a:spcPts val="0"/>
              </a:spcAft>
              <a:buSzPts val="2400"/>
              <a:buNone/>
            </a:pPr>
            <a:endParaRPr/>
          </a:p>
        </p:txBody>
      </p:sp>
      <p:sp>
        <p:nvSpPr>
          <p:cNvPr id="312" name="Google Shape;312;g166606ef432_0_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g166606ef432_2_1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flipH="1">
            <a:off x="1500326" y="3765758"/>
            <a:ext cx="2549675" cy="2193833"/>
          </a:xfrm>
          <a:prstGeom prst="rect">
            <a:avLst/>
          </a:prstGeom>
          <a:noFill/>
          <a:ln>
            <a:noFill/>
          </a:ln>
        </p:spPr>
      </p:pic>
      <p:sp>
        <p:nvSpPr>
          <p:cNvPr id="318" name="Google Shape;318;g166606ef432_2_114"/>
          <p:cNvSpPr txBox="1">
            <a:spLocks noGrp="1"/>
          </p:cNvSpPr>
          <p:nvPr>
            <p:ph type="title"/>
          </p:nvPr>
        </p:nvSpPr>
        <p:spPr>
          <a:xfrm>
            <a:off x="336150" y="168050"/>
            <a:ext cx="8471700" cy="65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Evidence Submission</a:t>
            </a:r>
            <a:endParaRPr/>
          </a:p>
        </p:txBody>
      </p:sp>
      <p:sp>
        <p:nvSpPr>
          <p:cNvPr id="319" name="Google Shape;319;g166606ef432_2_114"/>
          <p:cNvSpPr/>
          <p:nvPr/>
        </p:nvSpPr>
        <p:spPr>
          <a:xfrm>
            <a:off x="389825" y="883417"/>
            <a:ext cx="2549700" cy="3424800"/>
          </a:xfrm>
          <a:prstGeom prst="cloudCallout">
            <a:avLst>
              <a:gd name="adj1" fmla="val 57966"/>
              <a:gd name="adj2" fmla="val 376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What does CDE mean when they say, “the following documents will also need to be submitted through Synplicity?” </a:t>
            </a:r>
            <a:endParaRPr sz="1400" b="0" i="0" u="none" strike="noStrike" cap="none">
              <a:solidFill>
                <a:srgbClr val="000000"/>
              </a:solidFill>
              <a:latin typeface="Arial"/>
              <a:ea typeface="Arial"/>
              <a:cs typeface="Arial"/>
              <a:sym typeface="Arial"/>
            </a:endParaRPr>
          </a:p>
        </p:txBody>
      </p:sp>
      <p:sp>
        <p:nvSpPr>
          <p:cNvPr id="320" name="Google Shape;320;g166606ef432_2_114"/>
          <p:cNvSpPr txBox="1"/>
          <p:nvPr/>
        </p:nvSpPr>
        <p:spPr>
          <a:xfrm>
            <a:off x="4105600" y="4221200"/>
            <a:ext cx="4857900" cy="194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333333"/>
                </a:solidFill>
                <a:latin typeface="Arial"/>
                <a:ea typeface="Arial"/>
                <a:cs typeface="Arial"/>
                <a:sym typeface="Arial"/>
              </a:rPr>
              <a:t>•</a:t>
            </a:r>
            <a:r>
              <a:rPr lang="en-US" sz="1400" b="0" i="0" u="none" strike="noStrike" cap="none">
                <a:solidFill>
                  <a:srgbClr val="333333"/>
                </a:solidFill>
                <a:latin typeface="Calibri"/>
                <a:ea typeface="Calibri"/>
                <a:cs typeface="Calibri"/>
                <a:sym typeface="Calibri"/>
              </a:rPr>
              <a:t>CDE uses Syncplicity, a secure file platform, for all evidence uploads.</a:t>
            </a:r>
            <a:endParaRPr sz="1400" b="0" i="0" u="none" strike="noStrike" cap="none">
              <a:solidFill>
                <a:srgbClr val="333333"/>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1400" b="0" i="0" u="none" strike="noStrike" cap="none">
                <a:solidFill>
                  <a:srgbClr val="333333"/>
                </a:solidFill>
                <a:latin typeface="Arial"/>
                <a:ea typeface="Arial"/>
                <a:cs typeface="Arial"/>
                <a:sym typeface="Arial"/>
              </a:rPr>
              <a:t>•</a:t>
            </a:r>
            <a:r>
              <a:rPr lang="en-US" sz="1400" b="0" i="0" u="none" strike="noStrike" cap="none">
                <a:solidFill>
                  <a:srgbClr val="333333"/>
                </a:solidFill>
                <a:latin typeface="Calibri"/>
                <a:ea typeface="Calibri"/>
                <a:cs typeface="Calibri"/>
                <a:sym typeface="Calibri"/>
              </a:rPr>
              <a:t>CDE will be sharing a Syncplicity folder with the Authorized Representative(s).  </a:t>
            </a:r>
            <a:endParaRPr sz="1400" b="0" i="0" u="none" strike="noStrike" cap="none">
              <a:solidFill>
                <a:srgbClr val="333333"/>
              </a:solidFill>
              <a:latin typeface="Calibri"/>
              <a:ea typeface="Calibri"/>
              <a:cs typeface="Calibri"/>
              <a:sym typeface="Calibri"/>
            </a:endParaRPr>
          </a:p>
          <a:p>
            <a:pPr marL="0" marR="0" lvl="0" indent="0" algn="l" rtl="0">
              <a:lnSpc>
                <a:spcPct val="90000"/>
              </a:lnSpc>
              <a:spcBef>
                <a:spcPts val="1000"/>
              </a:spcBef>
              <a:spcAft>
                <a:spcPts val="1000"/>
              </a:spcAft>
              <a:buClr>
                <a:srgbClr val="000000"/>
              </a:buClr>
              <a:buSzPts val="1400"/>
              <a:buFont typeface="Arial"/>
              <a:buNone/>
            </a:pPr>
            <a:r>
              <a:rPr lang="en-US" sz="1400" b="0" i="0" u="none" strike="noStrike" cap="none">
                <a:solidFill>
                  <a:srgbClr val="333333"/>
                </a:solidFill>
                <a:latin typeface="Arial"/>
                <a:ea typeface="Arial"/>
                <a:cs typeface="Arial"/>
                <a:sym typeface="Arial"/>
              </a:rPr>
              <a:t>•</a:t>
            </a:r>
            <a:r>
              <a:rPr lang="en-US" sz="1400" b="0" i="0" u="none" strike="noStrike" cap="none">
                <a:solidFill>
                  <a:srgbClr val="333333"/>
                </a:solidFill>
                <a:latin typeface="Calibri"/>
                <a:ea typeface="Calibri"/>
                <a:cs typeface="Calibri"/>
                <a:sym typeface="Calibri"/>
              </a:rPr>
              <a:t>Once the Authorized Representative(s) receives the Syncplicity access email, the LEA can begin to upload any requested evidence.</a:t>
            </a:r>
            <a:endParaRPr sz="1500" b="0" i="0" u="none" strike="noStrike" cap="none">
              <a:solidFill>
                <a:srgbClr val="000000"/>
              </a:solidFill>
              <a:latin typeface="Calibri"/>
              <a:ea typeface="Calibri"/>
              <a:cs typeface="Calibri"/>
              <a:sym typeface="Calibri"/>
            </a:endParaRPr>
          </a:p>
        </p:txBody>
      </p:sp>
      <p:pic>
        <p:nvPicPr>
          <p:cNvPr id="321" name="Google Shape;321;g166606ef432_2_1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396725" y="944050"/>
            <a:ext cx="3879650" cy="3152449"/>
          </a:xfrm>
          <a:prstGeom prst="rect">
            <a:avLst/>
          </a:prstGeom>
          <a:noFill/>
          <a:ln>
            <a:noFill/>
          </a:ln>
        </p:spPr>
      </p:pic>
      <p:sp>
        <p:nvSpPr>
          <p:cNvPr id="322" name="Google Shape;322;g166606ef432_2_114"/>
          <p:cNvSpPr txBox="1"/>
          <p:nvPr/>
        </p:nvSpPr>
        <p:spPr>
          <a:xfrm>
            <a:off x="170825" y="4769875"/>
            <a:ext cx="2276400" cy="132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If someone other than the Authorized Representative needs access to the Syncplicity folder, please request this through Kristin Crumley at </a:t>
            </a:r>
            <a:r>
              <a:rPr lang="en-US" sz="1200" b="0" i="0" u="sng" strike="noStrike" cap="none">
                <a:solidFill>
                  <a:schemeClr val="hlink"/>
                </a:solidFill>
                <a:latin typeface="Calibri"/>
                <a:ea typeface="Calibri"/>
                <a:cs typeface="Calibri"/>
                <a:sym typeface="Calibri"/>
                <a:hlinkClick r:id="rId5"/>
              </a:rPr>
              <a:t>Crumley_K@cde.state.co.us</a:t>
            </a:r>
            <a:r>
              <a:rPr lang="en-US" sz="1200" b="0" i="0" u="none" strike="noStrike" cap="none">
                <a:solidFill>
                  <a:srgbClr val="000000"/>
                </a:solidFill>
                <a:latin typeface="Calibri"/>
                <a:ea typeface="Calibri"/>
                <a:cs typeface="Calibri"/>
                <a:sym typeface="Calibri"/>
              </a:rPr>
              <a:t>.</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66606ef432_0_22"/>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Updated Timeline</a:t>
            </a:r>
            <a:endParaRPr/>
          </a:p>
        </p:txBody>
      </p:sp>
      <p:sp>
        <p:nvSpPr>
          <p:cNvPr id="329" name="Google Shape;329;g166606ef432_0_22"/>
          <p:cNvSpPr txBox="1">
            <a:spLocks noGrp="1"/>
          </p:cNvSpPr>
          <p:nvPr>
            <p:ph type="body" idx="1"/>
          </p:nvPr>
        </p:nvSpPr>
        <p:spPr>
          <a:xfrm>
            <a:off x="628650" y="1253405"/>
            <a:ext cx="7886700" cy="43512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a:t>The notification letters indicated that the self-assessments would be sent on October 21, 2022.</a:t>
            </a:r>
            <a:endParaRPr/>
          </a:p>
          <a:p>
            <a:pPr marL="457200" lvl="0" indent="-381000" algn="l" rtl="0">
              <a:lnSpc>
                <a:spcPct val="90000"/>
              </a:lnSpc>
              <a:spcBef>
                <a:spcPts val="0"/>
              </a:spcBef>
              <a:spcAft>
                <a:spcPts val="0"/>
              </a:spcAft>
              <a:buSzPts val="2400"/>
              <a:buChar char="•"/>
            </a:pPr>
            <a:r>
              <a:rPr lang="en-US"/>
              <a:t>We anticipate sending the self-assessments to LEAs being monitored during the 22-23 school year by the end of November.</a:t>
            </a:r>
            <a:endParaRPr/>
          </a:p>
        </p:txBody>
      </p:sp>
      <p:sp>
        <p:nvSpPr>
          <p:cNvPr id="330" name="Google Shape;330;g166606ef432_0_22"/>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pic>
        <p:nvPicPr>
          <p:cNvPr id="331" name="Google Shape;331;g166606ef432_0_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31826" y="2813450"/>
            <a:ext cx="3080350" cy="308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66606ef432_2_123"/>
          <p:cNvSpPr txBox="1">
            <a:spLocks noGrp="1"/>
          </p:cNvSpPr>
          <p:nvPr>
            <p:ph type="ctrTitle"/>
          </p:nvPr>
        </p:nvSpPr>
        <p:spPr>
          <a:xfrm>
            <a:off x="-1" y="3460955"/>
            <a:ext cx="9144300" cy="3116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Program Monitoring Self-</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Assessment</a:t>
            </a:r>
            <a:r>
              <a:rPr lang="en-US"/>
              <a:t> (PMSA)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66606ef432_2_103"/>
          <p:cNvSpPr txBox="1">
            <a:spLocks noGrp="1"/>
          </p:cNvSpPr>
          <p:nvPr>
            <p:ph type="title"/>
          </p:nvPr>
        </p:nvSpPr>
        <p:spPr>
          <a:xfrm>
            <a:off x="332674" y="176743"/>
            <a:ext cx="6048900" cy="8985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36666"/>
              <a:buFont typeface="Arial"/>
              <a:buNone/>
            </a:pPr>
            <a:r>
              <a:rPr lang="en-US" sz="3000"/>
              <a:t>Introduction to the </a:t>
            </a:r>
            <a:endParaRPr sz="3000"/>
          </a:p>
          <a:p>
            <a:pPr marL="0" lvl="0" indent="0" algn="l" rtl="0">
              <a:lnSpc>
                <a:spcPct val="90000"/>
              </a:lnSpc>
              <a:spcBef>
                <a:spcPts val="0"/>
              </a:spcBef>
              <a:spcAft>
                <a:spcPts val="0"/>
              </a:spcAft>
              <a:buClr>
                <a:schemeClr val="dk1"/>
              </a:buClr>
              <a:buSzPct val="36666"/>
              <a:buFont typeface="Arial"/>
              <a:buNone/>
            </a:pPr>
            <a:r>
              <a:rPr lang="en-US" sz="3000"/>
              <a:t>Program Monitoring Self-Assessment</a:t>
            </a:r>
            <a:endParaRPr/>
          </a:p>
        </p:txBody>
      </p:sp>
      <p:sp>
        <p:nvSpPr>
          <p:cNvPr id="342" name="Google Shape;342;g166606ef432_2_103"/>
          <p:cNvSpPr txBox="1">
            <a:spLocks noGrp="1"/>
          </p:cNvSpPr>
          <p:nvPr>
            <p:ph type="body" idx="1"/>
          </p:nvPr>
        </p:nvSpPr>
        <p:spPr>
          <a:xfrm>
            <a:off x="330000" y="1122760"/>
            <a:ext cx="8484000" cy="11340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1000"/>
              </a:spcBef>
              <a:spcAft>
                <a:spcPts val="0"/>
              </a:spcAft>
              <a:buSzPts val="2400"/>
              <a:buNone/>
            </a:pPr>
            <a:r>
              <a:rPr lang="en-US" sz="1400" b="1">
                <a:solidFill>
                  <a:srgbClr val="202124"/>
                </a:solidFill>
                <a:highlight>
                  <a:srgbClr val="FFFFFF"/>
                </a:highlight>
              </a:rPr>
              <a:t>The Program Monitoring Self-Assessment is a tool that provides an additional level of oversight for all LEAs receiving federal funds to ensure compliance with program requirements.</a:t>
            </a:r>
            <a:endParaRPr sz="1400" b="1">
              <a:solidFill>
                <a:srgbClr val="202124"/>
              </a:solidFill>
              <a:highlight>
                <a:srgbClr val="FFFFFF"/>
              </a:highlight>
            </a:endParaRPr>
          </a:p>
          <a:p>
            <a:pPr marL="0" lvl="0" indent="0" algn="l" rtl="0">
              <a:lnSpc>
                <a:spcPct val="90000"/>
              </a:lnSpc>
              <a:spcBef>
                <a:spcPts val="1000"/>
              </a:spcBef>
              <a:spcAft>
                <a:spcPts val="0"/>
              </a:spcAft>
              <a:buSzPts val="2400"/>
              <a:buNone/>
            </a:pPr>
            <a:r>
              <a:rPr lang="en-US" sz="1400" b="1">
                <a:solidFill>
                  <a:srgbClr val="202124"/>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For Tier I monitoring, CDE will use the self-assessment results to determine what additional training, guidance, and technical support is needed and should be provided. </a:t>
            </a:r>
            <a:r>
              <a:rPr lang="en-US" sz="1400" b="1">
                <a:solidFill>
                  <a:srgbClr val="202124"/>
                </a:solidFill>
                <a:highlight>
                  <a:srgbClr val="FFFFFF"/>
                </a:highlight>
              </a:rPr>
              <a:t> For Tier II and III the self-assessment will be used as a starting place for the remainder of the monitoring process. </a:t>
            </a:r>
            <a:endParaRPr sz="1400" b="1">
              <a:solidFill>
                <a:srgbClr val="202124"/>
              </a:solidFill>
              <a:highlight>
                <a:srgbClr val="FFFFFF"/>
              </a:highlight>
            </a:endParaRPr>
          </a:p>
        </p:txBody>
      </p:sp>
      <p:sp>
        <p:nvSpPr>
          <p:cNvPr id="343" name="Google Shape;343;g166606ef432_2_103"/>
          <p:cNvSpPr txBox="1"/>
          <p:nvPr/>
        </p:nvSpPr>
        <p:spPr>
          <a:xfrm>
            <a:off x="693375" y="2304274"/>
            <a:ext cx="7530300" cy="2339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The self-assessment asks for responses to a condensed list of </a:t>
            </a:r>
            <a:r>
              <a:rPr lang="en-US" sz="1400" b="0" i="0" u="sng" strike="noStrike" cap="none">
                <a:solidFill>
                  <a:schemeClr val="hlink"/>
                </a:solidFill>
                <a:latin typeface="Calibri"/>
                <a:ea typeface="Calibri"/>
                <a:cs typeface="Calibri"/>
                <a:sym typeface="Calibri"/>
                <a:hlinkClick r:id="rId3"/>
              </a:rPr>
              <a:t>program requirements</a:t>
            </a: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LEAs are asked to</a:t>
            </a: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914400" marR="0" lvl="1"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Reflect on implementation of required elements </a:t>
            </a:r>
            <a:endParaRPr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914400" marR="0" lvl="1"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Provide additional information to CDE through a narrative response</a:t>
            </a:r>
            <a:endParaRPr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914400" marR="0" lvl="1"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Identify types of support that might be provided to the LEA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For most LEAs, once the self-assessment is complete and reviewed, the monitoring process will conclude </a:t>
            </a:r>
            <a:r>
              <a:rPr lang="en-US" sz="1400" b="1" i="0" u="none" strike="noStrike" cap="none">
                <a:solidFill>
                  <a:schemeClr val="dk1"/>
                </a:solidFill>
                <a:latin typeface="Calibri"/>
                <a:ea typeface="Calibri"/>
                <a:cs typeface="Calibri"/>
                <a:sym typeface="Calibri"/>
              </a:rPr>
              <a:t>and we will transition into providing technical assistance and support based on the self-assessment results.</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For those participating in more detailed monitoring, CDE will reach out with next steps.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Steps are outlined in more detail within the notification letter that was sent on September 8th. </a:t>
            </a:r>
            <a:endParaRPr sz="1400" b="0" i="0" u="none" strike="noStrike" cap="none">
              <a:solidFill>
                <a:srgbClr val="000000"/>
              </a:solidFill>
              <a:latin typeface="Calibri"/>
              <a:ea typeface="Calibri"/>
              <a:cs typeface="Calibri"/>
              <a:sym typeface="Calibri"/>
            </a:endParaRPr>
          </a:p>
        </p:txBody>
      </p:sp>
      <p:sp>
        <p:nvSpPr>
          <p:cNvPr id="344" name="Google Shape;344;g166606ef432_2_103"/>
          <p:cNvSpPr/>
          <p:nvPr/>
        </p:nvSpPr>
        <p:spPr>
          <a:xfrm>
            <a:off x="1915176" y="4943275"/>
            <a:ext cx="5313654" cy="1439694"/>
          </a:xfrm>
          <a:prstGeom prst="flowChartTerminator">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All monitoring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communication</a:t>
            </a:r>
            <a:r>
              <a:rPr lang="en-US" sz="1200" b="0" i="0" u="none" strike="noStrike" cap="none">
                <a:solidFill>
                  <a:schemeClr val="dk1"/>
                </a:solidFill>
                <a:latin typeface="Arial"/>
                <a:ea typeface="Arial"/>
                <a:cs typeface="Arial"/>
                <a:sym typeface="Arial"/>
              </a:rPr>
              <a:t> will be sent to the Authorized Representative(s) in the Consolidated Application for ESEA monitoring and the ESSER III application for ESSER monitoring.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Please update your Contacts if needed.</a:t>
            </a: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66606ef432_2_158"/>
          <p:cNvSpPr txBox="1">
            <a:spLocks noGrp="1"/>
          </p:cNvSpPr>
          <p:nvPr>
            <p:ph type="title"/>
          </p:nvPr>
        </p:nvSpPr>
        <p:spPr>
          <a:xfrm>
            <a:off x="332675" y="273575"/>
            <a:ext cx="7853400" cy="1197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Reflection on Implementation</a:t>
            </a:r>
            <a:endParaRPr/>
          </a:p>
        </p:txBody>
      </p:sp>
      <p:pic>
        <p:nvPicPr>
          <p:cNvPr id="350" name="Google Shape;350;g166606ef432_2_158" descr="Illustration of the re"/>
          <p:cNvPicPr preferRelativeResize="0"/>
          <p:nvPr/>
        </p:nvPicPr>
        <p:blipFill rotWithShape="1">
          <a:blip r:embed="rId3">
            <a:alphaModFix/>
          </a:blip>
          <a:srcRect/>
          <a:stretch/>
        </p:blipFill>
        <p:spPr>
          <a:xfrm>
            <a:off x="2634150" y="904225"/>
            <a:ext cx="3875700" cy="5856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66606ef432_2_164"/>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Narrative Responses</a:t>
            </a:r>
            <a:endParaRPr/>
          </a:p>
        </p:txBody>
      </p:sp>
      <p:pic>
        <p:nvPicPr>
          <p:cNvPr id="356" name="Google Shape;356;g166606ef432_2_164" descr="Each section includes a narrative piece.  Please be as thorough with this section as you need to be to be in order to really analyze your LEA's processes and how the requirements of each section are being met."/>
          <p:cNvPicPr preferRelativeResize="0"/>
          <p:nvPr/>
        </p:nvPicPr>
        <p:blipFill rotWithShape="1">
          <a:blip r:embed="rId3">
            <a:alphaModFix/>
          </a:blip>
          <a:srcRect/>
          <a:stretch/>
        </p:blipFill>
        <p:spPr>
          <a:xfrm>
            <a:off x="626388" y="1945489"/>
            <a:ext cx="7891225" cy="2967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66606ef432_2_17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Identification of Support(s)</a:t>
            </a:r>
            <a:endParaRPr/>
          </a:p>
        </p:txBody>
      </p:sp>
      <p:pic>
        <p:nvPicPr>
          <p:cNvPr id="362" name="Google Shape;362;g166606ef432_2_170" descr="The final task in each section includes checkboxes for the LEA to identify what types of support would be beneficial to them moving forward."/>
          <p:cNvPicPr preferRelativeResize="0"/>
          <p:nvPr/>
        </p:nvPicPr>
        <p:blipFill rotWithShape="1">
          <a:blip r:embed="rId3">
            <a:alphaModFix/>
          </a:blip>
          <a:srcRect l="2037"/>
          <a:stretch/>
        </p:blipFill>
        <p:spPr>
          <a:xfrm>
            <a:off x="332675" y="1331150"/>
            <a:ext cx="8658925" cy="451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a9e014277_0_70"/>
          <p:cNvSpPr txBox="1">
            <a:spLocks noGrp="1"/>
          </p:cNvSpPr>
          <p:nvPr>
            <p:ph type="ctrTitle"/>
          </p:nvPr>
        </p:nvSpPr>
        <p:spPr>
          <a:xfrm>
            <a:off x="-225" y="1265350"/>
            <a:ext cx="9144300" cy="333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a:t>ESEA and ESSER Monitoring Work Group</a:t>
            </a:r>
            <a:endParaRPr/>
          </a:p>
        </p:txBody>
      </p:sp>
      <p:sp>
        <p:nvSpPr>
          <p:cNvPr id="184" name="Google Shape;184;gfa9e014277_0_70"/>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66717d5beb_1_34"/>
          <p:cNvSpPr txBox="1">
            <a:spLocks noGrp="1"/>
          </p:cNvSpPr>
          <p:nvPr>
            <p:ph type="body" idx="1"/>
          </p:nvPr>
        </p:nvSpPr>
        <p:spPr>
          <a:xfrm>
            <a:off x="249650" y="1253400"/>
            <a:ext cx="4697700" cy="510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a:t>LEAs can begin to review the requirements that will be included in the self-assessment, including, but not limited to, the following:</a:t>
            </a:r>
            <a:endParaRPr/>
          </a:p>
          <a:p>
            <a:pPr marL="457200" lvl="0" indent="-368300" algn="l" rtl="0">
              <a:lnSpc>
                <a:spcPct val="90000"/>
              </a:lnSpc>
              <a:spcBef>
                <a:spcPts val="1000"/>
              </a:spcBef>
              <a:spcAft>
                <a:spcPts val="0"/>
              </a:spcAft>
              <a:buSzPts val="2200"/>
              <a:buChar char="❏"/>
            </a:pPr>
            <a:r>
              <a:rPr lang="en-US" sz="2200"/>
              <a:t>Safe Return to In-Person Instruction Plan [SE 7.1]</a:t>
            </a:r>
            <a:endParaRPr sz="2200"/>
          </a:p>
          <a:p>
            <a:pPr marL="457200" lvl="0" indent="-368300" algn="l" rtl="0">
              <a:lnSpc>
                <a:spcPct val="90000"/>
              </a:lnSpc>
              <a:spcBef>
                <a:spcPts val="0"/>
              </a:spcBef>
              <a:spcAft>
                <a:spcPts val="0"/>
              </a:spcAft>
              <a:buSzPts val="2200"/>
              <a:buChar char="❏"/>
            </a:pPr>
            <a:r>
              <a:rPr lang="en-US" sz="2200"/>
              <a:t>LEA Use of Funds Plan [SE 7.2]</a:t>
            </a:r>
            <a:endParaRPr sz="2200"/>
          </a:p>
          <a:p>
            <a:pPr marL="457200" lvl="0" indent="-368300" algn="l" rtl="0">
              <a:lnSpc>
                <a:spcPct val="90000"/>
              </a:lnSpc>
              <a:spcBef>
                <a:spcPts val="0"/>
              </a:spcBef>
              <a:spcAft>
                <a:spcPts val="0"/>
              </a:spcAft>
              <a:buSzPts val="2200"/>
              <a:buChar char="❏"/>
            </a:pPr>
            <a:r>
              <a:rPr lang="en-US" sz="2200"/>
              <a:t>ESSER III Learning Loss Set-Aside [ID 7.1]</a:t>
            </a:r>
            <a:endParaRPr sz="2200"/>
          </a:p>
          <a:p>
            <a:pPr marL="457200" lvl="0" indent="-368300" algn="l" rtl="0">
              <a:lnSpc>
                <a:spcPct val="90000"/>
              </a:lnSpc>
              <a:spcBef>
                <a:spcPts val="0"/>
              </a:spcBef>
              <a:spcAft>
                <a:spcPts val="0"/>
              </a:spcAft>
              <a:buSzPts val="2200"/>
              <a:buChar char="❏"/>
            </a:pPr>
            <a:r>
              <a:rPr lang="en-US" sz="2200"/>
              <a:t>Use of Funds [ID 9.1]</a:t>
            </a:r>
            <a:endParaRPr sz="2200"/>
          </a:p>
          <a:p>
            <a:pPr marL="457200" lvl="0" indent="-368300" algn="l" rtl="0">
              <a:lnSpc>
                <a:spcPct val="90000"/>
              </a:lnSpc>
              <a:spcBef>
                <a:spcPts val="0"/>
              </a:spcBef>
              <a:spcAft>
                <a:spcPts val="0"/>
              </a:spcAft>
              <a:buSzPts val="2200"/>
              <a:buChar char="❏"/>
            </a:pPr>
            <a:r>
              <a:rPr lang="en-US" sz="2200"/>
              <a:t>ESSER I Equitable Services [SE 9.11, FR 9.4]</a:t>
            </a:r>
            <a:endParaRPr sz="2200"/>
          </a:p>
          <a:p>
            <a:pPr marL="0" lvl="0" indent="0" algn="l" rtl="0">
              <a:lnSpc>
                <a:spcPct val="90000"/>
              </a:lnSpc>
              <a:spcBef>
                <a:spcPts val="1000"/>
              </a:spcBef>
              <a:spcAft>
                <a:spcPts val="0"/>
              </a:spcAft>
              <a:buSzPts val="2400"/>
              <a:buNone/>
            </a:pPr>
            <a:endParaRPr/>
          </a:p>
        </p:txBody>
      </p:sp>
      <p:sp>
        <p:nvSpPr>
          <p:cNvPr id="369" name="Google Shape;369;g166717d5beb_1_34"/>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sp>
        <p:nvSpPr>
          <p:cNvPr id="370" name="Google Shape;370;g166717d5beb_1_34"/>
          <p:cNvSpPr txBox="1">
            <a:spLocks noGrp="1"/>
          </p:cNvSpPr>
          <p:nvPr>
            <p:ph type="title"/>
          </p:nvPr>
        </p:nvSpPr>
        <p:spPr>
          <a:xfrm>
            <a:off x="364200" y="191225"/>
            <a:ext cx="8718300" cy="577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How can I get started? </a:t>
            </a:r>
            <a:endParaRPr/>
          </a:p>
        </p:txBody>
      </p:sp>
      <p:pic>
        <p:nvPicPr>
          <p:cNvPr id="371" name="Google Shape;371;g166717d5beb_1_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47425" y="1253400"/>
            <a:ext cx="3962201" cy="3043300"/>
          </a:xfrm>
          <a:prstGeom prst="rect">
            <a:avLst/>
          </a:prstGeom>
          <a:noFill/>
          <a:ln>
            <a:noFill/>
          </a:ln>
        </p:spPr>
      </p:pic>
      <p:sp>
        <p:nvSpPr>
          <p:cNvPr id="372" name="Google Shape;372;g166717d5beb_1_34"/>
          <p:cNvSpPr txBox="1"/>
          <p:nvPr/>
        </p:nvSpPr>
        <p:spPr>
          <a:xfrm>
            <a:off x="4947425" y="4413675"/>
            <a:ext cx="3854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https://www.cde.state.co.us/fedprograms/2020essaprogramrequirements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3" name="Google Shape;373;g166717d5beb_1_34"/>
          <p:cNvSpPr/>
          <p:nvPr/>
        </p:nvSpPr>
        <p:spPr>
          <a:xfrm>
            <a:off x="1820400" y="5238700"/>
            <a:ext cx="5805900" cy="1341000"/>
          </a:xfrm>
          <a:prstGeom prst="doubleWave">
            <a:avLst>
              <a:gd name="adj1" fmla="val 6250"/>
              <a:gd name="adj2"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All 82 LEAs will be monitored for ESSER in 22-23 so we are prioritizing our work on the ESSER portion of the self-assessment. Additional information about ESEA monitoring will be provided soon. </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g168c119181a_2_76" descr="Each of the program requirements includes the statutory requirement(s) on the left, and descriptions of how LEAs can demonstrate compliance, and examples of evidence for the LEA to consider when completing the PMSA on the right side of the document.  "/>
          <p:cNvSpPr/>
          <p:nvPr/>
        </p:nvSpPr>
        <p:spPr>
          <a:xfrm>
            <a:off x="478631" y="0"/>
            <a:ext cx="2436019" cy="3400426"/>
          </a:xfrm>
          <a:prstGeom prst="flowChartDocumen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g168c119181a_2_76" descr="Each of the program requirements includes the statutory requirement(s) on the left, and descriptions of how LEAs can demonstrate compliance, and examples of evidence for the LEA to consider when completing the PMSA on the right side of the document.  "/>
          <p:cNvSpPr txBox="1">
            <a:spLocks noGrp="1"/>
          </p:cNvSpPr>
          <p:nvPr>
            <p:ph type="title"/>
          </p:nvPr>
        </p:nvSpPr>
        <p:spPr>
          <a:xfrm>
            <a:off x="628650" y="171162"/>
            <a:ext cx="2130137" cy="2371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How to Read Each Indicator</a:t>
            </a:r>
            <a:endParaRPr/>
          </a:p>
        </p:txBody>
      </p:sp>
      <p:pic>
        <p:nvPicPr>
          <p:cNvPr id="380" name="Google Shape;380;g168c119181a_2_76" descr="Each of the program requirements includes the statutory requirement(s) on the left, and descriptions of how LEAs can demonstrate compliance, and examples of evidence for the LEA to consider when completing the PMSA on the right side of the document.  "/>
          <p:cNvPicPr preferRelativeResize="0"/>
          <p:nvPr/>
        </p:nvPicPr>
        <p:blipFill rotWithShape="1">
          <a:blip r:embed="rId3">
            <a:alphaModFix/>
          </a:blip>
          <a:srcRect/>
          <a:stretch/>
        </p:blipFill>
        <p:spPr>
          <a:xfrm>
            <a:off x="2569450" y="1537123"/>
            <a:ext cx="6243375" cy="4385949"/>
          </a:xfrm>
          <a:prstGeom prst="rect">
            <a:avLst/>
          </a:prstGeom>
          <a:noFill/>
          <a:ln>
            <a:noFill/>
          </a:ln>
        </p:spPr>
      </p:pic>
      <p:sp>
        <p:nvSpPr>
          <p:cNvPr id="381" name="Google Shape;381;g168c119181a_2_76" descr="Each of the program requirements includes the statutory requirement(s) on the left, and descriptions of how LEAs can demonstrate compliance, and examples of evidence for the LEA to consider when completing the PMSA on the right side of the document.  "/>
          <p:cNvSpPr txBox="1">
            <a:spLocks noGrp="1"/>
          </p:cNvSpPr>
          <p:nvPr>
            <p:ph type="sldNum" idx="12"/>
          </p:nvPr>
        </p:nvSpPr>
        <p:spPr>
          <a:xfrm>
            <a:off x="8194857" y="6356350"/>
            <a:ext cx="469082"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200"/>
              <a:buNone/>
            </a:pPr>
            <a:fld id="{00000000-1234-1234-1234-123412341234}" type="slidenum">
              <a:rPr lang="en-US" sz="1200">
                <a:solidFill>
                  <a:srgbClr val="888888"/>
                </a:solidFill>
              </a:rPr>
              <a:t>21</a:t>
            </a:fld>
            <a:endParaRPr sz="1200">
              <a:solidFill>
                <a:srgbClr val="888888"/>
              </a:solidFill>
            </a:endParaRPr>
          </a:p>
        </p:txBody>
      </p:sp>
      <p:sp>
        <p:nvSpPr>
          <p:cNvPr id="382" name="Google Shape;382;g168c119181a_2_76" descr="Each of the program requirements includes the statutory requirement(s) on the left, and descriptions of how LEAs can demonstrate compliance, and examples of evidence for the LEA to consider when completing the PMSA on the right side of the document.  "/>
          <p:cNvSpPr/>
          <p:nvPr/>
        </p:nvSpPr>
        <p:spPr>
          <a:xfrm>
            <a:off x="195750" y="3478800"/>
            <a:ext cx="3547746" cy="3184650"/>
          </a:xfrm>
          <a:prstGeom prst="irregularSeal1">
            <a:avLst/>
          </a:prstGeom>
          <a:solidFill>
            <a:srgbClr val="FFC84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Any information gathered now will support the completion of the self-assessment when it is available.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66606ef432_2_176">
            <a:extLst>
              <a:ext uri="{C183D7F6-B498-43B3-948B-1728B52AA6E4}">
                <adec:decorative xmlns:adec="http://schemas.microsoft.com/office/drawing/2017/decorative" val="1"/>
              </a:ext>
            </a:extLst>
          </p:cNvPr>
          <p:cNvSpPr txBox="1">
            <a:spLocks noGrp="1"/>
          </p:cNvSpPr>
          <p:nvPr>
            <p:ph type="body" idx="1"/>
          </p:nvPr>
        </p:nvSpPr>
        <p:spPr>
          <a:xfrm>
            <a:off x="628650" y="2072640"/>
            <a:ext cx="7886700" cy="5801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p:txBody>
      </p:sp>
      <p:sp>
        <p:nvSpPr>
          <p:cNvPr id="388" name="Google Shape;388;g166606ef432_2_176"/>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Discussion</a:t>
            </a:r>
            <a:endParaRPr/>
          </a:p>
        </p:txBody>
      </p:sp>
      <p:pic>
        <p:nvPicPr>
          <p:cNvPr id="389" name="Google Shape;389;g166606ef432_2_1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26389" y="1623975"/>
            <a:ext cx="4691225" cy="361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66606ef432_2_195"/>
          <p:cNvSpPr txBox="1">
            <a:spLocks noGrp="1"/>
          </p:cNvSpPr>
          <p:nvPr>
            <p:ph type="ctrTitle"/>
          </p:nvPr>
        </p:nvSpPr>
        <p:spPr>
          <a:xfrm>
            <a:off x="-1" y="3460955"/>
            <a:ext cx="9144300" cy="3116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Fiscal Self-Assessment Training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66606ef432_2_109"/>
          <p:cNvSpPr txBox="1">
            <a:spLocks noGrp="1"/>
          </p:cNvSpPr>
          <p:nvPr>
            <p:ph type="title"/>
          </p:nvPr>
        </p:nvSpPr>
        <p:spPr>
          <a:xfrm>
            <a:off x="332675" y="176733"/>
            <a:ext cx="8066100" cy="898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3000"/>
              <a:t>Introduction to Fiscal Self-Assessment (FSA) </a:t>
            </a:r>
            <a:endParaRPr/>
          </a:p>
        </p:txBody>
      </p:sp>
      <p:sp>
        <p:nvSpPr>
          <p:cNvPr id="400" name="Google Shape;400;g166606ef432_2_109"/>
          <p:cNvSpPr txBox="1"/>
          <p:nvPr/>
        </p:nvSpPr>
        <p:spPr>
          <a:xfrm>
            <a:off x="84150" y="1335600"/>
            <a:ext cx="8975700" cy="41868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The FSA is a series of questions to help gauge the control environment at the LEA</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The form is </a:t>
            </a:r>
            <a:r>
              <a:rPr lang="en-US" sz="2000" b="0" i="0" u="sng" strike="noStrike" cap="none">
                <a:solidFill>
                  <a:srgbClr val="000000"/>
                </a:solidFill>
                <a:latin typeface="Calibri"/>
                <a:ea typeface="Calibri"/>
                <a:cs typeface="Calibri"/>
                <a:sym typeface="Calibri"/>
              </a:rPr>
              <a:t>not</a:t>
            </a:r>
            <a:r>
              <a:rPr lang="en-US" sz="2000" b="0" i="0" u="none" strike="noStrike" cap="none">
                <a:solidFill>
                  <a:srgbClr val="000000"/>
                </a:solidFill>
                <a:latin typeface="Calibri"/>
                <a:ea typeface="Calibri"/>
                <a:cs typeface="Calibri"/>
                <a:sym typeface="Calibri"/>
              </a:rPr>
              <a:t> used to self-identify strengths and weaknesses or provide a rating but rather gather responses related to general fiscal compliance</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LEAs are asked questions pertaining to:</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Documented policies/procedures</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Federal grant experience</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General categories of award expenses for period under monitoring</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chemeClr val="dk1"/>
                </a:solidFill>
                <a:latin typeface="Calibri"/>
                <a:ea typeface="Calibri"/>
                <a:cs typeface="Calibri"/>
                <a:sym typeface="Calibri"/>
              </a:rPr>
              <a:t>Answers certified via attestation by official representative of LEA</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Every self-assessment is reviewed for opportunities for specific technical assistance</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For LEAs in Tier I, the monitoring engagement ends after this step </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For LEAs in Tier II or III, CDE will reach out with any clarification questions and transaction sample requests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66606ef432_2_199" descr="The FSA will be distributed via email with a link to a Google doc.  By design, you will have ready only access to the documents.  Do not request edit access; instead, save a copy of the FSA for your LEA."/>
          <p:cNvSpPr txBox="1">
            <a:spLocks noGrp="1"/>
          </p:cNvSpPr>
          <p:nvPr>
            <p:ph type="title"/>
          </p:nvPr>
        </p:nvSpPr>
        <p:spPr>
          <a:xfrm>
            <a:off x="289000" y="81917"/>
            <a:ext cx="6925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Save a Copy of the Fiscal Self-Assessment for Your LEA</a:t>
            </a:r>
            <a:endParaRPr/>
          </a:p>
        </p:txBody>
      </p:sp>
      <p:sp>
        <p:nvSpPr>
          <p:cNvPr id="406" name="Google Shape;406;g166606ef432_2_199" descr="The FSA will be distributed via email with a link to a Google doc.  By design, you will have ready only access to the documents.  Do not request edit access; instead, save a copy of the FSA for your LEA."/>
          <p:cNvSpPr txBox="1">
            <a:spLocks noGrp="1"/>
          </p:cNvSpPr>
          <p:nvPr>
            <p:ph type="body" idx="1"/>
          </p:nvPr>
        </p:nvSpPr>
        <p:spPr>
          <a:xfrm>
            <a:off x="187650" y="1041999"/>
            <a:ext cx="7886700" cy="994800"/>
          </a:xfrm>
          <a:prstGeom prst="rect">
            <a:avLst/>
          </a:prstGeom>
          <a:noFill/>
          <a:ln>
            <a:noFill/>
          </a:ln>
        </p:spPr>
        <p:txBody>
          <a:bodyPr spcFirstLastPara="1" wrap="square" lIns="0" tIns="0" rIns="0" bIns="0" anchor="t" anchorCtr="0">
            <a:normAutofit fontScale="77500" lnSpcReduction="20000"/>
          </a:bodyPr>
          <a:lstStyle/>
          <a:p>
            <a:pPr marL="457200" lvl="0" indent="-346710" algn="l" rtl="0">
              <a:lnSpc>
                <a:spcPct val="90000"/>
              </a:lnSpc>
              <a:spcBef>
                <a:spcPts val="1000"/>
              </a:spcBef>
              <a:spcAft>
                <a:spcPts val="0"/>
              </a:spcAft>
              <a:buSzPct val="100000"/>
              <a:buAutoNum type="arabicPeriod"/>
            </a:pPr>
            <a:r>
              <a:rPr lang="en-US"/>
              <a:t>Open link from CDE (</a:t>
            </a:r>
            <a:r>
              <a:rPr lang="en-US" b="1"/>
              <a:t>do not request access</a:t>
            </a:r>
            <a:r>
              <a:rPr lang="en-US"/>
              <a:t>) and save a copy for your LEA</a:t>
            </a:r>
            <a:endParaRPr/>
          </a:p>
          <a:p>
            <a:pPr marL="457200" lvl="0" indent="-346710" algn="l" rtl="0">
              <a:lnSpc>
                <a:spcPct val="90000"/>
              </a:lnSpc>
              <a:spcBef>
                <a:spcPts val="0"/>
              </a:spcBef>
              <a:spcAft>
                <a:spcPts val="0"/>
              </a:spcAft>
              <a:buSzPct val="100000"/>
              <a:buAutoNum type="arabicPeriod"/>
            </a:pPr>
            <a:r>
              <a:rPr lang="en-US"/>
              <a:t>Can be copied into a Google Drive, saved as a Google Doc, or downloaded into a variety of formats</a:t>
            </a:r>
            <a:endParaRPr/>
          </a:p>
          <a:p>
            <a:pPr marL="457200" lvl="0" indent="-346710" algn="l" rtl="0">
              <a:lnSpc>
                <a:spcPct val="90000"/>
              </a:lnSpc>
              <a:spcBef>
                <a:spcPts val="0"/>
              </a:spcBef>
              <a:spcAft>
                <a:spcPts val="0"/>
              </a:spcAft>
              <a:buSzPct val="100000"/>
              <a:buAutoNum type="arabicPeriod"/>
            </a:pPr>
            <a:r>
              <a:rPr lang="en-US"/>
              <a:t>Final document submitted via Syncplicity</a:t>
            </a:r>
            <a:endParaRPr/>
          </a:p>
        </p:txBody>
      </p:sp>
      <p:pic>
        <p:nvPicPr>
          <p:cNvPr id="407" name="Google Shape;407;g166606ef432_2_199" descr="The FSA will be distributed via email with a link to a Google doc.  By design, you will have ready only access to the documents.  Do not request edit access; instead, save a copy of the FSA for your LEA.">
            <a:extLst>
              <a:ext uri="{C183D7F6-B498-43B3-948B-1728B52AA6E4}">
                <adec:decorative xmlns:adec="http://schemas.microsoft.com/office/drawing/2017/decorative" val="1"/>
              </a:ext>
            </a:extLst>
          </p:cNvPr>
          <p:cNvPicPr preferRelativeResize="0"/>
          <p:nvPr/>
        </p:nvPicPr>
        <p:blipFill rotWithShape="1">
          <a:blip r:embed="rId3">
            <a:alphaModFix/>
          </a:blip>
          <a:srcRect r="24749" b="12715"/>
          <a:stretch/>
        </p:blipFill>
        <p:spPr>
          <a:xfrm>
            <a:off x="791325" y="1960563"/>
            <a:ext cx="7561350" cy="4419225"/>
          </a:xfrm>
          <a:prstGeom prst="rect">
            <a:avLst/>
          </a:prstGeom>
          <a:noFill/>
          <a:ln>
            <a:noFill/>
          </a:ln>
        </p:spPr>
      </p:pic>
      <p:pic>
        <p:nvPicPr>
          <p:cNvPr id="408" name="Google Shape;408;g166606ef432_2_199" descr="The FSA will be distributed via email with a link to a Google doc.  By design, you will have ready only access to the documents.  Do not request edit access; instead, save a copy of the FSA for your LEA.">
            <a:extLst>
              <a:ext uri="{C183D7F6-B498-43B3-948B-1728B52AA6E4}">
                <adec:decorative xmlns:adec="http://schemas.microsoft.com/office/drawing/2017/decorative" val="1"/>
              </a:ext>
            </a:extLst>
          </p:cNvPr>
          <p:cNvPicPr preferRelativeResize="0"/>
          <p:nvPr/>
        </p:nvPicPr>
        <p:blipFill rotWithShape="1">
          <a:blip r:embed="rId4">
            <a:alphaModFix/>
          </a:blip>
          <a:srcRect l="56551" r="27429" b="90420"/>
          <a:stretch/>
        </p:blipFill>
        <p:spPr>
          <a:xfrm>
            <a:off x="7563550" y="453325"/>
            <a:ext cx="1324799" cy="527106"/>
          </a:xfrm>
          <a:prstGeom prst="rect">
            <a:avLst/>
          </a:prstGeom>
          <a:noFill/>
          <a:ln>
            <a:noFill/>
          </a:ln>
        </p:spPr>
      </p:pic>
      <p:cxnSp>
        <p:nvCxnSpPr>
          <p:cNvPr id="409" name="Google Shape;409;g166606ef432_2_199" descr="The FSA will be distributed via email with a link to a Google doc.  By design, you will have ready only access to the documents.  Do not request edit access; instead, save a copy of the FSA for your LEA.">
            <a:extLst>
              <a:ext uri="{C183D7F6-B498-43B3-948B-1728B52AA6E4}">
                <adec:decorative xmlns:adec="http://schemas.microsoft.com/office/drawing/2017/decorative" val="1"/>
              </a:ext>
            </a:extLst>
          </p:cNvPr>
          <p:cNvCxnSpPr/>
          <p:nvPr/>
        </p:nvCxnSpPr>
        <p:spPr>
          <a:xfrm rot="10800000" flipH="1">
            <a:off x="7776425" y="219483"/>
            <a:ext cx="746100" cy="994800"/>
          </a:xfrm>
          <a:prstGeom prst="straightConnector1">
            <a:avLst/>
          </a:prstGeom>
          <a:noFill/>
          <a:ln w="38100" cap="flat" cmpd="sng">
            <a:solidFill>
              <a:srgbClr val="FF0000"/>
            </a:solidFill>
            <a:prstDash val="solid"/>
            <a:round/>
            <a:headEnd type="none" w="sm" len="sm"/>
            <a:tailEnd type="none" w="sm" len="sm"/>
          </a:ln>
        </p:spPr>
      </p:cxnSp>
      <p:cxnSp>
        <p:nvCxnSpPr>
          <p:cNvPr id="410" name="Google Shape;410;g166606ef432_2_199" descr="The FSA will be distributed via email with a link to a Google doc.  By design, you will have ready only access to the documents.  Do not request edit access; instead, save a copy of the FSA for your LEA.">
            <a:extLst>
              <a:ext uri="{C183D7F6-B498-43B3-948B-1728B52AA6E4}">
                <adec:decorative xmlns:adec="http://schemas.microsoft.com/office/drawing/2017/decorative" val="1"/>
              </a:ext>
            </a:extLst>
          </p:cNvPr>
          <p:cNvCxnSpPr/>
          <p:nvPr/>
        </p:nvCxnSpPr>
        <p:spPr>
          <a:xfrm rot="-5400000" flipH="1">
            <a:off x="7652075" y="343833"/>
            <a:ext cx="994800" cy="746100"/>
          </a:xfrm>
          <a:prstGeom prst="straightConnector1">
            <a:avLst/>
          </a:prstGeom>
          <a:noFill/>
          <a:ln w="38100" cap="flat" cmpd="sng">
            <a:solidFill>
              <a:srgbClr val="FF0000"/>
            </a:solidFill>
            <a:prstDash val="solid"/>
            <a:round/>
            <a:headEnd type="none" w="sm" len="sm"/>
            <a:tailEnd type="none" w="sm" len="sm"/>
          </a:ln>
        </p:spPr>
      </p:cxnSp>
      <p:cxnSp>
        <p:nvCxnSpPr>
          <p:cNvPr id="411" name="Google Shape;411;g166606ef432_2_199" descr="The FSA will be distributed via email with a link to a Google doc.  By design, you will have ready only access to the documents.  Do not request edit access; instead, save a copy of the FSA for your LEA.">
            <a:extLst>
              <a:ext uri="{C183D7F6-B498-43B3-948B-1728B52AA6E4}">
                <adec:decorative xmlns:adec="http://schemas.microsoft.com/office/drawing/2017/decorative" val="1"/>
              </a:ext>
            </a:extLst>
          </p:cNvPr>
          <p:cNvCxnSpPr/>
          <p:nvPr/>
        </p:nvCxnSpPr>
        <p:spPr>
          <a:xfrm>
            <a:off x="823850" y="2967950"/>
            <a:ext cx="335700" cy="7200"/>
          </a:xfrm>
          <a:prstGeom prst="straightConnector1">
            <a:avLst/>
          </a:prstGeom>
          <a:noFill/>
          <a:ln w="19050" cap="flat" cmpd="sng">
            <a:solidFill>
              <a:srgbClr val="6AA84F"/>
            </a:solidFill>
            <a:prstDash val="solid"/>
            <a:round/>
            <a:headEnd type="none" w="sm" len="sm"/>
            <a:tailEnd type="triangle" w="med" len="med"/>
          </a:ln>
        </p:spPr>
      </p:cxnSp>
      <p:cxnSp>
        <p:nvCxnSpPr>
          <p:cNvPr id="412" name="Google Shape;412;g166606ef432_2_199" descr="The FSA will be distributed via email with a link to a Google doc.  By design, you will have ready only access to the documents.  Do not request edit access; instead, save a copy of the FSA for your LEA."/>
          <p:cNvCxnSpPr/>
          <p:nvPr/>
        </p:nvCxnSpPr>
        <p:spPr>
          <a:xfrm>
            <a:off x="823850" y="3171150"/>
            <a:ext cx="335700" cy="7200"/>
          </a:xfrm>
          <a:prstGeom prst="straightConnector1">
            <a:avLst/>
          </a:prstGeom>
          <a:noFill/>
          <a:ln w="19050" cap="flat" cmpd="sng">
            <a:solidFill>
              <a:srgbClr val="6AA84F"/>
            </a:solidFill>
            <a:prstDash val="solid"/>
            <a:round/>
            <a:headEnd type="none" w="sm" len="sm"/>
            <a:tailEnd type="triangle" w="med" len="med"/>
          </a:ln>
        </p:spPr>
      </p:cxnSp>
      <p:cxnSp>
        <p:nvCxnSpPr>
          <p:cNvPr id="413" name="Google Shape;413;g166606ef432_2_199" descr="The FSA will be distributed via email with a link to a Google doc.  By design, you will have ready only access to the documents.  Do not request edit access; instead, save a copy of the FSA for your LEA."/>
          <p:cNvCxnSpPr/>
          <p:nvPr/>
        </p:nvCxnSpPr>
        <p:spPr>
          <a:xfrm>
            <a:off x="823850" y="3935750"/>
            <a:ext cx="335700" cy="7200"/>
          </a:xfrm>
          <a:prstGeom prst="straightConnector1">
            <a:avLst/>
          </a:prstGeom>
          <a:noFill/>
          <a:ln w="19050" cap="flat" cmpd="sng">
            <a:solidFill>
              <a:srgbClr val="6AA84F"/>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66606ef432_2_212"/>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General Section - Categories</a:t>
            </a:r>
            <a:endParaRPr/>
          </a:p>
        </p:txBody>
      </p:sp>
      <p:sp>
        <p:nvSpPr>
          <p:cNvPr id="419" name="Google Shape;419;g166606ef432_2_212"/>
          <p:cNvSpPr txBox="1">
            <a:spLocks noGrp="1"/>
          </p:cNvSpPr>
          <p:nvPr>
            <p:ph type="body" idx="1"/>
          </p:nvPr>
        </p:nvSpPr>
        <p:spPr>
          <a:xfrm>
            <a:off x="343650" y="980425"/>
            <a:ext cx="8456700" cy="936600"/>
          </a:xfrm>
          <a:prstGeom prst="rect">
            <a:avLst/>
          </a:prstGeom>
          <a:noFill/>
          <a:ln>
            <a:noFill/>
          </a:ln>
        </p:spPr>
        <p:txBody>
          <a:bodyPr spcFirstLastPara="1" wrap="square" lIns="0" tIns="0" rIns="0" bIns="0" anchor="t" anchorCtr="0">
            <a:normAutofit fontScale="62500" lnSpcReduction="20000"/>
          </a:bodyPr>
          <a:lstStyle/>
          <a:p>
            <a:pPr marL="457200" lvl="0" indent="-335280" algn="l" rtl="0">
              <a:lnSpc>
                <a:spcPct val="90000"/>
              </a:lnSpc>
              <a:spcBef>
                <a:spcPts val="1000"/>
              </a:spcBef>
              <a:spcAft>
                <a:spcPts val="0"/>
              </a:spcAft>
              <a:buSzPct val="100000"/>
              <a:buChar char="•"/>
            </a:pPr>
            <a:r>
              <a:rPr lang="en-US"/>
              <a:t>Add an “X” to show your activity for the period under monitoring - refer to notification letter</a:t>
            </a:r>
            <a:endParaRPr/>
          </a:p>
          <a:p>
            <a:pPr marL="457200" lvl="0" indent="-335280" algn="l" rtl="0">
              <a:lnSpc>
                <a:spcPct val="90000"/>
              </a:lnSpc>
              <a:spcBef>
                <a:spcPts val="0"/>
              </a:spcBef>
              <a:spcAft>
                <a:spcPts val="0"/>
              </a:spcAft>
              <a:buSzPct val="100000"/>
              <a:buChar char="•"/>
            </a:pPr>
            <a:r>
              <a:rPr lang="en-US"/>
              <a:t>Chart rows indicate expenditure categories for ESSER and/or ESEA activity - note typical object codes</a:t>
            </a:r>
            <a:endParaRPr/>
          </a:p>
          <a:p>
            <a:pPr marL="457200" lvl="0" indent="-335280" algn="l" rtl="0">
              <a:lnSpc>
                <a:spcPct val="90000"/>
              </a:lnSpc>
              <a:spcBef>
                <a:spcPts val="0"/>
              </a:spcBef>
              <a:spcAft>
                <a:spcPts val="0"/>
              </a:spcAft>
              <a:buSzPct val="100000"/>
              <a:buChar char="•"/>
            </a:pPr>
            <a:r>
              <a:rPr lang="en-US"/>
              <a:t>Chart columns indicate each award - note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grant award codes </a:t>
            </a:r>
            <a:r>
              <a:rPr lang="en-US"/>
              <a:t>(ESEA means all ESSA Consolidated Grants Application projects)</a:t>
            </a:r>
            <a:endParaRPr/>
          </a:p>
        </p:txBody>
      </p:sp>
      <p:pic>
        <p:nvPicPr>
          <p:cNvPr id="420" name="Google Shape;420;g166606ef432_2_2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9800" y="1917025"/>
            <a:ext cx="8210550" cy="4238625"/>
          </a:xfrm>
          <a:prstGeom prst="rect">
            <a:avLst/>
          </a:prstGeom>
          <a:noFill/>
          <a:ln>
            <a:noFill/>
          </a:ln>
        </p:spPr>
      </p:pic>
      <p:sp>
        <p:nvSpPr>
          <p:cNvPr id="421" name="Google Shape;421;g166606ef432_2_212"/>
          <p:cNvSpPr txBox="1"/>
          <p:nvPr/>
        </p:nvSpPr>
        <p:spPr>
          <a:xfrm>
            <a:off x="4916800" y="3889140"/>
            <a:ext cx="2353800" cy="11697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Populate this table based on actual activity as posted in the LEA’s General Ledger</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66606ef432_2_218"/>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General Section - Questions</a:t>
            </a:r>
            <a:endParaRPr/>
          </a:p>
        </p:txBody>
      </p:sp>
      <p:sp>
        <p:nvSpPr>
          <p:cNvPr id="427" name="Google Shape;427;g166606ef432_2_218"/>
          <p:cNvSpPr txBox="1">
            <a:spLocks noGrp="1"/>
          </p:cNvSpPr>
          <p:nvPr>
            <p:ph type="body" idx="1"/>
          </p:nvPr>
        </p:nvSpPr>
        <p:spPr>
          <a:xfrm>
            <a:off x="137175" y="1005750"/>
            <a:ext cx="8804400" cy="898500"/>
          </a:xfrm>
          <a:prstGeom prst="rect">
            <a:avLst/>
          </a:prstGeom>
          <a:noFill/>
          <a:ln>
            <a:noFill/>
          </a:ln>
        </p:spPr>
        <p:txBody>
          <a:bodyPr spcFirstLastPara="1" wrap="square" lIns="0" tIns="0" rIns="0" bIns="0" anchor="t" anchorCtr="0">
            <a:normAutofit lnSpcReduction="10000"/>
          </a:bodyPr>
          <a:lstStyle/>
          <a:p>
            <a:pPr marL="457200" lvl="0" indent="-368300" algn="l" rtl="0">
              <a:lnSpc>
                <a:spcPct val="80000"/>
              </a:lnSpc>
              <a:spcBef>
                <a:spcPts val="1000"/>
              </a:spcBef>
              <a:spcAft>
                <a:spcPts val="0"/>
              </a:spcAft>
              <a:buSzPts val="2200"/>
              <a:buChar char="•"/>
            </a:pPr>
            <a:r>
              <a:rPr lang="en-US" sz="2200"/>
              <a:t>Detailed answers help CDE identify opportunities for technical assistance and to help LEAs strengthen the control environment for fiscal compliance</a:t>
            </a:r>
            <a:endParaRPr sz="2200"/>
          </a:p>
        </p:txBody>
      </p:sp>
      <p:pic>
        <p:nvPicPr>
          <p:cNvPr id="428" name="Google Shape;428;g166606ef432_2_218" descr="General section questions."/>
          <p:cNvPicPr preferRelativeResize="0"/>
          <p:nvPr/>
        </p:nvPicPr>
        <p:blipFill rotWithShape="1">
          <a:blip r:embed="rId3">
            <a:alphaModFix/>
          </a:blip>
          <a:srcRect/>
          <a:stretch/>
        </p:blipFill>
        <p:spPr>
          <a:xfrm>
            <a:off x="871538" y="1828050"/>
            <a:ext cx="7400925" cy="4400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66606ef432_2_224"/>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Time and Effort </a:t>
            </a:r>
            <a:endParaRPr/>
          </a:p>
        </p:txBody>
      </p:sp>
      <p:sp>
        <p:nvSpPr>
          <p:cNvPr id="434" name="Google Shape;434;g166606ef432_2_224"/>
          <p:cNvSpPr txBox="1">
            <a:spLocks noGrp="1"/>
          </p:cNvSpPr>
          <p:nvPr>
            <p:ph type="body" idx="1"/>
          </p:nvPr>
        </p:nvSpPr>
        <p:spPr>
          <a:xfrm>
            <a:off x="633750" y="1204720"/>
            <a:ext cx="7876500" cy="9693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a:t>These questions focus on Time &amp; Effort</a:t>
            </a:r>
            <a:r>
              <a:rPr lang="en-US" b="1"/>
              <a:t> policies and procedures</a:t>
            </a:r>
            <a:r>
              <a:rPr lang="en-US"/>
              <a:t> as well as </a:t>
            </a:r>
            <a:r>
              <a:rPr lang="en-US" b="1"/>
              <a:t>documentation</a:t>
            </a:r>
            <a:r>
              <a:rPr lang="en-US"/>
              <a:t>.</a:t>
            </a:r>
            <a:endParaRPr/>
          </a:p>
        </p:txBody>
      </p:sp>
      <p:pic>
        <p:nvPicPr>
          <p:cNvPr id="435" name="Google Shape;435;g166606ef432_2_2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24800" y="2501174"/>
            <a:ext cx="8294401" cy="273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66606ef432_2_23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Procurement </a:t>
            </a:r>
            <a:endParaRPr/>
          </a:p>
        </p:txBody>
      </p:sp>
      <p:sp>
        <p:nvSpPr>
          <p:cNvPr id="441" name="Google Shape;441;g166606ef432_2_230"/>
          <p:cNvSpPr txBox="1">
            <a:spLocks noGrp="1"/>
          </p:cNvSpPr>
          <p:nvPr>
            <p:ph type="body" idx="1"/>
          </p:nvPr>
        </p:nvSpPr>
        <p:spPr>
          <a:xfrm>
            <a:off x="175076" y="1062075"/>
            <a:ext cx="8705700" cy="1268700"/>
          </a:xfrm>
          <a:prstGeom prst="rect">
            <a:avLst/>
          </a:prstGeom>
          <a:noFill/>
          <a:ln>
            <a:noFill/>
          </a:ln>
        </p:spPr>
        <p:txBody>
          <a:bodyPr spcFirstLastPara="1" wrap="square" lIns="0" tIns="0" rIns="0" bIns="0" anchor="t" anchorCtr="0">
            <a:normAutofit/>
          </a:bodyPr>
          <a:lstStyle/>
          <a:p>
            <a:pPr marL="457200" lvl="0" indent="-368300" algn="l" rtl="0">
              <a:lnSpc>
                <a:spcPct val="90000"/>
              </a:lnSpc>
              <a:spcBef>
                <a:spcPts val="1000"/>
              </a:spcBef>
              <a:spcAft>
                <a:spcPts val="0"/>
              </a:spcAft>
              <a:buSzPts val="2200"/>
              <a:buChar char="•"/>
            </a:pPr>
            <a:r>
              <a:rPr lang="en-US" sz="2200"/>
              <a:t>Procurement questions focus on </a:t>
            </a:r>
            <a:r>
              <a:rPr lang="en-US" sz="2200" b="1"/>
              <a:t>policies and procedures</a:t>
            </a:r>
            <a:r>
              <a:rPr lang="en-US" sz="2200"/>
              <a:t> as well as the LEA’s </a:t>
            </a:r>
            <a:r>
              <a:rPr lang="en-US" sz="2200" b="1"/>
              <a:t>supporting</a:t>
            </a:r>
            <a:r>
              <a:rPr lang="en-US" sz="2200"/>
              <a:t> </a:t>
            </a:r>
            <a:r>
              <a:rPr lang="en-US" sz="2200" b="1"/>
              <a:t>documentation </a:t>
            </a:r>
            <a:r>
              <a:rPr lang="en-US" sz="2200"/>
              <a:t>demonstrating the procedures were followed.</a:t>
            </a:r>
            <a:endParaRPr sz="2200"/>
          </a:p>
        </p:txBody>
      </p:sp>
      <p:pic>
        <p:nvPicPr>
          <p:cNvPr id="442" name="Google Shape;442;g166606ef432_2_2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3900" y="2025975"/>
            <a:ext cx="7218124" cy="422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6579839f8d_1_15"/>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Presenter Introductions</a:t>
            </a:r>
            <a:endParaRPr/>
          </a:p>
        </p:txBody>
      </p:sp>
      <p:sp>
        <p:nvSpPr>
          <p:cNvPr id="191" name="Google Shape;191;g16579839f8d_1_15"/>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b="1"/>
              <a:t>Federal Programs and Supports Unit</a:t>
            </a:r>
            <a:endParaRPr sz="2300"/>
          </a:p>
          <a:p>
            <a:pPr marL="914400" lvl="1" indent="-355600" algn="l" rtl="0">
              <a:lnSpc>
                <a:spcPct val="90000"/>
              </a:lnSpc>
              <a:spcBef>
                <a:spcPts val="0"/>
              </a:spcBef>
              <a:spcAft>
                <a:spcPts val="0"/>
              </a:spcAft>
              <a:buSzPts val="2000"/>
              <a:buChar char="•"/>
            </a:pPr>
            <a:r>
              <a:rPr lang="en-US" b="1"/>
              <a:t>ESSER Programs Team</a:t>
            </a:r>
            <a:endParaRPr b="1"/>
          </a:p>
          <a:p>
            <a:pPr marL="1371600" lvl="2" indent="-374650" algn="l" rtl="0">
              <a:lnSpc>
                <a:spcPct val="90000"/>
              </a:lnSpc>
              <a:spcBef>
                <a:spcPts val="0"/>
              </a:spcBef>
              <a:spcAft>
                <a:spcPts val="0"/>
              </a:spcAft>
              <a:buSzPts val="2300"/>
              <a:buChar char="•"/>
            </a:pPr>
            <a:r>
              <a:rPr lang="en-US" sz="2300"/>
              <a:t>Kristin Crumley</a:t>
            </a:r>
            <a:endParaRPr sz="2300"/>
          </a:p>
          <a:p>
            <a:pPr marL="1371600" lvl="2" indent="-374650" algn="l" rtl="0">
              <a:lnSpc>
                <a:spcPct val="90000"/>
              </a:lnSpc>
              <a:spcBef>
                <a:spcPts val="0"/>
              </a:spcBef>
              <a:spcAft>
                <a:spcPts val="0"/>
              </a:spcAft>
              <a:buSzPts val="2300"/>
              <a:buChar char="•"/>
            </a:pPr>
            <a:r>
              <a:rPr lang="en-US" sz="2300"/>
              <a:t>Kim Boylan</a:t>
            </a:r>
            <a:endParaRPr sz="2300"/>
          </a:p>
          <a:p>
            <a:pPr marL="1371600" lvl="0" indent="0" algn="l" rtl="0">
              <a:lnSpc>
                <a:spcPct val="90000"/>
              </a:lnSpc>
              <a:spcBef>
                <a:spcPts val="0"/>
              </a:spcBef>
              <a:spcAft>
                <a:spcPts val="0"/>
              </a:spcAft>
              <a:buSzPts val="2400"/>
              <a:buNone/>
            </a:pPr>
            <a:endParaRPr sz="2300">
              <a:highlight>
                <a:srgbClr val="FF0000"/>
              </a:highlight>
            </a:endParaRPr>
          </a:p>
          <a:p>
            <a:pPr marL="457200" lvl="0" indent="-374650" algn="l" rtl="0">
              <a:lnSpc>
                <a:spcPct val="90000"/>
              </a:lnSpc>
              <a:spcBef>
                <a:spcPts val="0"/>
              </a:spcBef>
              <a:spcAft>
                <a:spcPts val="0"/>
              </a:spcAft>
              <a:buSzPts val="2300"/>
              <a:buChar char="•"/>
            </a:pPr>
            <a:r>
              <a:rPr lang="en-US" sz="2300" b="1"/>
              <a:t>Office of Grants Fiscal </a:t>
            </a:r>
            <a:endParaRPr sz="2300" b="1"/>
          </a:p>
          <a:p>
            <a:pPr marL="1371600" lvl="2" indent="-374650" algn="l" rtl="0">
              <a:lnSpc>
                <a:spcPct val="90000"/>
              </a:lnSpc>
              <a:spcBef>
                <a:spcPts val="0"/>
              </a:spcBef>
              <a:spcAft>
                <a:spcPts val="0"/>
              </a:spcAft>
              <a:buSzPts val="2300"/>
              <a:buChar char="•"/>
            </a:pPr>
            <a:r>
              <a:rPr lang="en-US" sz="2300"/>
              <a:t>Bill Parsley</a:t>
            </a:r>
            <a:endParaRPr sz="2300"/>
          </a:p>
          <a:p>
            <a:pPr marL="1371600" lvl="2" indent="-374650" algn="l" rtl="0">
              <a:lnSpc>
                <a:spcPct val="90000"/>
              </a:lnSpc>
              <a:spcBef>
                <a:spcPts val="0"/>
              </a:spcBef>
              <a:spcAft>
                <a:spcPts val="0"/>
              </a:spcAft>
              <a:buSzPts val="2300"/>
              <a:buChar char="•"/>
            </a:pPr>
            <a:r>
              <a:rPr lang="en-US" sz="2300"/>
              <a:t>Hilery Morris</a:t>
            </a:r>
            <a:endParaRPr sz="2300"/>
          </a:p>
          <a:p>
            <a:pPr marL="0" lvl="0" indent="0" algn="l" rtl="0">
              <a:lnSpc>
                <a:spcPct val="90000"/>
              </a:lnSpc>
              <a:spcBef>
                <a:spcPts val="0"/>
              </a:spcBef>
              <a:spcAft>
                <a:spcPts val="0"/>
              </a:spcAft>
              <a:buSzPts val="2400"/>
              <a:buNone/>
            </a:pPr>
            <a:endParaRPr sz="2300" b="1"/>
          </a:p>
          <a:p>
            <a:pPr marL="457200" lvl="0" indent="0" algn="l" rtl="0">
              <a:lnSpc>
                <a:spcPct val="90000"/>
              </a:lnSpc>
              <a:spcBef>
                <a:spcPts val="0"/>
              </a:spcBef>
              <a:spcAft>
                <a:spcPts val="0"/>
              </a:spcAft>
              <a:buSzPts val="2400"/>
              <a:buNone/>
            </a:pPr>
            <a:endParaRPr/>
          </a:p>
          <a:p>
            <a:pPr marL="457200" lvl="0" indent="0" algn="l" rtl="0">
              <a:lnSpc>
                <a:spcPct val="90000"/>
              </a:lnSpc>
              <a:spcBef>
                <a:spcPts val="1000"/>
              </a:spcBef>
              <a:spcAft>
                <a:spcPts val="0"/>
              </a:spcAft>
              <a:buSzPts val="2400"/>
              <a:buNone/>
            </a:pPr>
            <a:endParaRPr/>
          </a:p>
        </p:txBody>
      </p:sp>
      <p:sp>
        <p:nvSpPr>
          <p:cNvPr id="192" name="Google Shape;192;g16579839f8d_1_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66606ef432_2_236"/>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Capital Property and Equipment </a:t>
            </a:r>
            <a:endParaRPr/>
          </a:p>
        </p:txBody>
      </p:sp>
      <p:sp>
        <p:nvSpPr>
          <p:cNvPr id="448" name="Google Shape;448;g166606ef432_2_236"/>
          <p:cNvSpPr txBox="1">
            <a:spLocks noGrp="1"/>
          </p:cNvSpPr>
          <p:nvPr>
            <p:ph type="body" idx="1"/>
          </p:nvPr>
        </p:nvSpPr>
        <p:spPr>
          <a:xfrm>
            <a:off x="108250" y="1002700"/>
            <a:ext cx="8802900" cy="1000800"/>
          </a:xfrm>
          <a:prstGeom prst="rect">
            <a:avLst/>
          </a:prstGeom>
          <a:noFill/>
          <a:ln>
            <a:noFill/>
          </a:ln>
        </p:spPr>
        <p:txBody>
          <a:bodyPr spcFirstLastPara="1" wrap="square" lIns="0" tIns="0" rIns="0" bIns="0" anchor="t" anchorCtr="0">
            <a:normAutofit/>
          </a:bodyPr>
          <a:lstStyle/>
          <a:p>
            <a:pPr marL="457200" lvl="0" indent="-368300" algn="l" rtl="0">
              <a:lnSpc>
                <a:spcPct val="90000"/>
              </a:lnSpc>
              <a:spcBef>
                <a:spcPts val="1000"/>
              </a:spcBef>
              <a:spcAft>
                <a:spcPts val="0"/>
              </a:spcAft>
              <a:buSzPts val="2200"/>
              <a:buChar char="•"/>
            </a:pPr>
            <a:r>
              <a:rPr lang="en-US" sz="2200"/>
              <a:t>These questions focus on </a:t>
            </a:r>
            <a:r>
              <a:rPr lang="en-US" sz="2200" b="1"/>
              <a:t>property records</a:t>
            </a:r>
            <a:r>
              <a:rPr lang="en-US" sz="2200"/>
              <a:t> and </a:t>
            </a:r>
            <a:r>
              <a:rPr lang="en-US" sz="2200" b="1"/>
              <a:t>policies and procedures</a:t>
            </a:r>
            <a:r>
              <a:rPr lang="en-US" sz="2200"/>
              <a:t>.</a:t>
            </a:r>
            <a:endParaRPr sz="2200"/>
          </a:p>
        </p:txBody>
      </p:sp>
      <p:pic>
        <p:nvPicPr>
          <p:cNvPr id="449" name="Google Shape;449;g166606ef432_2_2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8200" y="1471575"/>
            <a:ext cx="7748801" cy="47274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66606ef432_2_242"/>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Construction </a:t>
            </a:r>
            <a:endParaRPr/>
          </a:p>
        </p:txBody>
      </p:sp>
      <p:sp>
        <p:nvSpPr>
          <p:cNvPr id="455" name="Google Shape;455;g166606ef432_2_242"/>
          <p:cNvSpPr txBox="1">
            <a:spLocks noGrp="1"/>
          </p:cNvSpPr>
          <p:nvPr>
            <p:ph type="body" idx="1"/>
          </p:nvPr>
        </p:nvSpPr>
        <p:spPr>
          <a:xfrm>
            <a:off x="604200" y="1344235"/>
            <a:ext cx="7935600" cy="8984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a:t>This section focuses on criteria unique to construction</a:t>
            </a:r>
            <a:endParaRPr/>
          </a:p>
        </p:txBody>
      </p:sp>
      <p:pic>
        <p:nvPicPr>
          <p:cNvPr id="456" name="Google Shape;456;g166606ef432_2_2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32675" y="2314250"/>
            <a:ext cx="8576925" cy="3273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66606ef432_2_248"/>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Resources</a:t>
            </a:r>
            <a:endParaRPr/>
          </a:p>
        </p:txBody>
      </p:sp>
      <p:sp>
        <p:nvSpPr>
          <p:cNvPr id="462" name="Google Shape;462;g166606ef432_2_248"/>
          <p:cNvSpPr txBox="1">
            <a:spLocks noGrp="1"/>
          </p:cNvSpPr>
          <p:nvPr>
            <p:ph type="body" idx="1"/>
          </p:nvPr>
        </p:nvSpPr>
        <p:spPr>
          <a:xfrm>
            <a:off x="626975" y="1554469"/>
            <a:ext cx="7888500" cy="931600"/>
          </a:xfrm>
          <a:prstGeom prst="rect">
            <a:avLst/>
          </a:prstGeom>
          <a:noFill/>
          <a:ln>
            <a:noFill/>
          </a:ln>
        </p:spPr>
        <p:txBody>
          <a:bodyPr spcFirstLastPara="1" wrap="square" lIns="0" tIns="0" rIns="0" bIns="0" anchor="t" anchorCtr="0">
            <a:normAutofit fontScale="92500" lnSpcReduction="20000"/>
          </a:bodyPr>
          <a:lstStyle/>
          <a:p>
            <a:pPr marL="457200" lvl="0" indent="-381000" algn="l" rtl="0">
              <a:lnSpc>
                <a:spcPct val="90000"/>
              </a:lnSpc>
              <a:spcBef>
                <a:spcPts val="1000"/>
              </a:spcBef>
              <a:spcAft>
                <a:spcPts val="0"/>
              </a:spcAft>
              <a:buSzPts val="2400"/>
              <a:buChar char="•"/>
            </a:pPr>
            <a:r>
              <a:rPr lang="en-US"/>
              <a:t>We have included a resource guide section, towards the end of the assessment. </a:t>
            </a:r>
            <a:endParaRPr/>
          </a:p>
          <a:p>
            <a:pPr marL="457200" lvl="0" indent="-381000" algn="l" rtl="0">
              <a:lnSpc>
                <a:spcPct val="90000"/>
              </a:lnSpc>
              <a:spcBef>
                <a:spcPts val="0"/>
              </a:spcBef>
              <a:spcAft>
                <a:spcPts val="0"/>
              </a:spcAft>
              <a:buSzPts val="2400"/>
              <a:buChar char="•"/>
            </a:pPr>
            <a:r>
              <a:rPr lang="en-US"/>
              <a:t>These websites are a great resource for quick questions!</a:t>
            </a:r>
            <a:endParaRPr/>
          </a:p>
        </p:txBody>
      </p:sp>
      <p:pic>
        <p:nvPicPr>
          <p:cNvPr id="463" name="Google Shape;463;g166606ef432_2_2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8575" y="2685324"/>
            <a:ext cx="7152124" cy="3473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66606ef432_2_254"/>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a:t>Certification of Answers</a:t>
            </a:r>
            <a:endParaRPr/>
          </a:p>
        </p:txBody>
      </p:sp>
      <p:sp>
        <p:nvSpPr>
          <p:cNvPr id="469" name="Google Shape;469;g166606ef432_2_254"/>
          <p:cNvSpPr txBox="1">
            <a:spLocks noGrp="1"/>
          </p:cNvSpPr>
          <p:nvPr>
            <p:ph type="body" idx="1"/>
          </p:nvPr>
        </p:nvSpPr>
        <p:spPr>
          <a:xfrm>
            <a:off x="628650" y="1075653"/>
            <a:ext cx="7886700" cy="645600"/>
          </a:xfrm>
          <a:prstGeom prst="rect">
            <a:avLst/>
          </a:prstGeom>
          <a:noFill/>
          <a:ln>
            <a:noFill/>
          </a:ln>
        </p:spPr>
        <p:txBody>
          <a:bodyPr spcFirstLastPara="1" wrap="square" lIns="0" tIns="0" rIns="0" bIns="0" anchor="t" anchorCtr="0">
            <a:noAutofit/>
          </a:bodyPr>
          <a:lstStyle/>
          <a:p>
            <a:pPr marL="457200" lvl="0" indent="-336550" algn="l" rtl="0">
              <a:lnSpc>
                <a:spcPct val="90000"/>
              </a:lnSpc>
              <a:spcBef>
                <a:spcPts val="1000"/>
              </a:spcBef>
              <a:spcAft>
                <a:spcPts val="0"/>
              </a:spcAft>
              <a:buSzPts val="1700"/>
              <a:buChar char="•"/>
            </a:pPr>
            <a:r>
              <a:rPr lang="en-US" sz="1700"/>
              <a:t>Last page of FSA signed by Authorized Representative (someone with signature authority)</a:t>
            </a:r>
            <a:endParaRPr sz="1700"/>
          </a:p>
          <a:p>
            <a:pPr marL="457200" lvl="0" indent="-336550" algn="l" rtl="0">
              <a:lnSpc>
                <a:spcPct val="90000"/>
              </a:lnSpc>
              <a:spcBef>
                <a:spcPts val="0"/>
              </a:spcBef>
              <a:spcAft>
                <a:spcPts val="0"/>
              </a:spcAft>
              <a:buSzPts val="1700"/>
              <a:buChar char="•"/>
            </a:pPr>
            <a:r>
              <a:rPr lang="en-US" sz="1700"/>
              <a:t>Printed then signed or digital signature are both options</a:t>
            </a:r>
            <a:endParaRPr sz="1700"/>
          </a:p>
          <a:p>
            <a:pPr marL="457200" lvl="0" indent="-336550" algn="l" rtl="0">
              <a:lnSpc>
                <a:spcPct val="90000"/>
              </a:lnSpc>
              <a:spcBef>
                <a:spcPts val="0"/>
              </a:spcBef>
              <a:spcAft>
                <a:spcPts val="0"/>
              </a:spcAft>
              <a:buSzPts val="1700"/>
              <a:buChar char="•"/>
            </a:pPr>
            <a:r>
              <a:rPr lang="en-US" sz="1700"/>
              <a:t>Depending on format chosen, can be submitted separately via Syncplicity</a:t>
            </a:r>
            <a:endParaRPr sz="1700"/>
          </a:p>
        </p:txBody>
      </p:sp>
      <p:pic>
        <p:nvPicPr>
          <p:cNvPr id="470" name="Google Shape;470;g166606ef432_2_2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3000" y="2129775"/>
            <a:ext cx="7576850" cy="4019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fb779ba100_0_91"/>
          <p:cNvSpPr txBox="1">
            <a:spLocks noGrp="1"/>
          </p:cNvSpPr>
          <p:nvPr>
            <p:ph type="ctrTitle"/>
          </p:nvPr>
        </p:nvSpPr>
        <p:spPr>
          <a:xfrm>
            <a:off x="-225" y="2260200"/>
            <a:ext cx="91443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More information coming soon!</a:t>
            </a:r>
            <a:endParaRPr/>
          </a:p>
        </p:txBody>
      </p:sp>
      <p:sp>
        <p:nvSpPr>
          <p:cNvPr id="476" name="Google Shape;476;gfb779ba100_0_91"/>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66606ef432_2_286"/>
          <p:cNvSpPr txBox="1">
            <a:spLocks noGrp="1"/>
          </p:cNvSpPr>
          <p:nvPr>
            <p:ph type="body" idx="1"/>
          </p:nvPr>
        </p:nvSpPr>
        <p:spPr>
          <a:xfrm>
            <a:off x="332675" y="1605575"/>
            <a:ext cx="2632200" cy="4351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333333"/>
              </a:buClr>
              <a:buSzPts val="1500"/>
              <a:buNone/>
            </a:pPr>
            <a:r>
              <a:rPr lang="en-US" sz="1400" b="1" u="sng">
                <a:solidFill>
                  <a:srgbClr val="333333"/>
                </a:solidFill>
              </a:rPr>
              <a:t>FPSU Executive Director</a:t>
            </a:r>
            <a:endParaRPr sz="1400" u="sng">
              <a:solidFill>
                <a:srgbClr val="403F3B"/>
              </a:solidFill>
              <a:highlight>
                <a:schemeClr val="lt1"/>
              </a:highlight>
            </a:endParaRPr>
          </a:p>
          <a:p>
            <a:pPr marL="0" lvl="0" indent="0" algn="l" rtl="0">
              <a:lnSpc>
                <a:spcPct val="120000"/>
              </a:lnSpc>
              <a:spcBef>
                <a:spcPts val="0"/>
              </a:spcBef>
              <a:spcAft>
                <a:spcPts val="0"/>
              </a:spcAft>
              <a:buClr>
                <a:srgbClr val="333333"/>
              </a:buClr>
              <a:buSzPts val="1400"/>
              <a:buFont typeface="Arial"/>
              <a:buNone/>
            </a:pPr>
            <a:r>
              <a:rPr lang="en-US" sz="1300" b="1">
                <a:solidFill>
                  <a:srgbClr val="333333"/>
                </a:solidFill>
              </a:rPr>
              <a:t>Nazie Mohajeri-Nelson</a:t>
            </a:r>
            <a:endParaRPr sz="1300">
              <a:solidFill>
                <a:srgbClr val="333333"/>
              </a:solidFill>
            </a:endParaRPr>
          </a:p>
          <a:p>
            <a:pPr marL="0" lvl="0" indent="0" algn="l" rtl="0">
              <a:lnSpc>
                <a:spcPct val="120000"/>
              </a:lnSpc>
              <a:spcBef>
                <a:spcPts val="0"/>
              </a:spcBef>
              <a:spcAft>
                <a:spcPts val="0"/>
              </a:spcAft>
              <a:buClr>
                <a:srgbClr val="333333"/>
              </a:buClr>
              <a:buSzPts val="1400"/>
              <a:buFont typeface="Arial"/>
              <a:buNone/>
            </a:pPr>
            <a:r>
              <a:rPr lang="en-US" sz="1300"/>
              <a:t>720-626-3895</a:t>
            </a:r>
            <a:r>
              <a:rPr lang="en-US" sz="1300">
                <a:solidFill>
                  <a:srgbClr val="333333"/>
                </a:solidFill>
              </a:rPr>
              <a:t> (c)</a:t>
            </a:r>
            <a:endParaRPr sz="1700"/>
          </a:p>
          <a:p>
            <a:pPr marL="0" lvl="0" indent="0" algn="l" rtl="0">
              <a:lnSpc>
                <a:spcPct val="120000"/>
              </a:lnSpc>
              <a:spcBef>
                <a:spcPts val="0"/>
              </a:spcBef>
              <a:spcAft>
                <a:spcPts val="0"/>
              </a:spcAft>
              <a:buClr>
                <a:schemeClr val="hlink"/>
              </a:buClr>
              <a:buSzPts val="1400"/>
              <a:buFont typeface="Arial"/>
              <a:buNone/>
            </a:pPr>
            <a:r>
              <a:rPr lang="en-US" sz="1300" u="sng">
                <a:solidFill>
                  <a:schemeClr val="hlink"/>
                </a:solidFill>
                <a:hlinkClick r:id="rId3"/>
              </a:rPr>
              <a:t>mohajeri-nelson_n@cde.state.co.us</a:t>
            </a:r>
            <a:r>
              <a:rPr lang="en-US" sz="1200" u="sng">
                <a:solidFill>
                  <a:schemeClr val="hlink"/>
                </a:solidFill>
                <a:hlinkClick r:id="rId3"/>
              </a:rPr>
              <a:t> </a:t>
            </a:r>
            <a:endParaRPr sz="1300" b="1" u="sng">
              <a:solidFill>
                <a:srgbClr val="333333"/>
              </a:solidFill>
            </a:endParaRPr>
          </a:p>
          <a:p>
            <a:pPr marL="0" lvl="0" indent="0" algn="l" rtl="0">
              <a:lnSpc>
                <a:spcPct val="90000"/>
              </a:lnSpc>
              <a:spcBef>
                <a:spcPts val="0"/>
              </a:spcBef>
              <a:spcAft>
                <a:spcPts val="0"/>
              </a:spcAft>
              <a:buClr>
                <a:srgbClr val="333333"/>
              </a:buClr>
              <a:buSzPts val="1500"/>
              <a:buNone/>
            </a:pPr>
            <a:endParaRPr sz="1400" b="1" u="sng">
              <a:solidFill>
                <a:srgbClr val="333333"/>
              </a:solidFill>
            </a:endParaRPr>
          </a:p>
          <a:p>
            <a:pPr marL="0" lvl="0" indent="0" algn="l" rtl="0">
              <a:lnSpc>
                <a:spcPct val="90000"/>
              </a:lnSpc>
              <a:spcBef>
                <a:spcPts val="0"/>
              </a:spcBef>
              <a:spcAft>
                <a:spcPts val="0"/>
              </a:spcAft>
              <a:buClr>
                <a:srgbClr val="333333"/>
              </a:buClr>
              <a:buSzPts val="1500"/>
              <a:buNone/>
            </a:pPr>
            <a:endParaRPr sz="1400" b="1" u="sng">
              <a:solidFill>
                <a:srgbClr val="333333"/>
              </a:solidFill>
            </a:endParaRPr>
          </a:p>
          <a:p>
            <a:pPr marL="0" lvl="0" indent="0" algn="l" rtl="0">
              <a:lnSpc>
                <a:spcPct val="90000"/>
              </a:lnSpc>
              <a:spcBef>
                <a:spcPts val="0"/>
              </a:spcBef>
              <a:spcAft>
                <a:spcPts val="0"/>
              </a:spcAft>
              <a:buClr>
                <a:srgbClr val="333333"/>
              </a:buClr>
              <a:buSzPts val="1500"/>
              <a:buNone/>
            </a:pPr>
            <a:r>
              <a:rPr lang="en-US" sz="1400" b="1" u="sng">
                <a:solidFill>
                  <a:srgbClr val="333333"/>
                </a:solidFill>
              </a:rPr>
              <a:t>ESEA Monitoring Team</a:t>
            </a:r>
            <a:endParaRPr sz="1400" u="sng">
              <a:solidFill>
                <a:srgbClr val="403F3B"/>
              </a:solidFill>
              <a:highlight>
                <a:srgbClr val="FFFFFF"/>
              </a:highlight>
            </a:endParaRPr>
          </a:p>
          <a:p>
            <a:pPr marL="0" lvl="0" indent="0" algn="l" rtl="0">
              <a:lnSpc>
                <a:spcPct val="120000"/>
              </a:lnSpc>
              <a:spcBef>
                <a:spcPts val="0"/>
              </a:spcBef>
              <a:spcAft>
                <a:spcPts val="0"/>
              </a:spcAft>
              <a:buClr>
                <a:srgbClr val="333333"/>
              </a:buClr>
              <a:buSzPts val="1400"/>
              <a:buNone/>
            </a:pPr>
            <a:r>
              <a:rPr lang="en-US" sz="1300" b="1">
                <a:solidFill>
                  <a:srgbClr val="333333"/>
                </a:solidFill>
              </a:rPr>
              <a:t>Tammy Giessinger</a:t>
            </a:r>
            <a:endParaRPr sz="1300">
              <a:solidFill>
                <a:srgbClr val="333333"/>
              </a:solidFill>
            </a:endParaRPr>
          </a:p>
          <a:p>
            <a:pPr marL="0" lvl="0" indent="0" algn="l" rtl="0">
              <a:lnSpc>
                <a:spcPct val="120000"/>
              </a:lnSpc>
              <a:spcBef>
                <a:spcPts val="0"/>
              </a:spcBef>
              <a:spcAft>
                <a:spcPts val="0"/>
              </a:spcAft>
              <a:buClr>
                <a:srgbClr val="333333"/>
              </a:buClr>
              <a:buSzPts val="1400"/>
              <a:buNone/>
            </a:pPr>
            <a:r>
              <a:rPr lang="en-US" sz="1300">
                <a:solidFill>
                  <a:srgbClr val="333333"/>
                </a:solidFill>
              </a:rPr>
              <a:t>720-827-5291 (c)</a:t>
            </a:r>
            <a:endParaRPr sz="1700"/>
          </a:p>
          <a:p>
            <a:pPr marL="0" lvl="0" indent="0" algn="l" rtl="0">
              <a:lnSpc>
                <a:spcPct val="120000"/>
              </a:lnSpc>
              <a:spcBef>
                <a:spcPts val="0"/>
              </a:spcBef>
              <a:spcAft>
                <a:spcPts val="0"/>
              </a:spcAft>
              <a:buClr>
                <a:schemeClr val="hlink"/>
              </a:buClr>
              <a:buSzPts val="1400"/>
              <a:buNone/>
            </a:pPr>
            <a:r>
              <a:rPr lang="en-US" sz="1300" u="sng">
                <a:solidFill>
                  <a:schemeClr val="hlink"/>
                </a:solidFill>
                <a:hlinkClick r:id="rId4"/>
              </a:rPr>
              <a:t>giessinger_t@cde.state.co.us</a:t>
            </a:r>
            <a:r>
              <a:rPr lang="en-US" sz="1300" u="sng">
                <a:solidFill>
                  <a:srgbClr val="403F3B"/>
                </a:solidFill>
              </a:rPr>
              <a:t> </a:t>
            </a:r>
            <a:endParaRPr sz="1700"/>
          </a:p>
          <a:p>
            <a:pPr marL="0" lvl="0" indent="0" algn="l" rtl="0">
              <a:lnSpc>
                <a:spcPct val="120000"/>
              </a:lnSpc>
              <a:spcBef>
                <a:spcPts val="0"/>
              </a:spcBef>
              <a:spcAft>
                <a:spcPts val="0"/>
              </a:spcAft>
              <a:buClr>
                <a:schemeClr val="dk1"/>
              </a:buClr>
              <a:buSzPts val="1400"/>
              <a:buNone/>
            </a:pPr>
            <a:endParaRPr sz="1300" b="1">
              <a:solidFill>
                <a:srgbClr val="333333"/>
              </a:solidFill>
            </a:endParaRPr>
          </a:p>
          <a:p>
            <a:pPr marL="0" lvl="0" indent="0" algn="l" rtl="0">
              <a:lnSpc>
                <a:spcPct val="120000"/>
              </a:lnSpc>
              <a:spcBef>
                <a:spcPts val="0"/>
              </a:spcBef>
              <a:spcAft>
                <a:spcPts val="0"/>
              </a:spcAft>
              <a:buClr>
                <a:srgbClr val="333333"/>
              </a:buClr>
              <a:buSzPts val="1400"/>
              <a:buNone/>
            </a:pPr>
            <a:r>
              <a:rPr lang="en-US" sz="1300" b="1">
                <a:solidFill>
                  <a:srgbClr val="333333"/>
                </a:solidFill>
              </a:rPr>
              <a:t>Nathan Hickman</a:t>
            </a:r>
            <a:r>
              <a:rPr lang="en-US" sz="1300" b="1">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endParaRPr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0" lvl="0" indent="0" algn="l" rtl="0">
              <a:lnSpc>
                <a:spcPct val="120000"/>
              </a:lnSpc>
              <a:spcBef>
                <a:spcPts val="0"/>
              </a:spcBef>
              <a:spcAft>
                <a:spcPts val="0"/>
              </a:spcAft>
              <a:buClr>
                <a:srgbClr val="333333"/>
              </a:buClr>
              <a:buSzPts val="1400"/>
              <a:buFont typeface="Arial"/>
              <a:buNone/>
            </a:pPr>
            <a:r>
              <a:rPr lang="en-US" sz="1300">
                <a:solidFill>
                  <a:srgbClr val="333333"/>
                </a:solidFill>
              </a:rPr>
              <a:t>720-833-8194 (c)</a:t>
            </a:r>
            <a:endParaRPr sz="1700"/>
          </a:p>
          <a:p>
            <a:pPr marL="0" lvl="0" indent="0" algn="l" rtl="0">
              <a:lnSpc>
                <a:spcPct val="120000"/>
              </a:lnSpc>
              <a:spcBef>
                <a:spcPts val="0"/>
              </a:spcBef>
              <a:spcAft>
                <a:spcPts val="0"/>
              </a:spcAft>
              <a:buClr>
                <a:schemeClr val="hlink"/>
              </a:buClr>
              <a:buSzPts val="1400"/>
              <a:buNone/>
            </a:pPr>
            <a:r>
              <a:rPr lang="en-US" sz="1300" u="sng">
                <a:solidFill>
                  <a:schemeClr val="hlink"/>
                </a:solidFill>
                <a:hlinkClick r:id="rId5"/>
              </a:rPr>
              <a:t>hickman_n@cde.state.co.us</a:t>
            </a:r>
            <a:endParaRPr sz="1300"/>
          </a:p>
          <a:p>
            <a:pPr marL="0" lvl="0" indent="0" algn="l" rtl="0">
              <a:lnSpc>
                <a:spcPct val="120000"/>
              </a:lnSpc>
              <a:spcBef>
                <a:spcPts val="0"/>
              </a:spcBef>
              <a:spcAft>
                <a:spcPts val="0"/>
              </a:spcAft>
              <a:buClr>
                <a:schemeClr val="hlink"/>
              </a:buClr>
              <a:buSzPts val="1400"/>
              <a:buNone/>
            </a:pPr>
            <a:endParaRPr sz="1300"/>
          </a:p>
          <a:p>
            <a:pPr marL="0" lvl="0" indent="0" algn="l" rtl="0">
              <a:lnSpc>
                <a:spcPct val="120000"/>
              </a:lnSpc>
              <a:spcBef>
                <a:spcPts val="0"/>
              </a:spcBef>
              <a:spcAft>
                <a:spcPts val="0"/>
              </a:spcAft>
              <a:buClr>
                <a:srgbClr val="333333"/>
              </a:buClr>
              <a:buSzPts val="1400"/>
              <a:buFont typeface="Arial"/>
              <a:buNone/>
            </a:pPr>
            <a:r>
              <a:rPr lang="en-US" sz="1300" b="1">
                <a:solidFill>
                  <a:srgbClr val="333333"/>
                </a:solidFill>
              </a:rPr>
              <a:t>Karen Bixler</a:t>
            </a:r>
            <a:endParaRPr sz="1300">
              <a:solidFill>
                <a:srgbClr val="333333"/>
              </a:solidFill>
            </a:endParaRPr>
          </a:p>
          <a:p>
            <a:pPr marL="0" lvl="0" indent="0" algn="l" rtl="0">
              <a:lnSpc>
                <a:spcPct val="120000"/>
              </a:lnSpc>
              <a:spcBef>
                <a:spcPts val="0"/>
              </a:spcBef>
              <a:spcAft>
                <a:spcPts val="0"/>
              </a:spcAft>
              <a:buClr>
                <a:srgbClr val="333333"/>
              </a:buClr>
              <a:buSzPts val="1400"/>
              <a:buFont typeface="Arial"/>
              <a:buNone/>
            </a:pPr>
            <a:r>
              <a:rPr lang="en-US" sz="1300">
                <a:solidFill>
                  <a:srgbClr val="333333"/>
                </a:solidFill>
              </a:rPr>
              <a:t>720-827-5291 (c)</a:t>
            </a:r>
            <a:endParaRPr sz="1700"/>
          </a:p>
          <a:p>
            <a:pPr marL="0" lvl="0" indent="0" algn="l" rtl="0">
              <a:lnSpc>
                <a:spcPct val="120000"/>
              </a:lnSpc>
              <a:spcBef>
                <a:spcPts val="0"/>
              </a:spcBef>
              <a:spcAft>
                <a:spcPts val="0"/>
              </a:spcAft>
              <a:buClr>
                <a:schemeClr val="hlink"/>
              </a:buClr>
              <a:buSzPts val="1400"/>
              <a:buNone/>
            </a:pPr>
            <a:r>
              <a:rPr lang="en-US" sz="1300" u="sng">
                <a:solidFill>
                  <a:schemeClr val="hlink"/>
                </a:solidFill>
                <a:hlinkClick r:id="rId6"/>
              </a:rPr>
              <a:t>bixler_k@cde.state.co.us</a:t>
            </a:r>
            <a:endParaRPr sz="1300"/>
          </a:p>
          <a:p>
            <a:pPr marL="0" lvl="0" indent="0" algn="l" rtl="0">
              <a:lnSpc>
                <a:spcPct val="120000"/>
              </a:lnSpc>
              <a:spcBef>
                <a:spcPts val="0"/>
              </a:spcBef>
              <a:spcAft>
                <a:spcPts val="0"/>
              </a:spcAft>
              <a:buClr>
                <a:schemeClr val="hlink"/>
              </a:buClr>
              <a:buSzPts val="1400"/>
              <a:buNone/>
            </a:pPr>
            <a:endParaRPr sz="1300"/>
          </a:p>
          <a:p>
            <a:pPr marL="177800" lvl="0" indent="-63500" algn="l" rtl="0">
              <a:lnSpc>
                <a:spcPct val="90000"/>
              </a:lnSpc>
              <a:spcBef>
                <a:spcPts val="800"/>
              </a:spcBef>
              <a:spcAft>
                <a:spcPts val="0"/>
              </a:spcAft>
              <a:buClr>
                <a:schemeClr val="dk1"/>
              </a:buClr>
              <a:buSzPts val="1800"/>
              <a:buNone/>
            </a:pPr>
            <a:endParaRPr sz="1700"/>
          </a:p>
        </p:txBody>
      </p:sp>
      <p:sp>
        <p:nvSpPr>
          <p:cNvPr id="483" name="Google Shape;483;g166606ef432_2_286"/>
          <p:cNvSpPr txBox="1">
            <a:spLocks noGrp="1"/>
          </p:cNvSpPr>
          <p:nvPr>
            <p:ph type="body" idx="2"/>
          </p:nvPr>
        </p:nvSpPr>
        <p:spPr>
          <a:xfrm>
            <a:off x="2967225" y="1605567"/>
            <a:ext cx="2385300" cy="4640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93750"/>
              <a:buNone/>
            </a:pPr>
            <a:r>
              <a:rPr lang="en-US" sz="1600" b="1" u="sng"/>
              <a:t>Grants Fiscal Team</a:t>
            </a:r>
            <a:endParaRPr sz="1600" u="sng"/>
          </a:p>
          <a:p>
            <a:pPr marL="0" lvl="0" indent="0" algn="l" rtl="0">
              <a:lnSpc>
                <a:spcPct val="120000"/>
              </a:lnSpc>
              <a:spcBef>
                <a:spcPts val="0"/>
              </a:spcBef>
              <a:spcAft>
                <a:spcPts val="0"/>
              </a:spcAft>
              <a:buClr>
                <a:schemeClr val="dk1"/>
              </a:buClr>
              <a:buSzPct val="64285"/>
              <a:buNone/>
            </a:pPr>
            <a:r>
              <a:rPr lang="en-US" sz="1400" b="1">
                <a:solidFill>
                  <a:srgbClr val="333333"/>
                </a:solidFill>
              </a:rPr>
              <a:t>Bill Parsley</a:t>
            </a:r>
            <a:endParaRPr sz="1400">
              <a:solidFill>
                <a:srgbClr val="333333"/>
              </a:solidFill>
            </a:endParaRPr>
          </a:p>
          <a:p>
            <a:pPr marL="0" lvl="0" indent="0" algn="l" rtl="0">
              <a:lnSpc>
                <a:spcPct val="120000"/>
              </a:lnSpc>
              <a:spcBef>
                <a:spcPts val="0"/>
              </a:spcBef>
              <a:spcAft>
                <a:spcPts val="0"/>
              </a:spcAft>
              <a:buClr>
                <a:schemeClr val="dk1"/>
              </a:buClr>
              <a:buSzPct val="64285"/>
              <a:buNone/>
            </a:pPr>
            <a:r>
              <a:rPr lang="en-US" sz="1400">
                <a:solidFill>
                  <a:srgbClr val="333333"/>
                </a:solidFill>
              </a:rPr>
              <a:t>303-910-5163 (c)</a:t>
            </a:r>
            <a:endParaRPr/>
          </a:p>
          <a:p>
            <a:pPr marL="0" lvl="0" indent="0" algn="l" rtl="0">
              <a:lnSpc>
                <a:spcPct val="120000"/>
              </a:lnSpc>
              <a:spcBef>
                <a:spcPts val="0"/>
              </a:spcBef>
              <a:spcAft>
                <a:spcPts val="0"/>
              </a:spcAft>
              <a:buClr>
                <a:schemeClr val="hlink"/>
              </a:buClr>
              <a:buSzPct val="100000"/>
              <a:buNone/>
            </a:pPr>
            <a:r>
              <a:rPr lang="en-US" sz="1400" u="sng">
                <a:solidFill>
                  <a:schemeClr val="hlink"/>
                </a:solidFill>
                <a:hlinkClick r:id="rId7"/>
              </a:rPr>
              <a:t>parsley_b@cde.state.co.us</a:t>
            </a:r>
            <a:endParaRPr sz="1400" u="sng">
              <a:solidFill>
                <a:schemeClr val="hlink"/>
              </a:solidFill>
            </a:endParaRPr>
          </a:p>
          <a:p>
            <a:pPr marL="0" lvl="0" indent="0" algn="l" rtl="0">
              <a:lnSpc>
                <a:spcPct val="120000"/>
              </a:lnSpc>
              <a:spcBef>
                <a:spcPts val="0"/>
              </a:spcBef>
              <a:spcAft>
                <a:spcPts val="0"/>
              </a:spcAft>
              <a:buClr>
                <a:schemeClr val="dk1"/>
              </a:buClr>
              <a:buSzPct val="100000"/>
              <a:buNone/>
            </a:pPr>
            <a:endParaRPr sz="1400" b="1">
              <a:solidFill>
                <a:srgbClr val="333333"/>
              </a:solidFill>
            </a:endParaRPr>
          </a:p>
          <a:p>
            <a:pPr marL="0" lvl="0" indent="0" algn="l" rtl="0">
              <a:lnSpc>
                <a:spcPct val="120000"/>
              </a:lnSpc>
              <a:spcBef>
                <a:spcPts val="0"/>
              </a:spcBef>
              <a:spcAft>
                <a:spcPts val="0"/>
              </a:spcAft>
              <a:buClr>
                <a:srgbClr val="333333"/>
              </a:buClr>
              <a:buSzPct val="100000"/>
              <a:buNone/>
            </a:pPr>
            <a:r>
              <a:rPr lang="en-US" sz="1400" b="1">
                <a:solidFill>
                  <a:srgbClr val="333333"/>
                </a:solidFill>
              </a:rPr>
              <a:t>Hilery Morris</a:t>
            </a:r>
            <a:endParaRPr/>
          </a:p>
          <a:p>
            <a:pPr marL="0" lvl="0" indent="0" algn="l" rtl="0">
              <a:lnSpc>
                <a:spcPct val="120000"/>
              </a:lnSpc>
              <a:spcBef>
                <a:spcPts val="0"/>
              </a:spcBef>
              <a:spcAft>
                <a:spcPts val="0"/>
              </a:spcAft>
              <a:buClr>
                <a:srgbClr val="333333"/>
              </a:buClr>
              <a:buSzPct val="100000"/>
              <a:buNone/>
            </a:pPr>
            <a:r>
              <a:rPr lang="en-US" sz="1400">
                <a:solidFill>
                  <a:srgbClr val="333333"/>
                </a:solidFill>
              </a:rPr>
              <a:t>720-471-4877 (c)</a:t>
            </a:r>
            <a:endParaRPr/>
          </a:p>
          <a:p>
            <a:pPr marL="0" lvl="0" indent="0" algn="l" rtl="0">
              <a:lnSpc>
                <a:spcPct val="120000"/>
              </a:lnSpc>
              <a:spcBef>
                <a:spcPts val="0"/>
              </a:spcBef>
              <a:spcAft>
                <a:spcPts val="0"/>
              </a:spcAft>
              <a:buClr>
                <a:schemeClr val="hlink"/>
              </a:buClr>
              <a:buSzPct val="100000"/>
              <a:buNone/>
            </a:pPr>
            <a:r>
              <a:rPr lang="en-US" sz="1400" u="sng">
                <a:solidFill>
                  <a:schemeClr val="hlink"/>
                </a:solidFill>
                <a:highlight>
                  <a:srgbClr val="FFFFFF"/>
                </a:highlight>
                <a:hlinkClick r:id="rId8"/>
              </a:rPr>
              <a:t>morris_h@cde.state.co.us</a:t>
            </a:r>
            <a:endParaRPr sz="1400" u="sng">
              <a:solidFill>
                <a:schemeClr val="hlink"/>
              </a:solidFill>
              <a:highlight>
                <a:srgbClr val="FFFFFF"/>
              </a:highlight>
            </a:endParaRPr>
          </a:p>
          <a:p>
            <a:pPr marL="0" lvl="0" indent="0" algn="l" rtl="0">
              <a:lnSpc>
                <a:spcPct val="120000"/>
              </a:lnSpc>
              <a:spcBef>
                <a:spcPts val="0"/>
              </a:spcBef>
              <a:spcAft>
                <a:spcPts val="0"/>
              </a:spcAft>
              <a:buClr>
                <a:schemeClr val="hlink"/>
              </a:buClr>
              <a:buSzPct val="100000"/>
              <a:buNone/>
            </a:pPr>
            <a:endParaRPr sz="1400" u="sng">
              <a:solidFill>
                <a:schemeClr val="hlink"/>
              </a:solidFill>
              <a:highlight>
                <a:srgbClr val="FFFFFF"/>
              </a:highlight>
            </a:endParaRPr>
          </a:p>
          <a:p>
            <a:pPr marL="0" lvl="0" indent="0" algn="l" rtl="0">
              <a:lnSpc>
                <a:spcPct val="120000"/>
              </a:lnSpc>
              <a:spcBef>
                <a:spcPts val="0"/>
              </a:spcBef>
              <a:spcAft>
                <a:spcPts val="0"/>
              </a:spcAft>
              <a:buClr>
                <a:srgbClr val="333333"/>
              </a:buClr>
              <a:buSzPct val="100000"/>
              <a:buFont typeface="Arial"/>
              <a:buNone/>
            </a:pPr>
            <a:r>
              <a:rPr lang="en-US" sz="1400" b="1">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Kristina Jones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lvl="0" indent="0" algn="l" rtl="0">
              <a:lnSpc>
                <a:spcPct val="120000"/>
              </a:lnSpc>
              <a:spcBef>
                <a:spcPts val="0"/>
              </a:spcBef>
              <a:spcAft>
                <a:spcPts val="0"/>
              </a:spcAft>
              <a:buClr>
                <a:srgbClr val="333333"/>
              </a:buClr>
              <a:buSzPct val="100000"/>
              <a:buFont typeface="Arial"/>
              <a:buNone/>
            </a:pPr>
            <a:r>
              <a:rPr lang="en-US" sz="1400">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720-601-0031 (c)</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0" lvl="0" indent="0" algn="l" rtl="0">
              <a:lnSpc>
                <a:spcPct val="120000"/>
              </a:lnSpc>
              <a:spcBef>
                <a:spcPts val="0"/>
              </a:spcBef>
              <a:spcAft>
                <a:spcPts val="0"/>
              </a:spcAft>
              <a:buClr>
                <a:schemeClr val="hlink"/>
              </a:buClr>
              <a:buSzPct val="100000"/>
              <a:buNone/>
            </a:pPr>
            <a:r>
              <a:rPr lang="en-US" sz="1400" u="sng">
                <a:solidFill>
                  <a:schemeClr val="hlink"/>
                </a:solidFill>
                <a:highlight>
                  <a:schemeClr val="lt1"/>
                </a:highlight>
                <a:hlinkClick r:id="rId9"/>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jones_kristina@cde.state.co.us</a:t>
            </a:r>
            <a:endParaRPr sz="1400" u="sng">
              <a:solidFill>
                <a:schemeClr val="hlink"/>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lvl="0" indent="0" algn="l" rtl="0">
              <a:lnSpc>
                <a:spcPct val="120000"/>
              </a:lnSpc>
              <a:spcBef>
                <a:spcPts val="0"/>
              </a:spcBef>
              <a:spcAft>
                <a:spcPts val="0"/>
              </a:spcAft>
              <a:buClr>
                <a:schemeClr val="hlink"/>
              </a:buClr>
              <a:buSzPct val="100000"/>
              <a:buNone/>
            </a:pPr>
            <a:endParaRPr sz="1400" u="sng">
              <a:solidFill>
                <a:schemeClr val="hlink"/>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endParaRPr>
          </a:p>
          <a:p>
            <a:pPr marL="0" lvl="0" indent="0" algn="l" rtl="0">
              <a:lnSpc>
                <a:spcPct val="120000"/>
              </a:lnSpc>
              <a:spcBef>
                <a:spcPts val="0"/>
              </a:spcBef>
              <a:spcAft>
                <a:spcPts val="0"/>
              </a:spcAft>
              <a:buClr>
                <a:srgbClr val="333333"/>
              </a:buClr>
              <a:buSzPct val="100000"/>
              <a:buFont typeface="Arial"/>
              <a:buNone/>
            </a:pPr>
            <a:r>
              <a:rPr lang="en-US" sz="1400" b="1">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Werner Hagemann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0" lvl="0" indent="0" algn="l" rtl="0">
              <a:lnSpc>
                <a:spcPct val="120000"/>
              </a:lnSpc>
              <a:spcBef>
                <a:spcPts val="0"/>
              </a:spcBef>
              <a:spcAft>
                <a:spcPts val="0"/>
              </a:spcAft>
              <a:buClr>
                <a:srgbClr val="333333"/>
              </a:buClr>
              <a:buSzPct val="100000"/>
              <a:buFont typeface="Arial"/>
              <a:buNone/>
            </a:pPr>
            <a:r>
              <a:rPr lang="en-US" sz="1400">
                <a:solidFill>
                  <a:srgbClr val="33333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720-262-0870 (c)</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endParaRPr>
          </a:p>
          <a:p>
            <a:pPr marL="0" lvl="0" indent="0" algn="l" rtl="0">
              <a:lnSpc>
                <a:spcPct val="120000"/>
              </a:lnSpc>
              <a:spcBef>
                <a:spcPts val="0"/>
              </a:spcBef>
              <a:spcAft>
                <a:spcPts val="0"/>
              </a:spcAft>
              <a:buClr>
                <a:schemeClr val="hlink"/>
              </a:buClr>
              <a:buSzPct val="100000"/>
              <a:buNone/>
            </a:pPr>
            <a:r>
              <a:rPr lang="en-US" sz="1400" u="sng">
                <a:solidFill>
                  <a:schemeClr val="hlink"/>
                </a:solidFill>
                <a:highlight>
                  <a:schemeClr val="lt1"/>
                </a:highlight>
                <a:hlinkClick r:id="rId1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hagemann_w@cde.state.co.us</a:t>
            </a:r>
            <a:endParaRPr sz="1400" u="sng">
              <a:solidFill>
                <a:schemeClr val="hlink"/>
              </a:solidFill>
              <a:highlight>
                <a:schemeClr val="lt1"/>
              </a:highlight>
            </a:endParaRPr>
          </a:p>
          <a:p>
            <a:pPr marL="0" lvl="0" indent="0" algn="l" rtl="0">
              <a:lnSpc>
                <a:spcPct val="120000"/>
              </a:lnSpc>
              <a:spcBef>
                <a:spcPts val="0"/>
              </a:spcBef>
              <a:spcAft>
                <a:spcPts val="0"/>
              </a:spcAft>
              <a:buClr>
                <a:schemeClr val="hlink"/>
              </a:buClr>
              <a:buSzPct val="100000"/>
              <a:buNone/>
            </a:pPr>
            <a:endParaRPr sz="1400" u="sng">
              <a:solidFill>
                <a:schemeClr val="hlink"/>
              </a:solidFill>
              <a:highlight>
                <a:srgbClr val="FFFFFF"/>
              </a:highlight>
            </a:endParaRPr>
          </a:p>
        </p:txBody>
      </p:sp>
      <p:sp>
        <p:nvSpPr>
          <p:cNvPr id="484" name="Google Shape;484;g166606ef432_2_286"/>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US"/>
              <a:t>CDE Contact Information </a:t>
            </a:r>
            <a:endParaRPr/>
          </a:p>
        </p:txBody>
      </p:sp>
      <p:sp>
        <p:nvSpPr>
          <p:cNvPr id="485" name="Google Shape;485;g166606ef432_2_286"/>
          <p:cNvSpPr txBox="1"/>
          <p:nvPr/>
        </p:nvSpPr>
        <p:spPr>
          <a:xfrm>
            <a:off x="5581716" y="1545126"/>
            <a:ext cx="2701200" cy="482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333333"/>
              </a:buClr>
              <a:buSzPts val="1500"/>
              <a:buFont typeface="Calibri"/>
              <a:buNone/>
            </a:pPr>
            <a:r>
              <a:rPr lang="en-US" sz="1500" b="1" i="0" u="sng" strike="noStrike" cap="none">
                <a:solidFill>
                  <a:srgbClr val="333333"/>
                </a:solidFill>
                <a:latin typeface="Calibri"/>
                <a:ea typeface="Calibri"/>
                <a:cs typeface="Calibri"/>
                <a:sym typeface="Calibri"/>
              </a:rPr>
              <a:t>ESSER Monitoring Team</a:t>
            </a:r>
            <a:endParaRPr sz="1400" b="1" i="0" u="sng" strike="noStrike" cap="none">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900"/>
              <a:buFont typeface="Calibri"/>
              <a:buNone/>
            </a:pPr>
            <a:r>
              <a:rPr lang="en-US" sz="1400" b="1" i="0" u="none" strike="noStrike" cap="none">
                <a:solidFill>
                  <a:srgbClr val="333333"/>
                </a:solidFill>
                <a:latin typeface="Calibri"/>
                <a:ea typeface="Calibri"/>
                <a:cs typeface="Calibri"/>
                <a:sym typeface="Calibri"/>
              </a:rPr>
              <a:t>Kristin Crumley</a:t>
            </a:r>
            <a:endParaRPr sz="1400" b="0" i="0" u="none" strike="noStrike" cap="none">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900"/>
              <a:buFont typeface="Calibri"/>
              <a:buNone/>
            </a:pPr>
            <a:r>
              <a:rPr lang="en-US" sz="1400" b="0" i="0" u="none" strike="noStrike" cap="none">
                <a:solidFill>
                  <a:srgbClr val="333333"/>
                </a:solidFill>
                <a:latin typeface="Calibri"/>
                <a:ea typeface="Calibri"/>
                <a:cs typeface="Calibri"/>
                <a:sym typeface="Calibri"/>
              </a:rPr>
              <a:t>720-660-1369 (c)</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hlink"/>
              </a:buClr>
              <a:buSzPts val="1400"/>
              <a:buFont typeface="Calibri"/>
              <a:buNone/>
            </a:pPr>
            <a:r>
              <a:rPr lang="en-US" sz="1400" b="0" i="0" u="sng" strike="noStrike" cap="none">
                <a:solidFill>
                  <a:schemeClr val="hlink"/>
                </a:solidFill>
                <a:latin typeface="Calibri"/>
                <a:ea typeface="Calibri"/>
                <a:cs typeface="Calibri"/>
                <a:sym typeface="Calibri"/>
                <a:hlinkClick r:id="rId11"/>
              </a:rPr>
              <a:t>crumley_k@cde.state.co.us</a:t>
            </a:r>
            <a:endParaRPr sz="1400" b="0" i="0" u="sng" strike="noStrike" cap="none">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400"/>
              <a:buFont typeface="Calibri"/>
              <a:buNone/>
            </a:pPr>
            <a:endParaRPr sz="1400" b="0" i="0" u="sng" strike="noStrike" cap="none">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900"/>
              <a:buFont typeface="Calibri"/>
              <a:buNone/>
            </a:pPr>
            <a:r>
              <a:rPr lang="en-US" sz="1400" b="1" i="0" u="none" strike="noStrike" cap="none">
                <a:solidFill>
                  <a:srgbClr val="333333"/>
                </a:solidFill>
                <a:latin typeface="Calibri"/>
                <a:ea typeface="Calibri"/>
                <a:cs typeface="Calibri"/>
                <a:sym typeface="Calibri"/>
              </a:rPr>
              <a:t>Jonathan Schelke</a:t>
            </a:r>
            <a:endParaRPr sz="1400" b="0" i="0" u="none" strike="noStrike" cap="none">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900"/>
              <a:buFont typeface="Calibri"/>
              <a:buNone/>
            </a:pPr>
            <a:r>
              <a:rPr lang="en-US" sz="1400" b="0" i="0" u="none" strike="noStrike" cap="none">
                <a:solidFill>
                  <a:srgbClr val="333333"/>
                </a:solidFill>
                <a:latin typeface="Calibri"/>
                <a:ea typeface="Calibri"/>
                <a:cs typeface="Calibri"/>
                <a:sym typeface="Calibri"/>
              </a:rPr>
              <a:t>720-388-0842 (c)</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hlink"/>
              </a:buClr>
              <a:buSzPts val="1400"/>
              <a:buFont typeface="Calibri"/>
              <a:buNone/>
            </a:pPr>
            <a:r>
              <a:rPr lang="en-US" sz="1400" b="0" i="0" u="sng" strike="noStrike" cap="none">
                <a:solidFill>
                  <a:schemeClr val="hlink"/>
                </a:solidFill>
                <a:latin typeface="Calibri"/>
                <a:ea typeface="Calibri"/>
                <a:cs typeface="Calibri"/>
                <a:sym typeface="Calibri"/>
                <a:hlinkClick r:id="rId12"/>
              </a:rPr>
              <a:t>schelke_j@cde.state.co.us</a:t>
            </a:r>
            <a:endParaRPr sz="1400" b="0" i="0" u="sng" strike="noStrike" cap="none">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400"/>
              <a:buFont typeface="Calibri"/>
              <a:buNone/>
            </a:pPr>
            <a:endParaRPr sz="1400" b="0" i="0" u="sng" strike="noStrike" cap="none">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rgbClr val="333333"/>
              </a:buClr>
              <a:buSzPts val="1400"/>
              <a:buFont typeface="Calibri"/>
              <a:buNone/>
            </a:pPr>
            <a:r>
              <a:rPr lang="en-US" sz="1400" b="1" i="0" u="none" strike="noStrike" cap="none">
                <a:solidFill>
                  <a:srgbClr val="333333"/>
                </a:solidFill>
                <a:latin typeface="Calibri"/>
                <a:ea typeface="Calibri"/>
                <a:cs typeface="Calibri"/>
                <a:sym typeface="Calibri"/>
              </a:rPr>
              <a:t>Kim Boylan</a:t>
            </a:r>
            <a:endParaRPr sz="11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endParaRPr>
          </a:p>
          <a:p>
            <a:pPr marL="0" marR="0" lvl="0" indent="0" algn="l" rtl="0">
              <a:lnSpc>
                <a:spcPct val="120000"/>
              </a:lnSpc>
              <a:spcBef>
                <a:spcPts val="0"/>
              </a:spcBef>
              <a:spcAft>
                <a:spcPts val="0"/>
              </a:spcAft>
              <a:buClr>
                <a:srgbClr val="333333"/>
              </a:buClr>
              <a:buSzPts val="1400"/>
              <a:buFont typeface="Calibri"/>
              <a:buNone/>
            </a:pPr>
            <a:r>
              <a:rPr lang="en-US" sz="1400" b="0" i="0" u="none" strike="noStrike" cap="none">
                <a:solidFill>
                  <a:srgbClr val="333333"/>
                </a:solidFill>
                <a:highlight>
                  <a:srgbClr val="FFFFFF"/>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720-354-7031 (c)</a:t>
            </a:r>
            <a:endParaRPr sz="11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0" marR="0" lvl="0" indent="0" algn="l" rtl="0">
              <a:lnSpc>
                <a:spcPct val="120000"/>
              </a:lnSpc>
              <a:spcBef>
                <a:spcPts val="0"/>
              </a:spcBef>
              <a:spcAft>
                <a:spcPts val="0"/>
              </a:spcAft>
              <a:buClr>
                <a:srgbClr val="333333"/>
              </a:buClr>
              <a:buSzPts val="1400"/>
              <a:buFont typeface="Calibri"/>
              <a:buNone/>
            </a:pPr>
            <a:r>
              <a:rPr lang="en-US" sz="1400" b="0" i="0" u="sng" strike="noStrike" cap="none">
                <a:solidFill>
                  <a:schemeClr val="hlink"/>
                </a:solidFill>
                <a:latin typeface="Calibri"/>
                <a:ea typeface="Calibri"/>
                <a:cs typeface="Calibri"/>
                <a:sym typeface="Calibri"/>
                <a:hlinkClick r:id="rId1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boylan_k@cde.state.co.us</a:t>
            </a:r>
            <a:endParaRPr sz="14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endParaRPr>
          </a:p>
          <a:p>
            <a:pPr marL="0" marR="0" lvl="0" indent="0" algn="l" rtl="0">
              <a:lnSpc>
                <a:spcPct val="120000"/>
              </a:lnSpc>
              <a:spcBef>
                <a:spcPts val="0"/>
              </a:spcBef>
              <a:spcAft>
                <a:spcPts val="0"/>
              </a:spcAft>
              <a:buClr>
                <a:schemeClr val="dk1"/>
              </a:buClr>
              <a:buSzPts val="1400"/>
              <a:buFont typeface="Calibri"/>
              <a:buNone/>
            </a:pPr>
            <a:endParaRPr sz="1400" b="0" i="0" u="none" strike="noStrike" cap="none">
              <a:solidFill>
                <a:srgbClr val="403F3B"/>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66606ef432_2_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ct val="33000"/>
              <a:buFont typeface="Arial"/>
              <a:buNone/>
            </a:pPr>
            <a:r>
              <a:rPr lang="en-US" sz="3333"/>
              <a:t>Monitoring Overview</a:t>
            </a:r>
            <a:endParaRPr sz="3333"/>
          </a:p>
          <a:p>
            <a:pPr marL="0" lvl="0" indent="0" algn="l" rtl="0">
              <a:lnSpc>
                <a:spcPct val="90000"/>
              </a:lnSpc>
              <a:spcBef>
                <a:spcPts val="0"/>
              </a:spcBef>
              <a:spcAft>
                <a:spcPts val="0"/>
              </a:spcAft>
              <a:buSzPct val="111111"/>
              <a:buNone/>
            </a:pPr>
            <a:endParaRPr/>
          </a:p>
        </p:txBody>
      </p:sp>
      <p:sp>
        <p:nvSpPr>
          <p:cNvPr id="198" name="Google Shape;198;g166606ef432_2_0"/>
          <p:cNvSpPr txBox="1">
            <a:spLocks noGrp="1"/>
          </p:cNvSpPr>
          <p:nvPr>
            <p:ph type="body" idx="1"/>
          </p:nvPr>
        </p:nvSpPr>
        <p:spPr>
          <a:xfrm>
            <a:off x="635850" y="1537636"/>
            <a:ext cx="7872300" cy="1197200"/>
          </a:xfrm>
          <a:prstGeom prst="rect">
            <a:avLst/>
          </a:prstGeom>
          <a:noFill/>
          <a:ln>
            <a:noFill/>
          </a:ln>
        </p:spPr>
        <p:txBody>
          <a:bodyPr spcFirstLastPara="1" wrap="square" lIns="0" tIns="0" rIns="0" bIns="0" anchor="t" anchorCtr="0">
            <a:normAutofit fontScale="85000" lnSpcReduction="20000"/>
          </a:bodyPr>
          <a:lstStyle/>
          <a:p>
            <a:pPr marL="0" lvl="0" indent="0" algn="ctr" rtl="0">
              <a:lnSpc>
                <a:spcPct val="115000"/>
              </a:lnSpc>
              <a:spcBef>
                <a:spcPts val="1000"/>
              </a:spcBef>
              <a:spcAft>
                <a:spcPts val="0"/>
              </a:spcAft>
              <a:buSzPct val="126654"/>
              <a:buNone/>
            </a:pPr>
            <a:r>
              <a:rPr lang="en-US" sz="2707">
                <a:solidFill>
                  <a:srgbClr val="333333"/>
                </a:solidFill>
                <a:highlight>
                  <a:srgbClr val="FFFFFF"/>
                </a:highlight>
                <a:latin typeface="Arial"/>
                <a:ea typeface="Arial"/>
                <a:cs typeface="Arial"/>
                <a:sym typeface="Arial"/>
              </a:rPr>
              <a:t>Monitoring formalizes the integral relationship between CDE and Colorado LEAs in implementing effective programs using Federal funds.</a:t>
            </a:r>
            <a:endParaRPr sz="3887">
              <a:solidFill>
                <a:srgbClr val="333333"/>
              </a:solidFill>
              <a:highlight>
                <a:srgbClr val="FFFFFF"/>
              </a:highlight>
              <a:latin typeface="Arial"/>
              <a:ea typeface="Arial"/>
              <a:cs typeface="Arial"/>
              <a:sym typeface="Arial"/>
            </a:endParaRPr>
          </a:p>
          <a:p>
            <a:pPr marL="0" lvl="0" indent="0" algn="ctr" rtl="0">
              <a:lnSpc>
                <a:spcPct val="115000"/>
              </a:lnSpc>
              <a:spcBef>
                <a:spcPts val="0"/>
              </a:spcBef>
              <a:spcAft>
                <a:spcPts val="1200"/>
              </a:spcAft>
              <a:buSzPct val="326529"/>
              <a:buNone/>
            </a:pPr>
            <a:endParaRPr sz="1050">
              <a:solidFill>
                <a:srgbClr val="333333"/>
              </a:solidFill>
              <a:highlight>
                <a:srgbClr val="FFFFFF"/>
              </a:highlight>
              <a:latin typeface="Arial"/>
              <a:ea typeface="Arial"/>
              <a:cs typeface="Arial"/>
              <a:sym typeface="Arial"/>
            </a:endParaRPr>
          </a:p>
        </p:txBody>
      </p:sp>
      <p:sp>
        <p:nvSpPr>
          <p:cNvPr id="199" name="Google Shape;199;g166606ef432_2_0"/>
          <p:cNvSpPr txBox="1"/>
          <p:nvPr/>
        </p:nvSpPr>
        <p:spPr>
          <a:xfrm>
            <a:off x="283150" y="2945200"/>
            <a:ext cx="4682700" cy="2201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800"/>
              </a:spcBef>
              <a:spcAft>
                <a:spcPts val="0"/>
              </a:spcAft>
              <a:buClr>
                <a:srgbClr val="000000"/>
              </a:buClr>
              <a:buSzPts val="1350"/>
              <a:buFont typeface="Arial"/>
              <a:buNone/>
            </a:pPr>
            <a:r>
              <a:rPr lang="en-US" sz="1350" b="0" i="0" u="none" strike="noStrike" cap="none">
                <a:solidFill>
                  <a:srgbClr val="333333"/>
                </a:solidFill>
                <a:highlight>
                  <a:srgbClr val="FFFFFF"/>
                </a:highlight>
                <a:latin typeface="Arial"/>
                <a:ea typeface="Arial"/>
                <a:cs typeface="Arial"/>
                <a:sym typeface="Arial"/>
              </a:rPr>
              <a:t>Monitoring is implemented from a programmatic and fiscal perspective and meant to accomplish the following objectives:</a:t>
            </a:r>
            <a:endParaRPr sz="1350" b="0" i="0" u="none" strike="noStrike" cap="none">
              <a:solidFill>
                <a:srgbClr val="333333"/>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333333"/>
              </a:buClr>
              <a:buSzPts val="1050"/>
              <a:buFont typeface="Arial"/>
              <a:buChar char="•"/>
            </a:pPr>
            <a:r>
              <a:rPr lang="en-US" sz="1050" b="1" i="0" u="none" strike="noStrike" cap="none">
                <a:solidFill>
                  <a:srgbClr val="333333"/>
                </a:solidFill>
                <a:highlight>
                  <a:srgbClr val="FFFFFF"/>
                </a:highlight>
                <a:latin typeface="Arial"/>
                <a:ea typeface="Arial"/>
                <a:cs typeface="Arial"/>
                <a:sym typeface="Arial"/>
              </a:rPr>
              <a:t>Focus on What Matters</a:t>
            </a:r>
            <a:r>
              <a:rPr lang="en-US"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333333"/>
              </a:buClr>
              <a:buSzPts val="1050"/>
              <a:buFont typeface="Arial"/>
              <a:buChar char="•"/>
            </a:pPr>
            <a:r>
              <a:rPr lang="en-US" sz="1050" b="1" i="0" u="none" strike="noStrike" cap="none">
                <a:solidFill>
                  <a:srgbClr val="333333"/>
                </a:solidFill>
                <a:highlight>
                  <a:srgbClr val="FFFFFF"/>
                </a:highlight>
                <a:latin typeface="Arial"/>
                <a:ea typeface="Arial"/>
                <a:cs typeface="Arial"/>
                <a:sym typeface="Arial"/>
              </a:rPr>
              <a:t>Reduce Burden on LEAs</a:t>
            </a:r>
            <a:r>
              <a:rPr lang="en-US"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333333"/>
              </a:buClr>
              <a:buSzPts val="1050"/>
              <a:buFont typeface="Arial"/>
              <a:buChar char="•"/>
            </a:pPr>
            <a:r>
              <a:rPr lang="en-US" sz="1050" b="1" i="0" u="none" strike="noStrike" cap="none">
                <a:solidFill>
                  <a:srgbClr val="333333"/>
                </a:solidFill>
                <a:highlight>
                  <a:srgbClr val="FFFFFF"/>
                </a:highlight>
                <a:latin typeface="Arial"/>
                <a:ea typeface="Arial"/>
                <a:cs typeface="Arial"/>
                <a:sym typeface="Arial"/>
              </a:rPr>
              <a:t>Improve Communication with LEAs</a:t>
            </a:r>
            <a:endParaRPr sz="1050" b="0" i="0" u="none" strike="noStrike" cap="none">
              <a:solidFill>
                <a:srgbClr val="333333"/>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333333"/>
              </a:buClr>
              <a:buSzPts val="1050"/>
              <a:buFont typeface="Arial"/>
              <a:buChar char="•"/>
            </a:pPr>
            <a:r>
              <a:rPr lang="en-US" sz="1050" b="1" i="0" u="none" strike="noStrike" cap="none">
                <a:solidFill>
                  <a:srgbClr val="333333"/>
                </a:solidFill>
                <a:highlight>
                  <a:srgbClr val="FFFFFF"/>
                </a:highlight>
                <a:latin typeface="Arial"/>
                <a:ea typeface="Arial"/>
                <a:cs typeface="Arial"/>
                <a:sym typeface="Arial"/>
              </a:rPr>
              <a:t>Differentiate and Customize Support for LEAs</a:t>
            </a:r>
            <a:r>
              <a:rPr lang="en-US"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914400" marR="0" lvl="1" indent="-295275" algn="l" rtl="0">
              <a:lnSpc>
                <a:spcPct val="115000"/>
              </a:lnSpc>
              <a:spcBef>
                <a:spcPts val="0"/>
              </a:spcBef>
              <a:spcAft>
                <a:spcPts val="0"/>
              </a:spcAft>
              <a:buClr>
                <a:srgbClr val="333333"/>
              </a:buClr>
              <a:buSzPts val="1050"/>
              <a:buFont typeface="Arial"/>
              <a:buChar char="•"/>
            </a:pPr>
            <a:r>
              <a:rPr lang="en-US" sz="1050" b="1" i="0" u="none" strike="noStrike" cap="none">
                <a:solidFill>
                  <a:srgbClr val="333333"/>
                </a:solidFill>
                <a:highlight>
                  <a:srgbClr val="FFFFFF"/>
                </a:highlight>
                <a:latin typeface="Arial"/>
                <a:ea typeface="Arial"/>
                <a:cs typeface="Arial"/>
                <a:sym typeface="Arial"/>
              </a:rPr>
              <a:t>Ensure Basic Requirements Are Met</a:t>
            </a:r>
            <a:r>
              <a:rPr lang="en-US" sz="1050" b="0" i="0" u="none" strike="noStrike" cap="none">
                <a:solidFill>
                  <a:srgbClr val="333333"/>
                </a:solidFill>
                <a:highlight>
                  <a:srgbClr val="FFFFFF"/>
                </a:highlight>
                <a:latin typeface="Arial"/>
                <a:ea typeface="Arial"/>
                <a:cs typeface="Arial"/>
                <a:sym typeface="Arial"/>
              </a:rPr>
              <a:t> </a:t>
            </a:r>
            <a:endParaRPr sz="1350" b="0" i="0" u="none" strike="noStrike" cap="none">
              <a:solidFill>
                <a:srgbClr val="000000"/>
              </a:solidFill>
              <a:highlight>
                <a:srgbClr val="FFFFFF"/>
              </a:highlight>
              <a:latin typeface="Arial"/>
              <a:ea typeface="Arial"/>
              <a:cs typeface="Arial"/>
              <a:sym typeface="Arial"/>
            </a:endParaRPr>
          </a:p>
        </p:txBody>
      </p:sp>
      <p:pic>
        <p:nvPicPr>
          <p:cNvPr id="200" name="Google Shape;200;g166606ef432_2_0" descr="Monitoring timeline"/>
          <p:cNvPicPr preferRelativeResize="0"/>
          <p:nvPr/>
        </p:nvPicPr>
        <p:blipFill rotWithShape="1">
          <a:blip r:embed="rId3">
            <a:alphaModFix/>
          </a:blip>
          <a:srcRect/>
          <a:stretch/>
        </p:blipFill>
        <p:spPr>
          <a:xfrm>
            <a:off x="5017275" y="2506700"/>
            <a:ext cx="3974326" cy="1906757"/>
          </a:xfrm>
          <a:prstGeom prst="rect">
            <a:avLst/>
          </a:prstGeom>
          <a:noFill/>
          <a:ln>
            <a:noFill/>
          </a:ln>
        </p:spPr>
      </p:pic>
      <p:pic>
        <p:nvPicPr>
          <p:cNvPr id="201" name="Google Shape;201;g166606ef432_2_0" descr="Key to monitoring timeline graphic: Green represents a CDE task; blue represents an LEA task; and orange represents an LEA and CDE task."/>
          <p:cNvPicPr preferRelativeResize="0"/>
          <p:nvPr/>
        </p:nvPicPr>
        <p:blipFill rotWithShape="1">
          <a:blip r:embed="rId4">
            <a:alphaModFix/>
          </a:blip>
          <a:srcRect/>
          <a:stretch/>
        </p:blipFill>
        <p:spPr>
          <a:xfrm>
            <a:off x="6199575" y="5049033"/>
            <a:ext cx="1609725" cy="72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66606ef432_2_1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CDE’s Monitoring Process Includes…</a:t>
            </a:r>
            <a:endParaRPr/>
          </a:p>
        </p:txBody>
      </p:sp>
      <p:grpSp>
        <p:nvGrpSpPr>
          <p:cNvPr id="207" name="Google Shape;207;g166606ef432_2_10" descr="Federal Programs monitoring includes "/>
          <p:cNvGrpSpPr/>
          <p:nvPr/>
        </p:nvGrpSpPr>
        <p:grpSpPr>
          <a:xfrm>
            <a:off x="1220705" y="667501"/>
            <a:ext cx="6633138" cy="6620845"/>
            <a:chOff x="1978637" y="71334"/>
            <a:chExt cx="4883412" cy="4965758"/>
          </a:xfrm>
        </p:grpSpPr>
        <p:sp>
          <p:nvSpPr>
            <p:cNvPr id="208" name="Google Shape;208;g166606ef432_2_10"/>
            <p:cNvSpPr/>
            <p:nvPr/>
          </p:nvSpPr>
          <p:spPr>
            <a:xfrm>
              <a:off x="3913420" y="1905208"/>
              <a:ext cx="1323600" cy="1321200"/>
            </a:xfrm>
            <a:prstGeom prst="ellipse">
              <a:avLst/>
            </a:prstGeom>
            <a:solidFill>
              <a:srgbClr val="D686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Federal Programs Monitoring</a:t>
              </a:r>
              <a:endParaRPr sz="1200" b="0" i="0" u="none" strike="noStrike" cap="none">
                <a:solidFill>
                  <a:srgbClr val="000000"/>
                </a:solidFill>
                <a:latin typeface="Arial"/>
                <a:ea typeface="Arial"/>
                <a:cs typeface="Arial"/>
                <a:sym typeface="Arial"/>
              </a:endParaRPr>
            </a:p>
          </p:txBody>
        </p:sp>
        <p:grpSp>
          <p:nvGrpSpPr>
            <p:cNvPr id="209" name="Google Shape;209;g166606ef432_2_10"/>
            <p:cNvGrpSpPr/>
            <p:nvPr/>
          </p:nvGrpSpPr>
          <p:grpSpPr>
            <a:xfrm>
              <a:off x="1978637" y="1202068"/>
              <a:ext cx="2407147" cy="2190413"/>
              <a:chOff x="1978637" y="1202068"/>
              <a:chExt cx="2407147" cy="2190413"/>
            </a:xfrm>
          </p:grpSpPr>
          <p:sp>
            <p:nvSpPr>
              <p:cNvPr id="210" name="Google Shape;210;g166606ef432_2_10"/>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66606ef432_2_10"/>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701C7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66606ef432_2_10"/>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Other (i.e. Beeline, Scoop, email communications, etc.)</a:t>
                </a:r>
                <a:endParaRPr sz="1000" b="0" i="0" u="none" strike="noStrike" cap="none">
                  <a:solidFill>
                    <a:srgbClr val="FFFFFF"/>
                  </a:solidFill>
                  <a:latin typeface="Roboto"/>
                  <a:ea typeface="Roboto"/>
                  <a:cs typeface="Roboto"/>
                  <a:sym typeface="Roboto"/>
                </a:endParaRPr>
              </a:p>
            </p:txBody>
          </p:sp>
        </p:grpSp>
        <p:grpSp>
          <p:nvGrpSpPr>
            <p:cNvPr id="213" name="Google Shape;213;g166606ef432_2_10"/>
            <p:cNvGrpSpPr/>
            <p:nvPr/>
          </p:nvGrpSpPr>
          <p:grpSpPr>
            <a:xfrm>
              <a:off x="2867111" y="2599927"/>
              <a:ext cx="2108006" cy="2437164"/>
              <a:chOff x="2867111" y="2599927"/>
              <a:chExt cx="2108006" cy="2437164"/>
            </a:xfrm>
          </p:grpSpPr>
          <p:sp>
            <p:nvSpPr>
              <p:cNvPr id="214" name="Google Shape;214;g166606ef432_2_10"/>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166606ef432_2_10"/>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761E86"/>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166606ef432_2_10"/>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Evidence Submission and Review</a:t>
                </a:r>
                <a:endParaRPr sz="1000" b="0" i="0" u="none" strike="noStrike" cap="none">
                  <a:solidFill>
                    <a:srgbClr val="FFFFFF"/>
                  </a:solidFill>
                  <a:latin typeface="Roboto"/>
                  <a:ea typeface="Roboto"/>
                  <a:cs typeface="Roboto"/>
                  <a:sym typeface="Roboto"/>
                </a:endParaRPr>
              </a:p>
            </p:txBody>
          </p:sp>
        </p:grpSp>
        <p:grpSp>
          <p:nvGrpSpPr>
            <p:cNvPr id="217" name="Google Shape;217;g166606ef432_2_10"/>
            <p:cNvGrpSpPr/>
            <p:nvPr/>
          </p:nvGrpSpPr>
          <p:grpSpPr>
            <a:xfrm>
              <a:off x="4337515" y="2464414"/>
              <a:ext cx="2424507" cy="2097542"/>
              <a:chOff x="4337515" y="2464414"/>
              <a:chExt cx="2424507" cy="2097542"/>
            </a:xfrm>
          </p:grpSpPr>
          <p:sp>
            <p:nvSpPr>
              <p:cNvPr id="218" name="Google Shape;218;g166606ef432_2_10"/>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66606ef432_2_10"/>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7F209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66606ef432_2_10"/>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Self-Assessment</a:t>
                </a:r>
                <a:endParaRPr sz="1000" b="0" i="0" u="none" strike="noStrike" cap="none">
                  <a:solidFill>
                    <a:srgbClr val="FFFFFF"/>
                  </a:solidFill>
                  <a:latin typeface="Roboto"/>
                  <a:ea typeface="Roboto"/>
                  <a:cs typeface="Roboto"/>
                  <a:sym typeface="Roboto"/>
                </a:endParaRPr>
              </a:p>
            </p:txBody>
          </p:sp>
        </p:grpSp>
        <p:grpSp>
          <p:nvGrpSpPr>
            <p:cNvPr id="221" name="Google Shape;221;g166606ef432_2_10"/>
            <p:cNvGrpSpPr/>
            <p:nvPr/>
          </p:nvGrpSpPr>
          <p:grpSpPr>
            <a:xfrm>
              <a:off x="3263096" y="71334"/>
              <a:ext cx="2344103" cy="2370669"/>
              <a:chOff x="3263096" y="71334"/>
              <a:chExt cx="2344103" cy="2370669"/>
            </a:xfrm>
          </p:grpSpPr>
          <p:sp>
            <p:nvSpPr>
              <p:cNvPr id="222" name="Google Shape;222;g166606ef432_2_10"/>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166606ef432_2_10"/>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55156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166606ef432_2_10"/>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Application Reviews</a:t>
                </a:r>
                <a:endParaRPr sz="1000" b="0" i="0" u="none" strike="noStrike" cap="none">
                  <a:solidFill>
                    <a:srgbClr val="FFFFFF"/>
                  </a:solidFill>
                  <a:latin typeface="Roboto"/>
                  <a:ea typeface="Roboto"/>
                  <a:cs typeface="Roboto"/>
                  <a:sym typeface="Roboto"/>
                </a:endParaRPr>
              </a:p>
            </p:txBody>
          </p:sp>
        </p:grpSp>
        <p:grpSp>
          <p:nvGrpSpPr>
            <p:cNvPr id="225" name="Google Shape;225;g166606ef432_2_10"/>
            <p:cNvGrpSpPr/>
            <p:nvPr/>
          </p:nvGrpSpPr>
          <p:grpSpPr>
            <a:xfrm>
              <a:off x="4593307" y="804376"/>
              <a:ext cx="2268741" cy="2444000"/>
              <a:chOff x="4593307" y="804376"/>
              <a:chExt cx="2268741" cy="2444000"/>
            </a:xfrm>
          </p:grpSpPr>
          <p:sp>
            <p:nvSpPr>
              <p:cNvPr id="226" name="Google Shape;226;g166606ef432_2_10"/>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66606ef432_2_10"/>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9225A5"/>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66606ef432_2_10"/>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Training and Technical Assistance</a:t>
                </a:r>
                <a:endParaRPr sz="1000" b="0" i="0" u="none" strike="noStrike" cap="none">
                  <a:solidFill>
                    <a:srgbClr val="FFFFFF"/>
                  </a:solidFill>
                  <a:latin typeface="Roboto"/>
                  <a:ea typeface="Roboto"/>
                  <a:cs typeface="Roboto"/>
                  <a:sym typeface="Robo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ESEA and ESSER Monitoring</a:t>
            </a:r>
            <a:endParaRPr/>
          </a:p>
        </p:txBody>
      </p:sp>
      <p:grpSp>
        <p:nvGrpSpPr>
          <p:cNvPr id="235" name="Google Shape;235;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GrpSpPr/>
          <p:nvPr/>
        </p:nvGrpSpPr>
        <p:grpSpPr>
          <a:xfrm>
            <a:off x="2973011" y="1315559"/>
            <a:ext cx="2072166" cy="2557820"/>
            <a:chOff x="3071457" y="2013875"/>
            <a:chExt cx="1944600" cy="1569600"/>
          </a:xfrm>
        </p:grpSpPr>
        <p:sp>
          <p:nvSpPr>
            <p:cNvPr id="236" name="Google Shape;236;g166606ef432_2_36"/>
            <p:cNvSpPr/>
            <p:nvPr/>
          </p:nvSpPr>
          <p:spPr>
            <a:xfrm rot="10800000" flipH="1">
              <a:off x="3071457" y="2013875"/>
              <a:ext cx="1944600" cy="1569600"/>
            </a:xfrm>
            <a:prstGeom prst="round2DiagRect">
              <a:avLst>
                <a:gd name="adj1" fmla="val 0"/>
                <a:gd name="adj2" fmla="val 17764"/>
              </a:avLst>
            </a:prstGeom>
            <a:solidFill>
              <a:srgbClr val="1D7E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66606ef432_2_36"/>
            <p:cNvSpPr txBox="1"/>
            <p:nvPr/>
          </p:nvSpPr>
          <p:spPr>
            <a:xfrm>
              <a:off x="3316102" y="2256385"/>
              <a:ext cx="14517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Roboto"/>
                  <a:ea typeface="Roboto"/>
                  <a:cs typeface="Roboto"/>
                  <a:sym typeface="Roboto"/>
                </a:rPr>
                <a:t>ESSER Program Intent</a:t>
              </a:r>
              <a:endParaRPr sz="1100" b="0" i="0" u="none" strike="noStrike" cap="none">
                <a:solidFill>
                  <a:srgbClr val="FFFFFF"/>
                </a:solidFill>
                <a:latin typeface="Roboto"/>
                <a:ea typeface="Roboto"/>
                <a:cs typeface="Roboto"/>
                <a:sym typeface="Roboto"/>
              </a:endParaRPr>
            </a:p>
          </p:txBody>
        </p:sp>
        <p:sp>
          <p:nvSpPr>
            <p:cNvPr id="238" name="Google Shape;238;g166606ef432_2_36"/>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To respond to, prepare for, or prevent the spread of COVID-19 and address the impact on education</a:t>
              </a:r>
              <a:endParaRPr sz="1100" b="0" i="0" u="none" strike="noStrike" cap="none">
                <a:solidFill>
                  <a:srgbClr val="FFFFFF"/>
                </a:solidFill>
                <a:latin typeface="Roboto"/>
                <a:ea typeface="Roboto"/>
                <a:cs typeface="Roboto"/>
                <a:sym typeface="Roboto"/>
              </a:endParaRPr>
            </a:p>
          </p:txBody>
        </p:sp>
      </p:grpSp>
      <p:grpSp>
        <p:nvGrpSpPr>
          <p:cNvPr id="239" name="Google Shape;239;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GrpSpPr/>
          <p:nvPr/>
        </p:nvGrpSpPr>
        <p:grpSpPr>
          <a:xfrm>
            <a:off x="900839" y="1315559"/>
            <a:ext cx="2072166" cy="2557820"/>
            <a:chOff x="1126863" y="2013875"/>
            <a:chExt cx="1944600" cy="1569600"/>
          </a:xfrm>
        </p:grpSpPr>
        <p:sp>
          <p:nvSpPr>
            <p:cNvPr id="240" name="Google Shape;240;g166606ef432_2_36"/>
            <p:cNvSpPr/>
            <p:nvPr/>
          </p:nvSpPr>
          <p:spPr>
            <a:xfrm>
              <a:off x="1126863" y="2013875"/>
              <a:ext cx="1944600" cy="1569600"/>
            </a:xfrm>
            <a:prstGeom prst="round2DiagRect">
              <a:avLst>
                <a:gd name="adj1" fmla="val 0"/>
                <a:gd name="adj2" fmla="val 17764"/>
              </a:avLst>
            </a:prstGeom>
            <a:solidFill>
              <a:srgbClr val="249C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166606ef432_2_36"/>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Roboto"/>
                  <a:ea typeface="Roboto"/>
                  <a:cs typeface="Roboto"/>
                  <a:sym typeface="Roboto"/>
                </a:rPr>
                <a:t>ESEA Program Intent</a:t>
              </a:r>
              <a:endParaRPr sz="1100" b="0" i="0" u="none" strike="noStrike" cap="none">
                <a:solidFill>
                  <a:srgbClr val="FFFFFF"/>
                </a:solidFill>
                <a:latin typeface="Roboto"/>
                <a:ea typeface="Roboto"/>
                <a:cs typeface="Roboto"/>
                <a:sym typeface="Roboto"/>
              </a:endParaRPr>
            </a:p>
          </p:txBody>
        </p:sp>
        <p:sp>
          <p:nvSpPr>
            <p:cNvPr id="242" name="Google Shape;242;g166606ef432_2_36"/>
            <p:cNvSpPr txBox="1"/>
            <p:nvPr/>
          </p:nvSpPr>
          <p:spPr>
            <a:xfrm>
              <a:off x="1351625" y="2716352"/>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To ensure all students, particularly underserved students, have equitable access to a high-quality education</a:t>
              </a:r>
              <a:endParaRPr sz="1100" b="0" i="0" u="none" strike="noStrike" cap="none">
                <a:solidFill>
                  <a:srgbClr val="FFFFFF"/>
                </a:solidFill>
                <a:latin typeface="Roboto"/>
                <a:ea typeface="Roboto"/>
                <a:cs typeface="Roboto"/>
                <a:sym typeface="Roboto"/>
              </a:endParaRPr>
            </a:p>
          </p:txBody>
        </p:sp>
      </p:grpSp>
      <p:grpSp>
        <p:nvGrpSpPr>
          <p:cNvPr id="243" name="Google Shape;243;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GrpSpPr/>
          <p:nvPr/>
        </p:nvGrpSpPr>
        <p:grpSpPr>
          <a:xfrm>
            <a:off x="5045187" y="1315559"/>
            <a:ext cx="3198079" cy="2557820"/>
            <a:chOff x="5015938" y="2013875"/>
            <a:chExt cx="3001200" cy="1569600"/>
          </a:xfrm>
        </p:grpSpPr>
        <p:sp>
          <p:nvSpPr>
            <p:cNvPr id="244" name="Google Shape;244;g166606ef432_2_36"/>
            <p:cNvSpPr/>
            <p:nvPr/>
          </p:nvSpPr>
          <p:spPr>
            <a:xfrm>
              <a:off x="5015938" y="2013875"/>
              <a:ext cx="3001200" cy="1569600"/>
            </a:xfrm>
            <a:prstGeom prst="round2DiagRect">
              <a:avLst>
                <a:gd name="adj1" fmla="val 0"/>
                <a:gd name="adj2" fmla="val 17764"/>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166606ef432_2_36"/>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Roboto"/>
                  <a:ea typeface="Roboto"/>
                  <a:cs typeface="Roboto"/>
                  <a:sym typeface="Roboto"/>
                </a:rPr>
                <a:t>Purpose of Monitoring</a:t>
              </a:r>
              <a:endParaRPr sz="1100" b="0" i="0" u="none" strike="noStrike" cap="none">
                <a:solidFill>
                  <a:srgbClr val="FFFFFF"/>
                </a:solidFill>
                <a:latin typeface="Roboto"/>
                <a:ea typeface="Roboto"/>
                <a:cs typeface="Roboto"/>
                <a:sym typeface="Roboto"/>
              </a:endParaRPr>
            </a:p>
          </p:txBody>
        </p:sp>
        <p:sp>
          <p:nvSpPr>
            <p:cNvPr id="246" name="Google Shape;246;g166606ef432_2_36"/>
            <p:cNvSpPr txBox="1"/>
            <p:nvPr/>
          </p:nvSpPr>
          <p:spPr>
            <a:xfrm>
              <a:off x="5360225" y="2716353"/>
              <a:ext cx="24171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To ensure that federal funds are used appropriately to implement program intent</a:t>
              </a:r>
              <a:endParaRPr sz="1100" b="0" i="0" u="none" strike="noStrike" cap="none">
                <a:solidFill>
                  <a:srgbClr val="FFFFFF"/>
                </a:solidFill>
                <a:latin typeface="Roboto"/>
                <a:ea typeface="Roboto"/>
                <a:cs typeface="Roboto"/>
                <a:sym typeface="Roboto"/>
              </a:endParaRPr>
            </a:p>
          </p:txBody>
        </p:sp>
      </p:grpSp>
      <p:grpSp>
        <p:nvGrpSpPr>
          <p:cNvPr id="247" name="Google Shape;247;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GrpSpPr/>
          <p:nvPr/>
        </p:nvGrpSpPr>
        <p:grpSpPr>
          <a:xfrm>
            <a:off x="4929559" y="2420893"/>
            <a:ext cx="261571" cy="347172"/>
            <a:chOff x="4858109" y="2631368"/>
            <a:chExt cx="316442" cy="315000"/>
          </a:xfrm>
        </p:grpSpPr>
        <p:sp>
          <p:nvSpPr>
            <p:cNvPr id="248" name="Google Shape;248;g166606ef432_2_36"/>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166606ef432_2_36"/>
            <p:cNvSpPr/>
            <p:nvPr/>
          </p:nvSpPr>
          <p:spPr>
            <a:xfrm>
              <a:off x="4858109" y="2739300"/>
              <a:ext cx="239100" cy="99000"/>
            </a:xfrm>
            <a:prstGeom prst="rightArrow">
              <a:avLst>
                <a:gd name="adj1" fmla="val 32020"/>
                <a:gd name="adj2" fmla="val 66970"/>
              </a:avLst>
            </a:prstGeom>
            <a:solidFill>
              <a:srgbClr val="1D7E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grpSp>
      <p:grpSp>
        <p:nvGrpSpPr>
          <p:cNvPr id="250" name="Google Shape;250;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GrpSpPr/>
          <p:nvPr/>
        </p:nvGrpSpPr>
        <p:grpSpPr>
          <a:xfrm>
            <a:off x="2830178" y="2420911"/>
            <a:ext cx="260366" cy="347155"/>
            <a:chOff x="3157188" y="909150"/>
            <a:chExt cx="470400" cy="470400"/>
          </a:xfrm>
        </p:grpSpPr>
        <p:sp>
          <p:nvSpPr>
            <p:cNvPr id="251" name="Google Shape;251;g166606ef432_2_36"/>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166606ef432_2_36"/>
            <p:cNvSpPr/>
            <p:nvPr/>
          </p:nvSpPr>
          <p:spPr>
            <a:xfrm>
              <a:off x="3243138" y="995100"/>
              <a:ext cx="298500" cy="298500"/>
            </a:xfrm>
            <a:prstGeom prst="mathPlus">
              <a:avLst>
                <a:gd name="adj1" fmla="val 9900"/>
              </a:avLst>
            </a:prstGeom>
            <a:solidFill>
              <a:srgbClr val="249C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SpPr txBox="1">
            <a:spLocks noGrp="1"/>
          </p:cNvSpPr>
          <p:nvPr>
            <p:ph type="body" idx="1"/>
          </p:nvPr>
        </p:nvSpPr>
        <p:spPr>
          <a:xfrm>
            <a:off x="551650" y="4332548"/>
            <a:ext cx="3943500" cy="1727400"/>
          </a:xfrm>
          <a:prstGeom prst="rect">
            <a:avLst/>
          </a:prstGeom>
          <a:noFill/>
          <a:ln w="9525" cap="flat" cmpd="sng">
            <a:solidFill>
              <a:srgbClr val="000000"/>
            </a:solidFill>
            <a:prstDash val="solid"/>
            <a:round/>
            <a:headEnd type="none" w="sm" len="sm"/>
            <a:tailEnd type="none" w="sm" len="sm"/>
          </a:ln>
        </p:spPr>
        <p:txBody>
          <a:bodyPr spcFirstLastPara="1" wrap="square" lIns="0" tIns="0" rIns="0" bIns="0" anchor="t" anchorCtr="0">
            <a:normAutofit fontScale="77500" lnSpcReduction="20000"/>
          </a:bodyPr>
          <a:lstStyle/>
          <a:p>
            <a:pPr marL="342900" lvl="0" indent="-268508" algn="l" rtl="0">
              <a:lnSpc>
                <a:spcPct val="90000"/>
              </a:lnSpc>
              <a:spcBef>
                <a:spcPts val="0"/>
              </a:spcBef>
              <a:spcAft>
                <a:spcPts val="0"/>
              </a:spcAft>
              <a:buSzPct val="100000"/>
              <a:buChar char="•"/>
            </a:pPr>
            <a:r>
              <a:rPr lang="en-US" sz="2100"/>
              <a:t>Number of LEAs being monitored in 22-23</a:t>
            </a:r>
            <a:endParaRPr sz="2100"/>
          </a:p>
          <a:p>
            <a:pPr marL="685800" lvl="1" indent="-268508" algn="l" rtl="0">
              <a:lnSpc>
                <a:spcPct val="90000"/>
              </a:lnSpc>
              <a:spcBef>
                <a:spcPts val="0"/>
              </a:spcBef>
              <a:spcAft>
                <a:spcPts val="0"/>
              </a:spcAft>
              <a:buSzPct val="100000"/>
              <a:buChar char="•"/>
            </a:pPr>
            <a:r>
              <a:rPr lang="en-US" sz="2100"/>
              <a:t>82 Total</a:t>
            </a:r>
            <a:endParaRPr sz="2100"/>
          </a:p>
          <a:p>
            <a:pPr marL="685800" lvl="1" indent="-268508" algn="l" rtl="0">
              <a:lnSpc>
                <a:spcPct val="90000"/>
              </a:lnSpc>
              <a:spcBef>
                <a:spcPts val="0"/>
              </a:spcBef>
              <a:spcAft>
                <a:spcPts val="0"/>
              </a:spcAft>
              <a:buSzPct val="100000"/>
              <a:buChar char="•"/>
            </a:pPr>
            <a:r>
              <a:rPr lang="en-US" sz="2100"/>
              <a:t>62 ESSER-Only</a:t>
            </a:r>
            <a:endParaRPr sz="2100"/>
          </a:p>
          <a:p>
            <a:pPr marL="685800" lvl="1" indent="-268508" algn="l" rtl="0">
              <a:lnSpc>
                <a:spcPct val="90000"/>
              </a:lnSpc>
              <a:spcBef>
                <a:spcPts val="0"/>
              </a:spcBef>
              <a:spcAft>
                <a:spcPts val="0"/>
              </a:spcAft>
              <a:buSzPct val="100000"/>
              <a:buChar char="•"/>
            </a:pPr>
            <a:r>
              <a:rPr lang="en-US" sz="2100"/>
              <a:t>20 ESEA and ESSER</a:t>
            </a:r>
            <a:endParaRPr sz="2100"/>
          </a:p>
          <a:p>
            <a:pPr marL="685800" lvl="0" indent="0" algn="l" rtl="0">
              <a:lnSpc>
                <a:spcPct val="90000"/>
              </a:lnSpc>
              <a:spcBef>
                <a:spcPts val="0"/>
              </a:spcBef>
              <a:spcAft>
                <a:spcPts val="0"/>
              </a:spcAft>
              <a:buSzPct val="147465"/>
              <a:buNone/>
            </a:pPr>
            <a:endParaRPr sz="2100"/>
          </a:p>
          <a:p>
            <a:pPr marL="342900" lvl="0" indent="-268508" algn="l" rtl="0">
              <a:lnSpc>
                <a:spcPct val="90000"/>
              </a:lnSpc>
              <a:spcBef>
                <a:spcPts val="0"/>
              </a:spcBef>
              <a:spcAft>
                <a:spcPts val="0"/>
              </a:spcAft>
              <a:buSzPct val="100000"/>
              <a:buChar char="•"/>
            </a:pPr>
            <a:r>
              <a:rPr lang="en-US" sz="2100" u="sng">
                <a:solidFill>
                  <a:schemeClr val="hlink"/>
                </a:solidFill>
                <a:hlinkClick r:id="rId3"/>
              </a:rPr>
              <a:t>Monitoring Schedule</a:t>
            </a:r>
            <a:r>
              <a:rPr lang="en-US" sz="2100"/>
              <a:t> for ESEA and ESSER is located on our</a:t>
            </a:r>
            <a:r>
              <a:rPr lang="en-US" sz="2100">
                <a:solidFill>
                  <a:schemeClr val="hlink"/>
                </a:solidFill>
                <a:uFill>
                  <a:noFill/>
                </a:uFill>
                <a:hlinkClick r:id="rId4"/>
              </a:rPr>
              <a:t> </a:t>
            </a:r>
            <a:r>
              <a:rPr lang="en-US" sz="2100" u="sng">
                <a:solidFill>
                  <a:schemeClr val="hlink"/>
                </a:solidFill>
                <a:hlinkClick r:id="rId4"/>
              </a:rPr>
              <a:t>Monitoring Website</a:t>
            </a:r>
            <a:r>
              <a:rPr lang="en-US" sz="2100"/>
              <a:t>.</a:t>
            </a:r>
            <a:endParaRPr sz="2100"/>
          </a:p>
        </p:txBody>
      </p:sp>
      <p:pic>
        <p:nvPicPr>
          <p:cNvPr id="254" name="Google Shape;254;g166606ef432_2_36" descr="The current round of monitoring includes both ESEA and ESSER monitoring. 82 total districts are being monitored this year, with 62 being ESSER-only, and 20 being dually monitored for ESSER and ESEA. To view your LEA’s monitoring year, please utilize the monitoring schedule, and for more information on monitoring in general, please view CDE’s monitoring website. Both are linked here. &#10;"/>
          <p:cNvPicPr preferRelativeResize="0"/>
          <p:nvPr/>
        </p:nvPicPr>
        <p:blipFill rotWithShape="1">
          <a:blip r:embed="rId5">
            <a:alphaModFix/>
          </a:blip>
          <a:srcRect/>
          <a:stretch/>
        </p:blipFill>
        <p:spPr>
          <a:xfrm>
            <a:off x="5369224" y="4065267"/>
            <a:ext cx="2646025" cy="186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ESEA vs ESSER Monitoring</a:t>
            </a:r>
            <a:endParaRPr/>
          </a:p>
        </p:txBody>
      </p:sp>
      <p:sp>
        <p:nvSpPr>
          <p:cNvPr id="261" name="Google Shape;261;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SpPr txBox="1">
            <a:spLocks noGrp="1"/>
          </p:cNvSpPr>
          <p:nvPr>
            <p:ph type="sldNum" idx="12"/>
          </p:nvPr>
        </p:nvSpPr>
        <p:spPr>
          <a:xfrm>
            <a:off x="249655" y="8475133"/>
            <a:ext cx="2057400" cy="48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262" name="Google Shape;262;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SpPr/>
          <p:nvPr/>
        </p:nvSpPr>
        <p:spPr>
          <a:xfrm>
            <a:off x="3489541" y="1687267"/>
            <a:ext cx="4876800" cy="400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Roboto"/>
              <a:ea typeface="Roboto"/>
              <a:cs typeface="Roboto"/>
              <a:sym typeface="Roboto"/>
            </a:endParaRPr>
          </a:p>
        </p:txBody>
      </p:sp>
      <p:sp>
        <p:nvSpPr>
          <p:cNvPr id="263" name="Google Shape;263;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SpPr/>
          <p:nvPr/>
        </p:nvSpPr>
        <p:spPr>
          <a:xfrm>
            <a:off x="1108738" y="1687283"/>
            <a:ext cx="2380800" cy="4004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4" name="Google Shape;264;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GrpSpPr/>
          <p:nvPr/>
        </p:nvGrpSpPr>
        <p:grpSpPr>
          <a:xfrm>
            <a:off x="1108761" y="3824500"/>
            <a:ext cx="7257615" cy="2289601"/>
            <a:chOff x="943723" y="4469050"/>
            <a:chExt cx="7257615" cy="1717201"/>
          </a:xfrm>
        </p:grpSpPr>
        <p:sp>
          <p:nvSpPr>
            <p:cNvPr id="265" name="Google Shape;265;g166606ef432_2_61"/>
            <p:cNvSpPr/>
            <p:nvPr/>
          </p:nvSpPr>
          <p:spPr>
            <a:xfrm>
              <a:off x="3323638" y="4469050"/>
              <a:ext cx="4877700" cy="1717200"/>
            </a:xfrm>
            <a:prstGeom prst="rect">
              <a:avLst/>
            </a:prstGeom>
            <a:solidFill>
              <a:srgbClr val="701C7F"/>
            </a:solidFill>
            <a:ln>
              <a:noFill/>
            </a:ln>
          </p:spPr>
          <p:txBody>
            <a:bodyPr spcFirstLastPara="1" wrap="square" lIns="91425" tIns="91425" rIns="91425" bIns="91425" anchor="t" anchorCtr="0">
              <a:noAutofit/>
            </a:bodyPr>
            <a:lstStyle/>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Must complete all monitoring prior to 9/30/24 (within the ESSER III performance period)</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Additional, separate indicators</a:t>
              </a:r>
              <a:endParaRPr sz="1000" b="0" i="0" u="none" strike="noStrike" cap="none">
                <a:solidFill>
                  <a:srgbClr val="FFFFFF"/>
                </a:solidFill>
                <a:latin typeface="Roboto"/>
                <a:ea typeface="Roboto"/>
                <a:cs typeface="Roboto"/>
                <a:sym typeface="Roboto"/>
              </a:endParaRPr>
            </a:p>
            <a:p>
              <a:pPr marL="914400" marR="0" lvl="1"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ESSER III</a:t>
              </a:r>
              <a:endParaRPr sz="1000" b="0" i="0" u="none" strike="noStrike" cap="none">
                <a:solidFill>
                  <a:srgbClr val="FFFFFF"/>
                </a:solidFill>
                <a:latin typeface="Roboto"/>
                <a:ea typeface="Roboto"/>
                <a:cs typeface="Roboto"/>
                <a:sym typeface="Roboto"/>
              </a:endParaRPr>
            </a:p>
            <a:p>
              <a:pPr marL="1371600" marR="0" lvl="2"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Maintenance of Equity</a:t>
              </a:r>
              <a:endParaRPr sz="1000" b="0" i="0" u="none" strike="noStrike" cap="none">
                <a:solidFill>
                  <a:srgbClr val="FFFFFF"/>
                </a:solidFill>
                <a:latin typeface="Roboto"/>
                <a:ea typeface="Roboto"/>
                <a:cs typeface="Roboto"/>
                <a:sym typeface="Roboto"/>
              </a:endParaRPr>
            </a:p>
            <a:p>
              <a:pPr marL="1371600" marR="0" lvl="2"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20% Set Aside</a:t>
              </a:r>
              <a:endParaRPr sz="1000" b="0" i="0" u="none" strike="noStrike" cap="none">
                <a:solidFill>
                  <a:srgbClr val="FFFFFF"/>
                </a:solidFill>
                <a:latin typeface="Roboto"/>
                <a:ea typeface="Roboto"/>
                <a:cs typeface="Roboto"/>
                <a:sym typeface="Roboto"/>
              </a:endParaRPr>
            </a:p>
            <a:p>
              <a:pPr marL="1371600" marR="0" lvl="2"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LEA ARP-ESSER III Use of Funds Plan</a:t>
              </a:r>
              <a:endParaRPr sz="1000" b="0" i="0" u="none" strike="noStrike" cap="none">
                <a:solidFill>
                  <a:srgbClr val="FFFFFF"/>
                </a:solidFill>
                <a:latin typeface="Roboto"/>
                <a:ea typeface="Roboto"/>
                <a:cs typeface="Roboto"/>
                <a:sym typeface="Roboto"/>
              </a:endParaRPr>
            </a:p>
            <a:p>
              <a:pPr marL="1371600" marR="0" lvl="2"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Safe Return to In-Person Instruction Plan</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Includes ESSER State Reserve Funds</a:t>
              </a:r>
              <a:endParaRPr sz="1000" b="0" i="0" u="none" strike="noStrike" cap="none">
                <a:solidFill>
                  <a:srgbClr val="FFFFFF"/>
                </a:solidFill>
                <a:latin typeface="Roboto"/>
                <a:ea typeface="Roboto"/>
                <a:cs typeface="Roboto"/>
                <a:sym typeface="Roboto"/>
              </a:endParaRPr>
            </a:p>
          </p:txBody>
        </p:sp>
        <p:sp>
          <p:nvSpPr>
            <p:cNvPr id="266" name="Google Shape;266;g166606ef432_2_61"/>
            <p:cNvSpPr/>
            <p:nvPr/>
          </p:nvSpPr>
          <p:spPr>
            <a:xfrm>
              <a:off x="943725" y="4469051"/>
              <a:ext cx="2379900" cy="17172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66606ef432_2_61"/>
            <p:cNvSpPr/>
            <p:nvPr/>
          </p:nvSpPr>
          <p:spPr>
            <a:xfrm>
              <a:off x="1632122" y="4469063"/>
              <a:ext cx="674400" cy="674400"/>
            </a:xfrm>
            <a:prstGeom prst="rtTriangle">
              <a:avLst/>
            </a:prstGeom>
            <a:solidFill>
              <a:srgbClr val="7F2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166606ef432_2_61"/>
            <p:cNvSpPr/>
            <p:nvPr/>
          </p:nvSpPr>
          <p:spPr>
            <a:xfrm>
              <a:off x="943723" y="4469063"/>
              <a:ext cx="687600" cy="674400"/>
            </a:xfrm>
            <a:prstGeom prst="rtTriangle">
              <a:avLst/>
            </a:prstGeom>
            <a:solidFill>
              <a:srgbClr val="922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66606ef432_2_61"/>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p:txBody>
        </p:sp>
        <p:sp>
          <p:nvSpPr>
            <p:cNvPr id="270" name="Google Shape;270;g166606ef432_2_61"/>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How ESSER Monitoring is Different</a:t>
              </a:r>
              <a:endParaRPr sz="1000" b="0" i="0" u="none" strike="noStrike" cap="none">
                <a:solidFill>
                  <a:srgbClr val="FFFFFF"/>
                </a:solidFill>
                <a:latin typeface="Roboto"/>
                <a:ea typeface="Roboto"/>
                <a:cs typeface="Roboto"/>
                <a:sym typeface="Roboto"/>
              </a:endParaRPr>
            </a:p>
          </p:txBody>
        </p:sp>
      </p:grpSp>
      <p:grpSp>
        <p:nvGrpSpPr>
          <p:cNvPr id="271" name="Google Shape;271;g166606ef432_2_61" descr="While many similarities exist between ESEA and ESSER monitoring, there are some key differences to note. ESSER has a much tighter deadline, which is why so many LEAs are being monitored for ESSER in each monitoring cycle. Additionally, ARP-ESSER III introduced requirements that were not part of ESSER I or II. ESSER monitoring also includes ESSER state reserve funds. &#10;"/>
          <p:cNvGrpSpPr/>
          <p:nvPr/>
        </p:nvGrpSpPr>
        <p:grpSpPr>
          <a:xfrm>
            <a:off x="1108750" y="2087651"/>
            <a:ext cx="7257600" cy="1736849"/>
            <a:chOff x="943713" y="3098476"/>
            <a:chExt cx="7257600" cy="1302637"/>
          </a:xfrm>
        </p:grpSpPr>
        <p:sp>
          <p:nvSpPr>
            <p:cNvPr id="272" name="Google Shape;272;g166606ef432_2_61"/>
            <p:cNvSpPr/>
            <p:nvPr/>
          </p:nvSpPr>
          <p:spPr>
            <a:xfrm>
              <a:off x="3323613" y="3098513"/>
              <a:ext cx="4877700" cy="1302600"/>
            </a:xfrm>
            <a:prstGeom prst="rect">
              <a:avLst/>
            </a:prstGeom>
            <a:solidFill>
              <a:srgbClr val="701C7F"/>
            </a:solidFill>
            <a:ln>
              <a:noFill/>
            </a:ln>
          </p:spPr>
          <p:txBody>
            <a:bodyPr spcFirstLastPara="1" wrap="square" lIns="91425" tIns="91425" rIns="91425" bIns="91425" anchor="t" anchorCtr="0">
              <a:noAutofit/>
            </a:bodyPr>
            <a:lstStyle/>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Conducted by CDE fiscal and program teams</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3-tiered approach based on risk assessment</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Same process and protocols</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Use of data and documentation that CDE already collects to minimize LEA burden</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Iterative process to allow multiple opportunities to demonstrate compliance</a:t>
              </a:r>
              <a:endParaRPr sz="1000" b="0" i="0" u="none" strike="noStrike" cap="none">
                <a:solidFill>
                  <a:srgbClr val="FFFFFF"/>
                </a:solidFill>
                <a:latin typeface="Roboto"/>
                <a:ea typeface="Roboto"/>
                <a:cs typeface="Roboto"/>
                <a:sym typeface="Roboto"/>
              </a:endParaRPr>
            </a:p>
            <a:p>
              <a:pPr marL="457200" marR="0" lvl="0" indent="-292100" algn="l" rtl="0">
                <a:lnSpc>
                  <a:spcPct val="115000"/>
                </a:lnSpc>
                <a:spcBef>
                  <a:spcPts val="0"/>
                </a:spcBef>
                <a:spcAft>
                  <a:spcPts val="0"/>
                </a:spcAft>
                <a:buClr>
                  <a:srgbClr val="FFFFFF"/>
                </a:buClr>
                <a:buSzPts val="1000"/>
                <a:buFont typeface="Roboto"/>
                <a:buChar char="●"/>
              </a:pPr>
              <a:r>
                <a:rPr lang="en-US" sz="1000" b="0" i="0" u="none" strike="noStrike" cap="none">
                  <a:solidFill>
                    <a:srgbClr val="FFFFFF"/>
                  </a:solidFill>
                  <a:latin typeface="Roboto"/>
                  <a:ea typeface="Roboto"/>
                  <a:cs typeface="Roboto"/>
                  <a:sym typeface="Roboto"/>
                </a:rPr>
                <a:t>Fiscal compliance measured against Uniform Grant Guidance, EDGAR</a:t>
              </a:r>
              <a:endParaRPr sz="1000" b="0" i="0" u="none" strike="noStrike" cap="none">
                <a:solidFill>
                  <a:srgbClr val="FFFFFF"/>
                </a:solidFill>
                <a:latin typeface="Roboto"/>
                <a:ea typeface="Roboto"/>
                <a:cs typeface="Roboto"/>
                <a:sym typeface="Roboto"/>
              </a:endParaRPr>
            </a:p>
          </p:txBody>
        </p:sp>
        <p:sp>
          <p:nvSpPr>
            <p:cNvPr id="273" name="Google Shape;273;g166606ef432_2_61"/>
            <p:cNvSpPr/>
            <p:nvPr/>
          </p:nvSpPr>
          <p:spPr>
            <a:xfrm>
              <a:off x="943713" y="3098476"/>
              <a:ext cx="2379900" cy="130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66606ef432_2_61"/>
            <p:cNvSpPr/>
            <p:nvPr/>
          </p:nvSpPr>
          <p:spPr>
            <a:xfrm>
              <a:off x="1632122" y="3098513"/>
              <a:ext cx="674400" cy="674400"/>
            </a:xfrm>
            <a:prstGeom prst="rtTriangle">
              <a:avLst/>
            </a:prstGeom>
            <a:solidFill>
              <a:srgbClr val="7F2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166606ef432_2_61"/>
            <p:cNvSpPr/>
            <p:nvPr/>
          </p:nvSpPr>
          <p:spPr>
            <a:xfrm>
              <a:off x="943723" y="3098513"/>
              <a:ext cx="687600" cy="674400"/>
            </a:xfrm>
            <a:prstGeom prst="rtTriangle">
              <a:avLst/>
            </a:prstGeom>
            <a:solidFill>
              <a:srgbClr val="922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66606ef432_2_61"/>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p:txBody>
        </p:sp>
        <p:sp>
          <p:nvSpPr>
            <p:cNvPr id="277" name="Google Shape;277;g166606ef432_2_61"/>
            <p:cNvSpPr/>
            <p:nvPr/>
          </p:nvSpPr>
          <p:spPr>
            <a:xfrm>
              <a:off x="1704725" y="3098550"/>
              <a:ext cx="1488600" cy="6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How ESEA and ESSER Monitoring are Similar</a:t>
              </a:r>
              <a:endParaRPr sz="10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66606ef432_9_0"/>
          <p:cNvSpPr txBox="1">
            <a:spLocks noGrp="1"/>
          </p:cNvSpPr>
          <p:nvPr>
            <p:ph type="title"/>
          </p:nvPr>
        </p:nvSpPr>
        <p:spPr>
          <a:xfrm>
            <a:off x="332674" y="273568"/>
            <a:ext cx="6048900" cy="119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Monitoring Tiers</a:t>
            </a:r>
            <a:endParaRPr/>
          </a:p>
        </p:txBody>
      </p:sp>
      <p:sp>
        <p:nvSpPr>
          <p:cNvPr id="283" name="Google Shape;283;g166606ef432_9_0"/>
          <p:cNvSpPr txBox="1">
            <a:spLocks noGrp="1"/>
          </p:cNvSpPr>
          <p:nvPr>
            <p:ph type="body" idx="1"/>
          </p:nvPr>
        </p:nvSpPr>
        <p:spPr>
          <a:xfrm>
            <a:off x="348750" y="1623233"/>
            <a:ext cx="8446500" cy="48408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Clr>
                <a:srgbClr val="333333"/>
              </a:buClr>
              <a:buSzPts val="2400"/>
              <a:buFont typeface="Arial"/>
              <a:buChar char="❖"/>
            </a:pPr>
            <a:r>
              <a:rPr lang="en-US">
                <a:solidFill>
                  <a:srgbClr val="333333"/>
                </a:solidFill>
                <a:highlight>
                  <a:srgbClr val="FFFFFF"/>
                </a:highlight>
                <a:latin typeface="Arial"/>
                <a:ea typeface="Arial"/>
                <a:cs typeface="Arial"/>
                <a:sym typeface="Arial"/>
              </a:rPr>
              <a:t>All LEAs that accept ESEA and ESSER funds will participate in monitoring during a multi-year cycle established by CDE.  </a:t>
            </a:r>
            <a:endParaRPr>
              <a:solidFill>
                <a:srgbClr val="333333"/>
              </a:solidFill>
              <a:highlight>
                <a:srgbClr val="FFFFFF"/>
              </a:highlight>
              <a:latin typeface="Arial"/>
              <a:ea typeface="Arial"/>
              <a:cs typeface="Arial"/>
              <a:sym typeface="Arial"/>
            </a:endParaRPr>
          </a:p>
          <a:p>
            <a:pPr marL="457200" lvl="0" indent="-381000" algn="l" rtl="0">
              <a:lnSpc>
                <a:spcPct val="90000"/>
              </a:lnSpc>
              <a:spcBef>
                <a:spcPts val="1000"/>
              </a:spcBef>
              <a:spcAft>
                <a:spcPts val="0"/>
              </a:spcAft>
              <a:buClr>
                <a:srgbClr val="333333"/>
              </a:buClr>
              <a:buSzPts val="2400"/>
              <a:buFont typeface="Arial"/>
              <a:buChar char="❖"/>
            </a:pPr>
            <a:r>
              <a:rPr lang="en-US">
                <a:solidFill>
                  <a:srgbClr val="333333"/>
                </a:solidFill>
                <a:highlight>
                  <a:srgbClr val="FFFFFF"/>
                </a:highlight>
                <a:latin typeface="Arial"/>
                <a:ea typeface="Arial"/>
                <a:cs typeface="Arial"/>
                <a:sym typeface="Arial"/>
              </a:rPr>
              <a:t>Monitoring provides a basic level of oversight to ensure compliance with standard procedures required of all LEAs operating ESEA and ESSER programs.  </a:t>
            </a:r>
            <a:endParaRPr>
              <a:solidFill>
                <a:srgbClr val="333333"/>
              </a:solidFill>
              <a:highlight>
                <a:srgbClr val="FFFFFF"/>
              </a:highlight>
              <a:latin typeface="Arial"/>
              <a:ea typeface="Arial"/>
              <a:cs typeface="Arial"/>
              <a:sym typeface="Arial"/>
            </a:endParaRPr>
          </a:p>
          <a:p>
            <a:pPr marL="457200" lvl="0" indent="-381000" algn="l" rtl="0">
              <a:lnSpc>
                <a:spcPct val="90000"/>
              </a:lnSpc>
              <a:spcBef>
                <a:spcPts val="1000"/>
              </a:spcBef>
              <a:spcAft>
                <a:spcPts val="0"/>
              </a:spcAft>
              <a:buClr>
                <a:srgbClr val="333333"/>
              </a:buClr>
              <a:buSzPts val="2400"/>
              <a:buFont typeface="Arial"/>
              <a:buChar char="❖"/>
            </a:pPr>
            <a:r>
              <a:rPr lang="en-US">
                <a:solidFill>
                  <a:srgbClr val="333333"/>
                </a:solidFill>
                <a:highlight>
                  <a:srgbClr val="FFFFFF"/>
                </a:highlight>
                <a:latin typeface="Arial"/>
                <a:ea typeface="Arial"/>
                <a:cs typeface="Arial"/>
                <a:sym typeface="Arial"/>
              </a:rPr>
              <a:t>A limited number of LEAs will be selected for Tier II and Tier III monitoring each year based on a set of selection criteria developed by CDE. </a:t>
            </a:r>
            <a:endParaRPr>
              <a:solidFill>
                <a:srgbClr val="333333"/>
              </a:solidFill>
              <a:highlight>
                <a:srgbClr val="FFFFFF"/>
              </a:highlight>
              <a:latin typeface="Arial"/>
              <a:ea typeface="Arial"/>
              <a:cs typeface="Arial"/>
              <a:sym typeface="Arial"/>
            </a:endParaRPr>
          </a:p>
          <a:p>
            <a:pPr marL="457200" lvl="0" indent="-381000" algn="l" rtl="0">
              <a:lnSpc>
                <a:spcPct val="90000"/>
              </a:lnSpc>
              <a:spcBef>
                <a:spcPts val="1000"/>
              </a:spcBef>
              <a:spcAft>
                <a:spcPts val="0"/>
              </a:spcAft>
              <a:buClr>
                <a:srgbClr val="333333"/>
              </a:buClr>
              <a:buSzPts val="2400"/>
              <a:buChar char="❖"/>
            </a:pPr>
            <a:r>
              <a:rPr lang="en-US">
                <a:solidFill>
                  <a:srgbClr val="333333"/>
                </a:solidFill>
                <a:highlight>
                  <a:srgbClr val="FFFFFF"/>
                </a:highlight>
                <a:latin typeface="Arial"/>
                <a:ea typeface="Arial"/>
                <a:cs typeface="Arial"/>
                <a:sym typeface="Arial"/>
              </a:rPr>
              <a:t>Monitoring activities are conducted primarily through a desk review. Onsite monitoring activities may occur during Tier III monitoring. </a:t>
            </a:r>
            <a:endParaRPr>
              <a:solidFill>
                <a:srgbClr val="333333"/>
              </a:solidFill>
              <a:highlight>
                <a:srgbClr val="FFFFFF"/>
              </a:highlight>
              <a:latin typeface="Arial"/>
              <a:ea typeface="Arial"/>
              <a:cs typeface="Arial"/>
              <a:sym typeface="Arial"/>
            </a:endParaRPr>
          </a:p>
          <a:p>
            <a:pPr marL="0" lvl="0" indent="0" algn="l" rtl="0">
              <a:lnSpc>
                <a:spcPct val="90000"/>
              </a:lnSpc>
              <a:spcBef>
                <a:spcPts val="1000"/>
              </a:spcBef>
              <a:spcAft>
                <a:spcPts val="0"/>
              </a:spcAft>
              <a:buSzPts val="2400"/>
              <a:buNone/>
            </a:pPr>
            <a:endParaRPr sz="1400">
              <a:solidFill>
                <a:srgbClr val="333333"/>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66606ef432_9_7"/>
          <p:cNvSpPr txBox="1">
            <a:spLocks noGrp="1"/>
          </p:cNvSpPr>
          <p:nvPr>
            <p:ph type="title"/>
          </p:nvPr>
        </p:nvSpPr>
        <p:spPr>
          <a:xfrm>
            <a:off x="332675" y="273575"/>
            <a:ext cx="7143600" cy="1197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Using the Risk Assessment to Assign Tiers</a:t>
            </a:r>
            <a:endParaRPr/>
          </a:p>
        </p:txBody>
      </p:sp>
      <p:sp>
        <p:nvSpPr>
          <p:cNvPr id="289" name="Google Shape;289;g166606ef432_9_7"/>
          <p:cNvSpPr txBox="1">
            <a:spLocks noGrp="1"/>
          </p:cNvSpPr>
          <p:nvPr>
            <p:ph type="body" idx="1"/>
          </p:nvPr>
        </p:nvSpPr>
        <p:spPr>
          <a:xfrm>
            <a:off x="332675" y="1056400"/>
            <a:ext cx="8471700" cy="58017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a:t>Beginning with the 2022-2023 year, 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ier levels are assigned separately for program and fiscal monitoring based on the results of the risk assessment. </a:t>
            </a:r>
            <a:endParaRPr/>
          </a:p>
          <a:p>
            <a:pPr marL="0" lvl="0" indent="0" algn="l" rtl="0">
              <a:lnSpc>
                <a:spcPct val="90000"/>
              </a:lnSpc>
              <a:spcBef>
                <a:spcPts val="1000"/>
              </a:spcBef>
              <a:spcAft>
                <a:spcPts val="0"/>
              </a:spcAft>
              <a:buSzPts val="2400"/>
              <a:buNone/>
            </a:pPr>
            <a:endParaRPr/>
          </a:p>
          <a:p>
            <a:pPr marL="457200" lvl="0" indent="-381000" algn="l" rtl="0">
              <a:lnSpc>
                <a:spcPct val="90000"/>
              </a:lnSpc>
              <a:spcBef>
                <a:spcPts val="1000"/>
              </a:spcBef>
              <a:spcAft>
                <a:spcPts val="0"/>
              </a:spcAft>
              <a:buSzPts val="2400"/>
              <a:buChar char="•"/>
            </a:pPr>
            <a:r>
              <a:rPr lang="en-US"/>
              <a:t>Multiple tier combinations are possible</a:t>
            </a:r>
            <a:endParaRPr/>
          </a:p>
          <a:p>
            <a:pPr marL="914400" lvl="1" indent="-355600" algn="l" rtl="0">
              <a:lnSpc>
                <a:spcPct val="90000"/>
              </a:lnSpc>
              <a:spcBef>
                <a:spcPts val="0"/>
              </a:spcBef>
              <a:spcAft>
                <a:spcPts val="0"/>
              </a:spcAft>
              <a:buSzPts val="2000"/>
              <a:buChar char="•"/>
            </a:pPr>
            <a:r>
              <a:rPr lang="en-US"/>
              <a:t>For example, an LEA could be tier 2 for program and tier 1 for fiscal, OR</a:t>
            </a:r>
            <a:endParaRPr/>
          </a:p>
          <a:p>
            <a:pPr marL="914400" lvl="1" indent="-355600" algn="l" rtl="0">
              <a:lnSpc>
                <a:spcPct val="90000"/>
              </a:lnSpc>
              <a:spcBef>
                <a:spcPts val="0"/>
              </a:spcBef>
              <a:spcAft>
                <a:spcPts val="0"/>
              </a:spcAft>
              <a:buSzPts val="2000"/>
              <a:buChar char="•"/>
            </a:pPr>
            <a:r>
              <a:rPr lang="en-US"/>
              <a:t>An LEA could be tier 1 for program and tier 3 for fiscal, OR</a:t>
            </a:r>
            <a:endParaRPr/>
          </a:p>
          <a:p>
            <a:pPr marL="914400" lvl="1" indent="-355600" algn="l" rtl="0">
              <a:lnSpc>
                <a:spcPct val="90000"/>
              </a:lnSpc>
              <a:spcBef>
                <a:spcPts val="0"/>
              </a:spcBef>
              <a:spcAft>
                <a:spcPts val="0"/>
              </a:spcAft>
              <a:buSzPts val="2000"/>
              <a:buChar char="•"/>
            </a:pPr>
            <a:r>
              <a:rPr lang="en-US"/>
              <a:t>Other combinations are possible, based specifically on risk assessment results.</a:t>
            </a:r>
            <a:endParaRPr/>
          </a:p>
          <a:p>
            <a:pPr marL="914400" lvl="0" indent="0" algn="l"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US"/>
              <a:t>Breakdown of Tier Assignments for 2022-2023</a:t>
            </a:r>
            <a:endParaRPr/>
          </a:p>
        </p:txBody>
      </p:sp>
      <p:pic>
        <p:nvPicPr>
          <p:cNvPr id="290" name="Google Shape;290;g166606ef432_9_7" descr="Breakdown of tier assignments for 2022-2023."/>
          <p:cNvPicPr preferRelativeResize="0"/>
          <p:nvPr/>
        </p:nvPicPr>
        <p:blipFill rotWithShape="1">
          <a:blip r:embed="rId3">
            <a:alphaModFix/>
          </a:blip>
          <a:srcRect/>
          <a:stretch/>
        </p:blipFill>
        <p:spPr>
          <a:xfrm>
            <a:off x="2344057" y="5093551"/>
            <a:ext cx="4455875" cy="1267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4935</Words>
  <Application>Microsoft Office PowerPoint</Application>
  <PresentationFormat>On-screen Show (4:3)</PresentationFormat>
  <Paragraphs>277</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Rockwell</vt:lpstr>
      <vt:lpstr>Arial</vt:lpstr>
      <vt:lpstr>Roboto</vt:lpstr>
      <vt:lpstr>Calibri</vt:lpstr>
      <vt:lpstr>Office Theme</vt:lpstr>
      <vt:lpstr>Office Theme</vt:lpstr>
      <vt:lpstr>ESEA Fall Regional Network Meeting</vt:lpstr>
      <vt:lpstr>ESEA and ESSER Monitoring Work Group</vt:lpstr>
      <vt:lpstr>Presenter Introductions</vt:lpstr>
      <vt:lpstr>Monitoring Overview </vt:lpstr>
      <vt:lpstr>CDE’s Monitoring Process Includes…</vt:lpstr>
      <vt:lpstr>ESEA and ESSER Monitoring</vt:lpstr>
      <vt:lpstr>ESEA vs ESSER Monitoring</vt:lpstr>
      <vt:lpstr>Monitoring Tiers</vt:lpstr>
      <vt:lpstr>Using the Risk Assessment to Assign Tiers</vt:lpstr>
      <vt:lpstr>Notification Letters: Tier I </vt:lpstr>
      <vt:lpstr>Notification Letters: Program Tier II and III</vt:lpstr>
      <vt:lpstr>Notification Letters: Fiscal Tier II and III</vt:lpstr>
      <vt:lpstr>Evidence Submission</vt:lpstr>
      <vt:lpstr>Updated Timeline</vt:lpstr>
      <vt:lpstr>Program Monitoring Self-Assessment (PMSA)</vt:lpstr>
      <vt:lpstr>Introduction to the  Program Monitoring Self-Assessment</vt:lpstr>
      <vt:lpstr>Reflection on Implementation</vt:lpstr>
      <vt:lpstr>Narrative Responses</vt:lpstr>
      <vt:lpstr>Identification of Support(s)</vt:lpstr>
      <vt:lpstr>How can I get started? </vt:lpstr>
      <vt:lpstr>How to Read Each Indicator</vt:lpstr>
      <vt:lpstr>Discussion</vt:lpstr>
      <vt:lpstr>Fiscal Self-Assessment Training</vt:lpstr>
      <vt:lpstr>Introduction to Fiscal Self-Assessment (FSA) </vt:lpstr>
      <vt:lpstr>Save a Copy of the Fiscal Self-Assessment for Your LEA</vt:lpstr>
      <vt:lpstr>General Section - Categories</vt:lpstr>
      <vt:lpstr>General Section - Questions</vt:lpstr>
      <vt:lpstr>Time and Effort </vt:lpstr>
      <vt:lpstr>Procurement </vt:lpstr>
      <vt:lpstr>Capital Property and Equipment </vt:lpstr>
      <vt:lpstr>Construction </vt:lpstr>
      <vt:lpstr>Resources</vt:lpstr>
      <vt:lpstr>Certification of Answers</vt:lpstr>
      <vt:lpstr>More information coming soon!</vt:lpstr>
      <vt:lpstr>CDE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Fall Regional Network Meeting</dc:title>
  <dc:creator>Madorin, Acacia</dc:creator>
  <cp:lastModifiedBy>Owen, Emily</cp:lastModifiedBy>
  <cp:revision>2</cp:revision>
  <dcterms:created xsi:type="dcterms:W3CDTF">2019-06-25T17:30:52Z</dcterms:created>
  <dcterms:modified xsi:type="dcterms:W3CDTF">2022-12-16T20:23:19Z</dcterms:modified>
</cp:coreProperties>
</file>