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3"/>
  </p:notesMasterIdLst>
  <p:sldIdLst>
    <p:sldId id="307" r:id="rId2"/>
    <p:sldId id="287" r:id="rId3"/>
    <p:sldId id="288" r:id="rId4"/>
    <p:sldId id="289" r:id="rId5"/>
    <p:sldId id="290" r:id="rId6"/>
    <p:sldId id="291" r:id="rId7"/>
    <p:sldId id="292" r:id="rId8"/>
    <p:sldId id="293" r:id="rId9"/>
    <p:sldId id="294" r:id="rId10"/>
    <p:sldId id="295" r:id="rId11"/>
    <p:sldId id="30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edith, Jeremy" initials="MJ" lastIdx="1" clrIdx="0">
    <p:extLst>
      <p:ext uri="{19B8F6BF-5375-455C-9EA6-DF929625EA0E}">
        <p15:presenceInfo xmlns:p15="http://schemas.microsoft.com/office/powerpoint/2012/main" userId="S-1-5-21-170422339-1359699126-1544898942-570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CC66FF"/>
    <a:srgbClr val="CC99FF"/>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4" autoAdjust="0"/>
    <p:restoredTop sz="93990" autoAdjust="0"/>
  </p:normalViewPr>
  <p:slideViewPr>
    <p:cSldViewPr snapToGrid="0">
      <p:cViewPr varScale="1">
        <p:scale>
          <a:sx n="92" d="100"/>
          <a:sy n="92" d="100"/>
        </p:scale>
        <p:origin x="108" y="76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12/19/2019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ric.ed.gov/" TargetMode="External"/><Relationship Id="rId3" Type="http://schemas.openxmlformats.org/officeDocument/2006/relationships/hyperlink" Target="http://www.pewtrusts.org/en/research-and-analysis/data-visualizations/2015/results-first-clearinghouse-database" TargetMode="External"/><Relationship Id="rId7" Type="http://schemas.openxmlformats.org/officeDocument/2006/relationships/hyperlink" Target="https://dwwlibrary.wested.org/"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greatmiddleschools.org/about-middle-school-matters/" TargetMode="External"/><Relationship Id="rId5" Type="http://schemas.openxmlformats.org/officeDocument/2006/relationships/hyperlink" Target="https://ies.ed.gov/ncee/wwc/Docs/referenceresources/wwc_info_reporting_061015.pdf" TargetMode="External"/><Relationship Id="rId10" Type="http://schemas.openxmlformats.org/officeDocument/2006/relationships/hyperlink" Target="https://www.blueprintsprograms.org/" TargetMode="External"/><Relationship Id="rId4" Type="http://schemas.openxmlformats.org/officeDocument/2006/relationships/hyperlink" Target="https://www.evidenceforessa.org/page/who-we-are" TargetMode="External"/><Relationship Id="rId9" Type="http://schemas.openxmlformats.org/officeDocument/2006/relationships/hyperlink" Target="https://www.campbellcollaboration.org/component/jak2filter/?Itemid=1352&amp;issearch=1&amp;isc=1&amp;category_id=101&amp;xf_4%5b0%5d=2&amp;xf_8%5b0%5d=3&amp;ordering=publishUp"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Mary’s notes: </a:t>
            </a:r>
          </a:p>
          <a:p>
            <a:r>
              <a:rPr lang="en-US" dirty="0"/>
              <a:t>*Basically, a</a:t>
            </a:r>
            <a:r>
              <a:rPr lang="en-US" baseline="0" dirty="0"/>
              <a:t> clearinghouse is an easily accessible and user friendly collection of research studies that have been vetted by experts in the field, who have rated the strength of evidence for each intervention or strategy. Most clearinghouses set a high standard for inclusion.* </a:t>
            </a:r>
          </a:p>
          <a:p>
            <a:endParaRPr lang="en-US" dirty="0"/>
          </a:p>
          <a:p>
            <a:r>
              <a:rPr lang="en-US" dirty="0"/>
              <a:t>So this means some studies that lack rigor are left out. This also means rigorous studies that happen to have neutral or negative findings are included because it’s equally important to know when a strategy has been proven to not work. </a:t>
            </a:r>
          </a:p>
          <a:p>
            <a:endParaRPr lang="en-US" dirty="0"/>
          </a:p>
          <a:p>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3</a:t>
            </a:fld>
            <a:endParaRPr lang="en-US"/>
          </a:p>
        </p:txBody>
      </p:sp>
    </p:spTree>
    <p:extLst>
      <p:ext uri="{BB962C8B-B14F-4D97-AF65-F5344CB8AC3E}">
        <p14:creationId xmlns:p14="http://schemas.microsoft.com/office/powerpoint/2010/main" val="32778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dirty="0">
                <a:ea typeface="Calibri"/>
                <a:cs typeface="Times New Roman"/>
              </a:rPr>
              <a:t>Mar</a:t>
            </a:r>
            <a:r>
              <a:rPr lang="en-US" sz="1200" baseline="0" dirty="0">
                <a:ea typeface="Calibri"/>
                <a:cs typeface="Times New Roman"/>
              </a:rPr>
              <a:t>y’s notes:</a:t>
            </a:r>
          </a:p>
          <a:p>
            <a:pPr marL="0" indent="0">
              <a:buFont typeface="+mj-lt"/>
              <a:buNone/>
            </a:pPr>
            <a:r>
              <a:rPr lang="en-US" sz="1200" baseline="0" dirty="0">
                <a:ea typeface="Calibri"/>
                <a:cs typeface="Times New Roman"/>
              </a:rPr>
              <a:t>* Here are a sample of 9 commonly used clearinghouses on educational interventions. The one we will focus on today is the WWC, located in the top right-hand corner. This clearinghouse has been around for years and includes a lot of studies. It’s curated by the Institute for Educational Sciences, which is a federally funded project. *</a:t>
            </a:r>
          </a:p>
          <a:p>
            <a:pPr marL="0" indent="0">
              <a:buFont typeface="+mj-lt"/>
              <a:buNone/>
            </a:pPr>
            <a:endParaRPr lang="en-US" sz="1200" baseline="0" dirty="0">
              <a:ea typeface="Calibri"/>
              <a:cs typeface="Times New Roman"/>
            </a:endParaRPr>
          </a:p>
          <a:p>
            <a:pPr marL="0" indent="0">
              <a:buFont typeface="+mj-lt"/>
              <a:buNone/>
            </a:pPr>
            <a:endParaRPr lang="en-US" sz="1200" u="sng" dirty="0">
              <a:solidFill>
                <a:srgbClr val="0000FF"/>
              </a:solidFill>
              <a:ea typeface="Calibri"/>
              <a:cs typeface="Times New Roman"/>
              <a:hlinkClick r:id="rId3"/>
            </a:endParaRPr>
          </a:p>
          <a:p>
            <a:pPr marL="342900" indent="-342900">
              <a:buFont typeface="+mj-lt"/>
              <a:buAutoNum type="arabicPeriod"/>
            </a:pPr>
            <a:r>
              <a:rPr lang="en-US" sz="1200" u="sng" dirty="0">
                <a:solidFill>
                  <a:srgbClr val="0000FF"/>
                </a:solidFill>
                <a:ea typeface="Calibri"/>
                <a:cs typeface="Times New Roman"/>
                <a:hlinkClick r:id="rId3"/>
              </a:rPr>
              <a:t>Results First Clearinghouse Database</a:t>
            </a:r>
            <a:r>
              <a:rPr lang="en-US" sz="1200" dirty="0">
                <a:ea typeface="Calibri"/>
                <a:cs typeface="Times New Roman"/>
              </a:rPr>
              <a:t> – This database, developed by PEW Charitable Trust, is an online resource that brings together information on the effectiveness of social policy programs from nine national clearinghouses – a one-stop shop for evidence-based studies.</a:t>
            </a:r>
          </a:p>
          <a:p>
            <a:pPr marL="342900" indent="-342900">
              <a:buFont typeface="+mj-lt"/>
              <a:buAutoNum type="arabicPeriod"/>
            </a:pPr>
            <a:r>
              <a:rPr lang="en-US" sz="1200" b="0" u="sng" dirty="0">
                <a:solidFill>
                  <a:srgbClr val="FF0000"/>
                </a:solidFill>
                <a:ea typeface="Calibri"/>
                <a:cs typeface="Times New Roman"/>
                <a:hlinkClick r:id="rId4"/>
              </a:rPr>
              <a:t>Evidence for ESSA</a:t>
            </a:r>
            <a:r>
              <a:rPr lang="en-US" sz="1200" b="0" dirty="0">
                <a:solidFill>
                  <a:srgbClr val="FF0000"/>
                </a:solidFill>
                <a:ea typeface="Calibri"/>
                <a:cs typeface="Times New Roman"/>
              </a:rPr>
              <a:t> – This website curates math and reading interventions which have been shown to have significant statistical impact on student learning. </a:t>
            </a:r>
          </a:p>
          <a:p>
            <a:pPr marL="342900" indent="-342900">
              <a:buFont typeface="+mj-lt"/>
              <a:buAutoNum type="arabicPeriod"/>
            </a:pPr>
            <a:r>
              <a:rPr lang="en-US" sz="1200" b="1" u="sng" dirty="0">
                <a:solidFill>
                  <a:srgbClr val="FF0000"/>
                </a:solidFill>
                <a:ea typeface="Calibri"/>
                <a:cs typeface="Times New Roman"/>
                <a:hlinkClick r:id="rId5"/>
              </a:rPr>
              <a:t>What Works Clearinghouse</a:t>
            </a:r>
            <a:r>
              <a:rPr lang="en-US" sz="1200" b="1" dirty="0">
                <a:solidFill>
                  <a:srgbClr val="FF0000"/>
                </a:solidFill>
                <a:ea typeface="Calibri"/>
                <a:cs typeface="Times New Roman"/>
              </a:rPr>
              <a:t> – This clearinghouse</a:t>
            </a:r>
            <a:r>
              <a:rPr lang="en-US" sz="1200" b="1" baseline="0" dirty="0">
                <a:solidFill>
                  <a:srgbClr val="FF0000"/>
                </a:solidFill>
                <a:ea typeface="Calibri"/>
                <a:cs typeface="Times New Roman"/>
              </a:rPr>
              <a:t> has been around for years and includes a lot of studies. It’s curated by the Institute for Educational Sciences, a federally funded project. We’ll explore this one today.</a:t>
            </a:r>
            <a:endParaRPr lang="en-US" sz="1200" b="1" dirty="0">
              <a:solidFill>
                <a:srgbClr val="FF0000"/>
              </a:solidFill>
              <a:ea typeface="Calibri"/>
              <a:cs typeface="Times New Roman"/>
            </a:endParaRPr>
          </a:p>
          <a:p>
            <a:pPr marL="342900" indent="-342900">
              <a:buFont typeface="+mj-lt"/>
              <a:buAutoNum type="arabicPeriod"/>
            </a:pPr>
            <a:r>
              <a:rPr lang="en-US" sz="1200" u="sng" dirty="0">
                <a:hlinkClick r:id="rId6"/>
              </a:rPr>
              <a:t>Middle School Matters</a:t>
            </a:r>
            <a:r>
              <a:rPr lang="en-US" sz="1200" dirty="0"/>
              <a:t> – </a:t>
            </a:r>
            <a:r>
              <a:rPr lang="en-US" sz="1200" dirty="0">
                <a:ea typeface="Calibri"/>
                <a:cs typeface="Times New Roman"/>
              </a:rPr>
              <a:t>Provides decades of high-quality research results focused on middle grade schools across the nation, with particular focus on instructional practices.</a:t>
            </a:r>
          </a:p>
          <a:p>
            <a:pPr marL="342900" indent="-342900">
              <a:buFont typeface="+mj-lt"/>
              <a:buAutoNum type="arabicPeriod"/>
            </a:pPr>
            <a:r>
              <a:rPr lang="en-US" sz="1200" u="sng" dirty="0">
                <a:solidFill>
                  <a:srgbClr val="0000FF"/>
                </a:solidFill>
                <a:ea typeface="Calibri"/>
                <a:cs typeface="Times New Roman"/>
                <a:hlinkClick r:id="rId7"/>
              </a:rPr>
              <a:t>Doing What Works Library</a:t>
            </a:r>
            <a:r>
              <a:rPr lang="en-US" sz="1200" dirty="0">
                <a:ea typeface="Calibri"/>
                <a:cs typeface="Times New Roman"/>
              </a:rPr>
              <a:t> - DWW content is based on research reviews conducted or endorsed by the Institute of Education Sciences, usually practice guides.</a:t>
            </a:r>
          </a:p>
          <a:p>
            <a:pPr marL="342900" indent="-342900">
              <a:buFont typeface="+mj-lt"/>
              <a:buAutoNum type="arabicPeriod"/>
            </a:pPr>
            <a:r>
              <a:rPr lang="en-US" sz="1200" u="sng" dirty="0">
                <a:solidFill>
                  <a:srgbClr val="0000FF"/>
                </a:solidFill>
                <a:ea typeface="Calibri"/>
                <a:cs typeface="Times New Roman"/>
                <a:hlinkClick r:id="rId8"/>
              </a:rPr>
              <a:t>Education Resources Information Center (ERIC)</a:t>
            </a:r>
            <a:r>
              <a:rPr lang="en-US" sz="1200" dirty="0">
                <a:ea typeface="Calibri"/>
                <a:cs typeface="Times New Roman"/>
              </a:rPr>
              <a:t> -- ERIC is a free, online library of education research, sponsored by the Institute of Education Sciences (IES) of the U.S. Department of Education. It includes abstracts of research studies and some full-text documents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sz="1200" u="sng" dirty="0">
                <a:solidFill>
                  <a:srgbClr val="0000FF"/>
                </a:solidFill>
                <a:ea typeface="Calibri"/>
                <a:cs typeface="Times New Roman"/>
                <a:hlinkClick r:id="rId9"/>
              </a:rPr>
              <a:t>Campbell Collaboration</a:t>
            </a:r>
            <a:r>
              <a:rPr lang="en-US" sz="1200" dirty="0">
                <a:ea typeface="Calibri"/>
                <a:cs typeface="Times New Roman"/>
              </a:rPr>
              <a:t> -- This website provides access to reviews and research syntheses to support evidence based decision and policymaking.</a:t>
            </a: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r>
              <a:rPr lang="en-US" sz="1200" u="sng" dirty="0">
                <a:solidFill>
                  <a:srgbClr val="0000FF"/>
                </a:solidFill>
                <a:ea typeface="Calibri"/>
                <a:cs typeface="Times New Roman"/>
                <a:hlinkClick r:id="rId10"/>
              </a:rPr>
              <a:t>Blueprints for Healthy Youth Development</a:t>
            </a:r>
            <a:r>
              <a:rPr lang="en-US" sz="1200" dirty="0">
                <a:ea typeface="Calibri"/>
                <a:cs typeface="Times New Roman"/>
              </a:rPr>
              <a:t> -- This website provides a registry of evidence-based youth development programs designed to promote the health and well-being of children and teens. Programs in the registry are family-, school-, and/or community-based.</a:t>
            </a:r>
            <a:endParaRPr lang="en-US" sz="1600"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4</a:t>
            </a:fld>
            <a:endParaRPr lang="en-US"/>
          </a:p>
        </p:txBody>
      </p:sp>
    </p:spTree>
    <p:extLst>
      <p:ext uri="{BB962C8B-B14F-4D97-AF65-F5344CB8AC3E}">
        <p14:creationId xmlns:p14="http://schemas.microsoft.com/office/powerpoint/2010/main" val="2419418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set up our conversation</a:t>
            </a:r>
            <a:r>
              <a:rPr lang="en-US" baseline="0" dirty="0"/>
              <a:t> about how to explore a clearinghouse, we’ll quickly run through a hypothetical district context to ground our conversation about strength, fit, and capacity.</a:t>
            </a:r>
            <a:endParaRPr lang="en-US" dirty="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1343226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a:t>
            </a:r>
            <a:r>
              <a:rPr lang="en-US" baseline="0" dirty="0"/>
              <a:t> district is rural, small, has a handful of schools, the majority of its students are white and Hispanic, experiences high poverty, and is struggling academically, especially in its K-5 English Language Arts.</a:t>
            </a:r>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6</a:t>
            </a:fld>
            <a:endParaRPr lang="en-US"/>
          </a:p>
        </p:txBody>
      </p:sp>
    </p:spTree>
    <p:extLst>
      <p:ext uri="{BB962C8B-B14F-4D97-AF65-F5344CB8AC3E}">
        <p14:creationId xmlns:p14="http://schemas.microsoft.com/office/powerpoint/2010/main" val="548103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a:t>If we think of EBIs in the process of improvement planning, such as the UIP process, this becomes very concrete.</a:t>
            </a:r>
          </a:p>
          <a:p>
            <a:pPr marL="171450" indent="-171450">
              <a:buFont typeface="Arial" panose="020B0604020202020204" pitchFamily="34" charset="0"/>
              <a:buChar char="•"/>
            </a:pPr>
            <a:r>
              <a:rPr lang="en-US" baseline="0" dirty="0"/>
              <a:t>Here’s a few examples of district and school level identified PPCs, root causes, and possible solutions. </a:t>
            </a:r>
          </a:p>
          <a:p>
            <a:pPr marL="171450" indent="-171450">
              <a:buFont typeface="Arial" panose="020B0604020202020204" pitchFamily="34" charset="0"/>
              <a:buChar char="•"/>
            </a:pPr>
            <a:r>
              <a:rPr lang="en-US" baseline="0" dirty="0"/>
              <a:t>For our purposes today, we’ll look at possible EBIs in response to the identified need of the Elementary School.</a:t>
            </a:r>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7</a:t>
            </a:fld>
            <a:endParaRPr lang="en-US"/>
          </a:p>
        </p:txBody>
      </p:sp>
    </p:spTree>
    <p:extLst>
      <p:ext uri="{BB962C8B-B14F-4D97-AF65-F5344CB8AC3E}">
        <p14:creationId xmlns:p14="http://schemas.microsoft.com/office/powerpoint/2010/main" val="4166319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8</a:t>
            </a:fld>
            <a:endParaRPr lang="en-US"/>
          </a:p>
        </p:txBody>
      </p:sp>
    </p:spTree>
    <p:extLst>
      <p:ext uri="{BB962C8B-B14F-4D97-AF65-F5344CB8AC3E}">
        <p14:creationId xmlns:p14="http://schemas.microsoft.com/office/powerpoint/2010/main" val="3968355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a resource published by the WWC that shows its alignment with ESSA Tier 1 and Tier 2 of evidence.</a:t>
            </a:r>
          </a:p>
          <a:p>
            <a:endParaRPr lang="en-US" baseline="0" dirty="0"/>
          </a:p>
          <a:p>
            <a:r>
              <a:rPr lang="en-US" baseline="0" dirty="0"/>
              <a:t>Without getting mired in the details of study design and statistical significance, this graphic tells us that interventions that received a + or ++ effectiveness rating on WWC, and examined the effects for at least 350 </a:t>
            </a:r>
            <a:r>
              <a:rPr lang="en-US" baseline="0"/>
              <a:t>students over </a:t>
            </a:r>
            <a:r>
              <a:rPr lang="en-US" baseline="0" dirty="0"/>
              <a:t>at least two educational sites, will meet Tier 1 or Tier 2 evidence. </a:t>
            </a:r>
          </a:p>
          <a:p>
            <a:endParaRPr lang="en-US" baseline="0" dirty="0"/>
          </a:p>
          <a:p>
            <a:r>
              <a:rPr lang="en-US" baseline="0" dirty="0"/>
              <a:t>However, for the purposes of today’s presentation on introducing EBIs and clearinghouses, we will not focus on differentiating between tiers 1 through 3.</a:t>
            </a:r>
          </a:p>
          <a:p>
            <a:endParaRPr lang="en-US" baseline="0" dirty="0"/>
          </a:p>
          <a:p>
            <a:endParaRPr lang="en-US" baseline="0" dirty="0"/>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9</a:t>
            </a:fld>
            <a:endParaRPr lang="en-US"/>
          </a:p>
        </p:txBody>
      </p:sp>
    </p:spTree>
    <p:extLst>
      <p:ext uri="{BB962C8B-B14F-4D97-AF65-F5344CB8AC3E}">
        <p14:creationId xmlns:p14="http://schemas.microsoft.com/office/powerpoint/2010/main" val="1029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table is published by the REL Midwest and is a great resource for understanding how WWC ratings fit into the context of ESSA tiers of evidence.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Using this table, we can infer that any intervention listed on WWC with at least</a:t>
            </a:r>
            <a:r>
              <a:rPr lang="en-US" sz="1200" kern="1200" baseline="0" dirty="0">
                <a:solidFill>
                  <a:schemeClr val="tx1"/>
                </a:solidFill>
                <a:effectLst/>
                <a:latin typeface="+mn-lt"/>
                <a:ea typeface="+mn-ea"/>
                <a:cs typeface="+mn-cs"/>
              </a:rPr>
              <a:t> 1</a:t>
            </a:r>
            <a:r>
              <a:rPr lang="en-US" sz="1200" kern="1200" dirty="0">
                <a:solidFill>
                  <a:schemeClr val="tx1"/>
                </a:solidFill>
                <a:effectLst/>
                <a:latin typeface="+mn-lt"/>
                <a:ea typeface="+mn-ea"/>
                <a:cs typeface="+mn-cs"/>
              </a:rPr>
              <a:t> study</a:t>
            </a:r>
            <a:r>
              <a:rPr lang="en-US" sz="1200" kern="1200" baseline="0" dirty="0">
                <a:solidFill>
                  <a:schemeClr val="tx1"/>
                </a:solidFill>
                <a:effectLst/>
                <a:latin typeface="+mn-lt"/>
                <a:ea typeface="+mn-ea"/>
                <a:cs typeface="+mn-cs"/>
              </a:rPr>
              <a:t> that “meets WWC standards” and has a + or ++ effectiveness rating can qualify as ESSA Tier 1-3 evidence, Promising to Strong.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Using this information, we can move forward in citations.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CE8022B7-AB18-4E1F-9080-AF840C121953}" type="slidenum">
              <a:rPr lang="en-US" smtClean="0"/>
              <a:t>10</a:t>
            </a:fld>
            <a:endParaRPr lang="en-US"/>
          </a:p>
        </p:txBody>
      </p:sp>
    </p:spTree>
    <p:extLst>
      <p:ext uri="{BB962C8B-B14F-4D97-AF65-F5344CB8AC3E}">
        <p14:creationId xmlns:p14="http://schemas.microsoft.com/office/powerpoint/2010/main" val="3359818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4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621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12/19/2019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89" r:id="rId11"/>
    <p:sldLayoutId id="2147483668" r:id="rId12"/>
    <p:sldLayoutId id="2147483696"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ies.ed.gov/ncee/edlabs/regions/midwest/pdf/eventhandout/ESSA-Clearinghouse-Crosswalk-Jan2018-508.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Shen_M@cde.state.co.us" TargetMode="External"/><Relationship Id="rId2" Type="http://schemas.openxmlformats.org/officeDocument/2006/relationships/hyperlink" Target="mailto:Meredith_J@cde.state.co.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campbellcollaboration.org/better-evidence.html" TargetMode="External"/><Relationship Id="rId13" Type="http://schemas.openxmlformats.org/officeDocument/2006/relationships/image" Target="../media/image14.jpeg"/><Relationship Id="rId18" Type="http://schemas.openxmlformats.org/officeDocument/2006/relationships/image" Target="../media/image19.PNG"/><Relationship Id="rId3" Type="http://schemas.openxmlformats.org/officeDocument/2006/relationships/hyperlink" Target="https://www.pewtrusts.org/en/research-and-analysis/data-visualizations/2015/results-first-clearinghouse-database" TargetMode="External"/><Relationship Id="rId7" Type="http://schemas.openxmlformats.org/officeDocument/2006/relationships/hyperlink" Target="https://dwwlibrary.wested.org/resources" TargetMode="External"/><Relationship Id="rId12" Type="http://schemas.openxmlformats.org/officeDocument/2006/relationships/image" Target="../media/image13.jpeg"/><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10.xml"/><Relationship Id="rId6" Type="http://schemas.openxmlformats.org/officeDocument/2006/relationships/hyperlink" Target="https://intensiveintervention.org/intervention-resources/literacy-strategies" TargetMode="External"/><Relationship Id="rId11" Type="http://schemas.openxmlformats.org/officeDocument/2006/relationships/hyperlink" Target="https://eric.ed.gov/" TargetMode="External"/><Relationship Id="rId5" Type="http://schemas.openxmlformats.org/officeDocument/2006/relationships/hyperlink" Target="https://ies.ed.gov/ncee/Wwc/" TargetMode="External"/><Relationship Id="rId15" Type="http://schemas.openxmlformats.org/officeDocument/2006/relationships/image" Target="../media/image16.PNG"/><Relationship Id="rId10" Type="http://schemas.openxmlformats.org/officeDocument/2006/relationships/hyperlink" Target="https://greatmiddleschools.org/toolkits/" TargetMode="External"/><Relationship Id="rId19" Type="http://schemas.openxmlformats.org/officeDocument/2006/relationships/image" Target="../media/image20.PNG"/><Relationship Id="rId4" Type="http://schemas.openxmlformats.org/officeDocument/2006/relationships/hyperlink" Target="https://www.evidenceforessa.org/" TargetMode="External"/><Relationship Id="rId9" Type="http://schemas.openxmlformats.org/officeDocument/2006/relationships/hyperlink" Target="https://www.blueprintsprograms.org/" TargetMode="External"/><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ies.ed.gov/ncee/Ww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ies.ed.gov/ncee/wwc/es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700" b="1" dirty="0"/>
              <a:t>Exploring Solutions: </a:t>
            </a:r>
            <a:br>
              <a:rPr lang="en-US" sz="6700" b="1" dirty="0"/>
            </a:br>
            <a:r>
              <a:rPr lang="en-US" sz="4400" b="1" dirty="0"/>
              <a:t>Using research clearinghouses in </a:t>
            </a:r>
            <a:br>
              <a:rPr lang="en-US" sz="4400" b="1" dirty="0"/>
            </a:br>
            <a:r>
              <a:rPr lang="en-US" sz="4400" b="1" dirty="0"/>
              <a:t>your search for quality EBIs</a:t>
            </a:r>
            <a:br>
              <a:rPr lang="en-US" sz="4400" dirty="0"/>
            </a:br>
            <a:endParaRPr lang="en-US" sz="4400" dirty="0"/>
          </a:p>
        </p:txBody>
      </p:sp>
      <p:sp>
        <p:nvSpPr>
          <p:cNvPr id="3" name="Subtitle 2"/>
          <p:cNvSpPr>
            <a:spLocks noGrp="1"/>
          </p:cNvSpPr>
          <p:nvPr>
            <p:ph type="subTitle" idx="1"/>
          </p:nvPr>
        </p:nvSpPr>
        <p:spPr>
          <a:xfrm>
            <a:off x="914401" y="6138916"/>
            <a:ext cx="10402529" cy="582559"/>
          </a:xfrm>
        </p:spPr>
        <p:txBody>
          <a:bodyPr>
            <a:normAutofit/>
          </a:bodyPr>
          <a:lstStyle/>
          <a:p>
            <a:r>
              <a:rPr lang="en-US" sz="1800" b="1" dirty="0"/>
              <a:t>Federal Programs Unit  |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53653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74320" y="274321"/>
            <a:ext cx="9085580" cy="713232"/>
          </a:xfrm>
        </p:spPr>
        <p:txBody>
          <a:bodyPr>
            <a:normAutofit fontScale="90000"/>
          </a:bodyPr>
          <a:lstStyle/>
          <a:p>
            <a:r>
              <a:rPr lang="en-US" dirty="0"/>
              <a:t>What Works Clearinghouse and ESSA Tiers of Evidence Continued</a:t>
            </a:r>
          </a:p>
        </p:txBody>
      </p:sp>
      <p:pic>
        <p:nvPicPr>
          <p:cNvPr id="4" name="Picture 3" descr="ESSA alignment with existing clearinghouses"/>
          <p:cNvPicPr/>
          <p:nvPr/>
        </p:nvPicPr>
        <p:blipFill>
          <a:blip r:embed="rId3"/>
          <a:stretch>
            <a:fillRect/>
          </a:stretch>
        </p:blipFill>
        <p:spPr>
          <a:xfrm>
            <a:off x="1574799" y="1783397"/>
            <a:ext cx="9301211" cy="3322003"/>
          </a:xfrm>
          <a:prstGeom prst="rect">
            <a:avLst/>
          </a:prstGeom>
        </p:spPr>
      </p:pic>
      <p:sp>
        <p:nvSpPr>
          <p:cNvPr id="6" name="Content Placeholder 2"/>
          <p:cNvSpPr>
            <a:spLocks noGrp="1"/>
          </p:cNvSpPr>
          <p:nvPr>
            <p:ph idx="1"/>
          </p:nvPr>
        </p:nvSpPr>
        <p:spPr>
          <a:xfrm>
            <a:off x="152400" y="6503670"/>
            <a:ext cx="11157429" cy="505460"/>
          </a:xfrm>
        </p:spPr>
        <p:txBody>
          <a:bodyPr/>
          <a:lstStyle/>
          <a:p>
            <a:r>
              <a:rPr lang="en-US" sz="1200" dirty="0"/>
              <a:t>Source: REL Midwest, </a:t>
            </a:r>
            <a:r>
              <a:rPr lang="en-US" sz="1200" dirty="0">
                <a:hlinkClick r:id="rId4"/>
              </a:rPr>
              <a:t>https://ies.ed.gov/ncee/edlabs/regions/midwest/pdf/eventhandout/ESSA-Clearinghouse-Crosswalk-Jan2018-508.pdf</a:t>
            </a:r>
            <a:endParaRPr lang="en-US" sz="1200" dirty="0"/>
          </a:p>
          <a:p>
            <a:endParaRPr lang="en-US" dirty="0"/>
          </a:p>
        </p:txBody>
      </p:sp>
    </p:spTree>
    <p:extLst>
      <p:ext uri="{BB962C8B-B14F-4D97-AF65-F5344CB8AC3E}">
        <p14:creationId xmlns:p14="http://schemas.microsoft.com/office/powerpoint/2010/main" val="2520813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12" y="325946"/>
            <a:ext cx="8065168" cy="898524"/>
          </a:xfrm>
        </p:spPr>
        <p:txBody>
          <a:bodyPr/>
          <a:lstStyle/>
          <a:p>
            <a:r>
              <a:rPr lang="en-US" sz="3600" dirty="0"/>
              <a:t>Thank You!</a:t>
            </a:r>
          </a:p>
        </p:txBody>
      </p:sp>
      <p:sp>
        <p:nvSpPr>
          <p:cNvPr id="3" name="Content Placeholder 2"/>
          <p:cNvSpPr>
            <a:spLocks noGrp="1"/>
          </p:cNvSpPr>
          <p:nvPr>
            <p:ph idx="1"/>
          </p:nvPr>
        </p:nvSpPr>
        <p:spPr>
          <a:xfrm>
            <a:off x="779589" y="1846862"/>
            <a:ext cx="5359400" cy="4351338"/>
          </a:xfrm>
        </p:spPr>
        <p:txBody>
          <a:bodyPr/>
          <a:lstStyle/>
          <a:p>
            <a:pPr marL="0" indent="0">
              <a:buNone/>
            </a:pPr>
            <a:r>
              <a:rPr lang="en-US" b="1" dirty="0"/>
              <a:t>Jeremy Meredith</a:t>
            </a:r>
          </a:p>
          <a:p>
            <a:pPr marL="0" indent="0">
              <a:buNone/>
            </a:pPr>
            <a:r>
              <a:rPr lang="en-US" dirty="0"/>
              <a:t>ESEA Programs Senior Consultant</a:t>
            </a:r>
          </a:p>
          <a:p>
            <a:pPr marL="0" indent="0">
              <a:buNone/>
            </a:pPr>
            <a:r>
              <a:rPr lang="en-US" dirty="0"/>
              <a:t>Title II Specialist</a:t>
            </a:r>
          </a:p>
          <a:p>
            <a:pPr marL="0" indent="0">
              <a:buNone/>
            </a:pPr>
            <a:r>
              <a:rPr lang="en-US" dirty="0">
                <a:hlinkClick r:id="rId2"/>
              </a:rPr>
              <a:t>Meredith_J@cde.state.co.us</a:t>
            </a:r>
            <a:endParaRPr lang="en-US" dirty="0"/>
          </a:p>
          <a:p>
            <a:pPr marL="0" indent="0">
              <a:buNone/>
            </a:pPr>
            <a:r>
              <a:rPr lang="en-US" dirty="0"/>
              <a:t>(303) 866-3905</a:t>
            </a:r>
          </a:p>
        </p:txBody>
      </p:sp>
      <p:sp>
        <p:nvSpPr>
          <p:cNvPr id="4" name="Content Placeholder 2"/>
          <p:cNvSpPr txBox="1">
            <a:spLocks/>
          </p:cNvSpPr>
          <p:nvPr/>
        </p:nvSpPr>
        <p:spPr>
          <a:xfrm>
            <a:off x="6315761" y="1846862"/>
            <a:ext cx="5359400" cy="435133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latin typeface="+mn-lt"/>
              </a:rPr>
              <a:t>Mary Shen</a:t>
            </a:r>
          </a:p>
          <a:p>
            <a:r>
              <a:rPr lang="en-US" sz="2400" dirty="0">
                <a:latin typeface="+mn-lt"/>
              </a:rPr>
              <a:t>Data, Reporting, Accountability, and Evaluation Consultant</a:t>
            </a:r>
          </a:p>
          <a:p>
            <a:r>
              <a:rPr lang="en-US" sz="2400" dirty="0">
                <a:latin typeface="+mn-lt"/>
                <a:hlinkClick r:id="rId3"/>
              </a:rPr>
              <a:t>Shen_M@cde.state.co.us</a:t>
            </a:r>
            <a:endParaRPr lang="en-US" sz="2400" dirty="0">
              <a:latin typeface="+mn-lt"/>
            </a:endParaRPr>
          </a:p>
          <a:p>
            <a:r>
              <a:rPr lang="en-US" sz="2400" dirty="0">
                <a:latin typeface="+mn-lt"/>
              </a:rPr>
              <a:t>(303) 866-4571</a:t>
            </a:r>
          </a:p>
        </p:txBody>
      </p:sp>
    </p:spTree>
    <p:extLst>
      <p:ext uri="{BB962C8B-B14F-4D97-AF65-F5344CB8AC3E}">
        <p14:creationId xmlns:p14="http://schemas.microsoft.com/office/powerpoint/2010/main" val="384502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27" y="2257785"/>
            <a:ext cx="12192627" cy="2337620"/>
          </a:xfrm>
        </p:spPr>
        <p:txBody>
          <a:bodyPr>
            <a:normAutofit fontScale="90000"/>
          </a:bodyPr>
          <a:lstStyle/>
          <a:p>
            <a:r>
              <a:rPr lang="en-US" sz="6000" b="1" dirty="0"/>
              <a:t>Clearinghouses: </a:t>
            </a:r>
            <a:br>
              <a:rPr lang="en-US" sz="6000" b="1" dirty="0"/>
            </a:br>
            <a:r>
              <a:rPr lang="en-US" sz="6000" b="1" dirty="0"/>
              <a:t>What Are They and </a:t>
            </a:r>
            <a:br>
              <a:rPr lang="en-US" sz="6000" b="1" dirty="0"/>
            </a:br>
            <a:r>
              <a:rPr lang="en-US" sz="6000" b="1" dirty="0"/>
              <a:t>Which Ones To Use?</a:t>
            </a:r>
            <a:endParaRPr lang="en-US" sz="60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58076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What is a clearinghouse?</a:t>
            </a:r>
          </a:p>
        </p:txBody>
      </p:sp>
      <p:sp>
        <p:nvSpPr>
          <p:cNvPr id="5" name="TextBox 4"/>
          <p:cNvSpPr txBox="1"/>
          <p:nvPr/>
        </p:nvSpPr>
        <p:spPr>
          <a:xfrm>
            <a:off x="708660" y="1623060"/>
            <a:ext cx="6366510" cy="3693319"/>
          </a:xfrm>
          <a:prstGeom prst="rect">
            <a:avLst/>
          </a:prstGeom>
          <a:solidFill>
            <a:srgbClr val="E5D5F3"/>
          </a:solidFill>
        </p:spPr>
        <p:txBody>
          <a:bodyPr wrap="square" rtlCol="0">
            <a:spAutoFit/>
          </a:bodyPr>
          <a:lstStyle/>
          <a:p>
            <a:pPr marL="285750" indent="-285750">
              <a:buFont typeface="Wingdings" panose="05000000000000000000" pitchFamily="2" charset="2"/>
              <a:buChar char="ü"/>
            </a:pPr>
            <a:r>
              <a:rPr lang="en-US" sz="2400" dirty="0"/>
              <a:t>A collection of research studies that gauges strength of evidence for a strategy or intervention.</a:t>
            </a:r>
          </a:p>
          <a:p>
            <a:pPr marL="285750" indent="-285750">
              <a:buFont typeface="Wingdings" panose="05000000000000000000" pitchFamily="2" charset="2"/>
              <a:buChar char="ü"/>
            </a:pPr>
            <a:endParaRPr lang="en-US" sz="2400" dirty="0"/>
          </a:p>
          <a:p>
            <a:pPr marL="285750" indent="-285750">
              <a:buFont typeface="Wingdings" panose="05000000000000000000" pitchFamily="2" charset="2"/>
              <a:buChar char="ü"/>
            </a:pPr>
            <a:r>
              <a:rPr lang="en-US" sz="2400" dirty="0"/>
              <a:t>Provide practitioners access to research findings in simple language. </a:t>
            </a:r>
          </a:p>
          <a:p>
            <a:endParaRPr lang="en-US" sz="2400" dirty="0"/>
          </a:p>
          <a:p>
            <a:pPr marL="285750" indent="-285750">
              <a:buFont typeface="Wingdings" panose="05000000000000000000" pitchFamily="2" charset="2"/>
              <a:buChar char="ü"/>
            </a:pPr>
            <a:r>
              <a:rPr lang="en-US" sz="2400" dirty="0"/>
              <a:t>Most set high standards of rigor for a study to be included.</a:t>
            </a:r>
          </a:p>
          <a:p>
            <a:pPr marL="285750" indent="-285750">
              <a:buFont typeface="Wingdings" panose="05000000000000000000" pitchFamily="2" charset="2"/>
              <a:buChar char="ü"/>
            </a:pPr>
            <a:endParaRPr lang="en-US" dirty="0"/>
          </a:p>
        </p:txBody>
      </p:sp>
      <p:pic>
        <p:nvPicPr>
          <p:cNvPr id="4" name="Content Placeholder 3" descr="Comic: Early experiments in transportation"/>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277214" y="1485900"/>
            <a:ext cx="3318406" cy="4144321"/>
          </a:xfrm>
          <a:solidFill>
            <a:srgbClr val="E5D5F3"/>
          </a:solidFill>
        </p:spPr>
      </p:pic>
      <p:sp>
        <p:nvSpPr>
          <p:cNvPr id="6" name="TextBox 5"/>
          <p:cNvSpPr txBox="1"/>
          <p:nvPr/>
        </p:nvSpPr>
        <p:spPr>
          <a:xfrm>
            <a:off x="8409962" y="5737860"/>
            <a:ext cx="2699998" cy="646331"/>
          </a:xfrm>
          <a:prstGeom prst="rect">
            <a:avLst/>
          </a:prstGeom>
          <a:noFill/>
        </p:spPr>
        <p:txBody>
          <a:bodyPr wrap="square" rtlCol="0">
            <a:spAutoFit/>
          </a:bodyPr>
          <a:lstStyle/>
          <a:p>
            <a:r>
              <a:rPr lang="en-US" b="1" dirty="0">
                <a:solidFill>
                  <a:srgbClr val="7030A0"/>
                </a:solidFill>
              </a:rPr>
              <a:t>A clearinghouse may have been helpful here…</a:t>
            </a:r>
          </a:p>
        </p:txBody>
      </p:sp>
      <p:sp>
        <p:nvSpPr>
          <p:cNvPr id="10" name="Circular Arrow 9">
            <a:extLst>
              <a:ext uri="{C183D7F6-B498-43B3-948B-1728B52AA6E4}">
                <adec:decorative xmlns:adec="http://schemas.microsoft.com/office/drawing/2017/decorative" val="1"/>
              </a:ext>
            </a:extLst>
          </p:cNvPr>
          <p:cNvSpPr/>
          <p:nvPr/>
        </p:nvSpPr>
        <p:spPr>
          <a:xfrm rot="15844694">
            <a:off x="7386977" y="4711356"/>
            <a:ext cx="1606593" cy="1837730"/>
          </a:xfrm>
          <a:prstGeom prst="circular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8231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95C8-DE25-43E3-8875-F7AA838558EE}"/>
              </a:ext>
            </a:extLst>
          </p:cNvPr>
          <p:cNvSpPr>
            <a:spLocks noGrp="1"/>
          </p:cNvSpPr>
          <p:nvPr>
            <p:ph type="title"/>
          </p:nvPr>
        </p:nvSpPr>
        <p:spPr>
          <a:xfrm>
            <a:off x="478735" y="326036"/>
            <a:ext cx="8065168" cy="898524"/>
          </a:xfrm>
        </p:spPr>
        <p:txBody>
          <a:bodyPr>
            <a:normAutofit/>
          </a:bodyPr>
          <a:lstStyle/>
          <a:p>
            <a:r>
              <a:rPr lang="en-US" sz="1600" dirty="0">
                <a:solidFill>
                  <a:schemeClr val="bg1"/>
                </a:solidFill>
              </a:rPr>
              <a:t>9 Commonly Used Clearinghouses</a:t>
            </a:r>
          </a:p>
        </p:txBody>
      </p:sp>
      <p:graphicFrame>
        <p:nvGraphicFramePr>
          <p:cNvPr id="3" name="Table 2"/>
          <p:cNvGraphicFramePr>
            <a:graphicFrameLocks noGrp="1"/>
          </p:cNvGraphicFramePr>
          <p:nvPr/>
        </p:nvGraphicFramePr>
        <p:xfrm>
          <a:off x="377191" y="217170"/>
          <a:ext cx="11443749" cy="6329403"/>
        </p:xfrm>
        <a:graphic>
          <a:graphicData uri="http://schemas.openxmlformats.org/drawingml/2006/table">
            <a:tbl>
              <a:tblPr firstRow="1" bandRow="1">
                <a:tableStyleId>{2D5ABB26-0587-4C30-8999-92F81FD0307C}</a:tableStyleId>
              </a:tblPr>
              <a:tblGrid>
                <a:gridCol w="3814583">
                  <a:extLst>
                    <a:ext uri="{9D8B030D-6E8A-4147-A177-3AD203B41FA5}">
                      <a16:colId xmlns:a16="http://schemas.microsoft.com/office/drawing/2014/main" val="20000"/>
                    </a:ext>
                  </a:extLst>
                </a:gridCol>
                <a:gridCol w="3814583">
                  <a:extLst>
                    <a:ext uri="{9D8B030D-6E8A-4147-A177-3AD203B41FA5}">
                      <a16:colId xmlns:a16="http://schemas.microsoft.com/office/drawing/2014/main" val="20001"/>
                    </a:ext>
                  </a:extLst>
                </a:gridCol>
                <a:gridCol w="3814583">
                  <a:extLst>
                    <a:ext uri="{9D8B030D-6E8A-4147-A177-3AD203B41FA5}">
                      <a16:colId xmlns:a16="http://schemas.microsoft.com/office/drawing/2014/main" val="20002"/>
                    </a:ext>
                  </a:extLst>
                </a:gridCol>
              </a:tblGrid>
              <a:tr h="2109801">
                <a:tc>
                  <a:txBody>
                    <a:bodyPr/>
                    <a:lstStyle/>
                    <a:p>
                      <a:pPr algn="ctr"/>
                      <a:r>
                        <a:rPr lang="en-US" dirty="0">
                          <a:hlinkClick r:id="rId3"/>
                        </a:rPr>
                        <a:t>Results First Clearing</a:t>
                      </a:r>
                      <a:r>
                        <a:rPr lang="en-US" baseline="0" dirty="0">
                          <a:hlinkClick r:id="rId3"/>
                        </a:rPr>
                        <a:t>house</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hlinkClick r:id="rId4"/>
                        </a:rPr>
                        <a:t>Evidence for ESSA</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hlinkClick r:id="rId5"/>
                        </a:rPr>
                        <a:t>What Works Clearinghouse</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109801">
                <a:tc>
                  <a:txBody>
                    <a:bodyPr/>
                    <a:lstStyle/>
                    <a:p>
                      <a:pPr algn="ctr"/>
                      <a:r>
                        <a:rPr lang="en-US" dirty="0">
                          <a:hlinkClick r:id="rId6"/>
                        </a:rPr>
                        <a:t>National Center</a:t>
                      </a:r>
                      <a:r>
                        <a:rPr lang="en-US" baseline="0" dirty="0">
                          <a:hlinkClick r:id="rId6"/>
                        </a:rPr>
                        <a:t> on Intensive Intervention</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hlinkClick r:id="rId7"/>
                        </a:rPr>
                        <a:t>Doing What Works</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hlinkClick r:id="rId8"/>
                        </a:rPr>
                        <a:t>Campbell Collaboration</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109801">
                <a:tc>
                  <a:txBody>
                    <a:bodyPr/>
                    <a:lstStyle/>
                    <a:p>
                      <a:pPr algn="ctr"/>
                      <a:r>
                        <a:rPr lang="en-US" dirty="0">
                          <a:hlinkClick r:id="rId9"/>
                        </a:rPr>
                        <a:t>Blueprints</a:t>
                      </a:r>
                      <a:r>
                        <a:rPr lang="en-US" baseline="0" dirty="0">
                          <a:hlinkClick r:id="rId9"/>
                        </a:rPr>
                        <a:t> for Healthy Youth</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hlinkClick r:id="rId10"/>
                        </a:rPr>
                        <a:t>Middle School Matters</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hlinkClick r:id="rId11"/>
                        </a:rPr>
                        <a:t>Education Resources Information Center</a:t>
                      </a:r>
                      <a:endParaRPr lang="en-US"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pic>
        <p:nvPicPr>
          <p:cNvPr id="5" name="Picture 4" descr="Pew Charitable trusts"/>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67289" y="297181"/>
            <a:ext cx="3102221" cy="1721166"/>
          </a:xfrm>
          <a:prstGeom prst="rect">
            <a:avLst/>
          </a:prstGeom>
        </p:spPr>
      </p:pic>
      <p:pic>
        <p:nvPicPr>
          <p:cNvPr id="6" name="Picture 5" descr="Evidence for ESSA"/>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865368" y="484822"/>
            <a:ext cx="2762250" cy="1476375"/>
          </a:xfrm>
          <a:prstGeom prst="rect">
            <a:avLst/>
          </a:prstGeom>
        </p:spPr>
      </p:pic>
      <p:pic>
        <p:nvPicPr>
          <p:cNvPr id="7" name="Picture 6" descr="IES What Works Clearinghouse"/>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388229" y="680082"/>
            <a:ext cx="3134161" cy="1085851"/>
          </a:xfrm>
          <a:prstGeom prst="rect">
            <a:avLst/>
          </a:prstGeom>
        </p:spPr>
      </p:pic>
      <p:pic>
        <p:nvPicPr>
          <p:cNvPr id="9" name="Picture 8" descr="National Center on Intensive Intervention"/>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17204" y="2908874"/>
            <a:ext cx="3437588" cy="760155"/>
          </a:xfrm>
          <a:prstGeom prst="rect">
            <a:avLst/>
          </a:prstGeom>
        </p:spPr>
      </p:pic>
      <p:pic>
        <p:nvPicPr>
          <p:cNvPr id="10" name="Picture 9" descr="Doing What Works"/>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366646" y="2817434"/>
            <a:ext cx="3279277" cy="851595"/>
          </a:xfrm>
          <a:prstGeom prst="rect">
            <a:avLst/>
          </a:prstGeom>
        </p:spPr>
      </p:pic>
      <p:pic>
        <p:nvPicPr>
          <p:cNvPr id="11" name="Picture 10" descr="Campbell Collaboration"/>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615617" y="2538423"/>
            <a:ext cx="2679383" cy="1501055"/>
          </a:xfrm>
          <a:prstGeom prst="rect">
            <a:avLst/>
          </a:prstGeom>
        </p:spPr>
      </p:pic>
      <p:pic>
        <p:nvPicPr>
          <p:cNvPr id="12" name="Picture 11" descr="Blueprints for Healthy Youth"/>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952097" y="4704793"/>
            <a:ext cx="2767799" cy="1377909"/>
          </a:xfrm>
          <a:prstGeom prst="rect">
            <a:avLst/>
          </a:prstGeom>
        </p:spPr>
      </p:pic>
      <p:pic>
        <p:nvPicPr>
          <p:cNvPr id="8" name="Picture 7" descr="George W Bush Institute/Meadows Center Middle School Matters"/>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422792" y="4964735"/>
            <a:ext cx="3347625" cy="858023"/>
          </a:xfrm>
          <a:prstGeom prst="rect">
            <a:avLst/>
          </a:prstGeom>
        </p:spPr>
      </p:pic>
      <p:pic>
        <p:nvPicPr>
          <p:cNvPr id="13" name="Picture 12" descr="ERIC"/>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8615617" y="4811968"/>
            <a:ext cx="2688035" cy="1010790"/>
          </a:xfrm>
          <a:prstGeom prst="rect">
            <a:avLst/>
          </a:prstGeom>
        </p:spPr>
      </p:pic>
    </p:spTree>
    <p:extLst>
      <p:ext uri="{BB962C8B-B14F-4D97-AF65-F5344CB8AC3E}">
        <p14:creationId xmlns:p14="http://schemas.microsoft.com/office/powerpoint/2010/main" val="276943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27" y="2257785"/>
            <a:ext cx="12192627" cy="2337620"/>
          </a:xfrm>
        </p:spPr>
        <p:txBody>
          <a:bodyPr>
            <a:normAutofit/>
          </a:bodyPr>
          <a:lstStyle/>
          <a:p>
            <a:r>
              <a:rPr lang="en-US" sz="6000" b="1" dirty="0"/>
              <a:t>Navigating</a:t>
            </a:r>
            <a:br>
              <a:rPr lang="en-US" sz="6000" b="1" dirty="0"/>
            </a:br>
            <a:r>
              <a:rPr lang="en-US" sz="6000" b="1" dirty="0"/>
              <a:t>Clearinghouses</a:t>
            </a:r>
            <a:endParaRPr lang="en-US" sz="60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40195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324017"/>
            <a:ext cx="7440930" cy="713232"/>
          </a:xfrm>
        </p:spPr>
        <p:txBody>
          <a:bodyPr/>
          <a:lstStyle/>
          <a:p>
            <a:r>
              <a:rPr lang="en-US" sz="3200" dirty="0"/>
              <a:t>Example District: Mountain Top 300</a:t>
            </a:r>
          </a:p>
        </p:txBody>
      </p:sp>
      <p:sp>
        <p:nvSpPr>
          <p:cNvPr id="3" name="Content Placeholder 2"/>
          <p:cNvSpPr>
            <a:spLocks noGrp="1"/>
          </p:cNvSpPr>
          <p:nvPr>
            <p:ph idx="1"/>
          </p:nvPr>
        </p:nvSpPr>
        <p:spPr>
          <a:xfrm>
            <a:off x="518159" y="1577340"/>
            <a:ext cx="10768539" cy="4389120"/>
          </a:xfrm>
        </p:spPr>
        <p:txBody>
          <a:bodyPr>
            <a:normAutofit lnSpcReduction="10000"/>
          </a:bodyPr>
          <a:lstStyle/>
          <a:p>
            <a:r>
              <a:rPr lang="en-US" sz="2400" b="1" dirty="0"/>
              <a:t>Geography</a:t>
            </a:r>
            <a:r>
              <a:rPr lang="en-US" sz="2400" dirty="0"/>
              <a:t>: Located in a mountainous, rural region of NW CO</a:t>
            </a:r>
          </a:p>
          <a:p>
            <a:r>
              <a:rPr lang="en-US" sz="2400" b="1" dirty="0"/>
              <a:t>Size</a:t>
            </a:r>
            <a:r>
              <a:rPr lang="en-US" sz="2400" dirty="0"/>
              <a:t>: 1,150 students</a:t>
            </a:r>
          </a:p>
          <a:p>
            <a:r>
              <a:rPr lang="en-US" sz="2400" b="1" dirty="0"/>
              <a:t>Schools</a:t>
            </a:r>
            <a:r>
              <a:rPr lang="en-US" sz="2400" dirty="0"/>
              <a:t>: 2 Elementary, 2 Middle, 1 High School</a:t>
            </a:r>
          </a:p>
          <a:p>
            <a:r>
              <a:rPr lang="en-US" sz="2400" b="1" dirty="0"/>
              <a:t>Demographics: </a:t>
            </a:r>
          </a:p>
          <a:p>
            <a:pPr marL="457200" indent="-457200">
              <a:buFont typeface="Arial" panose="020B0604020202020204" pitchFamily="34" charset="0"/>
              <a:buChar char="•"/>
            </a:pPr>
            <a:r>
              <a:rPr lang="en-US" sz="2400" dirty="0"/>
              <a:t>40% White, 35% Hispanic, 15% Native American, 5% Black, 5% Other</a:t>
            </a:r>
          </a:p>
          <a:p>
            <a:pPr marL="457200" indent="-457200">
              <a:buFont typeface="Arial" panose="020B0604020202020204" pitchFamily="34" charset="0"/>
              <a:buChar char="•"/>
            </a:pPr>
            <a:r>
              <a:rPr lang="en-US" sz="2400" dirty="0"/>
              <a:t>18% students w IEPs, 25% English Learners</a:t>
            </a:r>
          </a:p>
          <a:p>
            <a:pPr marL="457200" indent="-457200">
              <a:buFont typeface="Arial" panose="020B0604020202020204" pitchFamily="34" charset="0"/>
              <a:buChar char="•"/>
            </a:pPr>
            <a:r>
              <a:rPr lang="en-US" sz="2400" dirty="0"/>
              <a:t>76% Free and Reduced Lunch (FRL)</a:t>
            </a:r>
          </a:p>
          <a:p>
            <a:r>
              <a:rPr lang="en-US" sz="2400" b="1" dirty="0"/>
              <a:t>School Quality:</a:t>
            </a:r>
          </a:p>
          <a:p>
            <a:pPr marL="457200" indent="-457200">
              <a:buFont typeface="Arial" panose="020B0604020202020204" pitchFamily="34" charset="0"/>
              <a:buChar char="•"/>
            </a:pPr>
            <a:r>
              <a:rPr lang="en-US" sz="2400" dirty="0"/>
              <a:t>1 Comprehensive Support school, 2 Priority Improvement Schools </a:t>
            </a:r>
          </a:p>
          <a:p>
            <a:pPr marL="457200" indent="-457200">
              <a:buFont typeface="Arial" panose="020B0604020202020204" pitchFamily="34" charset="0"/>
              <a:buChar char="•"/>
            </a:pPr>
            <a:r>
              <a:rPr lang="en-US" sz="2400" dirty="0"/>
              <a:t>Overall academic underperformance in elementary ELA, esp. among ELs.</a:t>
            </a:r>
          </a:p>
          <a:p>
            <a:endParaRPr lang="en-US" dirty="0"/>
          </a:p>
        </p:txBody>
      </p:sp>
    </p:spTree>
    <p:extLst>
      <p:ext uri="{BB962C8B-B14F-4D97-AF65-F5344CB8AC3E}">
        <p14:creationId xmlns:p14="http://schemas.microsoft.com/office/powerpoint/2010/main" val="1818045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10208150" cy="713232"/>
          </a:xfrm>
        </p:spPr>
        <p:txBody>
          <a:bodyPr>
            <a:normAutofit fontScale="90000"/>
          </a:bodyPr>
          <a:lstStyle/>
          <a:p>
            <a:r>
              <a:rPr lang="en-US" dirty="0"/>
              <a:t>Mountain Top 300: Comprehensive Needs Assessment findings</a:t>
            </a:r>
          </a:p>
        </p:txBody>
      </p:sp>
      <p:graphicFrame>
        <p:nvGraphicFramePr>
          <p:cNvPr id="4" name="Content Placeholder 3"/>
          <p:cNvGraphicFramePr>
            <a:graphicFrameLocks noGrp="1"/>
          </p:cNvGraphicFramePr>
          <p:nvPr>
            <p:ph idx="1"/>
          </p:nvPr>
        </p:nvGraphicFramePr>
        <p:xfrm>
          <a:off x="556592" y="1298713"/>
          <a:ext cx="11399188" cy="5472384"/>
        </p:xfrm>
        <a:graphic>
          <a:graphicData uri="http://schemas.openxmlformats.org/drawingml/2006/table">
            <a:tbl>
              <a:tblPr firstRow="1" bandRow="1">
                <a:tableStyleId>{5C22544A-7EE6-4342-B048-85BDC9FD1C3A}</a:tableStyleId>
              </a:tblPr>
              <a:tblGrid>
                <a:gridCol w="1922366">
                  <a:extLst>
                    <a:ext uri="{9D8B030D-6E8A-4147-A177-3AD203B41FA5}">
                      <a16:colId xmlns:a16="http://schemas.microsoft.com/office/drawing/2014/main" val="20000"/>
                    </a:ext>
                  </a:extLst>
                </a:gridCol>
                <a:gridCol w="2829092">
                  <a:extLst>
                    <a:ext uri="{9D8B030D-6E8A-4147-A177-3AD203B41FA5}">
                      <a16:colId xmlns:a16="http://schemas.microsoft.com/office/drawing/2014/main" val="20001"/>
                    </a:ext>
                  </a:extLst>
                </a:gridCol>
                <a:gridCol w="3335355">
                  <a:extLst>
                    <a:ext uri="{9D8B030D-6E8A-4147-A177-3AD203B41FA5}">
                      <a16:colId xmlns:a16="http://schemas.microsoft.com/office/drawing/2014/main" val="20002"/>
                    </a:ext>
                  </a:extLst>
                </a:gridCol>
                <a:gridCol w="3312375">
                  <a:extLst>
                    <a:ext uri="{9D8B030D-6E8A-4147-A177-3AD203B41FA5}">
                      <a16:colId xmlns:a16="http://schemas.microsoft.com/office/drawing/2014/main" val="20003"/>
                    </a:ext>
                  </a:extLst>
                </a:gridCol>
              </a:tblGrid>
              <a:tr h="870646">
                <a:tc>
                  <a:txBody>
                    <a:bodyPr/>
                    <a:lstStyle/>
                    <a:p>
                      <a:pPr algn="ctr"/>
                      <a:r>
                        <a:rPr lang="en-US" dirty="0"/>
                        <a:t>Level</a:t>
                      </a:r>
                    </a:p>
                  </a:txBody>
                  <a:tcPr anchor="ctr">
                    <a:solidFill>
                      <a:srgbClr val="A860C8"/>
                    </a:solidFill>
                  </a:tcPr>
                </a:tc>
                <a:tc>
                  <a:txBody>
                    <a:bodyPr/>
                    <a:lstStyle/>
                    <a:p>
                      <a:pPr algn="ctr"/>
                      <a:r>
                        <a:rPr lang="en-US" dirty="0"/>
                        <a:t>Priority</a:t>
                      </a:r>
                      <a:r>
                        <a:rPr lang="en-US" baseline="0" dirty="0"/>
                        <a:t> </a:t>
                      </a:r>
                      <a:r>
                        <a:rPr lang="en-US" dirty="0"/>
                        <a:t>Performance Challenge</a:t>
                      </a:r>
                    </a:p>
                  </a:txBody>
                  <a:tcPr anchor="ctr">
                    <a:solidFill>
                      <a:srgbClr val="A860C8"/>
                    </a:solidFill>
                  </a:tcPr>
                </a:tc>
                <a:tc>
                  <a:txBody>
                    <a:bodyPr/>
                    <a:lstStyle/>
                    <a:p>
                      <a:pPr algn="ctr"/>
                      <a:r>
                        <a:rPr lang="en-US" dirty="0"/>
                        <a:t>Root Causes</a:t>
                      </a:r>
                    </a:p>
                  </a:txBody>
                  <a:tcPr anchor="ctr">
                    <a:solidFill>
                      <a:srgbClr val="A860C8"/>
                    </a:solidFill>
                  </a:tcPr>
                </a:tc>
                <a:tc>
                  <a:txBody>
                    <a:bodyPr/>
                    <a:lstStyle/>
                    <a:p>
                      <a:pPr algn="ctr"/>
                      <a:r>
                        <a:rPr lang="en-US" dirty="0"/>
                        <a:t>Possible Solutions</a:t>
                      </a:r>
                    </a:p>
                  </a:txBody>
                  <a:tcPr anchor="ctr">
                    <a:solidFill>
                      <a:srgbClr val="A860C8"/>
                    </a:solidFill>
                  </a:tcPr>
                </a:tc>
                <a:extLst>
                  <a:ext uri="{0D108BD9-81ED-4DB2-BD59-A6C34878D82A}">
                    <a16:rowId xmlns:a16="http://schemas.microsoft.com/office/drawing/2014/main" val="10000"/>
                  </a:ext>
                </a:extLst>
              </a:tr>
              <a:tr h="1393033">
                <a:tc>
                  <a:txBody>
                    <a:bodyPr/>
                    <a:lstStyle/>
                    <a:p>
                      <a:r>
                        <a:rPr lang="en-US" dirty="0"/>
                        <a:t>District</a:t>
                      </a:r>
                    </a:p>
                    <a:p>
                      <a:endParaRPr lang="en-US" dirty="0"/>
                    </a:p>
                  </a:txBody>
                  <a:tcPr>
                    <a:solidFill>
                      <a:srgbClr val="E5D5F3"/>
                    </a:solidFill>
                  </a:tcPr>
                </a:tc>
                <a:tc>
                  <a:txBody>
                    <a:bodyPr/>
                    <a:lstStyle/>
                    <a:p>
                      <a:r>
                        <a:rPr lang="en-US" sz="1600" dirty="0"/>
                        <a:t>Lack of consistent</a:t>
                      </a:r>
                      <a:r>
                        <a:rPr lang="en-US" sz="1600" baseline="0" dirty="0"/>
                        <a:t> and high quality instruction to meet CO learning standards</a:t>
                      </a:r>
                      <a:endParaRPr lang="en-US" sz="1600" dirty="0"/>
                    </a:p>
                  </a:txBody>
                  <a:tcPr>
                    <a:solidFill>
                      <a:srgbClr val="E5D5F3"/>
                    </a:solidFill>
                  </a:tcPr>
                </a:tc>
                <a:tc>
                  <a:txBody>
                    <a:bodyPr/>
                    <a:lstStyle/>
                    <a:p>
                      <a:pPr marL="285750" indent="-285750">
                        <a:buFont typeface="Arial" panose="020B0604020202020204" pitchFamily="34" charset="0"/>
                        <a:buChar char="•"/>
                      </a:pPr>
                      <a:r>
                        <a:rPr lang="en-US" sz="1600" dirty="0"/>
                        <a:t>Inexperienced</a:t>
                      </a:r>
                      <a:r>
                        <a:rPr lang="en-US" sz="1600" baseline="0" dirty="0"/>
                        <a:t> teachers</a:t>
                      </a:r>
                    </a:p>
                    <a:p>
                      <a:pPr marL="285750" indent="-285750">
                        <a:buFont typeface="Arial" panose="020B0604020202020204" pitchFamily="34" charset="0"/>
                        <a:buChar char="•"/>
                      </a:pPr>
                      <a:r>
                        <a:rPr lang="en-US" sz="1600" baseline="0" dirty="0"/>
                        <a:t>Lack of data driven instruction</a:t>
                      </a:r>
                    </a:p>
                    <a:p>
                      <a:pPr marL="285750" indent="-285750">
                        <a:buFont typeface="Arial" panose="020B0604020202020204" pitchFamily="34" charset="0"/>
                        <a:buChar char="•"/>
                      </a:pPr>
                      <a:r>
                        <a:rPr lang="en-US" sz="1600" baseline="0" dirty="0"/>
                        <a:t>Lack of school structures that protect teacher collaboration and planning time</a:t>
                      </a:r>
                      <a:endParaRPr lang="en-US" sz="1600" dirty="0"/>
                    </a:p>
                  </a:txBody>
                  <a:tcPr>
                    <a:solidFill>
                      <a:srgbClr val="E5D5F3"/>
                    </a:solidFill>
                  </a:tcPr>
                </a:tc>
                <a:tc>
                  <a:txBody>
                    <a:bodyPr/>
                    <a:lstStyle/>
                    <a:p>
                      <a:pPr marL="285750" indent="-285750">
                        <a:buFont typeface="Arial" panose="020B0604020202020204" pitchFamily="34" charset="0"/>
                        <a:buChar char="•"/>
                      </a:pPr>
                      <a:r>
                        <a:rPr lang="en-US" sz="1600" dirty="0"/>
                        <a:t>Data driven</a:t>
                      </a:r>
                      <a:r>
                        <a:rPr lang="en-US" sz="1600" baseline="0" dirty="0"/>
                        <a:t> instruction</a:t>
                      </a:r>
                    </a:p>
                    <a:p>
                      <a:pPr marL="285750" indent="-285750">
                        <a:buFont typeface="Arial" panose="020B0604020202020204" pitchFamily="34" charset="0"/>
                        <a:buChar char="•"/>
                      </a:pPr>
                      <a:r>
                        <a:rPr lang="en-US" sz="1600" b="1" i="1" u="sng" dirty="0">
                          <a:solidFill>
                            <a:srgbClr val="7030A0"/>
                          </a:solidFill>
                        </a:rPr>
                        <a:t>Professional learning communities</a:t>
                      </a:r>
                    </a:p>
                    <a:p>
                      <a:pPr marL="285750" indent="-285750">
                        <a:buFont typeface="Arial" panose="020B0604020202020204" pitchFamily="34" charset="0"/>
                        <a:buChar char="•"/>
                      </a:pPr>
                      <a:r>
                        <a:rPr lang="en-US" sz="1600" baseline="0" dirty="0"/>
                        <a:t>Mentorships</a:t>
                      </a:r>
                      <a:endParaRPr lang="en-US" sz="1600" dirty="0"/>
                    </a:p>
                  </a:txBody>
                  <a:tcPr>
                    <a:solidFill>
                      <a:srgbClr val="E5D5F3"/>
                    </a:solidFill>
                  </a:tcPr>
                </a:tc>
                <a:extLst>
                  <a:ext uri="{0D108BD9-81ED-4DB2-BD59-A6C34878D82A}">
                    <a16:rowId xmlns:a16="http://schemas.microsoft.com/office/drawing/2014/main" val="10001"/>
                  </a:ext>
                </a:extLst>
              </a:tr>
              <a:tr h="1494426">
                <a:tc>
                  <a:txBody>
                    <a:bodyPr/>
                    <a:lstStyle/>
                    <a:p>
                      <a:r>
                        <a:rPr lang="en-US" dirty="0"/>
                        <a:t>School (Elementary)</a:t>
                      </a:r>
                    </a:p>
                  </a:txBody>
                  <a:tcPr/>
                </a:tc>
                <a:tc>
                  <a:txBody>
                    <a:bodyPr/>
                    <a:lstStyle/>
                    <a:p>
                      <a:pPr marL="285750" indent="-285750">
                        <a:buFont typeface="Arial" panose="020B0604020202020204" pitchFamily="34" charset="0"/>
                        <a:buChar char="•"/>
                      </a:pPr>
                      <a:r>
                        <a:rPr lang="en-US" sz="1600" dirty="0"/>
                        <a:t>Low reading scores</a:t>
                      </a:r>
                      <a:r>
                        <a:rPr lang="en-US" sz="1600" baseline="0" dirty="0"/>
                        <a:t> in elementary grades</a:t>
                      </a:r>
                      <a:r>
                        <a:rPr lang="en-US" sz="1600" dirty="0"/>
                        <a:t>, particularly</a:t>
                      </a:r>
                      <a:r>
                        <a:rPr lang="en-US" sz="1600" baseline="0" dirty="0"/>
                        <a:t> among ELs</a:t>
                      </a:r>
                      <a:endParaRPr lang="en-US" sz="1600" dirty="0"/>
                    </a:p>
                  </a:txBody>
                  <a:tcPr/>
                </a:tc>
                <a:tc>
                  <a:txBody>
                    <a:bodyPr/>
                    <a:lstStyle/>
                    <a:p>
                      <a:pPr marL="285750" indent="-285750">
                        <a:buFont typeface="Arial" panose="020B0604020202020204" pitchFamily="34" charset="0"/>
                        <a:buChar char="•"/>
                      </a:pPr>
                      <a:r>
                        <a:rPr lang="en-US" sz="1600" dirty="0"/>
                        <a:t>Lack of rigorous</a:t>
                      </a:r>
                      <a:r>
                        <a:rPr lang="en-US" sz="1600" baseline="0" dirty="0"/>
                        <a:t> academic interventions in reading</a:t>
                      </a:r>
                    </a:p>
                    <a:p>
                      <a:pPr marL="285750" indent="-285750">
                        <a:buFont typeface="Arial" panose="020B0604020202020204" pitchFamily="34" charset="0"/>
                        <a:buChar char="•"/>
                      </a:pPr>
                      <a:r>
                        <a:rPr lang="en-US" sz="1600" dirty="0"/>
                        <a:t>Lack of tiered academic supports to support struggling students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Inconsistent</a:t>
                      </a:r>
                      <a:r>
                        <a:rPr lang="en-US" sz="1600" baseline="0" dirty="0"/>
                        <a:t> parent and family engagement</a:t>
                      </a:r>
                    </a:p>
                  </a:txBody>
                  <a:tcPr/>
                </a:tc>
                <a:tc>
                  <a:txBody>
                    <a:bodyPr/>
                    <a:lstStyle/>
                    <a:p>
                      <a:pPr marL="285750" indent="-285750">
                        <a:buFont typeface="Arial" panose="020B0604020202020204" pitchFamily="34" charset="0"/>
                        <a:buChar char="•"/>
                      </a:pPr>
                      <a:r>
                        <a:rPr lang="en-US" sz="1600" b="1" i="1" u="sng" dirty="0">
                          <a:solidFill>
                            <a:srgbClr val="7030A0"/>
                          </a:solidFill>
                        </a:rPr>
                        <a:t>Reading</a:t>
                      </a:r>
                      <a:r>
                        <a:rPr lang="en-US" sz="1600" b="1" i="1" u="sng" baseline="0" dirty="0">
                          <a:solidFill>
                            <a:srgbClr val="7030A0"/>
                          </a:solidFill>
                        </a:rPr>
                        <a:t> c</a:t>
                      </a:r>
                      <a:r>
                        <a:rPr lang="en-US" sz="1600" b="1" i="1" u="sng" dirty="0">
                          <a:solidFill>
                            <a:srgbClr val="7030A0"/>
                          </a:solidFill>
                        </a:rPr>
                        <a:t>urriculum</a:t>
                      </a:r>
                      <a:r>
                        <a:rPr lang="en-US" sz="1600" b="1" i="1" u="sng" baseline="0" dirty="0">
                          <a:solidFill>
                            <a:srgbClr val="7030A0"/>
                          </a:solidFill>
                        </a:rPr>
                        <a:t> i</a:t>
                      </a:r>
                      <a:r>
                        <a:rPr lang="en-US" sz="1600" b="1" i="1" u="sng" dirty="0">
                          <a:solidFill>
                            <a:srgbClr val="7030A0"/>
                          </a:solidFill>
                        </a:rPr>
                        <a:t>ntervention tools/packages to support ELs</a:t>
                      </a:r>
                    </a:p>
                    <a:p>
                      <a:pPr marL="285750" indent="-285750">
                        <a:buFont typeface="Arial" panose="020B0604020202020204" pitchFamily="34" charset="0"/>
                        <a:buChar char="•"/>
                      </a:pPr>
                      <a:r>
                        <a:rPr lang="en-US" sz="1600" dirty="0"/>
                        <a:t>Processes</a:t>
                      </a:r>
                      <a:r>
                        <a:rPr lang="en-US" sz="1600" baseline="0" dirty="0"/>
                        <a:t> to engage parents/families in learning</a:t>
                      </a:r>
                      <a:endParaRPr lang="en-US" sz="1600" dirty="0"/>
                    </a:p>
                  </a:txBody>
                  <a:tcPr/>
                </a:tc>
                <a:extLst>
                  <a:ext uri="{0D108BD9-81ED-4DB2-BD59-A6C34878D82A}">
                    <a16:rowId xmlns:a16="http://schemas.microsoft.com/office/drawing/2014/main" val="10002"/>
                  </a:ext>
                </a:extLst>
              </a:tr>
              <a:tr h="1654225">
                <a:tc>
                  <a:txBody>
                    <a:bodyPr/>
                    <a:lstStyle/>
                    <a:p>
                      <a:r>
                        <a:rPr lang="en-US" dirty="0"/>
                        <a:t>School </a:t>
                      </a:r>
                    </a:p>
                    <a:p>
                      <a:r>
                        <a:rPr lang="en-US" dirty="0"/>
                        <a:t>(High School)</a:t>
                      </a:r>
                    </a:p>
                  </a:txBody>
                  <a:tcPr>
                    <a:solidFill>
                      <a:srgbClr val="E5D5F3"/>
                    </a:solidFill>
                  </a:tcPr>
                </a:tc>
                <a:tc>
                  <a:txBody>
                    <a:bodyPr/>
                    <a:lstStyle/>
                    <a:p>
                      <a:pPr marL="285750" indent="-285750">
                        <a:buFont typeface="Arial" panose="020B0604020202020204" pitchFamily="34" charset="0"/>
                        <a:buChar char="•"/>
                      </a:pPr>
                      <a:r>
                        <a:rPr lang="en-US" sz="1600" dirty="0"/>
                        <a:t>High dropout rate</a:t>
                      </a:r>
                    </a:p>
                    <a:p>
                      <a:pPr marL="285750" indent="-285750">
                        <a:buFont typeface="Arial" panose="020B0604020202020204" pitchFamily="34" charset="0"/>
                        <a:buChar char="•"/>
                      </a:pPr>
                      <a:r>
                        <a:rPr lang="en-US" sz="1600" dirty="0"/>
                        <a:t>Low graduation rate (62% @ HS)</a:t>
                      </a:r>
                    </a:p>
                  </a:txBody>
                  <a:tcPr>
                    <a:solidFill>
                      <a:srgbClr val="E5D5F3"/>
                    </a:solidFill>
                  </a:tcPr>
                </a:tc>
                <a:tc>
                  <a:txBody>
                    <a:bodyPr/>
                    <a:lstStyle/>
                    <a:p>
                      <a:pPr marL="285750" indent="-285750">
                        <a:buFont typeface="Arial" panose="020B0604020202020204" pitchFamily="34" charset="0"/>
                        <a:buChar char="•"/>
                      </a:pPr>
                      <a:r>
                        <a:rPr lang="en-US" sz="1600" baseline="0" dirty="0"/>
                        <a:t>Inconsistent college and career engagement and planning</a:t>
                      </a:r>
                    </a:p>
                    <a:p>
                      <a:pPr marL="285750" indent="-285750">
                        <a:buFont typeface="Arial" panose="020B0604020202020204" pitchFamily="34" charset="0"/>
                        <a:buChar char="•"/>
                      </a:pPr>
                      <a:r>
                        <a:rPr lang="en-US" sz="1600" baseline="0" dirty="0"/>
                        <a:t>Weak data systems to identify students off track</a:t>
                      </a:r>
                      <a:endParaRPr lang="en-US" sz="1600" dirty="0"/>
                    </a:p>
                  </a:txBody>
                  <a:tcPr>
                    <a:solidFill>
                      <a:srgbClr val="E5D5F3"/>
                    </a:solidFill>
                  </a:tcPr>
                </a:tc>
                <a:tc>
                  <a:txBody>
                    <a:bodyPr/>
                    <a:lstStyle/>
                    <a:p>
                      <a:pPr marL="285750" indent="-285750">
                        <a:buFont typeface="Arial" panose="020B0604020202020204" pitchFamily="34" charset="0"/>
                        <a:buChar char="•"/>
                      </a:pPr>
                      <a:r>
                        <a:rPr lang="en-US" sz="1600" b="1" i="1" u="sng" dirty="0">
                          <a:solidFill>
                            <a:srgbClr val="7030A0"/>
                          </a:solidFill>
                        </a:rPr>
                        <a:t>Early warning indicator system</a:t>
                      </a:r>
                    </a:p>
                    <a:p>
                      <a:pPr marL="285750" indent="-285750">
                        <a:buFont typeface="Arial" panose="020B0604020202020204" pitchFamily="34" charset="0"/>
                        <a:buChar char="•"/>
                      </a:pPr>
                      <a:r>
                        <a:rPr lang="en-US" sz="1600" dirty="0"/>
                        <a:t>High</a:t>
                      </a:r>
                      <a:r>
                        <a:rPr lang="en-US" sz="1600" baseline="0" dirty="0"/>
                        <a:t> impact strategies to engage students in career goals and build plans to meaningfully pursue goals</a:t>
                      </a:r>
                      <a:endParaRPr lang="en-US" sz="1600" dirty="0"/>
                    </a:p>
                  </a:txBody>
                  <a:tcPr>
                    <a:solidFill>
                      <a:srgbClr val="E5D5F3"/>
                    </a:solidFill>
                  </a:tcPr>
                </a:tc>
                <a:extLst>
                  <a:ext uri="{0D108BD9-81ED-4DB2-BD59-A6C34878D82A}">
                    <a16:rowId xmlns:a16="http://schemas.microsoft.com/office/drawing/2014/main" val="10003"/>
                  </a:ext>
                </a:extLst>
              </a:tr>
            </a:tbl>
          </a:graphicData>
        </a:graphic>
      </p:graphicFrame>
      <p:sp>
        <p:nvSpPr>
          <p:cNvPr id="3" name="Right Arrow 2">
            <a:extLst>
              <a:ext uri="{C183D7F6-B498-43B3-948B-1728B52AA6E4}">
                <adec:decorative xmlns:adec="http://schemas.microsoft.com/office/drawing/2017/decorative" val="1"/>
              </a:ext>
            </a:extLst>
          </p:cNvPr>
          <p:cNvSpPr/>
          <p:nvPr/>
        </p:nvSpPr>
        <p:spPr>
          <a:xfrm>
            <a:off x="7969955" y="3635022"/>
            <a:ext cx="812799" cy="53534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028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10252710" cy="713232"/>
          </a:xfrm>
        </p:spPr>
        <p:txBody>
          <a:bodyPr/>
          <a:lstStyle/>
          <a:p>
            <a:r>
              <a:rPr lang="en-US" sz="3200" dirty="0"/>
              <a:t>Let’s Explore What Works Clearinghouse!</a:t>
            </a:r>
          </a:p>
        </p:txBody>
      </p:sp>
      <p:pic>
        <p:nvPicPr>
          <p:cNvPr id="4" name="Content Placeholder 3" descr="IES What Works Clearinghous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59975" y="2483556"/>
            <a:ext cx="5729269" cy="1984943"/>
          </a:xfrm>
          <a:prstGeom prst="rect">
            <a:avLst/>
          </a:prstGeom>
        </p:spPr>
      </p:pic>
      <p:sp>
        <p:nvSpPr>
          <p:cNvPr id="5" name="TextBox 4"/>
          <p:cNvSpPr txBox="1"/>
          <p:nvPr/>
        </p:nvSpPr>
        <p:spPr>
          <a:xfrm>
            <a:off x="3617931" y="4455309"/>
            <a:ext cx="4566514" cy="707886"/>
          </a:xfrm>
          <a:prstGeom prst="rect">
            <a:avLst/>
          </a:prstGeom>
          <a:noFill/>
        </p:spPr>
        <p:txBody>
          <a:bodyPr wrap="square" rtlCol="0">
            <a:spAutoFit/>
          </a:bodyPr>
          <a:lstStyle/>
          <a:p>
            <a:r>
              <a:rPr lang="en-US" sz="4000" dirty="0">
                <a:hlinkClick r:id="rId4"/>
              </a:rPr>
              <a:t>WWC Landing Page</a:t>
            </a:r>
            <a:endParaRPr lang="en-US" sz="4000" dirty="0"/>
          </a:p>
        </p:txBody>
      </p:sp>
    </p:spTree>
    <p:extLst>
      <p:ext uri="{BB962C8B-B14F-4D97-AF65-F5344CB8AC3E}">
        <p14:creationId xmlns:p14="http://schemas.microsoft.com/office/powerpoint/2010/main" val="3165199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9085580" cy="713232"/>
          </a:xfrm>
        </p:spPr>
        <p:txBody>
          <a:bodyPr>
            <a:normAutofit fontScale="90000"/>
          </a:bodyPr>
          <a:lstStyle/>
          <a:p>
            <a:r>
              <a:rPr lang="en-US" dirty="0"/>
              <a:t>What Works Clearinghouse and ESSA Tiers of Evidence</a:t>
            </a:r>
          </a:p>
        </p:txBody>
      </p:sp>
      <p:pic>
        <p:nvPicPr>
          <p:cNvPr id="5" name="Picture 4" descr="Considerations for ESSA Levels of Evidence and Studies"/>
          <p:cNvPicPr/>
          <p:nvPr/>
        </p:nvPicPr>
        <p:blipFill>
          <a:blip r:embed="rId3"/>
          <a:stretch>
            <a:fillRect/>
          </a:stretch>
        </p:blipFill>
        <p:spPr>
          <a:xfrm>
            <a:off x="3367881" y="1266825"/>
            <a:ext cx="5456238" cy="5030744"/>
          </a:xfrm>
          <a:prstGeom prst="rect">
            <a:avLst/>
          </a:prstGeom>
        </p:spPr>
      </p:pic>
      <p:sp>
        <p:nvSpPr>
          <p:cNvPr id="6" name="Content Placeholder 2"/>
          <p:cNvSpPr>
            <a:spLocks noGrp="1"/>
          </p:cNvSpPr>
          <p:nvPr>
            <p:ph idx="1"/>
          </p:nvPr>
        </p:nvSpPr>
        <p:spPr>
          <a:xfrm>
            <a:off x="139700" y="6473482"/>
            <a:ext cx="10768539" cy="505460"/>
          </a:xfrm>
        </p:spPr>
        <p:txBody>
          <a:bodyPr/>
          <a:lstStyle/>
          <a:p>
            <a:r>
              <a:rPr lang="en-US" sz="1200" dirty="0"/>
              <a:t>Source: What Works Clearinghouse, </a:t>
            </a:r>
            <a:r>
              <a:rPr lang="en-US" sz="1200" u="sng" dirty="0">
                <a:hlinkClick r:id="rId4"/>
              </a:rPr>
              <a:t>https://ies.ed.gov/ncee/wwc/essa</a:t>
            </a:r>
            <a:r>
              <a:rPr lang="en-US" sz="1200" dirty="0"/>
              <a:t>, downloadable version. </a:t>
            </a:r>
          </a:p>
          <a:p>
            <a:endParaRPr lang="en-US" dirty="0"/>
          </a:p>
        </p:txBody>
      </p:sp>
    </p:spTree>
    <p:extLst>
      <p:ext uri="{BB962C8B-B14F-4D97-AF65-F5344CB8AC3E}">
        <p14:creationId xmlns:p14="http://schemas.microsoft.com/office/powerpoint/2010/main" val="39244483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618</TotalTime>
  <Words>1086</Words>
  <Application>Microsoft Office PowerPoint</Application>
  <PresentationFormat>Widescreen</PresentationFormat>
  <Paragraphs>123</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Museo Slab 500</vt:lpstr>
      <vt:lpstr>Wingdings</vt:lpstr>
      <vt:lpstr>Office Theme</vt:lpstr>
      <vt:lpstr>Exploring Solutions:  Using research clearinghouses in  your search for quality EBIs </vt:lpstr>
      <vt:lpstr>Clearinghouses:  What Are They and  Which Ones To Use?</vt:lpstr>
      <vt:lpstr>What is a clearinghouse?</vt:lpstr>
      <vt:lpstr>9 Commonly Used Clearinghouses</vt:lpstr>
      <vt:lpstr>Navigating Clearinghouses</vt:lpstr>
      <vt:lpstr>Example District: Mountain Top 300</vt:lpstr>
      <vt:lpstr>Mountain Top 300: Comprehensive Needs Assessment findings</vt:lpstr>
      <vt:lpstr>Let’s Explore What Works Clearinghouse!</vt:lpstr>
      <vt:lpstr>What Works Clearinghouse and ESSA Tiers of Evidence</vt:lpstr>
      <vt:lpstr>What Works Clearinghouse and ESSA Tiers of Evidence Continued</vt:lpstr>
      <vt:lpstr>Thank You!</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35</cp:revision>
  <dcterms:created xsi:type="dcterms:W3CDTF">2019-06-25T17:30:52Z</dcterms:created>
  <dcterms:modified xsi:type="dcterms:W3CDTF">2019-12-19T21:23:02Z</dcterms:modified>
</cp:coreProperties>
</file>