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0" autoAdjust="0"/>
  </p:normalViewPr>
  <p:slideViewPr>
    <p:cSldViewPr>
      <p:cViewPr varScale="1">
        <p:scale>
          <a:sx n="106" d="100"/>
          <a:sy n="106" d="100"/>
        </p:scale>
        <p:origin x="108" y="4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43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00544" y="6166041"/>
            <a:ext cx="589915" cy="514984"/>
          </a:xfrm>
          <a:custGeom>
            <a:avLst/>
            <a:gdLst/>
            <a:ahLst/>
            <a:cxnLst/>
            <a:rect l="l" t="t" r="r" b="b"/>
            <a:pathLst>
              <a:path w="589915" h="514984">
                <a:moveTo>
                  <a:pt x="294954" y="0"/>
                </a:moveTo>
                <a:lnTo>
                  <a:pt x="284896" y="3363"/>
                </a:lnTo>
                <a:lnTo>
                  <a:pt x="276160" y="13453"/>
                </a:lnTo>
                <a:lnTo>
                  <a:pt x="4440" y="482324"/>
                </a:lnTo>
                <a:lnTo>
                  <a:pt x="0" y="494952"/>
                </a:lnTo>
                <a:lnTo>
                  <a:pt x="2092" y="505241"/>
                </a:lnTo>
                <a:lnTo>
                  <a:pt x="10058" y="512164"/>
                </a:lnTo>
                <a:lnTo>
                  <a:pt x="23236" y="514700"/>
                </a:lnTo>
                <a:lnTo>
                  <a:pt x="566692" y="514700"/>
                </a:lnTo>
                <a:lnTo>
                  <a:pt x="579853" y="512164"/>
                </a:lnTo>
                <a:lnTo>
                  <a:pt x="587812" y="505241"/>
                </a:lnTo>
                <a:lnTo>
                  <a:pt x="589909" y="494952"/>
                </a:lnTo>
                <a:lnTo>
                  <a:pt x="585483" y="482324"/>
                </a:lnTo>
                <a:lnTo>
                  <a:pt x="313747" y="13453"/>
                </a:lnTo>
                <a:lnTo>
                  <a:pt x="305012" y="3363"/>
                </a:lnTo>
                <a:lnTo>
                  <a:pt x="294954" y="0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4272" y="6207206"/>
            <a:ext cx="196546" cy="1934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38885" y="6461129"/>
            <a:ext cx="317538" cy="1610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408734" y="6655003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4">
                <a:moveTo>
                  <a:pt x="17221" y="393"/>
                </a:moveTo>
                <a:lnTo>
                  <a:pt x="0" y="393"/>
                </a:lnTo>
                <a:lnTo>
                  <a:pt x="0" y="4292"/>
                </a:lnTo>
                <a:lnTo>
                  <a:pt x="355" y="4686"/>
                </a:lnTo>
                <a:lnTo>
                  <a:pt x="6261" y="4686"/>
                </a:lnTo>
                <a:lnTo>
                  <a:pt x="6261" y="25349"/>
                </a:lnTo>
                <a:lnTo>
                  <a:pt x="10960" y="25349"/>
                </a:lnTo>
                <a:lnTo>
                  <a:pt x="10960" y="4686"/>
                </a:lnTo>
                <a:lnTo>
                  <a:pt x="17221" y="4686"/>
                </a:lnTo>
                <a:lnTo>
                  <a:pt x="17221" y="393"/>
                </a:lnTo>
                <a:close/>
              </a:path>
              <a:path w="51434" h="26034">
                <a:moveTo>
                  <a:pt x="51257" y="25349"/>
                </a:moveTo>
                <a:lnTo>
                  <a:pt x="50888" y="24574"/>
                </a:lnTo>
                <a:lnTo>
                  <a:pt x="48514" y="11315"/>
                </a:lnTo>
                <a:lnTo>
                  <a:pt x="46558" y="393"/>
                </a:lnTo>
                <a:lnTo>
                  <a:pt x="46558" y="0"/>
                </a:lnTo>
                <a:lnTo>
                  <a:pt x="44983" y="0"/>
                </a:lnTo>
                <a:lnTo>
                  <a:pt x="44983" y="393"/>
                </a:lnTo>
                <a:lnTo>
                  <a:pt x="36791" y="17170"/>
                </a:lnTo>
                <a:lnTo>
                  <a:pt x="34061" y="11315"/>
                </a:lnTo>
                <a:lnTo>
                  <a:pt x="28968" y="393"/>
                </a:lnTo>
                <a:lnTo>
                  <a:pt x="28549" y="0"/>
                </a:lnTo>
                <a:lnTo>
                  <a:pt x="26974" y="0"/>
                </a:lnTo>
                <a:lnTo>
                  <a:pt x="26974" y="393"/>
                </a:lnTo>
                <a:lnTo>
                  <a:pt x="22694" y="24574"/>
                </a:lnTo>
                <a:lnTo>
                  <a:pt x="22694" y="25349"/>
                </a:lnTo>
                <a:lnTo>
                  <a:pt x="27393" y="25349"/>
                </a:lnTo>
                <a:lnTo>
                  <a:pt x="27457" y="24574"/>
                </a:lnTo>
                <a:lnTo>
                  <a:pt x="29324" y="11315"/>
                </a:lnTo>
                <a:lnTo>
                  <a:pt x="36004" y="25349"/>
                </a:lnTo>
                <a:lnTo>
                  <a:pt x="36004" y="25742"/>
                </a:lnTo>
                <a:lnTo>
                  <a:pt x="37579" y="25742"/>
                </a:lnTo>
                <a:lnTo>
                  <a:pt x="37934" y="25349"/>
                </a:lnTo>
                <a:lnTo>
                  <a:pt x="41592" y="17170"/>
                </a:lnTo>
                <a:lnTo>
                  <a:pt x="44208" y="11315"/>
                </a:lnTo>
                <a:lnTo>
                  <a:pt x="46189" y="24968"/>
                </a:lnTo>
                <a:lnTo>
                  <a:pt x="46558" y="25349"/>
                </a:lnTo>
                <a:lnTo>
                  <a:pt x="51257" y="25349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15955" y="6165456"/>
            <a:ext cx="587375" cy="512445"/>
          </a:xfrm>
          <a:custGeom>
            <a:avLst/>
            <a:gdLst/>
            <a:ahLst/>
            <a:cxnLst/>
            <a:rect l="l" t="t" r="r" b="b"/>
            <a:pathLst>
              <a:path w="587375" h="512445">
                <a:moveTo>
                  <a:pt x="563531" y="0"/>
                </a:moveTo>
                <a:lnTo>
                  <a:pt x="23233" y="0"/>
                </a:lnTo>
                <a:lnTo>
                  <a:pt x="10057" y="2531"/>
                </a:lnTo>
                <a:lnTo>
                  <a:pt x="2092" y="9449"/>
                </a:lnTo>
                <a:lnTo>
                  <a:pt x="0" y="19741"/>
                </a:lnTo>
                <a:lnTo>
                  <a:pt x="4442" y="32391"/>
                </a:lnTo>
                <a:lnTo>
                  <a:pt x="274571" y="498512"/>
                </a:lnTo>
                <a:lnTo>
                  <a:pt x="283314" y="508605"/>
                </a:lnTo>
                <a:lnTo>
                  <a:pt x="293388" y="511969"/>
                </a:lnTo>
                <a:lnTo>
                  <a:pt x="303462" y="508605"/>
                </a:lnTo>
                <a:lnTo>
                  <a:pt x="312204" y="498512"/>
                </a:lnTo>
                <a:lnTo>
                  <a:pt x="582322" y="32391"/>
                </a:lnTo>
                <a:lnTo>
                  <a:pt x="586778" y="19741"/>
                </a:lnTo>
                <a:lnTo>
                  <a:pt x="584691" y="9449"/>
                </a:lnTo>
                <a:lnTo>
                  <a:pt x="576722" y="2531"/>
                </a:lnTo>
                <a:lnTo>
                  <a:pt x="563531" y="0"/>
                </a:lnTo>
                <a:close/>
              </a:path>
            </a:pathLst>
          </a:custGeom>
          <a:solidFill>
            <a:srgbClr val="465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7533" y="6474392"/>
            <a:ext cx="200487" cy="16285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95789" y="6193896"/>
            <a:ext cx="65767" cy="7726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7812" y="6194728"/>
            <a:ext cx="65767" cy="7525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580983" y="6194728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5" h="75564">
                <a:moveTo>
                  <a:pt x="47759" y="0"/>
                </a:moveTo>
                <a:lnTo>
                  <a:pt x="782" y="0"/>
                </a:lnTo>
                <a:lnTo>
                  <a:pt x="0" y="1143"/>
                </a:lnTo>
                <a:lnTo>
                  <a:pt x="0" y="2339"/>
                </a:lnTo>
                <a:lnTo>
                  <a:pt x="0" y="74479"/>
                </a:lnTo>
                <a:lnTo>
                  <a:pt x="782" y="75259"/>
                </a:lnTo>
                <a:lnTo>
                  <a:pt x="47759" y="75259"/>
                </a:lnTo>
                <a:lnTo>
                  <a:pt x="48542" y="74479"/>
                </a:lnTo>
                <a:lnTo>
                  <a:pt x="48542" y="60436"/>
                </a:lnTo>
                <a:lnTo>
                  <a:pt x="47759" y="59656"/>
                </a:lnTo>
                <a:lnTo>
                  <a:pt x="16859" y="59656"/>
                </a:lnTo>
                <a:lnTo>
                  <a:pt x="16859" y="44817"/>
                </a:lnTo>
                <a:lnTo>
                  <a:pt x="42279" y="44817"/>
                </a:lnTo>
                <a:lnTo>
                  <a:pt x="43479" y="44037"/>
                </a:lnTo>
                <a:lnTo>
                  <a:pt x="43479" y="29999"/>
                </a:lnTo>
                <a:lnTo>
                  <a:pt x="42279" y="29219"/>
                </a:lnTo>
                <a:lnTo>
                  <a:pt x="16859" y="29219"/>
                </a:lnTo>
                <a:lnTo>
                  <a:pt x="16859" y="15961"/>
                </a:lnTo>
                <a:lnTo>
                  <a:pt x="47759" y="15961"/>
                </a:lnTo>
                <a:lnTo>
                  <a:pt x="48542" y="14817"/>
                </a:lnTo>
                <a:lnTo>
                  <a:pt x="48542" y="1143"/>
                </a:lnTo>
                <a:lnTo>
                  <a:pt x="477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312147" y="6296124"/>
            <a:ext cx="394335" cy="205740"/>
          </a:xfrm>
          <a:custGeom>
            <a:avLst/>
            <a:gdLst/>
            <a:ahLst/>
            <a:cxnLst/>
            <a:rect l="l" t="t" r="r" b="b"/>
            <a:pathLst>
              <a:path w="394334" h="205739">
                <a:moveTo>
                  <a:pt x="381997" y="0"/>
                </a:moveTo>
                <a:lnTo>
                  <a:pt x="15524" y="0"/>
                </a:lnTo>
                <a:lnTo>
                  <a:pt x="6630" y="1712"/>
                </a:lnTo>
                <a:lnTo>
                  <a:pt x="1333" y="6386"/>
                </a:lnTo>
                <a:lnTo>
                  <a:pt x="0" y="13327"/>
                </a:lnTo>
                <a:lnTo>
                  <a:pt x="2997" y="21842"/>
                </a:lnTo>
                <a:lnTo>
                  <a:pt x="84841" y="163054"/>
                </a:lnTo>
                <a:lnTo>
                  <a:pt x="203850" y="205569"/>
                </a:lnTo>
                <a:lnTo>
                  <a:pt x="275922" y="179437"/>
                </a:lnTo>
                <a:lnTo>
                  <a:pt x="172114" y="179437"/>
                </a:lnTo>
                <a:lnTo>
                  <a:pt x="172114" y="178657"/>
                </a:lnTo>
                <a:lnTo>
                  <a:pt x="383563" y="389"/>
                </a:lnTo>
                <a:lnTo>
                  <a:pt x="381997" y="0"/>
                </a:lnTo>
                <a:close/>
              </a:path>
              <a:path w="394334" h="205739">
                <a:moveTo>
                  <a:pt x="394159" y="14433"/>
                </a:moveTo>
                <a:lnTo>
                  <a:pt x="172532" y="179047"/>
                </a:lnTo>
                <a:lnTo>
                  <a:pt x="172532" y="179437"/>
                </a:lnTo>
                <a:lnTo>
                  <a:pt x="275922" y="179437"/>
                </a:lnTo>
                <a:lnTo>
                  <a:pt x="306051" y="168513"/>
                </a:lnTo>
                <a:lnTo>
                  <a:pt x="391392" y="21842"/>
                </a:lnTo>
                <a:lnTo>
                  <a:pt x="392958" y="19112"/>
                </a:lnTo>
                <a:lnTo>
                  <a:pt x="393741" y="16772"/>
                </a:lnTo>
                <a:lnTo>
                  <a:pt x="394159" y="14433"/>
                </a:lnTo>
                <a:close/>
              </a:path>
            </a:pathLst>
          </a:custGeom>
          <a:solidFill>
            <a:srgbClr val="52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8198" y="6296124"/>
            <a:ext cx="329256" cy="1868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685289"/>
            <a:ext cx="8224519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980" y="2162682"/>
            <a:ext cx="8194039" cy="348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4340" y="6384671"/>
            <a:ext cx="232409" cy="20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edler_l@cde.state.co.us" TargetMode="External"/><Relationship Id="rId2" Type="http://schemas.openxmlformats.org/officeDocument/2006/relationships/hyperlink" Target="mailto:bylsma_b@cde.state.co.u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hyperlink" Target="mailto:sherman_p@cde.state.co.us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1.png"/><Relationship Id="rId4" Type="http://schemas.openxmlformats.org/officeDocument/2006/relationships/image" Target="../media/image4.png"/><Relationship Id="rId9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fedprograms/essa_stateplandevelopment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5835" y="1146047"/>
              <a:ext cx="1109980" cy="970915"/>
            </a:xfrm>
            <a:custGeom>
              <a:avLst/>
              <a:gdLst/>
              <a:ahLst/>
              <a:cxnLst/>
              <a:rect l="l" t="t" r="r" b="b"/>
              <a:pathLst>
                <a:path w="1109980" h="970914">
                  <a:moveTo>
                    <a:pt x="554736" y="0"/>
                  </a:moveTo>
                  <a:lnTo>
                    <a:pt x="535813" y="6350"/>
                  </a:lnTo>
                  <a:lnTo>
                    <a:pt x="519430" y="25400"/>
                  </a:lnTo>
                  <a:lnTo>
                    <a:pt x="8381" y="909319"/>
                  </a:lnTo>
                  <a:lnTo>
                    <a:pt x="0" y="933196"/>
                  </a:lnTo>
                  <a:lnTo>
                    <a:pt x="3937" y="952500"/>
                  </a:lnTo>
                  <a:lnTo>
                    <a:pt x="18922" y="965580"/>
                  </a:lnTo>
                  <a:lnTo>
                    <a:pt x="43687" y="970406"/>
                  </a:lnTo>
                  <a:lnTo>
                    <a:pt x="1065783" y="970406"/>
                  </a:lnTo>
                  <a:lnTo>
                    <a:pt x="1090549" y="965580"/>
                  </a:lnTo>
                  <a:lnTo>
                    <a:pt x="1105534" y="952500"/>
                  </a:lnTo>
                  <a:lnTo>
                    <a:pt x="1109471" y="933196"/>
                  </a:lnTo>
                  <a:lnTo>
                    <a:pt x="1101089" y="909319"/>
                  </a:lnTo>
                  <a:lnTo>
                    <a:pt x="590041" y="25400"/>
                  </a:lnTo>
                  <a:lnTo>
                    <a:pt x="573658" y="6350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2A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7100" y="1481582"/>
              <a:ext cx="134366" cy="106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3055" y="1455927"/>
              <a:ext cx="135508" cy="1069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96440" y="1223771"/>
              <a:ext cx="575310" cy="783590"/>
            </a:xfrm>
            <a:custGeom>
              <a:avLst/>
              <a:gdLst/>
              <a:ahLst/>
              <a:cxnLst/>
              <a:rect l="l" t="t" r="r" b="b"/>
              <a:pathLst>
                <a:path w="575310" h="783589">
                  <a:moveTo>
                    <a:pt x="273685" y="539750"/>
                  </a:moveTo>
                  <a:lnTo>
                    <a:pt x="272288" y="538226"/>
                  </a:lnTo>
                  <a:lnTo>
                    <a:pt x="272288" y="537591"/>
                  </a:lnTo>
                  <a:lnTo>
                    <a:pt x="248539" y="513080"/>
                  </a:lnTo>
                  <a:lnTo>
                    <a:pt x="219964" y="494538"/>
                  </a:lnTo>
                  <a:lnTo>
                    <a:pt x="187325" y="482727"/>
                  </a:lnTo>
                  <a:lnTo>
                    <a:pt x="151638" y="478536"/>
                  </a:lnTo>
                  <a:lnTo>
                    <a:pt x="103632" y="486283"/>
                  </a:lnTo>
                  <a:lnTo>
                    <a:pt x="61976" y="508000"/>
                  </a:lnTo>
                  <a:lnTo>
                    <a:pt x="29210" y="541147"/>
                  </a:lnTo>
                  <a:lnTo>
                    <a:pt x="7747" y="583057"/>
                  </a:lnTo>
                  <a:lnTo>
                    <a:pt x="0" y="631190"/>
                  </a:lnTo>
                  <a:lnTo>
                    <a:pt x="7747" y="679323"/>
                  </a:lnTo>
                  <a:lnTo>
                    <a:pt x="29210" y="720979"/>
                  </a:lnTo>
                  <a:lnTo>
                    <a:pt x="61976" y="753872"/>
                  </a:lnTo>
                  <a:lnTo>
                    <a:pt x="103632" y="775462"/>
                  </a:lnTo>
                  <a:lnTo>
                    <a:pt x="151638" y="783082"/>
                  </a:lnTo>
                  <a:lnTo>
                    <a:pt x="185293" y="779399"/>
                  </a:lnTo>
                  <a:lnTo>
                    <a:pt x="216281" y="768731"/>
                  </a:lnTo>
                  <a:lnTo>
                    <a:pt x="243840" y="751967"/>
                  </a:lnTo>
                  <a:lnTo>
                    <a:pt x="267081" y="729996"/>
                  </a:lnTo>
                  <a:lnTo>
                    <a:pt x="267843" y="729996"/>
                  </a:lnTo>
                  <a:lnTo>
                    <a:pt x="267843" y="729234"/>
                  </a:lnTo>
                  <a:lnTo>
                    <a:pt x="271526" y="724154"/>
                  </a:lnTo>
                  <a:lnTo>
                    <a:pt x="242189" y="707136"/>
                  </a:lnTo>
                  <a:lnTo>
                    <a:pt x="205232" y="685800"/>
                  </a:lnTo>
                  <a:lnTo>
                    <a:pt x="200152" y="690245"/>
                  </a:lnTo>
                  <a:lnTo>
                    <a:pt x="189611" y="697484"/>
                  </a:lnTo>
                  <a:lnTo>
                    <a:pt x="177800" y="702818"/>
                  </a:lnTo>
                  <a:lnTo>
                    <a:pt x="165100" y="706120"/>
                  </a:lnTo>
                  <a:lnTo>
                    <a:pt x="151638" y="707136"/>
                  </a:lnTo>
                  <a:lnTo>
                    <a:pt x="122047" y="701167"/>
                  </a:lnTo>
                  <a:lnTo>
                    <a:pt x="97917" y="684911"/>
                  </a:lnTo>
                  <a:lnTo>
                    <a:pt x="81788" y="660781"/>
                  </a:lnTo>
                  <a:lnTo>
                    <a:pt x="75819" y="631190"/>
                  </a:lnTo>
                  <a:lnTo>
                    <a:pt x="81788" y="601218"/>
                  </a:lnTo>
                  <a:lnTo>
                    <a:pt x="97917" y="576834"/>
                  </a:lnTo>
                  <a:lnTo>
                    <a:pt x="122047" y="560451"/>
                  </a:lnTo>
                  <a:lnTo>
                    <a:pt x="151638" y="554482"/>
                  </a:lnTo>
                  <a:lnTo>
                    <a:pt x="166751" y="556006"/>
                  </a:lnTo>
                  <a:lnTo>
                    <a:pt x="180975" y="560197"/>
                  </a:lnTo>
                  <a:lnTo>
                    <a:pt x="193929" y="566928"/>
                  </a:lnTo>
                  <a:lnTo>
                    <a:pt x="205232" y="575945"/>
                  </a:lnTo>
                  <a:lnTo>
                    <a:pt x="205232" y="576580"/>
                  </a:lnTo>
                  <a:lnTo>
                    <a:pt x="209042" y="579628"/>
                  </a:lnTo>
                  <a:lnTo>
                    <a:pt x="212725" y="577342"/>
                  </a:lnTo>
                  <a:lnTo>
                    <a:pt x="252349" y="554482"/>
                  </a:lnTo>
                  <a:lnTo>
                    <a:pt x="271526" y="543433"/>
                  </a:lnTo>
                  <a:lnTo>
                    <a:pt x="273050" y="541909"/>
                  </a:lnTo>
                  <a:lnTo>
                    <a:pt x="273050" y="541147"/>
                  </a:lnTo>
                  <a:lnTo>
                    <a:pt x="273685" y="539750"/>
                  </a:lnTo>
                  <a:close/>
                </a:path>
                <a:path w="575310" h="783589">
                  <a:moveTo>
                    <a:pt x="431419" y="232156"/>
                  </a:moveTo>
                  <a:lnTo>
                    <a:pt x="302514" y="8128"/>
                  </a:lnTo>
                  <a:lnTo>
                    <a:pt x="298196" y="0"/>
                  </a:lnTo>
                  <a:lnTo>
                    <a:pt x="290068" y="0"/>
                  </a:lnTo>
                  <a:lnTo>
                    <a:pt x="284861" y="8128"/>
                  </a:lnTo>
                  <a:lnTo>
                    <a:pt x="127127" y="283210"/>
                  </a:lnTo>
                  <a:lnTo>
                    <a:pt x="121920" y="291211"/>
                  </a:lnTo>
                  <a:lnTo>
                    <a:pt x="125603" y="294894"/>
                  </a:lnTo>
                  <a:lnTo>
                    <a:pt x="194183" y="259588"/>
                  </a:lnTo>
                  <a:lnTo>
                    <a:pt x="200660" y="257810"/>
                  </a:lnTo>
                  <a:lnTo>
                    <a:pt x="335026" y="257810"/>
                  </a:lnTo>
                  <a:lnTo>
                    <a:pt x="346075" y="239776"/>
                  </a:lnTo>
                  <a:lnTo>
                    <a:pt x="350774" y="234569"/>
                  </a:lnTo>
                  <a:lnTo>
                    <a:pt x="356616" y="232156"/>
                  </a:lnTo>
                  <a:lnTo>
                    <a:pt x="431419" y="232156"/>
                  </a:lnTo>
                  <a:close/>
                </a:path>
                <a:path w="575310" h="783589">
                  <a:moveTo>
                    <a:pt x="574929" y="707136"/>
                  </a:moveTo>
                  <a:lnTo>
                    <a:pt x="444500" y="707136"/>
                  </a:lnTo>
                  <a:lnTo>
                    <a:pt x="414909" y="701167"/>
                  </a:lnTo>
                  <a:lnTo>
                    <a:pt x="390779" y="684911"/>
                  </a:lnTo>
                  <a:lnTo>
                    <a:pt x="374523" y="660781"/>
                  </a:lnTo>
                  <a:lnTo>
                    <a:pt x="368554" y="631190"/>
                  </a:lnTo>
                  <a:lnTo>
                    <a:pt x="374523" y="601218"/>
                  </a:lnTo>
                  <a:lnTo>
                    <a:pt x="390779" y="576834"/>
                  </a:lnTo>
                  <a:lnTo>
                    <a:pt x="414909" y="560451"/>
                  </a:lnTo>
                  <a:lnTo>
                    <a:pt x="444500" y="554482"/>
                  </a:lnTo>
                  <a:lnTo>
                    <a:pt x="574675" y="554482"/>
                  </a:lnTo>
                  <a:lnTo>
                    <a:pt x="567817" y="541147"/>
                  </a:lnTo>
                  <a:lnTo>
                    <a:pt x="534924" y="508000"/>
                  </a:lnTo>
                  <a:lnTo>
                    <a:pt x="492887" y="486283"/>
                  </a:lnTo>
                  <a:lnTo>
                    <a:pt x="444500" y="478536"/>
                  </a:lnTo>
                  <a:lnTo>
                    <a:pt x="396494" y="486283"/>
                  </a:lnTo>
                  <a:lnTo>
                    <a:pt x="354711" y="508000"/>
                  </a:lnTo>
                  <a:lnTo>
                    <a:pt x="321818" y="541147"/>
                  </a:lnTo>
                  <a:lnTo>
                    <a:pt x="300355" y="583057"/>
                  </a:lnTo>
                  <a:lnTo>
                    <a:pt x="292608" y="631190"/>
                  </a:lnTo>
                  <a:lnTo>
                    <a:pt x="300355" y="679323"/>
                  </a:lnTo>
                  <a:lnTo>
                    <a:pt x="321818" y="720979"/>
                  </a:lnTo>
                  <a:lnTo>
                    <a:pt x="354711" y="753872"/>
                  </a:lnTo>
                  <a:lnTo>
                    <a:pt x="396494" y="775462"/>
                  </a:lnTo>
                  <a:lnTo>
                    <a:pt x="444500" y="783082"/>
                  </a:lnTo>
                  <a:lnTo>
                    <a:pt x="492887" y="775462"/>
                  </a:lnTo>
                  <a:lnTo>
                    <a:pt x="534924" y="753872"/>
                  </a:lnTo>
                  <a:lnTo>
                    <a:pt x="567817" y="720979"/>
                  </a:lnTo>
                  <a:lnTo>
                    <a:pt x="574929" y="707136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0939" y="1778254"/>
              <a:ext cx="152654" cy="1526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78836" y="2068067"/>
              <a:ext cx="64769" cy="48895"/>
            </a:xfrm>
            <a:custGeom>
              <a:avLst/>
              <a:gdLst/>
              <a:ahLst/>
              <a:cxnLst/>
              <a:rect l="l" t="t" r="r" b="b"/>
              <a:pathLst>
                <a:path w="64769" h="48894">
                  <a:moveTo>
                    <a:pt x="32004" y="1524"/>
                  </a:moveTo>
                  <a:lnTo>
                    <a:pt x="635" y="1524"/>
                  </a:lnTo>
                  <a:lnTo>
                    <a:pt x="0" y="2286"/>
                  </a:lnTo>
                  <a:lnTo>
                    <a:pt x="0" y="8763"/>
                  </a:lnTo>
                  <a:lnTo>
                    <a:pt x="635" y="9398"/>
                  </a:lnTo>
                  <a:lnTo>
                    <a:pt x="11684" y="9398"/>
                  </a:lnTo>
                  <a:lnTo>
                    <a:pt x="11684" y="47625"/>
                  </a:lnTo>
                  <a:lnTo>
                    <a:pt x="12319" y="48387"/>
                  </a:lnTo>
                  <a:lnTo>
                    <a:pt x="20320" y="48387"/>
                  </a:lnTo>
                  <a:lnTo>
                    <a:pt x="20320" y="9398"/>
                  </a:lnTo>
                  <a:lnTo>
                    <a:pt x="32004" y="9398"/>
                  </a:lnTo>
                  <a:lnTo>
                    <a:pt x="32004" y="1524"/>
                  </a:lnTo>
                  <a:close/>
                </a:path>
                <a:path w="64769" h="48894">
                  <a:moveTo>
                    <a:pt x="64389" y="21336"/>
                  </a:moveTo>
                  <a:lnTo>
                    <a:pt x="54610" y="762"/>
                  </a:lnTo>
                  <a:lnTo>
                    <a:pt x="53848" y="0"/>
                  </a:lnTo>
                  <a:lnTo>
                    <a:pt x="50800" y="0"/>
                  </a:lnTo>
                  <a:lnTo>
                    <a:pt x="50800" y="762"/>
                  </a:lnTo>
                  <a:lnTo>
                    <a:pt x="42672" y="46228"/>
                  </a:lnTo>
                  <a:lnTo>
                    <a:pt x="42672" y="48387"/>
                  </a:lnTo>
                  <a:lnTo>
                    <a:pt x="50800" y="48387"/>
                  </a:lnTo>
                  <a:lnTo>
                    <a:pt x="51689" y="47752"/>
                  </a:lnTo>
                  <a:lnTo>
                    <a:pt x="51689" y="46990"/>
                  </a:lnTo>
                  <a:lnTo>
                    <a:pt x="55372" y="21336"/>
                  </a:lnTo>
                  <a:lnTo>
                    <a:pt x="64389" y="21336"/>
                  </a:lnTo>
                  <a:close/>
                </a:path>
              </a:pathLst>
            </a:custGeom>
            <a:solidFill>
              <a:srgbClr val="2A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4208" y="2068067"/>
            <a:ext cx="41910" cy="48895"/>
          </a:xfrm>
          <a:custGeom>
            <a:avLst/>
            <a:gdLst/>
            <a:ahLst/>
            <a:cxnLst/>
            <a:rect l="l" t="t" r="r" b="b"/>
            <a:pathLst>
              <a:path w="41910" h="48894">
                <a:moveTo>
                  <a:pt x="41783" y="47752"/>
                </a:moveTo>
                <a:lnTo>
                  <a:pt x="41148" y="46228"/>
                </a:lnTo>
                <a:lnTo>
                  <a:pt x="36576" y="21336"/>
                </a:lnTo>
                <a:lnTo>
                  <a:pt x="32893" y="762"/>
                </a:lnTo>
                <a:lnTo>
                  <a:pt x="32893" y="0"/>
                </a:lnTo>
                <a:lnTo>
                  <a:pt x="29845" y="0"/>
                </a:lnTo>
                <a:lnTo>
                  <a:pt x="29845" y="762"/>
                </a:lnTo>
                <a:lnTo>
                  <a:pt x="14224" y="32258"/>
                </a:lnTo>
                <a:lnTo>
                  <a:pt x="9017" y="21336"/>
                </a:lnTo>
                <a:lnTo>
                  <a:pt x="0" y="21336"/>
                </a:lnTo>
                <a:lnTo>
                  <a:pt x="12700" y="47752"/>
                </a:lnTo>
                <a:lnTo>
                  <a:pt x="12700" y="48387"/>
                </a:lnTo>
                <a:lnTo>
                  <a:pt x="15748" y="48387"/>
                </a:lnTo>
                <a:lnTo>
                  <a:pt x="16383" y="47752"/>
                </a:lnTo>
                <a:lnTo>
                  <a:pt x="23368" y="32258"/>
                </a:lnTo>
                <a:lnTo>
                  <a:pt x="28321" y="21336"/>
                </a:lnTo>
                <a:lnTo>
                  <a:pt x="32131" y="46990"/>
                </a:lnTo>
                <a:lnTo>
                  <a:pt x="32893" y="47752"/>
                </a:lnTo>
                <a:lnTo>
                  <a:pt x="32893" y="48387"/>
                </a:lnTo>
                <a:lnTo>
                  <a:pt x="41148" y="48387"/>
                </a:lnTo>
                <a:lnTo>
                  <a:pt x="41783" y="47752"/>
                </a:lnTo>
                <a:close/>
              </a:path>
            </a:pathLst>
          </a:custGeom>
          <a:solidFill>
            <a:srgbClr val="2A9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8684" y="1287779"/>
            <a:ext cx="237490" cy="280670"/>
          </a:xfrm>
          <a:custGeom>
            <a:avLst/>
            <a:gdLst/>
            <a:ahLst/>
            <a:cxnLst/>
            <a:rect l="l" t="t" r="r" b="b"/>
            <a:pathLst>
              <a:path w="237489" h="280669">
                <a:moveTo>
                  <a:pt x="237363" y="38989"/>
                </a:moveTo>
                <a:lnTo>
                  <a:pt x="213360" y="20193"/>
                </a:lnTo>
                <a:lnTo>
                  <a:pt x="191516" y="8890"/>
                </a:lnTo>
                <a:lnTo>
                  <a:pt x="167259" y="2286"/>
                </a:lnTo>
                <a:lnTo>
                  <a:pt x="139954" y="0"/>
                </a:lnTo>
                <a:lnTo>
                  <a:pt x="95631" y="7112"/>
                </a:lnTo>
                <a:lnTo>
                  <a:pt x="57150" y="27051"/>
                </a:lnTo>
                <a:lnTo>
                  <a:pt x="26924" y="57404"/>
                </a:lnTo>
                <a:lnTo>
                  <a:pt x="7112" y="96012"/>
                </a:lnTo>
                <a:lnTo>
                  <a:pt x="0" y="140462"/>
                </a:lnTo>
                <a:lnTo>
                  <a:pt x="7112" y="184912"/>
                </a:lnTo>
                <a:lnTo>
                  <a:pt x="26924" y="223393"/>
                </a:lnTo>
                <a:lnTo>
                  <a:pt x="57150" y="253492"/>
                </a:lnTo>
                <a:lnTo>
                  <a:pt x="95631" y="273177"/>
                </a:lnTo>
                <a:lnTo>
                  <a:pt x="139954" y="280162"/>
                </a:lnTo>
                <a:lnTo>
                  <a:pt x="165481" y="278003"/>
                </a:lnTo>
                <a:lnTo>
                  <a:pt x="190246" y="271145"/>
                </a:lnTo>
                <a:lnTo>
                  <a:pt x="213360" y="259461"/>
                </a:lnTo>
                <a:lnTo>
                  <a:pt x="234442" y="242697"/>
                </a:lnTo>
                <a:lnTo>
                  <a:pt x="237363" y="239776"/>
                </a:lnTo>
                <a:lnTo>
                  <a:pt x="237363" y="234569"/>
                </a:lnTo>
                <a:lnTo>
                  <a:pt x="234442" y="231648"/>
                </a:lnTo>
                <a:lnTo>
                  <a:pt x="221488" y="217678"/>
                </a:lnTo>
                <a:lnTo>
                  <a:pt x="204470" y="199263"/>
                </a:lnTo>
                <a:lnTo>
                  <a:pt x="202184" y="197104"/>
                </a:lnTo>
                <a:lnTo>
                  <a:pt x="197104" y="197104"/>
                </a:lnTo>
                <a:lnTo>
                  <a:pt x="194183" y="199263"/>
                </a:lnTo>
                <a:lnTo>
                  <a:pt x="182753" y="207137"/>
                </a:lnTo>
                <a:lnTo>
                  <a:pt x="169799" y="212979"/>
                </a:lnTo>
                <a:lnTo>
                  <a:pt x="156083" y="216535"/>
                </a:lnTo>
                <a:lnTo>
                  <a:pt x="142113" y="217678"/>
                </a:lnTo>
                <a:lnTo>
                  <a:pt x="111633" y="211455"/>
                </a:lnTo>
                <a:lnTo>
                  <a:pt x="87503" y="194691"/>
                </a:lnTo>
                <a:lnTo>
                  <a:pt x="71628" y="169672"/>
                </a:lnTo>
                <a:lnTo>
                  <a:pt x="65913" y="139065"/>
                </a:lnTo>
                <a:lnTo>
                  <a:pt x="71628" y="107823"/>
                </a:lnTo>
                <a:lnTo>
                  <a:pt x="87503" y="82423"/>
                </a:lnTo>
                <a:lnTo>
                  <a:pt x="111633" y="65151"/>
                </a:lnTo>
                <a:lnTo>
                  <a:pt x="142113" y="58928"/>
                </a:lnTo>
                <a:lnTo>
                  <a:pt x="156337" y="60071"/>
                </a:lnTo>
                <a:lnTo>
                  <a:pt x="170053" y="63881"/>
                </a:lnTo>
                <a:lnTo>
                  <a:pt x="182880" y="69977"/>
                </a:lnTo>
                <a:lnTo>
                  <a:pt x="197104" y="80899"/>
                </a:lnTo>
                <a:lnTo>
                  <a:pt x="201549" y="80899"/>
                </a:lnTo>
                <a:lnTo>
                  <a:pt x="223012" y="58928"/>
                </a:lnTo>
                <a:lnTo>
                  <a:pt x="234442" y="47117"/>
                </a:lnTo>
                <a:lnTo>
                  <a:pt x="237363" y="43434"/>
                </a:lnTo>
                <a:lnTo>
                  <a:pt x="237363" y="38989"/>
                </a:lnTo>
                <a:close/>
              </a:path>
            </a:pathLst>
          </a:custGeom>
          <a:solidFill>
            <a:srgbClr val="525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96155" y="1286255"/>
            <a:ext cx="280670" cy="281940"/>
            <a:chOff x="4296155" y="1286255"/>
            <a:chExt cx="280670" cy="281940"/>
          </a:xfrm>
        </p:grpSpPr>
        <p:sp>
          <p:nvSpPr>
            <p:cNvPr id="13" name="object 13"/>
            <p:cNvSpPr/>
            <p:nvPr/>
          </p:nvSpPr>
          <p:spPr>
            <a:xfrm>
              <a:off x="4296155" y="1286255"/>
              <a:ext cx="256540" cy="281940"/>
            </a:xfrm>
            <a:custGeom>
              <a:avLst/>
              <a:gdLst/>
              <a:ahLst/>
              <a:cxnLst/>
              <a:rect l="l" t="t" r="r" b="b"/>
              <a:pathLst>
                <a:path w="256539" h="281940">
                  <a:moveTo>
                    <a:pt x="140081" y="0"/>
                  </a:moveTo>
                  <a:lnTo>
                    <a:pt x="95631" y="7239"/>
                  </a:lnTo>
                  <a:lnTo>
                    <a:pt x="57150" y="27305"/>
                  </a:lnTo>
                  <a:lnTo>
                    <a:pt x="26924" y="58039"/>
                  </a:lnTo>
                  <a:lnTo>
                    <a:pt x="7112" y="96901"/>
                  </a:lnTo>
                  <a:lnTo>
                    <a:pt x="0" y="141605"/>
                  </a:lnTo>
                  <a:lnTo>
                    <a:pt x="7112" y="186182"/>
                  </a:lnTo>
                  <a:lnTo>
                    <a:pt x="26924" y="224790"/>
                  </a:lnTo>
                  <a:lnTo>
                    <a:pt x="57150" y="255016"/>
                  </a:lnTo>
                  <a:lnTo>
                    <a:pt x="95631" y="274701"/>
                  </a:lnTo>
                  <a:lnTo>
                    <a:pt x="140081" y="281813"/>
                  </a:lnTo>
                  <a:lnTo>
                    <a:pt x="184531" y="274701"/>
                  </a:lnTo>
                  <a:lnTo>
                    <a:pt x="223012" y="255016"/>
                  </a:lnTo>
                  <a:lnTo>
                    <a:pt x="253238" y="224790"/>
                  </a:lnTo>
                  <a:lnTo>
                    <a:pt x="256159" y="219075"/>
                  </a:lnTo>
                  <a:lnTo>
                    <a:pt x="140081" y="219075"/>
                  </a:lnTo>
                  <a:lnTo>
                    <a:pt x="109982" y="212979"/>
                  </a:lnTo>
                  <a:lnTo>
                    <a:pt x="85217" y="196342"/>
                  </a:lnTo>
                  <a:lnTo>
                    <a:pt x="68453" y="171831"/>
                  </a:lnTo>
                  <a:lnTo>
                    <a:pt x="62230" y="141605"/>
                  </a:lnTo>
                  <a:lnTo>
                    <a:pt x="68453" y="111252"/>
                  </a:lnTo>
                  <a:lnTo>
                    <a:pt x="85217" y="86106"/>
                  </a:lnTo>
                  <a:lnTo>
                    <a:pt x="109982" y="68961"/>
                  </a:lnTo>
                  <a:lnTo>
                    <a:pt x="140081" y="62738"/>
                  </a:lnTo>
                  <a:lnTo>
                    <a:pt x="255651" y="62738"/>
                  </a:lnTo>
                  <a:lnTo>
                    <a:pt x="253238" y="58039"/>
                  </a:lnTo>
                  <a:lnTo>
                    <a:pt x="223012" y="27305"/>
                  </a:lnTo>
                  <a:lnTo>
                    <a:pt x="184531" y="7239"/>
                  </a:lnTo>
                  <a:lnTo>
                    <a:pt x="140081" y="0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6236" y="1348993"/>
              <a:ext cx="140080" cy="156336"/>
            </a:xfrm>
            <a:prstGeom prst="rect">
              <a:avLst/>
            </a:prstGeom>
          </p:spPr>
        </p:pic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06111" y="1290827"/>
            <a:ext cx="164465" cy="273050"/>
          </a:xfrm>
          <a:custGeom>
            <a:avLst/>
            <a:gdLst/>
            <a:ahLst/>
            <a:cxnLst/>
            <a:rect l="l" t="t" r="r" b="b"/>
            <a:pathLst>
              <a:path w="164464" h="273050">
                <a:moveTo>
                  <a:pt x="58420" y="0"/>
                </a:moveTo>
                <a:lnTo>
                  <a:pt x="3683" y="0"/>
                </a:lnTo>
                <a:lnTo>
                  <a:pt x="0" y="3683"/>
                </a:lnTo>
                <a:lnTo>
                  <a:pt x="0" y="269113"/>
                </a:lnTo>
                <a:lnTo>
                  <a:pt x="3683" y="272796"/>
                </a:lnTo>
                <a:lnTo>
                  <a:pt x="160400" y="272796"/>
                </a:lnTo>
                <a:lnTo>
                  <a:pt x="164211" y="269113"/>
                </a:lnTo>
                <a:lnTo>
                  <a:pt x="164211" y="219075"/>
                </a:lnTo>
                <a:lnTo>
                  <a:pt x="160400" y="215392"/>
                </a:lnTo>
                <a:lnTo>
                  <a:pt x="62102" y="215392"/>
                </a:lnTo>
                <a:lnTo>
                  <a:pt x="62102" y="3683"/>
                </a:lnTo>
                <a:lnTo>
                  <a:pt x="58420" y="0"/>
                </a:lnTo>
                <a:close/>
              </a:path>
            </a:pathLst>
          </a:custGeom>
          <a:solidFill>
            <a:srgbClr val="525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7384" y="1286255"/>
            <a:ext cx="280670" cy="281940"/>
            <a:chOff x="4977384" y="1286255"/>
            <a:chExt cx="280670" cy="281940"/>
          </a:xfrm>
        </p:grpSpPr>
        <p:sp>
          <p:nvSpPr>
            <p:cNvPr id="17" name="object 17"/>
            <p:cNvSpPr/>
            <p:nvPr/>
          </p:nvSpPr>
          <p:spPr>
            <a:xfrm>
              <a:off x="4977384" y="1286255"/>
              <a:ext cx="256540" cy="281940"/>
            </a:xfrm>
            <a:custGeom>
              <a:avLst/>
              <a:gdLst/>
              <a:ahLst/>
              <a:cxnLst/>
              <a:rect l="l" t="t" r="r" b="b"/>
              <a:pathLst>
                <a:path w="256539" h="281940">
                  <a:moveTo>
                    <a:pt x="139700" y="0"/>
                  </a:moveTo>
                  <a:lnTo>
                    <a:pt x="95250" y="7239"/>
                  </a:lnTo>
                  <a:lnTo>
                    <a:pt x="56895" y="27305"/>
                  </a:lnTo>
                  <a:lnTo>
                    <a:pt x="26669" y="58039"/>
                  </a:lnTo>
                  <a:lnTo>
                    <a:pt x="6985" y="96901"/>
                  </a:lnTo>
                  <a:lnTo>
                    <a:pt x="0" y="141605"/>
                  </a:lnTo>
                  <a:lnTo>
                    <a:pt x="6985" y="186182"/>
                  </a:lnTo>
                  <a:lnTo>
                    <a:pt x="26669" y="224790"/>
                  </a:lnTo>
                  <a:lnTo>
                    <a:pt x="56895" y="255016"/>
                  </a:lnTo>
                  <a:lnTo>
                    <a:pt x="95250" y="274701"/>
                  </a:lnTo>
                  <a:lnTo>
                    <a:pt x="139700" y="281813"/>
                  </a:lnTo>
                  <a:lnTo>
                    <a:pt x="184150" y="274701"/>
                  </a:lnTo>
                  <a:lnTo>
                    <a:pt x="222757" y="255016"/>
                  </a:lnTo>
                  <a:lnTo>
                    <a:pt x="253111" y="224790"/>
                  </a:lnTo>
                  <a:lnTo>
                    <a:pt x="256031" y="219075"/>
                  </a:lnTo>
                  <a:lnTo>
                    <a:pt x="139700" y="219075"/>
                  </a:lnTo>
                  <a:lnTo>
                    <a:pt x="109474" y="212979"/>
                  </a:lnTo>
                  <a:lnTo>
                    <a:pt x="84708" y="196342"/>
                  </a:lnTo>
                  <a:lnTo>
                    <a:pt x="67944" y="171831"/>
                  </a:lnTo>
                  <a:lnTo>
                    <a:pt x="61721" y="141605"/>
                  </a:lnTo>
                  <a:lnTo>
                    <a:pt x="67944" y="111252"/>
                  </a:lnTo>
                  <a:lnTo>
                    <a:pt x="84708" y="86106"/>
                  </a:lnTo>
                  <a:lnTo>
                    <a:pt x="109474" y="68961"/>
                  </a:lnTo>
                  <a:lnTo>
                    <a:pt x="139700" y="62738"/>
                  </a:lnTo>
                  <a:lnTo>
                    <a:pt x="255524" y="62738"/>
                  </a:lnTo>
                  <a:lnTo>
                    <a:pt x="253111" y="58039"/>
                  </a:lnTo>
                  <a:lnTo>
                    <a:pt x="222757" y="27305"/>
                  </a:lnTo>
                  <a:lnTo>
                    <a:pt x="184150" y="723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7084" y="1348993"/>
              <a:ext cx="140462" cy="156336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4959" y="1290827"/>
            <a:ext cx="212090" cy="273050"/>
            <a:chOff x="5394959" y="1290827"/>
            <a:chExt cx="212090" cy="273050"/>
          </a:xfrm>
        </p:grpSpPr>
        <p:sp>
          <p:nvSpPr>
            <p:cNvPr id="20" name="object 20"/>
            <p:cNvSpPr/>
            <p:nvPr/>
          </p:nvSpPr>
          <p:spPr>
            <a:xfrm>
              <a:off x="5394959" y="1290827"/>
              <a:ext cx="203835" cy="273050"/>
            </a:xfrm>
            <a:custGeom>
              <a:avLst/>
              <a:gdLst/>
              <a:ahLst/>
              <a:cxnLst/>
              <a:rect l="l" t="t" r="r" b="b"/>
              <a:pathLst>
                <a:path w="203835" h="273050">
                  <a:moveTo>
                    <a:pt x="123825" y="0"/>
                  </a:moveTo>
                  <a:lnTo>
                    <a:pt x="2920" y="0"/>
                  </a:lnTo>
                  <a:lnTo>
                    <a:pt x="0" y="3683"/>
                  </a:lnTo>
                  <a:lnTo>
                    <a:pt x="0" y="269113"/>
                  </a:lnTo>
                  <a:lnTo>
                    <a:pt x="2920" y="272796"/>
                  </a:lnTo>
                  <a:lnTo>
                    <a:pt x="57530" y="272796"/>
                  </a:lnTo>
                  <a:lnTo>
                    <a:pt x="61213" y="269113"/>
                  </a:lnTo>
                  <a:lnTo>
                    <a:pt x="61213" y="166116"/>
                  </a:lnTo>
                  <a:lnTo>
                    <a:pt x="153288" y="166116"/>
                  </a:lnTo>
                  <a:lnTo>
                    <a:pt x="151129" y="162560"/>
                  </a:lnTo>
                  <a:lnTo>
                    <a:pt x="174498" y="149351"/>
                  </a:lnTo>
                  <a:lnTo>
                    <a:pt x="192912" y="131445"/>
                  </a:lnTo>
                  <a:lnTo>
                    <a:pt x="201294" y="116205"/>
                  </a:lnTo>
                  <a:lnTo>
                    <a:pt x="61213" y="116205"/>
                  </a:lnTo>
                  <a:lnTo>
                    <a:pt x="61213" y="55880"/>
                  </a:lnTo>
                  <a:lnTo>
                    <a:pt x="203580" y="55880"/>
                  </a:lnTo>
                  <a:lnTo>
                    <a:pt x="202564" y="51181"/>
                  </a:lnTo>
                  <a:lnTo>
                    <a:pt x="184276" y="24511"/>
                  </a:lnTo>
                  <a:lnTo>
                    <a:pt x="157099" y="6604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2716" y="1456943"/>
              <a:ext cx="123825" cy="106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13704" y="1346707"/>
              <a:ext cx="90805" cy="60325"/>
            </a:xfrm>
            <a:custGeom>
              <a:avLst/>
              <a:gdLst/>
              <a:ahLst/>
              <a:cxnLst/>
              <a:rect l="l" t="t" r="r" b="b"/>
              <a:pathLst>
                <a:path w="90804" h="60325">
                  <a:moveTo>
                    <a:pt x="84836" y="0"/>
                  </a:moveTo>
                  <a:lnTo>
                    <a:pt x="0" y="0"/>
                  </a:lnTo>
                  <a:lnTo>
                    <a:pt x="11557" y="2286"/>
                  </a:lnTo>
                  <a:lnTo>
                    <a:pt x="21082" y="8636"/>
                  </a:lnTo>
                  <a:lnTo>
                    <a:pt x="27686" y="18033"/>
                  </a:lnTo>
                  <a:lnTo>
                    <a:pt x="30099" y="29463"/>
                  </a:lnTo>
                  <a:lnTo>
                    <a:pt x="27686" y="41020"/>
                  </a:lnTo>
                  <a:lnTo>
                    <a:pt x="21082" y="50926"/>
                  </a:lnTo>
                  <a:lnTo>
                    <a:pt x="11557" y="57784"/>
                  </a:lnTo>
                  <a:lnTo>
                    <a:pt x="0" y="60325"/>
                  </a:lnTo>
                  <a:lnTo>
                    <a:pt x="82550" y="60325"/>
                  </a:lnTo>
                  <a:lnTo>
                    <a:pt x="86233" y="53466"/>
                  </a:lnTo>
                  <a:lnTo>
                    <a:pt x="90550" y="27939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1052" y="1290827"/>
            <a:ext cx="239395" cy="273050"/>
            <a:chOff x="6131052" y="1290827"/>
            <a:chExt cx="239395" cy="273050"/>
          </a:xfrm>
        </p:grpSpPr>
        <p:sp>
          <p:nvSpPr>
            <p:cNvPr id="24" name="object 24"/>
            <p:cNvSpPr/>
            <p:nvPr/>
          </p:nvSpPr>
          <p:spPr>
            <a:xfrm>
              <a:off x="6131052" y="1290827"/>
              <a:ext cx="213995" cy="273050"/>
            </a:xfrm>
            <a:custGeom>
              <a:avLst/>
              <a:gdLst/>
              <a:ahLst/>
              <a:cxnLst/>
              <a:rect l="l" t="t" r="r" b="b"/>
              <a:pathLst>
                <a:path w="213995" h="273050">
                  <a:moveTo>
                    <a:pt x="102235" y="0"/>
                  </a:moveTo>
                  <a:lnTo>
                    <a:pt x="3683" y="0"/>
                  </a:lnTo>
                  <a:lnTo>
                    <a:pt x="0" y="3683"/>
                  </a:lnTo>
                  <a:lnTo>
                    <a:pt x="0" y="269113"/>
                  </a:lnTo>
                  <a:lnTo>
                    <a:pt x="3683" y="272796"/>
                  </a:lnTo>
                  <a:lnTo>
                    <a:pt x="102235" y="272796"/>
                  </a:lnTo>
                  <a:lnTo>
                    <a:pt x="145542" y="265811"/>
                  </a:lnTo>
                  <a:lnTo>
                    <a:pt x="183134" y="246507"/>
                  </a:lnTo>
                  <a:lnTo>
                    <a:pt x="212725" y="216916"/>
                  </a:lnTo>
                  <a:lnTo>
                    <a:pt x="213868" y="214757"/>
                  </a:lnTo>
                  <a:lnTo>
                    <a:pt x="61087" y="214757"/>
                  </a:lnTo>
                  <a:lnTo>
                    <a:pt x="61087" y="57404"/>
                  </a:lnTo>
                  <a:lnTo>
                    <a:pt x="213487" y="57404"/>
                  </a:lnTo>
                  <a:lnTo>
                    <a:pt x="212725" y="55752"/>
                  </a:lnTo>
                  <a:lnTo>
                    <a:pt x="183134" y="26288"/>
                  </a:lnTo>
                  <a:lnTo>
                    <a:pt x="145542" y="6985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9731" y="1348231"/>
              <a:ext cx="140335" cy="157352"/>
            </a:xfrm>
            <a:prstGeom prst="rect">
              <a:avLst/>
            </a:prstGeom>
          </p:spPr>
        </p:pic>
      </p:grp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92240" y="1286255"/>
            <a:ext cx="281940" cy="281940"/>
            <a:chOff x="6492240" y="1286255"/>
            <a:chExt cx="281940" cy="281940"/>
          </a:xfrm>
        </p:grpSpPr>
        <p:sp>
          <p:nvSpPr>
            <p:cNvPr id="27" name="object 27"/>
            <p:cNvSpPr/>
            <p:nvPr/>
          </p:nvSpPr>
          <p:spPr>
            <a:xfrm>
              <a:off x="6492240" y="1286255"/>
              <a:ext cx="257810" cy="281940"/>
            </a:xfrm>
            <a:custGeom>
              <a:avLst/>
              <a:gdLst/>
              <a:ahLst/>
              <a:cxnLst/>
              <a:rect l="l" t="t" r="r" b="b"/>
              <a:pathLst>
                <a:path w="257809" h="281940">
                  <a:moveTo>
                    <a:pt x="140842" y="0"/>
                  </a:moveTo>
                  <a:lnTo>
                    <a:pt x="96138" y="7239"/>
                  </a:lnTo>
                  <a:lnTo>
                    <a:pt x="57404" y="27305"/>
                  </a:lnTo>
                  <a:lnTo>
                    <a:pt x="27051" y="58039"/>
                  </a:lnTo>
                  <a:lnTo>
                    <a:pt x="7112" y="96901"/>
                  </a:lnTo>
                  <a:lnTo>
                    <a:pt x="0" y="141605"/>
                  </a:lnTo>
                  <a:lnTo>
                    <a:pt x="7112" y="186182"/>
                  </a:lnTo>
                  <a:lnTo>
                    <a:pt x="27051" y="224790"/>
                  </a:lnTo>
                  <a:lnTo>
                    <a:pt x="57404" y="255016"/>
                  </a:lnTo>
                  <a:lnTo>
                    <a:pt x="96138" y="274701"/>
                  </a:lnTo>
                  <a:lnTo>
                    <a:pt x="140842" y="281813"/>
                  </a:lnTo>
                  <a:lnTo>
                    <a:pt x="185419" y="274701"/>
                  </a:lnTo>
                  <a:lnTo>
                    <a:pt x="224155" y="255016"/>
                  </a:lnTo>
                  <a:lnTo>
                    <a:pt x="254635" y="224790"/>
                  </a:lnTo>
                  <a:lnTo>
                    <a:pt x="257556" y="219075"/>
                  </a:lnTo>
                  <a:lnTo>
                    <a:pt x="140842" y="219075"/>
                  </a:lnTo>
                  <a:lnTo>
                    <a:pt x="110489" y="212979"/>
                  </a:lnTo>
                  <a:lnTo>
                    <a:pt x="85725" y="196342"/>
                  </a:lnTo>
                  <a:lnTo>
                    <a:pt x="68834" y="171831"/>
                  </a:lnTo>
                  <a:lnTo>
                    <a:pt x="62611" y="141605"/>
                  </a:lnTo>
                  <a:lnTo>
                    <a:pt x="68834" y="111252"/>
                  </a:lnTo>
                  <a:lnTo>
                    <a:pt x="85725" y="86106"/>
                  </a:lnTo>
                  <a:lnTo>
                    <a:pt x="110489" y="68961"/>
                  </a:lnTo>
                  <a:lnTo>
                    <a:pt x="140842" y="62738"/>
                  </a:lnTo>
                  <a:lnTo>
                    <a:pt x="257048" y="62738"/>
                  </a:lnTo>
                  <a:lnTo>
                    <a:pt x="254635" y="58039"/>
                  </a:lnTo>
                  <a:lnTo>
                    <a:pt x="224155" y="27305"/>
                  </a:lnTo>
                  <a:lnTo>
                    <a:pt x="185419" y="7239"/>
                  </a:lnTo>
                  <a:lnTo>
                    <a:pt x="140842" y="0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3083" y="1348993"/>
              <a:ext cx="140843" cy="156336"/>
            </a:xfrm>
            <a:prstGeom prst="rect">
              <a:avLst/>
            </a:prstGeom>
          </p:spPr>
        </p:pic>
      </p:grp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1764" y="1286255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4">
                <a:moveTo>
                  <a:pt x="266446" y="272161"/>
                </a:moveTo>
                <a:lnTo>
                  <a:pt x="250190" y="236855"/>
                </a:lnTo>
                <a:lnTo>
                  <a:pt x="228600" y="190500"/>
                </a:lnTo>
                <a:lnTo>
                  <a:pt x="190627" y="108839"/>
                </a:lnTo>
                <a:lnTo>
                  <a:pt x="169164" y="62776"/>
                </a:lnTo>
                <a:lnTo>
                  <a:pt x="169164" y="190500"/>
                </a:lnTo>
                <a:lnTo>
                  <a:pt x="97917" y="190500"/>
                </a:lnTo>
                <a:lnTo>
                  <a:pt x="133223" y="108839"/>
                </a:lnTo>
                <a:lnTo>
                  <a:pt x="169164" y="190500"/>
                </a:lnTo>
                <a:lnTo>
                  <a:pt x="169164" y="62776"/>
                </a:lnTo>
                <a:lnTo>
                  <a:pt x="141986" y="4445"/>
                </a:lnTo>
                <a:lnTo>
                  <a:pt x="140589" y="2159"/>
                </a:lnTo>
                <a:lnTo>
                  <a:pt x="138303" y="0"/>
                </a:lnTo>
                <a:lnTo>
                  <a:pt x="128778" y="0"/>
                </a:lnTo>
                <a:lnTo>
                  <a:pt x="125857" y="2159"/>
                </a:lnTo>
                <a:lnTo>
                  <a:pt x="125095" y="4445"/>
                </a:lnTo>
                <a:lnTo>
                  <a:pt x="2921" y="267081"/>
                </a:lnTo>
                <a:lnTo>
                  <a:pt x="0" y="272161"/>
                </a:lnTo>
                <a:lnTo>
                  <a:pt x="3683" y="277368"/>
                </a:lnTo>
                <a:lnTo>
                  <a:pt x="60325" y="277368"/>
                </a:lnTo>
                <a:lnTo>
                  <a:pt x="63246" y="275082"/>
                </a:lnTo>
                <a:lnTo>
                  <a:pt x="66167" y="267716"/>
                </a:lnTo>
                <a:lnTo>
                  <a:pt x="80264" y="236855"/>
                </a:lnTo>
                <a:lnTo>
                  <a:pt x="186944" y="236855"/>
                </a:lnTo>
                <a:lnTo>
                  <a:pt x="204597" y="275844"/>
                </a:lnTo>
                <a:lnTo>
                  <a:pt x="206121" y="277368"/>
                </a:lnTo>
                <a:lnTo>
                  <a:pt x="263525" y="277368"/>
                </a:lnTo>
                <a:lnTo>
                  <a:pt x="266446" y="272161"/>
                </a:lnTo>
                <a:close/>
              </a:path>
            </a:pathLst>
          </a:custGeom>
          <a:solidFill>
            <a:srgbClr val="525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8684" y="1790700"/>
            <a:ext cx="1546860" cy="240665"/>
            <a:chOff x="3948684" y="1790700"/>
            <a:chExt cx="1546860" cy="24066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48684" y="1790700"/>
              <a:ext cx="179831" cy="1871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148328" y="1805901"/>
              <a:ext cx="1347470" cy="225425"/>
            </a:xfrm>
            <a:custGeom>
              <a:avLst/>
              <a:gdLst/>
              <a:ahLst/>
              <a:cxnLst/>
              <a:rect l="l" t="t" r="r" b="b"/>
              <a:pathLst>
                <a:path w="1347470" h="225425">
                  <a:moveTo>
                    <a:pt x="129413" y="97320"/>
                  </a:moveTo>
                  <a:lnTo>
                    <a:pt x="128143" y="89319"/>
                  </a:lnTo>
                  <a:lnTo>
                    <a:pt x="125476" y="72555"/>
                  </a:lnTo>
                  <a:lnTo>
                    <a:pt x="118237" y="59982"/>
                  </a:lnTo>
                  <a:lnTo>
                    <a:pt x="113792" y="52235"/>
                  </a:lnTo>
                  <a:lnTo>
                    <a:pt x="94869" y="38646"/>
                  </a:lnTo>
                  <a:lnTo>
                    <a:pt x="94742" y="38633"/>
                  </a:lnTo>
                  <a:lnTo>
                    <a:pt x="94742" y="89319"/>
                  </a:lnTo>
                  <a:lnTo>
                    <a:pt x="35433" y="89319"/>
                  </a:lnTo>
                  <a:lnTo>
                    <a:pt x="39497" y="77254"/>
                  </a:lnTo>
                  <a:lnTo>
                    <a:pt x="46482" y="67983"/>
                  </a:lnTo>
                  <a:lnTo>
                    <a:pt x="56261" y="62014"/>
                  </a:lnTo>
                  <a:lnTo>
                    <a:pt x="68072" y="59982"/>
                  </a:lnTo>
                  <a:lnTo>
                    <a:pt x="78105" y="62014"/>
                  </a:lnTo>
                  <a:lnTo>
                    <a:pt x="86360" y="67729"/>
                  </a:lnTo>
                  <a:lnTo>
                    <a:pt x="92202" y="77000"/>
                  </a:lnTo>
                  <a:lnTo>
                    <a:pt x="94742" y="89319"/>
                  </a:lnTo>
                  <a:lnTo>
                    <a:pt x="94742" y="38633"/>
                  </a:lnTo>
                  <a:lnTo>
                    <a:pt x="40894" y="38773"/>
                  </a:lnTo>
                  <a:lnTo>
                    <a:pt x="5080" y="75603"/>
                  </a:lnTo>
                  <a:lnTo>
                    <a:pt x="0" y="103924"/>
                  </a:lnTo>
                  <a:lnTo>
                    <a:pt x="5080" y="131483"/>
                  </a:lnTo>
                  <a:lnTo>
                    <a:pt x="19558" y="154089"/>
                  </a:lnTo>
                  <a:lnTo>
                    <a:pt x="42418" y="169456"/>
                  </a:lnTo>
                  <a:lnTo>
                    <a:pt x="72517" y="175044"/>
                  </a:lnTo>
                  <a:lnTo>
                    <a:pt x="92583" y="174790"/>
                  </a:lnTo>
                  <a:lnTo>
                    <a:pt x="105029" y="172758"/>
                  </a:lnTo>
                  <a:lnTo>
                    <a:pt x="115062" y="167043"/>
                  </a:lnTo>
                  <a:lnTo>
                    <a:pt x="128016" y="155994"/>
                  </a:lnTo>
                  <a:lnTo>
                    <a:pt x="122555" y="146469"/>
                  </a:lnTo>
                  <a:lnTo>
                    <a:pt x="114681" y="132626"/>
                  </a:lnTo>
                  <a:lnTo>
                    <a:pt x="111633" y="134785"/>
                  </a:lnTo>
                  <a:lnTo>
                    <a:pt x="103378" y="139484"/>
                  </a:lnTo>
                  <a:lnTo>
                    <a:pt x="90932" y="144310"/>
                  </a:lnTo>
                  <a:lnTo>
                    <a:pt x="75565" y="146469"/>
                  </a:lnTo>
                  <a:lnTo>
                    <a:pt x="60579" y="144183"/>
                  </a:lnTo>
                  <a:lnTo>
                    <a:pt x="47879" y="137198"/>
                  </a:lnTo>
                  <a:lnTo>
                    <a:pt x="38862" y="125514"/>
                  </a:lnTo>
                  <a:lnTo>
                    <a:pt x="34798" y="109131"/>
                  </a:lnTo>
                  <a:lnTo>
                    <a:pt x="128778" y="109131"/>
                  </a:lnTo>
                  <a:lnTo>
                    <a:pt x="129413" y="101765"/>
                  </a:lnTo>
                  <a:lnTo>
                    <a:pt x="129413" y="97320"/>
                  </a:lnTo>
                  <a:close/>
                </a:path>
                <a:path w="1347470" h="225425">
                  <a:moveTo>
                    <a:pt x="217893" y="200152"/>
                  </a:moveTo>
                  <a:lnTo>
                    <a:pt x="144780" y="200152"/>
                  </a:lnTo>
                  <a:lnTo>
                    <a:pt x="144780" y="225209"/>
                  </a:lnTo>
                  <a:lnTo>
                    <a:pt x="217893" y="225209"/>
                  </a:lnTo>
                  <a:lnTo>
                    <a:pt x="217893" y="200152"/>
                  </a:lnTo>
                  <a:close/>
                </a:path>
                <a:path w="1347470" h="225425">
                  <a:moveTo>
                    <a:pt x="298323" y="104305"/>
                  </a:moveTo>
                  <a:lnTo>
                    <a:pt x="294132" y="75857"/>
                  </a:lnTo>
                  <a:lnTo>
                    <a:pt x="287274" y="63030"/>
                  </a:lnTo>
                  <a:lnTo>
                    <a:pt x="283845" y="56426"/>
                  </a:lnTo>
                  <a:lnTo>
                    <a:pt x="282194" y="53505"/>
                  </a:lnTo>
                  <a:lnTo>
                    <a:pt x="264287" y="39471"/>
                  </a:lnTo>
                  <a:lnTo>
                    <a:pt x="264287" y="105067"/>
                  </a:lnTo>
                  <a:lnTo>
                    <a:pt x="261620" y="122847"/>
                  </a:lnTo>
                  <a:lnTo>
                    <a:pt x="254254" y="136055"/>
                  </a:lnTo>
                  <a:lnTo>
                    <a:pt x="243459" y="144183"/>
                  </a:lnTo>
                  <a:lnTo>
                    <a:pt x="230378" y="147104"/>
                  </a:lnTo>
                  <a:lnTo>
                    <a:pt x="215773" y="143548"/>
                  </a:lnTo>
                  <a:lnTo>
                    <a:pt x="205486" y="134023"/>
                  </a:lnTo>
                  <a:lnTo>
                    <a:pt x="199263" y="120688"/>
                  </a:lnTo>
                  <a:lnTo>
                    <a:pt x="197231" y="105067"/>
                  </a:lnTo>
                  <a:lnTo>
                    <a:pt x="200025" y="86017"/>
                  </a:lnTo>
                  <a:lnTo>
                    <a:pt x="207518" y="72936"/>
                  </a:lnTo>
                  <a:lnTo>
                    <a:pt x="218313" y="65443"/>
                  </a:lnTo>
                  <a:lnTo>
                    <a:pt x="231140" y="63030"/>
                  </a:lnTo>
                  <a:lnTo>
                    <a:pt x="244729" y="65951"/>
                  </a:lnTo>
                  <a:lnTo>
                    <a:pt x="255143" y="74333"/>
                  </a:lnTo>
                  <a:lnTo>
                    <a:pt x="261874" y="87668"/>
                  </a:lnTo>
                  <a:lnTo>
                    <a:pt x="264287" y="105067"/>
                  </a:lnTo>
                  <a:lnTo>
                    <a:pt x="264287" y="39471"/>
                  </a:lnTo>
                  <a:lnTo>
                    <a:pt x="263398" y="38773"/>
                  </a:lnTo>
                  <a:lnTo>
                    <a:pt x="238506" y="33566"/>
                  </a:lnTo>
                  <a:lnTo>
                    <a:pt x="219964" y="33947"/>
                  </a:lnTo>
                  <a:lnTo>
                    <a:pt x="209169" y="36360"/>
                  </a:lnTo>
                  <a:lnTo>
                    <a:pt x="202311" y="43218"/>
                  </a:lnTo>
                  <a:lnTo>
                    <a:pt x="194945" y="56426"/>
                  </a:lnTo>
                  <a:lnTo>
                    <a:pt x="194183" y="56426"/>
                  </a:lnTo>
                  <a:lnTo>
                    <a:pt x="194945" y="53505"/>
                  </a:lnTo>
                  <a:lnTo>
                    <a:pt x="194945" y="43091"/>
                  </a:lnTo>
                  <a:lnTo>
                    <a:pt x="190500" y="37249"/>
                  </a:lnTo>
                  <a:lnTo>
                    <a:pt x="143256" y="37249"/>
                  </a:lnTo>
                  <a:lnTo>
                    <a:pt x="143256" y="62268"/>
                  </a:lnTo>
                  <a:lnTo>
                    <a:pt x="161798" y="62268"/>
                  </a:lnTo>
                  <a:lnTo>
                    <a:pt x="163957" y="64554"/>
                  </a:lnTo>
                  <a:lnTo>
                    <a:pt x="163957" y="200063"/>
                  </a:lnTo>
                  <a:lnTo>
                    <a:pt x="197866" y="200063"/>
                  </a:lnTo>
                  <a:lnTo>
                    <a:pt x="197866" y="161074"/>
                  </a:lnTo>
                  <a:lnTo>
                    <a:pt x="197231" y="156629"/>
                  </a:lnTo>
                  <a:lnTo>
                    <a:pt x="197866" y="156629"/>
                  </a:lnTo>
                  <a:lnTo>
                    <a:pt x="200152" y="159677"/>
                  </a:lnTo>
                  <a:lnTo>
                    <a:pt x="207264" y="166281"/>
                  </a:lnTo>
                  <a:lnTo>
                    <a:pt x="219329" y="172758"/>
                  </a:lnTo>
                  <a:lnTo>
                    <a:pt x="237109" y="175806"/>
                  </a:lnTo>
                  <a:lnTo>
                    <a:pt x="261620" y="170726"/>
                  </a:lnTo>
                  <a:lnTo>
                    <a:pt x="280543" y="156629"/>
                  </a:lnTo>
                  <a:lnTo>
                    <a:pt x="280924" y="156375"/>
                  </a:lnTo>
                  <a:lnTo>
                    <a:pt x="286258" y="147104"/>
                  </a:lnTo>
                  <a:lnTo>
                    <a:pt x="293624" y="133769"/>
                  </a:lnTo>
                  <a:lnTo>
                    <a:pt x="298323" y="104305"/>
                  </a:lnTo>
                  <a:close/>
                </a:path>
                <a:path w="1347470" h="225425">
                  <a:moveTo>
                    <a:pt x="449199" y="146469"/>
                  </a:moveTo>
                  <a:lnTo>
                    <a:pt x="432943" y="146469"/>
                  </a:lnTo>
                  <a:lnTo>
                    <a:pt x="430784" y="144310"/>
                  </a:lnTo>
                  <a:lnTo>
                    <a:pt x="430784" y="109131"/>
                  </a:lnTo>
                  <a:lnTo>
                    <a:pt x="430784" y="87160"/>
                  </a:lnTo>
                  <a:lnTo>
                    <a:pt x="427228" y="64173"/>
                  </a:lnTo>
                  <a:lnTo>
                    <a:pt x="425069" y="60744"/>
                  </a:lnTo>
                  <a:lnTo>
                    <a:pt x="416687" y="47409"/>
                  </a:lnTo>
                  <a:lnTo>
                    <a:pt x="399288" y="37122"/>
                  </a:lnTo>
                  <a:lnTo>
                    <a:pt x="375285" y="33566"/>
                  </a:lnTo>
                  <a:lnTo>
                    <a:pt x="356108" y="33820"/>
                  </a:lnTo>
                  <a:lnTo>
                    <a:pt x="344170" y="35725"/>
                  </a:lnTo>
                  <a:lnTo>
                    <a:pt x="334264" y="40678"/>
                  </a:lnTo>
                  <a:lnTo>
                    <a:pt x="321310" y="50457"/>
                  </a:lnTo>
                  <a:lnTo>
                    <a:pt x="333883" y="73952"/>
                  </a:lnTo>
                  <a:lnTo>
                    <a:pt x="337058" y="71793"/>
                  </a:lnTo>
                  <a:lnTo>
                    <a:pt x="345694" y="67348"/>
                  </a:lnTo>
                  <a:lnTo>
                    <a:pt x="357886" y="62776"/>
                  </a:lnTo>
                  <a:lnTo>
                    <a:pt x="372364" y="60744"/>
                  </a:lnTo>
                  <a:lnTo>
                    <a:pt x="382270" y="61887"/>
                  </a:lnTo>
                  <a:lnTo>
                    <a:pt x="390144" y="65824"/>
                  </a:lnTo>
                  <a:lnTo>
                    <a:pt x="395478" y="73063"/>
                  </a:lnTo>
                  <a:lnTo>
                    <a:pt x="397510" y="84112"/>
                  </a:lnTo>
                  <a:lnTo>
                    <a:pt x="397510" y="88557"/>
                  </a:lnTo>
                  <a:lnTo>
                    <a:pt x="397510" y="109131"/>
                  </a:lnTo>
                  <a:lnTo>
                    <a:pt x="397510" y="113449"/>
                  </a:lnTo>
                  <a:lnTo>
                    <a:pt x="395097" y="126276"/>
                  </a:lnTo>
                  <a:lnTo>
                    <a:pt x="388620" y="137833"/>
                  </a:lnTo>
                  <a:lnTo>
                    <a:pt x="378714" y="146215"/>
                  </a:lnTo>
                  <a:lnTo>
                    <a:pt x="366395" y="149390"/>
                  </a:lnTo>
                  <a:lnTo>
                    <a:pt x="358013" y="147993"/>
                  </a:lnTo>
                  <a:lnTo>
                    <a:pt x="351790" y="144183"/>
                  </a:lnTo>
                  <a:lnTo>
                    <a:pt x="347853" y="138341"/>
                  </a:lnTo>
                  <a:lnTo>
                    <a:pt x="346456" y="131102"/>
                  </a:lnTo>
                  <a:lnTo>
                    <a:pt x="351790" y="119037"/>
                  </a:lnTo>
                  <a:lnTo>
                    <a:pt x="364490" y="112433"/>
                  </a:lnTo>
                  <a:lnTo>
                    <a:pt x="379603" y="109639"/>
                  </a:lnTo>
                  <a:lnTo>
                    <a:pt x="392303" y="109131"/>
                  </a:lnTo>
                  <a:lnTo>
                    <a:pt x="397510" y="109131"/>
                  </a:lnTo>
                  <a:lnTo>
                    <a:pt x="397510" y="88557"/>
                  </a:lnTo>
                  <a:lnTo>
                    <a:pt x="388620" y="88557"/>
                  </a:lnTo>
                  <a:lnTo>
                    <a:pt x="367665" y="89954"/>
                  </a:lnTo>
                  <a:lnTo>
                    <a:pt x="342519" y="95923"/>
                  </a:lnTo>
                  <a:lnTo>
                    <a:pt x="321310" y="109639"/>
                  </a:lnTo>
                  <a:lnTo>
                    <a:pt x="312420" y="134023"/>
                  </a:lnTo>
                  <a:lnTo>
                    <a:pt x="316103" y="151930"/>
                  </a:lnTo>
                  <a:lnTo>
                    <a:pt x="326136" y="164757"/>
                  </a:lnTo>
                  <a:lnTo>
                    <a:pt x="340487" y="172504"/>
                  </a:lnTo>
                  <a:lnTo>
                    <a:pt x="357505" y="175044"/>
                  </a:lnTo>
                  <a:lnTo>
                    <a:pt x="375666" y="174663"/>
                  </a:lnTo>
                  <a:lnTo>
                    <a:pt x="386207" y="171742"/>
                  </a:lnTo>
                  <a:lnTo>
                    <a:pt x="393065" y="163995"/>
                  </a:lnTo>
                  <a:lnTo>
                    <a:pt x="400050" y="149390"/>
                  </a:lnTo>
                  <a:lnTo>
                    <a:pt x="400431" y="148755"/>
                  </a:lnTo>
                  <a:lnTo>
                    <a:pt x="399796" y="151676"/>
                  </a:lnTo>
                  <a:lnTo>
                    <a:pt x="399796" y="164884"/>
                  </a:lnTo>
                  <a:lnTo>
                    <a:pt x="404876" y="171488"/>
                  </a:lnTo>
                  <a:lnTo>
                    <a:pt x="449199" y="171488"/>
                  </a:lnTo>
                  <a:lnTo>
                    <a:pt x="449199" y="148755"/>
                  </a:lnTo>
                  <a:lnTo>
                    <a:pt x="449199" y="146469"/>
                  </a:lnTo>
                  <a:close/>
                </a:path>
                <a:path w="1347470" h="225425">
                  <a:moveTo>
                    <a:pt x="565404" y="35852"/>
                  </a:moveTo>
                  <a:lnTo>
                    <a:pt x="562483" y="35090"/>
                  </a:lnTo>
                  <a:lnTo>
                    <a:pt x="559562" y="35090"/>
                  </a:lnTo>
                  <a:lnTo>
                    <a:pt x="544957" y="37757"/>
                  </a:lnTo>
                  <a:lnTo>
                    <a:pt x="532638" y="45250"/>
                  </a:lnTo>
                  <a:lnTo>
                    <a:pt x="523113" y="56172"/>
                  </a:lnTo>
                  <a:lnTo>
                    <a:pt x="516890" y="69634"/>
                  </a:lnTo>
                  <a:lnTo>
                    <a:pt x="516255" y="69634"/>
                  </a:lnTo>
                  <a:lnTo>
                    <a:pt x="516890" y="66713"/>
                  </a:lnTo>
                  <a:lnTo>
                    <a:pt x="516890" y="41694"/>
                  </a:lnTo>
                  <a:lnTo>
                    <a:pt x="510286" y="37249"/>
                  </a:lnTo>
                  <a:lnTo>
                    <a:pt x="463296" y="37249"/>
                  </a:lnTo>
                  <a:lnTo>
                    <a:pt x="463296" y="62268"/>
                  </a:lnTo>
                  <a:lnTo>
                    <a:pt x="482346" y="62268"/>
                  </a:lnTo>
                  <a:lnTo>
                    <a:pt x="484505" y="64554"/>
                  </a:lnTo>
                  <a:lnTo>
                    <a:pt x="484505" y="146977"/>
                  </a:lnTo>
                  <a:lnTo>
                    <a:pt x="464820" y="146977"/>
                  </a:lnTo>
                  <a:lnTo>
                    <a:pt x="464820" y="171996"/>
                  </a:lnTo>
                  <a:lnTo>
                    <a:pt x="537514" y="171996"/>
                  </a:lnTo>
                  <a:lnTo>
                    <a:pt x="537514" y="146977"/>
                  </a:lnTo>
                  <a:lnTo>
                    <a:pt x="518414" y="146977"/>
                  </a:lnTo>
                  <a:lnTo>
                    <a:pt x="518414" y="117513"/>
                  </a:lnTo>
                  <a:lnTo>
                    <a:pt x="539750" y="72428"/>
                  </a:lnTo>
                  <a:lnTo>
                    <a:pt x="557403" y="68237"/>
                  </a:lnTo>
                  <a:lnTo>
                    <a:pt x="562483" y="68237"/>
                  </a:lnTo>
                  <a:lnTo>
                    <a:pt x="565404" y="68999"/>
                  </a:lnTo>
                  <a:lnTo>
                    <a:pt x="565404" y="68237"/>
                  </a:lnTo>
                  <a:lnTo>
                    <a:pt x="565404" y="35852"/>
                  </a:lnTo>
                  <a:close/>
                </a:path>
                <a:path w="1347470" h="225425">
                  <a:moveTo>
                    <a:pt x="626948" y="0"/>
                  </a:moveTo>
                  <a:lnTo>
                    <a:pt x="594868" y="0"/>
                  </a:lnTo>
                  <a:lnTo>
                    <a:pt x="594868" y="36868"/>
                  </a:lnTo>
                  <a:lnTo>
                    <a:pt x="626948" y="36868"/>
                  </a:lnTo>
                  <a:lnTo>
                    <a:pt x="626948" y="0"/>
                  </a:lnTo>
                  <a:close/>
                </a:path>
                <a:path w="1347470" h="225425">
                  <a:moveTo>
                    <a:pt x="659892" y="144564"/>
                  </a:moveTo>
                  <a:lnTo>
                    <a:pt x="657733" y="145326"/>
                  </a:lnTo>
                  <a:lnTo>
                    <a:pt x="654050" y="145326"/>
                  </a:lnTo>
                  <a:lnTo>
                    <a:pt x="645795" y="144564"/>
                  </a:lnTo>
                  <a:lnTo>
                    <a:pt x="637032" y="140881"/>
                  </a:lnTo>
                  <a:lnTo>
                    <a:pt x="629920" y="132880"/>
                  </a:lnTo>
                  <a:lnTo>
                    <a:pt x="626999" y="118783"/>
                  </a:lnTo>
                  <a:lnTo>
                    <a:pt x="626999" y="62014"/>
                  </a:lnTo>
                  <a:lnTo>
                    <a:pt x="657720" y="62014"/>
                  </a:lnTo>
                  <a:lnTo>
                    <a:pt x="657720" y="36944"/>
                  </a:lnTo>
                  <a:lnTo>
                    <a:pt x="573024" y="36944"/>
                  </a:lnTo>
                  <a:lnTo>
                    <a:pt x="573024" y="62014"/>
                  </a:lnTo>
                  <a:lnTo>
                    <a:pt x="594233" y="62014"/>
                  </a:lnTo>
                  <a:lnTo>
                    <a:pt x="594233" y="122466"/>
                  </a:lnTo>
                  <a:lnTo>
                    <a:pt x="600202" y="149390"/>
                  </a:lnTo>
                  <a:lnTo>
                    <a:pt x="614807" y="164757"/>
                  </a:lnTo>
                  <a:lnTo>
                    <a:pt x="632968" y="171742"/>
                  </a:lnTo>
                  <a:lnTo>
                    <a:pt x="649605" y="173393"/>
                  </a:lnTo>
                  <a:lnTo>
                    <a:pt x="655447" y="173393"/>
                  </a:lnTo>
                  <a:lnTo>
                    <a:pt x="659892" y="172631"/>
                  </a:lnTo>
                  <a:lnTo>
                    <a:pt x="659892" y="145326"/>
                  </a:lnTo>
                  <a:lnTo>
                    <a:pt x="659892" y="144564"/>
                  </a:lnTo>
                  <a:close/>
                </a:path>
                <a:path w="1347470" h="225425">
                  <a:moveTo>
                    <a:pt x="923036" y="147104"/>
                  </a:moveTo>
                  <a:lnTo>
                    <a:pt x="903859" y="147104"/>
                  </a:lnTo>
                  <a:lnTo>
                    <a:pt x="903859" y="85128"/>
                  </a:lnTo>
                  <a:lnTo>
                    <a:pt x="901192" y="64554"/>
                  </a:lnTo>
                  <a:lnTo>
                    <a:pt x="901065" y="63792"/>
                  </a:lnTo>
                  <a:lnTo>
                    <a:pt x="900938" y="63030"/>
                  </a:lnTo>
                  <a:lnTo>
                    <a:pt x="900938" y="62141"/>
                  </a:lnTo>
                  <a:lnTo>
                    <a:pt x="892302" y="46139"/>
                  </a:lnTo>
                  <a:lnTo>
                    <a:pt x="878713" y="36614"/>
                  </a:lnTo>
                  <a:lnTo>
                    <a:pt x="860552" y="33566"/>
                  </a:lnTo>
                  <a:lnTo>
                    <a:pt x="845185" y="35979"/>
                  </a:lnTo>
                  <a:lnTo>
                    <a:pt x="831723" y="42456"/>
                  </a:lnTo>
                  <a:lnTo>
                    <a:pt x="820928" y="51854"/>
                  </a:lnTo>
                  <a:lnTo>
                    <a:pt x="813435" y="63030"/>
                  </a:lnTo>
                  <a:lnTo>
                    <a:pt x="812673" y="63030"/>
                  </a:lnTo>
                  <a:lnTo>
                    <a:pt x="807339" y="49695"/>
                  </a:lnTo>
                  <a:lnTo>
                    <a:pt x="799211" y="40551"/>
                  </a:lnTo>
                  <a:lnTo>
                    <a:pt x="788416" y="35217"/>
                  </a:lnTo>
                  <a:lnTo>
                    <a:pt x="775208" y="33566"/>
                  </a:lnTo>
                  <a:lnTo>
                    <a:pt x="759714" y="36360"/>
                  </a:lnTo>
                  <a:lnTo>
                    <a:pt x="746633" y="43726"/>
                  </a:lnTo>
                  <a:lnTo>
                    <a:pt x="736346" y="53505"/>
                  </a:lnTo>
                  <a:lnTo>
                    <a:pt x="729615" y="63792"/>
                  </a:lnTo>
                  <a:lnTo>
                    <a:pt x="728853" y="63792"/>
                  </a:lnTo>
                  <a:lnTo>
                    <a:pt x="729615" y="60871"/>
                  </a:lnTo>
                  <a:lnTo>
                    <a:pt x="729615" y="42456"/>
                  </a:lnTo>
                  <a:lnTo>
                    <a:pt x="723773" y="37249"/>
                  </a:lnTo>
                  <a:lnTo>
                    <a:pt x="676656" y="37249"/>
                  </a:lnTo>
                  <a:lnTo>
                    <a:pt x="676656" y="62268"/>
                  </a:lnTo>
                  <a:lnTo>
                    <a:pt x="694944" y="62268"/>
                  </a:lnTo>
                  <a:lnTo>
                    <a:pt x="697230" y="63792"/>
                  </a:lnTo>
                  <a:lnTo>
                    <a:pt x="697230" y="147053"/>
                  </a:lnTo>
                  <a:lnTo>
                    <a:pt x="677291" y="147053"/>
                  </a:lnTo>
                  <a:lnTo>
                    <a:pt x="677291" y="172123"/>
                  </a:lnTo>
                  <a:lnTo>
                    <a:pt x="750138" y="172123"/>
                  </a:lnTo>
                  <a:lnTo>
                    <a:pt x="750138" y="147053"/>
                  </a:lnTo>
                  <a:lnTo>
                    <a:pt x="731012" y="147053"/>
                  </a:lnTo>
                  <a:lnTo>
                    <a:pt x="731012" y="113957"/>
                  </a:lnTo>
                  <a:lnTo>
                    <a:pt x="733044" y="95923"/>
                  </a:lnTo>
                  <a:lnTo>
                    <a:pt x="739267" y="80048"/>
                  </a:lnTo>
                  <a:lnTo>
                    <a:pt x="749935" y="68872"/>
                  </a:lnTo>
                  <a:lnTo>
                    <a:pt x="765556" y="64554"/>
                  </a:lnTo>
                  <a:lnTo>
                    <a:pt x="774954" y="66713"/>
                  </a:lnTo>
                  <a:lnTo>
                    <a:pt x="780669" y="72682"/>
                  </a:lnTo>
                  <a:lnTo>
                    <a:pt x="783336" y="81318"/>
                  </a:lnTo>
                  <a:lnTo>
                    <a:pt x="783971" y="91859"/>
                  </a:lnTo>
                  <a:lnTo>
                    <a:pt x="783971" y="172123"/>
                  </a:lnTo>
                  <a:lnTo>
                    <a:pt x="836930" y="172123"/>
                  </a:lnTo>
                  <a:lnTo>
                    <a:pt x="836930" y="147104"/>
                  </a:lnTo>
                  <a:lnTo>
                    <a:pt x="817118" y="147104"/>
                  </a:lnTo>
                  <a:lnTo>
                    <a:pt x="817118" y="112433"/>
                  </a:lnTo>
                  <a:lnTo>
                    <a:pt x="819277" y="94399"/>
                  </a:lnTo>
                  <a:lnTo>
                    <a:pt x="825754" y="79159"/>
                  </a:lnTo>
                  <a:lnTo>
                    <a:pt x="836676" y="68491"/>
                  </a:lnTo>
                  <a:lnTo>
                    <a:pt x="851662" y="64554"/>
                  </a:lnTo>
                  <a:lnTo>
                    <a:pt x="861060" y="66586"/>
                  </a:lnTo>
                  <a:lnTo>
                    <a:pt x="866648" y="72428"/>
                  </a:lnTo>
                  <a:lnTo>
                    <a:pt x="869315" y="81064"/>
                  </a:lnTo>
                  <a:lnTo>
                    <a:pt x="869950" y="91859"/>
                  </a:lnTo>
                  <a:lnTo>
                    <a:pt x="869950" y="172123"/>
                  </a:lnTo>
                  <a:lnTo>
                    <a:pt x="923036" y="172123"/>
                  </a:lnTo>
                  <a:lnTo>
                    <a:pt x="923036" y="147104"/>
                  </a:lnTo>
                  <a:close/>
                </a:path>
                <a:path w="1347470" h="225425">
                  <a:moveTo>
                    <a:pt x="1065022" y="97320"/>
                  </a:moveTo>
                  <a:lnTo>
                    <a:pt x="1063752" y="89319"/>
                  </a:lnTo>
                  <a:lnTo>
                    <a:pt x="1061212" y="72555"/>
                  </a:lnTo>
                  <a:lnTo>
                    <a:pt x="1053973" y="59982"/>
                  </a:lnTo>
                  <a:lnTo>
                    <a:pt x="1049655" y="52235"/>
                  </a:lnTo>
                  <a:lnTo>
                    <a:pt x="1030859" y="38646"/>
                  </a:lnTo>
                  <a:lnTo>
                    <a:pt x="1030732" y="38633"/>
                  </a:lnTo>
                  <a:lnTo>
                    <a:pt x="1030732" y="89319"/>
                  </a:lnTo>
                  <a:lnTo>
                    <a:pt x="972312" y="89319"/>
                  </a:lnTo>
                  <a:lnTo>
                    <a:pt x="976122" y="77254"/>
                  </a:lnTo>
                  <a:lnTo>
                    <a:pt x="982980" y="67983"/>
                  </a:lnTo>
                  <a:lnTo>
                    <a:pt x="992505" y="62014"/>
                  </a:lnTo>
                  <a:lnTo>
                    <a:pt x="1004443" y="59982"/>
                  </a:lnTo>
                  <a:lnTo>
                    <a:pt x="1014349" y="62014"/>
                  </a:lnTo>
                  <a:lnTo>
                    <a:pt x="1022477" y="67729"/>
                  </a:lnTo>
                  <a:lnTo>
                    <a:pt x="1028319" y="77000"/>
                  </a:lnTo>
                  <a:lnTo>
                    <a:pt x="1030732" y="89319"/>
                  </a:lnTo>
                  <a:lnTo>
                    <a:pt x="1030732" y="38633"/>
                  </a:lnTo>
                  <a:lnTo>
                    <a:pt x="977646" y="38773"/>
                  </a:lnTo>
                  <a:lnTo>
                    <a:pt x="942213" y="75603"/>
                  </a:lnTo>
                  <a:lnTo>
                    <a:pt x="937260" y="103924"/>
                  </a:lnTo>
                  <a:lnTo>
                    <a:pt x="942340" y="131483"/>
                  </a:lnTo>
                  <a:lnTo>
                    <a:pt x="956564" y="154089"/>
                  </a:lnTo>
                  <a:lnTo>
                    <a:pt x="979170" y="169456"/>
                  </a:lnTo>
                  <a:lnTo>
                    <a:pt x="1008888" y="175044"/>
                  </a:lnTo>
                  <a:lnTo>
                    <a:pt x="1028573" y="174790"/>
                  </a:lnTo>
                  <a:lnTo>
                    <a:pt x="1040892" y="172758"/>
                  </a:lnTo>
                  <a:lnTo>
                    <a:pt x="1050544" y="167043"/>
                  </a:lnTo>
                  <a:lnTo>
                    <a:pt x="1062990" y="155994"/>
                  </a:lnTo>
                  <a:lnTo>
                    <a:pt x="1057910" y="146469"/>
                  </a:lnTo>
                  <a:lnTo>
                    <a:pt x="1050417" y="132626"/>
                  </a:lnTo>
                  <a:lnTo>
                    <a:pt x="1047369" y="134785"/>
                  </a:lnTo>
                  <a:lnTo>
                    <a:pt x="1039114" y="139484"/>
                  </a:lnTo>
                  <a:lnTo>
                    <a:pt x="1026795" y="144310"/>
                  </a:lnTo>
                  <a:lnTo>
                    <a:pt x="1011809" y="146469"/>
                  </a:lnTo>
                  <a:lnTo>
                    <a:pt x="997077" y="144183"/>
                  </a:lnTo>
                  <a:lnTo>
                    <a:pt x="984504" y="137198"/>
                  </a:lnTo>
                  <a:lnTo>
                    <a:pt x="975614" y="125514"/>
                  </a:lnTo>
                  <a:lnTo>
                    <a:pt x="971550" y="109131"/>
                  </a:lnTo>
                  <a:lnTo>
                    <a:pt x="1064387" y="109131"/>
                  </a:lnTo>
                  <a:lnTo>
                    <a:pt x="1065022" y="101765"/>
                  </a:lnTo>
                  <a:lnTo>
                    <a:pt x="1065022" y="97320"/>
                  </a:lnTo>
                  <a:close/>
                </a:path>
                <a:path w="1347470" h="225425">
                  <a:moveTo>
                    <a:pt x="1250823" y="147104"/>
                  </a:moveTo>
                  <a:lnTo>
                    <a:pt x="1230884" y="147104"/>
                  </a:lnTo>
                  <a:lnTo>
                    <a:pt x="1230884" y="85128"/>
                  </a:lnTo>
                  <a:lnTo>
                    <a:pt x="1228217" y="64554"/>
                  </a:lnTo>
                  <a:lnTo>
                    <a:pt x="1228217" y="63792"/>
                  </a:lnTo>
                  <a:lnTo>
                    <a:pt x="1227963" y="62141"/>
                  </a:lnTo>
                  <a:lnTo>
                    <a:pt x="1219327" y="46139"/>
                  </a:lnTo>
                  <a:lnTo>
                    <a:pt x="1205230" y="36614"/>
                  </a:lnTo>
                  <a:lnTo>
                    <a:pt x="1186180" y="33566"/>
                  </a:lnTo>
                  <a:lnTo>
                    <a:pt x="1164336" y="37757"/>
                  </a:lnTo>
                  <a:lnTo>
                    <a:pt x="1149223" y="47282"/>
                  </a:lnTo>
                  <a:lnTo>
                    <a:pt x="1139952" y="57569"/>
                  </a:lnTo>
                  <a:lnTo>
                    <a:pt x="1136396" y="63792"/>
                  </a:lnTo>
                  <a:lnTo>
                    <a:pt x="1135634" y="63792"/>
                  </a:lnTo>
                  <a:lnTo>
                    <a:pt x="1136396" y="60871"/>
                  </a:lnTo>
                  <a:lnTo>
                    <a:pt x="1136396" y="42456"/>
                  </a:lnTo>
                  <a:lnTo>
                    <a:pt x="1131316" y="37249"/>
                  </a:lnTo>
                  <a:lnTo>
                    <a:pt x="1083564" y="37249"/>
                  </a:lnTo>
                  <a:lnTo>
                    <a:pt x="1083564" y="62268"/>
                  </a:lnTo>
                  <a:lnTo>
                    <a:pt x="1102614" y="62268"/>
                  </a:lnTo>
                  <a:lnTo>
                    <a:pt x="1104900" y="64554"/>
                  </a:lnTo>
                  <a:lnTo>
                    <a:pt x="1104900" y="147053"/>
                  </a:lnTo>
                  <a:lnTo>
                    <a:pt x="1085088" y="147053"/>
                  </a:lnTo>
                  <a:lnTo>
                    <a:pt x="1085088" y="172123"/>
                  </a:lnTo>
                  <a:lnTo>
                    <a:pt x="1157693" y="172123"/>
                  </a:lnTo>
                  <a:lnTo>
                    <a:pt x="1157693" y="147053"/>
                  </a:lnTo>
                  <a:lnTo>
                    <a:pt x="1137793" y="147053"/>
                  </a:lnTo>
                  <a:lnTo>
                    <a:pt x="1137793" y="111671"/>
                  </a:lnTo>
                  <a:lnTo>
                    <a:pt x="1140460" y="94399"/>
                  </a:lnTo>
                  <a:lnTo>
                    <a:pt x="1148207" y="79286"/>
                  </a:lnTo>
                  <a:lnTo>
                    <a:pt x="1160399" y="68618"/>
                  </a:lnTo>
                  <a:lnTo>
                    <a:pt x="1176655" y="64554"/>
                  </a:lnTo>
                  <a:lnTo>
                    <a:pt x="1187196" y="66586"/>
                  </a:lnTo>
                  <a:lnTo>
                    <a:pt x="1193673" y="72174"/>
                  </a:lnTo>
                  <a:lnTo>
                    <a:pt x="1197102" y="81064"/>
                  </a:lnTo>
                  <a:lnTo>
                    <a:pt x="1197991" y="92494"/>
                  </a:lnTo>
                  <a:lnTo>
                    <a:pt x="1197991" y="172123"/>
                  </a:lnTo>
                  <a:lnTo>
                    <a:pt x="1250823" y="172123"/>
                  </a:lnTo>
                  <a:lnTo>
                    <a:pt x="1250823" y="147104"/>
                  </a:lnTo>
                  <a:close/>
                </a:path>
                <a:path w="1347470" h="225425">
                  <a:moveTo>
                    <a:pt x="1314297" y="0"/>
                  </a:moveTo>
                  <a:lnTo>
                    <a:pt x="1281430" y="0"/>
                  </a:lnTo>
                  <a:lnTo>
                    <a:pt x="1281430" y="36868"/>
                  </a:lnTo>
                  <a:lnTo>
                    <a:pt x="1314297" y="36868"/>
                  </a:lnTo>
                  <a:lnTo>
                    <a:pt x="1314297" y="0"/>
                  </a:lnTo>
                  <a:close/>
                </a:path>
                <a:path w="1347470" h="225425">
                  <a:moveTo>
                    <a:pt x="1347089" y="144564"/>
                  </a:moveTo>
                  <a:lnTo>
                    <a:pt x="1344168" y="145326"/>
                  </a:lnTo>
                  <a:lnTo>
                    <a:pt x="1340612" y="145326"/>
                  </a:lnTo>
                  <a:lnTo>
                    <a:pt x="1332484" y="144564"/>
                  </a:lnTo>
                  <a:lnTo>
                    <a:pt x="1323848" y="140881"/>
                  </a:lnTo>
                  <a:lnTo>
                    <a:pt x="1317117" y="132880"/>
                  </a:lnTo>
                  <a:lnTo>
                    <a:pt x="1314323" y="118783"/>
                  </a:lnTo>
                  <a:lnTo>
                    <a:pt x="1314323" y="62014"/>
                  </a:lnTo>
                  <a:lnTo>
                    <a:pt x="1344168" y="62014"/>
                  </a:lnTo>
                  <a:lnTo>
                    <a:pt x="1344168" y="36944"/>
                  </a:lnTo>
                  <a:lnTo>
                    <a:pt x="1260348" y="36944"/>
                  </a:lnTo>
                  <a:lnTo>
                    <a:pt x="1260348" y="62014"/>
                  </a:lnTo>
                  <a:lnTo>
                    <a:pt x="1280795" y="62014"/>
                  </a:lnTo>
                  <a:lnTo>
                    <a:pt x="1280795" y="122466"/>
                  </a:lnTo>
                  <a:lnTo>
                    <a:pt x="1286891" y="149390"/>
                  </a:lnTo>
                  <a:lnTo>
                    <a:pt x="1301750" y="164757"/>
                  </a:lnTo>
                  <a:lnTo>
                    <a:pt x="1320165" y="171742"/>
                  </a:lnTo>
                  <a:lnTo>
                    <a:pt x="1336929" y="173393"/>
                  </a:lnTo>
                  <a:lnTo>
                    <a:pt x="1342771" y="173393"/>
                  </a:lnTo>
                  <a:lnTo>
                    <a:pt x="1347089" y="172631"/>
                  </a:lnTo>
                  <a:lnTo>
                    <a:pt x="1347089" y="145326"/>
                  </a:lnTo>
                  <a:lnTo>
                    <a:pt x="1347089" y="144564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73267" y="1787651"/>
            <a:ext cx="252984" cy="193294"/>
          </a:xfrm>
          <a:prstGeom prst="rect">
            <a:avLst/>
          </a:prstGeom>
        </p:spPr>
      </p:pic>
      <p:grpSp>
        <p:nvGrp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7023" y="1789176"/>
            <a:ext cx="1320800" cy="192405"/>
            <a:chOff x="5907023" y="1789176"/>
            <a:chExt cx="1320800" cy="192405"/>
          </a:xfrm>
        </p:grpSpPr>
        <p:sp>
          <p:nvSpPr>
            <p:cNvPr id="35" name="object 35"/>
            <p:cNvSpPr/>
            <p:nvPr/>
          </p:nvSpPr>
          <p:spPr>
            <a:xfrm>
              <a:off x="5907785" y="1965198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3255" y="0"/>
                  </a:lnTo>
                </a:path>
              </a:pathLst>
            </a:custGeom>
            <a:ln w="25908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29883" y="195072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3175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7409" y="1896618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35052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29883" y="1882140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>
                  <a:moveTo>
                    <a:pt x="0" y="0"/>
                  </a:moveTo>
                  <a:lnTo>
                    <a:pt x="95885" y="0"/>
                  </a:lnTo>
                </a:path>
              </a:pathLst>
            </a:custGeom>
            <a:ln w="27432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47409" y="181889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0"/>
                  </a:moveTo>
                  <a:lnTo>
                    <a:pt x="0" y="51815"/>
                  </a:lnTo>
                </a:path>
              </a:pathLst>
            </a:custGeom>
            <a:ln w="35052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29883" y="1816608"/>
              <a:ext cx="116839" cy="0"/>
            </a:xfrm>
            <a:custGeom>
              <a:avLst/>
              <a:gdLst/>
              <a:ahLst/>
              <a:cxnLst/>
              <a:rect l="l" t="t" r="r" b="b"/>
              <a:pathLst>
                <a:path w="116839">
                  <a:moveTo>
                    <a:pt x="0" y="0"/>
                  </a:moveTo>
                  <a:lnTo>
                    <a:pt x="116839" y="0"/>
                  </a:lnTo>
                </a:path>
              </a:pathLst>
            </a:custGeom>
            <a:ln w="3175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07023" y="1802892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27432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16751" y="1827276"/>
              <a:ext cx="33655" cy="113030"/>
            </a:xfrm>
            <a:custGeom>
              <a:avLst/>
              <a:gdLst/>
              <a:ahLst/>
              <a:cxnLst/>
              <a:rect l="l" t="t" r="r" b="b"/>
              <a:pathLst>
                <a:path w="33654" h="113030">
                  <a:moveTo>
                    <a:pt x="3048" y="112775"/>
                  </a:moveTo>
                  <a:lnTo>
                    <a:pt x="33147" y="112775"/>
                  </a:lnTo>
                </a:path>
                <a:path w="33654" h="113030">
                  <a:moveTo>
                    <a:pt x="0" y="0"/>
                  </a:moveTo>
                  <a:lnTo>
                    <a:pt x="30099" y="0"/>
                  </a:lnTo>
                </a:path>
              </a:pathLst>
            </a:custGeom>
            <a:ln w="21336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70092" y="1790699"/>
              <a:ext cx="719455" cy="190500"/>
            </a:xfrm>
            <a:custGeom>
              <a:avLst/>
              <a:gdLst/>
              <a:ahLst/>
              <a:cxnLst/>
              <a:rect l="l" t="t" r="r" b="b"/>
              <a:pathLst>
                <a:path w="719454" h="190500">
                  <a:moveTo>
                    <a:pt x="150749" y="161544"/>
                  </a:moveTo>
                  <a:lnTo>
                    <a:pt x="135382" y="161544"/>
                  </a:lnTo>
                  <a:lnTo>
                    <a:pt x="133223" y="159385"/>
                  </a:lnTo>
                  <a:lnTo>
                    <a:pt x="133223" y="78232"/>
                  </a:lnTo>
                  <a:lnTo>
                    <a:pt x="133223" y="67945"/>
                  </a:lnTo>
                  <a:lnTo>
                    <a:pt x="133223" y="0"/>
                  </a:lnTo>
                  <a:lnTo>
                    <a:pt x="100965" y="0"/>
                  </a:lnTo>
                  <a:lnTo>
                    <a:pt x="100965" y="119888"/>
                  </a:lnTo>
                  <a:lnTo>
                    <a:pt x="98044" y="138684"/>
                  </a:lnTo>
                  <a:lnTo>
                    <a:pt x="90297" y="151638"/>
                  </a:lnTo>
                  <a:lnTo>
                    <a:pt x="79375" y="159131"/>
                  </a:lnTo>
                  <a:lnTo>
                    <a:pt x="66548" y="161544"/>
                  </a:lnTo>
                  <a:lnTo>
                    <a:pt x="53467" y="158496"/>
                  </a:lnTo>
                  <a:lnTo>
                    <a:pt x="43053" y="149987"/>
                  </a:lnTo>
                  <a:lnTo>
                    <a:pt x="36068" y="136525"/>
                  </a:lnTo>
                  <a:lnTo>
                    <a:pt x="33655" y="119126"/>
                  </a:lnTo>
                  <a:lnTo>
                    <a:pt x="36322" y="101727"/>
                  </a:lnTo>
                  <a:lnTo>
                    <a:pt x="43688" y="88773"/>
                  </a:lnTo>
                  <a:lnTo>
                    <a:pt x="54610" y="80899"/>
                  </a:lnTo>
                  <a:lnTo>
                    <a:pt x="68072" y="78232"/>
                  </a:lnTo>
                  <a:lnTo>
                    <a:pt x="82423" y="81788"/>
                  </a:lnTo>
                  <a:lnTo>
                    <a:pt x="92710" y="91059"/>
                  </a:lnTo>
                  <a:lnTo>
                    <a:pt x="98933" y="104394"/>
                  </a:lnTo>
                  <a:lnTo>
                    <a:pt x="100965" y="119888"/>
                  </a:lnTo>
                  <a:lnTo>
                    <a:pt x="100965" y="0"/>
                  </a:lnTo>
                  <a:lnTo>
                    <a:pt x="78994" y="0"/>
                  </a:lnTo>
                  <a:lnTo>
                    <a:pt x="78994" y="24892"/>
                  </a:lnTo>
                  <a:lnTo>
                    <a:pt x="100203" y="24892"/>
                  </a:lnTo>
                  <a:lnTo>
                    <a:pt x="100203" y="67945"/>
                  </a:lnTo>
                  <a:lnTo>
                    <a:pt x="98171" y="65024"/>
                  </a:lnTo>
                  <a:lnTo>
                    <a:pt x="91567" y="58547"/>
                  </a:lnTo>
                  <a:lnTo>
                    <a:pt x="79502" y="51943"/>
                  </a:lnTo>
                  <a:lnTo>
                    <a:pt x="61468" y="49022"/>
                  </a:lnTo>
                  <a:lnTo>
                    <a:pt x="36449" y="53975"/>
                  </a:lnTo>
                  <a:lnTo>
                    <a:pt x="17018" y="68199"/>
                  </a:lnTo>
                  <a:lnTo>
                    <a:pt x="4445" y="90297"/>
                  </a:lnTo>
                  <a:lnTo>
                    <a:pt x="0" y="119126"/>
                  </a:lnTo>
                  <a:lnTo>
                    <a:pt x="4064" y="147828"/>
                  </a:lnTo>
                  <a:lnTo>
                    <a:pt x="15875" y="170307"/>
                  </a:lnTo>
                  <a:lnTo>
                    <a:pt x="34290" y="184912"/>
                  </a:lnTo>
                  <a:lnTo>
                    <a:pt x="58547" y="190119"/>
                  </a:lnTo>
                  <a:lnTo>
                    <a:pt x="78105" y="189738"/>
                  </a:lnTo>
                  <a:lnTo>
                    <a:pt x="89281" y="186944"/>
                  </a:lnTo>
                  <a:lnTo>
                    <a:pt x="96012" y="179324"/>
                  </a:lnTo>
                  <a:lnTo>
                    <a:pt x="102362" y="164465"/>
                  </a:lnTo>
                  <a:lnTo>
                    <a:pt x="103124" y="164465"/>
                  </a:lnTo>
                  <a:lnTo>
                    <a:pt x="102362" y="167386"/>
                  </a:lnTo>
                  <a:lnTo>
                    <a:pt x="102362" y="179832"/>
                  </a:lnTo>
                  <a:lnTo>
                    <a:pt x="107569" y="186436"/>
                  </a:lnTo>
                  <a:lnTo>
                    <a:pt x="150749" y="186436"/>
                  </a:lnTo>
                  <a:lnTo>
                    <a:pt x="150749" y="164465"/>
                  </a:lnTo>
                  <a:lnTo>
                    <a:pt x="150749" y="161544"/>
                  </a:lnTo>
                  <a:close/>
                </a:path>
                <a:path w="719454" h="190500">
                  <a:moveTo>
                    <a:pt x="328930" y="161671"/>
                  </a:moveTo>
                  <a:lnTo>
                    <a:pt x="312039" y="161671"/>
                  </a:lnTo>
                  <a:lnTo>
                    <a:pt x="309753" y="159512"/>
                  </a:lnTo>
                  <a:lnTo>
                    <a:pt x="309753" y="51816"/>
                  </a:lnTo>
                  <a:lnTo>
                    <a:pt x="256032" y="51816"/>
                  </a:lnTo>
                  <a:lnTo>
                    <a:pt x="256032" y="76835"/>
                  </a:lnTo>
                  <a:lnTo>
                    <a:pt x="276606" y="76835"/>
                  </a:lnTo>
                  <a:lnTo>
                    <a:pt x="276606" y="111506"/>
                  </a:lnTo>
                  <a:lnTo>
                    <a:pt x="274066" y="129413"/>
                  </a:lnTo>
                  <a:lnTo>
                    <a:pt x="266700" y="145034"/>
                  </a:lnTo>
                  <a:lnTo>
                    <a:pt x="254762" y="156083"/>
                  </a:lnTo>
                  <a:lnTo>
                    <a:pt x="239014" y="160147"/>
                  </a:lnTo>
                  <a:lnTo>
                    <a:pt x="228473" y="158242"/>
                  </a:lnTo>
                  <a:lnTo>
                    <a:pt x="221996" y="152654"/>
                  </a:lnTo>
                  <a:lnTo>
                    <a:pt x="218567" y="144018"/>
                  </a:lnTo>
                  <a:lnTo>
                    <a:pt x="217678" y="132969"/>
                  </a:lnTo>
                  <a:lnTo>
                    <a:pt x="217678" y="51816"/>
                  </a:lnTo>
                  <a:lnTo>
                    <a:pt x="163068" y="51816"/>
                  </a:lnTo>
                  <a:lnTo>
                    <a:pt x="163068" y="76835"/>
                  </a:lnTo>
                  <a:lnTo>
                    <a:pt x="183769" y="76835"/>
                  </a:lnTo>
                  <a:lnTo>
                    <a:pt x="183769" y="138811"/>
                  </a:lnTo>
                  <a:lnTo>
                    <a:pt x="186944" y="162433"/>
                  </a:lnTo>
                  <a:lnTo>
                    <a:pt x="195834" y="178435"/>
                  </a:lnTo>
                  <a:lnTo>
                    <a:pt x="209804" y="187579"/>
                  </a:lnTo>
                  <a:lnTo>
                    <a:pt x="227965" y="190373"/>
                  </a:lnTo>
                  <a:lnTo>
                    <a:pt x="250063" y="186309"/>
                  </a:lnTo>
                  <a:lnTo>
                    <a:pt x="265049" y="177038"/>
                  </a:lnTo>
                  <a:lnTo>
                    <a:pt x="273812" y="166751"/>
                  </a:lnTo>
                  <a:lnTo>
                    <a:pt x="277368" y="160147"/>
                  </a:lnTo>
                  <a:lnTo>
                    <a:pt x="278130" y="160147"/>
                  </a:lnTo>
                  <a:lnTo>
                    <a:pt x="278130" y="181610"/>
                  </a:lnTo>
                  <a:lnTo>
                    <a:pt x="283210" y="186690"/>
                  </a:lnTo>
                  <a:lnTo>
                    <a:pt x="328930" y="186690"/>
                  </a:lnTo>
                  <a:lnTo>
                    <a:pt x="328930" y="161671"/>
                  </a:lnTo>
                  <a:close/>
                </a:path>
                <a:path w="719454" h="190500">
                  <a:moveTo>
                    <a:pt x="473456" y="169037"/>
                  </a:moveTo>
                  <a:lnTo>
                    <a:pt x="469773" y="161671"/>
                  </a:lnTo>
                  <a:lnTo>
                    <a:pt x="461632" y="145542"/>
                  </a:lnTo>
                  <a:lnTo>
                    <a:pt x="454660" y="150622"/>
                  </a:lnTo>
                  <a:lnTo>
                    <a:pt x="445008" y="155829"/>
                  </a:lnTo>
                  <a:lnTo>
                    <a:pt x="433197" y="160020"/>
                  </a:lnTo>
                  <a:lnTo>
                    <a:pt x="419608" y="161671"/>
                  </a:lnTo>
                  <a:lnTo>
                    <a:pt x="403225" y="158877"/>
                  </a:lnTo>
                  <a:lnTo>
                    <a:pt x="389636" y="150622"/>
                  </a:lnTo>
                  <a:lnTo>
                    <a:pt x="380238" y="137287"/>
                  </a:lnTo>
                  <a:lnTo>
                    <a:pt x="376809" y="119126"/>
                  </a:lnTo>
                  <a:lnTo>
                    <a:pt x="379603" y="102108"/>
                  </a:lnTo>
                  <a:lnTo>
                    <a:pt x="387604" y="88900"/>
                  </a:lnTo>
                  <a:lnTo>
                    <a:pt x="400050" y="80391"/>
                  </a:lnTo>
                  <a:lnTo>
                    <a:pt x="416560" y="77343"/>
                  </a:lnTo>
                  <a:lnTo>
                    <a:pt x="425577" y="78232"/>
                  </a:lnTo>
                  <a:lnTo>
                    <a:pt x="433959" y="80645"/>
                  </a:lnTo>
                  <a:lnTo>
                    <a:pt x="440055" y="84836"/>
                  </a:lnTo>
                  <a:lnTo>
                    <a:pt x="442455" y="90551"/>
                  </a:lnTo>
                  <a:lnTo>
                    <a:pt x="442455" y="99314"/>
                  </a:lnTo>
                  <a:lnTo>
                    <a:pt x="471157" y="99314"/>
                  </a:lnTo>
                  <a:lnTo>
                    <a:pt x="471157" y="81026"/>
                  </a:lnTo>
                  <a:lnTo>
                    <a:pt x="469773" y="77343"/>
                  </a:lnTo>
                  <a:lnTo>
                    <a:pt x="465709" y="66040"/>
                  </a:lnTo>
                  <a:lnTo>
                    <a:pt x="452107" y="56134"/>
                  </a:lnTo>
                  <a:lnTo>
                    <a:pt x="434213" y="50546"/>
                  </a:lnTo>
                  <a:lnTo>
                    <a:pt x="415925" y="48768"/>
                  </a:lnTo>
                  <a:lnTo>
                    <a:pt x="387096" y="54229"/>
                  </a:lnTo>
                  <a:lnTo>
                    <a:pt x="363855" y="69215"/>
                  </a:lnTo>
                  <a:lnTo>
                    <a:pt x="348488" y="91821"/>
                  </a:lnTo>
                  <a:lnTo>
                    <a:pt x="342900" y="119888"/>
                  </a:lnTo>
                  <a:lnTo>
                    <a:pt x="348996" y="149098"/>
                  </a:lnTo>
                  <a:lnTo>
                    <a:pt x="365506" y="171323"/>
                  </a:lnTo>
                  <a:lnTo>
                    <a:pt x="389509" y="185420"/>
                  </a:lnTo>
                  <a:lnTo>
                    <a:pt x="418084" y="190246"/>
                  </a:lnTo>
                  <a:lnTo>
                    <a:pt x="436105" y="188214"/>
                  </a:lnTo>
                  <a:lnTo>
                    <a:pt x="451853" y="183007"/>
                  </a:lnTo>
                  <a:lnTo>
                    <a:pt x="464553" y="176022"/>
                  </a:lnTo>
                  <a:lnTo>
                    <a:pt x="473456" y="169037"/>
                  </a:lnTo>
                  <a:close/>
                </a:path>
                <a:path w="719454" h="190500">
                  <a:moveTo>
                    <a:pt x="622935" y="161671"/>
                  </a:moveTo>
                  <a:lnTo>
                    <a:pt x="606679" y="161671"/>
                  </a:lnTo>
                  <a:lnTo>
                    <a:pt x="604393" y="159512"/>
                  </a:lnTo>
                  <a:lnTo>
                    <a:pt x="604393" y="124333"/>
                  </a:lnTo>
                  <a:lnTo>
                    <a:pt x="604393" y="102362"/>
                  </a:lnTo>
                  <a:lnTo>
                    <a:pt x="590169" y="62611"/>
                  </a:lnTo>
                  <a:lnTo>
                    <a:pt x="571246" y="52133"/>
                  </a:lnTo>
                  <a:lnTo>
                    <a:pt x="571246" y="124333"/>
                  </a:lnTo>
                  <a:lnTo>
                    <a:pt x="571246" y="128651"/>
                  </a:lnTo>
                  <a:lnTo>
                    <a:pt x="568833" y="141478"/>
                  </a:lnTo>
                  <a:lnTo>
                    <a:pt x="562229" y="153035"/>
                  </a:lnTo>
                  <a:lnTo>
                    <a:pt x="552196" y="161417"/>
                  </a:lnTo>
                  <a:lnTo>
                    <a:pt x="539356" y="164592"/>
                  </a:lnTo>
                  <a:lnTo>
                    <a:pt x="531114" y="163195"/>
                  </a:lnTo>
                  <a:lnTo>
                    <a:pt x="525005" y="159385"/>
                  </a:lnTo>
                  <a:lnTo>
                    <a:pt x="521335" y="153543"/>
                  </a:lnTo>
                  <a:lnTo>
                    <a:pt x="520179" y="146304"/>
                  </a:lnTo>
                  <a:lnTo>
                    <a:pt x="525399" y="134239"/>
                  </a:lnTo>
                  <a:lnTo>
                    <a:pt x="537705" y="127635"/>
                  </a:lnTo>
                  <a:lnTo>
                    <a:pt x="552577" y="124841"/>
                  </a:lnTo>
                  <a:lnTo>
                    <a:pt x="565277" y="124333"/>
                  </a:lnTo>
                  <a:lnTo>
                    <a:pt x="571246" y="124333"/>
                  </a:lnTo>
                  <a:lnTo>
                    <a:pt x="571246" y="52133"/>
                  </a:lnTo>
                  <a:lnTo>
                    <a:pt x="548259" y="48768"/>
                  </a:lnTo>
                  <a:lnTo>
                    <a:pt x="529082" y="49022"/>
                  </a:lnTo>
                  <a:lnTo>
                    <a:pt x="517131" y="50927"/>
                  </a:lnTo>
                  <a:lnTo>
                    <a:pt x="507479" y="55880"/>
                  </a:lnTo>
                  <a:lnTo>
                    <a:pt x="495046" y="65659"/>
                  </a:lnTo>
                  <a:lnTo>
                    <a:pt x="507606" y="89154"/>
                  </a:lnTo>
                  <a:lnTo>
                    <a:pt x="510654" y="86995"/>
                  </a:lnTo>
                  <a:lnTo>
                    <a:pt x="519049" y="82550"/>
                  </a:lnTo>
                  <a:lnTo>
                    <a:pt x="530987" y="77978"/>
                  </a:lnTo>
                  <a:lnTo>
                    <a:pt x="545338" y="75946"/>
                  </a:lnTo>
                  <a:lnTo>
                    <a:pt x="555498" y="77089"/>
                  </a:lnTo>
                  <a:lnTo>
                    <a:pt x="563372" y="81026"/>
                  </a:lnTo>
                  <a:lnTo>
                    <a:pt x="568579" y="88265"/>
                  </a:lnTo>
                  <a:lnTo>
                    <a:pt x="570357" y="99314"/>
                  </a:lnTo>
                  <a:lnTo>
                    <a:pt x="570357" y="103759"/>
                  </a:lnTo>
                  <a:lnTo>
                    <a:pt x="562356" y="103759"/>
                  </a:lnTo>
                  <a:lnTo>
                    <a:pt x="541007" y="105156"/>
                  </a:lnTo>
                  <a:lnTo>
                    <a:pt x="515874" y="111125"/>
                  </a:lnTo>
                  <a:lnTo>
                    <a:pt x="494906" y="124841"/>
                  </a:lnTo>
                  <a:lnTo>
                    <a:pt x="486156" y="149225"/>
                  </a:lnTo>
                  <a:lnTo>
                    <a:pt x="489839" y="167132"/>
                  </a:lnTo>
                  <a:lnTo>
                    <a:pt x="499732" y="179959"/>
                  </a:lnTo>
                  <a:lnTo>
                    <a:pt x="513956" y="187706"/>
                  </a:lnTo>
                  <a:lnTo>
                    <a:pt x="530479" y="190246"/>
                  </a:lnTo>
                  <a:lnTo>
                    <a:pt x="549021" y="189865"/>
                  </a:lnTo>
                  <a:lnTo>
                    <a:pt x="559689" y="186944"/>
                  </a:lnTo>
                  <a:lnTo>
                    <a:pt x="566547" y="179197"/>
                  </a:lnTo>
                  <a:lnTo>
                    <a:pt x="573024" y="164592"/>
                  </a:lnTo>
                  <a:lnTo>
                    <a:pt x="573405" y="163957"/>
                  </a:lnTo>
                  <a:lnTo>
                    <a:pt x="574154" y="163957"/>
                  </a:lnTo>
                  <a:lnTo>
                    <a:pt x="573405" y="166878"/>
                  </a:lnTo>
                  <a:lnTo>
                    <a:pt x="573405" y="180086"/>
                  </a:lnTo>
                  <a:lnTo>
                    <a:pt x="577850" y="186690"/>
                  </a:lnTo>
                  <a:lnTo>
                    <a:pt x="622935" y="186690"/>
                  </a:lnTo>
                  <a:lnTo>
                    <a:pt x="622935" y="163957"/>
                  </a:lnTo>
                  <a:lnTo>
                    <a:pt x="622935" y="161671"/>
                  </a:lnTo>
                  <a:close/>
                </a:path>
                <a:path w="719454" h="190500">
                  <a:moveTo>
                    <a:pt x="685901" y="15201"/>
                  </a:moveTo>
                  <a:lnTo>
                    <a:pt x="653161" y="15201"/>
                  </a:lnTo>
                  <a:lnTo>
                    <a:pt x="653161" y="52070"/>
                  </a:lnTo>
                  <a:lnTo>
                    <a:pt x="685901" y="52070"/>
                  </a:lnTo>
                  <a:lnTo>
                    <a:pt x="685901" y="15201"/>
                  </a:lnTo>
                  <a:close/>
                </a:path>
                <a:path w="719454" h="190500">
                  <a:moveTo>
                    <a:pt x="719328" y="159766"/>
                  </a:moveTo>
                  <a:lnTo>
                    <a:pt x="717169" y="160528"/>
                  </a:lnTo>
                  <a:lnTo>
                    <a:pt x="713359" y="160528"/>
                  </a:lnTo>
                  <a:lnTo>
                    <a:pt x="704977" y="159766"/>
                  </a:lnTo>
                  <a:lnTo>
                    <a:pt x="696087" y="156083"/>
                  </a:lnTo>
                  <a:lnTo>
                    <a:pt x="688848" y="148082"/>
                  </a:lnTo>
                  <a:lnTo>
                    <a:pt x="685927" y="133985"/>
                  </a:lnTo>
                  <a:lnTo>
                    <a:pt x="685927" y="77216"/>
                  </a:lnTo>
                  <a:lnTo>
                    <a:pt x="717118" y="77216"/>
                  </a:lnTo>
                  <a:lnTo>
                    <a:pt x="717118" y="52146"/>
                  </a:lnTo>
                  <a:lnTo>
                    <a:pt x="630936" y="52146"/>
                  </a:lnTo>
                  <a:lnTo>
                    <a:pt x="630936" y="77216"/>
                  </a:lnTo>
                  <a:lnTo>
                    <a:pt x="652526" y="77216"/>
                  </a:lnTo>
                  <a:lnTo>
                    <a:pt x="652526" y="137668"/>
                  </a:lnTo>
                  <a:lnTo>
                    <a:pt x="658622" y="164592"/>
                  </a:lnTo>
                  <a:lnTo>
                    <a:pt x="673481" y="179959"/>
                  </a:lnTo>
                  <a:lnTo>
                    <a:pt x="691896" y="186944"/>
                  </a:lnTo>
                  <a:lnTo>
                    <a:pt x="708914" y="188595"/>
                  </a:lnTo>
                  <a:lnTo>
                    <a:pt x="714883" y="188595"/>
                  </a:lnTo>
                  <a:lnTo>
                    <a:pt x="719328" y="187833"/>
                  </a:lnTo>
                  <a:lnTo>
                    <a:pt x="719328" y="160528"/>
                  </a:lnTo>
                  <a:lnTo>
                    <a:pt x="719328" y="159766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26757" y="1805178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544" y="0"/>
                  </a:lnTo>
                </a:path>
              </a:pathLst>
            </a:custGeom>
            <a:ln w="28956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06183" y="1964436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0" y="0"/>
                  </a:moveTo>
                  <a:lnTo>
                    <a:pt x="73025" y="0"/>
                  </a:lnTo>
                </a:path>
              </a:pathLst>
            </a:custGeom>
            <a:ln w="24384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42759" y="1868424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33528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06945" y="185699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212" y="0"/>
                  </a:lnTo>
                </a:path>
              </a:pathLst>
            </a:custGeom>
            <a:ln w="25908">
              <a:solidFill>
                <a:srgbClr val="525F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93052" y="1839467"/>
              <a:ext cx="335280" cy="141605"/>
            </a:xfrm>
            <a:custGeom>
              <a:avLst/>
              <a:gdLst/>
              <a:ahLst/>
              <a:cxnLst/>
              <a:rect l="l" t="t" r="r" b="b"/>
              <a:pathLst>
                <a:path w="335279" h="141605">
                  <a:moveTo>
                    <a:pt x="148844" y="70358"/>
                  </a:moveTo>
                  <a:lnTo>
                    <a:pt x="143002" y="42037"/>
                  </a:lnTo>
                  <a:lnTo>
                    <a:pt x="133350" y="28575"/>
                  </a:lnTo>
                  <a:lnTo>
                    <a:pt x="127127" y="19812"/>
                  </a:lnTo>
                  <a:lnTo>
                    <a:pt x="114808" y="12204"/>
                  </a:lnTo>
                  <a:lnTo>
                    <a:pt x="114808" y="70358"/>
                  </a:lnTo>
                  <a:lnTo>
                    <a:pt x="111633" y="87884"/>
                  </a:lnTo>
                  <a:lnTo>
                    <a:pt x="102997" y="101346"/>
                  </a:lnTo>
                  <a:lnTo>
                    <a:pt x="90297" y="109855"/>
                  </a:lnTo>
                  <a:lnTo>
                    <a:pt x="75057" y="112903"/>
                  </a:lnTo>
                  <a:lnTo>
                    <a:pt x="59436" y="109855"/>
                  </a:lnTo>
                  <a:lnTo>
                    <a:pt x="46609" y="101346"/>
                  </a:lnTo>
                  <a:lnTo>
                    <a:pt x="37846" y="87884"/>
                  </a:lnTo>
                  <a:lnTo>
                    <a:pt x="34671" y="70358"/>
                  </a:lnTo>
                  <a:lnTo>
                    <a:pt x="37846" y="53721"/>
                  </a:lnTo>
                  <a:lnTo>
                    <a:pt x="46609" y="40386"/>
                  </a:lnTo>
                  <a:lnTo>
                    <a:pt x="59436" y="31750"/>
                  </a:lnTo>
                  <a:lnTo>
                    <a:pt x="75057" y="28575"/>
                  </a:lnTo>
                  <a:lnTo>
                    <a:pt x="90297" y="31750"/>
                  </a:lnTo>
                  <a:lnTo>
                    <a:pt x="102997" y="40386"/>
                  </a:lnTo>
                  <a:lnTo>
                    <a:pt x="111633" y="53721"/>
                  </a:lnTo>
                  <a:lnTo>
                    <a:pt x="114808" y="70358"/>
                  </a:lnTo>
                  <a:lnTo>
                    <a:pt x="114808" y="12204"/>
                  </a:lnTo>
                  <a:lnTo>
                    <a:pt x="103505" y="5207"/>
                  </a:lnTo>
                  <a:lnTo>
                    <a:pt x="74422" y="0"/>
                  </a:lnTo>
                  <a:lnTo>
                    <a:pt x="45339" y="5207"/>
                  </a:lnTo>
                  <a:lnTo>
                    <a:pt x="21717" y="19812"/>
                  </a:lnTo>
                  <a:lnTo>
                    <a:pt x="5842" y="42037"/>
                  </a:lnTo>
                  <a:lnTo>
                    <a:pt x="0" y="70358"/>
                  </a:lnTo>
                  <a:lnTo>
                    <a:pt x="5842" y="99187"/>
                  </a:lnTo>
                  <a:lnTo>
                    <a:pt x="21844" y="121666"/>
                  </a:lnTo>
                  <a:lnTo>
                    <a:pt x="45720" y="136271"/>
                  </a:lnTo>
                  <a:lnTo>
                    <a:pt x="75057" y="141478"/>
                  </a:lnTo>
                  <a:lnTo>
                    <a:pt x="103759" y="136271"/>
                  </a:lnTo>
                  <a:lnTo>
                    <a:pt x="127127" y="121666"/>
                  </a:lnTo>
                  <a:lnTo>
                    <a:pt x="133350" y="112903"/>
                  </a:lnTo>
                  <a:lnTo>
                    <a:pt x="143002" y="99187"/>
                  </a:lnTo>
                  <a:lnTo>
                    <a:pt x="148844" y="70358"/>
                  </a:lnTo>
                  <a:close/>
                </a:path>
                <a:path w="335279" h="141605">
                  <a:moveTo>
                    <a:pt x="334772" y="113538"/>
                  </a:moveTo>
                  <a:lnTo>
                    <a:pt x="314706" y="113538"/>
                  </a:lnTo>
                  <a:lnTo>
                    <a:pt x="314706" y="51562"/>
                  </a:lnTo>
                  <a:lnTo>
                    <a:pt x="312039" y="30988"/>
                  </a:lnTo>
                  <a:lnTo>
                    <a:pt x="311912" y="30226"/>
                  </a:lnTo>
                  <a:lnTo>
                    <a:pt x="311658" y="28575"/>
                  </a:lnTo>
                  <a:lnTo>
                    <a:pt x="302895" y="12573"/>
                  </a:lnTo>
                  <a:lnTo>
                    <a:pt x="288544" y="3048"/>
                  </a:lnTo>
                  <a:lnTo>
                    <a:pt x="268859" y="0"/>
                  </a:lnTo>
                  <a:lnTo>
                    <a:pt x="247015" y="4191"/>
                  </a:lnTo>
                  <a:lnTo>
                    <a:pt x="231902" y="13716"/>
                  </a:lnTo>
                  <a:lnTo>
                    <a:pt x="222885" y="24003"/>
                  </a:lnTo>
                  <a:lnTo>
                    <a:pt x="219329" y="30226"/>
                  </a:lnTo>
                  <a:lnTo>
                    <a:pt x="218567" y="30226"/>
                  </a:lnTo>
                  <a:lnTo>
                    <a:pt x="219329" y="27305"/>
                  </a:lnTo>
                  <a:lnTo>
                    <a:pt x="219329" y="8890"/>
                  </a:lnTo>
                  <a:lnTo>
                    <a:pt x="213487" y="3683"/>
                  </a:lnTo>
                  <a:lnTo>
                    <a:pt x="166116" y="3683"/>
                  </a:lnTo>
                  <a:lnTo>
                    <a:pt x="166116" y="28702"/>
                  </a:lnTo>
                  <a:lnTo>
                    <a:pt x="184531" y="28702"/>
                  </a:lnTo>
                  <a:lnTo>
                    <a:pt x="186817" y="30988"/>
                  </a:lnTo>
                  <a:lnTo>
                    <a:pt x="186817" y="113487"/>
                  </a:lnTo>
                  <a:lnTo>
                    <a:pt x="167640" y="113487"/>
                  </a:lnTo>
                  <a:lnTo>
                    <a:pt x="167640" y="138557"/>
                  </a:lnTo>
                  <a:lnTo>
                    <a:pt x="240118" y="138557"/>
                  </a:lnTo>
                  <a:lnTo>
                    <a:pt x="240118" y="113487"/>
                  </a:lnTo>
                  <a:lnTo>
                    <a:pt x="220853" y="113487"/>
                  </a:lnTo>
                  <a:lnTo>
                    <a:pt x="220853" y="78105"/>
                  </a:lnTo>
                  <a:lnTo>
                    <a:pt x="223393" y="60833"/>
                  </a:lnTo>
                  <a:lnTo>
                    <a:pt x="230886" y="45720"/>
                  </a:lnTo>
                  <a:lnTo>
                    <a:pt x="242951" y="35052"/>
                  </a:lnTo>
                  <a:lnTo>
                    <a:pt x="259334" y="30988"/>
                  </a:lnTo>
                  <a:lnTo>
                    <a:pt x="270256" y="33020"/>
                  </a:lnTo>
                  <a:lnTo>
                    <a:pt x="277114" y="38608"/>
                  </a:lnTo>
                  <a:lnTo>
                    <a:pt x="280543" y="47498"/>
                  </a:lnTo>
                  <a:lnTo>
                    <a:pt x="281432" y="58928"/>
                  </a:lnTo>
                  <a:lnTo>
                    <a:pt x="281432" y="138557"/>
                  </a:lnTo>
                  <a:lnTo>
                    <a:pt x="334772" y="138557"/>
                  </a:lnTo>
                  <a:lnTo>
                    <a:pt x="334772" y="113538"/>
                  </a:lnTo>
                  <a:close/>
                </a:path>
              </a:pathLst>
            </a:custGeom>
            <a:solidFill>
              <a:srgbClr val="525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5615" y="1144524"/>
            <a:ext cx="0" cy="972819"/>
          </a:xfrm>
          <a:custGeom>
            <a:avLst/>
            <a:gdLst/>
            <a:ahLst/>
            <a:cxnLst/>
            <a:rect l="l" t="t" r="r" b="b"/>
            <a:pathLst>
              <a:path h="972819">
                <a:moveTo>
                  <a:pt x="0" y="0"/>
                </a:moveTo>
                <a:lnTo>
                  <a:pt x="0" y="972312"/>
                </a:lnTo>
              </a:path>
            </a:pathLst>
          </a:custGeom>
          <a:ln w="12192">
            <a:solidFill>
              <a:srgbClr val="525F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6123" y="1146047"/>
            <a:ext cx="1103630" cy="965835"/>
            <a:chOff x="2516123" y="1146047"/>
            <a:chExt cx="1103630" cy="965835"/>
          </a:xfrm>
        </p:grpSpPr>
        <p:sp>
          <p:nvSpPr>
            <p:cNvPr id="51" name="object 51"/>
            <p:cNvSpPr/>
            <p:nvPr/>
          </p:nvSpPr>
          <p:spPr>
            <a:xfrm>
              <a:off x="2516123" y="1146047"/>
              <a:ext cx="1103630" cy="965835"/>
            </a:xfrm>
            <a:custGeom>
              <a:avLst/>
              <a:gdLst/>
              <a:ahLst/>
              <a:cxnLst/>
              <a:rect l="l" t="t" r="r" b="b"/>
              <a:pathLst>
                <a:path w="1103629" h="965835">
                  <a:moveTo>
                    <a:pt x="1059434" y="0"/>
                  </a:moveTo>
                  <a:lnTo>
                    <a:pt x="43687" y="0"/>
                  </a:lnTo>
                  <a:lnTo>
                    <a:pt x="18923" y="4825"/>
                  </a:lnTo>
                  <a:lnTo>
                    <a:pt x="3937" y="17906"/>
                  </a:lnTo>
                  <a:lnTo>
                    <a:pt x="0" y="37337"/>
                  </a:lnTo>
                  <a:lnTo>
                    <a:pt x="8381" y="61087"/>
                  </a:lnTo>
                  <a:lnTo>
                    <a:pt x="516255" y="940307"/>
                  </a:lnTo>
                  <a:lnTo>
                    <a:pt x="532638" y="959357"/>
                  </a:lnTo>
                  <a:lnTo>
                    <a:pt x="551561" y="965707"/>
                  </a:lnTo>
                  <a:lnTo>
                    <a:pt x="570483" y="959357"/>
                  </a:lnTo>
                  <a:lnTo>
                    <a:pt x="586994" y="940307"/>
                  </a:lnTo>
                  <a:lnTo>
                    <a:pt x="1094739" y="61087"/>
                  </a:lnTo>
                  <a:lnTo>
                    <a:pt x="1103122" y="37337"/>
                  </a:lnTo>
                  <a:lnTo>
                    <a:pt x="1099185" y="17906"/>
                  </a:lnTo>
                  <a:lnTo>
                    <a:pt x="1084199" y="4825"/>
                  </a:lnTo>
                  <a:lnTo>
                    <a:pt x="1059434" y="0"/>
                  </a:lnTo>
                  <a:close/>
                </a:path>
              </a:pathLst>
            </a:custGeom>
            <a:solidFill>
              <a:srgbClr val="465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47415" y="1738883"/>
              <a:ext cx="306070" cy="160020"/>
            </a:xfrm>
            <a:custGeom>
              <a:avLst/>
              <a:gdLst/>
              <a:ahLst/>
              <a:cxnLst/>
              <a:rect l="l" t="t" r="r" b="b"/>
              <a:pathLst>
                <a:path w="306070" h="160019">
                  <a:moveTo>
                    <a:pt x="305816" y="0"/>
                  </a:moveTo>
                  <a:lnTo>
                    <a:pt x="0" y="110743"/>
                  </a:lnTo>
                  <a:lnTo>
                    <a:pt x="28575" y="159765"/>
                  </a:lnTo>
                  <a:lnTo>
                    <a:pt x="262508" y="75564"/>
                  </a:lnTo>
                  <a:lnTo>
                    <a:pt x="30581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7311" y="1728215"/>
              <a:ext cx="314960" cy="30759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54451" y="1199387"/>
              <a:ext cx="123190" cy="14605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28187" y="1200911"/>
              <a:ext cx="123189" cy="14300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3447" y="1200911"/>
              <a:ext cx="91186" cy="14300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697480" y="1392935"/>
              <a:ext cx="740410" cy="387350"/>
            </a:xfrm>
            <a:custGeom>
              <a:avLst/>
              <a:gdLst/>
              <a:ahLst/>
              <a:cxnLst/>
              <a:rect l="l" t="t" r="r" b="b"/>
              <a:pathLst>
                <a:path w="740410" h="387350">
                  <a:moveTo>
                    <a:pt x="740410" y="26543"/>
                  </a:moveTo>
                  <a:lnTo>
                    <a:pt x="324104" y="337566"/>
                  </a:lnTo>
                  <a:lnTo>
                    <a:pt x="323342" y="337566"/>
                  </a:lnTo>
                  <a:lnTo>
                    <a:pt x="323342" y="336931"/>
                  </a:lnTo>
                  <a:lnTo>
                    <a:pt x="720471" y="762"/>
                  </a:lnTo>
                  <a:lnTo>
                    <a:pt x="717550" y="0"/>
                  </a:lnTo>
                  <a:lnTo>
                    <a:pt x="29210" y="0"/>
                  </a:lnTo>
                  <a:lnTo>
                    <a:pt x="12446" y="3175"/>
                  </a:lnTo>
                  <a:lnTo>
                    <a:pt x="2540" y="11938"/>
                  </a:lnTo>
                  <a:lnTo>
                    <a:pt x="0" y="24765"/>
                  </a:lnTo>
                  <a:lnTo>
                    <a:pt x="5588" y="40513"/>
                  </a:lnTo>
                  <a:lnTo>
                    <a:pt x="159385" y="307467"/>
                  </a:lnTo>
                  <a:lnTo>
                    <a:pt x="382905" y="386842"/>
                  </a:lnTo>
                  <a:lnTo>
                    <a:pt x="519684" y="337566"/>
                  </a:lnTo>
                  <a:lnTo>
                    <a:pt x="574929" y="317754"/>
                  </a:lnTo>
                  <a:lnTo>
                    <a:pt x="735203" y="40513"/>
                  </a:lnTo>
                  <a:lnTo>
                    <a:pt x="738124" y="36068"/>
                  </a:lnTo>
                  <a:lnTo>
                    <a:pt x="739648" y="30861"/>
                  </a:lnTo>
                  <a:lnTo>
                    <a:pt x="740410" y="26543"/>
                  </a:lnTo>
                  <a:close/>
                </a:path>
              </a:pathLst>
            </a:custGeom>
            <a:solidFill>
              <a:srgbClr val="52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7020" y="1392935"/>
              <a:ext cx="612140" cy="351790"/>
            </a:xfrm>
            <a:custGeom>
              <a:avLst/>
              <a:gdLst/>
              <a:ahLst/>
              <a:cxnLst/>
              <a:rect l="l" t="t" r="r" b="b"/>
              <a:pathLst>
                <a:path w="612139" h="351789">
                  <a:moveTo>
                    <a:pt x="219837" y="72263"/>
                  </a:moveTo>
                  <a:lnTo>
                    <a:pt x="196469" y="31496"/>
                  </a:lnTo>
                  <a:lnTo>
                    <a:pt x="192659" y="27051"/>
                  </a:lnTo>
                  <a:lnTo>
                    <a:pt x="188341" y="16764"/>
                  </a:lnTo>
                  <a:lnTo>
                    <a:pt x="176530" y="16764"/>
                  </a:lnTo>
                  <a:lnTo>
                    <a:pt x="170561" y="28575"/>
                  </a:lnTo>
                  <a:lnTo>
                    <a:pt x="167640" y="33020"/>
                  </a:lnTo>
                  <a:lnTo>
                    <a:pt x="121158" y="118745"/>
                  </a:lnTo>
                  <a:lnTo>
                    <a:pt x="13462" y="118745"/>
                  </a:lnTo>
                  <a:lnTo>
                    <a:pt x="4953" y="120015"/>
                  </a:lnTo>
                  <a:lnTo>
                    <a:pt x="254" y="123698"/>
                  </a:lnTo>
                  <a:lnTo>
                    <a:pt x="0" y="129667"/>
                  </a:lnTo>
                  <a:lnTo>
                    <a:pt x="5207" y="138049"/>
                  </a:lnTo>
                  <a:lnTo>
                    <a:pt x="90170" y="236347"/>
                  </a:lnTo>
                  <a:lnTo>
                    <a:pt x="62865" y="302133"/>
                  </a:lnTo>
                  <a:lnTo>
                    <a:pt x="64897" y="305943"/>
                  </a:lnTo>
                  <a:lnTo>
                    <a:pt x="72898" y="303657"/>
                  </a:lnTo>
                  <a:lnTo>
                    <a:pt x="81661" y="299339"/>
                  </a:lnTo>
                  <a:lnTo>
                    <a:pt x="85725" y="296926"/>
                  </a:lnTo>
                  <a:lnTo>
                    <a:pt x="115951" y="230378"/>
                  </a:lnTo>
                  <a:lnTo>
                    <a:pt x="48006" y="149098"/>
                  </a:lnTo>
                  <a:lnTo>
                    <a:pt x="132969" y="149098"/>
                  </a:lnTo>
                  <a:lnTo>
                    <a:pt x="182372" y="72263"/>
                  </a:lnTo>
                  <a:lnTo>
                    <a:pt x="219837" y="72263"/>
                  </a:lnTo>
                  <a:close/>
                </a:path>
                <a:path w="612139" h="351789">
                  <a:moveTo>
                    <a:pt x="495033" y="0"/>
                  </a:moveTo>
                  <a:lnTo>
                    <a:pt x="452234" y="0"/>
                  </a:lnTo>
                  <a:lnTo>
                    <a:pt x="153924" y="322326"/>
                  </a:lnTo>
                  <a:lnTo>
                    <a:pt x="153924" y="323088"/>
                  </a:lnTo>
                  <a:lnTo>
                    <a:pt x="495033" y="0"/>
                  </a:lnTo>
                  <a:close/>
                </a:path>
                <a:path w="612139" h="351789">
                  <a:moveTo>
                    <a:pt x="539496" y="155448"/>
                  </a:moveTo>
                  <a:lnTo>
                    <a:pt x="234696" y="351028"/>
                  </a:lnTo>
                  <a:lnTo>
                    <a:pt x="234696" y="351663"/>
                  </a:lnTo>
                  <a:lnTo>
                    <a:pt x="235331" y="351663"/>
                  </a:lnTo>
                  <a:lnTo>
                    <a:pt x="513715" y="199517"/>
                  </a:lnTo>
                  <a:lnTo>
                    <a:pt x="539496" y="155448"/>
                  </a:lnTo>
                  <a:close/>
                </a:path>
                <a:path w="612139" h="351789">
                  <a:moveTo>
                    <a:pt x="612140" y="25908"/>
                  </a:moveTo>
                  <a:lnTo>
                    <a:pt x="612013" y="16637"/>
                  </a:lnTo>
                  <a:lnTo>
                    <a:pt x="608457" y="9017"/>
                  </a:lnTo>
                  <a:lnTo>
                    <a:pt x="601853" y="3429"/>
                  </a:lnTo>
                  <a:lnTo>
                    <a:pt x="592201" y="0"/>
                  </a:lnTo>
                  <a:lnTo>
                    <a:pt x="193548" y="337439"/>
                  </a:lnTo>
                  <a:lnTo>
                    <a:pt x="193548" y="338201"/>
                  </a:lnTo>
                  <a:lnTo>
                    <a:pt x="194310" y="338201"/>
                  </a:lnTo>
                  <a:lnTo>
                    <a:pt x="612140" y="25908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09391" y="1465198"/>
              <a:ext cx="135889" cy="76835"/>
            </a:xfrm>
            <a:prstGeom prst="rect">
              <a:avLst/>
            </a:prstGeom>
          </p:spPr>
        </p:pic>
      </p:grp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46882" y="4578858"/>
            <a:ext cx="2434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solidFill>
                  <a:srgbClr val="45454A"/>
                </a:solidFill>
                <a:latin typeface="Calibri"/>
                <a:cs typeface="Calibri"/>
              </a:rPr>
              <a:t>September</a:t>
            </a:r>
            <a:r>
              <a:rPr sz="2000" b="1" spc="235" dirty="0">
                <a:solidFill>
                  <a:srgbClr val="45454A"/>
                </a:solidFill>
                <a:latin typeface="Calibri"/>
                <a:cs typeface="Calibri"/>
              </a:rPr>
              <a:t> </a:t>
            </a:r>
            <a:r>
              <a:rPr sz="2000" b="1" spc="95" dirty="0">
                <a:solidFill>
                  <a:srgbClr val="45454A"/>
                </a:solidFill>
                <a:latin typeface="Calibri"/>
                <a:cs typeface="Calibri"/>
              </a:rPr>
              <a:t>12,</a:t>
            </a:r>
            <a:r>
              <a:rPr sz="2000" b="1" spc="375" dirty="0">
                <a:solidFill>
                  <a:srgbClr val="45454A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45454A"/>
                </a:solidFill>
                <a:latin typeface="Calibri"/>
                <a:cs typeface="Calibri"/>
              </a:rPr>
              <a:t>2016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7930" y="3018154"/>
            <a:ext cx="5460365" cy="1463675"/>
            <a:chOff x="1987930" y="3018154"/>
            <a:chExt cx="5460365" cy="1463675"/>
          </a:xfrm>
        </p:grpSpPr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87930" y="3018154"/>
              <a:ext cx="5459984" cy="487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28238" y="3505834"/>
              <a:ext cx="3573779" cy="487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44291" y="3993464"/>
              <a:ext cx="2667381" cy="487984"/>
            </a:xfrm>
            <a:prstGeom prst="rect">
              <a:avLst/>
            </a:prstGeom>
          </p:spPr>
        </p:pic>
      </p:grp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1198" y="6445707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Title 65">
            <a:extLst>
              <a:ext uri="{FF2B5EF4-FFF2-40B4-BE49-F238E27FC236}">
                <a16:creationId xmlns:a16="http://schemas.microsoft.com/office/drawing/2014/main" id="{745189F0-FA07-2976-ACC3-5B387CAF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ESSA Hub Committee – Sept 12,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3106"/>
            <a:ext cx="7002780" cy="13150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English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learner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progress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measure(s)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“Other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indicator”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quality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success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Participation</a:t>
            </a:r>
            <a:r>
              <a:rPr sz="2400" b="1" spc="-1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3010627"/>
            <a:ext cx="5102225" cy="8756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Long-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term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goals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interim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measures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size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reporting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rules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4340" y="3927729"/>
            <a:ext cx="808863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92773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667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Method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identifying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exiting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and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4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660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English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learner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policy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(1</a:t>
            </a:r>
            <a:r>
              <a:rPr sz="2400" b="1" baseline="24305" dirty="0">
                <a:solidFill>
                  <a:srgbClr val="5C666F"/>
                </a:solidFill>
                <a:latin typeface="Calibri"/>
                <a:cs typeface="Calibri"/>
              </a:rPr>
              <a:t>st</a:t>
            </a:r>
            <a:r>
              <a:rPr sz="2400" b="1" spc="217" baseline="2430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US)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(shared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6138" y="334645"/>
            <a:ext cx="6798309" cy="3612515"/>
            <a:chOff x="1366138" y="334645"/>
            <a:chExt cx="6798309" cy="36125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6138" y="334645"/>
              <a:ext cx="6798309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9434" y="883285"/>
              <a:ext cx="5745480" cy="5486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85331" y="2631947"/>
              <a:ext cx="1407160" cy="1315720"/>
            </a:xfrm>
            <a:custGeom>
              <a:avLst/>
              <a:gdLst/>
              <a:ahLst/>
              <a:cxnLst/>
              <a:rect l="l" t="t" r="r" b="b"/>
              <a:pathLst>
                <a:path w="1407159" h="1315720">
                  <a:moveTo>
                    <a:pt x="703325" y="0"/>
                  </a:moveTo>
                  <a:lnTo>
                    <a:pt x="653090" y="1650"/>
                  </a:lnTo>
                  <a:lnTo>
                    <a:pt x="603809" y="6529"/>
                  </a:lnTo>
                  <a:lnTo>
                    <a:pt x="555601" y="14524"/>
                  </a:lnTo>
                  <a:lnTo>
                    <a:pt x="508586" y="25525"/>
                  </a:lnTo>
                  <a:lnTo>
                    <a:pt x="462882" y="39419"/>
                  </a:lnTo>
                  <a:lnTo>
                    <a:pt x="418607" y="56097"/>
                  </a:lnTo>
                  <a:lnTo>
                    <a:pt x="375882" y="75446"/>
                  </a:lnTo>
                  <a:lnTo>
                    <a:pt x="334825" y="97355"/>
                  </a:lnTo>
                  <a:lnTo>
                    <a:pt x="295555" y="121714"/>
                  </a:lnTo>
                  <a:lnTo>
                    <a:pt x="258191" y="148410"/>
                  </a:lnTo>
                  <a:lnTo>
                    <a:pt x="222851" y="177333"/>
                  </a:lnTo>
                  <a:lnTo>
                    <a:pt x="189655" y="208372"/>
                  </a:lnTo>
                  <a:lnTo>
                    <a:pt x="158722" y="241415"/>
                  </a:lnTo>
                  <a:lnTo>
                    <a:pt x="130170" y="276350"/>
                  </a:lnTo>
                  <a:lnTo>
                    <a:pt x="104119" y="313068"/>
                  </a:lnTo>
                  <a:lnTo>
                    <a:pt x="80687" y="351456"/>
                  </a:lnTo>
                  <a:lnTo>
                    <a:pt x="59994" y="391404"/>
                  </a:lnTo>
                  <a:lnTo>
                    <a:pt x="42158" y="432799"/>
                  </a:lnTo>
                  <a:lnTo>
                    <a:pt x="27298" y="475532"/>
                  </a:lnTo>
                  <a:lnTo>
                    <a:pt x="15533" y="519490"/>
                  </a:lnTo>
                  <a:lnTo>
                    <a:pt x="6983" y="564562"/>
                  </a:lnTo>
                  <a:lnTo>
                    <a:pt x="1765" y="610638"/>
                  </a:lnTo>
                  <a:lnTo>
                    <a:pt x="0" y="657605"/>
                  </a:lnTo>
                  <a:lnTo>
                    <a:pt x="1765" y="704573"/>
                  </a:lnTo>
                  <a:lnTo>
                    <a:pt x="6983" y="750649"/>
                  </a:lnTo>
                  <a:lnTo>
                    <a:pt x="15533" y="795721"/>
                  </a:lnTo>
                  <a:lnTo>
                    <a:pt x="27298" y="839679"/>
                  </a:lnTo>
                  <a:lnTo>
                    <a:pt x="42158" y="882412"/>
                  </a:lnTo>
                  <a:lnTo>
                    <a:pt x="59994" y="923807"/>
                  </a:lnTo>
                  <a:lnTo>
                    <a:pt x="80687" y="963755"/>
                  </a:lnTo>
                  <a:lnTo>
                    <a:pt x="104119" y="1002143"/>
                  </a:lnTo>
                  <a:lnTo>
                    <a:pt x="130170" y="1038861"/>
                  </a:lnTo>
                  <a:lnTo>
                    <a:pt x="158722" y="1073796"/>
                  </a:lnTo>
                  <a:lnTo>
                    <a:pt x="189655" y="1106839"/>
                  </a:lnTo>
                  <a:lnTo>
                    <a:pt x="222851" y="1137878"/>
                  </a:lnTo>
                  <a:lnTo>
                    <a:pt x="258191" y="1166801"/>
                  </a:lnTo>
                  <a:lnTo>
                    <a:pt x="295555" y="1193497"/>
                  </a:lnTo>
                  <a:lnTo>
                    <a:pt x="334825" y="1217856"/>
                  </a:lnTo>
                  <a:lnTo>
                    <a:pt x="375882" y="1239765"/>
                  </a:lnTo>
                  <a:lnTo>
                    <a:pt x="418607" y="1259114"/>
                  </a:lnTo>
                  <a:lnTo>
                    <a:pt x="462882" y="1275792"/>
                  </a:lnTo>
                  <a:lnTo>
                    <a:pt x="508586" y="1289686"/>
                  </a:lnTo>
                  <a:lnTo>
                    <a:pt x="555601" y="1300687"/>
                  </a:lnTo>
                  <a:lnTo>
                    <a:pt x="603809" y="1308682"/>
                  </a:lnTo>
                  <a:lnTo>
                    <a:pt x="653090" y="1313561"/>
                  </a:lnTo>
                  <a:lnTo>
                    <a:pt x="703325" y="1315212"/>
                  </a:lnTo>
                  <a:lnTo>
                    <a:pt x="753561" y="1313561"/>
                  </a:lnTo>
                  <a:lnTo>
                    <a:pt x="802842" y="1308682"/>
                  </a:lnTo>
                  <a:lnTo>
                    <a:pt x="851050" y="1300687"/>
                  </a:lnTo>
                  <a:lnTo>
                    <a:pt x="898065" y="1289686"/>
                  </a:lnTo>
                  <a:lnTo>
                    <a:pt x="943769" y="1275792"/>
                  </a:lnTo>
                  <a:lnTo>
                    <a:pt x="988044" y="1259114"/>
                  </a:lnTo>
                  <a:lnTo>
                    <a:pt x="1030769" y="1239765"/>
                  </a:lnTo>
                  <a:lnTo>
                    <a:pt x="1071826" y="1217856"/>
                  </a:lnTo>
                  <a:lnTo>
                    <a:pt x="1111096" y="1193497"/>
                  </a:lnTo>
                  <a:lnTo>
                    <a:pt x="1148460" y="1166801"/>
                  </a:lnTo>
                  <a:lnTo>
                    <a:pt x="1183800" y="1137878"/>
                  </a:lnTo>
                  <a:lnTo>
                    <a:pt x="1216996" y="1106839"/>
                  </a:lnTo>
                  <a:lnTo>
                    <a:pt x="1247929" y="1073796"/>
                  </a:lnTo>
                  <a:lnTo>
                    <a:pt x="1276481" y="1038861"/>
                  </a:lnTo>
                  <a:lnTo>
                    <a:pt x="1302532" y="1002143"/>
                  </a:lnTo>
                  <a:lnTo>
                    <a:pt x="1325964" y="963755"/>
                  </a:lnTo>
                  <a:lnTo>
                    <a:pt x="1346657" y="923807"/>
                  </a:lnTo>
                  <a:lnTo>
                    <a:pt x="1364493" y="882412"/>
                  </a:lnTo>
                  <a:lnTo>
                    <a:pt x="1379353" y="839679"/>
                  </a:lnTo>
                  <a:lnTo>
                    <a:pt x="1391118" y="795721"/>
                  </a:lnTo>
                  <a:lnTo>
                    <a:pt x="1399668" y="750649"/>
                  </a:lnTo>
                  <a:lnTo>
                    <a:pt x="1404886" y="704573"/>
                  </a:lnTo>
                  <a:lnTo>
                    <a:pt x="1406651" y="657605"/>
                  </a:lnTo>
                  <a:lnTo>
                    <a:pt x="1404886" y="610638"/>
                  </a:lnTo>
                  <a:lnTo>
                    <a:pt x="1399668" y="564562"/>
                  </a:lnTo>
                  <a:lnTo>
                    <a:pt x="1391118" y="519490"/>
                  </a:lnTo>
                  <a:lnTo>
                    <a:pt x="1379353" y="475532"/>
                  </a:lnTo>
                  <a:lnTo>
                    <a:pt x="1364493" y="432799"/>
                  </a:lnTo>
                  <a:lnTo>
                    <a:pt x="1346657" y="391404"/>
                  </a:lnTo>
                  <a:lnTo>
                    <a:pt x="1325964" y="351456"/>
                  </a:lnTo>
                  <a:lnTo>
                    <a:pt x="1302532" y="313068"/>
                  </a:lnTo>
                  <a:lnTo>
                    <a:pt x="1276481" y="276350"/>
                  </a:lnTo>
                  <a:lnTo>
                    <a:pt x="1247929" y="241415"/>
                  </a:lnTo>
                  <a:lnTo>
                    <a:pt x="1216996" y="208372"/>
                  </a:lnTo>
                  <a:lnTo>
                    <a:pt x="1183800" y="177333"/>
                  </a:lnTo>
                  <a:lnTo>
                    <a:pt x="1148460" y="148410"/>
                  </a:lnTo>
                  <a:lnTo>
                    <a:pt x="1111096" y="121714"/>
                  </a:lnTo>
                  <a:lnTo>
                    <a:pt x="1071826" y="97355"/>
                  </a:lnTo>
                  <a:lnTo>
                    <a:pt x="1030769" y="75446"/>
                  </a:lnTo>
                  <a:lnTo>
                    <a:pt x="988044" y="56097"/>
                  </a:lnTo>
                  <a:lnTo>
                    <a:pt x="943769" y="39419"/>
                  </a:lnTo>
                  <a:lnTo>
                    <a:pt x="898065" y="25525"/>
                  </a:lnTo>
                  <a:lnTo>
                    <a:pt x="851050" y="14524"/>
                  </a:lnTo>
                  <a:lnTo>
                    <a:pt x="802842" y="6529"/>
                  </a:lnTo>
                  <a:lnTo>
                    <a:pt x="753561" y="1650"/>
                  </a:lnTo>
                  <a:lnTo>
                    <a:pt x="7033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235" y="2995371"/>
            <a:ext cx="810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endParaRPr sz="1800">
              <a:latin typeface="Calibri"/>
              <a:cs typeface="Calibri"/>
            </a:endParaRPr>
          </a:p>
          <a:p>
            <a:pPr marR="5969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F8E04DD-F543-1E1D-0642-E24157A7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Accountability Decision Points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3106"/>
            <a:ext cx="8143875" cy="16751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Measures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“other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indicator”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400" b="1" spc="-1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Other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measures/indicators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specified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but</a:t>
            </a:r>
            <a:r>
              <a:rPr sz="2400" b="1" i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i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5C666F"/>
                </a:solidFill>
                <a:latin typeface="Calibri"/>
                <a:cs typeface="Calibri"/>
              </a:rPr>
              <a:t>need 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i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address</a:t>
            </a:r>
            <a:r>
              <a:rPr sz="2400" b="1" i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weighting</a:t>
            </a:r>
            <a:r>
              <a:rPr sz="2400" b="1" i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i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C666F"/>
                </a:solidFill>
                <a:latin typeface="Calibri"/>
                <a:cs typeface="Calibri"/>
              </a:rPr>
              <a:t>those</a:t>
            </a:r>
            <a:r>
              <a:rPr sz="2400" b="1" i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C666F"/>
                </a:solidFill>
                <a:latin typeface="Calibri"/>
                <a:cs typeface="Calibri"/>
              </a:rPr>
              <a:t>indicators)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082" y="608965"/>
            <a:ext cx="3765677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7D90AB-35BA-8116-41C1-76EABD628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Opportunities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1130"/>
            <a:ext cx="7353300" cy="3733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“A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single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statewide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system”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§200.12(a)(1)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Participation/opt-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out/achievement</a:t>
            </a:r>
            <a:r>
              <a:rPr sz="2200" spc="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calculations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Alternative</a:t>
            </a:r>
            <a:r>
              <a:rPr sz="22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Campus</a:t>
            </a:r>
            <a:r>
              <a:rPr sz="22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frameworks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READ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Act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bonus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points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Timeline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Implementation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2017-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18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identification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(with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2016-17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data)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due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dates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-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March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2017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July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2017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Reporting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Privacy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Concerns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5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Privacy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vs.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reporting-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needs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clarification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184" y="334645"/>
            <a:ext cx="8413115" cy="1097280"/>
            <a:chOff x="564184" y="334645"/>
            <a:chExt cx="841311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184" y="334645"/>
              <a:ext cx="8412988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1560" y="883285"/>
              <a:ext cx="3355213" cy="54863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E4C7DB-E9EB-E5A9-6404-6C48DB03D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Concerns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3106"/>
            <a:ext cx="8152130" cy="29978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Reporting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“each”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major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racial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ethnic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group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4-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grad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rate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(and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also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extended)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Parent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excuses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counted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non-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proficient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non-participants</a:t>
            </a:r>
            <a:endParaRPr sz="2400">
              <a:latin typeface="Calibri"/>
              <a:cs typeface="Calibri"/>
            </a:endParaRPr>
          </a:p>
          <a:p>
            <a:pPr marL="241300" marR="37592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95%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participation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(including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parent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excusals)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included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an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impact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ratings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weighting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indicators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Alternative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Campus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Frameworks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6323" y="334645"/>
            <a:ext cx="5253355" cy="1097280"/>
            <a:chOff x="2076323" y="334645"/>
            <a:chExt cx="525335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1103" y="334645"/>
              <a:ext cx="5108194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6323" y="883285"/>
              <a:ext cx="5239638" cy="54863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7A7FEC-11DC-5614-031C-D15B76E46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Misalignment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4" y="6165456"/>
            <a:ext cx="1002665" cy="515620"/>
            <a:chOff x="7800544" y="6165456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3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4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11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2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8" y="6296125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198" y="6296125"/>
              <a:ext cx="329256" cy="186846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9457" y="1398092"/>
            <a:ext cx="8166100" cy="3201670"/>
            <a:chOff x="689457" y="1398092"/>
            <a:chExt cx="8166100" cy="320167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8557" y="1398092"/>
              <a:ext cx="7328789" cy="6403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95904" y="2038857"/>
              <a:ext cx="3806190" cy="6400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3002" y="2678937"/>
              <a:ext cx="5160010" cy="6400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457" y="3319272"/>
              <a:ext cx="4217289" cy="6400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30241" y="3319272"/>
              <a:ext cx="1410208" cy="6400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38773" y="3319272"/>
              <a:ext cx="2916554" cy="6400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8488" y="3959351"/>
              <a:ext cx="2084197" cy="640080"/>
            </a:xfrm>
            <a:prstGeom prst="rect">
              <a:avLst/>
            </a:prstGeom>
          </p:spPr>
        </p:pic>
      </p:grp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39" y="6378651"/>
            <a:ext cx="1689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52E4F372-82BD-28E0-0741-76F3A0FE2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Proposed Accountability Regulations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4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5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12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3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7" y="6296124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98" y="6296124"/>
              <a:ext cx="329256" cy="1868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4298" y="386206"/>
              <a:ext cx="5643245" cy="548639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56278" y="2226995"/>
            <a:ext cx="5006340" cy="3913504"/>
            <a:chOff x="3756278" y="2226995"/>
            <a:chExt cx="5006340" cy="3913504"/>
          </a:xfrm>
        </p:grpSpPr>
        <p:sp>
          <p:nvSpPr>
            <p:cNvPr id="17" name="object 17"/>
            <p:cNvSpPr/>
            <p:nvPr/>
          </p:nvSpPr>
          <p:spPr>
            <a:xfrm>
              <a:off x="3756279" y="2226995"/>
              <a:ext cx="5006340" cy="3913504"/>
            </a:xfrm>
            <a:custGeom>
              <a:avLst/>
              <a:gdLst/>
              <a:ahLst/>
              <a:cxnLst/>
              <a:rect l="l" t="t" r="r" b="b"/>
              <a:pathLst>
                <a:path w="5006340" h="3913504">
                  <a:moveTo>
                    <a:pt x="5005946" y="0"/>
                  </a:moveTo>
                  <a:lnTo>
                    <a:pt x="2669413" y="0"/>
                  </a:lnTo>
                  <a:lnTo>
                    <a:pt x="0" y="0"/>
                  </a:lnTo>
                  <a:lnTo>
                    <a:pt x="0" y="3913124"/>
                  </a:lnTo>
                  <a:lnTo>
                    <a:pt x="2669413" y="3913124"/>
                  </a:lnTo>
                  <a:lnTo>
                    <a:pt x="5005946" y="3913124"/>
                  </a:lnTo>
                  <a:lnTo>
                    <a:pt x="5005946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78295" y="4713732"/>
              <a:ext cx="1407160" cy="1315720"/>
            </a:xfrm>
            <a:custGeom>
              <a:avLst/>
              <a:gdLst/>
              <a:ahLst/>
              <a:cxnLst/>
              <a:rect l="l" t="t" r="r" b="b"/>
              <a:pathLst>
                <a:path w="1407159" h="1315720">
                  <a:moveTo>
                    <a:pt x="703326" y="0"/>
                  </a:moveTo>
                  <a:lnTo>
                    <a:pt x="653090" y="1650"/>
                  </a:lnTo>
                  <a:lnTo>
                    <a:pt x="603809" y="6529"/>
                  </a:lnTo>
                  <a:lnTo>
                    <a:pt x="555601" y="14524"/>
                  </a:lnTo>
                  <a:lnTo>
                    <a:pt x="508586" y="25525"/>
                  </a:lnTo>
                  <a:lnTo>
                    <a:pt x="462882" y="39419"/>
                  </a:lnTo>
                  <a:lnTo>
                    <a:pt x="418607" y="56097"/>
                  </a:lnTo>
                  <a:lnTo>
                    <a:pt x="375882" y="75446"/>
                  </a:lnTo>
                  <a:lnTo>
                    <a:pt x="334825" y="97355"/>
                  </a:lnTo>
                  <a:lnTo>
                    <a:pt x="295555" y="121714"/>
                  </a:lnTo>
                  <a:lnTo>
                    <a:pt x="258191" y="148410"/>
                  </a:lnTo>
                  <a:lnTo>
                    <a:pt x="222851" y="177333"/>
                  </a:lnTo>
                  <a:lnTo>
                    <a:pt x="189655" y="208372"/>
                  </a:lnTo>
                  <a:lnTo>
                    <a:pt x="158722" y="241415"/>
                  </a:lnTo>
                  <a:lnTo>
                    <a:pt x="130170" y="276350"/>
                  </a:lnTo>
                  <a:lnTo>
                    <a:pt x="104119" y="313068"/>
                  </a:lnTo>
                  <a:lnTo>
                    <a:pt x="80687" y="351456"/>
                  </a:lnTo>
                  <a:lnTo>
                    <a:pt x="59994" y="391404"/>
                  </a:lnTo>
                  <a:lnTo>
                    <a:pt x="42158" y="432799"/>
                  </a:lnTo>
                  <a:lnTo>
                    <a:pt x="27298" y="475532"/>
                  </a:lnTo>
                  <a:lnTo>
                    <a:pt x="15533" y="519490"/>
                  </a:lnTo>
                  <a:lnTo>
                    <a:pt x="6983" y="564562"/>
                  </a:lnTo>
                  <a:lnTo>
                    <a:pt x="1765" y="610638"/>
                  </a:lnTo>
                  <a:lnTo>
                    <a:pt x="0" y="657606"/>
                  </a:lnTo>
                  <a:lnTo>
                    <a:pt x="1765" y="704569"/>
                  </a:lnTo>
                  <a:lnTo>
                    <a:pt x="6983" y="750641"/>
                  </a:lnTo>
                  <a:lnTo>
                    <a:pt x="15533" y="795710"/>
                  </a:lnTo>
                  <a:lnTo>
                    <a:pt x="27298" y="839666"/>
                  </a:lnTo>
                  <a:lnTo>
                    <a:pt x="42158" y="882397"/>
                  </a:lnTo>
                  <a:lnTo>
                    <a:pt x="59994" y="923791"/>
                  </a:lnTo>
                  <a:lnTo>
                    <a:pt x="80687" y="963738"/>
                  </a:lnTo>
                  <a:lnTo>
                    <a:pt x="104119" y="1002126"/>
                  </a:lnTo>
                  <a:lnTo>
                    <a:pt x="130170" y="1038844"/>
                  </a:lnTo>
                  <a:lnTo>
                    <a:pt x="158722" y="1073781"/>
                  </a:lnTo>
                  <a:lnTo>
                    <a:pt x="189655" y="1106824"/>
                  </a:lnTo>
                  <a:lnTo>
                    <a:pt x="222851" y="1137864"/>
                  </a:lnTo>
                  <a:lnTo>
                    <a:pt x="258191" y="1166789"/>
                  </a:lnTo>
                  <a:lnTo>
                    <a:pt x="295555" y="1193487"/>
                  </a:lnTo>
                  <a:lnTo>
                    <a:pt x="334825" y="1217847"/>
                  </a:lnTo>
                  <a:lnTo>
                    <a:pt x="375882" y="1239758"/>
                  </a:lnTo>
                  <a:lnTo>
                    <a:pt x="418607" y="1259108"/>
                  </a:lnTo>
                  <a:lnTo>
                    <a:pt x="462882" y="1275787"/>
                  </a:lnTo>
                  <a:lnTo>
                    <a:pt x="508586" y="1289683"/>
                  </a:lnTo>
                  <a:lnTo>
                    <a:pt x="555601" y="1300685"/>
                  </a:lnTo>
                  <a:lnTo>
                    <a:pt x="603809" y="1308681"/>
                  </a:lnTo>
                  <a:lnTo>
                    <a:pt x="653090" y="1313560"/>
                  </a:lnTo>
                  <a:lnTo>
                    <a:pt x="703326" y="1315212"/>
                  </a:lnTo>
                  <a:lnTo>
                    <a:pt x="753561" y="1313560"/>
                  </a:lnTo>
                  <a:lnTo>
                    <a:pt x="802842" y="1308681"/>
                  </a:lnTo>
                  <a:lnTo>
                    <a:pt x="851050" y="1300685"/>
                  </a:lnTo>
                  <a:lnTo>
                    <a:pt x="898065" y="1289683"/>
                  </a:lnTo>
                  <a:lnTo>
                    <a:pt x="943769" y="1275787"/>
                  </a:lnTo>
                  <a:lnTo>
                    <a:pt x="988044" y="1259108"/>
                  </a:lnTo>
                  <a:lnTo>
                    <a:pt x="1030769" y="1239758"/>
                  </a:lnTo>
                  <a:lnTo>
                    <a:pt x="1071826" y="1217847"/>
                  </a:lnTo>
                  <a:lnTo>
                    <a:pt x="1111096" y="1193487"/>
                  </a:lnTo>
                  <a:lnTo>
                    <a:pt x="1148460" y="1166789"/>
                  </a:lnTo>
                  <a:lnTo>
                    <a:pt x="1183800" y="1137864"/>
                  </a:lnTo>
                  <a:lnTo>
                    <a:pt x="1216996" y="1106824"/>
                  </a:lnTo>
                  <a:lnTo>
                    <a:pt x="1247929" y="1073781"/>
                  </a:lnTo>
                  <a:lnTo>
                    <a:pt x="1276481" y="1038844"/>
                  </a:lnTo>
                  <a:lnTo>
                    <a:pt x="1302532" y="1002126"/>
                  </a:lnTo>
                  <a:lnTo>
                    <a:pt x="1325964" y="963738"/>
                  </a:lnTo>
                  <a:lnTo>
                    <a:pt x="1346657" y="923791"/>
                  </a:lnTo>
                  <a:lnTo>
                    <a:pt x="1364493" y="882397"/>
                  </a:lnTo>
                  <a:lnTo>
                    <a:pt x="1379353" y="839666"/>
                  </a:lnTo>
                  <a:lnTo>
                    <a:pt x="1391118" y="795710"/>
                  </a:lnTo>
                  <a:lnTo>
                    <a:pt x="1399668" y="750641"/>
                  </a:lnTo>
                  <a:lnTo>
                    <a:pt x="1404886" y="704569"/>
                  </a:lnTo>
                  <a:lnTo>
                    <a:pt x="1406652" y="657606"/>
                  </a:lnTo>
                  <a:lnTo>
                    <a:pt x="1404886" y="610638"/>
                  </a:lnTo>
                  <a:lnTo>
                    <a:pt x="1399668" y="564562"/>
                  </a:lnTo>
                  <a:lnTo>
                    <a:pt x="1391118" y="519490"/>
                  </a:lnTo>
                  <a:lnTo>
                    <a:pt x="1379353" y="475532"/>
                  </a:lnTo>
                  <a:lnTo>
                    <a:pt x="1364493" y="432799"/>
                  </a:lnTo>
                  <a:lnTo>
                    <a:pt x="1346657" y="391404"/>
                  </a:lnTo>
                  <a:lnTo>
                    <a:pt x="1325964" y="351456"/>
                  </a:lnTo>
                  <a:lnTo>
                    <a:pt x="1302532" y="313068"/>
                  </a:lnTo>
                  <a:lnTo>
                    <a:pt x="1276481" y="276350"/>
                  </a:lnTo>
                  <a:lnTo>
                    <a:pt x="1247929" y="241415"/>
                  </a:lnTo>
                  <a:lnTo>
                    <a:pt x="1216996" y="208372"/>
                  </a:lnTo>
                  <a:lnTo>
                    <a:pt x="1183800" y="177333"/>
                  </a:lnTo>
                  <a:lnTo>
                    <a:pt x="1148460" y="148410"/>
                  </a:lnTo>
                  <a:lnTo>
                    <a:pt x="1111096" y="121714"/>
                  </a:lnTo>
                  <a:lnTo>
                    <a:pt x="1071826" y="97355"/>
                  </a:lnTo>
                  <a:lnTo>
                    <a:pt x="1030769" y="75446"/>
                  </a:lnTo>
                  <a:lnTo>
                    <a:pt x="988044" y="56097"/>
                  </a:lnTo>
                  <a:lnTo>
                    <a:pt x="943769" y="39419"/>
                  </a:lnTo>
                  <a:lnTo>
                    <a:pt x="898065" y="25525"/>
                  </a:lnTo>
                  <a:lnTo>
                    <a:pt x="851050" y="14524"/>
                  </a:lnTo>
                  <a:lnTo>
                    <a:pt x="802842" y="6529"/>
                  </a:lnTo>
                  <a:lnTo>
                    <a:pt x="753561" y="1650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37152"/>
              </p:ext>
            </p:extLst>
          </p:nvPr>
        </p:nvGraphicFramePr>
        <p:xfrm>
          <a:off x="374650" y="1483360"/>
          <a:ext cx="8381365" cy="4650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409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639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870">
                <a:tc>
                  <a:txBody>
                    <a:bodyPr/>
                    <a:lstStyle/>
                    <a:p>
                      <a:pPr marL="67945" marR="946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Academic Achievement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19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scale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89560" marR="52895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Elementary,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middle,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89560" marR="13335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English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language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arts,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math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science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89560" marR="10858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disaggregated 	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81978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“As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spc="-9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proficiency”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83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Elementary,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middle,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83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English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arts,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math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science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473709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by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15240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33020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Assessments measure 	standards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Wingdings"/>
                        <a:buChar char="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90195" marR="37592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Newly</a:t>
                      </a:r>
                      <a:r>
                        <a:rPr sz="1800" spc="-4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arrived</a:t>
                      </a:r>
                      <a:r>
                        <a:rPr sz="1800" spc="-5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English 	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learner</a:t>
                      </a:r>
                      <a:r>
                        <a:rPr sz="1800" spc="-6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testing</a:t>
                      </a:r>
                      <a:r>
                        <a:rPr sz="1800" spc="-6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policy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 marR="39433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210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200.14(a)(i)</a:t>
                      </a:r>
                      <a:r>
                        <a:rPr sz="1800" spc="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800" spc="-9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reading/math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90830" marR="27559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210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200.16(a)</a:t>
                      </a:r>
                      <a:r>
                        <a:rPr sz="1800" spc="-9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“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”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major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racial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ethnic 	group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33679" marR="1515110" indent="-205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Decision Point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699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/>
              <a:t>15</a:t>
            </a:fld>
            <a:endParaRPr sz="110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CB8A58F-30BD-31B1-BE65-A4BE86A10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policy – academic achievement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4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5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12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3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7" y="6296124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98" y="6296124"/>
              <a:ext cx="329256" cy="1868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4298" y="386206"/>
              <a:ext cx="5643245" cy="548639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24909" y="2260434"/>
            <a:ext cx="5037455" cy="3364229"/>
            <a:chOff x="3724909" y="2260434"/>
            <a:chExt cx="5037455" cy="3364229"/>
          </a:xfrm>
        </p:grpSpPr>
        <p:sp>
          <p:nvSpPr>
            <p:cNvPr id="17" name="object 17"/>
            <p:cNvSpPr/>
            <p:nvPr/>
          </p:nvSpPr>
          <p:spPr>
            <a:xfrm>
              <a:off x="3724910" y="2260434"/>
              <a:ext cx="5037455" cy="3364229"/>
            </a:xfrm>
            <a:custGeom>
              <a:avLst/>
              <a:gdLst/>
              <a:ahLst/>
              <a:cxnLst/>
              <a:rect l="l" t="t" r="r" b="b"/>
              <a:pathLst>
                <a:path w="5037455" h="3364229">
                  <a:moveTo>
                    <a:pt x="5037315" y="0"/>
                  </a:moveTo>
                  <a:lnTo>
                    <a:pt x="2700782" y="0"/>
                  </a:lnTo>
                  <a:lnTo>
                    <a:pt x="0" y="0"/>
                  </a:lnTo>
                  <a:lnTo>
                    <a:pt x="0" y="3363976"/>
                  </a:lnTo>
                  <a:lnTo>
                    <a:pt x="2700782" y="3363976"/>
                  </a:lnTo>
                  <a:lnTo>
                    <a:pt x="5037315" y="3363976"/>
                  </a:lnTo>
                  <a:lnTo>
                    <a:pt x="5037315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2659" y="4154423"/>
              <a:ext cx="1407160" cy="1341120"/>
            </a:xfrm>
            <a:custGeom>
              <a:avLst/>
              <a:gdLst/>
              <a:ahLst/>
              <a:cxnLst/>
              <a:rect l="l" t="t" r="r" b="b"/>
              <a:pathLst>
                <a:path w="1407159" h="1341120">
                  <a:moveTo>
                    <a:pt x="703325" y="0"/>
                  </a:moveTo>
                  <a:lnTo>
                    <a:pt x="655165" y="1547"/>
                  </a:lnTo>
                  <a:lnTo>
                    <a:pt x="607876" y="6121"/>
                  </a:lnTo>
                  <a:lnTo>
                    <a:pt x="561564" y="13623"/>
                  </a:lnTo>
                  <a:lnTo>
                    <a:pt x="516334" y="23953"/>
                  </a:lnTo>
                  <a:lnTo>
                    <a:pt x="472289" y="37011"/>
                  </a:lnTo>
                  <a:lnTo>
                    <a:pt x="429535" y="52697"/>
                  </a:lnTo>
                  <a:lnTo>
                    <a:pt x="388177" y="70910"/>
                  </a:lnTo>
                  <a:lnTo>
                    <a:pt x="348318" y="91552"/>
                  </a:lnTo>
                  <a:lnTo>
                    <a:pt x="310064" y="114523"/>
                  </a:lnTo>
                  <a:lnTo>
                    <a:pt x="273520" y="139722"/>
                  </a:lnTo>
                  <a:lnTo>
                    <a:pt x="238789" y="167049"/>
                  </a:lnTo>
                  <a:lnTo>
                    <a:pt x="205978" y="196405"/>
                  </a:lnTo>
                  <a:lnTo>
                    <a:pt x="175189" y="227690"/>
                  </a:lnTo>
                  <a:lnTo>
                    <a:pt x="146529" y="260804"/>
                  </a:lnTo>
                  <a:lnTo>
                    <a:pt x="120102" y="295647"/>
                  </a:lnTo>
                  <a:lnTo>
                    <a:pt x="96012" y="332119"/>
                  </a:lnTo>
                  <a:lnTo>
                    <a:pt x="74364" y="370120"/>
                  </a:lnTo>
                  <a:lnTo>
                    <a:pt x="55262" y="409551"/>
                  </a:lnTo>
                  <a:lnTo>
                    <a:pt x="38813" y="450311"/>
                  </a:lnTo>
                  <a:lnTo>
                    <a:pt x="25119" y="492301"/>
                  </a:lnTo>
                  <a:lnTo>
                    <a:pt x="14286" y="535421"/>
                  </a:lnTo>
                  <a:lnTo>
                    <a:pt x="6419" y="579570"/>
                  </a:lnTo>
                  <a:lnTo>
                    <a:pt x="1622" y="624650"/>
                  </a:lnTo>
                  <a:lnTo>
                    <a:pt x="0" y="670559"/>
                  </a:lnTo>
                  <a:lnTo>
                    <a:pt x="1622" y="716469"/>
                  </a:lnTo>
                  <a:lnTo>
                    <a:pt x="6419" y="761549"/>
                  </a:lnTo>
                  <a:lnTo>
                    <a:pt x="14286" y="805698"/>
                  </a:lnTo>
                  <a:lnTo>
                    <a:pt x="25119" y="848818"/>
                  </a:lnTo>
                  <a:lnTo>
                    <a:pt x="38813" y="890808"/>
                  </a:lnTo>
                  <a:lnTo>
                    <a:pt x="55262" y="931568"/>
                  </a:lnTo>
                  <a:lnTo>
                    <a:pt x="74364" y="970999"/>
                  </a:lnTo>
                  <a:lnTo>
                    <a:pt x="96011" y="1009000"/>
                  </a:lnTo>
                  <a:lnTo>
                    <a:pt x="120102" y="1045472"/>
                  </a:lnTo>
                  <a:lnTo>
                    <a:pt x="146529" y="1080315"/>
                  </a:lnTo>
                  <a:lnTo>
                    <a:pt x="175189" y="1113429"/>
                  </a:lnTo>
                  <a:lnTo>
                    <a:pt x="205978" y="1144714"/>
                  </a:lnTo>
                  <a:lnTo>
                    <a:pt x="238789" y="1174070"/>
                  </a:lnTo>
                  <a:lnTo>
                    <a:pt x="273520" y="1201397"/>
                  </a:lnTo>
                  <a:lnTo>
                    <a:pt x="310064" y="1226596"/>
                  </a:lnTo>
                  <a:lnTo>
                    <a:pt x="348318" y="1249567"/>
                  </a:lnTo>
                  <a:lnTo>
                    <a:pt x="388177" y="1270209"/>
                  </a:lnTo>
                  <a:lnTo>
                    <a:pt x="429535" y="1288422"/>
                  </a:lnTo>
                  <a:lnTo>
                    <a:pt x="472289" y="1304108"/>
                  </a:lnTo>
                  <a:lnTo>
                    <a:pt x="516334" y="1317166"/>
                  </a:lnTo>
                  <a:lnTo>
                    <a:pt x="561564" y="1327496"/>
                  </a:lnTo>
                  <a:lnTo>
                    <a:pt x="607876" y="1334998"/>
                  </a:lnTo>
                  <a:lnTo>
                    <a:pt x="655165" y="1339572"/>
                  </a:lnTo>
                  <a:lnTo>
                    <a:pt x="703325" y="1341120"/>
                  </a:lnTo>
                  <a:lnTo>
                    <a:pt x="751486" y="1339572"/>
                  </a:lnTo>
                  <a:lnTo>
                    <a:pt x="798775" y="1334998"/>
                  </a:lnTo>
                  <a:lnTo>
                    <a:pt x="845087" y="1327496"/>
                  </a:lnTo>
                  <a:lnTo>
                    <a:pt x="890317" y="1317166"/>
                  </a:lnTo>
                  <a:lnTo>
                    <a:pt x="934362" y="1304108"/>
                  </a:lnTo>
                  <a:lnTo>
                    <a:pt x="977116" y="1288422"/>
                  </a:lnTo>
                  <a:lnTo>
                    <a:pt x="1018474" y="1270209"/>
                  </a:lnTo>
                  <a:lnTo>
                    <a:pt x="1058333" y="1249567"/>
                  </a:lnTo>
                  <a:lnTo>
                    <a:pt x="1096587" y="1226596"/>
                  </a:lnTo>
                  <a:lnTo>
                    <a:pt x="1133131" y="1201397"/>
                  </a:lnTo>
                  <a:lnTo>
                    <a:pt x="1167862" y="1174070"/>
                  </a:lnTo>
                  <a:lnTo>
                    <a:pt x="1200673" y="1144714"/>
                  </a:lnTo>
                  <a:lnTo>
                    <a:pt x="1231462" y="1113429"/>
                  </a:lnTo>
                  <a:lnTo>
                    <a:pt x="1260122" y="1080315"/>
                  </a:lnTo>
                  <a:lnTo>
                    <a:pt x="1286549" y="1045472"/>
                  </a:lnTo>
                  <a:lnTo>
                    <a:pt x="1310639" y="1009000"/>
                  </a:lnTo>
                  <a:lnTo>
                    <a:pt x="1332287" y="970999"/>
                  </a:lnTo>
                  <a:lnTo>
                    <a:pt x="1351389" y="931568"/>
                  </a:lnTo>
                  <a:lnTo>
                    <a:pt x="1367838" y="890808"/>
                  </a:lnTo>
                  <a:lnTo>
                    <a:pt x="1381532" y="848818"/>
                  </a:lnTo>
                  <a:lnTo>
                    <a:pt x="1392365" y="805698"/>
                  </a:lnTo>
                  <a:lnTo>
                    <a:pt x="1400232" y="761549"/>
                  </a:lnTo>
                  <a:lnTo>
                    <a:pt x="1405029" y="716469"/>
                  </a:lnTo>
                  <a:lnTo>
                    <a:pt x="1406651" y="670559"/>
                  </a:lnTo>
                  <a:lnTo>
                    <a:pt x="1405029" y="624650"/>
                  </a:lnTo>
                  <a:lnTo>
                    <a:pt x="1400232" y="579570"/>
                  </a:lnTo>
                  <a:lnTo>
                    <a:pt x="1392365" y="535421"/>
                  </a:lnTo>
                  <a:lnTo>
                    <a:pt x="1381532" y="492301"/>
                  </a:lnTo>
                  <a:lnTo>
                    <a:pt x="1367838" y="450311"/>
                  </a:lnTo>
                  <a:lnTo>
                    <a:pt x="1351389" y="409551"/>
                  </a:lnTo>
                  <a:lnTo>
                    <a:pt x="1332287" y="370120"/>
                  </a:lnTo>
                  <a:lnTo>
                    <a:pt x="1310639" y="332119"/>
                  </a:lnTo>
                  <a:lnTo>
                    <a:pt x="1286549" y="295647"/>
                  </a:lnTo>
                  <a:lnTo>
                    <a:pt x="1260122" y="260804"/>
                  </a:lnTo>
                  <a:lnTo>
                    <a:pt x="1231462" y="227690"/>
                  </a:lnTo>
                  <a:lnTo>
                    <a:pt x="1200673" y="196405"/>
                  </a:lnTo>
                  <a:lnTo>
                    <a:pt x="1167862" y="167049"/>
                  </a:lnTo>
                  <a:lnTo>
                    <a:pt x="1133131" y="139722"/>
                  </a:lnTo>
                  <a:lnTo>
                    <a:pt x="1096587" y="114523"/>
                  </a:lnTo>
                  <a:lnTo>
                    <a:pt x="1058333" y="91552"/>
                  </a:lnTo>
                  <a:lnTo>
                    <a:pt x="1018474" y="70910"/>
                  </a:lnTo>
                  <a:lnTo>
                    <a:pt x="977116" y="52697"/>
                  </a:lnTo>
                  <a:lnTo>
                    <a:pt x="934362" y="37011"/>
                  </a:lnTo>
                  <a:lnTo>
                    <a:pt x="890317" y="23953"/>
                  </a:lnTo>
                  <a:lnTo>
                    <a:pt x="845087" y="13623"/>
                  </a:lnTo>
                  <a:lnTo>
                    <a:pt x="798775" y="6121"/>
                  </a:lnTo>
                  <a:lnTo>
                    <a:pt x="751486" y="1547"/>
                  </a:lnTo>
                  <a:lnTo>
                    <a:pt x="7033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59432"/>
              </p:ext>
            </p:extLst>
          </p:nvPr>
        </p:nvGraphicFramePr>
        <p:xfrm>
          <a:off x="374650" y="1496822"/>
          <a:ext cx="8538209" cy="412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43243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492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639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95">
                <a:tc>
                  <a:txBody>
                    <a:bodyPr/>
                    <a:lstStyle/>
                    <a:p>
                      <a:pPr marL="67945" marR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Academic Growth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19621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growth 	percentiles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(not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adequate 	growth)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Elementary,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middle,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7366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English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language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arts,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math,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language 	proficiency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by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48069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“A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 	growth”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14922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middle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14922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growth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1465" marR="1492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optional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60134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English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arts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  <a:tab pos="2597785" algn="l"/>
                        </a:tabLst>
                      </a:pPr>
                      <a:r>
                        <a:rPr sz="18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“Progress</a:t>
                      </a:r>
                      <a:r>
                        <a:rPr sz="1800" spc="-3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achieving 	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English</a:t>
                      </a:r>
                      <a:r>
                        <a:rPr sz="1800" spc="-5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700" spc="-37" baseline="-2469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	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proficiency”</a:t>
                      </a:r>
                      <a:r>
                        <a:rPr sz="1800" spc="-3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14922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1465" marR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0010" marR="1646555" indent="7112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cision Point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699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/>
              <a:t>16</a:t>
            </a:fld>
            <a:endParaRPr sz="110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63BCCAF-B1BC-1CA2-BE64-E1832F324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policy – academic growth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4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5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12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3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7" y="6296124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98" y="6296124"/>
              <a:ext cx="329256" cy="1868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378" y="386206"/>
              <a:ext cx="6646291" cy="548639"/>
            </a:xfrm>
            <a:prstGeom prst="rect">
              <a:avLst/>
            </a:prstGeom>
          </p:spPr>
        </p:pic>
      </p:grpSp>
      <p:graphicFrame>
        <p:nvGraphicFrame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2699"/>
              </p:ext>
            </p:extLst>
          </p:nvPr>
        </p:nvGraphicFramePr>
        <p:xfrm>
          <a:off x="309245" y="1485646"/>
          <a:ext cx="8444864" cy="310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4762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0979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045">
                <a:tc>
                  <a:txBody>
                    <a:bodyPr/>
                    <a:lstStyle/>
                    <a:p>
                      <a:pPr marL="68580" marR="65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Post- secondary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Workforce Readiness/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Graduation 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12890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Best-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4-,5-,6-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,7-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graduation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(or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Dropout</a:t>
                      </a:r>
                      <a:r>
                        <a:rPr sz="1800" spc="-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019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Matriculation</a:t>
                      </a:r>
                      <a:r>
                        <a:rPr sz="1800" spc="-1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graduation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90195" marR="64897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5-,6-,7-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year 	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graduation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rates 	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optional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90195" marR="27495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by 	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0383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210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(with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details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graduation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1800" spc="-10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calculations)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699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/>
              <a:t>17</a:t>
            </a:fld>
            <a:endParaRPr sz="110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5CD535-E90F-CE58-A808-7C033DCB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indicators – post secondary &amp; workforce readiness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4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5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12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3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7" y="6296124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98" y="6296124"/>
              <a:ext cx="329256" cy="1868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378" y="386206"/>
              <a:ext cx="6646291" cy="548639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580" y="2052192"/>
            <a:ext cx="3422015" cy="4187825"/>
            <a:chOff x="172580" y="2052192"/>
            <a:chExt cx="3422015" cy="4187825"/>
          </a:xfrm>
        </p:grpSpPr>
        <p:sp>
          <p:nvSpPr>
            <p:cNvPr id="17" name="object 17"/>
            <p:cNvSpPr/>
            <p:nvPr/>
          </p:nvSpPr>
          <p:spPr>
            <a:xfrm>
              <a:off x="172580" y="2052192"/>
              <a:ext cx="3422015" cy="4187825"/>
            </a:xfrm>
            <a:custGeom>
              <a:avLst/>
              <a:gdLst/>
              <a:ahLst/>
              <a:cxnLst/>
              <a:rect l="l" t="t" r="r" b="b"/>
              <a:pathLst>
                <a:path w="3422015" h="4187825">
                  <a:moveTo>
                    <a:pt x="1141844" y="0"/>
                  </a:moveTo>
                  <a:lnTo>
                    <a:pt x="0" y="0"/>
                  </a:lnTo>
                  <a:lnTo>
                    <a:pt x="0" y="4187698"/>
                  </a:lnTo>
                  <a:lnTo>
                    <a:pt x="1141844" y="4187698"/>
                  </a:lnTo>
                  <a:lnTo>
                    <a:pt x="1141844" y="0"/>
                  </a:lnTo>
                  <a:close/>
                </a:path>
                <a:path w="3422015" h="4187825">
                  <a:moveTo>
                    <a:pt x="3421519" y="0"/>
                  </a:moveTo>
                  <a:lnTo>
                    <a:pt x="1141869" y="0"/>
                  </a:lnTo>
                  <a:lnTo>
                    <a:pt x="1141869" y="4187698"/>
                  </a:lnTo>
                  <a:lnTo>
                    <a:pt x="3421519" y="4187698"/>
                  </a:lnTo>
                  <a:lnTo>
                    <a:pt x="3421519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999" y="4148327"/>
              <a:ext cx="1407160" cy="1315720"/>
            </a:xfrm>
            <a:custGeom>
              <a:avLst/>
              <a:gdLst/>
              <a:ahLst/>
              <a:cxnLst/>
              <a:rect l="l" t="t" r="r" b="b"/>
              <a:pathLst>
                <a:path w="1407160" h="1315720">
                  <a:moveTo>
                    <a:pt x="703326" y="0"/>
                  </a:moveTo>
                  <a:lnTo>
                    <a:pt x="653096" y="1650"/>
                  </a:lnTo>
                  <a:lnTo>
                    <a:pt x="603820" y="6529"/>
                  </a:lnTo>
                  <a:lnTo>
                    <a:pt x="555616" y="14524"/>
                  </a:lnTo>
                  <a:lnTo>
                    <a:pt x="508604" y="25525"/>
                  </a:lnTo>
                  <a:lnTo>
                    <a:pt x="462902" y="39419"/>
                  </a:lnTo>
                  <a:lnTo>
                    <a:pt x="418629" y="56097"/>
                  </a:lnTo>
                  <a:lnTo>
                    <a:pt x="375905" y="75446"/>
                  </a:lnTo>
                  <a:lnTo>
                    <a:pt x="334848" y="97355"/>
                  </a:lnTo>
                  <a:lnTo>
                    <a:pt x="295577" y="121714"/>
                  </a:lnTo>
                  <a:lnTo>
                    <a:pt x="258212" y="148410"/>
                  </a:lnTo>
                  <a:lnTo>
                    <a:pt x="222871" y="177333"/>
                  </a:lnTo>
                  <a:lnTo>
                    <a:pt x="189673" y="208372"/>
                  </a:lnTo>
                  <a:lnTo>
                    <a:pt x="158738" y="241415"/>
                  </a:lnTo>
                  <a:lnTo>
                    <a:pt x="130184" y="276350"/>
                  </a:lnTo>
                  <a:lnTo>
                    <a:pt x="104131" y="313068"/>
                  </a:lnTo>
                  <a:lnTo>
                    <a:pt x="80697" y="351456"/>
                  </a:lnTo>
                  <a:lnTo>
                    <a:pt x="60002" y="391404"/>
                  </a:lnTo>
                  <a:lnTo>
                    <a:pt x="42163" y="432799"/>
                  </a:lnTo>
                  <a:lnTo>
                    <a:pt x="27302" y="475532"/>
                  </a:lnTo>
                  <a:lnTo>
                    <a:pt x="15536" y="519490"/>
                  </a:lnTo>
                  <a:lnTo>
                    <a:pt x="6984" y="564562"/>
                  </a:lnTo>
                  <a:lnTo>
                    <a:pt x="1765" y="610638"/>
                  </a:lnTo>
                  <a:lnTo>
                    <a:pt x="0" y="657606"/>
                  </a:lnTo>
                  <a:lnTo>
                    <a:pt x="1765" y="704573"/>
                  </a:lnTo>
                  <a:lnTo>
                    <a:pt x="6984" y="750649"/>
                  </a:lnTo>
                  <a:lnTo>
                    <a:pt x="15536" y="795721"/>
                  </a:lnTo>
                  <a:lnTo>
                    <a:pt x="27302" y="839679"/>
                  </a:lnTo>
                  <a:lnTo>
                    <a:pt x="42163" y="882412"/>
                  </a:lnTo>
                  <a:lnTo>
                    <a:pt x="60002" y="923807"/>
                  </a:lnTo>
                  <a:lnTo>
                    <a:pt x="80697" y="963755"/>
                  </a:lnTo>
                  <a:lnTo>
                    <a:pt x="104131" y="1002143"/>
                  </a:lnTo>
                  <a:lnTo>
                    <a:pt x="130184" y="1038861"/>
                  </a:lnTo>
                  <a:lnTo>
                    <a:pt x="158738" y="1073796"/>
                  </a:lnTo>
                  <a:lnTo>
                    <a:pt x="189673" y="1106839"/>
                  </a:lnTo>
                  <a:lnTo>
                    <a:pt x="222871" y="1137878"/>
                  </a:lnTo>
                  <a:lnTo>
                    <a:pt x="258212" y="1166801"/>
                  </a:lnTo>
                  <a:lnTo>
                    <a:pt x="295577" y="1193497"/>
                  </a:lnTo>
                  <a:lnTo>
                    <a:pt x="334848" y="1217856"/>
                  </a:lnTo>
                  <a:lnTo>
                    <a:pt x="375905" y="1239765"/>
                  </a:lnTo>
                  <a:lnTo>
                    <a:pt x="418629" y="1259114"/>
                  </a:lnTo>
                  <a:lnTo>
                    <a:pt x="462902" y="1275792"/>
                  </a:lnTo>
                  <a:lnTo>
                    <a:pt x="508604" y="1289686"/>
                  </a:lnTo>
                  <a:lnTo>
                    <a:pt x="555616" y="1300687"/>
                  </a:lnTo>
                  <a:lnTo>
                    <a:pt x="603820" y="1308682"/>
                  </a:lnTo>
                  <a:lnTo>
                    <a:pt x="653096" y="1313561"/>
                  </a:lnTo>
                  <a:lnTo>
                    <a:pt x="703326" y="1315212"/>
                  </a:lnTo>
                  <a:lnTo>
                    <a:pt x="753561" y="1313561"/>
                  </a:lnTo>
                  <a:lnTo>
                    <a:pt x="802842" y="1308682"/>
                  </a:lnTo>
                  <a:lnTo>
                    <a:pt x="851050" y="1300687"/>
                  </a:lnTo>
                  <a:lnTo>
                    <a:pt x="898065" y="1289686"/>
                  </a:lnTo>
                  <a:lnTo>
                    <a:pt x="943769" y="1275792"/>
                  </a:lnTo>
                  <a:lnTo>
                    <a:pt x="988044" y="1259114"/>
                  </a:lnTo>
                  <a:lnTo>
                    <a:pt x="1030769" y="1239765"/>
                  </a:lnTo>
                  <a:lnTo>
                    <a:pt x="1071826" y="1217856"/>
                  </a:lnTo>
                  <a:lnTo>
                    <a:pt x="1111096" y="1193497"/>
                  </a:lnTo>
                  <a:lnTo>
                    <a:pt x="1148460" y="1166801"/>
                  </a:lnTo>
                  <a:lnTo>
                    <a:pt x="1183800" y="1137878"/>
                  </a:lnTo>
                  <a:lnTo>
                    <a:pt x="1216996" y="1106839"/>
                  </a:lnTo>
                  <a:lnTo>
                    <a:pt x="1247929" y="1073796"/>
                  </a:lnTo>
                  <a:lnTo>
                    <a:pt x="1276481" y="1038861"/>
                  </a:lnTo>
                  <a:lnTo>
                    <a:pt x="1302532" y="1002143"/>
                  </a:lnTo>
                  <a:lnTo>
                    <a:pt x="1325964" y="963755"/>
                  </a:lnTo>
                  <a:lnTo>
                    <a:pt x="1346657" y="923807"/>
                  </a:lnTo>
                  <a:lnTo>
                    <a:pt x="1364493" y="882412"/>
                  </a:lnTo>
                  <a:lnTo>
                    <a:pt x="1379353" y="839679"/>
                  </a:lnTo>
                  <a:lnTo>
                    <a:pt x="1391118" y="795721"/>
                  </a:lnTo>
                  <a:lnTo>
                    <a:pt x="1399668" y="750649"/>
                  </a:lnTo>
                  <a:lnTo>
                    <a:pt x="1404886" y="704573"/>
                  </a:lnTo>
                  <a:lnTo>
                    <a:pt x="1406652" y="657606"/>
                  </a:lnTo>
                  <a:lnTo>
                    <a:pt x="1404886" y="610638"/>
                  </a:lnTo>
                  <a:lnTo>
                    <a:pt x="1399668" y="564562"/>
                  </a:lnTo>
                  <a:lnTo>
                    <a:pt x="1391118" y="519490"/>
                  </a:lnTo>
                  <a:lnTo>
                    <a:pt x="1379353" y="475532"/>
                  </a:lnTo>
                  <a:lnTo>
                    <a:pt x="1364493" y="432799"/>
                  </a:lnTo>
                  <a:lnTo>
                    <a:pt x="1346657" y="391404"/>
                  </a:lnTo>
                  <a:lnTo>
                    <a:pt x="1325964" y="351456"/>
                  </a:lnTo>
                  <a:lnTo>
                    <a:pt x="1302532" y="313068"/>
                  </a:lnTo>
                  <a:lnTo>
                    <a:pt x="1276481" y="276350"/>
                  </a:lnTo>
                  <a:lnTo>
                    <a:pt x="1247929" y="241415"/>
                  </a:lnTo>
                  <a:lnTo>
                    <a:pt x="1216996" y="208372"/>
                  </a:lnTo>
                  <a:lnTo>
                    <a:pt x="1183800" y="177333"/>
                  </a:lnTo>
                  <a:lnTo>
                    <a:pt x="1148460" y="148410"/>
                  </a:lnTo>
                  <a:lnTo>
                    <a:pt x="1111096" y="121714"/>
                  </a:lnTo>
                  <a:lnTo>
                    <a:pt x="1071826" y="97355"/>
                  </a:lnTo>
                  <a:lnTo>
                    <a:pt x="1030769" y="75446"/>
                  </a:lnTo>
                  <a:lnTo>
                    <a:pt x="988044" y="56097"/>
                  </a:lnTo>
                  <a:lnTo>
                    <a:pt x="943769" y="39419"/>
                  </a:lnTo>
                  <a:lnTo>
                    <a:pt x="898065" y="25525"/>
                  </a:lnTo>
                  <a:lnTo>
                    <a:pt x="851050" y="14524"/>
                  </a:lnTo>
                  <a:lnTo>
                    <a:pt x="802842" y="6529"/>
                  </a:lnTo>
                  <a:lnTo>
                    <a:pt x="753561" y="1650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58062"/>
              </p:ext>
            </p:extLst>
          </p:nvPr>
        </p:nvGraphicFramePr>
        <p:xfrm>
          <a:off x="166230" y="1291589"/>
          <a:ext cx="8947784" cy="4940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Frameworks</a:t>
                      </a:r>
                      <a:r>
                        <a:rPr sz="2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190">
                <a:tc>
                  <a:txBody>
                    <a:bodyPr/>
                    <a:lstStyle/>
                    <a:p>
                      <a:pPr marL="68580" marR="2635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Indicator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 Success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3735" indent="-205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Decision Point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 marR="483870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083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 	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use: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065" marR="553720" lvl="1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200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Dropout</a:t>
                      </a:r>
                      <a:r>
                        <a:rPr sz="1800" spc="-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(overall)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065" marR="337185" lvl="1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2006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Composite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ACT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(overall)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065" marR="71120" lvl="1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200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Matriculation</a:t>
                      </a:r>
                      <a:r>
                        <a:rPr sz="1800" spc="-1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(overall)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291465" indent="-22161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9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determined,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applicable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valid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EMH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16192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include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measures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-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engagement;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educator</a:t>
                      </a:r>
                      <a:r>
                        <a:rPr sz="1800" spc="-9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engagement;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advanced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coursework;</a:t>
                      </a:r>
                      <a:r>
                        <a:rPr sz="1800" spc="-1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postsecondary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readiness;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climate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817244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by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0195" marR="19431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9146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Valid,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reliable,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comparable,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statewide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234950" indent="-22288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Wingdings"/>
                        <a:buChar char=""/>
                        <a:tabLst>
                          <a:tab pos="29210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200.14(d):</a:t>
                      </a:r>
                      <a:r>
                        <a:rPr sz="1800" spc="-1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must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“supported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that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1800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such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likely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800" spc="-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students’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achievement…or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graduation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rates”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699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/>
              <a:t>18</a:t>
            </a:fld>
            <a:endParaRPr sz="110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0659C65-13AF-9CE1-1478-8FA15372E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indicators – school quality or student success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1378" y="386206"/>
              <a:ext cx="6646291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" y="6437071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34549"/>
              </p:ext>
            </p:extLst>
          </p:nvPr>
        </p:nvGraphicFramePr>
        <p:xfrm>
          <a:off x="150977" y="1330452"/>
          <a:ext cx="8867139" cy="5416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21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978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55">
                <a:tc>
                  <a:txBody>
                    <a:bodyPr/>
                    <a:lstStyle/>
                    <a:p>
                      <a:pPr marL="90805" marR="133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Participation: 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055" indent="-22161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HB15-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1323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690" marR="16319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requires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districts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policy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allow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parents</a:t>
                      </a:r>
                      <a:r>
                        <a:rPr sz="1800" spc="-9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excuse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 assessments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107950" indent="-22161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1432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§1111(c)(4)(E)(i):</a:t>
                      </a:r>
                      <a:r>
                        <a:rPr sz="1800" spc="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"Annually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95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percent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students,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95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percent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subgroup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students,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enrolled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assessment“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055" marR="113664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1432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§1111(b)(2)(K):</a:t>
                      </a:r>
                      <a:r>
                        <a:rPr sz="1800" spc="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“Nothing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paragraph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shall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construed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preempting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regarding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parent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not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parent’s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child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participate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academic 	assessments.”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690" marR="280670" indent="-22161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14960" algn="l"/>
                        </a:tabLst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200.15(a)(1)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same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 marR="22479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regulations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address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this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reconcile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requirements.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5ABCD0F-A06A-0E39-90D2-63A3D856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indicators – participation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7730"/>
            <a:ext cx="6402070" cy="46297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9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Welcome</a:t>
            </a:r>
            <a:r>
              <a:rPr sz="22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Introductions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Hub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Member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Updates</a:t>
            </a:r>
            <a:endParaRPr sz="20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Updates</a:t>
            </a:r>
            <a:endParaRPr sz="20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spcBef>
                <a:spcPts val="44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698500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Response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Rule-Making</a:t>
            </a:r>
            <a:endParaRPr sz="1800">
              <a:latin typeface="Calibri"/>
              <a:cs typeface="Calibri"/>
            </a:endParaRPr>
          </a:p>
          <a:p>
            <a:pPr marL="874394" lvl="3" indent="-175895">
              <a:lnSpc>
                <a:spcPct val="100000"/>
              </a:lnSpc>
              <a:spcBef>
                <a:spcPts val="425"/>
              </a:spcBef>
              <a:buClr>
                <a:srgbClr val="6C395D"/>
              </a:buClr>
              <a:buSzPct val="108823"/>
              <a:buFont typeface="Wingdings"/>
              <a:buChar char=""/>
              <a:tabLst>
                <a:tab pos="874394" algn="l"/>
              </a:tabLst>
            </a:pP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Assessment/Assessment</a:t>
            </a:r>
            <a:r>
              <a:rPr sz="17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Pilot</a:t>
            </a:r>
            <a:r>
              <a:rPr sz="17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Comments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Due</a:t>
            </a:r>
            <a:r>
              <a:rPr sz="17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September</a:t>
            </a:r>
            <a:r>
              <a:rPr sz="17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9th</a:t>
            </a:r>
            <a:endParaRPr sz="1700">
              <a:latin typeface="Calibri"/>
              <a:cs typeface="Calibri"/>
            </a:endParaRPr>
          </a:p>
          <a:p>
            <a:pPr marL="874394" lvl="3" indent="-175895">
              <a:lnSpc>
                <a:spcPct val="100000"/>
              </a:lnSpc>
              <a:spcBef>
                <a:spcPts val="409"/>
              </a:spcBef>
              <a:buClr>
                <a:srgbClr val="6C395D"/>
              </a:buClr>
              <a:buSzPct val="108823"/>
              <a:buFont typeface="Wingdings"/>
              <a:buChar char=""/>
              <a:tabLst>
                <a:tab pos="874394" algn="l"/>
              </a:tabLst>
            </a:pP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Data</a:t>
            </a:r>
            <a:r>
              <a:rPr sz="17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Collection</a:t>
            </a:r>
            <a:r>
              <a:rPr sz="17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Package</a:t>
            </a:r>
            <a:r>
              <a:rPr sz="17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17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Comments</a:t>
            </a:r>
            <a:r>
              <a:rPr sz="17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due</a:t>
            </a:r>
            <a:r>
              <a:rPr sz="17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late</a:t>
            </a:r>
            <a:r>
              <a:rPr sz="17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October</a:t>
            </a:r>
            <a:endParaRPr sz="1700">
              <a:latin typeface="Calibri"/>
              <a:cs typeface="Calibri"/>
            </a:endParaRPr>
          </a:p>
          <a:p>
            <a:pPr marL="874394" lvl="3" indent="-175895">
              <a:lnSpc>
                <a:spcPct val="100000"/>
              </a:lnSpc>
              <a:spcBef>
                <a:spcPts val="405"/>
              </a:spcBef>
              <a:buClr>
                <a:srgbClr val="6C395D"/>
              </a:buClr>
              <a:buSzPct val="108823"/>
              <a:buFont typeface="Wingdings"/>
              <a:buChar char=""/>
              <a:tabLst>
                <a:tab pos="874394" algn="l"/>
              </a:tabLst>
            </a:pP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Supplement</a:t>
            </a:r>
            <a:r>
              <a:rPr sz="17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7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Supplant</a:t>
            </a:r>
            <a:r>
              <a:rPr sz="17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17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Comments</a:t>
            </a:r>
            <a:r>
              <a:rPr sz="17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due</a:t>
            </a:r>
            <a:r>
              <a:rPr sz="17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early</a:t>
            </a:r>
            <a:r>
              <a:rPr sz="17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November</a:t>
            </a:r>
            <a:endParaRPr sz="1700">
              <a:latin typeface="Calibri"/>
              <a:cs typeface="Calibri"/>
            </a:endParaRPr>
          </a:p>
          <a:p>
            <a:pPr marL="864235" indent="-342265">
              <a:lnSpc>
                <a:spcPct val="100000"/>
              </a:lnSpc>
              <a:spcBef>
                <a:spcPts val="415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86423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18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18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Committees</a:t>
            </a:r>
            <a:endParaRPr sz="1800">
              <a:latin typeface="Calibri"/>
              <a:cs typeface="Calibri"/>
            </a:endParaRPr>
          </a:p>
          <a:p>
            <a:pPr marL="864235" indent="-342265">
              <a:lnSpc>
                <a:spcPct val="100000"/>
              </a:lnSpc>
              <a:spcBef>
                <a:spcPts val="434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86423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18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Hub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47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Approval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Meeting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Minutes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Deep</a:t>
            </a:r>
            <a:r>
              <a:rPr sz="22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Dive-</a:t>
            </a:r>
            <a:r>
              <a:rPr sz="22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Deep</a:t>
            </a:r>
            <a:r>
              <a:rPr sz="22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Dive-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spc="-45" dirty="0">
                <a:solidFill>
                  <a:srgbClr val="5C666F"/>
                </a:solidFill>
                <a:latin typeface="Calibri"/>
                <a:cs typeface="Calibri"/>
              </a:rPr>
              <a:t>Wrap-</a:t>
            </a:r>
            <a:r>
              <a:rPr sz="2200" b="1" spc="-25" dirty="0">
                <a:solidFill>
                  <a:srgbClr val="5C666F"/>
                </a:solidFill>
                <a:latin typeface="Calibri"/>
                <a:cs typeface="Calibri"/>
              </a:rPr>
              <a:t>Up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47" y="6374612"/>
            <a:ext cx="205104" cy="1981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2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677148-CAE9-3796-06EC-DC69F04C6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1378" y="386206"/>
              <a:ext cx="6646291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" y="6437071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600" y="1236091"/>
            <a:ext cx="8560435" cy="5513070"/>
            <a:chOff x="355600" y="1236091"/>
            <a:chExt cx="8560435" cy="5513070"/>
          </a:xfrm>
        </p:grpSpPr>
        <p:sp>
          <p:nvSpPr>
            <p:cNvPr id="7" name="object 7"/>
            <p:cNvSpPr/>
            <p:nvPr/>
          </p:nvSpPr>
          <p:spPr>
            <a:xfrm>
              <a:off x="381000" y="1248752"/>
              <a:ext cx="8509635" cy="732790"/>
            </a:xfrm>
            <a:custGeom>
              <a:avLst/>
              <a:gdLst/>
              <a:ahLst/>
              <a:cxnLst/>
              <a:rect l="l" t="t" r="r" b="b"/>
              <a:pathLst>
                <a:path w="8509635" h="732789">
                  <a:moveTo>
                    <a:pt x="5582399" y="0"/>
                  </a:moveTo>
                  <a:lnTo>
                    <a:pt x="3522853" y="0"/>
                  </a:lnTo>
                  <a:lnTo>
                    <a:pt x="1549146" y="0"/>
                  </a:lnTo>
                  <a:lnTo>
                    <a:pt x="0" y="0"/>
                  </a:lnTo>
                  <a:lnTo>
                    <a:pt x="0" y="732193"/>
                  </a:lnTo>
                  <a:lnTo>
                    <a:pt x="1549146" y="732193"/>
                  </a:lnTo>
                  <a:lnTo>
                    <a:pt x="3522853" y="732193"/>
                  </a:lnTo>
                  <a:lnTo>
                    <a:pt x="5582399" y="732193"/>
                  </a:lnTo>
                  <a:lnTo>
                    <a:pt x="5582399" y="0"/>
                  </a:lnTo>
                  <a:close/>
                </a:path>
                <a:path w="8509635" h="732789">
                  <a:moveTo>
                    <a:pt x="8509254" y="0"/>
                  </a:moveTo>
                  <a:lnTo>
                    <a:pt x="5582412" y="0"/>
                  </a:lnTo>
                  <a:lnTo>
                    <a:pt x="5582412" y="732193"/>
                  </a:lnTo>
                  <a:lnTo>
                    <a:pt x="8509254" y="732193"/>
                  </a:lnTo>
                  <a:lnTo>
                    <a:pt x="8509254" y="0"/>
                  </a:lnTo>
                  <a:close/>
                </a:path>
              </a:pathLst>
            </a:custGeom>
            <a:solidFill>
              <a:srgbClr val="478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000" y="1981009"/>
              <a:ext cx="8509635" cy="4754880"/>
            </a:xfrm>
            <a:custGeom>
              <a:avLst/>
              <a:gdLst/>
              <a:ahLst/>
              <a:cxnLst/>
              <a:rect l="l" t="t" r="r" b="b"/>
              <a:pathLst>
                <a:path w="8509635" h="4754880">
                  <a:moveTo>
                    <a:pt x="5582399" y="0"/>
                  </a:moveTo>
                  <a:lnTo>
                    <a:pt x="3522853" y="0"/>
                  </a:lnTo>
                  <a:lnTo>
                    <a:pt x="1549146" y="0"/>
                  </a:lnTo>
                  <a:lnTo>
                    <a:pt x="0" y="0"/>
                  </a:lnTo>
                  <a:lnTo>
                    <a:pt x="0" y="4754880"/>
                  </a:lnTo>
                  <a:lnTo>
                    <a:pt x="1549146" y="4754880"/>
                  </a:lnTo>
                  <a:lnTo>
                    <a:pt x="3522853" y="4754880"/>
                  </a:lnTo>
                  <a:lnTo>
                    <a:pt x="5582399" y="4754880"/>
                  </a:lnTo>
                  <a:lnTo>
                    <a:pt x="5582399" y="0"/>
                  </a:lnTo>
                  <a:close/>
                </a:path>
                <a:path w="8509635" h="4754880">
                  <a:moveTo>
                    <a:pt x="8509254" y="0"/>
                  </a:moveTo>
                  <a:lnTo>
                    <a:pt x="5582412" y="0"/>
                  </a:lnTo>
                  <a:lnTo>
                    <a:pt x="5582412" y="4754880"/>
                  </a:lnTo>
                  <a:lnTo>
                    <a:pt x="8509254" y="4754880"/>
                  </a:lnTo>
                  <a:lnTo>
                    <a:pt x="8509254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0146" y="1242441"/>
              <a:ext cx="4033520" cy="5500370"/>
            </a:xfrm>
            <a:custGeom>
              <a:avLst/>
              <a:gdLst/>
              <a:ahLst/>
              <a:cxnLst/>
              <a:rect l="l" t="t" r="r" b="b"/>
              <a:pathLst>
                <a:path w="4033520" h="5500370">
                  <a:moveTo>
                    <a:pt x="0" y="0"/>
                  </a:moveTo>
                  <a:lnTo>
                    <a:pt x="0" y="5499794"/>
                  </a:lnTo>
                </a:path>
                <a:path w="4033520" h="5500370">
                  <a:moveTo>
                    <a:pt x="1973707" y="0"/>
                  </a:moveTo>
                  <a:lnTo>
                    <a:pt x="1973707" y="5499794"/>
                  </a:lnTo>
                </a:path>
                <a:path w="4033520" h="5500370">
                  <a:moveTo>
                    <a:pt x="4033266" y="0"/>
                  </a:moveTo>
                  <a:lnTo>
                    <a:pt x="4033266" y="549979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650" y="1980946"/>
              <a:ext cx="8522335" cy="0"/>
            </a:xfrm>
            <a:custGeom>
              <a:avLst/>
              <a:gdLst/>
              <a:ahLst/>
              <a:cxnLst/>
              <a:rect l="l" t="t" r="r" b="b"/>
              <a:pathLst>
                <a:path w="8522335">
                  <a:moveTo>
                    <a:pt x="0" y="0"/>
                  </a:moveTo>
                  <a:lnTo>
                    <a:pt x="852208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650" y="1242441"/>
              <a:ext cx="8522335" cy="5500370"/>
            </a:xfrm>
            <a:custGeom>
              <a:avLst/>
              <a:gdLst/>
              <a:ahLst/>
              <a:cxnLst/>
              <a:rect l="l" t="t" r="r" b="b"/>
              <a:pathLst>
                <a:path w="8522335" h="5500370">
                  <a:moveTo>
                    <a:pt x="6350" y="0"/>
                  </a:moveTo>
                  <a:lnTo>
                    <a:pt x="6350" y="5499794"/>
                  </a:lnTo>
                </a:path>
                <a:path w="8522335" h="5500370">
                  <a:moveTo>
                    <a:pt x="8515731" y="0"/>
                  </a:moveTo>
                  <a:lnTo>
                    <a:pt x="8515731" y="5499794"/>
                  </a:lnTo>
                </a:path>
                <a:path w="8522335" h="5500370">
                  <a:moveTo>
                    <a:pt x="0" y="6350"/>
                  </a:moveTo>
                  <a:lnTo>
                    <a:pt x="8522081" y="6350"/>
                  </a:lnTo>
                </a:path>
                <a:path w="8522335" h="5500370">
                  <a:moveTo>
                    <a:pt x="0" y="5493444"/>
                  </a:moveTo>
                  <a:lnTo>
                    <a:pt x="8522081" y="549344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394" y="1265301"/>
            <a:ext cx="17894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</a:rPr>
              <a:t>Colorado</a:t>
            </a:r>
            <a:endParaRPr sz="2100" dirty="0"/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</a:rPr>
              <a:t>Frameworks</a:t>
            </a:r>
            <a:r>
              <a:rPr sz="2100" spc="-90" dirty="0">
                <a:solidFill>
                  <a:srgbClr val="FFFFFF"/>
                </a:solidFill>
              </a:rPr>
              <a:t> </a:t>
            </a:r>
            <a:r>
              <a:rPr sz="2100" spc="-25" dirty="0">
                <a:solidFill>
                  <a:srgbClr val="FFFFFF"/>
                </a:solidFill>
              </a:rPr>
              <a:t>2.0</a:t>
            </a:r>
            <a:endParaRPr sz="2100" dirty="0"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43040" y="1265301"/>
            <a:ext cx="13214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Regulations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999234"/>
            <a:ext cx="1347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Participation: Accountability Impact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9394" y="1999234"/>
            <a:ext cx="17341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16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34950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Ratings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lowered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schools/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18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that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missed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95% 	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participation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target</a:t>
            </a:r>
            <a:r>
              <a:rPr sz="18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two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or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more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subject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areas</a:t>
            </a:r>
            <a:r>
              <a:rPr sz="18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(not 	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counting</a:t>
            </a:r>
            <a:r>
              <a:rPr sz="18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parent 	excuses)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3228" y="1265301"/>
            <a:ext cx="1870710" cy="295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ESSA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2100">
              <a:latin typeface="Calibri"/>
              <a:cs typeface="Calibri"/>
            </a:endParaRPr>
          </a:p>
          <a:p>
            <a:pPr marL="12700" marR="17780" indent="221615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234315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§1111(c)(4)(E)(iii)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“The</a:t>
            </a:r>
            <a:r>
              <a:rPr sz="18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95%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participation requirement</a:t>
            </a:r>
            <a:r>
              <a:rPr sz="18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must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factored</a:t>
            </a:r>
            <a:r>
              <a:rPr sz="18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into</a:t>
            </a: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statewide accountability system”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43040" y="1999234"/>
            <a:ext cx="2146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16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3495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200.15(b)(2):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gives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4 	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options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3833" y="2547873"/>
            <a:ext cx="242506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4925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Lower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rating</a:t>
            </a:r>
            <a:endParaRPr sz="1800">
              <a:latin typeface="Calibri"/>
              <a:cs typeface="Calibri"/>
            </a:endParaRPr>
          </a:p>
          <a:p>
            <a:pPr marL="349250" marR="156845" indent="-337185">
              <a:lnSpc>
                <a:spcPct val="100000"/>
              </a:lnSpc>
              <a:buAutoNum type="arabicParenR"/>
              <a:tabLst>
                <a:tab pos="34925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Lowest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academic achievement</a:t>
            </a:r>
            <a:endParaRPr sz="1800">
              <a:latin typeface="Calibri"/>
              <a:cs typeface="Calibri"/>
            </a:endParaRPr>
          </a:p>
          <a:p>
            <a:pPr marL="349250" marR="14604" indent="-337185">
              <a:lnSpc>
                <a:spcPct val="100000"/>
              </a:lnSpc>
              <a:buAutoNum type="arabicParenR"/>
              <a:tabLst>
                <a:tab pos="34925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Identified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targeted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support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improvement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  <a:p>
            <a:pPr marL="349250" marR="5080" indent="-33718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4925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Equally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rigorous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state- determined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43040" y="5017389"/>
            <a:ext cx="2560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16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3495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200.15(c):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schools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not 	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meeting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95%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5545" y="5566054"/>
            <a:ext cx="25285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requirements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overall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disaggregated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group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develop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an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improvement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1692" y="1306888"/>
            <a:ext cx="1228725" cy="814069"/>
          </a:xfrm>
          <a:custGeom>
            <a:avLst/>
            <a:gdLst/>
            <a:ahLst/>
            <a:cxnLst/>
            <a:rect l="l" t="t" r="r" b="b"/>
            <a:pathLst>
              <a:path w="1228725" h="814069">
                <a:moveTo>
                  <a:pt x="265587" y="0"/>
                </a:moveTo>
                <a:lnTo>
                  <a:pt x="199190" y="4494"/>
                </a:lnTo>
                <a:lnTo>
                  <a:pt x="132793" y="21153"/>
                </a:lnTo>
                <a:lnTo>
                  <a:pt x="66396" y="51921"/>
                </a:lnTo>
                <a:lnTo>
                  <a:pt x="33198" y="73205"/>
                </a:lnTo>
                <a:lnTo>
                  <a:pt x="0" y="98747"/>
                </a:lnTo>
                <a:lnTo>
                  <a:pt x="0" y="714951"/>
                </a:lnTo>
                <a:lnTo>
                  <a:pt x="33198" y="689399"/>
                </a:lnTo>
                <a:lnTo>
                  <a:pt x="66396" y="668105"/>
                </a:lnTo>
                <a:lnTo>
                  <a:pt x="132793" y="637316"/>
                </a:lnTo>
                <a:lnTo>
                  <a:pt x="199190" y="620638"/>
                </a:lnTo>
                <a:lnTo>
                  <a:pt x="265587" y="616125"/>
                </a:lnTo>
                <a:lnTo>
                  <a:pt x="298786" y="617822"/>
                </a:lnTo>
                <a:lnTo>
                  <a:pt x="365183" y="627908"/>
                </a:lnTo>
                <a:lnTo>
                  <a:pt x="431580" y="645293"/>
                </a:lnTo>
                <a:lnTo>
                  <a:pt x="497977" y="668032"/>
                </a:lnTo>
                <a:lnTo>
                  <a:pt x="564374" y="694179"/>
                </a:lnTo>
                <a:lnTo>
                  <a:pt x="663969" y="735533"/>
                </a:lnTo>
                <a:lnTo>
                  <a:pt x="697168" y="748913"/>
                </a:lnTo>
                <a:lnTo>
                  <a:pt x="763565" y="773607"/>
                </a:lnTo>
                <a:lnTo>
                  <a:pt x="829962" y="793925"/>
                </a:lnTo>
                <a:lnTo>
                  <a:pt x="896359" y="807920"/>
                </a:lnTo>
                <a:lnTo>
                  <a:pt x="962756" y="813647"/>
                </a:lnTo>
                <a:lnTo>
                  <a:pt x="995954" y="812802"/>
                </a:lnTo>
                <a:lnTo>
                  <a:pt x="1062351" y="802478"/>
                </a:lnTo>
                <a:lnTo>
                  <a:pt x="1128748" y="779020"/>
                </a:lnTo>
                <a:lnTo>
                  <a:pt x="1195145" y="740482"/>
                </a:lnTo>
                <a:lnTo>
                  <a:pt x="1228343" y="714951"/>
                </a:lnTo>
                <a:lnTo>
                  <a:pt x="1228343" y="98747"/>
                </a:lnTo>
                <a:lnTo>
                  <a:pt x="1195145" y="124298"/>
                </a:lnTo>
                <a:lnTo>
                  <a:pt x="1161947" y="145591"/>
                </a:lnTo>
                <a:lnTo>
                  <a:pt x="1095550" y="176377"/>
                </a:lnTo>
                <a:lnTo>
                  <a:pt x="1029153" y="193051"/>
                </a:lnTo>
                <a:lnTo>
                  <a:pt x="962756" y="197558"/>
                </a:lnTo>
                <a:lnTo>
                  <a:pt x="929557" y="195858"/>
                </a:lnTo>
                <a:lnTo>
                  <a:pt x="863160" y="185766"/>
                </a:lnTo>
                <a:lnTo>
                  <a:pt x="796763" y="168374"/>
                </a:lnTo>
                <a:lnTo>
                  <a:pt x="730366" y="145628"/>
                </a:lnTo>
                <a:lnTo>
                  <a:pt x="663969" y="119474"/>
                </a:lnTo>
                <a:lnTo>
                  <a:pt x="564374" y="78114"/>
                </a:lnTo>
                <a:lnTo>
                  <a:pt x="531175" y="64732"/>
                </a:lnTo>
                <a:lnTo>
                  <a:pt x="464778" y="40035"/>
                </a:lnTo>
                <a:lnTo>
                  <a:pt x="398381" y="19716"/>
                </a:lnTo>
                <a:lnTo>
                  <a:pt x="331984" y="5722"/>
                </a:lnTo>
                <a:lnTo>
                  <a:pt x="298786" y="1705"/>
                </a:lnTo>
                <a:lnTo>
                  <a:pt x="265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28533" y="1548765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Regs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4674108"/>
            <a:ext cx="1407160" cy="1316990"/>
          </a:xfrm>
          <a:custGeom>
            <a:avLst/>
            <a:gdLst/>
            <a:ahLst/>
            <a:cxnLst/>
            <a:rect l="l" t="t" r="r" b="b"/>
            <a:pathLst>
              <a:path w="1407160" h="1316989">
                <a:moveTo>
                  <a:pt x="703326" y="0"/>
                </a:moveTo>
                <a:lnTo>
                  <a:pt x="653090" y="1653"/>
                </a:lnTo>
                <a:lnTo>
                  <a:pt x="603809" y="6538"/>
                </a:lnTo>
                <a:lnTo>
                  <a:pt x="555601" y="14543"/>
                </a:lnTo>
                <a:lnTo>
                  <a:pt x="508586" y="25557"/>
                </a:lnTo>
                <a:lnTo>
                  <a:pt x="462882" y="39469"/>
                </a:lnTo>
                <a:lnTo>
                  <a:pt x="418607" y="56168"/>
                </a:lnTo>
                <a:lnTo>
                  <a:pt x="375882" y="75541"/>
                </a:lnTo>
                <a:lnTo>
                  <a:pt x="334825" y="97477"/>
                </a:lnTo>
                <a:lnTo>
                  <a:pt x="295555" y="121866"/>
                </a:lnTo>
                <a:lnTo>
                  <a:pt x="258191" y="148595"/>
                </a:lnTo>
                <a:lnTo>
                  <a:pt x="222851" y="177553"/>
                </a:lnTo>
                <a:lnTo>
                  <a:pt x="189655" y="208629"/>
                </a:lnTo>
                <a:lnTo>
                  <a:pt x="158722" y="241711"/>
                </a:lnTo>
                <a:lnTo>
                  <a:pt x="130170" y="276688"/>
                </a:lnTo>
                <a:lnTo>
                  <a:pt x="104119" y="313448"/>
                </a:lnTo>
                <a:lnTo>
                  <a:pt x="80687" y="351881"/>
                </a:lnTo>
                <a:lnTo>
                  <a:pt x="59994" y="391874"/>
                </a:lnTo>
                <a:lnTo>
                  <a:pt x="42158" y="433317"/>
                </a:lnTo>
                <a:lnTo>
                  <a:pt x="27298" y="476097"/>
                </a:lnTo>
                <a:lnTo>
                  <a:pt x="15533" y="520103"/>
                </a:lnTo>
                <a:lnTo>
                  <a:pt x="6983" y="565225"/>
                </a:lnTo>
                <a:lnTo>
                  <a:pt x="1765" y="611350"/>
                </a:lnTo>
                <a:lnTo>
                  <a:pt x="0" y="658368"/>
                </a:lnTo>
                <a:lnTo>
                  <a:pt x="1765" y="705385"/>
                </a:lnTo>
                <a:lnTo>
                  <a:pt x="6983" y="751510"/>
                </a:lnTo>
                <a:lnTo>
                  <a:pt x="15533" y="796632"/>
                </a:lnTo>
                <a:lnTo>
                  <a:pt x="27298" y="840638"/>
                </a:lnTo>
                <a:lnTo>
                  <a:pt x="42158" y="883418"/>
                </a:lnTo>
                <a:lnTo>
                  <a:pt x="59994" y="924861"/>
                </a:lnTo>
                <a:lnTo>
                  <a:pt x="80687" y="964854"/>
                </a:lnTo>
                <a:lnTo>
                  <a:pt x="104119" y="1003287"/>
                </a:lnTo>
                <a:lnTo>
                  <a:pt x="130170" y="1040047"/>
                </a:lnTo>
                <a:lnTo>
                  <a:pt x="158722" y="1075024"/>
                </a:lnTo>
                <a:lnTo>
                  <a:pt x="189655" y="1108106"/>
                </a:lnTo>
                <a:lnTo>
                  <a:pt x="222851" y="1139182"/>
                </a:lnTo>
                <a:lnTo>
                  <a:pt x="258191" y="1168140"/>
                </a:lnTo>
                <a:lnTo>
                  <a:pt x="295555" y="1194869"/>
                </a:lnTo>
                <a:lnTo>
                  <a:pt x="334825" y="1219258"/>
                </a:lnTo>
                <a:lnTo>
                  <a:pt x="375882" y="1241194"/>
                </a:lnTo>
                <a:lnTo>
                  <a:pt x="418607" y="1260567"/>
                </a:lnTo>
                <a:lnTo>
                  <a:pt x="462882" y="1277266"/>
                </a:lnTo>
                <a:lnTo>
                  <a:pt x="508586" y="1291178"/>
                </a:lnTo>
                <a:lnTo>
                  <a:pt x="555601" y="1302192"/>
                </a:lnTo>
                <a:lnTo>
                  <a:pt x="603809" y="1310197"/>
                </a:lnTo>
                <a:lnTo>
                  <a:pt x="653090" y="1315082"/>
                </a:lnTo>
                <a:lnTo>
                  <a:pt x="703326" y="1316736"/>
                </a:lnTo>
                <a:lnTo>
                  <a:pt x="753561" y="1315082"/>
                </a:lnTo>
                <a:lnTo>
                  <a:pt x="802842" y="1310197"/>
                </a:lnTo>
                <a:lnTo>
                  <a:pt x="851050" y="1302192"/>
                </a:lnTo>
                <a:lnTo>
                  <a:pt x="898065" y="1291178"/>
                </a:lnTo>
                <a:lnTo>
                  <a:pt x="943769" y="1277266"/>
                </a:lnTo>
                <a:lnTo>
                  <a:pt x="988044" y="1260567"/>
                </a:lnTo>
                <a:lnTo>
                  <a:pt x="1030769" y="1241194"/>
                </a:lnTo>
                <a:lnTo>
                  <a:pt x="1071826" y="1219258"/>
                </a:lnTo>
                <a:lnTo>
                  <a:pt x="1111096" y="1194869"/>
                </a:lnTo>
                <a:lnTo>
                  <a:pt x="1148460" y="1168140"/>
                </a:lnTo>
                <a:lnTo>
                  <a:pt x="1183800" y="1139182"/>
                </a:lnTo>
                <a:lnTo>
                  <a:pt x="1216996" y="1108106"/>
                </a:lnTo>
                <a:lnTo>
                  <a:pt x="1247929" y="1075024"/>
                </a:lnTo>
                <a:lnTo>
                  <a:pt x="1276481" y="1040047"/>
                </a:lnTo>
                <a:lnTo>
                  <a:pt x="1302532" y="1003287"/>
                </a:lnTo>
                <a:lnTo>
                  <a:pt x="1325964" y="964854"/>
                </a:lnTo>
                <a:lnTo>
                  <a:pt x="1346657" y="924861"/>
                </a:lnTo>
                <a:lnTo>
                  <a:pt x="1364493" y="883418"/>
                </a:lnTo>
                <a:lnTo>
                  <a:pt x="1379353" y="840638"/>
                </a:lnTo>
                <a:lnTo>
                  <a:pt x="1391118" y="796632"/>
                </a:lnTo>
                <a:lnTo>
                  <a:pt x="1399668" y="751510"/>
                </a:lnTo>
                <a:lnTo>
                  <a:pt x="1404886" y="705385"/>
                </a:lnTo>
                <a:lnTo>
                  <a:pt x="1406652" y="658368"/>
                </a:lnTo>
                <a:lnTo>
                  <a:pt x="1404886" y="611350"/>
                </a:lnTo>
                <a:lnTo>
                  <a:pt x="1399668" y="565225"/>
                </a:lnTo>
                <a:lnTo>
                  <a:pt x="1391118" y="520103"/>
                </a:lnTo>
                <a:lnTo>
                  <a:pt x="1379353" y="476097"/>
                </a:lnTo>
                <a:lnTo>
                  <a:pt x="1364493" y="433317"/>
                </a:lnTo>
                <a:lnTo>
                  <a:pt x="1346657" y="391874"/>
                </a:lnTo>
                <a:lnTo>
                  <a:pt x="1325964" y="351881"/>
                </a:lnTo>
                <a:lnTo>
                  <a:pt x="1302532" y="313448"/>
                </a:lnTo>
                <a:lnTo>
                  <a:pt x="1276481" y="276688"/>
                </a:lnTo>
                <a:lnTo>
                  <a:pt x="1247929" y="241711"/>
                </a:lnTo>
                <a:lnTo>
                  <a:pt x="1216996" y="208629"/>
                </a:lnTo>
                <a:lnTo>
                  <a:pt x="1183800" y="177553"/>
                </a:lnTo>
                <a:lnTo>
                  <a:pt x="1148460" y="148595"/>
                </a:lnTo>
                <a:lnTo>
                  <a:pt x="1111096" y="121866"/>
                </a:lnTo>
                <a:lnTo>
                  <a:pt x="1071826" y="97477"/>
                </a:lnTo>
                <a:lnTo>
                  <a:pt x="1030769" y="75541"/>
                </a:lnTo>
                <a:lnTo>
                  <a:pt x="988044" y="56168"/>
                </a:lnTo>
                <a:lnTo>
                  <a:pt x="943769" y="39469"/>
                </a:lnTo>
                <a:lnTo>
                  <a:pt x="898065" y="25557"/>
                </a:lnTo>
                <a:lnTo>
                  <a:pt x="851050" y="14543"/>
                </a:lnTo>
                <a:lnTo>
                  <a:pt x="802842" y="6538"/>
                </a:lnTo>
                <a:lnTo>
                  <a:pt x="753561" y="1653"/>
                </a:lnTo>
                <a:lnTo>
                  <a:pt x="70332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13046" y="5051297"/>
            <a:ext cx="810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Decision Point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4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5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12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3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7" y="6296124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98" y="6296124"/>
              <a:ext cx="329256" cy="1868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378" y="386206"/>
              <a:ext cx="6646291" cy="548639"/>
            </a:xfrm>
            <a:prstGeom prst="rect">
              <a:avLst/>
            </a:prstGeom>
          </p:spPr>
        </p:pic>
      </p:grp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68826" y="2269108"/>
            <a:ext cx="2847340" cy="2534285"/>
            <a:chOff x="4068826" y="2269108"/>
            <a:chExt cx="2847340" cy="2534285"/>
          </a:xfrm>
        </p:grpSpPr>
        <p:sp>
          <p:nvSpPr>
            <p:cNvPr id="17" name="object 17"/>
            <p:cNvSpPr/>
            <p:nvPr/>
          </p:nvSpPr>
          <p:spPr>
            <a:xfrm>
              <a:off x="4068826" y="2269108"/>
              <a:ext cx="2847340" cy="2534285"/>
            </a:xfrm>
            <a:custGeom>
              <a:avLst/>
              <a:gdLst/>
              <a:ahLst/>
              <a:cxnLst/>
              <a:rect l="l" t="t" r="r" b="b"/>
              <a:pathLst>
                <a:path w="2847340" h="2534285">
                  <a:moveTo>
                    <a:pt x="2846831" y="0"/>
                  </a:moveTo>
                  <a:lnTo>
                    <a:pt x="0" y="0"/>
                  </a:lnTo>
                  <a:lnTo>
                    <a:pt x="0" y="2534285"/>
                  </a:lnTo>
                  <a:lnTo>
                    <a:pt x="2846831" y="2534285"/>
                  </a:lnTo>
                  <a:lnTo>
                    <a:pt x="2846831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8744" y="3751370"/>
              <a:ext cx="1228725" cy="814069"/>
            </a:xfrm>
            <a:custGeom>
              <a:avLst/>
              <a:gdLst/>
              <a:ahLst/>
              <a:cxnLst/>
              <a:rect l="l" t="t" r="r" b="b"/>
              <a:pathLst>
                <a:path w="1228725" h="814070">
                  <a:moveTo>
                    <a:pt x="265587" y="0"/>
                  </a:moveTo>
                  <a:lnTo>
                    <a:pt x="199190" y="4500"/>
                  </a:lnTo>
                  <a:lnTo>
                    <a:pt x="132793" y="21163"/>
                  </a:lnTo>
                  <a:lnTo>
                    <a:pt x="66396" y="51934"/>
                  </a:lnTo>
                  <a:lnTo>
                    <a:pt x="33198" y="73219"/>
                  </a:lnTo>
                  <a:lnTo>
                    <a:pt x="0" y="98761"/>
                  </a:lnTo>
                  <a:lnTo>
                    <a:pt x="0" y="714838"/>
                  </a:lnTo>
                  <a:lnTo>
                    <a:pt x="33198" y="689296"/>
                  </a:lnTo>
                  <a:lnTo>
                    <a:pt x="66396" y="668011"/>
                  </a:lnTo>
                  <a:lnTo>
                    <a:pt x="132793" y="637240"/>
                  </a:lnTo>
                  <a:lnTo>
                    <a:pt x="199190" y="620577"/>
                  </a:lnTo>
                  <a:lnTo>
                    <a:pt x="265587" y="616077"/>
                  </a:lnTo>
                  <a:lnTo>
                    <a:pt x="298786" y="617779"/>
                  </a:lnTo>
                  <a:lnTo>
                    <a:pt x="365183" y="627874"/>
                  </a:lnTo>
                  <a:lnTo>
                    <a:pt x="431580" y="645267"/>
                  </a:lnTo>
                  <a:lnTo>
                    <a:pt x="497977" y="668011"/>
                  </a:lnTo>
                  <a:lnTo>
                    <a:pt x="564374" y="694161"/>
                  </a:lnTo>
                  <a:lnTo>
                    <a:pt x="663969" y="735514"/>
                  </a:lnTo>
                  <a:lnTo>
                    <a:pt x="697168" y="748893"/>
                  </a:lnTo>
                  <a:lnTo>
                    <a:pt x="763565" y="773583"/>
                  </a:lnTo>
                  <a:lnTo>
                    <a:pt x="829962" y="793895"/>
                  </a:lnTo>
                  <a:lnTo>
                    <a:pt x="896359" y="807882"/>
                  </a:lnTo>
                  <a:lnTo>
                    <a:pt x="962756" y="813599"/>
                  </a:lnTo>
                  <a:lnTo>
                    <a:pt x="995954" y="812747"/>
                  </a:lnTo>
                  <a:lnTo>
                    <a:pt x="1062351" y="802409"/>
                  </a:lnTo>
                  <a:lnTo>
                    <a:pt x="1128748" y="778935"/>
                  </a:lnTo>
                  <a:lnTo>
                    <a:pt x="1195145" y="740379"/>
                  </a:lnTo>
                  <a:lnTo>
                    <a:pt x="1228343" y="714838"/>
                  </a:lnTo>
                  <a:lnTo>
                    <a:pt x="1228343" y="98761"/>
                  </a:lnTo>
                  <a:lnTo>
                    <a:pt x="1195145" y="124302"/>
                  </a:lnTo>
                  <a:lnTo>
                    <a:pt x="1161947" y="145587"/>
                  </a:lnTo>
                  <a:lnTo>
                    <a:pt x="1095550" y="176359"/>
                  </a:lnTo>
                  <a:lnTo>
                    <a:pt x="1029153" y="193021"/>
                  </a:lnTo>
                  <a:lnTo>
                    <a:pt x="962756" y="197522"/>
                  </a:lnTo>
                  <a:lnTo>
                    <a:pt x="929557" y="195819"/>
                  </a:lnTo>
                  <a:lnTo>
                    <a:pt x="863160" y="185724"/>
                  </a:lnTo>
                  <a:lnTo>
                    <a:pt x="796763" y="168331"/>
                  </a:lnTo>
                  <a:lnTo>
                    <a:pt x="730366" y="145587"/>
                  </a:lnTo>
                  <a:lnTo>
                    <a:pt x="663969" y="119437"/>
                  </a:lnTo>
                  <a:lnTo>
                    <a:pt x="564374" y="78084"/>
                  </a:lnTo>
                  <a:lnTo>
                    <a:pt x="531175" y="64705"/>
                  </a:lnTo>
                  <a:lnTo>
                    <a:pt x="464778" y="40015"/>
                  </a:lnTo>
                  <a:lnTo>
                    <a:pt x="398381" y="19703"/>
                  </a:lnTo>
                  <a:lnTo>
                    <a:pt x="331984" y="5716"/>
                  </a:lnTo>
                  <a:lnTo>
                    <a:pt x="298786" y="1702"/>
                  </a:lnTo>
                  <a:lnTo>
                    <a:pt x="2655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33349"/>
              </p:ext>
            </p:extLst>
          </p:nvPr>
        </p:nvGraphicFramePr>
        <p:xfrm>
          <a:off x="246583" y="1530603"/>
          <a:ext cx="8507095" cy="3265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958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08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0">
                <a:tc>
                  <a:txBody>
                    <a:bodyPr/>
                    <a:lstStyle/>
                    <a:p>
                      <a:pPr marL="91440" marR="127635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Participation: Achievement Reporting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0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included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performance denominators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§1111(c)(4)E(ii):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7782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800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(below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95%)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counted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non-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proficient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9057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699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/>
              <a:t>21</a:t>
            </a:fld>
            <a:endParaRPr sz="110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961B5C7-BA59-7D6D-2F8F-EF988A14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indicators – participation achievement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808" y="334645"/>
              <a:ext cx="4233037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5601" y="334645"/>
              <a:ext cx="488289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9821" y="334645"/>
              <a:ext cx="3226435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3194" y="883285"/>
              <a:ext cx="6551295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888" y="1676400"/>
              <a:ext cx="7379208" cy="443484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699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/>
              <a:t>22</a:t>
            </a:fld>
            <a:endParaRPr sz="110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F2875C-4723-789A-65A6-C21F5B73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Ex of Non-participant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068" y="386206"/>
              <a:ext cx="7857108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" y="6437071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2060" y="1984955"/>
            <a:ext cx="2088514" cy="4873625"/>
            <a:chOff x="1142060" y="1984955"/>
            <a:chExt cx="2088514" cy="4873625"/>
          </a:xfrm>
        </p:grpSpPr>
        <p:sp>
          <p:nvSpPr>
            <p:cNvPr id="7" name="object 7"/>
            <p:cNvSpPr/>
            <p:nvPr/>
          </p:nvSpPr>
          <p:spPr>
            <a:xfrm>
              <a:off x="1142060" y="1984955"/>
              <a:ext cx="2088514" cy="4873625"/>
            </a:xfrm>
            <a:custGeom>
              <a:avLst/>
              <a:gdLst/>
              <a:ahLst/>
              <a:cxnLst/>
              <a:rect l="l" t="t" r="r" b="b"/>
              <a:pathLst>
                <a:path w="2088514" h="4873625">
                  <a:moveTo>
                    <a:pt x="2088007" y="0"/>
                  </a:moveTo>
                  <a:lnTo>
                    <a:pt x="0" y="0"/>
                  </a:lnTo>
                  <a:lnTo>
                    <a:pt x="0" y="4873371"/>
                  </a:lnTo>
                  <a:lnTo>
                    <a:pt x="2088007" y="4873371"/>
                  </a:lnTo>
                  <a:lnTo>
                    <a:pt x="2088007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4732" y="4978908"/>
              <a:ext cx="1407160" cy="1316990"/>
            </a:xfrm>
            <a:custGeom>
              <a:avLst/>
              <a:gdLst/>
              <a:ahLst/>
              <a:cxnLst/>
              <a:rect l="l" t="t" r="r" b="b"/>
              <a:pathLst>
                <a:path w="1407160" h="1316989">
                  <a:moveTo>
                    <a:pt x="703326" y="0"/>
                  </a:moveTo>
                  <a:lnTo>
                    <a:pt x="653090" y="1653"/>
                  </a:lnTo>
                  <a:lnTo>
                    <a:pt x="603809" y="6538"/>
                  </a:lnTo>
                  <a:lnTo>
                    <a:pt x="555601" y="14543"/>
                  </a:lnTo>
                  <a:lnTo>
                    <a:pt x="508586" y="25557"/>
                  </a:lnTo>
                  <a:lnTo>
                    <a:pt x="462882" y="39469"/>
                  </a:lnTo>
                  <a:lnTo>
                    <a:pt x="418607" y="56168"/>
                  </a:lnTo>
                  <a:lnTo>
                    <a:pt x="375882" y="75541"/>
                  </a:lnTo>
                  <a:lnTo>
                    <a:pt x="334825" y="97477"/>
                  </a:lnTo>
                  <a:lnTo>
                    <a:pt x="295555" y="121866"/>
                  </a:lnTo>
                  <a:lnTo>
                    <a:pt x="258191" y="148595"/>
                  </a:lnTo>
                  <a:lnTo>
                    <a:pt x="222851" y="177553"/>
                  </a:lnTo>
                  <a:lnTo>
                    <a:pt x="189655" y="208629"/>
                  </a:lnTo>
                  <a:lnTo>
                    <a:pt x="158722" y="241711"/>
                  </a:lnTo>
                  <a:lnTo>
                    <a:pt x="130170" y="276688"/>
                  </a:lnTo>
                  <a:lnTo>
                    <a:pt x="104119" y="313448"/>
                  </a:lnTo>
                  <a:lnTo>
                    <a:pt x="80687" y="351881"/>
                  </a:lnTo>
                  <a:lnTo>
                    <a:pt x="59994" y="391874"/>
                  </a:lnTo>
                  <a:lnTo>
                    <a:pt x="42158" y="433317"/>
                  </a:lnTo>
                  <a:lnTo>
                    <a:pt x="27298" y="476097"/>
                  </a:lnTo>
                  <a:lnTo>
                    <a:pt x="15533" y="520103"/>
                  </a:lnTo>
                  <a:lnTo>
                    <a:pt x="6983" y="565225"/>
                  </a:lnTo>
                  <a:lnTo>
                    <a:pt x="1765" y="611350"/>
                  </a:lnTo>
                  <a:lnTo>
                    <a:pt x="0" y="658368"/>
                  </a:lnTo>
                  <a:lnTo>
                    <a:pt x="1765" y="705385"/>
                  </a:lnTo>
                  <a:lnTo>
                    <a:pt x="6983" y="751510"/>
                  </a:lnTo>
                  <a:lnTo>
                    <a:pt x="15533" y="796632"/>
                  </a:lnTo>
                  <a:lnTo>
                    <a:pt x="27298" y="840638"/>
                  </a:lnTo>
                  <a:lnTo>
                    <a:pt x="42158" y="883418"/>
                  </a:lnTo>
                  <a:lnTo>
                    <a:pt x="59994" y="924861"/>
                  </a:lnTo>
                  <a:lnTo>
                    <a:pt x="80687" y="964854"/>
                  </a:lnTo>
                  <a:lnTo>
                    <a:pt x="104119" y="1003287"/>
                  </a:lnTo>
                  <a:lnTo>
                    <a:pt x="130170" y="1040047"/>
                  </a:lnTo>
                  <a:lnTo>
                    <a:pt x="158722" y="1075024"/>
                  </a:lnTo>
                  <a:lnTo>
                    <a:pt x="189655" y="1108106"/>
                  </a:lnTo>
                  <a:lnTo>
                    <a:pt x="222851" y="1139182"/>
                  </a:lnTo>
                  <a:lnTo>
                    <a:pt x="258191" y="1168140"/>
                  </a:lnTo>
                  <a:lnTo>
                    <a:pt x="295555" y="1194869"/>
                  </a:lnTo>
                  <a:lnTo>
                    <a:pt x="334825" y="1219258"/>
                  </a:lnTo>
                  <a:lnTo>
                    <a:pt x="375882" y="1241194"/>
                  </a:lnTo>
                  <a:lnTo>
                    <a:pt x="418607" y="1260567"/>
                  </a:lnTo>
                  <a:lnTo>
                    <a:pt x="462882" y="1277266"/>
                  </a:lnTo>
                  <a:lnTo>
                    <a:pt x="508586" y="1291178"/>
                  </a:lnTo>
                  <a:lnTo>
                    <a:pt x="555601" y="1302192"/>
                  </a:lnTo>
                  <a:lnTo>
                    <a:pt x="603809" y="1310197"/>
                  </a:lnTo>
                  <a:lnTo>
                    <a:pt x="653090" y="1315082"/>
                  </a:lnTo>
                  <a:lnTo>
                    <a:pt x="703326" y="1316736"/>
                  </a:lnTo>
                  <a:lnTo>
                    <a:pt x="753561" y="1315082"/>
                  </a:lnTo>
                  <a:lnTo>
                    <a:pt x="802842" y="1310197"/>
                  </a:lnTo>
                  <a:lnTo>
                    <a:pt x="851050" y="1302192"/>
                  </a:lnTo>
                  <a:lnTo>
                    <a:pt x="898065" y="1291178"/>
                  </a:lnTo>
                  <a:lnTo>
                    <a:pt x="943769" y="1277266"/>
                  </a:lnTo>
                  <a:lnTo>
                    <a:pt x="988044" y="1260567"/>
                  </a:lnTo>
                  <a:lnTo>
                    <a:pt x="1030769" y="1241194"/>
                  </a:lnTo>
                  <a:lnTo>
                    <a:pt x="1071826" y="1219258"/>
                  </a:lnTo>
                  <a:lnTo>
                    <a:pt x="1111096" y="1194869"/>
                  </a:lnTo>
                  <a:lnTo>
                    <a:pt x="1148460" y="1168140"/>
                  </a:lnTo>
                  <a:lnTo>
                    <a:pt x="1183800" y="1139182"/>
                  </a:lnTo>
                  <a:lnTo>
                    <a:pt x="1216996" y="1108106"/>
                  </a:lnTo>
                  <a:lnTo>
                    <a:pt x="1247929" y="1075024"/>
                  </a:lnTo>
                  <a:lnTo>
                    <a:pt x="1276481" y="1040047"/>
                  </a:lnTo>
                  <a:lnTo>
                    <a:pt x="1302532" y="1003287"/>
                  </a:lnTo>
                  <a:lnTo>
                    <a:pt x="1325964" y="964854"/>
                  </a:lnTo>
                  <a:lnTo>
                    <a:pt x="1346657" y="924861"/>
                  </a:lnTo>
                  <a:lnTo>
                    <a:pt x="1364493" y="883418"/>
                  </a:lnTo>
                  <a:lnTo>
                    <a:pt x="1379353" y="840638"/>
                  </a:lnTo>
                  <a:lnTo>
                    <a:pt x="1391118" y="796632"/>
                  </a:lnTo>
                  <a:lnTo>
                    <a:pt x="1399668" y="751510"/>
                  </a:lnTo>
                  <a:lnTo>
                    <a:pt x="1404886" y="705385"/>
                  </a:lnTo>
                  <a:lnTo>
                    <a:pt x="1406652" y="658368"/>
                  </a:lnTo>
                  <a:lnTo>
                    <a:pt x="1404886" y="611350"/>
                  </a:lnTo>
                  <a:lnTo>
                    <a:pt x="1399668" y="565225"/>
                  </a:lnTo>
                  <a:lnTo>
                    <a:pt x="1391118" y="520103"/>
                  </a:lnTo>
                  <a:lnTo>
                    <a:pt x="1379353" y="476097"/>
                  </a:lnTo>
                  <a:lnTo>
                    <a:pt x="1364493" y="433317"/>
                  </a:lnTo>
                  <a:lnTo>
                    <a:pt x="1346657" y="391874"/>
                  </a:lnTo>
                  <a:lnTo>
                    <a:pt x="1325964" y="351881"/>
                  </a:lnTo>
                  <a:lnTo>
                    <a:pt x="1302532" y="313448"/>
                  </a:lnTo>
                  <a:lnTo>
                    <a:pt x="1276481" y="276688"/>
                  </a:lnTo>
                  <a:lnTo>
                    <a:pt x="1247929" y="241711"/>
                  </a:lnTo>
                  <a:lnTo>
                    <a:pt x="1216996" y="208629"/>
                  </a:lnTo>
                  <a:lnTo>
                    <a:pt x="1183800" y="177553"/>
                  </a:lnTo>
                  <a:lnTo>
                    <a:pt x="1148460" y="148595"/>
                  </a:lnTo>
                  <a:lnTo>
                    <a:pt x="1111096" y="121866"/>
                  </a:lnTo>
                  <a:lnTo>
                    <a:pt x="1071826" y="97477"/>
                  </a:lnTo>
                  <a:lnTo>
                    <a:pt x="1030769" y="75541"/>
                  </a:lnTo>
                  <a:lnTo>
                    <a:pt x="988044" y="56168"/>
                  </a:lnTo>
                  <a:lnTo>
                    <a:pt x="943769" y="39469"/>
                  </a:lnTo>
                  <a:lnTo>
                    <a:pt x="898065" y="25557"/>
                  </a:lnTo>
                  <a:lnTo>
                    <a:pt x="851050" y="14543"/>
                  </a:lnTo>
                  <a:lnTo>
                    <a:pt x="802842" y="6538"/>
                  </a:lnTo>
                  <a:lnTo>
                    <a:pt x="753561" y="1653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42904"/>
              </p:ext>
            </p:extLst>
          </p:nvPr>
        </p:nvGraphicFramePr>
        <p:xfrm>
          <a:off x="78709" y="1247013"/>
          <a:ext cx="8986519" cy="5604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Frameworks</a:t>
                      </a:r>
                      <a:r>
                        <a:rPr sz="2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21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990">
                <a:tc>
                  <a:txBody>
                    <a:bodyPr/>
                    <a:lstStyle/>
                    <a:p>
                      <a:pPr marL="90805" marR="1530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Data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Compar- ability,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Privacy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160020" indent="-22161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16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Achievement,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post- 	secondary 	workforce 	readiness 	measures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2420" marR="16002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Growth 	</a:t>
                      </a:r>
                      <a:r>
                        <a:rPr sz="18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07695" marR="870585" indent="-18288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Decision Point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78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§1111(c)(3):</a:t>
                      </a:r>
                      <a:r>
                        <a:rPr sz="1800" spc="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“(i)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the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determines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9906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necessary…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statistically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sound,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shall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the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State-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determined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9969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State…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(iii)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ensures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sufficient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reveal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any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personally</a:t>
                      </a:r>
                      <a:r>
                        <a:rPr sz="1800" spc="-9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identifiable information."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200.14(c):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demonstrate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“(1)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valid,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reliable,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comparable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LEAs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State;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(2)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Is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calculated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schools…(3)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able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disaggregated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subgroup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students...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(4)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used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once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annual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meaningful differentiation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92075" marR="12255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200.17(a)(3):</a:t>
                      </a:r>
                      <a:r>
                        <a:rPr sz="18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minimum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indicators,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“(iii)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Must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exceed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students,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unless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State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provides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justification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doing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plan”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38820B5-6B5B-5E5E-9F96-EF2C31E8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data reporting - </a:t>
            </a:r>
            <a:r>
              <a:rPr lang="en-US" dirty="0" err="1"/>
              <a:t>comparbility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2275" y="386206"/>
              <a:ext cx="6034405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" y="6437071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067" y="2032288"/>
            <a:ext cx="1674495" cy="4759960"/>
            <a:chOff x="7267067" y="2032288"/>
            <a:chExt cx="1674495" cy="4759960"/>
          </a:xfrm>
        </p:grpSpPr>
        <p:sp>
          <p:nvSpPr>
            <p:cNvPr id="7" name="object 7"/>
            <p:cNvSpPr/>
            <p:nvPr/>
          </p:nvSpPr>
          <p:spPr>
            <a:xfrm>
              <a:off x="7267067" y="2032288"/>
              <a:ext cx="1674495" cy="4759960"/>
            </a:xfrm>
            <a:custGeom>
              <a:avLst/>
              <a:gdLst/>
              <a:ahLst/>
              <a:cxnLst/>
              <a:rect l="l" t="t" r="r" b="b"/>
              <a:pathLst>
                <a:path w="1674495" h="4759959">
                  <a:moveTo>
                    <a:pt x="1674368" y="0"/>
                  </a:moveTo>
                  <a:lnTo>
                    <a:pt x="0" y="0"/>
                  </a:lnTo>
                  <a:lnTo>
                    <a:pt x="0" y="4759706"/>
                  </a:lnTo>
                  <a:lnTo>
                    <a:pt x="1674368" y="4759706"/>
                  </a:lnTo>
                  <a:lnTo>
                    <a:pt x="1674368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4824" y="2673096"/>
              <a:ext cx="1408430" cy="1316990"/>
            </a:xfrm>
            <a:custGeom>
              <a:avLst/>
              <a:gdLst/>
              <a:ahLst/>
              <a:cxnLst/>
              <a:rect l="l" t="t" r="r" b="b"/>
              <a:pathLst>
                <a:path w="1408429" h="1316989">
                  <a:moveTo>
                    <a:pt x="704087" y="0"/>
                  </a:moveTo>
                  <a:lnTo>
                    <a:pt x="653802" y="1653"/>
                  </a:lnTo>
                  <a:lnTo>
                    <a:pt x="604472" y="6538"/>
                  </a:lnTo>
                  <a:lnTo>
                    <a:pt x="556215" y="14543"/>
                  </a:lnTo>
                  <a:lnTo>
                    <a:pt x="509151" y="25557"/>
                  </a:lnTo>
                  <a:lnTo>
                    <a:pt x="463399" y="39469"/>
                  </a:lnTo>
                  <a:lnTo>
                    <a:pt x="419078" y="56168"/>
                  </a:lnTo>
                  <a:lnTo>
                    <a:pt x="376307" y="75541"/>
                  </a:lnTo>
                  <a:lnTo>
                    <a:pt x="335206" y="97477"/>
                  </a:lnTo>
                  <a:lnTo>
                    <a:pt x="295892" y="121866"/>
                  </a:lnTo>
                  <a:lnTo>
                    <a:pt x="258487" y="148595"/>
                  </a:lnTo>
                  <a:lnTo>
                    <a:pt x="223108" y="177553"/>
                  </a:lnTo>
                  <a:lnTo>
                    <a:pt x="189875" y="208629"/>
                  </a:lnTo>
                  <a:lnTo>
                    <a:pt x="158907" y="241711"/>
                  </a:lnTo>
                  <a:lnTo>
                    <a:pt x="130322" y="276688"/>
                  </a:lnTo>
                  <a:lnTo>
                    <a:pt x="104241" y="313448"/>
                  </a:lnTo>
                  <a:lnTo>
                    <a:pt x="80782" y="351881"/>
                  </a:lnTo>
                  <a:lnTo>
                    <a:pt x="60065" y="391874"/>
                  </a:lnTo>
                  <a:lnTo>
                    <a:pt x="42208" y="433317"/>
                  </a:lnTo>
                  <a:lnTo>
                    <a:pt x="27331" y="476097"/>
                  </a:lnTo>
                  <a:lnTo>
                    <a:pt x="15552" y="520103"/>
                  </a:lnTo>
                  <a:lnTo>
                    <a:pt x="6991" y="565225"/>
                  </a:lnTo>
                  <a:lnTo>
                    <a:pt x="1767" y="611350"/>
                  </a:lnTo>
                  <a:lnTo>
                    <a:pt x="0" y="658367"/>
                  </a:lnTo>
                  <a:lnTo>
                    <a:pt x="1767" y="705385"/>
                  </a:lnTo>
                  <a:lnTo>
                    <a:pt x="6991" y="751510"/>
                  </a:lnTo>
                  <a:lnTo>
                    <a:pt x="15552" y="796632"/>
                  </a:lnTo>
                  <a:lnTo>
                    <a:pt x="27331" y="840638"/>
                  </a:lnTo>
                  <a:lnTo>
                    <a:pt x="42208" y="883418"/>
                  </a:lnTo>
                  <a:lnTo>
                    <a:pt x="60065" y="924861"/>
                  </a:lnTo>
                  <a:lnTo>
                    <a:pt x="80782" y="964854"/>
                  </a:lnTo>
                  <a:lnTo>
                    <a:pt x="104241" y="1003287"/>
                  </a:lnTo>
                  <a:lnTo>
                    <a:pt x="130322" y="1040047"/>
                  </a:lnTo>
                  <a:lnTo>
                    <a:pt x="158907" y="1075024"/>
                  </a:lnTo>
                  <a:lnTo>
                    <a:pt x="189875" y="1108106"/>
                  </a:lnTo>
                  <a:lnTo>
                    <a:pt x="223108" y="1139182"/>
                  </a:lnTo>
                  <a:lnTo>
                    <a:pt x="258487" y="1168140"/>
                  </a:lnTo>
                  <a:lnTo>
                    <a:pt x="295892" y="1194869"/>
                  </a:lnTo>
                  <a:lnTo>
                    <a:pt x="335206" y="1219258"/>
                  </a:lnTo>
                  <a:lnTo>
                    <a:pt x="376307" y="1241194"/>
                  </a:lnTo>
                  <a:lnTo>
                    <a:pt x="419078" y="1260567"/>
                  </a:lnTo>
                  <a:lnTo>
                    <a:pt x="463399" y="1277266"/>
                  </a:lnTo>
                  <a:lnTo>
                    <a:pt x="509151" y="1291178"/>
                  </a:lnTo>
                  <a:lnTo>
                    <a:pt x="556215" y="1302192"/>
                  </a:lnTo>
                  <a:lnTo>
                    <a:pt x="604472" y="1310197"/>
                  </a:lnTo>
                  <a:lnTo>
                    <a:pt x="653802" y="1315082"/>
                  </a:lnTo>
                  <a:lnTo>
                    <a:pt x="704087" y="1316735"/>
                  </a:lnTo>
                  <a:lnTo>
                    <a:pt x="754373" y="1315082"/>
                  </a:lnTo>
                  <a:lnTo>
                    <a:pt x="803703" y="1310197"/>
                  </a:lnTo>
                  <a:lnTo>
                    <a:pt x="851960" y="1302192"/>
                  </a:lnTo>
                  <a:lnTo>
                    <a:pt x="899024" y="1291178"/>
                  </a:lnTo>
                  <a:lnTo>
                    <a:pt x="944776" y="1277266"/>
                  </a:lnTo>
                  <a:lnTo>
                    <a:pt x="989097" y="1260567"/>
                  </a:lnTo>
                  <a:lnTo>
                    <a:pt x="1031868" y="1241194"/>
                  </a:lnTo>
                  <a:lnTo>
                    <a:pt x="1072969" y="1219258"/>
                  </a:lnTo>
                  <a:lnTo>
                    <a:pt x="1112283" y="1194869"/>
                  </a:lnTo>
                  <a:lnTo>
                    <a:pt x="1149688" y="1168140"/>
                  </a:lnTo>
                  <a:lnTo>
                    <a:pt x="1185067" y="1139182"/>
                  </a:lnTo>
                  <a:lnTo>
                    <a:pt x="1218300" y="1108106"/>
                  </a:lnTo>
                  <a:lnTo>
                    <a:pt x="1249268" y="1075024"/>
                  </a:lnTo>
                  <a:lnTo>
                    <a:pt x="1277853" y="1040047"/>
                  </a:lnTo>
                  <a:lnTo>
                    <a:pt x="1303934" y="1003287"/>
                  </a:lnTo>
                  <a:lnTo>
                    <a:pt x="1327393" y="964854"/>
                  </a:lnTo>
                  <a:lnTo>
                    <a:pt x="1348110" y="924861"/>
                  </a:lnTo>
                  <a:lnTo>
                    <a:pt x="1365967" y="883418"/>
                  </a:lnTo>
                  <a:lnTo>
                    <a:pt x="1380844" y="840638"/>
                  </a:lnTo>
                  <a:lnTo>
                    <a:pt x="1392623" y="796632"/>
                  </a:lnTo>
                  <a:lnTo>
                    <a:pt x="1401184" y="751510"/>
                  </a:lnTo>
                  <a:lnTo>
                    <a:pt x="1406408" y="705385"/>
                  </a:lnTo>
                  <a:lnTo>
                    <a:pt x="1408176" y="658367"/>
                  </a:lnTo>
                  <a:lnTo>
                    <a:pt x="1406408" y="611350"/>
                  </a:lnTo>
                  <a:lnTo>
                    <a:pt x="1401184" y="565225"/>
                  </a:lnTo>
                  <a:lnTo>
                    <a:pt x="1392623" y="520103"/>
                  </a:lnTo>
                  <a:lnTo>
                    <a:pt x="1380844" y="476097"/>
                  </a:lnTo>
                  <a:lnTo>
                    <a:pt x="1365967" y="433317"/>
                  </a:lnTo>
                  <a:lnTo>
                    <a:pt x="1348110" y="391874"/>
                  </a:lnTo>
                  <a:lnTo>
                    <a:pt x="1327393" y="351881"/>
                  </a:lnTo>
                  <a:lnTo>
                    <a:pt x="1303934" y="313448"/>
                  </a:lnTo>
                  <a:lnTo>
                    <a:pt x="1277853" y="276688"/>
                  </a:lnTo>
                  <a:lnTo>
                    <a:pt x="1249268" y="241711"/>
                  </a:lnTo>
                  <a:lnTo>
                    <a:pt x="1218300" y="208629"/>
                  </a:lnTo>
                  <a:lnTo>
                    <a:pt x="1185067" y="177553"/>
                  </a:lnTo>
                  <a:lnTo>
                    <a:pt x="1149688" y="148595"/>
                  </a:lnTo>
                  <a:lnTo>
                    <a:pt x="1112283" y="121866"/>
                  </a:lnTo>
                  <a:lnTo>
                    <a:pt x="1072969" y="97477"/>
                  </a:lnTo>
                  <a:lnTo>
                    <a:pt x="1031868" y="75541"/>
                  </a:lnTo>
                  <a:lnTo>
                    <a:pt x="989097" y="56168"/>
                  </a:lnTo>
                  <a:lnTo>
                    <a:pt x="944776" y="39469"/>
                  </a:lnTo>
                  <a:lnTo>
                    <a:pt x="899024" y="25557"/>
                  </a:lnTo>
                  <a:lnTo>
                    <a:pt x="851960" y="14543"/>
                  </a:lnTo>
                  <a:lnTo>
                    <a:pt x="803703" y="6538"/>
                  </a:lnTo>
                  <a:lnTo>
                    <a:pt x="754373" y="1653"/>
                  </a:lnTo>
                  <a:lnTo>
                    <a:pt x="7040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08076"/>
              </p:ext>
            </p:extLst>
          </p:nvPr>
        </p:nvGraphicFramePr>
        <p:xfrm>
          <a:off x="253187" y="1270761"/>
          <a:ext cx="8681719" cy="551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77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87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25">
                <a:tc>
                  <a:txBody>
                    <a:bodyPr/>
                    <a:lstStyle/>
                    <a:p>
                      <a:pPr marL="91440" marR="1708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Targets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Ratings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84455" indent="-22860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"/>
                        <a:tabLst>
                          <a:tab pos="32004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Framework Achievement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Growth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ratings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15-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50-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85,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percentiles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baselined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first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year.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0040" marR="20574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2004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Framework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post-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secondary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workforce readiness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0040" marR="1066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ratings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sz="1800" spc="-8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average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external criteria.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156845" indent="-22161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"/>
                        <a:tabLst>
                          <a:tab pos="31432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§1111(c)(4)(A):</a:t>
                      </a:r>
                      <a:r>
                        <a:rPr sz="1800" spc="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"Establish ambitious 	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designed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long-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goals,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which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shall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include</a:t>
                      </a:r>
                      <a:r>
                        <a:rPr sz="1800" spc="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measurements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interim 	progress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toward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goals"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(I)(aa)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"academic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proficiency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annual 	assessments“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055" marR="173355" indent="-22161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432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§1111(c)(4)(A)(i):</a:t>
                      </a:r>
                      <a:r>
                        <a:rPr sz="1800" spc="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(II)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goals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 	groups/subgroups,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(III)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subgroups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behind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academic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 	graduation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"take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account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necessary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such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progress 	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closing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statewide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proficiency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graduation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gaps"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200.13(a)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4355" marR="509270" indent="-18288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Decision Point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F57F0957-57F5-A903-9312-2731674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scoring - targets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091" y="318770"/>
              <a:ext cx="6695948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" y="6437071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160570"/>
            <a:ext cx="9144000" cy="5697855"/>
            <a:chOff x="0" y="1160570"/>
            <a:chExt cx="9144000" cy="5697855"/>
          </a:xfrm>
        </p:grpSpPr>
        <p:sp>
          <p:nvSpPr>
            <p:cNvPr id="7" name="object 7"/>
            <p:cNvSpPr/>
            <p:nvPr/>
          </p:nvSpPr>
          <p:spPr>
            <a:xfrm>
              <a:off x="0" y="1953132"/>
              <a:ext cx="9144000" cy="4905375"/>
            </a:xfrm>
            <a:custGeom>
              <a:avLst/>
              <a:gdLst/>
              <a:ahLst/>
              <a:cxnLst/>
              <a:rect l="l" t="t" r="r" b="b"/>
              <a:pathLst>
                <a:path w="9144000" h="4905375">
                  <a:moveTo>
                    <a:pt x="3340468" y="0"/>
                  </a:moveTo>
                  <a:lnTo>
                    <a:pt x="1197216" y="0"/>
                  </a:lnTo>
                  <a:lnTo>
                    <a:pt x="0" y="0"/>
                  </a:lnTo>
                  <a:lnTo>
                    <a:pt x="0" y="4904867"/>
                  </a:lnTo>
                  <a:lnTo>
                    <a:pt x="1197216" y="4904867"/>
                  </a:lnTo>
                  <a:lnTo>
                    <a:pt x="3340468" y="4904867"/>
                  </a:lnTo>
                  <a:lnTo>
                    <a:pt x="3340468" y="0"/>
                  </a:lnTo>
                  <a:close/>
                </a:path>
                <a:path w="9144000" h="4905375">
                  <a:moveTo>
                    <a:pt x="6354432" y="0"/>
                  </a:moveTo>
                  <a:lnTo>
                    <a:pt x="3340481" y="0"/>
                  </a:lnTo>
                  <a:lnTo>
                    <a:pt x="3340481" y="4904867"/>
                  </a:lnTo>
                  <a:lnTo>
                    <a:pt x="6354432" y="4904867"/>
                  </a:lnTo>
                  <a:lnTo>
                    <a:pt x="6354432" y="0"/>
                  </a:lnTo>
                  <a:close/>
                </a:path>
                <a:path w="9144000" h="4905375">
                  <a:moveTo>
                    <a:pt x="9144000" y="0"/>
                  </a:moveTo>
                  <a:lnTo>
                    <a:pt x="6354445" y="0"/>
                  </a:lnTo>
                  <a:lnTo>
                    <a:pt x="6354445" y="4904867"/>
                  </a:lnTo>
                  <a:lnTo>
                    <a:pt x="9144000" y="49048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07452" y="1160570"/>
              <a:ext cx="1228725" cy="814069"/>
            </a:xfrm>
            <a:custGeom>
              <a:avLst/>
              <a:gdLst/>
              <a:ahLst/>
              <a:cxnLst/>
              <a:rect l="l" t="t" r="r" b="b"/>
              <a:pathLst>
                <a:path w="1228725" h="814069">
                  <a:moveTo>
                    <a:pt x="265587" y="0"/>
                  </a:moveTo>
                  <a:lnTo>
                    <a:pt x="199190" y="4500"/>
                  </a:lnTo>
                  <a:lnTo>
                    <a:pt x="132793" y="21163"/>
                  </a:lnTo>
                  <a:lnTo>
                    <a:pt x="66396" y="51934"/>
                  </a:lnTo>
                  <a:lnTo>
                    <a:pt x="33198" y="73219"/>
                  </a:lnTo>
                  <a:lnTo>
                    <a:pt x="0" y="98761"/>
                  </a:lnTo>
                  <a:lnTo>
                    <a:pt x="0" y="714838"/>
                  </a:lnTo>
                  <a:lnTo>
                    <a:pt x="33198" y="689296"/>
                  </a:lnTo>
                  <a:lnTo>
                    <a:pt x="66396" y="668011"/>
                  </a:lnTo>
                  <a:lnTo>
                    <a:pt x="132793" y="637240"/>
                  </a:lnTo>
                  <a:lnTo>
                    <a:pt x="199190" y="620577"/>
                  </a:lnTo>
                  <a:lnTo>
                    <a:pt x="265587" y="616076"/>
                  </a:lnTo>
                  <a:lnTo>
                    <a:pt x="298786" y="617779"/>
                  </a:lnTo>
                  <a:lnTo>
                    <a:pt x="365183" y="627874"/>
                  </a:lnTo>
                  <a:lnTo>
                    <a:pt x="431580" y="645267"/>
                  </a:lnTo>
                  <a:lnTo>
                    <a:pt x="497977" y="668011"/>
                  </a:lnTo>
                  <a:lnTo>
                    <a:pt x="564374" y="694161"/>
                  </a:lnTo>
                  <a:lnTo>
                    <a:pt x="663969" y="735514"/>
                  </a:lnTo>
                  <a:lnTo>
                    <a:pt x="697168" y="748893"/>
                  </a:lnTo>
                  <a:lnTo>
                    <a:pt x="763565" y="773583"/>
                  </a:lnTo>
                  <a:lnTo>
                    <a:pt x="829962" y="793895"/>
                  </a:lnTo>
                  <a:lnTo>
                    <a:pt x="896359" y="807882"/>
                  </a:lnTo>
                  <a:lnTo>
                    <a:pt x="962756" y="813599"/>
                  </a:lnTo>
                  <a:lnTo>
                    <a:pt x="995954" y="812747"/>
                  </a:lnTo>
                  <a:lnTo>
                    <a:pt x="1062351" y="802409"/>
                  </a:lnTo>
                  <a:lnTo>
                    <a:pt x="1128748" y="778935"/>
                  </a:lnTo>
                  <a:lnTo>
                    <a:pt x="1195145" y="740379"/>
                  </a:lnTo>
                  <a:lnTo>
                    <a:pt x="1228344" y="714838"/>
                  </a:lnTo>
                  <a:lnTo>
                    <a:pt x="1228344" y="98761"/>
                  </a:lnTo>
                  <a:lnTo>
                    <a:pt x="1195145" y="124302"/>
                  </a:lnTo>
                  <a:lnTo>
                    <a:pt x="1161947" y="145587"/>
                  </a:lnTo>
                  <a:lnTo>
                    <a:pt x="1095550" y="176359"/>
                  </a:lnTo>
                  <a:lnTo>
                    <a:pt x="1029153" y="193021"/>
                  </a:lnTo>
                  <a:lnTo>
                    <a:pt x="962756" y="197522"/>
                  </a:lnTo>
                  <a:lnTo>
                    <a:pt x="929557" y="195819"/>
                  </a:lnTo>
                  <a:lnTo>
                    <a:pt x="863160" y="185724"/>
                  </a:lnTo>
                  <a:lnTo>
                    <a:pt x="796763" y="168331"/>
                  </a:lnTo>
                  <a:lnTo>
                    <a:pt x="730366" y="145587"/>
                  </a:lnTo>
                  <a:lnTo>
                    <a:pt x="663969" y="119437"/>
                  </a:lnTo>
                  <a:lnTo>
                    <a:pt x="564374" y="78084"/>
                  </a:lnTo>
                  <a:lnTo>
                    <a:pt x="531175" y="64705"/>
                  </a:lnTo>
                  <a:lnTo>
                    <a:pt x="464778" y="40015"/>
                  </a:lnTo>
                  <a:lnTo>
                    <a:pt x="398381" y="19703"/>
                  </a:lnTo>
                  <a:lnTo>
                    <a:pt x="331984" y="5716"/>
                  </a:lnTo>
                  <a:lnTo>
                    <a:pt x="298786" y="1702"/>
                  </a:lnTo>
                  <a:lnTo>
                    <a:pt x="2655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2524"/>
              </p:ext>
            </p:extLst>
          </p:nvPr>
        </p:nvGraphicFramePr>
        <p:xfrm>
          <a:off x="0" y="1218438"/>
          <a:ext cx="9137015" cy="569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38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1851660" algn="l"/>
                        </a:tabLst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700" spc="-30" baseline="-32407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Regs</a:t>
                      </a:r>
                      <a:endParaRPr sz="2700" baseline="-32407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Regulations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940">
                <a:tc>
                  <a:txBody>
                    <a:bodyPr/>
                    <a:lstStyle/>
                    <a:p>
                      <a:pPr marL="87630" marR="1543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Weighting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Indicators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Weightings: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r>
                        <a:rPr sz="1800" spc="-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Middle</a:t>
                      </a:r>
                      <a:r>
                        <a:rPr sz="1800" spc="3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370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3705" algn="l"/>
                        </a:tabLst>
                      </a:pP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370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370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60%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Growth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Clr>
                          <a:srgbClr val="5C666F"/>
                        </a:buClr>
                        <a:buFont typeface="Wingdings"/>
                        <a:buChar char="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Districts-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370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3705" algn="l"/>
                        </a:tabLst>
                      </a:pP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Achievement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370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370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40%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Growth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3705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370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PWR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055" indent="-22161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§1111(c)(4)(C)(ii):</a:t>
                      </a:r>
                      <a:r>
                        <a:rPr sz="1800" spc="1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"afford-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 marR="1447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(I)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substantial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indicator"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(II)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much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weight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given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 quality/success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indicator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"include</a:t>
                      </a:r>
                      <a:r>
                        <a:rPr sz="1800" spc="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differentiation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which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subgroup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consistently underperforming"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055" indent="-22161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1305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§1111(e)(1)(B)(iii)(IV):</a:t>
                      </a:r>
                      <a:r>
                        <a:rPr sz="1800" spc="2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 marR="11176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Secretary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Education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cannot</a:t>
                      </a:r>
                      <a:r>
                        <a:rPr sz="1800" spc="-8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prescribe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"the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indicator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used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identify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meaningfully</a:t>
                      </a:r>
                      <a:r>
                        <a:rPr sz="1800" spc="-8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differentiate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>
                        <a:lnSpc>
                          <a:spcPts val="215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schools“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184785" indent="-22161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Wingdings"/>
                        <a:buChar char=""/>
                        <a:tabLst>
                          <a:tab pos="314325" algn="l"/>
                        </a:tabLst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200.18(d):</a:t>
                      </a:r>
                      <a:r>
                        <a:rPr sz="1800" spc="-9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Other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indicator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used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change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 	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800" spc="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schools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-7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would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otherwise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identified</a:t>
                      </a:r>
                      <a:r>
                        <a:rPr sz="1800" spc="-8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for 	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and 	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31369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200.18(d)(3):</a:t>
                      </a:r>
                      <a:r>
                        <a:rPr sz="1800" spc="-8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Must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314325" marR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differentiate</a:t>
                      </a:r>
                      <a:r>
                        <a:rPr sz="1800" spc="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ratings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earning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lowest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any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indicator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schools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performing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highest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indicators.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313055" marR="11811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14325" algn="l"/>
                        </a:tabLst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200.18(e)(3):</a:t>
                      </a:r>
                      <a:r>
                        <a:rPr sz="1800" spc="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indicators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missing,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must 	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adjust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relative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D6C33A5C-E2C9-6540-B92A-B385CB0AB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weighting: weighting of indicators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142" y="386206"/>
              <a:ext cx="6636893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2440" y="6437071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1411" y="2073183"/>
            <a:ext cx="2503805" cy="4759960"/>
            <a:chOff x="6471411" y="2073183"/>
            <a:chExt cx="2503805" cy="4759960"/>
          </a:xfrm>
        </p:grpSpPr>
        <p:sp>
          <p:nvSpPr>
            <p:cNvPr id="7" name="object 7"/>
            <p:cNvSpPr/>
            <p:nvPr/>
          </p:nvSpPr>
          <p:spPr>
            <a:xfrm>
              <a:off x="6471411" y="2073183"/>
              <a:ext cx="2503805" cy="4759960"/>
            </a:xfrm>
            <a:custGeom>
              <a:avLst/>
              <a:gdLst/>
              <a:ahLst/>
              <a:cxnLst/>
              <a:rect l="l" t="t" r="r" b="b"/>
              <a:pathLst>
                <a:path w="2503804" h="4759959">
                  <a:moveTo>
                    <a:pt x="2503551" y="0"/>
                  </a:moveTo>
                  <a:lnTo>
                    <a:pt x="0" y="0"/>
                  </a:lnTo>
                  <a:lnTo>
                    <a:pt x="0" y="4759706"/>
                  </a:lnTo>
                  <a:lnTo>
                    <a:pt x="2503551" y="4759706"/>
                  </a:lnTo>
                  <a:lnTo>
                    <a:pt x="2503551" y="0"/>
                  </a:lnTo>
                  <a:close/>
                </a:path>
              </a:pathLst>
            </a:custGeom>
            <a:solidFill>
              <a:srgbClr val="CFD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8479" y="4128516"/>
              <a:ext cx="1407160" cy="1316990"/>
            </a:xfrm>
            <a:custGeom>
              <a:avLst/>
              <a:gdLst/>
              <a:ahLst/>
              <a:cxnLst/>
              <a:rect l="l" t="t" r="r" b="b"/>
              <a:pathLst>
                <a:path w="1407159" h="1316989">
                  <a:moveTo>
                    <a:pt x="703326" y="0"/>
                  </a:moveTo>
                  <a:lnTo>
                    <a:pt x="653090" y="1653"/>
                  </a:lnTo>
                  <a:lnTo>
                    <a:pt x="603809" y="6538"/>
                  </a:lnTo>
                  <a:lnTo>
                    <a:pt x="555601" y="14543"/>
                  </a:lnTo>
                  <a:lnTo>
                    <a:pt x="508586" y="25557"/>
                  </a:lnTo>
                  <a:lnTo>
                    <a:pt x="462882" y="39469"/>
                  </a:lnTo>
                  <a:lnTo>
                    <a:pt x="418607" y="56168"/>
                  </a:lnTo>
                  <a:lnTo>
                    <a:pt x="375882" y="75541"/>
                  </a:lnTo>
                  <a:lnTo>
                    <a:pt x="334825" y="97477"/>
                  </a:lnTo>
                  <a:lnTo>
                    <a:pt x="295555" y="121866"/>
                  </a:lnTo>
                  <a:lnTo>
                    <a:pt x="258191" y="148595"/>
                  </a:lnTo>
                  <a:lnTo>
                    <a:pt x="222851" y="177553"/>
                  </a:lnTo>
                  <a:lnTo>
                    <a:pt x="189655" y="208629"/>
                  </a:lnTo>
                  <a:lnTo>
                    <a:pt x="158722" y="241711"/>
                  </a:lnTo>
                  <a:lnTo>
                    <a:pt x="130170" y="276688"/>
                  </a:lnTo>
                  <a:lnTo>
                    <a:pt x="104119" y="313448"/>
                  </a:lnTo>
                  <a:lnTo>
                    <a:pt x="80687" y="351881"/>
                  </a:lnTo>
                  <a:lnTo>
                    <a:pt x="59994" y="391874"/>
                  </a:lnTo>
                  <a:lnTo>
                    <a:pt x="42158" y="433317"/>
                  </a:lnTo>
                  <a:lnTo>
                    <a:pt x="27298" y="476097"/>
                  </a:lnTo>
                  <a:lnTo>
                    <a:pt x="15533" y="520103"/>
                  </a:lnTo>
                  <a:lnTo>
                    <a:pt x="6983" y="565225"/>
                  </a:lnTo>
                  <a:lnTo>
                    <a:pt x="1765" y="611350"/>
                  </a:lnTo>
                  <a:lnTo>
                    <a:pt x="0" y="658367"/>
                  </a:lnTo>
                  <a:lnTo>
                    <a:pt x="1765" y="705385"/>
                  </a:lnTo>
                  <a:lnTo>
                    <a:pt x="6983" y="751510"/>
                  </a:lnTo>
                  <a:lnTo>
                    <a:pt x="15533" y="796632"/>
                  </a:lnTo>
                  <a:lnTo>
                    <a:pt x="27298" y="840638"/>
                  </a:lnTo>
                  <a:lnTo>
                    <a:pt x="42158" y="883418"/>
                  </a:lnTo>
                  <a:lnTo>
                    <a:pt x="59994" y="924861"/>
                  </a:lnTo>
                  <a:lnTo>
                    <a:pt x="80687" y="964854"/>
                  </a:lnTo>
                  <a:lnTo>
                    <a:pt x="104119" y="1003287"/>
                  </a:lnTo>
                  <a:lnTo>
                    <a:pt x="130170" y="1040047"/>
                  </a:lnTo>
                  <a:lnTo>
                    <a:pt x="158722" y="1075024"/>
                  </a:lnTo>
                  <a:lnTo>
                    <a:pt x="189655" y="1108106"/>
                  </a:lnTo>
                  <a:lnTo>
                    <a:pt x="222851" y="1139182"/>
                  </a:lnTo>
                  <a:lnTo>
                    <a:pt x="258191" y="1168140"/>
                  </a:lnTo>
                  <a:lnTo>
                    <a:pt x="295555" y="1194869"/>
                  </a:lnTo>
                  <a:lnTo>
                    <a:pt x="334825" y="1219258"/>
                  </a:lnTo>
                  <a:lnTo>
                    <a:pt x="375882" y="1241194"/>
                  </a:lnTo>
                  <a:lnTo>
                    <a:pt x="418607" y="1260567"/>
                  </a:lnTo>
                  <a:lnTo>
                    <a:pt x="462882" y="1277266"/>
                  </a:lnTo>
                  <a:lnTo>
                    <a:pt x="508586" y="1291178"/>
                  </a:lnTo>
                  <a:lnTo>
                    <a:pt x="555601" y="1302192"/>
                  </a:lnTo>
                  <a:lnTo>
                    <a:pt x="603809" y="1310197"/>
                  </a:lnTo>
                  <a:lnTo>
                    <a:pt x="653090" y="1315082"/>
                  </a:lnTo>
                  <a:lnTo>
                    <a:pt x="703326" y="1316735"/>
                  </a:lnTo>
                  <a:lnTo>
                    <a:pt x="753561" y="1315082"/>
                  </a:lnTo>
                  <a:lnTo>
                    <a:pt x="802842" y="1310197"/>
                  </a:lnTo>
                  <a:lnTo>
                    <a:pt x="851050" y="1302192"/>
                  </a:lnTo>
                  <a:lnTo>
                    <a:pt x="898065" y="1291178"/>
                  </a:lnTo>
                  <a:lnTo>
                    <a:pt x="943769" y="1277266"/>
                  </a:lnTo>
                  <a:lnTo>
                    <a:pt x="988044" y="1260567"/>
                  </a:lnTo>
                  <a:lnTo>
                    <a:pt x="1030769" y="1241194"/>
                  </a:lnTo>
                  <a:lnTo>
                    <a:pt x="1071826" y="1219258"/>
                  </a:lnTo>
                  <a:lnTo>
                    <a:pt x="1111096" y="1194869"/>
                  </a:lnTo>
                  <a:lnTo>
                    <a:pt x="1148460" y="1168140"/>
                  </a:lnTo>
                  <a:lnTo>
                    <a:pt x="1183800" y="1139182"/>
                  </a:lnTo>
                  <a:lnTo>
                    <a:pt x="1216996" y="1108106"/>
                  </a:lnTo>
                  <a:lnTo>
                    <a:pt x="1247929" y="1075024"/>
                  </a:lnTo>
                  <a:lnTo>
                    <a:pt x="1276481" y="1040047"/>
                  </a:lnTo>
                  <a:lnTo>
                    <a:pt x="1302532" y="1003287"/>
                  </a:lnTo>
                  <a:lnTo>
                    <a:pt x="1325964" y="964854"/>
                  </a:lnTo>
                  <a:lnTo>
                    <a:pt x="1346657" y="924861"/>
                  </a:lnTo>
                  <a:lnTo>
                    <a:pt x="1364493" y="883418"/>
                  </a:lnTo>
                  <a:lnTo>
                    <a:pt x="1379353" y="840638"/>
                  </a:lnTo>
                  <a:lnTo>
                    <a:pt x="1391118" y="796632"/>
                  </a:lnTo>
                  <a:lnTo>
                    <a:pt x="1399668" y="751510"/>
                  </a:lnTo>
                  <a:lnTo>
                    <a:pt x="1404886" y="705385"/>
                  </a:lnTo>
                  <a:lnTo>
                    <a:pt x="1406652" y="658367"/>
                  </a:lnTo>
                  <a:lnTo>
                    <a:pt x="1404886" y="611350"/>
                  </a:lnTo>
                  <a:lnTo>
                    <a:pt x="1399668" y="565225"/>
                  </a:lnTo>
                  <a:lnTo>
                    <a:pt x="1391118" y="520103"/>
                  </a:lnTo>
                  <a:lnTo>
                    <a:pt x="1379353" y="476097"/>
                  </a:lnTo>
                  <a:lnTo>
                    <a:pt x="1364493" y="433317"/>
                  </a:lnTo>
                  <a:lnTo>
                    <a:pt x="1346657" y="391874"/>
                  </a:lnTo>
                  <a:lnTo>
                    <a:pt x="1325964" y="351881"/>
                  </a:lnTo>
                  <a:lnTo>
                    <a:pt x="1302532" y="313448"/>
                  </a:lnTo>
                  <a:lnTo>
                    <a:pt x="1276481" y="276688"/>
                  </a:lnTo>
                  <a:lnTo>
                    <a:pt x="1247929" y="241711"/>
                  </a:lnTo>
                  <a:lnTo>
                    <a:pt x="1216996" y="208629"/>
                  </a:lnTo>
                  <a:lnTo>
                    <a:pt x="1183800" y="177553"/>
                  </a:lnTo>
                  <a:lnTo>
                    <a:pt x="1148460" y="148595"/>
                  </a:lnTo>
                  <a:lnTo>
                    <a:pt x="1111096" y="121866"/>
                  </a:lnTo>
                  <a:lnTo>
                    <a:pt x="1071826" y="97477"/>
                  </a:lnTo>
                  <a:lnTo>
                    <a:pt x="1030769" y="75541"/>
                  </a:lnTo>
                  <a:lnTo>
                    <a:pt x="988044" y="56168"/>
                  </a:lnTo>
                  <a:lnTo>
                    <a:pt x="943769" y="39469"/>
                  </a:lnTo>
                  <a:lnTo>
                    <a:pt x="898065" y="25557"/>
                  </a:lnTo>
                  <a:lnTo>
                    <a:pt x="851050" y="14543"/>
                  </a:lnTo>
                  <a:lnTo>
                    <a:pt x="802842" y="6538"/>
                  </a:lnTo>
                  <a:lnTo>
                    <a:pt x="753561" y="1653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84588"/>
              </p:ext>
            </p:extLst>
          </p:nvPr>
        </p:nvGraphicFramePr>
        <p:xfrm>
          <a:off x="169468" y="1254505"/>
          <a:ext cx="8800464" cy="5571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89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Colorado Frameworks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2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8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Regulations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Ratings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2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Accreditation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Ratings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Types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2228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Turnaround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805180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Priority Improvement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203200" indent="-2228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Distinction</a:t>
                      </a:r>
                      <a:r>
                        <a:rPr sz="1800" spc="-8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(Districts only)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690" indent="-22161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Ratings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690" indent="-22161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800" spc="-8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1815" marR="361950" lvl="1" indent="-1651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5181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lowest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percent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Title I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1815" marR="127635" lvl="1" indent="-1651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5181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failing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graduate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third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1815" marR="348615" lvl="1" indent="-1651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5181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Long-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targeted schools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7965" marR="304800" indent="-227965" algn="ctr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227965" algn="l"/>
                        </a:tabLst>
                      </a:pP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Targeted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35052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1815" marR="179070" lvl="1" indent="-1651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551815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where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"any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subgroup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consistently underperforming"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313690" indent="-221615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200.19(d):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4960" algn="just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for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49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2017-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year;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3690" indent="-221615" algn="just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13690" algn="l"/>
                        </a:tabLst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200.21(a):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4960" marR="177800" algn="just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identification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later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beginning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77545" marR="1033144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Decision Point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6F2E8043-9F2A-D8C4-737C-0EB6742F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Comparison of outcomes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4" y="6165456"/>
            <a:ext cx="1002665" cy="515620"/>
            <a:chOff x="7800544" y="6165456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3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4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11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2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8" y="6296125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198" y="6296125"/>
              <a:ext cx="329256" cy="186846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5717" y="1603502"/>
            <a:ext cx="7071995" cy="1920875"/>
            <a:chOff x="1245717" y="1603502"/>
            <a:chExt cx="7071995" cy="19208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8136" y="1603502"/>
              <a:ext cx="3165220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5717" y="2243658"/>
              <a:ext cx="7071868" cy="640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5941" y="2884043"/>
              <a:ext cx="1766315" cy="640079"/>
            </a:xfrm>
            <a:prstGeom prst="rect">
              <a:avLst/>
            </a:prstGeom>
          </p:spPr>
        </p:pic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247" y="6420332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27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6000DD2-A137-9D21-C576-85D7D4F4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School Improvement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2015490"/>
            <a:ext cx="743585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Overview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expectations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 Committee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Work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date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Discussion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44" y="1955292"/>
            <a:ext cx="9164320" cy="836930"/>
            <a:chOff x="-9144" y="1955292"/>
            <a:chExt cx="9164320" cy="836930"/>
          </a:xfrm>
        </p:grpSpPr>
        <p:sp>
          <p:nvSpPr>
            <p:cNvPr id="5" name="object 5"/>
            <p:cNvSpPr/>
            <p:nvPr/>
          </p:nvSpPr>
          <p:spPr>
            <a:xfrm>
              <a:off x="761" y="1965198"/>
              <a:ext cx="9144000" cy="817244"/>
            </a:xfrm>
            <a:custGeom>
              <a:avLst/>
              <a:gdLst/>
              <a:ahLst/>
              <a:cxnLst/>
              <a:rect l="l" t="t" r="r" b="b"/>
              <a:pathLst>
                <a:path w="9144000" h="817244">
                  <a:moveTo>
                    <a:pt x="9144000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9144000" y="8168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FF99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1965198"/>
              <a:ext cx="9144000" cy="817244"/>
            </a:xfrm>
            <a:custGeom>
              <a:avLst/>
              <a:gdLst/>
              <a:ahLst/>
              <a:cxnLst/>
              <a:rect l="l" t="t" r="r" b="b"/>
              <a:pathLst>
                <a:path w="9144000" h="817244">
                  <a:moveTo>
                    <a:pt x="0" y="816863"/>
                  </a:moveTo>
                  <a:lnTo>
                    <a:pt x="9144000" y="81686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19812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247" y="6420332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28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409A7AC-BD42-F3E7-DEE5-9C6F0A0B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Agenda: Overview of expectations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848" y="608965"/>
            <a:ext cx="7566914" cy="548639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733" y="6388709"/>
            <a:ext cx="89535" cy="30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95"/>
              </a:spcBef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0687" y="533400"/>
            <a:ext cx="8742045" cy="6324600"/>
            <a:chOff x="170687" y="533400"/>
            <a:chExt cx="8742045" cy="6324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533400"/>
              <a:ext cx="8741664" cy="6324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43099" y="5394959"/>
              <a:ext cx="807720" cy="792480"/>
            </a:xfrm>
            <a:custGeom>
              <a:avLst/>
              <a:gdLst/>
              <a:ahLst/>
              <a:cxnLst/>
              <a:rect l="l" t="t" r="r" b="b"/>
              <a:pathLst>
                <a:path w="807719" h="792479">
                  <a:moveTo>
                    <a:pt x="0" y="396239"/>
                  </a:moveTo>
                  <a:lnTo>
                    <a:pt x="2717" y="350033"/>
                  </a:lnTo>
                  <a:lnTo>
                    <a:pt x="10668" y="305390"/>
                  </a:lnTo>
                  <a:lnTo>
                    <a:pt x="23548" y="262611"/>
                  </a:lnTo>
                  <a:lnTo>
                    <a:pt x="41054" y="221990"/>
                  </a:lnTo>
                  <a:lnTo>
                    <a:pt x="62884" y="183827"/>
                  </a:lnTo>
                  <a:lnTo>
                    <a:pt x="88734" y="148418"/>
                  </a:lnTo>
                  <a:lnTo>
                    <a:pt x="118300" y="116062"/>
                  </a:lnTo>
                  <a:lnTo>
                    <a:pt x="151280" y="87054"/>
                  </a:lnTo>
                  <a:lnTo>
                    <a:pt x="187370" y="61693"/>
                  </a:lnTo>
                  <a:lnTo>
                    <a:pt x="226267" y="40277"/>
                  </a:lnTo>
                  <a:lnTo>
                    <a:pt x="267668" y="23102"/>
                  </a:lnTo>
                  <a:lnTo>
                    <a:pt x="311269" y="10465"/>
                  </a:lnTo>
                  <a:lnTo>
                    <a:pt x="356767" y="2666"/>
                  </a:lnTo>
                  <a:lnTo>
                    <a:pt x="403860" y="0"/>
                  </a:lnTo>
                  <a:lnTo>
                    <a:pt x="450952" y="2666"/>
                  </a:lnTo>
                  <a:lnTo>
                    <a:pt x="496450" y="10465"/>
                  </a:lnTo>
                  <a:lnTo>
                    <a:pt x="540051" y="23102"/>
                  </a:lnTo>
                  <a:lnTo>
                    <a:pt x="581452" y="40277"/>
                  </a:lnTo>
                  <a:lnTo>
                    <a:pt x="620349" y="61693"/>
                  </a:lnTo>
                  <a:lnTo>
                    <a:pt x="656439" y="87054"/>
                  </a:lnTo>
                  <a:lnTo>
                    <a:pt x="689419" y="116062"/>
                  </a:lnTo>
                  <a:lnTo>
                    <a:pt x="718985" y="148418"/>
                  </a:lnTo>
                  <a:lnTo>
                    <a:pt x="744835" y="183827"/>
                  </a:lnTo>
                  <a:lnTo>
                    <a:pt x="766665" y="221990"/>
                  </a:lnTo>
                  <a:lnTo>
                    <a:pt x="784171" y="262611"/>
                  </a:lnTo>
                  <a:lnTo>
                    <a:pt x="797052" y="305390"/>
                  </a:lnTo>
                  <a:lnTo>
                    <a:pt x="805002" y="350033"/>
                  </a:lnTo>
                  <a:lnTo>
                    <a:pt x="807719" y="396239"/>
                  </a:lnTo>
                  <a:lnTo>
                    <a:pt x="805002" y="442449"/>
                  </a:lnTo>
                  <a:lnTo>
                    <a:pt x="797051" y="487093"/>
                  </a:lnTo>
                  <a:lnTo>
                    <a:pt x="784171" y="529873"/>
                  </a:lnTo>
                  <a:lnTo>
                    <a:pt x="766665" y="570494"/>
                  </a:lnTo>
                  <a:lnTo>
                    <a:pt x="744835" y="608657"/>
                  </a:lnTo>
                  <a:lnTo>
                    <a:pt x="718985" y="644066"/>
                  </a:lnTo>
                  <a:lnTo>
                    <a:pt x="689419" y="676422"/>
                  </a:lnTo>
                  <a:lnTo>
                    <a:pt x="656439" y="705429"/>
                  </a:lnTo>
                  <a:lnTo>
                    <a:pt x="620349" y="730789"/>
                  </a:lnTo>
                  <a:lnTo>
                    <a:pt x="581452" y="752205"/>
                  </a:lnTo>
                  <a:lnTo>
                    <a:pt x="540051" y="769379"/>
                  </a:lnTo>
                  <a:lnTo>
                    <a:pt x="496450" y="782014"/>
                  </a:lnTo>
                  <a:lnTo>
                    <a:pt x="450952" y="789814"/>
                  </a:lnTo>
                  <a:lnTo>
                    <a:pt x="403860" y="792479"/>
                  </a:lnTo>
                  <a:lnTo>
                    <a:pt x="356767" y="789814"/>
                  </a:lnTo>
                  <a:lnTo>
                    <a:pt x="311269" y="782014"/>
                  </a:lnTo>
                  <a:lnTo>
                    <a:pt x="267668" y="769379"/>
                  </a:lnTo>
                  <a:lnTo>
                    <a:pt x="226267" y="752205"/>
                  </a:lnTo>
                  <a:lnTo>
                    <a:pt x="187370" y="730789"/>
                  </a:lnTo>
                  <a:lnTo>
                    <a:pt x="151280" y="705429"/>
                  </a:lnTo>
                  <a:lnTo>
                    <a:pt x="118300" y="676422"/>
                  </a:lnTo>
                  <a:lnTo>
                    <a:pt x="88734" y="644066"/>
                  </a:lnTo>
                  <a:lnTo>
                    <a:pt x="62884" y="608657"/>
                  </a:lnTo>
                  <a:lnTo>
                    <a:pt x="41054" y="570494"/>
                  </a:lnTo>
                  <a:lnTo>
                    <a:pt x="23548" y="529873"/>
                  </a:lnTo>
                  <a:lnTo>
                    <a:pt x="10668" y="487093"/>
                  </a:lnTo>
                  <a:lnTo>
                    <a:pt x="2717" y="442449"/>
                  </a:lnTo>
                  <a:lnTo>
                    <a:pt x="0" y="396239"/>
                  </a:lnTo>
                  <a:close/>
                </a:path>
              </a:pathLst>
            </a:custGeom>
            <a:ln w="76200">
              <a:solidFill>
                <a:srgbClr val="F4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E22904D-0143-85D7-5D12-1933F689C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Plan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4" y="6165456"/>
            <a:ext cx="1002665" cy="515620"/>
            <a:chOff x="7800544" y="6165456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3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4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11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2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8" y="6296125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198" y="6296125"/>
              <a:ext cx="329256" cy="186846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413" y="1603502"/>
            <a:ext cx="7341234" cy="1920875"/>
            <a:chOff x="1099413" y="1603502"/>
            <a:chExt cx="7341234" cy="19208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8137" y="1603502"/>
              <a:ext cx="3165220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9413" y="2243658"/>
              <a:ext cx="7341234" cy="640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5940" y="2884043"/>
              <a:ext cx="1766315" cy="640079"/>
            </a:xfrm>
            <a:prstGeom prst="rect">
              <a:avLst/>
            </a:prstGeom>
          </p:spPr>
        </p:pic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47" y="6374612"/>
            <a:ext cx="205104" cy="1981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8ACDC226-149B-A717-E2FD-8DE5901D2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School Accountability - ESSA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7730"/>
            <a:ext cx="7794625" cy="46234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9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22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2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Definitions,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timelines,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interventions,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endParaRPr sz="20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spcBef>
                <a:spcPts val="44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698500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8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spcBef>
                <a:spcPts val="43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698500" algn="l"/>
              </a:tabLst>
            </a:pP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8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spcBef>
                <a:spcPts val="434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698500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interventions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8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making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progress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9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Identify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define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5C666F"/>
                </a:solidFill>
                <a:latin typeface="Calibri"/>
                <a:cs typeface="Calibri"/>
              </a:rPr>
              <a:t>“evidence-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based”</a:t>
            </a:r>
            <a:r>
              <a:rPr sz="22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interventions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50"/>
              </a:spcBef>
              <a:buClr>
                <a:srgbClr val="FFC746"/>
              </a:buClr>
              <a:buSzPct val="108333"/>
              <a:buFont typeface="Wingdings"/>
              <a:buChar char=""/>
              <a:tabLst>
                <a:tab pos="469265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30"/>
              </a:spcBef>
              <a:buClr>
                <a:srgbClr val="FFC746"/>
              </a:buClr>
              <a:buSzPct val="108333"/>
              <a:buFont typeface="Wingdings"/>
              <a:buChar char=""/>
              <a:tabLst>
                <a:tab pos="46926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List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approved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interventions?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resources</a:t>
            </a:r>
            <a:endParaRPr sz="2200">
              <a:latin typeface="Calibri"/>
              <a:cs typeface="Calibri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90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reserve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identified schools</a:t>
            </a:r>
            <a:endParaRPr sz="20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spcBef>
                <a:spcPts val="44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698500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18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C666F"/>
                </a:solidFill>
                <a:latin typeface="Calibri"/>
                <a:cs typeface="Calibri"/>
              </a:rPr>
              <a:t>v.</a:t>
            </a:r>
            <a:r>
              <a:rPr sz="18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endParaRPr sz="18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09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1650" y="334645"/>
            <a:ext cx="6995795" cy="1097280"/>
            <a:chOff x="1271650" y="334645"/>
            <a:chExt cx="699579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650" y="334645"/>
              <a:ext cx="430466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3078" y="334645"/>
              <a:ext cx="107822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5661" y="334645"/>
              <a:ext cx="2081657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2986" y="883285"/>
              <a:ext cx="6843903" cy="548639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47" y="642033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209DDBD-E069-BAE5-08CE-BEDF094E1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Decision points – school improvement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1130"/>
            <a:ext cx="8177530" cy="3959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Schools: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  <a:tab pos="662749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bottom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	Title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any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failing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graduate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1/3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every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three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starting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2017-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18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40"/>
              </a:spcBef>
              <a:buClr>
                <a:srgbClr val="FFC746"/>
              </a:buClr>
              <a:buFont typeface="Wingdings"/>
              <a:buChar char="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Schools:</a:t>
            </a:r>
            <a:endParaRPr sz="2400">
              <a:latin typeface="Calibri"/>
              <a:cs typeface="Calibri"/>
            </a:endParaRPr>
          </a:p>
          <a:p>
            <a:pPr marL="469900" marR="315595" lvl="1" indent="-228600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Any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consistently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underperforming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more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disaggregated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groups</a:t>
            </a:r>
            <a:r>
              <a:rPr sz="2200" spc="434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endParaRPr sz="2200">
              <a:latin typeface="Calibri"/>
              <a:cs typeface="Calibri"/>
            </a:endParaRPr>
          </a:p>
          <a:p>
            <a:pPr marL="469900" marR="427355" lvl="1" indent="-22860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Targeted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(schools</a:t>
            </a:r>
            <a:r>
              <a:rPr sz="2200" spc="4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subgroups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would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meet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definition)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1664" y="608965"/>
            <a:ext cx="3076066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755EE2-1F7F-4E65-0F2B-435A0F5F9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 err="1"/>
              <a:t>Defintions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2229"/>
            <a:ext cx="8137525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Evidence-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Strategy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(based</a:t>
            </a:r>
            <a:r>
              <a:rPr sz="24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upon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sec.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8002(21)(A))</a:t>
            </a:r>
            <a:r>
              <a:rPr sz="24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activity,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strategy,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intervention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Has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research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base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(e.g.,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experimental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design,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promising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evidence)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likely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improve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outcomes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other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relevant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outcomes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ongoing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efforts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examine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effects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4254" y="608965"/>
            <a:ext cx="4793996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1B2449-D71A-0E4F-A369-14349848E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Definitions continued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ESSA Title I funds ~ $150M annuall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1162811"/>
            <a:ext cx="8833866" cy="5077206"/>
          </a:xfrm>
          <a:prstGeom prst="rect">
            <a:avLst/>
          </a:prstGeom>
        </p:spPr>
      </p:pic>
      <p:sp>
        <p:nvSpPr>
          <p:cNvPr id="3" name="object 3" descr="ESSA Title I funds ~ $150M annually"/>
          <p:cNvSpPr txBox="1">
            <a:spLocks noGrp="1"/>
          </p:cNvSpPr>
          <p:nvPr>
            <p:ph type="title"/>
          </p:nvPr>
        </p:nvSpPr>
        <p:spPr>
          <a:xfrm>
            <a:off x="1473200" y="253364"/>
            <a:ext cx="6129020" cy="1009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733550" marR="5080" indent="-1720850">
              <a:lnSpc>
                <a:spcPct val="101600"/>
              </a:lnSpc>
              <a:spcBef>
                <a:spcPts val="40"/>
              </a:spcBef>
            </a:pPr>
            <a:r>
              <a:rPr sz="3200" dirty="0">
                <a:solidFill>
                  <a:srgbClr val="FFFFFF"/>
                </a:solidFill>
              </a:rPr>
              <a:t>ESSA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Title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I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Funds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~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$150M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Annually </a:t>
            </a:r>
            <a:r>
              <a:rPr sz="3200" dirty="0">
                <a:solidFill>
                  <a:srgbClr val="FFFFFF"/>
                </a:solidFill>
              </a:rPr>
              <a:t>(Estimates</a:t>
            </a:r>
            <a:r>
              <a:rPr sz="3200" spc="-13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only</a:t>
            </a:r>
            <a:r>
              <a:rPr sz="2150" spc="-10" dirty="0">
                <a:solidFill>
                  <a:srgbClr val="FFFFFF"/>
                </a:solidFill>
              </a:rPr>
              <a:t>)</a:t>
            </a:r>
            <a:endParaRPr sz="2150"/>
          </a:p>
        </p:txBody>
      </p:sp>
      <p:grpSp>
        <p:nvGrpSpPr>
          <p:cNvPr id="4" name="object 4" descr="ESSA Title I funds ~ $150M annually"/>
          <p:cNvGrpSpPr/>
          <p:nvPr/>
        </p:nvGrpSpPr>
        <p:grpSpPr>
          <a:xfrm>
            <a:off x="984503" y="6016752"/>
            <a:ext cx="134620" cy="135890"/>
            <a:chOff x="984503" y="6016752"/>
            <a:chExt cx="134620" cy="135890"/>
          </a:xfrm>
        </p:grpSpPr>
        <p:sp>
          <p:nvSpPr>
            <p:cNvPr id="5" name="object 5"/>
            <p:cNvSpPr/>
            <p:nvPr/>
          </p:nvSpPr>
          <p:spPr>
            <a:xfrm>
              <a:off x="989075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12496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8" y="126491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478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075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0" y="126491"/>
                  </a:moveTo>
                  <a:lnTo>
                    <a:pt x="124968" y="126491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 descr="ESSA Title I funds ~ $150M annually"/>
          <p:cNvGrpSpPr/>
          <p:nvPr/>
        </p:nvGrpSpPr>
        <p:grpSpPr>
          <a:xfrm>
            <a:off x="5300471" y="6016752"/>
            <a:ext cx="134620" cy="135890"/>
            <a:chOff x="5300471" y="6016752"/>
            <a:chExt cx="134620" cy="135890"/>
          </a:xfrm>
        </p:grpSpPr>
        <p:sp>
          <p:nvSpPr>
            <p:cNvPr id="8" name="object 8"/>
            <p:cNvSpPr/>
            <p:nvPr/>
          </p:nvSpPr>
          <p:spPr>
            <a:xfrm>
              <a:off x="5305043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124967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7" y="126491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FF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5043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0" y="126491"/>
                  </a:moveTo>
                  <a:lnTo>
                    <a:pt x="124967" y="126491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 descr="ESSA Title I funds ~ $150M annually"/>
          <p:cNvGrpSpPr/>
          <p:nvPr/>
        </p:nvGrpSpPr>
        <p:grpSpPr>
          <a:xfrm>
            <a:off x="984503" y="6289547"/>
            <a:ext cx="134620" cy="135890"/>
            <a:chOff x="984503" y="6289547"/>
            <a:chExt cx="134620" cy="135890"/>
          </a:xfrm>
        </p:grpSpPr>
        <p:sp>
          <p:nvSpPr>
            <p:cNvPr id="11" name="object 11"/>
            <p:cNvSpPr/>
            <p:nvPr/>
          </p:nvSpPr>
          <p:spPr>
            <a:xfrm>
              <a:off x="989075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12496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8" y="126491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8D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075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0" y="126491"/>
                  </a:moveTo>
                  <a:lnTo>
                    <a:pt x="124968" y="126491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 descr="ESSA Title I funds ~ $150M annually"/>
          <p:cNvGrpSpPr/>
          <p:nvPr/>
        </p:nvGrpSpPr>
        <p:grpSpPr>
          <a:xfrm>
            <a:off x="5300471" y="6289547"/>
            <a:ext cx="134620" cy="135890"/>
            <a:chOff x="5300471" y="6289547"/>
            <a:chExt cx="134620" cy="135890"/>
          </a:xfrm>
        </p:grpSpPr>
        <p:sp>
          <p:nvSpPr>
            <p:cNvPr id="14" name="object 14"/>
            <p:cNvSpPr/>
            <p:nvPr/>
          </p:nvSpPr>
          <p:spPr>
            <a:xfrm>
              <a:off x="5305043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124967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7" y="126491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6C3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5043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0" y="126491"/>
                  </a:moveTo>
                  <a:lnTo>
                    <a:pt x="124967" y="126491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 descr="ESSA Title I funds ~ $150M annually"/>
          <p:cNvSpPr txBox="1"/>
          <p:nvPr/>
        </p:nvSpPr>
        <p:spPr>
          <a:xfrm>
            <a:off x="5476113" y="5910478"/>
            <a:ext cx="275907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SI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(Required)10.5M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Admin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1.5M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 descr="ESSA Title I funds ~ $150M annually"/>
          <p:cNvGrpSpPr/>
          <p:nvPr/>
        </p:nvGrpSpPr>
        <p:grpSpPr>
          <a:xfrm>
            <a:off x="984503" y="6563868"/>
            <a:ext cx="134620" cy="134620"/>
            <a:chOff x="984503" y="6563868"/>
            <a:chExt cx="134620" cy="134620"/>
          </a:xfrm>
        </p:grpSpPr>
        <p:sp>
          <p:nvSpPr>
            <p:cNvPr id="18" name="object 18"/>
            <p:cNvSpPr/>
            <p:nvPr/>
          </p:nvSpPr>
          <p:spPr>
            <a:xfrm>
              <a:off x="989075" y="656844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124968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4968" y="124967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46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9075" y="656844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0" y="124967"/>
                  </a:moveTo>
                  <a:lnTo>
                    <a:pt x="124968" y="124967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9143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 descr="ESSA Title I funds ~ $150M annually"/>
          <p:cNvSpPr txBox="1"/>
          <p:nvPr/>
        </p:nvSpPr>
        <p:spPr>
          <a:xfrm>
            <a:off x="1159865" y="5910478"/>
            <a:ext cx="263080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Distibution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132M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3%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Dir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Serv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(Optional)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4.5M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r>
              <a:rPr sz="18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Alloc.</a:t>
            </a:r>
            <a:r>
              <a:rPr sz="18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1.5M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itle I school improvement set-aside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822" y="395604"/>
              <a:ext cx="6487033" cy="487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7613" y="883285"/>
              <a:ext cx="912367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889" y="883285"/>
              <a:ext cx="420624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2201" y="883285"/>
              <a:ext cx="1481709" cy="487679"/>
            </a:xfrm>
            <a:prstGeom prst="rect">
              <a:avLst/>
            </a:prstGeom>
          </p:spPr>
        </p:pic>
      </p:grpSp>
      <p:sp>
        <p:nvSpPr>
          <p:cNvPr id="7" name="object 7" descr="Title I school improvement set-as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7</a:t>
            </a:r>
            <a:r>
              <a:rPr spc="-55" dirty="0"/>
              <a:t> </a:t>
            </a:r>
            <a:r>
              <a:rPr dirty="0"/>
              <a:t>%</a:t>
            </a:r>
            <a:r>
              <a:rPr spc="-50" dirty="0"/>
              <a:t> </a:t>
            </a:r>
            <a:r>
              <a:rPr dirty="0"/>
              <a:t>Must</a:t>
            </a:r>
            <a:r>
              <a:rPr spc="-40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dirty="0"/>
              <a:t>set</a:t>
            </a:r>
            <a:r>
              <a:rPr spc="-50" dirty="0"/>
              <a:t> </a:t>
            </a:r>
            <a:r>
              <a:rPr dirty="0"/>
              <a:t>aside</a:t>
            </a:r>
            <a:r>
              <a:rPr spc="-3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support</a:t>
            </a:r>
            <a:r>
              <a:rPr spc="-25" dirty="0"/>
              <a:t> </a:t>
            </a:r>
            <a:r>
              <a:rPr dirty="0"/>
              <a:t>schools</a:t>
            </a:r>
            <a:r>
              <a:rPr spc="-25" dirty="0"/>
              <a:t> </a:t>
            </a:r>
            <a:r>
              <a:rPr dirty="0"/>
              <a:t>identified</a:t>
            </a:r>
            <a:r>
              <a:rPr spc="-5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ESEA</a:t>
            </a:r>
            <a:r>
              <a:rPr spc="-45" dirty="0"/>
              <a:t> </a:t>
            </a:r>
            <a:r>
              <a:rPr dirty="0"/>
              <a:t>School</a:t>
            </a:r>
            <a:r>
              <a:rPr spc="-35" dirty="0"/>
              <a:t> </a:t>
            </a:r>
            <a:r>
              <a:rPr spc="-10" dirty="0"/>
              <a:t>Improvement.</a:t>
            </a:r>
          </a:p>
        </p:txBody>
      </p:sp>
      <p:sp>
        <p:nvSpPr>
          <p:cNvPr id="8" name="object 8" descr="Title I school improvement set-aside"/>
          <p:cNvSpPr txBox="1"/>
          <p:nvPr/>
        </p:nvSpPr>
        <p:spPr>
          <a:xfrm>
            <a:off x="459740" y="2264791"/>
            <a:ext cx="5848350" cy="353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Eligibility</a:t>
            </a:r>
            <a:r>
              <a:rPr sz="19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access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set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endParaRPr sz="19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15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state</a:t>
            </a:r>
            <a:endParaRPr sz="15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grad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rate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67%</a:t>
            </a:r>
            <a:endParaRPr sz="1500">
              <a:latin typeface="Calibri"/>
              <a:cs typeface="Calibri"/>
            </a:endParaRPr>
          </a:p>
          <a:p>
            <a:pPr marL="469265" lvl="1" indent="-227965">
              <a:lnSpc>
                <a:spcPts val="1789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underperforming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Subgroups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2270"/>
              </a:lnSpc>
              <a:buClr>
                <a:srgbClr val="478AC8"/>
              </a:buClr>
              <a:buSzPct val="110526"/>
              <a:buFont typeface="Wingdings"/>
              <a:buChar char=""/>
              <a:tabLst>
                <a:tab pos="240665" algn="l"/>
              </a:tabLst>
            </a:pP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Estimated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~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$10,500,000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95%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19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go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9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19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endParaRPr sz="19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Prioritize</a:t>
            </a:r>
            <a:r>
              <a:rPr sz="15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large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numbers</a:t>
            </a:r>
            <a:r>
              <a:rPr sz="15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500">
              <a:latin typeface="Calibri"/>
              <a:cs typeface="Calibri"/>
            </a:endParaRPr>
          </a:p>
          <a:p>
            <a:pPr marL="469265" lvl="1" indent="-227965">
              <a:lnSpc>
                <a:spcPts val="1789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Take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into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account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geographic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diversity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5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227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Decision</a:t>
            </a:r>
            <a:r>
              <a:rPr sz="19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Points</a:t>
            </a:r>
            <a:endParaRPr sz="19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formula?</a:t>
            </a:r>
            <a:endParaRPr sz="15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competitively</a:t>
            </a:r>
            <a:r>
              <a:rPr sz="15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(as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NCLB)?</a:t>
            </a:r>
            <a:endParaRPr sz="15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Hybrid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(formula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competitive)?</a:t>
            </a:r>
            <a:endParaRPr sz="15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Should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retain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services?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9" name="object 9" descr="Title I school improvement set-aside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2540" y="2459735"/>
            <a:ext cx="4059173" cy="364007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SEAs may, after consultation with stakeholders, withhold an additional 3% for direct services to students.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7054" y="608965"/>
              <a:ext cx="4121530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1029" y="608965"/>
              <a:ext cx="466344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4202" y="608965"/>
              <a:ext cx="1647698" cy="548639"/>
            </a:xfrm>
            <a:prstGeom prst="rect">
              <a:avLst/>
            </a:prstGeom>
          </p:spPr>
        </p:pic>
      </p:grpSp>
      <p:sp>
        <p:nvSpPr>
          <p:cNvPr id="6" name="object 6" descr="SEAs may, after consultation with stakeholders, withhold an additional 3% for direct services to students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</a:pPr>
            <a:r>
              <a:rPr dirty="0"/>
              <a:t>SEAs</a:t>
            </a:r>
            <a:r>
              <a:rPr spc="-60" dirty="0"/>
              <a:t> </a:t>
            </a:r>
            <a:r>
              <a:rPr spc="-30" dirty="0"/>
              <a:t>may,</a:t>
            </a:r>
            <a:r>
              <a:rPr spc="-55" dirty="0"/>
              <a:t> </a:t>
            </a:r>
            <a:r>
              <a:rPr dirty="0"/>
              <a:t>after</a:t>
            </a:r>
            <a:r>
              <a:rPr spc="-65" dirty="0"/>
              <a:t> </a:t>
            </a:r>
            <a:r>
              <a:rPr spc="-10" dirty="0"/>
              <a:t>consultation</a:t>
            </a:r>
            <a:r>
              <a:rPr spc="-20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spc="-10" dirty="0"/>
              <a:t>stakeholders,</a:t>
            </a:r>
            <a:r>
              <a:rPr spc="-30" dirty="0"/>
              <a:t> </a:t>
            </a:r>
            <a:r>
              <a:rPr dirty="0"/>
              <a:t>withhold</a:t>
            </a:r>
            <a:r>
              <a:rPr spc="-50" dirty="0"/>
              <a:t> </a:t>
            </a:r>
            <a:r>
              <a:rPr dirty="0"/>
              <a:t>an</a:t>
            </a:r>
            <a:r>
              <a:rPr spc="-55" dirty="0"/>
              <a:t> </a:t>
            </a:r>
            <a:r>
              <a:rPr dirty="0"/>
              <a:t>additional</a:t>
            </a:r>
            <a:r>
              <a:rPr spc="-50" dirty="0"/>
              <a:t> </a:t>
            </a:r>
            <a:r>
              <a:rPr dirty="0"/>
              <a:t>3%</a:t>
            </a:r>
            <a:r>
              <a:rPr spc="-60" dirty="0"/>
              <a:t> </a:t>
            </a:r>
            <a:r>
              <a:rPr spc="-25" dirty="0"/>
              <a:t>for</a:t>
            </a:r>
          </a:p>
          <a:p>
            <a:pPr marL="12700">
              <a:lnSpc>
                <a:spcPts val="2050"/>
              </a:lnSpc>
            </a:pPr>
            <a:r>
              <a:rPr dirty="0"/>
              <a:t>Direct</a:t>
            </a:r>
            <a:r>
              <a:rPr spc="-55" dirty="0"/>
              <a:t> </a:t>
            </a:r>
            <a:r>
              <a:rPr dirty="0"/>
              <a:t>Services</a:t>
            </a:r>
            <a:r>
              <a:rPr spc="-4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students.</a:t>
            </a:r>
          </a:p>
        </p:txBody>
      </p:sp>
      <p:sp>
        <p:nvSpPr>
          <p:cNvPr id="7" name="object 7" descr="SEAs may, after consultation with stakeholders, withhold an additional 3% for direct services to students."/>
          <p:cNvSpPr txBox="1"/>
          <p:nvPr/>
        </p:nvSpPr>
        <p:spPr>
          <a:xfrm>
            <a:off x="459740" y="2496438"/>
            <a:ext cx="8032115" cy="336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Estimated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~</a:t>
            </a:r>
            <a:r>
              <a:rPr sz="19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$4,500,000</a:t>
            </a:r>
            <a:endParaRPr sz="1900">
              <a:latin typeface="Calibri"/>
              <a:cs typeface="Calibri"/>
            </a:endParaRPr>
          </a:p>
          <a:p>
            <a:pPr marL="241300" marR="2405380" indent="-228600">
              <a:lnSpc>
                <a:spcPts val="1820"/>
              </a:lnSpc>
              <a:spcBef>
                <a:spcPts val="44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1300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99%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9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go</a:t>
            </a:r>
            <a:r>
              <a:rPr sz="19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9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performing schools</a:t>
            </a:r>
            <a:endParaRPr sz="19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25"/>
              </a:spcBef>
              <a:buClr>
                <a:srgbClr val="FFC746"/>
              </a:buClr>
              <a:buSzPct val="108823"/>
              <a:buFont typeface="Arial"/>
              <a:buChar char="•"/>
              <a:tabLst>
                <a:tab pos="469265" algn="l"/>
              </a:tabLst>
            </a:pP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HS</a:t>
            </a:r>
            <a:r>
              <a:rPr sz="17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17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supports,</a:t>
            </a:r>
            <a:r>
              <a:rPr sz="17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such</a:t>
            </a:r>
            <a:r>
              <a:rPr sz="17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as:</a:t>
            </a:r>
            <a:endParaRPr sz="17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spcBef>
                <a:spcPts val="10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GED</a:t>
            </a:r>
            <a:endParaRPr sz="1600">
              <a:latin typeface="Calibri"/>
              <a:cs typeface="Calibri"/>
            </a:endParaRPr>
          </a:p>
          <a:p>
            <a:pPr marL="698500" lvl="2" indent="-228600">
              <a:lnSpc>
                <a:spcPct val="100000"/>
              </a:lnSpc>
              <a:buClr>
                <a:srgbClr val="8DC53E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Concurrent</a:t>
            </a:r>
            <a:r>
              <a:rPr sz="1600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enrollment</a:t>
            </a:r>
            <a:endParaRPr sz="1600">
              <a:latin typeface="Calibri"/>
              <a:cs typeface="Calibri"/>
            </a:endParaRPr>
          </a:p>
          <a:p>
            <a:pPr marL="698500" lvl="2" indent="-228600">
              <a:lnSpc>
                <a:spcPts val="1920"/>
              </a:lnSpc>
              <a:buClr>
                <a:srgbClr val="8DC53E"/>
              </a:buClr>
              <a:buSzPct val="109375"/>
              <a:buFont typeface="Wingdings"/>
              <a:buChar char=""/>
              <a:tabLst>
                <a:tab pos="698500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Credit</a:t>
            </a:r>
            <a:r>
              <a:rPr sz="16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recovery</a:t>
            </a:r>
            <a:endParaRPr sz="1600">
              <a:latin typeface="Calibri"/>
              <a:cs typeface="Calibri"/>
            </a:endParaRPr>
          </a:p>
          <a:p>
            <a:pPr marL="469265" lvl="1" indent="-227965">
              <a:lnSpc>
                <a:spcPts val="2039"/>
              </a:lnSpc>
              <a:buClr>
                <a:srgbClr val="FFC746"/>
              </a:buClr>
              <a:buSzPct val="108823"/>
              <a:buFont typeface="Arial"/>
              <a:buChar char="•"/>
              <a:tabLst>
                <a:tab pos="469265" algn="l"/>
              </a:tabLst>
            </a:pP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After</a:t>
            </a:r>
            <a:r>
              <a:rPr sz="17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17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tutoring</a:t>
            </a:r>
            <a:endParaRPr sz="17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lr>
                <a:srgbClr val="FFC746"/>
              </a:buClr>
              <a:buSzPct val="108823"/>
              <a:buFont typeface="Arial"/>
              <a:buChar char="•"/>
              <a:tabLst>
                <a:tab pos="469265" algn="l"/>
              </a:tabLst>
            </a:pP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17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Choice</a:t>
            </a:r>
            <a:r>
              <a:rPr sz="17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options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3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Decision</a:t>
            </a:r>
            <a:r>
              <a:rPr sz="19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Point</a:t>
            </a:r>
            <a:endParaRPr sz="1900">
              <a:latin typeface="Calibri"/>
              <a:cs typeface="Calibri"/>
            </a:endParaRPr>
          </a:p>
          <a:p>
            <a:pPr marL="469900" marR="5080" lvl="1" indent="-228600">
              <a:lnSpc>
                <a:spcPct val="80000"/>
              </a:lnSpc>
              <a:spcBef>
                <a:spcPts val="414"/>
              </a:spcBef>
              <a:buClr>
                <a:srgbClr val="FFC746"/>
              </a:buClr>
              <a:buSzPct val="108823"/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Should</a:t>
            </a:r>
            <a:r>
              <a:rPr sz="17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 retain</a:t>
            </a:r>
            <a:r>
              <a:rPr sz="17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17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17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3%</a:t>
            </a:r>
            <a:r>
              <a:rPr sz="17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7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7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7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7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7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7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17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17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17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r>
              <a:rPr sz="17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7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17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17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8" name="object 8" descr="SEAs may, after consultation with stakeholders, withhold an additional 3% for direct services to students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0515" y="2132076"/>
            <a:ext cx="4251197" cy="395706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2015490"/>
            <a:ext cx="743585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Overview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expectations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 Committee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Work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date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Discussion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44" y="2962655"/>
            <a:ext cx="9164320" cy="477520"/>
            <a:chOff x="-9144" y="2962655"/>
            <a:chExt cx="9164320" cy="477520"/>
          </a:xfrm>
        </p:grpSpPr>
        <p:sp>
          <p:nvSpPr>
            <p:cNvPr id="5" name="object 5"/>
            <p:cNvSpPr/>
            <p:nvPr/>
          </p:nvSpPr>
          <p:spPr>
            <a:xfrm>
              <a:off x="761" y="29725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FF99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29725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0" y="457200"/>
                  </a:moveTo>
                  <a:lnTo>
                    <a:pt x="9144000" y="457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4259" y="637461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36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C18F67-68D7-1A29-6AAD-66F28728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Agenda: work of school improvement committee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2229"/>
            <a:ext cx="821055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604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  <a:tab pos="13589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recommending</a:t>
            </a:r>
            <a:r>
              <a:rPr sz="2400" b="1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identify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exit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criteria.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	This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inform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our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work.</a:t>
            </a:r>
            <a:endParaRPr sz="2400">
              <a:latin typeface="Calibri"/>
              <a:cs typeface="Calibri"/>
            </a:endParaRPr>
          </a:p>
          <a:p>
            <a:pPr marL="241300" marR="467995" indent="-228600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opportunity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re-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vision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systems.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laws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still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effect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note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maintain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list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needed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policy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changes,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if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necessary.</a:t>
            </a:r>
            <a:endParaRPr sz="2400">
              <a:latin typeface="Calibri"/>
              <a:cs typeface="Calibri"/>
            </a:endParaRPr>
          </a:p>
          <a:p>
            <a:pPr marL="241300" marR="1955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seek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clarify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specific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roles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state,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440" y="608965"/>
            <a:ext cx="7257669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6384671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37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F277EA-10C3-1939-288C-3D61E7E21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Assumptions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2229"/>
            <a:ext cx="8208645" cy="455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Alignment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ESEA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114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  <a:p>
            <a:pPr marL="469900" marR="295910" lvl="1" indent="-228600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frameworks</a:t>
            </a:r>
            <a:r>
              <a:rPr sz="2200" spc="3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identification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of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districts/schools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Unified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Focus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Priority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parent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notification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Federally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Funded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endParaRPr sz="2400">
              <a:latin typeface="Calibri"/>
              <a:cs typeface="Calibri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900" algn="l"/>
              </a:tabLst>
            </a:pP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Differentiated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schools,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including:</a:t>
            </a:r>
            <a:r>
              <a:rPr sz="2200" spc="4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Tiered Intervention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Turnaround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Network,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Connect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Success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grant, Turnaround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Learning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Academy,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Diagnostic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r>
              <a:rPr sz="22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Turnaround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Leaders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6939" y="6259474"/>
            <a:ext cx="3550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Pathways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Early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Action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839" y="608965"/>
            <a:ext cx="4610862" cy="548639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6353047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38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F9D7A1-ED4D-DDC3-0A40-A9021A1E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Current practices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60739"/>
              </p:ext>
            </p:extLst>
          </p:nvPr>
        </p:nvGraphicFramePr>
        <p:xfrm>
          <a:off x="374650" y="1712976"/>
          <a:ext cx="8407400" cy="3203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DC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Roles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DC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2000" b="1" spc="-10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final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making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Working</a:t>
                      </a:r>
                      <a:r>
                        <a:rPr sz="2000" b="1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Create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upon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2000" b="1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Advisory</a:t>
                      </a:r>
                      <a:r>
                        <a:rPr sz="2000" b="1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63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Advise,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thinking,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sections,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 feedback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2000" b="1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Advisory</a:t>
                      </a:r>
                      <a:r>
                        <a:rPr sz="2000" b="1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Advise,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thinking,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4738" y="334645"/>
            <a:ext cx="6334760" cy="1097280"/>
            <a:chOff x="1594738" y="334645"/>
            <a:chExt cx="6334760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38" y="334645"/>
              <a:ext cx="633450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0226" y="883285"/>
              <a:ext cx="5298186" cy="54863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76C5B9-8B5A-84F8-70D0-0108A26CA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Structure for Spoke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848" y="608965"/>
              <a:ext cx="7566914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533400"/>
              <a:ext cx="8741664" cy="6324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700" y="4235196"/>
              <a:ext cx="807720" cy="792480"/>
            </a:xfrm>
            <a:custGeom>
              <a:avLst/>
              <a:gdLst/>
              <a:ahLst/>
              <a:cxnLst/>
              <a:rect l="l" t="t" r="r" b="b"/>
              <a:pathLst>
                <a:path w="807719" h="792479">
                  <a:moveTo>
                    <a:pt x="0" y="396239"/>
                  </a:moveTo>
                  <a:lnTo>
                    <a:pt x="2716" y="350033"/>
                  </a:lnTo>
                  <a:lnTo>
                    <a:pt x="10666" y="305390"/>
                  </a:lnTo>
                  <a:lnTo>
                    <a:pt x="23544" y="262611"/>
                  </a:lnTo>
                  <a:lnTo>
                    <a:pt x="41048" y="221990"/>
                  </a:lnTo>
                  <a:lnTo>
                    <a:pt x="62875" y="183827"/>
                  </a:lnTo>
                  <a:lnTo>
                    <a:pt x="88722" y="148418"/>
                  </a:lnTo>
                  <a:lnTo>
                    <a:pt x="118286" y="116062"/>
                  </a:lnTo>
                  <a:lnTo>
                    <a:pt x="151264" y="87054"/>
                  </a:lnTo>
                  <a:lnTo>
                    <a:pt x="187353" y="61693"/>
                  </a:lnTo>
                  <a:lnTo>
                    <a:pt x="226250" y="40277"/>
                  </a:lnTo>
                  <a:lnTo>
                    <a:pt x="267652" y="23102"/>
                  </a:lnTo>
                  <a:lnTo>
                    <a:pt x="311257" y="10465"/>
                  </a:lnTo>
                  <a:lnTo>
                    <a:pt x="356760" y="2666"/>
                  </a:lnTo>
                  <a:lnTo>
                    <a:pt x="403859" y="0"/>
                  </a:lnTo>
                  <a:lnTo>
                    <a:pt x="450952" y="2666"/>
                  </a:lnTo>
                  <a:lnTo>
                    <a:pt x="496450" y="10465"/>
                  </a:lnTo>
                  <a:lnTo>
                    <a:pt x="540051" y="23102"/>
                  </a:lnTo>
                  <a:lnTo>
                    <a:pt x="581452" y="40277"/>
                  </a:lnTo>
                  <a:lnTo>
                    <a:pt x="620349" y="61693"/>
                  </a:lnTo>
                  <a:lnTo>
                    <a:pt x="656439" y="87054"/>
                  </a:lnTo>
                  <a:lnTo>
                    <a:pt x="689419" y="116062"/>
                  </a:lnTo>
                  <a:lnTo>
                    <a:pt x="718985" y="148418"/>
                  </a:lnTo>
                  <a:lnTo>
                    <a:pt x="744835" y="183827"/>
                  </a:lnTo>
                  <a:lnTo>
                    <a:pt x="766665" y="221990"/>
                  </a:lnTo>
                  <a:lnTo>
                    <a:pt x="784171" y="262611"/>
                  </a:lnTo>
                  <a:lnTo>
                    <a:pt x="797052" y="305390"/>
                  </a:lnTo>
                  <a:lnTo>
                    <a:pt x="805002" y="350033"/>
                  </a:lnTo>
                  <a:lnTo>
                    <a:pt x="807719" y="396239"/>
                  </a:lnTo>
                  <a:lnTo>
                    <a:pt x="805002" y="442446"/>
                  </a:lnTo>
                  <a:lnTo>
                    <a:pt x="797051" y="487089"/>
                  </a:lnTo>
                  <a:lnTo>
                    <a:pt x="784171" y="529868"/>
                  </a:lnTo>
                  <a:lnTo>
                    <a:pt x="766665" y="570489"/>
                  </a:lnTo>
                  <a:lnTo>
                    <a:pt x="744835" y="608652"/>
                  </a:lnTo>
                  <a:lnTo>
                    <a:pt x="718985" y="644061"/>
                  </a:lnTo>
                  <a:lnTo>
                    <a:pt x="689419" y="676417"/>
                  </a:lnTo>
                  <a:lnTo>
                    <a:pt x="656439" y="705425"/>
                  </a:lnTo>
                  <a:lnTo>
                    <a:pt x="620349" y="730786"/>
                  </a:lnTo>
                  <a:lnTo>
                    <a:pt x="581452" y="752202"/>
                  </a:lnTo>
                  <a:lnTo>
                    <a:pt x="540051" y="769377"/>
                  </a:lnTo>
                  <a:lnTo>
                    <a:pt x="496450" y="782014"/>
                  </a:lnTo>
                  <a:lnTo>
                    <a:pt x="450952" y="789813"/>
                  </a:lnTo>
                  <a:lnTo>
                    <a:pt x="403859" y="792479"/>
                  </a:lnTo>
                  <a:lnTo>
                    <a:pt x="356760" y="789813"/>
                  </a:lnTo>
                  <a:lnTo>
                    <a:pt x="311257" y="782014"/>
                  </a:lnTo>
                  <a:lnTo>
                    <a:pt x="267652" y="769377"/>
                  </a:lnTo>
                  <a:lnTo>
                    <a:pt x="226250" y="752202"/>
                  </a:lnTo>
                  <a:lnTo>
                    <a:pt x="187353" y="730786"/>
                  </a:lnTo>
                  <a:lnTo>
                    <a:pt x="151264" y="705425"/>
                  </a:lnTo>
                  <a:lnTo>
                    <a:pt x="118286" y="676417"/>
                  </a:lnTo>
                  <a:lnTo>
                    <a:pt x="88722" y="644061"/>
                  </a:lnTo>
                  <a:lnTo>
                    <a:pt x="62875" y="608652"/>
                  </a:lnTo>
                  <a:lnTo>
                    <a:pt x="41048" y="570489"/>
                  </a:lnTo>
                  <a:lnTo>
                    <a:pt x="23544" y="529868"/>
                  </a:lnTo>
                  <a:lnTo>
                    <a:pt x="10666" y="487089"/>
                  </a:lnTo>
                  <a:lnTo>
                    <a:pt x="2716" y="442446"/>
                  </a:lnTo>
                  <a:lnTo>
                    <a:pt x="0" y="396239"/>
                  </a:lnTo>
                  <a:close/>
                </a:path>
              </a:pathLst>
            </a:custGeom>
            <a:ln w="76200">
              <a:solidFill>
                <a:srgbClr val="F4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47" y="6374612"/>
            <a:ext cx="205104" cy="1981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4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973A73-6B10-D550-907E-72AE12B14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ESSA State Plan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2229"/>
            <a:ext cx="678116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096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Variety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organizations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represented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–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superintendents,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administrators,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advocacy organizations,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community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members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Urban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rural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voices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across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20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membership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included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 Improvement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report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373" y="334645"/>
            <a:ext cx="7238365" cy="1097280"/>
            <a:chOff x="1160373" y="334645"/>
            <a:chExt cx="723836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373" y="334645"/>
              <a:ext cx="7237857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3402" y="883285"/>
              <a:ext cx="6296152" cy="54863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EC0243-31C7-78D4-7F8E-8A4466A7A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Membership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435" y="608965"/>
            <a:ext cx="5001387" cy="548639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6724" y="4741240"/>
            <a:ext cx="80537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Colorado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must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submit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ESSA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state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March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6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July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2017,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proposed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regulations.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" y="2247900"/>
            <a:ext cx="8930640" cy="2247900"/>
            <a:chOff x="76200" y="2247900"/>
            <a:chExt cx="8930640" cy="2247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2286000"/>
              <a:ext cx="8930640" cy="2209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39411" y="2286000"/>
              <a:ext cx="3162300" cy="2115820"/>
            </a:xfrm>
            <a:custGeom>
              <a:avLst/>
              <a:gdLst/>
              <a:ahLst/>
              <a:cxnLst/>
              <a:rect l="l" t="t" r="r" b="b"/>
              <a:pathLst>
                <a:path w="3162300" h="2115820">
                  <a:moveTo>
                    <a:pt x="0" y="1057655"/>
                  </a:moveTo>
                  <a:lnTo>
                    <a:pt x="1042" y="1018885"/>
                  </a:lnTo>
                  <a:lnTo>
                    <a:pt x="4147" y="980466"/>
                  </a:lnTo>
                  <a:lnTo>
                    <a:pt x="9277" y="942422"/>
                  </a:lnTo>
                  <a:lnTo>
                    <a:pt x="16398" y="904777"/>
                  </a:lnTo>
                  <a:lnTo>
                    <a:pt x="25474" y="867555"/>
                  </a:lnTo>
                  <a:lnTo>
                    <a:pt x="36468" y="830780"/>
                  </a:lnTo>
                  <a:lnTo>
                    <a:pt x="49345" y="794476"/>
                  </a:lnTo>
                  <a:lnTo>
                    <a:pt x="64070" y="758666"/>
                  </a:lnTo>
                  <a:lnTo>
                    <a:pt x="80607" y="723375"/>
                  </a:lnTo>
                  <a:lnTo>
                    <a:pt x="98919" y="688627"/>
                  </a:lnTo>
                  <a:lnTo>
                    <a:pt x="118972" y="654445"/>
                  </a:lnTo>
                  <a:lnTo>
                    <a:pt x="140729" y="620854"/>
                  </a:lnTo>
                  <a:lnTo>
                    <a:pt x="164156" y="587876"/>
                  </a:lnTo>
                  <a:lnTo>
                    <a:pt x="189215" y="555537"/>
                  </a:lnTo>
                  <a:lnTo>
                    <a:pt x="215871" y="523860"/>
                  </a:lnTo>
                  <a:lnTo>
                    <a:pt x="244089" y="492869"/>
                  </a:lnTo>
                  <a:lnTo>
                    <a:pt x="273833" y="462588"/>
                  </a:lnTo>
                  <a:lnTo>
                    <a:pt x="305068" y="433041"/>
                  </a:lnTo>
                  <a:lnTo>
                    <a:pt x="337756" y="404251"/>
                  </a:lnTo>
                  <a:lnTo>
                    <a:pt x="371864" y="376244"/>
                  </a:lnTo>
                  <a:lnTo>
                    <a:pt x="407354" y="349041"/>
                  </a:lnTo>
                  <a:lnTo>
                    <a:pt x="444192" y="322668"/>
                  </a:lnTo>
                  <a:lnTo>
                    <a:pt x="482341" y="297148"/>
                  </a:lnTo>
                  <a:lnTo>
                    <a:pt x="521767" y="272506"/>
                  </a:lnTo>
                  <a:lnTo>
                    <a:pt x="562432" y="248765"/>
                  </a:lnTo>
                  <a:lnTo>
                    <a:pt x="604301" y="225949"/>
                  </a:lnTo>
                  <a:lnTo>
                    <a:pt x="647340" y="204081"/>
                  </a:lnTo>
                  <a:lnTo>
                    <a:pt x="691511" y="183187"/>
                  </a:lnTo>
                  <a:lnTo>
                    <a:pt x="736780" y="163289"/>
                  </a:lnTo>
                  <a:lnTo>
                    <a:pt x="783110" y="144413"/>
                  </a:lnTo>
                  <a:lnTo>
                    <a:pt x="830466" y="126580"/>
                  </a:lnTo>
                  <a:lnTo>
                    <a:pt x="878811" y="109817"/>
                  </a:lnTo>
                  <a:lnTo>
                    <a:pt x="928112" y="94145"/>
                  </a:lnTo>
                  <a:lnTo>
                    <a:pt x="978331" y="79590"/>
                  </a:lnTo>
                  <a:lnTo>
                    <a:pt x="1029432" y="66175"/>
                  </a:lnTo>
                  <a:lnTo>
                    <a:pt x="1081381" y="53925"/>
                  </a:lnTo>
                  <a:lnTo>
                    <a:pt x="1134141" y="42862"/>
                  </a:lnTo>
                  <a:lnTo>
                    <a:pt x="1187678" y="33011"/>
                  </a:lnTo>
                  <a:lnTo>
                    <a:pt x="1241954" y="24397"/>
                  </a:lnTo>
                  <a:lnTo>
                    <a:pt x="1296934" y="17042"/>
                  </a:lnTo>
                  <a:lnTo>
                    <a:pt x="1352583" y="10970"/>
                  </a:lnTo>
                  <a:lnTo>
                    <a:pt x="1408865" y="6206"/>
                  </a:lnTo>
                  <a:lnTo>
                    <a:pt x="1465743" y="2774"/>
                  </a:lnTo>
                  <a:lnTo>
                    <a:pt x="1523184" y="697"/>
                  </a:lnTo>
                  <a:lnTo>
                    <a:pt x="1581150" y="0"/>
                  </a:lnTo>
                  <a:lnTo>
                    <a:pt x="1639115" y="697"/>
                  </a:lnTo>
                  <a:lnTo>
                    <a:pt x="1696556" y="2774"/>
                  </a:lnTo>
                  <a:lnTo>
                    <a:pt x="1753434" y="6206"/>
                  </a:lnTo>
                  <a:lnTo>
                    <a:pt x="1809716" y="10970"/>
                  </a:lnTo>
                  <a:lnTo>
                    <a:pt x="1865365" y="17042"/>
                  </a:lnTo>
                  <a:lnTo>
                    <a:pt x="1920345" y="24397"/>
                  </a:lnTo>
                  <a:lnTo>
                    <a:pt x="1974621" y="33011"/>
                  </a:lnTo>
                  <a:lnTo>
                    <a:pt x="2028158" y="42862"/>
                  </a:lnTo>
                  <a:lnTo>
                    <a:pt x="2080918" y="53925"/>
                  </a:lnTo>
                  <a:lnTo>
                    <a:pt x="2132867" y="66175"/>
                  </a:lnTo>
                  <a:lnTo>
                    <a:pt x="2183968" y="79590"/>
                  </a:lnTo>
                  <a:lnTo>
                    <a:pt x="2234187" y="94145"/>
                  </a:lnTo>
                  <a:lnTo>
                    <a:pt x="2283488" y="109817"/>
                  </a:lnTo>
                  <a:lnTo>
                    <a:pt x="2331833" y="126580"/>
                  </a:lnTo>
                  <a:lnTo>
                    <a:pt x="2379189" y="144413"/>
                  </a:lnTo>
                  <a:lnTo>
                    <a:pt x="2425519" y="163289"/>
                  </a:lnTo>
                  <a:lnTo>
                    <a:pt x="2470788" y="183187"/>
                  </a:lnTo>
                  <a:lnTo>
                    <a:pt x="2514959" y="204081"/>
                  </a:lnTo>
                  <a:lnTo>
                    <a:pt x="2557998" y="225949"/>
                  </a:lnTo>
                  <a:lnTo>
                    <a:pt x="2599867" y="248765"/>
                  </a:lnTo>
                  <a:lnTo>
                    <a:pt x="2640532" y="272506"/>
                  </a:lnTo>
                  <a:lnTo>
                    <a:pt x="2679958" y="297148"/>
                  </a:lnTo>
                  <a:lnTo>
                    <a:pt x="2718107" y="322668"/>
                  </a:lnTo>
                  <a:lnTo>
                    <a:pt x="2754945" y="349041"/>
                  </a:lnTo>
                  <a:lnTo>
                    <a:pt x="2790435" y="376244"/>
                  </a:lnTo>
                  <a:lnTo>
                    <a:pt x="2824543" y="404251"/>
                  </a:lnTo>
                  <a:lnTo>
                    <a:pt x="2857231" y="433041"/>
                  </a:lnTo>
                  <a:lnTo>
                    <a:pt x="2888466" y="462588"/>
                  </a:lnTo>
                  <a:lnTo>
                    <a:pt x="2918210" y="492869"/>
                  </a:lnTo>
                  <a:lnTo>
                    <a:pt x="2946428" y="523860"/>
                  </a:lnTo>
                  <a:lnTo>
                    <a:pt x="2973084" y="555537"/>
                  </a:lnTo>
                  <a:lnTo>
                    <a:pt x="2998143" y="587876"/>
                  </a:lnTo>
                  <a:lnTo>
                    <a:pt x="3021570" y="620854"/>
                  </a:lnTo>
                  <a:lnTo>
                    <a:pt x="3043327" y="654445"/>
                  </a:lnTo>
                  <a:lnTo>
                    <a:pt x="3063380" y="688627"/>
                  </a:lnTo>
                  <a:lnTo>
                    <a:pt x="3081692" y="723375"/>
                  </a:lnTo>
                  <a:lnTo>
                    <a:pt x="3098229" y="758666"/>
                  </a:lnTo>
                  <a:lnTo>
                    <a:pt x="3112954" y="794476"/>
                  </a:lnTo>
                  <a:lnTo>
                    <a:pt x="3125831" y="830780"/>
                  </a:lnTo>
                  <a:lnTo>
                    <a:pt x="3136825" y="867555"/>
                  </a:lnTo>
                  <a:lnTo>
                    <a:pt x="3145901" y="904777"/>
                  </a:lnTo>
                  <a:lnTo>
                    <a:pt x="3153022" y="942422"/>
                  </a:lnTo>
                  <a:lnTo>
                    <a:pt x="3158152" y="980466"/>
                  </a:lnTo>
                  <a:lnTo>
                    <a:pt x="3161257" y="1018885"/>
                  </a:lnTo>
                  <a:lnTo>
                    <a:pt x="3162299" y="1057655"/>
                  </a:lnTo>
                  <a:lnTo>
                    <a:pt x="3161257" y="1096426"/>
                  </a:lnTo>
                  <a:lnTo>
                    <a:pt x="3158152" y="1134845"/>
                  </a:lnTo>
                  <a:lnTo>
                    <a:pt x="3153022" y="1172889"/>
                  </a:lnTo>
                  <a:lnTo>
                    <a:pt x="3145901" y="1210534"/>
                  </a:lnTo>
                  <a:lnTo>
                    <a:pt x="3136825" y="1247756"/>
                  </a:lnTo>
                  <a:lnTo>
                    <a:pt x="3125831" y="1284531"/>
                  </a:lnTo>
                  <a:lnTo>
                    <a:pt x="3112954" y="1320835"/>
                  </a:lnTo>
                  <a:lnTo>
                    <a:pt x="3098229" y="1356645"/>
                  </a:lnTo>
                  <a:lnTo>
                    <a:pt x="3081692" y="1391936"/>
                  </a:lnTo>
                  <a:lnTo>
                    <a:pt x="3063380" y="1426684"/>
                  </a:lnTo>
                  <a:lnTo>
                    <a:pt x="3043327" y="1460866"/>
                  </a:lnTo>
                  <a:lnTo>
                    <a:pt x="3021570" y="1494457"/>
                  </a:lnTo>
                  <a:lnTo>
                    <a:pt x="2998143" y="1527435"/>
                  </a:lnTo>
                  <a:lnTo>
                    <a:pt x="2973084" y="1559774"/>
                  </a:lnTo>
                  <a:lnTo>
                    <a:pt x="2946428" y="1591451"/>
                  </a:lnTo>
                  <a:lnTo>
                    <a:pt x="2918210" y="1622442"/>
                  </a:lnTo>
                  <a:lnTo>
                    <a:pt x="2888466" y="1652723"/>
                  </a:lnTo>
                  <a:lnTo>
                    <a:pt x="2857231" y="1682270"/>
                  </a:lnTo>
                  <a:lnTo>
                    <a:pt x="2824543" y="1711060"/>
                  </a:lnTo>
                  <a:lnTo>
                    <a:pt x="2790435" y="1739067"/>
                  </a:lnTo>
                  <a:lnTo>
                    <a:pt x="2754945" y="1766270"/>
                  </a:lnTo>
                  <a:lnTo>
                    <a:pt x="2718107" y="1792643"/>
                  </a:lnTo>
                  <a:lnTo>
                    <a:pt x="2679958" y="1818163"/>
                  </a:lnTo>
                  <a:lnTo>
                    <a:pt x="2640532" y="1842805"/>
                  </a:lnTo>
                  <a:lnTo>
                    <a:pt x="2599867" y="1866546"/>
                  </a:lnTo>
                  <a:lnTo>
                    <a:pt x="2557998" y="1889362"/>
                  </a:lnTo>
                  <a:lnTo>
                    <a:pt x="2514959" y="1911230"/>
                  </a:lnTo>
                  <a:lnTo>
                    <a:pt x="2470788" y="1932124"/>
                  </a:lnTo>
                  <a:lnTo>
                    <a:pt x="2425519" y="1952022"/>
                  </a:lnTo>
                  <a:lnTo>
                    <a:pt x="2379189" y="1970898"/>
                  </a:lnTo>
                  <a:lnTo>
                    <a:pt x="2331833" y="1988731"/>
                  </a:lnTo>
                  <a:lnTo>
                    <a:pt x="2283488" y="2005494"/>
                  </a:lnTo>
                  <a:lnTo>
                    <a:pt x="2234187" y="2021166"/>
                  </a:lnTo>
                  <a:lnTo>
                    <a:pt x="2183968" y="2035721"/>
                  </a:lnTo>
                  <a:lnTo>
                    <a:pt x="2132867" y="2049136"/>
                  </a:lnTo>
                  <a:lnTo>
                    <a:pt x="2080918" y="2061386"/>
                  </a:lnTo>
                  <a:lnTo>
                    <a:pt x="2028158" y="2072449"/>
                  </a:lnTo>
                  <a:lnTo>
                    <a:pt x="1974621" y="2082300"/>
                  </a:lnTo>
                  <a:lnTo>
                    <a:pt x="1920345" y="2090914"/>
                  </a:lnTo>
                  <a:lnTo>
                    <a:pt x="1865365" y="2098269"/>
                  </a:lnTo>
                  <a:lnTo>
                    <a:pt x="1809716" y="2104341"/>
                  </a:lnTo>
                  <a:lnTo>
                    <a:pt x="1753434" y="2109105"/>
                  </a:lnTo>
                  <a:lnTo>
                    <a:pt x="1696556" y="2112537"/>
                  </a:lnTo>
                  <a:lnTo>
                    <a:pt x="1639115" y="2114614"/>
                  </a:lnTo>
                  <a:lnTo>
                    <a:pt x="1581150" y="2115312"/>
                  </a:lnTo>
                  <a:lnTo>
                    <a:pt x="1523184" y="2114614"/>
                  </a:lnTo>
                  <a:lnTo>
                    <a:pt x="1465743" y="2112537"/>
                  </a:lnTo>
                  <a:lnTo>
                    <a:pt x="1408865" y="2109105"/>
                  </a:lnTo>
                  <a:lnTo>
                    <a:pt x="1352583" y="2104341"/>
                  </a:lnTo>
                  <a:lnTo>
                    <a:pt x="1296934" y="2098269"/>
                  </a:lnTo>
                  <a:lnTo>
                    <a:pt x="1241954" y="2090914"/>
                  </a:lnTo>
                  <a:lnTo>
                    <a:pt x="1187678" y="2082300"/>
                  </a:lnTo>
                  <a:lnTo>
                    <a:pt x="1134141" y="2072449"/>
                  </a:lnTo>
                  <a:lnTo>
                    <a:pt x="1081381" y="2061386"/>
                  </a:lnTo>
                  <a:lnTo>
                    <a:pt x="1029432" y="2049136"/>
                  </a:lnTo>
                  <a:lnTo>
                    <a:pt x="978331" y="2035721"/>
                  </a:lnTo>
                  <a:lnTo>
                    <a:pt x="928112" y="2021166"/>
                  </a:lnTo>
                  <a:lnTo>
                    <a:pt x="878811" y="2005494"/>
                  </a:lnTo>
                  <a:lnTo>
                    <a:pt x="830466" y="1988731"/>
                  </a:lnTo>
                  <a:lnTo>
                    <a:pt x="783110" y="1970898"/>
                  </a:lnTo>
                  <a:lnTo>
                    <a:pt x="736780" y="1952022"/>
                  </a:lnTo>
                  <a:lnTo>
                    <a:pt x="691511" y="1932124"/>
                  </a:lnTo>
                  <a:lnTo>
                    <a:pt x="647340" y="1911230"/>
                  </a:lnTo>
                  <a:lnTo>
                    <a:pt x="604301" y="1889362"/>
                  </a:lnTo>
                  <a:lnTo>
                    <a:pt x="562432" y="1866546"/>
                  </a:lnTo>
                  <a:lnTo>
                    <a:pt x="521767" y="1842805"/>
                  </a:lnTo>
                  <a:lnTo>
                    <a:pt x="482341" y="1818163"/>
                  </a:lnTo>
                  <a:lnTo>
                    <a:pt x="444192" y="1792643"/>
                  </a:lnTo>
                  <a:lnTo>
                    <a:pt x="407354" y="1766270"/>
                  </a:lnTo>
                  <a:lnTo>
                    <a:pt x="371864" y="1739067"/>
                  </a:lnTo>
                  <a:lnTo>
                    <a:pt x="337756" y="1711060"/>
                  </a:lnTo>
                  <a:lnTo>
                    <a:pt x="305068" y="1682270"/>
                  </a:lnTo>
                  <a:lnTo>
                    <a:pt x="273833" y="1652723"/>
                  </a:lnTo>
                  <a:lnTo>
                    <a:pt x="244089" y="1622442"/>
                  </a:lnTo>
                  <a:lnTo>
                    <a:pt x="215871" y="1591451"/>
                  </a:lnTo>
                  <a:lnTo>
                    <a:pt x="189215" y="1559774"/>
                  </a:lnTo>
                  <a:lnTo>
                    <a:pt x="164156" y="1527435"/>
                  </a:lnTo>
                  <a:lnTo>
                    <a:pt x="140729" y="1494457"/>
                  </a:lnTo>
                  <a:lnTo>
                    <a:pt x="118972" y="1460866"/>
                  </a:lnTo>
                  <a:lnTo>
                    <a:pt x="98919" y="1426684"/>
                  </a:lnTo>
                  <a:lnTo>
                    <a:pt x="80607" y="1391936"/>
                  </a:lnTo>
                  <a:lnTo>
                    <a:pt x="64070" y="1356645"/>
                  </a:lnTo>
                  <a:lnTo>
                    <a:pt x="49345" y="1320835"/>
                  </a:lnTo>
                  <a:lnTo>
                    <a:pt x="36468" y="1284531"/>
                  </a:lnTo>
                  <a:lnTo>
                    <a:pt x="25474" y="1247756"/>
                  </a:lnTo>
                  <a:lnTo>
                    <a:pt x="16398" y="1210534"/>
                  </a:lnTo>
                  <a:lnTo>
                    <a:pt x="9277" y="1172889"/>
                  </a:lnTo>
                  <a:lnTo>
                    <a:pt x="4147" y="1134845"/>
                  </a:lnTo>
                  <a:lnTo>
                    <a:pt x="1042" y="1096426"/>
                  </a:lnTo>
                  <a:lnTo>
                    <a:pt x="0" y="1057655"/>
                  </a:lnTo>
                  <a:close/>
                </a:path>
              </a:pathLst>
            </a:custGeom>
            <a:ln w="76200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733" y="6420332"/>
            <a:ext cx="8953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4"/>
              </a:lnSpc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EDA491-C644-4A63-E88D-04658F02D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Timeline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988" y="334645"/>
              <a:ext cx="7745095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936" y="883285"/>
              <a:ext cx="8436610" cy="548639"/>
            </a:xfrm>
            <a:prstGeom prst="rect">
              <a:avLst/>
            </a:prstGeom>
          </p:spPr>
        </p:pic>
      </p:grpSp>
      <p:graphicFrame>
        <p:nvGraphicFrame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92275"/>
              </p:ext>
            </p:extLst>
          </p:nvPr>
        </p:nvGraphicFramePr>
        <p:xfrm>
          <a:off x="375145" y="1769998"/>
          <a:ext cx="8407400" cy="4225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3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Aug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b="1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Orientation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Sept</a:t>
                      </a:r>
                      <a:r>
                        <a:rPr sz="1800" b="1" spc="3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23 </a:t>
                      </a:r>
                      <a:r>
                        <a:rPr sz="18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27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structures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allocation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Oct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(Meeting</a:t>
                      </a:r>
                      <a:r>
                        <a:rPr sz="1800" b="1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1800" b="1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TBD)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764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allocation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recommendations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1800" b="1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Submit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CDE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Hub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Committee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Nov</a:t>
                      </a:r>
                      <a:r>
                        <a:rPr sz="1800" b="1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Vet</a:t>
                      </a:r>
                      <a:r>
                        <a:rPr sz="1800" spc="3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constituents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colleagues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800" spc="-9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comments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C75374-DE54-5C8D-9196-8EC73B390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Timeline and focus for advisory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5582"/>
            <a:ext cx="7915275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317500" indent="-228600">
              <a:lnSpc>
                <a:spcPct val="100000"/>
              </a:lnSpc>
              <a:spcBef>
                <a:spcPts val="10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Creating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features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 to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include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design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40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SEA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supports.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Gathering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input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advisory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committee,</a:t>
            </a:r>
            <a:r>
              <a:rPr sz="20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Board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Education,</a:t>
            </a:r>
            <a:r>
              <a:rPr sz="20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Hub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0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feedback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Listening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Tour.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initial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drafts.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staff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still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sorting</a:t>
            </a:r>
            <a:r>
              <a:rPr sz="20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responses.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Some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examples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categories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include:</a:t>
            </a:r>
            <a:endParaRPr sz="20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0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equity</a:t>
            </a:r>
            <a:endParaRPr sz="20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Menu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options</a:t>
            </a:r>
            <a:endParaRPr sz="20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Diagnostic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tools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management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progress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monitoring</a:t>
            </a:r>
            <a:endParaRPr sz="20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469265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Leadership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025" y="608965"/>
            <a:ext cx="7328408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64C4F8-CC35-AECB-627B-421DC9C34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Outcome from meeting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2015490"/>
            <a:ext cx="743585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Overview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expectations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 Committee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Work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date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Discussion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44" y="3572255"/>
            <a:ext cx="9164320" cy="477520"/>
            <a:chOff x="-9144" y="3572255"/>
            <a:chExt cx="9164320" cy="477520"/>
          </a:xfrm>
        </p:grpSpPr>
        <p:sp>
          <p:nvSpPr>
            <p:cNvPr id="5" name="object 5"/>
            <p:cNvSpPr/>
            <p:nvPr/>
          </p:nvSpPr>
          <p:spPr>
            <a:xfrm>
              <a:off x="761" y="35821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FF99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35821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0" y="457200"/>
                  </a:moveTo>
                  <a:lnTo>
                    <a:pt x="9144000" y="457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4259" y="637461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44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AC0574-8708-E37C-D4A2-1B119494E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Agenda: discussion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2229"/>
            <a:ext cx="7698105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designing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support,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features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need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place?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other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stakeholders?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630" y="608965"/>
            <a:ext cx="5667248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8544B-467E-2BA8-2277-195B7A331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Discussion questions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2229"/>
            <a:ext cx="8077200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more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information,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contact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leads:</a:t>
            </a:r>
            <a:endParaRPr sz="2400">
              <a:latin typeface="Calibri"/>
              <a:cs typeface="Calibri"/>
            </a:endParaRPr>
          </a:p>
          <a:p>
            <a:pPr marL="469900" marR="4095750" lvl="1" indent="-228600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Brad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Bylsma,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Federal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Programs </a:t>
            </a:r>
            <a:r>
              <a:rPr sz="22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bylsma_b@cde.state.co.us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Lisa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Medler,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2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3"/>
              </a:rPr>
              <a:t>medler_l@cde.state.co.us</a:t>
            </a:r>
            <a:endParaRPr sz="2200">
              <a:latin typeface="Calibri"/>
              <a:cs typeface="Calibri"/>
            </a:endParaRPr>
          </a:p>
          <a:p>
            <a:pPr marL="469900" marR="2147570" lvl="1" indent="-22860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9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Peter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Sherman,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Performance </a:t>
            </a:r>
            <a:r>
              <a:rPr sz="22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4"/>
              </a:rPr>
              <a:t>sherman_p@cde.state.co.us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9389" y="608965"/>
            <a:ext cx="2932303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7C68C-80AB-89FB-7013-ADADA1702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4" y="6165456"/>
            <a:ext cx="1002665" cy="515620"/>
            <a:chOff x="7800544" y="6165456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3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4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11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2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8" y="6296125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198" y="6296125"/>
              <a:ext cx="329256" cy="186846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4232" y="2243658"/>
            <a:ext cx="3234055" cy="640715"/>
            <a:chOff x="3134232" y="2243658"/>
            <a:chExt cx="3234055" cy="64071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4232" y="2243658"/>
              <a:ext cx="1935225" cy="6403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7005" y="2243658"/>
              <a:ext cx="548639" cy="640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72201" y="2243658"/>
              <a:ext cx="1195577" cy="640384"/>
            </a:xfrm>
            <a:prstGeom prst="rect">
              <a:avLst/>
            </a:prstGeom>
          </p:spPr>
        </p:pic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2191" y="6417360"/>
            <a:ext cx="2324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>
                <a:solidFill>
                  <a:srgbClr val="5C666F"/>
                </a:solidFill>
                <a:latin typeface="Calibri"/>
                <a:cs typeface="Calibri"/>
              </a:rPr>
              <a:t>47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EE3D2D5-B980-E7D7-ED7D-5D086E43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Wrap-up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642" y="608965"/>
            <a:ext cx="5494528" cy="548639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2191" y="6417360"/>
            <a:ext cx="2324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>
                <a:solidFill>
                  <a:srgbClr val="5C666F"/>
                </a:solidFill>
                <a:latin typeface="Calibri"/>
                <a:cs typeface="Calibri"/>
              </a:rPr>
              <a:t>48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30215-AB0E-0255-B4F5-79204F114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Concluding remarks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4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5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12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3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7" y="6296124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198" y="6296124"/>
              <a:ext cx="329256" cy="186846"/>
            </a:xfrm>
            <a:prstGeom prst="rect">
              <a:avLst/>
            </a:prstGeom>
          </p:spPr>
        </p:pic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518" y="1713052"/>
            <a:ext cx="2314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4689C7"/>
              </a:buClr>
              <a:buSzPct val="110416"/>
              <a:buFont typeface="Wingdings"/>
              <a:buChar char=""/>
              <a:tabLst>
                <a:tab pos="469265" algn="l"/>
              </a:tabLst>
            </a:pP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What</a:t>
            </a:r>
            <a:r>
              <a:rPr sz="2400" b="1" spc="-10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worked?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79369" y="608965"/>
            <a:ext cx="5052060" cy="548640"/>
            <a:chOff x="3079369" y="608965"/>
            <a:chExt cx="5052060" cy="54864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9369" y="608965"/>
              <a:ext cx="2299461" cy="5486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9258" y="608965"/>
              <a:ext cx="2892170" cy="548639"/>
            </a:xfrm>
            <a:prstGeom prst="rect">
              <a:avLst/>
            </a:prstGeom>
          </p:spPr>
        </p:pic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49114" y="1713052"/>
            <a:ext cx="35337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4689C7"/>
              </a:buClr>
              <a:buSzPct val="110416"/>
              <a:buFont typeface="Wingdings"/>
              <a:buChar char=""/>
              <a:tabLst>
                <a:tab pos="469265" algn="l"/>
              </a:tabLst>
            </a:pP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What</a:t>
            </a:r>
            <a:r>
              <a:rPr sz="2400" b="1" spc="-9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would</a:t>
            </a:r>
            <a:r>
              <a:rPr sz="2400" b="1" spc="-9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5C666E"/>
                </a:solidFill>
                <a:latin typeface="Calibri"/>
                <a:cs typeface="Calibri"/>
              </a:rPr>
              <a:t>make</a:t>
            </a:r>
            <a:r>
              <a:rPr sz="2400" b="1" spc="-11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E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45720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meeting</a:t>
            </a:r>
            <a:r>
              <a:rPr sz="2400" b="1" spc="-13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more</a:t>
            </a:r>
            <a:r>
              <a:rPr sz="2400" b="1" spc="-12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effective?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2191" y="6417360"/>
            <a:ext cx="2324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>
                <a:solidFill>
                  <a:srgbClr val="5C666F"/>
                </a:solidFill>
                <a:latin typeface="Calibri"/>
                <a:cs typeface="Calibri"/>
              </a:rPr>
              <a:t>49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18614284-089A-92E0-0DFC-03A187B89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Meeting evaluation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2202" y="1988947"/>
            <a:ext cx="435165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5120" indent="-342900">
              <a:lnSpc>
                <a:spcPct val="100000"/>
              </a:lnSpc>
              <a:spcBef>
                <a:spcPts val="10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Draft,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review,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revise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sections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Colorado’s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Plan;</a:t>
            </a:r>
            <a:endParaRPr sz="2000">
              <a:latin typeface="Calibri"/>
              <a:cs typeface="Calibri"/>
            </a:endParaRPr>
          </a:p>
          <a:p>
            <a:pPr marL="355600" marR="88265" indent="-342900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recommendations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content </a:t>
            </a:r>
            <a:r>
              <a:rPr sz="2000" dirty="0">
                <a:latin typeface="Calibri"/>
                <a:cs typeface="Calibri"/>
              </a:rPr>
              <a:t>specific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points</a:t>
            </a:r>
            <a:endParaRPr sz="2000">
              <a:latin typeface="Calibri"/>
              <a:cs typeface="Calibri"/>
            </a:endParaRPr>
          </a:p>
          <a:p>
            <a:pPr marL="355600" marR="231775" indent="-342900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Identify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additional </a:t>
            </a:r>
            <a:r>
              <a:rPr sz="2000" dirty="0">
                <a:latin typeface="Calibri"/>
                <a:cs typeface="Calibri"/>
              </a:rPr>
              <a:t>flexibility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legislation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Propose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 justifications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made </a:t>
            </a:r>
            <a:r>
              <a:rPr sz="2000" dirty="0">
                <a:latin typeface="Calibri"/>
                <a:cs typeface="Calibri"/>
              </a:rPr>
              <a:t>concerning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stakeholder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feedback;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and,</a:t>
            </a:r>
            <a:endParaRPr sz="2000">
              <a:latin typeface="Calibri"/>
              <a:cs typeface="Calibri"/>
            </a:endParaRPr>
          </a:p>
          <a:p>
            <a:pPr marL="355600" marR="75565" indent="-342900">
              <a:lnSpc>
                <a:spcPct val="100000"/>
              </a:lnSpc>
              <a:spcBef>
                <a:spcPts val="484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Present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draft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sections, recommendations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summaries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Hub </a:t>
            </a:r>
            <a:r>
              <a:rPr sz="2000" spc="-10" dirty="0">
                <a:latin typeface="Calibri"/>
                <a:cs typeface="Calibri"/>
              </a:rPr>
              <a:t>committee.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965"/>
            <a:ext cx="8570595" cy="5426075"/>
            <a:chOff x="0" y="608965"/>
            <a:chExt cx="8570595" cy="5426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88" y="608965"/>
              <a:ext cx="304482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3916" y="608965"/>
              <a:ext cx="4916677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18003"/>
              <a:ext cx="3517391" cy="3717036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47" y="6374612"/>
            <a:ext cx="205104" cy="1981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5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59A57E-284E-AD9B-E83E-7F033577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Charge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2330" y="608965"/>
            <a:ext cx="3617976" cy="548639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2487" y="1836547"/>
            <a:ext cx="554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27965">
              <a:lnSpc>
                <a:spcPct val="100000"/>
              </a:lnSpc>
              <a:spcBef>
                <a:spcPts val="105"/>
              </a:spcBef>
              <a:buClr>
                <a:srgbClr val="4689C7"/>
              </a:buClr>
              <a:buSzPct val="107500"/>
              <a:buFont typeface="Wingdings"/>
              <a:buChar char=""/>
              <a:tabLst>
                <a:tab pos="253365" algn="l"/>
              </a:tabLst>
            </a:pPr>
            <a:r>
              <a:rPr sz="3000" b="1" spc="-37" baseline="-16666" dirty="0">
                <a:solidFill>
                  <a:srgbClr val="5C666E"/>
                </a:solidFill>
                <a:latin typeface="Calibri"/>
                <a:cs typeface="Calibri"/>
              </a:rPr>
              <a:t>3</a:t>
            </a:r>
            <a:r>
              <a:rPr sz="1300" b="1" spc="-25" dirty="0">
                <a:solidFill>
                  <a:srgbClr val="5C666E"/>
                </a:solidFill>
                <a:latin typeface="Calibri"/>
                <a:cs typeface="Calibri"/>
              </a:rPr>
              <a:t>rd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3593" y="6417055"/>
            <a:ext cx="2324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>
                <a:solidFill>
                  <a:srgbClr val="5C666F"/>
                </a:solidFill>
                <a:latin typeface="Calibri"/>
                <a:cs typeface="Calibri"/>
              </a:rPr>
              <a:t>50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9360" y="1912747"/>
            <a:ext cx="3914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5C666E"/>
                </a:solidFill>
                <a:latin typeface="Calibri"/>
                <a:cs typeface="Calibri"/>
              </a:rPr>
              <a:t>ESSA</a:t>
            </a:r>
            <a:r>
              <a:rPr sz="2000" b="1" spc="-4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Hub</a:t>
            </a:r>
            <a:r>
              <a:rPr sz="20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C666E"/>
                </a:solidFill>
                <a:latin typeface="Calibri"/>
                <a:cs typeface="Calibri"/>
              </a:rPr>
              <a:t>Committee</a:t>
            </a:r>
            <a:r>
              <a:rPr sz="2000" b="1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E"/>
                </a:solidFill>
                <a:latin typeface="Calibri"/>
                <a:cs typeface="Calibri"/>
              </a:rPr>
              <a:t>Meeting</a:t>
            </a:r>
            <a:r>
              <a:rPr sz="2000" b="1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E"/>
                </a:solidFill>
                <a:latin typeface="Calibri"/>
                <a:cs typeface="Calibri"/>
              </a:rPr>
              <a:t>details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2995" y="2402204"/>
            <a:ext cx="7858759" cy="258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0" indent="-286385">
              <a:lnSpc>
                <a:spcPct val="100000"/>
              </a:lnSpc>
              <a:spcBef>
                <a:spcPts val="95"/>
              </a:spcBef>
              <a:buClr>
                <a:srgbClr val="FFC746"/>
              </a:buClr>
              <a:buSzPct val="106250"/>
              <a:buFont typeface="Wingdings"/>
              <a:buChar char=""/>
              <a:tabLst>
                <a:tab pos="539750" algn="l"/>
              </a:tabLst>
            </a:pPr>
            <a:r>
              <a:rPr sz="1600" spc="-30" dirty="0">
                <a:solidFill>
                  <a:srgbClr val="5C666E"/>
                </a:solidFill>
                <a:latin typeface="Calibri"/>
                <a:cs typeface="Calibri"/>
              </a:rPr>
              <a:t>Monday,</a:t>
            </a:r>
            <a:r>
              <a:rPr sz="1600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E"/>
                </a:solidFill>
                <a:latin typeface="Calibri"/>
                <a:cs typeface="Calibri"/>
              </a:rPr>
              <a:t>October</a:t>
            </a:r>
            <a:r>
              <a:rPr sz="1600" spc="-4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E"/>
                </a:solidFill>
                <a:latin typeface="Calibri"/>
                <a:cs typeface="Calibri"/>
              </a:rPr>
              <a:t>10,</a:t>
            </a:r>
            <a:r>
              <a:rPr sz="1600" spc="-5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E"/>
                </a:solidFill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  <a:p>
            <a:pPr marL="539750" indent="-286385">
              <a:lnSpc>
                <a:spcPct val="100000"/>
              </a:lnSpc>
              <a:spcBef>
                <a:spcPts val="1560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39750" algn="l"/>
              </a:tabLst>
            </a:pPr>
            <a:r>
              <a:rPr sz="1600" spc="-25" dirty="0">
                <a:solidFill>
                  <a:srgbClr val="5C666E"/>
                </a:solidFill>
                <a:latin typeface="Calibri"/>
                <a:cs typeface="Calibri"/>
              </a:rPr>
              <a:t>Location:</a:t>
            </a:r>
            <a:r>
              <a:rPr sz="1600" spc="-7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E"/>
                </a:solidFill>
                <a:latin typeface="Calibri"/>
                <a:cs typeface="Calibri"/>
              </a:rPr>
              <a:t>State</a:t>
            </a:r>
            <a:r>
              <a:rPr sz="1600" spc="-7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E"/>
                </a:solidFill>
                <a:latin typeface="Calibri"/>
                <a:cs typeface="Calibri"/>
              </a:rPr>
              <a:t>Board</a:t>
            </a:r>
            <a:r>
              <a:rPr sz="1600" spc="-4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E"/>
                </a:solidFill>
                <a:latin typeface="Calibri"/>
                <a:cs typeface="Calibri"/>
              </a:rPr>
              <a:t>Room</a:t>
            </a:r>
            <a:r>
              <a:rPr sz="1600" spc="-3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E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5C666E"/>
                </a:solidFill>
                <a:latin typeface="Calibri"/>
                <a:cs typeface="Calibri"/>
              </a:rPr>
              <a:t>201</a:t>
            </a:r>
            <a:r>
              <a:rPr sz="1600" spc="-4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E"/>
                </a:solidFill>
                <a:latin typeface="Calibri"/>
                <a:cs typeface="Calibri"/>
              </a:rPr>
              <a:t>E.</a:t>
            </a:r>
            <a:r>
              <a:rPr sz="1600" spc="-5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E"/>
                </a:solidFill>
                <a:latin typeface="Calibri"/>
                <a:cs typeface="Calibri"/>
              </a:rPr>
              <a:t>Colfax</a:t>
            </a:r>
            <a:r>
              <a:rPr sz="1600" spc="-7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E"/>
                </a:solidFill>
                <a:latin typeface="Calibri"/>
                <a:cs typeface="Calibri"/>
              </a:rPr>
              <a:t>Ave.,</a:t>
            </a:r>
            <a:r>
              <a:rPr sz="1600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5C666E"/>
                </a:solidFill>
                <a:latin typeface="Calibri"/>
                <a:cs typeface="Calibri"/>
              </a:rPr>
              <a:t>Denver,</a:t>
            </a:r>
            <a:r>
              <a:rPr sz="1600" spc="-5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E"/>
                </a:solidFill>
                <a:latin typeface="Calibri"/>
                <a:cs typeface="Calibri"/>
              </a:rPr>
              <a:t>CO</a:t>
            </a:r>
            <a:r>
              <a:rPr sz="1600" spc="-4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E"/>
                </a:solidFill>
                <a:latin typeface="Calibri"/>
                <a:cs typeface="Calibri"/>
              </a:rPr>
              <a:t>80203</a:t>
            </a:r>
            <a:endParaRPr sz="1600">
              <a:latin typeface="Calibri"/>
              <a:cs typeface="Calibri"/>
            </a:endParaRPr>
          </a:p>
          <a:p>
            <a:pPr marL="539750" indent="-286385">
              <a:lnSpc>
                <a:spcPct val="100000"/>
              </a:lnSpc>
              <a:spcBef>
                <a:spcPts val="1560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39750" algn="l"/>
              </a:tabLst>
            </a:pPr>
            <a:r>
              <a:rPr sz="1600" spc="-10" dirty="0">
                <a:solidFill>
                  <a:srgbClr val="5C666E"/>
                </a:solidFill>
                <a:latin typeface="Calibri"/>
                <a:cs typeface="Calibri"/>
              </a:rPr>
              <a:t>Time:</a:t>
            </a:r>
            <a:r>
              <a:rPr sz="1600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E"/>
                </a:solidFill>
                <a:latin typeface="Calibri"/>
                <a:cs typeface="Calibri"/>
              </a:rPr>
              <a:t>12:00</a:t>
            </a:r>
            <a:r>
              <a:rPr sz="1600" spc="-5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E"/>
                </a:solidFill>
                <a:latin typeface="Calibri"/>
                <a:cs typeface="Calibri"/>
              </a:rPr>
              <a:t>PM</a:t>
            </a:r>
            <a:r>
              <a:rPr sz="1600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E"/>
                </a:solidFill>
                <a:latin typeface="Calibri"/>
                <a:cs typeface="Calibri"/>
              </a:rPr>
              <a:t>–</a:t>
            </a:r>
            <a:r>
              <a:rPr sz="1600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E"/>
                </a:solidFill>
                <a:latin typeface="Calibri"/>
                <a:cs typeface="Calibri"/>
              </a:rPr>
              <a:t>4:00</a:t>
            </a:r>
            <a:r>
              <a:rPr sz="1600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E"/>
                </a:solidFill>
                <a:latin typeface="Calibri"/>
                <a:cs typeface="Calibri"/>
              </a:rPr>
              <a:t>PM</a:t>
            </a:r>
            <a:endParaRPr sz="1600">
              <a:latin typeface="Calibri"/>
              <a:cs typeface="Calibri"/>
            </a:endParaRPr>
          </a:p>
          <a:p>
            <a:pPr marL="24765" marR="5080" indent="-12700">
              <a:lnSpc>
                <a:spcPct val="150000"/>
              </a:lnSpc>
              <a:spcBef>
                <a:spcPts val="50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765" algn="l"/>
                <a:tab pos="240029" algn="l"/>
              </a:tabLst>
            </a:pPr>
            <a:r>
              <a:rPr sz="2000" b="1" spc="-10" dirty="0">
                <a:solidFill>
                  <a:srgbClr val="5C666E"/>
                </a:solidFill>
                <a:latin typeface="Calibri"/>
                <a:cs typeface="Calibri"/>
              </a:rPr>
              <a:t>	Agenda</a:t>
            </a:r>
            <a:r>
              <a:rPr sz="2000" b="1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and</a:t>
            </a:r>
            <a:r>
              <a:rPr sz="20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E"/>
                </a:solidFill>
                <a:latin typeface="Calibri"/>
                <a:cs typeface="Calibri"/>
              </a:rPr>
              <a:t>materials</a:t>
            </a:r>
            <a:r>
              <a:rPr sz="2000" b="1" spc="-8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will</a:t>
            </a:r>
            <a:r>
              <a:rPr sz="2000" b="1" spc="-8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be</a:t>
            </a:r>
            <a:r>
              <a:rPr sz="2000" b="1" spc="-5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C666E"/>
                </a:solidFill>
                <a:latin typeface="Calibri"/>
                <a:cs typeface="Calibri"/>
              </a:rPr>
              <a:t>provided</a:t>
            </a:r>
            <a:r>
              <a:rPr sz="2000" b="1" spc="-9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a</a:t>
            </a:r>
            <a:r>
              <a:rPr sz="2000" b="1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E"/>
                </a:solidFill>
                <a:latin typeface="Calibri"/>
                <a:cs typeface="Calibri"/>
              </a:rPr>
              <a:t>week</a:t>
            </a:r>
            <a:r>
              <a:rPr sz="2000" b="1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in</a:t>
            </a:r>
            <a:r>
              <a:rPr sz="20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C666E"/>
                </a:solidFill>
                <a:latin typeface="Calibri"/>
                <a:cs typeface="Calibri"/>
              </a:rPr>
              <a:t>advance</a:t>
            </a:r>
            <a:r>
              <a:rPr sz="2000" b="1" spc="-8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and</a:t>
            </a:r>
            <a:r>
              <a:rPr sz="20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will</a:t>
            </a:r>
            <a:r>
              <a:rPr sz="2000" b="1" spc="-8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also</a:t>
            </a:r>
            <a:r>
              <a:rPr sz="2000" b="1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E"/>
                </a:solidFill>
                <a:latin typeface="Calibri"/>
                <a:cs typeface="Calibri"/>
              </a:rPr>
              <a:t>be </a:t>
            </a:r>
            <a:r>
              <a:rPr sz="2000" b="1" spc="-20" dirty="0">
                <a:solidFill>
                  <a:srgbClr val="5C666E"/>
                </a:solidFill>
                <a:latin typeface="Calibri"/>
                <a:cs typeface="Calibri"/>
              </a:rPr>
              <a:t>posted</a:t>
            </a:r>
            <a:r>
              <a:rPr sz="2000" b="1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on</a:t>
            </a:r>
            <a:r>
              <a:rPr sz="2000" b="1" spc="-5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E"/>
                </a:solidFill>
                <a:latin typeface="Calibri"/>
                <a:cs typeface="Calibri"/>
              </a:rPr>
              <a:t>our</a:t>
            </a:r>
            <a:r>
              <a:rPr sz="2000" b="1" spc="37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E"/>
                </a:solidFill>
                <a:latin typeface="Calibri"/>
                <a:cs typeface="Calibri"/>
              </a:rPr>
              <a:t>website: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3"/>
              </a:rPr>
              <a:t>http://www.cde.state.co.us/fedprograms/essa_stateplandevelopment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AE332C-D86D-48C7-C38B-3688E8998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Next meeting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155" y="1711164"/>
            <a:ext cx="8195309" cy="31572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10"/>
              </a:spcBef>
              <a:buClr>
                <a:srgbClr val="4689C7"/>
              </a:buClr>
              <a:buSzPct val="108333"/>
              <a:buFont typeface="Wingdings"/>
              <a:buChar char=""/>
              <a:tabLst>
                <a:tab pos="240665" algn="l"/>
              </a:tabLst>
            </a:pPr>
            <a:r>
              <a:rPr sz="2400" b="1" spc="-35" dirty="0">
                <a:solidFill>
                  <a:srgbClr val="5C666E"/>
                </a:solidFill>
                <a:latin typeface="Calibri"/>
                <a:cs typeface="Calibri"/>
              </a:rPr>
              <a:t>Monday,</a:t>
            </a:r>
            <a:r>
              <a:rPr sz="2400" b="1" spc="-8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October</a:t>
            </a:r>
            <a:r>
              <a:rPr sz="2400" b="1" spc="-8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10,</a:t>
            </a:r>
            <a:r>
              <a:rPr sz="2400" b="1" spc="-8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2016</a:t>
            </a:r>
            <a:endParaRPr sz="24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1300"/>
              </a:spcBef>
              <a:buClr>
                <a:srgbClr val="4689C7"/>
              </a:buClr>
              <a:buSzPct val="108333"/>
              <a:buFont typeface="Wingdings"/>
              <a:buChar char=""/>
              <a:tabLst>
                <a:tab pos="243840" algn="l"/>
              </a:tabLst>
            </a:pPr>
            <a:r>
              <a:rPr sz="2400" b="1" spc="-25" dirty="0">
                <a:solidFill>
                  <a:srgbClr val="5C666E"/>
                </a:solidFill>
                <a:latin typeface="Calibri"/>
                <a:cs typeface="Calibri"/>
              </a:rPr>
              <a:t>Monday,</a:t>
            </a:r>
            <a:r>
              <a:rPr sz="2400" b="1" spc="-7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November</a:t>
            </a:r>
            <a:r>
              <a:rPr sz="2400" b="1" spc="-10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7,</a:t>
            </a:r>
            <a:r>
              <a:rPr sz="2400" b="1" spc="-4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2016</a:t>
            </a:r>
            <a:endParaRPr sz="24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840"/>
              </a:spcBef>
              <a:buClr>
                <a:srgbClr val="4689C7"/>
              </a:buClr>
              <a:buSzPct val="108333"/>
              <a:buFont typeface="Wingdings"/>
              <a:buChar char=""/>
              <a:tabLst>
                <a:tab pos="243840" algn="l"/>
              </a:tabLst>
            </a:pPr>
            <a:r>
              <a:rPr sz="2400" b="1" spc="-50" dirty="0">
                <a:solidFill>
                  <a:srgbClr val="5C666E"/>
                </a:solidFill>
                <a:latin typeface="Calibri"/>
                <a:cs typeface="Calibri"/>
              </a:rPr>
              <a:t>Monday,</a:t>
            </a:r>
            <a:r>
              <a:rPr sz="2400" b="1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December</a:t>
            </a:r>
            <a:r>
              <a:rPr sz="2400" b="1" spc="-8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12,</a:t>
            </a:r>
            <a:r>
              <a:rPr sz="2400" b="1" spc="-5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2016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70800"/>
              </a:lnSpc>
            </a:pP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Location:</a:t>
            </a:r>
            <a:r>
              <a:rPr sz="2400" b="1" spc="-9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E"/>
                </a:solidFill>
                <a:latin typeface="Calibri"/>
                <a:cs typeface="Calibri"/>
              </a:rPr>
              <a:t>State</a:t>
            </a:r>
            <a:r>
              <a:rPr sz="24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Board</a:t>
            </a:r>
            <a:r>
              <a:rPr sz="2400" b="1" spc="-8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Room</a:t>
            </a:r>
            <a:r>
              <a:rPr sz="2400" b="1" spc="-114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5C666E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201</a:t>
            </a:r>
            <a:r>
              <a:rPr sz="24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E.</a:t>
            </a:r>
            <a:r>
              <a:rPr sz="2400" b="1" spc="-7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E"/>
                </a:solidFill>
                <a:latin typeface="Calibri"/>
                <a:cs typeface="Calibri"/>
              </a:rPr>
              <a:t>Colfax</a:t>
            </a:r>
            <a:r>
              <a:rPr sz="2400" b="1" spc="-9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E"/>
                </a:solidFill>
                <a:latin typeface="Calibri"/>
                <a:cs typeface="Calibri"/>
              </a:rPr>
              <a:t>Ave.,</a:t>
            </a:r>
            <a:r>
              <a:rPr sz="2400" b="1" spc="-6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55" dirty="0">
                <a:solidFill>
                  <a:srgbClr val="5C666E"/>
                </a:solidFill>
                <a:latin typeface="Calibri"/>
                <a:cs typeface="Calibri"/>
              </a:rPr>
              <a:t>Denver,</a:t>
            </a:r>
            <a:r>
              <a:rPr sz="2400" b="1" spc="-8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CO</a:t>
            </a:r>
            <a:r>
              <a:rPr sz="2400" b="1" spc="-6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E"/>
                </a:solidFill>
                <a:latin typeface="Calibri"/>
                <a:cs typeface="Calibri"/>
              </a:rPr>
              <a:t>80203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Time:</a:t>
            </a:r>
            <a:r>
              <a:rPr sz="2400" b="1" spc="-11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12:00</a:t>
            </a:r>
            <a:r>
              <a:rPr sz="2400" b="1" spc="-9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PM</a:t>
            </a:r>
            <a:r>
              <a:rPr sz="2400" b="1" spc="-9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–</a:t>
            </a:r>
            <a:r>
              <a:rPr sz="2400" b="1" spc="-90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E"/>
                </a:solidFill>
                <a:latin typeface="Calibri"/>
                <a:cs typeface="Calibri"/>
              </a:rPr>
              <a:t>4:00</a:t>
            </a:r>
            <a:r>
              <a:rPr sz="2400" b="1" spc="-95" dirty="0">
                <a:solidFill>
                  <a:srgbClr val="5C666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E"/>
                </a:solidFill>
                <a:latin typeface="Calibri"/>
                <a:cs typeface="Calibri"/>
              </a:rPr>
              <a:t>PM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14092" y="334645"/>
            <a:ext cx="6401435" cy="1097280"/>
            <a:chOff x="2014092" y="334645"/>
            <a:chExt cx="640143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092" y="334645"/>
              <a:ext cx="3005962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9573" y="334645"/>
              <a:ext cx="1451610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0861" y="334645"/>
              <a:ext cx="2534666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1057" y="883285"/>
              <a:ext cx="1614805" cy="548639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3593" y="6417055"/>
            <a:ext cx="2324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sz="1100" spc="-25" dirty="0">
                <a:solidFill>
                  <a:srgbClr val="5C666F"/>
                </a:solidFill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F67561B-51CA-A998-58D0-AD03FF2B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Upcoming meeting dates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459" y="1732229"/>
            <a:ext cx="1146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Purpose:</a:t>
            </a:r>
            <a:endParaRPr sz="240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508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To</a:t>
            </a:r>
            <a:r>
              <a:rPr spc="-25" dirty="0"/>
              <a:t> </a:t>
            </a:r>
            <a:r>
              <a:rPr dirty="0"/>
              <a:t>gather</a:t>
            </a:r>
            <a:r>
              <a:rPr spc="-50" dirty="0"/>
              <a:t> </a:t>
            </a:r>
            <a:r>
              <a:rPr dirty="0"/>
              <a:t>input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research</a:t>
            </a:r>
            <a:r>
              <a:rPr spc="-25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accountability</a:t>
            </a:r>
            <a:r>
              <a:rPr spc="-35" dirty="0"/>
              <a:t> </a:t>
            </a:r>
            <a:r>
              <a:rPr dirty="0"/>
              <a:t>decision</a:t>
            </a:r>
            <a:r>
              <a:rPr spc="-30" dirty="0"/>
              <a:t> </a:t>
            </a:r>
            <a:r>
              <a:rPr dirty="0"/>
              <a:t>points</a:t>
            </a:r>
            <a:r>
              <a:rPr spc="-3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i="1" spc="-10" dirty="0">
                <a:latin typeface="Calibri"/>
                <a:cs typeface="Calibri"/>
              </a:rPr>
              <a:t>Every </a:t>
            </a:r>
            <a:r>
              <a:rPr i="1" dirty="0">
                <a:latin typeface="Calibri"/>
                <a:cs typeface="Calibri"/>
              </a:rPr>
              <a:t>Student</a:t>
            </a:r>
            <a:r>
              <a:rPr i="1" spc="-7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Succeeds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Act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dirty="0"/>
              <a:t>(ESSA)</a:t>
            </a:r>
            <a:r>
              <a:rPr spc="-4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order</a:t>
            </a:r>
            <a:r>
              <a:rPr spc="-4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provide</a:t>
            </a:r>
            <a:r>
              <a:rPr spc="-40" dirty="0"/>
              <a:t> </a:t>
            </a:r>
            <a:r>
              <a:rPr spc="-10" dirty="0"/>
              <a:t>options/recommendations</a:t>
            </a:r>
            <a:r>
              <a:rPr spc="-55" dirty="0"/>
              <a:t> </a:t>
            </a:r>
            <a:r>
              <a:rPr spc="-25" dirty="0"/>
              <a:t>and </a:t>
            </a:r>
            <a:r>
              <a:rPr spc="-10" dirty="0"/>
              <a:t>considerations</a:t>
            </a:r>
            <a:r>
              <a:rPr spc="-5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those</a:t>
            </a:r>
            <a:r>
              <a:rPr spc="-45" dirty="0"/>
              <a:t> </a:t>
            </a:r>
            <a:r>
              <a:rPr dirty="0"/>
              <a:t>decision</a:t>
            </a:r>
            <a:r>
              <a:rPr spc="-45" dirty="0"/>
              <a:t> </a:t>
            </a:r>
            <a:r>
              <a:rPr dirty="0"/>
              <a:t>points</a:t>
            </a:r>
            <a:r>
              <a:rPr spc="-4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ESSA</a:t>
            </a:r>
            <a:r>
              <a:rPr spc="-55" dirty="0"/>
              <a:t> </a:t>
            </a:r>
            <a:r>
              <a:rPr spc="-10" dirty="0"/>
              <a:t>state</a:t>
            </a:r>
            <a:r>
              <a:rPr spc="-20" dirty="0"/>
              <a:t> </a:t>
            </a:r>
            <a:r>
              <a:rPr spc="-10" dirty="0"/>
              <a:t>plan.</a:t>
            </a:r>
          </a:p>
          <a:p>
            <a:pPr marL="42545">
              <a:lnSpc>
                <a:spcPct val="100000"/>
              </a:lnSpc>
              <a:spcBef>
                <a:spcPts val="409"/>
              </a:spcBef>
            </a:pPr>
            <a:r>
              <a:rPr sz="1600" dirty="0"/>
              <a:t>The</a:t>
            </a:r>
            <a:r>
              <a:rPr sz="1600" spc="-30" dirty="0"/>
              <a:t> </a:t>
            </a:r>
            <a:r>
              <a:rPr sz="1600" dirty="0"/>
              <a:t>work</a:t>
            </a:r>
            <a:r>
              <a:rPr sz="1600" spc="5" dirty="0"/>
              <a:t> </a:t>
            </a:r>
            <a:r>
              <a:rPr sz="1600" dirty="0"/>
              <a:t>is</a:t>
            </a:r>
            <a:r>
              <a:rPr sz="1600" spc="-30" dirty="0"/>
              <a:t> </a:t>
            </a:r>
            <a:r>
              <a:rPr sz="1600" dirty="0"/>
              <a:t>focused</a:t>
            </a:r>
            <a:r>
              <a:rPr sz="1600" spc="-15" dirty="0"/>
              <a:t> </a:t>
            </a:r>
            <a:r>
              <a:rPr sz="1600" dirty="0"/>
              <a:t>on</a:t>
            </a:r>
            <a:r>
              <a:rPr sz="1600" spc="-20" dirty="0"/>
              <a:t> </a:t>
            </a:r>
            <a:r>
              <a:rPr sz="1600" dirty="0"/>
              <a:t>school</a:t>
            </a:r>
            <a:r>
              <a:rPr sz="1600" spc="-10" dirty="0"/>
              <a:t> </a:t>
            </a:r>
            <a:r>
              <a:rPr sz="1600" dirty="0"/>
              <a:t>and</a:t>
            </a:r>
            <a:r>
              <a:rPr sz="1600" spc="-25" dirty="0"/>
              <a:t> </a:t>
            </a:r>
            <a:r>
              <a:rPr sz="1600" dirty="0"/>
              <a:t>district</a:t>
            </a:r>
            <a:r>
              <a:rPr sz="1600" spc="-45" dirty="0"/>
              <a:t> </a:t>
            </a:r>
            <a:r>
              <a:rPr sz="1600" spc="-20" dirty="0"/>
              <a:t>accountability,</a:t>
            </a:r>
            <a:r>
              <a:rPr sz="1600" spc="-50" dirty="0"/>
              <a:t> </a:t>
            </a:r>
            <a:r>
              <a:rPr sz="1600" dirty="0"/>
              <a:t>which</a:t>
            </a:r>
            <a:r>
              <a:rPr sz="1600" spc="-30" dirty="0"/>
              <a:t> </a:t>
            </a:r>
            <a:r>
              <a:rPr sz="1600" dirty="0"/>
              <a:t>is</a:t>
            </a:r>
            <a:r>
              <a:rPr sz="1600" spc="-35" dirty="0"/>
              <a:t> </a:t>
            </a:r>
            <a:r>
              <a:rPr sz="1600" dirty="0"/>
              <a:t>tied</a:t>
            </a:r>
            <a:r>
              <a:rPr sz="1600" spc="-25" dirty="0"/>
              <a:t> </a:t>
            </a:r>
            <a:r>
              <a:rPr sz="1600" dirty="0"/>
              <a:t>closely</a:t>
            </a:r>
            <a:r>
              <a:rPr sz="1600" spc="-20" dirty="0"/>
              <a:t> </a:t>
            </a:r>
            <a:r>
              <a:rPr sz="1600" dirty="0"/>
              <a:t>to</a:t>
            </a:r>
            <a:r>
              <a:rPr sz="1600" spc="-25" dirty="0"/>
              <a:t> </a:t>
            </a:r>
            <a:r>
              <a:rPr sz="1600" dirty="0"/>
              <a:t>and</a:t>
            </a:r>
            <a:r>
              <a:rPr sz="1600" spc="-20" dirty="0"/>
              <a:t> </a:t>
            </a:r>
            <a:r>
              <a:rPr sz="1600" spc="-10" dirty="0"/>
              <a:t>dependent</a:t>
            </a:r>
            <a:endParaRPr sz="1600"/>
          </a:p>
          <a:p>
            <a:pPr marL="42545">
              <a:lnSpc>
                <a:spcPct val="100000"/>
              </a:lnSpc>
            </a:pPr>
            <a:r>
              <a:rPr sz="1600" dirty="0"/>
              <a:t>upon</a:t>
            </a:r>
            <a:r>
              <a:rPr sz="1600" spc="-45" dirty="0"/>
              <a:t> </a:t>
            </a:r>
            <a:r>
              <a:rPr sz="1600" dirty="0"/>
              <a:t>state</a:t>
            </a:r>
            <a:r>
              <a:rPr sz="1600" spc="-35" dirty="0"/>
              <a:t> </a:t>
            </a:r>
            <a:r>
              <a:rPr sz="1600" spc="-10" dirty="0"/>
              <a:t>assessments.</a:t>
            </a:r>
            <a:r>
              <a:rPr sz="1600" spc="-25" dirty="0"/>
              <a:t> However,</a:t>
            </a:r>
            <a:r>
              <a:rPr sz="1600" spc="10" dirty="0"/>
              <a:t> </a:t>
            </a:r>
            <a:r>
              <a:rPr sz="1600" spc="-10" dirty="0"/>
              <a:t>assessment</a:t>
            </a:r>
            <a:r>
              <a:rPr sz="1600" spc="-20" dirty="0"/>
              <a:t> </a:t>
            </a:r>
            <a:r>
              <a:rPr sz="1600" dirty="0"/>
              <a:t>options</a:t>
            </a:r>
            <a:r>
              <a:rPr sz="1600" spc="-30" dirty="0"/>
              <a:t> </a:t>
            </a:r>
            <a:r>
              <a:rPr sz="1600" dirty="0"/>
              <a:t>will</a:t>
            </a:r>
            <a:r>
              <a:rPr sz="1600" spc="-40" dirty="0"/>
              <a:t> </a:t>
            </a:r>
            <a:r>
              <a:rPr sz="1600" dirty="0"/>
              <a:t>not</a:t>
            </a:r>
            <a:r>
              <a:rPr sz="1600" spc="-35" dirty="0"/>
              <a:t> </a:t>
            </a:r>
            <a:r>
              <a:rPr sz="1600" dirty="0"/>
              <a:t>be</a:t>
            </a:r>
            <a:r>
              <a:rPr sz="1600" spc="-30" dirty="0"/>
              <a:t> </a:t>
            </a:r>
            <a:r>
              <a:rPr sz="1600" dirty="0"/>
              <a:t>the</a:t>
            </a:r>
            <a:r>
              <a:rPr sz="1600" spc="-25" dirty="0"/>
              <a:t> </a:t>
            </a:r>
            <a:r>
              <a:rPr sz="1600" dirty="0"/>
              <a:t>focus</a:t>
            </a:r>
            <a:r>
              <a:rPr sz="1600" spc="-30" dirty="0"/>
              <a:t> </a:t>
            </a:r>
            <a:r>
              <a:rPr sz="1600" dirty="0"/>
              <a:t>of</a:t>
            </a:r>
            <a:r>
              <a:rPr sz="1600" spc="-35" dirty="0"/>
              <a:t> </a:t>
            </a:r>
            <a:r>
              <a:rPr sz="1600" dirty="0"/>
              <a:t>this</a:t>
            </a:r>
            <a:r>
              <a:rPr sz="1600" spc="-25" dirty="0"/>
              <a:t> </a:t>
            </a:r>
            <a:r>
              <a:rPr sz="1600" spc="-10" dirty="0"/>
              <a:t>work.</a:t>
            </a:r>
            <a:endParaRPr sz="1600"/>
          </a:p>
          <a:p>
            <a:pPr marL="29845">
              <a:lnSpc>
                <a:spcPct val="100000"/>
              </a:lnSpc>
              <a:spcBef>
                <a:spcPts val="869"/>
              </a:spcBef>
            </a:pPr>
            <a:endParaRPr sz="1600"/>
          </a:p>
          <a:p>
            <a:pPr marL="4254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End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Goal:</a:t>
            </a:r>
            <a:endParaRPr sz="2400">
              <a:latin typeface="Calibri"/>
              <a:cs typeface="Calibri"/>
            </a:endParaRPr>
          </a:p>
          <a:p>
            <a:pPr marL="42545" marR="248920">
              <a:lnSpc>
                <a:spcPct val="100000"/>
              </a:lnSpc>
              <a:spcBef>
                <a:spcPts val="509"/>
              </a:spcBef>
            </a:pPr>
            <a:r>
              <a:rPr dirty="0"/>
              <a:t>Provide</a:t>
            </a:r>
            <a:r>
              <a:rPr spc="-35" dirty="0"/>
              <a:t> </a:t>
            </a:r>
            <a:r>
              <a:rPr dirty="0"/>
              <a:t>options</a:t>
            </a:r>
            <a:r>
              <a:rPr spc="-6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considerations</a:t>
            </a:r>
            <a:r>
              <a:rPr spc="-5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accountability</a:t>
            </a:r>
            <a:r>
              <a:rPr spc="-45" dirty="0"/>
              <a:t> </a:t>
            </a:r>
            <a:r>
              <a:rPr dirty="0"/>
              <a:t>decision</a:t>
            </a:r>
            <a:r>
              <a:rPr spc="-45" dirty="0"/>
              <a:t> </a:t>
            </a:r>
            <a:r>
              <a:rPr dirty="0"/>
              <a:t>points</a:t>
            </a:r>
            <a:r>
              <a:rPr spc="-45" dirty="0"/>
              <a:t> </a:t>
            </a:r>
            <a:r>
              <a:rPr spc="-25" dirty="0"/>
              <a:t>for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ESSA</a:t>
            </a:r>
            <a:r>
              <a:rPr spc="-45" dirty="0"/>
              <a:t> </a:t>
            </a:r>
            <a:r>
              <a:rPr spc="-10" dirty="0"/>
              <a:t>state</a:t>
            </a:r>
            <a:r>
              <a:rPr spc="-30" dirty="0"/>
              <a:t> </a:t>
            </a:r>
            <a:r>
              <a:rPr dirty="0"/>
              <a:t>plan,</a:t>
            </a:r>
            <a:r>
              <a:rPr spc="-3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be</a:t>
            </a:r>
            <a:r>
              <a:rPr spc="-45" dirty="0"/>
              <a:t> </a:t>
            </a:r>
            <a:r>
              <a:rPr dirty="0"/>
              <a:t>shared</a:t>
            </a:r>
            <a:r>
              <a:rPr spc="-40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hub</a:t>
            </a:r>
            <a:r>
              <a:rPr spc="-55" dirty="0"/>
              <a:t> </a:t>
            </a:r>
            <a:r>
              <a:rPr spc="-10" dirty="0"/>
              <a:t>committee,</a:t>
            </a:r>
            <a:r>
              <a:rPr spc="-2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Committee</a:t>
            </a:r>
            <a:r>
              <a:rPr spc="-25" dirty="0"/>
              <a:t> of </a:t>
            </a:r>
            <a:r>
              <a:rPr spc="-10" dirty="0"/>
              <a:t>Practitioners</a:t>
            </a:r>
            <a:r>
              <a:rPr spc="-15" dirty="0"/>
              <a:t> </a:t>
            </a:r>
            <a:r>
              <a:rPr dirty="0"/>
              <a:t>(CoP)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State</a:t>
            </a:r>
            <a:r>
              <a:rPr spc="-10" dirty="0"/>
              <a:t> </a:t>
            </a:r>
            <a:r>
              <a:rPr dirty="0"/>
              <a:t>Board</a:t>
            </a:r>
            <a:r>
              <a:rPr spc="-5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Education</a:t>
            </a:r>
            <a:r>
              <a:rPr spc="-65" dirty="0"/>
              <a:t> </a:t>
            </a:r>
            <a:r>
              <a:rPr dirty="0"/>
              <a:t>(SBE),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ultimately submitted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U.S.</a:t>
            </a:r>
            <a:r>
              <a:rPr spc="-40" dirty="0"/>
              <a:t> </a:t>
            </a:r>
            <a:r>
              <a:rPr dirty="0"/>
              <a:t>Department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Education</a:t>
            </a:r>
            <a:r>
              <a:rPr spc="-6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March</a:t>
            </a:r>
            <a:r>
              <a:rPr spc="-45" dirty="0"/>
              <a:t> </a:t>
            </a:r>
            <a:r>
              <a:rPr dirty="0"/>
              <a:t>6,</a:t>
            </a:r>
            <a:r>
              <a:rPr spc="-40" dirty="0"/>
              <a:t> </a:t>
            </a:r>
            <a:r>
              <a:rPr spc="-10" dirty="0"/>
              <a:t>2017.</a:t>
            </a: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032" y="334645"/>
            <a:ext cx="8432800" cy="1097280"/>
            <a:chOff x="491032" y="334645"/>
            <a:chExt cx="8432800" cy="1097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819" y="334645"/>
              <a:ext cx="6587998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32" y="883285"/>
              <a:ext cx="8432800" cy="54863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6384671"/>
            <a:ext cx="89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50" dirty="0">
                <a:solidFill>
                  <a:srgbClr val="45454B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691130"/>
            <a:ext cx="5676900" cy="21221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Why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system?</a:t>
            </a:r>
            <a:endParaRPr sz="24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State?</a:t>
            </a:r>
            <a:endParaRPr sz="22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69265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Federal?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want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accomplish?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it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accomplish?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52" y="608965"/>
            <a:ext cx="7865872" cy="5486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1257B2-8950-B7AB-B66E-9626A338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Goal of Accountability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4" y="6165456"/>
            <a:ext cx="1002665" cy="515620"/>
            <a:chOff x="7800544" y="6165456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4" y="6166041"/>
              <a:ext cx="589915" cy="514984"/>
            </a:xfrm>
            <a:custGeom>
              <a:avLst/>
              <a:gdLst/>
              <a:ahLst/>
              <a:cxnLst/>
              <a:rect l="l" t="t" r="r" b="b"/>
              <a:pathLst>
                <a:path w="589915" h="514984">
                  <a:moveTo>
                    <a:pt x="294954" y="0"/>
                  </a:moveTo>
                  <a:lnTo>
                    <a:pt x="284896" y="3363"/>
                  </a:lnTo>
                  <a:lnTo>
                    <a:pt x="276160" y="13453"/>
                  </a:lnTo>
                  <a:lnTo>
                    <a:pt x="4440" y="482324"/>
                  </a:lnTo>
                  <a:lnTo>
                    <a:pt x="0" y="494952"/>
                  </a:lnTo>
                  <a:lnTo>
                    <a:pt x="2092" y="505241"/>
                  </a:lnTo>
                  <a:lnTo>
                    <a:pt x="10058" y="512164"/>
                  </a:lnTo>
                  <a:lnTo>
                    <a:pt x="23236" y="514700"/>
                  </a:lnTo>
                  <a:lnTo>
                    <a:pt x="566692" y="514700"/>
                  </a:lnTo>
                  <a:lnTo>
                    <a:pt x="579853" y="512164"/>
                  </a:lnTo>
                  <a:lnTo>
                    <a:pt x="587812" y="505241"/>
                  </a:lnTo>
                  <a:lnTo>
                    <a:pt x="589909" y="494952"/>
                  </a:lnTo>
                  <a:lnTo>
                    <a:pt x="585483" y="482324"/>
                  </a:lnTo>
                  <a:lnTo>
                    <a:pt x="313747" y="13453"/>
                  </a:lnTo>
                  <a:lnTo>
                    <a:pt x="305012" y="3363"/>
                  </a:lnTo>
                  <a:lnTo>
                    <a:pt x="29495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72" y="6207206"/>
              <a:ext cx="196546" cy="193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85" y="6461129"/>
              <a:ext cx="317538" cy="161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33" y="6655003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21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55" y="4686"/>
                  </a:lnTo>
                  <a:lnTo>
                    <a:pt x="6261" y="4686"/>
                  </a:lnTo>
                  <a:lnTo>
                    <a:pt x="6261" y="25349"/>
                  </a:lnTo>
                  <a:lnTo>
                    <a:pt x="10960" y="25349"/>
                  </a:lnTo>
                  <a:lnTo>
                    <a:pt x="10960" y="4686"/>
                  </a:lnTo>
                  <a:lnTo>
                    <a:pt x="17221" y="4686"/>
                  </a:lnTo>
                  <a:lnTo>
                    <a:pt x="17221" y="393"/>
                  </a:lnTo>
                  <a:close/>
                </a:path>
                <a:path w="51434" h="26034">
                  <a:moveTo>
                    <a:pt x="51257" y="25349"/>
                  </a:moveTo>
                  <a:lnTo>
                    <a:pt x="50888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83" y="0"/>
                  </a:lnTo>
                  <a:lnTo>
                    <a:pt x="44983" y="393"/>
                  </a:lnTo>
                  <a:lnTo>
                    <a:pt x="36791" y="17170"/>
                  </a:lnTo>
                  <a:lnTo>
                    <a:pt x="34061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74" y="0"/>
                  </a:lnTo>
                  <a:lnTo>
                    <a:pt x="26974" y="393"/>
                  </a:lnTo>
                  <a:lnTo>
                    <a:pt x="22694" y="24574"/>
                  </a:lnTo>
                  <a:lnTo>
                    <a:pt x="22694" y="25349"/>
                  </a:lnTo>
                  <a:lnTo>
                    <a:pt x="27393" y="25349"/>
                  </a:lnTo>
                  <a:lnTo>
                    <a:pt x="27457" y="24574"/>
                  </a:lnTo>
                  <a:lnTo>
                    <a:pt x="29324" y="11315"/>
                  </a:lnTo>
                  <a:lnTo>
                    <a:pt x="36004" y="25349"/>
                  </a:lnTo>
                  <a:lnTo>
                    <a:pt x="36004" y="25742"/>
                  </a:lnTo>
                  <a:lnTo>
                    <a:pt x="37579" y="25742"/>
                  </a:lnTo>
                  <a:lnTo>
                    <a:pt x="37934" y="25349"/>
                  </a:lnTo>
                  <a:lnTo>
                    <a:pt x="41592" y="17170"/>
                  </a:lnTo>
                  <a:lnTo>
                    <a:pt x="44208" y="11315"/>
                  </a:lnTo>
                  <a:lnTo>
                    <a:pt x="46189" y="24968"/>
                  </a:lnTo>
                  <a:lnTo>
                    <a:pt x="46558" y="25349"/>
                  </a:lnTo>
                  <a:lnTo>
                    <a:pt x="51257" y="25349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54" y="6165456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31" y="0"/>
                  </a:moveTo>
                  <a:lnTo>
                    <a:pt x="23233" y="0"/>
                  </a:lnTo>
                  <a:lnTo>
                    <a:pt x="10057" y="2531"/>
                  </a:lnTo>
                  <a:lnTo>
                    <a:pt x="2092" y="9449"/>
                  </a:lnTo>
                  <a:lnTo>
                    <a:pt x="0" y="19741"/>
                  </a:lnTo>
                  <a:lnTo>
                    <a:pt x="4442" y="32391"/>
                  </a:lnTo>
                  <a:lnTo>
                    <a:pt x="274571" y="498512"/>
                  </a:lnTo>
                  <a:lnTo>
                    <a:pt x="283314" y="508605"/>
                  </a:lnTo>
                  <a:lnTo>
                    <a:pt x="293388" y="511969"/>
                  </a:lnTo>
                  <a:lnTo>
                    <a:pt x="303462" y="508605"/>
                  </a:lnTo>
                  <a:lnTo>
                    <a:pt x="312204" y="498512"/>
                  </a:lnTo>
                  <a:lnTo>
                    <a:pt x="582322" y="32391"/>
                  </a:lnTo>
                  <a:lnTo>
                    <a:pt x="586778" y="19741"/>
                  </a:lnTo>
                  <a:lnTo>
                    <a:pt x="584691" y="9449"/>
                  </a:lnTo>
                  <a:lnTo>
                    <a:pt x="576722" y="2531"/>
                  </a:lnTo>
                  <a:lnTo>
                    <a:pt x="5635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33" y="6474392"/>
              <a:ext cx="200487" cy="162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89" y="6193896"/>
              <a:ext cx="65767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11" y="6194728"/>
              <a:ext cx="65767" cy="75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0982" y="6194728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59" y="0"/>
                  </a:moveTo>
                  <a:lnTo>
                    <a:pt x="782" y="0"/>
                  </a:lnTo>
                  <a:lnTo>
                    <a:pt x="0" y="1143"/>
                  </a:lnTo>
                  <a:lnTo>
                    <a:pt x="0" y="2339"/>
                  </a:lnTo>
                  <a:lnTo>
                    <a:pt x="0" y="74479"/>
                  </a:lnTo>
                  <a:lnTo>
                    <a:pt x="782" y="75259"/>
                  </a:lnTo>
                  <a:lnTo>
                    <a:pt x="47759" y="75259"/>
                  </a:lnTo>
                  <a:lnTo>
                    <a:pt x="48542" y="74479"/>
                  </a:lnTo>
                  <a:lnTo>
                    <a:pt x="48542" y="60436"/>
                  </a:lnTo>
                  <a:lnTo>
                    <a:pt x="47759" y="59656"/>
                  </a:lnTo>
                  <a:lnTo>
                    <a:pt x="16859" y="59656"/>
                  </a:lnTo>
                  <a:lnTo>
                    <a:pt x="16859" y="44817"/>
                  </a:lnTo>
                  <a:lnTo>
                    <a:pt x="42279" y="44817"/>
                  </a:lnTo>
                  <a:lnTo>
                    <a:pt x="43479" y="44037"/>
                  </a:lnTo>
                  <a:lnTo>
                    <a:pt x="43479" y="29999"/>
                  </a:lnTo>
                  <a:lnTo>
                    <a:pt x="42279" y="29219"/>
                  </a:lnTo>
                  <a:lnTo>
                    <a:pt x="16859" y="29219"/>
                  </a:lnTo>
                  <a:lnTo>
                    <a:pt x="16859" y="15961"/>
                  </a:lnTo>
                  <a:lnTo>
                    <a:pt x="47759" y="15961"/>
                  </a:lnTo>
                  <a:lnTo>
                    <a:pt x="48542" y="14817"/>
                  </a:lnTo>
                  <a:lnTo>
                    <a:pt x="48542" y="1143"/>
                  </a:lnTo>
                  <a:lnTo>
                    <a:pt x="477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48" y="6296125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1997" y="0"/>
                  </a:moveTo>
                  <a:lnTo>
                    <a:pt x="15524" y="0"/>
                  </a:lnTo>
                  <a:lnTo>
                    <a:pt x="6630" y="1712"/>
                  </a:lnTo>
                  <a:lnTo>
                    <a:pt x="1333" y="6386"/>
                  </a:lnTo>
                  <a:lnTo>
                    <a:pt x="0" y="13327"/>
                  </a:lnTo>
                  <a:lnTo>
                    <a:pt x="2997" y="21842"/>
                  </a:lnTo>
                  <a:lnTo>
                    <a:pt x="84841" y="163054"/>
                  </a:lnTo>
                  <a:lnTo>
                    <a:pt x="203850" y="205569"/>
                  </a:lnTo>
                  <a:lnTo>
                    <a:pt x="275922" y="179437"/>
                  </a:lnTo>
                  <a:lnTo>
                    <a:pt x="172114" y="179437"/>
                  </a:lnTo>
                  <a:lnTo>
                    <a:pt x="172114" y="178657"/>
                  </a:lnTo>
                  <a:lnTo>
                    <a:pt x="383563" y="389"/>
                  </a:lnTo>
                  <a:lnTo>
                    <a:pt x="381997" y="0"/>
                  </a:lnTo>
                  <a:close/>
                </a:path>
                <a:path w="394334" h="205739">
                  <a:moveTo>
                    <a:pt x="394159" y="14433"/>
                  </a:moveTo>
                  <a:lnTo>
                    <a:pt x="172532" y="179047"/>
                  </a:lnTo>
                  <a:lnTo>
                    <a:pt x="172532" y="179437"/>
                  </a:lnTo>
                  <a:lnTo>
                    <a:pt x="275922" y="179437"/>
                  </a:lnTo>
                  <a:lnTo>
                    <a:pt x="306051" y="168513"/>
                  </a:lnTo>
                  <a:lnTo>
                    <a:pt x="391392" y="21842"/>
                  </a:lnTo>
                  <a:lnTo>
                    <a:pt x="392958" y="19112"/>
                  </a:lnTo>
                  <a:lnTo>
                    <a:pt x="393741" y="16772"/>
                  </a:lnTo>
                  <a:lnTo>
                    <a:pt x="394159" y="14433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198" y="6296125"/>
              <a:ext cx="329256" cy="186846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7617" y="1923542"/>
            <a:ext cx="7150100" cy="1280160"/>
            <a:chOff x="1207617" y="1923542"/>
            <a:chExt cx="7150100" cy="128016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7617" y="1923542"/>
              <a:ext cx="7149973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325" y="2563317"/>
              <a:ext cx="4705096" cy="640384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39" y="6379260"/>
            <a:ext cx="965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spc="-50" dirty="0">
                <a:solidFill>
                  <a:srgbClr val="45454B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44ADEE1-E109-B555-8AC2-830F85733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ESSA Requirements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8119" y="334645"/>
              <a:ext cx="5625337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2191" y="883285"/>
              <a:ext cx="5846063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942" y="1697730"/>
            <a:ext cx="8162925" cy="410717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96570" indent="-457834">
              <a:lnSpc>
                <a:spcPct val="100000"/>
              </a:lnSpc>
              <a:spcBef>
                <a:spcPts val="39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496570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22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endParaRPr sz="2200">
              <a:latin typeface="Calibri"/>
              <a:cs typeface="Calibri"/>
            </a:endParaRPr>
          </a:p>
          <a:p>
            <a:pPr marL="768985" lvl="1" indent="-263525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768985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Indicators</a:t>
            </a:r>
            <a:endParaRPr sz="2000">
              <a:latin typeface="Calibri"/>
              <a:cs typeface="Calibri"/>
            </a:endParaRPr>
          </a:p>
          <a:p>
            <a:pPr marL="1197610" lvl="2" indent="-28956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1197610" algn="l"/>
              </a:tabLst>
            </a:pP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Achievement</a:t>
            </a:r>
            <a:r>
              <a:rPr sz="2000" spc="-4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on</a:t>
            </a:r>
            <a:r>
              <a:rPr sz="2000" spc="-5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state</a:t>
            </a:r>
            <a:r>
              <a:rPr sz="2000" spc="-3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tests</a:t>
            </a:r>
            <a:r>
              <a:rPr sz="2000" spc="-3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(overall</a:t>
            </a:r>
            <a:r>
              <a:rPr sz="2000" spc="-4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&amp;</a:t>
            </a:r>
            <a:r>
              <a:rPr sz="2000" spc="-6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disaggregated)*</a:t>
            </a:r>
            <a:endParaRPr sz="2000">
              <a:latin typeface="Calibri"/>
              <a:cs typeface="Calibri"/>
            </a:endParaRPr>
          </a:p>
          <a:p>
            <a:pPr marL="1197610" lvl="2" indent="-28956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1197610" algn="l"/>
              </a:tabLst>
            </a:pP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Growth</a:t>
            </a:r>
            <a:r>
              <a:rPr sz="2000" spc="-7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on</a:t>
            </a:r>
            <a:r>
              <a:rPr sz="2000" spc="-7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state</a:t>
            </a:r>
            <a:r>
              <a:rPr sz="2000" spc="-6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tests</a:t>
            </a:r>
            <a:r>
              <a:rPr sz="2000" spc="-5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(overall</a:t>
            </a:r>
            <a:r>
              <a:rPr sz="2000" spc="-5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&amp;</a:t>
            </a:r>
            <a:r>
              <a:rPr sz="2000" spc="-7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disaggregated)*</a:t>
            </a:r>
            <a:endParaRPr sz="2000">
              <a:latin typeface="Calibri"/>
              <a:cs typeface="Calibri"/>
            </a:endParaRPr>
          </a:p>
          <a:p>
            <a:pPr marL="1197610" lvl="2" indent="-28956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1197610" algn="l"/>
              </a:tabLst>
            </a:pP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Graduation</a:t>
            </a:r>
            <a:r>
              <a:rPr sz="2000" spc="-7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rates</a:t>
            </a:r>
            <a:r>
              <a:rPr sz="2000" spc="-5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(overall</a:t>
            </a:r>
            <a:r>
              <a:rPr sz="2000" spc="-5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&amp;</a:t>
            </a:r>
            <a:r>
              <a:rPr sz="2000" spc="-7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disaggregated)*</a:t>
            </a:r>
            <a:endParaRPr sz="2000">
              <a:latin typeface="Calibri"/>
              <a:cs typeface="Calibri"/>
            </a:endParaRPr>
          </a:p>
          <a:p>
            <a:pPr marL="1197610" lvl="2" indent="-28956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1197610" algn="l"/>
              </a:tabLst>
            </a:pP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English</a:t>
            </a:r>
            <a:r>
              <a:rPr sz="2000" spc="-5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language</a:t>
            </a:r>
            <a:r>
              <a:rPr sz="2000" spc="-7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proficiency</a:t>
            </a:r>
            <a:r>
              <a:rPr sz="2000" spc="-4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English</a:t>
            </a:r>
            <a:r>
              <a:rPr sz="2000" spc="-5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learners*</a:t>
            </a:r>
            <a:endParaRPr sz="2000">
              <a:latin typeface="Calibri"/>
              <a:cs typeface="Calibri"/>
            </a:endParaRPr>
          </a:p>
          <a:p>
            <a:pPr marL="1197610" lvl="2" indent="-28956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119761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Other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Quality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Success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(overall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&amp;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disaggregated)</a:t>
            </a:r>
            <a:endParaRPr sz="2000">
              <a:latin typeface="Calibri"/>
              <a:cs typeface="Calibri"/>
            </a:endParaRPr>
          </a:p>
          <a:p>
            <a:pPr marL="1471930" lvl="3" indent="-289560">
              <a:lnSpc>
                <a:spcPct val="100000"/>
              </a:lnSpc>
              <a:spcBef>
                <a:spcPts val="44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1471930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Valid,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reliable,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same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state-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wide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differentiates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endParaRPr sz="1800">
              <a:latin typeface="Calibri"/>
              <a:cs typeface="Calibri"/>
            </a:endParaRPr>
          </a:p>
          <a:p>
            <a:pPr marL="796290" lvl="1" indent="-290830">
              <a:lnSpc>
                <a:spcPct val="100000"/>
              </a:lnSpc>
              <a:spcBef>
                <a:spcPts val="475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79629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95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percent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participation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requirement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*</a:t>
            </a:r>
            <a:r>
              <a:rPr sz="2000" spc="-35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8AC8"/>
                </a:solidFill>
                <a:latin typeface="Calibri"/>
                <a:cs typeface="Calibri"/>
              </a:rPr>
              <a:t>Colorado</a:t>
            </a:r>
            <a:r>
              <a:rPr sz="2000" spc="-50" dirty="0">
                <a:solidFill>
                  <a:srgbClr val="478AC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8AC8"/>
                </a:solidFill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ED5934-7889-EEB2-C0D6-C79040E92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740" y="-292388"/>
            <a:ext cx="8224519" cy="29238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Components of Accountability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3312</Words>
  <Application>Microsoft Office PowerPoint</Application>
  <PresentationFormat>On-screen Show (4:3)</PresentationFormat>
  <Paragraphs>524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Office Theme</vt:lpstr>
      <vt:lpstr>ESSA Hub Committee – Sept 12, 2016</vt:lpstr>
      <vt:lpstr>Agenda</vt:lpstr>
      <vt:lpstr>School Accountability - ESSA</vt:lpstr>
      <vt:lpstr>ESSA State Plan</vt:lpstr>
      <vt:lpstr>Charge</vt:lpstr>
      <vt:lpstr>Purpose:</vt:lpstr>
      <vt:lpstr>Goal of Accountability</vt:lpstr>
      <vt:lpstr>ESSA Requirements</vt:lpstr>
      <vt:lpstr>Components of Accountability System</vt:lpstr>
      <vt:lpstr>Accountability Decision Points</vt:lpstr>
      <vt:lpstr>Opportunities</vt:lpstr>
      <vt:lpstr>Concerns</vt:lpstr>
      <vt:lpstr>Misalignment</vt:lpstr>
      <vt:lpstr>Proposed Accountability Regulations</vt:lpstr>
      <vt:lpstr>Comparison of policy – academic achievement</vt:lpstr>
      <vt:lpstr>Comparison of policy – academic growth</vt:lpstr>
      <vt:lpstr>Comparison of indicators – post secondary &amp; workforce readiness</vt:lpstr>
      <vt:lpstr>Comparison of indicators – school quality or student success</vt:lpstr>
      <vt:lpstr>Comparison of indicators – participation</vt:lpstr>
      <vt:lpstr>Colorado Frameworks 2.0</vt:lpstr>
      <vt:lpstr>Comparison of indicators – participation achievement</vt:lpstr>
      <vt:lpstr>Ex of Non-participant</vt:lpstr>
      <vt:lpstr>Comparison of data reporting - comparbility</vt:lpstr>
      <vt:lpstr>Comparison of scoring - targets</vt:lpstr>
      <vt:lpstr>Comparison of weighting: weighting of indicators</vt:lpstr>
      <vt:lpstr>Comparison of outcomes</vt:lpstr>
      <vt:lpstr>School Improvement</vt:lpstr>
      <vt:lpstr>Agenda: Overview of expectations</vt:lpstr>
      <vt:lpstr>Plan Development</vt:lpstr>
      <vt:lpstr>Decision points – school improvement</vt:lpstr>
      <vt:lpstr>Defintions</vt:lpstr>
      <vt:lpstr>Definitions continued</vt:lpstr>
      <vt:lpstr>ESSA Title I Funds ~ $150M Annually (Estimates only)</vt:lpstr>
      <vt:lpstr>7 % Must be set aside to support schools identified for ESEA School Improvement.</vt:lpstr>
      <vt:lpstr>SEAs may, after consultation with stakeholders, withhold an additional 3% for Direct Services to students.</vt:lpstr>
      <vt:lpstr>Agenda: work of school improvement committee</vt:lpstr>
      <vt:lpstr>Assumptions</vt:lpstr>
      <vt:lpstr>Current practices</vt:lpstr>
      <vt:lpstr>Structure for Spoke</vt:lpstr>
      <vt:lpstr>Membership</vt:lpstr>
      <vt:lpstr>Timeline</vt:lpstr>
      <vt:lpstr>Timeline and focus for advisory</vt:lpstr>
      <vt:lpstr>Outcome from meeting</vt:lpstr>
      <vt:lpstr>Agenda: discussion</vt:lpstr>
      <vt:lpstr>Discussion questions</vt:lpstr>
      <vt:lpstr>Contact</vt:lpstr>
      <vt:lpstr>Wrap-up</vt:lpstr>
      <vt:lpstr>Concluding remarks</vt:lpstr>
      <vt:lpstr>Meeting evaluation</vt:lpstr>
      <vt:lpstr>Next meeting</vt:lpstr>
      <vt:lpstr>Upcoming meeting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Owen, Emily</cp:lastModifiedBy>
  <cp:revision>6</cp:revision>
  <dcterms:created xsi:type="dcterms:W3CDTF">2024-04-04T20:47:30Z</dcterms:created>
  <dcterms:modified xsi:type="dcterms:W3CDTF">2024-04-04T21:18:37Z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2024-04-04T00:00:00Z</vt:filetime>
  </property>
  <property fmtid="{D5CDD505-2E9C-101B-9397-08002B2CF9AE}" pid="5" name="Producer">
    <vt:lpwstr>Microsoft® PowerPoint® 2016</vt:lpwstr>
  </property>
</Properties>
</file>