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61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257948" y="6623304"/>
            <a:ext cx="591820" cy="517525"/>
          </a:xfrm>
          <a:custGeom>
            <a:avLst/>
            <a:gdLst/>
            <a:ahLst/>
            <a:cxnLst/>
            <a:rect l="l" t="t" r="r" b="b"/>
            <a:pathLst>
              <a:path w="591820" h="517525">
                <a:moveTo>
                  <a:pt x="591764" y="497788"/>
                </a:moveTo>
                <a:lnTo>
                  <a:pt x="587347" y="485394"/>
                </a:lnTo>
                <a:lnTo>
                  <a:pt x="314551" y="13716"/>
                </a:lnTo>
                <a:lnTo>
                  <a:pt x="305931" y="3429"/>
                </a:lnTo>
                <a:lnTo>
                  <a:pt x="295882" y="0"/>
                </a:lnTo>
                <a:lnTo>
                  <a:pt x="285833" y="3429"/>
                </a:lnTo>
                <a:lnTo>
                  <a:pt x="277213" y="13716"/>
                </a:lnTo>
                <a:lnTo>
                  <a:pt x="4417" y="485394"/>
                </a:lnTo>
                <a:lnTo>
                  <a:pt x="0" y="497788"/>
                </a:lnTo>
                <a:lnTo>
                  <a:pt x="2226" y="507968"/>
                </a:lnTo>
                <a:lnTo>
                  <a:pt x="10310" y="514861"/>
                </a:lnTo>
                <a:lnTo>
                  <a:pt x="23467" y="517398"/>
                </a:lnTo>
                <a:lnTo>
                  <a:pt x="568297" y="517398"/>
                </a:lnTo>
                <a:lnTo>
                  <a:pt x="581453" y="514861"/>
                </a:lnTo>
                <a:lnTo>
                  <a:pt x="589537" y="507968"/>
                </a:lnTo>
                <a:lnTo>
                  <a:pt x="591764" y="497788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62009" y="6664452"/>
            <a:ext cx="197357" cy="19507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396477" y="6920484"/>
            <a:ext cx="318516" cy="161544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868156" y="7114794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6764" y="762"/>
                </a:moveTo>
                <a:lnTo>
                  <a:pt x="0" y="762"/>
                </a:lnTo>
                <a:lnTo>
                  <a:pt x="0" y="5334"/>
                </a:lnTo>
                <a:lnTo>
                  <a:pt x="6096" y="5334"/>
                </a:lnTo>
                <a:lnTo>
                  <a:pt x="6096" y="25908"/>
                </a:lnTo>
                <a:lnTo>
                  <a:pt x="10668" y="25908"/>
                </a:lnTo>
                <a:lnTo>
                  <a:pt x="10668" y="5334"/>
                </a:lnTo>
                <a:lnTo>
                  <a:pt x="16764" y="5334"/>
                </a:lnTo>
                <a:lnTo>
                  <a:pt x="16764" y="762"/>
                </a:lnTo>
                <a:close/>
              </a:path>
              <a:path w="51434" h="26034">
                <a:moveTo>
                  <a:pt x="51054" y="25146"/>
                </a:moveTo>
                <a:lnTo>
                  <a:pt x="46482" y="762"/>
                </a:lnTo>
                <a:lnTo>
                  <a:pt x="46482" y="0"/>
                </a:lnTo>
                <a:lnTo>
                  <a:pt x="44958" y="0"/>
                </a:lnTo>
                <a:lnTo>
                  <a:pt x="44958" y="762"/>
                </a:lnTo>
                <a:lnTo>
                  <a:pt x="36576" y="17526"/>
                </a:lnTo>
                <a:lnTo>
                  <a:pt x="28956" y="762"/>
                </a:lnTo>
                <a:lnTo>
                  <a:pt x="28194" y="0"/>
                </a:lnTo>
                <a:lnTo>
                  <a:pt x="26670" y="0"/>
                </a:lnTo>
                <a:lnTo>
                  <a:pt x="26670" y="762"/>
                </a:lnTo>
                <a:lnTo>
                  <a:pt x="22098" y="25146"/>
                </a:lnTo>
                <a:lnTo>
                  <a:pt x="22098" y="25908"/>
                </a:lnTo>
                <a:lnTo>
                  <a:pt x="27432" y="25908"/>
                </a:lnTo>
                <a:lnTo>
                  <a:pt x="27432" y="25146"/>
                </a:lnTo>
                <a:lnTo>
                  <a:pt x="28956" y="11430"/>
                </a:lnTo>
                <a:lnTo>
                  <a:pt x="35814" y="25908"/>
                </a:lnTo>
                <a:lnTo>
                  <a:pt x="38100" y="25908"/>
                </a:lnTo>
                <a:lnTo>
                  <a:pt x="44196" y="11430"/>
                </a:lnTo>
                <a:lnTo>
                  <a:pt x="45720" y="25146"/>
                </a:lnTo>
                <a:lnTo>
                  <a:pt x="46482" y="25908"/>
                </a:lnTo>
                <a:lnTo>
                  <a:pt x="51054" y="25908"/>
                </a:lnTo>
                <a:lnTo>
                  <a:pt x="51054" y="25146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674655" y="6622542"/>
            <a:ext cx="588645" cy="515620"/>
          </a:xfrm>
          <a:custGeom>
            <a:avLst/>
            <a:gdLst/>
            <a:ahLst/>
            <a:cxnLst/>
            <a:rect l="l" t="t" r="r" b="b"/>
            <a:pathLst>
              <a:path w="588645" h="515620">
                <a:moveTo>
                  <a:pt x="588168" y="19931"/>
                </a:moveTo>
                <a:lnTo>
                  <a:pt x="586120" y="9525"/>
                </a:lnTo>
                <a:lnTo>
                  <a:pt x="578072" y="2547"/>
                </a:lnTo>
                <a:lnTo>
                  <a:pt x="564594" y="0"/>
                </a:lnTo>
                <a:lnTo>
                  <a:pt x="23574" y="0"/>
                </a:lnTo>
                <a:lnTo>
                  <a:pt x="10096" y="2547"/>
                </a:lnTo>
                <a:lnTo>
                  <a:pt x="2047" y="9525"/>
                </a:lnTo>
                <a:lnTo>
                  <a:pt x="0" y="19931"/>
                </a:lnTo>
                <a:lnTo>
                  <a:pt x="4524" y="32766"/>
                </a:lnTo>
                <a:lnTo>
                  <a:pt x="275034" y="501395"/>
                </a:lnTo>
                <a:lnTo>
                  <a:pt x="283987" y="511683"/>
                </a:lnTo>
                <a:lnTo>
                  <a:pt x="294084" y="515112"/>
                </a:lnTo>
                <a:lnTo>
                  <a:pt x="304180" y="511683"/>
                </a:lnTo>
                <a:lnTo>
                  <a:pt x="313134" y="501395"/>
                </a:lnTo>
                <a:lnTo>
                  <a:pt x="583644" y="32766"/>
                </a:lnTo>
                <a:lnTo>
                  <a:pt x="588168" y="19931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866631" y="6933438"/>
            <a:ext cx="201168" cy="16383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855201" y="6651498"/>
            <a:ext cx="65531" cy="7772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947403" y="6652260"/>
            <a:ext cx="65531" cy="75438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9040367" y="6652260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5">
                <a:moveTo>
                  <a:pt x="48768" y="74676"/>
                </a:moveTo>
                <a:lnTo>
                  <a:pt x="48768" y="60960"/>
                </a:lnTo>
                <a:lnTo>
                  <a:pt x="48006" y="60198"/>
                </a:lnTo>
                <a:lnTo>
                  <a:pt x="16764" y="60198"/>
                </a:lnTo>
                <a:lnTo>
                  <a:pt x="16764" y="44958"/>
                </a:lnTo>
                <a:lnTo>
                  <a:pt x="42672" y="44958"/>
                </a:lnTo>
                <a:lnTo>
                  <a:pt x="43434" y="44196"/>
                </a:lnTo>
                <a:lnTo>
                  <a:pt x="43434" y="30480"/>
                </a:lnTo>
                <a:lnTo>
                  <a:pt x="42672" y="29718"/>
                </a:lnTo>
                <a:lnTo>
                  <a:pt x="16764" y="29718"/>
                </a:lnTo>
                <a:lnTo>
                  <a:pt x="16764" y="16002"/>
                </a:lnTo>
                <a:lnTo>
                  <a:pt x="48006" y="16002"/>
                </a:lnTo>
                <a:lnTo>
                  <a:pt x="48768" y="15240"/>
                </a:lnTo>
                <a:lnTo>
                  <a:pt x="48768" y="762"/>
                </a:lnTo>
                <a:lnTo>
                  <a:pt x="48006" y="0"/>
                </a:lnTo>
                <a:lnTo>
                  <a:pt x="761" y="0"/>
                </a:lnTo>
                <a:lnTo>
                  <a:pt x="0" y="762"/>
                </a:lnTo>
                <a:lnTo>
                  <a:pt x="0" y="2286"/>
                </a:lnTo>
                <a:lnTo>
                  <a:pt x="0" y="74676"/>
                </a:lnTo>
                <a:lnTo>
                  <a:pt x="762" y="75438"/>
                </a:lnTo>
                <a:lnTo>
                  <a:pt x="48006" y="75438"/>
                </a:lnTo>
                <a:lnTo>
                  <a:pt x="48768" y="74676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770762" y="6754368"/>
            <a:ext cx="395605" cy="207010"/>
          </a:xfrm>
          <a:custGeom>
            <a:avLst/>
            <a:gdLst/>
            <a:ahLst/>
            <a:cxnLst/>
            <a:rect l="l" t="t" r="r" b="b"/>
            <a:pathLst>
              <a:path w="395604" h="207009">
                <a:moveTo>
                  <a:pt x="384667" y="0"/>
                </a:moveTo>
                <a:lnTo>
                  <a:pt x="15859" y="0"/>
                </a:lnTo>
                <a:lnTo>
                  <a:pt x="6762" y="1738"/>
                </a:lnTo>
                <a:lnTo>
                  <a:pt x="1381" y="6476"/>
                </a:lnTo>
                <a:lnTo>
                  <a:pt x="0" y="13501"/>
                </a:lnTo>
                <a:lnTo>
                  <a:pt x="2905" y="22097"/>
                </a:lnTo>
                <a:lnTo>
                  <a:pt x="85201" y="163829"/>
                </a:lnTo>
                <a:lnTo>
                  <a:pt x="172831" y="195086"/>
                </a:lnTo>
                <a:lnTo>
                  <a:pt x="172831" y="179831"/>
                </a:lnTo>
                <a:lnTo>
                  <a:pt x="384667" y="0"/>
                </a:lnTo>
                <a:close/>
              </a:path>
              <a:path w="395604" h="207009">
                <a:moveTo>
                  <a:pt x="395335" y="16763"/>
                </a:moveTo>
                <a:lnTo>
                  <a:pt x="395335" y="14477"/>
                </a:lnTo>
                <a:lnTo>
                  <a:pt x="173593" y="179831"/>
                </a:lnTo>
                <a:lnTo>
                  <a:pt x="173593" y="180593"/>
                </a:lnTo>
                <a:lnTo>
                  <a:pt x="172831" y="180593"/>
                </a:lnTo>
                <a:lnTo>
                  <a:pt x="172831" y="195086"/>
                </a:lnTo>
                <a:lnTo>
                  <a:pt x="204835" y="206501"/>
                </a:lnTo>
                <a:lnTo>
                  <a:pt x="306943" y="169163"/>
                </a:lnTo>
                <a:lnTo>
                  <a:pt x="392287" y="22097"/>
                </a:lnTo>
                <a:lnTo>
                  <a:pt x="394573" y="19049"/>
                </a:lnTo>
                <a:lnTo>
                  <a:pt x="395335" y="16763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36913" y="6754368"/>
            <a:ext cx="330707" cy="18745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3741" y="751585"/>
            <a:ext cx="8090916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70200" y="3343402"/>
            <a:ext cx="4337050" cy="2223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39" y="6839775"/>
            <a:ext cx="180975" cy="153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45454C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9144000" cy="6858000"/>
          </a:xfrm>
          <a:prstGeom prst="rect">
            <a:avLst/>
          </a:prstGeom>
        </p:spPr>
      </p:pic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93833" y="1604010"/>
            <a:ext cx="1240790" cy="976630"/>
            <a:chOff x="2193833" y="1604010"/>
            <a:chExt cx="1240790" cy="976630"/>
          </a:xfrm>
        </p:grpSpPr>
        <p:sp>
          <p:nvSpPr>
            <p:cNvPr id="4" name="object 4"/>
            <p:cNvSpPr/>
            <p:nvPr/>
          </p:nvSpPr>
          <p:spPr>
            <a:xfrm>
              <a:off x="2193833" y="1604010"/>
              <a:ext cx="1110615" cy="976630"/>
            </a:xfrm>
            <a:custGeom>
              <a:avLst/>
              <a:gdLst/>
              <a:ahLst/>
              <a:cxnLst/>
              <a:rect l="l" t="t" r="r" b="b"/>
              <a:pathLst>
                <a:path w="1110614" h="976630">
                  <a:moveTo>
                    <a:pt x="1110043" y="938510"/>
                  </a:moveTo>
                  <a:lnTo>
                    <a:pt x="1101816" y="914400"/>
                  </a:lnTo>
                  <a:lnTo>
                    <a:pt x="590514" y="25146"/>
                  </a:lnTo>
                  <a:lnTo>
                    <a:pt x="574083" y="6286"/>
                  </a:lnTo>
                  <a:lnTo>
                    <a:pt x="555081" y="0"/>
                  </a:lnTo>
                  <a:lnTo>
                    <a:pt x="536078" y="6286"/>
                  </a:lnTo>
                  <a:lnTo>
                    <a:pt x="519648" y="25146"/>
                  </a:lnTo>
                  <a:lnTo>
                    <a:pt x="8346" y="914400"/>
                  </a:lnTo>
                  <a:lnTo>
                    <a:pt x="0" y="938510"/>
                  </a:lnTo>
                  <a:lnTo>
                    <a:pt x="3869" y="958119"/>
                  </a:lnTo>
                  <a:lnTo>
                    <a:pt x="18740" y="971299"/>
                  </a:lnTo>
                  <a:lnTo>
                    <a:pt x="43398" y="976122"/>
                  </a:lnTo>
                  <a:lnTo>
                    <a:pt x="1066002" y="976122"/>
                  </a:lnTo>
                  <a:lnTo>
                    <a:pt x="1090779" y="971299"/>
                  </a:lnTo>
                  <a:lnTo>
                    <a:pt x="1105912" y="958119"/>
                  </a:lnTo>
                  <a:lnTo>
                    <a:pt x="1110043" y="93851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4402" y="1682495"/>
              <a:ext cx="597535" cy="786765"/>
            </a:xfrm>
            <a:custGeom>
              <a:avLst/>
              <a:gdLst/>
              <a:ahLst/>
              <a:cxnLst/>
              <a:rect l="l" t="t" r="r" b="b"/>
              <a:pathLst>
                <a:path w="597535" h="786764">
                  <a:moveTo>
                    <a:pt x="273558" y="542544"/>
                  </a:moveTo>
                  <a:lnTo>
                    <a:pt x="272034" y="541020"/>
                  </a:lnTo>
                  <a:lnTo>
                    <a:pt x="272034" y="540258"/>
                  </a:lnTo>
                  <a:lnTo>
                    <a:pt x="248183" y="515543"/>
                  </a:lnTo>
                  <a:lnTo>
                    <a:pt x="219544" y="496824"/>
                  </a:lnTo>
                  <a:lnTo>
                    <a:pt x="187058" y="484974"/>
                  </a:lnTo>
                  <a:lnTo>
                    <a:pt x="151638" y="480822"/>
                  </a:lnTo>
                  <a:lnTo>
                    <a:pt x="103378" y="488708"/>
                  </a:lnTo>
                  <a:lnTo>
                    <a:pt x="61722" y="510603"/>
                  </a:lnTo>
                  <a:lnTo>
                    <a:pt x="29006" y="543864"/>
                  </a:lnTo>
                  <a:lnTo>
                    <a:pt x="7645" y="585876"/>
                  </a:lnTo>
                  <a:lnTo>
                    <a:pt x="0" y="633984"/>
                  </a:lnTo>
                  <a:lnTo>
                    <a:pt x="7645" y="682320"/>
                  </a:lnTo>
                  <a:lnTo>
                    <a:pt x="29006" y="724179"/>
                  </a:lnTo>
                  <a:lnTo>
                    <a:pt x="61722" y="757110"/>
                  </a:lnTo>
                  <a:lnTo>
                    <a:pt x="75438" y="764197"/>
                  </a:lnTo>
                  <a:lnTo>
                    <a:pt x="103378" y="778662"/>
                  </a:lnTo>
                  <a:lnTo>
                    <a:pt x="151638" y="786384"/>
                  </a:lnTo>
                  <a:lnTo>
                    <a:pt x="185356" y="782662"/>
                  </a:lnTo>
                  <a:lnTo>
                    <a:pt x="216306" y="772007"/>
                  </a:lnTo>
                  <a:lnTo>
                    <a:pt x="243674" y="755205"/>
                  </a:lnTo>
                  <a:lnTo>
                    <a:pt x="266700" y="733044"/>
                  </a:lnTo>
                  <a:lnTo>
                    <a:pt x="267462" y="733044"/>
                  </a:lnTo>
                  <a:lnTo>
                    <a:pt x="267462" y="732282"/>
                  </a:lnTo>
                  <a:lnTo>
                    <a:pt x="271272" y="726948"/>
                  </a:lnTo>
                  <a:lnTo>
                    <a:pt x="266700" y="724662"/>
                  </a:lnTo>
                  <a:lnTo>
                    <a:pt x="210312" y="691896"/>
                  </a:lnTo>
                  <a:lnTo>
                    <a:pt x="204978" y="688848"/>
                  </a:lnTo>
                  <a:lnTo>
                    <a:pt x="200406" y="692658"/>
                  </a:lnTo>
                  <a:lnTo>
                    <a:pt x="199644" y="693420"/>
                  </a:lnTo>
                  <a:lnTo>
                    <a:pt x="189242" y="700544"/>
                  </a:lnTo>
                  <a:lnTo>
                    <a:pt x="177634" y="705802"/>
                  </a:lnTo>
                  <a:lnTo>
                    <a:pt x="165023" y="709066"/>
                  </a:lnTo>
                  <a:lnTo>
                    <a:pt x="151638" y="710184"/>
                  </a:lnTo>
                  <a:lnTo>
                    <a:pt x="122047" y="704278"/>
                  </a:lnTo>
                  <a:lnTo>
                    <a:pt x="97815" y="688086"/>
                  </a:lnTo>
                  <a:lnTo>
                    <a:pt x="81445" y="663892"/>
                  </a:lnTo>
                  <a:lnTo>
                    <a:pt x="75438" y="633984"/>
                  </a:lnTo>
                  <a:lnTo>
                    <a:pt x="81445" y="603961"/>
                  </a:lnTo>
                  <a:lnTo>
                    <a:pt x="97815" y="579501"/>
                  </a:lnTo>
                  <a:lnTo>
                    <a:pt x="122047" y="563054"/>
                  </a:lnTo>
                  <a:lnTo>
                    <a:pt x="151638" y="557022"/>
                  </a:lnTo>
                  <a:lnTo>
                    <a:pt x="166712" y="558546"/>
                  </a:lnTo>
                  <a:lnTo>
                    <a:pt x="180873" y="562838"/>
                  </a:lnTo>
                  <a:lnTo>
                    <a:pt x="193738" y="569569"/>
                  </a:lnTo>
                  <a:lnTo>
                    <a:pt x="204978" y="578358"/>
                  </a:lnTo>
                  <a:lnTo>
                    <a:pt x="204978" y="579120"/>
                  </a:lnTo>
                  <a:lnTo>
                    <a:pt x="208788" y="582168"/>
                  </a:lnTo>
                  <a:lnTo>
                    <a:pt x="212598" y="579882"/>
                  </a:lnTo>
                  <a:lnTo>
                    <a:pt x="271272" y="546354"/>
                  </a:lnTo>
                  <a:lnTo>
                    <a:pt x="272796" y="544830"/>
                  </a:lnTo>
                  <a:lnTo>
                    <a:pt x="272796" y="544068"/>
                  </a:lnTo>
                  <a:lnTo>
                    <a:pt x="273558" y="542544"/>
                  </a:lnTo>
                  <a:close/>
                </a:path>
                <a:path w="597535" h="786764">
                  <a:moveTo>
                    <a:pt x="492252" y="339852"/>
                  </a:moveTo>
                  <a:lnTo>
                    <a:pt x="487680" y="330708"/>
                  </a:lnTo>
                  <a:lnTo>
                    <a:pt x="303276" y="8382"/>
                  </a:lnTo>
                  <a:lnTo>
                    <a:pt x="298704" y="0"/>
                  </a:lnTo>
                  <a:lnTo>
                    <a:pt x="290322" y="0"/>
                  </a:lnTo>
                  <a:lnTo>
                    <a:pt x="285750" y="8382"/>
                  </a:lnTo>
                  <a:lnTo>
                    <a:pt x="128016" y="284988"/>
                  </a:lnTo>
                  <a:lnTo>
                    <a:pt x="122682" y="293370"/>
                  </a:lnTo>
                  <a:lnTo>
                    <a:pt x="126492" y="297180"/>
                  </a:lnTo>
                  <a:lnTo>
                    <a:pt x="134112" y="292608"/>
                  </a:lnTo>
                  <a:lnTo>
                    <a:pt x="195072" y="261366"/>
                  </a:lnTo>
                  <a:lnTo>
                    <a:pt x="201320" y="259461"/>
                  </a:lnTo>
                  <a:lnTo>
                    <a:pt x="207924" y="260413"/>
                  </a:lnTo>
                  <a:lnTo>
                    <a:pt x="213817" y="263944"/>
                  </a:lnTo>
                  <a:lnTo>
                    <a:pt x="217932" y="269748"/>
                  </a:lnTo>
                  <a:lnTo>
                    <a:pt x="258318" y="357378"/>
                  </a:lnTo>
                  <a:lnTo>
                    <a:pt x="262128" y="366522"/>
                  </a:lnTo>
                  <a:lnTo>
                    <a:pt x="269748" y="366522"/>
                  </a:lnTo>
                  <a:lnTo>
                    <a:pt x="275082" y="358140"/>
                  </a:lnTo>
                  <a:lnTo>
                    <a:pt x="346710" y="241554"/>
                  </a:lnTo>
                  <a:lnTo>
                    <a:pt x="351459" y="236143"/>
                  </a:lnTo>
                  <a:lnTo>
                    <a:pt x="357276" y="233654"/>
                  </a:lnTo>
                  <a:lnTo>
                    <a:pt x="363524" y="234162"/>
                  </a:lnTo>
                  <a:lnTo>
                    <a:pt x="369570" y="237744"/>
                  </a:lnTo>
                  <a:lnTo>
                    <a:pt x="483108" y="334518"/>
                  </a:lnTo>
                  <a:lnTo>
                    <a:pt x="489966" y="341376"/>
                  </a:lnTo>
                  <a:lnTo>
                    <a:pt x="492252" y="339852"/>
                  </a:lnTo>
                  <a:close/>
                </a:path>
                <a:path w="597535" h="786764">
                  <a:moveTo>
                    <a:pt x="597408" y="633984"/>
                  </a:moveTo>
                  <a:lnTo>
                    <a:pt x="589661" y="585876"/>
                  </a:lnTo>
                  <a:lnTo>
                    <a:pt x="568071" y="543864"/>
                  </a:lnTo>
                  <a:lnTo>
                    <a:pt x="535025" y="510603"/>
                  </a:lnTo>
                  <a:lnTo>
                    <a:pt x="521208" y="503428"/>
                  </a:lnTo>
                  <a:lnTo>
                    <a:pt x="521208" y="633984"/>
                  </a:lnTo>
                  <a:lnTo>
                    <a:pt x="515289" y="663892"/>
                  </a:lnTo>
                  <a:lnTo>
                    <a:pt x="499008" y="688086"/>
                  </a:lnTo>
                  <a:lnTo>
                    <a:pt x="474586" y="704278"/>
                  </a:lnTo>
                  <a:lnTo>
                    <a:pt x="444246" y="710184"/>
                  </a:lnTo>
                  <a:lnTo>
                    <a:pt x="414769" y="704278"/>
                  </a:lnTo>
                  <a:lnTo>
                    <a:pt x="390804" y="688086"/>
                  </a:lnTo>
                  <a:lnTo>
                    <a:pt x="374700" y="663892"/>
                  </a:lnTo>
                  <a:lnTo>
                    <a:pt x="368808" y="633984"/>
                  </a:lnTo>
                  <a:lnTo>
                    <a:pt x="374700" y="603961"/>
                  </a:lnTo>
                  <a:lnTo>
                    <a:pt x="390804" y="579501"/>
                  </a:lnTo>
                  <a:lnTo>
                    <a:pt x="414769" y="563054"/>
                  </a:lnTo>
                  <a:lnTo>
                    <a:pt x="444246" y="557022"/>
                  </a:lnTo>
                  <a:lnTo>
                    <a:pt x="474586" y="563054"/>
                  </a:lnTo>
                  <a:lnTo>
                    <a:pt x="499008" y="579501"/>
                  </a:lnTo>
                  <a:lnTo>
                    <a:pt x="515289" y="603961"/>
                  </a:lnTo>
                  <a:lnTo>
                    <a:pt x="521208" y="633984"/>
                  </a:lnTo>
                  <a:lnTo>
                    <a:pt x="521208" y="503428"/>
                  </a:lnTo>
                  <a:lnTo>
                    <a:pt x="492937" y="488708"/>
                  </a:lnTo>
                  <a:lnTo>
                    <a:pt x="444246" y="480822"/>
                  </a:lnTo>
                  <a:lnTo>
                    <a:pt x="396278" y="488708"/>
                  </a:lnTo>
                  <a:lnTo>
                    <a:pt x="354647" y="510603"/>
                  </a:lnTo>
                  <a:lnTo>
                    <a:pt x="321843" y="543864"/>
                  </a:lnTo>
                  <a:lnTo>
                    <a:pt x="300329" y="585876"/>
                  </a:lnTo>
                  <a:lnTo>
                    <a:pt x="292608" y="633984"/>
                  </a:lnTo>
                  <a:lnTo>
                    <a:pt x="300329" y="682320"/>
                  </a:lnTo>
                  <a:lnTo>
                    <a:pt x="321843" y="724179"/>
                  </a:lnTo>
                  <a:lnTo>
                    <a:pt x="354647" y="757110"/>
                  </a:lnTo>
                  <a:lnTo>
                    <a:pt x="368808" y="764425"/>
                  </a:lnTo>
                  <a:lnTo>
                    <a:pt x="396278" y="778662"/>
                  </a:lnTo>
                  <a:lnTo>
                    <a:pt x="444246" y="786384"/>
                  </a:lnTo>
                  <a:lnTo>
                    <a:pt x="492937" y="778662"/>
                  </a:lnTo>
                  <a:lnTo>
                    <a:pt x="521208" y="764184"/>
                  </a:lnTo>
                  <a:lnTo>
                    <a:pt x="535025" y="757110"/>
                  </a:lnTo>
                  <a:lnTo>
                    <a:pt x="568071" y="724179"/>
                  </a:lnTo>
                  <a:lnTo>
                    <a:pt x="589661" y="682320"/>
                  </a:lnTo>
                  <a:lnTo>
                    <a:pt x="597408" y="633984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38322" y="2531363"/>
              <a:ext cx="96520" cy="48895"/>
            </a:xfrm>
            <a:custGeom>
              <a:avLst/>
              <a:gdLst/>
              <a:ahLst/>
              <a:cxnLst/>
              <a:rect l="l" t="t" r="r" b="b"/>
              <a:pathLst>
                <a:path w="96520" h="48894">
                  <a:moveTo>
                    <a:pt x="32004" y="762"/>
                  </a:moveTo>
                  <a:lnTo>
                    <a:pt x="762" y="762"/>
                  </a:lnTo>
                  <a:lnTo>
                    <a:pt x="0" y="1524"/>
                  </a:lnTo>
                  <a:lnTo>
                    <a:pt x="0" y="7620"/>
                  </a:lnTo>
                  <a:lnTo>
                    <a:pt x="762" y="8382"/>
                  </a:lnTo>
                  <a:lnTo>
                    <a:pt x="11430" y="8382"/>
                  </a:lnTo>
                  <a:lnTo>
                    <a:pt x="11430" y="48006"/>
                  </a:lnTo>
                  <a:lnTo>
                    <a:pt x="12192" y="48768"/>
                  </a:lnTo>
                  <a:lnTo>
                    <a:pt x="20574" y="48768"/>
                  </a:lnTo>
                  <a:lnTo>
                    <a:pt x="20574" y="8382"/>
                  </a:lnTo>
                  <a:lnTo>
                    <a:pt x="32004" y="8382"/>
                  </a:lnTo>
                  <a:lnTo>
                    <a:pt x="32004" y="762"/>
                  </a:lnTo>
                  <a:close/>
                </a:path>
                <a:path w="96520" h="48894">
                  <a:moveTo>
                    <a:pt x="96012" y="48006"/>
                  </a:moveTo>
                  <a:lnTo>
                    <a:pt x="95250" y="46482"/>
                  </a:lnTo>
                  <a:lnTo>
                    <a:pt x="87630" y="762"/>
                  </a:lnTo>
                  <a:lnTo>
                    <a:pt x="87630" y="0"/>
                  </a:lnTo>
                  <a:lnTo>
                    <a:pt x="84582" y="0"/>
                  </a:lnTo>
                  <a:lnTo>
                    <a:pt x="84582" y="762"/>
                  </a:lnTo>
                  <a:lnTo>
                    <a:pt x="68580" y="32004"/>
                  </a:lnTo>
                  <a:lnTo>
                    <a:pt x="54102" y="762"/>
                  </a:lnTo>
                  <a:lnTo>
                    <a:pt x="53340" y="0"/>
                  </a:lnTo>
                  <a:lnTo>
                    <a:pt x="50292" y="0"/>
                  </a:lnTo>
                  <a:lnTo>
                    <a:pt x="50292" y="762"/>
                  </a:lnTo>
                  <a:lnTo>
                    <a:pt x="42672" y="46482"/>
                  </a:lnTo>
                  <a:lnTo>
                    <a:pt x="42672" y="48768"/>
                  </a:lnTo>
                  <a:lnTo>
                    <a:pt x="50292" y="48768"/>
                  </a:lnTo>
                  <a:lnTo>
                    <a:pt x="51054" y="48006"/>
                  </a:lnTo>
                  <a:lnTo>
                    <a:pt x="51054" y="47244"/>
                  </a:lnTo>
                  <a:lnTo>
                    <a:pt x="54864" y="21336"/>
                  </a:lnTo>
                  <a:lnTo>
                    <a:pt x="67818" y="48006"/>
                  </a:lnTo>
                  <a:lnTo>
                    <a:pt x="67818" y="48768"/>
                  </a:lnTo>
                  <a:lnTo>
                    <a:pt x="70104" y="48768"/>
                  </a:lnTo>
                  <a:lnTo>
                    <a:pt x="70866" y="48006"/>
                  </a:lnTo>
                  <a:lnTo>
                    <a:pt x="83058" y="21336"/>
                  </a:lnTo>
                  <a:lnTo>
                    <a:pt x="86868" y="47244"/>
                  </a:lnTo>
                  <a:lnTo>
                    <a:pt x="87630" y="48006"/>
                  </a:lnTo>
                  <a:lnTo>
                    <a:pt x="87630" y="48768"/>
                  </a:lnTo>
                  <a:lnTo>
                    <a:pt x="95250" y="48768"/>
                  </a:lnTo>
                  <a:lnTo>
                    <a:pt x="96012" y="48006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170" y="1746504"/>
            <a:ext cx="238760" cy="281940"/>
          </a:xfrm>
          <a:custGeom>
            <a:avLst/>
            <a:gdLst/>
            <a:ahLst/>
            <a:cxnLst/>
            <a:rect l="l" t="t" r="r" b="b"/>
            <a:pathLst>
              <a:path w="238760" h="281939">
                <a:moveTo>
                  <a:pt x="238505" y="240792"/>
                </a:moveTo>
                <a:lnTo>
                  <a:pt x="238505" y="235458"/>
                </a:lnTo>
                <a:lnTo>
                  <a:pt x="203453" y="198120"/>
                </a:lnTo>
                <a:lnTo>
                  <a:pt x="198119" y="198120"/>
                </a:lnTo>
                <a:lnTo>
                  <a:pt x="195071" y="200406"/>
                </a:lnTo>
                <a:lnTo>
                  <a:pt x="183761" y="208085"/>
                </a:lnTo>
                <a:lnTo>
                  <a:pt x="170878" y="213836"/>
                </a:lnTo>
                <a:lnTo>
                  <a:pt x="157138" y="217443"/>
                </a:lnTo>
                <a:lnTo>
                  <a:pt x="143255" y="218694"/>
                </a:lnTo>
                <a:lnTo>
                  <a:pt x="112585" y="212526"/>
                </a:lnTo>
                <a:lnTo>
                  <a:pt x="88201" y="195643"/>
                </a:lnTo>
                <a:lnTo>
                  <a:pt x="72104" y="170473"/>
                </a:lnTo>
                <a:lnTo>
                  <a:pt x="66293" y="139446"/>
                </a:lnTo>
                <a:lnTo>
                  <a:pt x="72104" y="108180"/>
                </a:lnTo>
                <a:lnTo>
                  <a:pt x="88201" y="82486"/>
                </a:lnTo>
                <a:lnTo>
                  <a:pt x="112585" y="65079"/>
                </a:lnTo>
                <a:lnTo>
                  <a:pt x="143255" y="58674"/>
                </a:lnTo>
                <a:lnTo>
                  <a:pt x="157460" y="59959"/>
                </a:lnTo>
                <a:lnTo>
                  <a:pt x="171164" y="63817"/>
                </a:lnTo>
                <a:lnTo>
                  <a:pt x="183868" y="70246"/>
                </a:lnTo>
                <a:lnTo>
                  <a:pt x="198119" y="81534"/>
                </a:lnTo>
                <a:lnTo>
                  <a:pt x="202691" y="81534"/>
                </a:lnTo>
                <a:lnTo>
                  <a:pt x="236219" y="47244"/>
                </a:lnTo>
                <a:lnTo>
                  <a:pt x="238505" y="43434"/>
                </a:lnTo>
                <a:lnTo>
                  <a:pt x="238505" y="38862"/>
                </a:lnTo>
                <a:lnTo>
                  <a:pt x="192785" y="8763"/>
                </a:lnTo>
                <a:lnTo>
                  <a:pt x="140969" y="0"/>
                </a:lnTo>
                <a:lnTo>
                  <a:pt x="96170" y="7126"/>
                </a:lnTo>
                <a:lnTo>
                  <a:pt x="57442" y="27017"/>
                </a:lnTo>
                <a:lnTo>
                  <a:pt x="27017" y="57442"/>
                </a:lnTo>
                <a:lnTo>
                  <a:pt x="7126" y="96170"/>
                </a:lnTo>
                <a:lnTo>
                  <a:pt x="0" y="140970"/>
                </a:lnTo>
                <a:lnTo>
                  <a:pt x="7126" y="185769"/>
                </a:lnTo>
                <a:lnTo>
                  <a:pt x="27017" y="224497"/>
                </a:lnTo>
                <a:lnTo>
                  <a:pt x="57442" y="254922"/>
                </a:lnTo>
                <a:lnTo>
                  <a:pt x="96170" y="274813"/>
                </a:lnTo>
                <a:lnTo>
                  <a:pt x="140969" y="281940"/>
                </a:lnTo>
                <a:lnTo>
                  <a:pt x="166568" y="279630"/>
                </a:lnTo>
                <a:lnTo>
                  <a:pt x="191452" y="272605"/>
                </a:lnTo>
                <a:lnTo>
                  <a:pt x="214907" y="260723"/>
                </a:lnTo>
                <a:lnTo>
                  <a:pt x="236219" y="243840"/>
                </a:lnTo>
                <a:lnTo>
                  <a:pt x="238505" y="240792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56403" y="1745742"/>
            <a:ext cx="281305" cy="283210"/>
          </a:xfrm>
          <a:custGeom>
            <a:avLst/>
            <a:gdLst/>
            <a:ahLst/>
            <a:cxnLst/>
            <a:rect l="l" t="t" r="r" b="b"/>
            <a:pathLst>
              <a:path w="281304" h="283210">
                <a:moveTo>
                  <a:pt x="281178" y="141731"/>
                </a:moveTo>
                <a:lnTo>
                  <a:pt x="274051" y="96853"/>
                </a:lnTo>
                <a:lnTo>
                  <a:pt x="254160" y="57936"/>
                </a:lnTo>
                <a:lnTo>
                  <a:pt x="223735" y="27285"/>
                </a:lnTo>
                <a:lnTo>
                  <a:pt x="185007" y="7205"/>
                </a:lnTo>
                <a:lnTo>
                  <a:pt x="140208" y="0"/>
                </a:lnTo>
                <a:lnTo>
                  <a:pt x="95780" y="7205"/>
                </a:lnTo>
                <a:lnTo>
                  <a:pt x="57278" y="27285"/>
                </a:lnTo>
                <a:lnTo>
                  <a:pt x="26968" y="57936"/>
                </a:lnTo>
                <a:lnTo>
                  <a:pt x="7120" y="96853"/>
                </a:lnTo>
                <a:lnTo>
                  <a:pt x="0" y="141731"/>
                </a:lnTo>
                <a:lnTo>
                  <a:pt x="7120" y="186531"/>
                </a:lnTo>
                <a:lnTo>
                  <a:pt x="26968" y="225259"/>
                </a:lnTo>
                <a:lnTo>
                  <a:pt x="57278" y="255684"/>
                </a:lnTo>
                <a:lnTo>
                  <a:pt x="62484" y="258374"/>
                </a:lnTo>
                <a:lnTo>
                  <a:pt x="62484" y="141731"/>
                </a:lnTo>
                <a:lnTo>
                  <a:pt x="68627" y="111347"/>
                </a:lnTo>
                <a:lnTo>
                  <a:pt x="85344" y="86105"/>
                </a:lnTo>
                <a:lnTo>
                  <a:pt x="110061" y="68865"/>
                </a:lnTo>
                <a:lnTo>
                  <a:pt x="140208" y="62483"/>
                </a:lnTo>
                <a:lnTo>
                  <a:pt x="170473" y="68865"/>
                </a:lnTo>
                <a:lnTo>
                  <a:pt x="195453" y="86105"/>
                </a:lnTo>
                <a:lnTo>
                  <a:pt x="212431" y="111347"/>
                </a:lnTo>
                <a:lnTo>
                  <a:pt x="218694" y="141731"/>
                </a:lnTo>
                <a:lnTo>
                  <a:pt x="218694" y="258273"/>
                </a:lnTo>
                <a:lnTo>
                  <a:pt x="223735" y="255684"/>
                </a:lnTo>
                <a:lnTo>
                  <a:pt x="254160" y="225259"/>
                </a:lnTo>
                <a:lnTo>
                  <a:pt x="274051" y="186531"/>
                </a:lnTo>
                <a:lnTo>
                  <a:pt x="281178" y="141731"/>
                </a:lnTo>
                <a:close/>
              </a:path>
              <a:path w="281304" h="283210">
                <a:moveTo>
                  <a:pt x="218694" y="258273"/>
                </a:moveTo>
                <a:lnTo>
                  <a:pt x="218694" y="141731"/>
                </a:lnTo>
                <a:lnTo>
                  <a:pt x="212431" y="172200"/>
                </a:lnTo>
                <a:lnTo>
                  <a:pt x="195453" y="196881"/>
                </a:lnTo>
                <a:lnTo>
                  <a:pt x="170473" y="213419"/>
                </a:lnTo>
                <a:lnTo>
                  <a:pt x="140208" y="219455"/>
                </a:lnTo>
                <a:lnTo>
                  <a:pt x="110061" y="213419"/>
                </a:lnTo>
                <a:lnTo>
                  <a:pt x="85344" y="196881"/>
                </a:lnTo>
                <a:lnTo>
                  <a:pt x="68627" y="172200"/>
                </a:lnTo>
                <a:lnTo>
                  <a:pt x="62484" y="141731"/>
                </a:lnTo>
                <a:lnTo>
                  <a:pt x="62484" y="258374"/>
                </a:lnTo>
                <a:lnTo>
                  <a:pt x="95780" y="275575"/>
                </a:lnTo>
                <a:lnTo>
                  <a:pt x="140208" y="282701"/>
                </a:lnTo>
                <a:lnTo>
                  <a:pt x="185007" y="275575"/>
                </a:lnTo>
                <a:lnTo>
                  <a:pt x="218694" y="258273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67121" y="1750314"/>
            <a:ext cx="163830" cy="274320"/>
          </a:xfrm>
          <a:custGeom>
            <a:avLst/>
            <a:gdLst/>
            <a:ahLst/>
            <a:cxnLst/>
            <a:rect l="l" t="t" r="r" b="b"/>
            <a:pathLst>
              <a:path w="163829" h="274319">
                <a:moveTo>
                  <a:pt x="163830" y="270510"/>
                </a:moveTo>
                <a:lnTo>
                  <a:pt x="163830" y="220218"/>
                </a:lnTo>
                <a:lnTo>
                  <a:pt x="160020" y="216408"/>
                </a:lnTo>
                <a:lnTo>
                  <a:pt x="156210" y="216408"/>
                </a:lnTo>
                <a:lnTo>
                  <a:pt x="61722" y="216408"/>
                </a:lnTo>
                <a:lnTo>
                  <a:pt x="61722" y="3810"/>
                </a:lnTo>
                <a:lnTo>
                  <a:pt x="57912" y="0"/>
                </a:lnTo>
                <a:lnTo>
                  <a:pt x="3810" y="0"/>
                </a:lnTo>
                <a:lnTo>
                  <a:pt x="0" y="3810"/>
                </a:lnTo>
                <a:lnTo>
                  <a:pt x="0" y="270510"/>
                </a:lnTo>
                <a:lnTo>
                  <a:pt x="3810" y="274320"/>
                </a:lnTo>
                <a:lnTo>
                  <a:pt x="160020" y="274320"/>
                </a:lnTo>
                <a:lnTo>
                  <a:pt x="163830" y="270510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38394" y="1745742"/>
            <a:ext cx="280670" cy="283210"/>
          </a:xfrm>
          <a:custGeom>
            <a:avLst/>
            <a:gdLst/>
            <a:ahLst/>
            <a:cxnLst/>
            <a:rect l="l" t="t" r="r" b="b"/>
            <a:pathLst>
              <a:path w="280670" h="283210">
                <a:moveTo>
                  <a:pt x="280416" y="141731"/>
                </a:moveTo>
                <a:lnTo>
                  <a:pt x="273289" y="96853"/>
                </a:lnTo>
                <a:lnTo>
                  <a:pt x="253398" y="57936"/>
                </a:lnTo>
                <a:lnTo>
                  <a:pt x="222973" y="27285"/>
                </a:lnTo>
                <a:lnTo>
                  <a:pt x="184245" y="7205"/>
                </a:lnTo>
                <a:lnTo>
                  <a:pt x="139446" y="0"/>
                </a:lnTo>
                <a:lnTo>
                  <a:pt x="95097" y="7205"/>
                </a:lnTo>
                <a:lnTo>
                  <a:pt x="56784" y="27285"/>
                </a:lnTo>
                <a:lnTo>
                  <a:pt x="26700" y="57936"/>
                </a:lnTo>
                <a:lnTo>
                  <a:pt x="7040" y="96853"/>
                </a:lnTo>
                <a:lnTo>
                  <a:pt x="0" y="141731"/>
                </a:lnTo>
                <a:lnTo>
                  <a:pt x="7040" y="186531"/>
                </a:lnTo>
                <a:lnTo>
                  <a:pt x="26700" y="225259"/>
                </a:lnTo>
                <a:lnTo>
                  <a:pt x="56784" y="255684"/>
                </a:lnTo>
                <a:lnTo>
                  <a:pt x="61722" y="258248"/>
                </a:lnTo>
                <a:lnTo>
                  <a:pt x="61722" y="141731"/>
                </a:lnTo>
                <a:lnTo>
                  <a:pt x="67865" y="111347"/>
                </a:lnTo>
                <a:lnTo>
                  <a:pt x="84582" y="86105"/>
                </a:lnTo>
                <a:lnTo>
                  <a:pt x="109299" y="68865"/>
                </a:lnTo>
                <a:lnTo>
                  <a:pt x="139446" y="62483"/>
                </a:lnTo>
                <a:lnTo>
                  <a:pt x="169711" y="68865"/>
                </a:lnTo>
                <a:lnTo>
                  <a:pt x="194691" y="86105"/>
                </a:lnTo>
                <a:lnTo>
                  <a:pt x="211669" y="111347"/>
                </a:lnTo>
                <a:lnTo>
                  <a:pt x="217932" y="141731"/>
                </a:lnTo>
                <a:lnTo>
                  <a:pt x="217932" y="258273"/>
                </a:lnTo>
                <a:lnTo>
                  <a:pt x="222973" y="255684"/>
                </a:lnTo>
                <a:lnTo>
                  <a:pt x="253398" y="225259"/>
                </a:lnTo>
                <a:lnTo>
                  <a:pt x="273289" y="186531"/>
                </a:lnTo>
                <a:lnTo>
                  <a:pt x="280416" y="141731"/>
                </a:lnTo>
                <a:close/>
              </a:path>
              <a:path w="280670" h="283210">
                <a:moveTo>
                  <a:pt x="217932" y="258273"/>
                </a:moveTo>
                <a:lnTo>
                  <a:pt x="217932" y="141731"/>
                </a:lnTo>
                <a:lnTo>
                  <a:pt x="211669" y="172200"/>
                </a:lnTo>
                <a:lnTo>
                  <a:pt x="194691" y="196881"/>
                </a:lnTo>
                <a:lnTo>
                  <a:pt x="169711" y="213419"/>
                </a:lnTo>
                <a:lnTo>
                  <a:pt x="139446" y="219455"/>
                </a:lnTo>
                <a:lnTo>
                  <a:pt x="109299" y="213419"/>
                </a:lnTo>
                <a:lnTo>
                  <a:pt x="84582" y="196881"/>
                </a:lnTo>
                <a:lnTo>
                  <a:pt x="67865" y="172200"/>
                </a:lnTo>
                <a:lnTo>
                  <a:pt x="61722" y="141731"/>
                </a:lnTo>
                <a:lnTo>
                  <a:pt x="61722" y="258248"/>
                </a:lnTo>
                <a:lnTo>
                  <a:pt x="95097" y="275575"/>
                </a:lnTo>
                <a:lnTo>
                  <a:pt x="139446" y="282701"/>
                </a:lnTo>
                <a:lnTo>
                  <a:pt x="184245" y="275575"/>
                </a:lnTo>
                <a:lnTo>
                  <a:pt x="217932" y="258273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7494" y="1750314"/>
            <a:ext cx="211454" cy="274320"/>
          </a:xfrm>
          <a:custGeom>
            <a:avLst/>
            <a:gdLst/>
            <a:ahLst/>
            <a:cxnLst/>
            <a:rect l="l" t="t" r="r" b="b"/>
            <a:pathLst>
              <a:path w="211454" h="274319">
                <a:moveTo>
                  <a:pt x="208788" y="83820"/>
                </a:moveTo>
                <a:lnTo>
                  <a:pt x="202096" y="51113"/>
                </a:lnTo>
                <a:lnTo>
                  <a:pt x="183832" y="24479"/>
                </a:lnTo>
                <a:lnTo>
                  <a:pt x="156710" y="6560"/>
                </a:lnTo>
                <a:lnTo>
                  <a:pt x="123444" y="0"/>
                </a:lnTo>
                <a:lnTo>
                  <a:pt x="3048" y="0"/>
                </a:lnTo>
                <a:lnTo>
                  <a:pt x="0" y="3810"/>
                </a:lnTo>
                <a:lnTo>
                  <a:pt x="0" y="270510"/>
                </a:lnTo>
                <a:lnTo>
                  <a:pt x="3048" y="274320"/>
                </a:lnTo>
                <a:lnTo>
                  <a:pt x="57150" y="274320"/>
                </a:lnTo>
                <a:lnTo>
                  <a:pt x="60960" y="270510"/>
                </a:lnTo>
                <a:lnTo>
                  <a:pt x="60960" y="55626"/>
                </a:lnTo>
                <a:lnTo>
                  <a:pt x="118110" y="55626"/>
                </a:lnTo>
                <a:lnTo>
                  <a:pt x="129944" y="58019"/>
                </a:lnTo>
                <a:lnTo>
                  <a:pt x="139636" y="64484"/>
                </a:lnTo>
                <a:lnTo>
                  <a:pt x="146184" y="73949"/>
                </a:lnTo>
                <a:lnTo>
                  <a:pt x="148590" y="85344"/>
                </a:lnTo>
                <a:lnTo>
                  <a:pt x="148590" y="274320"/>
                </a:lnTo>
                <a:lnTo>
                  <a:pt x="150876" y="274320"/>
                </a:lnTo>
                <a:lnTo>
                  <a:pt x="150876" y="163068"/>
                </a:lnTo>
                <a:lnTo>
                  <a:pt x="174069" y="150042"/>
                </a:lnTo>
                <a:lnTo>
                  <a:pt x="192405" y="132016"/>
                </a:lnTo>
                <a:lnTo>
                  <a:pt x="204454" y="109704"/>
                </a:lnTo>
                <a:lnTo>
                  <a:pt x="208788" y="83820"/>
                </a:lnTo>
                <a:close/>
              </a:path>
              <a:path w="211454" h="274319">
                <a:moveTo>
                  <a:pt x="148590" y="274320"/>
                </a:moveTo>
                <a:lnTo>
                  <a:pt x="148590" y="85344"/>
                </a:lnTo>
                <a:lnTo>
                  <a:pt x="146184" y="97297"/>
                </a:lnTo>
                <a:lnTo>
                  <a:pt x="139636" y="107251"/>
                </a:lnTo>
                <a:lnTo>
                  <a:pt x="129944" y="114061"/>
                </a:lnTo>
                <a:lnTo>
                  <a:pt x="118110" y="116586"/>
                </a:lnTo>
                <a:lnTo>
                  <a:pt x="60960" y="116586"/>
                </a:lnTo>
                <a:lnTo>
                  <a:pt x="60960" y="166878"/>
                </a:lnTo>
                <a:lnTo>
                  <a:pt x="87630" y="166878"/>
                </a:lnTo>
                <a:lnTo>
                  <a:pt x="143256" y="270510"/>
                </a:lnTo>
                <a:lnTo>
                  <a:pt x="144018" y="272034"/>
                </a:lnTo>
                <a:lnTo>
                  <a:pt x="146184" y="274200"/>
                </a:lnTo>
                <a:lnTo>
                  <a:pt x="148590" y="274320"/>
                </a:lnTo>
                <a:close/>
              </a:path>
              <a:path w="211454" h="274319">
                <a:moveTo>
                  <a:pt x="211074" y="268224"/>
                </a:moveTo>
                <a:lnTo>
                  <a:pt x="150876" y="163068"/>
                </a:lnTo>
                <a:lnTo>
                  <a:pt x="150876" y="274320"/>
                </a:lnTo>
                <a:lnTo>
                  <a:pt x="208026" y="274320"/>
                </a:lnTo>
                <a:lnTo>
                  <a:pt x="211074" y="268224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93585" y="1750314"/>
            <a:ext cx="240029" cy="274320"/>
          </a:xfrm>
          <a:custGeom>
            <a:avLst/>
            <a:gdLst/>
            <a:ahLst/>
            <a:cxnLst/>
            <a:rect l="l" t="t" r="r" b="b"/>
            <a:pathLst>
              <a:path w="240029" h="274319">
                <a:moveTo>
                  <a:pt x="240029" y="136398"/>
                </a:moveTo>
                <a:lnTo>
                  <a:pt x="233007" y="93244"/>
                </a:lnTo>
                <a:lnTo>
                  <a:pt x="213475" y="55796"/>
                </a:lnTo>
                <a:lnTo>
                  <a:pt x="183739" y="26285"/>
                </a:lnTo>
                <a:lnTo>
                  <a:pt x="146102" y="6943"/>
                </a:lnTo>
                <a:lnTo>
                  <a:pt x="102869" y="0"/>
                </a:lnTo>
                <a:lnTo>
                  <a:pt x="3809" y="0"/>
                </a:lnTo>
                <a:lnTo>
                  <a:pt x="0" y="3810"/>
                </a:lnTo>
                <a:lnTo>
                  <a:pt x="0" y="270510"/>
                </a:lnTo>
                <a:lnTo>
                  <a:pt x="3809" y="274320"/>
                </a:lnTo>
                <a:lnTo>
                  <a:pt x="61721" y="274320"/>
                </a:lnTo>
                <a:lnTo>
                  <a:pt x="61721" y="57150"/>
                </a:lnTo>
                <a:lnTo>
                  <a:pt x="99059" y="57150"/>
                </a:lnTo>
                <a:lnTo>
                  <a:pt x="129611" y="63317"/>
                </a:lnTo>
                <a:lnTo>
                  <a:pt x="153733" y="80200"/>
                </a:lnTo>
                <a:lnTo>
                  <a:pt x="169568" y="105370"/>
                </a:lnTo>
                <a:lnTo>
                  <a:pt x="175259" y="136398"/>
                </a:lnTo>
                <a:lnTo>
                  <a:pt x="175259" y="252127"/>
                </a:lnTo>
                <a:lnTo>
                  <a:pt x="183739" y="247717"/>
                </a:lnTo>
                <a:lnTo>
                  <a:pt x="213475" y="217864"/>
                </a:lnTo>
                <a:lnTo>
                  <a:pt x="233007" y="180002"/>
                </a:lnTo>
                <a:lnTo>
                  <a:pt x="240029" y="136398"/>
                </a:lnTo>
                <a:close/>
              </a:path>
              <a:path w="240029" h="274319">
                <a:moveTo>
                  <a:pt x="175259" y="252127"/>
                </a:moveTo>
                <a:lnTo>
                  <a:pt x="175259" y="136398"/>
                </a:lnTo>
                <a:lnTo>
                  <a:pt x="169568" y="167425"/>
                </a:lnTo>
                <a:lnTo>
                  <a:pt x="153733" y="192595"/>
                </a:lnTo>
                <a:lnTo>
                  <a:pt x="129611" y="209478"/>
                </a:lnTo>
                <a:lnTo>
                  <a:pt x="99059" y="215646"/>
                </a:lnTo>
                <a:lnTo>
                  <a:pt x="61721" y="215646"/>
                </a:lnTo>
                <a:lnTo>
                  <a:pt x="61721" y="274320"/>
                </a:lnTo>
                <a:lnTo>
                  <a:pt x="102869" y="274320"/>
                </a:lnTo>
                <a:lnTo>
                  <a:pt x="146102" y="267291"/>
                </a:lnTo>
                <a:lnTo>
                  <a:pt x="175259" y="252127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55535" y="1745742"/>
            <a:ext cx="281305" cy="283210"/>
          </a:xfrm>
          <a:custGeom>
            <a:avLst/>
            <a:gdLst/>
            <a:ahLst/>
            <a:cxnLst/>
            <a:rect l="l" t="t" r="r" b="b"/>
            <a:pathLst>
              <a:path w="281304" h="283210">
                <a:moveTo>
                  <a:pt x="281178" y="141731"/>
                </a:moveTo>
                <a:lnTo>
                  <a:pt x="274057" y="96853"/>
                </a:lnTo>
                <a:lnTo>
                  <a:pt x="254209" y="57936"/>
                </a:lnTo>
                <a:lnTo>
                  <a:pt x="223899" y="27285"/>
                </a:lnTo>
                <a:lnTo>
                  <a:pt x="185397" y="7205"/>
                </a:lnTo>
                <a:lnTo>
                  <a:pt x="140970" y="0"/>
                </a:lnTo>
                <a:lnTo>
                  <a:pt x="96170" y="7205"/>
                </a:lnTo>
                <a:lnTo>
                  <a:pt x="57442" y="27285"/>
                </a:lnTo>
                <a:lnTo>
                  <a:pt x="27017" y="57936"/>
                </a:lnTo>
                <a:lnTo>
                  <a:pt x="7126" y="96853"/>
                </a:lnTo>
                <a:lnTo>
                  <a:pt x="0" y="141731"/>
                </a:lnTo>
                <a:lnTo>
                  <a:pt x="7126" y="186531"/>
                </a:lnTo>
                <a:lnTo>
                  <a:pt x="27017" y="225259"/>
                </a:lnTo>
                <a:lnTo>
                  <a:pt x="57442" y="255684"/>
                </a:lnTo>
                <a:lnTo>
                  <a:pt x="62484" y="258273"/>
                </a:lnTo>
                <a:lnTo>
                  <a:pt x="62484" y="141731"/>
                </a:lnTo>
                <a:lnTo>
                  <a:pt x="68746" y="111347"/>
                </a:lnTo>
                <a:lnTo>
                  <a:pt x="85725" y="86105"/>
                </a:lnTo>
                <a:lnTo>
                  <a:pt x="110704" y="68865"/>
                </a:lnTo>
                <a:lnTo>
                  <a:pt x="140970" y="62483"/>
                </a:lnTo>
                <a:lnTo>
                  <a:pt x="171116" y="68865"/>
                </a:lnTo>
                <a:lnTo>
                  <a:pt x="195834" y="86105"/>
                </a:lnTo>
                <a:lnTo>
                  <a:pt x="212550" y="111347"/>
                </a:lnTo>
                <a:lnTo>
                  <a:pt x="218694" y="141731"/>
                </a:lnTo>
                <a:lnTo>
                  <a:pt x="218694" y="258374"/>
                </a:lnTo>
                <a:lnTo>
                  <a:pt x="223899" y="255684"/>
                </a:lnTo>
                <a:lnTo>
                  <a:pt x="254209" y="225259"/>
                </a:lnTo>
                <a:lnTo>
                  <a:pt x="274057" y="186531"/>
                </a:lnTo>
                <a:lnTo>
                  <a:pt x="281178" y="141731"/>
                </a:lnTo>
                <a:close/>
              </a:path>
              <a:path w="281304" h="283210">
                <a:moveTo>
                  <a:pt x="218694" y="258374"/>
                </a:moveTo>
                <a:lnTo>
                  <a:pt x="218694" y="141731"/>
                </a:lnTo>
                <a:lnTo>
                  <a:pt x="212550" y="172200"/>
                </a:lnTo>
                <a:lnTo>
                  <a:pt x="195834" y="196881"/>
                </a:lnTo>
                <a:lnTo>
                  <a:pt x="171116" y="213419"/>
                </a:lnTo>
                <a:lnTo>
                  <a:pt x="140970" y="219455"/>
                </a:lnTo>
                <a:lnTo>
                  <a:pt x="110704" y="213419"/>
                </a:lnTo>
                <a:lnTo>
                  <a:pt x="85725" y="196881"/>
                </a:lnTo>
                <a:lnTo>
                  <a:pt x="68746" y="172200"/>
                </a:lnTo>
                <a:lnTo>
                  <a:pt x="62484" y="141731"/>
                </a:lnTo>
                <a:lnTo>
                  <a:pt x="62484" y="258273"/>
                </a:lnTo>
                <a:lnTo>
                  <a:pt x="96170" y="275575"/>
                </a:lnTo>
                <a:lnTo>
                  <a:pt x="140970" y="282701"/>
                </a:lnTo>
                <a:lnTo>
                  <a:pt x="185397" y="275575"/>
                </a:lnTo>
                <a:lnTo>
                  <a:pt x="218694" y="258374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94297" y="1745742"/>
            <a:ext cx="266065" cy="279400"/>
          </a:xfrm>
          <a:custGeom>
            <a:avLst/>
            <a:gdLst/>
            <a:ahLst/>
            <a:cxnLst/>
            <a:rect l="l" t="t" r="r" b="b"/>
            <a:pathLst>
              <a:path w="266064" h="279400">
                <a:moveTo>
                  <a:pt x="265938" y="273558"/>
                </a:moveTo>
                <a:lnTo>
                  <a:pt x="264414" y="268224"/>
                </a:lnTo>
                <a:lnTo>
                  <a:pt x="141732" y="4572"/>
                </a:lnTo>
                <a:lnTo>
                  <a:pt x="140208" y="2286"/>
                </a:lnTo>
                <a:lnTo>
                  <a:pt x="137922" y="0"/>
                </a:lnTo>
                <a:lnTo>
                  <a:pt x="128778" y="0"/>
                </a:lnTo>
                <a:lnTo>
                  <a:pt x="125730" y="2286"/>
                </a:lnTo>
                <a:lnTo>
                  <a:pt x="124968" y="4572"/>
                </a:lnTo>
                <a:lnTo>
                  <a:pt x="2286" y="268224"/>
                </a:lnTo>
                <a:lnTo>
                  <a:pt x="0" y="273558"/>
                </a:lnTo>
                <a:lnTo>
                  <a:pt x="3048" y="278892"/>
                </a:lnTo>
                <a:lnTo>
                  <a:pt x="60198" y="278892"/>
                </a:lnTo>
                <a:lnTo>
                  <a:pt x="63246" y="276606"/>
                </a:lnTo>
                <a:lnTo>
                  <a:pt x="66294" y="268986"/>
                </a:lnTo>
                <a:lnTo>
                  <a:pt x="80010" y="237744"/>
                </a:lnTo>
                <a:lnTo>
                  <a:pt x="97536" y="237744"/>
                </a:lnTo>
                <a:lnTo>
                  <a:pt x="97536" y="191262"/>
                </a:lnTo>
                <a:lnTo>
                  <a:pt x="133350" y="108966"/>
                </a:lnTo>
                <a:lnTo>
                  <a:pt x="169164" y="191262"/>
                </a:lnTo>
                <a:lnTo>
                  <a:pt x="169164" y="237744"/>
                </a:lnTo>
                <a:lnTo>
                  <a:pt x="186690" y="237744"/>
                </a:lnTo>
                <a:lnTo>
                  <a:pt x="200406" y="268986"/>
                </a:lnTo>
                <a:lnTo>
                  <a:pt x="204216" y="277368"/>
                </a:lnTo>
                <a:lnTo>
                  <a:pt x="205740" y="278892"/>
                </a:lnTo>
                <a:lnTo>
                  <a:pt x="263652" y="278892"/>
                </a:lnTo>
                <a:lnTo>
                  <a:pt x="265938" y="273558"/>
                </a:lnTo>
                <a:close/>
              </a:path>
              <a:path w="266064" h="279400">
                <a:moveTo>
                  <a:pt x="169164" y="237744"/>
                </a:moveTo>
                <a:lnTo>
                  <a:pt x="169164" y="191262"/>
                </a:lnTo>
                <a:lnTo>
                  <a:pt x="97536" y="191262"/>
                </a:lnTo>
                <a:lnTo>
                  <a:pt x="97536" y="237744"/>
                </a:lnTo>
                <a:lnTo>
                  <a:pt x="169164" y="237744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170" y="2251709"/>
            <a:ext cx="1549400" cy="241935"/>
          </a:xfrm>
          <a:custGeom>
            <a:avLst/>
            <a:gdLst/>
            <a:ahLst/>
            <a:cxnLst/>
            <a:rect l="l" t="t" r="r" b="b"/>
            <a:pathLst>
              <a:path w="1549400" h="241935">
                <a:moveTo>
                  <a:pt x="181356" y="93726"/>
                </a:moveTo>
                <a:lnTo>
                  <a:pt x="176974" y="61696"/>
                </a:lnTo>
                <a:lnTo>
                  <a:pt x="164592" y="35725"/>
                </a:lnTo>
                <a:lnTo>
                  <a:pt x="146304" y="17437"/>
                </a:lnTo>
                <a:lnTo>
                  <a:pt x="146304" y="93726"/>
                </a:lnTo>
                <a:lnTo>
                  <a:pt x="143700" y="115392"/>
                </a:lnTo>
                <a:lnTo>
                  <a:pt x="110490" y="156210"/>
                </a:lnTo>
                <a:lnTo>
                  <a:pt x="57150" y="160020"/>
                </a:lnTo>
                <a:lnTo>
                  <a:pt x="57150" y="27432"/>
                </a:lnTo>
                <a:lnTo>
                  <a:pt x="102082" y="29692"/>
                </a:lnTo>
                <a:lnTo>
                  <a:pt x="135915" y="54013"/>
                </a:lnTo>
                <a:lnTo>
                  <a:pt x="146304" y="93726"/>
                </a:lnTo>
                <a:lnTo>
                  <a:pt x="146304" y="17437"/>
                </a:lnTo>
                <a:lnTo>
                  <a:pt x="111315" y="2260"/>
                </a:lnTo>
                <a:lnTo>
                  <a:pt x="0" y="0"/>
                </a:lnTo>
                <a:lnTo>
                  <a:pt x="0" y="25908"/>
                </a:lnTo>
                <a:lnTo>
                  <a:pt x="22098" y="25908"/>
                </a:lnTo>
                <a:lnTo>
                  <a:pt x="22098" y="162306"/>
                </a:lnTo>
                <a:lnTo>
                  <a:pt x="0" y="162306"/>
                </a:lnTo>
                <a:lnTo>
                  <a:pt x="0" y="188214"/>
                </a:lnTo>
                <a:lnTo>
                  <a:pt x="22098" y="188214"/>
                </a:lnTo>
                <a:lnTo>
                  <a:pt x="57150" y="188214"/>
                </a:lnTo>
                <a:lnTo>
                  <a:pt x="88620" y="188099"/>
                </a:lnTo>
                <a:lnTo>
                  <a:pt x="93002" y="188023"/>
                </a:lnTo>
                <a:lnTo>
                  <a:pt x="102082" y="187375"/>
                </a:lnTo>
                <a:lnTo>
                  <a:pt x="103581" y="187274"/>
                </a:lnTo>
                <a:lnTo>
                  <a:pt x="146304" y="170815"/>
                </a:lnTo>
                <a:lnTo>
                  <a:pt x="177342" y="124917"/>
                </a:lnTo>
                <a:lnTo>
                  <a:pt x="181356" y="93726"/>
                </a:lnTo>
                <a:close/>
              </a:path>
              <a:path w="1549400" h="241935">
                <a:moveTo>
                  <a:pt x="329184" y="113538"/>
                </a:moveTo>
                <a:lnTo>
                  <a:pt x="325234" y="88760"/>
                </a:lnTo>
                <a:lnTo>
                  <a:pt x="313651" y="68389"/>
                </a:lnTo>
                <a:lnTo>
                  <a:pt x="294779" y="54610"/>
                </a:lnTo>
                <a:lnTo>
                  <a:pt x="294779" y="105397"/>
                </a:lnTo>
                <a:lnTo>
                  <a:pt x="294779" y="105918"/>
                </a:lnTo>
                <a:lnTo>
                  <a:pt x="236220" y="105918"/>
                </a:lnTo>
                <a:lnTo>
                  <a:pt x="239826" y="93560"/>
                </a:lnTo>
                <a:lnTo>
                  <a:pt x="246786" y="84201"/>
                </a:lnTo>
                <a:lnTo>
                  <a:pt x="256463" y="78282"/>
                </a:lnTo>
                <a:lnTo>
                  <a:pt x="268224" y="76200"/>
                </a:lnTo>
                <a:lnTo>
                  <a:pt x="278066" y="78168"/>
                </a:lnTo>
                <a:lnTo>
                  <a:pt x="286410" y="83921"/>
                </a:lnTo>
                <a:lnTo>
                  <a:pt x="292328" y="93243"/>
                </a:lnTo>
                <a:lnTo>
                  <a:pt x="294779" y="105397"/>
                </a:lnTo>
                <a:lnTo>
                  <a:pt x="294779" y="54610"/>
                </a:lnTo>
                <a:lnTo>
                  <a:pt x="241223" y="54825"/>
                </a:lnTo>
                <a:lnTo>
                  <a:pt x="205435" y="91973"/>
                </a:lnTo>
                <a:lnTo>
                  <a:pt x="200406" y="120396"/>
                </a:lnTo>
                <a:lnTo>
                  <a:pt x="205435" y="147662"/>
                </a:lnTo>
                <a:lnTo>
                  <a:pt x="205435" y="147891"/>
                </a:lnTo>
                <a:lnTo>
                  <a:pt x="220027" y="170789"/>
                </a:lnTo>
                <a:lnTo>
                  <a:pt x="235458" y="181279"/>
                </a:lnTo>
                <a:lnTo>
                  <a:pt x="242836" y="186309"/>
                </a:lnTo>
                <a:lnTo>
                  <a:pt x="272796" y="192024"/>
                </a:lnTo>
                <a:lnTo>
                  <a:pt x="278066" y="191947"/>
                </a:lnTo>
                <a:lnTo>
                  <a:pt x="286410" y="191820"/>
                </a:lnTo>
                <a:lnTo>
                  <a:pt x="292506" y="191731"/>
                </a:lnTo>
                <a:lnTo>
                  <a:pt x="304800" y="189649"/>
                </a:lnTo>
                <a:lnTo>
                  <a:pt x="314706" y="184048"/>
                </a:lnTo>
                <a:lnTo>
                  <a:pt x="327660" y="172974"/>
                </a:lnTo>
                <a:lnTo>
                  <a:pt x="314706" y="149352"/>
                </a:lnTo>
                <a:lnTo>
                  <a:pt x="311734" y="151498"/>
                </a:lnTo>
                <a:lnTo>
                  <a:pt x="303555" y="156210"/>
                </a:lnTo>
                <a:lnTo>
                  <a:pt x="291236" y="160934"/>
                </a:lnTo>
                <a:lnTo>
                  <a:pt x="275844" y="163068"/>
                </a:lnTo>
                <a:lnTo>
                  <a:pt x="261061" y="160782"/>
                </a:lnTo>
                <a:lnTo>
                  <a:pt x="248500" y="153835"/>
                </a:lnTo>
                <a:lnTo>
                  <a:pt x="239509" y="142176"/>
                </a:lnTo>
                <a:lnTo>
                  <a:pt x="235458" y="125730"/>
                </a:lnTo>
                <a:lnTo>
                  <a:pt x="236220" y="125730"/>
                </a:lnTo>
                <a:lnTo>
                  <a:pt x="294779" y="125730"/>
                </a:lnTo>
                <a:lnTo>
                  <a:pt x="328422" y="125730"/>
                </a:lnTo>
                <a:lnTo>
                  <a:pt x="329184" y="118110"/>
                </a:lnTo>
                <a:lnTo>
                  <a:pt x="329184" y="113538"/>
                </a:lnTo>
                <a:close/>
              </a:path>
              <a:path w="1549400" h="241935">
                <a:moveTo>
                  <a:pt x="499110" y="120396"/>
                </a:moveTo>
                <a:lnTo>
                  <a:pt x="494944" y="91973"/>
                </a:lnTo>
                <a:lnTo>
                  <a:pt x="483006" y="69532"/>
                </a:lnTo>
                <a:lnTo>
                  <a:pt x="464820" y="55422"/>
                </a:lnTo>
                <a:lnTo>
                  <a:pt x="464820" y="121158"/>
                </a:lnTo>
                <a:lnTo>
                  <a:pt x="462140" y="138988"/>
                </a:lnTo>
                <a:lnTo>
                  <a:pt x="454914" y="152120"/>
                </a:lnTo>
                <a:lnTo>
                  <a:pt x="444246" y="160274"/>
                </a:lnTo>
                <a:lnTo>
                  <a:pt x="431292" y="163068"/>
                </a:lnTo>
                <a:lnTo>
                  <a:pt x="416725" y="159524"/>
                </a:lnTo>
                <a:lnTo>
                  <a:pt x="406234" y="150114"/>
                </a:lnTo>
                <a:lnTo>
                  <a:pt x="399884" y="136715"/>
                </a:lnTo>
                <a:lnTo>
                  <a:pt x="397764" y="121158"/>
                </a:lnTo>
                <a:lnTo>
                  <a:pt x="400646" y="102082"/>
                </a:lnTo>
                <a:lnTo>
                  <a:pt x="408330" y="89065"/>
                </a:lnTo>
                <a:lnTo>
                  <a:pt x="419290" y="81622"/>
                </a:lnTo>
                <a:lnTo>
                  <a:pt x="432054" y="79248"/>
                </a:lnTo>
                <a:lnTo>
                  <a:pt x="445528" y="82156"/>
                </a:lnTo>
                <a:lnTo>
                  <a:pt x="455866" y="90487"/>
                </a:lnTo>
                <a:lnTo>
                  <a:pt x="462483" y="103682"/>
                </a:lnTo>
                <a:lnTo>
                  <a:pt x="464820" y="121158"/>
                </a:lnTo>
                <a:lnTo>
                  <a:pt x="464820" y="55422"/>
                </a:lnTo>
                <a:lnTo>
                  <a:pt x="464058" y="54825"/>
                </a:lnTo>
                <a:lnTo>
                  <a:pt x="438912" y="49530"/>
                </a:lnTo>
                <a:lnTo>
                  <a:pt x="420649" y="49898"/>
                </a:lnTo>
                <a:lnTo>
                  <a:pt x="410044" y="52387"/>
                </a:lnTo>
                <a:lnTo>
                  <a:pt x="403009" y="59182"/>
                </a:lnTo>
                <a:lnTo>
                  <a:pt x="395478" y="72390"/>
                </a:lnTo>
                <a:lnTo>
                  <a:pt x="394716" y="72390"/>
                </a:lnTo>
                <a:lnTo>
                  <a:pt x="395478" y="69342"/>
                </a:lnTo>
                <a:lnTo>
                  <a:pt x="395478" y="58674"/>
                </a:lnTo>
                <a:lnTo>
                  <a:pt x="391668" y="53340"/>
                </a:lnTo>
                <a:lnTo>
                  <a:pt x="344424" y="53340"/>
                </a:lnTo>
                <a:lnTo>
                  <a:pt x="344424" y="78486"/>
                </a:lnTo>
                <a:lnTo>
                  <a:pt x="362712" y="78486"/>
                </a:lnTo>
                <a:lnTo>
                  <a:pt x="364998" y="80772"/>
                </a:lnTo>
                <a:lnTo>
                  <a:pt x="364998" y="216408"/>
                </a:lnTo>
                <a:lnTo>
                  <a:pt x="345948" y="216408"/>
                </a:lnTo>
                <a:lnTo>
                  <a:pt x="345948" y="241554"/>
                </a:lnTo>
                <a:lnTo>
                  <a:pt x="364998" y="241554"/>
                </a:lnTo>
                <a:lnTo>
                  <a:pt x="394716" y="241554"/>
                </a:lnTo>
                <a:lnTo>
                  <a:pt x="397764" y="241554"/>
                </a:lnTo>
                <a:lnTo>
                  <a:pt x="418338" y="241554"/>
                </a:lnTo>
                <a:lnTo>
                  <a:pt x="418338" y="216408"/>
                </a:lnTo>
                <a:lnTo>
                  <a:pt x="398526" y="216408"/>
                </a:lnTo>
                <a:lnTo>
                  <a:pt x="398526" y="177546"/>
                </a:lnTo>
                <a:lnTo>
                  <a:pt x="397764" y="172974"/>
                </a:lnTo>
                <a:lnTo>
                  <a:pt x="398526" y="172974"/>
                </a:lnTo>
                <a:lnTo>
                  <a:pt x="400837" y="175958"/>
                </a:lnTo>
                <a:lnTo>
                  <a:pt x="407949" y="182499"/>
                </a:lnTo>
                <a:lnTo>
                  <a:pt x="420052" y="189052"/>
                </a:lnTo>
                <a:lnTo>
                  <a:pt x="437388" y="192024"/>
                </a:lnTo>
                <a:lnTo>
                  <a:pt x="462140" y="186944"/>
                </a:lnTo>
                <a:lnTo>
                  <a:pt x="464820" y="184962"/>
                </a:lnTo>
                <a:lnTo>
                  <a:pt x="481672" y="172504"/>
                </a:lnTo>
                <a:lnTo>
                  <a:pt x="494499" y="149923"/>
                </a:lnTo>
                <a:lnTo>
                  <a:pt x="499110" y="120396"/>
                </a:lnTo>
                <a:close/>
              </a:path>
              <a:path w="1549400" h="241935">
                <a:moveTo>
                  <a:pt x="649986" y="163068"/>
                </a:moveTo>
                <a:lnTo>
                  <a:pt x="633984" y="163068"/>
                </a:lnTo>
                <a:lnTo>
                  <a:pt x="631698" y="160782"/>
                </a:lnTo>
                <a:lnTo>
                  <a:pt x="631698" y="103632"/>
                </a:lnTo>
                <a:lnTo>
                  <a:pt x="628142" y="80391"/>
                </a:lnTo>
                <a:lnTo>
                  <a:pt x="617601" y="63436"/>
                </a:lnTo>
                <a:lnTo>
                  <a:pt x="600189" y="53060"/>
                </a:lnTo>
                <a:lnTo>
                  <a:pt x="576783" y="49644"/>
                </a:lnTo>
                <a:lnTo>
                  <a:pt x="565111" y="49682"/>
                </a:lnTo>
                <a:lnTo>
                  <a:pt x="557225" y="49796"/>
                </a:lnTo>
                <a:lnTo>
                  <a:pt x="545401" y="51625"/>
                </a:lnTo>
                <a:lnTo>
                  <a:pt x="535559" y="56603"/>
                </a:lnTo>
                <a:lnTo>
                  <a:pt x="522732" y="66294"/>
                </a:lnTo>
                <a:lnTo>
                  <a:pt x="534924" y="89916"/>
                </a:lnTo>
                <a:lnTo>
                  <a:pt x="538086" y="87896"/>
                </a:lnTo>
                <a:lnTo>
                  <a:pt x="546544" y="83439"/>
                </a:lnTo>
                <a:lnTo>
                  <a:pt x="558546" y="79057"/>
                </a:lnTo>
                <a:lnTo>
                  <a:pt x="559003" y="78955"/>
                </a:lnTo>
                <a:lnTo>
                  <a:pt x="573024" y="76962"/>
                </a:lnTo>
                <a:lnTo>
                  <a:pt x="583057" y="78092"/>
                </a:lnTo>
                <a:lnTo>
                  <a:pt x="591019" y="81915"/>
                </a:lnTo>
                <a:lnTo>
                  <a:pt x="596265" y="89179"/>
                </a:lnTo>
                <a:lnTo>
                  <a:pt x="598170" y="100584"/>
                </a:lnTo>
                <a:lnTo>
                  <a:pt x="598170" y="105156"/>
                </a:lnTo>
                <a:lnTo>
                  <a:pt x="598170" y="125730"/>
                </a:lnTo>
                <a:lnTo>
                  <a:pt x="598170" y="130302"/>
                </a:lnTo>
                <a:lnTo>
                  <a:pt x="595871" y="142976"/>
                </a:lnTo>
                <a:lnTo>
                  <a:pt x="589495" y="154495"/>
                </a:lnTo>
                <a:lnTo>
                  <a:pt x="579843" y="162877"/>
                </a:lnTo>
                <a:lnTo>
                  <a:pt x="567690" y="166116"/>
                </a:lnTo>
                <a:lnTo>
                  <a:pt x="559003" y="164655"/>
                </a:lnTo>
                <a:lnTo>
                  <a:pt x="557225" y="163576"/>
                </a:lnTo>
                <a:lnTo>
                  <a:pt x="552437" y="160540"/>
                </a:lnTo>
                <a:lnTo>
                  <a:pt x="548500" y="154876"/>
                </a:lnTo>
                <a:lnTo>
                  <a:pt x="547116" y="147828"/>
                </a:lnTo>
                <a:lnTo>
                  <a:pt x="552437" y="135699"/>
                </a:lnTo>
                <a:lnTo>
                  <a:pt x="565111" y="129070"/>
                </a:lnTo>
                <a:lnTo>
                  <a:pt x="579843" y="126365"/>
                </a:lnTo>
                <a:lnTo>
                  <a:pt x="580224" y="126301"/>
                </a:lnTo>
                <a:lnTo>
                  <a:pt x="587311" y="125984"/>
                </a:lnTo>
                <a:lnTo>
                  <a:pt x="589788" y="125869"/>
                </a:lnTo>
                <a:lnTo>
                  <a:pt x="591019" y="125818"/>
                </a:lnTo>
                <a:lnTo>
                  <a:pt x="598170" y="125730"/>
                </a:lnTo>
                <a:lnTo>
                  <a:pt x="598170" y="105156"/>
                </a:lnTo>
                <a:lnTo>
                  <a:pt x="543687" y="112306"/>
                </a:lnTo>
                <a:lnTo>
                  <a:pt x="513588" y="150876"/>
                </a:lnTo>
                <a:lnTo>
                  <a:pt x="517283" y="168884"/>
                </a:lnTo>
                <a:lnTo>
                  <a:pt x="527202" y="181737"/>
                </a:lnTo>
                <a:lnTo>
                  <a:pt x="541553" y="189458"/>
                </a:lnTo>
                <a:lnTo>
                  <a:pt x="546544" y="190207"/>
                </a:lnTo>
                <a:lnTo>
                  <a:pt x="547116" y="190296"/>
                </a:lnTo>
                <a:lnTo>
                  <a:pt x="558546" y="192024"/>
                </a:lnTo>
                <a:lnTo>
                  <a:pt x="565111" y="191884"/>
                </a:lnTo>
                <a:lnTo>
                  <a:pt x="568871" y="191795"/>
                </a:lnTo>
                <a:lnTo>
                  <a:pt x="573024" y="191693"/>
                </a:lnTo>
                <a:lnTo>
                  <a:pt x="576783" y="191617"/>
                </a:lnTo>
                <a:lnTo>
                  <a:pt x="587311" y="188696"/>
                </a:lnTo>
                <a:lnTo>
                  <a:pt x="594118" y="180784"/>
                </a:lnTo>
                <a:lnTo>
                  <a:pt x="598170" y="171983"/>
                </a:lnTo>
                <a:lnTo>
                  <a:pt x="601218" y="165354"/>
                </a:lnTo>
                <a:lnTo>
                  <a:pt x="600456" y="168402"/>
                </a:lnTo>
                <a:lnTo>
                  <a:pt x="600456" y="182118"/>
                </a:lnTo>
                <a:lnTo>
                  <a:pt x="601218" y="182994"/>
                </a:lnTo>
                <a:lnTo>
                  <a:pt x="605790" y="188214"/>
                </a:lnTo>
                <a:lnTo>
                  <a:pt x="649986" y="188214"/>
                </a:lnTo>
                <a:lnTo>
                  <a:pt x="649986" y="163068"/>
                </a:lnTo>
                <a:close/>
              </a:path>
              <a:path w="1549400" h="241935">
                <a:moveTo>
                  <a:pt x="766572" y="51816"/>
                </a:moveTo>
                <a:lnTo>
                  <a:pt x="763524" y="51054"/>
                </a:lnTo>
                <a:lnTo>
                  <a:pt x="760476" y="51054"/>
                </a:lnTo>
                <a:lnTo>
                  <a:pt x="745985" y="53733"/>
                </a:lnTo>
                <a:lnTo>
                  <a:pt x="733704" y="61061"/>
                </a:lnTo>
                <a:lnTo>
                  <a:pt x="724141" y="71958"/>
                </a:lnTo>
                <a:lnTo>
                  <a:pt x="717804" y="85344"/>
                </a:lnTo>
                <a:lnTo>
                  <a:pt x="717042" y="85344"/>
                </a:lnTo>
                <a:lnTo>
                  <a:pt x="717804" y="82296"/>
                </a:lnTo>
                <a:lnTo>
                  <a:pt x="717804" y="57150"/>
                </a:lnTo>
                <a:lnTo>
                  <a:pt x="710946" y="53340"/>
                </a:lnTo>
                <a:lnTo>
                  <a:pt x="663702" y="53340"/>
                </a:lnTo>
                <a:lnTo>
                  <a:pt x="663702" y="78486"/>
                </a:lnTo>
                <a:lnTo>
                  <a:pt x="682752" y="78486"/>
                </a:lnTo>
                <a:lnTo>
                  <a:pt x="685038" y="80772"/>
                </a:lnTo>
                <a:lnTo>
                  <a:pt x="685038" y="163068"/>
                </a:lnTo>
                <a:lnTo>
                  <a:pt x="665226" y="163068"/>
                </a:lnTo>
                <a:lnTo>
                  <a:pt x="665226" y="188214"/>
                </a:lnTo>
                <a:lnTo>
                  <a:pt x="685038" y="188214"/>
                </a:lnTo>
                <a:lnTo>
                  <a:pt x="717042" y="188214"/>
                </a:lnTo>
                <a:lnTo>
                  <a:pt x="719328" y="188214"/>
                </a:lnTo>
                <a:lnTo>
                  <a:pt x="738378" y="188214"/>
                </a:lnTo>
                <a:lnTo>
                  <a:pt x="738378" y="163068"/>
                </a:lnTo>
                <a:lnTo>
                  <a:pt x="719328" y="163068"/>
                </a:lnTo>
                <a:lnTo>
                  <a:pt x="719328" y="133350"/>
                </a:lnTo>
                <a:lnTo>
                  <a:pt x="721537" y="115011"/>
                </a:lnTo>
                <a:lnTo>
                  <a:pt x="728472" y="99161"/>
                </a:lnTo>
                <a:lnTo>
                  <a:pt x="740537" y="88023"/>
                </a:lnTo>
                <a:lnTo>
                  <a:pt x="758190" y="83820"/>
                </a:lnTo>
                <a:lnTo>
                  <a:pt x="763524" y="83820"/>
                </a:lnTo>
                <a:lnTo>
                  <a:pt x="766572" y="84582"/>
                </a:lnTo>
                <a:lnTo>
                  <a:pt x="766572" y="51816"/>
                </a:lnTo>
                <a:close/>
              </a:path>
              <a:path w="1549400" h="241935">
                <a:moveTo>
                  <a:pt x="861060" y="160782"/>
                </a:moveTo>
                <a:lnTo>
                  <a:pt x="858774" y="161544"/>
                </a:lnTo>
                <a:lnTo>
                  <a:pt x="855726" y="161544"/>
                </a:lnTo>
                <a:lnTo>
                  <a:pt x="847255" y="160705"/>
                </a:lnTo>
                <a:lnTo>
                  <a:pt x="838288" y="157073"/>
                </a:lnTo>
                <a:lnTo>
                  <a:pt x="831176" y="149009"/>
                </a:lnTo>
                <a:lnTo>
                  <a:pt x="828294" y="134874"/>
                </a:lnTo>
                <a:lnTo>
                  <a:pt x="828294" y="78486"/>
                </a:lnTo>
                <a:lnTo>
                  <a:pt x="858774" y="78486"/>
                </a:lnTo>
                <a:lnTo>
                  <a:pt x="858774" y="53340"/>
                </a:lnTo>
                <a:lnTo>
                  <a:pt x="828294" y="53340"/>
                </a:lnTo>
                <a:lnTo>
                  <a:pt x="828294" y="16002"/>
                </a:lnTo>
                <a:lnTo>
                  <a:pt x="795528" y="16002"/>
                </a:lnTo>
                <a:lnTo>
                  <a:pt x="795528" y="53340"/>
                </a:lnTo>
                <a:lnTo>
                  <a:pt x="773430" y="53340"/>
                </a:lnTo>
                <a:lnTo>
                  <a:pt x="773430" y="78486"/>
                </a:lnTo>
                <a:lnTo>
                  <a:pt x="794766" y="78486"/>
                </a:lnTo>
                <a:lnTo>
                  <a:pt x="794766" y="138684"/>
                </a:lnTo>
                <a:lnTo>
                  <a:pt x="800887" y="165633"/>
                </a:lnTo>
                <a:lnTo>
                  <a:pt x="815809" y="181076"/>
                </a:lnTo>
                <a:lnTo>
                  <a:pt x="834301" y="188087"/>
                </a:lnTo>
                <a:lnTo>
                  <a:pt x="851154" y="189738"/>
                </a:lnTo>
                <a:lnTo>
                  <a:pt x="857250" y="189738"/>
                </a:lnTo>
                <a:lnTo>
                  <a:pt x="861060" y="188976"/>
                </a:lnTo>
                <a:lnTo>
                  <a:pt x="861060" y="160782"/>
                </a:lnTo>
                <a:close/>
              </a:path>
              <a:path w="1549400" h="241935">
                <a:moveTo>
                  <a:pt x="1124712" y="163068"/>
                </a:moveTo>
                <a:lnTo>
                  <a:pt x="1105662" y="163068"/>
                </a:lnTo>
                <a:lnTo>
                  <a:pt x="1105662" y="101346"/>
                </a:lnTo>
                <a:lnTo>
                  <a:pt x="1102728" y="78143"/>
                </a:lnTo>
                <a:lnTo>
                  <a:pt x="1094232" y="62014"/>
                </a:lnTo>
                <a:lnTo>
                  <a:pt x="1080579" y="52590"/>
                </a:lnTo>
                <a:lnTo>
                  <a:pt x="1062228" y="49530"/>
                </a:lnTo>
                <a:lnTo>
                  <a:pt x="1046911" y="51930"/>
                </a:lnTo>
                <a:lnTo>
                  <a:pt x="1033462" y="58394"/>
                </a:lnTo>
                <a:lnTo>
                  <a:pt x="1022578" y="67856"/>
                </a:lnTo>
                <a:lnTo>
                  <a:pt x="1014984" y="79248"/>
                </a:lnTo>
                <a:lnTo>
                  <a:pt x="1014222" y="79248"/>
                </a:lnTo>
                <a:lnTo>
                  <a:pt x="1009129" y="65608"/>
                </a:lnTo>
                <a:lnTo>
                  <a:pt x="1000975" y="56388"/>
                </a:lnTo>
                <a:lnTo>
                  <a:pt x="990104" y="51181"/>
                </a:lnTo>
                <a:lnTo>
                  <a:pt x="977023" y="49555"/>
                </a:lnTo>
                <a:lnTo>
                  <a:pt x="976884" y="49530"/>
                </a:lnTo>
                <a:lnTo>
                  <a:pt x="961377" y="52374"/>
                </a:lnTo>
                <a:lnTo>
                  <a:pt x="948309" y="59626"/>
                </a:lnTo>
                <a:lnTo>
                  <a:pt x="938085" y="69469"/>
                </a:lnTo>
                <a:lnTo>
                  <a:pt x="931164" y="80010"/>
                </a:lnTo>
                <a:lnTo>
                  <a:pt x="930402" y="80010"/>
                </a:lnTo>
                <a:lnTo>
                  <a:pt x="931164" y="76962"/>
                </a:lnTo>
                <a:lnTo>
                  <a:pt x="931164" y="57912"/>
                </a:lnTo>
                <a:lnTo>
                  <a:pt x="925068" y="53340"/>
                </a:lnTo>
                <a:lnTo>
                  <a:pt x="878586" y="53340"/>
                </a:lnTo>
                <a:lnTo>
                  <a:pt x="878586" y="78486"/>
                </a:lnTo>
                <a:lnTo>
                  <a:pt x="896874" y="78486"/>
                </a:lnTo>
                <a:lnTo>
                  <a:pt x="899160" y="80010"/>
                </a:lnTo>
                <a:lnTo>
                  <a:pt x="899160" y="163068"/>
                </a:lnTo>
                <a:lnTo>
                  <a:pt x="879348" y="163068"/>
                </a:lnTo>
                <a:lnTo>
                  <a:pt x="879348" y="188214"/>
                </a:lnTo>
                <a:lnTo>
                  <a:pt x="899160" y="188214"/>
                </a:lnTo>
                <a:lnTo>
                  <a:pt x="930402" y="188214"/>
                </a:lnTo>
                <a:lnTo>
                  <a:pt x="932688" y="188214"/>
                </a:lnTo>
                <a:lnTo>
                  <a:pt x="951738" y="188214"/>
                </a:lnTo>
                <a:lnTo>
                  <a:pt x="951738" y="163068"/>
                </a:lnTo>
                <a:lnTo>
                  <a:pt x="932688" y="163068"/>
                </a:lnTo>
                <a:lnTo>
                  <a:pt x="932688" y="130302"/>
                </a:lnTo>
                <a:lnTo>
                  <a:pt x="934732" y="112280"/>
                </a:lnTo>
                <a:lnTo>
                  <a:pt x="941070" y="96393"/>
                </a:lnTo>
                <a:lnTo>
                  <a:pt x="951966" y="85090"/>
                </a:lnTo>
                <a:lnTo>
                  <a:pt x="967740" y="80772"/>
                </a:lnTo>
                <a:lnTo>
                  <a:pt x="976884" y="82880"/>
                </a:lnTo>
                <a:lnTo>
                  <a:pt x="977023" y="82905"/>
                </a:lnTo>
                <a:lnTo>
                  <a:pt x="982599" y="88684"/>
                </a:lnTo>
                <a:lnTo>
                  <a:pt x="985304" y="97167"/>
                </a:lnTo>
                <a:lnTo>
                  <a:pt x="986028" y="107442"/>
                </a:lnTo>
                <a:lnTo>
                  <a:pt x="986028" y="188214"/>
                </a:lnTo>
                <a:lnTo>
                  <a:pt x="1018794" y="188214"/>
                </a:lnTo>
                <a:lnTo>
                  <a:pt x="1038606" y="188214"/>
                </a:lnTo>
                <a:lnTo>
                  <a:pt x="1038606" y="163068"/>
                </a:lnTo>
                <a:lnTo>
                  <a:pt x="1018794" y="163068"/>
                </a:lnTo>
                <a:lnTo>
                  <a:pt x="1018794" y="128778"/>
                </a:lnTo>
                <a:lnTo>
                  <a:pt x="1038606" y="84861"/>
                </a:lnTo>
                <a:lnTo>
                  <a:pt x="1053846" y="80772"/>
                </a:lnTo>
                <a:lnTo>
                  <a:pt x="1063129" y="82804"/>
                </a:lnTo>
                <a:lnTo>
                  <a:pt x="1068705" y="88392"/>
                </a:lnTo>
                <a:lnTo>
                  <a:pt x="1071410" y="96850"/>
                </a:lnTo>
                <a:lnTo>
                  <a:pt x="1072134" y="107442"/>
                </a:lnTo>
                <a:lnTo>
                  <a:pt x="1072134" y="188214"/>
                </a:lnTo>
                <a:lnTo>
                  <a:pt x="1124712" y="188214"/>
                </a:lnTo>
                <a:lnTo>
                  <a:pt x="1124712" y="163068"/>
                </a:lnTo>
                <a:close/>
              </a:path>
              <a:path w="1549400" h="241935">
                <a:moveTo>
                  <a:pt x="1267206" y="113538"/>
                </a:moveTo>
                <a:lnTo>
                  <a:pt x="1263256" y="88760"/>
                </a:lnTo>
                <a:lnTo>
                  <a:pt x="1251673" y="68389"/>
                </a:lnTo>
                <a:lnTo>
                  <a:pt x="1232801" y="54610"/>
                </a:lnTo>
                <a:lnTo>
                  <a:pt x="1232801" y="105397"/>
                </a:lnTo>
                <a:lnTo>
                  <a:pt x="1232801" y="105918"/>
                </a:lnTo>
                <a:lnTo>
                  <a:pt x="1173480" y="105918"/>
                </a:lnTo>
                <a:lnTo>
                  <a:pt x="1177417" y="93560"/>
                </a:lnTo>
                <a:lnTo>
                  <a:pt x="1184427" y="84201"/>
                </a:lnTo>
                <a:lnTo>
                  <a:pt x="1194155" y="78282"/>
                </a:lnTo>
                <a:lnTo>
                  <a:pt x="1206246" y="76200"/>
                </a:lnTo>
                <a:lnTo>
                  <a:pt x="1216088" y="78168"/>
                </a:lnTo>
                <a:lnTo>
                  <a:pt x="1224432" y="83921"/>
                </a:lnTo>
                <a:lnTo>
                  <a:pt x="1230350" y="93243"/>
                </a:lnTo>
                <a:lnTo>
                  <a:pt x="1232801" y="105397"/>
                </a:lnTo>
                <a:lnTo>
                  <a:pt x="1232801" y="54610"/>
                </a:lnTo>
                <a:lnTo>
                  <a:pt x="1179245" y="54825"/>
                </a:lnTo>
                <a:lnTo>
                  <a:pt x="1143457" y="91973"/>
                </a:lnTo>
                <a:lnTo>
                  <a:pt x="1138428" y="120396"/>
                </a:lnTo>
                <a:lnTo>
                  <a:pt x="1143457" y="147662"/>
                </a:lnTo>
                <a:lnTo>
                  <a:pt x="1143457" y="147891"/>
                </a:lnTo>
                <a:lnTo>
                  <a:pt x="1158049" y="170789"/>
                </a:lnTo>
                <a:lnTo>
                  <a:pt x="1172718" y="180759"/>
                </a:lnTo>
                <a:lnTo>
                  <a:pt x="1180858" y="186309"/>
                </a:lnTo>
                <a:lnTo>
                  <a:pt x="1210818" y="192024"/>
                </a:lnTo>
                <a:lnTo>
                  <a:pt x="1216088" y="191947"/>
                </a:lnTo>
                <a:lnTo>
                  <a:pt x="1224432" y="191820"/>
                </a:lnTo>
                <a:lnTo>
                  <a:pt x="1230515" y="191731"/>
                </a:lnTo>
                <a:lnTo>
                  <a:pt x="1242720" y="189649"/>
                </a:lnTo>
                <a:lnTo>
                  <a:pt x="1252499" y="183997"/>
                </a:lnTo>
                <a:lnTo>
                  <a:pt x="1264920" y="172974"/>
                </a:lnTo>
                <a:lnTo>
                  <a:pt x="1252728" y="149352"/>
                </a:lnTo>
                <a:lnTo>
                  <a:pt x="1249527" y="151498"/>
                </a:lnTo>
                <a:lnTo>
                  <a:pt x="1240917" y="156210"/>
                </a:lnTo>
                <a:lnTo>
                  <a:pt x="1228293" y="160934"/>
                </a:lnTo>
                <a:lnTo>
                  <a:pt x="1213104" y="163068"/>
                </a:lnTo>
                <a:lnTo>
                  <a:pt x="1198321" y="160782"/>
                </a:lnTo>
                <a:lnTo>
                  <a:pt x="1185760" y="153835"/>
                </a:lnTo>
                <a:lnTo>
                  <a:pt x="1176769" y="142176"/>
                </a:lnTo>
                <a:lnTo>
                  <a:pt x="1172718" y="125730"/>
                </a:lnTo>
                <a:lnTo>
                  <a:pt x="1173480" y="125730"/>
                </a:lnTo>
                <a:lnTo>
                  <a:pt x="1232801" y="125730"/>
                </a:lnTo>
                <a:lnTo>
                  <a:pt x="1266444" y="125730"/>
                </a:lnTo>
                <a:lnTo>
                  <a:pt x="1267206" y="118110"/>
                </a:lnTo>
                <a:lnTo>
                  <a:pt x="1267206" y="113538"/>
                </a:lnTo>
                <a:close/>
              </a:path>
              <a:path w="1549400" h="241935">
                <a:moveTo>
                  <a:pt x="1453134" y="163068"/>
                </a:moveTo>
                <a:lnTo>
                  <a:pt x="1432560" y="163068"/>
                </a:lnTo>
                <a:lnTo>
                  <a:pt x="1432560" y="101346"/>
                </a:lnTo>
                <a:lnTo>
                  <a:pt x="1429613" y="78143"/>
                </a:lnTo>
                <a:lnTo>
                  <a:pt x="1421028" y="62014"/>
                </a:lnTo>
                <a:lnTo>
                  <a:pt x="1407160" y="52590"/>
                </a:lnTo>
                <a:lnTo>
                  <a:pt x="1388859" y="49618"/>
                </a:lnTo>
                <a:lnTo>
                  <a:pt x="1388364" y="49530"/>
                </a:lnTo>
                <a:lnTo>
                  <a:pt x="1366253" y="53759"/>
                </a:lnTo>
                <a:lnTo>
                  <a:pt x="1350924" y="63347"/>
                </a:lnTo>
                <a:lnTo>
                  <a:pt x="1341742" y="73647"/>
                </a:lnTo>
                <a:lnTo>
                  <a:pt x="1338072" y="80010"/>
                </a:lnTo>
                <a:lnTo>
                  <a:pt x="1337310" y="80010"/>
                </a:lnTo>
                <a:lnTo>
                  <a:pt x="1338072" y="76962"/>
                </a:lnTo>
                <a:lnTo>
                  <a:pt x="1338072" y="57912"/>
                </a:lnTo>
                <a:lnTo>
                  <a:pt x="1332738" y="53340"/>
                </a:lnTo>
                <a:lnTo>
                  <a:pt x="1284732" y="53340"/>
                </a:lnTo>
                <a:lnTo>
                  <a:pt x="1284732" y="78486"/>
                </a:lnTo>
                <a:lnTo>
                  <a:pt x="1303782" y="78486"/>
                </a:lnTo>
                <a:lnTo>
                  <a:pt x="1306068" y="80772"/>
                </a:lnTo>
                <a:lnTo>
                  <a:pt x="1306068" y="163068"/>
                </a:lnTo>
                <a:lnTo>
                  <a:pt x="1286256" y="163068"/>
                </a:lnTo>
                <a:lnTo>
                  <a:pt x="1286256" y="188214"/>
                </a:lnTo>
                <a:lnTo>
                  <a:pt x="1306068" y="188214"/>
                </a:lnTo>
                <a:lnTo>
                  <a:pt x="1337310" y="188214"/>
                </a:lnTo>
                <a:lnTo>
                  <a:pt x="1339596" y="188214"/>
                </a:lnTo>
                <a:lnTo>
                  <a:pt x="1359408" y="188214"/>
                </a:lnTo>
                <a:lnTo>
                  <a:pt x="1359408" y="163068"/>
                </a:lnTo>
                <a:lnTo>
                  <a:pt x="1339596" y="163068"/>
                </a:lnTo>
                <a:lnTo>
                  <a:pt x="1339596" y="128016"/>
                </a:lnTo>
                <a:lnTo>
                  <a:pt x="1342237" y="110680"/>
                </a:lnTo>
                <a:lnTo>
                  <a:pt x="1349883" y="95542"/>
                </a:lnTo>
                <a:lnTo>
                  <a:pt x="1362087" y="84836"/>
                </a:lnTo>
                <a:lnTo>
                  <a:pt x="1378458" y="80772"/>
                </a:lnTo>
                <a:lnTo>
                  <a:pt x="1388364" y="82613"/>
                </a:lnTo>
                <a:lnTo>
                  <a:pt x="1388859" y="82702"/>
                </a:lnTo>
                <a:lnTo>
                  <a:pt x="1395412" y="88201"/>
                </a:lnTo>
                <a:lnTo>
                  <a:pt x="1398816" y="96850"/>
                </a:lnTo>
                <a:lnTo>
                  <a:pt x="1399794" y="108204"/>
                </a:lnTo>
                <a:lnTo>
                  <a:pt x="1399794" y="188214"/>
                </a:lnTo>
                <a:lnTo>
                  <a:pt x="1453134" y="188214"/>
                </a:lnTo>
                <a:lnTo>
                  <a:pt x="1453134" y="163068"/>
                </a:lnTo>
                <a:close/>
              </a:path>
              <a:path w="1549400" h="241935">
                <a:moveTo>
                  <a:pt x="1549146" y="160782"/>
                </a:moveTo>
                <a:lnTo>
                  <a:pt x="1546098" y="161544"/>
                </a:lnTo>
                <a:lnTo>
                  <a:pt x="1543050" y="161544"/>
                </a:lnTo>
                <a:lnTo>
                  <a:pt x="1534693" y="160705"/>
                </a:lnTo>
                <a:lnTo>
                  <a:pt x="1525993" y="157073"/>
                </a:lnTo>
                <a:lnTo>
                  <a:pt x="1519148" y="149009"/>
                </a:lnTo>
                <a:lnTo>
                  <a:pt x="1516380" y="134874"/>
                </a:lnTo>
                <a:lnTo>
                  <a:pt x="1516380" y="78486"/>
                </a:lnTo>
                <a:lnTo>
                  <a:pt x="1546098" y="78486"/>
                </a:lnTo>
                <a:lnTo>
                  <a:pt x="1546098" y="53340"/>
                </a:lnTo>
                <a:lnTo>
                  <a:pt x="1516380" y="53340"/>
                </a:lnTo>
                <a:lnTo>
                  <a:pt x="1516380" y="16002"/>
                </a:lnTo>
                <a:lnTo>
                  <a:pt x="1482852" y="16002"/>
                </a:lnTo>
                <a:lnTo>
                  <a:pt x="1482852" y="53340"/>
                </a:lnTo>
                <a:lnTo>
                  <a:pt x="1461516" y="53340"/>
                </a:lnTo>
                <a:lnTo>
                  <a:pt x="1461516" y="78486"/>
                </a:lnTo>
                <a:lnTo>
                  <a:pt x="1482090" y="78486"/>
                </a:lnTo>
                <a:lnTo>
                  <a:pt x="1482090" y="138684"/>
                </a:lnTo>
                <a:lnTo>
                  <a:pt x="1488338" y="165633"/>
                </a:lnTo>
                <a:lnTo>
                  <a:pt x="1503514" y="181076"/>
                </a:lnTo>
                <a:lnTo>
                  <a:pt x="1522272" y="188087"/>
                </a:lnTo>
                <a:lnTo>
                  <a:pt x="1539240" y="189738"/>
                </a:lnTo>
                <a:lnTo>
                  <a:pt x="1544574" y="189738"/>
                </a:lnTo>
                <a:lnTo>
                  <a:pt x="1549146" y="188976"/>
                </a:lnTo>
                <a:lnTo>
                  <a:pt x="1549146" y="160782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35802" y="2248661"/>
            <a:ext cx="252983" cy="195071"/>
          </a:xfrm>
          <a:prstGeom prst="rect">
            <a:avLst/>
          </a:prstGeom>
        </p:spPr>
      </p:pic>
      <p:grpSp>
        <p:nvGrp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68796" y="2251710"/>
            <a:ext cx="1322070" cy="192405"/>
            <a:chOff x="6368796" y="2251710"/>
            <a:chExt cx="1322070" cy="192405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8796" y="2251710"/>
              <a:ext cx="143255" cy="18821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531864" y="2251709"/>
              <a:ext cx="1159510" cy="192405"/>
            </a:xfrm>
            <a:custGeom>
              <a:avLst/>
              <a:gdLst/>
              <a:ahLst/>
              <a:cxnLst/>
              <a:rect l="l" t="t" r="r" b="b"/>
              <a:pathLst>
                <a:path w="1159509" h="192405">
                  <a:moveTo>
                    <a:pt x="151638" y="163068"/>
                  </a:moveTo>
                  <a:lnTo>
                    <a:pt x="136398" y="163068"/>
                  </a:lnTo>
                  <a:lnTo>
                    <a:pt x="134112" y="160782"/>
                  </a:lnTo>
                  <a:lnTo>
                    <a:pt x="134112" y="0"/>
                  </a:lnTo>
                  <a:lnTo>
                    <a:pt x="102108" y="0"/>
                  </a:lnTo>
                  <a:lnTo>
                    <a:pt x="102108" y="121158"/>
                  </a:lnTo>
                  <a:lnTo>
                    <a:pt x="99085" y="140246"/>
                  </a:lnTo>
                  <a:lnTo>
                    <a:pt x="91147" y="153263"/>
                  </a:lnTo>
                  <a:lnTo>
                    <a:pt x="79921" y="160705"/>
                  </a:lnTo>
                  <a:lnTo>
                    <a:pt x="67056" y="163068"/>
                  </a:lnTo>
                  <a:lnTo>
                    <a:pt x="53898" y="160045"/>
                  </a:lnTo>
                  <a:lnTo>
                    <a:pt x="43522" y="151447"/>
                  </a:lnTo>
                  <a:lnTo>
                    <a:pt x="36639" y="137833"/>
                  </a:lnTo>
                  <a:lnTo>
                    <a:pt x="36639" y="137401"/>
                  </a:lnTo>
                  <a:lnTo>
                    <a:pt x="34290" y="120396"/>
                  </a:lnTo>
                  <a:lnTo>
                    <a:pt x="36957" y="102717"/>
                  </a:lnTo>
                  <a:lnTo>
                    <a:pt x="44284" y="89827"/>
                  </a:lnTo>
                  <a:lnTo>
                    <a:pt x="55181" y="81927"/>
                  </a:lnTo>
                  <a:lnTo>
                    <a:pt x="68580" y="79248"/>
                  </a:lnTo>
                  <a:lnTo>
                    <a:pt x="83134" y="82804"/>
                  </a:lnTo>
                  <a:lnTo>
                    <a:pt x="93624" y="92202"/>
                  </a:lnTo>
                  <a:lnTo>
                    <a:pt x="99974" y="105613"/>
                  </a:lnTo>
                  <a:lnTo>
                    <a:pt x="101346" y="115608"/>
                  </a:lnTo>
                  <a:lnTo>
                    <a:pt x="102108" y="121158"/>
                  </a:lnTo>
                  <a:lnTo>
                    <a:pt x="102108" y="0"/>
                  </a:lnTo>
                  <a:lnTo>
                    <a:pt x="79921" y="0"/>
                  </a:lnTo>
                  <a:lnTo>
                    <a:pt x="79921" y="25146"/>
                  </a:lnTo>
                  <a:lnTo>
                    <a:pt x="101346" y="25146"/>
                  </a:lnTo>
                  <a:lnTo>
                    <a:pt x="101346" y="68580"/>
                  </a:lnTo>
                  <a:lnTo>
                    <a:pt x="61722" y="49530"/>
                  </a:lnTo>
                  <a:lnTo>
                    <a:pt x="36957" y="54546"/>
                  </a:lnTo>
                  <a:lnTo>
                    <a:pt x="36639" y="54610"/>
                  </a:lnTo>
                  <a:lnTo>
                    <a:pt x="17145" y="68961"/>
                  </a:lnTo>
                  <a:lnTo>
                    <a:pt x="4495" y="91325"/>
                  </a:lnTo>
                  <a:lnTo>
                    <a:pt x="0" y="120396"/>
                  </a:lnTo>
                  <a:lnTo>
                    <a:pt x="4140" y="149275"/>
                  </a:lnTo>
                  <a:lnTo>
                    <a:pt x="16002" y="171932"/>
                  </a:lnTo>
                  <a:lnTo>
                    <a:pt x="34290" y="186397"/>
                  </a:lnTo>
                  <a:lnTo>
                    <a:pt x="34709" y="186728"/>
                  </a:lnTo>
                  <a:lnTo>
                    <a:pt x="59436" y="192024"/>
                  </a:lnTo>
                  <a:lnTo>
                    <a:pt x="78981" y="191630"/>
                  </a:lnTo>
                  <a:lnTo>
                    <a:pt x="90106" y="188785"/>
                  </a:lnTo>
                  <a:lnTo>
                    <a:pt x="96939" y="181102"/>
                  </a:lnTo>
                  <a:lnTo>
                    <a:pt x="102108" y="169532"/>
                  </a:lnTo>
                  <a:lnTo>
                    <a:pt x="103632" y="166116"/>
                  </a:lnTo>
                  <a:lnTo>
                    <a:pt x="104394" y="166116"/>
                  </a:lnTo>
                  <a:lnTo>
                    <a:pt x="103632" y="169164"/>
                  </a:lnTo>
                  <a:lnTo>
                    <a:pt x="103632" y="182118"/>
                  </a:lnTo>
                  <a:lnTo>
                    <a:pt x="104394" y="183134"/>
                  </a:lnTo>
                  <a:lnTo>
                    <a:pt x="108204" y="188214"/>
                  </a:lnTo>
                  <a:lnTo>
                    <a:pt x="151638" y="188214"/>
                  </a:lnTo>
                  <a:lnTo>
                    <a:pt x="151638" y="163068"/>
                  </a:lnTo>
                  <a:close/>
                </a:path>
                <a:path w="1159509" h="192405">
                  <a:moveTo>
                    <a:pt x="329184" y="163068"/>
                  </a:moveTo>
                  <a:lnTo>
                    <a:pt x="312420" y="163068"/>
                  </a:lnTo>
                  <a:lnTo>
                    <a:pt x="310134" y="160782"/>
                  </a:lnTo>
                  <a:lnTo>
                    <a:pt x="310134" y="53340"/>
                  </a:lnTo>
                  <a:lnTo>
                    <a:pt x="256794" y="53340"/>
                  </a:lnTo>
                  <a:lnTo>
                    <a:pt x="256794" y="78486"/>
                  </a:lnTo>
                  <a:lnTo>
                    <a:pt x="277368" y="78486"/>
                  </a:lnTo>
                  <a:lnTo>
                    <a:pt x="277368" y="112776"/>
                  </a:lnTo>
                  <a:lnTo>
                    <a:pt x="274726" y="130683"/>
                  </a:lnTo>
                  <a:lnTo>
                    <a:pt x="267169" y="146304"/>
                  </a:lnTo>
                  <a:lnTo>
                    <a:pt x="255181" y="157353"/>
                  </a:lnTo>
                  <a:lnTo>
                    <a:pt x="239268" y="161544"/>
                  </a:lnTo>
                  <a:lnTo>
                    <a:pt x="228854" y="159626"/>
                  </a:lnTo>
                  <a:lnTo>
                    <a:pt x="222313" y="154114"/>
                  </a:lnTo>
                  <a:lnTo>
                    <a:pt x="218897" y="145478"/>
                  </a:lnTo>
                  <a:lnTo>
                    <a:pt x="217932" y="134112"/>
                  </a:lnTo>
                  <a:lnTo>
                    <a:pt x="217932" y="53340"/>
                  </a:lnTo>
                  <a:lnTo>
                    <a:pt x="163830" y="53340"/>
                  </a:lnTo>
                  <a:lnTo>
                    <a:pt x="163830" y="78486"/>
                  </a:lnTo>
                  <a:lnTo>
                    <a:pt x="184404" y="78486"/>
                  </a:lnTo>
                  <a:lnTo>
                    <a:pt x="184404" y="140208"/>
                  </a:lnTo>
                  <a:lnTo>
                    <a:pt x="187553" y="164058"/>
                  </a:lnTo>
                  <a:lnTo>
                    <a:pt x="196494" y="180124"/>
                  </a:lnTo>
                  <a:lnTo>
                    <a:pt x="210439" y="189179"/>
                  </a:lnTo>
                  <a:lnTo>
                    <a:pt x="228600" y="192024"/>
                  </a:lnTo>
                  <a:lnTo>
                    <a:pt x="250583" y="187909"/>
                  </a:lnTo>
                  <a:lnTo>
                    <a:pt x="265645" y="178498"/>
                  </a:lnTo>
                  <a:lnTo>
                    <a:pt x="274561" y="168236"/>
                  </a:lnTo>
                  <a:lnTo>
                    <a:pt x="277368" y="162979"/>
                  </a:lnTo>
                  <a:lnTo>
                    <a:pt x="278130" y="161544"/>
                  </a:lnTo>
                  <a:lnTo>
                    <a:pt x="278892" y="161544"/>
                  </a:lnTo>
                  <a:lnTo>
                    <a:pt x="278892" y="182880"/>
                  </a:lnTo>
                  <a:lnTo>
                    <a:pt x="283464" y="188214"/>
                  </a:lnTo>
                  <a:lnTo>
                    <a:pt x="329184" y="188214"/>
                  </a:lnTo>
                  <a:lnTo>
                    <a:pt x="329184" y="163068"/>
                  </a:lnTo>
                  <a:close/>
                </a:path>
                <a:path w="1159509" h="192405">
                  <a:moveTo>
                    <a:pt x="473964" y="170688"/>
                  </a:moveTo>
                  <a:lnTo>
                    <a:pt x="461772" y="147066"/>
                  </a:lnTo>
                  <a:lnTo>
                    <a:pt x="455002" y="152146"/>
                  </a:lnTo>
                  <a:lnTo>
                    <a:pt x="445389" y="157353"/>
                  </a:lnTo>
                  <a:lnTo>
                    <a:pt x="433476" y="161429"/>
                  </a:lnTo>
                  <a:lnTo>
                    <a:pt x="419862" y="163068"/>
                  </a:lnTo>
                  <a:lnTo>
                    <a:pt x="403542" y="160261"/>
                  </a:lnTo>
                  <a:lnTo>
                    <a:pt x="389953" y="152019"/>
                  </a:lnTo>
                  <a:lnTo>
                    <a:pt x="380631" y="138645"/>
                  </a:lnTo>
                  <a:lnTo>
                    <a:pt x="377190" y="120396"/>
                  </a:lnTo>
                  <a:lnTo>
                    <a:pt x="380047" y="103251"/>
                  </a:lnTo>
                  <a:lnTo>
                    <a:pt x="388137" y="90017"/>
                  </a:lnTo>
                  <a:lnTo>
                    <a:pt x="400646" y="81508"/>
                  </a:lnTo>
                  <a:lnTo>
                    <a:pt x="416814" y="78486"/>
                  </a:lnTo>
                  <a:lnTo>
                    <a:pt x="425996" y="79235"/>
                  </a:lnTo>
                  <a:lnTo>
                    <a:pt x="434340" y="81534"/>
                  </a:lnTo>
                  <a:lnTo>
                    <a:pt x="440385" y="85559"/>
                  </a:lnTo>
                  <a:lnTo>
                    <a:pt x="442722" y="91440"/>
                  </a:lnTo>
                  <a:lnTo>
                    <a:pt x="442722" y="100584"/>
                  </a:lnTo>
                  <a:lnTo>
                    <a:pt x="471678" y="100584"/>
                  </a:lnTo>
                  <a:lnTo>
                    <a:pt x="471678" y="82296"/>
                  </a:lnTo>
                  <a:lnTo>
                    <a:pt x="466191" y="66890"/>
                  </a:lnTo>
                  <a:lnTo>
                    <a:pt x="452437" y="56769"/>
                  </a:lnTo>
                  <a:lnTo>
                    <a:pt x="434378" y="51231"/>
                  </a:lnTo>
                  <a:lnTo>
                    <a:pt x="416052" y="49530"/>
                  </a:lnTo>
                  <a:lnTo>
                    <a:pt x="387375" y="55054"/>
                  </a:lnTo>
                  <a:lnTo>
                    <a:pt x="364426" y="70205"/>
                  </a:lnTo>
                  <a:lnTo>
                    <a:pt x="349186" y="92938"/>
                  </a:lnTo>
                  <a:lnTo>
                    <a:pt x="343662" y="121158"/>
                  </a:lnTo>
                  <a:lnTo>
                    <a:pt x="349758" y="150558"/>
                  </a:lnTo>
                  <a:lnTo>
                    <a:pt x="366141" y="172885"/>
                  </a:lnTo>
                  <a:lnTo>
                    <a:pt x="389953" y="187071"/>
                  </a:lnTo>
                  <a:lnTo>
                    <a:pt x="418338" y="192024"/>
                  </a:lnTo>
                  <a:lnTo>
                    <a:pt x="436346" y="189979"/>
                  </a:lnTo>
                  <a:lnTo>
                    <a:pt x="452145" y="184785"/>
                  </a:lnTo>
                  <a:lnTo>
                    <a:pt x="464947" y="177888"/>
                  </a:lnTo>
                  <a:lnTo>
                    <a:pt x="473964" y="170688"/>
                  </a:lnTo>
                  <a:close/>
                </a:path>
                <a:path w="1159509" h="192405">
                  <a:moveTo>
                    <a:pt x="624078" y="163068"/>
                  </a:moveTo>
                  <a:lnTo>
                    <a:pt x="608076" y="163068"/>
                  </a:lnTo>
                  <a:lnTo>
                    <a:pt x="605790" y="160782"/>
                  </a:lnTo>
                  <a:lnTo>
                    <a:pt x="605790" y="103632"/>
                  </a:lnTo>
                  <a:lnTo>
                    <a:pt x="602221" y="80391"/>
                  </a:lnTo>
                  <a:lnTo>
                    <a:pt x="591591" y="63436"/>
                  </a:lnTo>
                  <a:lnTo>
                    <a:pt x="573963" y="53060"/>
                  </a:lnTo>
                  <a:lnTo>
                    <a:pt x="572262" y="52819"/>
                  </a:lnTo>
                  <a:lnTo>
                    <a:pt x="572262" y="125730"/>
                  </a:lnTo>
                  <a:lnTo>
                    <a:pt x="572262" y="130302"/>
                  </a:lnTo>
                  <a:lnTo>
                    <a:pt x="569950" y="142976"/>
                  </a:lnTo>
                  <a:lnTo>
                    <a:pt x="563499" y="154495"/>
                  </a:lnTo>
                  <a:lnTo>
                    <a:pt x="553605" y="162877"/>
                  </a:lnTo>
                  <a:lnTo>
                    <a:pt x="541020" y="166116"/>
                  </a:lnTo>
                  <a:lnTo>
                    <a:pt x="532472" y="164592"/>
                  </a:lnTo>
                  <a:lnTo>
                    <a:pt x="526630" y="160693"/>
                  </a:lnTo>
                  <a:lnTo>
                    <a:pt x="523113" y="154876"/>
                  </a:lnTo>
                  <a:lnTo>
                    <a:pt x="521970" y="147828"/>
                  </a:lnTo>
                  <a:lnTo>
                    <a:pt x="527062" y="135699"/>
                  </a:lnTo>
                  <a:lnTo>
                    <a:pt x="563880" y="125869"/>
                  </a:lnTo>
                  <a:lnTo>
                    <a:pt x="564730" y="125831"/>
                  </a:lnTo>
                  <a:lnTo>
                    <a:pt x="571500" y="125730"/>
                  </a:lnTo>
                  <a:lnTo>
                    <a:pt x="572262" y="125730"/>
                  </a:lnTo>
                  <a:lnTo>
                    <a:pt x="572262" y="52819"/>
                  </a:lnTo>
                  <a:lnTo>
                    <a:pt x="549402" y="49530"/>
                  </a:lnTo>
                  <a:lnTo>
                    <a:pt x="547116" y="49568"/>
                  </a:lnTo>
                  <a:lnTo>
                    <a:pt x="539305" y="49682"/>
                  </a:lnTo>
                  <a:lnTo>
                    <a:pt x="530567" y="49796"/>
                  </a:lnTo>
                  <a:lnTo>
                    <a:pt x="518820" y="51625"/>
                  </a:lnTo>
                  <a:lnTo>
                    <a:pt x="509206" y="56603"/>
                  </a:lnTo>
                  <a:lnTo>
                    <a:pt x="496824" y="66294"/>
                  </a:lnTo>
                  <a:lnTo>
                    <a:pt x="509016" y="89916"/>
                  </a:lnTo>
                  <a:lnTo>
                    <a:pt x="512064" y="87896"/>
                  </a:lnTo>
                  <a:lnTo>
                    <a:pt x="520344" y="83439"/>
                  </a:lnTo>
                  <a:lnTo>
                    <a:pt x="532472" y="78994"/>
                  </a:lnTo>
                  <a:lnTo>
                    <a:pt x="547116" y="76962"/>
                  </a:lnTo>
                  <a:lnTo>
                    <a:pt x="557022" y="78092"/>
                  </a:lnTo>
                  <a:lnTo>
                    <a:pt x="564730" y="81915"/>
                  </a:lnTo>
                  <a:lnTo>
                    <a:pt x="569722" y="89179"/>
                  </a:lnTo>
                  <a:lnTo>
                    <a:pt x="571500" y="100584"/>
                  </a:lnTo>
                  <a:lnTo>
                    <a:pt x="571500" y="105156"/>
                  </a:lnTo>
                  <a:lnTo>
                    <a:pt x="563499" y="105181"/>
                  </a:lnTo>
                  <a:lnTo>
                    <a:pt x="542645" y="106413"/>
                  </a:lnTo>
                  <a:lnTo>
                    <a:pt x="517486" y="112306"/>
                  </a:lnTo>
                  <a:lnTo>
                    <a:pt x="496468" y="126060"/>
                  </a:lnTo>
                  <a:lnTo>
                    <a:pt x="487680" y="150876"/>
                  </a:lnTo>
                  <a:lnTo>
                    <a:pt x="491363" y="168884"/>
                  </a:lnTo>
                  <a:lnTo>
                    <a:pt x="501205" y="181737"/>
                  </a:lnTo>
                  <a:lnTo>
                    <a:pt x="515315" y="189458"/>
                  </a:lnTo>
                  <a:lnTo>
                    <a:pt x="521970" y="190487"/>
                  </a:lnTo>
                  <a:lnTo>
                    <a:pt x="531876" y="192024"/>
                  </a:lnTo>
                  <a:lnTo>
                    <a:pt x="539305" y="191858"/>
                  </a:lnTo>
                  <a:lnTo>
                    <a:pt x="542645" y="191795"/>
                  </a:lnTo>
                  <a:lnTo>
                    <a:pt x="547116" y="191693"/>
                  </a:lnTo>
                  <a:lnTo>
                    <a:pt x="574548" y="165354"/>
                  </a:lnTo>
                  <a:lnTo>
                    <a:pt x="575310" y="165354"/>
                  </a:lnTo>
                  <a:lnTo>
                    <a:pt x="574548" y="168402"/>
                  </a:lnTo>
                  <a:lnTo>
                    <a:pt x="574548" y="182118"/>
                  </a:lnTo>
                  <a:lnTo>
                    <a:pt x="575310" y="183134"/>
                  </a:lnTo>
                  <a:lnTo>
                    <a:pt x="579120" y="188214"/>
                  </a:lnTo>
                  <a:lnTo>
                    <a:pt x="624078" y="188214"/>
                  </a:lnTo>
                  <a:lnTo>
                    <a:pt x="624078" y="163068"/>
                  </a:lnTo>
                  <a:close/>
                </a:path>
                <a:path w="1159509" h="192405">
                  <a:moveTo>
                    <a:pt x="720090" y="160782"/>
                  </a:moveTo>
                  <a:lnTo>
                    <a:pt x="717804" y="161544"/>
                  </a:lnTo>
                  <a:lnTo>
                    <a:pt x="713994" y="161544"/>
                  </a:lnTo>
                  <a:lnTo>
                    <a:pt x="705523" y="160705"/>
                  </a:lnTo>
                  <a:lnTo>
                    <a:pt x="696556" y="157073"/>
                  </a:lnTo>
                  <a:lnTo>
                    <a:pt x="689444" y="149009"/>
                  </a:lnTo>
                  <a:lnTo>
                    <a:pt x="686562" y="134874"/>
                  </a:lnTo>
                  <a:lnTo>
                    <a:pt x="686562" y="78486"/>
                  </a:lnTo>
                  <a:lnTo>
                    <a:pt x="717804" y="78486"/>
                  </a:lnTo>
                  <a:lnTo>
                    <a:pt x="717804" y="53340"/>
                  </a:lnTo>
                  <a:lnTo>
                    <a:pt x="686562" y="53340"/>
                  </a:lnTo>
                  <a:lnTo>
                    <a:pt x="686562" y="16002"/>
                  </a:lnTo>
                  <a:lnTo>
                    <a:pt x="654558" y="16002"/>
                  </a:lnTo>
                  <a:lnTo>
                    <a:pt x="654558" y="53340"/>
                  </a:lnTo>
                  <a:lnTo>
                    <a:pt x="632460" y="53340"/>
                  </a:lnTo>
                  <a:lnTo>
                    <a:pt x="632460" y="78486"/>
                  </a:lnTo>
                  <a:lnTo>
                    <a:pt x="653796" y="78486"/>
                  </a:lnTo>
                  <a:lnTo>
                    <a:pt x="653796" y="138684"/>
                  </a:lnTo>
                  <a:lnTo>
                    <a:pt x="659803" y="165633"/>
                  </a:lnTo>
                  <a:lnTo>
                    <a:pt x="674458" y="181076"/>
                  </a:lnTo>
                  <a:lnTo>
                    <a:pt x="692683" y="188087"/>
                  </a:lnTo>
                  <a:lnTo>
                    <a:pt x="709422" y="189738"/>
                  </a:lnTo>
                  <a:lnTo>
                    <a:pt x="715518" y="189738"/>
                  </a:lnTo>
                  <a:lnTo>
                    <a:pt x="720090" y="188976"/>
                  </a:lnTo>
                  <a:lnTo>
                    <a:pt x="720090" y="160782"/>
                  </a:lnTo>
                  <a:close/>
                </a:path>
                <a:path w="1159509" h="192405">
                  <a:moveTo>
                    <a:pt x="791718" y="0"/>
                  </a:moveTo>
                  <a:lnTo>
                    <a:pt x="757428" y="0"/>
                  </a:lnTo>
                  <a:lnTo>
                    <a:pt x="757428" y="29718"/>
                  </a:lnTo>
                  <a:lnTo>
                    <a:pt x="791718" y="29718"/>
                  </a:lnTo>
                  <a:lnTo>
                    <a:pt x="791718" y="0"/>
                  </a:lnTo>
                  <a:close/>
                </a:path>
                <a:path w="1159509" h="192405">
                  <a:moveTo>
                    <a:pt x="810768" y="163068"/>
                  </a:moveTo>
                  <a:lnTo>
                    <a:pt x="791718" y="163068"/>
                  </a:lnTo>
                  <a:lnTo>
                    <a:pt x="791718" y="53340"/>
                  </a:lnTo>
                  <a:lnTo>
                    <a:pt x="757428" y="53340"/>
                  </a:lnTo>
                  <a:lnTo>
                    <a:pt x="737108" y="53340"/>
                  </a:lnTo>
                  <a:lnTo>
                    <a:pt x="737108" y="78486"/>
                  </a:lnTo>
                  <a:lnTo>
                    <a:pt x="757428" y="78486"/>
                  </a:lnTo>
                  <a:lnTo>
                    <a:pt x="757428" y="163068"/>
                  </a:lnTo>
                  <a:lnTo>
                    <a:pt x="737616" y="163068"/>
                  </a:lnTo>
                  <a:lnTo>
                    <a:pt x="737616" y="188214"/>
                  </a:lnTo>
                  <a:lnTo>
                    <a:pt x="757428" y="188214"/>
                  </a:lnTo>
                  <a:lnTo>
                    <a:pt x="791718" y="188214"/>
                  </a:lnTo>
                  <a:lnTo>
                    <a:pt x="810768" y="188214"/>
                  </a:lnTo>
                  <a:lnTo>
                    <a:pt x="810768" y="163068"/>
                  </a:lnTo>
                  <a:close/>
                </a:path>
                <a:path w="1159509" h="192405">
                  <a:moveTo>
                    <a:pt x="973074" y="120396"/>
                  </a:moveTo>
                  <a:lnTo>
                    <a:pt x="967308" y="91973"/>
                  </a:lnTo>
                  <a:lnTo>
                    <a:pt x="951547" y="69532"/>
                  </a:lnTo>
                  <a:lnTo>
                    <a:pt x="939546" y="62026"/>
                  </a:lnTo>
                  <a:lnTo>
                    <a:pt x="939546" y="120396"/>
                  </a:lnTo>
                  <a:lnTo>
                    <a:pt x="936345" y="137998"/>
                  </a:lnTo>
                  <a:lnTo>
                    <a:pt x="927735" y="151447"/>
                  </a:lnTo>
                  <a:lnTo>
                    <a:pt x="915111" y="160045"/>
                  </a:lnTo>
                  <a:lnTo>
                    <a:pt x="899922" y="163068"/>
                  </a:lnTo>
                  <a:lnTo>
                    <a:pt x="884161" y="160045"/>
                  </a:lnTo>
                  <a:lnTo>
                    <a:pt x="871054" y="151447"/>
                  </a:lnTo>
                  <a:lnTo>
                    <a:pt x="862088" y="137998"/>
                  </a:lnTo>
                  <a:lnTo>
                    <a:pt x="858774" y="120396"/>
                  </a:lnTo>
                  <a:lnTo>
                    <a:pt x="862088" y="103568"/>
                  </a:lnTo>
                  <a:lnTo>
                    <a:pt x="871054" y="90297"/>
                  </a:lnTo>
                  <a:lnTo>
                    <a:pt x="884161" y="81610"/>
                  </a:lnTo>
                  <a:lnTo>
                    <a:pt x="899922" y="78486"/>
                  </a:lnTo>
                  <a:lnTo>
                    <a:pt x="915111" y="81610"/>
                  </a:lnTo>
                  <a:lnTo>
                    <a:pt x="927735" y="90297"/>
                  </a:lnTo>
                  <a:lnTo>
                    <a:pt x="936345" y="103568"/>
                  </a:lnTo>
                  <a:lnTo>
                    <a:pt x="939546" y="120396"/>
                  </a:lnTo>
                  <a:lnTo>
                    <a:pt x="939546" y="62026"/>
                  </a:lnTo>
                  <a:lnTo>
                    <a:pt x="928065" y="54825"/>
                  </a:lnTo>
                  <a:lnTo>
                    <a:pt x="899160" y="49530"/>
                  </a:lnTo>
                  <a:lnTo>
                    <a:pt x="871054" y="54648"/>
                  </a:lnTo>
                  <a:lnTo>
                    <a:pt x="830364" y="91973"/>
                  </a:lnTo>
                  <a:lnTo>
                    <a:pt x="824484" y="120396"/>
                  </a:lnTo>
                  <a:lnTo>
                    <a:pt x="830364" y="149212"/>
                  </a:lnTo>
                  <a:lnTo>
                    <a:pt x="846391" y="171792"/>
                  </a:lnTo>
                  <a:lnTo>
                    <a:pt x="858774" y="179514"/>
                  </a:lnTo>
                  <a:lnTo>
                    <a:pt x="870445" y="186728"/>
                  </a:lnTo>
                  <a:lnTo>
                    <a:pt x="899922" y="192024"/>
                  </a:lnTo>
                  <a:lnTo>
                    <a:pt x="927735" y="186855"/>
                  </a:lnTo>
                  <a:lnTo>
                    <a:pt x="928382" y="186728"/>
                  </a:lnTo>
                  <a:lnTo>
                    <a:pt x="939546" y="179628"/>
                  </a:lnTo>
                  <a:lnTo>
                    <a:pt x="951547" y="171996"/>
                  </a:lnTo>
                  <a:lnTo>
                    <a:pt x="967308" y="149288"/>
                  </a:lnTo>
                  <a:lnTo>
                    <a:pt x="973074" y="120396"/>
                  </a:lnTo>
                  <a:close/>
                </a:path>
                <a:path w="1159509" h="192405">
                  <a:moveTo>
                    <a:pt x="1159002" y="163068"/>
                  </a:moveTo>
                  <a:lnTo>
                    <a:pt x="1139190" y="163068"/>
                  </a:lnTo>
                  <a:lnTo>
                    <a:pt x="1139190" y="101346"/>
                  </a:lnTo>
                  <a:lnTo>
                    <a:pt x="1136218" y="78143"/>
                  </a:lnTo>
                  <a:lnTo>
                    <a:pt x="1127467" y="62014"/>
                  </a:lnTo>
                  <a:lnTo>
                    <a:pt x="1113142" y="52590"/>
                  </a:lnTo>
                  <a:lnTo>
                    <a:pt x="1093470" y="49530"/>
                  </a:lnTo>
                  <a:lnTo>
                    <a:pt x="1071473" y="53759"/>
                  </a:lnTo>
                  <a:lnTo>
                    <a:pt x="1056411" y="63347"/>
                  </a:lnTo>
                  <a:lnTo>
                    <a:pt x="1047496" y="73647"/>
                  </a:lnTo>
                  <a:lnTo>
                    <a:pt x="1043940" y="80010"/>
                  </a:lnTo>
                  <a:lnTo>
                    <a:pt x="1043178" y="80010"/>
                  </a:lnTo>
                  <a:lnTo>
                    <a:pt x="1043940" y="76962"/>
                  </a:lnTo>
                  <a:lnTo>
                    <a:pt x="1043940" y="57912"/>
                  </a:lnTo>
                  <a:lnTo>
                    <a:pt x="1037844" y="53340"/>
                  </a:lnTo>
                  <a:lnTo>
                    <a:pt x="990600" y="53340"/>
                  </a:lnTo>
                  <a:lnTo>
                    <a:pt x="990600" y="78486"/>
                  </a:lnTo>
                  <a:lnTo>
                    <a:pt x="1009650" y="78486"/>
                  </a:lnTo>
                  <a:lnTo>
                    <a:pt x="1011936" y="80772"/>
                  </a:lnTo>
                  <a:lnTo>
                    <a:pt x="1011936" y="163068"/>
                  </a:lnTo>
                  <a:lnTo>
                    <a:pt x="992124" y="163068"/>
                  </a:lnTo>
                  <a:lnTo>
                    <a:pt x="992124" y="188214"/>
                  </a:lnTo>
                  <a:lnTo>
                    <a:pt x="1011936" y="188214"/>
                  </a:lnTo>
                  <a:lnTo>
                    <a:pt x="1043178" y="188214"/>
                  </a:lnTo>
                  <a:lnTo>
                    <a:pt x="1045464" y="188214"/>
                  </a:lnTo>
                  <a:lnTo>
                    <a:pt x="1064514" y="188214"/>
                  </a:lnTo>
                  <a:lnTo>
                    <a:pt x="1064514" y="163068"/>
                  </a:lnTo>
                  <a:lnTo>
                    <a:pt x="1045464" y="163068"/>
                  </a:lnTo>
                  <a:lnTo>
                    <a:pt x="1045464" y="128016"/>
                  </a:lnTo>
                  <a:lnTo>
                    <a:pt x="1047978" y="110680"/>
                  </a:lnTo>
                  <a:lnTo>
                    <a:pt x="1055370" y="95542"/>
                  </a:lnTo>
                  <a:lnTo>
                    <a:pt x="1067320" y="84836"/>
                  </a:lnTo>
                  <a:lnTo>
                    <a:pt x="1083564" y="80772"/>
                  </a:lnTo>
                  <a:lnTo>
                    <a:pt x="1094409" y="82702"/>
                  </a:lnTo>
                  <a:lnTo>
                    <a:pt x="1101178" y="88201"/>
                  </a:lnTo>
                  <a:lnTo>
                    <a:pt x="1104671" y="96850"/>
                  </a:lnTo>
                  <a:lnTo>
                    <a:pt x="1105662" y="108204"/>
                  </a:lnTo>
                  <a:lnTo>
                    <a:pt x="1105662" y="188214"/>
                  </a:lnTo>
                  <a:lnTo>
                    <a:pt x="1159002" y="188214"/>
                  </a:lnTo>
                  <a:lnTo>
                    <a:pt x="1159002" y="163068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9767" y="1603247"/>
            <a:ext cx="12700" cy="977265"/>
          </a:xfrm>
          <a:custGeom>
            <a:avLst/>
            <a:gdLst/>
            <a:ahLst/>
            <a:cxnLst/>
            <a:rect l="l" t="t" r="r" b="b"/>
            <a:pathLst>
              <a:path w="12700" h="977264">
                <a:moveTo>
                  <a:pt x="0" y="976884"/>
                </a:moveTo>
                <a:lnTo>
                  <a:pt x="0" y="0"/>
                </a:lnTo>
                <a:lnTo>
                  <a:pt x="12191" y="0"/>
                </a:lnTo>
                <a:lnTo>
                  <a:pt x="12191" y="976884"/>
                </a:lnTo>
                <a:lnTo>
                  <a:pt x="0" y="976884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975645" y="1604010"/>
            <a:ext cx="1103630" cy="971550"/>
            <a:chOff x="2975645" y="1604010"/>
            <a:chExt cx="1103630" cy="971550"/>
          </a:xfrm>
        </p:grpSpPr>
        <p:sp>
          <p:nvSpPr>
            <p:cNvPr id="22" name="object 22"/>
            <p:cNvSpPr/>
            <p:nvPr/>
          </p:nvSpPr>
          <p:spPr>
            <a:xfrm>
              <a:off x="2975645" y="1604010"/>
              <a:ext cx="1103630" cy="971550"/>
            </a:xfrm>
            <a:custGeom>
              <a:avLst/>
              <a:gdLst/>
              <a:ahLst/>
              <a:cxnLst/>
              <a:rect l="l" t="t" r="r" b="b"/>
              <a:pathLst>
                <a:path w="1103629" h="971550">
                  <a:moveTo>
                    <a:pt x="1103626" y="37611"/>
                  </a:moveTo>
                  <a:lnTo>
                    <a:pt x="1099720" y="18002"/>
                  </a:lnTo>
                  <a:lnTo>
                    <a:pt x="1084671" y="4822"/>
                  </a:lnTo>
                  <a:lnTo>
                    <a:pt x="1059906" y="0"/>
                  </a:lnTo>
                  <a:lnTo>
                    <a:pt x="43398" y="0"/>
                  </a:lnTo>
                  <a:lnTo>
                    <a:pt x="18740" y="4822"/>
                  </a:lnTo>
                  <a:lnTo>
                    <a:pt x="3869" y="18002"/>
                  </a:lnTo>
                  <a:lnTo>
                    <a:pt x="0" y="37611"/>
                  </a:lnTo>
                  <a:lnTo>
                    <a:pt x="8346" y="61722"/>
                  </a:lnTo>
                  <a:lnTo>
                    <a:pt x="516600" y="945641"/>
                  </a:lnTo>
                  <a:lnTo>
                    <a:pt x="532911" y="964930"/>
                  </a:lnTo>
                  <a:lnTo>
                    <a:pt x="551652" y="971359"/>
                  </a:lnTo>
                  <a:lnTo>
                    <a:pt x="570392" y="964930"/>
                  </a:lnTo>
                  <a:lnTo>
                    <a:pt x="586704" y="945641"/>
                  </a:lnTo>
                  <a:lnTo>
                    <a:pt x="1094958" y="61722"/>
                  </a:lnTo>
                  <a:lnTo>
                    <a:pt x="1103626" y="37611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06139" y="2199894"/>
              <a:ext cx="307340" cy="161290"/>
            </a:xfrm>
            <a:custGeom>
              <a:avLst/>
              <a:gdLst/>
              <a:ahLst/>
              <a:cxnLst/>
              <a:rect l="l" t="t" r="r" b="b"/>
              <a:pathLst>
                <a:path w="307339" h="161289">
                  <a:moveTo>
                    <a:pt x="307086" y="0"/>
                  </a:moveTo>
                  <a:lnTo>
                    <a:pt x="0" y="111251"/>
                  </a:lnTo>
                  <a:lnTo>
                    <a:pt x="28194" y="160781"/>
                  </a:lnTo>
                  <a:lnTo>
                    <a:pt x="263652" y="76199"/>
                  </a:lnTo>
                  <a:lnTo>
                    <a:pt x="307086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36035" y="2189226"/>
              <a:ext cx="314705" cy="30975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13937" y="1657350"/>
              <a:ext cx="123443" cy="14706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86911" y="1659636"/>
              <a:ext cx="123443" cy="14325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2171" y="1659636"/>
              <a:ext cx="91439" cy="143256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156442" y="1852422"/>
              <a:ext cx="741680" cy="388620"/>
            </a:xfrm>
            <a:custGeom>
              <a:avLst/>
              <a:gdLst/>
              <a:ahLst/>
              <a:cxnLst/>
              <a:rect l="l" t="t" r="r" b="b"/>
              <a:pathLst>
                <a:path w="741679" h="388619">
                  <a:moveTo>
                    <a:pt x="741187" y="26669"/>
                  </a:moveTo>
                  <a:lnTo>
                    <a:pt x="324373" y="339089"/>
                  </a:lnTo>
                  <a:lnTo>
                    <a:pt x="323611" y="339089"/>
                  </a:lnTo>
                  <a:lnTo>
                    <a:pt x="323611" y="338327"/>
                  </a:lnTo>
                  <a:lnTo>
                    <a:pt x="721375" y="761"/>
                  </a:lnTo>
                  <a:lnTo>
                    <a:pt x="718327" y="0"/>
                  </a:lnTo>
                  <a:lnTo>
                    <a:pt x="28717" y="0"/>
                  </a:lnTo>
                  <a:lnTo>
                    <a:pt x="12287" y="3202"/>
                  </a:lnTo>
                  <a:lnTo>
                    <a:pt x="2428" y="11906"/>
                  </a:lnTo>
                  <a:lnTo>
                    <a:pt x="0" y="24753"/>
                  </a:lnTo>
                  <a:lnTo>
                    <a:pt x="5857" y="40385"/>
                  </a:lnTo>
                  <a:lnTo>
                    <a:pt x="159781" y="308609"/>
                  </a:lnTo>
                  <a:lnTo>
                    <a:pt x="383047" y="388619"/>
                  </a:lnTo>
                  <a:lnTo>
                    <a:pt x="575833" y="319277"/>
                  </a:lnTo>
                  <a:lnTo>
                    <a:pt x="736615" y="40385"/>
                  </a:lnTo>
                  <a:lnTo>
                    <a:pt x="738901" y="35813"/>
                  </a:lnTo>
                  <a:lnTo>
                    <a:pt x="740425" y="30479"/>
                  </a:lnTo>
                  <a:lnTo>
                    <a:pt x="741187" y="26669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86379" y="1852421"/>
              <a:ext cx="611505" cy="354330"/>
            </a:xfrm>
            <a:custGeom>
              <a:avLst/>
              <a:gdLst/>
              <a:ahLst/>
              <a:cxnLst/>
              <a:rect l="l" t="t" r="r" b="b"/>
              <a:pathLst>
                <a:path w="611504" h="354330">
                  <a:moveTo>
                    <a:pt x="317881" y="119634"/>
                  </a:moveTo>
                  <a:lnTo>
                    <a:pt x="246253" y="119634"/>
                  </a:lnTo>
                  <a:lnTo>
                    <a:pt x="195961" y="32004"/>
                  </a:lnTo>
                  <a:lnTo>
                    <a:pt x="192151" y="27432"/>
                  </a:lnTo>
                  <a:lnTo>
                    <a:pt x="187579" y="17526"/>
                  </a:lnTo>
                  <a:lnTo>
                    <a:pt x="176149" y="17526"/>
                  </a:lnTo>
                  <a:lnTo>
                    <a:pt x="170053" y="28956"/>
                  </a:lnTo>
                  <a:lnTo>
                    <a:pt x="167005" y="33528"/>
                  </a:lnTo>
                  <a:lnTo>
                    <a:pt x="120523" y="119634"/>
                  </a:lnTo>
                  <a:lnTo>
                    <a:pt x="13081" y="119634"/>
                  </a:lnTo>
                  <a:lnTo>
                    <a:pt x="4813" y="120904"/>
                  </a:lnTo>
                  <a:lnTo>
                    <a:pt x="127" y="124587"/>
                  </a:lnTo>
                  <a:lnTo>
                    <a:pt x="0" y="130568"/>
                  </a:lnTo>
                  <a:lnTo>
                    <a:pt x="5461" y="138684"/>
                  </a:lnTo>
                  <a:lnTo>
                    <a:pt x="90043" y="236982"/>
                  </a:lnTo>
                  <a:lnTo>
                    <a:pt x="62611" y="303276"/>
                  </a:lnTo>
                  <a:lnTo>
                    <a:pt x="64566" y="306946"/>
                  </a:lnTo>
                  <a:lnTo>
                    <a:pt x="72605" y="304609"/>
                  </a:lnTo>
                  <a:lnTo>
                    <a:pt x="81356" y="300278"/>
                  </a:lnTo>
                  <a:lnTo>
                    <a:pt x="85471" y="297942"/>
                  </a:lnTo>
                  <a:lnTo>
                    <a:pt x="115951" y="230886"/>
                  </a:lnTo>
                  <a:lnTo>
                    <a:pt x="48133" y="150114"/>
                  </a:lnTo>
                  <a:lnTo>
                    <a:pt x="132715" y="150114"/>
                  </a:lnTo>
                  <a:lnTo>
                    <a:pt x="182245" y="73152"/>
                  </a:lnTo>
                  <a:lnTo>
                    <a:pt x="214718" y="121069"/>
                  </a:lnTo>
                  <a:lnTo>
                    <a:pt x="234061" y="150114"/>
                  </a:lnTo>
                  <a:lnTo>
                    <a:pt x="289687" y="150114"/>
                  </a:lnTo>
                  <a:lnTo>
                    <a:pt x="317881" y="119634"/>
                  </a:lnTo>
                  <a:close/>
                </a:path>
                <a:path w="611504" h="354330">
                  <a:moveTo>
                    <a:pt x="494665" y="0"/>
                  </a:moveTo>
                  <a:lnTo>
                    <a:pt x="451993" y="0"/>
                  </a:lnTo>
                  <a:lnTo>
                    <a:pt x="153289" y="324612"/>
                  </a:lnTo>
                  <a:lnTo>
                    <a:pt x="153289" y="325374"/>
                  </a:lnTo>
                  <a:lnTo>
                    <a:pt x="494665" y="0"/>
                  </a:lnTo>
                  <a:close/>
                </a:path>
                <a:path w="611504" h="354330">
                  <a:moveTo>
                    <a:pt x="540385" y="156210"/>
                  </a:moveTo>
                  <a:lnTo>
                    <a:pt x="234061" y="353568"/>
                  </a:lnTo>
                  <a:lnTo>
                    <a:pt x="234061" y="354330"/>
                  </a:lnTo>
                  <a:lnTo>
                    <a:pt x="234823" y="354330"/>
                  </a:lnTo>
                  <a:lnTo>
                    <a:pt x="514477" y="201168"/>
                  </a:lnTo>
                  <a:lnTo>
                    <a:pt x="540385" y="156210"/>
                  </a:lnTo>
                  <a:close/>
                </a:path>
                <a:path w="611504" h="354330">
                  <a:moveTo>
                    <a:pt x="611251" y="17132"/>
                  </a:moveTo>
                  <a:lnTo>
                    <a:pt x="607910" y="9436"/>
                  </a:lnTo>
                  <a:lnTo>
                    <a:pt x="601281" y="3848"/>
                  </a:lnTo>
                  <a:lnTo>
                    <a:pt x="591439" y="762"/>
                  </a:lnTo>
                  <a:lnTo>
                    <a:pt x="193675" y="338328"/>
                  </a:lnTo>
                  <a:lnTo>
                    <a:pt x="193675" y="339090"/>
                  </a:lnTo>
                  <a:lnTo>
                    <a:pt x="194437" y="339090"/>
                  </a:lnTo>
                  <a:lnTo>
                    <a:pt x="611251" y="26670"/>
                  </a:lnTo>
                  <a:lnTo>
                    <a:pt x="611251" y="17132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32023" y="3426967"/>
            <a:ext cx="45358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1F4669"/>
                </a:solidFill>
              </a:rPr>
              <a:t>ESSA</a:t>
            </a:r>
            <a:r>
              <a:rPr sz="2400" spc="80" dirty="0">
                <a:solidFill>
                  <a:srgbClr val="1F4669"/>
                </a:solidFill>
              </a:rPr>
              <a:t> </a:t>
            </a:r>
            <a:r>
              <a:rPr sz="2400" spc="135" dirty="0">
                <a:solidFill>
                  <a:srgbClr val="1F4669"/>
                </a:solidFill>
              </a:rPr>
              <a:t>‘Other’</a:t>
            </a:r>
            <a:r>
              <a:rPr sz="2400" spc="80" dirty="0">
                <a:solidFill>
                  <a:srgbClr val="1F4669"/>
                </a:solidFill>
              </a:rPr>
              <a:t> </a:t>
            </a:r>
            <a:r>
              <a:rPr sz="2400" spc="150" dirty="0">
                <a:solidFill>
                  <a:srgbClr val="1F4669"/>
                </a:solidFill>
              </a:rPr>
              <a:t>Indicator:</a:t>
            </a:r>
            <a:endParaRPr sz="2400"/>
          </a:p>
          <a:p>
            <a:pPr algn="ctr">
              <a:lnSpc>
                <a:spcPct val="100000"/>
              </a:lnSpc>
            </a:pPr>
            <a:r>
              <a:rPr sz="2400" spc="114" dirty="0">
                <a:solidFill>
                  <a:srgbClr val="1F4669"/>
                </a:solidFill>
              </a:rPr>
              <a:t>Stakeholder</a:t>
            </a:r>
            <a:r>
              <a:rPr sz="2400" spc="160" dirty="0">
                <a:solidFill>
                  <a:srgbClr val="1F4669"/>
                </a:solidFill>
              </a:rPr>
              <a:t> </a:t>
            </a:r>
            <a:r>
              <a:rPr sz="2400" spc="120" dirty="0">
                <a:solidFill>
                  <a:srgbClr val="1F4669"/>
                </a:solidFill>
              </a:rPr>
              <a:t>Survey</a:t>
            </a:r>
            <a:r>
              <a:rPr sz="2400" spc="165" dirty="0">
                <a:solidFill>
                  <a:srgbClr val="1F4669"/>
                </a:solidFill>
              </a:rPr>
              <a:t> </a:t>
            </a:r>
            <a:r>
              <a:rPr sz="2400" spc="65" dirty="0">
                <a:solidFill>
                  <a:srgbClr val="1F4669"/>
                </a:solidFill>
              </a:rPr>
              <a:t>Results</a:t>
            </a:r>
            <a:endParaRPr sz="2400"/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99458" y="4524247"/>
            <a:ext cx="1419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150" dirty="0">
                <a:solidFill>
                  <a:srgbClr val="1F4669"/>
                </a:solidFill>
                <a:latin typeface="Bookman Old Style"/>
                <a:cs typeface="Bookman Old Style"/>
              </a:rPr>
              <a:t>Webinar</a:t>
            </a:r>
            <a:endParaRPr sz="2400">
              <a:latin typeface="Bookman Old Style"/>
              <a:cs typeface="Bookman Old Style"/>
            </a:endParaRPr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371847" y="6472680"/>
            <a:ext cx="131953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9AA3AC"/>
                </a:solidFill>
                <a:latin typeface="Calibri"/>
                <a:cs typeface="Calibri"/>
              </a:rPr>
              <a:t>January</a:t>
            </a:r>
            <a:r>
              <a:rPr sz="1600" spc="-2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9AA3AC"/>
                </a:solidFill>
                <a:latin typeface="Calibri"/>
                <a:cs typeface="Calibri"/>
              </a:rPr>
              <a:t>4,</a:t>
            </a:r>
            <a:r>
              <a:rPr sz="1600" spc="-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9AA3AC"/>
                </a:solidFill>
                <a:latin typeface="Calibri"/>
                <a:cs typeface="Calibri"/>
              </a:rPr>
              <a:t>2016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Group</a:t>
            </a:r>
            <a:r>
              <a:rPr spc="95" dirty="0"/>
              <a:t> </a:t>
            </a:r>
            <a:r>
              <a:rPr dirty="0"/>
              <a:t>2:</a:t>
            </a:r>
            <a:r>
              <a:rPr spc="95" dirty="0"/>
              <a:t> </a:t>
            </a:r>
            <a:r>
              <a:rPr dirty="0"/>
              <a:t>SAT,</a:t>
            </a:r>
            <a:r>
              <a:rPr spc="100" dirty="0"/>
              <a:t> </a:t>
            </a:r>
            <a:r>
              <a:rPr dirty="0"/>
              <a:t>SEL,</a:t>
            </a:r>
            <a:r>
              <a:rPr spc="95" dirty="0"/>
              <a:t> </a:t>
            </a:r>
            <a:r>
              <a:rPr spc="170" dirty="0"/>
              <a:t>Climate,</a:t>
            </a:r>
            <a:r>
              <a:rPr spc="100" dirty="0"/>
              <a:t> </a:t>
            </a:r>
            <a:r>
              <a:rPr spc="225" dirty="0"/>
              <a:t>PWR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37260" y="2193289"/>
            <a:ext cx="7973695" cy="4311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430" marR="30480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66700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Scholastic</a:t>
            </a:r>
            <a:r>
              <a:rPr sz="19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Aptitude</a:t>
            </a:r>
            <a:r>
              <a:rPr sz="1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Test </a:t>
            </a:r>
            <a:r>
              <a:rPr sz="1900" b="1" spc="-25" dirty="0">
                <a:solidFill>
                  <a:srgbClr val="5C6570"/>
                </a:solidFill>
                <a:latin typeface="Calibri"/>
                <a:cs typeface="Calibri"/>
              </a:rPr>
              <a:t>(SAT):</a:t>
            </a:r>
            <a:r>
              <a:rPr sz="1900" b="1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understand</a:t>
            </a:r>
            <a:r>
              <a:rPr sz="19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how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seriously</a:t>
            </a:r>
            <a:r>
              <a:rPr sz="19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student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take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5C6570"/>
                </a:solidFill>
                <a:latin typeface="Calibri"/>
                <a:cs typeface="Calibri"/>
              </a:rPr>
              <a:t>test 	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report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19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9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be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shared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public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information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endParaRPr sz="1875" baseline="24444">
              <a:latin typeface="Calibri"/>
              <a:cs typeface="Calibri"/>
            </a:endParaRPr>
          </a:p>
          <a:p>
            <a:pPr marL="266065" indent="-227965">
              <a:lnSpc>
                <a:spcPct val="100000"/>
              </a:lnSpc>
              <a:spcBef>
                <a:spcPts val="455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66065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Social‐Emotional</a:t>
            </a:r>
            <a:r>
              <a:rPr sz="1900" b="1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Learning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(SEL):</a:t>
            </a:r>
            <a:endParaRPr sz="19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455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0385" algn="l"/>
              </a:tabLst>
            </a:pP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Interest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9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seeing</a:t>
            </a:r>
            <a:r>
              <a:rPr sz="19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SEL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measures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included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1875" baseline="24444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459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0385" algn="l"/>
              </a:tabLst>
            </a:pP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Agreement</a:t>
            </a:r>
            <a:r>
              <a:rPr sz="1900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w/proposed</a:t>
            </a:r>
            <a:r>
              <a:rPr sz="1900" spc="-9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long‐term</a:t>
            </a:r>
            <a:r>
              <a:rPr sz="1900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path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(1)</a:t>
            </a:r>
            <a:endParaRPr sz="1875" baseline="24444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455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0385" algn="l"/>
              </a:tabLst>
            </a:pP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Obtain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feedback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19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teachers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working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restrictive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settings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(1)</a:t>
            </a:r>
            <a:endParaRPr sz="1875" baseline="24444">
              <a:latin typeface="Calibri"/>
              <a:cs typeface="Calibri"/>
            </a:endParaRPr>
          </a:p>
          <a:p>
            <a:pPr marL="266065" indent="-227965">
              <a:lnSpc>
                <a:spcPct val="100000"/>
              </a:lnSpc>
              <a:spcBef>
                <a:spcPts val="455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66065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Climate:</a:t>
            </a:r>
            <a:endParaRPr sz="19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455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0385" algn="l"/>
              </a:tabLst>
            </a:pP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Recommend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student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survey</a:t>
            </a:r>
            <a:r>
              <a:rPr sz="19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safety/trust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items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1875" baseline="24444">
              <a:latin typeface="Calibri"/>
              <a:cs typeface="Calibri"/>
            </a:endParaRPr>
          </a:p>
          <a:p>
            <a:pPr marL="266065" indent="-227965">
              <a:lnSpc>
                <a:spcPct val="100000"/>
              </a:lnSpc>
              <a:spcBef>
                <a:spcPts val="455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66065" algn="l"/>
              </a:tabLst>
            </a:pPr>
            <a:r>
              <a:rPr sz="1900" b="1" spc="-20" dirty="0">
                <a:solidFill>
                  <a:srgbClr val="5C6570"/>
                </a:solidFill>
                <a:latin typeface="Calibri"/>
                <a:cs typeface="Calibri"/>
              </a:rPr>
              <a:t>PWR:</a:t>
            </a:r>
            <a:endParaRPr sz="1900">
              <a:latin typeface="Calibri"/>
              <a:cs typeface="Calibri"/>
            </a:endParaRPr>
          </a:p>
          <a:p>
            <a:pPr marL="539750" marR="848360" lvl="1" indent="-182245">
              <a:lnSpc>
                <a:spcPct val="100000"/>
              </a:lnSpc>
              <a:spcBef>
                <a:spcPts val="459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1020" algn="l"/>
              </a:tabLst>
            </a:pP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Respondent</a:t>
            </a:r>
            <a:r>
              <a:rPr sz="19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believes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PWR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discriminatory;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matriculation 	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calculations</a:t>
            </a:r>
            <a:r>
              <a:rPr sz="19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flawed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since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districts</a:t>
            </a:r>
            <a:r>
              <a:rPr sz="19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can’t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track</a:t>
            </a:r>
            <a:r>
              <a:rPr sz="19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students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1875" baseline="24444">
              <a:latin typeface="Calibri"/>
              <a:cs typeface="Calibri"/>
            </a:endParaRPr>
          </a:p>
          <a:p>
            <a:pPr marL="540385" marR="602615" lvl="1" indent="-182880">
              <a:lnSpc>
                <a:spcPct val="100000"/>
              </a:lnSpc>
              <a:spcBef>
                <a:spcPts val="455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40385" algn="l"/>
              </a:tabLst>
            </a:pP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Interested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knowing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more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about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student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matriculation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program participation</a:t>
            </a:r>
            <a:r>
              <a:rPr sz="19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(e.g.</a:t>
            </a:r>
            <a:r>
              <a:rPr sz="1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85" dirty="0">
                <a:solidFill>
                  <a:srgbClr val="5C6570"/>
                </a:solidFill>
                <a:latin typeface="Calibri"/>
                <a:cs typeface="Calibri"/>
              </a:rPr>
              <a:t>AP,</a:t>
            </a:r>
            <a:r>
              <a:rPr sz="1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IB,</a:t>
            </a:r>
            <a:r>
              <a:rPr sz="1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CE,</a:t>
            </a:r>
            <a:r>
              <a:rPr sz="19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CTE,</a:t>
            </a:r>
            <a:r>
              <a:rPr sz="19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work‐based</a:t>
            </a:r>
            <a:r>
              <a:rPr sz="19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programs,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etc.)</a:t>
            </a:r>
            <a:r>
              <a:rPr sz="1875" spc="-15" baseline="2444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1875" baseline="24444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52705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Group</a:t>
            </a:r>
            <a:r>
              <a:rPr spc="130" dirty="0"/>
              <a:t> </a:t>
            </a:r>
            <a:r>
              <a:rPr dirty="0"/>
              <a:t>3:</a:t>
            </a:r>
            <a:r>
              <a:rPr spc="135" dirty="0"/>
              <a:t> </a:t>
            </a:r>
            <a:r>
              <a:rPr spc="160" dirty="0"/>
              <a:t>General</a:t>
            </a:r>
            <a:r>
              <a:rPr spc="130" dirty="0"/>
              <a:t> </a:t>
            </a:r>
            <a:r>
              <a:rPr spc="250" dirty="0"/>
              <a:t>Comments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62660" y="2155197"/>
            <a:ext cx="7526655" cy="343979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8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Minimize</a:t>
            </a:r>
            <a:r>
              <a:rPr sz="22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changes,</a:t>
            </a:r>
            <a:r>
              <a:rPr sz="22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consider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22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context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3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Obtain</a:t>
            </a:r>
            <a:r>
              <a:rPr sz="22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buy‐in</a:t>
            </a:r>
            <a:r>
              <a:rPr sz="22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22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field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(CASB,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Superintendents)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3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Make</a:t>
            </a:r>
            <a:r>
              <a:rPr sz="2200" b="1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optional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25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Expand</a:t>
            </a:r>
            <a:r>
              <a:rPr sz="22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2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22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moving</a:t>
            </a:r>
            <a:r>
              <a:rPr sz="22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forward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include</a:t>
            </a:r>
            <a:r>
              <a:rPr sz="22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things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such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as:</a:t>
            </a:r>
            <a:endParaRPr sz="2200">
              <a:latin typeface="Calibri"/>
              <a:cs typeface="Calibri"/>
            </a:endParaRPr>
          </a:p>
          <a:p>
            <a:pPr marL="514984" lvl="1" indent="-182245">
              <a:lnSpc>
                <a:spcPct val="100000"/>
              </a:lnSpc>
              <a:spcBef>
                <a:spcPts val="495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514984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parent</a:t>
            </a:r>
            <a:r>
              <a:rPr sz="2000" spc="-9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indicators,</a:t>
            </a:r>
            <a:endParaRPr sz="2000">
              <a:latin typeface="Calibri"/>
              <a:cs typeface="Calibri"/>
            </a:endParaRPr>
          </a:p>
          <a:p>
            <a:pPr marL="514984" lvl="1" indent="-18224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514984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teacher</a:t>
            </a:r>
            <a:r>
              <a:rPr sz="2000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surveys,</a:t>
            </a:r>
            <a:endParaRPr sz="2000">
              <a:latin typeface="Calibri"/>
              <a:cs typeface="Calibri"/>
            </a:endParaRPr>
          </a:p>
          <a:p>
            <a:pPr marL="514984" lvl="1" indent="-18224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514984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accessibility</a:t>
            </a:r>
            <a:r>
              <a:rPr sz="20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programmatic</a:t>
            </a:r>
            <a:r>
              <a:rPr sz="20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offerings,</a:t>
            </a:r>
            <a:endParaRPr sz="2000">
              <a:latin typeface="Calibri"/>
              <a:cs typeface="Calibri"/>
            </a:endParaRPr>
          </a:p>
          <a:p>
            <a:pPr marL="514984" lvl="1" indent="-18224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514984" algn="l"/>
              </a:tabLst>
            </a:pP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extracurricular</a:t>
            </a:r>
            <a:r>
              <a:rPr sz="20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activities,</a:t>
            </a:r>
            <a:endParaRPr sz="2000">
              <a:latin typeface="Calibri"/>
              <a:cs typeface="Calibri"/>
            </a:endParaRPr>
          </a:p>
          <a:p>
            <a:pPr marL="514984" lvl="1" indent="-18224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514984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advanced</a:t>
            </a:r>
            <a:r>
              <a:rPr sz="2000" spc="-1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coursework.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86614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Hub</a:t>
            </a:r>
            <a:r>
              <a:rPr spc="150" dirty="0"/>
              <a:t> </a:t>
            </a:r>
            <a:r>
              <a:rPr spc="130" dirty="0"/>
              <a:t>Feedback</a:t>
            </a:r>
            <a:r>
              <a:rPr spc="165" dirty="0"/>
              <a:t> </a:t>
            </a:r>
            <a:r>
              <a:rPr spc="270" dirty="0"/>
              <a:t>-</a:t>
            </a:r>
            <a:r>
              <a:rPr spc="160" dirty="0"/>
              <a:t> </a:t>
            </a:r>
            <a:r>
              <a:rPr spc="305" dirty="0"/>
              <a:t>Overview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62660" y="2388361"/>
            <a:ext cx="7976234" cy="3331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02235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41300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brief</a:t>
            </a:r>
            <a:r>
              <a:rPr sz="19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overview</a:t>
            </a:r>
            <a:r>
              <a:rPr sz="1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proposed</a:t>
            </a:r>
            <a:r>
              <a:rPr sz="1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1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was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presented</a:t>
            </a:r>
            <a:r>
              <a:rPr sz="19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9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5C6570"/>
                </a:solidFill>
                <a:latin typeface="Calibri"/>
                <a:cs typeface="Calibri"/>
              </a:rPr>
              <a:t>Hub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committee.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69"/>
              </a:spcBef>
              <a:buClr>
                <a:srgbClr val="488BC9"/>
              </a:buClr>
              <a:buFont typeface="Wingdings"/>
              <a:buChar char=""/>
            </a:pPr>
            <a:endParaRPr sz="19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40665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members</a:t>
            </a:r>
            <a:r>
              <a:rPr sz="19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voted</a:t>
            </a:r>
            <a:r>
              <a:rPr sz="19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their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preferred</a:t>
            </a:r>
            <a:r>
              <a:rPr sz="19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approach</a:t>
            </a:r>
            <a:r>
              <a:rPr sz="19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19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ES/MS.</a:t>
            </a:r>
            <a:endParaRPr sz="1900">
              <a:latin typeface="Calibri"/>
              <a:cs typeface="Calibri"/>
            </a:endParaRPr>
          </a:p>
          <a:p>
            <a:pPr marL="514984" marR="5080" lvl="1" indent="-182880">
              <a:lnSpc>
                <a:spcPct val="100000"/>
              </a:lnSpc>
              <a:spcBef>
                <a:spcPts val="455"/>
              </a:spcBef>
              <a:buClr>
                <a:srgbClr val="FFC846"/>
              </a:buClr>
              <a:buSzPct val="107894"/>
              <a:buFont typeface="Wingdings"/>
              <a:buChar char=""/>
              <a:tabLst>
                <a:tab pos="514984" algn="l"/>
              </a:tabLst>
            </a:pP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5/17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chronic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absenteeism,</a:t>
            </a:r>
            <a:r>
              <a:rPr sz="19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4/17</a:t>
            </a:r>
            <a:r>
              <a:rPr sz="19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improving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truancy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rates,</a:t>
            </a:r>
            <a:r>
              <a:rPr sz="1900" spc="3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9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1/17</a:t>
            </a:r>
            <a:r>
              <a:rPr sz="19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lowering </a:t>
            </a:r>
            <a:r>
              <a:rPr sz="19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19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5C6570"/>
                </a:solidFill>
                <a:latin typeface="Calibri"/>
                <a:cs typeface="Calibri"/>
              </a:rPr>
              <a:t>mobility.</a:t>
            </a:r>
            <a:endParaRPr sz="19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869"/>
              </a:spcBef>
              <a:buClr>
                <a:srgbClr val="FFC846"/>
              </a:buClr>
              <a:buFont typeface="Wingdings"/>
              <a:buChar char=""/>
            </a:pPr>
            <a:endParaRPr sz="19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40665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Open‐ended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feedback</a:t>
            </a:r>
            <a:r>
              <a:rPr sz="19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was</a:t>
            </a:r>
            <a:r>
              <a:rPr sz="1900" b="1" spc="-9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provided.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  <a:buClr>
                <a:srgbClr val="488BC9"/>
              </a:buClr>
              <a:buFont typeface="Wingdings"/>
              <a:buChar char=""/>
            </a:pPr>
            <a:endParaRPr sz="19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40665" algn="l"/>
              </a:tabLst>
            </a:pP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Dan</a:t>
            </a:r>
            <a:r>
              <a:rPr sz="19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and/or</a:t>
            </a:r>
            <a:r>
              <a:rPr sz="1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Elena</a:t>
            </a:r>
            <a:r>
              <a:rPr sz="19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19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share</a:t>
            </a:r>
            <a:r>
              <a:rPr sz="1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more</a:t>
            </a:r>
            <a:r>
              <a:rPr sz="1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information</a:t>
            </a:r>
            <a:r>
              <a:rPr sz="1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with</a:t>
            </a:r>
            <a:r>
              <a:rPr sz="19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9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Hub</a:t>
            </a:r>
            <a:r>
              <a:rPr sz="19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19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5C6570"/>
                </a:solidFill>
                <a:latin typeface="Calibri"/>
                <a:cs typeface="Calibri"/>
              </a:rPr>
              <a:t>1/20.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2679065">
              <a:lnSpc>
                <a:spcPct val="100000"/>
              </a:lnSpc>
              <a:spcBef>
                <a:spcPts val="100"/>
              </a:spcBef>
            </a:pPr>
            <a:r>
              <a:rPr spc="185" dirty="0"/>
              <a:t>Discussion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15466" y="2609342"/>
            <a:ext cx="7518400" cy="257937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469265" marR="5080" indent="-457200">
              <a:lnSpc>
                <a:spcPts val="2640"/>
              </a:lnSpc>
              <a:spcBef>
                <a:spcPts val="190"/>
              </a:spcBef>
              <a:buClr>
                <a:srgbClr val="488BC9"/>
              </a:buClr>
              <a:buSzPct val="109090"/>
              <a:buAutoNum type="arabicPeriod"/>
              <a:tabLst>
                <a:tab pos="4692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Does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obtained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survey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change</a:t>
            </a:r>
            <a:r>
              <a:rPr sz="22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our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short‐term</a:t>
            </a:r>
            <a:r>
              <a:rPr sz="22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ES/MS recommendations?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so,</a:t>
            </a:r>
            <a:r>
              <a:rPr sz="22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5C6570"/>
                </a:solidFill>
                <a:latin typeface="Calibri"/>
                <a:cs typeface="Calibri"/>
              </a:rPr>
              <a:t>how?</a:t>
            </a:r>
            <a:endParaRPr sz="2200">
              <a:latin typeface="Calibri"/>
              <a:cs typeface="Calibri"/>
            </a:endParaRPr>
          </a:p>
          <a:p>
            <a:pPr marL="469265" marR="457834" indent="-457200">
              <a:lnSpc>
                <a:spcPts val="2640"/>
              </a:lnSpc>
              <a:spcBef>
                <a:spcPts val="525"/>
              </a:spcBef>
              <a:buClr>
                <a:srgbClr val="488BC9"/>
              </a:buClr>
              <a:buSzPct val="109090"/>
              <a:buAutoNum type="arabicPeriod"/>
              <a:tabLst>
                <a:tab pos="4692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Does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obtained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survey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data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change</a:t>
            </a:r>
            <a:r>
              <a:rPr sz="2200" b="1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our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short‐term</a:t>
            </a:r>
            <a:r>
              <a:rPr sz="2200" b="1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HS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recommendations?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so,</a:t>
            </a:r>
            <a:r>
              <a:rPr sz="22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5C6570"/>
                </a:solidFill>
                <a:latin typeface="Calibri"/>
                <a:cs typeface="Calibri"/>
              </a:rPr>
              <a:t>how?</a:t>
            </a:r>
            <a:endParaRPr sz="2200">
              <a:latin typeface="Calibri"/>
              <a:cs typeface="Calibri"/>
            </a:endParaRPr>
          </a:p>
          <a:p>
            <a:pPr marL="469900" marR="902969" indent="-457834">
              <a:lnSpc>
                <a:spcPts val="2640"/>
              </a:lnSpc>
              <a:spcBef>
                <a:spcPts val="530"/>
              </a:spcBef>
              <a:buClr>
                <a:srgbClr val="488BC9"/>
              </a:buClr>
              <a:buSzPct val="109090"/>
              <a:buAutoNum type="arabicPeriod"/>
              <a:tabLst>
                <a:tab pos="469900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Does</a:t>
            </a:r>
            <a:r>
              <a:rPr sz="22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2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obtained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information</a:t>
            </a:r>
            <a:r>
              <a:rPr sz="22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change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our</a:t>
            </a:r>
            <a:r>
              <a:rPr sz="22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long‐term recommendations?</a:t>
            </a:r>
            <a:r>
              <a:rPr sz="2200" b="1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If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so,</a:t>
            </a:r>
            <a:r>
              <a:rPr sz="2200" b="1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5C6570"/>
                </a:solidFill>
                <a:latin typeface="Calibri"/>
                <a:cs typeface="Calibri"/>
              </a:rPr>
              <a:t>how?</a:t>
            </a:r>
            <a:endParaRPr sz="2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240"/>
              </a:spcBef>
              <a:buClr>
                <a:srgbClr val="488BC9"/>
              </a:buClr>
              <a:buSzPct val="109090"/>
              <a:buAutoNum type="arabicPeriod"/>
              <a:tabLst>
                <a:tab pos="469265" algn="l"/>
              </a:tabLst>
            </a:pP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Does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anyone</a:t>
            </a:r>
            <a:r>
              <a:rPr sz="22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have</a:t>
            </a:r>
            <a:r>
              <a:rPr sz="2200" b="1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other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items</a:t>
            </a:r>
            <a:r>
              <a:rPr sz="2200" b="1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discussion?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316611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Update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37260" y="2192528"/>
            <a:ext cx="7719059" cy="449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065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09523"/>
              <a:buFont typeface="Wingdings"/>
              <a:buChar char=""/>
              <a:tabLst>
                <a:tab pos="266065" algn="l"/>
              </a:tabLst>
            </a:pPr>
            <a:r>
              <a:rPr sz="2100" b="1" spc="-10" dirty="0">
                <a:solidFill>
                  <a:srgbClr val="5C6570"/>
                </a:solidFill>
                <a:latin typeface="Calibri"/>
                <a:cs typeface="Calibri"/>
              </a:rPr>
              <a:t>Welcome!</a:t>
            </a:r>
            <a:endParaRPr sz="2100">
              <a:latin typeface="Calibri"/>
              <a:cs typeface="Calibri"/>
            </a:endParaRPr>
          </a:p>
          <a:p>
            <a:pPr marL="266065" indent="-227965">
              <a:lnSpc>
                <a:spcPct val="100000"/>
              </a:lnSpc>
              <a:spcBef>
                <a:spcPts val="2230"/>
              </a:spcBef>
              <a:buClr>
                <a:srgbClr val="488BC9"/>
              </a:buClr>
              <a:buSzPct val="109523"/>
              <a:buFont typeface="Wingdings"/>
              <a:buChar char=""/>
              <a:tabLst>
                <a:tab pos="266065" algn="l"/>
              </a:tabLst>
            </a:pP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Status</a:t>
            </a:r>
            <a:r>
              <a:rPr sz="21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100" b="1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State</a:t>
            </a:r>
            <a:r>
              <a:rPr sz="2100" b="1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21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21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1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2100" b="1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5C6570"/>
                </a:solidFill>
                <a:latin typeface="Calibri"/>
                <a:cs typeface="Calibri"/>
              </a:rPr>
              <a:t>Indicator:</a:t>
            </a:r>
            <a:endParaRPr sz="21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0385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21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section</a:t>
            </a:r>
            <a:r>
              <a:rPr sz="21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being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developed</a:t>
            </a:r>
            <a:r>
              <a:rPr sz="21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based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21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prior</a:t>
            </a:r>
            <a:r>
              <a:rPr sz="21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20" dirty="0">
                <a:solidFill>
                  <a:srgbClr val="5C6570"/>
                </a:solidFill>
                <a:latin typeface="Calibri"/>
                <a:cs typeface="Calibri"/>
              </a:rPr>
              <a:t>work</a:t>
            </a:r>
            <a:endParaRPr sz="2100">
              <a:latin typeface="Calibri"/>
              <a:cs typeface="Calibri"/>
            </a:endParaRPr>
          </a:p>
          <a:p>
            <a:pPr marL="539750" marR="30480" lvl="1" indent="-182245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1020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January</a:t>
            </a:r>
            <a:r>
              <a:rPr sz="21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6</a:t>
            </a:r>
            <a:r>
              <a:rPr sz="2100" baseline="25793" dirty="0">
                <a:solidFill>
                  <a:srgbClr val="5C6570"/>
                </a:solidFill>
                <a:latin typeface="Calibri"/>
                <a:cs typeface="Calibri"/>
              </a:rPr>
              <a:t>th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–</a:t>
            </a:r>
            <a:r>
              <a:rPr sz="21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Any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changes</a:t>
            </a:r>
            <a:r>
              <a:rPr sz="21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recommended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this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meeting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will</a:t>
            </a:r>
            <a:r>
              <a:rPr sz="21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25" dirty="0">
                <a:solidFill>
                  <a:srgbClr val="5C6570"/>
                </a:solidFill>
                <a:latin typeface="Calibri"/>
                <a:cs typeface="Calibri"/>
              </a:rPr>
              <a:t>be 	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incorporated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21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allow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internal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CDE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review</a:t>
            </a:r>
            <a:endParaRPr sz="21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500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0385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January</a:t>
            </a:r>
            <a:r>
              <a:rPr sz="21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10</a:t>
            </a:r>
            <a:r>
              <a:rPr sz="2100" baseline="25793" dirty="0">
                <a:solidFill>
                  <a:srgbClr val="5C6570"/>
                </a:solidFill>
                <a:latin typeface="Calibri"/>
                <a:cs typeface="Calibri"/>
              </a:rPr>
              <a:t>th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–</a:t>
            </a:r>
            <a:r>
              <a:rPr sz="2100" spc="-1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target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date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1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share</a:t>
            </a:r>
            <a:r>
              <a:rPr sz="21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draft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1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Hub</a:t>
            </a:r>
            <a:r>
              <a:rPr sz="21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25" dirty="0">
                <a:solidFill>
                  <a:srgbClr val="5C6570"/>
                </a:solidFill>
                <a:latin typeface="Calibri"/>
                <a:cs typeface="Calibri"/>
              </a:rPr>
              <a:t>AWG</a:t>
            </a:r>
            <a:endParaRPr sz="2100">
              <a:latin typeface="Calibri"/>
              <a:cs typeface="Calibri"/>
            </a:endParaRPr>
          </a:p>
          <a:p>
            <a:pPr marL="266065" indent="-227965">
              <a:lnSpc>
                <a:spcPct val="100000"/>
              </a:lnSpc>
              <a:spcBef>
                <a:spcPts val="2235"/>
              </a:spcBef>
              <a:buClr>
                <a:srgbClr val="488BC9"/>
              </a:buClr>
              <a:buSzPct val="109523"/>
              <a:buFont typeface="Wingdings"/>
              <a:buChar char=""/>
              <a:tabLst>
                <a:tab pos="266065" algn="l"/>
              </a:tabLst>
            </a:pPr>
            <a:r>
              <a:rPr sz="2100" b="1" spc="-10" dirty="0">
                <a:solidFill>
                  <a:srgbClr val="5C6570"/>
                </a:solidFill>
                <a:latin typeface="Calibri"/>
                <a:cs typeface="Calibri"/>
              </a:rPr>
              <a:t>Today:</a:t>
            </a:r>
            <a:endParaRPr sz="21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0385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Share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results</a:t>
            </a:r>
            <a:r>
              <a:rPr sz="21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survey</a:t>
            </a:r>
            <a:endParaRPr sz="2100">
              <a:latin typeface="Calibri"/>
              <a:cs typeface="Calibri"/>
            </a:endParaRPr>
          </a:p>
          <a:p>
            <a:pPr marL="540385" lvl="1" indent="-182245">
              <a:lnSpc>
                <a:spcPct val="100000"/>
              </a:lnSpc>
              <a:spcBef>
                <a:spcPts val="500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0385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Share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feedback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from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1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Hub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committee</a:t>
            </a:r>
            <a:endParaRPr sz="2100">
              <a:latin typeface="Calibri"/>
              <a:cs typeface="Calibri"/>
            </a:endParaRPr>
          </a:p>
          <a:p>
            <a:pPr marL="540385" marR="612775" lvl="1" indent="-182880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09523"/>
              <a:buFont typeface="Wingdings"/>
              <a:buChar char=""/>
              <a:tabLst>
                <a:tab pos="540385" algn="l"/>
              </a:tabLst>
            </a:pP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Discuss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feedback</a:t>
            </a:r>
            <a:r>
              <a:rPr sz="21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21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consider</a:t>
            </a:r>
            <a:r>
              <a:rPr sz="21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possible</a:t>
            </a:r>
            <a:r>
              <a:rPr sz="21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changes</a:t>
            </a:r>
            <a:r>
              <a:rPr sz="21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1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5C6570"/>
                </a:solidFill>
                <a:latin typeface="Calibri"/>
                <a:cs typeface="Calibri"/>
              </a:rPr>
              <a:t>our</a:t>
            </a:r>
            <a:r>
              <a:rPr sz="21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5C6570"/>
                </a:solidFill>
                <a:latin typeface="Calibri"/>
                <a:cs typeface="Calibri"/>
              </a:rPr>
              <a:t>initial recommendations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2239010">
              <a:lnSpc>
                <a:spcPct val="100000"/>
              </a:lnSpc>
              <a:spcBef>
                <a:spcPts val="100"/>
              </a:spcBef>
            </a:pPr>
            <a:r>
              <a:rPr spc="250" dirty="0"/>
              <a:t>Demographics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89380" y="2570479"/>
            <a:ext cx="2903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1800" b="1" u="heavy" spc="-4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1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: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What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your</a:t>
            </a:r>
            <a:r>
              <a:rPr sz="1800" b="1" u="none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role?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197210"/>
              </p:ext>
            </p:extLst>
          </p:nvPr>
        </p:nvGraphicFramePr>
        <p:xfrm>
          <a:off x="1259332" y="2933445"/>
          <a:ext cx="7390128" cy="2223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6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Total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Parent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Educator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78%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Citizen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Hub</a:t>
                      </a:r>
                      <a:r>
                        <a:rPr sz="1800" spc="-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4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Member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Healthy</a:t>
                      </a:r>
                      <a:r>
                        <a:rPr sz="1800" spc="-4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r>
                        <a:rPr sz="1800" spc="29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Steering</a:t>
                      </a:r>
                      <a:r>
                        <a:rPr sz="1800" spc="-6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Member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43660" y="5184902"/>
            <a:ext cx="389890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Note</a:t>
            </a:r>
            <a:r>
              <a:rPr sz="1600" u="none" dirty="0">
                <a:solidFill>
                  <a:srgbClr val="5C6570"/>
                </a:solidFill>
                <a:latin typeface="Calibri"/>
                <a:cs typeface="Calibri"/>
              </a:rPr>
              <a:t>.</a:t>
            </a:r>
            <a:r>
              <a:rPr sz="1600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spc="-10" dirty="0">
                <a:solidFill>
                  <a:srgbClr val="5C6570"/>
                </a:solidFill>
                <a:latin typeface="Calibri"/>
                <a:cs typeface="Calibri"/>
              </a:rPr>
              <a:t>Percentage</a:t>
            </a:r>
            <a:r>
              <a:rPr sz="1600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dirty="0">
                <a:solidFill>
                  <a:srgbClr val="5C6570"/>
                </a:solidFill>
                <a:latin typeface="Calibri"/>
                <a:cs typeface="Calibri"/>
              </a:rPr>
              <a:t>is</a:t>
            </a:r>
            <a:r>
              <a:rPr sz="1600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dirty="0">
                <a:solidFill>
                  <a:srgbClr val="5C6570"/>
                </a:solidFill>
                <a:latin typeface="Calibri"/>
                <a:cs typeface="Calibri"/>
              </a:rPr>
              <a:t>based</a:t>
            </a:r>
            <a:r>
              <a:rPr sz="1600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1600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dirty="0">
                <a:solidFill>
                  <a:srgbClr val="5C6570"/>
                </a:solidFill>
                <a:latin typeface="Calibri"/>
                <a:cs typeface="Calibri"/>
              </a:rPr>
              <a:t>100</a:t>
            </a:r>
            <a:r>
              <a:rPr sz="1600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600" u="none" spc="-10" dirty="0">
                <a:solidFill>
                  <a:srgbClr val="5C6570"/>
                </a:solidFill>
                <a:latin typeface="Calibri"/>
                <a:cs typeface="Calibri"/>
              </a:rPr>
              <a:t>respondents.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996315">
              <a:lnSpc>
                <a:spcPct val="100000"/>
              </a:lnSpc>
              <a:spcBef>
                <a:spcPts val="100"/>
              </a:spcBef>
            </a:pPr>
            <a:r>
              <a:rPr spc="229" dirty="0"/>
              <a:t>Demographics:</a:t>
            </a:r>
            <a:r>
              <a:rPr spc="160" dirty="0"/>
              <a:t> </a:t>
            </a:r>
            <a:r>
              <a:rPr spc="260" dirty="0"/>
              <a:t>Location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50566" y="2936494"/>
          <a:ext cx="4070350" cy="1482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Rural</a:t>
                      </a:r>
                      <a:r>
                        <a:rPr sz="1800" spc="-5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27.5%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Suburban</a:t>
                      </a:r>
                      <a:r>
                        <a:rPr sz="1800" spc="-6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34.7%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Urban</a:t>
                      </a:r>
                      <a:r>
                        <a:rPr sz="1800" b="1" i="1" spc="-5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37.8%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42684" y="2522466"/>
            <a:ext cx="3186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1800" b="1" u="heavy" spc="-4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2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: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Where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you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from?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375285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Short-</a:t>
            </a:r>
            <a:r>
              <a:rPr spc="200" dirty="0"/>
              <a:t>Term</a:t>
            </a:r>
            <a:r>
              <a:rPr spc="180" dirty="0"/>
              <a:t> </a:t>
            </a:r>
            <a:r>
              <a:rPr spc="225" dirty="0"/>
              <a:t>Indicator</a:t>
            </a:r>
            <a:r>
              <a:rPr spc="180" dirty="0"/>
              <a:t> </a:t>
            </a:r>
            <a:r>
              <a:rPr spc="-10" dirty="0"/>
              <a:t>(ES/MS)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39243" y="2194814"/>
            <a:ext cx="76117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1800" b="1" u="heavy" spc="-3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3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: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‘I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would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support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attendance‐related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metric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at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elementary/middle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levels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short‐term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option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meet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‘other’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indicator</a:t>
            </a:r>
            <a:r>
              <a:rPr sz="1800" b="1" u="none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requirements.’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018365"/>
              </p:ext>
            </p:extLst>
          </p:nvPr>
        </p:nvGraphicFramePr>
        <p:xfrm>
          <a:off x="2908300" y="3343402"/>
          <a:ext cx="4246878" cy="2223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Strongly</a:t>
                      </a:r>
                      <a:r>
                        <a:rPr sz="1800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Disagree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9.1%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Disagree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10.1%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61.6%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Strongly</a:t>
                      </a:r>
                      <a:r>
                        <a:rPr sz="1800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19.2%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Overall</a:t>
                      </a:r>
                      <a:r>
                        <a:rPr sz="1800" b="1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(Agree/SA)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80.8%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6570" marR="5080" indent="-447040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Short-</a:t>
            </a:r>
            <a:r>
              <a:rPr spc="200" dirty="0"/>
              <a:t>Term</a:t>
            </a:r>
            <a:r>
              <a:rPr spc="170" dirty="0"/>
              <a:t> </a:t>
            </a:r>
            <a:r>
              <a:rPr spc="225" dirty="0"/>
              <a:t>Indicator: Preferred</a:t>
            </a:r>
            <a:r>
              <a:rPr spc="180" dirty="0"/>
              <a:t> Measure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86510" y="2194814"/>
            <a:ext cx="76485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1800" b="1" u="heavy" spc="-35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4:</a:t>
            </a:r>
            <a:r>
              <a:rPr sz="1800" b="1" u="none" spc="3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Based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three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options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described</a:t>
            </a:r>
            <a:r>
              <a:rPr sz="1800" b="1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informational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recording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elementary</a:t>
            </a:r>
            <a:r>
              <a:rPr sz="1800" b="1" u="none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middle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schools,</a:t>
            </a:r>
            <a:r>
              <a:rPr sz="1800" b="1" u="none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which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option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would</a:t>
            </a:r>
            <a:r>
              <a:rPr sz="1800" b="1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you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prefer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the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short‐term</a:t>
            </a:r>
            <a:r>
              <a:rPr sz="1800" b="1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1800" b="1" u="none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indicator?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12540"/>
              </p:ext>
            </p:extLst>
          </p:nvPr>
        </p:nvGraphicFramePr>
        <p:xfrm>
          <a:off x="1403350" y="3343402"/>
          <a:ext cx="7134860" cy="1482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108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Preferred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Improving</a:t>
                      </a:r>
                      <a:r>
                        <a:rPr sz="1800" b="1" i="1" spc="-1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chronic</a:t>
                      </a: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absenteeism</a:t>
                      </a:r>
                      <a:r>
                        <a:rPr sz="1800" b="1" i="1" spc="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rates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75.2%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73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Improving</a:t>
                      </a:r>
                      <a:r>
                        <a:rPr sz="1800" spc="-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truancy</a:t>
                      </a:r>
                      <a:r>
                        <a:rPr sz="1800" spc="-7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rates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22.7%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Improving</a:t>
                      </a:r>
                      <a:r>
                        <a:rPr sz="1800" spc="-5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lowering</a:t>
                      </a:r>
                      <a:r>
                        <a:rPr sz="1800" spc="-3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3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mobility</a:t>
                      </a: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rates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2.1%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857250">
              <a:lnSpc>
                <a:spcPct val="100000"/>
              </a:lnSpc>
              <a:spcBef>
                <a:spcPts val="100"/>
              </a:spcBef>
            </a:pPr>
            <a:r>
              <a:rPr spc="210" dirty="0"/>
              <a:t>Short-</a:t>
            </a:r>
            <a:r>
              <a:rPr spc="165" dirty="0"/>
              <a:t>term</a:t>
            </a:r>
            <a:r>
              <a:rPr spc="185" dirty="0"/>
              <a:t> </a:t>
            </a:r>
            <a:r>
              <a:rPr spc="225" dirty="0"/>
              <a:t>Indicator</a:t>
            </a:r>
            <a:r>
              <a:rPr spc="185" dirty="0"/>
              <a:t> </a:t>
            </a:r>
            <a:r>
              <a:rPr spc="155" dirty="0"/>
              <a:t>(HS)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24610" y="2194814"/>
            <a:ext cx="73488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1800" b="1" u="heavy" spc="-4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5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: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would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support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plan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current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postsecondary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and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workforce</a:t>
            </a:r>
            <a:r>
              <a:rPr sz="1800" b="1" u="none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readiness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indicators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represented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in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district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school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performance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frameworks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1800" b="1" u="none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1800" b="1" u="none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short‐term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option</a:t>
            </a:r>
            <a:r>
              <a:rPr sz="1800" b="1" u="none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1800" b="1" u="none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meet</a:t>
            </a:r>
            <a:r>
              <a:rPr sz="1800" b="1" u="none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1800" b="1" u="none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dirty="0">
                <a:solidFill>
                  <a:srgbClr val="5C6570"/>
                </a:solidFill>
                <a:latin typeface="Calibri"/>
                <a:cs typeface="Calibri"/>
              </a:rPr>
              <a:t>‘other’</a:t>
            </a:r>
            <a:r>
              <a:rPr sz="1800" b="1" u="none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b="1" u="none" spc="-10" dirty="0">
                <a:solidFill>
                  <a:srgbClr val="5C6570"/>
                </a:solidFill>
                <a:latin typeface="Calibri"/>
                <a:cs typeface="Calibri"/>
              </a:rPr>
              <a:t>indicator requirements.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15071"/>
              </p:ext>
            </p:extLst>
          </p:nvPr>
        </p:nvGraphicFramePr>
        <p:xfrm>
          <a:off x="2908300" y="3343402"/>
          <a:ext cx="4246878" cy="2223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Strongly</a:t>
                      </a:r>
                      <a:r>
                        <a:rPr sz="1800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Disagree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11.1%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Disagree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5.0%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65.7%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65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Strongly</a:t>
                      </a:r>
                      <a:r>
                        <a:rPr sz="1800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18.2%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5C6670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Overall</a:t>
                      </a:r>
                      <a:r>
                        <a:rPr sz="1800" b="1" spc="-8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(Agree/SA)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10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83.9%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i="1" spc="-25" dirty="0">
                          <a:solidFill>
                            <a:srgbClr val="5C6570"/>
                          </a:solidFill>
                          <a:latin typeface="Calibri"/>
                          <a:cs typeface="Calibri"/>
                        </a:rPr>
                        <a:t>83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1857375">
              <a:lnSpc>
                <a:spcPct val="100000"/>
              </a:lnSpc>
              <a:spcBef>
                <a:spcPts val="100"/>
              </a:spcBef>
            </a:pPr>
            <a:r>
              <a:rPr spc="160" dirty="0"/>
              <a:t>General </a:t>
            </a:r>
            <a:r>
              <a:rPr spc="145" dirty="0"/>
              <a:t>Feedback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24560" y="2148638"/>
            <a:ext cx="7321550" cy="362902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20"/>
              </a:spcBef>
            </a:pPr>
            <a:r>
              <a:rPr sz="24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Question</a:t>
            </a:r>
            <a:r>
              <a:rPr sz="2400" b="1" u="heavy" spc="-70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solidFill>
                  <a:srgbClr val="5C6570"/>
                </a:solidFill>
                <a:uFill>
                  <a:solidFill>
                    <a:srgbClr val="5C6670"/>
                  </a:solidFill>
                </a:uFill>
                <a:latin typeface="Calibri"/>
                <a:cs typeface="Calibri"/>
              </a:rPr>
              <a:t>6</a:t>
            </a:r>
            <a:r>
              <a:rPr sz="2400" b="1" u="none" dirty="0">
                <a:solidFill>
                  <a:srgbClr val="5C6570"/>
                </a:solidFill>
                <a:latin typeface="Calibri"/>
                <a:cs typeface="Calibri"/>
              </a:rPr>
              <a:t>:</a:t>
            </a:r>
            <a:r>
              <a:rPr sz="2400" b="1" u="none" spc="-8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400" b="1" u="none" spc="-10" dirty="0">
                <a:solidFill>
                  <a:srgbClr val="5C6570"/>
                </a:solidFill>
                <a:latin typeface="Calibri"/>
                <a:cs typeface="Calibri"/>
              </a:rPr>
              <a:t>General</a:t>
            </a:r>
            <a:r>
              <a:rPr sz="2400" b="1" u="none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400" b="1" u="none" spc="-10" dirty="0">
                <a:solidFill>
                  <a:srgbClr val="5C6570"/>
                </a:solidFill>
                <a:latin typeface="Calibri"/>
                <a:cs typeface="Calibri"/>
              </a:rPr>
              <a:t>Feedback/Comments:</a:t>
            </a:r>
            <a:endParaRPr sz="2400">
              <a:latin typeface="Calibri"/>
              <a:cs typeface="Calibri"/>
            </a:endParaRPr>
          </a:p>
          <a:p>
            <a:pPr marL="553085" indent="-182245">
              <a:lnSpc>
                <a:spcPct val="100000"/>
              </a:lnSpc>
              <a:spcBef>
                <a:spcPts val="54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22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total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46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open‐ended</a:t>
            </a:r>
            <a:r>
              <a:rPr sz="22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responses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received.</a:t>
            </a:r>
            <a:endParaRPr sz="2200">
              <a:latin typeface="Calibri"/>
              <a:cs typeface="Calibri"/>
            </a:endParaRPr>
          </a:p>
          <a:p>
            <a:pPr marL="552450" marR="43180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720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response</a:t>
            </a:r>
            <a:r>
              <a:rPr sz="2200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were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reviewed</a:t>
            </a:r>
            <a:r>
              <a:rPr sz="22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identify</a:t>
            </a:r>
            <a:r>
              <a:rPr sz="22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overall</a:t>
            </a:r>
            <a:r>
              <a:rPr sz="22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themes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C6570"/>
                </a:solidFill>
                <a:latin typeface="Calibri"/>
                <a:cs typeface="Calibri"/>
              </a:rPr>
              <a:t>and 	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significant</a:t>
            </a:r>
            <a:r>
              <a:rPr sz="22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notes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consideration.</a:t>
            </a:r>
            <a:endParaRPr sz="2200">
              <a:latin typeface="Calibri"/>
              <a:cs typeface="Calibri"/>
            </a:endParaRPr>
          </a:p>
          <a:p>
            <a:pPr marL="827405" lvl="1" indent="-182245">
              <a:lnSpc>
                <a:spcPct val="100000"/>
              </a:lnSpc>
              <a:spcBef>
                <a:spcPts val="495"/>
              </a:spcBef>
              <a:buClr>
                <a:srgbClr val="8EC63F"/>
              </a:buClr>
              <a:buSzPct val="110000"/>
              <a:buFont typeface="Wingdings"/>
              <a:buChar char=""/>
              <a:tabLst>
                <a:tab pos="827405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The</a:t>
            </a:r>
            <a:r>
              <a:rPr sz="2000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obtained</a:t>
            </a:r>
            <a:r>
              <a:rPr sz="20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feedback</a:t>
            </a:r>
            <a:r>
              <a:rPr sz="20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was</a:t>
            </a:r>
            <a:r>
              <a:rPr sz="2000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grouped</a:t>
            </a:r>
            <a:r>
              <a:rPr sz="2000" spc="-8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into</a:t>
            </a:r>
            <a:r>
              <a:rPr sz="2000" spc="-7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three</a:t>
            </a:r>
            <a:r>
              <a:rPr sz="20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categories:</a:t>
            </a:r>
            <a:endParaRPr sz="2000">
              <a:latin typeface="Calibri"/>
              <a:cs typeface="Calibri"/>
            </a:endParaRPr>
          </a:p>
          <a:p>
            <a:pPr marL="1101725" lvl="2" indent="-182245">
              <a:lnSpc>
                <a:spcPct val="100000"/>
              </a:lnSpc>
              <a:spcBef>
                <a:spcPts val="445"/>
              </a:spcBef>
              <a:buClr>
                <a:srgbClr val="6D3A5D"/>
              </a:buClr>
              <a:buSzPct val="108333"/>
              <a:buFont typeface="Wingdings"/>
              <a:buChar char=""/>
              <a:tabLst>
                <a:tab pos="1101725" algn="l"/>
              </a:tabLst>
            </a:pP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Group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1: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570"/>
                </a:solidFill>
                <a:latin typeface="Calibri"/>
                <a:cs typeface="Calibri"/>
              </a:rPr>
              <a:t>Attendance</a:t>
            </a:r>
            <a:r>
              <a:rPr sz="1800" spc="-15" baseline="25462" dirty="0">
                <a:solidFill>
                  <a:srgbClr val="5C6570"/>
                </a:solidFill>
                <a:latin typeface="Calibri"/>
                <a:cs typeface="Calibri"/>
              </a:rPr>
              <a:t>(4)</a:t>
            </a:r>
            <a:r>
              <a:rPr sz="1800" spc="-10" dirty="0">
                <a:solidFill>
                  <a:srgbClr val="5C657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Mobility</a:t>
            </a:r>
            <a:r>
              <a:rPr sz="1800" baseline="25462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,</a:t>
            </a:r>
            <a:r>
              <a:rPr sz="18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Chronic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570"/>
                </a:solidFill>
                <a:latin typeface="Calibri"/>
                <a:cs typeface="Calibri"/>
              </a:rPr>
              <a:t>Absenteeism</a:t>
            </a:r>
            <a:r>
              <a:rPr sz="1800" spc="-15" baseline="25462" dirty="0">
                <a:solidFill>
                  <a:srgbClr val="5C6570"/>
                </a:solidFill>
                <a:latin typeface="Calibri"/>
                <a:cs typeface="Calibri"/>
              </a:rPr>
              <a:t>(13)</a:t>
            </a:r>
            <a:endParaRPr sz="1800" baseline="25462">
              <a:latin typeface="Calibri"/>
              <a:cs typeface="Calibri"/>
            </a:endParaRPr>
          </a:p>
          <a:p>
            <a:pPr marL="1101725" lvl="2" indent="-182245">
              <a:lnSpc>
                <a:spcPct val="100000"/>
              </a:lnSpc>
              <a:spcBef>
                <a:spcPts val="430"/>
              </a:spcBef>
              <a:buClr>
                <a:srgbClr val="6D3A5D"/>
              </a:buClr>
              <a:buSzPct val="108333"/>
              <a:buFont typeface="Wingdings"/>
              <a:buChar char=""/>
              <a:tabLst>
                <a:tab pos="1101725" algn="l"/>
              </a:tabLst>
            </a:pP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Group</a:t>
            </a:r>
            <a:r>
              <a:rPr sz="1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2:</a:t>
            </a:r>
            <a:r>
              <a:rPr sz="18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570"/>
                </a:solidFill>
                <a:latin typeface="Calibri"/>
                <a:cs typeface="Calibri"/>
              </a:rPr>
              <a:t>SAT</a:t>
            </a:r>
            <a:r>
              <a:rPr sz="1800" spc="-30" baseline="25462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r>
              <a:rPr sz="1800" spc="-20" dirty="0">
                <a:solidFill>
                  <a:srgbClr val="5C6570"/>
                </a:solidFill>
                <a:latin typeface="Calibri"/>
                <a:cs typeface="Calibri"/>
              </a:rPr>
              <a:t>,</a:t>
            </a:r>
            <a:r>
              <a:rPr sz="18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PWR</a:t>
            </a:r>
            <a:r>
              <a:rPr sz="1800" baseline="25462" dirty="0">
                <a:solidFill>
                  <a:srgbClr val="5C6570"/>
                </a:solidFill>
                <a:latin typeface="Calibri"/>
                <a:cs typeface="Calibri"/>
              </a:rPr>
              <a:t>(4)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570"/>
                </a:solidFill>
                <a:latin typeface="Calibri"/>
                <a:cs typeface="Calibri"/>
              </a:rPr>
              <a:t>SEL</a:t>
            </a:r>
            <a:r>
              <a:rPr sz="1800" spc="-15" baseline="25462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endParaRPr sz="1800" baseline="25462">
              <a:latin typeface="Calibri"/>
              <a:cs typeface="Calibri"/>
            </a:endParaRPr>
          </a:p>
          <a:p>
            <a:pPr marL="1101725" lvl="2" indent="-182245">
              <a:lnSpc>
                <a:spcPct val="100000"/>
              </a:lnSpc>
              <a:spcBef>
                <a:spcPts val="434"/>
              </a:spcBef>
              <a:buClr>
                <a:srgbClr val="6D3A5D"/>
              </a:buClr>
              <a:buSzPct val="108333"/>
              <a:buFont typeface="Wingdings"/>
              <a:buChar char=""/>
              <a:tabLst>
                <a:tab pos="1101725" algn="l"/>
              </a:tabLst>
            </a:pP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Group</a:t>
            </a:r>
            <a:r>
              <a:rPr sz="18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3:</a:t>
            </a:r>
            <a:r>
              <a:rPr sz="18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570"/>
                </a:solidFill>
                <a:latin typeface="Calibri"/>
                <a:cs typeface="Calibri"/>
              </a:rPr>
              <a:t>General</a:t>
            </a:r>
            <a:r>
              <a:rPr sz="18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570"/>
                </a:solidFill>
                <a:latin typeface="Calibri"/>
                <a:cs typeface="Calibri"/>
              </a:rPr>
              <a:t>Comments</a:t>
            </a:r>
            <a:r>
              <a:rPr sz="1800" spc="-15" baseline="25462" dirty="0">
                <a:solidFill>
                  <a:srgbClr val="5C6570"/>
                </a:solidFill>
                <a:latin typeface="Calibri"/>
                <a:cs typeface="Calibri"/>
              </a:rPr>
              <a:t>(14)</a:t>
            </a:r>
            <a:endParaRPr sz="1800" baseline="25462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860"/>
              </a:spcBef>
              <a:buClr>
                <a:srgbClr val="6D3A5D"/>
              </a:buClr>
              <a:buFont typeface="Wingdings"/>
              <a:buChar char=""/>
            </a:pPr>
            <a:endParaRPr sz="1800">
              <a:latin typeface="Calibri"/>
              <a:cs typeface="Calibri"/>
            </a:endParaRPr>
          </a:p>
          <a:p>
            <a:pPr marL="827405" lvl="1" indent="-182245">
              <a:lnSpc>
                <a:spcPct val="100000"/>
              </a:lnSpc>
              <a:buClr>
                <a:srgbClr val="8EC63F"/>
              </a:buClr>
              <a:buSzPct val="110000"/>
              <a:buFont typeface="Wingdings"/>
              <a:buChar char=""/>
              <a:tabLst>
                <a:tab pos="827405" algn="l"/>
              </a:tabLst>
            </a:pP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An</a:t>
            </a:r>
            <a:r>
              <a:rPr sz="20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overview</a:t>
            </a:r>
            <a:r>
              <a:rPr sz="20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comments</a:t>
            </a:r>
            <a:r>
              <a:rPr sz="20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are</a:t>
            </a:r>
            <a:r>
              <a:rPr sz="20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reflected</a:t>
            </a:r>
            <a:r>
              <a:rPr sz="20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20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subsequent</a:t>
            </a:r>
            <a:r>
              <a:rPr sz="2000" spc="-2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570"/>
                </a:solidFill>
                <a:latin typeface="Calibri"/>
                <a:cs typeface="Calibri"/>
              </a:rPr>
              <a:t>slides.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902335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Group</a:t>
            </a:r>
            <a:r>
              <a:rPr spc="-105" dirty="0"/>
              <a:t> </a:t>
            </a:r>
            <a:r>
              <a:rPr dirty="0"/>
              <a:t>1:</a:t>
            </a:r>
            <a:r>
              <a:rPr spc="-105" dirty="0"/>
              <a:t> </a:t>
            </a:r>
            <a:r>
              <a:rPr spc="-55" dirty="0"/>
              <a:t>ES/MS</a:t>
            </a:r>
            <a:r>
              <a:rPr spc="-105" dirty="0"/>
              <a:t> </a:t>
            </a:r>
            <a:r>
              <a:rPr spc="160" dirty="0"/>
              <a:t>Measures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24560" y="2155197"/>
            <a:ext cx="7433309" cy="402336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78765" indent="-227965">
              <a:lnSpc>
                <a:spcPct val="100000"/>
              </a:lnSpc>
              <a:spcBef>
                <a:spcPts val="38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78765" algn="l"/>
              </a:tabLst>
            </a:pP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Mobility:</a:t>
            </a:r>
            <a:endParaRPr sz="2200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Limited</a:t>
            </a:r>
            <a:r>
              <a:rPr sz="22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ability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districts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control</a:t>
            </a:r>
            <a:r>
              <a:rPr sz="22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mobility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rates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endParaRPr sz="2175" baseline="24904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Viewed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as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measure</a:t>
            </a:r>
            <a:r>
              <a:rPr sz="22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spc="-3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poverty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2175" baseline="24904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recommended</a:t>
            </a:r>
            <a:r>
              <a:rPr sz="2200" spc="-8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for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use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(2)</a:t>
            </a:r>
            <a:endParaRPr sz="2175" baseline="24904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10"/>
              </a:spcBef>
              <a:buClr>
                <a:srgbClr val="FFC846"/>
              </a:buClr>
              <a:buFont typeface="Wingdings"/>
              <a:buChar char=""/>
            </a:pPr>
            <a:endParaRPr sz="2200">
              <a:latin typeface="Calibri"/>
              <a:cs typeface="Calibri"/>
            </a:endParaRPr>
          </a:p>
          <a:p>
            <a:pPr marL="278765" indent="-227965">
              <a:lnSpc>
                <a:spcPct val="100000"/>
              </a:lnSpc>
              <a:buClr>
                <a:srgbClr val="488BC9"/>
              </a:buClr>
              <a:buSzPct val="109090"/>
              <a:buFont typeface="Wingdings"/>
              <a:buChar char=""/>
              <a:tabLst>
                <a:tab pos="278765" algn="l"/>
              </a:tabLst>
            </a:pP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Attendance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&amp;</a:t>
            </a:r>
            <a:r>
              <a:rPr sz="2200" b="1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570"/>
                </a:solidFill>
                <a:latin typeface="Calibri"/>
                <a:cs typeface="Calibri"/>
              </a:rPr>
              <a:t>Chronic</a:t>
            </a:r>
            <a:r>
              <a:rPr sz="2200" b="1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570"/>
                </a:solidFill>
                <a:latin typeface="Calibri"/>
                <a:cs typeface="Calibri"/>
              </a:rPr>
              <a:t>Absenteeism:</a:t>
            </a:r>
            <a:endParaRPr sz="2200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Need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2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apply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adopted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measure</a:t>
            </a:r>
            <a:r>
              <a:rPr sz="22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high</a:t>
            </a:r>
            <a:r>
              <a:rPr sz="2200" spc="-4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school</a:t>
            </a:r>
            <a:r>
              <a:rPr sz="22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level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(7)</a:t>
            </a:r>
            <a:endParaRPr sz="2175" baseline="24904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These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measures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may</a:t>
            </a:r>
            <a:r>
              <a:rPr sz="22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not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truly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reflect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student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engagement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(3)</a:t>
            </a:r>
            <a:endParaRPr sz="2175" baseline="24904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Limited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ability</a:t>
            </a:r>
            <a:r>
              <a:rPr sz="22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of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districts</a:t>
            </a:r>
            <a:r>
              <a:rPr sz="22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4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control</a:t>
            </a:r>
            <a:r>
              <a:rPr sz="2200" spc="-7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these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outcomes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(1)</a:t>
            </a:r>
            <a:endParaRPr sz="2175" baseline="24904">
              <a:latin typeface="Calibri"/>
              <a:cs typeface="Calibri"/>
            </a:endParaRPr>
          </a:p>
          <a:p>
            <a:pPr marL="553085" lvl="1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553085" algn="l"/>
              </a:tabLst>
            </a:pP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Recommendation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to</a:t>
            </a:r>
            <a:r>
              <a:rPr sz="2200" spc="-5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focus</a:t>
            </a:r>
            <a:r>
              <a:rPr sz="2200" spc="-6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on</a:t>
            </a:r>
            <a:r>
              <a:rPr sz="2200" spc="-50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570"/>
                </a:solidFill>
                <a:latin typeface="Calibri"/>
                <a:cs typeface="Calibri"/>
              </a:rPr>
              <a:t>‘unexcused’</a:t>
            </a:r>
            <a:r>
              <a:rPr sz="2200" spc="-65" dirty="0">
                <a:solidFill>
                  <a:srgbClr val="5C65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570"/>
                </a:solidFill>
                <a:latin typeface="Calibri"/>
                <a:cs typeface="Calibri"/>
              </a:rPr>
              <a:t>absences</a:t>
            </a:r>
            <a:r>
              <a:rPr sz="2175" spc="-15" baseline="24904" dirty="0">
                <a:solidFill>
                  <a:srgbClr val="5C6570"/>
                </a:solidFill>
                <a:latin typeface="Calibri"/>
                <a:cs typeface="Calibri"/>
              </a:rPr>
              <a:t>(1)</a:t>
            </a:r>
            <a:endParaRPr sz="2175" baseline="24904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920</Words>
  <Application>Microsoft Office PowerPoint</Application>
  <PresentationFormat>Custom</PresentationFormat>
  <Paragraphs>171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Bookman Old Style</vt:lpstr>
      <vt:lpstr>Calibri</vt:lpstr>
      <vt:lpstr>Wingdings</vt:lpstr>
      <vt:lpstr>Office Theme</vt:lpstr>
      <vt:lpstr>ESSA ‘Other’ Indicator: Stakeholder Survey Results</vt:lpstr>
      <vt:lpstr>Update</vt:lpstr>
      <vt:lpstr>Demographics</vt:lpstr>
      <vt:lpstr>Demographics: Location</vt:lpstr>
      <vt:lpstr>Short-Term Indicator (ES/MS)</vt:lpstr>
      <vt:lpstr>Short-Term Indicator: Preferred Measure</vt:lpstr>
      <vt:lpstr>Short-term Indicator (HS)</vt:lpstr>
      <vt:lpstr>General Feedback</vt:lpstr>
      <vt:lpstr>Group 1: ES/MS Measures</vt:lpstr>
      <vt:lpstr>Group 2: SAT, SEL, Climate, PWR</vt:lpstr>
      <vt:lpstr>Group 3: General Comments</vt:lpstr>
      <vt:lpstr>Hub Feedback - Overview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other indicator survey webinar</dc:title>
  <dc:creator>jorgensen_d</dc:creator>
  <cp:lastModifiedBy>Owen, Emily</cp:lastModifiedBy>
  <cp:revision>1</cp:revision>
  <dcterms:created xsi:type="dcterms:W3CDTF">2025-03-17T21:01:38Z</dcterms:created>
  <dcterms:modified xsi:type="dcterms:W3CDTF">2025-03-17T21:05:07Z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2017-01-09T00:00:00Z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2025-03-17T00:00:00Z</vt:filetime>
  </property>
  <property fmtid="{D5CDD505-2E9C-101B-9397-08002B2CF9AE}" pid="5" name="Producer">
    <vt:lpwstr>Acrobat Distiller 10.1.16 (Windows)</vt:lpwstr>
  </property>
</Properties>
</file>