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582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45454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800547" y="6166050"/>
            <a:ext cx="590550" cy="514984"/>
          </a:xfrm>
          <a:custGeom>
            <a:avLst/>
            <a:gdLst/>
            <a:ahLst/>
            <a:cxnLst/>
            <a:rect l="l" t="t" r="r" b="b"/>
            <a:pathLst>
              <a:path w="590550" h="514984">
                <a:moveTo>
                  <a:pt x="294963" y="0"/>
                </a:moveTo>
                <a:lnTo>
                  <a:pt x="284905" y="3363"/>
                </a:lnTo>
                <a:lnTo>
                  <a:pt x="276169" y="13454"/>
                </a:lnTo>
                <a:lnTo>
                  <a:pt x="4440" y="482349"/>
                </a:lnTo>
                <a:lnTo>
                  <a:pt x="0" y="494980"/>
                </a:lnTo>
                <a:lnTo>
                  <a:pt x="2092" y="505269"/>
                </a:lnTo>
                <a:lnTo>
                  <a:pt x="10058" y="512192"/>
                </a:lnTo>
                <a:lnTo>
                  <a:pt x="23237" y="514727"/>
                </a:lnTo>
                <a:lnTo>
                  <a:pt x="566710" y="514727"/>
                </a:lnTo>
                <a:lnTo>
                  <a:pt x="579871" y="512192"/>
                </a:lnTo>
                <a:lnTo>
                  <a:pt x="587831" y="505269"/>
                </a:lnTo>
                <a:lnTo>
                  <a:pt x="589927" y="494980"/>
                </a:lnTo>
                <a:lnTo>
                  <a:pt x="585501" y="482349"/>
                </a:lnTo>
                <a:lnTo>
                  <a:pt x="313757" y="13454"/>
                </a:lnTo>
                <a:lnTo>
                  <a:pt x="305021" y="3363"/>
                </a:lnTo>
                <a:lnTo>
                  <a:pt x="294963" y="0"/>
                </a:lnTo>
                <a:close/>
              </a:path>
            </a:pathLst>
          </a:custGeom>
          <a:solidFill>
            <a:srgbClr val="2A97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04281" y="6207166"/>
            <a:ext cx="196552" cy="19351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38892" y="6461149"/>
            <a:ext cx="317548" cy="161116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8408746" y="6655041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4" h="26034">
                <a:moveTo>
                  <a:pt x="17233" y="393"/>
                </a:moveTo>
                <a:lnTo>
                  <a:pt x="0" y="393"/>
                </a:lnTo>
                <a:lnTo>
                  <a:pt x="0" y="4292"/>
                </a:lnTo>
                <a:lnTo>
                  <a:pt x="368" y="4673"/>
                </a:lnTo>
                <a:lnTo>
                  <a:pt x="6261" y="4673"/>
                </a:lnTo>
                <a:lnTo>
                  <a:pt x="6261" y="25349"/>
                </a:lnTo>
                <a:lnTo>
                  <a:pt x="10960" y="25349"/>
                </a:lnTo>
                <a:lnTo>
                  <a:pt x="10960" y="4673"/>
                </a:lnTo>
                <a:lnTo>
                  <a:pt x="17233" y="4673"/>
                </a:lnTo>
                <a:lnTo>
                  <a:pt x="17233" y="393"/>
                </a:lnTo>
                <a:close/>
              </a:path>
              <a:path w="51434" h="26034">
                <a:moveTo>
                  <a:pt x="51257" y="25349"/>
                </a:moveTo>
                <a:lnTo>
                  <a:pt x="50901" y="24574"/>
                </a:lnTo>
                <a:lnTo>
                  <a:pt x="48526" y="11315"/>
                </a:lnTo>
                <a:lnTo>
                  <a:pt x="46558" y="393"/>
                </a:lnTo>
                <a:lnTo>
                  <a:pt x="46558" y="0"/>
                </a:lnTo>
                <a:lnTo>
                  <a:pt x="44996" y="0"/>
                </a:lnTo>
                <a:lnTo>
                  <a:pt x="44996" y="393"/>
                </a:lnTo>
                <a:lnTo>
                  <a:pt x="36804" y="17157"/>
                </a:lnTo>
                <a:lnTo>
                  <a:pt x="34074" y="11315"/>
                </a:lnTo>
                <a:lnTo>
                  <a:pt x="28968" y="393"/>
                </a:lnTo>
                <a:lnTo>
                  <a:pt x="28549" y="0"/>
                </a:lnTo>
                <a:lnTo>
                  <a:pt x="26987" y="0"/>
                </a:lnTo>
                <a:lnTo>
                  <a:pt x="26987" y="393"/>
                </a:lnTo>
                <a:lnTo>
                  <a:pt x="22707" y="24574"/>
                </a:lnTo>
                <a:lnTo>
                  <a:pt x="22707" y="25349"/>
                </a:lnTo>
                <a:lnTo>
                  <a:pt x="27406" y="25349"/>
                </a:lnTo>
                <a:lnTo>
                  <a:pt x="27457" y="24574"/>
                </a:lnTo>
                <a:lnTo>
                  <a:pt x="29337" y="11315"/>
                </a:lnTo>
                <a:lnTo>
                  <a:pt x="36017" y="25349"/>
                </a:lnTo>
                <a:lnTo>
                  <a:pt x="36017" y="25742"/>
                </a:lnTo>
                <a:lnTo>
                  <a:pt x="37579" y="25742"/>
                </a:lnTo>
                <a:lnTo>
                  <a:pt x="37947" y="25349"/>
                </a:lnTo>
                <a:lnTo>
                  <a:pt x="41605" y="17157"/>
                </a:lnTo>
                <a:lnTo>
                  <a:pt x="44208" y="11315"/>
                </a:lnTo>
                <a:lnTo>
                  <a:pt x="46139" y="24574"/>
                </a:lnTo>
                <a:lnTo>
                  <a:pt x="46202" y="24968"/>
                </a:lnTo>
                <a:lnTo>
                  <a:pt x="46558" y="25349"/>
                </a:lnTo>
                <a:lnTo>
                  <a:pt x="51257" y="25349"/>
                </a:lnTo>
                <a:close/>
              </a:path>
            </a:pathLst>
          </a:custGeom>
          <a:solidFill>
            <a:srgbClr val="2A97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215969" y="6165465"/>
            <a:ext cx="587375" cy="512445"/>
          </a:xfrm>
          <a:custGeom>
            <a:avLst/>
            <a:gdLst/>
            <a:ahLst/>
            <a:cxnLst/>
            <a:rect l="l" t="t" r="r" b="b"/>
            <a:pathLst>
              <a:path w="587375" h="512445">
                <a:moveTo>
                  <a:pt x="563549" y="0"/>
                </a:moveTo>
                <a:lnTo>
                  <a:pt x="23234" y="0"/>
                </a:lnTo>
                <a:lnTo>
                  <a:pt x="10057" y="2530"/>
                </a:lnTo>
                <a:lnTo>
                  <a:pt x="2092" y="9443"/>
                </a:lnTo>
                <a:lnTo>
                  <a:pt x="0" y="19720"/>
                </a:lnTo>
                <a:lnTo>
                  <a:pt x="4443" y="32341"/>
                </a:lnTo>
                <a:lnTo>
                  <a:pt x="274579" y="498538"/>
                </a:lnTo>
                <a:lnTo>
                  <a:pt x="283322" y="508634"/>
                </a:lnTo>
                <a:lnTo>
                  <a:pt x="293397" y="512000"/>
                </a:lnTo>
                <a:lnTo>
                  <a:pt x="303471" y="508634"/>
                </a:lnTo>
                <a:lnTo>
                  <a:pt x="312214" y="498538"/>
                </a:lnTo>
                <a:lnTo>
                  <a:pt x="582340" y="32341"/>
                </a:lnTo>
                <a:lnTo>
                  <a:pt x="586796" y="19720"/>
                </a:lnTo>
                <a:lnTo>
                  <a:pt x="584709" y="9443"/>
                </a:lnTo>
                <a:lnTo>
                  <a:pt x="576740" y="2530"/>
                </a:lnTo>
                <a:lnTo>
                  <a:pt x="563549" y="0"/>
                </a:lnTo>
                <a:close/>
              </a:path>
            </a:pathLst>
          </a:custGeom>
          <a:solidFill>
            <a:srgbClr val="465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407554" y="6474413"/>
            <a:ext cx="200493" cy="16287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395810" y="6193907"/>
            <a:ext cx="65769" cy="77256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487835" y="6194687"/>
            <a:ext cx="65769" cy="75306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8581009" y="6194687"/>
            <a:ext cx="48895" cy="75565"/>
          </a:xfrm>
          <a:custGeom>
            <a:avLst/>
            <a:gdLst/>
            <a:ahLst/>
            <a:cxnLst/>
            <a:rect l="l" t="t" r="r" b="b"/>
            <a:pathLst>
              <a:path w="48895" h="75564">
                <a:moveTo>
                  <a:pt x="47761" y="0"/>
                </a:moveTo>
                <a:lnTo>
                  <a:pt x="782" y="0"/>
                </a:lnTo>
                <a:lnTo>
                  <a:pt x="0" y="1195"/>
                </a:lnTo>
                <a:lnTo>
                  <a:pt x="0" y="2339"/>
                </a:lnTo>
                <a:lnTo>
                  <a:pt x="0" y="74526"/>
                </a:lnTo>
                <a:lnTo>
                  <a:pt x="782" y="75306"/>
                </a:lnTo>
                <a:lnTo>
                  <a:pt x="47761" y="75306"/>
                </a:lnTo>
                <a:lnTo>
                  <a:pt x="48544" y="74526"/>
                </a:lnTo>
                <a:lnTo>
                  <a:pt x="48544" y="60482"/>
                </a:lnTo>
                <a:lnTo>
                  <a:pt x="47761" y="59702"/>
                </a:lnTo>
                <a:lnTo>
                  <a:pt x="16860" y="59702"/>
                </a:lnTo>
                <a:lnTo>
                  <a:pt x="16860" y="44873"/>
                </a:lnTo>
                <a:lnTo>
                  <a:pt x="42280" y="44873"/>
                </a:lnTo>
                <a:lnTo>
                  <a:pt x="43481" y="44093"/>
                </a:lnTo>
                <a:lnTo>
                  <a:pt x="43481" y="30054"/>
                </a:lnTo>
                <a:lnTo>
                  <a:pt x="42280" y="29274"/>
                </a:lnTo>
                <a:lnTo>
                  <a:pt x="16860" y="29274"/>
                </a:lnTo>
                <a:lnTo>
                  <a:pt x="16860" y="16014"/>
                </a:lnTo>
                <a:lnTo>
                  <a:pt x="47761" y="16014"/>
                </a:lnTo>
                <a:lnTo>
                  <a:pt x="48544" y="14819"/>
                </a:lnTo>
                <a:lnTo>
                  <a:pt x="48544" y="1195"/>
                </a:lnTo>
                <a:lnTo>
                  <a:pt x="47761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312166" y="6296132"/>
            <a:ext cx="394335" cy="205740"/>
          </a:xfrm>
          <a:custGeom>
            <a:avLst/>
            <a:gdLst/>
            <a:ahLst/>
            <a:cxnLst/>
            <a:rect l="l" t="t" r="r" b="b"/>
            <a:pathLst>
              <a:path w="394334" h="205739">
                <a:moveTo>
                  <a:pt x="382009" y="0"/>
                </a:moveTo>
                <a:lnTo>
                  <a:pt x="15524" y="0"/>
                </a:lnTo>
                <a:lnTo>
                  <a:pt x="6630" y="1713"/>
                </a:lnTo>
                <a:lnTo>
                  <a:pt x="1333" y="6388"/>
                </a:lnTo>
                <a:lnTo>
                  <a:pt x="0" y="13330"/>
                </a:lnTo>
                <a:lnTo>
                  <a:pt x="2997" y="21843"/>
                </a:lnTo>
                <a:lnTo>
                  <a:pt x="84844" y="163066"/>
                </a:lnTo>
                <a:lnTo>
                  <a:pt x="203856" y="205589"/>
                </a:lnTo>
                <a:lnTo>
                  <a:pt x="275935" y="179450"/>
                </a:lnTo>
                <a:lnTo>
                  <a:pt x="172119" y="179450"/>
                </a:lnTo>
                <a:lnTo>
                  <a:pt x="172119" y="178670"/>
                </a:lnTo>
                <a:lnTo>
                  <a:pt x="383575" y="389"/>
                </a:lnTo>
                <a:lnTo>
                  <a:pt x="382009" y="0"/>
                </a:lnTo>
                <a:close/>
              </a:path>
              <a:path w="394334" h="205739">
                <a:moveTo>
                  <a:pt x="394171" y="14434"/>
                </a:moveTo>
                <a:lnTo>
                  <a:pt x="172537" y="179060"/>
                </a:lnTo>
                <a:lnTo>
                  <a:pt x="172537" y="179450"/>
                </a:lnTo>
                <a:lnTo>
                  <a:pt x="275935" y="179450"/>
                </a:lnTo>
                <a:lnTo>
                  <a:pt x="306060" y="168526"/>
                </a:lnTo>
                <a:lnTo>
                  <a:pt x="391404" y="21843"/>
                </a:lnTo>
                <a:lnTo>
                  <a:pt x="392970" y="19113"/>
                </a:lnTo>
                <a:lnTo>
                  <a:pt x="393753" y="16774"/>
                </a:lnTo>
                <a:lnTo>
                  <a:pt x="394171" y="14434"/>
                </a:lnTo>
                <a:close/>
              </a:path>
            </a:pathLst>
          </a:custGeom>
          <a:solidFill>
            <a:srgbClr val="52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378218" y="6296132"/>
            <a:ext cx="329266" cy="1868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45454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45454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45454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rgbClr val="45454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7800547" y="6166050"/>
            <a:ext cx="590550" cy="514984"/>
          </a:xfrm>
          <a:custGeom>
            <a:avLst/>
            <a:gdLst/>
            <a:ahLst/>
            <a:cxnLst/>
            <a:rect l="l" t="t" r="r" b="b"/>
            <a:pathLst>
              <a:path w="590550" h="514984">
                <a:moveTo>
                  <a:pt x="294963" y="0"/>
                </a:moveTo>
                <a:lnTo>
                  <a:pt x="284905" y="3363"/>
                </a:lnTo>
                <a:lnTo>
                  <a:pt x="276169" y="13454"/>
                </a:lnTo>
                <a:lnTo>
                  <a:pt x="4440" y="482349"/>
                </a:lnTo>
                <a:lnTo>
                  <a:pt x="0" y="494980"/>
                </a:lnTo>
                <a:lnTo>
                  <a:pt x="2092" y="505269"/>
                </a:lnTo>
                <a:lnTo>
                  <a:pt x="10058" y="512192"/>
                </a:lnTo>
                <a:lnTo>
                  <a:pt x="23237" y="514727"/>
                </a:lnTo>
                <a:lnTo>
                  <a:pt x="566710" y="514727"/>
                </a:lnTo>
                <a:lnTo>
                  <a:pt x="579871" y="512192"/>
                </a:lnTo>
                <a:lnTo>
                  <a:pt x="587831" y="505269"/>
                </a:lnTo>
                <a:lnTo>
                  <a:pt x="589927" y="494980"/>
                </a:lnTo>
                <a:lnTo>
                  <a:pt x="585501" y="482349"/>
                </a:lnTo>
                <a:lnTo>
                  <a:pt x="313757" y="13454"/>
                </a:lnTo>
                <a:lnTo>
                  <a:pt x="305021" y="3363"/>
                </a:lnTo>
                <a:lnTo>
                  <a:pt x="294963" y="0"/>
                </a:lnTo>
                <a:close/>
              </a:path>
            </a:pathLst>
          </a:custGeom>
          <a:solidFill>
            <a:srgbClr val="2A974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8004281" y="6207166"/>
            <a:ext cx="196552" cy="193515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938892" y="6461149"/>
            <a:ext cx="317548" cy="161116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8408746" y="6655041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4" h="26034">
                <a:moveTo>
                  <a:pt x="17233" y="393"/>
                </a:moveTo>
                <a:lnTo>
                  <a:pt x="0" y="393"/>
                </a:lnTo>
                <a:lnTo>
                  <a:pt x="0" y="4292"/>
                </a:lnTo>
                <a:lnTo>
                  <a:pt x="368" y="4673"/>
                </a:lnTo>
                <a:lnTo>
                  <a:pt x="6261" y="4673"/>
                </a:lnTo>
                <a:lnTo>
                  <a:pt x="6261" y="25349"/>
                </a:lnTo>
                <a:lnTo>
                  <a:pt x="10960" y="25349"/>
                </a:lnTo>
                <a:lnTo>
                  <a:pt x="10960" y="4673"/>
                </a:lnTo>
                <a:lnTo>
                  <a:pt x="17233" y="4673"/>
                </a:lnTo>
                <a:lnTo>
                  <a:pt x="17233" y="393"/>
                </a:lnTo>
                <a:close/>
              </a:path>
              <a:path w="51434" h="26034">
                <a:moveTo>
                  <a:pt x="51257" y="25349"/>
                </a:moveTo>
                <a:lnTo>
                  <a:pt x="50901" y="24574"/>
                </a:lnTo>
                <a:lnTo>
                  <a:pt x="48526" y="11315"/>
                </a:lnTo>
                <a:lnTo>
                  <a:pt x="46558" y="393"/>
                </a:lnTo>
                <a:lnTo>
                  <a:pt x="46558" y="0"/>
                </a:lnTo>
                <a:lnTo>
                  <a:pt x="44996" y="0"/>
                </a:lnTo>
                <a:lnTo>
                  <a:pt x="44996" y="393"/>
                </a:lnTo>
                <a:lnTo>
                  <a:pt x="36804" y="17157"/>
                </a:lnTo>
                <a:lnTo>
                  <a:pt x="34074" y="11315"/>
                </a:lnTo>
                <a:lnTo>
                  <a:pt x="28968" y="393"/>
                </a:lnTo>
                <a:lnTo>
                  <a:pt x="28549" y="0"/>
                </a:lnTo>
                <a:lnTo>
                  <a:pt x="26987" y="0"/>
                </a:lnTo>
                <a:lnTo>
                  <a:pt x="26987" y="393"/>
                </a:lnTo>
                <a:lnTo>
                  <a:pt x="22707" y="24574"/>
                </a:lnTo>
                <a:lnTo>
                  <a:pt x="22707" y="25349"/>
                </a:lnTo>
                <a:lnTo>
                  <a:pt x="27406" y="25349"/>
                </a:lnTo>
                <a:lnTo>
                  <a:pt x="27457" y="24574"/>
                </a:lnTo>
                <a:lnTo>
                  <a:pt x="29337" y="11315"/>
                </a:lnTo>
                <a:lnTo>
                  <a:pt x="36017" y="25349"/>
                </a:lnTo>
                <a:lnTo>
                  <a:pt x="36017" y="25742"/>
                </a:lnTo>
                <a:lnTo>
                  <a:pt x="37579" y="25742"/>
                </a:lnTo>
                <a:lnTo>
                  <a:pt x="37947" y="25349"/>
                </a:lnTo>
                <a:lnTo>
                  <a:pt x="41605" y="17157"/>
                </a:lnTo>
                <a:lnTo>
                  <a:pt x="44208" y="11315"/>
                </a:lnTo>
                <a:lnTo>
                  <a:pt x="46139" y="24574"/>
                </a:lnTo>
                <a:lnTo>
                  <a:pt x="46202" y="24968"/>
                </a:lnTo>
                <a:lnTo>
                  <a:pt x="46558" y="25349"/>
                </a:lnTo>
                <a:lnTo>
                  <a:pt x="51257" y="25349"/>
                </a:lnTo>
                <a:close/>
              </a:path>
            </a:pathLst>
          </a:custGeom>
          <a:solidFill>
            <a:srgbClr val="2A97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215969" y="6165465"/>
            <a:ext cx="587375" cy="512445"/>
          </a:xfrm>
          <a:custGeom>
            <a:avLst/>
            <a:gdLst/>
            <a:ahLst/>
            <a:cxnLst/>
            <a:rect l="l" t="t" r="r" b="b"/>
            <a:pathLst>
              <a:path w="587375" h="512445">
                <a:moveTo>
                  <a:pt x="563549" y="0"/>
                </a:moveTo>
                <a:lnTo>
                  <a:pt x="23234" y="0"/>
                </a:lnTo>
                <a:lnTo>
                  <a:pt x="10057" y="2530"/>
                </a:lnTo>
                <a:lnTo>
                  <a:pt x="2092" y="9443"/>
                </a:lnTo>
                <a:lnTo>
                  <a:pt x="0" y="19720"/>
                </a:lnTo>
                <a:lnTo>
                  <a:pt x="4443" y="32341"/>
                </a:lnTo>
                <a:lnTo>
                  <a:pt x="274579" y="498538"/>
                </a:lnTo>
                <a:lnTo>
                  <a:pt x="283322" y="508634"/>
                </a:lnTo>
                <a:lnTo>
                  <a:pt x="293397" y="512000"/>
                </a:lnTo>
                <a:lnTo>
                  <a:pt x="303471" y="508634"/>
                </a:lnTo>
                <a:lnTo>
                  <a:pt x="312214" y="498538"/>
                </a:lnTo>
                <a:lnTo>
                  <a:pt x="582340" y="32341"/>
                </a:lnTo>
                <a:lnTo>
                  <a:pt x="586796" y="19720"/>
                </a:lnTo>
                <a:lnTo>
                  <a:pt x="584709" y="9443"/>
                </a:lnTo>
                <a:lnTo>
                  <a:pt x="576740" y="2530"/>
                </a:lnTo>
                <a:lnTo>
                  <a:pt x="563549" y="0"/>
                </a:lnTo>
                <a:close/>
              </a:path>
            </a:pathLst>
          </a:custGeom>
          <a:solidFill>
            <a:srgbClr val="465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8407554" y="6474413"/>
            <a:ext cx="200493" cy="16287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395810" y="6193907"/>
            <a:ext cx="65769" cy="77256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487835" y="6194687"/>
            <a:ext cx="65769" cy="75306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8581009" y="6194687"/>
            <a:ext cx="48895" cy="75565"/>
          </a:xfrm>
          <a:custGeom>
            <a:avLst/>
            <a:gdLst/>
            <a:ahLst/>
            <a:cxnLst/>
            <a:rect l="l" t="t" r="r" b="b"/>
            <a:pathLst>
              <a:path w="48895" h="75564">
                <a:moveTo>
                  <a:pt x="47761" y="0"/>
                </a:moveTo>
                <a:lnTo>
                  <a:pt x="782" y="0"/>
                </a:lnTo>
                <a:lnTo>
                  <a:pt x="0" y="1195"/>
                </a:lnTo>
                <a:lnTo>
                  <a:pt x="0" y="2339"/>
                </a:lnTo>
                <a:lnTo>
                  <a:pt x="0" y="74526"/>
                </a:lnTo>
                <a:lnTo>
                  <a:pt x="782" y="75306"/>
                </a:lnTo>
                <a:lnTo>
                  <a:pt x="47761" y="75306"/>
                </a:lnTo>
                <a:lnTo>
                  <a:pt x="48544" y="74526"/>
                </a:lnTo>
                <a:lnTo>
                  <a:pt x="48544" y="60482"/>
                </a:lnTo>
                <a:lnTo>
                  <a:pt x="47761" y="59702"/>
                </a:lnTo>
                <a:lnTo>
                  <a:pt x="16860" y="59702"/>
                </a:lnTo>
                <a:lnTo>
                  <a:pt x="16860" y="44873"/>
                </a:lnTo>
                <a:lnTo>
                  <a:pt x="42280" y="44873"/>
                </a:lnTo>
                <a:lnTo>
                  <a:pt x="43481" y="44093"/>
                </a:lnTo>
                <a:lnTo>
                  <a:pt x="43481" y="30054"/>
                </a:lnTo>
                <a:lnTo>
                  <a:pt x="42280" y="29274"/>
                </a:lnTo>
                <a:lnTo>
                  <a:pt x="16860" y="29274"/>
                </a:lnTo>
                <a:lnTo>
                  <a:pt x="16860" y="16014"/>
                </a:lnTo>
                <a:lnTo>
                  <a:pt x="47761" y="16014"/>
                </a:lnTo>
                <a:lnTo>
                  <a:pt x="48544" y="14819"/>
                </a:lnTo>
                <a:lnTo>
                  <a:pt x="48544" y="1195"/>
                </a:lnTo>
                <a:lnTo>
                  <a:pt x="47761" y="0"/>
                </a:lnTo>
                <a:close/>
              </a:path>
            </a:pathLst>
          </a:custGeom>
          <a:solidFill>
            <a:srgbClr val="FDFD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312166" y="6296132"/>
            <a:ext cx="394335" cy="205740"/>
          </a:xfrm>
          <a:custGeom>
            <a:avLst/>
            <a:gdLst/>
            <a:ahLst/>
            <a:cxnLst/>
            <a:rect l="l" t="t" r="r" b="b"/>
            <a:pathLst>
              <a:path w="394334" h="205739">
                <a:moveTo>
                  <a:pt x="382009" y="0"/>
                </a:moveTo>
                <a:lnTo>
                  <a:pt x="15524" y="0"/>
                </a:lnTo>
                <a:lnTo>
                  <a:pt x="6630" y="1713"/>
                </a:lnTo>
                <a:lnTo>
                  <a:pt x="1333" y="6388"/>
                </a:lnTo>
                <a:lnTo>
                  <a:pt x="0" y="13330"/>
                </a:lnTo>
                <a:lnTo>
                  <a:pt x="2997" y="21843"/>
                </a:lnTo>
                <a:lnTo>
                  <a:pt x="84844" y="163066"/>
                </a:lnTo>
                <a:lnTo>
                  <a:pt x="203856" y="205589"/>
                </a:lnTo>
                <a:lnTo>
                  <a:pt x="275935" y="179450"/>
                </a:lnTo>
                <a:lnTo>
                  <a:pt x="172119" y="179450"/>
                </a:lnTo>
                <a:lnTo>
                  <a:pt x="172119" y="178670"/>
                </a:lnTo>
                <a:lnTo>
                  <a:pt x="383575" y="389"/>
                </a:lnTo>
                <a:lnTo>
                  <a:pt x="382009" y="0"/>
                </a:lnTo>
                <a:close/>
              </a:path>
              <a:path w="394334" h="205739">
                <a:moveTo>
                  <a:pt x="394171" y="14434"/>
                </a:moveTo>
                <a:lnTo>
                  <a:pt x="172537" y="179060"/>
                </a:lnTo>
                <a:lnTo>
                  <a:pt x="172537" y="179450"/>
                </a:lnTo>
                <a:lnTo>
                  <a:pt x="275935" y="179450"/>
                </a:lnTo>
                <a:lnTo>
                  <a:pt x="306060" y="168526"/>
                </a:lnTo>
                <a:lnTo>
                  <a:pt x="391404" y="21843"/>
                </a:lnTo>
                <a:lnTo>
                  <a:pt x="392970" y="19113"/>
                </a:lnTo>
                <a:lnTo>
                  <a:pt x="393753" y="16774"/>
                </a:lnTo>
                <a:lnTo>
                  <a:pt x="394171" y="14434"/>
                </a:lnTo>
                <a:close/>
              </a:path>
            </a:pathLst>
          </a:custGeom>
          <a:solidFill>
            <a:srgbClr val="5287C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8378218" y="6296132"/>
            <a:ext cx="329266" cy="18686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5459" y="1732229"/>
            <a:ext cx="7751445" cy="7581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C666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4340" y="6384671"/>
            <a:ext cx="232409" cy="205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rgbClr val="45454B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‹#›</a:t>
            </a:fld>
            <a:endParaRPr spc="-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jp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53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52.png"/><Relationship Id="rId5" Type="http://schemas.openxmlformats.org/officeDocument/2006/relationships/image" Target="../media/image4.png"/><Relationship Id="rId10" Type="http://schemas.openxmlformats.org/officeDocument/2006/relationships/image" Target="../media/image51.png"/><Relationship Id="rId4" Type="http://schemas.openxmlformats.org/officeDocument/2006/relationships/image" Target="../media/image3.png"/><Relationship Id="rId9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5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4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55.png"/><Relationship Id="rId5" Type="http://schemas.openxmlformats.org/officeDocument/2006/relationships/image" Target="../media/image4.png"/><Relationship Id="rId10" Type="http://schemas.openxmlformats.org/officeDocument/2006/relationships/image" Target="../media/image35.png"/><Relationship Id="rId4" Type="http://schemas.openxmlformats.org/officeDocument/2006/relationships/image" Target="../media/image3.png"/><Relationship Id="rId9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5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58.png"/><Relationship Id="rId5" Type="http://schemas.openxmlformats.org/officeDocument/2006/relationships/image" Target="../media/image4.png"/><Relationship Id="rId10" Type="http://schemas.openxmlformats.org/officeDocument/2006/relationships/image" Target="../media/image41.png"/><Relationship Id="rId4" Type="http://schemas.openxmlformats.org/officeDocument/2006/relationships/image" Target="../media/image3.png"/><Relationship Id="rId9" Type="http://schemas.openxmlformats.org/officeDocument/2006/relationships/image" Target="../media/image5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61.png"/><Relationship Id="rId4" Type="http://schemas.openxmlformats.org/officeDocument/2006/relationships/image" Target="../media/image3.png"/><Relationship Id="rId9" Type="http://schemas.openxmlformats.org/officeDocument/2006/relationships/image" Target="../media/image6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8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27.png"/><Relationship Id="rId5" Type="http://schemas.openxmlformats.org/officeDocument/2006/relationships/image" Target="../media/image4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4" Type="http://schemas.openxmlformats.org/officeDocument/2006/relationships/image" Target="../media/image3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36.png"/><Relationship Id="rId5" Type="http://schemas.openxmlformats.org/officeDocument/2006/relationships/image" Target="../media/image4.png"/><Relationship Id="rId10" Type="http://schemas.openxmlformats.org/officeDocument/2006/relationships/image" Target="../media/image35.png"/><Relationship Id="rId4" Type="http://schemas.openxmlformats.org/officeDocument/2006/relationships/image" Target="../media/image3.png"/><Relationship Id="rId9" Type="http://schemas.openxmlformats.org/officeDocument/2006/relationships/image" Target="../media/image3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10" Type="http://schemas.openxmlformats.org/officeDocument/2006/relationships/image" Target="../media/image47.png"/><Relationship Id="rId4" Type="http://schemas.openxmlformats.org/officeDocument/2006/relationships/image" Target="../media/image42.png"/><Relationship Id="rId9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49.png"/><Relationship Id="rId7" Type="http://schemas.openxmlformats.org/officeDocument/2006/relationships/image" Target="../media/image5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>
            <a:extLst>
              <a:ext uri="{FF2B5EF4-FFF2-40B4-BE49-F238E27FC236}">
                <a16:creationId xmlns:a16="http://schemas.microsoft.com/office/drawing/2014/main" id="{1EC6E15C-B9ED-E108-A673-7092CF3EF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ESSA Accountability work group decision point</a:t>
            </a:r>
          </a:p>
        </p:txBody>
      </p:sp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735716" y="1145190"/>
              <a:ext cx="1109345" cy="971550"/>
            </a:xfrm>
            <a:custGeom>
              <a:avLst/>
              <a:gdLst/>
              <a:ahLst/>
              <a:cxnLst/>
              <a:rect l="l" t="t" r="r" b="b"/>
              <a:pathLst>
                <a:path w="1109345" h="971550">
                  <a:moveTo>
                    <a:pt x="554414" y="0"/>
                  </a:moveTo>
                  <a:lnTo>
                    <a:pt x="535509" y="6346"/>
                  </a:lnTo>
                  <a:lnTo>
                    <a:pt x="519085" y="25384"/>
                  </a:lnTo>
                  <a:lnTo>
                    <a:pt x="8348" y="910072"/>
                  </a:lnTo>
                  <a:lnTo>
                    <a:pt x="0" y="933900"/>
                  </a:lnTo>
                  <a:lnTo>
                    <a:pt x="3932" y="953312"/>
                  </a:lnTo>
                  <a:lnTo>
                    <a:pt x="18904" y="966376"/>
                  </a:lnTo>
                  <a:lnTo>
                    <a:pt x="43673" y="971161"/>
                  </a:lnTo>
                  <a:lnTo>
                    <a:pt x="1065204" y="971161"/>
                  </a:lnTo>
                  <a:lnTo>
                    <a:pt x="1089941" y="966376"/>
                  </a:lnTo>
                  <a:lnTo>
                    <a:pt x="1104901" y="953312"/>
                  </a:lnTo>
                  <a:lnTo>
                    <a:pt x="1108842" y="933900"/>
                  </a:lnTo>
                  <a:lnTo>
                    <a:pt x="1100523" y="910072"/>
                  </a:lnTo>
                  <a:lnTo>
                    <a:pt x="589743" y="25384"/>
                  </a:lnTo>
                  <a:lnTo>
                    <a:pt x="573319" y="6346"/>
                  </a:lnTo>
                  <a:lnTo>
                    <a:pt x="554414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95754" y="1223555"/>
              <a:ext cx="596900" cy="782955"/>
            </a:xfrm>
            <a:custGeom>
              <a:avLst/>
              <a:gdLst/>
              <a:ahLst/>
              <a:cxnLst/>
              <a:rect l="l" t="t" r="r" b="b"/>
              <a:pathLst>
                <a:path w="596900" h="782955">
                  <a:moveTo>
                    <a:pt x="273773" y="539534"/>
                  </a:moveTo>
                  <a:lnTo>
                    <a:pt x="272300" y="538048"/>
                  </a:lnTo>
                  <a:lnTo>
                    <a:pt x="272300" y="537311"/>
                  </a:lnTo>
                  <a:lnTo>
                    <a:pt x="248564" y="512902"/>
                  </a:lnTo>
                  <a:lnTo>
                    <a:pt x="219951" y="494360"/>
                  </a:lnTo>
                  <a:lnTo>
                    <a:pt x="187325" y="482574"/>
                  </a:lnTo>
                  <a:lnTo>
                    <a:pt x="151599" y="478447"/>
                  </a:lnTo>
                  <a:lnTo>
                    <a:pt x="103619" y="486232"/>
                  </a:lnTo>
                  <a:lnTo>
                    <a:pt x="61988" y="507898"/>
                  </a:lnTo>
                  <a:lnTo>
                    <a:pt x="30581" y="539534"/>
                  </a:lnTo>
                  <a:lnTo>
                    <a:pt x="7708" y="582726"/>
                  </a:lnTo>
                  <a:lnTo>
                    <a:pt x="0" y="630783"/>
                  </a:lnTo>
                  <a:lnTo>
                    <a:pt x="7708" y="678776"/>
                  </a:lnTo>
                  <a:lnTo>
                    <a:pt x="29197" y="720407"/>
                  </a:lnTo>
                  <a:lnTo>
                    <a:pt x="61988" y="753198"/>
                  </a:lnTo>
                  <a:lnTo>
                    <a:pt x="103619" y="774687"/>
                  </a:lnTo>
                  <a:lnTo>
                    <a:pt x="151599" y="782408"/>
                  </a:lnTo>
                  <a:lnTo>
                    <a:pt x="185280" y="778675"/>
                  </a:lnTo>
                  <a:lnTo>
                    <a:pt x="216268" y="768057"/>
                  </a:lnTo>
                  <a:lnTo>
                    <a:pt x="243814" y="751357"/>
                  </a:lnTo>
                  <a:lnTo>
                    <a:pt x="267144" y="729411"/>
                  </a:lnTo>
                  <a:lnTo>
                    <a:pt x="267881" y="729411"/>
                  </a:lnTo>
                  <a:lnTo>
                    <a:pt x="267881" y="728675"/>
                  </a:lnTo>
                  <a:lnTo>
                    <a:pt x="271564" y="723519"/>
                  </a:lnTo>
                  <a:lnTo>
                    <a:pt x="242265" y="706602"/>
                  </a:lnTo>
                  <a:lnTo>
                    <a:pt x="205320" y="685253"/>
                  </a:lnTo>
                  <a:lnTo>
                    <a:pt x="200901" y="688936"/>
                  </a:lnTo>
                  <a:lnTo>
                    <a:pt x="200164" y="689673"/>
                  </a:lnTo>
                  <a:lnTo>
                    <a:pt x="189572" y="696976"/>
                  </a:lnTo>
                  <a:lnTo>
                    <a:pt x="177812" y="702271"/>
                  </a:lnTo>
                  <a:lnTo>
                    <a:pt x="165087" y="705510"/>
                  </a:lnTo>
                  <a:lnTo>
                    <a:pt x="151599" y="706602"/>
                  </a:lnTo>
                  <a:lnTo>
                    <a:pt x="122059" y="700659"/>
                  </a:lnTo>
                  <a:lnTo>
                    <a:pt x="97967" y="684428"/>
                  </a:lnTo>
                  <a:lnTo>
                    <a:pt x="81737" y="660336"/>
                  </a:lnTo>
                  <a:lnTo>
                    <a:pt x="75793" y="630783"/>
                  </a:lnTo>
                  <a:lnTo>
                    <a:pt x="81737" y="600824"/>
                  </a:lnTo>
                  <a:lnTo>
                    <a:pt x="97967" y="576503"/>
                  </a:lnTo>
                  <a:lnTo>
                    <a:pt x="122059" y="560197"/>
                  </a:lnTo>
                  <a:lnTo>
                    <a:pt x="151599" y="554240"/>
                  </a:lnTo>
                  <a:lnTo>
                    <a:pt x="166712" y="555713"/>
                  </a:lnTo>
                  <a:lnTo>
                    <a:pt x="180936" y="559955"/>
                  </a:lnTo>
                  <a:lnTo>
                    <a:pt x="193929" y="566661"/>
                  </a:lnTo>
                  <a:lnTo>
                    <a:pt x="205320" y="575589"/>
                  </a:lnTo>
                  <a:lnTo>
                    <a:pt x="205320" y="576326"/>
                  </a:lnTo>
                  <a:lnTo>
                    <a:pt x="209003" y="579272"/>
                  </a:lnTo>
                  <a:lnTo>
                    <a:pt x="212686" y="577062"/>
                  </a:lnTo>
                  <a:lnTo>
                    <a:pt x="252361" y="554240"/>
                  </a:lnTo>
                  <a:lnTo>
                    <a:pt x="271564" y="543204"/>
                  </a:lnTo>
                  <a:lnTo>
                    <a:pt x="273037" y="541743"/>
                  </a:lnTo>
                  <a:lnTo>
                    <a:pt x="273037" y="541007"/>
                  </a:lnTo>
                  <a:lnTo>
                    <a:pt x="273773" y="539534"/>
                  </a:lnTo>
                  <a:close/>
                </a:path>
                <a:path w="596900" h="782955">
                  <a:moveTo>
                    <a:pt x="492340" y="337858"/>
                  </a:moveTo>
                  <a:lnTo>
                    <a:pt x="303199" y="8140"/>
                  </a:lnTo>
                  <a:lnTo>
                    <a:pt x="298780" y="0"/>
                  </a:lnTo>
                  <a:lnTo>
                    <a:pt x="290690" y="0"/>
                  </a:lnTo>
                  <a:lnTo>
                    <a:pt x="285546" y="8140"/>
                  </a:lnTo>
                  <a:lnTo>
                    <a:pt x="128054" y="283400"/>
                  </a:lnTo>
                  <a:lnTo>
                    <a:pt x="122897" y="291490"/>
                  </a:lnTo>
                  <a:lnTo>
                    <a:pt x="126580" y="295173"/>
                  </a:lnTo>
                  <a:lnTo>
                    <a:pt x="134670" y="290753"/>
                  </a:lnTo>
                  <a:lnTo>
                    <a:pt x="195021" y="259842"/>
                  </a:lnTo>
                  <a:lnTo>
                    <a:pt x="201485" y="258013"/>
                  </a:lnTo>
                  <a:lnTo>
                    <a:pt x="208076" y="258927"/>
                  </a:lnTo>
                  <a:lnTo>
                    <a:pt x="213855" y="262331"/>
                  </a:lnTo>
                  <a:lnTo>
                    <a:pt x="217830" y="267944"/>
                  </a:lnTo>
                  <a:lnTo>
                    <a:pt x="258305" y="355523"/>
                  </a:lnTo>
                  <a:lnTo>
                    <a:pt x="261988" y="364363"/>
                  </a:lnTo>
                  <a:lnTo>
                    <a:pt x="270090" y="364363"/>
                  </a:lnTo>
                  <a:lnTo>
                    <a:pt x="275234" y="356260"/>
                  </a:lnTo>
                  <a:lnTo>
                    <a:pt x="346621" y="239966"/>
                  </a:lnTo>
                  <a:lnTo>
                    <a:pt x="351320" y="234746"/>
                  </a:lnTo>
                  <a:lnTo>
                    <a:pt x="357200" y="232333"/>
                  </a:lnTo>
                  <a:lnTo>
                    <a:pt x="363486" y="232829"/>
                  </a:lnTo>
                  <a:lnTo>
                    <a:pt x="369430" y="236296"/>
                  </a:lnTo>
                  <a:lnTo>
                    <a:pt x="482765" y="332714"/>
                  </a:lnTo>
                  <a:lnTo>
                    <a:pt x="490131" y="339331"/>
                  </a:lnTo>
                  <a:lnTo>
                    <a:pt x="492340" y="337858"/>
                  </a:lnTo>
                  <a:close/>
                </a:path>
                <a:path w="596900" h="782955">
                  <a:moveTo>
                    <a:pt x="596836" y="630783"/>
                  </a:moveTo>
                  <a:lnTo>
                    <a:pt x="589114" y="582726"/>
                  </a:lnTo>
                  <a:lnTo>
                    <a:pt x="567588" y="540918"/>
                  </a:lnTo>
                  <a:lnTo>
                    <a:pt x="534682" y="507898"/>
                  </a:lnTo>
                  <a:lnTo>
                    <a:pt x="521042" y="500837"/>
                  </a:lnTo>
                  <a:lnTo>
                    <a:pt x="521042" y="630783"/>
                  </a:lnTo>
                  <a:lnTo>
                    <a:pt x="515086" y="660336"/>
                  </a:lnTo>
                  <a:lnTo>
                    <a:pt x="498779" y="684428"/>
                  </a:lnTo>
                  <a:lnTo>
                    <a:pt x="474472" y="700659"/>
                  </a:lnTo>
                  <a:lnTo>
                    <a:pt x="444500" y="706602"/>
                  </a:lnTo>
                  <a:lnTo>
                    <a:pt x="414959" y="700659"/>
                  </a:lnTo>
                  <a:lnTo>
                    <a:pt x="390867" y="684428"/>
                  </a:lnTo>
                  <a:lnTo>
                    <a:pt x="374637" y="660336"/>
                  </a:lnTo>
                  <a:lnTo>
                    <a:pt x="368693" y="630783"/>
                  </a:lnTo>
                  <a:lnTo>
                    <a:pt x="374637" y="600824"/>
                  </a:lnTo>
                  <a:lnTo>
                    <a:pt x="390867" y="576503"/>
                  </a:lnTo>
                  <a:lnTo>
                    <a:pt x="414959" y="560197"/>
                  </a:lnTo>
                  <a:lnTo>
                    <a:pt x="444500" y="554240"/>
                  </a:lnTo>
                  <a:lnTo>
                    <a:pt x="474472" y="560197"/>
                  </a:lnTo>
                  <a:lnTo>
                    <a:pt x="498779" y="576503"/>
                  </a:lnTo>
                  <a:lnTo>
                    <a:pt x="515086" y="600824"/>
                  </a:lnTo>
                  <a:lnTo>
                    <a:pt x="521042" y="630783"/>
                  </a:lnTo>
                  <a:lnTo>
                    <a:pt x="521042" y="500837"/>
                  </a:lnTo>
                  <a:lnTo>
                    <a:pt x="492848" y="486232"/>
                  </a:lnTo>
                  <a:lnTo>
                    <a:pt x="444500" y="478447"/>
                  </a:lnTo>
                  <a:lnTo>
                    <a:pt x="396519" y="486232"/>
                  </a:lnTo>
                  <a:lnTo>
                    <a:pt x="354888" y="507898"/>
                  </a:lnTo>
                  <a:lnTo>
                    <a:pt x="322097" y="540918"/>
                  </a:lnTo>
                  <a:lnTo>
                    <a:pt x="300609" y="582726"/>
                  </a:lnTo>
                  <a:lnTo>
                    <a:pt x="292900" y="630783"/>
                  </a:lnTo>
                  <a:lnTo>
                    <a:pt x="300609" y="678776"/>
                  </a:lnTo>
                  <a:lnTo>
                    <a:pt x="322097" y="720407"/>
                  </a:lnTo>
                  <a:lnTo>
                    <a:pt x="354888" y="753198"/>
                  </a:lnTo>
                  <a:lnTo>
                    <a:pt x="396519" y="774687"/>
                  </a:lnTo>
                  <a:lnTo>
                    <a:pt x="444500" y="782408"/>
                  </a:lnTo>
                  <a:lnTo>
                    <a:pt x="492848" y="774687"/>
                  </a:lnTo>
                  <a:lnTo>
                    <a:pt x="534682" y="753198"/>
                  </a:lnTo>
                  <a:lnTo>
                    <a:pt x="567588" y="720407"/>
                  </a:lnTo>
                  <a:lnTo>
                    <a:pt x="574725" y="706602"/>
                  </a:lnTo>
                  <a:lnTo>
                    <a:pt x="589114" y="678776"/>
                  </a:lnTo>
                  <a:lnTo>
                    <a:pt x="596836" y="630783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78912" y="2067788"/>
              <a:ext cx="96520" cy="48895"/>
            </a:xfrm>
            <a:custGeom>
              <a:avLst/>
              <a:gdLst/>
              <a:ahLst/>
              <a:cxnLst/>
              <a:rect l="l" t="t" r="r" b="b"/>
              <a:pathLst>
                <a:path w="96519" h="48894">
                  <a:moveTo>
                    <a:pt x="32372" y="736"/>
                  </a:moveTo>
                  <a:lnTo>
                    <a:pt x="685" y="736"/>
                  </a:lnTo>
                  <a:lnTo>
                    <a:pt x="0" y="1473"/>
                  </a:lnTo>
                  <a:lnTo>
                    <a:pt x="0" y="8089"/>
                  </a:lnTo>
                  <a:lnTo>
                    <a:pt x="685" y="8826"/>
                  </a:lnTo>
                  <a:lnTo>
                    <a:pt x="11772" y="8826"/>
                  </a:lnTo>
                  <a:lnTo>
                    <a:pt x="11772" y="47828"/>
                  </a:lnTo>
                  <a:lnTo>
                    <a:pt x="12458" y="48564"/>
                  </a:lnTo>
                  <a:lnTo>
                    <a:pt x="20599" y="48564"/>
                  </a:lnTo>
                  <a:lnTo>
                    <a:pt x="20599" y="8826"/>
                  </a:lnTo>
                  <a:lnTo>
                    <a:pt x="32372" y="8826"/>
                  </a:lnTo>
                  <a:lnTo>
                    <a:pt x="32372" y="736"/>
                  </a:lnTo>
                  <a:close/>
                </a:path>
                <a:path w="96519" h="48894">
                  <a:moveTo>
                    <a:pt x="96342" y="47828"/>
                  </a:moveTo>
                  <a:lnTo>
                    <a:pt x="95656" y="46367"/>
                  </a:lnTo>
                  <a:lnTo>
                    <a:pt x="91186" y="21336"/>
                  </a:lnTo>
                  <a:lnTo>
                    <a:pt x="87515" y="736"/>
                  </a:lnTo>
                  <a:lnTo>
                    <a:pt x="87515" y="0"/>
                  </a:lnTo>
                  <a:lnTo>
                    <a:pt x="84569" y="0"/>
                  </a:lnTo>
                  <a:lnTo>
                    <a:pt x="84569" y="736"/>
                  </a:lnTo>
                  <a:lnTo>
                    <a:pt x="69164" y="32385"/>
                  </a:lnTo>
                  <a:lnTo>
                    <a:pt x="64033" y="21336"/>
                  </a:lnTo>
                  <a:lnTo>
                    <a:pt x="54444" y="736"/>
                  </a:lnTo>
                  <a:lnTo>
                    <a:pt x="53657" y="0"/>
                  </a:lnTo>
                  <a:lnTo>
                    <a:pt x="50723" y="0"/>
                  </a:lnTo>
                  <a:lnTo>
                    <a:pt x="50723" y="736"/>
                  </a:lnTo>
                  <a:lnTo>
                    <a:pt x="42672" y="46367"/>
                  </a:lnTo>
                  <a:lnTo>
                    <a:pt x="42672" y="48564"/>
                  </a:lnTo>
                  <a:lnTo>
                    <a:pt x="50723" y="48564"/>
                  </a:lnTo>
                  <a:lnTo>
                    <a:pt x="51511" y="47828"/>
                  </a:lnTo>
                  <a:lnTo>
                    <a:pt x="51612" y="46367"/>
                  </a:lnTo>
                  <a:lnTo>
                    <a:pt x="55130" y="21336"/>
                  </a:lnTo>
                  <a:lnTo>
                    <a:pt x="67691" y="47828"/>
                  </a:lnTo>
                  <a:lnTo>
                    <a:pt x="67691" y="48564"/>
                  </a:lnTo>
                  <a:lnTo>
                    <a:pt x="70637" y="48564"/>
                  </a:lnTo>
                  <a:lnTo>
                    <a:pt x="71323" y="47828"/>
                  </a:lnTo>
                  <a:lnTo>
                    <a:pt x="78193" y="32385"/>
                  </a:lnTo>
                  <a:lnTo>
                    <a:pt x="83096" y="21336"/>
                  </a:lnTo>
                  <a:lnTo>
                    <a:pt x="86715" y="46367"/>
                  </a:lnTo>
                  <a:lnTo>
                    <a:pt x="86829" y="47091"/>
                  </a:lnTo>
                  <a:lnTo>
                    <a:pt x="87515" y="47828"/>
                  </a:lnTo>
                  <a:lnTo>
                    <a:pt x="87515" y="48564"/>
                  </a:lnTo>
                  <a:lnTo>
                    <a:pt x="95656" y="48564"/>
                  </a:lnTo>
                  <a:lnTo>
                    <a:pt x="96342" y="47828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48188" y="1286141"/>
              <a:ext cx="2826385" cy="281305"/>
            </a:xfrm>
            <a:custGeom>
              <a:avLst/>
              <a:gdLst/>
              <a:ahLst/>
              <a:cxnLst/>
              <a:rect l="l" t="t" r="r" b="b"/>
              <a:pathLst>
                <a:path w="2826384" h="281305">
                  <a:moveTo>
                    <a:pt x="238404" y="39751"/>
                  </a:moveTo>
                  <a:lnTo>
                    <a:pt x="214363" y="20942"/>
                  </a:lnTo>
                  <a:lnTo>
                    <a:pt x="192354" y="9690"/>
                  </a:lnTo>
                  <a:lnTo>
                    <a:pt x="168008" y="2997"/>
                  </a:lnTo>
                  <a:lnTo>
                    <a:pt x="140589" y="787"/>
                  </a:lnTo>
                  <a:lnTo>
                    <a:pt x="96024" y="7912"/>
                  </a:lnTo>
                  <a:lnTo>
                    <a:pt x="57404" y="27787"/>
                  </a:lnTo>
                  <a:lnTo>
                    <a:pt x="27025" y="58153"/>
                  </a:lnTo>
                  <a:lnTo>
                    <a:pt x="7137" y="96748"/>
                  </a:lnTo>
                  <a:lnTo>
                    <a:pt x="0" y="141325"/>
                  </a:lnTo>
                  <a:lnTo>
                    <a:pt x="7137" y="185826"/>
                  </a:lnTo>
                  <a:lnTo>
                    <a:pt x="27025" y="224256"/>
                  </a:lnTo>
                  <a:lnTo>
                    <a:pt x="57404" y="254419"/>
                  </a:lnTo>
                  <a:lnTo>
                    <a:pt x="96024" y="274116"/>
                  </a:lnTo>
                  <a:lnTo>
                    <a:pt x="140589" y="281165"/>
                  </a:lnTo>
                  <a:lnTo>
                    <a:pt x="166255" y="278930"/>
                  </a:lnTo>
                  <a:lnTo>
                    <a:pt x="191046" y="272059"/>
                  </a:lnTo>
                  <a:lnTo>
                    <a:pt x="214325" y="260362"/>
                  </a:lnTo>
                  <a:lnTo>
                    <a:pt x="235458" y="243624"/>
                  </a:lnTo>
                  <a:lnTo>
                    <a:pt x="238404" y="240677"/>
                  </a:lnTo>
                  <a:lnTo>
                    <a:pt x="238404" y="235534"/>
                  </a:lnTo>
                  <a:lnTo>
                    <a:pt x="235458" y="232587"/>
                  </a:lnTo>
                  <a:lnTo>
                    <a:pt x="205346" y="200202"/>
                  </a:lnTo>
                  <a:lnTo>
                    <a:pt x="203085" y="197993"/>
                  </a:lnTo>
                  <a:lnTo>
                    <a:pt x="197980" y="197993"/>
                  </a:lnTo>
                  <a:lnTo>
                    <a:pt x="195046" y="200202"/>
                  </a:lnTo>
                  <a:lnTo>
                    <a:pt x="183540" y="208051"/>
                  </a:lnTo>
                  <a:lnTo>
                    <a:pt x="170548" y="213829"/>
                  </a:lnTo>
                  <a:lnTo>
                    <a:pt x="156730" y="217385"/>
                  </a:lnTo>
                  <a:lnTo>
                    <a:pt x="142748" y="218605"/>
                  </a:lnTo>
                  <a:lnTo>
                    <a:pt x="112166" y="212407"/>
                  </a:lnTo>
                  <a:lnTo>
                    <a:pt x="87934" y="195516"/>
                  </a:lnTo>
                  <a:lnTo>
                    <a:pt x="71970" y="170484"/>
                  </a:lnTo>
                  <a:lnTo>
                    <a:pt x="66230" y="139852"/>
                  </a:lnTo>
                  <a:lnTo>
                    <a:pt x="71970" y="108686"/>
                  </a:lnTo>
                  <a:lnTo>
                    <a:pt x="87934" y="83185"/>
                  </a:lnTo>
                  <a:lnTo>
                    <a:pt x="112166" y="65951"/>
                  </a:lnTo>
                  <a:lnTo>
                    <a:pt x="142748" y="59626"/>
                  </a:lnTo>
                  <a:lnTo>
                    <a:pt x="157022" y="60871"/>
                  </a:lnTo>
                  <a:lnTo>
                    <a:pt x="170815" y="64604"/>
                  </a:lnTo>
                  <a:lnTo>
                    <a:pt x="183642" y="70802"/>
                  </a:lnTo>
                  <a:lnTo>
                    <a:pt x="197980" y="81711"/>
                  </a:lnTo>
                  <a:lnTo>
                    <a:pt x="202399" y="81711"/>
                  </a:lnTo>
                  <a:lnTo>
                    <a:pt x="235458" y="47866"/>
                  </a:lnTo>
                  <a:lnTo>
                    <a:pt x="238404" y="44170"/>
                  </a:lnTo>
                  <a:lnTo>
                    <a:pt x="238404" y="39751"/>
                  </a:lnTo>
                  <a:close/>
                </a:path>
                <a:path w="2826384" h="281305">
                  <a:moveTo>
                    <a:pt x="628484" y="141325"/>
                  </a:moveTo>
                  <a:lnTo>
                    <a:pt x="621360" y="96672"/>
                  </a:lnTo>
                  <a:lnTo>
                    <a:pt x="603897" y="62572"/>
                  </a:lnTo>
                  <a:lnTo>
                    <a:pt x="571119" y="27279"/>
                  </a:lnTo>
                  <a:lnTo>
                    <a:pt x="565988" y="24625"/>
                  </a:lnTo>
                  <a:lnTo>
                    <a:pt x="565988" y="141325"/>
                  </a:lnTo>
                  <a:lnTo>
                    <a:pt x="559790" y="171411"/>
                  </a:lnTo>
                  <a:lnTo>
                    <a:pt x="542950" y="195973"/>
                  </a:lnTo>
                  <a:lnTo>
                    <a:pt x="518096" y="212534"/>
                  </a:lnTo>
                  <a:lnTo>
                    <a:pt x="487895" y="218605"/>
                  </a:lnTo>
                  <a:lnTo>
                    <a:pt x="457708" y="212534"/>
                  </a:lnTo>
                  <a:lnTo>
                    <a:pt x="432892" y="195973"/>
                  </a:lnTo>
                  <a:lnTo>
                    <a:pt x="416077" y="171411"/>
                  </a:lnTo>
                  <a:lnTo>
                    <a:pt x="409892" y="141325"/>
                  </a:lnTo>
                  <a:lnTo>
                    <a:pt x="416077" y="111010"/>
                  </a:lnTo>
                  <a:lnTo>
                    <a:pt x="432892" y="85940"/>
                  </a:lnTo>
                  <a:lnTo>
                    <a:pt x="457708" y="68872"/>
                  </a:lnTo>
                  <a:lnTo>
                    <a:pt x="487895" y="62572"/>
                  </a:lnTo>
                  <a:lnTo>
                    <a:pt x="518096" y="68872"/>
                  </a:lnTo>
                  <a:lnTo>
                    <a:pt x="542950" y="85940"/>
                  </a:lnTo>
                  <a:lnTo>
                    <a:pt x="559790" y="111010"/>
                  </a:lnTo>
                  <a:lnTo>
                    <a:pt x="565988" y="141325"/>
                  </a:lnTo>
                  <a:lnTo>
                    <a:pt x="565988" y="24625"/>
                  </a:lnTo>
                  <a:lnTo>
                    <a:pt x="532498" y="7213"/>
                  </a:lnTo>
                  <a:lnTo>
                    <a:pt x="487895" y="0"/>
                  </a:lnTo>
                  <a:lnTo>
                    <a:pt x="443331" y="7213"/>
                  </a:lnTo>
                  <a:lnTo>
                    <a:pt x="404749" y="27279"/>
                  </a:lnTo>
                  <a:lnTo>
                    <a:pt x="374396" y="57873"/>
                  </a:lnTo>
                  <a:lnTo>
                    <a:pt x="354520" y="96672"/>
                  </a:lnTo>
                  <a:lnTo>
                    <a:pt x="347408" y="141325"/>
                  </a:lnTo>
                  <a:lnTo>
                    <a:pt x="354520" y="185826"/>
                  </a:lnTo>
                  <a:lnTo>
                    <a:pt x="374396" y="224256"/>
                  </a:lnTo>
                  <a:lnTo>
                    <a:pt x="404749" y="254419"/>
                  </a:lnTo>
                  <a:lnTo>
                    <a:pt x="443331" y="274116"/>
                  </a:lnTo>
                  <a:lnTo>
                    <a:pt x="487895" y="281165"/>
                  </a:lnTo>
                  <a:lnTo>
                    <a:pt x="532498" y="274116"/>
                  </a:lnTo>
                  <a:lnTo>
                    <a:pt x="571119" y="254419"/>
                  </a:lnTo>
                  <a:lnTo>
                    <a:pt x="601484" y="224256"/>
                  </a:lnTo>
                  <a:lnTo>
                    <a:pt x="604405" y="218605"/>
                  </a:lnTo>
                  <a:lnTo>
                    <a:pt x="621360" y="185826"/>
                  </a:lnTo>
                  <a:lnTo>
                    <a:pt x="628484" y="141325"/>
                  </a:lnTo>
                  <a:close/>
                </a:path>
                <a:path w="2826384" h="281305">
                  <a:moveTo>
                    <a:pt x="921435" y="223761"/>
                  </a:moveTo>
                  <a:lnTo>
                    <a:pt x="917702" y="220078"/>
                  </a:lnTo>
                  <a:lnTo>
                    <a:pt x="914069" y="220078"/>
                  </a:lnTo>
                  <a:lnTo>
                    <a:pt x="819797" y="220078"/>
                  </a:lnTo>
                  <a:lnTo>
                    <a:pt x="819797" y="8102"/>
                  </a:lnTo>
                  <a:lnTo>
                    <a:pt x="816165" y="4432"/>
                  </a:lnTo>
                  <a:lnTo>
                    <a:pt x="761707" y="4432"/>
                  </a:lnTo>
                  <a:lnTo>
                    <a:pt x="757986" y="8102"/>
                  </a:lnTo>
                  <a:lnTo>
                    <a:pt x="757986" y="273799"/>
                  </a:lnTo>
                  <a:lnTo>
                    <a:pt x="761707" y="277482"/>
                  </a:lnTo>
                  <a:lnTo>
                    <a:pt x="917702" y="277482"/>
                  </a:lnTo>
                  <a:lnTo>
                    <a:pt x="921435" y="273799"/>
                  </a:lnTo>
                  <a:lnTo>
                    <a:pt x="921435" y="223761"/>
                  </a:lnTo>
                  <a:close/>
                </a:path>
                <a:path w="2826384" h="281305">
                  <a:moveTo>
                    <a:pt x="1309255" y="141325"/>
                  </a:moveTo>
                  <a:lnTo>
                    <a:pt x="1302118" y="96672"/>
                  </a:lnTo>
                  <a:lnTo>
                    <a:pt x="1284643" y="62572"/>
                  </a:lnTo>
                  <a:lnTo>
                    <a:pt x="1251851" y="27279"/>
                  </a:lnTo>
                  <a:lnTo>
                    <a:pt x="1246657" y="24587"/>
                  </a:lnTo>
                  <a:lnTo>
                    <a:pt x="1246657" y="141325"/>
                  </a:lnTo>
                  <a:lnTo>
                    <a:pt x="1240472" y="171411"/>
                  </a:lnTo>
                  <a:lnTo>
                    <a:pt x="1223670" y="195973"/>
                  </a:lnTo>
                  <a:lnTo>
                    <a:pt x="1198854" y="212534"/>
                  </a:lnTo>
                  <a:lnTo>
                    <a:pt x="1168666" y="218605"/>
                  </a:lnTo>
                  <a:lnTo>
                    <a:pt x="1138478" y="212534"/>
                  </a:lnTo>
                  <a:lnTo>
                    <a:pt x="1113663" y="195973"/>
                  </a:lnTo>
                  <a:lnTo>
                    <a:pt x="1096860" y="171411"/>
                  </a:lnTo>
                  <a:lnTo>
                    <a:pt x="1090676" y="141325"/>
                  </a:lnTo>
                  <a:lnTo>
                    <a:pt x="1096860" y="111010"/>
                  </a:lnTo>
                  <a:lnTo>
                    <a:pt x="1113663" y="85940"/>
                  </a:lnTo>
                  <a:lnTo>
                    <a:pt x="1138478" y="68872"/>
                  </a:lnTo>
                  <a:lnTo>
                    <a:pt x="1168666" y="62572"/>
                  </a:lnTo>
                  <a:lnTo>
                    <a:pt x="1198854" y="68872"/>
                  </a:lnTo>
                  <a:lnTo>
                    <a:pt x="1223670" y="85940"/>
                  </a:lnTo>
                  <a:lnTo>
                    <a:pt x="1240472" y="111010"/>
                  </a:lnTo>
                  <a:lnTo>
                    <a:pt x="1246657" y="141325"/>
                  </a:lnTo>
                  <a:lnTo>
                    <a:pt x="1246657" y="24587"/>
                  </a:lnTo>
                  <a:lnTo>
                    <a:pt x="1213243" y="7213"/>
                  </a:lnTo>
                  <a:lnTo>
                    <a:pt x="1168666" y="0"/>
                  </a:lnTo>
                  <a:lnTo>
                    <a:pt x="1124178" y="7213"/>
                  </a:lnTo>
                  <a:lnTo>
                    <a:pt x="1085761" y="27279"/>
                  </a:lnTo>
                  <a:lnTo>
                    <a:pt x="1055611" y="57873"/>
                  </a:lnTo>
                  <a:lnTo>
                    <a:pt x="1035913" y="96672"/>
                  </a:lnTo>
                  <a:lnTo>
                    <a:pt x="1028865" y="141325"/>
                  </a:lnTo>
                  <a:lnTo>
                    <a:pt x="1035913" y="185826"/>
                  </a:lnTo>
                  <a:lnTo>
                    <a:pt x="1055611" y="224256"/>
                  </a:lnTo>
                  <a:lnTo>
                    <a:pt x="1085761" y="254419"/>
                  </a:lnTo>
                  <a:lnTo>
                    <a:pt x="1124178" y="274116"/>
                  </a:lnTo>
                  <a:lnTo>
                    <a:pt x="1168666" y="281165"/>
                  </a:lnTo>
                  <a:lnTo>
                    <a:pt x="1213243" y="274116"/>
                  </a:lnTo>
                  <a:lnTo>
                    <a:pt x="1251851" y="254419"/>
                  </a:lnTo>
                  <a:lnTo>
                    <a:pt x="1282230" y="224256"/>
                  </a:lnTo>
                  <a:lnTo>
                    <a:pt x="1285151" y="218605"/>
                  </a:lnTo>
                  <a:lnTo>
                    <a:pt x="1302118" y="185826"/>
                  </a:lnTo>
                  <a:lnTo>
                    <a:pt x="1309255" y="141325"/>
                  </a:lnTo>
                  <a:close/>
                </a:path>
                <a:path w="2826384" h="281305">
                  <a:moveTo>
                    <a:pt x="1658810" y="271589"/>
                  </a:moveTo>
                  <a:lnTo>
                    <a:pt x="1655876" y="266446"/>
                  </a:lnTo>
                  <a:lnTo>
                    <a:pt x="1600606" y="170764"/>
                  </a:lnTo>
                  <a:lnTo>
                    <a:pt x="1598472" y="167081"/>
                  </a:lnTo>
                  <a:lnTo>
                    <a:pt x="1621828" y="153949"/>
                  </a:lnTo>
                  <a:lnTo>
                    <a:pt x="1640205" y="135991"/>
                  </a:lnTo>
                  <a:lnTo>
                    <a:pt x="1648523" y="120726"/>
                  </a:lnTo>
                  <a:lnTo>
                    <a:pt x="1652244" y="113893"/>
                  </a:lnTo>
                  <a:lnTo>
                    <a:pt x="1656562" y="88341"/>
                  </a:lnTo>
                  <a:lnTo>
                    <a:pt x="1650809" y="60363"/>
                  </a:lnTo>
                  <a:lnTo>
                    <a:pt x="1649844" y="55664"/>
                  </a:lnTo>
                  <a:lnTo>
                    <a:pt x="1631543" y="28994"/>
                  </a:lnTo>
                  <a:lnTo>
                    <a:pt x="1604403" y="11023"/>
                  </a:lnTo>
                  <a:lnTo>
                    <a:pt x="1596224" y="9410"/>
                  </a:lnTo>
                  <a:lnTo>
                    <a:pt x="1596224" y="89814"/>
                  </a:lnTo>
                  <a:lnTo>
                    <a:pt x="1593786" y="101473"/>
                  </a:lnTo>
                  <a:lnTo>
                    <a:pt x="1587233" y="111340"/>
                  </a:lnTo>
                  <a:lnTo>
                    <a:pt x="1577632" y="118173"/>
                  </a:lnTo>
                  <a:lnTo>
                    <a:pt x="1566100" y="120726"/>
                  </a:lnTo>
                  <a:lnTo>
                    <a:pt x="1508709" y="120726"/>
                  </a:lnTo>
                  <a:lnTo>
                    <a:pt x="1508709" y="60363"/>
                  </a:lnTo>
                  <a:lnTo>
                    <a:pt x="1566100" y="60363"/>
                  </a:lnTo>
                  <a:lnTo>
                    <a:pt x="1577632" y="62687"/>
                  </a:lnTo>
                  <a:lnTo>
                    <a:pt x="1587233" y="69011"/>
                  </a:lnTo>
                  <a:lnTo>
                    <a:pt x="1593786" y="78371"/>
                  </a:lnTo>
                  <a:lnTo>
                    <a:pt x="1596224" y="89814"/>
                  </a:lnTo>
                  <a:lnTo>
                    <a:pt x="1596224" y="9410"/>
                  </a:lnTo>
                  <a:lnTo>
                    <a:pt x="1571205" y="4432"/>
                  </a:lnTo>
                  <a:lnTo>
                    <a:pt x="1450530" y="4432"/>
                  </a:lnTo>
                  <a:lnTo>
                    <a:pt x="1447584" y="8102"/>
                  </a:lnTo>
                  <a:lnTo>
                    <a:pt x="1447584" y="273799"/>
                  </a:lnTo>
                  <a:lnTo>
                    <a:pt x="1450530" y="277482"/>
                  </a:lnTo>
                  <a:lnTo>
                    <a:pt x="1504975" y="277482"/>
                  </a:lnTo>
                  <a:lnTo>
                    <a:pt x="1508709" y="273799"/>
                  </a:lnTo>
                  <a:lnTo>
                    <a:pt x="1508709" y="170764"/>
                  </a:lnTo>
                  <a:lnTo>
                    <a:pt x="1535201" y="170764"/>
                  </a:lnTo>
                  <a:lnTo>
                    <a:pt x="1591119" y="273799"/>
                  </a:lnTo>
                  <a:lnTo>
                    <a:pt x="1591805" y="275272"/>
                  </a:lnTo>
                  <a:lnTo>
                    <a:pt x="1594065" y="277482"/>
                  </a:lnTo>
                  <a:lnTo>
                    <a:pt x="1655876" y="277482"/>
                  </a:lnTo>
                  <a:lnTo>
                    <a:pt x="1658810" y="271589"/>
                  </a:lnTo>
                  <a:close/>
                </a:path>
                <a:path w="2826384" h="281305">
                  <a:moveTo>
                    <a:pt x="2050364" y="272326"/>
                  </a:moveTo>
                  <a:lnTo>
                    <a:pt x="2048103" y="267182"/>
                  </a:lnTo>
                  <a:lnTo>
                    <a:pt x="2034082" y="237007"/>
                  </a:lnTo>
                  <a:lnTo>
                    <a:pt x="2012530" y="190639"/>
                  </a:lnTo>
                  <a:lnTo>
                    <a:pt x="1974545" y="108940"/>
                  </a:lnTo>
                  <a:lnTo>
                    <a:pt x="1953133" y="62877"/>
                  </a:lnTo>
                  <a:lnTo>
                    <a:pt x="1953133" y="190639"/>
                  </a:lnTo>
                  <a:lnTo>
                    <a:pt x="1881809" y="190639"/>
                  </a:lnTo>
                  <a:lnTo>
                    <a:pt x="1917128" y="108940"/>
                  </a:lnTo>
                  <a:lnTo>
                    <a:pt x="1953133" y="190639"/>
                  </a:lnTo>
                  <a:lnTo>
                    <a:pt x="1953133" y="62877"/>
                  </a:lnTo>
                  <a:lnTo>
                    <a:pt x="1925967" y="4432"/>
                  </a:lnTo>
                  <a:lnTo>
                    <a:pt x="1924494" y="2222"/>
                  </a:lnTo>
                  <a:lnTo>
                    <a:pt x="1922233" y="0"/>
                  </a:lnTo>
                  <a:lnTo>
                    <a:pt x="1912721" y="0"/>
                  </a:lnTo>
                  <a:lnTo>
                    <a:pt x="1909775" y="2222"/>
                  </a:lnTo>
                  <a:lnTo>
                    <a:pt x="1908987" y="4432"/>
                  </a:lnTo>
                  <a:lnTo>
                    <a:pt x="1786851" y="267182"/>
                  </a:lnTo>
                  <a:lnTo>
                    <a:pt x="1783905" y="272326"/>
                  </a:lnTo>
                  <a:lnTo>
                    <a:pt x="1787626" y="277482"/>
                  </a:lnTo>
                  <a:lnTo>
                    <a:pt x="1844243" y="277482"/>
                  </a:lnTo>
                  <a:lnTo>
                    <a:pt x="1847176" y="275272"/>
                  </a:lnTo>
                  <a:lnTo>
                    <a:pt x="1850123" y="267919"/>
                  </a:lnTo>
                  <a:lnTo>
                    <a:pt x="1864156" y="237007"/>
                  </a:lnTo>
                  <a:lnTo>
                    <a:pt x="1970900" y="237007"/>
                  </a:lnTo>
                  <a:lnTo>
                    <a:pt x="1984832" y="267919"/>
                  </a:lnTo>
                  <a:lnTo>
                    <a:pt x="1988553" y="276009"/>
                  </a:lnTo>
                  <a:lnTo>
                    <a:pt x="1990026" y="277482"/>
                  </a:lnTo>
                  <a:lnTo>
                    <a:pt x="2047417" y="277482"/>
                  </a:lnTo>
                  <a:lnTo>
                    <a:pt x="2050364" y="272326"/>
                  </a:lnTo>
                  <a:close/>
                </a:path>
                <a:path w="2826384" h="281305">
                  <a:moveTo>
                    <a:pt x="2422690" y="140589"/>
                  </a:moveTo>
                  <a:lnTo>
                    <a:pt x="2415730" y="97599"/>
                  </a:lnTo>
                  <a:lnTo>
                    <a:pt x="2397188" y="61836"/>
                  </a:lnTo>
                  <a:lnTo>
                    <a:pt x="2366759" y="30734"/>
                  </a:lnTo>
                  <a:lnTo>
                    <a:pt x="2357932" y="26200"/>
                  </a:lnTo>
                  <a:lnTo>
                    <a:pt x="2357932" y="140589"/>
                  </a:lnTo>
                  <a:lnTo>
                    <a:pt x="2352306" y="171526"/>
                  </a:lnTo>
                  <a:lnTo>
                    <a:pt x="2336622" y="196532"/>
                  </a:lnTo>
                  <a:lnTo>
                    <a:pt x="2312657" y="213245"/>
                  </a:lnTo>
                  <a:lnTo>
                    <a:pt x="2282190" y="219341"/>
                  </a:lnTo>
                  <a:lnTo>
                    <a:pt x="2244623" y="219341"/>
                  </a:lnTo>
                  <a:lnTo>
                    <a:pt x="2244623" y="61836"/>
                  </a:lnTo>
                  <a:lnTo>
                    <a:pt x="2282190" y="61836"/>
                  </a:lnTo>
                  <a:lnTo>
                    <a:pt x="2312657" y="67932"/>
                  </a:lnTo>
                  <a:lnTo>
                    <a:pt x="2336622" y="84658"/>
                  </a:lnTo>
                  <a:lnTo>
                    <a:pt x="2352306" y="109651"/>
                  </a:lnTo>
                  <a:lnTo>
                    <a:pt x="2357932" y="140589"/>
                  </a:lnTo>
                  <a:lnTo>
                    <a:pt x="2357932" y="26200"/>
                  </a:lnTo>
                  <a:lnTo>
                    <a:pt x="2329180" y="11379"/>
                  </a:lnTo>
                  <a:lnTo>
                    <a:pt x="2285822" y="4432"/>
                  </a:lnTo>
                  <a:lnTo>
                    <a:pt x="2187219" y="4432"/>
                  </a:lnTo>
                  <a:lnTo>
                    <a:pt x="2183498" y="8102"/>
                  </a:lnTo>
                  <a:lnTo>
                    <a:pt x="2183498" y="273799"/>
                  </a:lnTo>
                  <a:lnTo>
                    <a:pt x="2187219" y="277482"/>
                  </a:lnTo>
                  <a:lnTo>
                    <a:pt x="2285822" y="277482"/>
                  </a:lnTo>
                  <a:lnTo>
                    <a:pt x="2329180" y="270522"/>
                  </a:lnTo>
                  <a:lnTo>
                    <a:pt x="2366759" y="251129"/>
                  </a:lnTo>
                  <a:lnTo>
                    <a:pt x="2396350" y="221526"/>
                  </a:lnTo>
                  <a:lnTo>
                    <a:pt x="2415730" y="183934"/>
                  </a:lnTo>
                  <a:lnTo>
                    <a:pt x="2422690" y="140589"/>
                  </a:lnTo>
                  <a:close/>
                </a:path>
                <a:path w="2826384" h="281305">
                  <a:moveTo>
                    <a:pt x="2826004" y="141325"/>
                  </a:moveTo>
                  <a:lnTo>
                    <a:pt x="2818879" y="96672"/>
                  </a:lnTo>
                  <a:lnTo>
                    <a:pt x="2801391" y="62572"/>
                  </a:lnTo>
                  <a:lnTo>
                    <a:pt x="2768600" y="27279"/>
                  </a:lnTo>
                  <a:lnTo>
                    <a:pt x="2763418" y="24587"/>
                  </a:lnTo>
                  <a:lnTo>
                    <a:pt x="2763418" y="141325"/>
                  </a:lnTo>
                  <a:lnTo>
                    <a:pt x="2757233" y="171411"/>
                  </a:lnTo>
                  <a:lnTo>
                    <a:pt x="2740418" y="195973"/>
                  </a:lnTo>
                  <a:lnTo>
                    <a:pt x="2715603" y="212534"/>
                  </a:lnTo>
                  <a:lnTo>
                    <a:pt x="2685415" y="218605"/>
                  </a:lnTo>
                  <a:lnTo>
                    <a:pt x="2655227" y="212534"/>
                  </a:lnTo>
                  <a:lnTo>
                    <a:pt x="2630411" y="195973"/>
                  </a:lnTo>
                  <a:lnTo>
                    <a:pt x="2613609" y="171411"/>
                  </a:lnTo>
                  <a:lnTo>
                    <a:pt x="2607424" y="141325"/>
                  </a:lnTo>
                  <a:lnTo>
                    <a:pt x="2613609" y="111010"/>
                  </a:lnTo>
                  <a:lnTo>
                    <a:pt x="2630411" y="85940"/>
                  </a:lnTo>
                  <a:lnTo>
                    <a:pt x="2655227" y="68872"/>
                  </a:lnTo>
                  <a:lnTo>
                    <a:pt x="2685415" y="62572"/>
                  </a:lnTo>
                  <a:lnTo>
                    <a:pt x="2715603" y="68872"/>
                  </a:lnTo>
                  <a:lnTo>
                    <a:pt x="2740418" y="85940"/>
                  </a:lnTo>
                  <a:lnTo>
                    <a:pt x="2757233" y="111010"/>
                  </a:lnTo>
                  <a:lnTo>
                    <a:pt x="2763418" y="141325"/>
                  </a:lnTo>
                  <a:lnTo>
                    <a:pt x="2763418" y="24587"/>
                  </a:lnTo>
                  <a:lnTo>
                    <a:pt x="2729992" y="7213"/>
                  </a:lnTo>
                  <a:lnTo>
                    <a:pt x="2685415" y="0"/>
                  </a:lnTo>
                  <a:lnTo>
                    <a:pt x="2640850" y="7213"/>
                  </a:lnTo>
                  <a:lnTo>
                    <a:pt x="2602268" y="27279"/>
                  </a:lnTo>
                  <a:lnTo>
                    <a:pt x="2571915" y="57873"/>
                  </a:lnTo>
                  <a:lnTo>
                    <a:pt x="2552052" y="96672"/>
                  </a:lnTo>
                  <a:lnTo>
                    <a:pt x="2544927" y="141325"/>
                  </a:lnTo>
                  <a:lnTo>
                    <a:pt x="2552052" y="185826"/>
                  </a:lnTo>
                  <a:lnTo>
                    <a:pt x="2571915" y="224256"/>
                  </a:lnTo>
                  <a:lnTo>
                    <a:pt x="2602268" y="254419"/>
                  </a:lnTo>
                  <a:lnTo>
                    <a:pt x="2640850" y="274116"/>
                  </a:lnTo>
                  <a:lnTo>
                    <a:pt x="2685415" y="281165"/>
                  </a:lnTo>
                  <a:lnTo>
                    <a:pt x="2729992" y="274116"/>
                  </a:lnTo>
                  <a:lnTo>
                    <a:pt x="2768600" y="254419"/>
                  </a:lnTo>
                  <a:lnTo>
                    <a:pt x="2798978" y="224256"/>
                  </a:lnTo>
                  <a:lnTo>
                    <a:pt x="2801899" y="218605"/>
                  </a:lnTo>
                  <a:lnTo>
                    <a:pt x="2818879" y="185826"/>
                  </a:lnTo>
                  <a:lnTo>
                    <a:pt x="2826004" y="141325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48197" y="1789568"/>
              <a:ext cx="181009" cy="18768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4148328" y="1805774"/>
              <a:ext cx="1348105" cy="224790"/>
            </a:xfrm>
            <a:custGeom>
              <a:avLst/>
              <a:gdLst/>
              <a:ahLst/>
              <a:cxnLst/>
              <a:rect l="l" t="t" r="r" b="b"/>
              <a:pathLst>
                <a:path w="1348104" h="224789">
                  <a:moveTo>
                    <a:pt x="128816" y="97155"/>
                  </a:moveTo>
                  <a:lnTo>
                    <a:pt x="127546" y="89052"/>
                  </a:lnTo>
                  <a:lnTo>
                    <a:pt x="124879" y="72237"/>
                  </a:lnTo>
                  <a:lnTo>
                    <a:pt x="117690" y="59613"/>
                  </a:lnTo>
                  <a:lnTo>
                    <a:pt x="113296" y="51879"/>
                  </a:lnTo>
                  <a:lnTo>
                    <a:pt x="94386" y="38150"/>
                  </a:lnTo>
                  <a:lnTo>
                    <a:pt x="94284" y="89052"/>
                  </a:lnTo>
                  <a:lnTo>
                    <a:pt x="35318" y="89052"/>
                  </a:lnTo>
                  <a:lnTo>
                    <a:pt x="39255" y="77000"/>
                  </a:lnTo>
                  <a:lnTo>
                    <a:pt x="46304" y="67703"/>
                  </a:lnTo>
                  <a:lnTo>
                    <a:pt x="55981" y="61734"/>
                  </a:lnTo>
                  <a:lnTo>
                    <a:pt x="67792" y="59613"/>
                  </a:lnTo>
                  <a:lnTo>
                    <a:pt x="78206" y="61734"/>
                  </a:lnTo>
                  <a:lnTo>
                    <a:pt x="77851" y="61734"/>
                  </a:lnTo>
                  <a:lnTo>
                    <a:pt x="85966" y="67437"/>
                  </a:lnTo>
                  <a:lnTo>
                    <a:pt x="91770" y="76695"/>
                  </a:lnTo>
                  <a:lnTo>
                    <a:pt x="94284" y="89052"/>
                  </a:lnTo>
                  <a:lnTo>
                    <a:pt x="94284" y="38138"/>
                  </a:lnTo>
                  <a:lnTo>
                    <a:pt x="40690" y="38366"/>
                  </a:lnTo>
                  <a:lnTo>
                    <a:pt x="5003" y="75349"/>
                  </a:lnTo>
                  <a:lnTo>
                    <a:pt x="0" y="103771"/>
                  </a:lnTo>
                  <a:lnTo>
                    <a:pt x="5067" y="131381"/>
                  </a:lnTo>
                  <a:lnTo>
                    <a:pt x="19519" y="154089"/>
                  </a:lnTo>
                  <a:lnTo>
                    <a:pt x="42265" y="169494"/>
                  </a:lnTo>
                  <a:lnTo>
                    <a:pt x="72212" y="175158"/>
                  </a:lnTo>
                  <a:lnTo>
                    <a:pt x="95110" y="172173"/>
                  </a:lnTo>
                  <a:lnTo>
                    <a:pt x="112471" y="165595"/>
                  </a:lnTo>
                  <a:lnTo>
                    <a:pt x="123494" y="159016"/>
                  </a:lnTo>
                  <a:lnTo>
                    <a:pt x="127342" y="156032"/>
                  </a:lnTo>
                  <a:lnTo>
                    <a:pt x="121958" y="146456"/>
                  </a:lnTo>
                  <a:lnTo>
                    <a:pt x="114109" y="132473"/>
                  </a:lnTo>
                  <a:lnTo>
                    <a:pt x="111125" y="134658"/>
                  </a:lnTo>
                  <a:lnTo>
                    <a:pt x="102908" y="139471"/>
                  </a:lnTo>
                  <a:lnTo>
                    <a:pt x="90551" y="144272"/>
                  </a:lnTo>
                  <a:lnTo>
                    <a:pt x="75158" y="146456"/>
                  </a:lnTo>
                  <a:lnTo>
                    <a:pt x="60299" y="144106"/>
                  </a:lnTo>
                  <a:lnTo>
                    <a:pt x="47688" y="137071"/>
                  </a:lnTo>
                  <a:lnTo>
                    <a:pt x="38671" y="125349"/>
                  </a:lnTo>
                  <a:lnTo>
                    <a:pt x="34632" y="108915"/>
                  </a:lnTo>
                  <a:lnTo>
                    <a:pt x="128130" y="108915"/>
                  </a:lnTo>
                  <a:lnTo>
                    <a:pt x="128816" y="101561"/>
                  </a:lnTo>
                  <a:lnTo>
                    <a:pt x="128816" y="97155"/>
                  </a:lnTo>
                  <a:close/>
                </a:path>
                <a:path w="1348104" h="224789">
                  <a:moveTo>
                    <a:pt x="298056" y="103771"/>
                  </a:moveTo>
                  <a:lnTo>
                    <a:pt x="293928" y="75349"/>
                  </a:lnTo>
                  <a:lnTo>
                    <a:pt x="287147" y="62560"/>
                  </a:lnTo>
                  <a:lnTo>
                    <a:pt x="283641" y="55930"/>
                  </a:lnTo>
                  <a:lnTo>
                    <a:pt x="282079" y="52984"/>
                  </a:lnTo>
                  <a:lnTo>
                    <a:pt x="264210" y="39052"/>
                  </a:lnTo>
                  <a:lnTo>
                    <a:pt x="264210" y="104508"/>
                  </a:lnTo>
                  <a:lnTo>
                    <a:pt x="261518" y="122237"/>
                  </a:lnTo>
                  <a:lnTo>
                    <a:pt x="254203" y="135420"/>
                  </a:lnTo>
                  <a:lnTo>
                    <a:pt x="243433" y="143624"/>
                  </a:lnTo>
                  <a:lnTo>
                    <a:pt x="230365" y="146456"/>
                  </a:lnTo>
                  <a:lnTo>
                    <a:pt x="215887" y="142900"/>
                  </a:lnTo>
                  <a:lnTo>
                    <a:pt x="205549" y="133489"/>
                  </a:lnTo>
                  <a:lnTo>
                    <a:pt x="199364" y="120065"/>
                  </a:lnTo>
                  <a:lnTo>
                    <a:pt x="197294" y="104508"/>
                  </a:lnTo>
                  <a:lnTo>
                    <a:pt x="200101" y="85534"/>
                  </a:lnTo>
                  <a:lnTo>
                    <a:pt x="207594" y="72491"/>
                  </a:lnTo>
                  <a:lnTo>
                    <a:pt x="218401" y="64973"/>
                  </a:lnTo>
                  <a:lnTo>
                    <a:pt x="231152" y="62560"/>
                  </a:lnTo>
                  <a:lnTo>
                    <a:pt x="244678" y="65493"/>
                  </a:lnTo>
                  <a:lnTo>
                    <a:pt x="255104" y="73875"/>
                  </a:lnTo>
                  <a:lnTo>
                    <a:pt x="261835" y="87083"/>
                  </a:lnTo>
                  <a:lnTo>
                    <a:pt x="264109" y="103771"/>
                  </a:lnTo>
                  <a:lnTo>
                    <a:pt x="264210" y="104508"/>
                  </a:lnTo>
                  <a:lnTo>
                    <a:pt x="264210" y="39052"/>
                  </a:lnTo>
                  <a:lnTo>
                    <a:pt x="263334" y="38366"/>
                  </a:lnTo>
                  <a:lnTo>
                    <a:pt x="238506" y="33121"/>
                  </a:lnTo>
                  <a:lnTo>
                    <a:pt x="217703" y="36791"/>
                  </a:lnTo>
                  <a:lnTo>
                    <a:pt x="218147" y="36791"/>
                  </a:lnTo>
                  <a:lnTo>
                    <a:pt x="204889" y="44526"/>
                  </a:lnTo>
                  <a:lnTo>
                    <a:pt x="197383" y="52374"/>
                  </a:lnTo>
                  <a:lnTo>
                    <a:pt x="195046" y="55930"/>
                  </a:lnTo>
                  <a:lnTo>
                    <a:pt x="194360" y="55930"/>
                  </a:lnTo>
                  <a:lnTo>
                    <a:pt x="195046" y="52984"/>
                  </a:lnTo>
                  <a:lnTo>
                    <a:pt x="195046" y="42684"/>
                  </a:lnTo>
                  <a:lnTo>
                    <a:pt x="190627" y="36791"/>
                  </a:lnTo>
                  <a:lnTo>
                    <a:pt x="143535" y="36791"/>
                  </a:lnTo>
                  <a:lnTo>
                    <a:pt x="143535" y="61823"/>
                  </a:lnTo>
                  <a:lnTo>
                    <a:pt x="161975" y="61823"/>
                  </a:lnTo>
                  <a:lnTo>
                    <a:pt x="164134" y="64033"/>
                  </a:lnTo>
                  <a:lnTo>
                    <a:pt x="164134" y="199453"/>
                  </a:lnTo>
                  <a:lnTo>
                    <a:pt x="145008" y="199453"/>
                  </a:lnTo>
                  <a:lnTo>
                    <a:pt x="145008" y="224472"/>
                  </a:lnTo>
                  <a:lnTo>
                    <a:pt x="217906" y="224472"/>
                  </a:lnTo>
                  <a:lnTo>
                    <a:pt x="217906" y="199453"/>
                  </a:lnTo>
                  <a:lnTo>
                    <a:pt x="197980" y="199453"/>
                  </a:lnTo>
                  <a:lnTo>
                    <a:pt x="197980" y="160439"/>
                  </a:lnTo>
                  <a:lnTo>
                    <a:pt x="197294" y="156032"/>
                  </a:lnTo>
                  <a:lnTo>
                    <a:pt x="197980" y="156032"/>
                  </a:lnTo>
                  <a:lnTo>
                    <a:pt x="200253" y="159016"/>
                  </a:lnTo>
                  <a:lnTo>
                    <a:pt x="207276" y="165595"/>
                  </a:lnTo>
                  <a:lnTo>
                    <a:pt x="219430" y="172173"/>
                  </a:lnTo>
                  <a:lnTo>
                    <a:pt x="237032" y="175158"/>
                  </a:lnTo>
                  <a:lnTo>
                    <a:pt x="261467" y="170116"/>
                  </a:lnTo>
                  <a:lnTo>
                    <a:pt x="280416" y="156032"/>
                  </a:lnTo>
                  <a:lnTo>
                    <a:pt x="280784" y="155752"/>
                  </a:lnTo>
                  <a:lnTo>
                    <a:pt x="286029" y="146456"/>
                  </a:lnTo>
                  <a:lnTo>
                    <a:pt x="293484" y="133248"/>
                  </a:lnTo>
                  <a:lnTo>
                    <a:pt x="297942" y="104508"/>
                  </a:lnTo>
                  <a:lnTo>
                    <a:pt x="298056" y="103771"/>
                  </a:lnTo>
                  <a:close/>
                </a:path>
                <a:path w="1348104" h="224789">
                  <a:moveTo>
                    <a:pt x="448945" y="146456"/>
                  </a:moveTo>
                  <a:lnTo>
                    <a:pt x="432752" y="146456"/>
                  </a:lnTo>
                  <a:lnTo>
                    <a:pt x="430606" y="144246"/>
                  </a:lnTo>
                  <a:lnTo>
                    <a:pt x="430606" y="108915"/>
                  </a:lnTo>
                  <a:lnTo>
                    <a:pt x="430606" y="86842"/>
                  </a:lnTo>
                  <a:lnTo>
                    <a:pt x="416521" y="47002"/>
                  </a:lnTo>
                  <a:lnTo>
                    <a:pt x="375361" y="33121"/>
                  </a:lnTo>
                  <a:lnTo>
                    <a:pt x="353301" y="35763"/>
                  </a:lnTo>
                  <a:lnTo>
                    <a:pt x="336346" y="41579"/>
                  </a:lnTo>
                  <a:lnTo>
                    <a:pt x="325450" y="47396"/>
                  </a:lnTo>
                  <a:lnTo>
                    <a:pt x="321602" y="50038"/>
                  </a:lnTo>
                  <a:lnTo>
                    <a:pt x="334162" y="73596"/>
                  </a:lnTo>
                  <a:lnTo>
                    <a:pt x="337350" y="71526"/>
                  </a:lnTo>
                  <a:lnTo>
                    <a:pt x="345859" y="66967"/>
                  </a:lnTo>
                  <a:lnTo>
                    <a:pt x="358089" y="62420"/>
                  </a:lnTo>
                  <a:lnTo>
                    <a:pt x="372427" y="60350"/>
                  </a:lnTo>
                  <a:lnTo>
                    <a:pt x="382244" y="61544"/>
                  </a:lnTo>
                  <a:lnTo>
                    <a:pt x="390194" y="65506"/>
                  </a:lnTo>
                  <a:lnTo>
                    <a:pt x="395503" y="72771"/>
                  </a:lnTo>
                  <a:lnTo>
                    <a:pt x="397433" y="83896"/>
                  </a:lnTo>
                  <a:lnTo>
                    <a:pt x="397433" y="88315"/>
                  </a:lnTo>
                  <a:lnTo>
                    <a:pt x="397433" y="108915"/>
                  </a:lnTo>
                  <a:lnTo>
                    <a:pt x="397433" y="113334"/>
                  </a:lnTo>
                  <a:lnTo>
                    <a:pt x="395097" y="126111"/>
                  </a:lnTo>
                  <a:lnTo>
                    <a:pt x="388607" y="137718"/>
                  </a:lnTo>
                  <a:lnTo>
                    <a:pt x="378815" y="146138"/>
                  </a:lnTo>
                  <a:lnTo>
                    <a:pt x="366534" y="149402"/>
                  </a:lnTo>
                  <a:lnTo>
                    <a:pt x="358178" y="147967"/>
                  </a:lnTo>
                  <a:lnTo>
                    <a:pt x="351955" y="144068"/>
                  </a:lnTo>
                  <a:lnTo>
                    <a:pt x="348056" y="138226"/>
                  </a:lnTo>
                  <a:lnTo>
                    <a:pt x="346722" y="131000"/>
                  </a:lnTo>
                  <a:lnTo>
                    <a:pt x="351980" y="118859"/>
                  </a:lnTo>
                  <a:lnTo>
                    <a:pt x="364566" y="112229"/>
                  </a:lnTo>
                  <a:lnTo>
                    <a:pt x="379628" y="109474"/>
                  </a:lnTo>
                  <a:lnTo>
                    <a:pt x="392341" y="108915"/>
                  </a:lnTo>
                  <a:lnTo>
                    <a:pt x="397433" y="108915"/>
                  </a:lnTo>
                  <a:lnTo>
                    <a:pt x="397433" y="88315"/>
                  </a:lnTo>
                  <a:lnTo>
                    <a:pt x="388607" y="88315"/>
                  </a:lnTo>
                  <a:lnTo>
                    <a:pt x="367779" y="89649"/>
                  </a:lnTo>
                  <a:lnTo>
                    <a:pt x="342709" y="95681"/>
                  </a:lnTo>
                  <a:lnTo>
                    <a:pt x="322414" y="108915"/>
                  </a:lnTo>
                  <a:lnTo>
                    <a:pt x="321614" y="109474"/>
                  </a:lnTo>
                  <a:lnTo>
                    <a:pt x="312775" y="133946"/>
                  </a:lnTo>
                  <a:lnTo>
                    <a:pt x="316420" y="151599"/>
                  </a:lnTo>
                  <a:lnTo>
                    <a:pt x="357708" y="175158"/>
                  </a:lnTo>
                  <a:lnTo>
                    <a:pt x="377405" y="171018"/>
                  </a:lnTo>
                  <a:lnTo>
                    <a:pt x="390639" y="161912"/>
                  </a:lnTo>
                  <a:lnTo>
                    <a:pt x="398056" y="152806"/>
                  </a:lnTo>
                  <a:lnTo>
                    <a:pt x="399973" y="149402"/>
                  </a:lnTo>
                  <a:lnTo>
                    <a:pt x="400380" y="148666"/>
                  </a:lnTo>
                  <a:lnTo>
                    <a:pt x="399694" y="151599"/>
                  </a:lnTo>
                  <a:lnTo>
                    <a:pt x="399694" y="164858"/>
                  </a:lnTo>
                  <a:lnTo>
                    <a:pt x="404799" y="171488"/>
                  </a:lnTo>
                  <a:lnTo>
                    <a:pt x="448945" y="171488"/>
                  </a:lnTo>
                  <a:lnTo>
                    <a:pt x="448945" y="148666"/>
                  </a:lnTo>
                  <a:lnTo>
                    <a:pt x="448945" y="146456"/>
                  </a:lnTo>
                  <a:close/>
                </a:path>
                <a:path w="1348104" h="224789">
                  <a:moveTo>
                    <a:pt x="565200" y="35318"/>
                  </a:moveTo>
                  <a:lnTo>
                    <a:pt x="562267" y="34582"/>
                  </a:lnTo>
                  <a:lnTo>
                    <a:pt x="559320" y="34582"/>
                  </a:lnTo>
                  <a:lnTo>
                    <a:pt x="544791" y="37299"/>
                  </a:lnTo>
                  <a:lnTo>
                    <a:pt x="532460" y="44704"/>
                  </a:lnTo>
                  <a:lnTo>
                    <a:pt x="522897" y="55702"/>
                  </a:lnTo>
                  <a:lnTo>
                    <a:pt x="516636" y="69176"/>
                  </a:lnTo>
                  <a:lnTo>
                    <a:pt x="515950" y="69176"/>
                  </a:lnTo>
                  <a:lnTo>
                    <a:pt x="516636" y="66230"/>
                  </a:lnTo>
                  <a:lnTo>
                    <a:pt x="516636" y="41211"/>
                  </a:lnTo>
                  <a:lnTo>
                    <a:pt x="510070" y="36791"/>
                  </a:lnTo>
                  <a:lnTo>
                    <a:pt x="462978" y="36791"/>
                  </a:lnTo>
                  <a:lnTo>
                    <a:pt x="462978" y="61823"/>
                  </a:lnTo>
                  <a:lnTo>
                    <a:pt x="482104" y="61823"/>
                  </a:lnTo>
                  <a:lnTo>
                    <a:pt x="484263" y="64033"/>
                  </a:lnTo>
                  <a:lnTo>
                    <a:pt x="484263" y="146456"/>
                  </a:lnTo>
                  <a:lnTo>
                    <a:pt x="464451" y="146456"/>
                  </a:lnTo>
                  <a:lnTo>
                    <a:pt x="464451" y="171488"/>
                  </a:lnTo>
                  <a:lnTo>
                    <a:pt x="537248" y="171488"/>
                  </a:lnTo>
                  <a:lnTo>
                    <a:pt x="537248" y="146456"/>
                  </a:lnTo>
                  <a:lnTo>
                    <a:pt x="518109" y="146456"/>
                  </a:lnTo>
                  <a:lnTo>
                    <a:pt x="518109" y="117017"/>
                  </a:lnTo>
                  <a:lnTo>
                    <a:pt x="539546" y="71894"/>
                  </a:lnTo>
                  <a:lnTo>
                    <a:pt x="557161" y="67703"/>
                  </a:lnTo>
                  <a:lnTo>
                    <a:pt x="562267" y="67703"/>
                  </a:lnTo>
                  <a:lnTo>
                    <a:pt x="565200" y="68440"/>
                  </a:lnTo>
                  <a:lnTo>
                    <a:pt x="565200" y="67703"/>
                  </a:lnTo>
                  <a:lnTo>
                    <a:pt x="565200" y="35318"/>
                  </a:lnTo>
                  <a:close/>
                </a:path>
                <a:path w="1348104" h="224789">
                  <a:moveTo>
                    <a:pt x="660171" y="144246"/>
                  </a:moveTo>
                  <a:lnTo>
                    <a:pt x="658012" y="144983"/>
                  </a:lnTo>
                  <a:lnTo>
                    <a:pt x="654291" y="144983"/>
                  </a:lnTo>
                  <a:lnTo>
                    <a:pt x="646925" y="144246"/>
                  </a:lnTo>
                  <a:lnTo>
                    <a:pt x="646239" y="144246"/>
                  </a:lnTo>
                  <a:lnTo>
                    <a:pt x="637082" y="140563"/>
                  </a:lnTo>
                  <a:lnTo>
                    <a:pt x="629932" y="132562"/>
                  </a:lnTo>
                  <a:lnTo>
                    <a:pt x="627011" y="118491"/>
                  </a:lnTo>
                  <a:lnTo>
                    <a:pt x="627011" y="61823"/>
                  </a:lnTo>
                  <a:lnTo>
                    <a:pt x="658012" y="61823"/>
                  </a:lnTo>
                  <a:lnTo>
                    <a:pt x="658012" y="36791"/>
                  </a:lnTo>
                  <a:lnTo>
                    <a:pt x="627011" y="36791"/>
                  </a:lnTo>
                  <a:lnTo>
                    <a:pt x="627011" y="0"/>
                  </a:lnTo>
                  <a:lnTo>
                    <a:pt x="594639" y="0"/>
                  </a:lnTo>
                  <a:lnTo>
                    <a:pt x="594639" y="36791"/>
                  </a:lnTo>
                  <a:lnTo>
                    <a:pt x="572566" y="36791"/>
                  </a:lnTo>
                  <a:lnTo>
                    <a:pt x="572566" y="61823"/>
                  </a:lnTo>
                  <a:lnTo>
                    <a:pt x="593953" y="61823"/>
                  </a:lnTo>
                  <a:lnTo>
                    <a:pt x="593953" y="122174"/>
                  </a:lnTo>
                  <a:lnTo>
                    <a:pt x="599998" y="149047"/>
                  </a:lnTo>
                  <a:lnTo>
                    <a:pt x="614730" y="164401"/>
                  </a:lnTo>
                  <a:lnTo>
                    <a:pt x="633056" y="171335"/>
                  </a:lnTo>
                  <a:lnTo>
                    <a:pt x="649871" y="172948"/>
                  </a:lnTo>
                  <a:lnTo>
                    <a:pt x="655764" y="172948"/>
                  </a:lnTo>
                  <a:lnTo>
                    <a:pt x="660171" y="172212"/>
                  </a:lnTo>
                  <a:lnTo>
                    <a:pt x="660171" y="144983"/>
                  </a:lnTo>
                  <a:lnTo>
                    <a:pt x="660171" y="144246"/>
                  </a:lnTo>
                  <a:close/>
                </a:path>
                <a:path w="1348104" h="224789">
                  <a:moveTo>
                    <a:pt x="923696" y="146456"/>
                  </a:moveTo>
                  <a:lnTo>
                    <a:pt x="904468" y="146456"/>
                  </a:lnTo>
                  <a:lnTo>
                    <a:pt x="904468" y="84632"/>
                  </a:lnTo>
                  <a:lnTo>
                    <a:pt x="901814" y="64033"/>
                  </a:lnTo>
                  <a:lnTo>
                    <a:pt x="901712" y="63296"/>
                  </a:lnTo>
                  <a:lnTo>
                    <a:pt x="901623" y="62560"/>
                  </a:lnTo>
                  <a:lnTo>
                    <a:pt x="901509" y="61683"/>
                  </a:lnTo>
                  <a:lnTo>
                    <a:pt x="892975" y="45631"/>
                  </a:lnTo>
                  <a:lnTo>
                    <a:pt x="879335" y="36195"/>
                  </a:lnTo>
                  <a:lnTo>
                    <a:pt x="861098" y="33121"/>
                  </a:lnTo>
                  <a:lnTo>
                    <a:pt x="845756" y="35547"/>
                  </a:lnTo>
                  <a:lnTo>
                    <a:pt x="832294" y="42037"/>
                  </a:lnTo>
                  <a:lnTo>
                    <a:pt x="821461" y="51435"/>
                  </a:lnTo>
                  <a:lnTo>
                    <a:pt x="814006" y="62560"/>
                  </a:lnTo>
                  <a:lnTo>
                    <a:pt x="813219" y="62560"/>
                  </a:lnTo>
                  <a:lnTo>
                    <a:pt x="807897" y="49263"/>
                  </a:lnTo>
                  <a:lnTo>
                    <a:pt x="799744" y="40106"/>
                  </a:lnTo>
                  <a:lnTo>
                    <a:pt x="788949" y="34823"/>
                  </a:lnTo>
                  <a:lnTo>
                    <a:pt x="775741" y="33121"/>
                  </a:lnTo>
                  <a:lnTo>
                    <a:pt x="760222" y="35966"/>
                  </a:lnTo>
                  <a:lnTo>
                    <a:pt x="747115" y="43230"/>
                  </a:lnTo>
                  <a:lnTo>
                    <a:pt x="736917" y="52984"/>
                  </a:lnTo>
                  <a:lnTo>
                    <a:pt x="730123" y="63296"/>
                  </a:lnTo>
                  <a:lnTo>
                    <a:pt x="729335" y="63296"/>
                  </a:lnTo>
                  <a:lnTo>
                    <a:pt x="730123" y="60350"/>
                  </a:lnTo>
                  <a:lnTo>
                    <a:pt x="730123" y="42037"/>
                  </a:lnTo>
                  <a:lnTo>
                    <a:pt x="728027" y="40106"/>
                  </a:lnTo>
                  <a:lnTo>
                    <a:pt x="724242" y="36791"/>
                  </a:lnTo>
                  <a:lnTo>
                    <a:pt x="677151" y="36791"/>
                  </a:lnTo>
                  <a:lnTo>
                    <a:pt x="677151" y="61823"/>
                  </a:lnTo>
                  <a:lnTo>
                    <a:pt x="695490" y="61823"/>
                  </a:lnTo>
                  <a:lnTo>
                    <a:pt x="697750" y="63296"/>
                  </a:lnTo>
                  <a:lnTo>
                    <a:pt x="697750" y="146456"/>
                  </a:lnTo>
                  <a:lnTo>
                    <a:pt x="677837" y="146456"/>
                  </a:lnTo>
                  <a:lnTo>
                    <a:pt x="677837" y="171488"/>
                  </a:lnTo>
                  <a:lnTo>
                    <a:pt x="750722" y="171488"/>
                  </a:lnTo>
                  <a:lnTo>
                    <a:pt x="750722" y="146456"/>
                  </a:lnTo>
                  <a:lnTo>
                    <a:pt x="731596" y="146456"/>
                  </a:lnTo>
                  <a:lnTo>
                    <a:pt x="731596" y="113334"/>
                  </a:lnTo>
                  <a:lnTo>
                    <a:pt x="733590" y="95389"/>
                  </a:lnTo>
                  <a:lnTo>
                    <a:pt x="739775" y="79578"/>
                  </a:lnTo>
                  <a:lnTo>
                    <a:pt x="750506" y="68313"/>
                  </a:lnTo>
                  <a:lnTo>
                    <a:pt x="766127" y="64033"/>
                  </a:lnTo>
                  <a:lnTo>
                    <a:pt x="775550" y="66217"/>
                  </a:lnTo>
                  <a:lnTo>
                    <a:pt x="781164" y="72123"/>
                  </a:lnTo>
                  <a:lnTo>
                    <a:pt x="783780" y="80479"/>
                  </a:lnTo>
                  <a:lnTo>
                    <a:pt x="783869" y="80797"/>
                  </a:lnTo>
                  <a:lnTo>
                    <a:pt x="784580" y="91262"/>
                  </a:lnTo>
                  <a:lnTo>
                    <a:pt x="784580" y="171488"/>
                  </a:lnTo>
                  <a:lnTo>
                    <a:pt x="837552" y="171488"/>
                  </a:lnTo>
                  <a:lnTo>
                    <a:pt x="837552" y="146456"/>
                  </a:lnTo>
                  <a:lnTo>
                    <a:pt x="817638" y="146456"/>
                  </a:lnTo>
                  <a:lnTo>
                    <a:pt x="817638" y="111861"/>
                  </a:lnTo>
                  <a:lnTo>
                    <a:pt x="819835" y="93827"/>
                  </a:lnTo>
                  <a:lnTo>
                    <a:pt x="826376" y="78562"/>
                  </a:lnTo>
                  <a:lnTo>
                    <a:pt x="837209" y="67983"/>
                  </a:lnTo>
                  <a:lnTo>
                    <a:pt x="852271" y="64033"/>
                  </a:lnTo>
                  <a:lnTo>
                    <a:pt x="862101" y="66217"/>
                  </a:lnTo>
                  <a:lnTo>
                    <a:pt x="861733" y="66217"/>
                  </a:lnTo>
                  <a:lnTo>
                    <a:pt x="867219" y="71843"/>
                  </a:lnTo>
                  <a:lnTo>
                    <a:pt x="869911" y="80479"/>
                  </a:lnTo>
                  <a:lnTo>
                    <a:pt x="870610" y="91262"/>
                  </a:lnTo>
                  <a:lnTo>
                    <a:pt x="870610" y="171488"/>
                  </a:lnTo>
                  <a:lnTo>
                    <a:pt x="923696" y="171488"/>
                  </a:lnTo>
                  <a:lnTo>
                    <a:pt x="923696" y="146456"/>
                  </a:lnTo>
                  <a:close/>
                </a:path>
                <a:path w="1348104" h="224789">
                  <a:moveTo>
                    <a:pt x="1065657" y="97155"/>
                  </a:moveTo>
                  <a:lnTo>
                    <a:pt x="1064374" y="89052"/>
                  </a:lnTo>
                  <a:lnTo>
                    <a:pt x="1061720" y="72237"/>
                  </a:lnTo>
                  <a:lnTo>
                    <a:pt x="1054531" y="59613"/>
                  </a:lnTo>
                  <a:lnTo>
                    <a:pt x="1050124" y="51879"/>
                  </a:lnTo>
                  <a:lnTo>
                    <a:pt x="1031214" y="38150"/>
                  </a:lnTo>
                  <a:lnTo>
                    <a:pt x="1031125" y="89052"/>
                  </a:lnTo>
                  <a:lnTo>
                    <a:pt x="972261" y="89052"/>
                  </a:lnTo>
                  <a:lnTo>
                    <a:pt x="976071" y="77000"/>
                  </a:lnTo>
                  <a:lnTo>
                    <a:pt x="982929" y="67703"/>
                  </a:lnTo>
                  <a:lnTo>
                    <a:pt x="992530" y="61734"/>
                  </a:lnTo>
                  <a:lnTo>
                    <a:pt x="1004633" y="59613"/>
                  </a:lnTo>
                  <a:lnTo>
                    <a:pt x="1015047" y="61734"/>
                  </a:lnTo>
                  <a:lnTo>
                    <a:pt x="1014679" y="61734"/>
                  </a:lnTo>
                  <a:lnTo>
                    <a:pt x="1022807" y="67437"/>
                  </a:lnTo>
                  <a:lnTo>
                    <a:pt x="1028611" y="76695"/>
                  </a:lnTo>
                  <a:lnTo>
                    <a:pt x="1031125" y="89052"/>
                  </a:lnTo>
                  <a:lnTo>
                    <a:pt x="1031125" y="38138"/>
                  </a:lnTo>
                  <a:lnTo>
                    <a:pt x="977582" y="38366"/>
                  </a:lnTo>
                  <a:lnTo>
                    <a:pt x="941933" y="75349"/>
                  </a:lnTo>
                  <a:lnTo>
                    <a:pt x="936942" y="103771"/>
                  </a:lnTo>
                  <a:lnTo>
                    <a:pt x="941997" y="131381"/>
                  </a:lnTo>
                  <a:lnTo>
                    <a:pt x="956437" y="154089"/>
                  </a:lnTo>
                  <a:lnTo>
                    <a:pt x="979157" y="169494"/>
                  </a:lnTo>
                  <a:lnTo>
                    <a:pt x="1009040" y="175158"/>
                  </a:lnTo>
                  <a:lnTo>
                    <a:pt x="1031836" y="172173"/>
                  </a:lnTo>
                  <a:lnTo>
                    <a:pt x="1048969" y="165595"/>
                  </a:lnTo>
                  <a:lnTo>
                    <a:pt x="1059751" y="159016"/>
                  </a:lnTo>
                  <a:lnTo>
                    <a:pt x="1063498" y="156032"/>
                  </a:lnTo>
                  <a:lnTo>
                    <a:pt x="1058392" y="146456"/>
                  </a:lnTo>
                  <a:lnTo>
                    <a:pt x="1050937" y="132473"/>
                  </a:lnTo>
                  <a:lnTo>
                    <a:pt x="1047851" y="134658"/>
                  </a:lnTo>
                  <a:lnTo>
                    <a:pt x="1039444" y="139471"/>
                  </a:lnTo>
                  <a:lnTo>
                    <a:pt x="1027061" y="144272"/>
                  </a:lnTo>
                  <a:lnTo>
                    <a:pt x="1011986" y="146456"/>
                  </a:lnTo>
                  <a:lnTo>
                    <a:pt x="997178" y="144106"/>
                  </a:lnTo>
                  <a:lnTo>
                    <a:pt x="984554" y="137071"/>
                  </a:lnTo>
                  <a:lnTo>
                    <a:pt x="975525" y="125349"/>
                  </a:lnTo>
                  <a:lnTo>
                    <a:pt x="971473" y="108915"/>
                  </a:lnTo>
                  <a:lnTo>
                    <a:pt x="1064971" y="108915"/>
                  </a:lnTo>
                  <a:lnTo>
                    <a:pt x="1065657" y="101561"/>
                  </a:lnTo>
                  <a:lnTo>
                    <a:pt x="1065657" y="97155"/>
                  </a:lnTo>
                  <a:close/>
                </a:path>
                <a:path w="1348104" h="224789">
                  <a:moveTo>
                    <a:pt x="1251178" y="146456"/>
                  </a:moveTo>
                  <a:lnTo>
                    <a:pt x="1231265" y="146456"/>
                  </a:lnTo>
                  <a:lnTo>
                    <a:pt x="1231265" y="84632"/>
                  </a:lnTo>
                  <a:lnTo>
                    <a:pt x="1228585" y="64033"/>
                  </a:lnTo>
                  <a:lnTo>
                    <a:pt x="1186332" y="33121"/>
                  </a:lnTo>
                  <a:lnTo>
                    <a:pt x="1164437" y="37312"/>
                  </a:lnTo>
                  <a:lnTo>
                    <a:pt x="1149172" y="46824"/>
                  </a:lnTo>
                  <a:lnTo>
                    <a:pt x="1139964" y="57023"/>
                  </a:lnTo>
                  <a:lnTo>
                    <a:pt x="1136294" y="63296"/>
                  </a:lnTo>
                  <a:lnTo>
                    <a:pt x="1135608" y="63296"/>
                  </a:lnTo>
                  <a:lnTo>
                    <a:pt x="1136294" y="60350"/>
                  </a:lnTo>
                  <a:lnTo>
                    <a:pt x="1136294" y="41948"/>
                  </a:lnTo>
                  <a:lnTo>
                    <a:pt x="1131189" y="36791"/>
                  </a:lnTo>
                  <a:lnTo>
                    <a:pt x="1083310" y="36791"/>
                  </a:lnTo>
                  <a:lnTo>
                    <a:pt x="1083310" y="61823"/>
                  </a:lnTo>
                  <a:lnTo>
                    <a:pt x="1102448" y="61823"/>
                  </a:lnTo>
                  <a:lnTo>
                    <a:pt x="1104696" y="64033"/>
                  </a:lnTo>
                  <a:lnTo>
                    <a:pt x="1104696" y="146456"/>
                  </a:lnTo>
                  <a:lnTo>
                    <a:pt x="1084783" y="146456"/>
                  </a:lnTo>
                  <a:lnTo>
                    <a:pt x="1084783" y="171488"/>
                  </a:lnTo>
                  <a:lnTo>
                    <a:pt x="1157681" y="171488"/>
                  </a:lnTo>
                  <a:lnTo>
                    <a:pt x="1157681" y="146456"/>
                  </a:lnTo>
                  <a:lnTo>
                    <a:pt x="1137767" y="146456"/>
                  </a:lnTo>
                  <a:lnTo>
                    <a:pt x="1137767" y="111125"/>
                  </a:lnTo>
                  <a:lnTo>
                    <a:pt x="1140447" y="93827"/>
                  </a:lnTo>
                  <a:lnTo>
                    <a:pt x="1148168" y="78740"/>
                  </a:lnTo>
                  <a:lnTo>
                    <a:pt x="1160449" y="68072"/>
                  </a:lnTo>
                  <a:lnTo>
                    <a:pt x="1176807" y="64033"/>
                  </a:lnTo>
                  <a:lnTo>
                    <a:pt x="1187259" y="66014"/>
                  </a:lnTo>
                  <a:lnTo>
                    <a:pt x="1193787" y="71666"/>
                  </a:lnTo>
                  <a:lnTo>
                    <a:pt x="1197152" y="80479"/>
                  </a:lnTo>
                  <a:lnTo>
                    <a:pt x="1198105" y="91998"/>
                  </a:lnTo>
                  <a:lnTo>
                    <a:pt x="1198105" y="171488"/>
                  </a:lnTo>
                  <a:lnTo>
                    <a:pt x="1251178" y="171488"/>
                  </a:lnTo>
                  <a:lnTo>
                    <a:pt x="1251178" y="146456"/>
                  </a:lnTo>
                  <a:close/>
                </a:path>
                <a:path w="1348104" h="224789">
                  <a:moveTo>
                    <a:pt x="1347520" y="144246"/>
                  </a:moveTo>
                  <a:lnTo>
                    <a:pt x="1344574" y="144983"/>
                  </a:lnTo>
                  <a:lnTo>
                    <a:pt x="1340942" y="144983"/>
                  </a:lnTo>
                  <a:lnTo>
                    <a:pt x="1333665" y="144246"/>
                  </a:lnTo>
                  <a:lnTo>
                    <a:pt x="1332966" y="144246"/>
                  </a:lnTo>
                  <a:lnTo>
                    <a:pt x="1324089" y="140563"/>
                  </a:lnTo>
                  <a:lnTo>
                    <a:pt x="1317244" y="132562"/>
                  </a:lnTo>
                  <a:lnTo>
                    <a:pt x="1314450" y="118491"/>
                  </a:lnTo>
                  <a:lnTo>
                    <a:pt x="1314450" y="61823"/>
                  </a:lnTo>
                  <a:lnTo>
                    <a:pt x="1344574" y="61823"/>
                  </a:lnTo>
                  <a:lnTo>
                    <a:pt x="1344574" y="36791"/>
                  </a:lnTo>
                  <a:lnTo>
                    <a:pt x="1314450" y="36791"/>
                  </a:lnTo>
                  <a:lnTo>
                    <a:pt x="1314450" y="0"/>
                  </a:lnTo>
                  <a:lnTo>
                    <a:pt x="1281290" y="0"/>
                  </a:lnTo>
                  <a:lnTo>
                    <a:pt x="1281290" y="36791"/>
                  </a:lnTo>
                  <a:lnTo>
                    <a:pt x="1260005" y="36791"/>
                  </a:lnTo>
                  <a:lnTo>
                    <a:pt x="1260005" y="61823"/>
                  </a:lnTo>
                  <a:lnTo>
                    <a:pt x="1280604" y="61823"/>
                  </a:lnTo>
                  <a:lnTo>
                    <a:pt x="1280604" y="122174"/>
                  </a:lnTo>
                  <a:lnTo>
                    <a:pt x="1286764" y="149047"/>
                  </a:lnTo>
                  <a:lnTo>
                    <a:pt x="1301737" y="164401"/>
                  </a:lnTo>
                  <a:lnTo>
                    <a:pt x="1320304" y="171335"/>
                  </a:lnTo>
                  <a:lnTo>
                    <a:pt x="1337221" y="172948"/>
                  </a:lnTo>
                  <a:lnTo>
                    <a:pt x="1343101" y="172948"/>
                  </a:lnTo>
                  <a:lnTo>
                    <a:pt x="1347520" y="172212"/>
                  </a:lnTo>
                  <a:lnTo>
                    <a:pt x="1347520" y="144983"/>
                  </a:lnTo>
                  <a:lnTo>
                    <a:pt x="1347520" y="144246"/>
                  </a:lnTo>
                  <a:close/>
                </a:path>
              </a:pathLst>
            </a:custGeom>
            <a:solidFill>
              <a:srgbClr val="535F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73848" y="1786625"/>
              <a:ext cx="253724" cy="194303"/>
            </a:xfrm>
            <a:prstGeom prst="rect">
              <a:avLst/>
            </a:prstGeom>
          </p:spPr>
        </p:pic>
      </p:grpSp>
      <p:grpSp>
        <p:nvGrp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16547" y="1145558"/>
            <a:ext cx="1102995" cy="966469"/>
            <a:chOff x="2516547" y="1145558"/>
            <a:chExt cx="1102995" cy="966469"/>
          </a:xfrm>
        </p:grpSpPr>
        <p:sp>
          <p:nvSpPr>
            <p:cNvPr id="14" name="object 14"/>
            <p:cNvSpPr/>
            <p:nvPr/>
          </p:nvSpPr>
          <p:spPr>
            <a:xfrm>
              <a:off x="2516547" y="1145558"/>
              <a:ext cx="1102995" cy="966469"/>
            </a:xfrm>
            <a:custGeom>
              <a:avLst/>
              <a:gdLst/>
              <a:ahLst/>
              <a:cxnLst/>
              <a:rect l="l" t="t" r="r" b="b"/>
              <a:pathLst>
                <a:path w="1102995" h="966469">
                  <a:moveTo>
                    <a:pt x="1059231" y="0"/>
                  </a:moveTo>
                  <a:lnTo>
                    <a:pt x="43675" y="0"/>
                  </a:lnTo>
                  <a:lnTo>
                    <a:pt x="18905" y="4790"/>
                  </a:lnTo>
                  <a:lnTo>
                    <a:pt x="3933" y="17867"/>
                  </a:lnTo>
                  <a:lnTo>
                    <a:pt x="0" y="37290"/>
                  </a:lnTo>
                  <a:lnTo>
                    <a:pt x="8346" y="61118"/>
                  </a:lnTo>
                  <a:lnTo>
                    <a:pt x="516105" y="940616"/>
                  </a:lnTo>
                  <a:lnTo>
                    <a:pt x="532538" y="959660"/>
                  </a:lnTo>
                  <a:lnTo>
                    <a:pt x="551473" y="966008"/>
                  </a:lnTo>
                  <a:lnTo>
                    <a:pt x="570408" y="959660"/>
                  </a:lnTo>
                  <a:lnTo>
                    <a:pt x="586841" y="940616"/>
                  </a:lnTo>
                  <a:lnTo>
                    <a:pt x="1094550" y="61118"/>
                  </a:lnTo>
                  <a:lnTo>
                    <a:pt x="1102925" y="37290"/>
                  </a:lnTo>
                  <a:lnTo>
                    <a:pt x="1099002" y="17867"/>
                  </a:lnTo>
                  <a:lnTo>
                    <a:pt x="1084024" y="4790"/>
                  </a:lnTo>
                  <a:lnTo>
                    <a:pt x="1059231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946611" y="1738054"/>
              <a:ext cx="307340" cy="160655"/>
            </a:xfrm>
            <a:custGeom>
              <a:avLst/>
              <a:gdLst/>
              <a:ahLst/>
              <a:cxnLst/>
              <a:rect l="l" t="t" r="r" b="b"/>
              <a:pathLst>
                <a:path w="307339" h="160655">
                  <a:moveTo>
                    <a:pt x="306882" y="0"/>
                  </a:moveTo>
                  <a:lnTo>
                    <a:pt x="0" y="111131"/>
                  </a:lnTo>
                  <a:lnTo>
                    <a:pt x="28647" y="160448"/>
                  </a:lnTo>
                  <a:lnTo>
                    <a:pt x="263420" y="75804"/>
                  </a:lnTo>
                  <a:lnTo>
                    <a:pt x="306882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876660" y="1727743"/>
              <a:ext cx="315025" cy="30783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54586" y="1198534"/>
              <a:ext cx="123616" cy="14649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27550" y="1200790"/>
              <a:ext cx="123616" cy="14203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02673" y="1200790"/>
              <a:ext cx="91240" cy="14203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697375" y="1392131"/>
              <a:ext cx="741045" cy="387350"/>
            </a:xfrm>
            <a:custGeom>
              <a:avLst/>
              <a:gdLst/>
              <a:ahLst/>
              <a:cxnLst/>
              <a:rect l="l" t="t" r="r" b="b"/>
              <a:pathLst>
                <a:path w="741045" h="387350">
                  <a:moveTo>
                    <a:pt x="717996" y="0"/>
                  </a:moveTo>
                  <a:lnTo>
                    <a:pt x="29179" y="0"/>
                  </a:lnTo>
                  <a:lnTo>
                    <a:pt x="12462" y="3220"/>
                  </a:lnTo>
                  <a:lnTo>
                    <a:pt x="2506" y="11962"/>
                  </a:lnTo>
                  <a:lnTo>
                    <a:pt x="0" y="24844"/>
                  </a:lnTo>
                  <a:lnTo>
                    <a:pt x="5633" y="40487"/>
                  </a:lnTo>
                  <a:lnTo>
                    <a:pt x="159467" y="307652"/>
                  </a:lnTo>
                  <a:lnTo>
                    <a:pt x="383153" y="387136"/>
                  </a:lnTo>
                  <a:lnTo>
                    <a:pt x="575249" y="317953"/>
                  </a:lnTo>
                  <a:lnTo>
                    <a:pt x="735656" y="40487"/>
                  </a:lnTo>
                  <a:lnTo>
                    <a:pt x="738599" y="36062"/>
                  </a:lnTo>
                  <a:lnTo>
                    <a:pt x="740070" y="30912"/>
                  </a:lnTo>
                  <a:lnTo>
                    <a:pt x="740855" y="26497"/>
                  </a:lnTo>
                  <a:lnTo>
                    <a:pt x="324288" y="337829"/>
                  </a:lnTo>
                  <a:lnTo>
                    <a:pt x="323503" y="337829"/>
                  </a:lnTo>
                  <a:lnTo>
                    <a:pt x="323503" y="337093"/>
                  </a:lnTo>
                  <a:lnTo>
                    <a:pt x="720939" y="735"/>
                  </a:lnTo>
                  <a:lnTo>
                    <a:pt x="717996" y="0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827274" y="1392135"/>
              <a:ext cx="611505" cy="353060"/>
            </a:xfrm>
            <a:custGeom>
              <a:avLst/>
              <a:gdLst/>
              <a:ahLst/>
              <a:cxnLst/>
              <a:rect l="l" t="t" r="r" b="b"/>
              <a:pathLst>
                <a:path w="611504" h="353060">
                  <a:moveTo>
                    <a:pt x="317309" y="119240"/>
                  </a:moveTo>
                  <a:lnTo>
                    <a:pt x="245884" y="119240"/>
                  </a:lnTo>
                  <a:lnTo>
                    <a:pt x="195859" y="32385"/>
                  </a:lnTo>
                  <a:lnTo>
                    <a:pt x="192125" y="27965"/>
                  </a:lnTo>
                  <a:lnTo>
                    <a:pt x="187718" y="17665"/>
                  </a:lnTo>
                  <a:lnTo>
                    <a:pt x="175945" y="17665"/>
                  </a:lnTo>
                  <a:lnTo>
                    <a:pt x="170053" y="29438"/>
                  </a:lnTo>
                  <a:lnTo>
                    <a:pt x="167106" y="33858"/>
                  </a:lnTo>
                  <a:lnTo>
                    <a:pt x="120802" y="119240"/>
                  </a:lnTo>
                  <a:lnTo>
                    <a:pt x="13373" y="119240"/>
                  </a:lnTo>
                  <a:lnTo>
                    <a:pt x="4965" y="120472"/>
                  </a:lnTo>
                  <a:lnTo>
                    <a:pt x="215" y="124117"/>
                  </a:lnTo>
                  <a:lnTo>
                    <a:pt x="0" y="130098"/>
                  </a:lnTo>
                  <a:lnTo>
                    <a:pt x="5232" y="138366"/>
                  </a:lnTo>
                  <a:lnTo>
                    <a:pt x="89903" y="236258"/>
                  </a:lnTo>
                  <a:lnTo>
                    <a:pt x="62623" y="301764"/>
                  </a:lnTo>
                  <a:lnTo>
                    <a:pt x="64668" y="305612"/>
                  </a:lnTo>
                  <a:lnTo>
                    <a:pt x="72694" y="303326"/>
                  </a:lnTo>
                  <a:lnTo>
                    <a:pt x="81407" y="298970"/>
                  </a:lnTo>
                  <a:lnTo>
                    <a:pt x="85483" y="296608"/>
                  </a:lnTo>
                  <a:lnTo>
                    <a:pt x="115608" y="230365"/>
                  </a:lnTo>
                  <a:lnTo>
                    <a:pt x="47904" y="149415"/>
                  </a:lnTo>
                  <a:lnTo>
                    <a:pt x="132575" y="149415"/>
                  </a:lnTo>
                  <a:lnTo>
                    <a:pt x="181825" y="72859"/>
                  </a:lnTo>
                  <a:lnTo>
                    <a:pt x="197446" y="95377"/>
                  </a:lnTo>
                  <a:lnTo>
                    <a:pt x="234111" y="149415"/>
                  </a:lnTo>
                  <a:lnTo>
                    <a:pt x="289356" y="149415"/>
                  </a:lnTo>
                  <a:lnTo>
                    <a:pt x="317309" y="119240"/>
                  </a:lnTo>
                  <a:close/>
                </a:path>
                <a:path w="611504" h="353060">
                  <a:moveTo>
                    <a:pt x="493903" y="0"/>
                  </a:moveTo>
                  <a:lnTo>
                    <a:pt x="451231" y="0"/>
                  </a:lnTo>
                  <a:lnTo>
                    <a:pt x="153174" y="323100"/>
                  </a:lnTo>
                  <a:lnTo>
                    <a:pt x="153174" y="323837"/>
                  </a:lnTo>
                  <a:lnTo>
                    <a:pt x="493903" y="0"/>
                  </a:lnTo>
                  <a:close/>
                </a:path>
                <a:path w="611504" h="353060">
                  <a:moveTo>
                    <a:pt x="539534" y="156032"/>
                  </a:moveTo>
                  <a:lnTo>
                    <a:pt x="234111" y="351815"/>
                  </a:lnTo>
                  <a:lnTo>
                    <a:pt x="234111" y="352552"/>
                  </a:lnTo>
                  <a:lnTo>
                    <a:pt x="234810" y="352552"/>
                  </a:lnTo>
                  <a:lnTo>
                    <a:pt x="513727" y="200190"/>
                  </a:lnTo>
                  <a:lnTo>
                    <a:pt x="539534" y="156032"/>
                  </a:lnTo>
                  <a:close/>
                </a:path>
                <a:path w="611504" h="353060">
                  <a:moveTo>
                    <a:pt x="610946" y="26504"/>
                  </a:moveTo>
                  <a:lnTo>
                    <a:pt x="610819" y="17297"/>
                  </a:lnTo>
                  <a:lnTo>
                    <a:pt x="607326" y="9753"/>
                  </a:lnTo>
                  <a:lnTo>
                    <a:pt x="600659" y="4140"/>
                  </a:lnTo>
                  <a:lnTo>
                    <a:pt x="591032" y="736"/>
                  </a:lnTo>
                  <a:lnTo>
                    <a:pt x="193598" y="337096"/>
                  </a:lnTo>
                  <a:lnTo>
                    <a:pt x="193598" y="337832"/>
                  </a:lnTo>
                  <a:lnTo>
                    <a:pt x="194386" y="337832"/>
                  </a:lnTo>
                  <a:lnTo>
                    <a:pt x="610946" y="26504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06529" y="1789188"/>
            <a:ext cx="1321435" cy="191770"/>
          </a:xfrm>
          <a:custGeom>
            <a:avLst/>
            <a:gdLst/>
            <a:ahLst/>
            <a:cxnLst/>
            <a:rect l="l" t="t" r="r" b="b"/>
            <a:pathLst>
              <a:path w="1321434" h="191769">
                <a:moveTo>
                  <a:pt x="143535" y="139700"/>
                </a:moveTo>
                <a:lnTo>
                  <a:pt x="114096" y="139700"/>
                </a:lnTo>
                <a:lnTo>
                  <a:pt x="114096" y="160020"/>
                </a:lnTo>
                <a:lnTo>
                  <a:pt x="57391" y="160020"/>
                </a:lnTo>
                <a:lnTo>
                  <a:pt x="57391" y="139700"/>
                </a:lnTo>
                <a:lnTo>
                  <a:pt x="57391" y="106680"/>
                </a:lnTo>
                <a:lnTo>
                  <a:pt x="119202" y="106680"/>
                </a:lnTo>
                <a:lnTo>
                  <a:pt x="119202" y="80010"/>
                </a:lnTo>
                <a:lnTo>
                  <a:pt x="57391" y="80010"/>
                </a:lnTo>
                <a:lnTo>
                  <a:pt x="57391" y="49530"/>
                </a:lnTo>
                <a:lnTo>
                  <a:pt x="57391" y="27940"/>
                </a:lnTo>
                <a:lnTo>
                  <a:pt x="109677" y="27940"/>
                </a:lnTo>
                <a:lnTo>
                  <a:pt x="109677" y="49530"/>
                </a:lnTo>
                <a:lnTo>
                  <a:pt x="139801" y="49530"/>
                </a:lnTo>
                <a:lnTo>
                  <a:pt x="139801" y="27940"/>
                </a:lnTo>
                <a:lnTo>
                  <a:pt x="139801" y="26670"/>
                </a:lnTo>
                <a:lnTo>
                  <a:pt x="139801" y="0"/>
                </a:lnTo>
                <a:lnTo>
                  <a:pt x="0" y="0"/>
                </a:lnTo>
                <a:lnTo>
                  <a:pt x="0" y="26670"/>
                </a:lnTo>
                <a:lnTo>
                  <a:pt x="22860" y="26670"/>
                </a:lnTo>
                <a:lnTo>
                  <a:pt x="22860" y="27940"/>
                </a:lnTo>
                <a:lnTo>
                  <a:pt x="22860" y="162560"/>
                </a:lnTo>
                <a:lnTo>
                  <a:pt x="0" y="162560"/>
                </a:lnTo>
                <a:lnTo>
                  <a:pt x="0" y="187960"/>
                </a:lnTo>
                <a:lnTo>
                  <a:pt x="143535" y="187960"/>
                </a:lnTo>
                <a:lnTo>
                  <a:pt x="143535" y="162560"/>
                </a:lnTo>
                <a:lnTo>
                  <a:pt x="143535" y="160020"/>
                </a:lnTo>
                <a:lnTo>
                  <a:pt x="143535" y="139700"/>
                </a:lnTo>
                <a:close/>
              </a:path>
              <a:path w="1321434" h="191769">
                <a:moveTo>
                  <a:pt x="315023" y="163042"/>
                </a:moveTo>
                <a:lnTo>
                  <a:pt x="299516" y="163042"/>
                </a:lnTo>
                <a:lnTo>
                  <a:pt x="297370" y="160832"/>
                </a:lnTo>
                <a:lnTo>
                  <a:pt x="297370" y="79146"/>
                </a:lnTo>
                <a:lnTo>
                  <a:pt x="297370" y="68834"/>
                </a:lnTo>
                <a:lnTo>
                  <a:pt x="297370" y="381"/>
                </a:lnTo>
                <a:lnTo>
                  <a:pt x="264896" y="381"/>
                </a:lnTo>
                <a:lnTo>
                  <a:pt x="264896" y="121094"/>
                </a:lnTo>
                <a:lnTo>
                  <a:pt x="261975" y="140068"/>
                </a:lnTo>
                <a:lnTo>
                  <a:pt x="254241" y="153111"/>
                </a:lnTo>
                <a:lnTo>
                  <a:pt x="243205" y="160629"/>
                </a:lnTo>
                <a:lnTo>
                  <a:pt x="230352" y="163042"/>
                </a:lnTo>
                <a:lnTo>
                  <a:pt x="217106" y="159994"/>
                </a:lnTo>
                <a:lnTo>
                  <a:pt x="206603" y="151358"/>
                </a:lnTo>
                <a:lnTo>
                  <a:pt x="199682" y="137896"/>
                </a:lnTo>
                <a:lnTo>
                  <a:pt x="197294" y="121094"/>
                </a:lnTo>
                <a:lnTo>
                  <a:pt x="197192" y="120357"/>
                </a:lnTo>
                <a:lnTo>
                  <a:pt x="199910" y="102743"/>
                </a:lnTo>
                <a:lnTo>
                  <a:pt x="207340" y="89814"/>
                </a:lnTo>
                <a:lnTo>
                  <a:pt x="218351" y="81851"/>
                </a:lnTo>
                <a:lnTo>
                  <a:pt x="231825" y="79146"/>
                </a:lnTo>
                <a:lnTo>
                  <a:pt x="246303" y="82702"/>
                </a:lnTo>
                <a:lnTo>
                  <a:pt x="256641" y="92113"/>
                </a:lnTo>
                <a:lnTo>
                  <a:pt x="262826" y="105537"/>
                </a:lnTo>
                <a:lnTo>
                  <a:pt x="264795" y="120357"/>
                </a:lnTo>
                <a:lnTo>
                  <a:pt x="264896" y="121094"/>
                </a:lnTo>
                <a:lnTo>
                  <a:pt x="264896" y="381"/>
                </a:lnTo>
                <a:lnTo>
                  <a:pt x="242811" y="381"/>
                </a:lnTo>
                <a:lnTo>
                  <a:pt x="242811" y="25412"/>
                </a:lnTo>
                <a:lnTo>
                  <a:pt x="264198" y="25412"/>
                </a:lnTo>
                <a:lnTo>
                  <a:pt x="264198" y="68834"/>
                </a:lnTo>
                <a:lnTo>
                  <a:pt x="262140" y="65849"/>
                </a:lnTo>
                <a:lnTo>
                  <a:pt x="255460" y="59270"/>
                </a:lnTo>
                <a:lnTo>
                  <a:pt x="243382" y="52692"/>
                </a:lnTo>
                <a:lnTo>
                  <a:pt x="225158" y="49707"/>
                </a:lnTo>
                <a:lnTo>
                  <a:pt x="199974" y="54737"/>
                </a:lnTo>
                <a:lnTo>
                  <a:pt x="180454" y="69024"/>
                </a:lnTo>
                <a:lnTo>
                  <a:pt x="167830" y="91313"/>
                </a:lnTo>
                <a:lnTo>
                  <a:pt x="163347" y="120357"/>
                </a:lnTo>
                <a:lnTo>
                  <a:pt x="167487" y="149212"/>
                </a:lnTo>
                <a:lnTo>
                  <a:pt x="179273" y="171780"/>
                </a:lnTo>
                <a:lnTo>
                  <a:pt x="197827" y="186486"/>
                </a:lnTo>
                <a:lnTo>
                  <a:pt x="222211" y="191744"/>
                </a:lnTo>
                <a:lnTo>
                  <a:pt x="243395" y="187718"/>
                </a:lnTo>
                <a:lnTo>
                  <a:pt x="256984" y="178866"/>
                </a:lnTo>
                <a:lnTo>
                  <a:pt x="264223" y="170014"/>
                </a:lnTo>
                <a:lnTo>
                  <a:pt x="266357" y="165989"/>
                </a:lnTo>
                <a:lnTo>
                  <a:pt x="267144" y="165989"/>
                </a:lnTo>
                <a:lnTo>
                  <a:pt x="266357" y="168922"/>
                </a:lnTo>
                <a:lnTo>
                  <a:pt x="266357" y="181444"/>
                </a:lnTo>
                <a:lnTo>
                  <a:pt x="271564" y="188074"/>
                </a:lnTo>
                <a:lnTo>
                  <a:pt x="315023" y="188074"/>
                </a:lnTo>
                <a:lnTo>
                  <a:pt x="315023" y="165989"/>
                </a:lnTo>
                <a:lnTo>
                  <a:pt x="315023" y="163042"/>
                </a:lnTo>
                <a:close/>
              </a:path>
              <a:path w="1321434" h="191769">
                <a:moveTo>
                  <a:pt x="492302" y="163042"/>
                </a:moveTo>
                <a:lnTo>
                  <a:pt x="475424" y="163042"/>
                </a:lnTo>
                <a:lnTo>
                  <a:pt x="473176" y="160832"/>
                </a:lnTo>
                <a:lnTo>
                  <a:pt x="473176" y="53378"/>
                </a:lnTo>
                <a:lnTo>
                  <a:pt x="419506" y="53378"/>
                </a:lnTo>
                <a:lnTo>
                  <a:pt x="419506" y="78409"/>
                </a:lnTo>
                <a:lnTo>
                  <a:pt x="440105" y="78409"/>
                </a:lnTo>
                <a:lnTo>
                  <a:pt x="440105" y="113004"/>
                </a:lnTo>
                <a:lnTo>
                  <a:pt x="437553" y="130835"/>
                </a:lnTo>
                <a:lnTo>
                  <a:pt x="430149" y="146392"/>
                </a:lnTo>
                <a:lnTo>
                  <a:pt x="418338" y="157391"/>
                </a:lnTo>
                <a:lnTo>
                  <a:pt x="402539" y="161569"/>
                </a:lnTo>
                <a:lnTo>
                  <a:pt x="392087" y="159588"/>
                </a:lnTo>
                <a:lnTo>
                  <a:pt x="385559" y="154025"/>
                </a:lnTo>
                <a:lnTo>
                  <a:pt x="382206" y="145427"/>
                </a:lnTo>
                <a:lnTo>
                  <a:pt x="381241" y="134340"/>
                </a:lnTo>
                <a:lnTo>
                  <a:pt x="381241" y="53378"/>
                </a:lnTo>
                <a:lnTo>
                  <a:pt x="326796" y="53378"/>
                </a:lnTo>
                <a:lnTo>
                  <a:pt x="326796" y="78409"/>
                </a:lnTo>
                <a:lnTo>
                  <a:pt x="347395" y="78409"/>
                </a:lnTo>
                <a:lnTo>
                  <a:pt x="347395" y="140233"/>
                </a:lnTo>
                <a:lnTo>
                  <a:pt x="350469" y="163042"/>
                </a:lnTo>
                <a:lnTo>
                  <a:pt x="350570" y="163804"/>
                </a:lnTo>
                <a:lnTo>
                  <a:pt x="359537" y="179793"/>
                </a:lnTo>
                <a:lnTo>
                  <a:pt x="373468" y="188874"/>
                </a:lnTo>
                <a:lnTo>
                  <a:pt x="391553" y="191744"/>
                </a:lnTo>
                <a:lnTo>
                  <a:pt x="413600" y="187655"/>
                </a:lnTo>
                <a:lnTo>
                  <a:pt x="428574" y="178308"/>
                </a:lnTo>
                <a:lnTo>
                  <a:pt x="437337" y="168148"/>
                </a:lnTo>
                <a:lnTo>
                  <a:pt x="440804" y="161569"/>
                </a:lnTo>
                <a:lnTo>
                  <a:pt x="441579" y="161569"/>
                </a:lnTo>
                <a:lnTo>
                  <a:pt x="441579" y="182918"/>
                </a:lnTo>
                <a:lnTo>
                  <a:pt x="446684" y="188074"/>
                </a:lnTo>
                <a:lnTo>
                  <a:pt x="492302" y="188074"/>
                </a:lnTo>
                <a:lnTo>
                  <a:pt x="492302" y="163042"/>
                </a:lnTo>
                <a:close/>
              </a:path>
              <a:path w="1321434" h="191769">
                <a:moveTo>
                  <a:pt x="636625" y="170395"/>
                </a:moveTo>
                <a:lnTo>
                  <a:pt x="624852" y="146850"/>
                </a:lnTo>
                <a:lnTo>
                  <a:pt x="617880" y="151866"/>
                </a:lnTo>
                <a:lnTo>
                  <a:pt x="608266" y="157149"/>
                </a:lnTo>
                <a:lnTo>
                  <a:pt x="596455" y="161340"/>
                </a:lnTo>
                <a:lnTo>
                  <a:pt x="582853" y="163042"/>
                </a:lnTo>
                <a:lnTo>
                  <a:pt x="566547" y="160197"/>
                </a:lnTo>
                <a:lnTo>
                  <a:pt x="552945" y="151917"/>
                </a:lnTo>
                <a:lnTo>
                  <a:pt x="543636" y="138518"/>
                </a:lnTo>
                <a:lnTo>
                  <a:pt x="540181" y="120357"/>
                </a:lnTo>
                <a:lnTo>
                  <a:pt x="542963" y="103238"/>
                </a:lnTo>
                <a:lnTo>
                  <a:pt x="550926" y="89992"/>
                </a:lnTo>
                <a:lnTo>
                  <a:pt x="563448" y="81445"/>
                </a:lnTo>
                <a:lnTo>
                  <a:pt x="579920" y="78409"/>
                </a:lnTo>
                <a:lnTo>
                  <a:pt x="588911" y="79235"/>
                </a:lnTo>
                <a:lnTo>
                  <a:pt x="597230" y="81724"/>
                </a:lnTo>
                <a:lnTo>
                  <a:pt x="603338" y="85852"/>
                </a:lnTo>
                <a:lnTo>
                  <a:pt x="605713" y="91655"/>
                </a:lnTo>
                <a:lnTo>
                  <a:pt x="605713" y="100482"/>
                </a:lnTo>
                <a:lnTo>
                  <a:pt x="634365" y="100482"/>
                </a:lnTo>
                <a:lnTo>
                  <a:pt x="634365" y="82092"/>
                </a:lnTo>
                <a:lnTo>
                  <a:pt x="628954" y="67094"/>
                </a:lnTo>
                <a:lnTo>
                  <a:pt x="615327" y="57061"/>
                </a:lnTo>
                <a:lnTo>
                  <a:pt x="597446" y="51447"/>
                </a:lnTo>
                <a:lnTo>
                  <a:pt x="579234" y="49707"/>
                </a:lnTo>
                <a:lnTo>
                  <a:pt x="550418" y="55168"/>
                </a:lnTo>
                <a:lnTo>
                  <a:pt x="527291" y="70218"/>
                </a:lnTo>
                <a:lnTo>
                  <a:pt x="511911" y="92862"/>
                </a:lnTo>
                <a:lnTo>
                  <a:pt x="506336" y="121094"/>
                </a:lnTo>
                <a:lnTo>
                  <a:pt x="512470" y="150456"/>
                </a:lnTo>
                <a:lnTo>
                  <a:pt x="528955" y="172707"/>
                </a:lnTo>
                <a:lnTo>
                  <a:pt x="552894" y="186817"/>
                </a:lnTo>
                <a:lnTo>
                  <a:pt x="581393" y="191744"/>
                </a:lnTo>
                <a:lnTo>
                  <a:pt x="599325" y="189649"/>
                </a:lnTo>
                <a:lnTo>
                  <a:pt x="615073" y="184391"/>
                </a:lnTo>
                <a:lnTo>
                  <a:pt x="627786" y="177469"/>
                </a:lnTo>
                <a:lnTo>
                  <a:pt x="636625" y="170395"/>
                </a:lnTo>
                <a:close/>
              </a:path>
              <a:path w="1321434" h="191769">
                <a:moveTo>
                  <a:pt x="786726" y="163042"/>
                </a:moveTo>
                <a:lnTo>
                  <a:pt x="770534" y="163042"/>
                </a:lnTo>
                <a:lnTo>
                  <a:pt x="768286" y="160832"/>
                </a:lnTo>
                <a:lnTo>
                  <a:pt x="768286" y="125501"/>
                </a:lnTo>
                <a:lnTo>
                  <a:pt x="768286" y="103428"/>
                </a:lnTo>
                <a:lnTo>
                  <a:pt x="754113" y="63588"/>
                </a:lnTo>
                <a:lnTo>
                  <a:pt x="735215" y="53035"/>
                </a:lnTo>
                <a:lnTo>
                  <a:pt x="735215" y="125501"/>
                </a:lnTo>
                <a:lnTo>
                  <a:pt x="735215" y="129921"/>
                </a:lnTo>
                <a:lnTo>
                  <a:pt x="732866" y="142697"/>
                </a:lnTo>
                <a:lnTo>
                  <a:pt x="726287" y="154305"/>
                </a:lnTo>
                <a:lnTo>
                  <a:pt x="716267" y="162725"/>
                </a:lnTo>
                <a:lnTo>
                  <a:pt x="703529" y="165989"/>
                </a:lnTo>
                <a:lnTo>
                  <a:pt x="695286" y="164553"/>
                </a:lnTo>
                <a:lnTo>
                  <a:pt x="689292" y="160655"/>
                </a:lnTo>
                <a:lnTo>
                  <a:pt x="685634" y="154813"/>
                </a:lnTo>
                <a:lnTo>
                  <a:pt x="684403" y="147586"/>
                </a:lnTo>
                <a:lnTo>
                  <a:pt x="689559" y="135445"/>
                </a:lnTo>
                <a:lnTo>
                  <a:pt x="701903" y="128816"/>
                </a:lnTo>
                <a:lnTo>
                  <a:pt x="716724" y="126060"/>
                </a:lnTo>
                <a:lnTo>
                  <a:pt x="729335" y="125501"/>
                </a:lnTo>
                <a:lnTo>
                  <a:pt x="735215" y="125501"/>
                </a:lnTo>
                <a:lnTo>
                  <a:pt x="735215" y="53035"/>
                </a:lnTo>
                <a:lnTo>
                  <a:pt x="712355" y="49707"/>
                </a:lnTo>
                <a:lnTo>
                  <a:pt x="690422" y="52349"/>
                </a:lnTo>
                <a:lnTo>
                  <a:pt x="673735" y="58166"/>
                </a:lnTo>
                <a:lnTo>
                  <a:pt x="663105" y="63982"/>
                </a:lnTo>
                <a:lnTo>
                  <a:pt x="659384" y="66624"/>
                </a:lnTo>
                <a:lnTo>
                  <a:pt x="671944" y="90182"/>
                </a:lnTo>
                <a:lnTo>
                  <a:pt x="675005" y="88112"/>
                </a:lnTo>
                <a:lnTo>
                  <a:pt x="683247" y="83553"/>
                </a:lnTo>
                <a:lnTo>
                  <a:pt x="695198" y="79006"/>
                </a:lnTo>
                <a:lnTo>
                  <a:pt x="709422" y="76936"/>
                </a:lnTo>
                <a:lnTo>
                  <a:pt x="719531" y="78130"/>
                </a:lnTo>
                <a:lnTo>
                  <a:pt x="727443" y="82092"/>
                </a:lnTo>
                <a:lnTo>
                  <a:pt x="732599" y="89357"/>
                </a:lnTo>
                <a:lnTo>
                  <a:pt x="734441" y="100482"/>
                </a:lnTo>
                <a:lnTo>
                  <a:pt x="734441" y="104902"/>
                </a:lnTo>
                <a:lnTo>
                  <a:pt x="726389" y="104902"/>
                </a:lnTo>
                <a:lnTo>
                  <a:pt x="705231" y="106235"/>
                </a:lnTo>
                <a:lnTo>
                  <a:pt x="680199" y="112268"/>
                </a:lnTo>
                <a:lnTo>
                  <a:pt x="660069" y="125501"/>
                </a:lnTo>
                <a:lnTo>
                  <a:pt x="659282" y="126060"/>
                </a:lnTo>
                <a:lnTo>
                  <a:pt x="650557" y="150533"/>
                </a:lnTo>
                <a:lnTo>
                  <a:pt x="654189" y="168186"/>
                </a:lnTo>
                <a:lnTo>
                  <a:pt x="694702" y="191744"/>
                </a:lnTo>
                <a:lnTo>
                  <a:pt x="714743" y="187604"/>
                </a:lnTo>
                <a:lnTo>
                  <a:pt x="727925" y="178498"/>
                </a:lnTo>
                <a:lnTo>
                  <a:pt x="735164" y="169392"/>
                </a:lnTo>
                <a:lnTo>
                  <a:pt x="736981" y="165989"/>
                </a:lnTo>
                <a:lnTo>
                  <a:pt x="737374" y="165252"/>
                </a:lnTo>
                <a:lnTo>
                  <a:pt x="738162" y="165252"/>
                </a:lnTo>
                <a:lnTo>
                  <a:pt x="737374" y="168186"/>
                </a:lnTo>
                <a:lnTo>
                  <a:pt x="737374" y="181444"/>
                </a:lnTo>
                <a:lnTo>
                  <a:pt x="741794" y="188074"/>
                </a:lnTo>
                <a:lnTo>
                  <a:pt x="786726" y="188074"/>
                </a:lnTo>
                <a:lnTo>
                  <a:pt x="786726" y="165252"/>
                </a:lnTo>
                <a:lnTo>
                  <a:pt x="786726" y="163042"/>
                </a:lnTo>
                <a:close/>
              </a:path>
              <a:path w="1321434" h="191769">
                <a:moveTo>
                  <a:pt x="882383" y="160832"/>
                </a:moveTo>
                <a:lnTo>
                  <a:pt x="880224" y="161569"/>
                </a:lnTo>
                <a:lnTo>
                  <a:pt x="876490" y="161569"/>
                </a:lnTo>
                <a:lnTo>
                  <a:pt x="869137" y="160832"/>
                </a:lnTo>
                <a:lnTo>
                  <a:pt x="868451" y="160832"/>
                </a:lnTo>
                <a:lnTo>
                  <a:pt x="859294" y="157149"/>
                </a:lnTo>
                <a:lnTo>
                  <a:pt x="852144" y="149148"/>
                </a:lnTo>
                <a:lnTo>
                  <a:pt x="849223" y="135077"/>
                </a:lnTo>
                <a:lnTo>
                  <a:pt x="849223" y="78409"/>
                </a:lnTo>
                <a:lnTo>
                  <a:pt x="880224" y="78409"/>
                </a:lnTo>
                <a:lnTo>
                  <a:pt x="880224" y="53378"/>
                </a:lnTo>
                <a:lnTo>
                  <a:pt x="849223" y="53378"/>
                </a:lnTo>
                <a:lnTo>
                  <a:pt x="849223" y="16586"/>
                </a:lnTo>
                <a:lnTo>
                  <a:pt x="816851" y="16586"/>
                </a:lnTo>
                <a:lnTo>
                  <a:pt x="816851" y="53378"/>
                </a:lnTo>
                <a:lnTo>
                  <a:pt x="794778" y="53378"/>
                </a:lnTo>
                <a:lnTo>
                  <a:pt x="794778" y="78409"/>
                </a:lnTo>
                <a:lnTo>
                  <a:pt x="816165" y="78409"/>
                </a:lnTo>
                <a:lnTo>
                  <a:pt x="816165" y="138760"/>
                </a:lnTo>
                <a:lnTo>
                  <a:pt x="822210" y="165633"/>
                </a:lnTo>
                <a:lnTo>
                  <a:pt x="836942" y="180987"/>
                </a:lnTo>
                <a:lnTo>
                  <a:pt x="855268" y="187921"/>
                </a:lnTo>
                <a:lnTo>
                  <a:pt x="872083" y="189534"/>
                </a:lnTo>
                <a:lnTo>
                  <a:pt x="877963" y="189534"/>
                </a:lnTo>
                <a:lnTo>
                  <a:pt x="882383" y="188798"/>
                </a:lnTo>
                <a:lnTo>
                  <a:pt x="882383" y="161569"/>
                </a:lnTo>
                <a:lnTo>
                  <a:pt x="882383" y="160832"/>
                </a:lnTo>
                <a:close/>
              </a:path>
              <a:path w="1321434" h="191769">
                <a:moveTo>
                  <a:pt x="953808" y="53340"/>
                </a:moveTo>
                <a:lnTo>
                  <a:pt x="899350" y="53340"/>
                </a:lnTo>
                <a:lnTo>
                  <a:pt x="899350" y="78740"/>
                </a:lnTo>
                <a:lnTo>
                  <a:pt x="919962" y="78740"/>
                </a:lnTo>
                <a:lnTo>
                  <a:pt x="919962" y="162560"/>
                </a:lnTo>
                <a:lnTo>
                  <a:pt x="953808" y="162560"/>
                </a:lnTo>
                <a:lnTo>
                  <a:pt x="953808" y="78740"/>
                </a:lnTo>
                <a:lnTo>
                  <a:pt x="953808" y="53340"/>
                </a:lnTo>
                <a:close/>
              </a:path>
              <a:path w="1321434" h="191769">
                <a:moveTo>
                  <a:pt x="953808" y="381"/>
                </a:moveTo>
                <a:lnTo>
                  <a:pt x="919962" y="381"/>
                </a:lnTo>
                <a:lnTo>
                  <a:pt x="919962" y="29832"/>
                </a:lnTo>
                <a:lnTo>
                  <a:pt x="953808" y="29832"/>
                </a:lnTo>
                <a:lnTo>
                  <a:pt x="953808" y="381"/>
                </a:lnTo>
                <a:close/>
              </a:path>
              <a:path w="1321434" h="191769">
                <a:moveTo>
                  <a:pt x="972934" y="163042"/>
                </a:moveTo>
                <a:lnTo>
                  <a:pt x="900036" y="163042"/>
                </a:lnTo>
                <a:lnTo>
                  <a:pt x="900036" y="188074"/>
                </a:lnTo>
                <a:lnTo>
                  <a:pt x="972934" y="188074"/>
                </a:lnTo>
                <a:lnTo>
                  <a:pt x="972934" y="163042"/>
                </a:lnTo>
                <a:close/>
              </a:path>
              <a:path w="1321434" h="191769">
                <a:moveTo>
                  <a:pt x="1135595" y="120357"/>
                </a:moveTo>
                <a:lnTo>
                  <a:pt x="1129779" y="91935"/>
                </a:lnTo>
                <a:lnTo>
                  <a:pt x="1120152" y="78409"/>
                </a:lnTo>
                <a:lnTo>
                  <a:pt x="1113866" y="69570"/>
                </a:lnTo>
                <a:lnTo>
                  <a:pt x="1101648" y="62026"/>
                </a:lnTo>
                <a:lnTo>
                  <a:pt x="1101648" y="120357"/>
                </a:lnTo>
                <a:lnTo>
                  <a:pt x="1098448" y="137896"/>
                </a:lnTo>
                <a:lnTo>
                  <a:pt x="1089812" y="151358"/>
                </a:lnTo>
                <a:lnTo>
                  <a:pt x="1077150" y="159994"/>
                </a:lnTo>
                <a:lnTo>
                  <a:pt x="1061923" y="163042"/>
                </a:lnTo>
                <a:lnTo>
                  <a:pt x="1046289" y="159994"/>
                </a:lnTo>
                <a:lnTo>
                  <a:pt x="1033437" y="151358"/>
                </a:lnTo>
                <a:lnTo>
                  <a:pt x="1024712" y="137896"/>
                </a:lnTo>
                <a:lnTo>
                  <a:pt x="1021499" y="120357"/>
                </a:lnTo>
                <a:lnTo>
                  <a:pt x="1024712" y="103555"/>
                </a:lnTo>
                <a:lnTo>
                  <a:pt x="1033437" y="90271"/>
                </a:lnTo>
                <a:lnTo>
                  <a:pt x="1046289" y="81546"/>
                </a:lnTo>
                <a:lnTo>
                  <a:pt x="1061923" y="78409"/>
                </a:lnTo>
                <a:lnTo>
                  <a:pt x="1077150" y="81546"/>
                </a:lnTo>
                <a:lnTo>
                  <a:pt x="1089812" y="90271"/>
                </a:lnTo>
                <a:lnTo>
                  <a:pt x="1098448" y="103555"/>
                </a:lnTo>
                <a:lnTo>
                  <a:pt x="1101648" y="120357"/>
                </a:lnTo>
                <a:lnTo>
                  <a:pt x="1101648" y="62026"/>
                </a:lnTo>
                <a:lnTo>
                  <a:pt x="1090231" y="54952"/>
                </a:lnTo>
                <a:lnTo>
                  <a:pt x="1061237" y="49707"/>
                </a:lnTo>
                <a:lnTo>
                  <a:pt x="1032230" y="54952"/>
                </a:lnTo>
                <a:lnTo>
                  <a:pt x="1008595" y="69570"/>
                </a:lnTo>
                <a:lnTo>
                  <a:pt x="992695" y="91935"/>
                </a:lnTo>
                <a:lnTo>
                  <a:pt x="986866" y="120357"/>
                </a:lnTo>
                <a:lnTo>
                  <a:pt x="992708" y="149212"/>
                </a:lnTo>
                <a:lnTo>
                  <a:pt x="1008684" y="171780"/>
                </a:lnTo>
                <a:lnTo>
                  <a:pt x="1032522" y="186486"/>
                </a:lnTo>
                <a:lnTo>
                  <a:pt x="1061923" y="191744"/>
                </a:lnTo>
                <a:lnTo>
                  <a:pt x="1090523" y="186486"/>
                </a:lnTo>
                <a:lnTo>
                  <a:pt x="1113955" y="171780"/>
                </a:lnTo>
                <a:lnTo>
                  <a:pt x="1120089" y="163042"/>
                </a:lnTo>
                <a:lnTo>
                  <a:pt x="1129779" y="149212"/>
                </a:lnTo>
                <a:lnTo>
                  <a:pt x="1135595" y="120357"/>
                </a:lnTo>
                <a:close/>
              </a:path>
              <a:path w="1321434" h="191769">
                <a:moveTo>
                  <a:pt x="1321028" y="163042"/>
                </a:moveTo>
                <a:lnTo>
                  <a:pt x="1301102" y="163042"/>
                </a:lnTo>
                <a:lnTo>
                  <a:pt x="1301102" y="101219"/>
                </a:lnTo>
                <a:lnTo>
                  <a:pt x="1298422" y="80619"/>
                </a:lnTo>
                <a:lnTo>
                  <a:pt x="1255483" y="49707"/>
                </a:lnTo>
                <a:lnTo>
                  <a:pt x="1233716" y="53898"/>
                </a:lnTo>
                <a:lnTo>
                  <a:pt x="1218717" y="63411"/>
                </a:lnTo>
                <a:lnTo>
                  <a:pt x="1209789" y="73609"/>
                </a:lnTo>
                <a:lnTo>
                  <a:pt x="1206233" y="79883"/>
                </a:lnTo>
                <a:lnTo>
                  <a:pt x="1205458" y="79883"/>
                </a:lnTo>
                <a:lnTo>
                  <a:pt x="1206233" y="76936"/>
                </a:lnTo>
                <a:lnTo>
                  <a:pt x="1206233" y="58534"/>
                </a:lnTo>
                <a:lnTo>
                  <a:pt x="1200353" y="53378"/>
                </a:lnTo>
                <a:lnTo>
                  <a:pt x="1153261" y="53378"/>
                </a:lnTo>
                <a:lnTo>
                  <a:pt x="1153261" y="78409"/>
                </a:lnTo>
                <a:lnTo>
                  <a:pt x="1171600" y="78409"/>
                </a:lnTo>
                <a:lnTo>
                  <a:pt x="1173861" y="80619"/>
                </a:lnTo>
                <a:lnTo>
                  <a:pt x="1173861" y="163042"/>
                </a:lnTo>
                <a:lnTo>
                  <a:pt x="1154734" y="163042"/>
                </a:lnTo>
                <a:lnTo>
                  <a:pt x="1154734" y="188074"/>
                </a:lnTo>
                <a:lnTo>
                  <a:pt x="1226845" y="188074"/>
                </a:lnTo>
                <a:lnTo>
                  <a:pt x="1226845" y="163042"/>
                </a:lnTo>
                <a:lnTo>
                  <a:pt x="1207706" y="163042"/>
                </a:lnTo>
                <a:lnTo>
                  <a:pt x="1207706" y="127711"/>
                </a:lnTo>
                <a:lnTo>
                  <a:pt x="1210271" y="110413"/>
                </a:lnTo>
                <a:lnTo>
                  <a:pt x="1217714" y="95326"/>
                </a:lnTo>
                <a:lnTo>
                  <a:pt x="1229728" y="84658"/>
                </a:lnTo>
                <a:lnTo>
                  <a:pt x="1245971" y="80619"/>
                </a:lnTo>
                <a:lnTo>
                  <a:pt x="1256868" y="82600"/>
                </a:lnTo>
                <a:lnTo>
                  <a:pt x="1263637" y="88252"/>
                </a:lnTo>
                <a:lnTo>
                  <a:pt x="1267079" y="97066"/>
                </a:lnTo>
                <a:lnTo>
                  <a:pt x="1268044" y="108585"/>
                </a:lnTo>
                <a:lnTo>
                  <a:pt x="1268044" y="188074"/>
                </a:lnTo>
                <a:lnTo>
                  <a:pt x="1321028" y="188074"/>
                </a:lnTo>
                <a:lnTo>
                  <a:pt x="1321028" y="163042"/>
                </a:lnTo>
                <a:close/>
              </a:path>
            </a:pathLst>
          </a:custGeom>
          <a:solidFill>
            <a:srgbClr val="53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79647" y="1144871"/>
            <a:ext cx="12700" cy="971550"/>
          </a:xfrm>
          <a:custGeom>
            <a:avLst/>
            <a:gdLst/>
            <a:ahLst/>
            <a:cxnLst/>
            <a:rect l="l" t="t" r="r" b="b"/>
            <a:pathLst>
              <a:path w="12700" h="971550">
                <a:moveTo>
                  <a:pt x="12557" y="0"/>
                </a:moveTo>
                <a:lnTo>
                  <a:pt x="0" y="0"/>
                </a:lnTo>
                <a:lnTo>
                  <a:pt x="0" y="971480"/>
                </a:lnTo>
                <a:lnTo>
                  <a:pt x="12557" y="971480"/>
                </a:lnTo>
                <a:lnTo>
                  <a:pt x="12557" y="0"/>
                </a:lnTo>
                <a:close/>
              </a:path>
            </a:pathLst>
          </a:custGeom>
          <a:solidFill>
            <a:srgbClr val="535F6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67537" y="2606294"/>
            <a:ext cx="8235950" cy="2195195"/>
            <a:chOff x="567537" y="2606294"/>
            <a:chExt cx="8235950" cy="2195195"/>
          </a:xfrm>
        </p:grpSpPr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67537" y="2606294"/>
              <a:ext cx="8235950" cy="548639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683129" y="3154934"/>
              <a:ext cx="2525141" cy="548639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955794" y="3154934"/>
              <a:ext cx="1709038" cy="548639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48537" y="3703269"/>
              <a:ext cx="1550670" cy="548944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189098" y="3703269"/>
              <a:ext cx="409041" cy="548944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393568" y="3703269"/>
              <a:ext cx="3129280" cy="548944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262118" y="3703269"/>
              <a:ext cx="3274314" cy="548944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652392" y="4252595"/>
              <a:ext cx="2055622" cy="548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547" y="6166050"/>
              <a:ext cx="590550" cy="514984"/>
            </a:xfrm>
            <a:custGeom>
              <a:avLst/>
              <a:gdLst/>
              <a:ahLst/>
              <a:cxnLst/>
              <a:rect l="l" t="t" r="r" b="b"/>
              <a:pathLst>
                <a:path w="590550" h="514984">
                  <a:moveTo>
                    <a:pt x="294963" y="0"/>
                  </a:moveTo>
                  <a:lnTo>
                    <a:pt x="284905" y="3363"/>
                  </a:lnTo>
                  <a:lnTo>
                    <a:pt x="276169" y="13454"/>
                  </a:lnTo>
                  <a:lnTo>
                    <a:pt x="4440" y="482349"/>
                  </a:lnTo>
                  <a:lnTo>
                    <a:pt x="0" y="494980"/>
                  </a:lnTo>
                  <a:lnTo>
                    <a:pt x="2092" y="505269"/>
                  </a:lnTo>
                  <a:lnTo>
                    <a:pt x="10058" y="512192"/>
                  </a:lnTo>
                  <a:lnTo>
                    <a:pt x="23237" y="514727"/>
                  </a:lnTo>
                  <a:lnTo>
                    <a:pt x="566710" y="514727"/>
                  </a:lnTo>
                  <a:lnTo>
                    <a:pt x="579871" y="512192"/>
                  </a:lnTo>
                  <a:lnTo>
                    <a:pt x="587831" y="505269"/>
                  </a:lnTo>
                  <a:lnTo>
                    <a:pt x="589927" y="494980"/>
                  </a:lnTo>
                  <a:lnTo>
                    <a:pt x="585501" y="482349"/>
                  </a:lnTo>
                  <a:lnTo>
                    <a:pt x="313757" y="13454"/>
                  </a:lnTo>
                  <a:lnTo>
                    <a:pt x="305021" y="3363"/>
                  </a:lnTo>
                  <a:lnTo>
                    <a:pt x="294963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281" y="6207166"/>
              <a:ext cx="196552" cy="1935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892" y="6461149"/>
              <a:ext cx="317548" cy="1611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46" y="6655041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33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68" y="4673"/>
                  </a:lnTo>
                  <a:lnTo>
                    <a:pt x="6261" y="4673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73"/>
                  </a:lnTo>
                  <a:lnTo>
                    <a:pt x="17233" y="4673"/>
                  </a:lnTo>
                  <a:lnTo>
                    <a:pt x="17233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901" y="24574"/>
                  </a:lnTo>
                  <a:lnTo>
                    <a:pt x="48526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96" y="0"/>
                  </a:lnTo>
                  <a:lnTo>
                    <a:pt x="44996" y="393"/>
                  </a:lnTo>
                  <a:lnTo>
                    <a:pt x="36804" y="17157"/>
                  </a:lnTo>
                  <a:lnTo>
                    <a:pt x="34074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87" y="0"/>
                  </a:lnTo>
                  <a:lnTo>
                    <a:pt x="26987" y="393"/>
                  </a:lnTo>
                  <a:lnTo>
                    <a:pt x="22707" y="24574"/>
                  </a:lnTo>
                  <a:lnTo>
                    <a:pt x="22707" y="25349"/>
                  </a:lnTo>
                  <a:lnTo>
                    <a:pt x="27406" y="25349"/>
                  </a:lnTo>
                  <a:lnTo>
                    <a:pt x="27457" y="24574"/>
                  </a:lnTo>
                  <a:lnTo>
                    <a:pt x="29337" y="11315"/>
                  </a:lnTo>
                  <a:lnTo>
                    <a:pt x="36017" y="25349"/>
                  </a:lnTo>
                  <a:lnTo>
                    <a:pt x="36017" y="25742"/>
                  </a:lnTo>
                  <a:lnTo>
                    <a:pt x="37579" y="25742"/>
                  </a:lnTo>
                  <a:lnTo>
                    <a:pt x="37947" y="25349"/>
                  </a:lnTo>
                  <a:lnTo>
                    <a:pt x="41605" y="17157"/>
                  </a:lnTo>
                  <a:lnTo>
                    <a:pt x="44208" y="11315"/>
                  </a:lnTo>
                  <a:lnTo>
                    <a:pt x="46139" y="24574"/>
                  </a:lnTo>
                  <a:lnTo>
                    <a:pt x="46202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9" y="6165465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49" y="0"/>
                  </a:moveTo>
                  <a:lnTo>
                    <a:pt x="23234" y="0"/>
                  </a:lnTo>
                  <a:lnTo>
                    <a:pt x="10057" y="2530"/>
                  </a:lnTo>
                  <a:lnTo>
                    <a:pt x="2092" y="9443"/>
                  </a:lnTo>
                  <a:lnTo>
                    <a:pt x="0" y="19720"/>
                  </a:lnTo>
                  <a:lnTo>
                    <a:pt x="4443" y="32341"/>
                  </a:lnTo>
                  <a:lnTo>
                    <a:pt x="274579" y="498538"/>
                  </a:lnTo>
                  <a:lnTo>
                    <a:pt x="283322" y="508634"/>
                  </a:lnTo>
                  <a:lnTo>
                    <a:pt x="293397" y="512000"/>
                  </a:lnTo>
                  <a:lnTo>
                    <a:pt x="303471" y="508634"/>
                  </a:lnTo>
                  <a:lnTo>
                    <a:pt x="312214" y="498538"/>
                  </a:lnTo>
                  <a:lnTo>
                    <a:pt x="582340" y="32341"/>
                  </a:lnTo>
                  <a:lnTo>
                    <a:pt x="586796" y="19720"/>
                  </a:lnTo>
                  <a:lnTo>
                    <a:pt x="584709" y="9443"/>
                  </a:lnTo>
                  <a:lnTo>
                    <a:pt x="576740" y="2530"/>
                  </a:lnTo>
                  <a:lnTo>
                    <a:pt x="563549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554" y="6474413"/>
              <a:ext cx="200493" cy="1628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810" y="6193907"/>
              <a:ext cx="65769" cy="7725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835" y="6194687"/>
              <a:ext cx="65769" cy="7530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009" y="6194687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61" y="0"/>
                  </a:moveTo>
                  <a:lnTo>
                    <a:pt x="782" y="0"/>
                  </a:lnTo>
                  <a:lnTo>
                    <a:pt x="0" y="1195"/>
                  </a:lnTo>
                  <a:lnTo>
                    <a:pt x="0" y="2339"/>
                  </a:lnTo>
                  <a:lnTo>
                    <a:pt x="0" y="74526"/>
                  </a:lnTo>
                  <a:lnTo>
                    <a:pt x="782" y="75306"/>
                  </a:lnTo>
                  <a:lnTo>
                    <a:pt x="47761" y="75306"/>
                  </a:lnTo>
                  <a:lnTo>
                    <a:pt x="48544" y="74526"/>
                  </a:lnTo>
                  <a:lnTo>
                    <a:pt x="48544" y="60482"/>
                  </a:lnTo>
                  <a:lnTo>
                    <a:pt x="47761" y="59702"/>
                  </a:lnTo>
                  <a:lnTo>
                    <a:pt x="16860" y="59702"/>
                  </a:lnTo>
                  <a:lnTo>
                    <a:pt x="16860" y="44873"/>
                  </a:lnTo>
                  <a:lnTo>
                    <a:pt x="42280" y="44873"/>
                  </a:lnTo>
                  <a:lnTo>
                    <a:pt x="43481" y="44093"/>
                  </a:lnTo>
                  <a:lnTo>
                    <a:pt x="43481" y="30054"/>
                  </a:lnTo>
                  <a:lnTo>
                    <a:pt x="42280" y="29274"/>
                  </a:lnTo>
                  <a:lnTo>
                    <a:pt x="16860" y="29274"/>
                  </a:lnTo>
                  <a:lnTo>
                    <a:pt x="16860" y="16014"/>
                  </a:lnTo>
                  <a:lnTo>
                    <a:pt x="47761" y="16014"/>
                  </a:lnTo>
                  <a:lnTo>
                    <a:pt x="48544" y="14819"/>
                  </a:lnTo>
                  <a:lnTo>
                    <a:pt x="48544" y="1195"/>
                  </a:lnTo>
                  <a:lnTo>
                    <a:pt x="47761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66" y="6296132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2009" y="0"/>
                  </a:moveTo>
                  <a:lnTo>
                    <a:pt x="15524" y="0"/>
                  </a:lnTo>
                  <a:lnTo>
                    <a:pt x="6630" y="1713"/>
                  </a:lnTo>
                  <a:lnTo>
                    <a:pt x="1333" y="6388"/>
                  </a:lnTo>
                  <a:lnTo>
                    <a:pt x="0" y="13330"/>
                  </a:lnTo>
                  <a:lnTo>
                    <a:pt x="2997" y="21843"/>
                  </a:lnTo>
                  <a:lnTo>
                    <a:pt x="84844" y="163066"/>
                  </a:lnTo>
                  <a:lnTo>
                    <a:pt x="203856" y="205589"/>
                  </a:lnTo>
                  <a:lnTo>
                    <a:pt x="275935" y="179450"/>
                  </a:lnTo>
                  <a:lnTo>
                    <a:pt x="172119" y="179450"/>
                  </a:lnTo>
                  <a:lnTo>
                    <a:pt x="172119" y="178670"/>
                  </a:lnTo>
                  <a:lnTo>
                    <a:pt x="383575" y="389"/>
                  </a:lnTo>
                  <a:lnTo>
                    <a:pt x="382009" y="0"/>
                  </a:lnTo>
                  <a:close/>
                </a:path>
                <a:path w="394334" h="205739">
                  <a:moveTo>
                    <a:pt x="394171" y="14434"/>
                  </a:moveTo>
                  <a:lnTo>
                    <a:pt x="172537" y="179060"/>
                  </a:lnTo>
                  <a:lnTo>
                    <a:pt x="172537" y="179450"/>
                  </a:lnTo>
                  <a:lnTo>
                    <a:pt x="275935" y="179450"/>
                  </a:lnTo>
                  <a:lnTo>
                    <a:pt x="306060" y="168526"/>
                  </a:lnTo>
                  <a:lnTo>
                    <a:pt x="391404" y="21843"/>
                  </a:lnTo>
                  <a:lnTo>
                    <a:pt x="392970" y="19113"/>
                  </a:lnTo>
                  <a:lnTo>
                    <a:pt x="393753" y="16774"/>
                  </a:lnTo>
                  <a:lnTo>
                    <a:pt x="394171" y="14434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18" y="6296132"/>
              <a:ext cx="329266" cy="18686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79880" y="334645"/>
              <a:ext cx="2984627" cy="548639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93184" y="334645"/>
              <a:ext cx="381000" cy="54863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4083684" y="334645"/>
              <a:ext cx="4265803" cy="54863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332354" y="883285"/>
              <a:ext cx="4741545" cy="548639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778167" y="1955419"/>
              <a:ext cx="7586980" cy="4109085"/>
            </a:xfrm>
            <a:custGeom>
              <a:avLst/>
              <a:gdLst/>
              <a:ahLst/>
              <a:cxnLst/>
              <a:rect l="l" t="t" r="r" b="b"/>
              <a:pathLst>
                <a:path w="7586980" h="4109085">
                  <a:moveTo>
                    <a:pt x="7586980" y="0"/>
                  </a:moveTo>
                  <a:lnTo>
                    <a:pt x="0" y="0"/>
                  </a:lnTo>
                  <a:lnTo>
                    <a:pt x="0" y="4109085"/>
                  </a:lnTo>
                  <a:lnTo>
                    <a:pt x="7586980" y="4109085"/>
                  </a:lnTo>
                  <a:lnTo>
                    <a:pt x="75869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71817" y="1949069"/>
              <a:ext cx="7599680" cy="4121785"/>
            </a:xfrm>
            <a:custGeom>
              <a:avLst/>
              <a:gdLst/>
              <a:ahLst/>
              <a:cxnLst/>
              <a:rect l="l" t="t" r="r" b="b"/>
              <a:pathLst>
                <a:path w="7599680" h="4121785">
                  <a:moveTo>
                    <a:pt x="6350" y="0"/>
                  </a:moveTo>
                  <a:lnTo>
                    <a:pt x="6350" y="4121784"/>
                  </a:lnTo>
                </a:path>
                <a:path w="7599680" h="4121785">
                  <a:moveTo>
                    <a:pt x="7593291" y="0"/>
                  </a:moveTo>
                  <a:lnTo>
                    <a:pt x="7593291" y="4121784"/>
                  </a:lnTo>
                </a:path>
                <a:path w="7599680" h="4121785">
                  <a:moveTo>
                    <a:pt x="0" y="6350"/>
                  </a:moveTo>
                  <a:lnTo>
                    <a:pt x="7599641" y="6350"/>
                  </a:lnTo>
                </a:path>
                <a:path w="7599680" h="4121785">
                  <a:moveTo>
                    <a:pt x="0" y="4115434"/>
                  </a:moveTo>
                  <a:lnTo>
                    <a:pt x="7599641" y="411543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80059" y="1901799"/>
            <a:ext cx="7272655" cy="4133215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Initially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favorable;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leaning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this</a:t>
            </a:r>
            <a:r>
              <a:rPr sz="28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5C666F"/>
                </a:solidFill>
                <a:latin typeface="Calibri"/>
                <a:cs typeface="Calibri"/>
              </a:rPr>
              <a:t>way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29"/>
              </a:spcBef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Mean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scale</a:t>
            </a:r>
            <a:r>
              <a:rPr sz="28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score</a:t>
            </a:r>
            <a:r>
              <a:rPr sz="28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has</a:t>
            </a:r>
            <a:r>
              <a:rPr sz="28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big</a:t>
            </a:r>
            <a:r>
              <a:rPr sz="28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benefits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Can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8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find</a:t>
            </a:r>
            <a:r>
              <a:rPr sz="28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8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way</a:t>
            </a:r>
            <a:r>
              <a:rPr sz="28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do</a:t>
            </a:r>
            <a:r>
              <a:rPr sz="28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both</a:t>
            </a:r>
            <a:r>
              <a:rPr sz="28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options?</a:t>
            </a:r>
            <a:endParaRPr sz="2800">
              <a:latin typeface="Calibri"/>
              <a:cs typeface="Calibri"/>
            </a:endParaRPr>
          </a:p>
          <a:p>
            <a:pPr marL="355600" marR="219075" indent="-342900">
              <a:lnSpc>
                <a:spcPts val="3600"/>
              </a:lnSpc>
              <a:spcBef>
                <a:spcPts val="15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Would</a:t>
            </a:r>
            <a:r>
              <a:rPr sz="2800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like</a:t>
            </a:r>
            <a:r>
              <a:rPr sz="28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8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know</a:t>
            </a:r>
            <a:r>
              <a:rPr sz="2800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how</a:t>
            </a:r>
            <a:r>
              <a:rPr sz="28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median</a:t>
            </a:r>
            <a:r>
              <a:rPr sz="2800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would</a:t>
            </a:r>
            <a:r>
              <a:rPr sz="28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impact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results</a:t>
            </a:r>
            <a:r>
              <a:rPr sz="2800" spc="-11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versus</a:t>
            </a:r>
            <a:r>
              <a:rPr sz="2800" spc="-1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mean.</a:t>
            </a:r>
            <a:endParaRPr sz="2800">
              <a:latin typeface="Calibri"/>
              <a:cs typeface="Calibri"/>
            </a:endParaRPr>
          </a:p>
          <a:p>
            <a:pPr marL="355600" marR="167005" indent="-342900">
              <a:lnSpc>
                <a:spcPts val="3590"/>
              </a:lnSpc>
              <a:spcBef>
                <a:spcPts val="10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Important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800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focus</a:t>
            </a:r>
            <a:r>
              <a:rPr sz="28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28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each</a:t>
            </a:r>
            <a:r>
              <a:rPr sz="2800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student,</a:t>
            </a:r>
            <a:r>
              <a:rPr sz="28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regardless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8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performance</a:t>
            </a:r>
            <a:r>
              <a:rPr sz="2800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level.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ts val="3590"/>
              </a:lnSpc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Is</a:t>
            </a:r>
            <a:r>
              <a:rPr sz="28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there</a:t>
            </a:r>
            <a:r>
              <a:rPr sz="28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an</a:t>
            </a:r>
            <a:r>
              <a:rPr sz="28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indication</a:t>
            </a:r>
            <a:r>
              <a:rPr sz="28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8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how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likely</a:t>
            </a:r>
            <a:r>
              <a:rPr sz="28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are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5C666F"/>
                </a:solidFill>
                <a:latin typeface="Calibri"/>
                <a:cs typeface="Calibri"/>
              </a:rPr>
              <a:t>get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through</a:t>
            </a:r>
            <a:r>
              <a:rPr sz="2800" spc="-1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5C666F"/>
                </a:solidFill>
                <a:latin typeface="Calibri"/>
                <a:cs typeface="Calibri"/>
              </a:rPr>
              <a:t>ED?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25" dirty="0"/>
              <a:t>10</a:t>
            </a:fld>
            <a:endParaRPr sz="1000"/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E99DA6C6-6A49-45CC-C2FB-FECAF4A9B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Mean scale score targets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547" y="6166050"/>
              <a:ext cx="590550" cy="514984"/>
            </a:xfrm>
            <a:custGeom>
              <a:avLst/>
              <a:gdLst/>
              <a:ahLst/>
              <a:cxnLst/>
              <a:rect l="l" t="t" r="r" b="b"/>
              <a:pathLst>
                <a:path w="590550" h="514984">
                  <a:moveTo>
                    <a:pt x="294963" y="0"/>
                  </a:moveTo>
                  <a:lnTo>
                    <a:pt x="284905" y="3363"/>
                  </a:lnTo>
                  <a:lnTo>
                    <a:pt x="276169" y="13454"/>
                  </a:lnTo>
                  <a:lnTo>
                    <a:pt x="4440" y="482349"/>
                  </a:lnTo>
                  <a:lnTo>
                    <a:pt x="0" y="494980"/>
                  </a:lnTo>
                  <a:lnTo>
                    <a:pt x="2092" y="505269"/>
                  </a:lnTo>
                  <a:lnTo>
                    <a:pt x="10058" y="512192"/>
                  </a:lnTo>
                  <a:lnTo>
                    <a:pt x="23237" y="514727"/>
                  </a:lnTo>
                  <a:lnTo>
                    <a:pt x="566710" y="514727"/>
                  </a:lnTo>
                  <a:lnTo>
                    <a:pt x="579871" y="512192"/>
                  </a:lnTo>
                  <a:lnTo>
                    <a:pt x="587831" y="505269"/>
                  </a:lnTo>
                  <a:lnTo>
                    <a:pt x="589927" y="494980"/>
                  </a:lnTo>
                  <a:lnTo>
                    <a:pt x="585501" y="482349"/>
                  </a:lnTo>
                  <a:lnTo>
                    <a:pt x="313757" y="13454"/>
                  </a:lnTo>
                  <a:lnTo>
                    <a:pt x="305021" y="3363"/>
                  </a:lnTo>
                  <a:lnTo>
                    <a:pt x="294963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281" y="6207166"/>
              <a:ext cx="196552" cy="1935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892" y="6461149"/>
              <a:ext cx="317548" cy="1611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46" y="6655041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33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68" y="4673"/>
                  </a:lnTo>
                  <a:lnTo>
                    <a:pt x="6261" y="4673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73"/>
                  </a:lnTo>
                  <a:lnTo>
                    <a:pt x="17233" y="4673"/>
                  </a:lnTo>
                  <a:lnTo>
                    <a:pt x="17233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901" y="24574"/>
                  </a:lnTo>
                  <a:lnTo>
                    <a:pt x="48526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96" y="0"/>
                  </a:lnTo>
                  <a:lnTo>
                    <a:pt x="44996" y="393"/>
                  </a:lnTo>
                  <a:lnTo>
                    <a:pt x="36804" y="17157"/>
                  </a:lnTo>
                  <a:lnTo>
                    <a:pt x="34074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87" y="0"/>
                  </a:lnTo>
                  <a:lnTo>
                    <a:pt x="26987" y="393"/>
                  </a:lnTo>
                  <a:lnTo>
                    <a:pt x="22707" y="24574"/>
                  </a:lnTo>
                  <a:lnTo>
                    <a:pt x="22707" y="25349"/>
                  </a:lnTo>
                  <a:lnTo>
                    <a:pt x="27406" y="25349"/>
                  </a:lnTo>
                  <a:lnTo>
                    <a:pt x="27457" y="24574"/>
                  </a:lnTo>
                  <a:lnTo>
                    <a:pt x="29337" y="11315"/>
                  </a:lnTo>
                  <a:lnTo>
                    <a:pt x="36017" y="25349"/>
                  </a:lnTo>
                  <a:lnTo>
                    <a:pt x="36017" y="25742"/>
                  </a:lnTo>
                  <a:lnTo>
                    <a:pt x="37579" y="25742"/>
                  </a:lnTo>
                  <a:lnTo>
                    <a:pt x="37947" y="25349"/>
                  </a:lnTo>
                  <a:lnTo>
                    <a:pt x="41605" y="17157"/>
                  </a:lnTo>
                  <a:lnTo>
                    <a:pt x="44208" y="11315"/>
                  </a:lnTo>
                  <a:lnTo>
                    <a:pt x="46139" y="24574"/>
                  </a:lnTo>
                  <a:lnTo>
                    <a:pt x="46202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9" y="6165465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49" y="0"/>
                  </a:moveTo>
                  <a:lnTo>
                    <a:pt x="23234" y="0"/>
                  </a:lnTo>
                  <a:lnTo>
                    <a:pt x="10057" y="2530"/>
                  </a:lnTo>
                  <a:lnTo>
                    <a:pt x="2092" y="9443"/>
                  </a:lnTo>
                  <a:lnTo>
                    <a:pt x="0" y="19720"/>
                  </a:lnTo>
                  <a:lnTo>
                    <a:pt x="4443" y="32341"/>
                  </a:lnTo>
                  <a:lnTo>
                    <a:pt x="274579" y="498538"/>
                  </a:lnTo>
                  <a:lnTo>
                    <a:pt x="283322" y="508634"/>
                  </a:lnTo>
                  <a:lnTo>
                    <a:pt x="293397" y="512000"/>
                  </a:lnTo>
                  <a:lnTo>
                    <a:pt x="303471" y="508634"/>
                  </a:lnTo>
                  <a:lnTo>
                    <a:pt x="312214" y="498538"/>
                  </a:lnTo>
                  <a:lnTo>
                    <a:pt x="582340" y="32341"/>
                  </a:lnTo>
                  <a:lnTo>
                    <a:pt x="586796" y="19720"/>
                  </a:lnTo>
                  <a:lnTo>
                    <a:pt x="584709" y="9443"/>
                  </a:lnTo>
                  <a:lnTo>
                    <a:pt x="576740" y="2530"/>
                  </a:lnTo>
                  <a:lnTo>
                    <a:pt x="563549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554" y="6474413"/>
              <a:ext cx="200493" cy="1628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810" y="6193907"/>
              <a:ext cx="65769" cy="7725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835" y="6194687"/>
              <a:ext cx="65769" cy="7530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009" y="6194687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61" y="0"/>
                  </a:moveTo>
                  <a:lnTo>
                    <a:pt x="782" y="0"/>
                  </a:lnTo>
                  <a:lnTo>
                    <a:pt x="0" y="1195"/>
                  </a:lnTo>
                  <a:lnTo>
                    <a:pt x="0" y="2339"/>
                  </a:lnTo>
                  <a:lnTo>
                    <a:pt x="0" y="74526"/>
                  </a:lnTo>
                  <a:lnTo>
                    <a:pt x="782" y="75306"/>
                  </a:lnTo>
                  <a:lnTo>
                    <a:pt x="47761" y="75306"/>
                  </a:lnTo>
                  <a:lnTo>
                    <a:pt x="48544" y="74526"/>
                  </a:lnTo>
                  <a:lnTo>
                    <a:pt x="48544" y="60482"/>
                  </a:lnTo>
                  <a:lnTo>
                    <a:pt x="47761" y="59702"/>
                  </a:lnTo>
                  <a:lnTo>
                    <a:pt x="16860" y="59702"/>
                  </a:lnTo>
                  <a:lnTo>
                    <a:pt x="16860" y="44873"/>
                  </a:lnTo>
                  <a:lnTo>
                    <a:pt x="42280" y="44873"/>
                  </a:lnTo>
                  <a:lnTo>
                    <a:pt x="43481" y="44093"/>
                  </a:lnTo>
                  <a:lnTo>
                    <a:pt x="43481" y="30054"/>
                  </a:lnTo>
                  <a:lnTo>
                    <a:pt x="42280" y="29274"/>
                  </a:lnTo>
                  <a:lnTo>
                    <a:pt x="16860" y="29274"/>
                  </a:lnTo>
                  <a:lnTo>
                    <a:pt x="16860" y="16014"/>
                  </a:lnTo>
                  <a:lnTo>
                    <a:pt x="47761" y="16014"/>
                  </a:lnTo>
                  <a:lnTo>
                    <a:pt x="48544" y="14819"/>
                  </a:lnTo>
                  <a:lnTo>
                    <a:pt x="48544" y="1195"/>
                  </a:lnTo>
                  <a:lnTo>
                    <a:pt x="47761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66" y="6296132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2009" y="0"/>
                  </a:moveTo>
                  <a:lnTo>
                    <a:pt x="15524" y="0"/>
                  </a:lnTo>
                  <a:lnTo>
                    <a:pt x="6630" y="1713"/>
                  </a:lnTo>
                  <a:lnTo>
                    <a:pt x="1333" y="6388"/>
                  </a:lnTo>
                  <a:lnTo>
                    <a:pt x="0" y="13330"/>
                  </a:lnTo>
                  <a:lnTo>
                    <a:pt x="2997" y="21843"/>
                  </a:lnTo>
                  <a:lnTo>
                    <a:pt x="84844" y="163066"/>
                  </a:lnTo>
                  <a:lnTo>
                    <a:pt x="203856" y="205589"/>
                  </a:lnTo>
                  <a:lnTo>
                    <a:pt x="275935" y="179450"/>
                  </a:lnTo>
                  <a:lnTo>
                    <a:pt x="172119" y="179450"/>
                  </a:lnTo>
                  <a:lnTo>
                    <a:pt x="172119" y="178670"/>
                  </a:lnTo>
                  <a:lnTo>
                    <a:pt x="383575" y="389"/>
                  </a:lnTo>
                  <a:lnTo>
                    <a:pt x="382009" y="0"/>
                  </a:lnTo>
                  <a:close/>
                </a:path>
                <a:path w="394334" h="205739">
                  <a:moveTo>
                    <a:pt x="394171" y="14434"/>
                  </a:moveTo>
                  <a:lnTo>
                    <a:pt x="172537" y="179060"/>
                  </a:lnTo>
                  <a:lnTo>
                    <a:pt x="172537" y="179450"/>
                  </a:lnTo>
                  <a:lnTo>
                    <a:pt x="275935" y="179450"/>
                  </a:lnTo>
                  <a:lnTo>
                    <a:pt x="306060" y="168526"/>
                  </a:lnTo>
                  <a:lnTo>
                    <a:pt x="391404" y="21843"/>
                  </a:lnTo>
                  <a:lnTo>
                    <a:pt x="392970" y="19113"/>
                  </a:lnTo>
                  <a:lnTo>
                    <a:pt x="393753" y="16774"/>
                  </a:lnTo>
                  <a:lnTo>
                    <a:pt x="394171" y="14434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18" y="6296132"/>
              <a:ext cx="329266" cy="18686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564489" y="1945767"/>
              <a:ext cx="8014334" cy="2752090"/>
            </a:xfrm>
            <a:custGeom>
              <a:avLst/>
              <a:gdLst/>
              <a:ahLst/>
              <a:cxnLst/>
              <a:rect l="l" t="t" r="r" b="b"/>
              <a:pathLst>
                <a:path w="8014334" h="2752090">
                  <a:moveTo>
                    <a:pt x="6350" y="0"/>
                  </a:moveTo>
                  <a:lnTo>
                    <a:pt x="6350" y="2752090"/>
                  </a:lnTo>
                </a:path>
                <a:path w="8014334" h="2752090">
                  <a:moveTo>
                    <a:pt x="8007883" y="0"/>
                  </a:moveTo>
                  <a:lnTo>
                    <a:pt x="8007883" y="2752090"/>
                  </a:lnTo>
                </a:path>
                <a:path w="8014334" h="2752090">
                  <a:moveTo>
                    <a:pt x="0" y="6350"/>
                  </a:moveTo>
                  <a:lnTo>
                    <a:pt x="8014233" y="6350"/>
                  </a:lnTo>
                </a:path>
                <a:path w="8014334" h="2752090">
                  <a:moveTo>
                    <a:pt x="0" y="2745740"/>
                  </a:moveTo>
                  <a:lnTo>
                    <a:pt x="8014233" y="27457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8276" y="334645"/>
            <a:ext cx="8310245" cy="1097280"/>
            <a:chOff x="538276" y="334645"/>
            <a:chExt cx="8310245" cy="1097280"/>
          </a:xfrm>
        </p:grpSpPr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38276" y="334645"/>
              <a:ext cx="3287522" cy="54863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551808" y="334645"/>
              <a:ext cx="487679" cy="54863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795648" y="334645"/>
              <a:ext cx="4836795" cy="54863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8363712" y="334645"/>
              <a:ext cx="484631" cy="54863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728595" y="883285"/>
              <a:ext cx="3932935" cy="548639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2490" y="1898040"/>
            <a:ext cx="7764145" cy="27647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54965" algn="l"/>
              </a:tabLst>
            </a:pP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Agree</a:t>
            </a:r>
            <a:endParaRPr sz="2800">
              <a:latin typeface="Calibri"/>
              <a:cs typeface="Calibri"/>
            </a:endParaRPr>
          </a:p>
          <a:p>
            <a:pPr marL="355600" marR="313690" indent="-342900">
              <a:lnSpc>
                <a:spcPts val="3600"/>
              </a:lnSpc>
              <a:spcBef>
                <a:spcPts val="150"/>
              </a:spcBef>
              <a:buFont typeface="Arial"/>
              <a:buChar char="•"/>
              <a:tabLst>
                <a:tab pos="355600" algn="l"/>
              </a:tabLst>
            </a:pP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Fits</a:t>
            </a:r>
            <a:r>
              <a:rPr sz="2800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our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5C666F"/>
                </a:solidFill>
                <a:latin typeface="Calibri"/>
                <a:cs typeface="Calibri"/>
              </a:rPr>
              <a:t>system</a:t>
            </a:r>
            <a:r>
              <a:rPr sz="2800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8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kids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50" dirty="0">
                <a:solidFill>
                  <a:srgbClr val="5C666F"/>
                </a:solidFill>
                <a:latin typeface="Calibri"/>
                <a:cs typeface="Calibri"/>
              </a:rPr>
              <a:t>better.</a:t>
            </a:r>
            <a:r>
              <a:rPr sz="2800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8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just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want</a:t>
            </a:r>
            <a:r>
              <a:rPr sz="28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5C666F"/>
                </a:solidFill>
                <a:latin typeface="Calibri"/>
                <a:cs typeface="Calibri"/>
              </a:rPr>
              <a:t>kids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graduate</a:t>
            </a:r>
            <a:endParaRPr sz="2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70"/>
              </a:spcBef>
              <a:buFont typeface="Arial"/>
              <a:buChar char="•"/>
              <a:tabLst>
                <a:tab pos="354965" algn="l"/>
              </a:tabLst>
            </a:pP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Use</a:t>
            </a:r>
            <a:r>
              <a:rPr sz="28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this</a:t>
            </a:r>
            <a:r>
              <a:rPr sz="28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include</a:t>
            </a:r>
            <a:r>
              <a:rPr sz="2800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all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endParaRPr sz="2800">
              <a:latin typeface="Calibri"/>
              <a:cs typeface="Calibri"/>
            </a:endParaRPr>
          </a:p>
          <a:p>
            <a:pPr marL="355600" marR="5080" indent="-342900">
              <a:lnSpc>
                <a:spcPct val="1071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Education</a:t>
            </a:r>
            <a:r>
              <a:rPr sz="28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should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offer</a:t>
            </a:r>
            <a:r>
              <a:rPr sz="28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sufficient</a:t>
            </a:r>
            <a:r>
              <a:rPr sz="2800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time</a:t>
            </a:r>
            <a:r>
              <a:rPr sz="2800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as</a:t>
            </a:r>
            <a:r>
              <a:rPr sz="2800" spc="-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needed</a:t>
            </a:r>
            <a:r>
              <a:rPr sz="28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5C666F"/>
                </a:solidFill>
                <a:latin typeface="Calibri"/>
                <a:cs typeface="Calibri"/>
              </a:rPr>
              <a:t>by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8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student</a:t>
            </a:r>
            <a:r>
              <a:rPr sz="28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8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their</a:t>
            </a:r>
            <a:r>
              <a:rPr sz="28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C666F"/>
                </a:solidFill>
                <a:latin typeface="Calibri"/>
                <a:cs typeface="Calibri"/>
              </a:rPr>
              <a:t>education</a:t>
            </a:r>
            <a:r>
              <a:rPr sz="28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5C666F"/>
                </a:solidFill>
                <a:latin typeface="Calibri"/>
                <a:cs typeface="Calibri"/>
              </a:rPr>
              <a:t>development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25" dirty="0"/>
              <a:t>11</a:t>
            </a:fld>
            <a:endParaRPr sz="1000"/>
          </a:p>
        </p:txBody>
      </p:sp>
      <p:sp>
        <p:nvSpPr>
          <p:cNvPr id="24" name="Title 23">
            <a:extLst>
              <a:ext uri="{FF2B5EF4-FFF2-40B4-BE49-F238E27FC236}">
                <a16:creationId xmlns:a16="http://schemas.microsoft.com/office/drawing/2014/main" id="{A0C08021-D869-FF59-BE2B-A474504E78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4-year and extended-year grad rates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547" y="6166050"/>
              <a:ext cx="590550" cy="514984"/>
            </a:xfrm>
            <a:custGeom>
              <a:avLst/>
              <a:gdLst/>
              <a:ahLst/>
              <a:cxnLst/>
              <a:rect l="l" t="t" r="r" b="b"/>
              <a:pathLst>
                <a:path w="590550" h="514984">
                  <a:moveTo>
                    <a:pt x="294963" y="0"/>
                  </a:moveTo>
                  <a:lnTo>
                    <a:pt x="284905" y="3363"/>
                  </a:lnTo>
                  <a:lnTo>
                    <a:pt x="276169" y="13454"/>
                  </a:lnTo>
                  <a:lnTo>
                    <a:pt x="4440" y="482349"/>
                  </a:lnTo>
                  <a:lnTo>
                    <a:pt x="0" y="494980"/>
                  </a:lnTo>
                  <a:lnTo>
                    <a:pt x="2092" y="505269"/>
                  </a:lnTo>
                  <a:lnTo>
                    <a:pt x="10058" y="512192"/>
                  </a:lnTo>
                  <a:lnTo>
                    <a:pt x="23237" y="514727"/>
                  </a:lnTo>
                  <a:lnTo>
                    <a:pt x="566710" y="514727"/>
                  </a:lnTo>
                  <a:lnTo>
                    <a:pt x="579871" y="512192"/>
                  </a:lnTo>
                  <a:lnTo>
                    <a:pt x="587831" y="505269"/>
                  </a:lnTo>
                  <a:lnTo>
                    <a:pt x="589927" y="494980"/>
                  </a:lnTo>
                  <a:lnTo>
                    <a:pt x="585501" y="482349"/>
                  </a:lnTo>
                  <a:lnTo>
                    <a:pt x="313757" y="13454"/>
                  </a:lnTo>
                  <a:lnTo>
                    <a:pt x="305021" y="3363"/>
                  </a:lnTo>
                  <a:lnTo>
                    <a:pt x="294963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281" y="6207166"/>
              <a:ext cx="196552" cy="1935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892" y="6461149"/>
              <a:ext cx="317548" cy="1611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46" y="6655041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33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68" y="4673"/>
                  </a:lnTo>
                  <a:lnTo>
                    <a:pt x="6261" y="4673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73"/>
                  </a:lnTo>
                  <a:lnTo>
                    <a:pt x="17233" y="4673"/>
                  </a:lnTo>
                  <a:lnTo>
                    <a:pt x="17233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901" y="24574"/>
                  </a:lnTo>
                  <a:lnTo>
                    <a:pt x="48526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96" y="0"/>
                  </a:lnTo>
                  <a:lnTo>
                    <a:pt x="44996" y="393"/>
                  </a:lnTo>
                  <a:lnTo>
                    <a:pt x="36804" y="17157"/>
                  </a:lnTo>
                  <a:lnTo>
                    <a:pt x="34074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87" y="0"/>
                  </a:lnTo>
                  <a:lnTo>
                    <a:pt x="26987" y="393"/>
                  </a:lnTo>
                  <a:lnTo>
                    <a:pt x="22707" y="24574"/>
                  </a:lnTo>
                  <a:lnTo>
                    <a:pt x="22707" y="25349"/>
                  </a:lnTo>
                  <a:lnTo>
                    <a:pt x="27406" y="25349"/>
                  </a:lnTo>
                  <a:lnTo>
                    <a:pt x="27457" y="24574"/>
                  </a:lnTo>
                  <a:lnTo>
                    <a:pt x="29337" y="11315"/>
                  </a:lnTo>
                  <a:lnTo>
                    <a:pt x="36017" y="25349"/>
                  </a:lnTo>
                  <a:lnTo>
                    <a:pt x="36017" y="25742"/>
                  </a:lnTo>
                  <a:lnTo>
                    <a:pt x="37579" y="25742"/>
                  </a:lnTo>
                  <a:lnTo>
                    <a:pt x="37947" y="25349"/>
                  </a:lnTo>
                  <a:lnTo>
                    <a:pt x="41605" y="17157"/>
                  </a:lnTo>
                  <a:lnTo>
                    <a:pt x="44208" y="11315"/>
                  </a:lnTo>
                  <a:lnTo>
                    <a:pt x="46139" y="24574"/>
                  </a:lnTo>
                  <a:lnTo>
                    <a:pt x="46202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9" y="6165465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49" y="0"/>
                  </a:moveTo>
                  <a:lnTo>
                    <a:pt x="23234" y="0"/>
                  </a:lnTo>
                  <a:lnTo>
                    <a:pt x="10057" y="2530"/>
                  </a:lnTo>
                  <a:lnTo>
                    <a:pt x="2092" y="9443"/>
                  </a:lnTo>
                  <a:lnTo>
                    <a:pt x="0" y="19720"/>
                  </a:lnTo>
                  <a:lnTo>
                    <a:pt x="4443" y="32341"/>
                  </a:lnTo>
                  <a:lnTo>
                    <a:pt x="274579" y="498538"/>
                  </a:lnTo>
                  <a:lnTo>
                    <a:pt x="283322" y="508634"/>
                  </a:lnTo>
                  <a:lnTo>
                    <a:pt x="293397" y="512000"/>
                  </a:lnTo>
                  <a:lnTo>
                    <a:pt x="303471" y="508634"/>
                  </a:lnTo>
                  <a:lnTo>
                    <a:pt x="312214" y="498538"/>
                  </a:lnTo>
                  <a:lnTo>
                    <a:pt x="582340" y="32341"/>
                  </a:lnTo>
                  <a:lnTo>
                    <a:pt x="586796" y="19720"/>
                  </a:lnTo>
                  <a:lnTo>
                    <a:pt x="584709" y="9443"/>
                  </a:lnTo>
                  <a:lnTo>
                    <a:pt x="576740" y="2530"/>
                  </a:lnTo>
                  <a:lnTo>
                    <a:pt x="563549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554" y="6474413"/>
              <a:ext cx="200493" cy="1628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810" y="6193907"/>
              <a:ext cx="65769" cy="7725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835" y="6194687"/>
              <a:ext cx="65769" cy="7530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009" y="6194687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61" y="0"/>
                  </a:moveTo>
                  <a:lnTo>
                    <a:pt x="782" y="0"/>
                  </a:lnTo>
                  <a:lnTo>
                    <a:pt x="0" y="1195"/>
                  </a:lnTo>
                  <a:lnTo>
                    <a:pt x="0" y="2339"/>
                  </a:lnTo>
                  <a:lnTo>
                    <a:pt x="0" y="74526"/>
                  </a:lnTo>
                  <a:lnTo>
                    <a:pt x="782" y="75306"/>
                  </a:lnTo>
                  <a:lnTo>
                    <a:pt x="47761" y="75306"/>
                  </a:lnTo>
                  <a:lnTo>
                    <a:pt x="48544" y="74526"/>
                  </a:lnTo>
                  <a:lnTo>
                    <a:pt x="48544" y="60482"/>
                  </a:lnTo>
                  <a:lnTo>
                    <a:pt x="47761" y="59702"/>
                  </a:lnTo>
                  <a:lnTo>
                    <a:pt x="16860" y="59702"/>
                  </a:lnTo>
                  <a:lnTo>
                    <a:pt x="16860" y="44873"/>
                  </a:lnTo>
                  <a:lnTo>
                    <a:pt x="42280" y="44873"/>
                  </a:lnTo>
                  <a:lnTo>
                    <a:pt x="43481" y="44093"/>
                  </a:lnTo>
                  <a:lnTo>
                    <a:pt x="43481" y="30054"/>
                  </a:lnTo>
                  <a:lnTo>
                    <a:pt x="42280" y="29274"/>
                  </a:lnTo>
                  <a:lnTo>
                    <a:pt x="16860" y="29274"/>
                  </a:lnTo>
                  <a:lnTo>
                    <a:pt x="16860" y="16014"/>
                  </a:lnTo>
                  <a:lnTo>
                    <a:pt x="47761" y="16014"/>
                  </a:lnTo>
                  <a:lnTo>
                    <a:pt x="48544" y="14819"/>
                  </a:lnTo>
                  <a:lnTo>
                    <a:pt x="48544" y="1195"/>
                  </a:lnTo>
                  <a:lnTo>
                    <a:pt x="47761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66" y="6296132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2009" y="0"/>
                  </a:moveTo>
                  <a:lnTo>
                    <a:pt x="15524" y="0"/>
                  </a:lnTo>
                  <a:lnTo>
                    <a:pt x="6630" y="1713"/>
                  </a:lnTo>
                  <a:lnTo>
                    <a:pt x="1333" y="6388"/>
                  </a:lnTo>
                  <a:lnTo>
                    <a:pt x="0" y="13330"/>
                  </a:lnTo>
                  <a:lnTo>
                    <a:pt x="2997" y="21843"/>
                  </a:lnTo>
                  <a:lnTo>
                    <a:pt x="84844" y="163066"/>
                  </a:lnTo>
                  <a:lnTo>
                    <a:pt x="203856" y="205589"/>
                  </a:lnTo>
                  <a:lnTo>
                    <a:pt x="275935" y="179450"/>
                  </a:lnTo>
                  <a:lnTo>
                    <a:pt x="172119" y="179450"/>
                  </a:lnTo>
                  <a:lnTo>
                    <a:pt x="172119" y="178670"/>
                  </a:lnTo>
                  <a:lnTo>
                    <a:pt x="383575" y="389"/>
                  </a:lnTo>
                  <a:lnTo>
                    <a:pt x="382009" y="0"/>
                  </a:lnTo>
                  <a:close/>
                </a:path>
                <a:path w="394334" h="205739">
                  <a:moveTo>
                    <a:pt x="394171" y="14434"/>
                  </a:moveTo>
                  <a:lnTo>
                    <a:pt x="172537" y="179060"/>
                  </a:lnTo>
                  <a:lnTo>
                    <a:pt x="172537" y="179450"/>
                  </a:lnTo>
                  <a:lnTo>
                    <a:pt x="275935" y="179450"/>
                  </a:lnTo>
                  <a:lnTo>
                    <a:pt x="306060" y="168526"/>
                  </a:lnTo>
                  <a:lnTo>
                    <a:pt x="391404" y="21843"/>
                  </a:lnTo>
                  <a:lnTo>
                    <a:pt x="392970" y="19113"/>
                  </a:lnTo>
                  <a:lnTo>
                    <a:pt x="393753" y="16774"/>
                  </a:lnTo>
                  <a:lnTo>
                    <a:pt x="394171" y="14434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18" y="6296132"/>
              <a:ext cx="329266" cy="18686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811618" y="2101723"/>
              <a:ext cx="7957184" cy="4295140"/>
            </a:xfrm>
            <a:custGeom>
              <a:avLst/>
              <a:gdLst/>
              <a:ahLst/>
              <a:cxnLst/>
              <a:rect l="l" t="t" r="r" b="b"/>
              <a:pathLst>
                <a:path w="7957184" h="4295140">
                  <a:moveTo>
                    <a:pt x="6350" y="0"/>
                  </a:moveTo>
                  <a:lnTo>
                    <a:pt x="6350" y="4294797"/>
                  </a:lnTo>
                </a:path>
                <a:path w="7957184" h="4295140">
                  <a:moveTo>
                    <a:pt x="7950619" y="0"/>
                  </a:moveTo>
                  <a:lnTo>
                    <a:pt x="7950619" y="4294797"/>
                  </a:lnTo>
                </a:path>
                <a:path w="7957184" h="4295140">
                  <a:moveTo>
                    <a:pt x="0" y="6350"/>
                  </a:moveTo>
                  <a:lnTo>
                    <a:pt x="7956969" y="6350"/>
                  </a:lnTo>
                </a:path>
                <a:path w="7957184" h="4295140">
                  <a:moveTo>
                    <a:pt x="0" y="4288447"/>
                  </a:moveTo>
                  <a:lnTo>
                    <a:pt x="7956969" y="428844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5905" y="334645"/>
            <a:ext cx="7077075" cy="1097280"/>
            <a:chOff x="1225905" y="334645"/>
            <a:chExt cx="7077075" cy="1097280"/>
          </a:xfrm>
        </p:grpSpPr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225905" y="334645"/>
              <a:ext cx="4108577" cy="54863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060949" y="334645"/>
              <a:ext cx="484631" cy="54863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303266" y="334645"/>
              <a:ext cx="2999613" cy="54863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611502" y="883285"/>
              <a:ext cx="6166866" cy="548639"/>
            </a:xfrm>
            <a:prstGeom prst="rect">
              <a:avLst/>
            </a:prstGeom>
          </p:spPr>
        </p:pic>
      </p:grpSp>
      <p:sp>
        <p:nv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19683" y="2060829"/>
            <a:ext cx="7736840" cy="393827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Like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this</a:t>
            </a:r>
            <a:r>
              <a:rPr sz="24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option</a:t>
            </a:r>
            <a:r>
              <a:rPr sz="24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5C666F"/>
                </a:solidFill>
                <a:latin typeface="Calibri"/>
                <a:cs typeface="Calibri"/>
              </a:rPr>
              <a:t>best</a:t>
            </a:r>
            <a:endParaRPr sz="2400">
              <a:latin typeface="Calibri"/>
              <a:cs typeface="Calibri"/>
            </a:endParaRPr>
          </a:p>
          <a:p>
            <a:pPr marL="355600" marR="5080" indent="-343535">
              <a:lnSpc>
                <a:spcPts val="3080"/>
              </a:lnSpc>
              <a:spcBef>
                <a:spcPts val="130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Concern</a:t>
            </a:r>
            <a:r>
              <a:rPr sz="24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about</a:t>
            </a:r>
            <a:r>
              <a:rPr sz="24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lack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longitudinal</a:t>
            </a:r>
            <a:r>
              <a:rPr sz="24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data</a:t>
            </a:r>
            <a:r>
              <a:rPr sz="24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inform</a:t>
            </a:r>
            <a:r>
              <a:rPr sz="24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this;</a:t>
            </a:r>
            <a:r>
              <a:rPr sz="24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5C666F"/>
                </a:solidFill>
                <a:latin typeface="Calibri"/>
                <a:cs typeface="Calibri"/>
              </a:rPr>
              <a:t>want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4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caveat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draft</a:t>
            </a:r>
            <a:r>
              <a:rPr sz="24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plan</a:t>
            </a:r>
            <a:r>
              <a:rPr sz="24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provide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state</a:t>
            </a:r>
            <a:r>
              <a:rPr sz="24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ability</a:t>
            </a:r>
            <a:r>
              <a:rPr sz="24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75"/>
              </a:spcBef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refine</a:t>
            </a:r>
            <a:r>
              <a:rPr sz="24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these</a:t>
            </a:r>
            <a:r>
              <a:rPr sz="2400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2400" spc="-1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once</a:t>
            </a:r>
            <a:r>
              <a:rPr sz="24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historical</a:t>
            </a:r>
            <a:r>
              <a:rPr sz="2400" spc="-1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data</a:t>
            </a:r>
            <a:r>
              <a:rPr sz="24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becomes</a:t>
            </a:r>
            <a:r>
              <a:rPr sz="2400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available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04"/>
              </a:spcBef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Needs</a:t>
            </a:r>
            <a:r>
              <a:rPr sz="2400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more</a:t>
            </a:r>
            <a:r>
              <a:rPr sz="24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urgency</a:t>
            </a:r>
            <a:r>
              <a:rPr sz="2400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around</a:t>
            </a:r>
            <a:r>
              <a:rPr sz="2400" spc="-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student</a:t>
            </a:r>
            <a:r>
              <a:rPr sz="2400" spc="-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performance</a:t>
            </a:r>
            <a:endParaRPr sz="24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00"/>
              </a:spcBef>
              <a:buFont typeface="Arial"/>
              <a:buChar char="•"/>
              <a:tabLst>
                <a:tab pos="354965" algn="l"/>
              </a:tabLst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If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cut</a:t>
            </a:r>
            <a:r>
              <a:rPr sz="24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scores</a:t>
            </a:r>
            <a:r>
              <a:rPr sz="24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are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rigorous,</a:t>
            </a:r>
            <a:r>
              <a:rPr sz="24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then</a:t>
            </a:r>
            <a:r>
              <a:rPr sz="24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ok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355600" algn="l"/>
              </a:tabLst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Concerned</a:t>
            </a:r>
            <a:r>
              <a:rPr sz="24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that</a:t>
            </a:r>
            <a:r>
              <a:rPr sz="24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4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won’t</a:t>
            </a:r>
            <a:r>
              <a:rPr sz="2400" spc="-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set</a:t>
            </a:r>
            <a:r>
              <a:rPr sz="24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bar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high</a:t>
            </a:r>
            <a:r>
              <a:rPr sz="24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enough;</a:t>
            </a:r>
            <a:r>
              <a:rPr sz="24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concerned</a:t>
            </a:r>
            <a:endParaRPr sz="2400">
              <a:latin typeface="Calibri"/>
              <a:cs typeface="Calibri"/>
            </a:endParaRPr>
          </a:p>
          <a:p>
            <a:pPr marL="355600" marR="93345">
              <a:lnSpc>
                <a:spcPct val="107100"/>
              </a:lnSpc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that</a:t>
            </a:r>
            <a:r>
              <a:rPr sz="24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reliance</a:t>
            </a:r>
            <a:r>
              <a:rPr sz="24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24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past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data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could</a:t>
            </a:r>
            <a:r>
              <a:rPr sz="24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result</a:t>
            </a:r>
            <a:r>
              <a:rPr sz="24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bar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being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set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too </a:t>
            </a:r>
            <a:r>
              <a:rPr sz="2400" spc="-20" dirty="0">
                <a:solidFill>
                  <a:srgbClr val="5C666F"/>
                </a:solidFill>
                <a:latin typeface="Calibri"/>
                <a:cs typeface="Calibri"/>
              </a:rPr>
              <a:t>low.</a:t>
            </a:r>
            <a:r>
              <a:rPr sz="2400" spc="-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Ambitions</a:t>
            </a:r>
            <a:r>
              <a:rPr sz="24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goals</a:t>
            </a:r>
            <a:r>
              <a:rPr sz="24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are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best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kids;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should</a:t>
            </a:r>
            <a:r>
              <a:rPr sz="2400" spc="-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focus</a:t>
            </a:r>
            <a:r>
              <a:rPr sz="24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24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how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make</a:t>
            </a:r>
            <a:r>
              <a:rPr sz="24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them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more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attainable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25" dirty="0"/>
              <a:t>12</a:t>
            </a:fld>
            <a:endParaRPr sz="1000"/>
          </a:p>
        </p:txBody>
      </p:sp>
      <p:sp>
        <p:nvSpPr>
          <p:cNvPr id="23" name="Title 22">
            <a:extLst>
              <a:ext uri="{FF2B5EF4-FFF2-40B4-BE49-F238E27FC236}">
                <a16:creationId xmlns:a16="http://schemas.microsoft.com/office/drawing/2014/main" id="{AF8DDD16-6F0D-F037-7D87-ADEAA8C113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Long-term goals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547" y="6166050"/>
              <a:ext cx="590550" cy="514984"/>
            </a:xfrm>
            <a:custGeom>
              <a:avLst/>
              <a:gdLst/>
              <a:ahLst/>
              <a:cxnLst/>
              <a:rect l="l" t="t" r="r" b="b"/>
              <a:pathLst>
                <a:path w="590550" h="514984">
                  <a:moveTo>
                    <a:pt x="294963" y="0"/>
                  </a:moveTo>
                  <a:lnTo>
                    <a:pt x="284905" y="3363"/>
                  </a:lnTo>
                  <a:lnTo>
                    <a:pt x="276169" y="13454"/>
                  </a:lnTo>
                  <a:lnTo>
                    <a:pt x="4440" y="482349"/>
                  </a:lnTo>
                  <a:lnTo>
                    <a:pt x="0" y="494980"/>
                  </a:lnTo>
                  <a:lnTo>
                    <a:pt x="2092" y="505269"/>
                  </a:lnTo>
                  <a:lnTo>
                    <a:pt x="10058" y="512192"/>
                  </a:lnTo>
                  <a:lnTo>
                    <a:pt x="23237" y="514727"/>
                  </a:lnTo>
                  <a:lnTo>
                    <a:pt x="566710" y="514727"/>
                  </a:lnTo>
                  <a:lnTo>
                    <a:pt x="579871" y="512192"/>
                  </a:lnTo>
                  <a:lnTo>
                    <a:pt x="587831" y="505269"/>
                  </a:lnTo>
                  <a:lnTo>
                    <a:pt x="589927" y="494980"/>
                  </a:lnTo>
                  <a:lnTo>
                    <a:pt x="585501" y="482349"/>
                  </a:lnTo>
                  <a:lnTo>
                    <a:pt x="313757" y="13454"/>
                  </a:lnTo>
                  <a:lnTo>
                    <a:pt x="305021" y="3363"/>
                  </a:lnTo>
                  <a:lnTo>
                    <a:pt x="294963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281" y="6207166"/>
              <a:ext cx="196552" cy="1935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892" y="6461149"/>
              <a:ext cx="317548" cy="1611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46" y="6655041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33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68" y="4673"/>
                  </a:lnTo>
                  <a:lnTo>
                    <a:pt x="6261" y="4673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73"/>
                  </a:lnTo>
                  <a:lnTo>
                    <a:pt x="17233" y="4673"/>
                  </a:lnTo>
                  <a:lnTo>
                    <a:pt x="17233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901" y="24574"/>
                  </a:lnTo>
                  <a:lnTo>
                    <a:pt x="48526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96" y="0"/>
                  </a:lnTo>
                  <a:lnTo>
                    <a:pt x="44996" y="393"/>
                  </a:lnTo>
                  <a:lnTo>
                    <a:pt x="36804" y="17157"/>
                  </a:lnTo>
                  <a:lnTo>
                    <a:pt x="34074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87" y="0"/>
                  </a:lnTo>
                  <a:lnTo>
                    <a:pt x="26987" y="393"/>
                  </a:lnTo>
                  <a:lnTo>
                    <a:pt x="22707" y="24574"/>
                  </a:lnTo>
                  <a:lnTo>
                    <a:pt x="22707" y="25349"/>
                  </a:lnTo>
                  <a:lnTo>
                    <a:pt x="27406" y="25349"/>
                  </a:lnTo>
                  <a:lnTo>
                    <a:pt x="27457" y="24574"/>
                  </a:lnTo>
                  <a:lnTo>
                    <a:pt x="29337" y="11315"/>
                  </a:lnTo>
                  <a:lnTo>
                    <a:pt x="36017" y="25349"/>
                  </a:lnTo>
                  <a:lnTo>
                    <a:pt x="36017" y="25742"/>
                  </a:lnTo>
                  <a:lnTo>
                    <a:pt x="37579" y="25742"/>
                  </a:lnTo>
                  <a:lnTo>
                    <a:pt x="37947" y="25349"/>
                  </a:lnTo>
                  <a:lnTo>
                    <a:pt x="41605" y="17157"/>
                  </a:lnTo>
                  <a:lnTo>
                    <a:pt x="44208" y="11315"/>
                  </a:lnTo>
                  <a:lnTo>
                    <a:pt x="46139" y="24574"/>
                  </a:lnTo>
                  <a:lnTo>
                    <a:pt x="46202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9" y="6165465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49" y="0"/>
                  </a:moveTo>
                  <a:lnTo>
                    <a:pt x="23234" y="0"/>
                  </a:lnTo>
                  <a:lnTo>
                    <a:pt x="10057" y="2530"/>
                  </a:lnTo>
                  <a:lnTo>
                    <a:pt x="2092" y="9443"/>
                  </a:lnTo>
                  <a:lnTo>
                    <a:pt x="0" y="19720"/>
                  </a:lnTo>
                  <a:lnTo>
                    <a:pt x="4443" y="32341"/>
                  </a:lnTo>
                  <a:lnTo>
                    <a:pt x="274579" y="498538"/>
                  </a:lnTo>
                  <a:lnTo>
                    <a:pt x="283322" y="508634"/>
                  </a:lnTo>
                  <a:lnTo>
                    <a:pt x="293397" y="512000"/>
                  </a:lnTo>
                  <a:lnTo>
                    <a:pt x="303471" y="508634"/>
                  </a:lnTo>
                  <a:lnTo>
                    <a:pt x="312214" y="498538"/>
                  </a:lnTo>
                  <a:lnTo>
                    <a:pt x="582340" y="32341"/>
                  </a:lnTo>
                  <a:lnTo>
                    <a:pt x="586796" y="19720"/>
                  </a:lnTo>
                  <a:lnTo>
                    <a:pt x="584709" y="9443"/>
                  </a:lnTo>
                  <a:lnTo>
                    <a:pt x="576740" y="2530"/>
                  </a:lnTo>
                  <a:lnTo>
                    <a:pt x="563549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554" y="6474413"/>
              <a:ext cx="200493" cy="1628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810" y="6193907"/>
              <a:ext cx="65769" cy="7725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835" y="6194687"/>
              <a:ext cx="65769" cy="7530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009" y="6194687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61" y="0"/>
                  </a:moveTo>
                  <a:lnTo>
                    <a:pt x="782" y="0"/>
                  </a:lnTo>
                  <a:lnTo>
                    <a:pt x="0" y="1195"/>
                  </a:lnTo>
                  <a:lnTo>
                    <a:pt x="0" y="2339"/>
                  </a:lnTo>
                  <a:lnTo>
                    <a:pt x="0" y="74526"/>
                  </a:lnTo>
                  <a:lnTo>
                    <a:pt x="782" y="75306"/>
                  </a:lnTo>
                  <a:lnTo>
                    <a:pt x="47761" y="75306"/>
                  </a:lnTo>
                  <a:lnTo>
                    <a:pt x="48544" y="74526"/>
                  </a:lnTo>
                  <a:lnTo>
                    <a:pt x="48544" y="60482"/>
                  </a:lnTo>
                  <a:lnTo>
                    <a:pt x="47761" y="59702"/>
                  </a:lnTo>
                  <a:lnTo>
                    <a:pt x="16860" y="59702"/>
                  </a:lnTo>
                  <a:lnTo>
                    <a:pt x="16860" y="44873"/>
                  </a:lnTo>
                  <a:lnTo>
                    <a:pt x="42280" y="44873"/>
                  </a:lnTo>
                  <a:lnTo>
                    <a:pt x="43481" y="44093"/>
                  </a:lnTo>
                  <a:lnTo>
                    <a:pt x="43481" y="30054"/>
                  </a:lnTo>
                  <a:lnTo>
                    <a:pt x="42280" y="29274"/>
                  </a:lnTo>
                  <a:lnTo>
                    <a:pt x="16860" y="29274"/>
                  </a:lnTo>
                  <a:lnTo>
                    <a:pt x="16860" y="16014"/>
                  </a:lnTo>
                  <a:lnTo>
                    <a:pt x="47761" y="16014"/>
                  </a:lnTo>
                  <a:lnTo>
                    <a:pt x="48544" y="14819"/>
                  </a:lnTo>
                  <a:lnTo>
                    <a:pt x="48544" y="1195"/>
                  </a:lnTo>
                  <a:lnTo>
                    <a:pt x="47761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66" y="6296132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2009" y="0"/>
                  </a:moveTo>
                  <a:lnTo>
                    <a:pt x="15524" y="0"/>
                  </a:lnTo>
                  <a:lnTo>
                    <a:pt x="6630" y="1713"/>
                  </a:lnTo>
                  <a:lnTo>
                    <a:pt x="1333" y="6388"/>
                  </a:lnTo>
                  <a:lnTo>
                    <a:pt x="0" y="13330"/>
                  </a:lnTo>
                  <a:lnTo>
                    <a:pt x="2997" y="21843"/>
                  </a:lnTo>
                  <a:lnTo>
                    <a:pt x="84844" y="163066"/>
                  </a:lnTo>
                  <a:lnTo>
                    <a:pt x="203856" y="205589"/>
                  </a:lnTo>
                  <a:lnTo>
                    <a:pt x="275935" y="179450"/>
                  </a:lnTo>
                  <a:lnTo>
                    <a:pt x="172119" y="179450"/>
                  </a:lnTo>
                  <a:lnTo>
                    <a:pt x="172119" y="178670"/>
                  </a:lnTo>
                  <a:lnTo>
                    <a:pt x="383575" y="389"/>
                  </a:lnTo>
                  <a:lnTo>
                    <a:pt x="382009" y="0"/>
                  </a:lnTo>
                  <a:close/>
                </a:path>
                <a:path w="394334" h="205739">
                  <a:moveTo>
                    <a:pt x="394171" y="14434"/>
                  </a:moveTo>
                  <a:lnTo>
                    <a:pt x="172537" y="179060"/>
                  </a:lnTo>
                  <a:lnTo>
                    <a:pt x="172537" y="179450"/>
                  </a:lnTo>
                  <a:lnTo>
                    <a:pt x="275935" y="179450"/>
                  </a:lnTo>
                  <a:lnTo>
                    <a:pt x="306060" y="168526"/>
                  </a:lnTo>
                  <a:lnTo>
                    <a:pt x="391404" y="21843"/>
                  </a:lnTo>
                  <a:lnTo>
                    <a:pt x="392970" y="19113"/>
                  </a:lnTo>
                  <a:lnTo>
                    <a:pt x="393753" y="16774"/>
                  </a:lnTo>
                  <a:lnTo>
                    <a:pt x="394171" y="14434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18" y="6296132"/>
              <a:ext cx="329266" cy="186860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695401" y="1892173"/>
              <a:ext cx="7891780" cy="2634615"/>
            </a:xfrm>
            <a:custGeom>
              <a:avLst/>
              <a:gdLst/>
              <a:ahLst/>
              <a:cxnLst/>
              <a:rect l="l" t="t" r="r" b="b"/>
              <a:pathLst>
                <a:path w="7891780" h="2634615">
                  <a:moveTo>
                    <a:pt x="6350" y="0"/>
                  </a:moveTo>
                  <a:lnTo>
                    <a:pt x="6350" y="2634615"/>
                  </a:lnTo>
                </a:path>
                <a:path w="7891780" h="2634615">
                  <a:moveTo>
                    <a:pt x="7885099" y="0"/>
                  </a:moveTo>
                  <a:lnTo>
                    <a:pt x="7885099" y="2634615"/>
                  </a:lnTo>
                </a:path>
                <a:path w="7891780" h="2634615">
                  <a:moveTo>
                    <a:pt x="0" y="6350"/>
                  </a:moveTo>
                  <a:lnTo>
                    <a:pt x="7891449" y="6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95401" y="4507738"/>
              <a:ext cx="7891780" cy="0"/>
            </a:xfrm>
            <a:custGeom>
              <a:avLst/>
              <a:gdLst/>
              <a:ahLst/>
              <a:cxnLst/>
              <a:rect l="l" t="t" r="r" b="b"/>
              <a:pathLst>
                <a:path w="7891780">
                  <a:moveTo>
                    <a:pt x="0" y="0"/>
                  </a:moveTo>
                  <a:lnTo>
                    <a:pt x="7891449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32611" y="334645"/>
            <a:ext cx="6868159" cy="1097280"/>
            <a:chOff x="1332611" y="334645"/>
            <a:chExt cx="6868159" cy="1097280"/>
          </a:xfrm>
        </p:grpSpPr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32611" y="334645"/>
              <a:ext cx="6867906" cy="548639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711828" y="883285"/>
              <a:ext cx="1964944" cy="548639"/>
            </a:xfrm>
            <a:prstGeom prst="rect">
              <a:avLst/>
            </a:prstGeom>
          </p:spPr>
        </p:pic>
      </p:grpSp>
      <p:sp>
        <p:nv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89254" y="1837791"/>
            <a:ext cx="7748905" cy="26358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52425" indent="-342900">
              <a:lnSpc>
                <a:spcPct val="106900"/>
              </a:lnSpc>
              <a:spcBef>
                <a:spcPts val="100"/>
              </a:spcBef>
              <a:buFont typeface="Arial"/>
              <a:buChar char="•"/>
              <a:tabLst>
                <a:tab pos="355600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How</a:t>
            </a:r>
            <a:r>
              <a:rPr sz="32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do</a:t>
            </a:r>
            <a:r>
              <a:rPr sz="32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you</a:t>
            </a:r>
            <a:r>
              <a:rPr sz="32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5C666F"/>
                </a:solidFill>
                <a:latin typeface="Calibri"/>
                <a:cs typeface="Calibri"/>
              </a:rPr>
              <a:t>incentivize</a:t>
            </a:r>
            <a:r>
              <a:rPr sz="32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schools/districts</a:t>
            </a:r>
            <a:r>
              <a:rPr sz="32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5C666F"/>
                </a:solidFill>
                <a:latin typeface="Calibri"/>
                <a:cs typeface="Calibri"/>
              </a:rPr>
              <a:t>to </a:t>
            </a:r>
            <a:r>
              <a:rPr sz="3200" spc="-10" dirty="0">
                <a:solidFill>
                  <a:srgbClr val="5C666F"/>
                </a:solidFill>
                <a:latin typeface="Calibri"/>
                <a:cs typeface="Calibri"/>
              </a:rPr>
              <a:t>improve</a:t>
            </a:r>
            <a:r>
              <a:rPr sz="3200" spc="-1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if</a:t>
            </a:r>
            <a:r>
              <a:rPr sz="3200" spc="-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it’s</a:t>
            </a:r>
            <a:r>
              <a:rPr sz="3200" spc="-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5C666F"/>
                </a:solidFill>
                <a:latin typeface="Calibri"/>
                <a:cs typeface="Calibri"/>
              </a:rPr>
              <a:t>constantly</a:t>
            </a:r>
            <a:r>
              <a:rPr sz="3200" spc="-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5C666F"/>
                </a:solidFill>
                <a:latin typeface="Calibri"/>
                <a:cs typeface="Calibri"/>
              </a:rPr>
              <a:t>changing?</a:t>
            </a: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75"/>
              </a:spcBef>
              <a:buFont typeface="Arial"/>
              <a:buChar char="•"/>
              <a:tabLst>
                <a:tab pos="354965" algn="l"/>
                <a:tab pos="1856105" algn="l"/>
              </a:tabLst>
            </a:pPr>
            <a:r>
              <a:rPr sz="3200" spc="-10" dirty="0">
                <a:solidFill>
                  <a:srgbClr val="5C666F"/>
                </a:solidFill>
                <a:latin typeface="Calibri"/>
                <a:cs typeface="Calibri"/>
              </a:rPr>
              <a:t>Interim: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	longer</a:t>
            </a:r>
            <a:r>
              <a:rPr sz="32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5C666F"/>
                </a:solidFill>
                <a:latin typeface="Calibri"/>
                <a:cs typeface="Calibri"/>
              </a:rPr>
              <a:t>better</a:t>
            </a: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65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Is</a:t>
            </a:r>
            <a:r>
              <a:rPr sz="32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there</a:t>
            </a:r>
            <a:r>
              <a:rPr sz="32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something</a:t>
            </a:r>
            <a:r>
              <a:rPr sz="32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3200" spc="-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between</a:t>
            </a:r>
            <a:r>
              <a:rPr sz="32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these</a:t>
            </a:r>
            <a:r>
              <a:rPr sz="3200" spc="-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5C666F"/>
                </a:solidFill>
                <a:latin typeface="Calibri"/>
                <a:cs typeface="Calibri"/>
              </a:rPr>
              <a:t>two?</a:t>
            </a:r>
            <a:endParaRPr sz="32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354965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Every</a:t>
            </a:r>
            <a:r>
              <a:rPr sz="32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2</a:t>
            </a:r>
            <a:r>
              <a:rPr sz="32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years</a:t>
            </a:r>
            <a:r>
              <a:rPr sz="3200" spc="-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seems</a:t>
            </a:r>
            <a:r>
              <a:rPr sz="3200" spc="-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like</a:t>
            </a:r>
            <a:r>
              <a:rPr sz="3200" spc="-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good</a:t>
            </a:r>
            <a:r>
              <a:rPr sz="3200" spc="-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middle</a:t>
            </a:r>
            <a:r>
              <a:rPr sz="3200" spc="-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5C666F"/>
                </a:solidFill>
                <a:latin typeface="Calibri"/>
                <a:cs typeface="Calibri"/>
              </a:rPr>
              <a:t>ground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045"/>
              </a:lnSpc>
            </a:pPr>
            <a:fld id="{81D60167-4931-47E6-BA6A-407CBD079E47}" type="slidenum">
              <a:rPr sz="1000" spc="-25" dirty="0"/>
              <a:t>13</a:t>
            </a:fld>
            <a:endParaRPr sz="1000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A4672A10-2EF2-EACB-C55D-75AA92DA3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Raising interim targets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78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03655" y="2243658"/>
            <a:ext cx="6822567" cy="640384"/>
          </a:xfrm>
          <a:prstGeom prst="rect">
            <a:avLst/>
          </a:prstGeom>
        </p:spPr>
      </p:pic>
      <p:sp>
        <p:nvSpPr>
          <p:cNvPr id="16" name="Title 15">
            <a:extLst>
              <a:ext uri="{FF2B5EF4-FFF2-40B4-BE49-F238E27FC236}">
                <a16:creationId xmlns:a16="http://schemas.microsoft.com/office/drawing/2014/main" id="{A51FF104-3B41-4C36-25C5-A115DBEB5D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Comments from public</a:t>
            </a: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00547" y="6165465"/>
            <a:ext cx="1002665" cy="515620"/>
            <a:chOff x="7800547" y="6165465"/>
            <a:chExt cx="1002665" cy="515620"/>
          </a:xfrm>
        </p:grpSpPr>
        <p:sp>
          <p:nvSpPr>
            <p:cNvPr id="4" name="object 4"/>
            <p:cNvSpPr/>
            <p:nvPr/>
          </p:nvSpPr>
          <p:spPr>
            <a:xfrm>
              <a:off x="7800547" y="6166050"/>
              <a:ext cx="590550" cy="514984"/>
            </a:xfrm>
            <a:custGeom>
              <a:avLst/>
              <a:gdLst/>
              <a:ahLst/>
              <a:cxnLst/>
              <a:rect l="l" t="t" r="r" b="b"/>
              <a:pathLst>
                <a:path w="590550" h="514984">
                  <a:moveTo>
                    <a:pt x="294963" y="0"/>
                  </a:moveTo>
                  <a:lnTo>
                    <a:pt x="284905" y="3363"/>
                  </a:lnTo>
                  <a:lnTo>
                    <a:pt x="276169" y="13454"/>
                  </a:lnTo>
                  <a:lnTo>
                    <a:pt x="4440" y="482349"/>
                  </a:lnTo>
                  <a:lnTo>
                    <a:pt x="0" y="494980"/>
                  </a:lnTo>
                  <a:lnTo>
                    <a:pt x="2092" y="505269"/>
                  </a:lnTo>
                  <a:lnTo>
                    <a:pt x="10058" y="512192"/>
                  </a:lnTo>
                  <a:lnTo>
                    <a:pt x="23237" y="514727"/>
                  </a:lnTo>
                  <a:lnTo>
                    <a:pt x="566710" y="514727"/>
                  </a:lnTo>
                  <a:lnTo>
                    <a:pt x="579871" y="512192"/>
                  </a:lnTo>
                  <a:lnTo>
                    <a:pt x="587831" y="505269"/>
                  </a:lnTo>
                  <a:lnTo>
                    <a:pt x="589927" y="494980"/>
                  </a:lnTo>
                  <a:lnTo>
                    <a:pt x="585501" y="482349"/>
                  </a:lnTo>
                  <a:lnTo>
                    <a:pt x="313757" y="13454"/>
                  </a:lnTo>
                  <a:lnTo>
                    <a:pt x="305021" y="3363"/>
                  </a:lnTo>
                  <a:lnTo>
                    <a:pt x="294963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281" y="6207166"/>
              <a:ext cx="196552" cy="1935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892" y="6461149"/>
              <a:ext cx="317548" cy="1611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46" y="6655041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33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68" y="4673"/>
                  </a:lnTo>
                  <a:lnTo>
                    <a:pt x="6261" y="4673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73"/>
                  </a:lnTo>
                  <a:lnTo>
                    <a:pt x="17233" y="4673"/>
                  </a:lnTo>
                  <a:lnTo>
                    <a:pt x="17233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901" y="24574"/>
                  </a:lnTo>
                  <a:lnTo>
                    <a:pt x="48526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96" y="0"/>
                  </a:lnTo>
                  <a:lnTo>
                    <a:pt x="44996" y="393"/>
                  </a:lnTo>
                  <a:lnTo>
                    <a:pt x="36804" y="17157"/>
                  </a:lnTo>
                  <a:lnTo>
                    <a:pt x="34074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87" y="0"/>
                  </a:lnTo>
                  <a:lnTo>
                    <a:pt x="26987" y="393"/>
                  </a:lnTo>
                  <a:lnTo>
                    <a:pt x="22707" y="24574"/>
                  </a:lnTo>
                  <a:lnTo>
                    <a:pt x="22707" y="25349"/>
                  </a:lnTo>
                  <a:lnTo>
                    <a:pt x="27406" y="25349"/>
                  </a:lnTo>
                  <a:lnTo>
                    <a:pt x="27457" y="24574"/>
                  </a:lnTo>
                  <a:lnTo>
                    <a:pt x="29337" y="11315"/>
                  </a:lnTo>
                  <a:lnTo>
                    <a:pt x="36017" y="25349"/>
                  </a:lnTo>
                  <a:lnTo>
                    <a:pt x="36017" y="25742"/>
                  </a:lnTo>
                  <a:lnTo>
                    <a:pt x="37579" y="25742"/>
                  </a:lnTo>
                  <a:lnTo>
                    <a:pt x="37947" y="25349"/>
                  </a:lnTo>
                  <a:lnTo>
                    <a:pt x="41605" y="17157"/>
                  </a:lnTo>
                  <a:lnTo>
                    <a:pt x="44208" y="11315"/>
                  </a:lnTo>
                  <a:lnTo>
                    <a:pt x="46139" y="24574"/>
                  </a:lnTo>
                  <a:lnTo>
                    <a:pt x="46202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70" y="6165465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49" y="0"/>
                  </a:moveTo>
                  <a:lnTo>
                    <a:pt x="23234" y="0"/>
                  </a:lnTo>
                  <a:lnTo>
                    <a:pt x="10057" y="2530"/>
                  </a:lnTo>
                  <a:lnTo>
                    <a:pt x="2092" y="9443"/>
                  </a:lnTo>
                  <a:lnTo>
                    <a:pt x="0" y="19720"/>
                  </a:lnTo>
                  <a:lnTo>
                    <a:pt x="4443" y="32341"/>
                  </a:lnTo>
                  <a:lnTo>
                    <a:pt x="274579" y="498538"/>
                  </a:lnTo>
                  <a:lnTo>
                    <a:pt x="283322" y="508634"/>
                  </a:lnTo>
                  <a:lnTo>
                    <a:pt x="293397" y="512000"/>
                  </a:lnTo>
                  <a:lnTo>
                    <a:pt x="303471" y="508634"/>
                  </a:lnTo>
                  <a:lnTo>
                    <a:pt x="312214" y="498538"/>
                  </a:lnTo>
                  <a:lnTo>
                    <a:pt x="582340" y="32341"/>
                  </a:lnTo>
                  <a:lnTo>
                    <a:pt x="586796" y="19720"/>
                  </a:lnTo>
                  <a:lnTo>
                    <a:pt x="584709" y="9443"/>
                  </a:lnTo>
                  <a:lnTo>
                    <a:pt x="576740" y="2530"/>
                  </a:lnTo>
                  <a:lnTo>
                    <a:pt x="563549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554" y="6474413"/>
              <a:ext cx="200493" cy="1628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809" y="6193907"/>
              <a:ext cx="65769" cy="7725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835" y="6194687"/>
              <a:ext cx="65769" cy="7530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009" y="6194687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61" y="0"/>
                  </a:moveTo>
                  <a:lnTo>
                    <a:pt x="782" y="0"/>
                  </a:lnTo>
                  <a:lnTo>
                    <a:pt x="0" y="1195"/>
                  </a:lnTo>
                  <a:lnTo>
                    <a:pt x="0" y="2339"/>
                  </a:lnTo>
                  <a:lnTo>
                    <a:pt x="0" y="74526"/>
                  </a:lnTo>
                  <a:lnTo>
                    <a:pt x="782" y="75306"/>
                  </a:lnTo>
                  <a:lnTo>
                    <a:pt x="47761" y="75306"/>
                  </a:lnTo>
                  <a:lnTo>
                    <a:pt x="48544" y="74526"/>
                  </a:lnTo>
                  <a:lnTo>
                    <a:pt x="48544" y="60482"/>
                  </a:lnTo>
                  <a:lnTo>
                    <a:pt x="47761" y="59702"/>
                  </a:lnTo>
                  <a:lnTo>
                    <a:pt x="16860" y="59702"/>
                  </a:lnTo>
                  <a:lnTo>
                    <a:pt x="16860" y="44873"/>
                  </a:lnTo>
                  <a:lnTo>
                    <a:pt x="42280" y="44873"/>
                  </a:lnTo>
                  <a:lnTo>
                    <a:pt x="43481" y="44093"/>
                  </a:lnTo>
                  <a:lnTo>
                    <a:pt x="43481" y="30054"/>
                  </a:lnTo>
                  <a:lnTo>
                    <a:pt x="42280" y="29274"/>
                  </a:lnTo>
                  <a:lnTo>
                    <a:pt x="16860" y="29274"/>
                  </a:lnTo>
                  <a:lnTo>
                    <a:pt x="16860" y="16014"/>
                  </a:lnTo>
                  <a:lnTo>
                    <a:pt x="47761" y="16014"/>
                  </a:lnTo>
                  <a:lnTo>
                    <a:pt x="48544" y="14819"/>
                  </a:lnTo>
                  <a:lnTo>
                    <a:pt x="48544" y="1195"/>
                  </a:lnTo>
                  <a:lnTo>
                    <a:pt x="47761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66" y="6296133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2009" y="0"/>
                  </a:moveTo>
                  <a:lnTo>
                    <a:pt x="15524" y="0"/>
                  </a:lnTo>
                  <a:lnTo>
                    <a:pt x="6630" y="1713"/>
                  </a:lnTo>
                  <a:lnTo>
                    <a:pt x="1333" y="6388"/>
                  </a:lnTo>
                  <a:lnTo>
                    <a:pt x="0" y="13330"/>
                  </a:lnTo>
                  <a:lnTo>
                    <a:pt x="2997" y="21843"/>
                  </a:lnTo>
                  <a:lnTo>
                    <a:pt x="84844" y="163066"/>
                  </a:lnTo>
                  <a:lnTo>
                    <a:pt x="203856" y="205589"/>
                  </a:lnTo>
                  <a:lnTo>
                    <a:pt x="275935" y="179450"/>
                  </a:lnTo>
                  <a:lnTo>
                    <a:pt x="172119" y="179450"/>
                  </a:lnTo>
                  <a:lnTo>
                    <a:pt x="172119" y="178670"/>
                  </a:lnTo>
                  <a:lnTo>
                    <a:pt x="383575" y="389"/>
                  </a:lnTo>
                  <a:lnTo>
                    <a:pt x="382009" y="0"/>
                  </a:lnTo>
                  <a:close/>
                </a:path>
                <a:path w="394334" h="205739">
                  <a:moveTo>
                    <a:pt x="394171" y="14434"/>
                  </a:moveTo>
                  <a:lnTo>
                    <a:pt x="172537" y="179060"/>
                  </a:lnTo>
                  <a:lnTo>
                    <a:pt x="172537" y="179450"/>
                  </a:lnTo>
                  <a:lnTo>
                    <a:pt x="275935" y="179450"/>
                  </a:lnTo>
                  <a:lnTo>
                    <a:pt x="306060" y="168526"/>
                  </a:lnTo>
                  <a:lnTo>
                    <a:pt x="391404" y="21843"/>
                  </a:lnTo>
                  <a:lnTo>
                    <a:pt x="392970" y="19113"/>
                  </a:lnTo>
                  <a:lnTo>
                    <a:pt x="393753" y="16774"/>
                  </a:lnTo>
                  <a:lnTo>
                    <a:pt x="394171" y="14434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19" y="6296133"/>
              <a:ext cx="329266" cy="18686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23036" y="399922"/>
              <a:ext cx="6022594" cy="4267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338061" y="399922"/>
              <a:ext cx="390143" cy="4267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33133" y="399922"/>
              <a:ext cx="2297049" cy="426720"/>
            </a:xfrm>
            <a:prstGeom prst="rect">
              <a:avLst/>
            </a:prstGeom>
          </p:spPr>
        </p:pic>
      </p:grpSp>
      <p:sp>
        <p:nvSpPr>
          <p:cNvPr id="8" name="Title 7">
            <a:extLst>
              <a:ext uri="{FF2B5EF4-FFF2-40B4-BE49-F238E27FC236}">
                <a16:creationId xmlns:a16="http://schemas.microsoft.com/office/drawing/2014/main" id="{E65CF357-A6CC-5BA3-375E-59714E7A6F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Time to reach long-term goals</a:t>
            </a:r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9551" y="1226007"/>
            <a:ext cx="8154670" cy="4562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10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469265" algn="l"/>
              </a:tabLst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3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5" dirty="0">
                <a:solidFill>
                  <a:srgbClr val="5C666F"/>
                </a:solidFill>
                <a:latin typeface="Calibri"/>
                <a:cs typeface="Calibri"/>
              </a:rPr>
              <a:t>years</a:t>
            </a:r>
            <a:r>
              <a:rPr sz="24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4" dirty="0">
                <a:solidFill>
                  <a:srgbClr val="5C666F"/>
                </a:solidFill>
                <a:latin typeface="Calibri"/>
                <a:cs typeface="Calibri"/>
              </a:rPr>
              <a:t>should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24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20" dirty="0">
                <a:solidFill>
                  <a:srgbClr val="5C666F"/>
                </a:solidFill>
                <a:latin typeface="Calibri"/>
                <a:cs typeface="Calibri"/>
              </a:rPr>
              <a:t>maximum</a:t>
            </a:r>
            <a:r>
              <a:rPr sz="2400" spc="3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80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45" dirty="0">
                <a:solidFill>
                  <a:srgbClr val="5C666F"/>
                </a:solidFill>
                <a:latin typeface="Calibri"/>
                <a:cs typeface="Calibri"/>
              </a:rPr>
              <a:t>longer-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term</a:t>
            </a:r>
            <a:r>
              <a:rPr sz="24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goals;</a:t>
            </a:r>
            <a:endParaRPr sz="2400">
              <a:latin typeface="Calibri"/>
              <a:cs typeface="Calibri"/>
            </a:endParaRPr>
          </a:p>
          <a:p>
            <a:pPr marL="469900" marR="187325" algn="just">
              <a:lnSpc>
                <a:spcPct val="100000"/>
              </a:lnSpc>
              <a:spcBef>
                <a:spcPts val="5"/>
              </a:spcBef>
            </a:pP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however</a:t>
            </a:r>
            <a:r>
              <a:rPr sz="24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25" dirty="0">
                <a:solidFill>
                  <a:srgbClr val="5C666F"/>
                </a:solidFill>
                <a:latin typeface="Calibri"/>
                <a:cs typeface="Calibri"/>
              </a:rPr>
              <a:t>schools</a:t>
            </a:r>
            <a:r>
              <a:rPr sz="24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85" dirty="0">
                <a:solidFill>
                  <a:srgbClr val="5C666F"/>
                </a:solidFill>
                <a:latin typeface="Calibri"/>
                <a:cs typeface="Calibri"/>
              </a:rPr>
              <a:t>can</a:t>
            </a:r>
            <a:r>
              <a:rPr sz="24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request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400" spc="3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45" dirty="0">
                <a:solidFill>
                  <a:srgbClr val="5C666F"/>
                </a:solidFill>
                <a:latin typeface="Calibri"/>
                <a:cs typeface="Calibri"/>
              </a:rPr>
              <a:t>2-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20" dirty="0">
                <a:solidFill>
                  <a:srgbClr val="5C666F"/>
                </a:solidFill>
                <a:latin typeface="Calibri"/>
                <a:cs typeface="Calibri"/>
              </a:rPr>
              <a:t>extension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0" dirty="0">
                <a:solidFill>
                  <a:srgbClr val="5C666F"/>
                </a:solidFill>
                <a:latin typeface="Calibri"/>
                <a:cs typeface="Calibri"/>
              </a:rPr>
              <a:t>with </a:t>
            </a:r>
            <a:r>
              <a:rPr sz="2400" spc="125" dirty="0">
                <a:solidFill>
                  <a:srgbClr val="5C666F"/>
                </a:solidFill>
                <a:latin typeface="Calibri"/>
                <a:cs typeface="Calibri"/>
              </a:rPr>
              <a:t>justification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75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what</a:t>
            </a:r>
            <a:r>
              <a:rPr sz="24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they</a:t>
            </a:r>
            <a:r>
              <a:rPr sz="24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will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5" dirty="0">
                <a:solidFill>
                  <a:srgbClr val="5C666F"/>
                </a:solidFill>
                <a:latin typeface="Calibri"/>
                <a:cs typeface="Calibri"/>
              </a:rPr>
              <a:t>do</a:t>
            </a:r>
            <a:r>
              <a:rPr sz="24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DIFFERENTLY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35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  <a:p>
            <a:pPr marL="469900" algn="just">
              <a:lnSpc>
                <a:spcPct val="100000"/>
              </a:lnSpc>
            </a:pP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achieve.</a:t>
            </a:r>
            <a:endParaRPr sz="24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575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469265" algn="l"/>
              </a:tabLst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You</a:t>
            </a:r>
            <a:r>
              <a:rPr sz="24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need</a:t>
            </a:r>
            <a:r>
              <a:rPr sz="24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85" dirty="0">
                <a:solidFill>
                  <a:srgbClr val="5C666F"/>
                </a:solidFill>
                <a:latin typeface="Calibri"/>
                <a:cs typeface="Calibri"/>
              </a:rPr>
              <a:t>have</a:t>
            </a:r>
            <a:r>
              <a:rPr sz="24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20" dirty="0">
                <a:solidFill>
                  <a:srgbClr val="5C666F"/>
                </a:solidFill>
                <a:latin typeface="Calibri"/>
                <a:cs typeface="Calibri"/>
              </a:rPr>
              <a:t>consistent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0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4" dirty="0">
                <a:solidFill>
                  <a:srgbClr val="5C666F"/>
                </a:solidFill>
                <a:latin typeface="Calibri"/>
                <a:cs typeface="Calibri"/>
              </a:rPr>
              <a:t>sustain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5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endParaRPr sz="2400">
              <a:latin typeface="Calibri"/>
              <a:cs typeface="Calibri"/>
            </a:endParaRPr>
          </a:p>
          <a:p>
            <a:pPr marL="469900" algn="just">
              <a:lnSpc>
                <a:spcPct val="100000"/>
              </a:lnSpc>
            </a:pPr>
            <a:r>
              <a:rPr sz="2400" spc="105" dirty="0">
                <a:solidFill>
                  <a:srgbClr val="5C666F"/>
                </a:solidFill>
                <a:latin typeface="Calibri"/>
                <a:cs typeface="Calibri"/>
              </a:rPr>
              <a:t>same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5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75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4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65" dirty="0">
                <a:solidFill>
                  <a:srgbClr val="5C666F"/>
                </a:solidFill>
                <a:latin typeface="Calibri"/>
                <a:cs typeface="Calibri"/>
              </a:rPr>
              <a:t>5-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7</a:t>
            </a:r>
            <a:r>
              <a:rPr sz="24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5" dirty="0">
                <a:solidFill>
                  <a:srgbClr val="5C666F"/>
                </a:solidFill>
                <a:latin typeface="Calibri"/>
                <a:cs typeface="Calibri"/>
              </a:rPr>
              <a:t>years.</a:t>
            </a:r>
            <a:endParaRPr sz="2400">
              <a:latin typeface="Calibri"/>
              <a:cs typeface="Calibri"/>
            </a:endParaRPr>
          </a:p>
          <a:p>
            <a:pPr marL="469900" marR="64769" indent="-457200" algn="just">
              <a:lnSpc>
                <a:spcPct val="100000"/>
              </a:lnSpc>
              <a:spcBef>
                <a:spcPts val="58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469900" algn="l"/>
              </a:tabLst>
            </a:pP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45" dirty="0">
                <a:solidFill>
                  <a:srgbClr val="5C666F"/>
                </a:solidFill>
                <a:latin typeface="Calibri"/>
                <a:cs typeface="Calibri"/>
              </a:rPr>
              <a:t>5-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7</a:t>
            </a:r>
            <a:r>
              <a:rPr sz="24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25" dirty="0">
                <a:solidFill>
                  <a:srgbClr val="5C666F"/>
                </a:solidFill>
                <a:latin typeface="Calibri"/>
                <a:cs typeface="Calibri"/>
              </a:rPr>
              <a:t>timeline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0" dirty="0">
                <a:solidFill>
                  <a:srgbClr val="5C666F"/>
                </a:solidFill>
                <a:latin typeface="Calibri"/>
                <a:cs typeface="Calibri"/>
              </a:rPr>
              <a:t>has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value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75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4" dirty="0">
                <a:solidFill>
                  <a:srgbClr val="5C666F"/>
                </a:solidFill>
                <a:latin typeface="Calibri"/>
                <a:cs typeface="Calibri"/>
              </a:rPr>
              <a:t>examining</a:t>
            </a:r>
            <a:r>
              <a:rPr sz="24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effects</a:t>
            </a:r>
            <a:r>
              <a:rPr sz="24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40" dirty="0">
                <a:solidFill>
                  <a:srgbClr val="5C666F"/>
                </a:solidFill>
                <a:latin typeface="Calibri"/>
                <a:cs typeface="Calibri"/>
              </a:rPr>
              <a:t>of </a:t>
            </a:r>
            <a:r>
              <a:rPr sz="2400" spc="120" dirty="0">
                <a:solidFill>
                  <a:srgbClr val="5C666F"/>
                </a:solidFill>
                <a:latin typeface="Calibri"/>
                <a:cs typeface="Calibri"/>
              </a:rPr>
              <a:t>interventions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0" dirty="0">
                <a:solidFill>
                  <a:srgbClr val="5C666F"/>
                </a:solidFill>
                <a:latin typeface="Calibri"/>
                <a:cs typeface="Calibri"/>
              </a:rPr>
              <a:t>put</a:t>
            </a:r>
            <a:r>
              <a:rPr sz="24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5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place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5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4" dirty="0">
                <a:solidFill>
                  <a:srgbClr val="5C666F"/>
                </a:solidFill>
                <a:latin typeface="Calibri"/>
                <a:cs typeface="Calibri"/>
              </a:rPr>
              <a:t>middle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20" dirty="0">
                <a:solidFill>
                  <a:srgbClr val="5C666F"/>
                </a:solidFill>
                <a:latin typeface="Calibri"/>
                <a:cs typeface="Calibri"/>
              </a:rPr>
              <a:t>school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impact </a:t>
            </a:r>
            <a:r>
              <a:rPr sz="2400" spc="120" dirty="0">
                <a:solidFill>
                  <a:srgbClr val="5C666F"/>
                </a:solidFill>
                <a:latin typeface="Calibri"/>
                <a:cs typeface="Calibri"/>
              </a:rPr>
              <a:t>graduation</a:t>
            </a:r>
            <a:r>
              <a:rPr sz="24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rate.</a:t>
            </a:r>
            <a:r>
              <a:rPr sz="2400" spc="229" dirty="0">
                <a:solidFill>
                  <a:srgbClr val="5C666F"/>
                </a:solidFill>
                <a:latin typeface="Calibri"/>
                <a:cs typeface="Calibri"/>
              </a:rPr>
              <a:t>  </a:t>
            </a:r>
            <a:r>
              <a:rPr sz="2400" spc="65" dirty="0">
                <a:solidFill>
                  <a:srgbClr val="5C666F"/>
                </a:solidFill>
                <a:latin typeface="Calibri"/>
                <a:cs typeface="Calibri"/>
              </a:rPr>
              <a:t>My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40" dirty="0">
                <a:solidFill>
                  <a:srgbClr val="5C666F"/>
                </a:solidFill>
                <a:latin typeface="Calibri"/>
                <a:cs typeface="Calibri"/>
              </a:rPr>
              <a:t>non-</a:t>
            </a:r>
            <a:r>
              <a:rPr sz="2400" spc="114" dirty="0">
                <a:solidFill>
                  <a:srgbClr val="5C666F"/>
                </a:solidFill>
                <a:latin typeface="Calibri"/>
                <a:cs typeface="Calibri"/>
              </a:rPr>
              <a:t>profit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0" dirty="0">
                <a:solidFill>
                  <a:srgbClr val="5C666F"/>
                </a:solidFill>
                <a:latin typeface="Calibri"/>
                <a:cs typeface="Calibri"/>
              </a:rPr>
              <a:t>was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5" dirty="0">
                <a:solidFill>
                  <a:srgbClr val="5C666F"/>
                </a:solidFill>
                <a:latin typeface="Calibri"/>
                <a:cs typeface="Calibri"/>
              </a:rPr>
              <a:t>able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4" dirty="0">
                <a:solidFill>
                  <a:srgbClr val="5C666F"/>
                </a:solidFill>
                <a:latin typeface="Calibri"/>
                <a:cs typeface="Calibri"/>
              </a:rPr>
              <a:t>produce</a:t>
            </a:r>
            <a:r>
              <a:rPr sz="24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5C666F"/>
                </a:solidFill>
                <a:latin typeface="Calibri"/>
                <a:cs typeface="Calibri"/>
              </a:rPr>
              <a:t>a </a:t>
            </a:r>
            <a:r>
              <a:rPr sz="2400" spc="95" dirty="0">
                <a:solidFill>
                  <a:srgbClr val="5C666F"/>
                </a:solidFill>
                <a:latin typeface="Calibri"/>
                <a:cs typeface="Calibri"/>
              </a:rPr>
              <a:t>32%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5" dirty="0">
                <a:solidFill>
                  <a:srgbClr val="5C666F"/>
                </a:solidFill>
                <a:latin typeface="Calibri"/>
                <a:cs typeface="Calibri"/>
              </a:rPr>
              <a:t>jump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5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70" dirty="0">
                <a:solidFill>
                  <a:srgbClr val="5C666F"/>
                </a:solidFill>
                <a:latin typeface="Calibri"/>
                <a:cs typeface="Calibri"/>
              </a:rPr>
              <a:t>HS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4" dirty="0">
                <a:solidFill>
                  <a:srgbClr val="5C666F"/>
                </a:solidFill>
                <a:latin typeface="Calibri"/>
                <a:cs typeface="Calibri"/>
              </a:rPr>
              <a:t>graduation</a:t>
            </a:r>
            <a:r>
              <a:rPr sz="24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5" dirty="0">
                <a:solidFill>
                  <a:srgbClr val="5C666F"/>
                </a:solidFill>
                <a:latin typeface="Calibri"/>
                <a:cs typeface="Calibri"/>
              </a:rPr>
              <a:t>rate,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10" dirty="0">
                <a:solidFill>
                  <a:srgbClr val="5C666F"/>
                </a:solidFill>
                <a:latin typeface="Calibri"/>
                <a:cs typeface="Calibri"/>
              </a:rPr>
              <a:t>96%;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0" dirty="0">
                <a:solidFill>
                  <a:srgbClr val="5C666F"/>
                </a:solidFill>
                <a:latin typeface="Calibri"/>
                <a:cs typeface="Calibri"/>
              </a:rPr>
              <a:t>but</a:t>
            </a:r>
            <a:r>
              <a:rPr sz="2400" spc="3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I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5" dirty="0">
                <a:solidFill>
                  <a:srgbClr val="5C666F"/>
                </a:solidFill>
                <a:latin typeface="Calibri"/>
                <a:cs typeface="Calibri"/>
              </a:rPr>
              <a:t>was</a:t>
            </a:r>
            <a:endParaRPr sz="2400">
              <a:latin typeface="Calibri"/>
              <a:cs typeface="Calibri"/>
            </a:endParaRPr>
          </a:p>
          <a:p>
            <a:pPr marL="469900" marR="394970" algn="just">
              <a:lnSpc>
                <a:spcPct val="100000"/>
              </a:lnSpc>
            </a:pPr>
            <a:r>
              <a:rPr sz="2400" spc="105" dirty="0">
                <a:solidFill>
                  <a:srgbClr val="5C666F"/>
                </a:solidFill>
                <a:latin typeface="Calibri"/>
                <a:cs typeface="Calibri"/>
              </a:rPr>
              <a:t>only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able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0" dirty="0">
                <a:solidFill>
                  <a:srgbClr val="5C666F"/>
                </a:solidFill>
                <a:latin typeface="Calibri"/>
                <a:cs typeface="Calibri"/>
              </a:rPr>
              <a:t>see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75" dirty="0">
                <a:solidFill>
                  <a:srgbClr val="5C666F"/>
                </a:solidFill>
                <a:latin typeface="Calibri"/>
                <a:cs typeface="Calibri"/>
              </a:rPr>
              <a:t>it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when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I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5" dirty="0">
                <a:solidFill>
                  <a:srgbClr val="5C666F"/>
                </a:solidFill>
                <a:latin typeface="Calibri"/>
                <a:cs typeface="Calibri"/>
              </a:rPr>
              <a:t>looked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55" dirty="0">
                <a:solidFill>
                  <a:srgbClr val="5C666F"/>
                </a:solidFill>
                <a:latin typeface="Calibri"/>
                <a:cs typeface="Calibri"/>
              </a:rPr>
              <a:t>at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0" dirty="0">
                <a:solidFill>
                  <a:srgbClr val="5C666F"/>
                </a:solidFill>
                <a:latin typeface="Calibri"/>
                <a:cs typeface="Calibri"/>
              </a:rPr>
              <a:t>years</a:t>
            </a:r>
            <a:r>
              <a:rPr sz="24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105" dirty="0">
                <a:solidFill>
                  <a:srgbClr val="5C666F"/>
                </a:solidFill>
                <a:latin typeface="Calibri"/>
                <a:cs typeface="Calibri"/>
              </a:rPr>
              <a:t>after</a:t>
            </a:r>
            <a:r>
              <a:rPr sz="24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80" dirty="0">
                <a:solidFill>
                  <a:srgbClr val="5C666F"/>
                </a:solidFill>
                <a:latin typeface="Calibri"/>
                <a:cs typeface="Calibri"/>
              </a:rPr>
              <a:t>they </a:t>
            </a:r>
            <a:r>
              <a:rPr sz="2400" spc="105" dirty="0">
                <a:solidFill>
                  <a:srgbClr val="5C666F"/>
                </a:solidFill>
                <a:latin typeface="Calibri"/>
                <a:cs typeface="Calibri"/>
              </a:rPr>
              <a:t>exited</a:t>
            </a:r>
            <a:r>
              <a:rPr sz="24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4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95" dirty="0">
                <a:solidFill>
                  <a:srgbClr val="5C666F"/>
                </a:solidFill>
                <a:latin typeface="Calibri"/>
                <a:cs typeface="Calibri"/>
              </a:rPr>
              <a:t>program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t>15</a:t>
            </a:fld>
            <a:endParaRPr spc="-2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69568" y="469645"/>
              <a:ext cx="2409698" cy="42672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60141" y="469645"/>
              <a:ext cx="692911" cy="42672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79825" y="469645"/>
              <a:ext cx="4690363" cy="426720"/>
            </a:xfrm>
            <a:prstGeom prst="rect">
              <a:avLst/>
            </a:prstGeom>
          </p:spPr>
        </p:pic>
      </p:grp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78281" y="1182115"/>
            <a:ext cx="8111490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900" marR="80645" indent="-457200">
              <a:lnSpc>
                <a:spcPct val="100000"/>
              </a:lnSpc>
              <a:spcBef>
                <a:spcPts val="105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469900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Too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many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factors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can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change</a:t>
            </a:r>
            <a:r>
              <a:rPr sz="2000" spc="3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support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good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data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000" spc="3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one-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change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(</a:t>
            </a:r>
            <a:r>
              <a:rPr sz="2000" spc="-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Administrators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can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leave,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funding</a:t>
            </a:r>
            <a:r>
              <a:rPr sz="20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issues,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5C666F"/>
                </a:solidFill>
                <a:latin typeface="Calibri"/>
                <a:cs typeface="Calibri"/>
              </a:rPr>
              <a:t>etc.)</a:t>
            </a:r>
            <a:endParaRPr sz="20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469265" algn="l"/>
              </a:tabLst>
            </a:pP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Every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5C666F"/>
                </a:solidFill>
                <a:latin typeface="Calibri"/>
                <a:cs typeface="Calibri"/>
              </a:rPr>
              <a:t>is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too</a:t>
            </a:r>
            <a:r>
              <a:rPr sz="2000" spc="3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frequent;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need</a:t>
            </a:r>
            <a:r>
              <a:rPr sz="2000" spc="3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some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consistency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5C666F"/>
                </a:solidFill>
                <a:latin typeface="Calibri"/>
                <a:cs typeface="Calibri"/>
              </a:rPr>
              <a:t>help</a:t>
            </a:r>
            <a:endParaRPr sz="2000">
              <a:latin typeface="Calibri"/>
              <a:cs typeface="Calibri"/>
            </a:endParaRPr>
          </a:p>
          <a:p>
            <a:pPr marL="469900" algn="just">
              <a:lnSpc>
                <a:spcPct val="100000"/>
              </a:lnSpc>
            </a:pP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educators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keep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track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progress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more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meaningfully.</a:t>
            </a:r>
            <a:endParaRPr sz="20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469265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single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might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an</a:t>
            </a:r>
            <a:r>
              <a:rPr sz="2000" spc="3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anomaly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not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accurate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5C666F"/>
                </a:solidFill>
                <a:latin typeface="Calibri"/>
                <a:cs typeface="Calibri"/>
              </a:rPr>
              <a:t>data</a:t>
            </a:r>
            <a:endParaRPr sz="20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469265" algn="l"/>
                <a:tab pos="7138034" algn="l"/>
              </a:tabLst>
            </a:pP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Is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there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monetary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cost</a:t>
            </a:r>
            <a:r>
              <a:rPr sz="2000" spc="3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establish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or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raise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targets?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	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Will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40" dirty="0">
                <a:solidFill>
                  <a:srgbClr val="5C666F"/>
                </a:solidFill>
                <a:latin typeface="Calibri"/>
                <a:cs typeface="Calibri"/>
              </a:rPr>
              <a:t>it</a:t>
            </a:r>
            <a:endParaRPr sz="2000">
              <a:latin typeface="Calibri"/>
              <a:cs typeface="Calibri"/>
            </a:endParaRPr>
          </a:p>
          <a:p>
            <a:pPr marL="469900" marR="5080" algn="just">
              <a:lnSpc>
                <a:spcPct val="100000"/>
              </a:lnSpc>
            </a:pPr>
            <a:r>
              <a:rPr sz="2000" spc="80" dirty="0">
                <a:solidFill>
                  <a:srgbClr val="5C666F"/>
                </a:solidFill>
                <a:latin typeface="Calibri"/>
                <a:cs typeface="Calibri"/>
              </a:rPr>
              <a:t>take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different/more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people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monitor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determine </a:t>
            </a:r>
            <a:r>
              <a:rPr sz="2000" spc="65" dirty="0">
                <a:solidFill>
                  <a:srgbClr val="5C666F"/>
                </a:solidFill>
                <a:latin typeface="Calibri"/>
                <a:cs typeface="Calibri"/>
              </a:rPr>
              <a:t>if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they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5C666F"/>
                </a:solidFill>
                <a:latin typeface="Calibri"/>
                <a:cs typeface="Calibri"/>
              </a:rPr>
              <a:t>are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meeting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their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goals?</a:t>
            </a:r>
            <a:endParaRPr sz="2000">
              <a:latin typeface="Calibri"/>
              <a:cs typeface="Calibri"/>
            </a:endParaRPr>
          </a:p>
          <a:p>
            <a:pPr marL="469900" marR="305435" indent="-457200" algn="just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469900" algn="l"/>
              </a:tabLst>
            </a:pP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Raising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every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creates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moving</a:t>
            </a:r>
            <a:r>
              <a:rPr sz="2000" spc="3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target;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55" dirty="0">
                <a:solidFill>
                  <a:srgbClr val="5C666F"/>
                </a:solidFill>
                <a:latin typeface="Calibri"/>
                <a:cs typeface="Calibri"/>
              </a:rPr>
              <a:t>2-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3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years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allows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adjustments,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investigation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into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research,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5C666F"/>
                </a:solidFill>
                <a:latin typeface="Calibri"/>
                <a:cs typeface="Calibri"/>
              </a:rPr>
              <a:t>etc.</a:t>
            </a:r>
            <a:endParaRPr sz="2000">
              <a:latin typeface="Calibri"/>
              <a:cs typeface="Calibri"/>
            </a:endParaRPr>
          </a:p>
          <a:p>
            <a:pPr marL="469900" marR="859155" indent="-457200" algn="just">
              <a:lnSpc>
                <a:spcPct val="100000"/>
              </a:lnSpc>
              <a:spcBef>
                <a:spcPts val="484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469900" algn="l"/>
              </a:tabLst>
            </a:pPr>
            <a:r>
              <a:rPr sz="2000" spc="155" dirty="0">
                <a:solidFill>
                  <a:srgbClr val="5C666F"/>
                </a:solidFill>
                <a:latin typeface="Calibri"/>
                <a:cs typeface="Calibri"/>
              </a:rPr>
              <a:t>2-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3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years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5C666F"/>
                </a:solidFill>
                <a:latin typeface="Calibri"/>
                <a:cs typeface="Calibri"/>
              </a:rPr>
              <a:t>is</a:t>
            </a:r>
            <a:r>
              <a:rPr sz="2000" spc="3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preferable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so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30" dirty="0">
                <a:solidFill>
                  <a:srgbClr val="5C666F"/>
                </a:solidFill>
                <a:latin typeface="Calibri"/>
                <a:cs typeface="Calibri"/>
              </a:rPr>
              <a:t>schools/districts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can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seriously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engage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55" dirty="0">
                <a:solidFill>
                  <a:srgbClr val="5C666F"/>
                </a:solidFill>
                <a:latin typeface="Calibri"/>
                <a:cs typeface="Calibri"/>
              </a:rPr>
              <a:t>long-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term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UIP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planning</a:t>
            </a:r>
            <a:r>
              <a:rPr sz="20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not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constantly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seeking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moving</a:t>
            </a:r>
            <a:r>
              <a:rPr sz="20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target.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t>16</a:t>
            </a:fld>
            <a:endParaRPr spc="-25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5F2F0F1B-E3E5-76C7-F6CE-15184C272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Frequency of raising targets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79269" y="407492"/>
            <a:ext cx="4857369" cy="427024"/>
          </a:xfrm>
          <a:prstGeom prst="rect">
            <a:avLst/>
          </a:prstGeom>
        </p:spPr>
      </p:pic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663651" y="1233677"/>
            <a:ext cx="7705090" cy="4252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101600" indent="-274320">
              <a:lnSpc>
                <a:spcPct val="100000"/>
              </a:lnSpc>
              <a:spcBef>
                <a:spcPts val="105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286385" algn="l"/>
              </a:tabLst>
            </a:pP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Prefer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median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scale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score</a:t>
            </a:r>
            <a:r>
              <a:rPr sz="2000" spc="3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mean.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smaller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Ns,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median </a:t>
            </a:r>
            <a:r>
              <a:rPr sz="2000" spc="65" dirty="0">
                <a:solidFill>
                  <a:srgbClr val="5C666F"/>
                </a:solidFill>
                <a:latin typeface="Calibri"/>
                <a:cs typeface="Calibri"/>
              </a:rPr>
              <a:t>is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0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better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measure;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5C666F"/>
                </a:solidFill>
                <a:latin typeface="Calibri"/>
                <a:cs typeface="Calibri"/>
              </a:rPr>
              <a:t>few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50" dirty="0">
                <a:solidFill>
                  <a:srgbClr val="5C666F"/>
                </a:solidFill>
                <a:latin typeface="Calibri"/>
                <a:cs typeface="Calibri"/>
              </a:rPr>
              <a:t>under-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performing</a:t>
            </a:r>
            <a:r>
              <a:rPr sz="20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endParaRPr sz="20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</a:pP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group</a:t>
            </a:r>
            <a:r>
              <a:rPr sz="20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5C666F"/>
                </a:solidFill>
                <a:latin typeface="Calibri"/>
                <a:cs typeface="Calibri"/>
              </a:rPr>
              <a:t>25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can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distort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mean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hide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an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effective</a:t>
            </a:r>
            <a:endParaRPr sz="20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</a:pP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program</a:t>
            </a:r>
            <a:endParaRPr sz="2000">
              <a:latin typeface="Calibri"/>
              <a:cs typeface="Calibri"/>
            </a:endParaRPr>
          </a:p>
          <a:p>
            <a:pPr marL="286385" marR="784860" indent="-274320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286385" algn="l"/>
              </a:tabLst>
            </a:pP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Proficiency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standards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articulate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what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expect</a:t>
            </a:r>
            <a:r>
              <a:rPr sz="20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every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student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should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know/be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able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do.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Our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accountability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systems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must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indexed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these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standards.</a:t>
            </a:r>
            <a:endParaRPr sz="2000">
              <a:latin typeface="Calibri"/>
              <a:cs typeface="Calibri"/>
            </a:endParaRPr>
          </a:p>
          <a:p>
            <a:pPr marL="607060" marR="36195" lvl="1" indent="-274955">
              <a:lnSpc>
                <a:spcPct val="100000"/>
              </a:lnSpc>
              <a:spcBef>
                <a:spcPts val="440"/>
              </a:spcBef>
              <a:buClr>
                <a:srgbClr val="FFC746"/>
              </a:buClr>
              <a:buSzPct val="108333"/>
              <a:buFont typeface="Wingdings"/>
              <a:buChar char=""/>
              <a:tabLst>
                <a:tab pos="607060" algn="l"/>
              </a:tabLst>
            </a:pP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Basing</a:t>
            </a:r>
            <a:r>
              <a:rPr sz="18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18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18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5C666F"/>
                </a:solidFill>
                <a:latin typeface="Calibri"/>
                <a:cs typeface="Calibri"/>
              </a:rPr>
              <a:t>mean</a:t>
            </a:r>
            <a:r>
              <a:rPr sz="1800" spc="2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5C666F"/>
                </a:solidFill>
                <a:latin typeface="Calibri"/>
                <a:cs typeface="Calibri"/>
              </a:rPr>
              <a:t>scores</a:t>
            </a:r>
            <a:r>
              <a:rPr sz="18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5C666F"/>
                </a:solidFill>
                <a:latin typeface="Calibri"/>
                <a:cs typeface="Calibri"/>
              </a:rPr>
              <a:t>allows</a:t>
            </a:r>
            <a:r>
              <a:rPr sz="18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85" dirty="0">
                <a:solidFill>
                  <a:srgbClr val="5C666F"/>
                </a:solidFill>
                <a:latin typeface="Calibri"/>
                <a:cs typeface="Calibri"/>
              </a:rPr>
              <a:t>under-</a:t>
            </a:r>
            <a:r>
              <a:rPr sz="1800" spc="75" dirty="0">
                <a:solidFill>
                  <a:srgbClr val="5C666F"/>
                </a:solidFill>
                <a:latin typeface="Calibri"/>
                <a:cs typeface="Calibri"/>
              </a:rPr>
              <a:t>performing</a:t>
            </a:r>
            <a:r>
              <a:rPr sz="18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18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5C666F"/>
                </a:solidFill>
                <a:latin typeface="Calibri"/>
                <a:cs typeface="Calibri"/>
              </a:rPr>
              <a:t>in </a:t>
            </a:r>
            <a:r>
              <a:rPr sz="1800" spc="85" dirty="0">
                <a:solidFill>
                  <a:srgbClr val="5C666F"/>
                </a:solidFill>
                <a:latin typeface="Calibri"/>
                <a:cs typeface="Calibri"/>
              </a:rPr>
              <a:t>high-</a:t>
            </a:r>
            <a:r>
              <a:rPr sz="1800" spc="75" dirty="0">
                <a:solidFill>
                  <a:srgbClr val="5C666F"/>
                </a:solidFill>
                <a:latin typeface="Calibri"/>
                <a:cs typeface="Calibri"/>
              </a:rPr>
              <a:t>performing</a:t>
            </a:r>
            <a:r>
              <a:rPr sz="18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5C666F"/>
                </a:solidFill>
                <a:latin typeface="Calibri"/>
                <a:cs typeface="Calibri"/>
              </a:rPr>
              <a:t>schools/districts</a:t>
            </a:r>
            <a:r>
              <a:rPr sz="1800" spc="3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1800" spc="229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5C666F"/>
                </a:solidFill>
                <a:latin typeface="Calibri"/>
                <a:cs typeface="Calibri"/>
              </a:rPr>
              <a:t>slip</a:t>
            </a:r>
            <a:r>
              <a:rPr sz="18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5C666F"/>
                </a:solidFill>
                <a:latin typeface="Calibri"/>
                <a:cs typeface="Calibri"/>
              </a:rPr>
              <a:t>through</a:t>
            </a:r>
            <a:r>
              <a:rPr sz="18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18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5C666F"/>
                </a:solidFill>
                <a:latin typeface="Calibri"/>
                <a:cs typeface="Calibri"/>
              </a:rPr>
              <a:t>cracks.</a:t>
            </a:r>
            <a:endParaRPr sz="1800">
              <a:latin typeface="Calibri"/>
              <a:cs typeface="Calibri"/>
            </a:endParaRPr>
          </a:p>
          <a:p>
            <a:pPr marL="607060" marR="5080" lvl="1" indent="-274955">
              <a:lnSpc>
                <a:spcPct val="100000"/>
              </a:lnSpc>
              <a:spcBef>
                <a:spcPts val="434"/>
              </a:spcBef>
              <a:buClr>
                <a:srgbClr val="FFC746"/>
              </a:buClr>
              <a:buSzPct val="108333"/>
              <a:buFont typeface="Wingdings"/>
              <a:buChar char=""/>
              <a:tabLst>
                <a:tab pos="607060" algn="l"/>
              </a:tabLst>
            </a:pPr>
            <a:r>
              <a:rPr sz="1800" spc="65" dirty="0">
                <a:solidFill>
                  <a:srgbClr val="5C666F"/>
                </a:solidFill>
                <a:latin typeface="Calibri"/>
                <a:cs typeface="Calibri"/>
              </a:rPr>
              <a:t>Despite</a:t>
            </a:r>
            <a:r>
              <a:rPr sz="18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5C666F"/>
                </a:solidFill>
                <a:latin typeface="Calibri"/>
                <a:cs typeface="Calibri"/>
              </a:rPr>
              <a:t>mean’s</a:t>
            </a:r>
            <a:r>
              <a:rPr sz="18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5C666F"/>
                </a:solidFill>
                <a:latin typeface="Calibri"/>
                <a:cs typeface="Calibri"/>
              </a:rPr>
              <a:t>greater</a:t>
            </a:r>
            <a:r>
              <a:rPr sz="18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80" dirty="0">
                <a:solidFill>
                  <a:srgbClr val="5C666F"/>
                </a:solidFill>
                <a:latin typeface="Calibri"/>
                <a:cs typeface="Calibri"/>
              </a:rPr>
              <a:t>sensitivity</a:t>
            </a:r>
            <a:r>
              <a:rPr sz="18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1800" spc="229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small</a:t>
            </a:r>
            <a:r>
              <a:rPr sz="18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changes,</a:t>
            </a:r>
            <a:r>
              <a:rPr sz="18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5C666F"/>
                </a:solidFill>
                <a:latin typeface="Calibri"/>
                <a:cs typeface="Calibri"/>
              </a:rPr>
              <a:t>cannot</a:t>
            </a:r>
            <a:r>
              <a:rPr sz="18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5C666F"/>
                </a:solidFill>
                <a:latin typeface="Calibri"/>
                <a:cs typeface="Calibri"/>
              </a:rPr>
              <a:t>support </a:t>
            </a:r>
            <a:r>
              <a:rPr sz="1800" spc="65" dirty="0">
                <a:solidFill>
                  <a:srgbClr val="5C666F"/>
                </a:solidFill>
                <a:latin typeface="Calibri"/>
                <a:cs typeface="Calibri"/>
              </a:rPr>
              <a:t>their</a:t>
            </a:r>
            <a:r>
              <a:rPr sz="18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5C666F"/>
                </a:solidFill>
                <a:latin typeface="Calibri"/>
                <a:cs typeface="Calibri"/>
              </a:rPr>
              <a:t>exclusive</a:t>
            </a:r>
            <a:r>
              <a:rPr sz="18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5C666F"/>
                </a:solidFill>
                <a:latin typeface="Calibri"/>
                <a:cs typeface="Calibri"/>
              </a:rPr>
              <a:t>use</a:t>
            </a:r>
            <a:r>
              <a:rPr sz="18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6F"/>
                </a:solidFill>
                <a:latin typeface="Calibri"/>
                <a:cs typeface="Calibri"/>
              </a:rPr>
              <a:t>as</a:t>
            </a:r>
            <a:r>
              <a:rPr sz="1800" spc="2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5C666F"/>
                </a:solidFill>
                <a:latin typeface="Calibri"/>
                <a:cs typeface="Calibri"/>
              </a:rPr>
              <a:t>primary</a:t>
            </a:r>
            <a:r>
              <a:rPr sz="18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5" dirty="0">
                <a:solidFill>
                  <a:srgbClr val="5C666F"/>
                </a:solidFill>
                <a:latin typeface="Calibri"/>
                <a:cs typeface="Calibri"/>
              </a:rPr>
              <a:t>accountability</a:t>
            </a:r>
            <a:r>
              <a:rPr sz="18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measure.</a:t>
            </a:r>
            <a:r>
              <a:rPr sz="18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5" dirty="0">
                <a:solidFill>
                  <a:srgbClr val="5C666F"/>
                </a:solidFill>
                <a:latin typeface="Calibri"/>
                <a:cs typeface="Calibri"/>
              </a:rPr>
              <a:t>Means</a:t>
            </a:r>
            <a:r>
              <a:rPr sz="18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5C666F"/>
                </a:solidFill>
                <a:latin typeface="Calibri"/>
                <a:cs typeface="Calibri"/>
              </a:rPr>
              <a:t>could </a:t>
            </a:r>
            <a:r>
              <a:rPr sz="180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18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5C666F"/>
                </a:solidFill>
                <a:latin typeface="Calibri"/>
                <a:cs typeface="Calibri"/>
              </a:rPr>
              <a:t>used</a:t>
            </a:r>
            <a:r>
              <a:rPr sz="18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18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conjunction</a:t>
            </a:r>
            <a:r>
              <a:rPr sz="18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18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proficiency</a:t>
            </a:r>
            <a:r>
              <a:rPr sz="18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5C666F"/>
                </a:solidFill>
                <a:latin typeface="Calibri"/>
                <a:cs typeface="Calibri"/>
              </a:rPr>
              <a:t>rates</a:t>
            </a:r>
            <a:r>
              <a:rPr sz="18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18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balance</a:t>
            </a:r>
            <a:r>
              <a:rPr sz="1800" spc="4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50" dirty="0">
                <a:solidFill>
                  <a:srgbClr val="5C666F"/>
                </a:solidFill>
                <a:latin typeface="Calibri"/>
                <a:cs typeface="Calibri"/>
              </a:rPr>
              <a:t>small </a:t>
            </a:r>
            <a:r>
              <a:rPr sz="1800" spc="75" dirty="0">
                <a:solidFill>
                  <a:srgbClr val="5C666F"/>
                </a:solidFill>
                <a:latin typeface="Calibri"/>
                <a:cs typeface="Calibri"/>
              </a:rPr>
              <a:t>improvements</a:t>
            </a:r>
            <a:r>
              <a:rPr sz="18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1800" spc="2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performance</a:t>
            </a:r>
            <a:r>
              <a:rPr sz="18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18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18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imperative</a:t>
            </a:r>
            <a:r>
              <a:rPr sz="18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5C666F"/>
                </a:solidFill>
                <a:latin typeface="Calibri"/>
                <a:cs typeface="Calibri"/>
              </a:rPr>
              <a:t>that</a:t>
            </a:r>
            <a:r>
              <a:rPr sz="1800" spc="2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60" dirty="0">
                <a:solidFill>
                  <a:srgbClr val="5C666F"/>
                </a:solidFill>
                <a:latin typeface="Calibri"/>
                <a:cs typeface="Calibri"/>
              </a:rPr>
              <a:t>schools</a:t>
            </a:r>
            <a:endParaRPr sz="1800">
              <a:latin typeface="Calibri"/>
              <a:cs typeface="Calibri"/>
            </a:endParaRPr>
          </a:p>
          <a:p>
            <a:pPr marL="607060">
              <a:lnSpc>
                <a:spcPct val="100000"/>
              </a:lnSpc>
            </a:pPr>
            <a:r>
              <a:rPr sz="1800" spc="70" dirty="0">
                <a:solidFill>
                  <a:srgbClr val="5C666F"/>
                </a:solidFill>
                <a:latin typeface="Calibri"/>
                <a:cs typeface="Calibri"/>
              </a:rPr>
              <a:t>serve</a:t>
            </a:r>
            <a:r>
              <a:rPr sz="1800" spc="2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800" spc="55" dirty="0">
                <a:solidFill>
                  <a:srgbClr val="5C666F"/>
                </a:solidFill>
                <a:latin typeface="Calibri"/>
                <a:cs typeface="Calibri"/>
              </a:rPr>
              <a:t>all</a:t>
            </a:r>
            <a:r>
              <a:rPr sz="18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1600" spc="65" dirty="0">
                <a:solidFill>
                  <a:srgbClr val="5C666F"/>
                </a:solidFill>
                <a:latin typeface="Calibri"/>
                <a:cs typeface="Calibri"/>
              </a:rPr>
              <a:t>students.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t>17</a:t>
            </a:fld>
            <a:endParaRPr spc="-25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D35BC1-76B9-B1C9-472C-E51731D65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Mean score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8141" y="194513"/>
              <a:ext cx="7853045" cy="42702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86891" y="621537"/>
              <a:ext cx="6935470" cy="426720"/>
            </a:xfrm>
            <a:prstGeom prst="rect">
              <a:avLst/>
            </a:prstGeom>
          </p:spPr>
        </p:pic>
      </p:grp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233677"/>
            <a:ext cx="8220075" cy="50260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105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286385" algn="l"/>
              </a:tabLst>
            </a:pPr>
            <a:r>
              <a:rPr sz="2000" spc="150" dirty="0">
                <a:solidFill>
                  <a:srgbClr val="5C666F"/>
                </a:solidFill>
                <a:latin typeface="Calibri"/>
                <a:cs typeface="Calibri"/>
              </a:rPr>
              <a:t>Long-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term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goals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terms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percentiles</a:t>
            </a:r>
            <a:r>
              <a:rPr sz="2000" spc="3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5C666F"/>
                </a:solidFill>
                <a:latin typeface="Calibri"/>
                <a:cs typeface="Calibri"/>
              </a:rPr>
              <a:t>are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not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commensurate</a:t>
            </a:r>
            <a:endParaRPr sz="2000">
              <a:latin typeface="Calibri"/>
              <a:cs typeface="Calibri"/>
            </a:endParaRPr>
          </a:p>
          <a:p>
            <a:pPr marL="286385" marR="5080">
              <a:lnSpc>
                <a:spcPct val="100000"/>
              </a:lnSpc>
            </a:pP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belief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that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Colorado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proficiency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standards</a:t>
            </a:r>
            <a:r>
              <a:rPr sz="2000" spc="3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articulate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the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content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all</a:t>
            </a:r>
            <a:r>
              <a:rPr sz="20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need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5C666F"/>
                </a:solidFill>
                <a:latin typeface="Calibri"/>
                <a:cs typeface="Calibri"/>
              </a:rPr>
              <a:t>master.</a:t>
            </a:r>
            <a:r>
              <a:rPr sz="2000" spc="3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It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masks</a:t>
            </a:r>
            <a:r>
              <a:rPr sz="2000" spc="3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how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5C666F"/>
                </a:solidFill>
                <a:latin typeface="Calibri"/>
                <a:cs typeface="Calibri"/>
              </a:rPr>
              <a:t>far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system </a:t>
            </a:r>
            <a:r>
              <a:rPr sz="2000" spc="65" dirty="0">
                <a:solidFill>
                  <a:srgbClr val="5C666F"/>
                </a:solidFill>
                <a:latin typeface="Calibri"/>
                <a:cs typeface="Calibri"/>
              </a:rPr>
              <a:t>is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from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educating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all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students.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need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examine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historical</a:t>
            </a:r>
            <a:endParaRPr sz="2000">
              <a:latin typeface="Calibri"/>
              <a:cs typeface="Calibri"/>
            </a:endParaRPr>
          </a:p>
          <a:p>
            <a:pPr marL="286385" marR="166370">
              <a:lnSpc>
                <a:spcPct val="100000"/>
              </a:lnSpc>
            </a:pP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data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5C666F"/>
                </a:solidFill>
                <a:latin typeface="Calibri"/>
                <a:cs typeface="Calibri"/>
              </a:rPr>
              <a:t>set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ambitious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5" dirty="0">
                <a:solidFill>
                  <a:srgbClr val="5C666F"/>
                </a:solidFill>
                <a:latin typeface="Calibri"/>
                <a:cs typeface="Calibri"/>
              </a:rPr>
              <a:t>yet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attainable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targets,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but</a:t>
            </a:r>
            <a:r>
              <a:rPr sz="2000" spc="4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need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35" dirty="0">
                <a:solidFill>
                  <a:srgbClr val="5C666F"/>
                </a:solidFill>
                <a:latin typeface="Calibri"/>
                <a:cs typeface="Calibri"/>
              </a:rPr>
              <a:t>to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grounded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000" spc="3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student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proficiency.</a:t>
            </a:r>
            <a:endParaRPr sz="2000">
              <a:latin typeface="Calibri"/>
              <a:cs typeface="Calibri"/>
            </a:endParaRPr>
          </a:p>
          <a:p>
            <a:pPr marL="286385" marR="120650" indent="-274320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286385" algn="l"/>
              </a:tabLst>
            </a:pP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have</a:t>
            </a:r>
            <a:r>
              <a:rPr sz="20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come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full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circle</a:t>
            </a:r>
            <a:r>
              <a:rPr sz="2000" spc="3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appear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recreating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AYP,</a:t>
            </a:r>
            <a:r>
              <a:rPr sz="2000" spc="3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5C666F"/>
                </a:solidFill>
                <a:latin typeface="Calibri"/>
                <a:cs typeface="Calibri"/>
              </a:rPr>
              <a:t>a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metric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scaled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scores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rather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than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"theoretical</a:t>
            </a:r>
            <a:r>
              <a:rPr sz="2000" spc="3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criteria,"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which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came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from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educators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who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reviewed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0" dirty="0">
                <a:solidFill>
                  <a:srgbClr val="5C666F"/>
                </a:solidFill>
                <a:latin typeface="Calibri"/>
                <a:cs typeface="Calibri"/>
              </a:rPr>
              <a:t>state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assessments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endParaRPr sz="2000">
              <a:latin typeface="Calibri"/>
              <a:cs typeface="Calibri"/>
            </a:endParaRPr>
          </a:p>
          <a:p>
            <a:pPr marL="286385" marR="5080">
              <a:lnSpc>
                <a:spcPct val="100000"/>
              </a:lnSpc>
            </a:pP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defined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40" dirty="0">
                <a:solidFill>
                  <a:srgbClr val="5C666F"/>
                </a:solidFill>
                <a:latin typeface="Calibri"/>
                <a:cs typeface="Calibri"/>
              </a:rPr>
              <a:t>grade-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level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expectations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based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their</a:t>
            </a:r>
            <a:r>
              <a:rPr sz="2000" spc="3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expertise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around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content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standards.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If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accountability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system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does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not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fully</a:t>
            </a:r>
            <a:endParaRPr sz="20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</a:pP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reference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meeting</a:t>
            </a:r>
            <a:r>
              <a:rPr sz="2000" spc="3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expectations,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we</a:t>
            </a:r>
            <a:r>
              <a:rPr sz="20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ignore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endParaRPr sz="2000">
              <a:latin typeface="Calibri"/>
              <a:cs typeface="Calibri"/>
            </a:endParaRPr>
          </a:p>
          <a:p>
            <a:pPr marL="286385" marR="699135">
              <a:lnSpc>
                <a:spcPct val="100000"/>
              </a:lnSpc>
              <a:spcBef>
                <a:spcPts val="5"/>
              </a:spcBef>
            </a:pPr>
            <a:r>
              <a:rPr sz="2000" spc="125" dirty="0">
                <a:solidFill>
                  <a:srgbClr val="5C666F"/>
                </a:solidFill>
                <a:latin typeface="Calibri"/>
                <a:cs typeface="Calibri"/>
              </a:rPr>
              <a:t>contribution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educators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and</a:t>
            </a:r>
            <a:r>
              <a:rPr sz="2000" spc="35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rely</a:t>
            </a:r>
            <a:r>
              <a:rPr sz="20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statisticians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3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create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metrics</a:t>
            </a:r>
            <a:r>
              <a:rPr sz="20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that</a:t>
            </a:r>
            <a:r>
              <a:rPr sz="2000" spc="3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define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achievement.</a:t>
            </a:r>
            <a:endParaRPr sz="2000">
              <a:latin typeface="Calibri"/>
              <a:cs typeface="Calibri"/>
            </a:endParaRPr>
          </a:p>
          <a:p>
            <a:pPr marL="286385" marR="52069" indent="-274320">
              <a:lnSpc>
                <a:spcPct val="100000"/>
              </a:lnSpc>
              <a:spcBef>
                <a:spcPts val="480"/>
              </a:spcBef>
              <a:buClr>
                <a:srgbClr val="478AC8"/>
              </a:buClr>
              <a:buSzPct val="110000"/>
              <a:buFont typeface="Wingdings"/>
              <a:buChar char=""/>
              <a:tabLst>
                <a:tab pos="286385" algn="l"/>
                <a:tab pos="2652395" algn="l"/>
              </a:tabLst>
            </a:pP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There</a:t>
            </a:r>
            <a:r>
              <a:rPr sz="20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should</a:t>
            </a:r>
            <a:r>
              <a:rPr sz="20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2000" spc="30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80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95" dirty="0">
                <a:solidFill>
                  <a:srgbClr val="5C666F"/>
                </a:solidFill>
                <a:latin typeface="Calibri"/>
                <a:cs typeface="Calibri"/>
              </a:rPr>
              <a:t>how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many</a:t>
            </a:r>
            <a:r>
              <a:rPr sz="20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reach</a:t>
            </a:r>
            <a:r>
              <a:rPr sz="20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4" dirty="0">
                <a:solidFill>
                  <a:srgbClr val="5C666F"/>
                </a:solidFill>
                <a:latin typeface="Calibri"/>
                <a:cs typeface="Calibri"/>
              </a:rPr>
              <a:t>proficiency along</a:t>
            </a:r>
            <a:r>
              <a:rPr sz="20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with</a:t>
            </a:r>
            <a:r>
              <a:rPr sz="2000" spc="3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means.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	</a:t>
            </a:r>
            <a:r>
              <a:rPr sz="2000" spc="110" dirty="0">
                <a:solidFill>
                  <a:srgbClr val="5C666F"/>
                </a:solidFill>
                <a:latin typeface="Calibri"/>
                <a:cs typeface="Calibri"/>
              </a:rPr>
              <a:t>Both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0" dirty="0">
                <a:solidFill>
                  <a:srgbClr val="5C666F"/>
                </a:solidFill>
                <a:latin typeface="Calibri"/>
                <a:cs typeface="Calibri"/>
              </a:rPr>
              <a:t>must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20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20" dirty="0">
                <a:solidFill>
                  <a:srgbClr val="5C666F"/>
                </a:solidFill>
                <a:latin typeface="Calibri"/>
                <a:cs typeface="Calibri"/>
              </a:rPr>
              <a:t>reported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105" dirty="0">
                <a:solidFill>
                  <a:srgbClr val="5C666F"/>
                </a:solidFill>
                <a:latin typeface="Calibri"/>
                <a:cs typeface="Calibri"/>
              </a:rPr>
              <a:t>annually.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t>18</a:t>
            </a:fld>
            <a:endParaRPr spc="-25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D9FF4EB-ADCF-E443-B188-FC3733405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Percentile ranks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92401" y="407492"/>
            <a:ext cx="5021072" cy="427024"/>
          </a:xfrm>
          <a:prstGeom prst="rect">
            <a:avLst/>
          </a:prstGeom>
        </p:spPr>
      </p:pic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235202"/>
            <a:ext cx="8211820" cy="5003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indent="-273685">
              <a:lnSpc>
                <a:spcPct val="100000"/>
              </a:lnSpc>
              <a:spcBef>
                <a:spcPts val="100"/>
              </a:spcBef>
              <a:buClr>
                <a:srgbClr val="478AC8"/>
              </a:buClr>
              <a:buSzPct val="108333"/>
              <a:buFont typeface="Wingdings"/>
              <a:buChar char=""/>
              <a:tabLst>
                <a:tab pos="286385" algn="l"/>
              </a:tabLst>
            </a:pPr>
            <a:r>
              <a:rPr sz="1800" dirty="0">
                <a:latin typeface="Calibri"/>
                <a:cs typeface="Calibri"/>
              </a:rPr>
              <a:t>We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want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high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standards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for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all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groups</a:t>
            </a:r>
            <a:r>
              <a:rPr sz="1800" spc="37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during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the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interim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period.</a:t>
            </a:r>
            <a:endParaRPr sz="18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</a:pPr>
            <a:r>
              <a:rPr sz="1800" spc="120" dirty="0">
                <a:latin typeface="Calibri"/>
                <a:cs typeface="Calibri"/>
              </a:rPr>
              <a:t>Setting</a:t>
            </a:r>
            <a:r>
              <a:rPr sz="1800" spc="28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lower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100" dirty="0">
                <a:latin typeface="Calibri"/>
                <a:cs typeface="Calibri"/>
              </a:rPr>
              <a:t>bars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for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some</a:t>
            </a:r>
            <a:r>
              <a:rPr sz="1800" spc="28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groups</a:t>
            </a:r>
            <a:r>
              <a:rPr sz="1800" spc="28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sends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the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wrong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message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and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may</a:t>
            </a:r>
            <a:endParaRPr sz="18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</a:pPr>
            <a:r>
              <a:rPr sz="1800" spc="120" dirty="0">
                <a:latin typeface="Calibri"/>
                <a:cs typeface="Calibri"/>
              </a:rPr>
              <a:t>encourage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“</a:t>
            </a:r>
            <a:r>
              <a:rPr sz="1800" spc="-254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hockey</a:t>
            </a:r>
            <a:r>
              <a:rPr sz="1800" spc="28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stick”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effect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at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the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end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(spending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45" dirty="0">
                <a:latin typeface="Calibri"/>
                <a:cs typeface="Calibri"/>
              </a:rPr>
              <a:t>on</a:t>
            </a:r>
            <a:endParaRPr sz="18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</a:pPr>
            <a:r>
              <a:rPr sz="1800" spc="130" dirty="0">
                <a:latin typeface="Calibri"/>
                <a:cs typeface="Calibri"/>
              </a:rPr>
              <a:t>consequences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65" dirty="0">
                <a:latin typeface="Calibri"/>
                <a:cs typeface="Calibri"/>
              </a:rPr>
              <a:t>of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not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meeting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interim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targets</a:t>
            </a:r>
            <a:r>
              <a:rPr sz="1800" spc="-17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).</a:t>
            </a:r>
            <a:endParaRPr sz="1800">
              <a:latin typeface="Calibri"/>
              <a:cs typeface="Calibri"/>
            </a:endParaRPr>
          </a:p>
          <a:p>
            <a:pPr marL="286385" marR="88900" indent="-274320">
              <a:lnSpc>
                <a:spcPct val="100000"/>
              </a:lnSpc>
              <a:spcBef>
                <a:spcPts val="430"/>
              </a:spcBef>
              <a:buClr>
                <a:srgbClr val="478AC8"/>
              </a:buClr>
              <a:buSzPct val="108333"/>
              <a:buFont typeface="Wingdings"/>
              <a:buChar char=""/>
              <a:tabLst>
                <a:tab pos="286385" algn="l"/>
              </a:tabLst>
            </a:pPr>
            <a:r>
              <a:rPr sz="1800" spc="130" dirty="0">
                <a:latin typeface="Calibri"/>
                <a:cs typeface="Calibri"/>
              </a:rPr>
              <a:t>Communicating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expectations</a:t>
            </a:r>
            <a:r>
              <a:rPr sz="1800" spc="28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to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the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general</a:t>
            </a:r>
            <a:r>
              <a:rPr sz="1800" spc="26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public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is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crucial;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keep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it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45" dirty="0">
                <a:latin typeface="Calibri"/>
                <a:cs typeface="Calibri"/>
              </a:rPr>
              <a:t>as </a:t>
            </a:r>
            <a:r>
              <a:rPr sz="1800" spc="120" dirty="0">
                <a:latin typeface="Calibri"/>
                <a:cs typeface="Calibri"/>
              </a:rPr>
              <a:t>simple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as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possible</a:t>
            </a:r>
            <a:endParaRPr sz="1800">
              <a:latin typeface="Calibri"/>
              <a:cs typeface="Calibri"/>
            </a:endParaRPr>
          </a:p>
          <a:p>
            <a:pPr marL="286385" indent="-273685">
              <a:lnSpc>
                <a:spcPct val="100000"/>
              </a:lnSpc>
              <a:spcBef>
                <a:spcPts val="434"/>
              </a:spcBef>
              <a:buClr>
                <a:srgbClr val="478AC8"/>
              </a:buClr>
              <a:buSzPct val="108333"/>
              <a:buFont typeface="Wingdings"/>
              <a:buChar char=""/>
              <a:tabLst>
                <a:tab pos="286385" algn="l"/>
                <a:tab pos="5693410" algn="l"/>
              </a:tabLst>
            </a:pPr>
            <a:r>
              <a:rPr sz="1800" dirty="0">
                <a:latin typeface="Calibri"/>
                <a:cs typeface="Calibri"/>
              </a:rPr>
              <a:t>We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are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all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trying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60" dirty="0">
                <a:latin typeface="Calibri"/>
                <a:cs typeface="Calibri"/>
              </a:rPr>
              <a:t>to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meet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95" dirty="0">
                <a:latin typeface="Calibri"/>
                <a:cs typeface="Calibri"/>
              </a:rPr>
              <a:t>the</a:t>
            </a:r>
            <a:r>
              <a:rPr sz="1800" spc="32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same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end</a:t>
            </a:r>
            <a:r>
              <a:rPr sz="1800" spc="31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targets.</a:t>
            </a:r>
            <a:r>
              <a:rPr sz="1800" dirty="0">
                <a:latin typeface="Calibri"/>
                <a:cs typeface="Calibri"/>
              </a:rPr>
              <a:t>	</a:t>
            </a:r>
            <a:r>
              <a:rPr sz="1800" spc="70" dirty="0">
                <a:latin typeface="Calibri"/>
                <a:cs typeface="Calibri"/>
              </a:rPr>
              <a:t>If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they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85" dirty="0">
                <a:latin typeface="Calibri"/>
                <a:cs typeface="Calibri"/>
              </a:rPr>
              <a:t>are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lowered</a:t>
            </a:r>
            <a:endParaRPr sz="1800">
              <a:latin typeface="Calibri"/>
              <a:cs typeface="Calibri"/>
            </a:endParaRPr>
          </a:p>
          <a:p>
            <a:pPr marL="286385">
              <a:lnSpc>
                <a:spcPct val="100000"/>
              </a:lnSpc>
            </a:pPr>
            <a:r>
              <a:rPr sz="1800" spc="114" dirty="0">
                <a:latin typeface="Calibri"/>
                <a:cs typeface="Calibri"/>
              </a:rPr>
              <a:t>based</a:t>
            </a:r>
            <a:r>
              <a:rPr sz="1800" spc="285" dirty="0">
                <a:latin typeface="Calibri"/>
                <a:cs typeface="Calibri"/>
              </a:rPr>
              <a:t> </a:t>
            </a:r>
            <a:r>
              <a:rPr sz="1800" spc="70" dirty="0">
                <a:latin typeface="Calibri"/>
                <a:cs typeface="Calibri"/>
              </a:rPr>
              <a:t>on</a:t>
            </a:r>
            <a:r>
              <a:rPr sz="1800" spc="315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starting</a:t>
            </a:r>
            <a:r>
              <a:rPr sz="1800" spc="280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point,</a:t>
            </a:r>
            <a:r>
              <a:rPr sz="1800" spc="290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some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would</a:t>
            </a:r>
            <a:r>
              <a:rPr sz="1800" spc="305" dirty="0">
                <a:latin typeface="Calibri"/>
                <a:cs typeface="Calibri"/>
              </a:rPr>
              <a:t> </a:t>
            </a:r>
            <a:r>
              <a:rPr sz="1800" spc="110" dirty="0">
                <a:latin typeface="Calibri"/>
                <a:cs typeface="Calibri"/>
              </a:rPr>
              <a:t>never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90" dirty="0">
                <a:latin typeface="Calibri"/>
                <a:cs typeface="Calibri"/>
              </a:rPr>
              <a:t>get</a:t>
            </a:r>
            <a:r>
              <a:rPr sz="1800" spc="29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there.</a:t>
            </a:r>
            <a:endParaRPr sz="1800">
              <a:latin typeface="Calibri"/>
              <a:cs typeface="Calibri"/>
            </a:endParaRPr>
          </a:p>
          <a:p>
            <a:pPr marL="286385" indent="-273685" algn="just">
              <a:lnSpc>
                <a:spcPct val="100000"/>
              </a:lnSpc>
              <a:spcBef>
                <a:spcPts val="434"/>
              </a:spcBef>
              <a:buClr>
                <a:srgbClr val="478AC8"/>
              </a:buClr>
              <a:buSzPct val="108333"/>
              <a:buFont typeface="Wingdings"/>
              <a:buChar char=""/>
              <a:tabLst>
                <a:tab pos="286385" algn="l"/>
              </a:tabLst>
            </a:pPr>
            <a:r>
              <a:rPr sz="1800" spc="125" dirty="0">
                <a:latin typeface="Calibri"/>
                <a:cs typeface="Calibri"/>
              </a:rPr>
              <a:t>Comments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spc="125" dirty="0">
                <a:latin typeface="Calibri"/>
                <a:cs typeface="Calibri"/>
              </a:rPr>
              <a:t>included</a:t>
            </a:r>
            <a:r>
              <a:rPr sz="1800" spc="300" dirty="0">
                <a:latin typeface="Calibri"/>
                <a:cs typeface="Calibri"/>
              </a:rPr>
              <a:t> </a:t>
            </a:r>
            <a:r>
              <a:rPr sz="1800" spc="120" dirty="0">
                <a:latin typeface="Calibri"/>
                <a:cs typeface="Calibri"/>
              </a:rPr>
              <a:t>setting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114" dirty="0">
                <a:latin typeface="Calibri"/>
                <a:cs typeface="Calibri"/>
              </a:rPr>
              <a:t>different</a:t>
            </a:r>
            <a:r>
              <a:rPr sz="1800" spc="27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long</a:t>
            </a:r>
            <a:r>
              <a:rPr sz="1800" spc="-1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-</a:t>
            </a:r>
            <a:r>
              <a:rPr sz="1800" spc="-250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term</a:t>
            </a:r>
            <a:r>
              <a:rPr sz="1800" spc="275" dirty="0">
                <a:latin typeface="Calibri"/>
                <a:cs typeface="Calibri"/>
              </a:rPr>
              <a:t> </a:t>
            </a:r>
            <a:r>
              <a:rPr sz="1800" spc="105" dirty="0">
                <a:latin typeface="Calibri"/>
                <a:cs typeface="Calibri"/>
              </a:rPr>
              <a:t>goals:</a:t>
            </a:r>
            <a:endParaRPr sz="1800">
              <a:latin typeface="Calibri"/>
              <a:cs typeface="Calibri"/>
            </a:endParaRPr>
          </a:p>
          <a:p>
            <a:pPr marL="605790" lvl="1" indent="-273685" algn="just">
              <a:lnSpc>
                <a:spcPct val="100000"/>
              </a:lnSpc>
              <a:spcBef>
                <a:spcPts val="400"/>
              </a:spcBef>
              <a:buClr>
                <a:srgbClr val="FFC746"/>
              </a:buClr>
              <a:buSzPct val="109375"/>
              <a:buFont typeface="Wingdings"/>
              <a:buChar char=""/>
              <a:tabLst>
                <a:tab pos="605790" algn="l"/>
              </a:tabLst>
            </a:pPr>
            <a:r>
              <a:rPr sz="1600" dirty="0">
                <a:latin typeface="Calibri"/>
                <a:cs typeface="Calibri"/>
              </a:rPr>
              <a:t>Why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can't</a:t>
            </a:r>
            <a:r>
              <a:rPr sz="1600" spc="2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we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have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differentiated</a:t>
            </a:r>
            <a:r>
              <a:rPr sz="1600" spc="24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interim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targets</a:t>
            </a:r>
            <a:r>
              <a:rPr sz="1600" spc="254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AND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long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term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goals</a:t>
            </a:r>
            <a:r>
              <a:rPr sz="1600" spc="-145" dirty="0">
                <a:latin typeface="Calibri"/>
                <a:cs typeface="Calibri"/>
              </a:rPr>
              <a:t> </a:t>
            </a:r>
            <a:r>
              <a:rPr sz="1600" spc="-50" dirty="0">
                <a:latin typeface="Calibri"/>
                <a:cs typeface="Calibri"/>
              </a:rPr>
              <a:t>?</a:t>
            </a:r>
            <a:endParaRPr sz="1600">
              <a:latin typeface="Calibri"/>
              <a:cs typeface="Calibri"/>
            </a:endParaRPr>
          </a:p>
          <a:p>
            <a:pPr marL="605790" marR="27940" lvl="1" indent="-273685" algn="just">
              <a:lnSpc>
                <a:spcPct val="100000"/>
              </a:lnSpc>
              <a:spcBef>
                <a:spcPts val="385"/>
              </a:spcBef>
              <a:buClr>
                <a:srgbClr val="FFC746"/>
              </a:buClr>
              <a:buSzPct val="109375"/>
              <a:buFont typeface="Wingdings"/>
              <a:buChar char=""/>
              <a:tabLst>
                <a:tab pos="607060" algn="l"/>
              </a:tabLst>
            </a:pPr>
            <a:r>
              <a:rPr sz="1600" spc="70" dirty="0">
                <a:latin typeface="Calibri"/>
                <a:cs typeface="Calibri"/>
              </a:rPr>
              <a:t>Goals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should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be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based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on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norm</a:t>
            </a:r>
            <a:r>
              <a:rPr sz="1600" spc="250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and</a:t>
            </a:r>
            <a:r>
              <a:rPr sz="1600" spc="29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set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individually</a:t>
            </a:r>
            <a:r>
              <a:rPr sz="1600" spc="2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each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school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instead</a:t>
            </a:r>
            <a:r>
              <a:rPr sz="1600" spc="22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of 	</a:t>
            </a:r>
            <a:r>
              <a:rPr sz="1600" spc="70" dirty="0">
                <a:latin typeface="Calibri"/>
                <a:cs typeface="Calibri"/>
              </a:rPr>
              <a:t>setting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the</a:t>
            </a:r>
            <a:r>
              <a:rPr sz="1600" spc="24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same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targets</a:t>
            </a:r>
            <a:r>
              <a:rPr sz="1600" spc="2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all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schools.</a:t>
            </a:r>
            <a:r>
              <a:rPr sz="1600" spc="204" dirty="0">
                <a:latin typeface="Calibri"/>
                <a:cs typeface="Calibri"/>
              </a:rPr>
              <a:t>  </a:t>
            </a:r>
            <a:r>
              <a:rPr sz="1600" spc="70" dirty="0">
                <a:latin typeface="Calibri"/>
                <a:cs typeface="Calibri"/>
              </a:rPr>
              <a:t>Schools</a:t>
            </a:r>
            <a:r>
              <a:rPr sz="1600" spc="27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have</a:t>
            </a:r>
            <a:r>
              <a:rPr sz="1600" spc="220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their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own</a:t>
            </a:r>
            <a:r>
              <a:rPr sz="1600" spc="27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needs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and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their 	</a:t>
            </a:r>
            <a:r>
              <a:rPr sz="1600" spc="70" dirty="0">
                <a:latin typeface="Calibri"/>
                <a:cs typeface="Calibri"/>
              </a:rPr>
              <a:t>goals</a:t>
            </a:r>
            <a:r>
              <a:rPr sz="1600" spc="21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should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factor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current</a:t>
            </a:r>
            <a:r>
              <a:rPr sz="1600" spc="26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performance</a:t>
            </a:r>
            <a:r>
              <a:rPr sz="1600" spc="270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and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set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goals</a:t>
            </a:r>
            <a:r>
              <a:rPr sz="1600" spc="330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accordingly.</a:t>
            </a:r>
            <a:endParaRPr sz="1600">
              <a:latin typeface="Calibri"/>
              <a:cs typeface="Calibri"/>
            </a:endParaRPr>
          </a:p>
          <a:p>
            <a:pPr marL="605790" marR="5080" lvl="1" indent="-273685" algn="just">
              <a:lnSpc>
                <a:spcPct val="100000"/>
              </a:lnSpc>
              <a:spcBef>
                <a:spcPts val="390"/>
              </a:spcBef>
              <a:buClr>
                <a:srgbClr val="FFC746"/>
              </a:buClr>
              <a:buSzPct val="109375"/>
              <a:buFont typeface="Wingdings"/>
              <a:buChar char=""/>
              <a:tabLst>
                <a:tab pos="607060" algn="l"/>
              </a:tabLst>
            </a:pPr>
            <a:r>
              <a:rPr sz="1600" spc="55" dirty="0">
                <a:latin typeface="Calibri"/>
                <a:cs typeface="Calibri"/>
              </a:rPr>
              <a:t>Would</a:t>
            </a:r>
            <a:r>
              <a:rPr sz="1600" spc="26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like</a:t>
            </a:r>
            <a:r>
              <a:rPr sz="1600" spc="2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see</a:t>
            </a:r>
            <a:r>
              <a:rPr sz="1600" spc="25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differentiated</a:t>
            </a:r>
            <a:r>
              <a:rPr sz="1600" spc="305" dirty="0">
                <a:latin typeface="Calibri"/>
                <a:cs typeface="Calibri"/>
              </a:rPr>
              <a:t> </a:t>
            </a:r>
            <a:r>
              <a:rPr sz="1600" spc="95" dirty="0">
                <a:latin typeface="Calibri"/>
                <a:cs typeface="Calibri"/>
              </a:rPr>
              <a:t>long-</a:t>
            </a:r>
            <a:r>
              <a:rPr sz="1600" spc="55" dirty="0">
                <a:latin typeface="Calibri"/>
                <a:cs typeface="Calibri"/>
              </a:rPr>
              <a:t>term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goals.</a:t>
            </a:r>
            <a:r>
              <a:rPr sz="1600" spc="195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As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22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teacher,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it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best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practice 	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differentiate</a:t>
            </a:r>
            <a:r>
              <a:rPr sz="1600" spc="2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for</a:t>
            </a:r>
            <a:r>
              <a:rPr sz="1600" spc="32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different</a:t>
            </a:r>
            <a:r>
              <a:rPr sz="1600" spc="31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learners</a:t>
            </a:r>
            <a:r>
              <a:rPr sz="1600" spc="30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2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my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class.</a:t>
            </a:r>
            <a:r>
              <a:rPr sz="1600" spc="204" dirty="0">
                <a:latin typeface="Calibri"/>
                <a:cs typeface="Calibri"/>
              </a:rPr>
              <a:t>  </a:t>
            </a:r>
            <a:r>
              <a:rPr sz="1600" dirty="0">
                <a:latin typeface="Calibri"/>
                <a:cs typeface="Calibri"/>
              </a:rPr>
              <a:t>Yes,</a:t>
            </a:r>
            <a:r>
              <a:rPr sz="1600" spc="2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it</a:t>
            </a:r>
            <a:r>
              <a:rPr sz="1600" spc="25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254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more</a:t>
            </a:r>
            <a:r>
              <a:rPr sz="1600" spc="31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work...but</a:t>
            </a:r>
            <a:endParaRPr sz="1600">
              <a:latin typeface="Calibri"/>
              <a:cs typeface="Calibri"/>
            </a:endParaRPr>
          </a:p>
          <a:p>
            <a:pPr marL="607060" marR="516890">
              <a:lnSpc>
                <a:spcPct val="100000"/>
              </a:lnSpc>
              <a:tabLst>
                <a:tab pos="3948429" algn="l"/>
                <a:tab pos="7162800" algn="l"/>
              </a:tabLst>
            </a:pPr>
            <a:r>
              <a:rPr sz="1600" spc="75" dirty="0">
                <a:latin typeface="Calibri"/>
                <a:cs typeface="Calibri"/>
              </a:rPr>
              <a:t>education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not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one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size</a:t>
            </a:r>
            <a:r>
              <a:rPr sz="1600" spc="225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fits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all.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70" dirty="0">
                <a:latin typeface="Calibri"/>
                <a:cs typeface="Calibri"/>
              </a:rPr>
              <a:t>Neither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should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our</a:t>
            </a:r>
            <a:r>
              <a:rPr sz="1600" spc="35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reporting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spc="30" dirty="0">
                <a:latin typeface="Calibri"/>
                <a:cs typeface="Calibri"/>
              </a:rPr>
              <a:t>be.</a:t>
            </a:r>
            <a:r>
              <a:rPr sz="1600" dirty="0">
                <a:latin typeface="Calibri"/>
                <a:cs typeface="Calibri"/>
              </a:rPr>
              <a:t>	</a:t>
            </a:r>
            <a:r>
              <a:rPr sz="1600" spc="35" dirty="0">
                <a:latin typeface="Calibri"/>
                <a:cs typeface="Calibri"/>
              </a:rPr>
              <a:t>Each </a:t>
            </a:r>
            <a:r>
              <a:rPr sz="1600" spc="75" dirty="0">
                <a:latin typeface="Calibri"/>
                <a:cs typeface="Calibri"/>
              </a:rPr>
              <a:t>district</a:t>
            </a:r>
            <a:r>
              <a:rPr sz="1600" spc="23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and</a:t>
            </a:r>
            <a:r>
              <a:rPr sz="1600" spc="240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school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spc="60" dirty="0">
                <a:latin typeface="Calibri"/>
                <a:cs typeface="Calibri"/>
              </a:rPr>
              <a:t>has</a:t>
            </a:r>
            <a:r>
              <a:rPr sz="1600" spc="25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different</a:t>
            </a:r>
            <a:r>
              <a:rPr sz="1600" spc="254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needs,</a:t>
            </a:r>
            <a:r>
              <a:rPr sz="1600" spc="260" dirty="0">
                <a:latin typeface="Calibri"/>
                <a:cs typeface="Calibri"/>
              </a:rPr>
              <a:t> </a:t>
            </a:r>
            <a:r>
              <a:rPr sz="1600" spc="65" dirty="0">
                <a:latin typeface="Calibri"/>
                <a:cs typeface="Calibri"/>
              </a:rPr>
              <a:t>different</a:t>
            </a:r>
            <a:r>
              <a:rPr sz="1600" spc="254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demographics...why</a:t>
            </a:r>
            <a:r>
              <a:rPr sz="1600" spc="2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220" dirty="0">
                <a:latin typeface="Calibri"/>
                <a:cs typeface="Calibri"/>
              </a:rPr>
              <a:t> </a:t>
            </a:r>
            <a:r>
              <a:rPr sz="1600" spc="30" dirty="0">
                <a:latin typeface="Calibri"/>
                <a:cs typeface="Calibri"/>
              </a:rPr>
              <a:t>our </a:t>
            </a:r>
            <a:r>
              <a:rPr sz="1600" spc="70" dirty="0">
                <a:latin typeface="Calibri"/>
                <a:cs typeface="Calibri"/>
              </a:rPr>
              <a:t>reporting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not</a:t>
            </a:r>
            <a:r>
              <a:rPr sz="1600" spc="229" dirty="0">
                <a:latin typeface="Calibri"/>
                <a:cs typeface="Calibri"/>
              </a:rPr>
              <a:t> </a:t>
            </a:r>
            <a:r>
              <a:rPr sz="1600" spc="75" dirty="0">
                <a:latin typeface="Calibri"/>
                <a:cs typeface="Calibri"/>
              </a:rPr>
              <a:t>reflecting</a:t>
            </a:r>
            <a:r>
              <a:rPr sz="1600" spc="310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this?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t>19</a:t>
            </a:fld>
            <a:endParaRPr spc="-25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60AB983-D04A-4095-55A8-9779D4086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Interim goals cont’d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96949" y="472694"/>
            <a:ext cx="7019163" cy="548639"/>
          </a:xfrm>
          <a:prstGeom prst="rect">
            <a:avLst/>
          </a:prstGeom>
        </p:spPr>
      </p:pic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25500" y="1288301"/>
            <a:ext cx="6682105" cy="467169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515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83%</a:t>
            </a:r>
            <a:r>
              <a:rPr sz="32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(71)</a:t>
            </a:r>
            <a:r>
              <a:rPr sz="32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educators</a:t>
            </a:r>
            <a:endParaRPr sz="32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14%</a:t>
            </a:r>
            <a:r>
              <a:rPr sz="32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(12)</a:t>
            </a:r>
            <a:r>
              <a:rPr sz="32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parents</a:t>
            </a:r>
            <a:endParaRPr sz="32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13%</a:t>
            </a:r>
            <a:r>
              <a:rPr sz="32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(11)</a:t>
            </a:r>
            <a:r>
              <a:rPr sz="32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members</a:t>
            </a:r>
            <a:r>
              <a:rPr sz="32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32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public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770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900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5%</a:t>
            </a:r>
            <a:r>
              <a:rPr sz="3200" spc="229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(4)</a:t>
            </a:r>
            <a:r>
              <a:rPr sz="32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members</a:t>
            </a:r>
            <a:r>
              <a:rPr sz="32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3200" spc="229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Hub</a:t>
            </a:r>
            <a:r>
              <a:rPr sz="32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Committee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470"/>
              </a:spcBef>
              <a:buClr>
                <a:srgbClr val="1F6C9C"/>
              </a:buClr>
              <a:buFont typeface="Wingdings"/>
              <a:buChar char=""/>
            </a:pPr>
            <a:endParaRPr sz="32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45%</a:t>
            </a:r>
            <a:r>
              <a:rPr sz="32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(38)</a:t>
            </a:r>
            <a:r>
              <a:rPr sz="32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suburban</a:t>
            </a:r>
            <a:endParaRPr sz="32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30%</a:t>
            </a:r>
            <a:r>
              <a:rPr sz="32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(25)</a:t>
            </a:r>
            <a:r>
              <a:rPr sz="32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30" dirty="0">
                <a:solidFill>
                  <a:srgbClr val="5C666F"/>
                </a:solidFill>
                <a:latin typeface="Calibri"/>
                <a:cs typeface="Calibri"/>
              </a:rPr>
              <a:t>rural</a:t>
            </a:r>
            <a:endParaRPr sz="32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770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25%</a:t>
            </a:r>
            <a:r>
              <a:rPr sz="32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(21)</a:t>
            </a:r>
            <a:r>
              <a:rPr sz="32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urban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4975" y="6384925"/>
            <a:ext cx="231775" cy="20478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39699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8100" marR="0" lvl="0" indent="0" defTabSz="914400" eaLnBrk="1" fontAlgn="auto" latinLnBrk="0" hangingPunct="1">
              <a:lnSpc>
                <a:spcPts val="11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lang="en-US" sz="1100" b="1" i="0" u="none" strike="noStrike" kern="0" cap="none" spc="-50" normalizeH="0" baseline="0" noProof="0" smtClean="0">
                <a:ln>
                  <a:noFill/>
                </a:ln>
                <a:solidFill>
                  <a:srgbClr val="45454B"/>
                </a:solidFill>
                <a:effectLst/>
                <a:uLnTx/>
                <a:uFillTx/>
                <a:latin typeface="Calibri"/>
                <a:cs typeface="Calibri"/>
              </a:rPr>
              <a:pPr marL="38100" marR="0" lvl="0" indent="0" defTabSz="914400" eaLnBrk="1" fontAlgn="auto" latinLnBrk="0" hangingPunct="1">
                <a:lnSpc>
                  <a:spcPts val="115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100" b="1" i="0" u="none" strike="noStrike" kern="0" cap="none" spc="-50" normalizeH="0" baseline="0" noProof="0" dirty="0">
              <a:ln>
                <a:noFill/>
              </a:ln>
              <a:solidFill>
                <a:srgbClr val="45454B"/>
              </a:solidFill>
              <a:effectLst/>
              <a:uLnTx/>
              <a:uFillTx/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24991" y="407492"/>
            <a:ext cx="6772529" cy="427024"/>
          </a:xfrm>
          <a:prstGeom prst="rect">
            <a:avLst/>
          </a:prstGeom>
        </p:spPr>
      </p:pic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59740" y="1230629"/>
            <a:ext cx="797052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471170" indent="-274320" algn="just">
              <a:lnSpc>
                <a:spcPct val="100000"/>
              </a:lnSpc>
              <a:spcBef>
                <a:spcPts val="100"/>
              </a:spcBef>
              <a:buClr>
                <a:srgbClr val="478AC8"/>
              </a:buClr>
              <a:buSzPct val="110416"/>
              <a:buFont typeface="Wingdings"/>
              <a:buChar char=""/>
              <a:tabLst>
                <a:tab pos="286385" algn="l"/>
              </a:tabLst>
            </a:pPr>
            <a:r>
              <a:rPr sz="2400" spc="75" dirty="0">
                <a:latin typeface="Calibri"/>
                <a:cs typeface="Calibri"/>
              </a:rPr>
              <a:t>Very</a:t>
            </a:r>
            <a:r>
              <a:rPr sz="2400" spc="300" dirty="0">
                <a:latin typeface="Calibri"/>
                <a:cs typeface="Calibri"/>
              </a:rPr>
              <a:t> </a:t>
            </a:r>
            <a:r>
              <a:rPr sz="2400" spc="120" dirty="0">
                <a:latin typeface="Calibri"/>
                <a:cs typeface="Calibri"/>
              </a:rPr>
              <a:t>concerned</a:t>
            </a:r>
            <a:r>
              <a:rPr sz="2400" spc="280" dirty="0">
                <a:latin typeface="Calibri"/>
                <a:cs typeface="Calibri"/>
              </a:rPr>
              <a:t> </a:t>
            </a:r>
            <a:r>
              <a:rPr sz="2400" spc="110" dirty="0">
                <a:latin typeface="Calibri"/>
                <a:cs typeface="Calibri"/>
              </a:rPr>
              <a:t>about</a:t>
            </a:r>
            <a:r>
              <a:rPr sz="2400" spc="325" dirty="0">
                <a:latin typeface="Calibri"/>
                <a:cs typeface="Calibri"/>
              </a:rPr>
              <a:t> </a:t>
            </a:r>
            <a:r>
              <a:rPr sz="2400" spc="114" dirty="0">
                <a:latin typeface="Calibri"/>
                <a:cs typeface="Calibri"/>
              </a:rPr>
              <a:t>graduation</a:t>
            </a:r>
            <a:r>
              <a:rPr sz="2400" spc="300" dirty="0">
                <a:latin typeface="Calibri"/>
                <a:cs typeface="Calibri"/>
              </a:rPr>
              <a:t> </a:t>
            </a:r>
            <a:r>
              <a:rPr sz="2400" spc="125" dirty="0">
                <a:latin typeface="Calibri"/>
                <a:cs typeface="Calibri"/>
              </a:rPr>
              <a:t>guidelines</a:t>
            </a:r>
            <a:r>
              <a:rPr sz="2400" spc="275" dirty="0">
                <a:latin typeface="Calibri"/>
                <a:cs typeface="Calibri"/>
              </a:rPr>
              <a:t> </a:t>
            </a:r>
            <a:r>
              <a:rPr sz="2400" spc="85" dirty="0">
                <a:latin typeface="Calibri"/>
                <a:cs typeface="Calibri"/>
              </a:rPr>
              <a:t>only </a:t>
            </a:r>
            <a:r>
              <a:rPr sz="2400" spc="120" dirty="0">
                <a:latin typeface="Calibri"/>
                <a:cs typeface="Calibri"/>
              </a:rPr>
              <a:t>focusing</a:t>
            </a:r>
            <a:r>
              <a:rPr sz="2400" spc="254" dirty="0">
                <a:latin typeface="Calibri"/>
                <a:cs typeface="Calibri"/>
              </a:rPr>
              <a:t> </a:t>
            </a:r>
            <a:r>
              <a:rPr sz="2400" spc="65" dirty="0">
                <a:latin typeface="Calibri"/>
                <a:cs typeface="Calibri"/>
              </a:rPr>
              <a:t>on</a:t>
            </a:r>
            <a:r>
              <a:rPr sz="2400" spc="295" dirty="0">
                <a:latin typeface="Calibri"/>
                <a:cs typeface="Calibri"/>
              </a:rPr>
              <a:t> </a:t>
            </a:r>
            <a:r>
              <a:rPr sz="2400" spc="120" dirty="0">
                <a:latin typeface="Calibri"/>
                <a:cs typeface="Calibri"/>
              </a:rPr>
              <a:t>graduation</a:t>
            </a:r>
            <a:r>
              <a:rPr sz="2400" spc="265" dirty="0">
                <a:latin typeface="Calibri"/>
                <a:cs typeface="Calibri"/>
              </a:rPr>
              <a:t> </a:t>
            </a:r>
            <a:r>
              <a:rPr sz="2400" spc="125" dirty="0">
                <a:latin typeface="Calibri"/>
                <a:cs typeface="Calibri"/>
              </a:rPr>
              <a:t>certificates,</a:t>
            </a:r>
            <a:r>
              <a:rPr sz="2400" spc="270" dirty="0">
                <a:latin typeface="Calibri"/>
                <a:cs typeface="Calibri"/>
              </a:rPr>
              <a:t> </a:t>
            </a:r>
            <a:r>
              <a:rPr sz="2400" spc="90" dirty="0">
                <a:latin typeface="Calibri"/>
                <a:cs typeface="Calibri"/>
              </a:rPr>
              <a:t>not</a:t>
            </a:r>
            <a:r>
              <a:rPr sz="2400" spc="395" dirty="0">
                <a:latin typeface="Calibri"/>
                <a:cs typeface="Calibri"/>
              </a:rPr>
              <a:t> </a:t>
            </a:r>
            <a:r>
              <a:rPr sz="2400" spc="110" dirty="0">
                <a:latin typeface="Calibri"/>
                <a:cs typeface="Calibri"/>
              </a:rPr>
              <a:t>alternative</a:t>
            </a:r>
            <a:endParaRPr sz="2400">
              <a:latin typeface="Calibri"/>
              <a:cs typeface="Calibri"/>
            </a:endParaRPr>
          </a:p>
          <a:p>
            <a:pPr marL="286385" marR="5080" algn="just">
              <a:lnSpc>
                <a:spcPct val="100000"/>
              </a:lnSpc>
            </a:pPr>
            <a:r>
              <a:rPr sz="2400" spc="105" dirty="0">
                <a:latin typeface="Calibri"/>
                <a:cs typeface="Calibri"/>
              </a:rPr>
              <a:t>pathways</a:t>
            </a:r>
            <a:r>
              <a:rPr sz="2400" spc="265" dirty="0">
                <a:latin typeface="Calibri"/>
                <a:cs typeface="Calibri"/>
              </a:rPr>
              <a:t> </a:t>
            </a:r>
            <a:r>
              <a:rPr sz="2400" spc="75" dirty="0">
                <a:latin typeface="Calibri"/>
                <a:cs typeface="Calibri"/>
              </a:rPr>
              <a:t>for</a:t>
            </a:r>
            <a:r>
              <a:rPr sz="2400" spc="290" dirty="0">
                <a:latin typeface="Calibri"/>
                <a:cs typeface="Calibri"/>
              </a:rPr>
              <a:t> </a:t>
            </a:r>
            <a:r>
              <a:rPr sz="2400" spc="114" dirty="0">
                <a:latin typeface="Calibri"/>
                <a:cs typeface="Calibri"/>
              </a:rPr>
              <a:t>students</a:t>
            </a:r>
            <a:r>
              <a:rPr sz="2400" spc="265" dirty="0">
                <a:latin typeface="Calibri"/>
                <a:cs typeface="Calibri"/>
              </a:rPr>
              <a:t> </a:t>
            </a:r>
            <a:r>
              <a:rPr sz="2400" spc="105" dirty="0">
                <a:latin typeface="Calibri"/>
                <a:cs typeface="Calibri"/>
              </a:rPr>
              <a:t>with</a:t>
            </a:r>
            <a:r>
              <a:rPr sz="2400" spc="345" dirty="0">
                <a:latin typeface="Calibri"/>
                <a:cs typeface="Calibri"/>
              </a:rPr>
              <a:t> </a:t>
            </a:r>
            <a:r>
              <a:rPr sz="2400" spc="130" dirty="0">
                <a:latin typeface="Calibri"/>
                <a:cs typeface="Calibri"/>
              </a:rPr>
              <a:t>disabilities,</a:t>
            </a:r>
            <a:r>
              <a:rPr sz="2400" spc="300" dirty="0">
                <a:latin typeface="Calibri"/>
                <a:cs typeface="Calibri"/>
              </a:rPr>
              <a:t> </a:t>
            </a:r>
            <a:r>
              <a:rPr sz="2400" spc="105" dirty="0">
                <a:latin typeface="Calibri"/>
                <a:cs typeface="Calibri"/>
              </a:rPr>
              <a:t>after</a:t>
            </a:r>
            <a:r>
              <a:rPr sz="2400" spc="270" dirty="0">
                <a:latin typeface="Calibri"/>
                <a:cs typeface="Calibri"/>
              </a:rPr>
              <a:t> </a:t>
            </a:r>
            <a:r>
              <a:rPr sz="2400" spc="90" dirty="0">
                <a:latin typeface="Calibri"/>
                <a:cs typeface="Calibri"/>
              </a:rPr>
              <a:t>the</a:t>
            </a:r>
            <a:r>
              <a:rPr sz="2400" spc="290" dirty="0">
                <a:latin typeface="Calibri"/>
                <a:cs typeface="Calibri"/>
              </a:rPr>
              <a:t> </a:t>
            </a:r>
            <a:r>
              <a:rPr sz="2400" spc="80" dirty="0">
                <a:latin typeface="Calibri"/>
                <a:cs typeface="Calibri"/>
              </a:rPr>
              <a:t>state </a:t>
            </a:r>
            <a:r>
              <a:rPr sz="2400" spc="90" dirty="0">
                <a:latin typeface="Calibri"/>
                <a:cs typeface="Calibri"/>
              </a:rPr>
              <a:t>has</a:t>
            </a:r>
            <a:r>
              <a:rPr sz="2400" spc="280" dirty="0">
                <a:latin typeface="Calibri"/>
                <a:cs typeface="Calibri"/>
              </a:rPr>
              <a:t> </a:t>
            </a:r>
            <a:r>
              <a:rPr sz="2400" spc="100" dirty="0">
                <a:latin typeface="Calibri"/>
                <a:cs typeface="Calibri"/>
              </a:rPr>
              <a:t>worked</a:t>
            </a:r>
            <a:r>
              <a:rPr sz="2400" spc="265" dirty="0">
                <a:latin typeface="Calibri"/>
                <a:cs typeface="Calibri"/>
              </a:rPr>
              <a:t> </a:t>
            </a:r>
            <a:r>
              <a:rPr sz="2400" spc="95" dirty="0">
                <a:latin typeface="Calibri"/>
                <a:cs typeface="Calibri"/>
              </a:rPr>
              <a:t>hard</a:t>
            </a:r>
            <a:r>
              <a:rPr sz="2400" spc="285" dirty="0">
                <a:latin typeface="Calibri"/>
                <a:cs typeface="Calibri"/>
              </a:rPr>
              <a:t> </a:t>
            </a:r>
            <a:r>
              <a:rPr sz="2400" spc="60" dirty="0">
                <a:latin typeface="Calibri"/>
                <a:cs typeface="Calibri"/>
              </a:rPr>
              <a:t>to</a:t>
            </a:r>
            <a:r>
              <a:rPr sz="2400" spc="275" dirty="0">
                <a:latin typeface="Calibri"/>
                <a:cs typeface="Calibri"/>
              </a:rPr>
              <a:t> </a:t>
            </a:r>
            <a:r>
              <a:rPr sz="2400" spc="110" dirty="0">
                <a:latin typeface="Calibri"/>
                <a:cs typeface="Calibri"/>
              </a:rPr>
              <a:t>provide</a:t>
            </a:r>
            <a:r>
              <a:rPr sz="2400" spc="350" dirty="0">
                <a:latin typeface="Calibri"/>
                <a:cs typeface="Calibri"/>
              </a:rPr>
              <a:t> </a:t>
            </a:r>
            <a:r>
              <a:rPr sz="2400" spc="100" dirty="0">
                <a:latin typeface="Calibri"/>
                <a:cs typeface="Calibri"/>
              </a:rPr>
              <a:t>LEAs</a:t>
            </a:r>
            <a:r>
              <a:rPr sz="2400" spc="280" dirty="0">
                <a:latin typeface="Calibri"/>
                <a:cs typeface="Calibri"/>
              </a:rPr>
              <a:t> </a:t>
            </a:r>
            <a:r>
              <a:rPr sz="2400" spc="105" dirty="0">
                <a:latin typeface="Calibri"/>
                <a:cs typeface="Calibri"/>
              </a:rPr>
              <a:t>with</a:t>
            </a:r>
            <a:r>
              <a:rPr sz="2400" spc="275" dirty="0">
                <a:latin typeface="Calibri"/>
                <a:cs typeface="Calibri"/>
              </a:rPr>
              <a:t> </a:t>
            </a:r>
            <a:r>
              <a:rPr sz="2400" spc="105" dirty="0">
                <a:latin typeface="Calibri"/>
                <a:cs typeface="Calibri"/>
              </a:rPr>
              <a:t>some</a:t>
            </a:r>
            <a:r>
              <a:rPr sz="2400" spc="320" dirty="0">
                <a:latin typeface="Calibri"/>
                <a:cs typeface="Calibri"/>
              </a:rPr>
              <a:t> </a:t>
            </a:r>
            <a:r>
              <a:rPr sz="2400" spc="100" dirty="0">
                <a:latin typeface="Calibri"/>
                <a:cs typeface="Calibri"/>
              </a:rPr>
              <a:t>very</a:t>
            </a:r>
            <a:r>
              <a:rPr sz="2400" spc="275" dirty="0">
                <a:latin typeface="Calibri"/>
                <a:cs typeface="Calibri"/>
              </a:rPr>
              <a:t> </a:t>
            </a:r>
            <a:r>
              <a:rPr sz="2400" spc="105" dirty="0">
                <a:latin typeface="Calibri"/>
                <a:cs typeface="Calibri"/>
              </a:rPr>
              <a:t>solid </a:t>
            </a:r>
            <a:r>
              <a:rPr sz="2400" spc="125" dirty="0">
                <a:latin typeface="Calibri"/>
                <a:cs typeface="Calibri"/>
              </a:rPr>
              <a:t>recommendations</a:t>
            </a:r>
            <a:r>
              <a:rPr sz="2400" spc="270" dirty="0">
                <a:latin typeface="Calibri"/>
                <a:cs typeface="Calibri"/>
              </a:rPr>
              <a:t> </a:t>
            </a:r>
            <a:r>
              <a:rPr sz="2400" spc="100" dirty="0">
                <a:latin typeface="Calibri"/>
                <a:cs typeface="Calibri"/>
              </a:rPr>
              <a:t>that</a:t>
            </a:r>
            <a:r>
              <a:rPr sz="2400" spc="285" dirty="0">
                <a:latin typeface="Calibri"/>
                <a:cs typeface="Calibri"/>
              </a:rPr>
              <a:t> </a:t>
            </a:r>
            <a:r>
              <a:rPr sz="2400" spc="120" dirty="0">
                <a:latin typeface="Calibri"/>
                <a:cs typeface="Calibri"/>
              </a:rPr>
              <a:t>support</a:t>
            </a:r>
            <a:r>
              <a:rPr sz="2400" spc="280" dirty="0">
                <a:latin typeface="Calibri"/>
                <a:cs typeface="Calibri"/>
              </a:rPr>
              <a:t> </a:t>
            </a:r>
            <a:r>
              <a:rPr sz="2400" spc="114" dirty="0">
                <a:latin typeface="Calibri"/>
                <a:cs typeface="Calibri"/>
              </a:rPr>
              <a:t>students</a:t>
            </a:r>
            <a:r>
              <a:rPr sz="2400" spc="260" dirty="0">
                <a:latin typeface="Calibri"/>
                <a:cs typeface="Calibri"/>
              </a:rPr>
              <a:t> </a:t>
            </a:r>
            <a:r>
              <a:rPr sz="2400" spc="85" dirty="0">
                <a:latin typeface="Calibri"/>
                <a:cs typeface="Calibri"/>
              </a:rPr>
              <a:t>with</a:t>
            </a:r>
            <a:endParaRPr sz="2400">
              <a:latin typeface="Calibri"/>
              <a:cs typeface="Calibri"/>
            </a:endParaRPr>
          </a:p>
          <a:p>
            <a:pPr marL="286385" algn="just">
              <a:lnSpc>
                <a:spcPct val="100000"/>
              </a:lnSpc>
            </a:pPr>
            <a:r>
              <a:rPr sz="2400" spc="120" dirty="0">
                <a:latin typeface="Calibri"/>
                <a:cs typeface="Calibri"/>
              </a:rPr>
              <a:t>disabilities.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25" dirty="0"/>
              <a:t>20</a:t>
            </a:fld>
            <a:endParaRPr spc="-25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7B22742-AD1B-A303-C478-EA9E4534E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05459" y="-369332"/>
            <a:ext cx="7751445" cy="369332"/>
          </a:xfrm>
        </p:spPr>
        <p:txBody>
          <a:bodyPr wrap="square" lIns="0" tIns="0" rIns="0" bIns="0" anchor="b">
            <a:spAutoFit/>
          </a:bodyPr>
          <a:lstStyle/>
          <a:p>
            <a:r>
              <a:rPr lang="en-US" dirty="0"/>
              <a:t>Grad rates comments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2C9D6B5F-D799-841C-5D40-661F4C4F4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40167" y="6345432"/>
            <a:ext cx="7751445" cy="369332"/>
          </a:xfrm>
        </p:spPr>
        <p:txBody>
          <a:bodyPr/>
          <a:lstStyle/>
          <a:p>
            <a:r>
              <a:rPr lang="en-US" dirty="0"/>
              <a:t>How will Colorado measure interim progress</a:t>
            </a:r>
          </a:p>
        </p:txBody>
      </p:sp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547" y="6166050"/>
              <a:ext cx="590550" cy="514984"/>
            </a:xfrm>
            <a:custGeom>
              <a:avLst/>
              <a:gdLst/>
              <a:ahLst/>
              <a:cxnLst/>
              <a:rect l="l" t="t" r="r" b="b"/>
              <a:pathLst>
                <a:path w="590550" h="514984">
                  <a:moveTo>
                    <a:pt x="294963" y="0"/>
                  </a:moveTo>
                  <a:lnTo>
                    <a:pt x="284905" y="3363"/>
                  </a:lnTo>
                  <a:lnTo>
                    <a:pt x="276169" y="13454"/>
                  </a:lnTo>
                  <a:lnTo>
                    <a:pt x="4440" y="482349"/>
                  </a:lnTo>
                  <a:lnTo>
                    <a:pt x="0" y="494980"/>
                  </a:lnTo>
                  <a:lnTo>
                    <a:pt x="2092" y="505269"/>
                  </a:lnTo>
                  <a:lnTo>
                    <a:pt x="10058" y="512192"/>
                  </a:lnTo>
                  <a:lnTo>
                    <a:pt x="23237" y="514727"/>
                  </a:lnTo>
                  <a:lnTo>
                    <a:pt x="566710" y="514727"/>
                  </a:lnTo>
                  <a:lnTo>
                    <a:pt x="579871" y="512192"/>
                  </a:lnTo>
                  <a:lnTo>
                    <a:pt x="587831" y="505269"/>
                  </a:lnTo>
                  <a:lnTo>
                    <a:pt x="589927" y="494980"/>
                  </a:lnTo>
                  <a:lnTo>
                    <a:pt x="585501" y="482349"/>
                  </a:lnTo>
                  <a:lnTo>
                    <a:pt x="313757" y="13454"/>
                  </a:lnTo>
                  <a:lnTo>
                    <a:pt x="305021" y="3363"/>
                  </a:lnTo>
                  <a:lnTo>
                    <a:pt x="294963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281" y="6207166"/>
              <a:ext cx="196552" cy="1935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892" y="6461149"/>
              <a:ext cx="317548" cy="1611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46" y="6655041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33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68" y="4673"/>
                  </a:lnTo>
                  <a:lnTo>
                    <a:pt x="6261" y="4673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73"/>
                  </a:lnTo>
                  <a:lnTo>
                    <a:pt x="17233" y="4673"/>
                  </a:lnTo>
                  <a:lnTo>
                    <a:pt x="17233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901" y="24574"/>
                  </a:lnTo>
                  <a:lnTo>
                    <a:pt x="48526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96" y="0"/>
                  </a:lnTo>
                  <a:lnTo>
                    <a:pt x="44996" y="393"/>
                  </a:lnTo>
                  <a:lnTo>
                    <a:pt x="36804" y="17157"/>
                  </a:lnTo>
                  <a:lnTo>
                    <a:pt x="34074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87" y="0"/>
                  </a:lnTo>
                  <a:lnTo>
                    <a:pt x="26987" y="393"/>
                  </a:lnTo>
                  <a:lnTo>
                    <a:pt x="22707" y="24574"/>
                  </a:lnTo>
                  <a:lnTo>
                    <a:pt x="22707" y="25349"/>
                  </a:lnTo>
                  <a:lnTo>
                    <a:pt x="27406" y="25349"/>
                  </a:lnTo>
                  <a:lnTo>
                    <a:pt x="27457" y="24574"/>
                  </a:lnTo>
                  <a:lnTo>
                    <a:pt x="29337" y="11315"/>
                  </a:lnTo>
                  <a:lnTo>
                    <a:pt x="36017" y="25349"/>
                  </a:lnTo>
                  <a:lnTo>
                    <a:pt x="36017" y="25742"/>
                  </a:lnTo>
                  <a:lnTo>
                    <a:pt x="37579" y="25742"/>
                  </a:lnTo>
                  <a:lnTo>
                    <a:pt x="37947" y="25349"/>
                  </a:lnTo>
                  <a:lnTo>
                    <a:pt x="41605" y="17157"/>
                  </a:lnTo>
                  <a:lnTo>
                    <a:pt x="44208" y="11315"/>
                  </a:lnTo>
                  <a:lnTo>
                    <a:pt x="46139" y="24574"/>
                  </a:lnTo>
                  <a:lnTo>
                    <a:pt x="46202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9" y="6165465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49" y="0"/>
                  </a:moveTo>
                  <a:lnTo>
                    <a:pt x="23234" y="0"/>
                  </a:lnTo>
                  <a:lnTo>
                    <a:pt x="10057" y="2530"/>
                  </a:lnTo>
                  <a:lnTo>
                    <a:pt x="2092" y="9443"/>
                  </a:lnTo>
                  <a:lnTo>
                    <a:pt x="0" y="19720"/>
                  </a:lnTo>
                  <a:lnTo>
                    <a:pt x="4443" y="32341"/>
                  </a:lnTo>
                  <a:lnTo>
                    <a:pt x="274579" y="498538"/>
                  </a:lnTo>
                  <a:lnTo>
                    <a:pt x="283322" y="508634"/>
                  </a:lnTo>
                  <a:lnTo>
                    <a:pt x="293397" y="512000"/>
                  </a:lnTo>
                  <a:lnTo>
                    <a:pt x="303471" y="508634"/>
                  </a:lnTo>
                  <a:lnTo>
                    <a:pt x="312214" y="498538"/>
                  </a:lnTo>
                  <a:lnTo>
                    <a:pt x="582340" y="32341"/>
                  </a:lnTo>
                  <a:lnTo>
                    <a:pt x="586796" y="19720"/>
                  </a:lnTo>
                  <a:lnTo>
                    <a:pt x="584709" y="9443"/>
                  </a:lnTo>
                  <a:lnTo>
                    <a:pt x="576740" y="2530"/>
                  </a:lnTo>
                  <a:lnTo>
                    <a:pt x="563549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554" y="6474413"/>
              <a:ext cx="200493" cy="1628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810" y="6193907"/>
              <a:ext cx="65769" cy="7725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835" y="6194687"/>
              <a:ext cx="65769" cy="7530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009" y="6194687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61" y="0"/>
                  </a:moveTo>
                  <a:lnTo>
                    <a:pt x="782" y="0"/>
                  </a:lnTo>
                  <a:lnTo>
                    <a:pt x="0" y="1195"/>
                  </a:lnTo>
                  <a:lnTo>
                    <a:pt x="0" y="2339"/>
                  </a:lnTo>
                  <a:lnTo>
                    <a:pt x="0" y="74526"/>
                  </a:lnTo>
                  <a:lnTo>
                    <a:pt x="782" y="75306"/>
                  </a:lnTo>
                  <a:lnTo>
                    <a:pt x="47761" y="75306"/>
                  </a:lnTo>
                  <a:lnTo>
                    <a:pt x="48544" y="74526"/>
                  </a:lnTo>
                  <a:lnTo>
                    <a:pt x="48544" y="60482"/>
                  </a:lnTo>
                  <a:lnTo>
                    <a:pt x="47761" y="59702"/>
                  </a:lnTo>
                  <a:lnTo>
                    <a:pt x="16860" y="59702"/>
                  </a:lnTo>
                  <a:lnTo>
                    <a:pt x="16860" y="44873"/>
                  </a:lnTo>
                  <a:lnTo>
                    <a:pt x="42280" y="44873"/>
                  </a:lnTo>
                  <a:lnTo>
                    <a:pt x="43481" y="44093"/>
                  </a:lnTo>
                  <a:lnTo>
                    <a:pt x="43481" y="30054"/>
                  </a:lnTo>
                  <a:lnTo>
                    <a:pt x="42280" y="29274"/>
                  </a:lnTo>
                  <a:lnTo>
                    <a:pt x="16860" y="29274"/>
                  </a:lnTo>
                  <a:lnTo>
                    <a:pt x="16860" y="16014"/>
                  </a:lnTo>
                  <a:lnTo>
                    <a:pt x="47761" y="16014"/>
                  </a:lnTo>
                  <a:lnTo>
                    <a:pt x="48544" y="14819"/>
                  </a:lnTo>
                  <a:lnTo>
                    <a:pt x="48544" y="1195"/>
                  </a:lnTo>
                  <a:lnTo>
                    <a:pt x="47761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66" y="6296132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2009" y="0"/>
                  </a:moveTo>
                  <a:lnTo>
                    <a:pt x="15524" y="0"/>
                  </a:lnTo>
                  <a:lnTo>
                    <a:pt x="6630" y="1713"/>
                  </a:lnTo>
                  <a:lnTo>
                    <a:pt x="1333" y="6388"/>
                  </a:lnTo>
                  <a:lnTo>
                    <a:pt x="0" y="13330"/>
                  </a:lnTo>
                  <a:lnTo>
                    <a:pt x="2997" y="21843"/>
                  </a:lnTo>
                  <a:lnTo>
                    <a:pt x="84844" y="163066"/>
                  </a:lnTo>
                  <a:lnTo>
                    <a:pt x="203856" y="205589"/>
                  </a:lnTo>
                  <a:lnTo>
                    <a:pt x="275935" y="179450"/>
                  </a:lnTo>
                  <a:lnTo>
                    <a:pt x="172119" y="179450"/>
                  </a:lnTo>
                  <a:lnTo>
                    <a:pt x="172119" y="178670"/>
                  </a:lnTo>
                  <a:lnTo>
                    <a:pt x="383575" y="389"/>
                  </a:lnTo>
                  <a:lnTo>
                    <a:pt x="382009" y="0"/>
                  </a:lnTo>
                  <a:close/>
                </a:path>
                <a:path w="394334" h="205739">
                  <a:moveTo>
                    <a:pt x="394171" y="14434"/>
                  </a:moveTo>
                  <a:lnTo>
                    <a:pt x="172537" y="179060"/>
                  </a:lnTo>
                  <a:lnTo>
                    <a:pt x="172537" y="179450"/>
                  </a:lnTo>
                  <a:lnTo>
                    <a:pt x="275935" y="179450"/>
                  </a:lnTo>
                  <a:lnTo>
                    <a:pt x="306060" y="168526"/>
                  </a:lnTo>
                  <a:lnTo>
                    <a:pt x="391404" y="21843"/>
                  </a:lnTo>
                  <a:lnTo>
                    <a:pt x="392970" y="19113"/>
                  </a:lnTo>
                  <a:lnTo>
                    <a:pt x="393753" y="16774"/>
                  </a:lnTo>
                  <a:lnTo>
                    <a:pt x="394171" y="14434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18" y="6296132"/>
              <a:ext cx="329266" cy="18686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38453" y="29286"/>
              <a:ext cx="1264920" cy="427024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050414" y="29286"/>
              <a:ext cx="6372606" cy="42702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56564" y="456565"/>
              <a:ext cx="7110983" cy="42672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458456" y="456565"/>
              <a:ext cx="390144" cy="42672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653528" y="456565"/>
              <a:ext cx="1254556" cy="42672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954145" y="883285"/>
              <a:ext cx="1250899" cy="426720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996941" y="883285"/>
              <a:ext cx="384048" cy="426720"/>
            </a:xfrm>
            <a:prstGeom prst="rect">
              <a:avLst/>
            </a:prstGeom>
          </p:spPr>
        </p:pic>
      </p:grpSp>
      <p:sp>
        <p:nv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25500" y="1784743"/>
            <a:ext cx="7367270" cy="3955415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560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900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Set</a:t>
            </a:r>
            <a:r>
              <a:rPr sz="3200" spc="2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32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based</a:t>
            </a:r>
            <a:r>
              <a:rPr sz="32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32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mean</a:t>
            </a:r>
            <a:r>
              <a:rPr sz="32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scale</a:t>
            </a:r>
            <a:r>
              <a:rPr sz="32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scores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65"/>
              </a:spcBef>
              <a:buClr>
                <a:srgbClr val="FFC746"/>
              </a:buClr>
              <a:buSzPct val="109615"/>
              <a:buFont typeface="Arial"/>
              <a:buChar char="•"/>
              <a:tabLst>
                <a:tab pos="469900" algn="l"/>
                <a:tab pos="1334770" algn="l"/>
              </a:tabLst>
            </a:pPr>
            <a:r>
              <a:rPr sz="2600" spc="40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	12</a:t>
            </a:r>
            <a:r>
              <a:rPr sz="26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6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17</a:t>
            </a:r>
            <a:r>
              <a:rPr sz="26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45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20"/>
              </a:spcBef>
              <a:buClr>
                <a:srgbClr val="FFC746"/>
              </a:buClr>
              <a:buSzPct val="109615"/>
              <a:buFont typeface="Arial"/>
              <a:buChar char="•"/>
              <a:tabLst>
                <a:tab pos="469900" algn="l"/>
                <a:tab pos="1626235" algn="l"/>
              </a:tabLst>
            </a:pPr>
            <a:r>
              <a:rPr sz="2600" spc="65" dirty="0">
                <a:solidFill>
                  <a:srgbClr val="5C666F"/>
                </a:solidFill>
                <a:latin typeface="Calibri"/>
                <a:cs typeface="Calibri"/>
              </a:rPr>
              <a:t>Public: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	48</a:t>
            </a:r>
            <a:r>
              <a:rPr sz="26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6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87</a:t>
            </a:r>
            <a:r>
              <a:rPr sz="26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70" dirty="0">
                <a:solidFill>
                  <a:srgbClr val="5C666F"/>
                </a:solidFill>
                <a:latin typeface="Calibri"/>
                <a:cs typeface="Calibri"/>
              </a:rPr>
              <a:t>recommended;</a:t>
            </a:r>
            <a:r>
              <a:rPr sz="26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20</a:t>
            </a:r>
            <a:r>
              <a:rPr sz="26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55" dirty="0">
                <a:solidFill>
                  <a:srgbClr val="5C666F"/>
                </a:solidFill>
                <a:latin typeface="Calibri"/>
                <a:cs typeface="Calibri"/>
              </a:rPr>
              <a:t>did</a:t>
            </a:r>
            <a:r>
              <a:rPr sz="26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25" dirty="0">
                <a:solidFill>
                  <a:srgbClr val="5C666F"/>
                </a:solidFill>
                <a:latin typeface="Calibri"/>
                <a:cs typeface="Calibri"/>
              </a:rPr>
              <a:t>not</a:t>
            </a:r>
            <a:endParaRPr sz="2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600" spc="70" dirty="0">
                <a:solidFill>
                  <a:srgbClr val="5C666F"/>
                </a:solidFill>
                <a:latin typeface="Calibri"/>
                <a:cs typeface="Calibri"/>
              </a:rPr>
              <a:t>recommend</a:t>
            </a:r>
            <a:r>
              <a:rPr sz="2600" spc="2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70" dirty="0">
                <a:solidFill>
                  <a:srgbClr val="5C666F"/>
                </a:solidFill>
                <a:latin typeface="Calibri"/>
                <a:cs typeface="Calibri"/>
              </a:rPr>
              <a:t>(3.37</a:t>
            </a:r>
            <a:r>
              <a:rPr sz="2600" spc="20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2600" spc="2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110" dirty="0">
                <a:solidFill>
                  <a:srgbClr val="5C666F"/>
                </a:solidFill>
                <a:latin typeface="Calibri"/>
                <a:cs typeface="Calibri"/>
              </a:rPr>
              <a:t>5-</a:t>
            </a:r>
            <a:r>
              <a:rPr sz="2600" spc="60" dirty="0">
                <a:solidFill>
                  <a:srgbClr val="5C666F"/>
                </a:solidFill>
                <a:latin typeface="Calibri"/>
                <a:cs typeface="Calibri"/>
              </a:rPr>
              <a:t>point</a:t>
            </a:r>
            <a:r>
              <a:rPr sz="26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55" dirty="0">
                <a:solidFill>
                  <a:srgbClr val="5C666F"/>
                </a:solidFill>
                <a:latin typeface="Calibri"/>
                <a:cs typeface="Calibri"/>
              </a:rPr>
              <a:t>scale)</a:t>
            </a:r>
            <a:endParaRPr sz="2600">
              <a:latin typeface="Calibri"/>
              <a:cs typeface="Calibri"/>
            </a:endParaRPr>
          </a:p>
          <a:p>
            <a:pPr marL="468630" marR="10160" indent="-456565">
              <a:lnSpc>
                <a:spcPct val="100000"/>
              </a:lnSpc>
              <a:spcBef>
                <a:spcPts val="735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900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Set</a:t>
            </a:r>
            <a:r>
              <a:rPr sz="32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32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based</a:t>
            </a:r>
            <a:r>
              <a:rPr sz="32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32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32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percentage</a:t>
            </a:r>
            <a:r>
              <a:rPr sz="32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20" dirty="0">
                <a:solidFill>
                  <a:srgbClr val="5C666F"/>
                </a:solidFill>
                <a:latin typeface="Calibri"/>
                <a:cs typeface="Calibri"/>
              </a:rPr>
              <a:t>of 	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32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at</a:t>
            </a:r>
            <a:r>
              <a:rPr sz="3200" spc="2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70" dirty="0">
                <a:solidFill>
                  <a:srgbClr val="5C666F"/>
                </a:solidFill>
                <a:latin typeface="Calibri"/>
                <a:cs typeface="Calibri"/>
              </a:rPr>
              <a:t>specific</a:t>
            </a:r>
            <a:r>
              <a:rPr sz="32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5" dirty="0">
                <a:solidFill>
                  <a:srgbClr val="5C666F"/>
                </a:solidFill>
                <a:latin typeface="Calibri"/>
                <a:cs typeface="Calibri"/>
              </a:rPr>
              <a:t>performance</a:t>
            </a:r>
            <a:r>
              <a:rPr sz="32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levels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60"/>
              </a:spcBef>
              <a:buClr>
                <a:srgbClr val="FFC746"/>
              </a:buClr>
              <a:buSzPct val="109615"/>
              <a:buFont typeface="Arial"/>
              <a:buChar char="•"/>
              <a:tabLst>
                <a:tab pos="469900" algn="l"/>
                <a:tab pos="1334770" algn="l"/>
              </a:tabLst>
            </a:pPr>
            <a:r>
              <a:rPr sz="2600" spc="40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	No</a:t>
            </a:r>
            <a:r>
              <a:rPr sz="26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45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30"/>
              </a:spcBef>
              <a:buClr>
                <a:srgbClr val="FFC746"/>
              </a:buClr>
              <a:buSzPct val="109615"/>
              <a:buFont typeface="Arial"/>
              <a:buChar char="•"/>
              <a:tabLst>
                <a:tab pos="469900" algn="l"/>
              </a:tabLst>
            </a:pPr>
            <a:r>
              <a:rPr sz="2600" spc="65" dirty="0">
                <a:solidFill>
                  <a:srgbClr val="5C666F"/>
                </a:solidFill>
                <a:latin typeface="Calibri"/>
                <a:cs typeface="Calibri"/>
              </a:rPr>
              <a:t>Public: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23" name="object 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3</a:t>
            </a:fld>
            <a:endParaRPr spc="-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28E296B-C096-9D06-E50E-E5A76705D3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58215" y="6293454"/>
            <a:ext cx="7751445" cy="369332"/>
          </a:xfrm>
        </p:spPr>
        <p:txBody>
          <a:bodyPr/>
          <a:lstStyle/>
          <a:p>
            <a:r>
              <a:rPr lang="en-US" dirty="0"/>
              <a:t>Establishing graduation rate targets</a:t>
            </a:r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8964" y="31699"/>
            <a:ext cx="8122920" cy="1097915"/>
            <a:chOff x="708964" y="31699"/>
            <a:chExt cx="8122920" cy="109791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8964" y="31699"/>
              <a:ext cx="8122539" cy="54894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97787" y="580897"/>
              <a:ext cx="6464299" cy="548639"/>
            </a:xfrm>
            <a:prstGeom prst="rect">
              <a:avLst/>
            </a:prstGeom>
          </p:spPr>
        </p:pic>
      </p:grp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25500" y="1368678"/>
            <a:ext cx="7552055" cy="48844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8630" marR="288290" indent="-456565">
              <a:lnSpc>
                <a:spcPct val="100000"/>
              </a:lnSpc>
              <a:spcBef>
                <a:spcPts val="105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900" algn="l"/>
              </a:tabLst>
            </a:pP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Take</a:t>
            </a:r>
            <a:r>
              <a:rPr sz="32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into</a:t>
            </a:r>
            <a:r>
              <a:rPr sz="32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5" dirty="0">
                <a:solidFill>
                  <a:srgbClr val="5C666F"/>
                </a:solidFill>
                <a:latin typeface="Calibri"/>
                <a:cs typeface="Calibri"/>
              </a:rPr>
              <a:t>consideration</a:t>
            </a:r>
            <a:r>
              <a:rPr sz="32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3200" spc="3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80" dirty="0">
                <a:solidFill>
                  <a:srgbClr val="5C666F"/>
                </a:solidFill>
                <a:latin typeface="Calibri"/>
                <a:cs typeface="Calibri"/>
              </a:rPr>
              <a:t>4-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r>
              <a:rPr sz="32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u="sng" spc="-25" dirty="0">
                <a:solidFill>
                  <a:srgbClr val="5C666F"/>
                </a:solidFill>
                <a:uFill>
                  <a:solidFill>
                    <a:srgbClr val="5C666F"/>
                  </a:solidFill>
                </a:uFill>
                <a:latin typeface="Calibri"/>
                <a:cs typeface="Calibri"/>
              </a:rPr>
              <a:t>and</a:t>
            </a:r>
            <a:r>
              <a:rPr sz="3200" u="none" spc="-25" dirty="0">
                <a:solidFill>
                  <a:srgbClr val="5C666F"/>
                </a:solidFill>
                <a:latin typeface="Calibri"/>
                <a:cs typeface="Calibri"/>
              </a:rPr>
              <a:t> 	</a:t>
            </a:r>
            <a:r>
              <a:rPr sz="3200" u="none" spc="75" dirty="0">
                <a:solidFill>
                  <a:srgbClr val="5C666F"/>
                </a:solidFill>
                <a:latin typeface="Calibri"/>
                <a:cs typeface="Calibri"/>
              </a:rPr>
              <a:t>extended-</a:t>
            </a:r>
            <a:r>
              <a:rPr sz="3200" u="none" dirty="0">
                <a:solidFill>
                  <a:srgbClr val="5C666F"/>
                </a:solidFill>
                <a:latin typeface="Calibri"/>
                <a:cs typeface="Calibri"/>
              </a:rPr>
              <a:t>year,</a:t>
            </a:r>
            <a:r>
              <a:rPr sz="3200" u="none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u="none" spc="55" dirty="0">
                <a:solidFill>
                  <a:srgbClr val="5C666F"/>
                </a:solidFill>
                <a:latin typeface="Calibri"/>
                <a:cs typeface="Calibri"/>
              </a:rPr>
              <a:t>adjusted</a:t>
            </a:r>
            <a:r>
              <a:rPr sz="3200" u="none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u="none" spc="55" dirty="0">
                <a:solidFill>
                  <a:srgbClr val="5C666F"/>
                </a:solidFill>
                <a:latin typeface="Calibri"/>
                <a:cs typeface="Calibri"/>
              </a:rPr>
              <a:t>cohort 	</a:t>
            </a:r>
            <a:r>
              <a:rPr sz="3200" u="none" spc="60" dirty="0">
                <a:solidFill>
                  <a:srgbClr val="5C666F"/>
                </a:solidFill>
                <a:latin typeface="Calibri"/>
                <a:cs typeface="Calibri"/>
              </a:rPr>
              <a:t>graduation</a:t>
            </a:r>
            <a:r>
              <a:rPr sz="3200" u="none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u="none" spc="-20" dirty="0">
                <a:solidFill>
                  <a:srgbClr val="5C666F"/>
                </a:solidFill>
                <a:latin typeface="Calibri"/>
                <a:cs typeface="Calibri"/>
              </a:rPr>
              <a:t>rates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60"/>
              </a:spcBef>
              <a:buClr>
                <a:srgbClr val="FFC746"/>
              </a:buClr>
              <a:buSzPct val="109615"/>
              <a:buFont typeface="Wingdings"/>
              <a:buChar char=""/>
              <a:tabLst>
                <a:tab pos="469900" algn="l"/>
                <a:tab pos="1334770" algn="l"/>
              </a:tabLst>
            </a:pPr>
            <a:r>
              <a:rPr sz="2600" spc="40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	11</a:t>
            </a:r>
            <a:r>
              <a:rPr sz="26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6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17</a:t>
            </a:r>
            <a:r>
              <a:rPr sz="26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45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6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25"/>
              </a:spcBef>
              <a:buClr>
                <a:srgbClr val="FFC746"/>
              </a:buClr>
              <a:buSzPct val="109615"/>
              <a:buFont typeface="Wingdings"/>
              <a:buChar char=""/>
              <a:tabLst>
                <a:tab pos="469900" algn="l"/>
                <a:tab pos="1626235" algn="l"/>
              </a:tabLst>
            </a:pPr>
            <a:r>
              <a:rPr sz="2600" spc="65" dirty="0">
                <a:solidFill>
                  <a:srgbClr val="5C666F"/>
                </a:solidFill>
                <a:latin typeface="Calibri"/>
                <a:cs typeface="Calibri"/>
              </a:rPr>
              <a:t>Public: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	73</a:t>
            </a:r>
            <a:r>
              <a:rPr sz="2600" spc="229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6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86</a:t>
            </a:r>
            <a:r>
              <a:rPr sz="2600" spc="2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70" dirty="0">
                <a:solidFill>
                  <a:srgbClr val="5C666F"/>
                </a:solidFill>
                <a:latin typeface="Calibri"/>
                <a:cs typeface="Calibri"/>
              </a:rPr>
              <a:t>recommended;</a:t>
            </a:r>
            <a:r>
              <a:rPr sz="26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7</a:t>
            </a:r>
            <a:r>
              <a:rPr sz="2600" spc="2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55" dirty="0">
                <a:solidFill>
                  <a:srgbClr val="5C666F"/>
                </a:solidFill>
                <a:latin typeface="Calibri"/>
                <a:cs typeface="Calibri"/>
              </a:rPr>
              <a:t>did</a:t>
            </a:r>
            <a:r>
              <a:rPr sz="26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25" dirty="0">
                <a:solidFill>
                  <a:srgbClr val="5C666F"/>
                </a:solidFill>
                <a:latin typeface="Calibri"/>
                <a:cs typeface="Calibri"/>
              </a:rPr>
              <a:t>not</a:t>
            </a:r>
            <a:endParaRPr sz="26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</a:pPr>
            <a:r>
              <a:rPr sz="2600" spc="70" dirty="0">
                <a:solidFill>
                  <a:srgbClr val="5C666F"/>
                </a:solidFill>
                <a:latin typeface="Calibri"/>
                <a:cs typeface="Calibri"/>
              </a:rPr>
              <a:t>recommend</a:t>
            </a:r>
            <a:r>
              <a:rPr sz="2600" spc="2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70" dirty="0">
                <a:solidFill>
                  <a:srgbClr val="5C666F"/>
                </a:solidFill>
                <a:latin typeface="Calibri"/>
                <a:cs typeface="Calibri"/>
              </a:rPr>
              <a:t>(4.23</a:t>
            </a:r>
            <a:r>
              <a:rPr sz="2600" spc="2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2600" spc="2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110" dirty="0">
                <a:solidFill>
                  <a:srgbClr val="5C666F"/>
                </a:solidFill>
                <a:latin typeface="Calibri"/>
                <a:cs typeface="Calibri"/>
              </a:rPr>
              <a:t>5-</a:t>
            </a:r>
            <a:r>
              <a:rPr sz="2600" spc="60" dirty="0">
                <a:solidFill>
                  <a:srgbClr val="5C666F"/>
                </a:solidFill>
                <a:latin typeface="Calibri"/>
                <a:cs typeface="Calibri"/>
              </a:rPr>
              <a:t>point</a:t>
            </a:r>
            <a:r>
              <a:rPr sz="26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60" dirty="0">
                <a:solidFill>
                  <a:srgbClr val="5C666F"/>
                </a:solidFill>
                <a:latin typeface="Calibri"/>
                <a:cs typeface="Calibri"/>
              </a:rPr>
              <a:t>scale)</a:t>
            </a:r>
            <a:endParaRPr sz="2600">
              <a:latin typeface="Calibri"/>
              <a:cs typeface="Calibri"/>
            </a:endParaRPr>
          </a:p>
          <a:p>
            <a:pPr marL="468630" marR="5080" indent="-456565">
              <a:lnSpc>
                <a:spcPct val="100000"/>
              </a:lnSpc>
              <a:spcBef>
                <a:spcPts val="735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900" algn="l"/>
              </a:tabLst>
            </a:pP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Base</a:t>
            </a:r>
            <a:r>
              <a:rPr sz="32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32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the</a:t>
            </a:r>
            <a:r>
              <a:rPr sz="32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95" dirty="0">
                <a:solidFill>
                  <a:srgbClr val="5C666F"/>
                </a:solidFill>
                <a:latin typeface="Calibri"/>
                <a:cs typeface="Calibri"/>
              </a:rPr>
              <a:t>4-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r>
              <a:rPr sz="32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adjusted</a:t>
            </a:r>
            <a:r>
              <a:rPr sz="32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cohort 	graduation</a:t>
            </a:r>
            <a:r>
              <a:rPr sz="32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rate</a:t>
            </a:r>
            <a:r>
              <a:rPr sz="32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u="sng" spc="60" dirty="0">
                <a:solidFill>
                  <a:srgbClr val="5C666F"/>
                </a:solidFill>
                <a:uFill>
                  <a:solidFill>
                    <a:srgbClr val="5C666F"/>
                  </a:solidFill>
                </a:uFill>
                <a:latin typeface="Calibri"/>
                <a:cs typeface="Calibri"/>
              </a:rPr>
              <a:t>only</a:t>
            </a:r>
            <a:r>
              <a:rPr sz="3200" u="none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u="none" spc="55" dirty="0">
                <a:solidFill>
                  <a:srgbClr val="5C666F"/>
                </a:solidFill>
                <a:latin typeface="Calibri"/>
                <a:cs typeface="Calibri"/>
              </a:rPr>
              <a:t>(exclude</a:t>
            </a:r>
            <a:r>
              <a:rPr sz="3200" u="none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u="none" spc="55" dirty="0">
                <a:solidFill>
                  <a:srgbClr val="5C666F"/>
                </a:solidFill>
                <a:latin typeface="Calibri"/>
                <a:cs typeface="Calibri"/>
              </a:rPr>
              <a:t>extended- 	</a:t>
            </a:r>
            <a:r>
              <a:rPr sz="3200" u="none" spc="5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r>
              <a:rPr sz="3200" u="none" spc="2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u="none" spc="-10" dirty="0">
                <a:solidFill>
                  <a:srgbClr val="5C666F"/>
                </a:solidFill>
                <a:latin typeface="Calibri"/>
                <a:cs typeface="Calibri"/>
              </a:rPr>
              <a:t>rates)</a:t>
            </a:r>
            <a:endParaRPr sz="320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660"/>
              </a:spcBef>
              <a:buClr>
                <a:srgbClr val="FFC746"/>
              </a:buClr>
              <a:buSzPct val="109615"/>
              <a:buFont typeface="Wingdings"/>
              <a:buChar char=""/>
              <a:tabLst>
                <a:tab pos="469900" algn="l"/>
                <a:tab pos="1334770" algn="l"/>
              </a:tabLst>
            </a:pPr>
            <a:r>
              <a:rPr sz="2600" spc="40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	1</a:t>
            </a:r>
            <a:r>
              <a:rPr sz="2600" spc="2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6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5C666F"/>
                </a:solidFill>
                <a:latin typeface="Calibri"/>
                <a:cs typeface="Calibri"/>
              </a:rPr>
              <a:t>17</a:t>
            </a:r>
            <a:r>
              <a:rPr sz="26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600" spc="45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4</a:t>
            </a:fld>
            <a:endParaRPr spc="-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2F6C13AC-0C02-DE7D-09DF-C9E111DF2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39584" y="6269993"/>
            <a:ext cx="7751445" cy="369332"/>
          </a:xfrm>
        </p:spPr>
        <p:txBody>
          <a:bodyPr/>
          <a:lstStyle/>
          <a:p>
            <a:r>
              <a:rPr lang="en-US" dirty="0"/>
              <a:t>Long term goals</a:t>
            </a:r>
          </a:p>
        </p:txBody>
      </p:sp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800547" y="6166050"/>
              <a:ext cx="590550" cy="514984"/>
            </a:xfrm>
            <a:custGeom>
              <a:avLst/>
              <a:gdLst/>
              <a:ahLst/>
              <a:cxnLst/>
              <a:rect l="l" t="t" r="r" b="b"/>
              <a:pathLst>
                <a:path w="590550" h="514984">
                  <a:moveTo>
                    <a:pt x="294963" y="0"/>
                  </a:moveTo>
                  <a:lnTo>
                    <a:pt x="284905" y="3363"/>
                  </a:lnTo>
                  <a:lnTo>
                    <a:pt x="276169" y="13454"/>
                  </a:lnTo>
                  <a:lnTo>
                    <a:pt x="4440" y="482349"/>
                  </a:lnTo>
                  <a:lnTo>
                    <a:pt x="0" y="494980"/>
                  </a:lnTo>
                  <a:lnTo>
                    <a:pt x="2092" y="505269"/>
                  </a:lnTo>
                  <a:lnTo>
                    <a:pt x="10058" y="512192"/>
                  </a:lnTo>
                  <a:lnTo>
                    <a:pt x="23237" y="514727"/>
                  </a:lnTo>
                  <a:lnTo>
                    <a:pt x="566710" y="514727"/>
                  </a:lnTo>
                  <a:lnTo>
                    <a:pt x="579871" y="512192"/>
                  </a:lnTo>
                  <a:lnTo>
                    <a:pt x="587831" y="505269"/>
                  </a:lnTo>
                  <a:lnTo>
                    <a:pt x="589927" y="494980"/>
                  </a:lnTo>
                  <a:lnTo>
                    <a:pt x="585501" y="482349"/>
                  </a:lnTo>
                  <a:lnTo>
                    <a:pt x="313757" y="13454"/>
                  </a:lnTo>
                  <a:lnTo>
                    <a:pt x="305021" y="3363"/>
                  </a:lnTo>
                  <a:lnTo>
                    <a:pt x="294963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004281" y="6207166"/>
              <a:ext cx="196552" cy="1935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938892" y="6461149"/>
              <a:ext cx="317548" cy="1611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46" y="6655041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33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68" y="4673"/>
                  </a:lnTo>
                  <a:lnTo>
                    <a:pt x="6261" y="4673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73"/>
                  </a:lnTo>
                  <a:lnTo>
                    <a:pt x="17233" y="4673"/>
                  </a:lnTo>
                  <a:lnTo>
                    <a:pt x="17233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901" y="24574"/>
                  </a:lnTo>
                  <a:lnTo>
                    <a:pt x="48526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96" y="0"/>
                  </a:lnTo>
                  <a:lnTo>
                    <a:pt x="44996" y="393"/>
                  </a:lnTo>
                  <a:lnTo>
                    <a:pt x="36804" y="17157"/>
                  </a:lnTo>
                  <a:lnTo>
                    <a:pt x="34074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87" y="0"/>
                  </a:lnTo>
                  <a:lnTo>
                    <a:pt x="26987" y="393"/>
                  </a:lnTo>
                  <a:lnTo>
                    <a:pt x="22707" y="24574"/>
                  </a:lnTo>
                  <a:lnTo>
                    <a:pt x="22707" y="25349"/>
                  </a:lnTo>
                  <a:lnTo>
                    <a:pt x="27406" y="25349"/>
                  </a:lnTo>
                  <a:lnTo>
                    <a:pt x="27457" y="24574"/>
                  </a:lnTo>
                  <a:lnTo>
                    <a:pt x="29337" y="11315"/>
                  </a:lnTo>
                  <a:lnTo>
                    <a:pt x="36017" y="25349"/>
                  </a:lnTo>
                  <a:lnTo>
                    <a:pt x="36017" y="25742"/>
                  </a:lnTo>
                  <a:lnTo>
                    <a:pt x="37579" y="25742"/>
                  </a:lnTo>
                  <a:lnTo>
                    <a:pt x="37947" y="25349"/>
                  </a:lnTo>
                  <a:lnTo>
                    <a:pt x="41605" y="17157"/>
                  </a:lnTo>
                  <a:lnTo>
                    <a:pt x="44208" y="11315"/>
                  </a:lnTo>
                  <a:lnTo>
                    <a:pt x="46139" y="24574"/>
                  </a:lnTo>
                  <a:lnTo>
                    <a:pt x="46202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69" y="6165465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49" y="0"/>
                  </a:moveTo>
                  <a:lnTo>
                    <a:pt x="23234" y="0"/>
                  </a:lnTo>
                  <a:lnTo>
                    <a:pt x="10057" y="2530"/>
                  </a:lnTo>
                  <a:lnTo>
                    <a:pt x="2092" y="9443"/>
                  </a:lnTo>
                  <a:lnTo>
                    <a:pt x="0" y="19720"/>
                  </a:lnTo>
                  <a:lnTo>
                    <a:pt x="4443" y="32341"/>
                  </a:lnTo>
                  <a:lnTo>
                    <a:pt x="274579" y="498538"/>
                  </a:lnTo>
                  <a:lnTo>
                    <a:pt x="283322" y="508634"/>
                  </a:lnTo>
                  <a:lnTo>
                    <a:pt x="293397" y="512000"/>
                  </a:lnTo>
                  <a:lnTo>
                    <a:pt x="303471" y="508634"/>
                  </a:lnTo>
                  <a:lnTo>
                    <a:pt x="312214" y="498538"/>
                  </a:lnTo>
                  <a:lnTo>
                    <a:pt x="582340" y="32341"/>
                  </a:lnTo>
                  <a:lnTo>
                    <a:pt x="586796" y="19720"/>
                  </a:lnTo>
                  <a:lnTo>
                    <a:pt x="584709" y="9443"/>
                  </a:lnTo>
                  <a:lnTo>
                    <a:pt x="576740" y="2530"/>
                  </a:lnTo>
                  <a:lnTo>
                    <a:pt x="563549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07554" y="6474413"/>
              <a:ext cx="200493" cy="1628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395810" y="6193907"/>
              <a:ext cx="65769" cy="7725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487835" y="6194687"/>
              <a:ext cx="65769" cy="7530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009" y="6194687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61" y="0"/>
                  </a:moveTo>
                  <a:lnTo>
                    <a:pt x="782" y="0"/>
                  </a:lnTo>
                  <a:lnTo>
                    <a:pt x="0" y="1195"/>
                  </a:lnTo>
                  <a:lnTo>
                    <a:pt x="0" y="2339"/>
                  </a:lnTo>
                  <a:lnTo>
                    <a:pt x="0" y="74526"/>
                  </a:lnTo>
                  <a:lnTo>
                    <a:pt x="782" y="75306"/>
                  </a:lnTo>
                  <a:lnTo>
                    <a:pt x="47761" y="75306"/>
                  </a:lnTo>
                  <a:lnTo>
                    <a:pt x="48544" y="74526"/>
                  </a:lnTo>
                  <a:lnTo>
                    <a:pt x="48544" y="60482"/>
                  </a:lnTo>
                  <a:lnTo>
                    <a:pt x="47761" y="59702"/>
                  </a:lnTo>
                  <a:lnTo>
                    <a:pt x="16860" y="59702"/>
                  </a:lnTo>
                  <a:lnTo>
                    <a:pt x="16860" y="44873"/>
                  </a:lnTo>
                  <a:lnTo>
                    <a:pt x="42280" y="44873"/>
                  </a:lnTo>
                  <a:lnTo>
                    <a:pt x="43481" y="44093"/>
                  </a:lnTo>
                  <a:lnTo>
                    <a:pt x="43481" y="30054"/>
                  </a:lnTo>
                  <a:lnTo>
                    <a:pt x="42280" y="29274"/>
                  </a:lnTo>
                  <a:lnTo>
                    <a:pt x="16860" y="29274"/>
                  </a:lnTo>
                  <a:lnTo>
                    <a:pt x="16860" y="16014"/>
                  </a:lnTo>
                  <a:lnTo>
                    <a:pt x="47761" y="16014"/>
                  </a:lnTo>
                  <a:lnTo>
                    <a:pt x="48544" y="14819"/>
                  </a:lnTo>
                  <a:lnTo>
                    <a:pt x="48544" y="1195"/>
                  </a:lnTo>
                  <a:lnTo>
                    <a:pt x="47761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66" y="6296132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2009" y="0"/>
                  </a:moveTo>
                  <a:lnTo>
                    <a:pt x="15524" y="0"/>
                  </a:lnTo>
                  <a:lnTo>
                    <a:pt x="6630" y="1713"/>
                  </a:lnTo>
                  <a:lnTo>
                    <a:pt x="1333" y="6388"/>
                  </a:lnTo>
                  <a:lnTo>
                    <a:pt x="0" y="13330"/>
                  </a:lnTo>
                  <a:lnTo>
                    <a:pt x="2997" y="21843"/>
                  </a:lnTo>
                  <a:lnTo>
                    <a:pt x="84844" y="163066"/>
                  </a:lnTo>
                  <a:lnTo>
                    <a:pt x="203856" y="205589"/>
                  </a:lnTo>
                  <a:lnTo>
                    <a:pt x="275935" y="179450"/>
                  </a:lnTo>
                  <a:lnTo>
                    <a:pt x="172119" y="179450"/>
                  </a:lnTo>
                  <a:lnTo>
                    <a:pt x="172119" y="178670"/>
                  </a:lnTo>
                  <a:lnTo>
                    <a:pt x="383575" y="389"/>
                  </a:lnTo>
                  <a:lnTo>
                    <a:pt x="382009" y="0"/>
                  </a:lnTo>
                  <a:close/>
                </a:path>
                <a:path w="394334" h="205739">
                  <a:moveTo>
                    <a:pt x="394171" y="14434"/>
                  </a:moveTo>
                  <a:lnTo>
                    <a:pt x="172537" y="179060"/>
                  </a:lnTo>
                  <a:lnTo>
                    <a:pt x="172537" y="179450"/>
                  </a:lnTo>
                  <a:lnTo>
                    <a:pt x="275935" y="179450"/>
                  </a:lnTo>
                  <a:lnTo>
                    <a:pt x="306060" y="168526"/>
                  </a:lnTo>
                  <a:lnTo>
                    <a:pt x="391404" y="21843"/>
                  </a:lnTo>
                  <a:lnTo>
                    <a:pt x="392970" y="19113"/>
                  </a:lnTo>
                  <a:lnTo>
                    <a:pt x="393753" y="16774"/>
                  </a:lnTo>
                  <a:lnTo>
                    <a:pt x="394171" y="14434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378218" y="6296132"/>
              <a:ext cx="329266" cy="186860"/>
            </a:xfrm>
            <a:prstGeom prst="rect">
              <a:avLst/>
            </a:prstGeom>
          </p:spPr>
        </p:pic>
      </p:grpSp>
      <p:grpSp>
        <p:nvGrp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8964" y="334645"/>
            <a:ext cx="7969250" cy="1097280"/>
            <a:chOff x="708964" y="334645"/>
            <a:chExt cx="7969250" cy="1097280"/>
          </a:xfrm>
        </p:grpSpPr>
        <p:pic>
          <p:nvPicPr>
            <p:cNvPr id="17" name="object 1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08964" y="334645"/>
              <a:ext cx="7748143" cy="548639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189976" y="334645"/>
              <a:ext cx="487679" cy="548639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143123" y="883285"/>
              <a:ext cx="3117977" cy="548639"/>
            </a:xfrm>
            <a:prstGeom prst="rect">
              <a:avLst/>
            </a:prstGeom>
          </p:spPr>
        </p:pic>
      </p:grpSp>
      <p:sp>
        <p:nv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25500" y="1898142"/>
            <a:ext cx="7772400" cy="41960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8630" marR="40640" indent="-456565">
              <a:lnSpc>
                <a:spcPct val="100000"/>
              </a:lnSpc>
              <a:spcBef>
                <a:spcPts val="105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900" algn="l"/>
              </a:tabLst>
            </a:pP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Base</a:t>
            </a:r>
            <a:r>
              <a:rPr sz="3200" spc="2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3200" spc="2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90" dirty="0">
                <a:solidFill>
                  <a:srgbClr val="5C666F"/>
                </a:solidFill>
                <a:latin typeface="Calibri"/>
                <a:cs typeface="Calibri"/>
              </a:rPr>
              <a:t>cut-</a:t>
            </a:r>
            <a:r>
              <a:rPr sz="3200" spc="65" dirty="0">
                <a:solidFill>
                  <a:srgbClr val="5C666F"/>
                </a:solidFill>
                <a:latin typeface="Calibri"/>
                <a:cs typeface="Calibri"/>
              </a:rPr>
              <a:t>scores</a:t>
            </a:r>
            <a:r>
              <a:rPr sz="3200" spc="229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informed</a:t>
            </a:r>
            <a:r>
              <a:rPr sz="32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by</a:t>
            </a:r>
            <a:r>
              <a:rPr sz="32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historical 	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data</a:t>
            </a:r>
            <a:r>
              <a:rPr sz="32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70" dirty="0">
                <a:solidFill>
                  <a:srgbClr val="5C666F"/>
                </a:solidFill>
                <a:latin typeface="Calibri"/>
                <a:cs typeface="Calibri"/>
              </a:rPr>
              <a:t>(e.g.,</a:t>
            </a:r>
            <a:r>
              <a:rPr sz="32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5" dirty="0">
                <a:solidFill>
                  <a:srgbClr val="5C666F"/>
                </a:solidFill>
                <a:latin typeface="Calibri"/>
                <a:cs typeface="Calibri"/>
              </a:rPr>
              <a:t>percentile</a:t>
            </a:r>
            <a:r>
              <a:rPr sz="32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0" dirty="0">
                <a:solidFill>
                  <a:srgbClr val="5C666F"/>
                </a:solidFill>
                <a:latin typeface="Calibri"/>
                <a:cs typeface="Calibri"/>
              </a:rPr>
              <a:t>ranks)</a:t>
            </a:r>
            <a:endParaRPr sz="3200">
              <a:latin typeface="Calibri"/>
              <a:cs typeface="Calibri"/>
            </a:endParaRPr>
          </a:p>
          <a:p>
            <a:pPr marL="469265" indent="-182245">
              <a:lnSpc>
                <a:spcPct val="100000"/>
              </a:lnSpc>
              <a:spcBef>
                <a:spcPts val="370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469265" algn="l"/>
                <a:tab pos="1198880" algn="l"/>
              </a:tabLst>
            </a:pPr>
            <a:r>
              <a:rPr sz="2400" spc="-20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8</a:t>
            </a:r>
            <a:r>
              <a:rPr sz="2400" spc="-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or</a:t>
            </a:r>
            <a:r>
              <a:rPr sz="2400" spc="-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17</a:t>
            </a:r>
            <a:r>
              <a:rPr sz="2400" spc="-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400">
              <a:latin typeface="Calibri"/>
              <a:cs typeface="Calibri"/>
            </a:endParaRPr>
          </a:p>
          <a:p>
            <a:pPr marL="469900" marR="5080" indent="-182880">
              <a:lnSpc>
                <a:spcPts val="2880"/>
              </a:lnSpc>
              <a:spcBef>
                <a:spcPts val="620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469900" algn="l"/>
                <a:tab pos="1433830" algn="l"/>
                <a:tab pos="7127240" algn="l"/>
              </a:tabLst>
            </a:pP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Public: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44</a:t>
            </a:r>
            <a:r>
              <a:rPr sz="24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84</a:t>
            </a:r>
            <a:r>
              <a:rPr sz="24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recommend;</a:t>
            </a:r>
            <a:r>
              <a:rPr sz="2400" spc="-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16</a:t>
            </a:r>
            <a:r>
              <a:rPr sz="24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do</a:t>
            </a:r>
            <a:r>
              <a:rPr sz="24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not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recommend.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(3.37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2400" spc="-3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5-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point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scale).</a:t>
            </a:r>
            <a:endParaRPr sz="2400">
              <a:latin typeface="Calibri"/>
              <a:cs typeface="Calibri"/>
            </a:endParaRPr>
          </a:p>
          <a:p>
            <a:pPr marL="468630" marR="673735" indent="-456565">
              <a:lnSpc>
                <a:spcPct val="100600"/>
              </a:lnSpc>
              <a:spcBef>
                <a:spcPts val="610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900" algn="l"/>
              </a:tabLst>
            </a:pP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Base</a:t>
            </a:r>
            <a:r>
              <a:rPr sz="3200" spc="2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on</a:t>
            </a:r>
            <a:r>
              <a:rPr sz="3200" spc="229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5" dirty="0">
                <a:solidFill>
                  <a:srgbClr val="5C666F"/>
                </a:solidFill>
                <a:latin typeface="Calibri"/>
                <a:cs typeface="Calibri"/>
              </a:rPr>
              <a:t>theoretical</a:t>
            </a:r>
            <a:r>
              <a:rPr sz="32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5" dirty="0">
                <a:solidFill>
                  <a:srgbClr val="5C666F"/>
                </a:solidFill>
                <a:latin typeface="Calibri"/>
                <a:cs typeface="Calibri"/>
              </a:rPr>
              <a:t>criteria</a:t>
            </a:r>
            <a:r>
              <a:rPr sz="3200" spc="3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5C666F"/>
                </a:solidFill>
                <a:latin typeface="Calibri"/>
                <a:cs typeface="Calibri"/>
              </a:rPr>
              <a:t>(e.g.,</a:t>
            </a:r>
            <a:r>
              <a:rPr sz="2000" spc="2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a</a:t>
            </a:r>
            <a:r>
              <a:rPr sz="2000" spc="2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specific 	</a:t>
            </a:r>
            <a:r>
              <a:rPr sz="2000" spc="65" dirty="0">
                <a:solidFill>
                  <a:srgbClr val="5C666F"/>
                </a:solidFill>
                <a:latin typeface="Calibri"/>
                <a:cs typeface="Calibri"/>
              </a:rPr>
              <a:t>percentage</a:t>
            </a:r>
            <a:r>
              <a:rPr sz="20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0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should</a:t>
            </a:r>
            <a:r>
              <a:rPr sz="20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be</a:t>
            </a:r>
            <a:r>
              <a:rPr sz="20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0" dirty="0">
                <a:solidFill>
                  <a:srgbClr val="5C666F"/>
                </a:solidFill>
                <a:latin typeface="Calibri"/>
                <a:cs typeface="Calibri"/>
              </a:rPr>
              <a:t>able</a:t>
            </a:r>
            <a:r>
              <a:rPr sz="20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to</a:t>
            </a:r>
            <a:r>
              <a:rPr sz="20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55" dirty="0">
                <a:solidFill>
                  <a:srgbClr val="5C666F"/>
                </a:solidFill>
                <a:latin typeface="Calibri"/>
                <a:cs typeface="Calibri"/>
              </a:rPr>
              <a:t>meet</a:t>
            </a:r>
            <a:r>
              <a:rPr sz="20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5C666F"/>
                </a:solidFill>
                <a:latin typeface="Calibri"/>
                <a:cs typeface="Calibri"/>
              </a:rPr>
              <a:t>PARCC 	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achievement</a:t>
            </a:r>
            <a:r>
              <a:rPr sz="20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5" dirty="0">
                <a:solidFill>
                  <a:srgbClr val="5C666F"/>
                </a:solidFill>
                <a:latin typeface="Calibri"/>
                <a:cs typeface="Calibri"/>
              </a:rPr>
              <a:t>objectives,</a:t>
            </a:r>
            <a:r>
              <a:rPr sz="20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50" dirty="0">
                <a:solidFill>
                  <a:srgbClr val="5C666F"/>
                </a:solidFill>
                <a:latin typeface="Calibri"/>
                <a:cs typeface="Calibri"/>
              </a:rPr>
              <a:t>all</a:t>
            </a:r>
            <a:r>
              <a:rPr sz="2000" spc="2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20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70" dirty="0">
                <a:solidFill>
                  <a:srgbClr val="5C666F"/>
                </a:solidFill>
                <a:latin typeface="Calibri"/>
                <a:cs typeface="Calibri"/>
              </a:rPr>
              <a:t>should</a:t>
            </a:r>
            <a:r>
              <a:rPr sz="2000" spc="229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65" dirty="0">
                <a:solidFill>
                  <a:srgbClr val="5C666F"/>
                </a:solidFill>
                <a:latin typeface="Calibri"/>
                <a:cs typeface="Calibri"/>
              </a:rPr>
              <a:t>graduate</a:t>
            </a:r>
            <a:r>
              <a:rPr sz="2000" spc="23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C666F"/>
                </a:solidFill>
                <a:latin typeface="Calibri"/>
                <a:cs typeface="Calibri"/>
              </a:rPr>
              <a:t>in</a:t>
            </a:r>
            <a:r>
              <a:rPr sz="2000" spc="2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5C666F"/>
                </a:solidFill>
                <a:latin typeface="Calibri"/>
                <a:cs typeface="Calibri"/>
              </a:rPr>
              <a:t>4 	</a:t>
            </a:r>
            <a:r>
              <a:rPr sz="2000" spc="45" dirty="0">
                <a:solidFill>
                  <a:srgbClr val="5C666F"/>
                </a:solidFill>
                <a:latin typeface="Calibri"/>
                <a:cs typeface="Calibri"/>
              </a:rPr>
              <a:t>years)</a:t>
            </a:r>
            <a:endParaRPr sz="2000">
              <a:latin typeface="Calibri"/>
              <a:cs typeface="Calibri"/>
            </a:endParaRPr>
          </a:p>
          <a:p>
            <a:pPr marL="469265" indent="-182245">
              <a:lnSpc>
                <a:spcPct val="100000"/>
              </a:lnSpc>
              <a:spcBef>
                <a:spcPts val="300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469265" algn="l"/>
                <a:tab pos="1198880" algn="l"/>
              </a:tabLst>
            </a:pPr>
            <a:r>
              <a:rPr sz="2400" spc="-20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no</a:t>
            </a:r>
            <a:r>
              <a:rPr sz="2400" spc="-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5</a:t>
            </a:fld>
            <a:endParaRPr spc="-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9063" y="338581"/>
            <a:ext cx="7344156" cy="548640"/>
          </a:xfrm>
          <a:prstGeom prst="rect">
            <a:avLst/>
          </a:prstGeom>
        </p:spPr>
      </p:pic>
      <p:sp>
        <p:nv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12698" y="1288237"/>
            <a:ext cx="7683500" cy="43307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105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Same</a:t>
            </a:r>
            <a:r>
              <a:rPr sz="32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interim</a:t>
            </a:r>
            <a:r>
              <a:rPr sz="32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3200" spc="26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for</a:t>
            </a:r>
            <a:r>
              <a:rPr sz="32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all</a:t>
            </a:r>
            <a:r>
              <a:rPr sz="32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students</a:t>
            </a:r>
            <a:r>
              <a:rPr sz="32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5C666F"/>
                </a:solidFill>
                <a:latin typeface="Calibri"/>
                <a:cs typeface="Calibri"/>
              </a:rPr>
              <a:t>and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all</a:t>
            </a:r>
            <a:r>
              <a:rPr sz="32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disaggregated</a:t>
            </a:r>
            <a:r>
              <a:rPr sz="3200" spc="3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groups</a:t>
            </a:r>
            <a:endParaRPr sz="3200">
              <a:latin typeface="Calibri"/>
              <a:cs typeface="Calibri"/>
            </a:endParaRPr>
          </a:p>
          <a:p>
            <a:pPr marL="573405" lvl="1" indent="-287020">
              <a:lnSpc>
                <a:spcPct val="100000"/>
              </a:lnSpc>
              <a:spcBef>
                <a:spcPts val="620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573405" algn="l"/>
                <a:tab pos="1376045" algn="l"/>
              </a:tabLst>
            </a:pPr>
            <a:r>
              <a:rPr sz="2400" spc="35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3</a:t>
            </a:r>
            <a:r>
              <a:rPr sz="24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17</a:t>
            </a:r>
            <a:r>
              <a:rPr sz="24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45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400">
              <a:latin typeface="Calibri"/>
              <a:cs typeface="Calibri"/>
            </a:endParaRPr>
          </a:p>
          <a:p>
            <a:pPr marL="573405" lvl="1" indent="-287020">
              <a:lnSpc>
                <a:spcPct val="100000"/>
              </a:lnSpc>
              <a:spcBef>
                <a:spcPts val="580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573405" algn="l"/>
                <a:tab pos="1647825" algn="l"/>
              </a:tabLst>
            </a:pP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Public: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10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85</a:t>
            </a:r>
            <a:endParaRPr sz="2400">
              <a:latin typeface="Calibri"/>
              <a:cs typeface="Calibri"/>
            </a:endParaRPr>
          </a:p>
          <a:p>
            <a:pPr marL="469265" marR="481330" indent="-457200">
              <a:lnSpc>
                <a:spcPct val="100000"/>
              </a:lnSpc>
              <a:spcBef>
                <a:spcPts val="725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Different</a:t>
            </a:r>
            <a:r>
              <a:rPr sz="3200" spc="27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interim</a:t>
            </a:r>
            <a:r>
              <a:rPr sz="32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3200" spc="2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based</a:t>
            </a:r>
            <a:r>
              <a:rPr sz="3200" spc="2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5C666F"/>
                </a:solidFill>
                <a:latin typeface="Calibri"/>
                <a:cs typeface="Calibri"/>
              </a:rPr>
              <a:t>on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starting</a:t>
            </a:r>
            <a:r>
              <a:rPr sz="32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point</a:t>
            </a:r>
            <a:r>
              <a:rPr sz="32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3200" spc="2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disaggregated</a:t>
            </a:r>
            <a:r>
              <a:rPr sz="3200" spc="26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groups </a:t>
            </a: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(with</a:t>
            </a:r>
            <a:r>
              <a:rPr sz="3200" spc="3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same</a:t>
            </a:r>
            <a:r>
              <a:rPr sz="32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85" dirty="0">
                <a:solidFill>
                  <a:srgbClr val="5C666F"/>
                </a:solidFill>
                <a:latin typeface="Calibri"/>
                <a:cs typeface="Calibri"/>
              </a:rPr>
              <a:t>long-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term</a:t>
            </a:r>
            <a:r>
              <a:rPr sz="3200" spc="2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45" dirty="0">
                <a:solidFill>
                  <a:srgbClr val="5C666F"/>
                </a:solidFill>
                <a:latin typeface="Calibri"/>
                <a:cs typeface="Calibri"/>
              </a:rPr>
              <a:t>goal)</a:t>
            </a:r>
            <a:endParaRPr sz="3200">
              <a:latin typeface="Calibri"/>
              <a:cs typeface="Calibri"/>
            </a:endParaRPr>
          </a:p>
          <a:p>
            <a:pPr marL="573405" lvl="1" indent="-287020">
              <a:lnSpc>
                <a:spcPct val="100000"/>
              </a:lnSpc>
              <a:spcBef>
                <a:spcPts val="620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573405" algn="l"/>
                <a:tab pos="1376045" algn="l"/>
              </a:tabLst>
            </a:pPr>
            <a:r>
              <a:rPr sz="2400" spc="35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5</a:t>
            </a:r>
            <a:r>
              <a:rPr sz="24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17</a:t>
            </a:r>
            <a:r>
              <a:rPr sz="24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45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400">
              <a:latin typeface="Calibri"/>
              <a:cs typeface="Calibri"/>
            </a:endParaRPr>
          </a:p>
          <a:p>
            <a:pPr marL="573405" lvl="1" indent="-287020">
              <a:lnSpc>
                <a:spcPct val="100000"/>
              </a:lnSpc>
              <a:spcBef>
                <a:spcPts val="580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573405" algn="l"/>
                <a:tab pos="1647825" algn="l"/>
              </a:tabLst>
            </a:pP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Public: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75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85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6</a:t>
            </a:fld>
            <a:endParaRPr spc="-5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DF1D6F1-4939-0A95-C57B-1F90FE0BC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44753" y="6140324"/>
            <a:ext cx="7751445" cy="369332"/>
          </a:xfrm>
        </p:spPr>
        <p:txBody>
          <a:bodyPr/>
          <a:lstStyle/>
          <a:p>
            <a:r>
              <a:rPr lang="en-US" dirty="0"/>
              <a:t>Interim target establishment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07A6B4C-7D33-7F8F-2854-FBFB37F8F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81000" y="5857114"/>
            <a:ext cx="7751445" cy="369332"/>
          </a:xfrm>
        </p:spPr>
        <p:txBody>
          <a:bodyPr/>
          <a:lstStyle/>
          <a:p>
            <a:r>
              <a:rPr lang="en-US" dirty="0"/>
              <a:t>Interim target increases</a:t>
            </a:r>
          </a:p>
        </p:txBody>
      </p:sp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9414" y="133807"/>
              <a:ext cx="6660388" cy="48798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66692" y="621791"/>
              <a:ext cx="2347341" cy="487679"/>
            </a:xfrm>
            <a:prstGeom prst="rect">
              <a:avLst/>
            </a:prstGeom>
          </p:spPr>
        </p:pic>
      </p:grpSp>
      <p:sp>
        <p:nv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12698" y="1229512"/>
            <a:ext cx="7639050" cy="292608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469265" indent="-456565">
              <a:lnSpc>
                <a:spcPct val="100000"/>
              </a:lnSpc>
              <a:spcBef>
                <a:spcPts val="565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spc="65" dirty="0">
                <a:solidFill>
                  <a:srgbClr val="5C666F"/>
                </a:solidFill>
                <a:latin typeface="Calibri"/>
                <a:cs typeface="Calibri"/>
              </a:rPr>
              <a:t>Raise</a:t>
            </a:r>
            <a:r>
              <a:rPr sz="3200" spc="2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interim</a:t>
            </a:r>
            <a:r>
              <a:rPr sz="32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3200" spc="2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every</a:t>
            </a:r>
            <a:r>
              <a:rPr sz="3200" spc="19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30" dirty="0">
                <a:solidFill>
                  <a:srgbClr val="5C666F"/>
                </a:solidFill>
                <a:latin typeface="Calibri"/>
                <a:cs typeface="Calibri"/>
              </a:rPr>
              <a:t>year</a:t>
            </a:r>
            <a:endParaRPr sz="3200">
              <a:latin typeface="Calibri"/>
              <a:cs typeface="Calibri"/>
            </a:endParaRPr>
          </a:p>
          <a:p>
            <a:pPr marL="573405" lvl="1" indent="-287020">
              <a:lnSpc>
                <a:spcPct val="100000"/>
              </a:lnSpc>
              <a:spcBef>
                <a:spcPts val="625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573405" algn="l"/>
                <a:tab pos="1376045" algn="l"/>
              </a:tabLst>
            </a:pPr>
            <a:r>
              <a:rPr sz="2400" spc="35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2</a:t>
            </a:r>
            <a:r>
              <a:rPr sz="2400" spc="24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25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17</a:t>
            </a:r>
            <a:r>
              <a:rPr sz="2400" spc="24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45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400">
              <a:latin typeface="Calibri"/>
              <a:cs typeface="Calibri"/>
            </a:endParaRPr>
          </a:p>
          <a:p>
            <a:pPr marL="573405" lvl="1" indent="-287020">
              <a:lnSpc>
                <a:spcPct val="100000"/>
              </a:lnSpc>
              <a:spcBef>
                <a:spcPts val="575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573405" algn="l"/>
                <a:tab pos="1647825" algn="l"/>
              </a:tabLst>
            </a:pP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Public: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20</a:t>
            </a:r>
            <a:r>
              <a:rPr sz="2400" spc="3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29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65" dirty="0">
                <a:solidFill>
                  <a:srgbClr val="5C666F"/>
                </a:solidFill>
                <a:latin typeface="Calibri"/>
                <a:cs typeface="Calibri"/>
              </a:rPr>
              <a:t>85</a:t>
            </a:r>
            <a:endParaRPr sz="240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725"/>
              </a:spcBef>
              <a:buClr>
                <a:srgbClr val="1F6C9C"/>
              </a:buClr>
              <a:buSzPct val="109375"/>
              <a:buFont typeface="Wingdings"/>
              <a:buChar char=""/>
              <a:tabLst>
                <a:tab pos="469265" algn="l"/>
              </a:tabLst>
            </a:pPr>
            <a:r>
              <a:rPr sz="3200" spc="65" dirty="0">
                <a:solidFill>
                  <a:srgbClr val="5C666F"/>
                </a:solidFill>
                <a:latin typeface="Calibri"/>
                <a:cs typeface="Calibri"/>
              </a:rPr>
              <a:t>Raise</a:t>
            </a:r>
            <a:r>
              <a:rPr sz="3200" spc="2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interim</a:t>
            </a:r>
            <a:r>
              <a:rPr sz="3200" spc="254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0" dirty="0">
                <a:solidFill>
                  <a:srgbClr val="5C666F"/>
                </a:solidFill>
                <a:latin typeface="Calibri"/>
                <a:cs typeface="Calibri"/>
              </a:rPr>
              <a:t>targets</a:t>
            </a:r>
            <a:r>
              <a:rPr sz="3200" spc="22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60" dirty="0">
                <a:solidFill>
                  <a:srgbClr val="5C666F"/>
                </a:solidFill>
                <a:latin typeface="Calibri"/>
                <a:cs typeface="Calibri"/>
              </a:rPr>
              <a:t>every</a:t>
            </a:r>
            <a:r>
              <a:rPr sz="3200" spc="20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2</a:t>
            </a:r>
            <a:r>
              <a:rPr sz="3200" spc="21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55" dirty="0">
                <a:solidFill>
                  <a:srgbClr val="5C666F"/>
                </a:solidFill>
                <a:latin typeface="Calibri"/>
                <a:cs typeface="Calibri"/>
              </a:rPr>
              <a:t>(or</a:t>
            </a:r>
            <a:r>
              <a:rPr sz="3200" spc="21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5C666F"/>
                </a:solidFill>
                <a:latin typeface="Calibri"/>
                <a:cs typeface="Calibri"/>
              </a:rPr>
              <a:t>3)</a:t>
            </a:r>
            <a:r>
              <a:rPr sz="3200" spc="22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5C666F"/>
                </a:solidFill>
                <a:latin typeface="Calibri"/>
                <a:cs typeface="Calibri"/>
              </a:rPr>
              <a:t>years</a:t>
            </a:r>
            <a:endParaRPr sz="3200">
              <a:latin typeface="Calibri"/>
              <a:cs typeface="Calibri"/>
            </a:endParaRPr>
          </a:p>
          <a:p>
            <a:pPr marL="573405" lvl="1" indent="-287020">
              <a:lnSpc>
                <a:spcPct val="100000"/>
              </a:lnSpc>
              <a:spcBef>
                <a:spcPts val="620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573405" algn="l"/>
                <a:tab pos="1376045" algn="l"/>
              </a:tabLst>
            </a:pPr>
            <a:r>
              <a:rPr sz="2400" spc="35" dirty="0">
                <a:solidFill>
                  <a:srgbClr val="5C666F"/>
                </a:solidFill>
                <a:latin typeface="Calibri"/>
                <a:cs typeface="Calibri"/>
              </a:rPr>
              <a:t>Hub: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10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28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17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45" dirty="0">
                <a:solidFill>
                  <a:srgbClr val="5C666F"/>
                </a:solidFill>
                <a:latin typeface="Calibri"/>
                <a:cs typeface="Calibri"/>
              </a:rPr>
              <a:t>votes</a:t>
            </a:r>
            <a:endParaRPr sz="2400">
              <a:latin typeface="Calibri"/>
              <a:cs typeface="Calibri"/>
            </a:endParaRPr>
          </a:p>
          <a:p>
            <a:pPr marL="573405" lvl="1" indent="-287020">
              <a:lnSpc>
                <a:spcPct val="100000"/>
              </a:lnSpc>
              <a:spcBef>
                <a:spcPts val="575"/>
              </a:spcBef>
              <a:buClr>
                <a:srgbClr val="8DC53E"/>
              </a:buClr>
              <a:buSzPct val="110416"/>
              <a:buFont typeface="Wingdings"/>
              <a:buChar char=""/>
              <a:tabLst>
                <a:tab pos="573405" algn="l"/>
                <a:tab pos="1647825" algn="l"/>
              </a:tabLst>
            </a:pPr>
            <a:r>
              <a:rPr sz="2400" spc="60" dirty="0">
                <a:solidFill>
                  <a:srgbClr val="5C666F"/>
                </a:solidFill>
                <a:latin typeface="Calibri"/>
                <a:cs typeface="Calibri"/>
              </a:rPr>
              <a:t>Public: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	65</a:t>
            </a:r>
            <a:r>
              <a:rPr sz="2400" spc="270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5C666F"/>
                </a:solidFill>
                <a:latin typeface="Calibri"/>
                <a:cs typeface="Calibri"/>
              </a:rPr>
              <a:t>of</a:t>
            </a:r>
            <a:r>
              <a:rPr sz="2400" spc="285" dirty="0">
                <a:solidFill>
                  <a:srgbClr val="5C666F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5C666F"/>
                </a:solidFill>
                <a:latin typeface="Calibri"/>
                <a:cs typeface="Calibri"/>
              </a:rPr>
              <a:t>85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7</a:t>
            </a:fld>
            <a:endParaRPr spc="-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Based</a:t>
            </a:r>
            <a:r>
              <a:rPr spc="-55" dirty="0"/>
              <a:t> </a:t>
            </a:r>
            <a:r>
              <a:rPr dirty="0"/>
              <a:t>on</a:t>
            </a:r>
            <a:r>
              <a:rPr spc="-80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spc="-10" dirty="0"/>
              <a:t>public’s</a:t>
            </a:r>
            <a:r>
              <a:rPr spc="-50" dirty="0"/>
              <a:t> </a:t>
            </a:r>
            <a:r>
              <a:rPr dirty="0"/>
              <a:t>responses,</a:t>
            </a:r>
            <a:r>
              <a:rPr spc="-55" dirty="0"/>
              <a:t> </a:t>
            </a:r>
            <a:r>
              <a:rPr dirty="0"/>
              <a:t>anything</a:t>
            </a:r>
            <a:r>
              <a:rPr spc="-50" dirty="0"/>
              <a:t> </a:t>
            </a:r>
            <a:r>
              <a:rPr dirty="0"/>
              <a:t>from</a:t>
            </a:r>
            <a:r>
              <a:rPr spc="-70" dirty="0"/>
              <a:t> </a:t>
            </a:r>
            <a:r>
              <a:rPr dirty="0"/>
              <a:t>3</a:t>
            </a:r>
            <a:r>
              <a:rPr spc="-60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dirty="0"/>
              <a:t>7</a:t>
            </a:r>
            <a:r>
              <a:rPr spc="-75" dirty="0"/>
              <a:t> </a:t>
            </a:r>
            <a:r>
              <a:rPr dirty="0"/>
              <a:t>years</a:t>
            </a:r>
            <a:r>
              <a:rPr spc="-65" dirty="0"/>
              <a:t> </a:t>
            </a:r>
            <a:r>
              <a:rPr spc="-25" dirty="0"/>
              <a:t>is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preferred,</a:t>
            </a:r>
            <a:r>
              <a:rPr spc="-70" dirty="0"/>
              <a:t> </a:t>
            </a:r>
            <a:r>
              <a:rPr dirty="0"/>
              <a:t>with</a:t>
            </a:r>
            <a:r>
              <a:rPr spc="-60" dirty="0"/>
              <a:t> </a:t>
            </a:r>
            <a:r>
              <a:rPr dirty="0"/>
              <a:t>5</a:t>
            </a:r>
            <a:r>
              <a:rPr spc="-60" dirty="0"/>
              <a:t> </a:t>
            </a:r>
            <a:r>
              <a:rPr dirty="0"/>
              <a:t>years</a:t>
            </a:r>
            <a:r>
              <a:rPr spc="-75" dirty="0"/>
              <a:t> </a:t>
            </a:r>
            <a:r>
              <a:rPr dirty="0"/>
              <a:t>getting</a:t>
            </a:r>
            <a:r>
              <a:rPr spc="-60" dirty="0"/>
              <a:t> </a:t>
            </a:r>
            <a:r>
              <a:rPr dirty="0"/>
              <a:t>most</a:t>
            </a:r>
            <a:r>
              <a:rPr spc="-80" dirty="0"/>
              <a:t> </a:t>
            </a:r>
            <a:r>
              <a:rPr spc="-10" dirty="0"/>
              <a:t>votes.</a:t>
            </a:r>
          </a:p>
        </p:txBody>
      </p:sp>
      <p:grpSp>
        <p:nvGrpSpPr>
          <p:cNvPr id="3" name="object 3" descr="Timeline to reach long-term goals: group recommended 5-10 years"/>
          <p:cNvGrpSpPr/>
          <p:nvPr/>
        </p:nvGrpSpPr>
        <p:grpSpPr>
          <a:xfrm>
            <a:off x="696772" y="59766"/>
            <a:ext cx="7993380" cy="1647189"/>
            <a:chOff x="696772" y="59766"/>
            <a:chExt cx="7993380" cy="1647189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35405" y="59766"/>
              <a:ext cx="5914898" cy="548944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93154" y="59766"/>
              <a:ext cx="484631" cy="54894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935469" y="59766"/>
              <a:ext cx="1569466" cy="54894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6772" y="608964"/>
              <a:ext cx="2093341" cy="54863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80766" y="608964"/>
              <a:ext cx="5634482" cy="54863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918704" y="608964"/>
              <a:ext cx="566927" cy="54863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202168" y="608964"/>
              <a:ext cx="487679" cy="54863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565525" y="1157681"/>
              <a:ext cx="924560" cy="54894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58944" y="1157681"/>
              <a:ext cx="1584071" cy="548944"/>
            </a:xfrm>
            <a:prstGeom prst="rect">
              <a:avLst/>
            </a:prstGeom>
          </p:spPr>
        </p:pic>
      </p:grp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374650" y="2806319"/>
          <a:ext cx="8378819" cy="1113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81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4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53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11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1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87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721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803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833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556895">
                <a:tc>
                  <a:txBody>
                    <a:bodyPr/>
                    <a:lstStyle/>
                    <a:p>
                      <a:pPr marL="6604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10" dirty="0">
                          <a:latin typeface="Calibri"/>
                          <a:cs typeface="Calibri"/>
                        </a:rPr>
                        <a:t>years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0" dirty="0">
                          <a:latin typeface="Calibri"/>
                          <a:cs typeface="Calibri"/>
                        </a:rPr>
                        <a:t>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0" dirty="0">
                          <a:latin typeface="Calibri"/>
                          <a:cs typeface="Calibri"/>
                        </a:rPr>
                        <a:t>3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0" dirty="0">
                          <a:latin typeface="Calibri"/>
                          <a:cs typeface="Calibri"/>
                        </a:rPr>
                        <a:t>4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0" dirty="0">
                          <a:latin typeface="Calibri"/>
                          <a:cs typeface="Calibri"/>
                        </a:rPr>
                        <a:t>5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0" dirty="0">
                          <a:latin typeface="Calibri"/>
                          <a:cs typeface="Calibri"/>
                        </a:rPr>
                        <a:t>6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0" dirty="0">
                          <a:latin typeface="Calibri"/>
                          <a:cs typeface="Calibri"/>
                        </a:rPr>
                        <a:t>7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0" dirty="0">
                          <a:latin typeface="Calibri"/>
                          <a:cs typeface="Calibri"/>
                        </a:rPr>
                        <a:t>8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50" dirty="0">
                          <a:latin typeface="Calibri"/>
                          <a:cs typeface="Calibri"/>
                        </a:rPr>
                        <a:t>9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25" dirty="0">
                          <a:latin typeface="Calibri"/>
                          <a:cs typeface="Calibri"/>
                        </a:rPr>
                        <a:t>10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3716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25" dirty="0">
                          <a:latin typeface="Calibri"/>
                          <a:cs typeface="Calibri"/>
                        </a:rPr>
                        <a:t>11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400" b="1" spc="-25" dirty="0">
                          <a:latin typeface="Calibri"/>
                          <a:cs typeface="Calibri"/>
                        </a:rPr>
                        <a:t>12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8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#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votes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50" dirty="0">
                          <a:latin typeface="Calibri"/>
                          <a:cs typeface="Calibri"/>
                        </a:rPr>
                        <a:t>3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25" dirty="0">
                          <a:latin typeface="Calibri"/>
                          <a:cs typeface="Calibri"/>
                        </a:rPr>
                        <a:t>10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50" dirty="0">
                          <a:latin typeface="Calibri"/>
                          <a:cs typeface="Calibri"/>
                        </a:rPr>
                        <a:t>5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25" dirty="0">
                          <a:latin typeface="Calibri"/>
                          <a:cs typeface="Calibri"/>
                        </a:rPr>
                        <a:t>30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50" dirty="0">
                          <a:latin typeface="Calibri"/>
                          <a:cs typeface="Calibri"/>
                        </a:rPr>
                        <a:t>9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50" dirty="0">
                          <a:latin typeface="Calibri"/>
                          <a:cs typeface="Calibri"/>
                        </a:rPr>
                        <a:t>9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50" dirty="0">
                          <a:latin typeface="Calibri"/>
                          <a:cs typeface="Calibri"/>
                        </a:rPr>
                        <a:t>2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50" dirty="0">
                          <a:latin typeface="Calibri"/>
                          <a:cs typeface="Calibri"/>
                        </a:rPr>
                        <a:t>6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800" spc="-50" dirty="0">
                          <a:latin typeface="Calibri"/>
                          <a:cs typeface="Calibri"/>
                        </a:rPr>
                        <a:t>1</a:t>
                      </a:r>
                      <a:endParaRPr sz="2800">
                        <a:latin typeface="Calibri"/>
                        <a:cs typeface="Calibri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5C666F"/>
                      </a:solidFill>
                      <a:prstDash val="solid"/>
                    </a:lnL>
                    <a:lnR w="12700">
                      <a:solidFill>
                        <a:srgbClr val="5C666F"/>
                      </a:solidFill>
                      <a:prstDash val="solid"/>
                    </a:lnR>
                    <a:lnT w="12700">
                      <a:solidFill>
                        <a:srgbClr val="5C666F"/>
                      </a:solidFill>
                      <a:prstDash val="solid"/>
                    </a:lnT>
                    <a:lnB w="12700">
                      <a:solidFill>
                        <a:srgbClr val="5C666F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39699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spc="-50" dirty="0"/>
              <a:t>8</a:t>
            </a:fld>
            <a:endParaRPr spc="-5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478AC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99311" y="1923542"/>
            <a:ext cx="6392545" cy="1280160"/>
            <a:chOff x="1599311" y="1923542"/>
            <a:chExt cx="6392545" cy="1280160"/>
          </a:xfrm>
        </p:grpSpPr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99311" y="1923542"/>
              <a:ext cx="6392164" cy="640079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29791" y="2563317"/>
              <a:ext cx="6189345" cy="640384"/>
            </a:xfrm>
            <a:prstGeom prst="rect">
              <a:avLst/>
            </a:prstGeom>
          </p:spPr>
        </p:pic>
      </p:grp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00547" y="6165465"/>
            <a:ext cx="1002665" cy="515620"/>
            <a:chOff x="7800547" y="6165465"/>
            <a:chExt cx="1002665" cy="515620"/>
          </a:xfrm>
        </p:grpSpPr>
        <p:sp>
          <p:nvSpPr>
            <p:cNvPr id="4" name="object 4"/>
            <p:cNvSpPr/>
            <p:nvPr/>
          </p:nvSpPr>
          <p:spPr>
            <a:xfrm>
              <a:off x="7800547" y="6166050"/>
              <a:ext cx="590550" cy="514984"/>
            </a:xfrm>
            <a:custGeom>
              <a:avLst/>
              <a:gdLst/>
              <a:ahLst/>
              <a:cxnLst/>
              <a:rect l="l" t="t" r="r" b="b"/>
              <a:pathLst>
                <a:path w="590550" h="514984">
                  <a:moveTo>
                    <a:pt x="294963" y="0"/>
                  </a:moveTo>
                  <a:lnTo>
                    <a:pt x="284905" y="3363"/>
                  </a:lnTo>
                  <a:lnTo>
                    <a:pt x="276169" y="13454"/>
                  </a:lnTo>
                  <a:lnTo>
                    <a:pt x="4440" y="482349"/>
                  </a:lnTo>
                  <a:lnTo>
                    <a:pt x="0" y="494980"/>
                  </a:lnTo>
                  <a:lnTo>
                    <a:pt x="2092" y="505269"/>
                  </a:lnTo>
                  <a:lnTo>
                    <a:pt x="10058" y="512192"/>
                  </a:lnTo>
                  <a:lnTo>
                    <a:pt x="23237" y="514727"/>
                  </a:lnTo>
                  <a:lnTo>
                    <a:pt x="566710" y="514727"/>
                  </a:lnTo>
                  <a:lnTo>
                    <a:pt x="579871" y="512192"/>
                  </a:lnTo>
                  <a:lnTo>
                    <a:pt x="587831" y="505269"/>
                  </a:lnTo>
                  <a:lnTo>
                    <a:pt x="589927" y="494980"/>
                  </a:lnTo>
                  <a:lnTo>
                    <a:pt x="585501" y="482349"/>
                  </a:lnTo>
                  <a:lnTo>
                    <a:pt x="313757" y="13454"/>
                  </a:lnTo>
                  <a:lnTo>
                    <a:pt x="305021" y="3363"/>
                  </a:lnTo>
                  <a:lnTo>
                    <a:pt x="294963" y="0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004281" y="6207166"/>
              <a:ext cx="196552" cy="1935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938892" y="6461149"/>
              <a:ext cx="317548" cy="161116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8408746" y="6655041"/>
              <a:ext cx="51435" cy="26034"/>
            </a:xfrm>
            <a:custGeom>
              <a:avLst/>
              <a:gdLst/>
              <a:ahLst/>
              <a:cxnLst/>
              <a:rect l="l" t="t" r="r" b="b"/>
              <a:pathLst>
                <a:path w="51434" h="26034">
                  <a:moveTo>
                    <a:pt x="17233" y="393"/>
                  </a:moveTo>
                  <a:lnTo>
                    <a:pt x="0" y="393"/>
                  </a:lnTo>
                  <a:lnTo>
                    <a:pt x="0" y="4292"/>
                  </a:lnTo>
                  <a:lnTo>
                    <a:pt x="368" y="4673"/>
                  </a:lnTo>
                  <a:lnTo>
                    <a:pt x="6261" y="4673"/>
                  </a:lnTo>
                  <a:lnTo>
                    <a:pt x="6261" y="25349"/>
                  </a:lnTo>
                  <a:lnTo>
                    <a:pt x="10960" y="25349"/>
                  </a:lnTo>
                  <a:lnTo>
                    <a:pt x="10960" y="4673"/>
                  </a:lnTo>
                  <a:lnTo>
                    <a:pt x="17233" y="4673"/>
                  </a:lnTo>
                  <a:lnTo>
                    <a:pt x="17233" y="393"/>
                  </a:lnTo>
                  <a:close/>
                </a:path>
                <a:path w="51434" h="26034">
                  <a:moveTo>
                    <a:pt x="51257" y="25349"/>
                  </a:moveTo>
                  <a:lnTo>
                    <a:pt x="50901" y="24574"/>
                  </a:lnTo>
                  <a:lnTo>
                    <a:pt x="48526" y="11315"/>
                  </a:lnTo>
                  <a:lnTo>
                    <a:pt x="46558" y="393"/>
                  </a:lnTo>
                  <a:lnTo>
                    <a:pt x="46558" y="0"/>
                  </a:lnTo>
                  <a:lnTo>
                    <a:pt x="44996" y="0"/>
                  </a:lnTo>
                  <a:lnTo>
                    <a:pt x="44996" y="393"/>
                  </a:lnTo>
                  <a:lnTo>
                    <a:pt x="36804" y="17157"/>
                  </a:lnTo>
                  <a:lnTo>
                    <a:pt x="34074" y="11315"/>
                  </a:lnTo>
                  <a:lnTo>
                    <a:pt x="28968" y="393"/>
                  </a:lnTo>
                  <a:lnTo>
                    <a:pt x="28549" y="0"/>
                  </a:lnTo>
                  <a:lnTo>
                    <a:pt x="26987" y="0"/>
                  </a:lnTo>
                  <a:lnTo>
                    <a:pt x="26987" y="393"/>
                  </a:lnTo>
                  <a:lnTo>
                    <a:pt x="22707" y="24574"/>
                  </a:lnTo>
                  <a:lnTo>
                    <a:pt x="22707" y="25349"/>
                  </a:lnTo>
                  <a:lnTo>
                    <a:pt x="27406" y="25349"/>
                  </a:lnTo>
                  <a:lnTo>
                    <a:pt x="27457" y="24574"/>
                  </a:lnTo>
                  <a:lnTo>
                    <a:pt x="29337" y="11315"/>
                  </a:lnTo>
                  <a:lnTo>
                    <a:pt x="36017" y="25349"/>
                  </a:lnTo>
                  <a:lnTo>
                    <a:pt x="36017" y="25742"/>
                  </a:lnTo>
                  <a:lnTo>
                    <a:pt x="37579" y="25742"/>
                  </a:lnTo>
                  <a:lnTo>
                    <a:pt x="37947" y="25349"/>
                  </a:lnTo>
                  <a:lnTo>
                    <a:pt x="41605" y="17157"/>
                  </a:lnTo>
                  <a:lnTo>
                    <a:pt x="44208" y="11315"/>
                  </a:lnTo>
                  <a:lnTo>
                    <a:pt x="46139" y="24574"/>
                  </a:lnTo>
                  <a:lnTo>
                    <a:pt x="46202" y="24968"/>
                  </a:lnTo>
                  <a:lnTo>
                    <a:pt x="46558" y="25349"/>
                  </a:lnTo>
                  <a:lnTo>
                    <a:pt x="51257" y="25349"/>
                  </a:lnTo>
                  <a:close/>
                </a:path>
              </a:pathLst>
            </a:custGeom>
            <a:solidFill>
              <a:srgbClr val="2A97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15970" y="6165465"/>
              <a:ext cx="587375" cy="512445"/>
            </a:xfrm>
            <a:custGeom>
              <a:avLst/>
              <a:gdLst/>
              <a:ahLst/>
              <a:cxnLst/>
              <a:rect l="l" t="t" r="r" b="b"/>
              <a:pathLst>
                <a:path w="587375" h="512445">
                  <a:moveTo>
                    <a:pt x="563549" y="0"/>
                  </a:moveTo>
                  <a:lnTo>
                    <a:pt x="23234" y="0"/>
                  </a:lnTo>
                  <a:lnTo>
                    <a:pt x="10057" y="2530"/>
                  </a:lnTo>
                  <a:lnTo>
                    <a:pt x="2092" y="9443"/>
                  </a:lnTo>
                  <a:lnTo>
                    <a:pt x="0" y="19720"/>
                  </a:lnTo>
                  <a:lnTo>
                    <a:pt x="4443" y="32341"/>
                  </a:lnTo>
                  <a:lnTo>
                    <a:pt x="274579" y="498538"/>
                  </a:lnTo>
                  <a:lnTo>
                    <a:pt x="283322" y="508634"/>
                  </a:lnTo>
                  <a:lnTo>
                    <a:pt x="293397" y="512000"/>
                  </a:lnTo>
                  <a:lnTo>
                    <a:pt x="303471" y="508634"/>
                  </a:lnTo>
                  <a:lnTo>
                    <a:pt x="312214" y="498538"/>
                  </a:lnTo>
                  <a:lnTo>
                    <a:pt x="582340" y="32341"/>
                  </a:lnTo>
                  <a:lnTo>
                    <a:pt x="586796" y="19720"/>
                  </a:lnTo>
                  <a:lnTo>
                    <a:pt x="584709" y="9443"/>
                  </a:lnTo>
                  <a:lnTo>
                    <a:pt x="576740" y="2530"/>
                  </a:lnTo>
                  <a:lnTo>
                    <a:pt x="563549" y="0"/>
                  </a:lnTo>
                  <a:close/>
                </a:path>
              </a:pathLst>
            </a:custGeom>
            <a:solidFill>
              <a:srgbClr val="465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407554" y="6474413"/>
              <a:ext cx="200493" cy="16287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395809" y="6193907"/>
              <a:ext cx="65769" cy="7725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8487835" y="6194687"/>
              <a:ext cx="65769" cy="75306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8581009" y="6194687"/>
              <a:ext cx="48895" cy="75565"/>
            </a:xfrm>
            <a:custGeom>
              <a:avLst/>
              <a:gdLst/>
              <a:ahLst/>
              <a:cxnLst/>
              <a:rect l="l" t="t" r="r" b="b"/>
              <a:pathLst>
                <a:path w="48895" h="75564">
                  <a:moveTo>
                    <a:pt x="47761" y="0"/>
                  </a:moveTo>
                  <a:lnTo>
                    <a:pt x="782" y="0"/>
                  </a:lnTo>
                  <a:lnTo>
                    <a:pt x="0" y="1195"/>
                  </a:lnTo>
                  <a:lnTo>
                    <a:pt x="0" y="2339"/>
                  </a:lnTo>
                  <a:lnTo>
                    <a:pt x="0" y="74526"/>
                  </a:lnTo>
                  <a:lnTo>
                    <a:pt x="782" y="75306"/>
                  </a:lnTo>
                  <a:lnTo>
                    <a:pt x="47761" y="75306"/>
                  </a:lnTo>
                  <a:lnTo>
                    <a:pt x="48544" y="74526"/>
                  </a:lnTo>
                  <a:lnTo>
                    <a:pt x="48544" y="60482"/>
                  </a:lnTo>
                  <a:lnTo>
                    <a:pt x="47761" y="59702"/>
                  </a:lnTo>
                  <a:lnTo>
                    <a:pt x="16860" y="59702"/>
                  </a:lnTo>
                  <a:lnTo>
                    <a:pt x="16860" y="44873"/>
                  </a:lnTo>
                  <a:lnTo>
                    <a:pt x="42280" y="44873"/>
                  </a:lnTo>
                  <a:lnTo>
                    <a:pt x="43481" y="44093"/>
                  </a:lnTo>
                  <a:lnTo>
                    <a:pt x="43481" y="30054"/>
                  </a:lnTo>
                  <a:lnTo>
                    <a:pt x="42280" y="29274"/>
                  </a:lnTo>
                  <a:lnTo>
                    <a:pt x="16860" y="29274"/>
                  </a:lnTo>
                  <a:lnTo>
                    <a:pt x="16860" y="16014"/>
                  </a:lnTo>
                  <a:lnTo>
                    <a:pt x="47761" y="16014"/>
                  </a:lnTo>
                  <a:lnTo>
                    <a:pt x="48544" y="14819"/>
                  </a:lnTo>
                  <a:lnTo>
                    <a:pt x="48544" y="1195"/>
                  </a:lnTo>
                  <a:lnTo>
                    <a:pt x="47761" y="0"/>
                  </a:lnTo>
                  <a:close/>
                </a:path>
              </a:pathLst>
            </a:custGeom>
            <a:solidFill>
              <a:srgbClr val="FDFD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312166" y="6296133"/>
              <a:ext cx="394335" cy="205740"/>
            </a:xfrm>
            <a:custGeom>
              <a:avLst/>
              <a:gdLst/>
              <a:ahLst/>
              <a:cxnLst/>
              <a:rect l="l" t="t" r="r" b="b"/>
              <a:pathLst>
                <a:path w="394334" h="205739">
                  <a:moveTo>
                    <a:pt x="382009" y="0"/>
                  </a:moveTo>
                  <a:lnTo>
                    <a:pt x="15524" y="0"/>
                  </a:lnTo>
                  <a:lnTo>
                    <a:pt x="6630" y="1713"/>
                  </a:lnTo>
                  <a:lnTo>
                    <a:pt x="1333" y="6388"/>
                  </a:lnTo>
                  <a:lnTo>
                    <a:pt x="0" y="13330"/>
                  </a:lnTo>
                  <a:lnTo>
                    <a:pt x="2997" y="21843"/>
                  </a:lnTo>
                  <a:lnTo>
                    <a:pt x="84844" y="163066"/>
                  </a:lnTo>
                  <a:lnTo>
                    <a:pt x="203856" y="205589"/>
                  </a:lnTo>
                  <a:lnTo>
                    <a:pt x="275935" y="179450"/>
                  </a:lnTo>
                  <a:lnTo>
                    <a:pt x="172119" y="179450"/>
                  </a:lnTo>
                  <a:lnTo>
                    <a:pt x="172119" y="178670"/>
                  </a:lnTo>
                  <a:lnTo>
                    <a:pt x="383575" y="389"/>
                  </a:lnTo>
                  <a:lnTo>
                    <a:pt x="382009" y="0"/>
                  </a:lnTo>
                  <a:close/>
                </a:path>
                <a:path w="394334" h="205739">
                  <a:moveTo>
                    <a:pt x="394171" y="14434"/>
                  </a:moveTo>
                  <a:lnTo>
                    <a:pt x="172537" y="179060"/>
                  </a:lnTo>
                  <a:lnTo>
                    <a:pt x="172537" y="179450"/>
                  </a:lnTo>
                  <a:lnTo>
                    <a:pt x="275935" y="179450"/>
                  </a:lnTo>
                  <a:lnTo>
                    <a:pt x="306060" y="168526"/>
                  </a:lnTo>
                  <a:lnTo>
                    <a:pt x="391404" y="21843"/>
                  </a:lnTo>
                  <a:lnTo>
                    <a:pt x="392970" y="19113"/>
                  </a:lnTo>
                  <a:lnTo>
                    <a:pt x="393753" y="16774"/>
                  </a:lnTo>
                  <a:lnTo>
                    <a:pt x="394171" y="14434"/>
                  </a:lnTo>
                  <a:close/>
                </a:path>
              </a:pathLst>
            </a:custGeom>
            <a:solidFill>
              <a:srgbClr val="5287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378219" y="6296133"/>
              <a:ext cx="329266" cy="186860"/>
            </a:xfrm>
            <a:prstGeom prst="rect">
              <a:avLst/>
            </a:prstGeom>
          </p:spPr>
        </p:pic>
      </p:grpSp>
      <p:sp>
        <p:nvSpPr>
          <p:cNvPr id="18" name="Title 17">
            <a:extLst>
              <a:ext uri="{FF2B5EF4-FFF2-40B4-BE49-F238E27FC236}">
                <a16:creationId xmlns:a16="http://schemas.microsoft.com/office/drawing/2014/main" id="{96B524CE-7A1D-3391-E7C5-36B6FF226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94225" y="5373469"/>
            <a:ext cx="7751445" cy="369332"/>
          </a:xfrm>
        </p:spPr>
        <p:txBody>
          <a:bodyPr/>
          <a:lstStyle/>
          <a:p>
            <a:r>
              <a:rPr lang="en-US" dirty="0"/>
              <a:t>Comments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1449</Words>
  <Application>Microsoft Office PowerPoint</Application>
  <PresentationFormat>On-screen Show (4:3)</PresentationFormat>
  <Paragraphs>163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Office Theme</vt:lpstr>
      <vt:lpstr>ESSA Accountability work group decision point</vt:lpstr>
      <vt:lpstr>2</vt:lpstr>
      <vt:lpstr>How will Colorado measure interim progress</vt:lpstr>
      <vt:lpstr>Establishing graduation rate targets</vt:lpstr>
      <vt:lpstr>Long term goals</vt:lpstr>
      <vt:lpstr>Interim target establishment</vt:lpstr>
      <vt:lpstr>Interim target increases</vt:lpstr>
      <vt:lpstr>Based on the public’s responses, anything from 3 to 7 years is preferred, with 5 years getting most votes.</vt:lpstr>
      <vt:lpstr>Comments</vt:lpstr>
      <vt:lpstr>Mean scale score targets</vt:lpstr>
      <vt:lpstr>4-year and extended-year grad rates</vt:lpstr>
      <vt:lpstr>Long-term goals</vt:lpstr>
      <vt:lpstr>Raising interim targets</vt:lpstr>
      <vt:lpstr>Comments from public</vt:lpstr>
      <vt:lpstr>Time to reach long-term goals</vt:lpstr>
      <vt:lpstr>Frequency of raising targets</vt:lpstr>
      <vt:lpstr>Mean score</vt:lpstr>
      <vt:lpstr>Percentile ranks</vt:lpstr>
      <vt:lpstr>Interim goals cont’d</vt:lpstr>
      <vt:lpstr>Grad rates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Hunter</dc:creator>
  <cp:lastModifiedBy>Owen, Emily</cp:lastModifiedBy>
  <cp:revision>3</cp:revision>
  <dcterms:created xsi:type="dcterms:W3CDTF">2025-02-28T02:03:59Z</dcterms:created>
  <dcterms:modified xsi:type="dcterms:W3CDTF">2025-02-28T02:41:34Z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2017-01-11T00:00:00Z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2025-02-28T00:00:00Z</vt:filetime>
  </property>
  <property fmtid="{D5CDD505-2E9C-101B-9397-08002B2CF9AE}" pid="5" name="Producer">
    <vt:lpwstr>Microsoft® PowerPoint® 2016</vt:lpwstr>
  </property>
</Properties>
</file>