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77" r:id="rId2"/>
    <p:sldMasterId id="2147483691" r:id="rId3"/>
  </p:sldMasterIdLst>
  <p:notesMasterIdLst>
    <p:notesMasterId r:id="rId32"/>
  </p:notesMasterIdLst>
  <p:sldIdLst>
    <p:sldId id="629" r:id="rId4"/>
    <p:sldId id="590" r:id="rId5"/>
    <p:sldId id="257" r:id="rId6"/>
    <p:sldId id="1239" r:id="rId7"/>
    <p:sldId id="1224" r:id="rId8"/>
    <p:sldId id="256" r:id="rId9"/>
    <p:sldId id="1235" r:id="rId10"/>
    <p:sldId id="258" r:id="rId11"/>
    <p:sldId id="259" r:id="rId12"/>
    <p:sldId id="260" r:id="rId13"/>
    <p:sldId id="1232" r:id="rId14"/>
    <p:sldId id="1236" r:id="rId15"/>
    <p:sldId id="269" r:id="rId16"/>
    <p:sldId id="270" r:id="rId17"/>
    <p:sldId id="271" r:id="rId18"/>
    <p:sldId id="272" r:id="rId19"/>
    <p:sldId id="273" r:id="rId20"/>
    <p:sldId id="274" r:id="rId21"/>
    <p:sldId id="275" r:id="rId22"/>
    <p:sldId id="276" r:id="rId23"/>
    <p:sldId id="278" r:id="rId24"/>
    <p:sldId id="1237" r:id="rId25"/>
    <p:sldId id="626" r:id="rId26"/>
    <p:sldId id="1238" r:id="rId27"/>
    <p:sldId id="1230" r:id="rId28"/>
    <p:sldId id="603" r:id="rId29"/>
    <p:sldId id="1227" r:id="rId30"/>
    <p:sldId id="62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2" clrIdx="0">
    <p:extLst>
      <p:ext uri="{19B8F6BF-5375-455C-9EA6-DF929625EA0E}">
        <p15:presenceInfo xmlns:p15="http://schemas.microsoft.com/office/powerpoint/2012/main" userId="S::Mohajeri-Nelson_n@cde.state.co.us::a9da618a-a76d-43dd-a63a-6c6fdf3f5685" providerId="AD"/>
      </p:ext>
    </p:extLst>
  </p:cmAuthor>
  <p:cmAuthor id="2" name="Moira Blake" initials="MB" lastIdx="1" clrIdx="1">
    <p:extLst>
      <p:ext uri="{19B8F6BF-5375-455C-9EA6-DF929625EA0E}">
        <p15:presenceInfo xmlns:p15="http://schemas.microsoft.com/office/powerpoint/2012/main" userId="S::Blake_M@cde.state.co.us::5c9aae86-a362-44bb-9153-1362f695326f" providerId="AD"/>
      </p:ext>
    </p:extLst>
  </p:cmAuthor>
  <p:cmAuthor id="3" name="Crumley, Kristin" initials="CK" lastIdx="9" clrIdx="2">
    <p:extLst>
      <p:ext uri="{19B8F6BF-5375-455C-9EA6-DF929625EA0E}">
        <p15:presenceInfo xmlns:p15="http://schemas.microsoft.com/office/powerpoint/2012/main" userId="S::Crumley_k@cde.state.co.us::a1f17813-c83a-42a2-a911-829c13fc5d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82658-8AFC-442A-9291-991C26907DA4}">
  <a:tblStyle styleId="{1DF82658-8AFC-442A-9291-991C26907D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D1F991EF-CF58-4D44-A959-F8D699201C2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472" autoAdjust="0"/>
  </p:normalViewPr>
  <p:slideViewPr>
    <p:cSldViewPr snapToGrid="0">
      <p:cViewPr varScale="1">
        <p:scale>
          <a:sx n="62" d="100"/>
          <a:sy n="62" d="100"/>
        </p:scale>
        <p:origin x="79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36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Offers guidance for both states and LEAs- focus on their recommendations for LEAs in this presentation</a:t>
            </a:r>
          </a:p>
          <a:p>
            <a:endParaRPr lang="en-US" dirty="0"/>
          </a:p>
          <a:p>
            <a:r>
              <a:rPr lang="en-US" dirty="0"/>
              <a:t>You cannot using Medicaid funding until you are no longer using ESSER funds for it.  Federal vs. state funding. Similar to IDEA funds. </a:t>
            </a:r>
          </a:p>
        </p:txBody>
      </p:sp>
      <p:sp>
        <p:nvSpPr>
          <p:cNvPr id="4" name="Slide Number Placeholder 3"/>
          <p:cNvSpPr>
            <a:spLocks noGrp="1"/>
          </p:cNvSpPr>
          <p:nvPr>
            <p:ph type="sldNum" sz="quarter" idx="5"/>
          </p:nvPr>
        </p:nvSpPr>
        <p:spPr/>
        <p:txBody>
          <a:bodyPr/>
          <a:lstStyle/>
          <a:p>
            <a:fld id="{859F2E67-5236-4005-A509-B43EA9DE3C96}" type="slidenum">
              <a:rPr lang="en-US" smtClean="0"/>
              <a:t>6</a:t>
            </a:fld>
            <a:endParaRPr lang="en-US"/>
          </a:p>
        </p:txBody>
      </p:sp>
    </p:spTree>
    <p:extLst>
      <p:ext uri="{BB962C8B-B14F-4D97-AF65-F5344CB8AC3E}">
        <p14:creationId xmlns:p14="http://schemas.microsoft.com/office/powerpoint/2010/main" val="356443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https://www.colorado.gov/pacific/sites/default/files/FY19%20Colorado%20State%20Program%20Flyer%20ADA%20Final.pdf </a:t>
            </a:r>
          </a:p>
          <a:p>
            <a:endParaRPr lang="en-US" dirty="0"/>
          </a:p>
          <a:p>
            <a:r>
              <a:rPr lang="en-US" dirty="0"/>
              <a:t>https://www.medicaid.gov/sites/default/files/State-resource-center/Medicaid-State-Plan-Amendments/Downloads/CO/CO-19-0021.pdf </a:t>
            </a:r>
          </a:p>
          <a:p>
            <a:endParaRPr lang="en-US" dirty="0"/>
          </a:p>
          <a:p>
            <a:r>
              <a:rPr lang="en-US" dirty="0"/>
              <a:t>https://hcpf.colorado.gov/sites/hcpf/files/SHSProgramManualSection1-GeneralInformation4.20.2020.pdf </a:t>
            </a:r>
          </a:p>
          <a:p>
            <a:endParaRPr lang="en-US" dirty="0"/>
          </a:p>
          <a:p>
            <a:r>
              <a:rPr lang="en-US" dirty="0"/>
              <a:t>IFSP= Individualized Family Service Plan  </a:t>
            </a:r>
          </a:p>
          <a:p>
            <a:endParaRPr lang="en-US" dirty="0"/>
          </a:p>
          <a:p>
            <a:r>
              <a:rPr lang="en-US" dirty="0"/>
              <a:t>Medicaid’s funding source is guaranteed and sustainable.</a:t>
            </a:r>
          </a:p>
          <a:p>
            <a:endParaRPr lang="en-US" dirty="0"/>
          </a:p>
          <a:p>
            <a:endParaRPr lang="en-US" dirty="0"/>
          </a:p>
        </p:txBody>
      </p:sp>
      <p:sp>
        <p:nvSpPr>
          <p:cNvPr id="4" name="Slide Number Placeholder 3"/>
          <p:cNvSpPr>
            <a:spLocks noGrp="1"/>
          </p:cNvSpPr>
          <p:nvPr>
            <p:ph type="sldNum" sz="quarter" idx="5"/>
          </p:nvPr>
        </p:nvSpPr>
        <p:spPr/>
        <p:txBody>
          <a:bodyPr/>
          <a:lstStyle/>
          <a:p>
            <a:fld id="{859F2E67-5236-4005-A509-B43EA9DE3C96}" type="slidenum">
              <a:rPr lang="en-US" smtClean="0"/>
              <a:t>7</a:t>
            </a:fld>
            <a:endParaRPr lang="en-US"/>
          </a:p>
        </p:txBody>
      </p:sp>
    </p:spTree>
    <p:extLst>
      <p:ext uri="{BB962C8B-B14F-4D97-AF65-F5344CB8AC3E}">
        <p14:creationId xmlns:p14="http://schemas.microsoft.com/office/powerpoint/2010/main" val="233350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9F2E67-5236-4005-A509-B43EA9DE3C96}" type="slidenum">
              <a:rPr lang="en-US" smtClean="0"/>
              <a:t>9</a:t>
            </a:fld>
            <a:endParaRPr lang="en-US"/>
          </a:p>
        </p:txBody>
      </p:sp>
    </p:spTree>
    <p:extLst>
      <p:ext uri="{BB962C8B-B14F-4D97-AF65-F5344CB8AC3E}">
        <p14:creationId xmlns:p14="http://schemas.microsoft.com/office/powerpoint/2010/main" val="98640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https://hcpf.colorado.gov/school-health-services  </a:t>
            </a:r>
          </a:p>
        </p:txBody>
      </p:sp>
      <p:sp>
        <p:nvSpPr>
          <p:cNvPr id="4" name="Slide Number Placeholder 3"/>
          <p:cNvSpPr>
            <a:spLocks noGrp="1"/>
          </p:cNvSpPr>
          <p:nvPr>
            <p:ph type="sldNum" sz="quarter" idx="5"/>
          </p:nvPr>
        </p:nvSpPr>
        <p:spPr/>
        <p:txBody>
          <a:bodyPr/>
          <a:lstStyle/>
          <a:p>
            <a:fld id="{859F2E67-5236-4005-A509-B43EA9DE3C96}" type="slidenum">
              <a:rPr lang="en-US" smtClean="0"/>
              <a:t>10</a:t>
            </a:fld>
            <a:endParaRPr lang="en-US"/>
          </a:p>
        </p:txBody>
      </p:sp>
    </p:spTree>
    <p:extLst>
      <p:ext uri="{BB962C8B-B14F-4D97-AF65-F5344CB8AC3E}">
        <p14:creationId xmlns:p14="http://schemas.microsoft.com/office/powerpoint/2010/main" val="61983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Nazie</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Segoe UI" panose="020B0502040204020203" pitchFamily="34" charset="0"/>
              </a:rPr>
              <a:t>What is the measurable criteria being expected by the implemented interventions?</a:t>
            </a:r>
            <a:endParaRPr lang="en-US" sz="1800" dirty="0">
              <a:effectLst/>
              <a:latin typeface="Arial" panose="020B0604020202020204" pitchFamily="34" charset="0"/>
            </a:endParaRPr>
          </a:p>
          <a:p>
            <a:endParaRPr lang="en-US" dirty="0"/>
          </a:p>
          <a:p>
            <a:endParaRPr lang="en-US" dirty="0"/>
          </a:p>
          <a:p>
            <a:r>
              <a:rPr lang="en-US" sz="1800" dirty="0">
                <a:effectLst/>
                <a:latin typeface="Segoe UI" panose="020B0502040204020203" pitchFamily="34" charset="0"/>
              </a:rPr>
              <a:t>Examples: </a:t>
            </a:r>
            <a:endParaRPr lang="en-US" sz="1800" dirty="0">
              <a:effectLst/>
              <a:latin typeface="Arial" panose="020B0604020202020204" pitchFamily="34" charset="0"/>
            </a:endParaRPr>
          </a:p>
          <a:p>
            <a:r>
              <a:rPr lang="en-US" sz="1800" dirty="0">
                <a:effectLst/>
                <a:latin typeface="Segoe UI" panose="020B0502040204020203" pitchFamily="34" charset="0"/>
              </a:rPr>
              <a:t>Discipline: a criteria point could be a 50% reduction in office referrals. Reduction in out-of-school suspensions.</a:t>
            </a:r>
            <a:endParaRPr lang="en-US" sz="1800" dirty="0">
              <a:effectLst/>
              <a:latin typeface="Arial" panose="020B0604020202020204" pitchFamily="34" charset="0"/>
            </a:endParaRPr>
          </a:p>
          <a:p>
            <a:r>
              <a:rPr lang="en-US" sz="1800" dirty="0">
                <a:effectLst/>
                <a:latin typeface="Segoe UI" panose="020B0502040204020203" pitchFamily="34" charset="0"/>
              </a:rPr>
              <a:t>Academic: Assessment data (i.e. DIBELS; state assessment proficiency scores; on-track to graduation rates)</a:t>
            </a:r>
            <a:endParaRPr lang="en-US" sz="1800" dirty="0">
              <a:effectLst/>
              <a:latin typeface="Arial" panose="020B0604020202020204" pitchFamily="34" charset="0"/>
            </a:endParaRPr>
          </a:p>
          <a:p>
            <a:r>
              <a:rPr lang="en-US" sz="1800" dirty="0">
                <a:effectLst/>
                <a:latin typeface="Segoe UI" panose="020B0502040204020203" pitchFamily="34" charset="0"/>
              </a:rPr>
              <a:t>Attendance: improvement; absences reduction</a:t>
            </a:r>
            <a:endParaRPr lang="en-US" sz="1800" dirty="0">
              <a:effectLst/>
              <a:latin typeface="Arial" panose="020B0604020202020204" pitchFamily="34" charset="0"/>
            </a:endParaRPr>
          </a:p>
          <a:p>
            <a:r>
              <a:rPr lang="en-US" sz="1800" dirty="0">
                <a:effectLst/>
                <a:latin typeface="Segoe UI" panose="020B0502040204020203" pitchFamily="34" charset="0"/>
              </a:rPr>
              <a:t>Mental Health: Student surveys; mental health program participation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909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484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A235-07F1-42EC-B732-F11AF6B52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4F7A2C-62AB-44BE-8C9B-FEAA58550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C026E8-7D83-4A2F-BB0F-5B16F9F6C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A6AF4-36D1-4542-954F-CFFC2C3CF15C}"/>
              </a:ext>
            </a:extLst>
          </p:cNvPr>
          <p:cNvSpPr>
            <a:spLocks noGrp="1"/>
          </p:cNvSpPr>
          <p:nvPr>
            <p:ph type="dt" sz="half" idx="10"/>
          </p:nvPr>
        </p:nvSpPr>
        <p:spPr/>
        <p:txBody>
          <a:bodyPr/>
          <a:lstStyle/>
          <a:p>
            <a:fld id="{26DB5D3B-2D3C-42AD-9867-EFFC0671CEF3}" type="datetimeFigureOut">
              <a:rPr lang="en-US" smtClean="0"/>
              <a:t>9/3/2021</a:t>
            </a:fld>
            <a:endParaRPr lang="en-US"/>
          </a:p>
        </p:txBody>
      </p:sp>
      <p:sp>
        <p:nvSpPr>
          <p:cNvPr id="6" name="Footer Placeholder 5">
            <a:extLst>
              <a:ext uri="{FF2B5EF4-FFF2-40B4-BE49-F238E27FC236}">
                <a16:creationId xmlns:a16="http://schemas.microsoft.com/office/drawing/2014/main" id="{83ACDCD1-B427-4C64-AC3D-3CDF87A39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57B36-51CB-40C3-BC22-C55D3F6255CE}"/>
              </a:ext>
            </a:extLst>
          </p:cNvPr>
          <p:cNvSpPr>
            <a:spLocks noGrp="1"/>
          </p:cNvSpPr>
          <p:nvPr>
            <p:ph type="sldNum" sz="quarter" idx="12"/>
          </p:nvPr>
        </p:nvSpPr>
        <p:spPr/>
        <p:txBody>
          <a:bodyPr/>
          <a:lstStyle/>
          <a:p>
            <a:fld id="{88935850-10CC-44EA-9B74-1EE25AE256BA}" type="slidenum">
              <a:rPr lang="en-US" smtClean="0"/>
              <a:t>‹#›</a:t>
            </a:fld>
            <a:endParaRPr lang="en-US"/>
          </a:p>
        </p:txBody>
      </p:sp>
    </p:spTree>
    <p:extLst>
      <p:ext uri="{BB962C8B-B14F-4D97-AF65-F5344CB8AC3E}">
        <p14:creationId xmlns:p14="http://schemas.microsoft.com/office/powerpoint/2010/main" val="160567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1156-02F9-470C-A494-5893584F77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C7560-B8D6-433E-A6EC-455FAECF5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A3B785-9210-49D6-9573-73C85E27F0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C9448A-E22C-4953-9757-83CC6FD2436E}"/>
              </a:ext>
            </a:extLst>
          </p:cNvPr>
          <p:cNvSpPr>
            <a:spLocks noGrp="1"/>
          </p:cNvSpPr>
          <p:nvPr>
            <p:ph type="dt" sz="half" idx="10"/>
          </p:nvPr>
        </p:nvSpPr>
        <p:spPr/>
        <p:txBody>
          <a:bodyPr/>
          <a:lstStyle/>
          <a:p>
            <a:fld id="{26DB5D3B-2D3C-42AD-9867-EFFC0671CEF3}" type="datetimeFigureOut">
              <a:rPr lang="en-US" smtClean="0"/>
              <a:t>9/3/2021</a:t>
            </a:fld>
            <a:endParaRPr lang="en-US"/>
          </a:p>
        </p:txBody>
      </p:sp>
      <p:sp>
        <p:nvSpPr>
          <p:cNvPr id="6" name="Footer Placeholder 5">
            <a:extLst>
              <a:ext uri="{FF2B5EF4-FFF2-40B4-BE49-F238E27FC236}">
                <a16:creationId xmlns:a16="http://schemas.microsoft.com/office/drawing/2014/main" id="{1A0CDE71-CBF8-465A-8BE2-49286C1A8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972DD-549D-4555-895C-342915913A76}"/>
              </a:ext>
            </a:extLst>
          </p:cNvPr>
          <p:cNvSpPr>
            <a:spLocks noGrp="1"/>
          </p:cNvSpPr>
          <p:nvPr>
            <p:ph type="sldNum" sz="quarter" idx="12"/>
          </p:nvPr>
        </p:nvSpPr>
        <p:spPr/>
        <p:txBody>
          <a:bodyPr/>
          <a:lstStyle/>
          <a:p>
            <a:fld id="{88935850-10CC-44EA-9B74-1EE25AE256BA}" type="slidenum">
              <a:rPr lang="en-US" smtClean="0"/>
              <a:t>‹#›</a:t>
            </a:fld>
            <a:endParaRPr lang="en-US"/>
          </a:p>
        </p:txBody>
      </p:sp>
    </p:spTree>
    <p:extLst>
      <p:ext uri="{BB962C8B-B14F-4D97-AF65-F5344CB8AC3E}">
        <p14:creationId xmlns:p14="http://schemas.microsoft.com/office/powerpoint/2010/main" val="2498895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5" name="Google Shape;35;p6"/>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8" name="Google Shape;38;p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6"/>
          <p:cNvPicPr preferRelativeResize="0"/>
          <p:nvPr/>
        </p:nvPicPr>
        <p:blipFill rotWithShape="1">
          <a:blip r:embed="rId4">
            <a:alphaModFix/>
          </a:blip>
          <a:srcRect/>
          <a:stretch/>
        </p:blipFill>
        <p:spPr>
          <a:xfrm>
            <a:off x="171280" y="18288"/>
            <a:ext cx="965179" cy="1103700"/>
          </a:xfrm>
          <a:prstGeom prst="rect">
            <a:avLst/>
          </a:prstGeom>
          <a:noFill/>
          <a:ln>
            <a:noFill/>
          </a:ln>
        </p:spPr>
      </p:pic>
    </p:spTree>
    <p:extLst>
      <p:ext uri="{BB962C8B-B14F-4D97-AF65-F5344CB8AC3E}">
        <p14:creationId xmlns:p14="http://schemas.microsoft.com/office/powerpoint/2010/main" val="3467998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2" name="Google Shape;42;p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5" name="Google Shape;45;p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7"/>
          <p:cNvPicPr preferRelativeResize="0"/>
          <p:nvPr/>
        </p:nvPicPr>
        <p:blipFill rotWithShape="1">
          <a:blip r:embed="rId4">
            <a:alphaModFix/>
          </a:blip>
          <a:srcRect/>
          <a:stretch/>
        </p:blipFill>
        <p:spPr>
          <a:xfrm>
            <a:off x="171280" y="18288"/>
            <a:ext cx="965178" cy="1103700"/>
          </a:xfrm>
          <a:prstGeom prst="rect">
            <a:avLst/>
          </a:prstGeom>
          <a:noFill/>
          <a:ln>
            <a:noFill/>
          </a:ln>
        </p:spPr>
      </p:pic>
    </p:spTree>
    <p:extLst>
      <p:ext uri="{BB962C8B-B14F-4D97-AF65-F5344CB8AC3E}">
        <p14:creationId xmlns:p14="http://schemas.microsoft.com/office/powerpoint/2010/main" val="3441739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9" name="Google Shape;49;p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2" name="Google Shape;52;p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3" name="Google Shape;53;p8"/>
          <p:cNvPicPr preferRelativeResize="0"/>
          <p:nvPr/>
        </p:nvPicPr>
        <p:blipFill rotWithShape="1">
          <a:blip r:embed="rId4">
            <a:alphaModFix/>
          </a:blip>
          <a:srcRect/>
          <a:stretch/>
        </p:blipFill>
        <p:spPr>
          <a:xfrm>
            <a:off x="171280" y="18289"/>
            <a:ext cx="965178" cy="1103698"/>
          </a:xfrm>
          <a:prstGeom prst="rect">
            <a:avLst/>
          </a:prstGeom>
          <a:noFill/>
          <a:ln>
            <a:noFill/>
          </a:ln>
        </p:spPr>
      </p:pic>
    </p:spTree>
    <p:extLst>
      <p:ext uri="{BB962C8B-B14F-4D97-AF65-F5344CB8AC3E}">
        <p14:creationId xmlns:p14="http://schemas.microsoft.com/office/powerpoint/2010/main" val="140004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6" name="Google Shape;56;p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9" name="Google Shape;59;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0" name="Google Shape;60;p9"/>
          <p:cNvPicPr preferRelativeResize="0"/>
          <p:nvPr/>
        </p:nvPicPr>
        <p:blipFill rotWithShape="1">
          <a:blip r:embed="rId4">
            <a:alphaModFix/>
          </a:blip>
          <a:srcRect/>
          <a:stretch/>
        </p:blipFill>
        <p:spPr>
          <a:xfrm>
            <a:off x="171280" y="18289"/>
            <a:ext cx="965177" cy="1103698"/>
          </a:xfrm>
          <a:prstGeom prst="rect">
            <a:avLst/>
          </a:prstGeom>
          <a:noFill/>
          <a:ln>
            <a:noFill/>
          </a:ln>
        </p:spPr>
      </p:pic>
    </p:spTree>
    <p:extLst>
      <p:ext uri="{BB962C8B-B14F-4D97-AF65-F5344CB8AC3E}">
        <p14:creationId xmlns:p14="http://schemas.microsoft.com/office/powerpoint/2010/main" val="1621612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1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3" name="Google Shape;63;p1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p1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6" name="Google Shape;66;p1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7" name="Google Shape;67;p10"/>
          <p:cNvPicPr preferRelativeResize="0"/>
          <p:nvPr/>
        </p:nvPicPr>
        <p:blipFill rotWithShape="1">
          <a:blip r:embed="rId4">
            <a:alphaModFix/>
          </a:blip>
          <a:srcRect/>
          <a:stretch/>
        </p:blipFill>
        <p:spPr>
          <a:xfrm>
            <a:off x="171280" y="18289"/>
            <a:ext cx="965177" cy="1103697"/>
          </a:xfrm>
          <a:prstGeom prst="rect">
            <a:avLst/>
          </a:prstGeom>
          <a:noFill/>
          <a:ln>
            <a:noFill/>
          </a:ln>
        </p:spPr>
      </p:pic>
    </p:spTree>
    <p:extLst>
      <p:ext uri="{BB962C8B-B14F-4D97-AF65-F5344CB8AC3E}">
        <p14:creationId xmlns:p14="http://schemas.microsoft.com/office/powerpoint/2010/main" val="369045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70" name="Google Shape;70;p1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 name="Google Shape;72;p1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3" name="Google Shape;73;p1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4" name="Google Shape;74;p11"/>
          <p:cNvPicPr preferRelativeResize="0"/>
          <p:nvPr/>
        </p:nvPicPr>
        <p:blipFill rotWithShape="1">
          <a:blip r:embed="rId4">
            <a:alphaModFix/>
          </a:blip>
          <a:srcRect/>
          <a:stretch/>
        </p:blipFill>
        <p:spPr>
          <a:xfrm>
            <a:off x="171280" y="18289"/>
            <a:ext cx="965176" cy="1103697"/>
          </a:xfrm>
          <a:prstGeom prst="rect">
            <a:avLst/>
          </a:prstGeom>
          <a:noFill/>
          <a:ln>
            <a:noFill/>
          </a:ln>
        </p:spPr>
      </p:pic>
    </p:spTree>
    <p:extLst>
      <p:ext uri="{BB962C8B-B14F-4D97-AF65-F5344CB8AC3E}">
        <p14:creationId xmlns:p14="http://schemas.microsoft.com/office/powerpoint/2010/main" val="121100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12"/>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9" name="Google Shape;79;p1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0" name="Google Shape;80;p12"/>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81" name="Google Shape;81;p1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81786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841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6630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5105-ABE4-49B3-85DF-263449A8D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E035FF-9AA1-446B-BA78-09676A157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81B13-793C-44E6-A1A3-8614BF8234FC}"/>
              </a:ext>
            </a:extLst>
          </p:cNvPr>
          <p:cNvSpPr>
            <a:spLocks noGrp="1"/>
          </p:cNvSpPr>
          <p:nvPr>
            <p:ph type="dt" sz="half" idx="10"/>
          </p:nvPr>
        </p:nvSpPr>
        <p:spPr/>
        <p:txBody>
          <a:bodyPr/>
          <a:lstStyle/>
          <a:p>
            <a:fld id="{E04AE630-605A-4EDF-9433-AD85EE19DAB4}" type="datetimeFigureOut">
              <a:rPr lang="en-US" smtClean="0"/>
              <a:t>9/3/2021</a:t>
            </a:fld>
            <a:endParaRPr lang="en-US"/>
          </a:p>
        </p:txBody>
      </p:sp>
      <p:sp>
        <p:nvSpPr>
          <p:cNvPr id="5" name="Footer Placeholder 4">
            <a:extLst>
              <a:ext uri="{FF2B5EF4-FFF2-40B4-BE49-F238E27FC236}">
                <a16:creationId xmlns:a16="http://schemas.microsoft.com/office/drawing/2014/main" id="{6E25BD6A-14B7-44F8-99A5-698430E37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CFFAE-A2F3-48A6-A721-C6C740F730EA}"/>
              </a:ext>
            </a:extLst>
          </p:cNvPr>
          <p:cNvSpPr>
            <a:spLocks noGrp="1"/>
          </p:cNvSpPr>
          <p:nvPr>
            <p:ph type="sldNum" sz="quarter" idx="12"/>
          </p:nvPr>
        </p:nvSpPr>
        <p:spPr/>
        <p:txBody>
          <a:bodyPr/>
          <a:lstStyle/>
          <a:p>
            <a:fld id="{24C357F9-6F1F-4A00-AA59-C5BA047E1BE9}" type="slidenum">
              <a:rPr lang="en-US" smtClean="0"/>
              <a:t>‹#›</a:t>
            </a:fld>
            <a:endParaRPr lang="en-US"/>
          </a:p>
        </p:txBody>
      </p:sp>
    </p:spTree>
    <p:extLst>
      <p:ext uri="{BB962C8B-B14F-4D97-AF65-F5344CB8AC3E}">
        <p14:creationId xmlns:p14="http://schemas.microsoft.com/office/powerpoint/2010/main" val="4007568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4675239"/>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p:nvCxnSpPr>
        <p:spPr>
          <a:xfrm>
            <a:off x="914401"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62048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463040"/>
            <a:ext cx="10515600" cy="4640674"/>
          </a:xfrm>
        </p:spPr>
        <p:txBody>
          <a:bodyPr lIns="0" tIns="0" rIns="0"/>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71412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ctivity Slide">
    <p:spTree>
      <p:nvGrpSpPr>
        <p:cNvPr id="1" name=""/>
        <p:cNvGrpSpPr/>
        <p:nvPr/>
      </p:nvGrpSpPr>
      <p:grpSpPr>
        <a:xfrm>
          <a:off x="0" y="0"/>
          <a:ext cx="0" cy="0"/>
          <a:chOff x="0" y="0"/>
          <a:chExt cx="0" cy="0"/>
        </a:xfrm>
      </p:grpSpPr>
      <p:sp>
        <p:nvSpPr>
          <p:cNvPr id="6" name="Rectangle 5"/>
          <p:cNvSpPr/>
          <p:nvPr/>
        </p:nvSpPr>
        <p:spPr>
          <a:xfrm>
            <a:off x="1" y="0"/>
            <a:ext cx="1637915"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title"/>
          </p:nvPr>
        </p:nvSpPr>
        <p:spPr>
          <a:xfrm>
            <a:off x="1637912" y="275954"/>
            <a:ext cx="9655728" cy="521208"/>
          </a:xfrm>
        </p:spPr>
        <p:txBody>
          <a:bodyPr>
            <a:noAutofit/>
          </a:bodyPr>
          <a:lstStyle>
            <a:lvl1pPr>
              <a:defRPr sz="3200">
                <a:latin typeface="Museo Slab 500" panose="02000000000000000000" pitchFamily="50" charset="0"/>
              </a:defRPr>
            </a:lvl1pPr>
          </a:lstStyle>
          <a:p>
            <a:r>
              <a:rPr lang="en-US"/>
              <a:t>Click to edit Master title style</a:t>
            </a:r>
            <a:endParaRPr lang="en-US" dirty="0"/>
          </a:p>
        </p:txBody>
      </p:sp>
      <p:pic>
        <p:nvPicPr>
          <p:cNvPr id="1032"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947" y="192027"/>
            <a:ext cx="1214020" cy="91051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2"/>
          <p:cNvSpPr>
            <a:spLocks noGrp="1"/>
          </p:cNvSpPr>
          <p:nvPr>
            <p:ph idx="1"/>
          </p:nvPr>
        </p:nvSpPr>
        <p:spPr>
          <a:xfrm>
            <a:off x="1637914" y="1102540"/>
            <a:ext cx="9715887" cy="5136886"/>
          </a:xfrm>
        </p:spPr>
        <p:txBody>
          <a:bodyPr/>
          <a:lstStyle>
            <a:lvl1pPr>
              <a:buClr>
                <a:srgbClr val="0D1E8E"/>
              </a:buClr>
              <a:defRPr sz="2800">
                <a:latin typeface="Trebuchet MS" panose="020B0603020202020204" pitchFamily="34" charset="0"/>
              </a:defRPr>
            </a:lvl1pPr>
            <a:lvl2pPr>
              <a:buClr>
                <a:srgbClr val="00953A"/>
              </a:buClr>
              <a:defRPr sz="2200">
                <a:latin typeface="Trebuchet MS" panose="020B0603020202020204" pitchFamily="34" charset="0"/>
              </a:defRPr>
            </a:lvl2pPr>
            <a:lvl3pPr>
              <a:buClr>
                <a:srgbClr val="EF7521"/>
              </a:buClr>
              <a:defRPr sz="20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6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083467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275502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1"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132709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1"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49807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0"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418710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0"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98203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32" name="Google Shape;32;p5"/>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chemeClr val="lt1"/>
                </a:solidFill>
                <a:latin typeface="Calibri"/>
                <a:ea typeface="Calibri"/>
                <a:cs typeface="Calibri"/>
                <a:sym typeface="Calibri"/>
              </a:defRPr>
            </a:lvl1pPr>
            <a:lvl2pPr marL="0" lvl="1" indent="0" algn="l">
              <a:spcBef>
                <a:spcPts val="0"/>
              </a:spcBef>
              <a:buNone/>
              <a:defRPr sz="1200">
                <a:solidFill>
                  <a:schemeClr val="lt1"/>
                </a:solidFill>
                <a:latin typeface="Calibri"/>
                <a:ea typeface="Calibri"/>
                <a:cs typeface="Calibri"/>
                <a:sym typeface="Calibri"/>
              </a:defRPr>
            </a:lvl2pPr>
            <a:lvl3pPr marL="0" lvl="2" indent="0" algn="l">
              <a:spcBef>
                <a:spcPts val="0"/>
              </a:spcBef>
              <a:buNone/>
              <a:defRPr sz="1200">
                <a:solidFill>
                  <a:schemeClr val="lt1"/>
                </a:solidFill>
                <a:latin typeface="Calibri"/>
                <a:ea typeface="Calibri"/>
                <a:cs typeface="Calibri"/>
                <a:sym typeface="Calibri"/>
              </a:defRPr>
            </a:lvl3pPr>
            <a:lvl4pPr marL="0" lvl="3" indent="0" algn="l">
              <a:spcBef>
                <a:spcPts val="0"/>
              </a:spcBef>
              <a:buNone/>
              <a:defRPr sz="1200">
                <a:solidFill>
                  <a:schemeClr val="lt1"/>
                </a:solidFill>
                <a:latin typeface="Calibri"/>
                <a:ea typeface="Calibri"/>
                <a:cs typeface="Calibri"/>
                <a:sym typeface="Calibri"/>
              </a:defRPr>
            </a:lvl4pPr>
            <a:lvl5pPr marL="0" lvl="4" indent="0" algn="l">
              <a:spcBef>
                <a:spcPts val="0"/>
              </a:spcBef>
              <a:buNone/>
              <a:defRPr sz="1200">
                <a:solidFill>
                  <a:schemeClr val="lt1"/>
                </a:solidFill>
                <a:latin typeface="Calibri"/>
                <a:ea typeface="Calibri"/>
                <a:cs typeface="Calibri"/>
                <a:sym typeface="Calibri"/>
              </a:defRPr>
            </a:lvl5pPr>
            <a:lvl6pPr marL="0" lvl="5" indent="0" algn="l">
              <a:spcBef>
                <a:spcPts val="0"/>
              </a:spcBef>
              <a:buNone/>
              <a:defRPr sz="1200">
                <a:solidFill>
                  <a:schemeClr val="lt1"/>
                </a:solidFill>
                <a:latin typeface="Calibri"/>
                <a:ea typeface="Calibri"/>
                <a:cs typeface="Calibri"/>
                <a:sym typeface="Calibri"/>
              </a:defRPr>
            </a:lvl6pPr>
            <a:lvl7pPr marL="0" lvl="6" indent="0" algn="l">
              <a:spcBef>
                <a:spcPts val="0"/>
              </a:spcBef>
              <a:buNone/>
              <a:defRPr sz="1200">
                <a:solidFill>
                  <a:schemeClr val="lt1"/>
                </a:solidFill>
                <a:latin typeface="Calibri"/>
                <a:ea typeface="Calibri"/>
                <a:cs typeface="Calibri"/>
                <a:sym typeface="Calibri"/>
              </a:defRPr>
            </a:lvl7pPr>
            <a:lvl8pPr marL="0" lvl="7" indent="0" algn="l">
              <a:spcBef>
                <a:spcPts val="0"/>
              </a:spcBef>
              <a:buNone/>
              <a:defRPr sz="1200">
                <a:solidFill>
                  <a:schemeClr val="lt1"/>
                </a:solidFill>
                <a:latin typeface="Calibri"/>
                <a:ea typeface="Calibri"/>
                <a:cs typeface="Calibri"/>
                <a:sym typeface="Calibri"/>
              </a:defRPr>
            </a:lvl8pPr>
            <a:lvl9pPr marL="0" lvl="8" indent="0" algn="l">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0"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352840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sp>
        <p:nvSpPr>
          <p:cNvPr id="10"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840706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a:t>Click to edit Master title style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4170923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258904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7087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5495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82937"/>
            <a:ext cx="10515600" cy="710141"/>
          </a:xfrm>
        </p:spPr>
        <p:txBody>
          <a:bodyPr lIns="0" tIns="0" rIns="0" bIns="0" anchor="t" anchorCtr="0">
            <a:noAutofit/>
          </a:bodyPr>
          <a:lstStyle>
            <a:lvl1pPr>
              <a:lnSpc>
                <a:spcPct val="100000"/>
              </a:lnSpc>
              <a:defRPr sz="3200">
                <a:solidFill>
                  <a:schemeClr val="bg1"/>
                </a:solidFill>
                <a:latin typeface="Museo Slab 500" panose="02000000000000000000" pitchFamily="50" charset="0"/>
              </a:defRPr>
            </a:lvl1pPr>
          </a:lstStyle>
          <a:p>
            <a:r>
              <a:rPr lang="en-US" dirty="0"/>
              <a:t>Click to edit Master title style </a:t>
            </a:r>
          </a:p>
        </p:txBody>
      </p:sp>
      <p:sp>
        <p:nvSpPr>
          <p:cNvPr id="6" name="Slide Number Placeholder 5"/>
          <p:cNvSpPr>
            <a:spLocks noGrp="1"/>
          </p:cNvSpPr>
          <p:nvPr>
            <p:ph type="sldNum" sz="quarter" idx="12"/>
          </p:nvPr>
        </p:nvSpPr>
        <p:spPr>
          <a:xfrm>
            <a:off x="365761" y="6356352"/>
            <a:ext cx="623711" cy="365125"/>
          </a:xfrm>
        </p:spPr>
        <p:txBody>
          <a:bodyPr/>
          <a:lstStyle>
            <a:lvl1pPr algn="ctr">
              <a:defRPr/>
            </a:lvl1pPr>
          </a:lstStyle>
          <a:p>
            <a:fld id="{048755C8-8D25-4DE8-B85A-2D35221F970B}" type="slidenum">
              <a:rPr lang="en-US" smtClean="0">
                <a:solidFill>
                  <a:prstClr val="black"/>
                </a:solidFill>
              </a:rPr>
              <a:pPr/>
              <a:t>‹#›</a:t>
            </a:fld>
            <a:endParaRPr lang="en-US">
              <a:solidFill>
                <a:prstClr val="black"/>
              </a:solidFill>
            </a:endParaRPr>
          </a:p>
        </p:txBody>
      </p:sp>
      <p:sp>
        <p:nvSpPr>
          <p:cNvPr id="9" name="Text Placeholder 2"/>
          <p:cNvSpPr>
            <a:spLocks noGrp="1"/>
          </p:cNvSpPr>
          <p:nvPr>
            <p:ph idx="13"/>
          </p:nvPr>
        </p:nvSpPr>
        <p:spPr>
          <a:xfrm>
            <a:off x="838199" y="1500436"/>
            <a:ext cx="10515600" cy="4351338"/>
          </a:xfrm>
          <a:prstGeom prst="rect">
            <a:avLst/>
          </a:prstGeom>
        </p:spPr>
        <p:txBody>
          <a:bodyPr vert="horz" lIns="91440" tIns="45720" rIns="91440" bIns="45720" rtlCol="0">
            <a:normAutofit/>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9948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a:buClrTx/>
              <a:buFontTx/>
              <a:buNone/>
            </a:pPr>
            <a:fld id="{FBA1DB9E-D8EC-4B03-B322-F53B4DCB3421}" type="datetimeFigureOut">
              <a:rPr lang="en-US" sz="1800" kern="1200" smtClean="0">
                <a:solidFill>
                  <a:prstClr val="black"/>
                </a:solidFill>
                <a:latin typeface="Calibri" panose="020F0502020204030204"/>
                <a:ea typeface="+mn-ea"/>
                <a:cs typeface="+mn-cs"/>
              </a:rPr>
              <a:pPr>
                <a:buClrTx/>
                <a:buFontTx/>
                <a:buNone/>
              </a:pPr>
              <a:t>9/3/2021</a:t>
            </a:fld>
            <a:endParaRPr lang="en-US" sz="1800" kern="1200">
              <a:solidFill>
                <a:prstClr val="black"/>
              </a:solidFill>
              <a:latin typeface="Calibri" panose="020F050202020403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a:buClrTx/>
              <a:buFontTx/>
              <a:buNone/>
            </a:pPr>
            <a:endParaRPr lang="en-US" sz="1800" kern="1200">
              <a:solidFill>
                <a:prstClr val="black"/>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fld id="{048755C8-8D25-4DE8-B85A-2D35221F97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20701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8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56352"/>
            <a:ext cx="4114800" cy="365125"/>
          </a:xfrm>
          <a:prstGeom prst="rect">
            <a:avLst/>
          </a:prstGeom>
        </p:spPr>
        <p:txBody>
          <a:bodyPr/>
          <a:lstStyle/>
          <a:p>
            <a:pPr>
              <a:buClrTx/>
              <a:buFontTx/>
              <a:buNone/>
            </a:pPr>
            <a:endParaRPr lang="en-US" sz="18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457297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Activity">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912" y="1202403"/>
            <a:ext cx="9715889" cy="5037025"/>
          </a:xfrm>
        </p:spPr>
        <p:txBody>
          <a:bodyPr/>
          <a:lstStyle>
            <a:lvl1pPr>
              <a:buClr>
                <a:srgbClr val="0D1E8E"/>
              </a:buClr>
              <a:defRPr sz="2250">
                <a:latin typeface="Trebuchet MS" panose="020B0603020202020204" pitchFamily="34" charset="0"/>
              </a:defRPr>
            </a:lvl1pPr>
            <a:lvl2pPr>
              <a:buClr>
                <a:srgbClr val="00953A"/>
              </a:buClr>
              <a:defRPr sz="21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50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4038600" y="6508800"/>
            <a:ext cx="4114800" cy="212676"/>
          </a:xfrm>
          <a:prstGeom prst="rect">
            <a:avLst/>
          </a:prstGeom>
        </p:spPr>
        <p:txBody>
          <a:bodyPr/>
          <a:lstStyle/>
          <a:p>
            <a:pPr>
              <a:buClrTx/>
              <a:buFontTx/>
              <a:buNone/>
            </a:pPr>
            <a:endParaRPr lang="en-US" sz="1800" kern="1200">
              <a:solidFill>
                <a:prstClr val="black">
                  <a:tint val="75000"/>
                </a:prstClr>
              </a:solidFill>
              <a:latin typeface="Calibri" panose="020F0502020204030204"/>
              <a:ea typeface="+mn-ea"/>
              <a:cs typeface="+mn-cs"/>
            </a:endParaRPr>
          </a:p>
        </p:txBody>
      </p:sp>
      <p:sp>
        <p:nvSpPr>
          <p:cNvPr id="11" name="Title Placeholder 1"/>
          <p:cNvSpPr>
            <a:spLocks noGrp="1"/>
          </p:cNvSpPr>
          <p:nvPr>
            <p:ph type="title"/>
          </p:nvPr>
        </p:nvSpPr>
        <p:spPr>
          <a:xfrm>
            <a:off x="1637913" y="192354"/>
            <a:ext cx="9122431" cy="521208"/>
          </a:xfrm>
          <a:prstGeom prst="rect">
            <a:avLst/>
          </a:prstGeom>
        </p:spPr>
        <p:txBody>
          <a:bodyPr vert="horz" lIns="91440" tIns="45720" rIns="91440" bIns="45720" rtlCol="0" anchor="ctr">
            <a:noAutofit/>
          </a:bodyPr>
          <a:lstStyle>
            <a:lvl1pPr>
              <a:defRPr sz="255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19510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6" name="Google Shape;36;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38" name="Google Shape;38;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9" name="Google Shape;39;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0" name="Google Shape;40;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274637"/>
            <a:ext cx="10972800" cy="1143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DA0002"/>
              </a:buClr>
              <a:buSzPct val="100000"/>
              <a:buFont typeface="Arial"/>
              <a:buNone/>
              <a:defRPr sz="2800" b="0" i="0" u="none" strike="noStrike" cap="none">
                <a:solidFill>
                  <a:srgbClr val="DA0002"/>
                </a:solidFill>
                <a:latin typeface="Arial"/>
                <a:ea typeface="Arial"/>
                <a:cs typeface="Arial"/>
                <a:sym typeface="Arial"/>
              </a:defRPr>
            </a:lvl1pPr>
            <a:lvl2pPr lvl="1" indent="0">
              <a:spcBef>
                <a:spcPts val="0"/>
              </a:spcBef>
              <a:buSzPct val="77777"/>
              <a:buNone/>
              <a:defRPr sz="1800">
                <a:solidFill>
                  <a:srgbClr val="DA0002"/>
                </a:solidFill>
              </a:defRPr>
            </a:lvl2pPr>
            <a:lvl3pPr lvl="2" indent="0">
              <a:spcBef>
                <a:spcPts val="0"/>
              </a:spcBef>
              <a:buSzPct val="77777"/>
              <a:buNone/>
              <a:defRPr sz="1800">
                <a:solidFill>
                  <a:srgbClr val="DA0002"/>
                </a:solidFill>
              </a:defRPr>
            </a:lvl3pPr>
            <a:lvl4pPr lvl="3" indent="0">
              <a:spcBef>
                <a:spcPts val="0"/>
              </a:spcBef>
              <a:buSzPct val="77777"/>
              <a:buNone/>
              <a:defRPr sz="1800">
                <a:solidFill>
                  <a:srgbClr val="DA0002"/>
                </a:solidFill>
              </a:defRPr>
            </a:lvl4pPr>
            <a:lvl5pPr lvl="4" indent="0">
              <a:spcBef>
                <a:spcPts val="0"/>
              </a:spcBef>
              <a:buSzPct val="77777"/>
              <a:buNone/>
              <a:defRPr sz="1800">
                <a:solidFill>
                  <a:srgbClr val="DA0002"/>
                </a:solidFill>
              </a:defRPr>
            </a:lvl5pPr>
            <a:lvl6pPr lvl="5" indent="0">
              <a:spcBef>
                <a:spcPts val="0"/>
              </a:spcBef>
              <a:buSzPct val="77777"/>
              <a:buNone/>
              <a:defRPr sz="1800">
                <a:solidFill>
                  <a:srgbClr val="DA0002"/>
                </a:solidFill>
              </a:defRPr>
            </a:lvl6pPr>
            <a:lvl7pPr lvl="6" indent="0">
              <a:spcBef>
                <a:spcPts val="0"/>
              </a:spcBef>
              <a:buSzPct val="77777"/>
              <a:buNone/>
              <a:defRPr sz="1800">
                <a:solidFill>
                  <a:srgbClr val="DA0002"/>
                </a:solidFill>
              </a:defRPr>
            </a:lvl7pPr>
            <a:lvl8pPr lvl="7" indent="0">
              <a:spcBef>
                <a:spcPts val="0"/>
              </a:spcBef>
              <a:buSzPct val="77777"/>
              <a:buNone/>
              <a:defRPr sz="1800">
                <a:solidFill>
                  <a:srgbClr val="DA0002"/>
                </a:solidFill>
              </a:defRPr>
            </a:lvl8pPr>
            <a:lvl9pPr lvl="8" indent="0">
              <a:spcBef>
                <a:spcPts val="0"/>
              </a:spcBef>
              <a:buSzPct val="77777"/>
              <a:buNone/>
              <a:defRPr sz="1800">
                <a:solidFill>
                  <a:srgbClr val="DA0002"/>
                </a:solidFill>
              </a:defRPr>
            </a:lvl9pPr>
          </a:lstStyle>
          <a:p>
            <a:endParaRPr/>
          </a:p>
        </p:txBody>
      </p:sp>
      <p:sp>
        <p:nvSpPr>
          <p:cNvPr id="49" name="Shape 49"/>
          <p:cNvSpPr txBox="1">
            <a:spLocks noGrp="1"/>
          </p:cNvSpPr>
          <p:nvPr>
            <p:ph type="body" idx="1"/>
          </p:nvPr>
        </p:nvSpPr>
        <p:spPr>
          <a:xfrm>
            <a:off x="609600" y="1600204"/>
            <a:ext cx="10972800" cy="4967599"/>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13115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Custom Layout">
    <p:bg>
      <p:bgPr>
        <a:gradFill>
          <a:gsLst>
            <a:gs pos="27000">
              <a:srgbClr val="A1CEEC"/>
            </a:gs>
            <a:gs pos="0">
              <a:schemeClr val="accent1">
                <a:lumMod val="20000"/>
                <a:lumOff val="80000"/>
              </a:schemeClr>
            </a:gs>
            <a:gs pos="43000">
              <a:schemeClr val="accent1">
                <a:lumMod val="45000"/>
                <a:lumOff val="55000"/>
              </a:schemeClr>
            </a:gs>
            <a:gs pos="51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537600"/>
            <a:ext cx="1716741" cy="183876"/>
          </a:xfrm>
        </p:spPr>
        <p:txBody>
          <a:bodyPr/>
          <a:lstStyle/>
          <a:p>
            <a:fld id="{BE85ECA1-B77A-4B6E-BA83-310A015945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12571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42"/>
        <p:cNvGrpSpPr/>
        <p:nvPr/>
      </p:nvGrpSpPr>
      <p:grpSpPr>
        <a:xfrm>
          <a:off x="0" y="0"/>
          <a:ext cx="0" cy="0"/>
          <a:chOff x="0" y="0"/>
          <a:chExt cx="0" cy="0"/>
        </a:xfrm>
      </p:grpSpPr>
      <p:sp>
        <p:nvSpPr>
          <p:cNvPr id="543" name="Google Shape;543;p11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4" name="Google Shape;544;p11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5" name="Google Shape;545;p11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546" name="Google Shape;546;p117"/>
          <p:cNvPicPr preferRelativeResize="0"/>
          <p:nvPr/>
        </p:nvPicPr>
        <p:blipFill rotWithShape="1">
          <a:blip r:embed="rId2">
            <a:alphaModFix/>
          </a:blip>
          <a:srcRect/>
          <a:stretch/>
        </p:blipFill>
        <p:spPr>
          <a:xfrm>
            <a:off x="11011507" y="6418098"/>
            <a:ext cx="834895" cy="322362"/>
          </a:xfrm>
          <a:prstGeom prst="rect">
            <a:avLst/>
          </a:prstGeom>
          <a:noFill/>
          <a:ln>
            <a:noFill/>
          </a:ln>
        </p:spPr>
      </p:pic>
    </p:spTree>
    <p:extLst>
      <p:ext uri="{BB962C8B-B14F-4D97-AF65-F5344CB8AC3E}">
        <p14:creationId xmlns:p14="http://schemas.microsoft.com/office/powerpoint/2010/main" val="228311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970684" y="6443664"/>
            <a:ext cx="651933" cy="365125"/>
          </a:xfrm>
          <a:prstGeom prst="rect">
            <a:avLst/>
          </a:prstGeom>
        </p:spPr>
        <p:txBody>
          <a:bodyPr/>
          <a:lstStyle/>
          <a:p>
            <a:pPr>
              <a:defRPr/>
            </a:pPr>
            <a:fld id="{279BB82B-2E4C-9C44-AE27-5825B3FBE2B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0530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Green Narrow Bar">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355848"/>
            <a:ext cx="11175013" cy="782073"/>
          </a:xfrm>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1122289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4200" spc="150" baseline="0">
                <a:solidFill>
                  <a:srgbClr val="FFFFFF"/>
                </a:solidFill>
              </a:defRPr>
            </a:lvl1pPr>
          </a:lstStyle>
          <a:p>
            <a:r>
              <a:rPr lang="en-US" dirty="0"/>
              <a:t>Click to edit Master title style</a:t>
            </a:r>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1343153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545" y="1719072"/>
            <a:ext cx="53848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8213" y="1719072"/>
            <a:ext cx="53848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554016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Content with Caption Left">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6"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01817" y="6078539"/>
            <a:ext cx="15494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p:cNvSpPr>
            <a:spLocks noGrp="1"/>
          </p:cNvSpPr>
          <p:nvPr>
            <p:ph idx="1"/>
          </p:nvPr>
        </p:nvSpPr>
        <p:spPr>
          <a:xfrm>
            <a:off x="2932854" y="1036321"/>
            <a:ext cx="8785669"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000" spc="0" baseline="0"/>
            </a:lvl1pPr>
          </a:lstStyle>
          <a:p>
            <a:r>
              <a:rPr lang="en-US" dirty="0"/>
              <a:t>Click to edit Master title style</a:t>
            </a:r>
          </a:p>
        </p:txBody>
      </p:sp>
      <p:sp>
        <p:nvSpPr>
          <p:cNvPr id="7" name="Footer Placeholder 4"/>
          <p:cNvSpPr>
            <a:spLocks noGrp="1"/>
          </p:cNvSpPr>
          <p:nvPr>
            <p:ph type="ftr" sz="quarter" idx="11"/>
          </p:nvPr>
        </p:nvSpPr>
        <p:spPr>
          <a:xfrm>
            <a:off x="196852" y="6356350"/>
            <a:ext cx="2432049" cy="274638"/>
          </a:xfrm>
          <a:prstGeom prst="rect">
            <a:avLst/>
          </a:prstGeom>
        </p:spPr>
        <p:txBody>
          <a:bodyPr/>
          <a:lstStyle>
            <a:lvl1pPr>
              <a:defRPr/>
            </a:lvl1pPr>
          </a:lstStyle>
          <a:p>
            <a:pPr>
              <a:defRPr/>
            </a:pPr>
            <a:fld id="{0A3701C1-CC1A-433A-8D2D-7D6A019A2658}" type="slidenum">
              <a:rPr lang="en-US" altLang="en-US"/>
              <a:pPr>
                <a:defRPr/>
              </a:pPr>
              <a:t>‹#›</a:t>
            </a:fld>
            <a:endParaRPr lang="en-US" altLang="en-US"/>
          </a:p>
        </p:txBody>
      </p:sp>
    </p:spTree>
    <p:extLst>
      <p:ext uri="{BB962C8B-B14F-4D97-AF65-F5344CB8AC3E}">
        <p14:creationId xmlns:p14="http://schemas.microsoft.com/office/powerpoint/2010/main" val="331929992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with page number" type="blank">
  <p:cSld name="Blank with page number">
    <p:spTree>
      <p:nvGrpSpPr>
        <p:cNvPr id="1" name="Shape 52"/>
        <p:cNvGrpSpPr/>
        <p:nvPr/>
      </p:nvGrpSpPr>
      <p:grpSpPr>
        <a:xfrm>
          <a:off x="0" y="0"/>
          <a:ext cx="0" cy="0"/>
          <a:chOff x="0" y="0"/>
          <a:chExt cx="0" cy="0"/>
        </a:xfrm>
      </p:grpSpPr>
      <p:sp>
        <p:nvSpPr>
          <p:cNvPr id="53" name="Google Shape;53;p9"/>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400" b="0" i="0" u="none" strike="noStrike" cap="none">
                <a:solidFill>
                  <a:srgbClr val="A5A5A5"/>
                </a:solidFill>
                <a:latin typeface="Calibri"/>
                <a:ea typeface="Calibri"/>
                <a:cs typeface="Calibri"/>
                <a:sym typeface="Calibri"/>
              </a:defRPr>
            </a:lvl1pPr>
            <a:lvl2pPr marL="0" lvl="1" indent="0" algn="ctr">
              <a:spcBef>
                <a:spcPts val="0"/>
              </a:spcBef>
              <a:buNone/>
              <a:defRPr sz="1400" b="0" i="0" u="none" strike="noStrike" cap="none">
                <a:solidFill>
                  <a:srgbClr val="A5A5A5"/>
                </a:solidFill>
                <a:latin typeface="Calibri"/>
                <a:ea typeface="Calibri"/>
                <a:cs typeface="Calibri"/>
                <a:sym typeface="Calibri"/>
              </a:defRPr>
            </a:lvl2pPr>
            <a:lvl3pPr marL="0" lvl="2" indent="0" algn="ctr">
              <a:spcBef>
                <a:spcPts val="0"/>
              </a:spcBef>
              <a:buNone/>
              <a:defRPr sz="1400" b="0" i="0" u="none" strike="noStrike" cap="none">
                <a:solidFill>
                  <a:srgbClr val="A5A5A5"/>
                </a:solidFill>
                <a:latin typeface="Calibri"/>
                <a:ea typeface="Calibri"/>
                <a:cs typeface="Calibri"/>
                <a:sym typeface="Calibri"/>
              </a:defRPr>
            </a:lvl3pPr>
            <a:lvl4pPr marL="0" lvl="3" indent="0" algn="ctr">
              <a:spcBef>
                <a:spcPts val="0"/>
              </a:spcBef>
              <a:buNone/>
              <a:defRPr sz="1400" b="0" i="0" u="none" strike="noStrike" cap="none">
                <a:solidFill>
                  <a:srgbClr val="A5A5A5"/>
                </a:solidFill>
                <a:latin typeface="Calibri"/>
                <a:ea typeface="Calibri"/>
                <a:cs typeface="Calibri"/>
                <a:sym typeface="Calibri"/>
              </a:defRPr>
            </a:lvl4pPr>
            <a:lvl5pPr marL="0" lvl="4" indent="0" algn="ctr">
              <a:spcBef>
                <a:spcPts val="0"/>
              </a:spcBef>
              <a:buNone/>
              <a:defRPr sz="1400" b="0" i="0" u="none" strike="noStrike" cap="none">
                <a:solidFill>
                  <a:srgbClr val="A5A5A5"/>
                </a:solidFill>
                <a:latin typeface="Calibri"/>
                <a:ea typeface="Calibri"/>
                <a:cs typeface="Calibri"/>
                <a:sym typeface="Calibri"/>
              </a:defRPr>
            </a:lvl5pPr>
            <a:lvl6pPr marL="0" lvl="5" indent="0" algn="ctr">
              <a:spcBef>
                <a:spcPts val="0"/>
              </a:spcBef>
              <a:buNone/>
              <a:defRPr sz="1400" b="0" i="0" u="none" strike="noStrike" cap="none">
                <a:solidFill>
                  <a:srgbClr val="A5A5A5"/>
                </a:solidFill>
                <a:latin typeface="Calibri"/>
                <a:ea typeface="Calibri"/>
                <a:cs typeface="Calibri"/>
                <a:sym typeface="Calibri"/>
              </a:defRPr>
            </a:lvl6pPr>
            <a:lvl7pPr marL="0" lvl="6" indent="0" algn="ctr">
              <a:spcBef>
                <a:spcPts val="0"/>
              </a:spcBef>
              <a:buNone/>
              <a:defRPr sz="1400" b="0" i="0" u="none" strike="noStrike" cap="none">
                <a:solidFill>
                  <a:srgbClr val="A5A5A5"/>
                </a:solidFill>
                <a:latin typeface="Calibri"/>
                <a:ea typeface="Calibri"/>
                <a:cs typeface="Calibri"/>
                <a:sym typeface="Calibri"/>
              </a:defRPr>
            </a:lvl7pPr>
            <a:lvl8pPr marL="0" lvl="7" indent="0" algn="ctr">
              <a:spcBef>
                <a:spcPts val="0"/>
              </a:spcBef>
              <a:buNone/>
              <a:defRPr sz="1400" b="0" i="0" u="none" strike="noStrike" cap="none">
                <a:solidFill>
                  <a:srgbClr val="A5A5A5"/>
                </a:solidFill>
                <a:latin typeface="Calibri"/>
                <a:ea typeface="Calibri"/>
                <a:cs typeface="Calibri"/>
                <a:sym typeface="Calibri"/>
              </a:defRPr>
            </a:lvl8pPr>
            <a:lvl9pPr marL="0" lvl="8" indent="0" algn="ctr">
              <a:spcBef>
                <a:spcPts val="0"/>
              </a:spcBef>
              <a:buNone/>
              <a:defRPr sz="1400" b="0" i="0" u="none" strike="noStrike" cap="none">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0090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524000"/>
            <a:ext cx="5384800"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524000"/>
            <a:ext cx="5384800" cy="4038600"/>
          </a:xfrm>
          <a:prstGeom prst="rect">
            <a:avLst/>
          </a:prstGeom>
        </p:spPr>
        <p:txBody>
          <a:bodyPr/>
          <a:lstStyle/>
          <a:p>
            <a:pPr lvl="0"/>
            <a:endParaRPr lang="en-US" noProof="0"/>
          </a:p>
        </p:txBody>
      </p:sp>
    </p:spTree>
    <p:extLst>
      <p:ext uri="{BB962C8B-B14F-4D97-AF65-F5344CB8AC3E}">
        <p14:creationId xmlns:p14="http://schemas.microsoft.com/office/powerpoint/2010/main" val="91297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3" name="Google Shape;43;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45" name="Google Shape;45;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6" name="Google Shape;46;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7" name="Google Shape;47;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12"/>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9" name="Google Shape;79;p1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0" name="Google Shape;80;p12"/>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81" name="Google Shape;81;p1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6114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0" name="Google Shape;50;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2" name="Google Shape;52;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3" name="Google Shape;53;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54" name="Google Shape;54;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pic>
        <p:nvPicPr>
          <p:cNvPr id="56" name="Google Shape;56;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7" name="Google Shape;57;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9" name="Google Shape;59;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0" name="Google Shape;60;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1" name="Google Shape;61;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4" name="Google Shape;64;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66" name="Google Shape;66;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7" name="Google Shape;67;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8" name="Google Shape;68;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71" name="Google Shape;71;p11"/>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73" name="Google Shape;73;p11"/>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4" name="Google Shape;74;p1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75" name="Google Shape;75;p11"/>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Calibri"/>
                <a:ea typeface="Calibri"/>
                <a:cs typeface="Calibri"/>
                <a:sym typeface="Calibri"/>
              </a:defRPr>
            </a:lvl1pPr>
            <a:lvl2pPr marL="0" marR="0" lvl="1" indent="0" algn="l" rtl="0">
              <a:spcBef>
                <a:spcPts val="0"/>
              </a:spcBef>
              <a:buNone/>
              <a:defRPr sz="1350" b="0" i="0" u="none" strike="noStrike" cap="none">
                <a:solidFill>
                  <a:schemeClr val="dk1"/>
                </a:solidFill>
                <a:latin typeface="Calibri"/>
                <a:ea typeface="Calibri"/>
                <a:cs typeface="Calibri"/>
                <a:sym typeface="Calibri"/>
              </a:defRPr>
            </a:lvl2pPr>
            <a:lvl3pPr marL="0" marR="0" lvl="2" indent="0" algn="l" rtl="0">
              <a:spcBef>
                <a:spcPts val="0"/>
              </a:spcBef>
              <a:buNone/>
              <a:defRPr sz="1350" b="0" i="0" u="none" strike="noStrike" cap="none">
                <a:solidFill>
                  <a:schemeClr val="dk1"/>
                </a:solidFill>
                <a:latin typeface="Calibri"/>
                <a:ea typeface="Calibri"/>
                <a:cs typeface="Calibri"/>
                <a:sym typeface="Calibri"/>
              </a:defRPr>
            </a:lvl3pPr>
            <a:lvl4pPr marL="0" marR="0" lvl="3" indent="0" algn="l" rtl="0">
              <a:spcBef>
                <a:spcPts val="0"/>
              </a:spcBef>
              <a:buNone/>
              <a:defRPr sz="1350" b="0" i="0" u="none" strike="noStrike" cap="none">
                <a:solidFill>
                  <a:schemeClr val="dk1"/>
                </a:solidFill>
                <a:latin typeface="Calibri"/>
                <a:ea typeface="Calibri"/>
                <a:cs typeface="Calibri"/>
                <a:sym typeface="Calibri"/>
              </a:defRPr>
            </a:lvl4pPr>
            <a:lvl5pPr marL="0" marR="0" lvl="4" indent="0" algn="l" rtl="0">
              <a:spcBef>
                <a:spcPts val="0"/>
              </a:spcBef>
              <a:buNone/>
              <a:defRPr sz="1350" b="0" i="0" u="none" strike="noStrike" cap="none">
                <a:solidFill>
                  <a:schemeClr val="dk1"/>
                </a:solidFill>
                <a:latin typeface="Calibri"/>
                <a:ea typeface="Calibri"/>
                <a:cs typeface="Calibri"/>
                <a:sym typeface="Calibri"/>
              </a:defRPr>
            </a:lvl5pPr>
            <a:lvl6pPr marL="0" marR="0" lvl="5" indent="0" algn="l" rtl="0">
              <a:spcBef>
                <a:spcPts val="0"/>
              </a:spcBef>
              <a:buNone/>
              <a:defRPr sz="1350" b="0" i="0" u="none" strike="noStrike" cap="none">
                <a:solidFill>
                  <a:schemeClr val="dk1"/>
                </a:solidFill>
                <a:latin typeface="Calibri"/>
                <a:ea typeface="Calibri"/>
                <a:cs typeface="Calibri"/>
                <a:sym typeface="Calibri"/>
              </a:defRPr>
            </a:lvl6pPr>
            <a:lvl7pPr marL="0" marR="0" lvl="6" indent="0" algn="l" rtl="0">
              <a:spcBef>
                <a:spcPts val="0"/>
              </a:spcBef>
              <a:buNone/>
              <a:defRPr sz="1350" b="0" i="0" u="none" strike="noStrike" cap="none">
                <a:solidFill>
                  <a:schemeClr val="dk1"/>
                </a:solidFill>
                <a:latin typeface="Calibri"/>
                <a:ea typeface="Calibri"/>
                <a:cs typeface="Calibri"/>
                <a:sym typeface="Calibri"/>
              </a:defRPr>
            </a:lvl7pPr>
            <a:lvl8pPr marL="0" marR="0" lvl="7" indent="0" algn="l" rtl="0">
              <a:spcBef>
                <a:spcPts val="0"/>
              </a:spcBef>
              <a:buNone/>
              <a:defRPr sz="1350" b="0" i="0" u="none" strike="noStrike" cap="none">
                <a:solidFill>
                  <a:schemeClr val="dk1"/>
                </a:solidFill>
                <a:latin typeface="Calibri"/>
                <a:ea typeface="Calibri"/>
                <a:cs typeface="Calibri"/>
                <a:sym typeface="Calibri"/>
              </a:defRPr>
            </a:lvl8pPr>
            <a:lvl9pPr marL="0" marR="0" lvl="8" indent="0" algn="l" rtl="0">
              <a:spcBef>
                <a:spcPts val="0"/>
              </a:spcBef>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720" r:id="rId10"/>
    <p:sldLayoutId id="214748372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9873356"/>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pPr>
              <a:buClrTx/>
              <a:buFontTx/>
              <a:buNone/>
            </a:pPr>
            <a:fld id="{048755C8-8D25-4DE8-B85A-2D35221F970B}" type="slidenum">
              <a:rPr lang="en-US" sz="1800" kern="1200" smtClean="0">
                <a:solidFill>
                  <a:prstClr val="black"/>
                </a:solidFill>
                <a:latin typeface="Calibri" panose="020F0502020204030204"/>
                <a:ea typeface="+mn-ea"/>
                <a:cs typeface="+mn-cs"/>
              </a:rPr>
              <a:pPr>
                <a:buClrTx/>
                <a:buFontTx/>
                <a:buNone/>
              </a:pPr>
              <a:t>‹#›</a:t>
            </a:fld>
            <a:endParaRPr lang="en-US" sz="18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4779466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2"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Wilson_S@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Shannon.huska@state.co.us" TargetMode="External"/><Relationship Id="rId4" Type="http://schemas.openxmlformats.org/officeDocument/2006/relationships/hyperlink" Target="mailto:Estrada_O@cde.state.c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hyperlink" Target="mailto:Boylan_K@cde.state.co.us"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hyperlink" Target="mailto:Bartlett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okes_j@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11" Type="http://schemas.openxmlformats.org/officeDocument/2006/relationships/hyperlink" Target="mailto:Kaleda_s@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Hawkins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Austin_j@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hyperlink" Target="https://www2.ed.gov/policy/speced/leg/arp/index.html" TargetMode="External"/><Relationship Id="rId3" Type="http://schemas.openxmlformats.org/officeDocument/2006/relationships/hyperlink" Target="https://www.cde.state.co.us/cdefisgrant/ideapreschoolfy2122" TargetMode="External"/><Relationship Id="rId7" Type="http://schemas.openxmlformats.org/officeDocument/2006/relationships/hyperlink" Target="http://www.cde.state.co.us/caresact#idea" TargetMode="External"/><Relationship Id="rId2" Type="http://schemas.openxmlformats.org/officeDocument/2006/relationships/hyperlink" Target="https://www.cde.state.co.us/cdefisgrant/ideapartbfy2122" TargetMode="External"/><Relationship Id="rId1" Type="http://schemas.openxmlformats.org/officeDocument/2006/relationships/slideLayout" Target="../slideLayouts/slideLayout31.xml"/><Relationship Id="rId6" Type="http://schemas.openxmlformats.org/officeDocument/2006/relationships/hyperlink" Target="mailto:graham_v@cde.state.co.us" TargetMode="External"/><Relationship Id="rId5" Type="http://schemas.openxmlformats.org/officeDocument/2006/relationships/hyperlink" Target="mailto:boylan_k@cde.state.co.us" TargetMode="External"/><Relationship Id="rId4" Type="http://schemas.openxmlformats.org/officeDocument/2006/relationships/hyperlink" Target="mailto:davis_e@cde.state.co.us" TargetMode="External"/><Relationship Id="rId9" Type="http://schemas.openxmlformats.org/officeDocument/2006/relationships/hyperlink" Target="https://www2.ed.gov/policy/speced/leg/arp/arp-idea-fact-sheet.pdf?utm_content=&amp;utm_medium=email&amp;utm_name=&amp;utm_source=govdelivery&amp;utm_ter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mailto:Bartlett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okes_j@cde.state.co.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11" Type="http://schemas.openxmlformats.org/officeDocument/2006/relationships/hyperlink" Target="mailto:Kaleda_s@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Hawkins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Austin_j@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cid:image005.png@01D78F85.B72E82E0" TargetMode="External"/><Relationship Id="rId3" Type="http://schemas.openxmlformats.org/officeDocument/2006/relationships/hyperlink" Target="https://marzanoresearch.zoom.us/webinar/register/WN_Gs1-axceToOwf9eYABxDWg" TargetMode="External"/><Relationship Id="rId7" Type="http://schemas.openxmlformats.org/officeDocument/2006/relationships/image" Target="cid:image002.png@01D78F85.B72E82E0" TargetMode="External"/><Relationship Id="rId12" Type="http://schemas.openxmlformats.org/officeDocument/2006/relationships/image" Target="../media/image29.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cid:image004.png@01D78F85.B72E82E0" TargetMode="External"/><Relationship Id="rId5" Type="http://schemas.openxmlformats.org/officeDocument/2006/relationships/hyperlink" Target="mailto:mckenzie.haines@marzanoresearch.com" TargetMode="External"/><Relationship Id="rId10" Type="http://schemas.openxmlformats.org/officeDocument/2006/relationships/image" Target="../media/image28.png"/><Relationship Id="rId4" Type="http://schemas.openxmlformats.org/officeDocument/2006/relationships/hyperlink" Target="http://www.marzanoresearch.com/" TargetMode="External"/><Relationship Id="rId9" Type="http://schemas.openxmlformats.org/officeDocument/2006/relationships/image" Target="cid:image003.png@01D78F85.B72E82E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earning.ccsso.org/restart-recovery-leveraging-federal-covid-relief-funding-medicaid-to-support-student-staff-wellbeing-connec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hcpf.colorado.gov/school-health-services"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healthandwellness/shpg" TargetMode="External"/><Relationship Id="rId2" Type="http://schemas.openxmlformats.org/officeDocument/2006/relationships/hyperlink" Target="https://www.cde.state.co.us/healthandwellness/hs_sw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r>
              <a:rPr lang="en-US" dirty="0"/>
              <a:t>ESSER and ESEA Office Hours</a:t>
            </a:r>
            <a:endParaRPr dirty="0"/>
          </a:p>
        </p:txBody>
      </p:sp>
      <p:sp>
        <p:nvSpPr>
          <p:cNvPr id="93" name="Google Shape;93;p15"/>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1600" dirty="0"/>
              <a:t>August 12, 2021</a:t>
            </a:r>
            <a:endParaRPr sz="1600" dirty="0"/>
          </a:p>
        </p:txBody>
      </p:sp>
      <p:sp>
        <p:nvSpPr>
          <p:cNvPr id="94" name="Google Shape;94;p15"/>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04E0-91C0-4A01-BB51-89C0D5609524}"/>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BD97B7D4-1EA4-47DB-ACFB-045817933CDD}"/>
              </a:ext>
            </a:extLst>
          </p:cNvPr>
          <p:cNvSpPr>
            <a:spLocks noGrp="1"/>
          </p:cNvSpPr>
          <p:nvPr>
            <p:ph idx="1"/>
          </p:nvPr>
        </p:nvSpPr>
        <p:spPr/>
        <p:txBody>
          <a:bodyPr>
            <a:normAutofit/>
          </a:bodyPr>
          <a:lstStyle/>
          <a:p>
            <a:pPr marL="0" indent="0">
              <a:buNone/>
            </a:pPr>
            <a:r>
              <a:rPr lang="en-US" b="1" dirty="0"/>
              <a:t>Shannon Wilson</a:t>
            </a:r>
          </a:p>
          <a:p>
            <a:pPr marL="0" indent="0">
              <a:buNone/>
            </a:pPr>
            <a:r>
              <a:rPr lang="en-US" dirty="0"/>
              <a:t>ESSER/ESEA Grants Administration Coordinator</a:t>
            </a:r>
          </a:p>
          <a:p>
            <a:pPr marL="0" indent="0">
              <a:buNone/>
            </a:pPr>
            <a:r>
              <a:rPr lang="en-US" dirty="0"/>
              <a:t>Federal Programs Unit of CDE</a:t>
            </a:r>
          </a:p>
          <a:p>
            <a:pPr marL="0" indent="0">
              <a:buNone/>
            </a:pPr>
            <a:r>
              <a:rPr lang="en-US" dirty="0">
                <a:hlinkClick r:id="rId3"/>
              </a:rPr>
              <a:t>Wilson_S@cde.state.co.us</a:t>
            </a:r>
            <a:r>
              <a:rPr lang="en-US" dirty="0"/>
              <a:t> </a:t>
            </a:r>
          </a:p>
          <a:p>
            <a:pPr marL="0" indent="0">
              <a:buNone/>
            </a:pPr>
            <a:endParaRPr lang="en-US" dirty="0"/>
          </a:p>
          <a:p>
            <a:pPr marL="0" indent="0">
              <a:buNone/>
            </a:pPr>
            <a:r>
              <a:rPr lang="en-US" b="1" dirty="0"/>
              <a:t>Omar Estrada</a:t>
            </a:r>
          </a:p>
          <a:p>
            <a:pPr marL="0" indent="0">
              <a:buNone/>
            </a:pPr>
            <a:r>
              <a:rPr lang="en-US" dirty="0"/>
              <a:t>School Health Services Consultant</a:t>
            </a:r>
          </a:p>
          <a:p>
            <a:pPr marL="0" indent="0">
              <a:buNone/>
            </a:pPr>
            <a:r>
              <a:rPr lang="en-US" dirty="0"/>
              <a:t>Health and Wellness Unit at CDE</a:t>
            </a:r>
          </a:p>
          <a:p>
            <a:pPr marL="0" indent="0">
              <a:buNone/>
            </a:pPr>
            <a:r>
              <a:rPr lang="en-US" dirty="0">
                <a:hlinkClick r:id="rId4"/>
              </a:rPr>
              <a:t>Estrada_O@cde.state.co.us</a:t>
            </a:r>
            <a:endParaRPr lang="en-US" dirty="0"/>
          </a:p>
          <a:p>
            <a:pPr marL="0" indent="0">
              <a:buNone/>
            </a:pPr>
            <a:endParaRPr lang="en-US" dirty="0"/>
          </a:p>
          <a:p>
            <a:pPr marL="0" indent="0">
              <a:buNone/>
            </a:pPr>
            <a:r>
              <a:rPr lang="en-US" b="1" dirty="0"/>
              <a:t>Shannon Huska</a:t>
            </a:r>
          </a:p>
          <a:p>
            <a:pPr marL="0" indent="0">
              <a:buNone/>
            </a:pPr>
            <a:r>
              <a:rPr lang="en-US" dirty="0"/>
              <a:t>Department of Health Care Policy &amp; Financing</a:t>
            </a:r>
          </a:p>
          <a:p>
            <a:pPr marL="0" indent="0">
              <a:buNone/>
            </a:pPr>
            <a:r>
              <a:rPr lang="en-US" dirty="0">
                <a:hlinkClick r:id="rId5"/>
              </a:rPr>
              <a:t>Shannon.huska@state.co.us</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542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753E-E9A5-4792-8603-D19696066970}"/>
              </a:ext>
            </a:extLst>
          </p:cNvPr>
          <p:cNvSpPr>
            <a:spLocks noGrp="1"/>
          </p:cNvSpPr>
          <p:nvPr>
            <p:ph type="ctrTitle"/>
          </p:nvPr>
        </p:nvSpPr>
        <p:spPr/>
        <p:txBody>
          <a:bodyPr>
            <a:normAutofit/>
          </a:bodyPr>
          <a:lstStyle/>
          <a:p>
            <a:pPr>
              <a:spcBef>
                <a:spcPts val="0"/>
              </a:spcBef>
            </a:pPr>
            <a:r>
              <a:rPr lang="en-US" dirty="0"/>
              <a:t>American Rescue Plan Funds </a:t>
            </a:r>
            <a:br>
              <a:rPr lang="en-US" dirty="0"/>
            </a:br>
            <a:r>
              <a:rPr lang="en-US" dirty="0"/>
              <a:t>to Support Children with Disabilities</a:t>
            </a:r>
            <a:endParaRPr lang="en-US" sz="4400" dirty="0"/>
          </a:p>
        </p:txBody>
      </p:sp>
      <p:sp>
        <p:nvSpPr>
          <p:cNvPr id="3" name="Slide Number Placeholder 2">
            <a:extLst>
              <a:ext uri="{FF2B5EF4-FFF2-40B4-BE49-F238E27FC236}">
                <a16:creationId xmlns:a16="http://schemas.microsoft.com/office/drawing/2014/main" id="{C8BC3F38-FE3D-423A-9968-F95A499B1125}"/>
              </a:ext>
            </a:extLst>
          </p:cNvPr>
          <p:cNvSpPr>
            <a:spLocks noGrp="1"/>
          </p:cNvSpPr>
          <p:nvPr>
            <p:ph type="sldNum"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321959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Rescue Plan - ARP</a:t>
            </a:r>
          </a:p>
        </p:txBody>
      </p:sp>
      <p:sp>
        <p:nvSpPr>
          <p:cNvPr id="3" name="Content Placeholder 2"/>
          <p:cNvSpPr>
            <a:spLocks noGrp="1"/>
          </p:cNvSpPr>
          <p:nvPr>
            <p:ph idx="1"/>
          </p:nvPr>
        </p:nvSpPr>
        <p:spPr/>
        <p:txBody>
          <a:bodyPr/>
          <a:lstStyle/>
          <a:p>
            <a:r>
              <a:rPr lang="en-US" b="0" i="0" dirty="0">
                <a:effectLst/>
              </a:rPr>
              <a:t>Emergency legislative </a:t>
            </a:r>
            <a:r>
              <a:rPr lang="en-US" dirty="0"/>
              <a:t>p</a:t>
            </a:r>
            <a:r>
              <a:rPr lang="en-US" b="0" i="0" dirty="0">
                <a:effectLst/>
              </a:rPr>
              <a:t>ackage to fund </a:t>
            </a:r>
            <a:r>
              <a:rPr lang="en-US" dirty="0"/>
              <a:t>v</a:t>
            </a:r>
            <a:r>
              <a:rPr lang="en-US" b="0" i="0" dirty="0">
                <a:effectLst/>
              </a:rPr>
              <a:t>accinations, provide </a:t>
            </a:r>
            <a:r>
              <a:rPr lang="en-US" dirty="0"/>
              <a:t>i</a:t>
            </a:r>
            <a:r>
              <a:rPr lang="en-US" b="0" i="0" dirty="0">
                <a:effectLst/>
              </a:rPr>
              <a:t>mmediate, direct </a:t>
            </a:r>
            <a:r>
              <a:rPr lang="en-US" dirty="0"/>
              <a:t>r</a:t>
            </a:r>
            <a:r>
              <a:rPr lang="en-US" b="0" i="0" dirty="0">
                <a:effectLst/>
              </a:rPr>
              <a:t>elief to families </a:t>
            </a:r>
            <a:r>
              <a:rPr lang="en-US" dirty="0"/>
              <a:t>b</a:t>
            </a:r>
            <a:r>
              <a:rPr lang="en-US" b="0" i="0" dirty="0">
                <a:effectLst/>
              </a:rPr>
              <a:t>earing the brunt of the COVID-19 crisis, and support </a:t>
            </a:r>
            <a:r>
              <a:rPr lang="en-US" dirty="0"/>
              <a:t>s</a:t>
            </a:r>
            <a:r>
              <a:rPr lang="en-US" b="0" i="0" dirty="0">
                <a:effectLst/>
              </a:rPr>
              <a:t>truggling </a:t>
            </a:r>
            <a:r>
              <a:rPr lang="en-US" dirty="0"/>
              <a:t>c</a:t>
            </a:r>
            <a:r>
              <a:rPr lang="en-US" b="0" i="0" dirty="0">
                <a:effectLst/>
              </a:rPr>
              <a:t>ommunities</a:t>
            </a:r>
          </a:p>
          <a:p>
            <a:pPr marL="0" indent="0">
              <a:buNone/>
            </a:pPr>
            <a:endParaRPr lang="en-US" sz="1800" dirty="0"/>
          </a:p>
          <a:p>
            <a:r>
              <a:rPr lang="en-US" dirty="0"/>
              <a:t>$1.9 Trillion total funding</a:t>
            </a:r>
          </a:p>
          <a:p>
            <a:pPr marL="0" indent="0">
              <a:buNone/>
            </a:pPr>
            <a:endParaRPr lang="en-US" sz="1800" dirty="0"/>
          </a:p>
          <a:p>
            <a:r>
              <a:rPr lang="en-US" dirty="0">
                <a:effectLst/>
                <a:ea typeface="Calibri" panose="020F0502020204030204" pitchFamily="34" charset="0"/>
              </a:rPr>
              <a:t>ARP Elementary and Secondary School Emergency Relief </a:t>
            </a:r>
            <a:r>
              <a:rPr lang="en-US" dirty="0">
                <a:ea typeface="Calibri" panose="020F0502020204030204" pitchFamily="34" charset="0"/>
              </a:rPr>
              <a:t>allocation </a:t>
            </a:r>
            <a:r>
              <a:rPr lang="en-US" dirty="0">
                <a:effectLst/>
                <a:ea typeface="Calibri" panose="020F0502020204030204" pitchFamily="34" charset="0"/>
              </a:rPr>
              <a:t>of $122 Billion in state funding for K-12 schools</a:t>
            </a:r>
          </a:p>
          <a:p>
            <a:pPr marL="0" indent="0">
              <a:buNone/>
            </a:pPr>
            <a:endParaRPr lang="en-US" sz="1800" dirty="0">
              <a:ea typeface="Calibri" panose="020F0502020204030204" pitchFamily="34" charset="0"/>
            </a:endParaRPr>
          </a:p>
          <a:p>
            <a:r>
              <a:rPr lang="en-US" dirty="0"/>
              <a:t>$3 Billion to support children with disabilities in addition to the $122 Billion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With Disabilities </a:t>
            </a:r>
            <a:br>
              <a:rPr lang="en-US" dirty="0"/>
            </a:br>
            <a:r>
              <a:rPr lang="en-US" dirty="0"/>
              <a:t>Education Act: ARP (IDEA ARP)</a:t>
            </a:r>
          </a:p>
        </p:txBody>
      </p:sp>
      <p:sp>
        <p:nvSpPr>
          <p:cNvPr id="3" name="Content Placeholder 2"/>
          <p:cNvSpPr>
            <a:spLocks noGrp="1"/>
          </p:cNvSpPr>
          <p:nvPr>
            <p:ph idx="1"/>
          </p:nvPr>
        </p:nvSpPr>
        <p:spPr/>
        <p:txBody>
          <a:bodyPr/>
          <a:lstStyle/>
          <a:p>
            <a:r>
              <a:rPr lang="en-US" dirty="0"/>
              <a:t>$3 Billion total</a:t>
            </a:r>
          </a:p>
          <a:p>
            <a:endParaRPr lang="en-US" dirty="0"/>
          </a:p>
          <a:p>
            <a:r>
              <a:rPr lang="en-US" dirty="0"/>
              <a:t>$2.6 Billion to Part B, Section 611 (aged 3 – 21)</a:t>
            </a:r>
          </a:p>
          <a:p>
            <a:endParaRPr lang="en-US" dirty="0"/>
          </a:p>
          <a:p>
            <a:r>
              <a:rPr lang="en-US" dirty="0"/>
              <a:t>$200 Million to Part B, Section 619 (Preschool, aged 3 – 5)</a:t>
            </a:r>
          </a:p>
          <a:p>
            <a:endParaRPr lang="en-US" dirty="0"/>
          </a:p>
          <a:p>
            <a:r>
              <a:rPr lang="en-US" dirty="0"/>
              <a:t>$250 Million to Part C (Infants, toddlers and their families, aged birth to 3)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48230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ARP in Colorado</a:t>
            </a:r>
          </a:p>
        </p:txBody>
      </p:sp>
      <p:sp>
        <p:nvSpPr>
          <p:cNvPr id="3" name="Content Placeholder 2"/>
          <p:cNvSpPr>
            <a:spLocks noGrp="1"/>
          </p:cNvSpPr>
          <p:nvPr>
            <p:ph idx="1"/>
          </p:nvPr>
        </p:nvSpPr>
        <p:spPr/>
        <p:txBody>
          <a:bodyPr>
            <a:normAutofit lnSpcReduction="10000"/>
          </a:bodyPr>
          <a:lstStyle/>
          <a:p>
            <a:pPr marL="0" indent="0">
              <a:buNone/>
            </a:pPr>
            <a:r>
              <a:rPr lang="en-US" u="sng" dirty="0"/>
              <a:t>IDEA ARP:</a:t>
            </a:r>
          </a:p>
          <a:p>
            <a:endParaRPr lang="en-US" sz="1800" dirty="0"/>
          </a:p>
          <a:p>
            <a:r>
              <a:rPr lang="en-US" dirty="0"/>
              <a:t>$38,571,711 – Part B, Section 611 </a:t>
            </a:r>
          </a:p>
          <a:p>
            <a:endParaRPr lang="en-US" sz="1800" dirty="0"/>
          </a:p>
          <a:p>
            <a:r>
              <a:rPr lang="en-US" dirty="0"/>
              <a:t>$2,689,222 – Part B, Section 619</a:t>
            </a:r>
          </a:p>
          <a:p>
            <a:endParaRPr lang="en-US" sz="1800" dirty="0"/>
          </a:p>
          <a:p>
            <a:pPr marL="0" indent="0">
              <a:buNone/>
            </a:pPr>
            <a:r>
              <a:rPr lang="en-US" u="sng" dirty="0"/>
              <a:t>Regular IDEA:</a:t>
            </a:r>
          </a:p>
          <a:p>
            <a:endParaRPr lang="en-US" sz="1800" dirty="0"/>
          </a:p>
          <a:p>
            <a:r>
              <a:rPr lang="en-US" dirty="0"/>
              <a:t>$159,772,545 – Part B, Section 611</a:t>
            </a:r>
          </a:p>
          <a:p>
            <a:endParaRPr lang="en-US" sz="1800" dirty="0"/>
          </a:p>
          <a:p>
            <a:r>
              <a:rPr lang="en-US" dirty="0"/>
              <a:t>$4,111,074 – Part B, Section 619</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92601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IDEA ARP Requirements and Allowable Uses</a:t>
            </a:r>
          </a:p>
        </p:txBody>
      </p:sp>
      <p:sp>
        <p:nvSpPr>
          <p:cNvPr id="3" name="Content Placeholder 2"/>
          <p:cNvSpPr>
            <a:spLocks noGrp="1"/>
          </p:cNvSpPr>
          <p:nvPr>
            <p:ph idx="1"/>
          </p:nvPr>
        </p:nvSpPr>
        <p:spPr/>
        <p:txBody>
          <a:bodyPr>
            <a:normAutofit/>
          </a:bodyPr>
          <a:lstStyle/>
          <a:p>
            <a:r>
              <a:rPr lang="en-US" dirty="0">
                <a:ea typeface="Calibri" panose="020F0502020204030204" pitchFamily="34" charset="0"/>
              </a:rPr>
              <a:t>T</a:t>
            </a:r>
            <a:r>
              <a:rPr lang="en-US" dirty="0">
                <a:effectLst/>
                <a:ea typeface="Calibri" panose="020F0502020204030204" pitchFamily="34" charset="0"/>
              </a:rPr>
              <a:t>hese awards are subject to the same requirements under IDEA and the Uniform Guidance as all IDEA funds</a:t>
            </a:r>
          </a:p>
          <a:p>
            <a:endParaRPr lang="en-US" sz="1800" dirty="0"/>
          </a:p>
          <a:p>
            <a:r>
              <a:rPr lang="en-US" dirty="0"/>
              <a:t>Allocated based on the poverty and population portion of the allocation formula, as the base amount is already allocated in the regular funds award</a:t>
            </a:r>
          </a:p>
          <a:p>
            <a:endParaRPr lang="en-US" sz="1800" dirty="0"/>
          </a:p>
          <a:p>
            <a:r>
              <a:rPr lang="en-US" dirty="0"/>
              <a:t>Must be tracked separately – see Q4, </a:t>
            </a:r>
            <a:r>
              <a:rPr lang="en-US"/>
              <a:t>Slide 19 </a:t>
            </a:r>
            <a:endParaRPr lang="en-US" dirty="0"/>
          </a:p>
          <a:p>
            <a:endParaRPr lang="en-US" sz="1800" dirty="0"/>
          </a:p>
          <a:p>
            <a:r>
              <a:rPr lang="en-US" dirty="0"/>
              <a:t>Period of availability is the same as the regular funding</a:t>
            </a:r>
          </a:p>
          <a:p>
            <a:pPr lvl="1"/>
            <a:r>
              <a:rPr lang="en-US" dirty="0"/>
              <a:t>July 1, 2021 to September 30, 2023</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290369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ARP Q &amp; A’s</a:t>
            </a:r>
          </a:p>
        </p:txBody>
      </p:sp>
      <p:sp>
        <p:nvSpPr>
          <p:cNvPr id="3" name="Content Placeholder 2"/>
          <p:cNvSpPr>
            <a:spLocks noGrp="1"/>
          </p:cNvSpPr>
          <p:nvPr>
            <p:ph idx="1"/>
          </p:nvPr>
        </p:nvSpPr>
        <p:spPr/>
        <p:txBody>
          <a:bodyPr/>
          <a:lstStyle/>
          <a:p>
            <a:r>
              <a:rPr lang="en-US" dirty="0"/>
              <a:t>Q1:	Does my AU have to do a separate IDEA ARP narrative application?</a:t>
            </a:r>
          </a:p>
          <a:p>
            <a:endParaRPr lang="en-US" dirty="0"/>
          </a:p>
          <a:p>
            <a:endParaRPr lang="en-US" dirty="0"/>
          </a:p>
          <a:p>
            <a:r>
              <a:rPr lang="en-US" dirty="0"/>
              <a:t>A1:	No, since the allowable uses of IDEA ARP funds are the same as regular IDEA funds, you do not need to submit a separate narrative application.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12167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ARP Q &amp; A’s</a:t>
            </a:r>
          </a:p>
        </p:txBody>
      </p:sp>
      <p:sp>
        <p:nvSpPr>
          <p:cNvPr id="3" name="Content Placeholder 2"/>
          <p:cNvSpPr>
            <a:spLocks noGrp="1"/>
          </p:cNvSpPr>
          <p:nvPr>
            <p:ph idx="1"/>
          </p:nvPr>
        </p:nvSpPr>
        <p:spPr/>
        <p:txBody>
          <a:bodyPr/>
          <a:lstStyle/>
          <a:p>
            <a:r>
              <a:rPr lang="en-US" dirty="0"/>
              <a:t>Q2:	What if my AU plans to use IDEA ARP funds on something new, that is not already included in the IDEA narrative?</a:t>
            </a:r>
          </a:p>
          <a:p>
            <a:endParaRPr lang="en-US" dirty="0"/>
          </a:p>
          <a:p>
            <a:endParaRPr lang="en-US" dirty="0"/>
          </a:p>
          <a:p>
            <a:r>
              <a:rPr lang="en-US" dirty="0"/>
              <a:t>A2:	A window for narrative amendments for ARP activities is 	offered until September 13, 2021.  Be sure to notify Kim 	Boylan at </a:t>
            </a:r>
            <a:r>
              <a:rPr lang="en-US" dirty="0">
                <a:hlinkClick r:id="rId2"/>
              </a:rPr>
              <a:t>Boylan_K@cde.state.co.us</a:t>
            </a:r>
            <a:r>
              <a:rPr lang="en-US" dirty="0"/>
              <a:t> when an updated narrative is submitted into the DMS.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855649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ARP Q &amp; A’s</a:t>
            </a:r>
          </a:p>
        </p:txBody>
      </p:sp>
      <p:sp>
        <p:nvSpPr>
          <p:cNvPr id="3" name="Content Placeholder 2"/>
          <p:cNvSpPr>
            <a:spLocks noGrp="1"/>
          </p:cNvSpPr>
          <p:nvPr>
            <p:ph idx="1"/>
          </p:nvPr>
        </p:nvSpPr>
        <p:spPr/>
        <p:txBody>
          <a:bodyPr/>
          <a:lstStyle/>
          <a:p>
            <a:r>
              <a:rPr lang="en-US" dirty="0"/>
              <a:t>Q3:	Does my AU need to do a separate IDEA ARP </a:t>
            </a:r>
            <a:r>
              <a:rPr lang="en-US" u="sng" dirty="0"/>
              <a:t>budget</a:t>
            </a:r>
            <a:r>
              <a:rPr lang="en-US" dirty="0"/>
              <a:t> application?</a:t>
            </a:r>
          </a:p>
          <a:p>
            <a:endParaRPr lang="en-US" dirty="0"/>
          </a:p>
          <a:p>
            <a:endParaRPr lang="en-US" dirty="0"/>
          </a:p>
          <a:p>
            <a:r>
              <a:rPr lang="en-US" dirty="0"/>
              <a:t>A3:	Yes, because IDEA ARP expenditures must be tracked separately from regular IDEA funds, a separate budget must be submitted.  The budget system is currently open, and IDEA ARP budgets should be submitted by October 1, 2021.</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61192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ARP Q &amp; A’s</a:t>
            </a:r>
          </a:p>
        </p:txBody>
      </p:sp>
      <p:sp>
        <p:nvSpPr>
          <p:cNvPr id="3" name="Content Placeholder 2"/>
          <p:cNvSpPr>
            <a:spLocks noGrp="1"/>
          </p:cNvSpPr>
          <p:nvPr>
            <p:ph idx="1"/>
          </p:nvPr>
        </p:nvSpPr>
        <p:spPr/>
        <p:txBody>
          <a:bodyPr/>
          <a:lstStyle/>
          <a:p>
            <a:r>
              <a:rPr lang="en-US" dirty="0"/>
              <a:t>Q4:	How should my AU track the IDEA ARP funds?</a:t>
            </a:r>
          </a:p>
          <a:p>
            <a:endParaRPr lang="en-US" sz="2300" dirty="0"/>
          </a:p>
          <a:p>
            <a:r>
              <a:rPr lang="en-US" dirty="0"/>
              <a:t>A4:	The following Grant Codes have been established for AU’s to use in their accounting system to track the IDEA ARP funds for both Part B, Section 611 and 619 funds: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graphicFrame>
        <p:nvGraphicFramePr>
          <p:cNvPr id="6" name="Table 6">
            <a:extLst>
              <a:ext uri="{FF2B5EF4-FFF2-40B4-BE49-F238E27FC236}">
                <a16:creationId xmlns:a16="http://schemas.microsoft.com/office/drawing/2014/main" id="{1805FF04-90E0-4EA5-9D30-4E8E6F5F3D08}"/>
              </a:ext>
            </a:extLst>
          </p:cNvPr>
          <p:cNvGraphicFramePr>
            <a:graphicFrameLocks noGrp="1"/>
          </p:cNvGraphicFramePr>
          <p:nvPr>
            <p:extLst>
              <p:ext uri="{D42A27DB-BD31-4B8C-83A1-F6EECF244321}">
                <p14:modId xmlns:p14="http://schemas.microsoft.com/office/powerpoint/2010/main" val="1826136293"/>
              </p:ext>
            </p:extLst>
          </p:nvPr>
        </p:nvGraphicFramePr>
        <p:xfrm>
          <a:off x="2539997" y="3783377"/>
          <a:ext cx="7112005" cy="1920240"/>
        </p:xfrm>
        <a:graphic>
          <a:graphicData uri="http://schemas.openxmlformats.org/drawingml/2006/table">
            <a:tbl>
              <a:tblPr firstRow="1" bandRow="1">
                <a:tableStyleId>{2D5ABB26-0587-4C30-8999-92F81FD0307C}</a:tableStyleId>
              </a:tblPr>
              <a:tblGrid>
                <a:gridCol w="668873">
                  <a:extLst>
                    <a:ext uri="{9D8B030D-6E8A-4147-A177-3AD203B41FA5}">
                      <a16:colId xmlns:a16="http://schemas.microsoft.com/office/drawing/2014/main" val="1068642701"/>
                    </a:ext>
                  </a:extLst>
                </a:gridCol>
                <a:gridCol w="2887130">
                  <a:extLst>
                    <a:ext uri="{9D8B030D-6E8A-4147-A177-3AD203B41FA5}">
                      <a16:colId xmlns:a16="http://schemas.microsoft.com/office/drawing/2014/main" val="914604654"/>
                    </a:ext>
                  </a:extLst>
                </a:gridCol>
                <a:gridCol w="660403">
                  <a:extLst>
                    <a:ext uri="{9D8B030D-6E8A-4147-A177-3AD203B41FA5}">
                      <a16:colId xmlns:a16="http://schemas.microsoft.com/office/drawing/2014/main" val="30451911"/>
                    </a:ext>
                  </a:extLst>
                </a:gridCol>
                <a:gridCol w="2895599">
                  <a:extLst>
                    <a:ext uri="{9D8B030D-6E8A-4147-A177-3AD203B41FA5}">
                      <a16:colId xmlns:a16="http://schemas.microsoft.com/office/drawing/2014/main" val="3911010847"/>
                    </a:ext>
                  </a:extLst>
                </a:gridCol>
              </a:tblGrid>
              <a:tr h="277895">
                <a:tc>
                  <a:txBody>
                    <a:bodyPr/>
                    <a:lstStyle/>
                    <a:p>
                      <a:r>
                        <a:rPr lang="en-US" dirty="0"/>
                        <a:t>6027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ARP IDEA Part B, Section 611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ARP IDEA Part B, Section 619: Preschool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041130"/>
                  </a:ext>
                </a:extLst>
              </a:tr>
              <a:tr h="553428">
                <a:tc>
                  <a:txBody>
                    <a:bodyPr/>
                    <a:lstStyle/>
                    <a:p>
                      <a:r>
                        <a:rPr lang="en-US" dirty="0"/>
                        <a:t>6028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ARP IDEA Part B: Early Intervening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ARP IDEA Preschool: Early Intervening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2381942"/>
                  </a:ext>
                </a:extLst>
              </a:tr>
              <a:tr h="553428">
                <a:tc>
                  <a:txBody>
                    <a:bodyPr/>
                    <a:lstStyle/>
                    <a:p>
                      <a:r>
                        <a:rPr lang="en-US" dirty="0"/>
                        <a:t>6029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ARP IDEA Part B: Private School Proportionate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ARP IDEA Preschool: Private School Proportionate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162450"/>
                  </a:ext>
                </a:extLst>
              </a:tr>
            </a:tbl>
          </a:graphicData>
        </a:graphic>
      </p:graphicFrame>
    </p:spTree>
    <p:extLst>
      <p:ext uri="{BB962C8B-B14F-4D97-AF65-F5344CB8AC3E}">
        <p14:creationId xmlns:p14="http://schemas.microsoft.com/office/powerpoint/2010/main" val="162918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659307" y="196850"/>
            <a:ext cx="5269052" cy="891540"/>
          </a:xfrm>
          <a:prstGeom prst="rect">
            <a:avLst/>
          </a:prstGeom>
          <a:noFill/>
          <a:ln>
            <a:noFill/>
          </a:ln>
        </p:spPr>
        <p:txBody>
          <a:bodyPr spcFirstLastPara="1" wrap="square" lIns="0" tIns="0" rIns="0" bIns="0" anchor="t" anchorCtr="0">
            <a:noAutofit/>
          </a:bodyPr>
          <a:lstStyle/>
          <a:p>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1524001" y="1"/>
            <a:ext cx="1422400" cy="1513840"/>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7" name="Google Shape;207;p30" descr=" CDE team introductions and contact information."/>
          <p:cNvSpPr/>
          <p:nvPr/>
        </p:nvSpPr>
        <p:spPr>
          <a:xfrm>
            <a:off x="1661160" y="1281430"/>
            <a:ext cx="8869680" cy="537591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68569" tIns="34275" rIns="68569" bIns="34275" anchor="ctr" anchorCtr="0">
            <a:noAutofit/>
          </a:bodyPr>
          <a:lstStyle/>
          <a:p>
            <a:pPr algn="ctr"/>
            <a:endParaRPr sz="20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1524001" y="1646556"/>
            <a:ext cx="782320" cy="2356484"/>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2519679" y="1905635"/>
            <a:ext cx="7701280" cy="4135119"/>
          </a:xfrm>
          <a:prstGeom prst="rect">
            <a:avLst/>
          </a:prstGeom>
          <a:noFill/>
          <a:ln>
            <a:noFill/>
          </a:ln>
        </p:spPr>
        <p:txBody>
          <a:bodyPr spcFirstLastPara="1" wrap="square" lIns="0" tIns="0" rIns="0" bIns="34275" anchor="t" anchorCtr="0">
            <a:noAutofit/>
          </a:bodyPr>
          <a:lstStyle/>
          <a:p>
            <a:pPr marL="0" indent="0">
              <a:buSzPts val="1500"/>
              <a:buNone/>
            </a:pPr>
            <a:r>
              <a:rPr lang="en-US" sz="1600" b="1" u="sng" dirty="0"/>
              <a:t>ESSER/ESEA</a:t>
            </a:r>
            <a:endParaRPr lang="en-US" dirty="0"/>
          </a:p>
          <a:p>
            <a:pPr marL="171450" indent="-171450">
              <a:buSzPts val="1500"/>
            </a:pPr>
            <a:r>
              <a:rPr lang="en-US" sz="1600" dirty="0"/>
              <a:t>Nazie Mohajeri-Nelson, Director of ESEA Office (</a:t>
            </a:r>
            <a:r>
              <a:rPr lang="en-US" sz="1600" u="sng" dirty="0">
                <a:solidFill>
                  <a:schemeClr val="hlink"/>
                </a:solidFill>
                <a:hlinkClick r:id="rId3"/>
              </a:rPr>
              <a:t>mohajeri-nelson_n@cde.state.co.us</a:t>
            </a:r>
            <a:r>
              <a:rPr lang="en-US" sz="1600" dirty="0"/>
              <a:t>) </a:t>
            </a:r>
          </a:p>
          <a:p>
            <a:pPr marL="171450" indent="-171450">
              <a:buSzPts val="1500"/>
            </a:pPr>
            <a:r>
              <a:rPr lang="en-US" sz="1600" dirty="0"/>
              <a:t>DeLilah Collins, Assistant Director of ESEA Office (</a:t>
            </a:r>
            <a:r>
              <a:rPr lang="en-US" sz="1600" u="sng" dirty="0">
                <a:solidFill>
                  <a:schemeClr val="hlink"/>
                </a:solidFill>
                <a:hlinkClick r:id="rId4"/>
              </a:rPr>
              <a:t>collins_d@cde.state.co.us</a:t>
            </a:r>
            <a:r>
              <a:rPr lang="en-US" sz="1600" dirty="0"/>
              <a:t>) </a:t>
            </a:r>
          </a:p>
          <a:p>
            <a:pPr marL="171450" indent="-171450">
              <a:buSzPts val="1500"/>
            </a:pPr>
            <a:r>
              <a:rPr lang="en-US" sz="1600" dirty="0"/>
              <a:t>Kristin Crumley, ESSER Monitoring &amp; Reporting Specialist (</a:t>
            </a:r>
            <a:r>
              <a:rPr lang="en-US" sz="1600" dirty="0">
                <a:hlinkClick r:id="rId5"/>
              </a:rPr>
              <a:t>Crumley_k@cde.state.co.us</a:t>
            </a:r>
            <a:r>
              <a:rPr lang="en-US" sz="1600" dirty="0"/>
              <a:t>) </a:t>
            </a:r>
          </a:p>
          <a:p>
            <a:pPr marL="171450" indent="-171450">
              <a:buSzPts val="1500"/>
            </a:pPr>
            <a:r>
              <a:rPr lang="en-US" sz="1600" dirty="0">
                <a:hlinkClick r:id="rId6"/>
              </a:rPr>
              <a:t>ESEA Regional Contacts </a:t>
            </a:r>
            <a:r>
              <a:rPr lang="en-US" sz="1600" dirty="0"/>
              <a:t>assigned to your district</a:t>
            </a:r>
          </a:p>
          <a:p>
            <a:pPr marL="0" indent="0">
              <a:spcBef>
                <a:spcPts val="0"/>
              </a:spcBef>
              <a:buSzPts val="1500"/>
              <a:buNone/>
            </a:pPr>
            <a:endParaRPr lang="en-US" sz="1600" b="1" u="sng" dirty="0"/>
          </a:p>
          <a:p>
            <a:pPr marL="0" indent="0">
              <a:spcBef>
                <a:spcPts val="0"/>
              </a:spcBef>
              <a:buSzPts val="1500"/>
              <a:buNone/>
            </a:pPr>
            <a:r>
              <a:rPr lang="en-US" sz="1600" b="1" u="sng" dirty="0"/>
              <a:t>Fiscal Experts</a:t>
            </a:r>
            <a:endParaRPr sz="2800" dirty="0"/>
          </a:p>
          <a:p>
            <a:pPr marL="171450" indent="-171450">
              <a:buSzPts val="1500"/>
            </a:pPr>
            <a:r>
              <a:rPr lang="en-US" sz="1600" dirty="0"/>
              <a:t>Jennifer Okes, Chief Operating Officer (</a:t>
            </a:r>
            <a:r>
              <a:rPr lang="en-US" sz="1600" u="sng" dirty="0">
                <a:solidFill>
                  <a:schemeClr val="hlink"/>
                </a:solidFill>
                <a:hlinkClick r:id="rId7"/>
              </a:rPr>
              <a:t>okes_j@cde.state.co.us</a:t>
            </a:r>
            <a:r>
              <a:rPr lang="en-US" sz="1600" dirty="0"/>
              <a:t>) </a:t>
            </a:r>
            <a:endParaRPr sz="1600" dirty="0"/>
          </a:p>
          <a:p>
            <a:pPr marL="171450" indent="-171450">
              <a:buSzPts val="1500"/>
            </a:pPr>
            <a:r>
              <a:rPr lang="en-US" sz="1600" dirty="0"/>
              <a:t>Kate Bartlett, Executive Director of School District Operations (</a:t>
            </a:r>
            <a:r>
              <a:rPr lang="en-US" sz="1600" u="sng" dirty="0">
                <a:solidFill>
                  <a:schemeClr val="hlink"/>
                </a:solidFill>
                <a:hlinkClick r:id="rId8"/>
              </a:rPr>
              <a:t>Bartlett_k@cde.state.co.us</a:t>
            </a:r>
            <a:r>
              <a:rPr lang="en-US" sz="1600" dirty="0"/>
              <a:t>) </a:t>
            </a:r>
          </a:p>
          <a:p>
            <a:pPr marL="171450" indent="-171450">
              <a:buSzPts val="1500"/>
            </a:pPr>
            <a:r>
              <a:rPr lang="en-US" sz="1600" dirty="0"/>
              <a:t>Jennifer Austin, Director of Grants Fiscal Management (</a:t>
            </a:r>
            <a:r>
              <a:rPr lang="en-US" sz="1600" dirty="0">
                <a:solidFill>
                  <a:srgbClr val="0070C0"/>
                </a:solidFill>
                <a:hlinkClick r:id="rId9">
                  <a:extLst>
                    <a:ext uri="{A12FA001-AC4F-418D-AE19-62706E023703}">
                      <ahyp:hlinkClr xmlns:ahyp="http://schemas.microsoft.com/office/drawing/2018/hyperlinkcolor" val="tx"/>
                    </a:ext>
                  </a:extLst>
                </a:hlinkClick>
              </a:rPr>
              <a:t>Austin_j@cde.state.co.us</a:t>
            </a:r>
            <a:r>
              <a:rPr lang="en-US" sz="1600" dirty="0"/>
              <a:t>) </a:t>
            </a:r>
          </a:p>
          <a:p>
            <a:pPr marL="171450" indent="-171450">
              <a:buSzPts val="1500"/>
            </a:pPr>
            <a:r>
              <a:rPr lang="en-US" sz="1600" dirty="0"/>
              <a:t>Robert Hawkins, Grants Fiscal Analyst (</a:t>
            </a:r>
            <a:r>
              <a:rPr lang="en-US" sz="1600" u="sng" dirty="0">
                <a:solidFill>
                  <a:schemeClr val="hlink"/>
                </a:solidFill>
                <a:hlinkClick r:id="rId10"/>
              </a:rPr>
              <a:t>Hawkins_s@cde.state.co.us</a:t>
            </a:r>
            <a:r>
              <a:rPr lang="en-US" sz="1600" dirty="0"/>
              <a:t>) </a:t>
            </a:r>
          </a:p>
          <a:p>
            <a:pPr marL="171450" indent="-171450">
              <a:buSzPts val="1500"/>
            </a:pPr>
            <a:r>
              <a:rPr lang="en-US" sz="1600" dirty="0"/>
              <a:t>Steven Kaleda, Grants Fiscal Analyst (</a:t>
            </a:r>
            <a:r>
              <a:rPr lang="en-US" sz="1600" u="sng" dirty="0">
                <a:solidFill>
                  <a:schemeClr val="hlink"/>
                </a:solidFill>
                <a:hlinkClick r:id="rId11"/>
              </a:rPr>
              <a:t>Kaleda_s@cde.state.co.us</a:t>
            </a:r>
            <a:r>
              <a:rPr lang="en-US" sz="1600" dirty="0"/>
              <a:t>) </a:t>
            </a:r>
          </a:p>
        </p:txBody>
      </p:sp>
    </p:spTree>
    <p:extLst>
      <p:ext uri="{BB962C8B-B14F-4D97-AF65-F5344CB8AC3E}">
        <p14:creationId xmlns:p14="http://schemas.microsoft.com/office/powerpoint/2010/main" val="28253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ARP Q &amp; A’s</a:t>
            </a:r>
          </a:p>
        </p:txBody>
      </p:sp>
      <p:sp>
        <p:nvSpPr>
          <p:cNvPr id="3" name="Content Placeholder 2"/>
          <p:cNvSpPr>
            <a:spLocks noGrp="1"/>
          </p:cNvSpPr>
          <p:nvPr>
            <p:ph idx="1"/>
          </p:nvPr>
        </p:nvSpPr>
        <p:spPr/>
        <p:txBody>
          <a:bodyPr/>
          <a:lstStyle/>
          <a:p>
            <a:r>
              <a:rPr lang="en-US" dirty="0"/>
              <a:t>Q5:	Can my AU charge Indirect Costs on the IDEA ARP 	funds?</a:t>
            </a:r>
          </a:p>
          <a:p>
            <a:endParaRPr lang="en-US" dirty="0"/>
          </a:p>
          <a:p>
            <a:pPr marL="0" indent="0">
              <a:buNone/>
            </a:pPr>
            <a:endParaRPr lang="en-US" dirty="0"/>
          </a:p>
          <a:p>
            <a:r>
              <a:rPr lang="en-US" dirty="0"/>
              <a:t>A5:	Yes, as with regular IDEA funds, the AU may charge their restricted Indirect Cost Rate on IDEA ARP expenditures.  As with regular IDEA funds, Indirect Costs may not be charged on contracts over $25,000 or on capital equipment costs.  Prior approval for capital equipment costs is required.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258798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ARP Q &amp; A’s</a:t>
            </a:r>
          </a:p>
        </p:txBody>
      </p:sp>
      <p:sp>
        <p:nvSpPr>
          <p:cNvPr id="3" name="Content Placeholder 2"/>
          <p:cNvSpPr>
            <a:spLocks noGrp="1"/>
          </p:cNvSpPr>
          <p:nvPr>
            <p:ph idx="1"/>
          </p:nvPr>
        </p:nvSpPr>
        <p:spPr/>
        <p:txBody>
          <a:bodyPr/>
          <a:lstStyle/>
          <a:p>
            <a:r>
              <a:rPr lang="en-US" dirty="0"/>
              <a:t>Q6:	How will my AU receive the IDEA ARP funds?</a:t>
            </a:r>
          </a:p>
          <a:p>
            <a:endParaRPr lang="en-US" dirty="0"/>
          </a:p>
          <a:p>
            <a:pPr marL="0" indent="0">
              <a:buNone/>
            </a:pPr>
            <a:endParaRPr lang="en-US" dirty="0"/>
          </a:p>
          <a:p>
            <a:r>
              <a:rPr lang="en-US" dirty="0"/>
              <a:t>A6:	Just like the regular IDEA funds, the IDEA ARP funds will be paid to districts on a reimbursement basis. To receive funds, the AU will complete a request for funds form (RFF) and submit it to CDE, Grants Fiscal Management Unit by the 1</a:t>
            </a:r>
            <a:r>
              <a:rPr lang="en-US" baseline="30000" dirty="0"/>
              <a:t>st </a:t>
            </a:r>
            <a:r>
              <a:rPr lang="en-US" dirty="0"/>
              <a:t>of each month.  There will be a separate RFF form/dropdown option for each grant code.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02198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9442" y="1463040"/>
            <a:ext cx="5181600" cy="4583799"/>
          </a:xfrm>
        </p:spPr>
        <p:txBody>
          <a:bodyPr>
            <a:normAutofit/>
          </a:bodyPr>
          <a:lstStyle/>
          <a:p>
            <a:r>
              <a:rPr lang="en-US" sz="2000" dirty="0"/>
              <a:t>AU allocations: </a:t>
            </a:r>
          </a:p>
          <a:p>
            <a:pPr lvl="1"/>
            <a:r>
              <a:rPr lang="en-US" sz="1800" dirty="0"/>
              <a:t>Part B:  </a:t>
            </a:r>
            <a:r>
              <a:rPr lang="en-US" sz="1800" dirty="0">
                <a:hlinkClick r:id="rId2"/>
              </a:rPr>
              <a:t>https://www.cde.state.co.us/cdefisgrant/ideapartbfy2122</a:t>
            </a:r>
            <a:endParaRPr lang="en-US" sz="1800" dirty="0"/>
          </a:p>
          <a:p>
            <a:pPr lvl="1"/>
            <a:r>
              <a:rPr lang="en-US" sz="1800" dirty="0"/>
              <a:t>Preschool: </a:t>
            </a:r>
            <a:r>
              <a:rPr lang="en-US" sz="1800" dirty="0">
                <a:hlinkClick r:id="rId3"/>
              </a:rPr>
              <a:t>https://www.cde.state.co.us/cdefisgrant/ideapreschoolfy2122</a:t>
            </a:r>
            <a:endParaRPr lang="en-US" sz="1800" dirty="0"/>
          </a:p>
          <a:p>
            <a:r>
              <a:rPr lang="en-US" sz="2000" dirty="0"/>
              <a:t>Questions: </a:t>
            </a:r>
          </a:p>
          <a:p>
            <a:pPr lvl="1"/>
            <a:r>
              <a:rPr lang="en-US" sz="1800" b="1" u="sng" dirty="0"/>
              <a:t>Fiscal</a:t>
            </a:r>
            <a:r>
              <a:rPr lang="en-US" sz="1800" dirty="0"/>
              <a:t>:  Evan Davis </a:t>
            </a:r>
            <a:r>
              <a:rPr lang="en-US" sz="1800" dirty="0">
                <a:hlinkClick r:id="rId4"/>
              </a:rPr>
              <a:t>davis_e@cde.state.co.us</a:t>
            </a:r>
            <a:endParaRPr lang="en-US" sz="1800" dirty="0"/>
          </a:p>
          <a:p>
            <a:pPr lvl="1"/>
            <a:r>
              <a:rPr lang="en-US" sz="1800" b="1" u="sng" dirty="0"/>
              <a:t>Narrative</a:t>
            </a:r>
            <a:r>
              <a:rPr lang="en-US" sz="1800" dirty="0"/>
              <a:t>:  Kim Boylan </a:t>
            </a:r>
            <a:r>
              <a:rPr lang="en-US" sz="1800" dirty="0">
                <a:hlinkClick r:id="rId5"/>
              </a:rPr>
              <a:t>boylan_k@cde.state.co.us</a:t>
            </a:r>
            <a:endParaRPr lang="en-US" sz="1800" dirty="0"/>
          </a:p>
          <a:p>
            <a:pPr lvl="1"/>
            <a:r>
              <a:rPr lang="en-US" sz="1800" b="1" u="sng" dirty="0"/>
              <a:t>General</a:t>
            </a:r>
            <a:r>
              <a:rPr lang="en-US" sz="1800" dirty="0"/>
              <a:t>:  Vicki Graham </a:t>
            </a:r>
            <a:r>
              <a:rPr lang="en-US" sz="1800" dirty="0">
                <a:hlinkClick r:id="rId6"/>
              </a:rPr>
              <a:t>graham_v@cde.state.co.us</a:t>
            </a:r>
            <a:endParaRPr lang="en-US" sz="1800" dirty="0"/>
          </a:p>
          <a:p>
            <a:pPr marL="457200" lvl="1" indent="0">
              <a:buNone/>
            </a:pPr>
            <a:endParaRPr lang="en-US" sz="1800" dirty="0"/>
          </a:p>
          <a:p>
            <a:pPr marL="0" indent="0">
              <a:buNone/>
            </a:pPr>
            <a:r>
              <a:rPr lang="en-US" sz="2000" dirty="0"/>
              <a:t>	</a:t>
            </a:r>
          </a:p>
        </p:txBody>
      </p:sp>
      <p:sp>
        <p:nvSpPr>
          <p:cNvPr id="3" name="Content Placeholder 2"/>
          <p:cNvSpPr>
            <a:spLocks noGrp="1"/>
          </p:cNvSpPr>
          <p:nvPr>
            <p:ph sz="half" idx="2"/>
          </p:nvPr>
        </p:nvSpPr>
        <p:spPr/>
        <p:txBody>
          <a:bodyPr>
            <a:normAutofit/>
          </a:bodyPr>
          <a:lstStyle/>
          <a:p>
            <a:r>
              <a:rPr lang="en-US" sz="2000" dirty="0"/>
              <a:t>Websites:</a:t>
            </a:r>
          </a:p>
          <a:p>
            <a:pPr lvl="1"/>
            <a:r>
              <a:rPr lang="en-US" sz="1800" dirty="0"/>
              <a:t>CDE:  </a:t>
            </a:r>
            <a:r>
              <a:rPr lang="en-US" sz="1800" dirty="0">
                <a:hlinkClick r:id="rId7"/>
              </a:rPr>
              <a:t>http://www.cde.state.co.us/caresact#idea</a:t>
            </a:r>
            <a:endParaRPr lang="en-US" sz="1800" dirty="0"/>
          </a:p>
          <a:p>
            <a:pPr lvl="1"/>
            <a:r>
              <a:rPr lang="en-US" sz="1800" dirty="0"/>
              <a:t>USDOE:  </a:t>
            </a:r>
            <a:r>
              <a:rPr lang="en-US" sz="1800" dirty="0">
                <a:hlinkClick r:id="rId8"/>
              </a:rPr>
              <a:t>https://www2.ed.gov/policy/speced/leg/arp/index.html</a:t>
            </a:r>
            <a:endParaRPr lang="en-US" sz="1800" dirty="0"/>
          </a:p>
          <a:p>
            <a:r>
              <a:rPr lang="en-US" sz="2000" dirty="0"/>
              <a:t>Miscellaneous:</a:t>
            </a:r>
          </a:p>
          <a:p>
            <a:pPr lvl="1"/>
            <a:r>
              <a:rPr lang="en-US" sz="1800" dirty="0"/>
              <a:t>USDOE Fact Sheet: </a:t>
            </a:r>
            <a:r>
              <a:rPr lang="en-US" sz="1800" dirty="0">
                <a:hlinkClick r:id="rId9"/>
              </a:rPr>
              <a:t>https://www2.ed.gov/policy/speced/leg/arp/arp-idea-fact-sheet.pdf?utm_content=&amp;utm_medium=email&amp;utm_name=&amp;utm_source=govdelivery&amp;utm_term=</a:t>
            </a:r>
            <a:endParaRPr lang="en-US" sz="1800" dirty="0"/>
          </a:p>
          <a:p>
            <a:pPr marL="457200" lvl="1" indent="0">
              <a:buNone/>
            </a:pPr>
            <a:endParaRPr lang="en-US" sz="1800" dirty="0"/>
          </a:p>
          <a:p>
            <a:pPr lvl="1"/>
            <a:endParaRPr lang="en-US" sz="1800"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22</a:t>
            </a:fld>
            <a:endParaRPr lang="en-US" dirty="0"/>
          </a:p>
        </p:txBody>
      </p:sp>
      <p:sp>
        <p:nvSpPr>
          <p:cNvPr id="4" name="Title 3"/>
          <p:cNvSpPr>
            <a:spLocks noGrp="1"/>
          </p:cNvSpPr>
          <p:nvPr>
            <p:ph type="title"/>
          </p:nvPr>
        </p:nvSpPr>
        <p:spPr>
          <a:xfrm>
            <a:off x="297428" y="220557"/>
            <a:ext cx="8804785" cy="590603"/>
          </a:xfrm>
        </p:spPr>
        <p:txBody>
          <a:bodyPr/>
          <a:lstStyle/>
          <a:p>
            <a:r>
              <a:rPr lang="en-US" dirty="0"/>
              <a:t>Resources</a:t>
            </a:r>
          </a:p>
        </p:txBody>
      </p:sp>
    </p:spTree>
    <p:extLst>
      <p:ext uri="{BB962C8B-B14F-4D97-AF65-F5344CB8AC3E}">
        <p14:creationId xmlns:p14="http://schemas.microsoft.com/office/powerpoint/2010/main" val="154029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753E-E9A5-4792-8603-D19696066970}"/>
              </a:ext>
            </a:extLst>
          </p:cNvPr>
          <p:cNvSpPr>
            <a:spLocks noGrp="1"/>
          </p:cNvSpPr>
          <p:nvPr>
            <p:ph type="ctrTitle"/>
          </p:nvPr>
        </p:nvSpPr>
        <p:spPr/>
        <p:txBody>
          <a:bodyPr/>
          <a:lstStyle/>
          <a:p>
            <a:r>
              <a:rPr lang="en-US" sz="4000" dirty="0"/>
              <a:t>Updates and Reminders</a:t>
            </a:r>
          </a:p>
        </p:txBody>
      </p:sp>
      <p:sp>
        <p:nvSpPr>
          <p:cNvPr id="3" name="Slide Number Placeholder 2">
            <a:extLst>
              <a:ext uri="{FF2B5EF4-FFF2-40B4-BE49-F238E27FC236}">
                <a16:creationId xmlns:a16="http://schemas.microsoft.com/office/drawing/2014/main" id="{C8BC3F38-FE3D-423A-9968-F95A499B1125}"/>
              </a:ext>
            </a:extLst>
          </p:cNvPr>
          <p:cNvSpPr>
            <a:spLocks noGrp="1"/>
          </p:cNvSpPr>
          <p:nvPr>
            <p:ph type="sldNum" idx="12"/>
          </p:nvPr>
        </p:nvSpPr>
        <p:spPr/>
        <p:txBody>
          <a:bodyPr/>
          <a:lstStyle/>
          <a:p>
            <a:fld id="{00000000-1234-1234-1234-123412341234}" type="slidenum">
              <a:rPr lang="en-US" smtClean="0"/>
              <a:pPr/>
              <a:t>23</a:t>
            </a:fld>
            <a:endParaRPr lang="en-US"/>
          </a:p>
        </p:txBody>
      </p:sp>
    </p:spTree>
    <p:extLst>
      <p:ext uri="{BB962C8B-B14F-4D97-AF65-F5344CB8AC3E}">
        <p14:creationId xmlns:p14="http://schemas.microsoft.com/office/powerpoint/2010/main" val="349864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138A-4232-4E20-B7FE-09802297AFD5}"/>
              </a:ext>
            </a:extLst>
          </p:cNvPr>
          <p:cNvSpPr>
            <a:spLocks noGrp="1"/>
          </p:cNvSpPr>
          <p:nvPr>
            <p:ph type="title"/>
          </p:nvPr>
        </p:nvSpPr>
        <p:spPr/>
        <p:txBody>
          <a:bodyPr/>
          <a:lstStyle/>
          <a:p>
            <a:r>
              <a:rPr lang="en-US" sz="2400" dirty="0"/>
              <a:t>Reminders and Clarifications</a:t>
            </a:r>
          </a:p>
        </p:txBody>
      </p:sp>
      <p:sp>
        <p:nvSpPr>
          <p:cNvPr id="3" name="Text Placeholder 2">
            <a:extLst>
              <a:ext uri="{FF2B5EF4-FFF2-40B4-BE49-F238E27FC236}">
                <a16:creationId xmlns:a16="http://schemas.microsoft.com/office/drawing/2014/main" id="{CD7B4979-108D-4E87-814E-608B0C793AE6}"/>
              </a:ext>
            </a:extLst>
          </p:cNvPr>
          <p:cNvSpPr>
            <a:spLocks noGrp="1"/>
          </p:cNvSpPr>
          <p:nvPr>
            <p:ph type="body" idx="1"/>
          </p:nvPr>
        </p:nvSpPr>
        <p:spPr>
          <a:xfrm>
            <a:off x="326926" y="1347537"/>
            <a:ext cx="9743506" cy="4920259"/>
          </a:xfrm>
        </p:spPr>
        <p:txBody>
          <a:bodyPr>
            <a:normAutofit fontScale="85000" lnSpcReduction="20000"/>
          </a:bodyPr>
          <a:lstStyle/>
          <a:p>
            <a:r>
              <a:rPr lang="en-US" dirty="0"/>
              <a:t>Unprecedented funding amounts result in high expectations </a:t>
            </a:r>
          </a:p>
          <a:p>
            <a:r>
              <a:rPr lang="en-US" dirty="0"/>
              <a:t>ARP ESSER III – Required Narrative Question</a:t>
            </a:r>
          </a:p>
          <a:p>
            <a:pPr lvl="1"/>
            <a:r>
              <a:rPr lang="en-US" sz="1900" b="0" i="0" u="none" strike="noStrike" dirty="0">
                <a:solidFill>
                  <a:srgbClr val="000000"/>
                </a:solidFill>
                <a:effectLst/>
                <a:latin typeface="Calibri" panose="020F0502020204030204" pitchFamily="34" charset="0"/>
                <a:cs typeface="Calibri" panose="020F0502020204030204" pitchFamily="34" charset="0"/>
              </a:rPr>
              <a:t>How the LEA will </a:t>
            </a:r>
            <a:r>
              <a:rPr lang="en-US" sz="1900" b="1" i="1" u="none" strike="noStrike" dirty="0">
                <a:solidFill>
                  <a:srgbClr val="00B050"/>
                </a:solidFill>
                <a:effectLst/>
                <a:latin typeface="Calibri" panose="020F0502020204030204" pitchFamily="34" charset="0"/>
                <a:cs typeface="Calibri" panose="020F0502020204030204" pitchFamily="34" charset="0"/>
              </a:rPr>
              <a:t>ensure that the </a:t>
            </a:r>
            <a:r>
              <a:rPr lang="en-US" sz="1900" b="1" i="1" dirty="0">
                <a:solidFill>
                  <a:srgbClr val="00B050"/>
                </a:solidFill>
                <a:latin typeface="Calibri" panose="020F0502020204030204" pitchFamily="34" charset="0"/>
                <a:cs typeface="Calibri" panose="020F0502020204030204" pitchFamily="34" charset="0"/>
              </a:rPr>
              <a:t>interventions it implements</a:t>
            </a:r>
            <a:r>
              <a:rPr lang="en-US" sz="1900" b="0" i="0" u="none" strike="noStrike" dirty="0">
                <a:solidFill>
                  <a:srgbClr val="000000"/>
                </a:solidFill>
                <a:effectLst/>
                <a:latin typeface="Calibri" panose="020F0502020204030204" pitchFamily="34" charset="0"/>
                <a:cs typeface="Calibri" panose="020F0502020204030204" pitchFamily="34" charset="0"/>
              </a:rPr>
              <a:t>, including but not limited to the interventions under section 2001(e)(1) of the ARP Act to </a:t>
            </a:r>
            <a:r>
              <a:rPr lang="en-US" sz="1900" b="1" i="1" u="none" strike="noStrike" dirty="0">
                <a:solidFill>
                  <a:srgbClr val="00B050"/>
                </a:solidFill>
                <a:effectLst/>
                <a:latin typeface="Calibri" panose="020F0502020204030204" pitchFamily="34" charset="0"/>
                <a:cs typeface="Calibri" panose="020F0502020204030204" pitchFamily="34" charset="0"/>
              </a:rPr>
              <a:t>address the academic impact of lost instructional time</a:t>
            </a:r>
            <a:r>
              <a:rPr lang="en-US" sz="1900" b="0" i="0" u="none" strike="noStrike" dirty="0">
                <a:solidFill>
                  <a:srgbClr val="000000"/>
                </a:solidFill>
                <a:effectLst/>
                <a:latin typeface="Calibri" panose="020F0502020204030204" pitchFamily="34" charset="0"/>
                <a:cs typeface="Calibri" panose="020F0502020204030204" pitchFamily="34" charset="0"/>
              </a:rPr>
              <a:t>, </a:t>
            </a:r>
            <a:r>
              <a:rPr lang="en-US" sz="1900" b="1" i="1" u="none" strike="noStrike" dirty="0">
                <a:solidFill>
                  <a:srgbClr val="00B050"/>
                </a:solidFill>
                <a:effectLst/>
                <a:latin typeface="Calibri" panose="020F0502020204030204" pitchFamily="34" charset="0"/>
                <a:cs typeface="Calibri" panose="020F0502020204030204" pitchFamily="34" charset="0"/>
              </a:rPr>
              <a:t>will respond to the academic, social, emotional, and mental health needs of all students</a:t>
            </a:r>
            <a:r>
              <a:rPr lang="en-US" sz="1900" b="0" i="0" u="none" strike="noStrike" dirty="0">
                <a:solidFill>
                  <a:srgbClr val="000000"/>
                </a:solidFill>
                <a:effectLst/>
                <a:latin typeface="Calibri" panose="020F0502020204030204" pitchFamily="34" charset="0"/>
                <a:cs typeface="Calibri" panose="020F0502020204030204" pitchFamily="34" charset="0"/>
              </a:rPr>
              <a:t>, and particularly those students disproportionately impacted by the COVID-19 pandemic, including students from low-income families, students of color, English learners, children with disabilities, students experiencing homelessness, children and youth in foster care, and migratory students.</a:t>
            </a:r>
          </a:p>
          <a:p>
            <a:pPr lvl="2"/>
            <a:r>
              <a:rPr lang="en-US" sz="1800" b="1" dirty="0">
                <a:effectLst/>
                <a:latin typeface="Calibri" panose="020F0502020204030204" pitchFamily="34" charset="0"/>
                <a:cs typeface="Calibri" panose="020F0502020204030204" pitchFamily="34" charset="0"/>
              </a:rPr>
              <a:t>How will the LEA which students have been impacted by the pandemic?</a:t>
            </a:r>
          </a:p>
          <a:p>
            <a:pPr lvl="2"/>
            <a:r>
              <a:rPr lang="en-US" sz="1800" b="1" dirty="0">
                <a:effectLst/>
                <a:latin typeface="Calibri" panose="020F0502020204030204" pitchFamily="34" charset="0"/>
                <a:cs typeface="Calibri" panose="020F0502020204030204" pitchFamily="34" charset="0"/>
              </a:rPr>
              <a:t>How will the LEA know how the pandemic has impacted student needs, with a focus on the specific groups listed above?</a:t>
            </a:r>
          </a:p>
          <a:p>
            <a:pPr lvl="2"/>
            <a:r>
              <a:rPr lang="en-US" sz="1800" b="1" dirty="0">
                <a:latin typeface="Calibri" panose="020F0502020204030204" pitchFamily="34" charset="0"/>
                <a:cs typeface="Calibri" panose="020F0502020204030204" pitchFamily="34" charset="0"/>
              </a:rPr>
              <a:t>What interventions will the LEA use to respond to student academic, social, emotional, and mental health needs indicated in the data? </a:t>
            </a:r>
          </a:p>
          <a:p>
            <a:pPr lvl="2"/>
            <a:r>
              <a:rPr lang="en-US" sz="1800" b="1" dirty="0">
                <a:latin typeface="Calibri" panose="020F0502020204030204" pitchFamily="34" charset="0"/>
                <a:cs typeface="Calibri" panose="020F0502020204030204" pitchFamily="34" charset="0"/>
              </a:rPr>
              <a:t>What evidence will the LEA have at the end of the grant to demonstrate the impact that the funds have had? </a:t>
            </a:r>
          </a:p>
          <a:p>
            <a:pPr lvl="2"/>
            <a:r>
              <a:rPr lang="en-US" sz="1800" b="1" dirty="0">
                <a:latin typeface="Calibri" panose="020F0502020204030204" pitchFamily="34" charset="0"/>
                <a:cs typeface="Calibri" panose="020F0502020204030204" pitchFamily="34" charset="0"/>
              </a:rPr>
              <a:t>How will the LEA measure the impact of those interventions?  </a:t>
            </a:r>
            <a:endParaRPr lang="en-US" sz="1800" b="1" dirty="0">
              <a:effectLst/>
              <a:latin typeface="Calibri" panose="020F0502020204030204" pitchFamily="34" charset="0"/>
              <a:cs typeface="Calibri" panose="020F0502020204030204" pitchFamily="34" charset="0"/>
            </a:endParaRPr>
          </a:p>
          <a:p>
            <a:endParaRPr lang="en-US" dirty="0"/>
          </a:p>
          <a:p>
            <a:r>
              <a:rPr lang="en-US" dirty="0"/>
              <a:t>This is a new requirement for all of us. CDE will provide support and training on what this can / should look like in practice. We will continue to provide feedback on narrative responses and allow for revisions through PAR and will not hold up final approval for this. </a:t>
            </a:r>
          </a:p>
          <a:p>
            <a:pPr lvl="1"/>
            <a:endParaRPr lang="en-US" dirty="0"/>
          </a:p>
        </p:txBody>
      </p:sp>
      <p:sp>
        <p:nvSpPr>
          <p:cNvPr id="4" name="Slide Number Placeholder 3">
            <a:extLst>
              <a:ext uri="{FF2B5EF4-FFF2-40B4-BE49-F238E27FC236}">
                <a16:creationId xmlns:a16="http://schemas.microsoft.com/office/drawing/2014/main" id="{42B70353-0C02-45A1-BB2F-F1609E61DA94}"/>
              </a:ext>
            </a:extLst>
          </p:cNvPr>
          <p:cNvSpPr>
            <a:spLocks noGrp="1"/>
          </p:cNvSpPr>
          <p:nvPr>
            <p:ph type="sldNum" idx="12"/>
          </p:nvPr>
        </p:nvSpPr>
        <p:spPr/>
        <p:txBody>
          <a:bodyPr/>
          <a:lstStyle/>
          <a:p>
            <a:fld id="{00000000-1234-1234-1234-123412341234}" type="slidenum">
              <a:rPr lang="en-US" smtClean="0"/>
              <a:pPr/>
              <a:t>24</a:t>
            </a:fld>
            <a:endParaRPr lang="en-US" dirty="0"/>
          </a:p>
        </p:txBody>
      </p:sp>
      <p:sp>
        <p:nvSpPr>
          <p:cNvPr id="5" name="Right Brace 4">
            <a:extLst>
              <a:ext uri="{FF2B5EF4-FFF2-40B4-BE49-F238E27FC236}">
                <a16:creationId xmlns:a16="http://schemas.microsoft.com/office/drawing/2014/main" id="{15F07AF1-C3FC-4A1C-84A7-9FDE11FBED94}"/>
              </a:ext>
              <a:ext uri="{C183D7F6-B498-43B3-948B-1728B52AA6E4}">
                <adec:decorative xmlns:adec="http://schemas.microsoft.com/office/drawing/2017/decorative" val="1"/>
              </a:ext>
            </a:extLst>
          </p:cNvPr>
          <p:cNvSpPr/>
          <p:nvPr/>
        </p:nvSpPr>
        <p:spPr>
          <a:xfrm>
            <a:off x="10070432" y="2984707"/>
            <a:ext cx="360948" cy="1645918"/>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b="1" dirty="0">
              <a:solidFill>
                <a:schemeClr val="accent6">
                  <a:lumMod val="50000"/>
                </a:schemeClr>
              </a:solidFill>
            </a:endParaRPr>
          </a:p>
        </p:txBody>
      </p:sp>
      <p:sp>
        <p:nvSpPr>
          <p:cNvPr id="6" name="Rectangle: Rounded Corners 5">
            <a:extLst>
              <a:ext uri="{FF2B5EF4-FFF2-40B4-BE49-F238E27FC236}">
                <a16:creationId xmlns:a16="http://schemas.microsoft.com/office/drawing/2014/main" id="{881EFEA7-B7BF-44D2-964E-72D0BCB75C34}"/>
              </a:ext>
            </a:extLst>
          </p:cNvPr>
          <p:cNvSpPr/>
          <p:nvPr/>
        </p:nvSpPr>
        <p:spPr>
          <a:xfrm>
            <a:off x="10431380" y="2959988"/>
            <a:ext cx="1540042" cy="16459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a:t>Ask</a:t>
            </a:r>
            <a:r>
              <a:rPr lang="en-US" dirty="0"/>
              <a:t>: How will we know how we did on addressing the  impact of lost instructional time?</a:t>
            </a:r>
          </a:p>
        </p:txBody>
      </p:sp>
    </p:spTree>
    <p:extLst>
      <p:ext uri="{BB962C8B-B14F-4D97-AF65-F5344CB8AC3E}">
        <p14:creationId xmlns:p14="http://schemas.microsoft.com/office/powerpoint/2010/main" val="1089334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9EFF04-0381-4203-82D0-9DB2AE6ECD92}"/>
              </a:ext>
            </a:extLst>
          </p:cNvPr>
          <p:cNvSpPr>
            <a:spLocks noGrp="1"/>
          </p:cNvSpPr>
          <p:nvPr>
            <p:ph type="body" idx="1"/>
          </p:nvPr>
        </p:nvSpPr>
        <p:spPr>
          <a:xfrm>
            <a:off x="485273" y="1554356"/>
            <a:ext cx="5181600" cy="4351338"/>
          </a:xfrm>
        </p:spPr>
        <p:txBody>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How the LEA will </a:t>
            </a:r>
            <a:r>
              <a:rPr lang="en-US" sz="2000" b="1" i="1" u="none" strike="noStrike" dirty="0">
                <a:solidFill>
                  <a:srgbClr val="00B050"/>
                </a:solidFill>
                <a:effectLst/>
                <a:latin typeface="Calibri" panose="020F0502020204030204" pitchFamily="34" charset="0"/>
                <a:cs typeface="Calibri" panose="020F0502020204030204" pitchFamily="34" charset="0"/>
              </a:rPr>
              <a:t>ensure that the </a:t>
            </a:r>
            <a:r>
              <a:rPr lang="en-US" sz="2000" b="1" i="1" dirty="0">
                <a:solidFill>
                  <a:srgbClr val="00B050"/>
                </a:solidFill>
                <a:latin typeface="Calibri" panose="020F0502020204030204" pitchFamily="34" charset="0"/>
                <a:cs typeface="Calibri" panose="020F0502020204030204" pitchFamily="34" charset="0"/>
              </a:rPr>
              <a:t>interventions it implements</a:t>
            </a:r>
            <a:r>
              <a:rPr lang="en-US" sz="2000" b="0" i="0" u="none" strike="noStrike" dirty="0">
                <a:solidFill>
                  <a:srgbClr val="000000"/>
                </a:solidFill>
                <a:effectLst/>
                <a:latin typeface="Calibri" panose="020F0502020204030204" pitchFamily="34" charset="0"/>
                <a:cs typeface="Calibri" panose="020F0502020204030204" pitchFamily="34" charset="0"/>
              </a:rPr>
              <a:t>, including but not limited to the interventions under section 2001(e)(1) of the ARP Act to </a:t>
            </a:r>
            <a:r>
              <a:rPr lang="en-US" sz="2000" b="1" i="1" u="none" strike="noStrike" dirty="0">
                <a:solidFill>
                  <a:srgbClr val="00B050"/>
                </a:solidFill>
                <a:effectLst/>
                <a:latin typeface="Calibri" panose="020F0502020204030204" pitchFamily="34" charset="0"/>
                <a:cs typeface="Calibri" panose="020F0502020204030204" pitchFamily="34" charset="0"/>
              </a:rPr>
              <a:t>address the academic impact of lost instructional time</a:t>
            </a:r>
            <a:r>
              <a:rPr lang="en-US" sz="2000" b="0" i="0" u="none" strike="noStrike" dirty="0">
                <a:solidFill>
                  <a:srgbClr val="000000"/>
                </a:solidFill>
                <a:effectLst/>
                <a:latin typeface="Calibri" panose="020F0502020204030204" pitchFamily="34" charset="0"/>
                <a:cs typeface="Calibri" panose="020F0502020204030204" pitchFamily="34" charset="0"/>
              </a:rPr>
              <a:t>, </a:t>
            </a:r>
            <a:r>
              <a:rPr lang="en-US" sz="2000" b="1" i="1" u="none" strike="noStrike" dirty="0">
                <a:solidFill>
                  <a:srgbClr val="00B050"/>
                </a:solidFill>
                <a:effectLst/>
                <a:latin typeface="Calibri" panose="020F0502020204030204" pitchFamily="34" charset="0"/>
                <a:cs typeface="Calibri" panose="020F0502020204030204" pitchFamily="34" charset="0"/>
              </a:rPr>
              <a:t>will respond to the academic, social, emotional, and mental health needs of all students</a:t>
            </a:r>
            <a:r>
              <a:rPr lang="en-US" sz="2000" b="0" i="0" u="none" strike="noStrike" dirty="0">
                <a:solidFill>
                  <a:srgbClr val="000000"/>
                </a:solidFill>
                <a:effectLst/>
                <a:latin typeface="Calibri" panose="020F0502020204030204" pitchFamily="34" charset="0"/>
                <a:cs typeface="Calibri" panose="020F0502020204030204" pitchFamily="34" charset="0"/>
              </a:rPr>
              <a:t>, and particularly those students disproportionately impacted by the COVID-19 pandemic, including students from low-income families, students of color, English learners, children with disabilities, students experiencing homelessness, children and youth in foster care, and migratory students?</a:t>
            </a:r>
          </a:p>
          <a:p>
            <a:endParaRPr lang="en-US" sz="2000" dirty="0"/>
          </a:p>
        </p:txBody>
      </p:sp>
      <p:sp>
        <p:nvSpPr>
          <p:cNvPr id="6" name="Text Placeholder 5">
            <a:extLst>
              <a:ext uri="{FF2B5EF4-FFF2-40B4-BE49-F238E27FC236}">
                <a16:creationId xmlns:a16="http://schemas.microsoft.com/office/drawing/2014/main" id="{C83B4897-99EF-4069-80D2-D372BDF4653F}"/>
              </a:ext>
            </a:extLst>
          </p:cNvPr>
          <p:cNvSpPr>
            <a:spLocks noGrp="1"/>
          </p:cNvSpPr>
          <p:nvPr>
            <p:ph type="body" idx="2"/>
          </p:nvPr>
        </p:nvSpPr>
        <p:spPr>
          <a:xfrm>
            <a:off x="6096000" y="1554356"/>
            <a:ext cx="5181600" cy="4351338"/>
          </a:xfrm>
        </p:spPr>
        <p:txBody>
          <a:bodyPr/>
          <a:lstStyle/>
          <a:p>
            <a:r>
              <a:rPr lang="en-US" sz="2000" dirty="0"/>
              <a:t>Who has been impacted by lost instructional time? </a:t>
            </a:r>
          </a:p>
          <a:p>
            <a:pPr lvl="1"/>
            <a:r>
              <a:rPr lang="en-US" sz="1800" dirty="0"/>
              <a:t>How do we know that or what information/data did we look at to know?</a:t>
            </a:r>
          </a:p>
          <a:p>
            <a:pPr lvl="1"/>
            <a:r>
              <a:rPr lang="en-US" sz="1800" dirty="0"/>
              <a:t>Which student groups?   </a:t>
            </a:r>
          </a:p>
          <a:p>
            <a:r>
              <a:rPr lang="en-US" sz="2000" dirty="0"/>
              <a:t>Which interventions will be implemented? </a:t>
            </a:r>
          </a:p>
          <a:p>
            <a:pPr lvl="1"/>
            <a:r>
              <a:rPr lang="en-US" sz="1800" dirty="0"/>
              <a:t>How do we know those are the needed interventions? </a:t>
            </a:r>
          </a:p>
          <a:p>
            <a:r>
              <a:rPr lang="en-US" sz="2000" dirty="0"/>
              <a:t>Have the interventions responded to academic, social, emotional, and mental health needs? </a:t>
            </a:r>
          </a:p>
          <a:p>
            <a:pPr lvl="1"/>
            <a:r>
              <a:rPr lang="en-US" sz="1800" dirty="0"/>
              <a:t>How will we know?  </a:t>
            </a:r>
          </a:p>
          <a:p>
            <a:pPr lvl="1"/>
            <a:r>
              <a:rPr lang="en-US" sz="1800" dirty="0"/>
              <a:t>What are the measurable criteria?</a:t>
            </a:r>
          </a:p>
        </p:txBody>
      </p:sp>
      <p:sp>
        <p:nvSpPr>
          <p:cNvPr id="4" name="Slide Number Placeholder 3">
            <a:extLst>
              <a:ext uri="{FF2B5EF4-FFF2-40B4-BE49-F238E27FC236}">
                <a16:creationId xmlns:a16="http://schemas.microsoft.com/office/drawing/2014/main" id="{42B70353-0C02-45A1-BB2F-F1609E61DA94}"/>
              </a:ext>
            </a:extLst>
          </p:cNvPr>
          <p:cNvSpPr>
            <a:spLocks noGrp="1"/>
          </p:cNvSpPr>
          <p:nvPr>
            <p:ph type="sldNum" idx="12"/>
          </p:nvPr>
        </p:nvSpPr>
        <p:spPr/>
        <p:txBody>
          <a:bodyPr/>
          <a:lstStyle/>
          <a:p>
            <a:fld id="{00000000-1234-1234-1234-123412341234}" type="slidenum">
              <a:rPr lang="en-US" smtClean="0"/>
              <a:pPr/>
              <a:t>25</a:t>
            </a:fld>
            <a:endParaRPr lang="en-US" dirty="0"/>
          </a:p>
        </p:txBody>
      </p:sp>
      <p:sp>
        <p:nvSpPr>
          <p:cNvPr id="2" name="Title 1">
            <a:extLst>
              <a:ext uri="{FF2B5EF4-FFF2-40B4-BE49-F238E27FC236}">
                <a16:creationId xmlns:a16="http://schemas.microsoft.com/office/drawing/2014/main" id="{AE2B138A-4232-4E20-B7FE-09802297AFD5}"/>
              </a:ext>
            </a:extLst>
          </p:cNvPr>
          <p:cNvSpPr>
            <a:spLocks noGrp="1"/>
          </p:cNvSpPr>
          <p:nvPr>
            <p:ph type="title"/>
          </p:nvPr>
        </p:nvSpPr>
        <p:spPr/>
        <p:txBody>
          <a:bodyPr/>
          <a:lstStyle/>
          <a:p>
            <a:r>
              <a:rPr lang="en-US" sz="2400" dirty="0"/>
              <a:t>Breaking It Down: Guiding Questions </a:t>
            </a:r>
          </a:p>
        </p:txBody>
      </p:sp>
    </p:spTree>
    <p:extLst>
      <p:ext uri="{BB962C8B-B14F-4D97-AF65-F5344CB8AC3E}">
        <p14:creationId xmlns:p14="http://schemas.microsoft.com/office/powerpoint/2010/main" val="2579804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0583-1393-449F-A3CF-DB55566B3042}"/>
              </a:ext>
            </a:extLst>
          </p:cNvPr>
          <p:cNvSpPr>
            <a:spLocks noGrp="1"/>
          </p:cNvSpPr>
          <p:nvPr>
            <p:ph type="title"/>
          </p:nvPr>
        </p:nvSpPr>
        <p:spPr/>
        <p:txBody>
          <a:bodyPr/>
          <a:lstStyle/>
          <a:p>
            <a:r>
              <a:rPr lang="en-US" sz="2400" b="1" i="1" u="sng" dirty="0"/>
              <a:t>Sample</a:t>
            </a:r>
            <a:r>
              <a:rPr lang="en-US" sz="2400" dirty="0"/>
              <a:t> Narrative Response – Please Feel Free To Customize Based on Your Local Context!!</a:t>
            </a:r>
          </a:p>
        </p:txBody>
      </p:sp>
      <p:sp>
        <p:nvSpPr>
          <p:cNvPr id="3" name="Text Placeholder 2">
            <a:extLst>
              <a:ext uri="{FF2B5EF4-FFF2-40B4-BE49-F238E27FC236}">
                <a16:creationId xmlns:a16="http://schemas.microsoft.com/office/drawing/2014/main" id="{30908CD6-D24F-458A-B351-792A27C9CA53}"/>
              </a:ext>
            </a:extLst>
          </p:cNvPr>
          <p:cNvSpPr>
            <a:spLocks noGrp="1"/>
          </p:cNvSpPr>
          <p:nvPr>
            <p:ph type="body" idx="1"/>
          </p:nvPr>
        </p:nvSpPr>
        <p:spPr>
          <a:xfrm>
            <a:off x="326926" y="1371738"/>
            <a:ext cx="9755537" cy="5320447"/>
          </a:xfrm>
          <a:ln>
            <a:solidFill>
              <a:schemeClr val="accent6">
                <a:lumMod val="75000"/>
              </a:schemeClr>
            </a:solidFill>
          </a:ln>
        </p:spPr>
        <p:txBody>
          <a:bodyPr/>
          <a:lstStyle/>
          <a:p>
            <a:r>
              <a:rPr lang="en-US" sz="1600" dirty="0"/>
              <a:t>Exemplary Educational Agency (EEA) was closed in the spring of 2020 for a total 4 weeks as a result of the COVID-19 pandemic. During the 2020-2021 school year, EEA was in-person for the full year, however, some families were uncomfortable with in-person instruction. Therefore, X% of our students received remote/online instruction. </a:t>
            </a:r>
          </a:p>
          <a:p>
            <a:r>
              <a:rPr lang="en-US" sz="1600" dirty="0"/>
              <a:t>EEA has analyzed _____ (names local performance data), grades, discipline, attendance, and engagement data, as well as staff and parent survey responses, to assess the impact that the lost instructional time has had on our students. Grades, attendance, and ______ (local performance data) were disaggregated by the student groups listed in this question. </a:t>
            </a:r>
          </a:p>
          <a:p>
            <a:r>
              <a:rPr lang="en-US" sz="1600" dirty="0"/>
              <a:t>Based on our data results, we have determined that </a:t>
            </a:r>
            <a:r>
              <a:rPr lang="en-US" sz="1600" b="1" i="1" dirty="0"/>
              <a:t>all</a:t>
            </a:r>
            <a:r>
              <a:rPr lang="en-US" sz="1600" dirty="0"/>
              <a:t> students were significantly academically impacted by lost instructional time. However, our data shows a greater academic decline for </a:t>
            </a:r>
            <a:r>
              <a:rPr lang="en-US" sz="1600" b="1" i="1" dirty="0"/>
              <a:t>students of color, English learners, and students with disabilities</a:t>
            </a:r>
            <a:r>
              <a:rPr lang="en-US" sz="1600" dirty="0"/>
              <a:t> than other student groups. Discipline, attendance, and engagement data present negative trends compared to prior years. Teacher and parent surveys have highlighted an increase in disruptive classroom behaviors, </a:t>
            </a:r>
            <a:r>
              <a:rPr lang="en-US" sz="1600" b="1" i="1" dirty="0"/>
              <a:t>particularly in middle schools</a:t>
            </a:r>
            <a:r>
              <a:rPr lang="en-US" sz="1600" dirty="0"/>
              <a:t>, when we resumed in-person instruction.</a:t>
            </a:r>
          </a:p>
          <a:p>
            <a:r>
              <a:rPr lang="en-US" sz="1600" dirty="0"/>
              <a:t>EEA will be providing summer school and after programming to all students. Additional supports will be provided for higher impacted students by interventionists using evidence-based interventions. At the beginning of the 2021 school year, students and staff will be re-oriented to classroom and behavior management practices. EEA has hired a counselor for each middle school who will provide support to students who need additional emotional supports. </a:t>
            </a:r>
          </a:p>
          <a:p>
            <a:r>
              <a:rPr lang="en-US" sz="1600" dirty="0"/>
              <a:t>EEA schools will be conducting quarterly progress monitoring the performance data and annually analyzing the other data sources to ensure that the impact of lost instructional time on students’ academic, social, and behavioral needs are being addressed. EEA has set goals to reduce office referrals for disruptive behaviors by 50% and increase </a:t>
            </a:r>
            <a:r>
              <a:rPr lang="en-US" sz="1600" dirty="0" err="1"/>
              <a:t>attendancy</a:t>
            </a:r>
            <a:r>
              <a:rPr lang="en-US" sz="1600"/>
              <a:t> </a:t>
            </a:r>
            <a:endParaRPr lang="en-US" sz="1600" dirty="0"/>
          </a:p>
          <a:p>
            <a:pPr marL="57150" indent="0">
              <a:buNone/>
            </a:pPr>
            <a:endParaRPr lang="en-US" sz="1600" dirty="0"/>
          </a:p>
        </p:txBody>
      </p:sp>
      <p:sp>
        <p:nvSpPr>
          <p:cNvPr id="4" name="Slide Number Placeholder 3">
            <a:extLst>
              <a:ext uri="{FF2B5EF4-FFF2-40B4-BE49-F238E27FC236}">
                <a16:creationId xmlns:a16="http://schemas.microsoft.com/office/drawing/2014/main" id="{8351D9B2-7C83-453B-AF43-333B6330964C}"/>
              </a:ext>
            </a:extLst>
          </p:cNvPr>
          <p:cNvSpPr>
            <a:spLocks noGrp="1"/>
          </p:cNvSpPr>
          <p:nvPr>
            <p:ph type="sldNum" idx="12"/>
          </p:nvPr>
        </p:nvSpPr>
        <p:spPr/>
        <p:txBody>
          <a:bodyPr/>
          <a:lstStyle/>
          <a:p>
            <a:fld id="{00000000-1234-1234-1234-123412341234}" type="slidenum">
              <a:rPr lang="en-US" smtClean="0"/>
              <a:pPr/>
              <a:t>26</a:t>
            </a:fld>
            <a:endParaRPr lang="en-US"/>
          </a:p>
        </p:txBody>
      </p:sp>
      <p:sp>
        <p:nvSpPr>
          <p:cNvPr id="5" name="Right Brace 4">
            <a:extLst>
              <a:ext uri="{FF2B5EF4-FFF2-40B4-BE49-F238E27FC236}">
                <a16:creationId xmlns:a16="http://schemas.microsoft.com/office/drawing/2014/main" id="{8B22F241-709A-4134-8A2D-3ED80E60B245}"/>
              </a:ext>
              <a:ext uri="{C183D7F6-B498-43B3-948B-1728B52AA6E4}">
                <adec:decorative xmlns:adec="http://schemas.microsoft.com/office/drawing/2017/decorative" val="1"/>
              </a:ext>
            </a:extLst>
          </p:cNvPr>
          <p:cNvSpPr/>
          <p:nvPr/>
        </p:nvSpPr>
        <p:spPr>
          <a:xfrm>
            <a:off x="10082463" y="2071604"/>
            <a:ext cx="318835" cy="853198"/>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5D13A80-EB74-44CE-804F-A3CEF69BE07F}"/>
              </a:ext>
            </a:extLst>
          </p:cNvPr>
          <p:cNvSpPr/>
          <p:nvPr/>
        </p:nvSpPr>
        <p:spPr>
          <a:xfrm>
            <a:off x="10389265" y="1998370"/>
            <a:ext cx="1652337" cy="9264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How do we know the impact of lost instructional time?</a:t>
            </a:r>
          </a:p>
        </p:txBody>
      </p:sp>
      <p:sp>
        <p:nvSpPr>
          <p:cNvPr id="7" name="Right Brace 6">
            <a:extLst>
              <a:ext uri="{FF2B5EF4-FFF2-40B4-BE49-F238E27FC236}">
                <a16:creationId xmlns:a16="http://schemas.microsoft.com/office/drawing/2014/main" id="{383C332A-F3D7-4897-B223-42D01C75B327}"/>
              </a:ext>
              <a:ext uri="{C183D7F6-B498-43B3-948B-1728B52AA6E4}">
                <adec:decorative xmlns:adec="http://schemas.microsoft.com/office/drawing/2017/decorative" val="1"/>
              </a:ext>
            </a:extLst>
          </p:cNvPr>
          <p:cNvSpPr/>
          <p:nvPr/>
        </p:nvSpPr>
        <p:spPr>
          <a:xfrm>
            <a:off x="10091477" y="3098127"/>
            <a:ext cx="312822" cy="1083546"/>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C449A10-C1ED-44AF-98B3-F7BBE70CF4D5}"/>
              </a:ext>
            </a:extLst>
          </p:cNvPr>
          <p:cNvSpPr/>
          <p:nvPr/>
        </p:nvSpPr>
        <p:spPr>
          <a:xfrm>
            <a:off x="10401298" y="3098127"/>
            <a:ext cx="1652338" cy="9143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Who was impacted? What student groups will we focus on?</a:t>
            </a:r>
          </a:p>
        </p:txBody>
      </p:sp>
      <p:sp>
        <p:nvSpPr>
          <p:cNvPr id="9" name="Right Brace 8">
            <a:extLst>
              <a:ext uri="{FF2B5EF4-FFF2-40B4-BE49-F238E27FC236}">
                <a16:creationId xmlns:a16="http://schemas.microsoft.com/office/drawing/2014/main" id="{DA5405FD-5891-4470-BF47-FC78CD454F38}"/>
              </a:ext>
              <a:ext uri="{C183D7F6-B498-43B3-948B-1728B52AA6E4}">
                <adec:decorative xmlns:adec="http://schemas.microsoft.com/office/drawing/2017/decorative" val="1"/>
              </a:ext>
            </a:extLst>
          </p:cNvPr>
          <p:cNvSpPr/>
          <p:nvPr/>
        </p:nvSpPr>
        <p:spPr>
          <a:xfrm>
            <a:off x="10091477" y="4342965"/>
            <a:ext cx="297788" cy="926432"/>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A9A74B6C-9DCC-441B-8A78-23AA832650C0}"/>
              </a:ext>
              <a:ext uri="{C183D7F6-B498-43B3-948B-1728B52AA6E4}">
                <adec:decorative xmlns:adec="http://schemas.microsoft.com/office/drawing/2017/decorative" val="1"/>
              </a:ext>
            </a:extLst>
          </p:cNvPr>
          <p:cNvSpPr/>
          <p:nvPr/>
        </p:nvSpPr>
        <p:spPr>
          <a:xfrm>
            <a:off x="10082462" y="5425542"/>
            <a:ext cx="318835" cy="726484"/>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7E43306-4CFF-4940-9C84-8FB6AC5C7A09}"/>
              </a:ext>
            </a:extLst>
          </p:cNvPr>
          <p:cNvSpPr/>
          <p:nvPr/>
        </p:nvSpPr>
        <p:spPr>
          <a:xfrm>
            <a:off x="10401297" y="4342965"/>
            <a:ext cx="1652339" cy="9264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What is being implemented?</a:t>
            </a:r>
          </a:p>
        </p:txBody>
      </p:sp>
      <p:sp>
        <p:nvSpPr>
          <p:cNvPr id="12" name="Rectangle: Rounded Corners 11">
            <a:extLst>
              <a:ext uri="{FF2B5EF4-FFF2-40B4-BE49-F238E27FC236}">
                <a16:creationId xmlns:a16="http://schemas.microsoft.com/office/drawing/2014/main" id="{BC04CBF6-4CB2-4C27-8F92-F4A8C08C9193}"/>
              </a:ext>
            </a:extLst>
          </p:cNvPr>
          <p:cNvSpPr/>
          <p:nvPr/>
        </p:nvSpPr>
        <p:spPr>
          <a:xfrm>
            <a:off x="10377233" y="5430689"/>
            <a:ext cx="1790703" cy="1261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a:t>How will we know we addressed impact of lost instructional time? How will we measure the impact?</a:t>
            </a:r>
          </a:p>
        </p:txBody>
      </p:sp>
      <p:sp>
        <p:nvSpPr>
          <p:cNvPr id="13" name="Flowchart: Merge 12">
            <a:extLst>
              <a:ext uri="{FF2B5EF4-FFF2-40B4-BE49-F238E27FC236}">
                <a16:creationId xmlns:a16="http://schemas.microsoft.com/office/drawing/2014/main" id="{3A1B6023-4979-4D62-AFBC-6229BAB0BC0F}"/>
              </a:ext>
            </a:extLst>
          </p:cNvPr>
          <p:cNvSpPr/>
          <p:nvPr/>
        </p:nvSpPr>
        <p:spPr>
          <a:xfrm>
            <a:off x="10401297" y="749354"/>
            <a:ext cx="1640305" cy="1075691"/>
          </a:xfrm>
          <a:prstGeom prst="flowChartMerg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200" dirty="0"/>
          </a:p>
          <a:p>
            <a:pPr algn="ctr"/>
            <a:r>
              <a:rPr lang="en-US" sz="1200" dirty="0"/>
              <a:t>Questions to Guide Planning</a:t>
            </a:r>
          </a:p>
        </p:txBody>
      </p:sp>
    </p:spTree>
    <p:extLst>
      <p:ext uri="{BB962C8B-B14F-4D97-AF65-F5344CB8AC3E}">
        <p14:creationId xmlns:p14="http://schemas.microsoft.com/office/powerpoint/2010/main" val="908047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5874-05E7-40B4-A249-A764E205673D}"/>
              </a:ext>
            </a:extLst>
          </p:cNvPr>
          <p:cNvSpPr>
            <a:spLocks noGrp="1"/>
          </p:cNvSpPr>
          <p:nvPr>
            <p:ph type="ctrTitle"/>
          </p:nvPr>
        </p:nvSpPr>
        <p:spPr/>
        <p:txBody>
          <a:bodyPr/>
          <a:lstStyle/>
          <a:p>
            <a:pPr>
              <a:spcBef>
                <a:spcPts val="0"/>
              </a:spcBef>
            </a:pPr>
            <a:r>
              <a:rPr lang="en-US" sz="4000" dirty="0"/>
              <a:t>Questions?</a:t>
            </a:r>
          </a:p>
        </p:txBody>
      </p:sp>
    </p:spTree>
    <p:extLst>
      <p:ext uri="{BB962C8B-B14F-4D97-AF65-F5344CB8AC3E}">
        <p14:creationId xmlns:p14="http://schemas.microsoft.com/office/powerpoint/2010/main" val="286842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659307" y="196850"/>
            <a:ext cx="5269052" cy="891540"/>
          </a:xfrm>
          <a:prstGeom prst="rect">
            <a:avLst/>
          </a:prstGeom>
          <a:noFill/>
          <a:ln>
            <a:noFill/>
          </a:ln>
        </p:spPr>
        <p:txBody>
          <a:bodyPr spcFirstLastPara="1" wrap="square" lIns="0" tIns="0" rIns="0" bIns="0" anchor="t" anchorCtr="0">
            <a:noAutofit/>
          </a:bodyPr>
          <a:lstStyle/>
          <a:p>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1524001" y="1"/>
            <a:ext cx="1422400" cy="1513840"/>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7" name="Google Shape;207;p30" descr=" CDE team introductions and contact information."/>
          <p:cNvSpPr/>
          <p:nvPr/>
        </p:nvSpPr>
        <p:spPr>
          <a:xfrm>
            <a:off x="1661160" y="1281430"/>
            <a:ext cx="8869680" cy="537591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68569" tIns="34275" rIns="68569" bIns="34275" anchor="ctr" anchorCtr="0">
            <a:noAutofit/>
          </a:bodyPr>
          <a:lstStyle/>
          <a:p>
            <a:pPr algn="ctr"/>
            <a:endParaRPr sz="20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1524001" y="1646556"/>
            <a:ext cx="782320" cy="2356484"/>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2519679" y="1905635"/>
            <a:ext cx="7701280" cy="4135119"/>
          </a:xfrm>
          <a:prstGeom prst="rect">
            <a:avLst/>
          </a:prstGeom>
          <a:noFill/>
          <a:ln>
            <a:noFill/>
          </a:ln>
        </p:spPr>
        <p:txBody>
          <a:bodyPr spcFirstLastPara="1" wrap="square" lIns="0" tIns="0" rIns="0" bIns="34275" anchor="t" anchorCtr="0">
            <a:noAutofit/>
          </a:bodyPr>
          <a:lstStyle/>
          <a:p>
            <a:pPr marL="0" indent="0">
              <a:buSzPts val="1500"/>
              <a:buNone/>
            </a:pPr>
            <a:r>
              <a:rPr lang="en-US" sz="1600" b="1" u="sng" dirty="0"/>
              <a:t>ESSER/ESEA</a:t>
            </a:r>
            <a:endParaRPr lang="en-US" dirty="0"/>
          </a:p>
          <a:p>
            <a:pPr marL="171450" indent="-171450">
              <a:buSzPts val="1500"/>
            </a:pPr>
            <a:r>
              <a:rPr lang="en-US" sz="1600" dirty="0"/>
              <a:t>Nazie Mohajeri-Nelson, Director of ESEA Office (</a:t>
            </a:r>
            <a:r>
              <a:rPr lang="en-US" sz="1600" u="sng" dirty="0">
                <a:solidFill>
                  <a:schemeClr val="hlink"/>
                </a:solidFill>
                <a:hlinkClick r:id="rId3"/>
              </a:rPr>
              <a:t>mohajeri-nelson_n@cde.state.co.us</a:t>
            </a:r>
            <a:r>
              <a:rPr lang="en-US" sz="1600" dirty="0"/>
              <a:t>) </a:t>
            </a:r>
          </a:p>
          <a:p>
            <a:pPr marL="171450" indent="-171450">
              <a:buSzPts val="1500"/>
            </a:pPr>
            <a:r>
              <a:rPr lang="en-US" sz="1600" dirty="0"/>
              <a:t>DeLilah Collins, Assistant Director of ESEA Office (</a:t>
            </a:r>
            <a:r>
              <a:rPr lang="en-US" sz="1600" u="sng" dirty="0">
                <a:solidFill>
                  <a:schemeClr val="hlink"/>
                </a:solidFill>
                <a:hlinkClick r:id="rId4"/>
              </a:rPr>
              <a:t>collins_d@cde.state.co.us</a:t>
            </a:r>
            <a:r>
              <a:rPr lang="en-US" sz="1600" dirty="0"/>
              <a:t>) </a:t>
            </a:r>
          </a:p>
          <a:p>
            <a:pPr marL="171450" indent="-171450">
              <a:buSzPts val="1500"/>
            </a:pPr>
            <a:r>
              <a:rPr lang="en-US" sz="1600" dirty="0"/>
              <a:t>Kristin Crumley, ESSER Monitoring &amp; Reporting Specialist (</a:t>
            </a:r>
            <a:r>
              <a:rPr lang="en-US" sz="1600" dirty="0">
                <a:hlinkClick r:id="rId5"/>
              </a:rPr>
              <a:t>Crumley_k@cde.state.co.us</a:t>
            </a:r>
            <a:r>
              <a:rPr lang="en-US" sz="1600" dirty="0"/>
              <a:t>) </a:t>
            </a:r>
          </a:p>
          <a:p>
            <a:pPr marL="171450" indent="-171450">
              <a:buSzPts val="1500"/>
            </a:pPr>
            <a:r>
              <a:rPr lang="en-US" sz="1600" dirty="0">
                <a:hlinkClick r:id="rId6"/>
              </a:rPr>
              <a:t>ESEA Regional Contacts </a:t>
            </a:r>
            <a:r>
              <a:rPr lang="en-US" sz="1600" dirty="0"/>
              <a:t>assigned to your district</a:t>
            </a:r>
          </a:p>
          <a:p>
            <a:pPr marL="0" indent="0">
              <a:spcBef>
                <a:spcPts val="0"/>
              </a:spcBef>
              <a:buSzPts val="1500"/>
              <a:buNone/>
            </a:pPr>
            <a:endParaRPr lang="en-US" sz="1600" b="1" u="sng" dirty="0"/>
          </a:p>
          <a:p>
            <a:pPr marL="0" indent="0">
              <a:spcBef>
                <a:spcPts val="0"/>
              </a:spcBef>
              <a:buSzPts val="1500"/>
              <a:buNone/>
            </a:pPr>
            <a:r>
              <a:rPr lang="en-US" sz="1600" b="1" u="sng" dirty="0"/>
              <a:t>Fiscal Experts</a:t>
            </a:r>
            <a:endParaRPr sz="2800" dirty="0"/>
          </a:p>
          <a:p>
            <a:pPr marL="171450" indent="-171450">
              <a:buSzPts val="1500"/>
            </a:pPr>
            <a:r>
              <a:rPr lang="en-US" sz="1600" dirty="0"/>
              <a:t>Jennifer Okes, Chief Operating Officer (</a:t>
            </a:r>
            <a:r>
              <a:rPr lang="en-US" sz="1600" u="sng" dirty="0">
                <a:solidFill>
                  <a:schemeClr val="hlink"/>
                </a:solidFill>
                <a:hlinkClick r:id="rId7"/>
              </a:rPr>
              <a:t>okes_j@cde.state.co.us</a:t>
            </a:r>
            <a:r>
              <a:rPr lang="en-US" sz="1600" dirty="0"/>
              <a:t>) </a:t>
            </a:r>
            <a:endParaRPr sz="1600" dirty="0"/>
          </a:p>
          <a:p>
            <a:pPr marL="171450" indent="-171450">
              <a:buSzPts val="1500"/>
            </a:pPr>
            <a:r>
              <a:rPr lang="en-US" sz="1600" dirty="0"/>
              <a:t>Kate Bartlett, Executive Director of School District Operations (</a:t>
            </a:r>
            <a:r>
              <a:rPr lang="en-US" sz="1600" u="sng" dirty="0">
                <a:solidFill>
                  <a:schemeClr val="hlink"/>
                </a:solidFill>
                <a:hlinkClick r:id="rId8"/>
              </a:rPr>
              <a:t>Bartlett_k@cde.state.co.us</a:t>
            </a:r>
            <a:r>
              <a:rPr lang="en-US" sz="1600" dirty="0"/>
              <a:t>) </a:t>
            </a:r>
          </a:p>
          <a:p>
            <a:pPr marL="171450" indent="-171450">
              <a:buSzPts val="1500"/>
            </a:pPr>
            <a:r>
              <a:rPr lang="en-US" sz="1600" dirty="0"/>
              <a:t>Jennifer Austin, Director of Grants Fiscal Management (</a:t>
            </a:r>
            <a:r>
              <a:rPr lang="en-US" sz="1600" dirty="0">
                <a:solidFill>
                  <a:srgbClr val="0070C0"/>
                </a:solidFill>
                <a:hlinkClick r:id="rId9">
                  <a:extLst>
                    <a:ext uri="{A12FA001-AC4F-418D-AE19-62706E023703}">
                      <ahyp:hlinkClr xmlns:ahyp="http://schemas.microsoft.com/office/drawing/2018/hyperlinkcolor" val="tx"/>
                    </a:ext>
                  </a:extLst>
                </a:hlinkClick>
              </a:rPr>
              <a:t>Austin_j@cde.state.co.us</a:t>
            </a:r>
            <a:r>
              <a:rPr lang="en-US" sz="1600" dirty="0"/>
              <a:t>) </a:t>
            </a:r>
          </a:p>
          <a:p>
            <a:pPr marL="171450" indent="-171450">
              <a:buSzPts val="1500"/>
            </a:pPr>
            <a:r>
              <a:rPr lang="en-US" sz="1600" dirty="0"/>
              <a:t>Robert Hawkins, Grants Fiscal Analyst (</a:t>
            </a:r>
            <a:r>
              <a:rPr lang="en-US" sz="1600" u="sng" dirty="0">
                <a:solidFill>
                  <a:schemeClr val="hlink"/>
                </a:solidFill>
                <a:hlinkClick r:id="rId10"/>
              </a:rPr>
              <a:t>Hawkins_s@cde.state.co.us</a:t>
            </a:r>
            <a:r>
              <a:rPr lang="en-US" sz="1600" dirty="0"/>
              <a:t>) </a:t>
            </a:r>
          </a:p>
          <a:p>
            <a:pPr marL="171450" indent="-171450">
              <a:buSzPts val="1500"/>
            </a:pPr>
            <a:r>
              <a:rPr lang="en-US" sz="1600" dirty="0"/>
              <a:t>Steven Kaleda, Grants Fiscal Analyst (</a:t>
            </a:r>
            <a:r>
              <a:rPr lang="en-US" sz="1600" u="sng" dirty="0">
                <a:solidFill>
                  <a:schemeClr val="hlink"/>
                </a:solidFill>
                <a:hlinkClick r:id="rId11"/>
              </a:rPr>
              <a:t>Kaleda_s@cde.state.co.us</a:t>
            </a:r>
            <a:r>
              <a:rPr lang="en-US" sz="1600" dirty="0"/>
              <a:t>) </a:t>
            </a:r>
          </a:p>
        </p:txBody>
      </p:sp>
    </p:spTree>
    <p:extLst>
      <p:ext uri="{BB962C8B-B14F-4D97-AF65-F5344CB8AC3E}">
        <p14:creationId xmlns:p14="http://schemas.microsoft.com/office/powerpoint/2010/main" val="364098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dirty="0"/>
              <a:t>ESSER Office Hours</a:t>
            </a:r>
            <a:endParaRPr dirty="0"/>
          </a:p>
        </p:txBody>
      </p:sp>
      <p:sp>
        <p:nvSpPr>
          <p:cNvPr id="101" name="Google Shape;101;p16"/>
          <p:cNvSpPr txBox="1">
            <a:spLocks noGrp="1"/>
          </p:cNvSpPr>
          <p:nvPr>
            <p:ph type="body" idx="1"/>
          </p:nvPr>
        </p:nvSpPr>
        <p:spPr>
          <a:prstGeom prst="rect">
            <a:avLst/>
          </a:prstGeom>
          <a:noFill/>
          <a:ln>
            <a:noFill/>
          </a:ln>
        </p:spPr>
        <p:txBody>
          <a:bodyPr spcFirstLastPara="1" wrap="square" lIns="0" tIns="0" rIns="0" bIns="34275" anchor="t" anchorCtr="0">
            <a:noAutofit/>
          </a:bodyPr>
          <a:lstStyle/>
          <a:p>
            <a:pPr marL="0" indent="0">
              <a:spcBef>
                <a:spcPts val="0"/>
              </a:spcBef>
              <a:buNone/>
            </a:pPr>
            <a:r>
              <a:rPr lang="en-US" sz="2400" b="1" u="sng" dirty="0"/>
              <a:t>Topics</a:t>
            </a:r>
          </a:p>
          <a:p>
            <a:pPr marL="257175" indent="-257175">
              <a:spcBef>
                <a:spcPts val="0"/>
              </a:spcBef>
              <a:buFont typeface="Arial" panose="020B0604020202020204" pitchFamily="34" charset="0"/>
              <a:buChar char="•"/>
            </a:pPr>
            <a:r>
              <a:rPr lang="en-US" sz="2400" dirty="0"/>
              <a:t>Leveraging Federal Funding and Medicaid</a:t>
            </a:r>
          </a:p>
          <a:p>
            <a:pPr marL="257175" indent="-257175">
              <a:spcBef>
                <a:spcPts val="0"/>
              </a:spcBef>
              <a:buFont typeface="Arial" panose="020B0604020202020204" pitchFamily="34" charset="0"/>
              <a:buChar char="•"/>
            </a:pPr>
            <a:r>
              <a:rPr lang="en-US" sz="2400" dirty="0"/>
              <a:t>ARP IDEA</a:t>
            </a:r>
          </a:p>
          <a:p>
            <a:pPr marL="257175" indent="-257175">
              <a:spcBef>
                <a:spcPts val="0"/>
              </a:spcBef>
              <a:buFont typeface="Arial" panose="020B0604020202020204" pitchFamily="34" charset="0"/>
              <a:buChar char="•"/>
            </a:pPr>
            <a:r>
              <a:rPr lang="en-US" sz="2400" dirty="0"/>
              <a:t>Updates and Reminders [moved to end to free up time for your questions about ARP IDEA before we discuss other items]</a:t>
            </a:r>
          </a:p>
          <a:p>
            <a:pPr marL="257175" indent="-257175">
              <a:spcBef>
                <a:spcPts val="0"/>
              </a:spcBef>
              <a:buFont typeface="Arial" panose="020B0604020202020204" pitchFamily="34" charset="0"/>
              <a:buChar char="•"/>
            </a:pPr>
            <a:endParaRPr lang="en-US" sz="2400" dirty="0"/>
          </a:p>
          <a:p>
            <a:pPr marL="257175" indent="-257175">
              <a:spcBef>
                <a:spcPts val="0"/>
              </a:spcBef>
              <a:buFont typeface="Arial" panose="020B0604020202020204" pitchFamily="34" charset="0"/>
              <a:buChar char="•"/>
            </a:pPr>
            <a:endParaRPr lang="en-US" sz="2400" dirty="0"/>
          </a:p>
          <a:p>
            <a:pPr marL="257175" indent="-257175">
              <a:spcBef>
                <a:spcPts val="0"/>
              </a:spcBef>
              <a:buFont typeface="Arial" panose="020B0604020202020204" pitchFamily="34" charset="0"/>
              <a:buChar char="•"/>
            </a:pPr>
            <a:r>
              <a:rPr lang="en-US" sz="2400" b="1" u="sng" dirty="0"/>
              <a:t>Notes</a:t>
            </a:r>
            <a:r>
              <a:rPr lang="en-US" sz="2400" dirty="0"/>
              <a:t>: </a:t>
            </a:r>
          </a:p>
          <a:p>
            <a:pPr marL="600075" lvl="1" indent="-257175">
              <a:spcBef>
                <a:spcPts val="0"/>
              </a:spcBef>
              <a:buFont typeface="Arial" panose="020B0604020202020204" pitchFamily="34" charset="0"/>
              <a:buChar char="•"/>
            </a:pPr>
            <a:r>
              <a:rPr lang="en-US" sz="2100" dirty="0"/>
              <a:t>Based on the number of questions and requests for ARP IDEA information, we have moved discussion of incentives to next week! </a:t>
            </a:r>
          </a:p>
          <a:p>
            <a:pPr marL="600075" lvl="1" indent="-257175">
              <a:spcBef>
                <a:spcPts val="0"/>
              </a:spcBef>
              <a:buFont typeface="Arial" panose="020B0604020202020204" pitchFamily="34" charset="0"/>
              <a:buChar char="•"/>
            </a:pPr>
            <a:r>
              <a:rPr lang="en-US" sz="2100" dirty="0"/>
              <a:t>Due to State Board of Education Meeting on ESSER today, we have a hard stop at 2:00 p.m.</a:t>
            </a:r>
          </a:p>
          <a:p>
            <a:pPr marL="600075" lvl="1" indent="-257175">
              <a:spcBef>
                <a:spcPts val="0"/>
              </a:spcBef>
              <a:buFont typeface="Arial" panose="020B0604020202020204" pitchFamily="34" charset="0"/>
              <a:buChar char="•"/>
            </a:pPr>
            <a:r>
              <a:rPr lang="en-US" sz="2100" dirty="0"/>
              <a:t>Moving forward, we are expanding Office Hours to 1.5 hours, with the last half hour devoted to breakout sessions by region and/or topic to allow for more interaction and cross-LEA discussions. </a:t>
            </a:r>
          </a:p>
          <a:p>
            <a:pPr marL="257175" indent="-257175">
              <a:spcBef>
                <a:spcPts val="0"/>
              </a:spcBef>
              <a:buFont typeface="Arial" panose="020B0604020202020204" pitchFamily="34" charset="0"/>
              <a:buChar char="•"/>
            </a:pPr>
            <a:endParaRPr lang="en-US" sz="2400" dirty="0"/>
          </a:p>
          <a:p>
            <a:pPr marL="257175" indent="-257175">
              <a:spcBef>
                <a:spcPts val="0"/>
              </a:spcBef>
              <a:buFont typeface="Arial" panose="020B0604020202020204" pitchFamily="34" charset="0"/>
              <a:buChar char="•"/>
            </a:pPr>
            <a:endParaRPr lang="en-US" sz="2400" dirty="0"/>
          </a:p>
          <a:p>
            <a:pPr marL="257175" indent="-257175">
              <a:spcBef>
                <a:spcPts val="0"/>
              </a:spcBef>
              <a:buFont typeface="Arial" panose="020B0604020202020204" pitchFamily="34" charset="0"/>
              <a:buChar char="•"/>
            </a:pPr>
            <a:endParaRPr lang="en-US" sz="2400" dirty="0"/>
          </a:p>
        </p:txBody>
      </p:sp>
      <p:sp>
        <p:nvSpPr>
          <p:cNvPr id="102" name="Google Shape;102;p16"/>
          <p:cNvSpPr txBox="1">
            <a:spLocks noGrp="1"/>
          </p:cNvSpPr>
          <p:nvPr>
            <p:ph type="sldNum" idx="12"/>
          </p:nvPr>
        </p:nvSpPr>
        <p:spPr>
          <a:prstGeom prst="rect">
            <a:avLst/>
          </a:prstGeom>
          <a:noFill/>
          <a:ln>
            <a:noFill/>
          </a:ln>
        </p:spPr>
        <p:txBody>
          <a:bodyPr spcFirstLastPara="1" wrap="square" lIns="68569" tIns="34275" rIns="68569" bIns="34275" anchor="t" anchorCtr="0">
            <a:noAutofit/>
          </a:bodyPr>
          <a:lstStyle/>
          <a:p>
            <a:fld id="{00000000-1234-1234-1234-123412341234}" type="slidenum">
              <a:rPr lang="en-US"/>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7A52-ED40-46A9-9272-5F8AFC37CCD4}"/>
              </a:ext>
            </a:extLst>
          </p:cNvPr>
          <p:cNvSpPr>
            <a:spLocks noGrp="1"/>
          </p:cNvSpPr>
          <p:nvPr>
            <p:ph type="title"/>
          </p:nvPr>
        </p:nvSpPr>
        <p:spPr/>
        <p:txBody>
          <a:bodyPr/>
          <a:lstStyle/>
          <a:p>
            <a:r>
              <a:rPr lang="en-US" dirty="0"/>
              <a:t>Learning Opportunity</a:t>
            </a:r>
          </a:p>
        </p:txBody>
      </p:sp>
      <p:sp>
        <p:nvSpPr>
          <p:cNvPr id="4" name="Slide Number Placeholder 3">
            <a:extLst>
              <a:ext uri="{FF2B5EF4-FFF2-40B4-BE49-F238E27FC236}">
                <a16:creationId xmlns:a16="http://schemas.microsoft.com/office/drawing/2014/main" id="{4380B4BD-1E44-47EB-B772-67F5F46042E6}"/>
              </a:ext>
            </a:extLst>
          </p:cNvPr>
          <p:cNvSpPr>
            <a:spLocks noGrp="1"/>
          </p:cNvSpPr>
          <p:nvPr>
            <p:ph type="sldNum" idx="12"/>
          </p:nvPr>
        </p:nvSpPr>
        <p:spPr/>
        <p:txBody>
          <a:bodyPr/>
          <a:lstStyle/>
          <a:p>
            <a:fld id="{00000000-1234-1234-1234-123412341234}" type="slidenum">
              <a:rPr lang="en-US" smtClean="0"/>
              <a:pPr/>
              <a:t>4</a:t>
            </a:fld>
            <a:endParaRPr lang="en-US"/>
          </a:p>
        </p:txBody>
      </p:sp>
      <p:pic>
        <p:nvPicPr>
          <p:cNvPr id="11" name="Picture 10" descr="Responding to unfinished learning through high-impact tutoring programs.">
            <a:extLst>
              <a:ext uri="{FF2B5EF4-FFF2-40B4-BE49-F238E27FC236}">
                <a16:creationId xmlns:a16="http://schemas.microsoft.com/office/drawing/2014/main" id="{D9C88CB3-38C3-4570-AD49-2B3881B137AD}"/>
              </a:ext>
            </a:extLst>
          </p:cNvPr>
          <p:cNvPicPr>
            <a:picLocks noChangeAspect="1"/>
          </p:cNvPicPr>
          <p:nvPr/>
        </p:nvPicPr>
        <p:blipFill>
          <a:blip r:embed="rId2"/>
          <a:stretch>
            <a:fillRect/>
          </a:stretch>
        </p:blipFill>
        <p:spPr>
          <a:xfrm>
            <a:off x="2272309" y="254513"/>
            <a:ext cx="8716473" cy="4352656"/>
          </a:xfrm>
          <a:prstGeom prst="rect">
            <a:avLst/>
          </a:prstGeom>
        </p:spPr>
      </p:pic>
      <p:sp>
        <p:nvSpPr>
          <p:cNvPr id="16" name="TextBox 15">
            <a:extLst>
              <a:ext uri="{FF2B5EF4-FFF2-40B4-BE49-F238E27FC236}">
                <a16:creationId xmlns:a16="http://schemas.microsoft.com/office/drawing/2014/main" id="{7965DAE6-3172-4C59-9CF6-9A4E65D7301C}"/>
              </a:ext>
            </a:extLst>
          </p:cNvPr>
          <p:cNvSpPr txBox="1"/>
          <p:nvPr/>
        </p:nvSpPr>
        <p:spPr>
          <a:xfrm>
            <a:off x="534545" y="3935009"/>
            <a:ext cx="6096000" cy="1871859"/>
          </a:xfrm>
          <a:prstGeom prst="rect">
            <a:avLst/>
          </a:prstGeom>
          <a:noFill/>
        </p:spPr>
        <p:txBody>
          <a:bodyPr wrap="square">
            <a:spAutoFit/>
          </a:bodyPr>
          <a:lstStyle/>
          <a:p>
            <a:pPr marL="0" marR="0">
              <a:lnSpc>
                <a:spcPct val="105000"/>
              </a:lnSpc>
              <a:spcBef>
                <a:spcPts val="0"/>
              </a:spcBef>
              <a:spcAft>
                <a:spcPts val="800"/>
              </a:spcAft>
            </a:pPr>
            <a:r>
              <a:rPr lang="en-US" sz="1400" dirty="0">
                <a:effectLst/>
                <a:latin typeface="Calibri" panose="020F0502020204030204" pitchFamily="34" charset="0"/>
                <a:ea typeface="Calibri" panose="020F0502020204030204" pitchFamily="34" charset="0"/>
              </a:rPr>
              <a:t>When: Wednesday, August 18, from 12:00 p.m. – 1:00 p.m.</a:t>
            </a:r>
          </a:p>
          <a:p>
            <a:pPr marL="0" marR="0">
              <a:lnSpc>
                <a:spcPct val="105000"/>
              </a:lnSpc>
              <a:spcBef>
                <a:spcPts val="0"/>
              </a:spcBef>
              <a:spcAft>
                <a:spcPts val="800"/>
              </a:spcAft>
            </a:pPr>
            <a:r>
              <a:rPr lang="en-US" sz="1400" dirty="0">
                <a:effectLst/>
                <a:latin typeface="Calibri" panose="020F0502020204030204" pitchFamily="34" charset="0"/>
                <a:ea typeface="Calibri" panose="020F0502020204030204" pitchFamily="34" charset="0"/>
              </a:rPr>
              <a:t>Register in advance for this meeting: </a:t>
            </a:r>
            <a:r>
              <a:rPr lang="en-US" sz="1400" u="sng" dirty="0">
                <a:solidFill>
                  <a:srgbClr val="0563C1"/>
                </a:solidFill>
                <a:effectLst/>
                <a:latin typeface="Calibri" panose="020F0502020204030204" pitchFamily="34" charset="0"/>
                <a:ea typeface="Calibri" panose="020F0502020204030204" pitchFamily="34" charset="0"/>
                <a:hlinkClick r:id="rId3"/>
              </a:rPr>
              <a:t>https://marzanoresearch.zoom.us/webinar/register/WN_Gs1-axceToOwf9eYABxDWg</a:t>
            </a:r>
            <a:r>
              <a:rPr lang="en-US" sz="1400" dirty="0">
                <a:effectLst/>
                <a:latin typeface="Calibri" panose="020F0502020204030204" pitchFamily="34" charset="0"/>
                <a:ea typeface="Calibri" panose="020F0502020204030204" pitchFamily="34" charset="0"/>
              </a:rPr>
              <a:t> </a:t>
            </a:r>
          </a:p>
          <a:p>
            <a:pPr marL="0" marR="0">
              <a:lnSpc>
                <a:spcPct val="105000"/>
              </a:lnSpc>
              <a:spcBef>
                <a:spcPts val="0"/>
              </a:spcBef>
              <a:spcAft>
                <a:spcPts val="800"/>
              </a:spcAft>
            </a:pPr>
            <a:r>
              <a:rPr lang="en-US" sz="1400" dirty="0">
                <a:effectLst/>
                <a:latin typeface="Calibri" panose="020F0502020204030204" pitchFamily="34" charset="0"/>
                <a:ea typeface="Calibri" panose="020F0502020204030204" pitchFamily="34" charset="0"/>
              </a:rPr>
              <a:t>After registering, you will receive a confirmation email containing information about joining the meeting. A recording will be available if you are unable to attend at the time of the event.</a:t>
            </a:r>
          </a:p>
        </p:txBody>
      </p:sp>
      <p:graphicFrame>
        <p:nvGraphicFramePr>
          <p:cNvPr id="13" name="Table 12">
            <a:extLst>
              <a:ext uri="{FF2B5EF4-FFF2-40B4-BE49-F238E27FC236}">
                <a16:creationId xmlns:a16="http://schemas.microsoft.com/office/drawing/2014/main" id="{1CFD8E6F-391C-4D11-817D-B0F6674812B0}"/>
              </a:ext>
            </a:extLst>
          </p:cNvPr>
          <p:cNvGraphicFramePr>
            <a:graphicFrameLocks noGrp="1"/>
          </p:cNvGraphicFramePr>
          <p:nvPr>
            <p:extLst>
              <p:ext uri="{D42A27DB-BD31-4B8C-83A1-F6EECF244321}">
                <p14:modId xmlns:p14="http://schemas.microsoft.com/office/powerpoint/2010/main" val="3914521860"/>
              </p:ext>
            </p:extLst>
          </p:nvPr>
        </p:nvGraphicFramePr>
        <p:xfrm>
          <a:off x="7049768" y="4777219"/>
          <a:ext cx="4059294" cy="1291988"/>
        </p:xfrm>
        <a:graphic>
          <a:graphicData uri="http://schemas.openxmlformats.org/drawingml/2006/table">
            <a:tbl>
              <a:tblPr firstRow="1" firstCol="1" bandRow="1">
                <a:tableStyleId>{1DF82658-8AFC-442A-9291-991C26907DA4}</a:tableStyleId>
              </a:tblPr>
              <a:tblGrid>
                <a:gridCol w="1481964">
                  <a:extLst>
                    <a:ext uri="{9D8B030D-6E8A-4147-A177-3AD203B41FA5}">
                      <a16:colId xmlns:a16="http://schemas.microsoft.com/office/drawing/2014/main" val="4060347981"/>
                    </a:ext>
                  </a:extLst>
                </a:gridCol>
                <a:gridCol w="2577330">
                  <a:extLst>
                    <a:ext uri="{9D8B030D-6E8A-4147-A177-3AD203B41FA5}">
                      <a16:colId xmlns:a16="http://schemas.microsoft.com/office/drawing/2014/main" val="207905732"/>
                    </a:ext>
                  </a:extLst>
                </a:gridCol>
              </a:tblGrid>
              <a:tr h="104614">
                <a:tc>
                  <a:txBody>
                    <a:bodyPr/>
                    <a:lstStyle/>
                    <a:p>
                      <a:pPr marL="0" marR="0">
                        <a:lnSpc>
                          <a:spcPct val="105000"/>
                        </a:lnSpc>
                        <a:spcBef>
                          <a:spcPts val="0"/>
                        </a:spcBef>
                        <a:spcAft>
                          <a:spcPts val="0"/>
                        </a:spcAft>
                      </a:pPr>
                      <a:r>
                        <a:rPr lang="en-US" sz="200">
                          <a:effectLst/>
                        </a:rPr>
                        <a: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86135397"/>
                  </a:ext>
                </a:extLst>
              </a:tr>
              <a:tr h="727546">
                <a:tc>
                  <a:txBody>
                    <a:bodyPr/>
                    <a:lstStyle/>
                    <a:p>
                      <a:pPr marL="0" marR="0">
                        <a:lnSpc>
                          <a:spcPct val="105000"/>
                        </a:lnSpc>
                        <a:spcBef>
                          <a:spcPts val="0"/>
                        </a:spcBef>
                        <a:spcAft>
                          <a:spcPts val="0"/>
                        </a:spcAft>
                      </a:pPr>
                      <a:endParaRPr lang="en-US" sz="1100">
                        <a:effectLst/>
                        <a:latin typeface="Calibri" panose="020F0502020204030204" pitchFamily="34" charset="0"/>
                        <a:ea typeface="Calibri" panose="020F0502020204030204" pitchFamily="34" charset="0"/>
                      </a:endParaRPr>
                    </a:p>
                  </a:txBody>
                  <a:tcPr marL="68580" marR="68580" marT="0" marB="0"/>
                </a:tc>
                <a:tc rowSpan="2">
                  <a:txBody>
                    <a:bodyPr/>
                    <a:lstStyle/>
                    <a:p>
                      <a:pPr marL="0" marR="0">
                        <a:lnSpc>
                          <a:spcPct val="105000"/>
                        </a:lnSpc>
                        <a:spcBef>
                          <a:spcPts val="0"/>
                        </a:spcBef>
                        <a:spcAft>
                          <a:spcPts val="0"/>
                        </a:spcAft>
                      </a:pPr>
                      <a:r>
                        <a:rPr lang="en-US" sz="1100">
                          <a:effectLst/>
                        </a:rPr>
                        <a:t>Mckenzie Haines</a:t>
                      </a:r>
                    </a:p>
                    <a:p>
                      <a:pPr marL="0" marR="0">
                        <a:lnSpc>
                          <a:spcPct val="105000"/>
                        </a:lnSpc>
                        <a:spcBef>
                          <a:spcPts val="0"/>
                        </a:spcBef>
                        <a:spcAft>
                          <a:spcPts val="0"/>
                        </a:spcAft>
                      </a:pPr>
                      <a:r>
                        <a:rPr lang="en-US" sz="1000">
                          <a:effectLst/>
                        </a:rPr>
                        <a:t>Research Associate</a:t>
                      </a:r>
                      <a:endParaRPr lang="en-US" sz="1100">
                        <a:effectLst/>
                      </a:endParaRPr>
                    </a:p>
                    <a:p>
                      <a:pPr marL="0" marR="0">
                        <a:lnSpc>
                          <a:spcPct val="105000"/>
                        </a:lnSpc>
                        <a:spcBef>
                          <a:spcPts val="0"/>
                        </a:spcBef>
                        <a:spcAft>
                          <a:spcPts val="0"/>
                        </a:spcAft>
                      </a:pPr>
                      <a:r>
                        <a:rPr lang="en-US" sz="900">
                          <a:effectLst/>
                        </a:rPr>
                        <a:t>720.463.3600 x 137 </a:t>
                      </a:r>
                      <a:r>
                        <a:rPr lang="en-US" sz="1000">
                          <a:effectLst/>
                        </a:rPr>
                        <a:t>| </a:t>
                      </a:r>
                      <a:r>
                        <a:rPr lang="en-US" sz="900" u="sng">
                          <a:effectLst/>
                          <a:hlinkClick r:id="rId4"/>
                        </a:rPr>
                        <a:t>marzanoresearch.com</a:t>
                      </a:r>
                      <a:endParaRPr lang="en-US" sz="1100">
                        <a:effectLst/>
                      </a:endParaRPr>
                    </a:p>
                    <a:p>
                      <a:pPr marL="0" marR="0">
                        <a:lnSpc>
                          <a:spcPct val="105000"/>
                        </a:lnSpc>
                        <a:spcBef>
                          <a:spcPts val="0"/>
                        </a:spcBef>
                        <a:spcAft>
                          <a:spcPts val="0"/>
                        </a:spcAft>
                      </a:pPr>
                      <a:r>
                        <a:rPr lang="en-US" sz="900">
                          <a:effectLst/>
                        </a:rPr>
                        <a:t>Denver, CO + Portland, OR</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46063753"/>
                  </a:ext>
                </a:extLst>
              </a:tr>
              <a:tr h="459828">
                <a:tc>
                  <a:txBody>
                    <a:bodyPr/>
                    <a:lstStyle/>
                    <a:p>
                      <a:pPr marL="0" marR="0">
                        <a:lnSpc>
                          <a:spcPct val="105000"/>
                        </a:lnSpc>
                        <a:spcBef>
                          <a:spcPts val="0"/>
                        </a:spcBef>
                        <a:spcAft>
                          <a:spcPts val="0"/>
                        </a:spcAft>
                      </a:pPr>
                      <a:r>
                        <a:rPr lang="en-US" sz="900" dirty="0">
                          <a:effectLst/>
                        </a:rPr>
                        <a:t>    </a:t>
                      </a:r>
                      <a:r>
                        <a:rPr lang="en-US" sz="900" u="none" strike="noStrike" dirty="0">
                          <a:effectLst/>
                          <a:hlinkClick r:id="rId5"/>
                        </a:rPr>
                        <a:t> </a:t>
                      </a:r>
                      <a:endParaRPr lang="en-US" sz="11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520395192"/>
                  </a:ext>
                </a:extLst>
              </a:tr>
            </a:tbl>
          </a:graphicData>
        </a:graphic>
      </p:graphicFrame>
      <p:pic>
        <p:nvPicPr>
          <p:cNvPr id="1035" name="Picture 509" descr="A picture containing drawing&#10;&#10;Description automatically generated">
            <a:extLst>
              <a:ext uri="{FF2B5EF4-FFF2-40B4-BE49-F238E27FC236}">
                <a16:creationId xmlns:a16="http://schemas.microsoft.com/office/drawing/2014/main" id="{63C7E544-D0E9-4A6D-AD4C-153A27ACE05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68535" y="3849129"/>
            <a:ext cx="2229000" cy="5171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Graphic 26">
            <a:extLst>
              <a:ext uri="{FF2B5EF4-FFF2-40B4-BE49-F238E27FC236}">
                <a16:creationId xmlns:a16="http://schemas.microsoft.com/office/drawing/2014/main" id="{15F25A90-F59E-45C8-89B0-CF8059BF4F86}"/>
              </a:ext>
              <a:ext uri="{C183D7F6-B498-43B3-948B-1728B52AA6E4}">
                <adec:decorative xmlns:adec="http://schemas.microsoft.com/office/drawing/2017/decorative" val="1"/>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074144" y="4107693"/>
            <a:ext cx="303144" cy="303144"/>
          </a:xfrm>
          <a:prstGeom prst="rect">
            <a:avLst/>
          </a:prstGeom>
          <a:noFill/>
          <a:extLst>
            <a:ext uri="{909E8E84-426E-40DD-AFC4-6F175D3DCCD1}">
              <a14:hiddenFill xmlns:a14="http://schemas.microsoft.com/office/drawing/2010/main">
                <a:solidFill>
                  <a:srgbClr val="FFFFFF"/>
                </a:solidFill>
              </a14:hiddenFill>
            </a:ext>
          </a:extLst>
        </p:spPr>
      </p:pic>
      <p:pic>
        <p:nvPicPr>
          <p:cNvPr id="1033" name="Graphic 27">
            <a:extLst>
              <a:ext uri="{FF2B5EF4-FFF2-40B4-BE49-F238E27FC236}">
                <a16:creationId xmlns:a16="http://schemas.microsoft.com/office/drawing/2014/main" id="{3FFC2773-72E1-4F57-937A-7BBB72AD5D98}"/>
              </a:ext>
              <a:ext uri="{C183D7F6-B498-43B3-948B-1728B52AA6E4}">
                <adec:decorative xmlns:adec="http://schemas.microsoft.com/office/drawing/2017/decorative" val="1"/>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7074144" y="4107693"/>
            <a:ext cx="303144" cy="3031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Graphic 28">
            <a:extLst>
              <a:ext uri="{FF2B5EF4-FFF2-40B4-BE49-F238E27FC236}">
                <a16:creationId xmlns:a16="http://schemas.microsoft.com/office/drawing/2014/main" id="{83970EC6-9A04-42BA-81BD-E5A3FCEB2651}"/>
              </a:ext>
              <a:ext uri="{C183D7F6-B498-43B3-948B-1728B52AA6E4}">
                <adec:decorative xmlns:adec="http://schemas.microsoft.com/office/drawing/2017/decorative" val="1"/>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7074144" y="4107693"/>
            <a:ext cx="303144" cy="30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3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753E-E9A5-4792-8603-D19696066970}"/>
              </a:ext>
            </a:extLst>
          </p:cNvPr>
          <p:cNvSpPr>
            <a:spLocks noGrp="1"/>
          </p:cNvSpPr>
          <p:nvPr>
            <p:ph type="ctrTitle"/>
          </p:nvPr>
        </p:nvSpPr>
        <p:spPr/>
        <p:txBody>
          <a:bodyPr>
            <a:normAutofit/>
          </a:bodyPr>
          <a:lstStyle/>
          <a:p>
            <a:pPr>
              <a:spcBef>
                <a:spcPts val="0"/>
              </a:spcBef>
            </a:pPr>
            <a:r>
              <a:rPr lang="en-US" dirty="0"/>
              <a:t>Leveraging Federal Funding and Medicaid</a:t>
            </a:r>
          </a:p>
        </p:txBody>
      </p:sp>
      <p:sp>
        <p:nvSpPr>
          <p:cNvPr id="3" name="Slide Number Placeholder 2">
            <a:extLst>
              <a:ext uri="{FF2B5EF4-FFF2-40B4-BE49-F238E27FC236}">
                <a16:creationId xmlns:a16="http://schemas.microsoft.com/office/drawing/2014/main" id="{C8BC3F38-FE3D-423A-9968-F95A499B1125}"/>
              </a:ext>
            </a:extLst>
          </p:cNvPr>
          <p:cNvSpPr>
            <a:spLocks noGrp="1"/>
          </p:cNvSpPr>
          <p:nvPr>
            <p:ph type="sldNum" sz="quarter"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4215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start &amp; Recovery: Leveraging federal covid funding &amp; Medicaid to support student &amp; staff wellbeing &amp; connection.">
            <a:extLst>
              <a:ext uri="{FF2B5EF4-FFF2-40B4-BE49-F238E27FC236}">
                <a16:creationId xmlns:a16="http://schemas.microsoft.com/office/drawing/2014/main" id="{5047722F-E321-48BF-9039-6E0CFF2D62BB}"/>
              </a:ext>
            </a:extLst>
          </p:cNvPr>
          <p:cNvPicPr>
            <a:picLocks noChangeAspect="1"/>
          </p:cNvPicPr>
          <p:nvPr/>
        </p:nvPicPr>
        <p:blipFill>
          <a:blip r:embed="rId3"/>
          <a:stretch>
            <a:fillRect/>
          </a:stretch>
        </p:blipFill>
        <p:spPr>
          <a:xfrm>
            <a:off x="6057900" y="1362581"/>
            <a:ext cx="5135251" cy="5364576"/>
          </a:xfrm>
          <a:prstGeom prst="rect">
            <a:avLst/>
          </a:prstGeom>
          <a:ln w="28575">
            <a:solidFill>
              <a:schemeClr val="tx1">
                <a:lumMod val="85000"/>
                <a:lumOff val="15000"/>
              </a:schemeClr>
            </a:solidFill>
          </a:ln>
        </p:spPr>
      </p:pic>
      <p:sp>
        <p:nvSpPr>
          <p:cNvPr id="4" name="Title 3">
            <a:extLst>
              <a:ext uri="{FF2B5EF4-FFF2-40B4-BE49-F238E27FC236}">
                <a16:creationId xmlns:a16="http://schemas.microsoft.com/office/drawing/2014/main" id="{E4877B42-1BB3-4758-B5DF-DAD82E876AFE}"/>
              </a:ext>
            </a:extLst>
          </p:cNvPr>
          <p:cNvSpPr>
            <a:spLocks noGrp="1"/>
          </p:cNvSpPr>
          <p:nvPr>
            <p:ph type="title"/>
          </p:nvPr>
        </p:nvSpPr>
        <p:spPr/>
        <p:txBody>
          <a:bodyPr/>
          <a:lstStyle/>
          <a:p>
            <a:r>
              <a:rPr lang="en-US" dirty="0"/>
              <a:t>New Resource!</a:t>
            </a:r>
          </a:p>
        </p:txBody>
      </p:sp>
      <p:sp>
        <p:nvSpPr>
          <p:cNvPr id="10" name="Text Placeholder 9">
            <a:extLst>
              <a:ext uri="{FF2B5EF4-FFF2-40B4-BE49-F238E27FC236}">
                <a16:creationId xmlns:a16="http://schemas.microsoft.com/office/drawing/2014/main" id="{D8A01DBF-728B-4C47-83EB-4270808B9D39}"/>
              </a:ext>
            </a:extLst>
          </p:cNvPr>
          <p:cNvSpPr>
            <a:spLocks noGrp="1"/>
          </p:cNvSpPr>
          <p:nvPr>
            <p:ph type="body" idx="1"/>
          </p:nvPr>
        </p:nvSpPr>
        <p:spPr>
          <a:xfrm>
            <a:off x="1059996" y="4761218"/>
            <a:ext cx="3733800" cy="1086119"/>
          </a:xfrm>
        </p:spPr>
        <p:txBody>
          <a:bodyPr>
            <a:noAutofit/>
          </a:bodyPr>
          <a:lstStyle/>
          <a:p>
            <a:pPr marL="285750" indent="-285750">
              <a:buFont typeface="Arial" panose="020B0604020202020204" pitchFamily="34" charset="0"/>
              <a:buChar char="•"/>
            </a:pPr>
            <a:r>
              <a:rPr lang="en-US" sz="2400" dirty="0"/>
              <a:t>Released July 1, 2021</a:t>
            </a:r>
          </a:p>
          <a:p>
            <a:pPr marL="285750" indent="-285750">
              <a:buFont typeface="Arial" panose="020B0604020202020204" pitchFamily="34" charset="0"/>
              <a:buChar char="•"/>
            </a:pPr>
            <a:r>
              <a:rPr lang="en-US" sz="2400" dirty="0">
                <a:hlinkClick r:id="rId4"/>
              </a:rPr>
              <a:t>Access full report here</a:t>
            </a:r>
            <a:endParaRPr lang="en-US" sz="2400" dirty="0"/>
          </a:p>
        </p:txBody>
      </p:sp>
      <p:sp>
        <p:nvSpPr>
          <p:cNvPr id="2" name="TextBox 1">
            <a:extLst>
              <a:ext uri="{FF2B5EF4-FFF2-40B4-BE49-F238E27FC236}">
                <a16:creationId xmlns:a16="http://schemas.microsoft.com/office/drawing/2014/main" id="{264308D5-3B54-4E4C-8715-77D0493F9486}"/>
              </a:ext>
            </a:extLst>
          </p:cNvPr>
          <p:cNvSpPr txBox="1"/>
          <p:nvPr/>
        </p:nvSpPr>
        <p:spPr>
          <a:xfrm>
            <a:off x="638175" y="1362581"/>
            <a:ext cx="4577443" cy="3046988"/>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“The current influx of federal funds is a tremendous opportunity to invest in school mental health supports, including hiring additional staff and making other investments, while ensuring that over time Medicaid sustainably supports the services delivered.”</a:t>
            </a:r>
          </a:p>
        </p:txBody>
      </p:sp>
    </p:spTree>
    <p:extLst>
      <p:ext uri="{BB962C8B-B14F-4D97-AF65-F5344CB8AC3E}">
        <p14:creationId xmlns:p14="http://schemas.microsoft.com/office/powerpoint/2010/main" val="316197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B8659C-D5A6-45A3-83C7-FC346DC20674}"/>
              </a:ext>
            </a:extLst>
          </p:cNvPr>
          <p:cNvSpPr>
            <a:spLocks noGrp="1"/>
          </p:cNvSpPr>
          <p:nvPr>
            <p:ph type="body" idx="1"/>
          </p:nvPr>
        </p:nvSpPr>
        <p:spPr/>
        <p:txBody>
          <a:bodyPr numCol="1">
            <a:normAutofit fontScale="92500" lnSpcReduction="20000"/>
          </a:bodyPr>
          <a:lstStyle/>
          <a:p>
            <a:r>
              <a:rPr lang="en-US" sz="2600" dirty="0"/>
              <a:t>The school health services program allows participating LEAs to receive federal matching funds for the health services provided to students enrolled in Health First Colorado and delivered by Medicaid qualified providers.</a:t>
            </a:r>
          </a:p>
          <a:p>
            <a:pPr marL="0" indent="0">
              <a:buNone/>
            </a:pPr>
            <a:endParaRPr lang="en-US" sz="2600" b="1" dirty="0"/>
          </a:p>
          <a:p>
            <a:r>
              <a:rPr lang="en-US" sz="2600" dirty="0"/>
              <a:t>Colorado </a:t>
            </a:r>
            <a:r>
              <a:rPr lang="en-US" sz="2600" dirty="0">
                <a:hlinkClick r:id="rId3"/>
              </a:rPr>
              <a:t>School Health Services Program</a:t>
            </a:r>
            <a:r>
              <a:rPr lang="en-US" sz="2600" dirty="0"/>
              <a:t> covers Medicaid eligible students with an IEP, IFSP, 504 Plan, other individualized health or behavioral health plan, or where medical necessity has been otherwise established.  </a:t>
            </a:r>
          </a:p>
        </p:txBody>
      </p:sp>
      <p:sp>
        <p:nvSpPr>
          <p:cNvPr id="2" name="Content Placeholder 1">
            <a:extLst>
              <a:ext uri="{FF2B5EF4-FFF2-40B4-BE49-F238E27FC236}">
                <a16:creationId xmlns:a16="http://schemas.microsoft.com/office/drawing/2014/main" id="{37BE3C8F-B1B1-482F-AC09-778AEBC12927}"/>
              </a:ext>
            </a:extLst>
          </p:cNvPr>
          <p:cNvSpPr>
            <a:spLocks noGrp="1"/>
          </p:cNvSpPr>
          <p:nvPr>
            <p:ph type="body" idx="2"/>
          </p:nvPr>
        </p:nvSpPr>
        <p:spPr/>
        <p:txBody>
          <a:bodyPr>
            <a:normAutofit/>
          </a:bodyPr>
          <a:lstStyle/>
          <a:p>
            <a:r>
              <a:rPr lang="en-US" dirty="0"/>
              <a:t>Reimbursable Services include: </a:t>
            </a:r>
          </a:p>
          <a:p>
            <a:pPr lvl="1"/>
            <a:r>
              <a:rPr lang="en-US" dirty="0"/>
              <a:t>Physician Services </a:t>
            </a:r>
          </a:p>
          <a:p>
            <a:pPr lvl="1"/>
            <a:r>
              <a:rPr lang="en-US" dirty="0"/>
              <a:t>Nursing Services </a:t>
            </a:r>
          </a:p>
          <a:p>
            <a:pPr lvl="1"/>
            <a:r>
              <a:rPr lang="en-US" dirty="0"/>
              <a:t>Personal Care Services </a:t>
            </a:r>
          </a:p>
          <a:p>
            <a:pPr lvl="1"/>
            <a:r>
              <a:rPr lang="en-US" dirty="0"/>
              <a:t>Psychology Services </a:t>
            </a:r>
          </a:p>
          <a:p>
            <a:pPr lvl="1"/>
            <a:r>
              <a:rPr lang="en-US" dirty="0"/>
              <a:t>Counseling Services </a:t>
            </a:r>
          </a:p>
          <a:p>
            <a:pPr lvl="1"/>
            <a:r>
              <a:rPr lang="en-US" dirty="0"/>
              <a:t>Social Work Services </a:t>
            </a:r>
          </a:p>
          <a:p>
            <a:pPr lvl="1"/>
            <a:r>
              <a:rPr lang="en-US" dirty="0"/>
              <a:t>Speech-Language Services </a:t>
            </a:r>
          </a:p>
          <a:p>
            <a:pPr lvl="1"/>
            <a:r>
              <a:rPr lang="en-US" dirty="0"/>
              <a:t>Audiology Services </a:t>
            </a:r>
          </a:p>
          <a:p>
            <a:pPr lvl="1"/>
            <a:r>
              <a:rPr lang="en-US" dirty="0"/>
              <a:t>Occupational Therapy (OT) </a:t>
            </a:r>
          </a:p>
          <a:p>
            <a:pPr lvl="1"/>
            <a:r>
              <a:rPr lang="en-US" dirty="0"/>
              <a:t>Physical Therapy (PT)</a:t>
            </a:r>
          </a:p>
          <a:p>
            <a:pPr lvl="1"/>
            <a:r>
              <a:rPr lang="en-US" dirty="0"/>
              <a:t>Specialized Transportation</a:t>
            </a:r>
          </a:p>
          <a:p>
            <a:endParaRPr lang="en-US" dirty="0"/>
          </a:p>
        </p:txBody>
      </p:sp>
      <p:sp>
        <p:nvSpPr>
          <p:cNvPr id="5" name="Title 4">
            <a:extLst>
              <a:ext uri="{FF2B5EF4-FFF2-40B4-BE49-F238E27FC236}">
                <a16:creationId xmlns:a16="http://schemas.microsoft.com/office/drawing/2014/main" id="{29DD9871-2F07-4D3C-8090-8A552E346233}"/>
              </a:ext>
            </a:extLst>
          </p:cNvPr>
          <p:cNvSpPr>
            <a:spLocks noGrp="1"/>
          </p:cNvSpPr>
          <p:nvPr>
            <p:ph type="title"/>
          </p:nvPr>
        </p:nvSpPr>
        <p:spPr/>
        <p:txBody>
          <a:bodyPr/>
          <a:lstStyle/>
          <a:p>
            <a:r>
              <a:rPr lang="en-US" dirty="0"/>
              <a:t>Medicaid in Schools</a:t>
            </a:r>
          </a:p>
        </p:txBody>
      </p:sp>
    </p:spTree>
    <p:extLst>
      <p:ext uri="{BB962C8B-B14F-4D97-AF65-F5344CB8AC3E}">
        <p14:creationId xmlns:p14="http://schemas.microsoft.com/office/powerpoint/2010/main" val="124405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DE51-840C-4492-A51E-1F2224064A03}"/>
              </a:ext>
            </a:extLst>
          </p:cNvPr>
          <p:cNvSpPr>
            <a:spLocks noGrp="1"/>
          </p:cNvSpPr>
          <p:nvPr>
            <p:ph type="title"/>
          </p:nvPr>
        </p:nvSpPr>
        <p:spPr/>
        <p:txBody>
          <a:bodyPr/>
          <a:lstStyle/>
          <a:p>
            <a:r>
              <a:rPr lang="en-US" dirty="0"/>
              <a:t>Using ESSER Funds to bolster health programs</a:t>
            </a:r>
          </a:p>
        </p:txBody>
      </p:sp>
      <p:sp>
        <p:nvSpPr>
          <p:cNvPr id="3" name="Content Placeholder 2">
            <a:extLst>
              <a:ext uri="{FF2B5EF4-FFF2-40B4-BE49-F238E27FC236}">
                <a16:creationId xmlns:a16="http://schemas.microsoft.com/office/drawing/2014/main" id="{B9F8BC1D-D164-49A2-A9B5-FF07F0E27685}"/>
              </a:ext>
            </a:extLst>
          </p:cNvPr>
          <p:cNvSpPr>
            <a:spLocks noGrp="1"/>
          </p:cNvSpPr>
          <p:nvPr>
            <p:ph type="body" idx="1"/>
          </p:nvPr>
        </p:nvSpPr>
        <p:spPr/>
        <p:txBody>
          <a:bodyPr>
            <a:normAutofit/>
          </a:bodyPr>
          <a:lstStyle/>
          <a:p>
            <a:r>
              <a:rPr lang="en-US" sz="2400" dirty="0">
                <a:latin typeface="Calibri" panose="020F0502020204030204" pitchFamily="34" charset="0"/>
                <a:cs typeface="Calibri" panose="020F0502020204030204" pitchFamily="34" charset="0"/>
              </a:rPr>
              <a:t>“LEAs can utilize ESSER funds to establish new program or hire staff; then, over time, the services themselves may be eligible for Medicaid reimbursement.”  </a:t>
            </a:r>
          </a:p>
          <a:p>
            <a:pPr lvl="1"/>
            <a:r>
              <a:rPr lang="en-US" sz="1800" dirty="0">
                <a:latin typeface="Calibri" panose="020F0502020204030204" pitchFamily="34" charset="0"/>
                <a:cs typeface="Calibri" panose="020F0502020204030204" pitchFamily="34" charset="0"/>
              </a:rPr>
              <a:t>You cannot use ESSER funds and Medicaid funds simultaneously for the same services or positions.</a:t>
            </a:r>
          </a:p>
          <a:p>
            <a:r>
              <a:rPr lang="en-US" sz="2400" dirty="0">
                <a:latin typeface="Calibri" panose="020F0502020204030204" pitchFamily="34" charset="0"/>
                <a:cs typeface="Calibri" panose="020F0502020204030204" pitchFamily="34" charset="0"/>
              </a:rPr>
              <a:t>Consider other funding streams that you can braid and blend with ESSER funds to create sustainable funding:</a:t>
            </a:r>
          </a:p>
          <a:p>
            <a:pPr lvl="1"/>
            <a:r>
              <a:rPr lang="en-US" sz="1800" dirty="0">
                <a:latin typeface="Calibri" panose="020F0502020204030204" pitchFamily="34" charset="0"/>
                <a:cs typeface="Calibri" panose="020F0502020204030204" pitchFamily="34" charset="0"/>
              </a:rPr>
              <a:t>Community health organizations</a:t>
            </a:r>
          </a:p>
          <a:p>
            <a:pPr lvl="1"/>
            <a:r>
              <a:rPr lang="en-US" sz="1800" dirty="0">
                <a:latin typeface="Calibri" panose="020F0502020204030204" pitchFamily="34" charset="0"/>
                <a:cs typeface="Calibri" panose="020F0502020204030204" pitchFamily="34" charset="0"/>
              </a:rPr>
              <a:t>Other ARP programs: Head Start, US Dept of Health and Human Services, Project AWARE, Substance Abuse and Prevention and Treatment Block Grant</a:t>
            </a:r>
          </a:p>
          <a:p>
            <a:pPr lvl="1"/>
            <a:r>
              <a:rPr lang="en-US" sz="1800" dirty="0">
                <a:latin typeface="Calibri" panose="020F0502020204030204" pitchFamily="34" charset="0"/>
                <a:cs typeface="Calibri" panose="020F0502020204030204" pitchFamily="34" charset="0"/>
                <a:hlinkClick r:id="rId2"/>
              </a:rPr>
              <a:t>Student Wellness Program grants </a:t>
            </a:r>
            <a:endParaRPr lang="en-US" sz="1800" dirty="0">
              <a:latin typeface="Calibri" panose="020F0502020204030204" pitchFamily="34" charset="0"/>
              <a:cs typeface="Calibri" panose="020F0502020204030204" pitchFamily="34" charset="0"/>
            </a:endParaRPr>
          </a:p>
          <a:p>
            <a:pPr lvl="1"/>
            <a:r>
              <a:rPr lang="en-US" sz="1800" dirty="0">
                <a:solidFill>
                  <a:srgbClr val="1C3467"/>
                </a:solidFill>
                <a:latin typeface="Calibri" panose="020F0502020204030204" pitchFamily="34" charset="0"/>
                <a:cs typeface="Calibri" panose="020F0502020204030204" pitchFamily="34" charset="0"/>
                <a:hlinkClick r:id="rId3"/>
              </a:rPr>
              <a:t>School Health Professional grant </a:t>
            </a:r>
            <a:endParaRPr lang="en-US" sz="3200" b="0" i="0" dirty="0">
              <a:solidFill>
                <a:srgbClr val="1C3467"/>
              </a:solidFill>
              <a:effectLst/>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052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273B-7732-4D4C-8B3E-CDC424DFF972}"/>
              </a:ext>
            </a:extLst>
          </p:cNvPr>
          <p:cNvSpPr>
            <a:spLocks noGrp="1"/>
          </p:cNvSpPr>
          <p:nvPr>
            <p:ph type="title"/>
          </p:nvPr>
        </p:nvSpPr>
        <p:spPr/>
        <p:txBody>
          <a:bodyPr/>
          <a:lstStyle/>
          <a:p>
            <a:r>
              <a:rPr lang="en-US" dirty="0"/>
              <a:t>Examples of ESSER Funded Strategies</a:t>
            </a:r>
          </a:p>
        </p:txBody>
      </p:sp>
      <p:sp>
        <p:nvSpPr>
          <p:cNvPr id="3" name="Content Placeholder 2">
            <a:extLst>
              <a:ext uri="{FF2B5EF4-FFF2-40B4-BE49-F238E27FC236}">
                <a16:creationId xmlns:a16="http://schemas.microsoft.com/office/drawing/2014/main" id="{959AA261-035F-468A-9081-65CC845B4F74}"/>
              </a:ext>
            </a:extLst>
          </p:cNvPr>
          <p:cNvSpPr>
            <a:spLocks noGrp="1"/>
          </p:cNvSpPr>
          <p:nvPr>
            <p:ph type="body" idx="1"/>
          </p:nvPr>
        </p:nvSpPr>
        <p:spPr/>
        <p:txBody>
          <a:bodyPr>
            <a:normAutofit/>
          </a:bodyPr>
          <a:lstStyle/>
          <a:p>
            <a:r>
              <a:rPr lang="en-US" sz="2400" dirty="0"/>
              <a:t>Hire and train providers that may be eligible for Medicaid reimbursement in the future</a:t>
            </a:r>
          </a:p>
          <a:p>
            <a:r>
              <a:rPr lang="en-US" sz="2400" dirty="0"/>
              <a:t>Fund start up costs for creating a school-based Medicaid program by hiring staff (coordinator, billing agent, etc.), attending trainings, etc. </a:t>
            </a:r>
          </a:p>
          <a:p>
            <a:r>
              <a:rPr lang="en-US" sz="2400" dirty="0"/>
              <a:t>Enhance data systems to capture mental health data</a:t>
            </a:r>
          </a:p>
          <a:p>
            <a:r>
              <a:rPr lang="en-US" sz="2400" dirty="0"/>
              <a:t>Identify or create professional development around mental health supports, including identification of students who need supports</a:t>
            </a:r>
          </a:p>
          <a:p>
            <a:r>
              <a:rPr lang="en-US" sz="2400" dirty="0"/>
              <a:t>Work with partners and schools to identify policy and practice gaps related to supporting student mental health, and update policies and support school level implementation </a:t>
            </a:r>
          </a:p>
        </p:txBody>
      </p:sp>
    </p:spTree>
    <p:extLst>
      <p:ext uri="{BB962C8B-B14F-4D97-AF65-F5344CB8AC3E}">
        <p14:creationId xmlns:p14="http://schemas.microsoft.com/office/powerpoint/2010/main" val="11611305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5C04D639-5766-406C-ACDD-B94FFA5787E4}" vid="{12CFF23D-C174-49FF-83D6-F0AC80FE9D21}"/>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9464</TotalTime>
  <Words>3046</Words>
  <Application>Microsoft Office PowerPoint</Application>
  <PresentationFormat>Widescreen</PresentationFormat>
  <Paragraphs>282</Paragraphs>
  <Slides>28</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Calibri Light</vt:lpstr>
      <vt:lpstr>Museo Slab 500</vt:lpstr>
      <vt:lpstr>Segoe UI</vt:lpstr>
      <vt:lpstr>Trebuchet MS</vt:lpstr>
      <vt:lpstr>Office Theme</vt:lpstr>
      <vt:lpstr>2_Office Theme</vt:lpstr>
      <vt:lpstr>Default Theme</vt:lpstr>
      <vt:lpstr>ESSER and ESEA Office Hours</vt:lpstr>
      <vt:lpstr>CDE Team Introductions!</vt:lpstr>
      <vt:lpstr>ESSER Office Hours</vt:lpstr>
      <vt:lpstr>Learning Opportunity</vt:lpstr>
      <vt:lpstr>Leveraging Federal Funding and Medicaid</vt:lpstr>
      <vt:lpstr>New Resource!</vt:lpstr>
      <vt:lpstr>Medicaid in Schools</vt:lpstr>
      <vt:lpstr>Using ESSER Funds to bolster health programs</vt:lpstr>
      <vt:lpstr>Examples of ESSER Funded Strategies</vt:lpstr>
      <vt:lpstr>Contact Information</vt:lpstr>
      <vt:lpstr>American Rescue Plan Funds  to Support Children with Disabilities</vt:lpstr>
      <vt:lpstr>American Rescue Plan - ARP</vt:lpstr>
      <vt:lpstr>Individuals With Disabilities  Education Act: ARP (IDEA ARP)</vt:lpstr>
      <vt:lpstr>IDEA ARP in Colorado</vt:lpstr>
      <vt:lpstr>IDEA ARP Requirements and Allowable Uses</vt:lpstr>
      <vt:lpstr>IDEA ARP Q &amp; A’s</vt:lpstr>
      <vt:lpstr>IDEA ARP Q &amp; A’s</vt:lpstr>
      <vt:lpstr>IDEA ARP Q &amp; A’s</vt:lpstr>
      <vt:lpstr>IDEA ARP Q &amp; A’s</vt:lpstr>
      <vt:lpstr>IDEA ARP Q &amp; A’s</vt:lpstr>
      <vt:lpstr>IDEA ARP Q &amp; A’s</vt:lpstr>
      <vt:lpstr>Resources</vt:lpstr>
      <vt:lpstr>Updates and Reminders</vt:lpstr>
      <vt:lpstr>Reminders and Clarifications</vt:lpstr>
      <vt:lpstr>Breaking It Down: Guiding Questions </vt:lpstr>
      <vt:lpstr>Sample Narrative Response – Please Feel Free To Customize Based on Your Local Context!!</vt:lpstr>
      <vt:lpstr>Questions?</vt:lpstr>
      <vt:lpstr>CDE Team Introductions!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250</cp:revision>
  <dcterms:modified xsi:type="dcterms:W3CDTF">2021-09-03T18:23:06Z</dcterms:modified>
</cp:coreProperties>
</file>