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7" r:id="rId3"/>
  </p:sldMasterIdLst>
  <p:notesMasterIdLst>
    <p:notesMasterId r:id="rId37"/>
  </p:notesMasterIdLst>
  <p:sldIdLst>
    <p:sldId id="629" r:id="rId4"/>
    <p:sldId id="590" r:id="rId5"/>
    <p:sldId id="257" r:id="rId6"/>
    <p:sldId id="626" r:id="rId7"/>
    <p:sldId id="1225" r:id="rId8"/>
    <p:sldId id="256" r:id="rId9"/>
    <p:sldId id="1226" r:id="rId10"/>
    <p:sldId id="270" r:id="rId11"/>
    <p:sldId id="271" r:id="rId12"/>
    <p:sldId id="269" r:id="rId13"/>
    <p:sldId id="273" r:id="rId14"/>
    <p:sldId id="262" r:id="rId15"/>
    <p:sldId id="278" r:id="rId16"/>
    <p:sldId id="279" r:id="rId17"/>
    <p:sldId id="263" r:id="rId18"/>
    <p:sldId id="280" r:id="rId19"/>
    <p:sldId id="281" r:id="rId20"/>
    <p:sldId id="284" r:id="rId21"/>
    <p:sldId id="282" r:id="rId22"/>
    <p:sldId id="306" r:id="rId23"/>
    <p:sldId id="308" r:id="rId24"/>
    <p:sldId id="309" r:id="rId25"/>
    <p:sldId id="310" r:id="rId26"/>
    <p:sldId id="1227" r:id="rId27"/>
    <p:sldId id="322" r:id="rId28"/>
    <p:sldId id="326" r:id="rId29"/>
    <p:sldId id="323" r:id="rId30"/>
    <p:sldId id="312" r:id="rId31"/>
    <p:sldId id="325" r:id="rId32"/>
    <p:sldId id="324" r:id="rId33"/>
    <p:sldId id="283" r:id="rId34"/>
    <p:sldId id="311" r:id="rId35"/>
    <p:sldId id="625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jeri-Nelson, Nazanin" initials="MN" lastIdx="2" clrIdx="0">
    <p:extLst>
      <p:ext uri="{19B8F6BF-5375-455C-9EA6-DF929625EA0E}">
        <p15:presenceInfo xmlns:p15="http://schemas.microsoft.com/office/powerpoint/2012/main" userId="S::Mohajeri-Nelson_n@cde.state.co.us::a9da618a-a76d-43dd-a63a-6c6fdf3f5685" providerId="AD"/>
      </p:ext>
    </p:extLst>
  </p:cmAuthor>
  <p:cmAuthor id="2" name="Moira Blake" initials="MB" lastIdx="1" clrIdx="1">
    <p:extLst>
      <p:ext uri="{19B8F6BF-5375-455C-9EA6-DF929625EA0E}">
        <p15:presenceInfo xmlns:p15="http://schemas.microsoft.com/office/powerpoint/2012/main" userId="S::Blake_M@cde.state.co.us::5c9aae86-a362-44bb-9153-1362f69532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F82658-8AFC-442A-9291-991C26907DA4}">
  <a:tblStyle styleId="{1DF82658-8AFC-442A-9291-991C26907D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991EF-CF58-4D44-A959-F8D699201C2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54" autoAdjust="0"/>
  </p:normalViewPr>
  <p:slideViewPr>
    <p:cSldViewPr snapToGrid="0">
      <p:cViewPr varScale="1">
        <p:scale>
          <a:sx n="100" d="100"/>
          <a:sy n="100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45341-07F6-40D9-B6EE-3A35C40E1F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46134-5B2D-4016-94E0-99210AD6F8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100% Remote Learning due to COVID-19 Health Concerns Guidance Overview </a:t>
          </a:r>
          <a:endParaRPr lang="en-US"/>
        </a:p>
      </dgm:t>
    </dgm:pt>
    <dgm:pt modelId="{EF271334-24F6-4353-86D4-BCE32981AB18}" type="parTrans" cxnId="{150D9548-7E49-4FD0-B294-6FBC2B4FFA10}">
      <dgm:prSet/>
      <dgm:spPr/>
      <dgm:t>
        <a:bodyPr/>
        <a:lstStyle/>
        <a:p>
          <a:endParaRPr lang="en-US"/>
        </a:p>
      </dgm:t>
    </dgm:pt>
    <dgm:pt modelId="{C1BDDADD-D839-4F7D-B601-20F9DBF4AB9F}" type="sibTrans" cxnId="{150D9548-7E49-4FD0-B294-6FBC2B4FFA10}">
      <dgm:prSet/>
      <dgm:spPr/>
      <dgm:t>
        <a:bodyPr/>
        <a:lstStyle/>
        <a:p>
          <a:endParaRPr lang="en-US"/>
        </a:p>
      </dgm:t>
    </dgm:pt>
    <dgm:pt modelId="{BBAA91EC-0B31-4C28-B5DD-3F067AB3F9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Blended and Supplemental Online Learning Guidance Overview</a:t>
          </a:r>
          <a:endParaRPr lang="en-US" dirty="0"/>
        </a:p>
      </dgm:t>
    </dgm:pt>
    <dgm:pt modelId="{495ECB23-80C1-4C50-A69B-AB3D7839EA91}" type="parTrans" cxnId="{66D00C72-B0ED-4779-9FFB-F8CC60B259AE}">
      <dgm:prSet/>
      <dgm:spPr/>
      <dgm:t>
        <a:bodyPr/>
        <a:lstStyle/>
        <a:p>
          <a:endParaRPr lang="en-US"/>
        </a:p>
      </dgm:t>
    </dgm:pt>
    <dgm:pt modelId="{34393CE1-0B21-4AAB-89FF-5134D1747353}" type="sibTrans" cxnId="{66D00C72-B0ED-4779-9FFB-F8CC60B259AE}">
      <dgm:prSet/>
      <dgm:spPr/>
      <dgm:t>
        <a:bodyPr/>
        <a:lstStyle/>
        <a:p>
          <a:endParaRPr lang="en-US"/>
        </a:p>
      </dgm:t>
    </dgm:pt>
    <dgm:pt modelId="{53609F9B-2195-4246-BF7F-6E8468A141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Variance Waiver Request </a:t>
          </a:r>
          <a:endParaRPr lang="en-US" sz="1600" dirty="0"/>
        </a:p>
      </dgm:t>
    </dgm:pt>
    <dgm:pt modelId="{EBD8CD77-32F3-4F37-9E3C-09FE9F173A2D}" type="parTrans" cxnId="{DA8E8D07-2D56-4279-B23A-9CAACCAC2C87}">
      <dgm:prSet/>
      <dgm:spPr/>
      <dgm:t>
        <a:bodyPr/>
        <a:lstStyle/>
        <a:p>
          <a:endParaRPr lang="en-US"/>
        </a:p>
      </dgm:t>
    </dgm:pt>
    <dgm:pt modelId="{7829A6A8-0DEC-479F-B0F5-A08E1B84AD7A}" type="sibTrans" cxnId="{DA8E8D07-2D56-4279-B23A-9CAACCAC2C87}">
      <dgm:prSet/>
      <dgm:spPr/>
      <dgm:t>
        <a:bodyPr/>
        <a:lstStyle/>
        <a:p>
          <a:endParaRPr lang="en-US"/>
        </a:p>
      </dgm:t>
    </dgm:pt>
    <dgm:pt modelId="{834C4928-F5B9-4883-AB42-20B31EDA79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Blended Learning Initiative</a:t>
          </a:r>
          <a:endParaRPr lang="en-US" sz="1600" dirty="0"/>
        </a:p>
      </dgm:t>
    </dgm:pt>
    <dgm:pt modelId="{F333C0BE-2E95-4F38-B0EF-D9AF1ABA3CD6}" type="parTrans" cxnId="{C578EFE7-9055-4CDA-A274-FDEE63207DEC}">
      <dgm:prSet/>
      <dgm:spPr/>
      <dgm:t>
        <a:bodyPr/>
        <a:lstStyle/>
        <a:p>
          <a:endParaRPr lang="en-US"/>
        </a:p>
      </dgm:t>
    </dgm:pt>
    <dgm:pt modelId="{AE5127D2-352F-4A59-B082-949B91F09BD6}" type="sibTrans" cxnId="{C578EFE7-9055-4CDA-A274-FDEE63207DEC}">
      <dgm:prSet/>
      <dgm:spPr/>
      <dgm:t>
        <a:bodyPr/>
        <a:lstStyle/>
        <a:p>
          <a:endParaRPr lang="en-US"/>
        </a:p>
      </dgm:t>
    </dgm:pt>
    <dgm:pt modelId="{446EAB56-0B3B-435B-9B34-DB2EA842C3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Resources </a:t>
          </a:r>
          <a:endParaRPr lang="en-US"/>
        </a:p>
      </dgm:t>
    </dgm:pt>
    <dgm:pt modelId="{FC1941F5-B1C5-447A-8CBE-5700BE18A23E}" type="parTrans" cxnId="{46FD9670-5834-4513-AB9B-2EFC74E20D7A}">
      <dgm:prSet/>
      <dgm:spPr/>
      <dgm:t>
        <a:bodyPr/>
        <a:lstStyle/>
        <a:p>
          <a:endParaRPr lang="en-US"/>
        </a:p>
      </dgm:t>
    </dgm:pt>
    <dgm:pt modelId="{CA6E9E4D-BCE0-43D6-8EDE-91813EC86322}" type="sibTrans" cxnId="{46FD9670-5834-4513-AB9B-2EFC74E20D7A}">
      <dgm:prSet/>
      <dgm:spPr/>
      <dgm:t>
        <a:bodyPr/>
        <a:lstStyle/>
        <a:p>
          <a:endParaRPr lang="en-US"/>
        </a:p>
      </dgm:t>
    </dgm:pt>
    <dgm:pt modelId="{407B339C-2888-4FF7-8901-28AD3C1A82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Questions </a:t>
          </a:r>
          <a:endParaRPr lang="en-US"/>
        </a:p>
      </dgm:t>
    </dgm:pt>
    <dgm:pt modelId="{E177A72F-463D-43CC-A373-30AFA84620F4}" type="parTrans" cxnId="{A8CB12A2-FA2B-468F-B682-6C6BF86D0DB6}">
      <dgm:prSet/>
      <dgm:spPr/>
      <dgm:t>
        <a:bodyPr/>
        <a:lstStyle/>
        <a:p>
          <a:endParaRPr lang="en-US"/>
        </a:p>
      </dgm:t>
    </dgm:pt>
    <dgm:pt modelId="{DA5F5990-4ECA-470A-9C5A-1D079B52A036}" type="sibTrans" cxnId="{A8CB12A2-FA2B-468F-B682-6C6BF86D0DB6}">
      <dgm:prSet/>
      <dgm:spPr/>
      <dgm:t>
        <a:bodyPr/>
        <a:lstStyle/>
        <a:p>
          <a:endParaRPr lang="en-US"/>
        </a:p>
      </dgm:t>
    </dgm:pt>
    <dgm:pt modelId="{2A21D4A6-50A1-46C5-BEDE-DC8E5E3E6008}" type="pres">
      <dgm:prSet presAssocID="{18C45341-07F6-40D9-B6EE-3A35C40E1FC3}" presName="root" presStyleCnt="0">
        <dgm:presLayoutVars>
          <dgm:dir/>
          <dgm:resizeHandles val="exact"/>
        </dgm:presLayoutVars>
      </dgm:prSet>
      <dgm:spPr/>
    </dgm:pt>
    <dgm:pt modelId="{E99B4952-A13E-492A-827A-A1FCD513825D}" type="pres">
      <dgm:prSet presAssocID="{82946134-5B2D-4016-94E0-99210AD6F8CF}" presName="compNode" presStyleCnt="0"/>
      <dgm:spPr/>
    </dgm:pt>
    <dgm:pt modelId="{F9E18DC6-2F15-44DA-8138-B3FE94EE2B9A}" type="pres">
      <dgm:prSet presAssocID="{82946134-5B2D-4016-94E0-99210AD6F8CF}" presName="bgRect" presStyleLbl="bgShp" presStyleIdx="0" presStyleCnt="4"/>
      <dgm:spPr/>
    </dgm:pt>
    <dgm:pt modelId="{C4049C6B-4322-49F8-BDC9-AC8B38C5DCD0}" type="pres">
      <dgm:prSet presAssocID="{82946134-5B2D-4016-94E0-99210AD6F8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E8D4E92D-1F2D-44EF-BAAB-CAC7A1A59E5A}" type="pres">
      <dgm:prSet presAssocID="{82946134-5B2D-4016-94E0-99210AD6F8CF}" presName="spaceRect" presStyleCnt="0"/>
      <dgm:spPr/>
    </dgm:pt>
    <dgm:pt modelId="{199C57A7-7076-4B4C-B693-A3D3535DFD51}" type="pres">
      <dgm:prSet presAssocID="{82946134-5B2D-4016-94E0-99210AD6F8CF}" presName="parTx" presStyleLbl="revTx" presStyleIdx="0" presStyleCnt="5">
        <dgm:presLayoutVars>
          <dgm:chMax val="0"/>
          <dgm:chPref val="0"/>
        </dgm:presLayoutVars>
      </dgm:prSet>
      <dgm:spPr/>
    </dgm:pt>
    <dgm:pt modelId="{AC4C298E-8DC6-458E-9258-8080A952E590}" type="pres">
      <dgm:prSet presAssocID="{C1BDDADD-D839-4F7D-B601-20F9DBF4AB9F}" presName="sibTrans" presStyleCnt="0"/>
      <dgm:spPr/>
    </dgm:pt>
    <dgm:pt modelId="{21AD53CB-51C6-4BE9-B069-A5F458000682}" type="pres">
      <dgm:prSet presAssocID="{BBAA91EC-0B31-4C28-B5DD-3F067AB3F97A}" presName="compNode" presStyleCnt="0"/>
      <dgm:spPr/>
    </dgm:pt>
    <dgm:pt modelId="{DA02B8EB-7C3B-4759-BE32-A0897343AC07}" type="pres">
      <dgm:prSet presAssocID="{BBAA91EC-0B31-4C28-B5DD-3F067AB3F97A}" presName="bgRect" presStyleLbl="bgShp" presStyleIdx="1" presStyleCnt="4"/>
      <dgm:spPr/>
    </dgm:pt>
    <dgm:pt modelId="{A87F94CA-133B-4810-B521-2A89B81141C9}" type="pres">
      <dgm:prSet presAssocID="{BBAA91EC-0B31-4C28-B5DD-3F067AB3F9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2163C86-2843-4407-BF0B-8E1FE338582B}" type="pres">
      <dgm:prSet presAssocID="{BBAA91EC-0B31-4C28-B5DD-3F067AB3F97A}" presName="spaceRect" presStyleCnt="0"/>
      <dgm:spPr/>
    </dgm:pt>
    <dgm:pt modelId="{5DDFF235-574E-454A-9FB5-82CA4F615D06}" type="pres">
      <dgm:prSet presAssocID="{BBAA91EC-0B31-4C28-B5DD-3F067AB3F97A}" presName="parTx" presStyleLbl="revTx" presStyleIdx="1" presStyleCnt="5">
        <dgm:presLayoutVars>
          <dgm:chMax val="0"/>
          <dgm:chPref val="0"/>
        </dgm:presLayoutVars>
      </dgm:prSet>
      <dgm:spPr/>
    </dgm:pt>
    <dgm:pt modelId="{EC2C2007-6F05-461E-906D-5A5A7A8277C1}" type="pres">
      <dgm:prSet presAssocID="{BBAA91EC-0B31-4C28-B5DD-3F067AB3F97A}" presName="desTx" presStyleLbl="revTx" presStyleIdx="2" presStyleCnt="5">
        <dgm:presLayoutVars/>
      </dgm:prSet>
      <dgm:spPr/>
    </dgm:pt>
    <dgm:pt modelId="{22A19236-049A-44B4-A804-D8EB6776E4F5}" type="pres">
      <dgm:prSet presAssocID="{34393CE1-0B21-4AAB-89FF-5134D1747353}" presName="sibTrans" presStyleCnt="0"/>
      <dgm:spPr/>
    </dgm:pt>
    <dgm:pt modelId="{C9A3D818-3FFF-44EA-A855-017C796715D0}" type="pres">
      <dgm:prSet presAssocID="{446EAB56-0B3B-435B-9B34-DB2EA842C388}" presName="compNode" presStyleCnt="0"/>
      <dgm:spPr/>
    </dgm:pt>
    <dgm:pt modelId="{D811CBA9-456B-4107-B44F-68D251B179A8}" type="pres">
      <dgm:prSet presAssocID="{446EAB56-0B3B-435B-9B34-DB2EA842C388}" presName="bgRect" presStyleLbl="bgShp" presStyleIdx="2" presStyleCnt="4"/>
      <dgm:spPr/>
    </dgm:pt>
    <dgm:pt modelId="{5694DEA2-FADE-42DD-91E7-2082AF2EF017}" type="pres">
      <dgm:prSet presAssocID="{446EAB56-0B3B-435B-9B34-DB2EA842C3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21A963-D897-4500-99BB-AA84204AF005}" type="pres">
      <dgm:prSet presAssocID="{446EAB56-0B3B-435B-9B34-DB2EA842C388}" presName="spaceRect" presStyleCnt="0"/>
      <dgm:spPr/>
    </dgm:pt>
    <dgm:pt modelId="{62B7A785-7AE7-4DC6-AE24-69C439D2EA80}" type="pres">
      <dgm:prSet presAssocID="{446EAB56-0B3B-435B-9B34-DB2EA842C388}" presName="parTx" presStyleLbl="revTx" presStyleIdx="3" presStyleCnt="5">
        <dgm:presLayoutVars>
          <dgm:chMax val="0"/>
          <dgm:chPref val="0"/>
        </dgm:presLayoutVars>
      </dgm:prSet>
      <dgm:spPr/>
    </dgm:pt>
    <dgm:pt modelId="{9F12EAB0-495C-4607-A1B5-D67BDACEDF02}" type="pres">
      <dgm:prSet presAssocID="{CA6E9E4D-BCE0-43D6-8EDE-91813EC86322}" presName="sibTrans" presStyleCnt="0"/>
      <dgm:spPr/>
    </dgm:pt>
    <dgm:pt modelId="{D01F6241-8064-4A09-BC01-94FFDC55789D}" type="pres">
      <dgm:prSet presAssocID="{407B339C-2888-4FF7-8901-28AD3C1A820D}" presName="compNode" presStyleCnt="0"/>
      <dgm:spPr/>
    </dgm:pt>
    <dgm:pt modelId="{8240090E-FE2B-413A-936B-EC7D0F4CF862}" type="pres">
      <dgm:prSet presAssocID="{407B339C-2888-4FF7-8901-28AD3C1A820D}" presName="bgRect" presStyleLbl="bgShp" presStyleIdx="3" presStyleCnt="4"/>
      <dgm:spPr/>
    </dgm:pt>
    <dgm:pt modelId="{4D99A1BC-94B8-49FA-9819-02BEC77F83BF}" type="pres">
      <dgm:prSet presAssocID="{407B339C-2888-4FF7-8901-28AD3C1A82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7A72636-8EF8-4D57-9AAC-FDB4514DEF79}" type="pres">
      <dgm:prSet presAssocID="{407B339C-2888-4FF7-8901-28AD3C1A820D}" presName="spaceRect" presStyleCnt="0"/>
      <dgm:spPr/>
    </dgm:pt>
    <dgm:pt modelId="{A6B822B4-9260-4096-8DEA-2241FC438153}" type="pres">
      <dgm:prSet presAssocID="{407B339C-2888-4FF7-8901-28AD3C1A820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8E8D07-2D56-4279-B23A-9CAACCAC2C87}" srcId="{BBAA91EC-0B31-4C28-B5DD-3F067AB3F97A}" destId="{53609F9B-2195-4246-BF7F-6E8468A141F3}" srcOrd="0" destOrd="0" parTransId="{EBD8CD77-32F3-4F37-9E3C-09FE9F173A2D}" sibTransId="{7829A6A8-0DEC-479F-B0F5-A08E1B84AD7A}"/>
    <dgm:cxn modelId="{C93B9707-0AF3-4375-A667-BA2EACA14301}" type="presOf" srcId="{834C4928-F5B9-4883-AB42-20B31EDA790E}" destId="{EC2C2007-6F05-461E-906D-5A5A7A8277C1}" srcOrd="0" destOrd="1" presId="urn:microsoft.com/office/officeart/2018/2/layout/IconVerticalSolidList"/>
    <dgm:cxn modelId="{F6216418-4912-4560-BD48-9AB9E6C57F1B}" type="presOf" srcId="{53609F9B-2195-4246-BF7F-6E8468A141F3}" destId="{EC2C2007-6F05-461E-906D-5A5A7A8277C1}" srcOrd="0" destOrd="0" presId="urn:microsoft.com/office/officeart/2018/2/layout/IconVerticalSolidList"/>
    <dgm:cxn modelId="{CE96A71C-86B1-45DA-A764-FAB027C134A7}" type="presOf" srcId="{BBAA91EC-0B31-4C28-B5DD-3F067AB3F97A}" destId="{5DDFF235-574E-454A-9FB5-82CA4F615D06}" srcOrd="0" destOrd="0" presId="urn:microsoft.com/office/officeart/2018/2/layout/IconVerticalSolidList"/>
    <dgm:cxn modelId="{60016628-9163-41A5-926C-0E55F9353056}" type="presOf" srcId="{82946134-5B2D-4016-94E0-99210AD6F8CF}" destId="{199C57A7-7076-4B4C-B693-A3D3535DFD51}" srcOrd="0" destOrd="0" presId="urn:microsoft.com/office/officeart/2018/2/layout/IconVerticalSolidList"/>
    <dgm:cxn modelId="{150D9548-7E49-4FD0-B294-6FBC2B4FFA10}" srcId="{18C45341-07F6-40D9-B6EE-3A35C40E1FC3}" destId="{82946134-5B2D-4016-94E0-99210AD6F8CF}" srcOrd="0" destOrd="0" parTransId="{EF271334-24F6-4353-86D4-BCE32981AB18}" sibTransId="{C1BDDADD-D839-4F7D-B601-20F9DBF4AB9F}"/>
    <dgm:cxn modelId="{46FD9670-5834-4513-AB9B-2EFC74E20D7A}" srcId="{18C45341-07F6-40D9-B6EE-3A35C40E1FC3}" destId="{446EAB56-0B3B-435B-9B34-DB2EA842C388}" srcOrd="2" destOrd="0" parTransId="{FC1941F5-B1C5-447A-8CBE-5700BE18A23E}" sibTransId="{CA6E9E4D-BCE0-43D6-8EDE-91813EC86322}"/>
    <dgm:cxn modelId="{66D00C72-B0ED-4779-9FFB-F8CC60B259AE}" srcId="{18C45341-07F6-40D9-B6EE-3A35C40E1FC3}" destId="{BBAA91EC-0B31-4C28-B5DD-3F067AB3F97A}" srcOrd="1" destOrd="0" parTransId="{495ECB23-80C1-4C50-A69B-AB3D7839EA91}" sibTransId="{34393CE1-0B21-4AAB-89FF-5134D1747353}"/>
    <dgm:cxn modelId="{A8CB12A2-FA2B-468F-B682-6C6BF86D0DB6}" srcId="{18C45341-07F6-40D9-B6EE-3A35C40E1FC3}" destId="{407B339C-2888-4FF7-8901-28AD3C1A820D}" srcOrd="3" destOrd="0" parTransId="{E177A72F-463D-43CC-A373-30AFA84620F4}" sibTransId="{DA5F5990-4ECA-470A-9C5A-1D079B52A036}"/>
    <dgm:cxn modelId="{8A3120B8-95EC-4A5C-87FC-58D154ED02FF}" type="presOf" srcId="{18C45341-07F6-40D9-B6EE-3A35C40E1FC3}" destId="{2A21D4A6-50A1-46C5-BEDE-DC8E5E3E6008}" srcOrd="0" destOrd="0" presId="urn:microsoft.com/office/officeart/2018/2/layout/IconVerticalSolidList"/>
    <dgm:cxn modelId="{C578EFE7-9055-4CDA-A274-FDEE63207DEC}" srcId="{BBAA91EC-0B31-4C28-B5DD-3F067AB3F97A}" destId="{834C4928-F5B9-4883-AB42-20B31EDA790E}" srcOrd="1" destOrd="0" parTransId="{F333C0BE-2E95-4F38-B0EF-D9AF1ABA3CD6}" sibTransId="{AE5127D2-352F-4A59-B082-949B91F09BD6}"/>
    <dgm:cxn modelId="{7DF949EE-767A-4077-B7A3-22FA06DE1D3B}" type="presOf" srcId="{446EAB56-0B3B-435B-9B34-DB2EA842C388}" destId="{62B7A785-7AE7-4DC6-AE24-69C439D2EA80}" srcOrd="0" destOrd="0" presId="urn:microsoft.com/office/officeart/2018/2/layout/IconVerticalSolidList"/>
    <dgm:cxn modelId="{7F4A03FD-F9B3-4F8E-AAA2-32E884A8932A}" type="presOf" srcId="{407B339C-2888-4FF7-8901-28AD3C1A820D}" destId="{A6B822B4-9260-4096-8DEA-2241FC438153}" srcOrd="0" destOrd="0" presId="urn:microsoft.com/office/officeart/2018/2/layout/IconVerticalSolidList"/>
    <dgm:cxn modelId="{84A18A8E-7081-4686-989D-070D834EA4C2}" type="presParOf" srcId="{2A21D4A6-50A1-46C5-BEDE-DC8E5E3E6008}" destId="{E99B4952-A13E-492A-827A-A1FCD513825D}" srcOrd="0" destOrd="0" presId="urn:microsoft.com/office/officeart/2018/2/layout/IconVerticalSolidList"/>
    <dgm:cxn modelId="{D7AA4A5C-8F82-4F91-B8BB-FF23207BF7F0}" type="presParOf" srcId="{E99B4952-A13E-492A-827A-A1FCD513825D}" destId="{F9E18DC6-2F15-44DA-8138-B3FE94EE2B9A}" srcOrd="0" destOrd="0" presId="urn:microsoft.com/office/officeart/2018/2/layout/IconVerticalSolidList"/>
    <dgm:cxn modelId="{5B3608EA-9B09-4C7C-AA94-9CA2142087F1}" type="presParOf" srcId="{E99B4952-A13E-492A-827A-A1FCD513825D}" destId="{C4049C6B-4322-49F8-BDC9-AC8B38C5DCD0}" srcOrd="1" destOrd="0" presId="urn:microsoft.com/office/officeart/2018/2/layout/IconVerticalSolidList"/>
    <dgm:cxn modelId="{02F3C790-4D0C-491C-AFE4-80F39C0D183B}" type="presParOf" srcId="{E99B4952-A13E-492A-827A-A1FCD513825D}" destId="{E8D4E92D-1F2D-44EF-BAAB-CAC7A1A59E5A}" srcOrd="2" destOrd="0" presId="urn:microsoft.com/office/officeart/2018/2/layout/IconVerticalSolidList"/>
    <dgm:cxn modelId="{D4D9B80E-A60E-44FC-AA17-B6B560CCBA82}" type="presParOf" srcId="{E99B4952-A13E-492A-827A-A1FCD513825D}" destId="{199C57A7-7076-4B4C-B693-A3D3535DFD51}" srcOrd="3" destOrd="0" presId="urn:microsoft.com/office/officeart/2018/2/layout/IconVerticalSolidList"/>
    <dgm:cxn modelId="{115958B2-D21B-46D5-A011-6C2755154A20}" type="presParOf" srcId="{2A21D4A6-50A1-46C5-BEDE-DC8E5E3E6008}" destId="{AC4C298E-8DC6-458E-9258-8080A952E590}" srcOrd="1" destOrd="0" presId="urn:microsoft.com/office/officeart/2018/2/layout/IconVerticalSolidList"/>
    <dgm:cxn modelId="{68F4DA3D-E80D-49EB-B9C5-6C04BE6BF4A4}" type="presParOf" srcId="{2A21D4A6-50A1-46C5-BEDE-DC8E5E3E6008}" destId="{21AD53CB-51C6-4BE9-B069-A5F458000682}" srcOrd="2" destOrd="0" presId="urn:microsoft.com/office/officeart/2018/2/layout/IconVerticalSolidList"/>
    <dgm:cxn modelId="{BD3CC377-A936-4DD6-A925-E80E115DAB61}" type="presParOf" srcId="{21AD53CB-51C6-4BE9-B069-A5F458000682}" destId="{DA02B8EB-7C3B-4759-BE32-A0897343AC07}" srcOrd="0" destOrd="0" presId="urn:microsoft.com/office/officeart/2018/2/layout/IconVerticalSolidList"/>
    <dgm:cxn modelId="{B5731A11-2173-4B87-996A-CA935152BBD7}" type="presParOf" srcId="{21AD53CB-51C6-4BE9-B069-A5F458000682}" destId="{A87F94CA-133B-4810-B521-2A89B81141C9}" srcOrd="1" destOrd="0" presId="urn:microsoft.com/office/officeart/2018/2/layout/IconVerticalSolidList"/>
    <dgm:cxn modelId="{4E07A649-A343-467E-978E-A4D1CB0F251C}" type="presParOf" srcId="{21AD53CB-51C6-4BE9-B069-A5F458000682}" destId="{B2163C86-2843-4407-BF0B-8E1FE338582B}" srcOrd="2" destOrd="0" presId="urn:microsoft.com/office/officeart/2018/2/layout/IconVerticalSolidList"/>
    <dgm:cxn modelId="{B292447D-055D-4EBC-AF54-9212C5566E15}" type="presParOf" srcId="{21AD53CB-51C6-4BE9-B069-A5F458000682}" destId="{5DDFF235-574E-454A-9FB5-82CA4F615D06}" srcOrd="3" destOrd="0" presId="urn:microsoft.com/office/officeart/2018/2/layout/IconVerticalSolidList"/>
    <dgm:cxn modelId="{1E7AEE16-12EA-479A-B224-9ADF25ADC021}" type="presParOf" srcId="{21AD53CB-51C6-4BE9-B069-A5F458000682}" destId="{EC2C2007-6F05-461E-906D-5A5A7A8277C1}" srcOrd="4" destOrd="0" presId="urn:microsoft.com/office/officeart/2018/2/layout/IconVerticalSolidList"/>
    <dgm:cxn modelId="{9B07DD3A-BD44-46D1-BF98-AA55BE8B51B7}" type="presParOf" srcId="{2A21D4A6-50A1-46C5-BEDE-DC8E5E3E6008}" destId="{22A19236-049A-44B4-A804-D8EB6776E4F5}" srcOrd="3" destOrd="0" presId="urn:microsoft.com/office/officeart/2018/2/layout/IconVerticalSolidList"/>
    <dgm:cxn modelId="{8D57C224-29D6-4408-B3B4-7BD3E987AA68}" type="presParOf" srcId="{2A21D4A6-50A1-46C5-BEDE-DC8E5E3E6008}" destId="{C9A3D818-3FFF-44EA-A855-017C796715D0}" srcOrd="4" destOrd="0" presId="urn:microsoft.com/office/officeart/2018/2/layout/IconVerticalSolidList"/>
    <dgm:cxn modelId="{758002E6-5B48-4C3E-BC06-0F808D079B73}" type="presParOf" srcId="{C9A3D818-3FFF-44EA-A855-017C796715D0}" destId="{D811CBA9-456B-4107-B44F-68D251B179A8}" srcOrd="0" destOrd="0" presId="urn:microsoft.com/office/officeart/2018/2/layout/IconVerticalSolidList"/>
    <dgm:cxn modelId="{F0CBDDAC-5B8F-427D-A6F5-04BE5B7AE22B}" type="presParOf" srcId="{C9A3D818-3FFF-44EA-A855-017C796715D0}" destId="{5694DEA2-FADE-42DD-91E7-2082AF2EF017}" srcOrd="1" destOrd="0" presId="urn:microsoft.com/office/officeart/2018/2/layout/IconVerticalSolidList"/>
    <dgm:cxn modelId="{0296E8F8-CC02-4583-9F0D-6CE5F7662879}" type="presParOf" srcId="{C9A3D818-3FFF-44EA-A855-017C796715D0}" destId="{6B21A963-D897-4500-99BB-AA84204AF005}" srcOrd="2" destOrd="0" presId="urn:microsoft.com/office/officeart/2018/2/layout/IconVerticalSolidList"/>
    <dgm:cxn modelId="{DC5039C2-A51C-4952-9D24-7BE35FD1F1D9}" type="presParOf" srcId="{C9A3D818-3FFF-44EA-A855-017C796715D0}" destId="{62B7A785-7AE7-4DC6-AE24-69C439D2EA80}" srcOrd="3" destOrd="0" presId="urn:microsoft.com/office/officeart/2018/2/layout/IconVerticalSolidList"/>
    <dgm:cxn modelId="{640C9D92-6EE0-4785-9F46-46DC81B45305}" type="presParOf" srcId="{2A21D4A6-50A1-46C5-BEDE-DC8E5E3E6008}" destId="{9F12EAB0-495C-4607-A1B5-D67BDACEDF02}" srcOrd="5" destOrd="0" presId="urn:microsoft.com/office/officeart/2018/2/layout/IconVerticalSolidList"/>
    <dgm:cxn modelId="{535C8699-F4C5-4F70-9A4F-E7286530B564}" type="presParOf" srcId="{2A21D4A6-50A1-46C5-BEDE-DC8E5E3E6008}" destId="{D01F6241-8064-4A09-BC01-94FFDC55789D}" srcOrd="6" destOrd="0" presId="urn:microsoft.com/office/officeart/2018/2/layout/IconVerticalSolidList"/>
    <dgm:cxn modelId="{C7452AE7-4E6D-41CB-8E6B-9109AD4088AD}" type="presParOf" srcId="{D01F6241-8064-4A09-BC01-94FFDC55789D}" destId="{8240090E-FE2B-413A-936B-EC7D0F4CF862}" srcOrd="0" destOrd="0" presId="urn:microsoft.com/office/officeart/2018/2/layout/IconVerticalSolidList"/>
    <dgm:cxn modelId="{A09AB313-9B96-4D5F-BA98-E9C236FCE6CE}" type="presParOf" srcId="{D01F6241-8064-4A09-BC01-94FFDC55789D}" destId="{4D99A1BC-94B8-49FA-9819-02BEC77F83BF}" srcOrd="1" destOrd="0" presId="urn:microsoft.com/office/officeart/2018/2/layout/IconVerticalSolidList"/>
    <dgm:cxn modelId="{16FC5B4E-703C-4877-BEB1-FFED9563981F}" type="presParOf" srcId="{D01F6241-8064-4A09-BC01-94FFDC55789D}" destId="{77A72636-8EF8-4D57-9AAC-FDB4514DEF79}" srcOrd="2" destOrd="0" presId="urn:microsoft.com/office/officeart/2018/2/layout/IconVerticalSolidList"/>
    <dgm:cxn modelId="{CB021BD5-4619-446B-9769-9093AE83D521}" type="presParOf" srcId="{D01F6241-8064-4A09-BC01-94FFDC55789D}" destId="{A6B822B4-9260-4096-8DEA-2241FC4381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18DC6-2F15-44DA-8138-B3FE94EE2B9A}">
      <dsp:nvSpPr>
        <dsp:cNvPr id="0" name=""/>
        <dsp:cNvSpPr/>
      </dsp:nvSpPr>
      <dsp:spPr>
        <a:xfrm>
          <a:off x="0" y="1926"/>
          <a:ext cx="7886700" cy="976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49C6B-4322-49F8-BDC9-AC8B38C5DCD0}">
      <dsp:nvSpPr>
        <dsp:cNvPr id="0" name=""/>
        <dsp:cNvSpPr/>
      </dsp:nvSpPr>
      <dsp:spPr>
        <a:xfrm>
          <a:off x="295292" y="221564"/>
          <a:ext cx="536895" cy="536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C57A7-7076-4B4C-B693-A3D3535DFD51}">
      <dsp:nvSpPr>
        <dsp:cNvPr id="0" name=""/>
        <dsp:cNvSpPr/>
      </dsp:nvSpPr>
      <dsp:spPr>
        <a:xfrm>
          <a:off x="1127479" y="1926"/>
          <a:ext cx="6759220" cy="97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2" tIns="103312" rIns="103312" bIns="1033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100% Remote Learning due to COVID-19 Health Concerns Guidance Overview </a:t>
          </a:r>
          <a:endParaRPr lang="en-US" sz="1900" kern="1200"/>
        </a:p>
      </dsp:txBody>
      <dsp:txXfrm>
        <a:off x="1127479" y="1926"/>
        <a:ext cx="6759220" cy="976173"/>
      </dsp:txXfrm>
    </dsp:sp>
    <dsp:sp modelId="{DA02B8EB-7C3B-4759-BE32-A0897343AC07}">
      <dsp:nvSpPr>
        <dsp:cNvPr id="0" name=""/>
        <dsp:cNvSpPr/>
      </dsp:nvSpPr>
      <dsp:spPr>
        <a:xfrm>
          <a:off x="0" y="1222142"/>
          <a:ext cx="7886700" cy="976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F94CA-133B-4810-B521-2A89B81141C9}">
      <dsp:nvSpPr>
        <dsp:cNvPr id="0" name=""/>
        <dsp:cNvSpPr/>
      </dsp:nvSpPr>
      <dsp:spPr>
        <a:xfrm>
          <a:off x="295292" y="1441781"/>
          <a:ext cx="536895" cy="536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FF235-574E-454A-9FB5-82CA4F615D06}">
      <dsp:nvSpPr>
        <dsp:cNvPr id="0" name=""/>
        <dsp:cNvSpPr/>
      </dsp:nvSpPr>
      <dsp:spPr>
        <a:xfrm>
          <a:off x="1127479" y="1222142"/>
          <a:ext cx="3549015" cy="97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2" tIns="103312" rIns="103312" bIns="1033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Blended and Supplemental Online Learning Guidance Overview</a:t>
          </a:r>
          <a:endParaRPr lang="en-US" sz="1900" kern="1200" dirty="0"/>
        </a:p>
      </dsp:txBody>
      <dsp:txXfrm>
        <a:off x="1127479" y="1222142"/>
        <a:ext cx="3549015" cy="976173"/>
      </dsp:txXfrm>
    </dsp:sp>
    <dsp:sp modelId="{EC2C2007-6F05-461E-906D-5A5A7A8277C1}">
      <dsp:nvSpPr>
        <dsp:cNvPr id="0" name=""/>
        <dsp:cNvSpPr/>
      </dsp:nvSpPr>
      <dsp:spPr>
        <a:xfrm>
          <a:off x="4676494" y="1222142"/>
          <a:ext cx="3210205" cy="97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2" tIns="103312" rIns="103312" bIns="1033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Variance Waiver Request 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Blended Learning Initiative</a:t>
          </a:r>
          <a:endParaRPr lang="en-US" sz="1600" kern="1200" dirty="0"/>
        </a:p>
      </dsp:txBody>
      <dsp:txXfrm>
        <a:off x="4676494" y="1222142"/>
        <a:ext cx="3210205" cy="976173"/>
      </dsp:txXfrm>
    </dsp:sp>
    <dsp:sp modelId="{D811CBA9-456B-4107-B44F-68D251B179A8}">
      <dsp:nvSpPr>
        <dsp:cNvPr id="0" name=""/>
        <dsp:cNvSpPr/>
      </dsp:nvSpPr>
      <dsp:spPr>
        <a:xfrm>
          <a:off x="0" y="2442358"/>
          <a:ext cx="7886700" cy="976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4DEA2-FADE-42DD-91E7-2082AF2EF017}">
      <dsp:nvSpPr>
        <dsp:cNvPr id="0" name=""/>
        <dsp:cNvSpPr/>
      </dsp:nvSpPr>
      <dsp:spPr>
        <a:xfrm>
          <a:off x="295292" y="2661997"/>
          <a:ext cx="536895" cy="536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7A785-7AE7-4DC6-AE24-69C439D2EA80}">
      <dsp:nvSpPr>
        <dsp:cNvPr id="0" name=""/>
        <dsp:cNvSpPr/>
      </dsp:nvSpPr>
      <dsp:spPr>
        <a:xfrm>
          <a:off x="1127479" y="2442358"/>
          <a:ext cx="6759220" cy="97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2" tIns="103312" rIns="103312" bIns="1033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Resources </a:t>
          </a:r>
          <a:endParaRPr lang="en-US" sz="1900" kern="1200"/>
        </a:p>
      </dsp:txBody>
      <dsp:txXfrm>
        <a:off x="1127479" y="2442358"/>
        <a:ext cx="6759220" cy="976173"/>
      </dsp:txXfrm>
    </dsp:sp>
    <dsp:sp modelId="{8240090E-FE2B-413A-936B-EC7D0F4CF862}">
      <dsp:nvSpPr>
        <dsp:cNvPr id="0" name=""/>
        <dsp:cNvSpPr/>
      </dsp:nvSpPr>
      <dsp:spPr>
        <a:xfrm>
          <a:off x="0" y="3662574"/>
          <a:ext cx="7886700" cy="976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9A1BC-94B8-49FA-9819-02BEC77F83BF}">
      <dsp:nvSpPr>
        <dsp:cNvPr id="0" name=""/>
        <dsp:cNvSpPr/>
      </dsp:nvSpPr>
      <dsp:spPr>
        <a:xfrm>
          <a:off x="295292" y="3882213"/>
          <a:ext cx="536895" cy="5368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822B4-9260-4096-8DEA-2241FC438153}">
      <dsp:nvSpPr>
        <dsp:cNvPr id="0" name=""/>
        <dsp:cNvSpPr/>
      </dsp:nvSpPr>
      <dsp:spPr>
        <a:xfrm>
          <a:off x="1127479" y="3662574"/>
          <a:ext cx="6759220" cy="97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2" tIns="103312" rIns="103312" bIns="1033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Questions </a:t>
          </a:r>
          <a:endParaRPr lang="en-US" sz="1900" kern="1200"/>
        </a:p>
      </dsp:txBody>
      <dsp:txXfrm>
        <a:off x="1127479" y="3662574"/>
        <a:ext cx="6759220" cy="97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3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Nazie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48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3236242"/>
            <a:ext cx="103632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14400" y="5073447"/>
            <a:ext cx="103632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0983" y="632706"/>
            <a:ext cx="3761564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914402" y="2772696"/>
            <a:ext cx="10402529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0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9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017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199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6926" y="254514"/>
            <a:ext cx="8109153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6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287596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9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36240"/>
            <a:ext cx="103632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3445"/>
            <a:ext cx="103632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83" y="632706"/>
            <a:ext cx="3761564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4401" y="2772696"/>
            <a:ext cx="10402529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9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3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1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8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82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87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3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8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45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101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10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68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 u="heavy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0397" y="1455494"/>
            <a:ext cx="4417905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614"/>
              </a:lnSpc>
            </a:pPr>
            <a:fld id="{81D60167-4931-47E6-BA6A-407CBD079E47}" type="slidenum">
              <a:rPr lang="en-US" spc="-5" smtClean="0"/>
              <a:pPr marL="32384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556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199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326924" y="6360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CBF6-49E3-4515-B284-83B33249404E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6924" y="636065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martsheet.com/b/form/a67f1b28b7ce4646bcfd063696aad9ae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tson_r@cde.state.co.us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auditunit_pupilcount" TargetMode="External"/><Relationship Id="rId2" Type="http://schemas.openxmlformats.org/officeDocument/2006/relationships/hyperlink" Target="https://www.cde.state.co.us/cdefinance/auditunit_trainings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cde.state.co.us/onlinelearning/blendedlearninginitiativ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tson_r@cde.state.co.us" TargetMode="External"/><Relationship Id="rId2" Type="http://schemas.openxmlformats.org/officeDocument/2006/relationships/hyperlink" Target="mailto:Martinez_r@cde.state.co.us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Barlett_k@cde.state.co.us" TargetMode="External"/><Relationship Id="rId4" Type="http://schemas.openxmlformats.org/officeDocument/2006/relationships/hyperlink" Target="mailto:Mcree_r@cde.state.co.u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fedprograms/monit/index" TargetMode="External"/><Relationship Id="rId2" Type="http://schemas.openxmlformats.org/officeDocument/2006/relationships/hyperlink" Target="https://www.cde.state.co.us/fedprograms/resourcesandtechnicalassist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caresact/essermonitor" TargetMode="External"/><Relationship Id="rId4" Type="http://schemas.openxmlformats.org/officeDocument/2006/relationships/hyperlink" Target="https://www.cde.state.co.us/fedprograms/universalrevie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2209800" y="3236240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CDE Office Hours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2209800" y="5073445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July 29, 2021</a:t>
            </a:r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747071" y="64270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1F4E-10D0-4761-9832-4085E350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24DA-42FC-4542-9C77-D522122C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Districts and schools are not required to offer this option.</a:t>
            </a:r>
          </a:p>
          <a:p>
            <a:pPr marR="263525" fontAlgn="base">
              <a:spcBef>
                <a:spcPts val="985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Districts will be expected to complete and submit Assurances  (Instructional, Pupil Count Audit, and Data Reporting) confirming  their understanding and implementation of the minimum requirements.</a:t>
            </a:r>
          </a:p>
          <a:p>
            <a:pPr marL="12700" marR="5080">
              <a:spcBef>
                <a:spcPts val="0"/>
              </a:spcBef>
            </a:pPr>
            <a:r>
              <a:rPr lang="en-US" b="0" u="none" strike="noStrike" dirty="0">
                <a:solidFill>
                  <a:srgbClr val="000000"/>
                </a:solidFill>
                <a:effectLst/>
              </a:rPr>
              <a:t>2021-2022 is likely the last year CDE will offer these types  of flexibilities in response to COVID-19.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b="0" dirty="0">
                <a:effectLst/>
              </a:rPr>
            </a:b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5C4BD-A756-49DD-A599-CEF5F97C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10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3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64F6-E755-4B32-A4F7-7F27F14C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Online Schools and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2399-CE6C-4462-A7CD-91A9BCD3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long as the option is in response to the COVID-19 pandemic, districts can use their existing, CDE-approved or recognized online program to provide a 100% remote learning option for brick-and-mortar students. </a:t>
            </a:r>
          </a:p>
          <a:p>
            <a:r>
              <a:rPr lang="en-US" dirty="0"/>
              <a:t>Complete all assurances, except instructional assurance #4. </a:t>
            </a:r>
          </a:p>
          <a:p>
            <a:r>
              <a:rPr lang="en-US" dirty="0"/>
              <a:t>Students must meet funding requirements for an existing online school or program.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4285F-664F-44E5-9D4D-952B258E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11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Assurances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08843" y="6427019"/>
            <a:ext cx="2057400" cy="365125"/>
          </a:xfrm>
        </p:spPr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12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099" y="181574"/>
            <a:ext cx="5584825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none" spc="-5" dirty="0">
                <a:solidFill>
                  <a:srgbClr val="FFFFFF"/>
                </a:solidFill>
              </a:rPr>
              <a:t>Assurances—When </a:t>
            </a:r>
            <a:r>
              <a:rPr sz="2400" u="none" spc="-15" dirty="0">
                <a:solidFill>
                  <a:srgbClr val="FFFFFF"/>
                </a:solidFill>
              </a:rPr>
              <a:t>are </a:t>
            </a:r>
            <a:r>
              <a:rPr sz="2400" u="none" spc="-10" dirty="0">
                <a:solidFill>
                  <a:srgbClr val="FFFFFF"/>
                </a:solidFill>
              </a:rPr>
              <a:t>assurances</a:t>
            </a:r>
            <a:r>
              <a:rPr sz="2400" u="none" spc="-30" dirty="0">
                <a:solidFill>
                  <a:srgbClr val="FFFFFF"/>
                </a:solidFill>
              </a:rPr>
              <a:t> </a:t>
            </a:r>
            <a:r>
              <a:rPr sz="2400" u="none" spc="-10" dirty="0">
                <a:solidFill>
                  <a:srgbClr val="FFFFFF"/>
                </a:solidFill>
              </a:rPr>
              <a:t>required?</a:t>
            </a:r>
            <a:endParaRPr sz="2400" dirty="0"/>
          </a:p>
        </p:txBody>
      </p:sp>
      <p:sp>
        <p:nvSpPr>
          <p:cNvPr id="3" name="object 3" descr="Scenarios when assurances are not required."/>
          <p:cNvSpPr/>
          <p:nvPr/>
        </p:nvSpPr>
        <p:spPr>
          <a:xfrm>
            <a:off x="1708404" y="1397506"/>
            <a:ext cx="4229100" cy="4788535"/>
          </a:xfrm>
          <a:custGeom>
            <a:avLst/>
            <a:gdLst/>
            <a:ahLst/>
            <a:cxnLst/>
            <a:rect l="l" t="t" r="r" b="b"/>
            <a:pathLst>
              <a:path w="4229100" h="4788535">
                <a:moveTo>
                  <a:pt x="3806190" y="0"/>
                </a:moveTo>
                <a:lnTo>
                  <a:pt x="422909" y="0"/>
                </a:lnTo>
                <a:lnTo>
                  <a:pt x="373589" y="2845"/>
                </a:lnTo>
                <a:lnTo>
                  <a:pt x="325940" y="11169"/>
                </a:lnTo>
                <a:lnTo>
                  <a:pt x="280280" y="24655"/>
                </a:lnTo>
                <a:lnTo>
                  <a:pt x="236925" y="42985"/>
                </a:lnTo>
                <a:lnTo>
                  <a:pt x="196193" y="65842"/>
                </a:lnTo>
                <a:lnTo>
                  <a:pt x="158401" y="92908"/>
                </a:lnTo>
                <a:lnTo>
                  <a:pt x="123867" y="123867"/>
                </a:lnTo>
                <a:lnTo>
                  <a:pt x="92908" y="158401"/>
                </a:lnTo>
                <a:lnTo>
                  <a:pt x="65842" y="196193"/>
                </a:lnTo>
                <a:lnTo>
                  <a:pt x="42985" y="236925"/>
                </a:lnTo>
                <a:lnTo>
                  <a:pt x="24655" y="280280"/>
                </a:lnTo>
                <a:lnTo>
                  <a:pt x="11169" y="325940"/>
                </a:lnTo>
                <a:lnTo>
                  <a:pt x="2845" y="373589"/>
                </a:lnTo>
                <a:lnTo>
                  <a:pt x="0" y="422910"/>
                </a:lnTo>
                <a:lnTo>
                  <a:pt x="0" y="4365498"/>
                </a:lnTo>
                <a:lnTo>
                  <a:pt x="2845" y="4414818"/>
                </a:lnTo>
                <a:lnTo>
                  <a:pt x="11169" y="4462467"/>
                </a:lnTo>
                <a:lnTo>
                  <a:pt x="24655" y="4508127"/>
                </a:lnTo>
                <a:lnTo>
                  <a:pt x="42985" y="4551482"/>
                </a:lnTo>
                <a:lnTo>
                  <a:pt x="65842" y="4592214"/>
                </a:lnTo>
                <a:lnTo>
                  <a:pt x="92908" y="4630006"/>
                </a:lnTo>
                <a:lnTo>
                  <a:pt x="123867" y="4664540"/>
                </a:lnTo>
                <a:lnTo>
                  <a:pt x="158401" y="4695499"/>
                </a:lnTo>
                <a:lnTo>
                  <a:pt x="196193" y="4722565"/>
                </a:lnTo>
                <a:lnTo>
                  <a:pt x="236925" y="4745422"/>
                </a:lnTo>
                <a:lnTo>
                  <a:pt x="280280" y="4763752"/>
                </a:lnTo>
                <a:lnTo>
                  <a:pt x="325940" y="4777238"/>
                </a:lnTo>
                <a:lnTo>
                  <a:pt x="373589" y="4785562"/>
                </a:lnTo>
                <a:lnTo>
                  <a:pt x="422909" y="4788408"/>
                </a:lnTo>
                <a:lnTo>
                  <a:pt x="3806190" y="4788408"/>
                </a:lnTo>
                <a:lnTo>
                  <a:pt x="3855510" y="4785562"/>
                </a:lnTo>
                <a:lnTo>
                  <a:pt x="3903159" y="4777238"/>
                </a:lnTo>
                <a:lnTo>
                  <a:pt x="3948819" y="4763752"/>
                </a:lnTo>
                <a:lnTo>
                  <a:pt x="3992174" y="4745422"/>
                </a:lnTo>
                <a:lnTo>
                  <a:pt x="4032906" y="4722565"/>
                </a:lnTo>
                <a:lnTo>
                  <a:pt x="4070698" y="4695499"/>
                </a:lnTo>
                <a:lnTo>
                  <a:pt x="4105232" y="4664540"/>
                </a:lnTo>
                <a:lnTo>
                  <a:pt x="4136191" y="4630006"/>
                </a:lnTo>
                <a:lnTo>
                  <a:pt x="4163257" y="4592214"/>
                </a:lnTo>
                <a:lnTo>
                  <a:pt x="4186114" y="4551482"/>
                </a:lnTo>
                <a:lnTo>
                  <a:pt x="4204444" y="4508127"/>
                </a:lnTo>
                <a:lnTo>
                  <a:pt x="4217930" y="4462467"/>
                </a:lnTo>
                <a:lnTo>
                  <a:pt x="4226254" y="4414818"/>
                </a:lnTo>
                <a:lnTo>
                  <a:pt x="4229100" y="4365498"/>
                </a:lnTo>
                <a:lnTo>
                  <a:pt x="4229100" y="422910"/>
                </a:lnTo>
                <a:lnTo>
                  <a:pt x="4226254" y="373589"/>
                </a:lnTo>
                <a:lnTo>
                  <a:pt x="4217930" y="325940"/>
                </a:lnTo>
                <a:lnTo>
                  <a:pt x="4204444" y="280280"/>
                </a:lnTo>
                <a:lnTo>
                  <a:pt x="4186114" y="236925"/>
                </a:lnTo>
                <a:lnTo>
                  <a:pt x="4163257" y="196193"/>
                </a:lnTo>
                <a:lnTo>
                  <a:pt x="4136191" y="158401"/>
                </a:lnTo>
                <a:lnTo>
                  <a:pt x="4105232" y="123867"/>
                </a:lnTo>
                <a:lnTo>
                  <a:pt x="4070698" y="92908"/>
                </a:lnTo>
                <a:lnTo>
                  <a:pt x="4032906" y="65842"/>
                </a:lnTo>
                <a:lnTo>
                  <a:pt x="3992174" y="42985"/>
                </a:lnTo>
                <a:lnTo>
                  <a:pt x="3948819" y="24655"/>
                </a:lnTo>
                <a:lnTo>
                  <a:pt x="3903159" y="11169"/>
                </a:lnTo>
                <a:lnTo>
                  <a:pt x="3855510" y="2845"/>
                </a:lnTo>
                <a:lnTo>
                  <a:pt x="3806190" y="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6827" y="1896160"/>
            <a:ext cx="29305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Tx/>
            </a:pPr>
            <a:r>
              <a:rPr sz="2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assurances</a:t>
            </a:r>
            <a:r>
              <a:rPr sz="2400" kern="1200" spc="-5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required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 descr="Scenarios when assurances are not required."/>
          <p:cNvSpPr/>
          <p:nvPr/>
        </p:nvSpPr>
        <p:spPr>
          <a:xfrm>
            <a:off x="1821180" y="2791969"/>
            <a:ext cx="4003675" cy="1445260"/>
          </a:xfrm>
          <a:custGeom>
            <a:avLst/>
            <a:gdLst/>
            <a:ahLst/>
            <a:cxnLst/>
            <a:rect l="l" t="t" r="r" b="b"/>
            <a:pathLst>
              <a:path w="4003675" h="1445260">
                <a:moveTo>
                  <a:pt x="3859072" y="0"/>
                </a:moveTo>
                <a:lnTo>
                  <a:pt x="144475" y="0"/>
                </a:lnTo>
                <a:lnTo>
                  <a:pt x="98808" y="7365"/>
                </a:lnTo>
                <a:lnTo>
                  <a:pt x="59148" y="27874"/>
                </a:lnTo>
                <a:lnTo>
                  <a:pt x="27874" y="59148"/>
                </a:lnTo>
                <a:lnTo>
                  <a:pt x="7365" y="98808"/>
                </a:lnTo>
                <a:lnTo>
                  <a:pt x="0" y="144475"/>
                </a:lnTo>
                <a:lnTo>
                  <a:pt x="0" y="1300276"/>
                </a:lnTo>
                <a:lnTo>
                  <a:pt x="7365" y="1345943"/>
                </a:lnTo>
                <a:lnTo>
                  <a:pt x="27874" y="1385603"/>
                </a:lnTo>
                <a:lnTo>
                  <a:pt x="59148" y="1416877"/>
                </a:lnTo>
                <a:lnTo>
                  <a:pt x="98808" y="1437386"/>
                </a:lnTo>
                <a:lnTo>
                  <a:pt x="144475" y="1444751"/>
                </a:lnTo>
                <a:lnTo>
                  <a:pt x="3859072" y="1444751"/>
                </a:lnTo>
                <a:lnTo>
                  <a:pt x="3904739" y="1437386"/>
                </a:lnTo>
                <a:lnTo>
                  <a:pt x="3944399" y="1416877"/>
                </a:lnTo>
                <a:lnTo>
                  <a:pt x="3975673" y="1385603"/>
                </a:lnTo>
                <a:lnTo>
                  <a:pt x="3996182" y="1345943"/>
                </a:lnTo>
                <a:lnTo>
                  <a:pt x="4003548" y="1300276"/>
                </a:lnTo>
                <a:lnTo>
                  <a:pt x="4003548" y="144475"/>
                </a:lnTo>
                <a:lnTo>
                  <a:pt x="3996182" y="98808"/>
                </a:lnTo>
                <a:lnTo>
                  <a:pt x="3975673" y="59148"/>
                </a:lnTo>
                <a:lnTo>
                  <a:pt x="3944399" y="27874"/>
                </a:lnTo>
                <a:lnTo>
                  <a:pt x="3904739" y="7365"/>
                </a:lnTo>
                <a:lnTo>
                  <a:pt x="385907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 descr="Scenarios when assurances are not required."/>
          <p:cNvSpPr/>
          <p:nvPr/>
        </p:nvSpPr>
        <p:spPr>
          <a:xfrm>
            <a:off x="1821180" y="2791969"/>
            <a:ext cx="4003675" cy="1445260"/>
          </a:xfrm>
          <a:custGeom>
            <a:avLst/>
            <a:gdLst/>
            <a:ahLst/>
            <a:cxnLst/>
            <a:rect l="l" t="t" r="r" b="b"/>
            <a:pathLst>
              <a:path w="4003675" h="1445260">
                <a:moveTo>
                  <a:pt x="0" y="144475"/>
                </a:moveTo>
                <a:lnTo>
                  <a:pt x="7365" y="98808"/>
                </a:lnTo>
                <a:lnTo>
                  <a:pt x="27874" y="59148"/>
                </a:lnTo>
                <a:lnTo>
                  <a:pt x="59148" y="27874"/>
                </a:lnTo>
                <a:lnTo>
                  <a:pt x="98808" y="7365"/>
                </a:lnTo>
                <a:lnTo>
                  <a:pt x="144475" y="0"/>
                </a:lnTo>
                <a:lnTo>
                  <a:pt x="3859072" y="0"/>
                </a:lnTo>
                <a:lnTo>
                  <a:pt x="3904739" y="7365"/>
                </a:lnTo>
                <a:lnTo>
                  <a:pt x="3944399" y="27874"/>
                </a:lnTo>
                <a:lnTo>
                  <a:pt x="3975673" y="59148"/>
                </a:lnTo>
                <a:lnTo>
                  <a:pt x="3996182" y="98808"/>
                </a:lnTo>
                <a:lnTo>
                  <a:pt x="4003548" y="144475"/>
                </a:lnTo>
                <a:lnTo>
                  <a:pt x="4003548" y="1300276"/>
                </a:lnTo>
                <a:lnTo>
                  <a:pt x="3996182" y="1345943"/>
                </a:lnTo>
                <a:lnTo>
                  <a:pt x="3975673" y="1385603"/>
                </a:lnTo>
                <a:lnTo>
                  <a:pt x="3944399" y="1416877"/>
                </a:lnTo>
                <a:lnTo>
                  <a:pt x="3904739" y="1437386"/>
                </a:lnTo>
                <a:lnTo>
                  <a:pt x="3859072" y="1444751"/>
                </a:lnTo>
                <a:lnTo>
                  <a:pt x="144475" y="1444751"/>
                </a:lnTo>
                <a:lnTo>
                  <a:pt x="98808" y="1437386"/>
                </a:lnTo>
                <a:lnTo>
                  <a:pt x="59148" y="1416877"/>
                </a:lnTo>
                <a:lnTo>
                  <a:pt x="27874" y="1385603"/>
                </a:lnTo>
                <a:lnTo>
                  <a:pt x="7365" y="1345943"/>
                </a:lnTo>
                <a:lnTo>
                  <a:pt x="0" y="1300276"/>
                </a:lnTo>
                <a:lnTo>
                  <a:pt x="0" y="1444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7646" y="3165739"/>
            <a:ext cx="354901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buClrTx/>
            </a:pP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Scenario 1: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district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offering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100% 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Option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brick-and- 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mortar</a:t>
            </a:r>
            <a:r>
              <a:rPr sz="1600" kern="1200" spc="-7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students.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" name="object 8" descr="Scenario 2: A district is not offering a 100% remote learning option to its brick-and mortar students but must temporarily offer remote learning to students for COVID-19 reasons."/>
          <p:cNvSpPr/>
          <p:nvPr/>
        </p:nvSpPr>
        <p:spPr>
          <a:xfrm>
            <a:off x="1821180" y="4536949"/>
            <a:ext cx="4003675" cy="1445260"/>
          </a:xfrm>
          <a:custGeom>
            <a:avLst/>
            <a:gdLst/>
            <a:ahLst/>
            <a:cxnLst/>
            <a:rect l="l" t="t" r="r" b="b"/>
            <a:pathLst>
              <a:path w="4003675" h="1445260">
                <a:moveTo>
                  <a:pt x="3859072" y="0"/>
                </a:moveTo>
                <a:lnTo>
                  <a:pt x="144475" y="0"/>
                </a:lnTo>
                <a:lnTo>
                  <a:pt x="98808" y="7365"/>
                </a:lnTo>
                <a:lnTo>
                  <a:pt x="59148" y="27874"/>
                </a:lnTo>
                <a:lnTo>
                  <a:pt x="27874" y="59148"/>
                </a:lnTo>
                <a:lnTo>
                  <a:pt x="7365" y="98808"/>
                </a:lnTo>
                <a:lnTo>
                  <a:pt x="0" y="144475"/>
                </a:lnTo>
                <a:lnTo>
                  <a:pt x="0" y="1300276"/>
                </a:lnTo>
                <a:lnTo>
                  <a:pt x="7365" y="1345943"/>
                </a:lnTo>
                <a:lnTo>
                  <a:pt x="27874" y="1385603"/>
                </a:lnTo>
                <a:lnTo>
                  <a:pt x="59148" y="1416877"/>
                </a:lnTo>
                <a:lnTo>
                  <a:pt x="98808" y="1437386"/>
                </a:lnTo>
                <a:lnTo>
                  <a:pt x="144475" y="1444752"/>
                </a:lnTo>
                <a:lnTo>
                  <a:pt x="3859072" y="1444752"/>
                </a:lnTo>
                <a:lnTo>
                  <a:pt x="3904739" y="1437386"/>
                </a:lnTo>
                <a:lnTo>
                  <a:pt x="3944399" y="1416877"/>
                </a:lnTo>
                <a:lnTo>
                  <a:pt x="3975673" y="1385603"/>
                </a:lnTo>
                <a:lnTo>
                  <a:pt x="3996182" y="1345943"/>
                </a:lnTo>
                <a:lnTo>
                  <a:pt x="4003548" y="1300276"/>
                </a:lnTo>
                <a:lnTo>
                  <a:pt x="4003548" y="144475"/>
                </a:lnTo>
                <a:lnTo>
                  <a:pt x="3996182" y="98808"/>
                </a:lnTo>
                <a:lnTo>
                  <a:pt x="3975673" y="59148"/>
                </a:lnTo>
                <a:lnTo>
                  <a:pt x="3944399" y="27874"/>
                </a:lnTo>
                <a:lnTo>
                  <a:pt x="3904739" y="7365"/>
                </a:lnTo>
                <a:lnTo>
                  <a:pt x="3859072" y="0"/>
                </a:lnTo>
                <a:close/>
              </a:path>
            </a:pathLst>
          </a:custGeom>
          <a:solidFill>
            <a:srgbClr val="43AFC0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 descr="Scenario 2"/>
          <p:cNvSpPr/>
          <p:nvPr/>
        </p:nvSpPr>
        <p:spPr>
          <a:xfrm>
            <a:off x="1821180" y="4536949"/>
            <a:ext cx="4003675" cy="1445260"/>
          </a:xfrm>
          <a:custGeom>
            <a:avLst/>
            <a:gdLst/>
            <a:ahLst/>
            <a:cxnLst/>
            <a:rect l="l" t="t" r="r" b="b"/>
            <a:pathLst>
              <a:path w="4003675" h="1445260">
                <a:moveTo>
                  <a:pt x="0" y="144475"/>
                </a:moveTo>
                <a:lnTo>
                  <a:pt x="7365" y="98808"/>
                </a:lnTo>
                <a:lnTo>
                  <a:pt x="27874" y="59148"/>
                </a:lnTo>
                <a:lnTo>
                  <a:pt x="59148" y="27874"/>
                </a:lnTo>
                <a:lnTo>
                  <a:pt x="98808" y="7365"/>
                </a:lnTo>
                <a:lnTo>
                  <a:pt x="144475" y="0"/>
                </a:lnTo>
                <a:lnTo>
                  <a:pt x="3859072" y="0"/>
                </a:lnTo>
                <a:lnTo>
                  <a:pt x="3904739" y="7365"/>
                </a:lnTo>
                <a:lnTo>
                  <a:pt x="3944399" y="27874"/>
                </a:lnTo>
                <a:lnTo>
                  <a:pt x="3975673" y="59148"/>
                </a:lnTo>
                <a:lnTo>
                  <a:pt x="3996182" y="98808"/>
                </a:lnTo>
                <a:lnTo>
                  <a:pt x="4003548" y="144475"/>
                </a:lnTo>
                <a:lnTo>
                  <a:pt x="4003548" y="1300276"/>
                </a:lnTo>
                <a:lnTo>
                  <a:pt x="3996182" y="1345943"/>
                </a:lnTo>
                <a:lnTo>
                  <a:pt x="3975673" y="1385603"/>
                </a:lnTo>
                <a:lnTo>
                  <a:pt x="3944399" y="1416877"/>
                </a:lnTo>
                <a:lnTo>
                  <a:pt x="3904739" y="1437386"/>
                </a:lnTo>
                <a:lnTo>
                  <a:pt x="3859072" y="1444752"/>
                </a:lnTo>
                <a:lnTo>
                  <a:pt x="144475" y="1444752"/>
                </a:lnTo>
                <a:lnTo>
                  <a:pt x="98808" y="1437386"/>
                </a:lnTo>
                <a:lnTo>
                  <a:pt x="59148" y="1416877"/>
                </a:lnTo>
                <a:lnTo>
                  <a:pt x="27874" y="1385603"/>
                </a:lnTo>
                <a:lnTo>
                  <a:pt x="7365" y="1345943"/>
                </a:lnTo>
                <a:lnTo>
                  <a:pt x="0" y="1300276"/>
                </a:lnTo>
                <a:lnTo>
                  <a:pt x="0" y="1444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4839" y="4687755"/>
            <a:ext cx="3597275" cy="113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91600"/>
              </a:lnSpc>
              <a:buClrTx/>
            </a:pP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Scenario 2: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district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offering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100% 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Option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brick-and- 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mortar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 but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must temporarily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  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for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COVID-19  reasons.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 descr="Instances when assurances are required."/>
          <p:cNvSpPr/>
          <p:nvPr/>
        </p:nvSpPr>
        <p:spPr>
          <a:xfrm>
            <a:off x="6254496" y="1397506"/>
            <a:ext cx="4229100" cy="4788535"/>
          </a:xfrm>
          <a:custGeom>
            <a:avLst/>
            <a:gdLst/>
            <a:ahLst/>
            <a:cxnLst/>
            <a:rect l="l" t="t" r="r" b="b"/>
            <a:pathLst>
              <a:path w="4229100" h="4788535">
                <a:moveTo>
                  <a:pt x="3806190" y="0"/>
                </a:moveTo>
                <a:lnTo>
                  <a:pt x="422909" y="0"/>
                </a:lnTo>
                <a:lnTo>
                  <a:pt x="373589" y="2845"/>
                </a:lnTo>
                <a:lnTo>
                  <a:pt x="325940" y="11169"/>
                </a:lnTo>
                <a:lnTo>
                  <a:pt x="280280" y="24655"/>
                </a:lnTo>
                <a:lnTo>
                  <a:pt x="236925" y="42985"/>
                </a:lnTo>
                <a:lnTo>
                  <a:pt x="196193" y="65842"/>
                </a:lnTo>
                <a:lnTo>
                  <a:pt x="158401" y="92908"/>
                </a:lnTo>
                <a:lnTo>
                  <a:pt x="123867" y="123867"/>
                </a:lnTo>
                <a:lnTo>
                  <a:pt x="92908" y="158401"/>
                </a:lnTo>
                <a:lnTo>
                  <a:pt x="65842" y="196193"/>
                </a:lnTo>
                <a:lnTo>
                  <a:pt x="42985" y="236925"/>
                </a:lnTo>
                <a:lnTo>
                  <a:pt x="24655" y="280280"/>
                </a:lnTo>
                <a:lnTo>
                  <a:pt x="11169" y="325940"/>
                </a:lnTo>
                <a:lnTo>
                  <a:pt x="2845" y="373589"/>
                </a:lnTo>
                <a:lnTo>
                  <a:pt x="0" y="422910"/>
                </a:lnTo>
                <a:lnTo>
                  <a:pt x="0" y="4365498"/>
                </a:lnTo>
                <a:lnTo>
                  <a:pt x="2845" y="4414818"/>
                </a:lnTo>
                <a:lnTo>
                  <a:pt x="11169" y="4462467"/>
                </a:lnTo>
                <a:lnTo>
                  <a:pt x="24655" y="4508127"/>
                </a:lnTo>
                <a:lnTo>
                  <a:pt x="42985" y="4551482"/>
                </a:lnTo>
                <a:lnTo>
                  <a:pt x="65842" y="4592214"/>
                </a:lnTo>
                <a:lnTo>
                  <a:pt x="92908" y="4630006"/>
                </a:lnTo>
                <a:lnTo>
                  <a:pt x="123867" y="4664540"/>
                </a:lnTo>
                <a:lnTo>
                  <a:pt x="158401" y="4695499"/>
                </a:lnTo>
                <a:lnTo>
                  <a:pt x="196193" y="4722565"/>
                </a:lnTo>
                <a:lnTo>
                  <a:pt x="236925" y="4745422"/>
                </a:lnTo>
                <a:lnTo>
                  <a:pt x="280280" y="4763752"/>
                </a:lnTo>
                <a:lnTo>
                  <a:pt x="325940" y="4777238"/>
                </a:lnTo>
                <a:lnTo>
                  <a:pt x="373589" y="4785562"/>
                </a:lnTo>
                <a:lnTo>
                  <a:pt x="422909" y="4788408"/>
                </a:lnTo>
                <a:lnTo>
                  <a:pt x="3806190" y="4788408"/>
                </a:lnTo>
                <a:lnTo>
                  <a:pt x="3855510" y="4785562"/>
                </a:lnTo>
                <a:lnTo>
                  <a:pt x="3903159" y="4777238"/>
                </a:lnTo>
                <a:lnTo>
                  <a:pt x="3948819" y="4763752"/>
                </a:lnTo>
                <a:lnTo>
                  <a:pt x="3992174" y="4745422"/>
                </a:lnTo>
                <a:lnTo>
                  <a:pt x="4032906" y="4722565"/>
                </a:lnTo>
                <a:lnTo>
                  <a:pt x="4070698" y="4695499"/>
                </a:lnTo>
                <a:lnTo>
                  <a:pt x="4105232" y="4664540"/>
                </a:lnTo>
                <a:lnTo>
                  <a:pt x="4136191" y="4630006"/>
                </a:lnTo>
                <a:lnTo>
                  <a:pt x="4163257" y="4592214"/>
                </a:lnTo>
                <a:lnTo>
                  <a:pt x="4186114" y="4551482"/>
                </a:lnTo>
                <a:lnTo>
                  <a:pt x="4204444" y="4508127"/>
                </a:lnTo>
                <a:lnTo>
                  <a:pt x="4217930" y="4462467"/>
                </a:lnTo>
                <a:lnTo>
                  <a:pt x="4226254" y="4414818"/>
                </a:lnTo>
                <a:lnTo>
                  <a:pt x="4229100" y="4365498"/>
                </a:lnTo>
                <a:lnTo>
                  <a:pt x="4229100" y="422910"/>
                </a:lnTo>
                <a:lnTo>
                  <a:pt x="4226254" y="373589"/>
                </a:lnTo>
                <a:lnTo>
                  <a:pt x="4217930" y="325940"/>
                </a:lnTo>
                <a:lnTo>
                  <a:pt x="4204444" y="280280"/>
                </a:lnTo>
                <a:lnTo>
                  <a:pt x="4186114" y="236925"/>
                </a:lnTo>
                <a:lnTo>
                  <a:pt x="4163257" y="196193"/>
                </a:lnTo>
                <a:lnTo>
                  <a:pt x="4136191" y="158401"/>
                </a:lnTo>
                <a:lnTo>
                  <a:pt x="4105232" y="123867"/>
                </a:lnTo>
                <a:lnTo>
                  <a:pt x="4070698" y="92908"/>
                </a:lnTo>
                <a:lnTo>
                  <a:pt x="4032906" y="65842"/>
                </a:lnTo>
                <a:lnTo>
                  <a:pt x="3992174" y="42985"/>
                </a:lnTo>
                <a:lnTo>
                  <a:pt x="3948819" y="24655"/>
                </a:lnTo>
                <a:lnTo>
                  <a:pt x="3903159" y="11169"/>
                </a:lnTo>
                <a:lnTo>
                  <a:pt x="3855510" y="2845"/>
                </a:lnTo>
                <a:lnTo>
                  <a:pt x="3806190" y="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1431" y="1896160"/>
            <a:ext cx="25342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Tx/>
            </a:pP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Assurances</a:t>
            </a:r>
            <a:r>
              <a:rPr sz="2400" kern="1200" spc="-6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required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 descr="Scenario 3: A district is offering a 100% remote learning option to its brick-and mortar students through its CDE-approved or recognized online school or program."/>
          <p:cNvSpPr/>
          <p:nvPr/>
        </p:nvSpPr>
        <p:spPr>
          <a:xfrm>
            <a:off x="6377941" y="2796539"/>
            <a:ext cx="4005579" cy="1141730"/>
          </a:xfrm>
          <a:custGeom>
            <a:avLst/>
            <a:gdLst/>
            <a:ahLst/>
            <a:cxnLst/>
            <a:rect l="l" t="t" r="r" b="b"/>
            <a:pathLst>
              <a:path w="4005579" h="1141729">
                <a:moveTo>
                  <a:pt x="3890924" y="0"/>
                </a:moveTo>
                <a:lnTo>
                  <a:pt x="114147" y="0"/>
                </a:lnTo>
                <a:lnTo>
                  <a:pt x="69715" y="8970"/>
                </a:lnTo>
                <a:lnTo>
                  <a:pt x="33432" y="33432"/>
                </a:lnTo>
                <a:lnTo>
                  <a:pt x="8970" y="69715"/>
                </a:lnTo>
                <a:lnTo>
                  <a:pt x="0" y="114147"/>
                </a:lnTo>
                <a:lnTo>
                  <a:pt x="0" y="1027328"/>
                </a:lnTo>
                <a:lnTo>
                  <a:pt x="8970" y="1071760"/>
                </a:lnTo>
                <a:lnTo>
                  <a:pt x="33432" y="1108043"/>
                </a:lnTo>
                <a:lnTo>
                  <a:pt x="69715" y="1132505"/>
                </a:lnTo>
                <a:lnTo>
                  <a:pt x="114147" y="1141476"/>
                </a:lnTo>
                <a:lnTo>
                  <a:pt x="3890924" y="1141476"/>
                </a:lnTo>
                <a:lnTo>
                  <a:pt x="3935356" y="1132505"/>
                </a:lnTo>
                <a:lnTo>
                  <a:pt x="3971639" y="1108043"/>
                </a:lnTo>
                <a:lnTo>
                  <a:pt x="3996101" y="1071760"/>
                </a:lnTo>
                <a:lnTo>
                  <a:pt x="4005072" y="1027328"/>
                </a:lnTo>
                <a:lnTo>
                  <a:pt x="4005072" y="114147"/>
                </a:lnTo>
                <a:lnTo>
                  <a:pt x="3996101" y="69715"/>
                </a:lnTo>
                <a:lnTo>
                  <a:pt x="3971639" y="33432"/>
                </a:lnTo>
                <a:lnTo>
                  <a:pt x="3935356" y="8970"/>
                </a:lnTo>
                <a:lnTo>
                  <a:pt x="3890924" y="0"/>
                </a:lnTo>
                <a:close/>
              </a:path>
            </a:pathLst>
          </a:custGeom>
          <a:solidFill>
            <a:srgbClr val="43BB8D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 descr="Scenario in which assurances are required."/>
          <p:cNvSpPr/>
          <p:nvPr/>
        </p:nvSpPr>
        <p:spPr>
          <a:xfrm>
            <a:off x="6377941" y="2796539"/>
            <a:ext cx="4005579" cy="1141730"/>
          </a:xfrm>
          <a:custGeom>
            <a:avLst/>
            <a:gdLst/>
            <a:ahLst/>
            <a:cxnLst/>
            <a:rect l="l" t="t" r="r" b="b"/>
            <a:pathLst>
              <a:path w="4005579" h="1141729">
                <a:moveTo>
                  <a:pt x="0" y="114147"/>
                </a:moveTo>
                <a:lnTo>
                  <a:pt x="8970" y="69715"/>
                </a:lnTo>
                <a:lnTo>
                  <a:pt x="33432" y="33432"/>
                </a:lnTo>
                <a:lnTo>
                  <a:pt x="69715" y="8970"/>
                </a:lnTo>
                <a:lnTo>
                  <a:pt x="114147" y="0"/>
                </a:lnTo>
                <a:lnTo>
                  <a:pt x="3890924" y="0"/>
                </a:lnTo>
                <a:lnTo>
                  <a:pt x="3935356" y="8970"/>
                </a:lnTo>
                <a:lnTo>
                  <a:pt x="3971639" y="33432"/>
                </a:lnTo>
                <a:lnTo>
                  <a:pt x="3996101" y="69715"/>
                </a:lnTo>
                <a:lnTo>
                  <a:pt x="4005072" y="114147"/>
                </a:lnTo>
                <a:lnTo>
                  <a:pt x="4005072" y="1027328"/>
                </a:lnTo>
                <a:lnTo>
                  <a:pt x="3996101" y="1071760"/>
                </a:lnTo>
                <a:lnTo>
                  <a:pt x="3971639" y="1108043"/>
                </a:lnTo>
                <a:lnTo>
                  <a:pt x="3935356" y="1132505"/>
                </a:lnTo>
                <a:lnTo>
                  <a:pt x="3890924" y="1141476"/>
                </a:lnTo>
                <a:lnTo>
                  <a:pt x="114147" y="1141476"/>
                </a:lnTo>
                <a:lnTo>
                  <a:pt x="69715" y="1132505"/>
                </a:lnTo>
                <a:lnTo>
                  <a:pt x="33432" y="1108043"/>
                </a:lnTo>
                <a:lnTo>
                  <a:pt x="8970" y="1071760"/>
                </a:lnTo>
                <a:lnTo>
                  <a:pt x="0" y="1027328"/>
                </a:lnTo>
                <a:lnTo>
                  <a:pt x="0" y="11414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 descr="Scenario 4: A district is offering a 100% remote learning option to its brick-and-mortar students not through its CDE-approved or recognized online school or program."/>
          <p:cNvSpPr/>
          <p:nvPr/>
        </p:nvSpPr>
        <p:spPr>
          <a:xfrm>
            <a:off x="6367272" y="4030979"/>
            <a:ext cx="4003675" cy="1102360"/>
          </a:xfrm>
          <a:custGeom>
            <a:avLst/>
            <a:gdLst/>
            <a:ahLst/>
            <a:cxnLst/>
            <a:rect l="l" t="t" r="r" b="b"/>
            <a:pathLst>
              <a:path w="4003675" h="1102360">
                <a:moveTo>
                  <a:pt x="3893362" y="0"/>
                </a:moveTo>
                <a:lnTo>
                  <a:pt x="110185" y="0"/>
                </a:lnTo>
                <a:lnTo>
                  <a:pt x="67294" y="8658"/>
                </a:lnTo>
                <a:lnTo>
                  <a:pt x="32270" y="32270"/>
                </a:lnTo>
                <a:lnTo>
                  <a:pt x="8658" y="67294"/>
                </a:lnTo>
                <a:lnTo>
                  <a:pt x="0" y="110185"/>
                </a:lnTo>
                <a:lnTo>
                  <a:pt x="0" y="991666"/>
                </a:lnTo>
                <a:lnTo>
                  <a:pt x="8658" y="1034557"/>
                </a:lnTo>
                <a:lnTo>
                  <a:pt x="32270" y="1069581"/>
                </a:lnTo>
                <a:lnTo>
                  <a:pt x="67294" y="1093193"/>
                </a:lnTo>
                <a:lnTo>
                  <a:pt x="110185" y="1101852"/>
                </a:lnTo>
                <a:lnTo>
                  <a:pt x="3893362" y="1101852"/>
                </a:lnTo>
                <a:lnTo>
                  <a:pt x="3936253" y="1093193"/>
                </a:lnTo>
                <a:lnTo>
                  <a:pt x="3971277" y="1069581"/>
                </a:lnTo>
                <a:lnTo>
                  <a:pt x="3994889" y="1034557"/>
                </a:lnTo>
                <a:lnTo>
                  <a:pt x="4003548" y="991666"/>
                </a:lnTo>
                <a:lnTo>
                  <a:pt x="4003548" y="110185"/>
                </a:lnTo>
                <a:lnTo>
                  <a:pt x="3994889" y="67294"/>
                </a:lnTo>
                <a:lnTo>
                  <a:pt x="3971277" y="32270"/>
                </a:lnTo>
                <a:lnTo>
                  <a:pt x="3936253" y="8658"/>
                </a:lnTo>
                <a:lnTo>
                  <a:pt x="3893362" y="0"/>
                </a:lnTo>
                <a:close/>
              </a:path>
            </a:pathLst>
          </a:custGeom>
          <a:solidFill>
            <a:srgbClr val="45B451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 descr="Scenario 4 in which assurances are required."/>
          <p:cNvSpPr/>
          <p:nvPr/>
        </p:nvSpPr>
        <p:spPr>
          <a:xfrm>
            <a:off x="6367272" y="4030979"/>
            <a:ext cx="4003675" cy="1102360"/>
          </a:xfrm>
          <a:custGeom>
            <a:avLst/>
            <a:gdLst/>
            <a:ahLst/>
            <a:cxnLst/>
            <a:rect l="l" t="t" r="r" b="b"/>
            <a:pathLst>
              <a:path w="4003675" h="1102360">
                <a:moveTo>
                  <a:pt x="0" y="110185"/>
                </a:moveTo>
                <a:lnTo>
                  <a:pt x="8658" y="67294"/>
                </a:lnTo>
                <a:lnTo>
                  <a:pt x="32270" y="32270"/>
                </a:lnTo>
                <a:lnTo>
                  <a:pt x="67294" y="8658"/>
                </a:lnTo>
                <a:lnTo>
                  <a:pt x="110185" y="0"/>
                </a:lnTo>
                <a:lnTo>
                  <a:pt x="3893362" y="0"/>
                </a:lnTo>
                <a:lnTo>
                  <a:pt x="3936253" y="8658"/>
                </a:lnTo>
                <a:lnTo>
                  <a:pt x="3971277" y="32270"/>
                </a:lnTo>
                <a:lnTo>
                  <a:pt x="3994889" y="67294"/>
                </a:lnTo>
                <a:lnTo>
                  <a:pt x="4003548" y="110185"/>
                </a:lnTo>
                <a:lnTo>
                  <a:pt x="4003548" y="991666"/>
                </a:lnTo>
                <a:lnTo>
                  <a:pt x="3994889" y="1034557"/>
                </a:lnTo>
                <a:lnTo>
                  <a:pt x="3971277" y="1069581"/>
                </a:lnTo>
                <a:lnTo>
                  <a:pt x="3936253" y="1093193"/>
                </a:lnTo>
                <a:lnTo>
                  <a:pt x="3893362" y="1101852"/>
                </a:lnTo>
                <a:lnTo>
                  <a:pt x="110185" y="1101852"/>
                </a:lnTo>
                <a:lnTo>
                  <a:pt x="67294" y="1093193"/>
                </a:lnTo>
                <a:lnTo>
                  <a:pt x="32270" y="1069581"/>
                </a:lnTo>
                <a:lnTo>
                  <a:pt x="8658" y="1034557"/>
                </a:lnTo>
                <a:lnTo>
                  <a:pt x="0" y="991666"/>
                </a:lnTo>
                <a:lnTo>
                  <a:pt x="0" y="11018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 descr="Scenario 5: A district is providing multiple 100% remote learning options to its brick-and-mortar students."/>
          <p:cNvSpPr/>
          <p:nvPr/>
        </p:nvSpPr>
        <p:spPr>
          <a:xfrm>
            <a:off x="6367272" y="5231891"/>
            <a:ext cx="4003675" cy="713740"/>
          </a:xfrm>
          <a:custGeom>
            <a:avLst/>
            <a:gdLst/>
            <a:ahLst/>
            <a:cxnLst/>
            <a:rect l="l" t="t" r="r" b="b"/>
            <a:pathLst>
              <a:path w="4003675" h="713739">
                <a:moveTo>
                  <a:pt x="3932224" y="0"/>
                </a:moveTo>
                <a:lnTo>
                  <a:pt x="71323" y="0"/>
                </a:lnTo>
                <a:lnTo>
                  <a:pt x="43559" y="5604"/>
                </a:lnTo>
                <a:lnTo>
                  <a:pt x="20888" y="20888"/>
                </a:lnTo>
                <a:lnTo>
                  <a:pt x="5604" y="43559"/>
                </a:lnTo>
                <a:lnTo>
                  <a:pt x="0" y="71323"/>
                </a:lnTo>
                <a:lnTo>
                  <a:pt x="0" y="641908"/>
                </a:lnTo>
                <a:lnTo>
                  <a:pt x="5604" y="669672"/>
                </a:lnTo>
                <a:lnTo>
                  <a:pt x="20888" y="692343"/>
                </a:lnTo>
                <a:lnTo>
                  <a:pt x="43559" y="707627"/>
                </a:lnTo>
                <a:lnTo>
                  <a:pt x="71323" y="713232"/>
                </a:lnTo>
                <a:lnTo>
                  <a:pt x="3932224" y="713232"/>
                </a:lnTo>
                <a:lnTo>
                  <a:pt x="3959988" y="707627"/>
                </a:lnTo>
                <a:lnTo>
                  <a:pt x="3982659" y="692343"/>
                </a:lnTo>
                <a:lnTo>
                  <a:pt x="3997943" y="669672"/>
                </a:lnTo>
                <a:lnTo>
                  <a:pt x="4003548" y="641908"/>
                </a:lnTo>
                <a:lnTo>
                  <a:pt x="4003548" y="71323"/>
                </a:lnTo>
                <a:lnTo>
                  <a:pt x="3997943" y="43559"/>
                </a:lnTo>
                <a:lnTo>
                  <a:pt x="3982659" y="20888"/>
                </a:lnTo>
                <a:lnTo>
                  <a:pt x="3959988" y="5604"/>
                </a:lnTo>
                <a:lnTo>
                  <a:pt x="3932224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 descr="Scenario 5 in which assurances are required."/>
          <p:cNvSpPr/>
          <p:nvPr/>
        </p:nvSpPr>
        <p:spPr>
          <a:xfrm>
            <a:off x="6367272" y="5231891"/>
            <a:ext cx="4003675" cy="713740"/>
          </a:xfrm>
          <a:custGeom>
            <a:avLst/>
            <a:gdLst/>
            <a:ahLst/>
            <a:cxnLst/>
            <a:rect l="l" t="t" r="r" b="b"/>
            <a:pathLst>
              <a:path w="4003675" h="713739">
                <a:moveTo>
                  <a:pt x="0" y="71323"/>
                </a:moveTo>
                <a:lnTo>
                  <a:pt x="5604" y="43559"/>
                </a:lnTo>
                <a:lnTo>
                  <a:pt x="20888" y="20888"/>
                </a:lnTo>
                <a:lnTo>
                  <a:pt x="43559" y="5604"/>
                </a:lnTo>
                <a:lnTo>
                  <a:pt x="71323" y="0"/>
                </a:lnTo>
                <a:lnTo>
                  <a:pt x="3932224" y="0"/>
                </a:lnTo>
                <a:lnTo>
                  <a:pt x="3959988" y="5604"/>
                </a:lnTo>
                <a:lnTo>
                  <a:pt x="3982659" y="20888"/>
                </a:lnTo>
                <a:lnTo>
                  <a:pt x="3997943" y="43559"/>
                </a:lnTo>
                <a:lnTo>
                  <a:pt x="4003548" y="71323"/>
                </a:lnTo>
                <a:lnTo>
                  <a:pt x="4003548" y="641908"/>
                </a:lnTo>
                <a:lnTo>
                  <a:pt x="3997943" y="669672"/>
                </a:lnTo>
                <a:lnTo>
                  <a:pt x="3982659" y="692343"/>
                </a:lnTo>
                <a:lnTo>
                  <a:pt x="3959988" y="707627"/>
                </a:lnTo>
                <a:lnTo>
                  <a:pt x="3932224" y="713232"/>
                </a:lnTo>
                <a:lnTo>
                  <a:pt x="71323" y="713232"/>
                </a:lnTo>
                <a:lnTo>
                  <a:pt x="43559" y="707627"/>
                </a:lnTo>
                <a:lnTo>
                  <a:pt x="20888" y="692343"/>
                </a:lnTo>
                <a:lnTo>
                  <a:pt x="5604" y="669672"/>
                </a:lnTo>
                <a:lnTo>
                  <a:pt x="0" y="641908"/>
                </a:lnTo>
                <a:lnTo>
                  <a:pt x="0" y="7132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3959" y="2907447"/>
            <a:ext cx="3850640" cy="308808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4930" marR="43180" indent="-635" algn="ctr">
              <a:lnSpc>
                <a:spcPts val="1750"/>
              </a:lnSpc>
              <a:spcBef>
                <a:spcPts val="35"/>
              </a:spcBef>
              <a:buClrTx/>
            </a:pP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Scenario 3: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district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offering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100% 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Option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</a:t>
            </a:r>
            <a:r>
              <a:rPr sz="1600" kern="1200" spc="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brick-and-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74930" marR="43180" algn="ctr">
              <a:lnSpc>
                <a:spcPts val="1750"/>
              </a:lnSpc>
              <a:spcBef>
                <a:spcPts val="10"/>
              </a:spcBef>
              <a:buClrTx/>
            </a:pP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mortar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CDE-approved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 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recognized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Online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School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</a:t>
            </a:r>
            <a:r>
              <a:rPr sz="1600" kern="1200" spc="7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Program.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>
              <a:spcBef>
                <a:spcPts val="30"/>
              </a:spcBef>
              <a:buClrTx/>
            </a:pPr>
            <a:endParaRPr sz="2150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065" marR="5080" indent="-1270" algn="ctr">
              <a:lnSpc>
                <a:spcPct val="91500"/>
              </a:lnSpc>
              <a:buClrTx/>
            </a:pP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Scenario 4: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district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offering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100% 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Option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brick-and- 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mortar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 </a:t>
            </a: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CDE-approved 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recognized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Online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School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</a:t>
            </a:r>
            <a:r>
              <a:rPr sz="1600" kern="1200" spc="8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Program.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>
              <a:spcBef>
                <a:spcPts val="50"/>
              </a:spcBef>
              <a:buClrTx/>
            </a:pPr>
            <a:endParaRPr sz="1500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42875" marR="135255" indent="-635" algn="ctr">
              <a:lnSpc>
                <a:spcPct val="91600"/>
              </a:lnSpc>
              <a:buClrTx/>
            </a:pPr>
            <a:r>
              <a:rPr sz="1600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Scenario 5: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district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providing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multiple 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100% </a:t>
            </a:r>
            <a:r>
              <a:rPr sz="1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Remote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Learning Options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6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its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brick-  </a:t>
            </a:r>
            <a:r>
              <a:rPr sz="16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and-mortar</a:t>
            </a:r>
            <a:r>
              <a:rPr sz="1600" kern="1200" spc="-4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6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students.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850924" y="6360653"/>
            <a:ext cx="274320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614"/>
              </a:lnSpc>
              <a:buClrTx/>
            </a:pPr>
            <a:fld id="{81D60167-4931-47E6-BA6A-407CBD079E47}" type="slidenum">
              <a:rPr kern="1200" spc="-5" dirty="0">
                <a:ea typeface="+mn-ea"/>
              </a:rPr>
              <a:pPr marL="32384">
                <a:lnSpc>
                  <a:spcPts val="1614"/>
                </a:lnSpc>
                <a:buClrTx/>
              </a:pPr>
              <a:t>13</a:t>
            </a:fld>
            <a:endParaRPr kern="1200" spc="-5" dirty="0"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607758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FFFF"/>
                </a:solidFill>
              </a:rPr>
              <a:t>Assurance</a:t>
            </a:r>
            <a:r>
              <a:rPr lang="en-US" spc="-10" dirty="0">
                <a:solidFill>
                  <a:srgbClr val="FFFFFF"/>
                </a:solidFill>
              </a:rPr>
              <a:t>s - Smartsheet Form</a:t>
            </a:r>
            <a:endParaRPr dirty="0"/>
          </a:p>
        </p:txBody>
      </p:sp>
      <p:sp>
        <p:nvSpPr>
          <p:cNvPr id="3" name="object 3" descr="Assurances smartsheet form."/>
          <p:cNvSpPr/>
          <p:nvPr/>
        </p:nvSpPr>
        <p:spPr>
          <a:xfrm>
            <a:off x="1746505" y="1295401"/>
            <a:ext cx="4105655" cy="464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 descr="Assurances Smartsheet form."/>
          <p:cNvSpPr/>
          <p:nvPr/>
        </p:nvSpPr>
        <p:spPr>
          <a:xfrm>
            <a:off x="1741742" y="1290638"/>
            <a:ext cx="4115435" cy="4650105"/>
          </a:xfrm>
          <a:custGeom>
            <a:avLst/>
            <a:gdLst/>
            <a:ahLst/>
            <a:cxnLst/>
            <a:rect l="l" t="t" r="r" b="b"/>
            <a:pathLst>
              <a:path w="4115435" h="4650105">
                <a:moveTo>
                  <a:pt x="0" y="0"/>
                </a:moveTo>
                <a:lnTo>
                  <a:pt x="4115180" y="0"/>
                </a:lnTo>
                <a:lnTo>
                  <a:pt x="4115180" y="4650105"/>
                </a:lnTo>
                <a:lnTo>
                  <a:pt x="0" y="46501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 descr="Assurances Smartsheet form."/>
          <p:cNvSpPr/>
          <p:nvPr/>
        </p:nvSpPr>
        <p:spPr>
          <a:xfrm>
            <a:off x="5963412" y="1295401"/>
            <a:ext cx="4407407" cy="464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 descr="Assurances Smartsheet form."/>
          <p:cNvSpPr/>
          <p:nvPr/>
        </p:nvSpPr>
        <p:spPr>
          <a:xfrm>
            <a:off x="5958649" y="1290638"/>
            <a:ext cx="4417060" cy="4650105"/>
          </a:xfrm>
          <a:custGeom>
            <a:avLst/>
            <a:gdLst/>
            <a:ahLst/>
            <a:cxnLst/>
            <a:rect l="l" t="t" r="r" b="b"/>
            <a:pathLst>
              <a:path w="4417059" h="4650105">
                <a:moveTo>
                  <a:pt x="0" y="0"/>
                </a:moveTo>
                <a:lnTo>
                  <a:pt x="4416933" y="0"/>
                </a:lnTo>
                <a:lnTo>
                  <a:pt x="4416933" y="4650105"/>
                </a:lnTo>
                <a:lnTo>
                  <a:pt x="0" y="46501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805736" y="6498518"/>
            <a:ext cx="26289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0" i="0" kern="1200">
                <a:solidFill>
                  <a:srgbClr val="80808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4">
              <a:lnSpc>
                <a:spcPts val="1614"/>
              </a:lnSpc>
              <a:buClrTx/>
            </a:pPr>
            <a:fld id="{81D60167-4931-47E6-BA6A-407CBD079E47}" type="slidenum">
              <a:rPr lang="en-US" spc="-5"/>
              <a:pPr marL="32384">
                <a:lnSpc>
                  <a:spcPts val="1614"/>
                </a:lnSpc>
                <a:buClrTx/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Audit Documentation Requirements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07453" y="6427019"/>
            <a:ext cx="2057400" cy="365125"/>
          </a:xfrm>
        </p:spPr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15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23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362C-CBC0-4BC9-9668-C662021C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DAE4-943E-4CCF-9B4A-02CE9D63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pc="-15" dirty="0">
                <a:latin typeface="Calibri"/>
                <a:cs typeface="Calibri"/>
              </a:rPr>
              <a:t>Districts or schools must submit </a:t>
            </a:r>
            <a:r>
              <a:rPr lang="en-US" sz="20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100% </a:t>
            </a:r>
            <a:r>
              <a:rPr lang="en-US" sz="200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Remote </a:t>
            </a:r>
            <a:r>
              <a:rPr lang="en-US" sz="20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Learning Option </a:t>
            </a:r>
            <a:r>
              <a:rPr lang="en-US" sz="20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Assurances </a:t>
            </a:r>
            <a:r>
              <a:rPr lang="en-US" sz="2000" u="heavy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(via Smartsheet) </a:t>
            </a:r>
            <a:r>
              <a:rPr lang="en-US" sz="2000" spc="-10" dirty="0">
                <a:latin typeface="Calibri"/>
                <a:cs typeface="Calibri"/>
              </a:rPr>
              <a:t>by </a:t>
            </a:r>
            <a:r>
              <a:rPr lang="en-US" sz="2000" b="1" spc="-10" dirty="0">
                <a:latin typeface="Calibri"/>
                <a:cs typeface="Calibri"/>
              </a:rPr>
              <a:t>August </a:t>
            </a:r>
            <a:r>
              <a:rPr lang="en-US" sz="2000" b="1" spc="-5" dirty="0">
                <a:latin typeface="Calibri"/>
                <a:cs typeface="Calibri"/>
              </a:rPr>
              <a:t>31, 2021 </a:t>
            </a:r>
            <a:r>
              <a:rPr lang="en-US" sz="2000" spc="-5" dirty="0">
                <a:latin typeface="Calibri"/>
                <a:cs typeface="Calibri"/>
              </a:rPr>
              <a:t>and all </a:t>
            </a:r>
            <a:r>
              <a:rPr lang="en-US" sz="2000" spc="-10" dirty="0">
                <a:latin typeface="Calibri"/>
                <a:cs typeface="Calibri"/>
              </a:rPr>
              <a:t>documentation listed </a:t>
            </a:r>
            <a:r>
              <a:rPr lang="en-US" sz="2000" dirty="0">
                <a:latin typeface="Calibri"/>
                <a:cs typeface="Calibri"/>
              </a:rPr>
              <a:t>in </a:t>
            </a:r>
            <a:r>
              <a:rPr lang="en-US" sz="2000" spc="-5" dirty="0">
                <a:latin typeface="Calibri"/>
                <a:cs typeface="Calibri"/>
              </a:rPr>
              <a:t>Audit </a:t>
            </a:r>
            <a:r>
              <a:rPr lang="en-US" sz="2000" spc="-10" dirty="0">
                <a:latin typeface="Calibri"/>
                <a:cs typeface="Calibri"/>
              </a:rPr>
              <a:t>Assurances </a:t>
            </a:r>
            <a:r>
              <a:rPr lang="en-US" sz="2000" dirty="0">
                <a:latin typeface="Calibri"/>
                <a:cs typeface="Calibri"/>
              </a:rPr>
              <a:t>#1 </a:t>
            </a:r>
            <a:r>
              <a:rPr lang="en-US" sz="2000" spc="-10" dirty="0">
                <a:latin typeface="Calibri"/>
                <a:cs typeface="Calibri"/>
              </a:rPr>
              <a:t>through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#6.</a:t>
            </a:r>
          </a:p>
          <a:p>
            <a:r>
              <a:rPr lang="en-US" sz="2000" spc="-5" dirty="0">
                <a:latin typeface="Calibri"/>
                <a:cs typeface="Calibri"/>
              </a:rPr>
              <a:t>Audit Assurance #1</a:t>
            </a:r>
          </a:p>
          <a:p>
            <a:pPr lvl="1"/>
            <a:r>
              <a:rPr lang="en-US" sz="1800" spc="-5" dirty="0">
                <a:latin typeface="Calibri"/>
                <a:cs typeface="Calibri"/>
              </a:rPr>
              <a:t>Definition of “education process” applied to remote learning planned in response to COVID-19. </a:t>
            </a:r>
          </a:p>
          <a:p>
            <a:pPr lvl="1"/>
            <a:r>
              <a:rPr lang="en-US" sz="1800" spc="-5" dirty="0">
                <a:latin typeface="Calibri"/>
                <a:cs typeface="Calibri"/>
              </a:rPr>
              <a:t>Description of how instruction will be delivered in remote learning (include asynchronous and synchronous instruction. </a:t>
            </a:r>
          </a:p>
          <a:p>
            <a:pPr lvl="1"/>
            <a:r>
              <a:rPr lang="en-US" sz="1800" spc="-5" dirty="0">
                <a:latin typeface="Calibri"/>
                <a:cs typeface="Calibri"/>
              </a:rPr>
              <a:t>Attendance documentation during asynchronous learning. 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2000" spc="-5" dirty="0">
                <a:latin typeface="Calibri"/>
                <a:cs typeface="Calibri"/>
              </a:rPr>
              <a:t>Audit Assurance #2 </a:t>
            </a:r>
          </a:p>
          <a:p>
            <a:pPr lvl="1"/>
            <a:r>
              <a:rPr lang="en-US" sz="1600" spc="-5" dirty="0">
                <a:latin typeface="Calibri"/>
                <a:cs typeface="Calibri"/>
              </a:rPr>
              <a:t>100% Remote Learning Option Calendar</a:t>
            </a:r>
          </a:p>
          <a:p>
            <a:r>
              <a:rPr lang="en-US" sz="2000" spc="-5" dirty="0">
                <a:latin typeface="Calibri"/>
                <a:cs typeface="Calibri"/>
              </a:rPr>
              <a:t>Audit assurance #3 </a:t>
            </a:r>
          </a:p>
          <a:p>
            <a:pPr lvl="1"/>
            <a:r>
              <a:rPr lang="en-US" sz="1600" spc="-5" dirty="0">
                <a:latin typeface="Calibri"/>
                <a:cs typeface="Calibri"/>
              </a:rPr>
              <a:t>Instructional Hours Equivalencies </a:t>
            </a:r>
          </a:p>
          <a:p>
            <a:r>
              <a:rPr lang="en-US" sz="2000" spc="-5" dirty="0">
                <a:latin typeface="Calibri"/>
                <a:cs typeface="Calibri"/>
              </a:rPr>
              <a:t>Audit Assurance #4 </a:t>
            </a:r>
          </a:p>
          <a:p>
            <a:pPr lvl="1"/>
            <a:r>
              <a:rPr lang="en-US" sz="1600" spc="-5" dirty="0">
                <a:latin typeface="Calibri"/>
                <a:cs typeface="Calibri"/>
              </a:rPr>
              <a:t>Documentation evidencing Colorado residency within 365 days preceding or on the pupil enrollment date.</a:t>
            </a:r>
          </a:p>
          <a:p>
            <a:pPr marL="457200" lvl="1" indent="0">
              <a:buNone/>
            </a:pPr>
            <a:endParaRPr lang="en-US" sz="1600" spc="-5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C127-152C-42FB-B5AD-54D64FC6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16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E051-C442-4AAA-A71F-AEBE5225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Documentation Requirements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7C82-D941-4B82-9B9A-DD598207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Assurance #6 </a:t>
            </a:r>
          </a:p>
          <a:p>
            <a:pPr lvl="1"/>
            <a:r>
              <a:rPr lang="en-US" dirty="0"/>
              <a:t>Individual student schedules that lists all courses.  </a:t>
            </a:r>
          </a:p>
          <a:p>
            <a:pPr lvl="1"/>
            <a:r>
              <a:rPr lang="en-US" dirty="0"/>
              <a:t>Clearly identify which students are participating in the 100% remote learning option </a:t>
            </a:r>
          </a:p>
          <a:p>
            <a:pPr lvl="2"/>
            <a:r>
              <a:rPr lang="en-US" dirty="0"/>
              <a:t>Non-school program code of 05 in the Student October Count Snapshot</a:t>
            </a:r>
          </a:p>
          <a:p>
            <a:r>
              <a:rPr lang="en-US" dirty="0"/>
              <a:t>Audit Assurance #5 </a:t>
            </a:r>
          </a:p>
          <a:p>
            <a:pPr lvl="1"/>
            <a:r>
              <a:rPr lang="en-US" dirty="0"/>
              <a:t>Attendance Funding Requirement </a:t>
            </a:r>
          </a:p>
          <a:p>
            <a:pPr lvl="2"/>
            <a:r>
              <a:rPr lang="en-US" dirty="0"/>
              <a:t>Participate on the pupil enrollment count date or if absent for any reason.  </a:t>
            </a:r>
          </a:p>
          <a:p>
            <a:pPr lvl="1"/>
            <a:r>
              <a:rPr lang="en-US" dirty="0"/>
              <a:t>Track daily attendance regardless of learning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A72C0-2C80-4044-BB33-BD77BF19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17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101F-A7A1-47A4-BC82-4EA42DD93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Blended Learning and Supplemental Online Course Guidance for Brick-and-Mortar Schools for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908F2F-5A38-408C-9609-43167CEE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18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1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A1A5-37E7-4462-89EF-AA616F2E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93" y="254514"/>
            <a:ext cx="7298608" cy="756418"/>
          </a:xfrm>
        </p:spPr>
        <p:txBody>
          <a:bodyPr/>
          <a:lstStyle/>
          <a:p>
            <a:r>
              <a:rPr lang="en-US" dirty="0"/>
              <a:t>Blended Learning and Supplemental Online Courses Guidance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947C-2989-4B18-A0DB-ABBC1537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Instructional time at brick-and-mortar schools is determined by the # of minutes of teacher-pupil instruction and contact time. </a:t>
            </a:r>
          </a:p>
          <a:p>
            <a:pPr lvl="1"/>
            <a:r>
              <a:rPr lang="en-US" dirty="0"/>
              <a:t>Blended learning and/or supplemental online courses may be included in this calculation.</a:t>
            </a:r>
          </a:p>
          <a:p>
            <a:r>
              <a:rPr lang="en-US" dirty="0"/>
              <a:t>Courses are meant to supplement or augment a student’s brick-and-mortar schedule.</a:t>
            </a:r>
          </a:p>
          <a:p>
            <a:pPr lvl="1"/>
            <a:r>
              <a:rPr lang="en-US" dirty="0"/>
              <a:t>Brick-and-mortar students should never have a schedule consisting of blended learning and/or supplemental online courses only (exception: variance waiver request) </a:t>
            </a:r>
          </a:p>
          <a:p>
            <a:r>
              <a:rPr lang="en-US" dirty="0"/>
              <a:t>Courses that are offered 100% on-site are not considered blended or supplemental. </a:t>
            </a:r>
          </a:p>
          <a:p>
            <a:r>
              <a:rPr lang="en-US" dirty="0"/>
              <a:t>Courses offered to brick-and-mortar students through a CDE-approved and recognized online school or program are evaluated as “supplemental online” courses.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1A2F0-54EE-4B99-8F57-385DA47C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19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8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659307" y="196850"/>
            <a:ext cx="526905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CDE Team Introductions!</a:t>
            </a:r>
            <a:endParaRPr dirty="0"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"/>
            <a:ext cx="1422400" cy="1513840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1661160" y="1281430"/>
            <a:ext cx="8869680" cy="537591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646556"/>
            <a:ext cx="782320" cy="2356484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2519679" y="1905635"/>
            <a:ext cx="7701280" cy="413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buSzPts val="1500"/>
              <a:buNone/>
            </a:pPr>
            <a:r>
              <a:rPr lang="en-US" sz="1600" b="1" u="sng" dirty="0"/>
              <a:t>ESSER/ESEA</a:t>
            </a:r>
            <a:endParaRPr lang="en-US" dirty="0"/>
          </a:p>
          <a:p>
            <a:pPr marL="171450" indent="-171450">
              <a:buSzPts val="1500"/>
            </a:pPr>
            <a:r>
              <a:rPr lang="en-US" sz="1600" dirty="0"/>
              <a:t>Nazie Mohajeri-Nelson, Director of ESEA Office (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DeLilah Collins, Assistant Director of ESEA Office (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Kristin Crumley, ESSER Monitoring &amp; Reporting Specialist (</a:t>
            </a:r>
            <a:r>
              <a:rPr lang="en-US" sz="1600" dirty="0">
                <a:hlinkClick r:id="rId5"/>
              </a:rPr>
              <a:t>Crumley_k@cde.state.co.</a:t>
            </a:r>
            <a:r>
              <a:rPr lang="en-US" sz="1600">
                <a:hlinkClick r:id="rId5"/>
              </a:rPr>
              <a:t>us</a:t>
            </a:r>
            <a:r>
              <a:rPr lang="en-US" sz="1600"/>
              <a:t>) </a:t>
            </a:r>
            <a:endParaRPr lang="en-US" sz="1600" dirty="0"/>
          </a:p>
          <a:p>
            <a:pPr marL="171450" indent="-171450">
              <a:buSzPts val="1500"/>
            </a:pPr>
            <a:r>
              <a:rPr lang="en-US" sz="1600" dirty="0">
                <a:hlinkClick r:id="rId6"/>
              </a:rPr>
              <a:t>ESEA Regional Contacts </a:t>
            </a:r>
            <a:r>
              <a:rPr lang="en-US" sz="1600" dirty="0"/>
              <a:t>assigned to your district</a:t>
            </a:r>
          </a:p>
          <a:p>
            <a:pPr marL="0" indent="0">
              <a:spcBef>
                <a:spcPts val="0"/>
              </a:spcBef>
              <a:buSzPts val="1500"/>
              <a:buNone/>
            </a:pPr>
            <a:endParaRPr lang="en-US" sz="1600" b="1" u="sng" dirty="0"/>
          </a:p>
          <a:p>
            <a:pPr marL="0" indent="0">
              <a:spcBef>
                <a:spcPts val="0"/>
              </a:spcBef>
              <a:buSzPts val="1500"/>
              <a:buNone/>
            </a:pPr>
            <a:r>
              <a:rPr lang="en-US" sz="1600" b="1" u="sng" dirty="0"/>
              <a:t>Fiscal Experts</a:t>
            </a:r>
            <a:endParaRPr sz="2800" dirty="0"/>
          </a:p>
          <a:p>
            <a:pPr marL="171450" indent="-171450">
              <a:buSzPts val="1500"/>
            </a:pPr>
            <a:r>
              <a:rPr lang="en-US" sz="1600" dirty="0"/>
              <a:t>Jennifer Okes, Chief Operating Officer (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600" dirty="0"/>
              <a:t>) </a:t>
            </a:r>
            <a:endParaRPr sz="1600" dirty="0"/>
          </a:p>
          <a:p>
            <a:pPr marL="171450" indent="-171450">
              <a:buSzPts val="1500"/>
            </a:pPr>
            <a:r>
              <a:rPr lang="en-US" sz="1600" dirty="0"/>
              <a:t>Kate Bartlett, Executive Director of School District Operations (</a:t>
            </a:r>
            <a:r>
              <a:rPr lang="en-US" sz="16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Jennifer Austin, Director of Grants Fiscal Management (</a:t>
            </a:r>
            <a:r>
              <a:rPr lang="en-US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Robert Hawkins, Grants Fiscal Analyst (</a:t>
            </a:r>
            <a:r>
              <a:rPr lang="en-US" sz="16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Steven Kaleda, Grants Fiscal Analyst (</a:t>
            </a:r>
            <a:r>
              <a:rPr lang="en-US" sz="16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2530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2" y="239783"/>
            <a:ext cx="7386320" cy="6813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pc="-20" dirty="0"/>
              <a:t>CLARIFICATION: </a:t>
            </a:r>
            <a:r>
              <a:rPr spc="-5" dirty="0"/>
              <a:t>Blended Learning and </a:t>
            </a:r>
            <a:r>
              <a:rPr spc="-10" dirty="0"/>
              <a:t>Supplemental </a:t>
            </a:r>
            <a:r>
              <a:rPr spc="-5" dirty="0"/>
              <a:t>Online  </a:t>
            </a:r>
            <a:r>
              <a:rPr spc="-10" dirty="0"/>
              <a:t>Courses</a:t>
            </a:r>
            <a:endParaRPr dirty="0"/>
          </a:p>
        </p:txBody>
      </p:sp>
      <p:sp>
        <p:nvSpPr>
          <p:cNvPr id="3" name="object 3" descr="Courses offered through an existing approved or recognized CDE online school or program."/>
          <p:cNvSpPr/>
          <p:nvPr/>
        </p:nvSpPr>
        <p:spPr>
          <a:xfrm>
            <a:off x="2097406" y="2559940"/>
            <a:ext cx="4081779" cy="954405"/>
          </a:xfrm>
          <a:custGeom>
            <a:avLst/>
            <a:gdLst/>
            <a:ahLst/>
            <a:cxnLst/>
            <a:rect l="l" t="t" r="r" b="b"/>
            <a:pathLst>
              <a:path w="4081779" h="954404">
                <a:moveTo>
                  <a:pt x="0" y="0"/>
                </a:moveTo>
                <a:lnTo>
                  <a:pt x="4081272" y="0"/>
                </a:lnTo>
                <a:lnTo>
                  <a:pt x="4081272" y="954024"/>
                </a:lnTo>
                <a:lnTo>
                  <a:pt x="0" y="954024"/>
                </a:lnTo>
                <a:lnTo>
                  <a:pt x="0" y="0"/>
                </a:lnTo>
                <a:close/>
              </a:path>
            </a:pathLst>
          </a:custGeom>
          <a:solidFill>
            <a:srgbClr val="00953A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 descr="Courses offered through an existing approved or recognized CDE online school or program."/>
          <p:cNvSpPr/>
          <p:nvPr/>
        </p:nvSpPr>
        <p:spPr>
          <a:xfrm>
            <a:off x="2097406" y="2559940"/>
            <a:ext cx="4081779" cy="954405"/>
          </a:xfrm>
          <a:custGeom>
            <a:avLst/>
            <a:gdLst/>
            <a:ahLst/>
            <a:cxnLst/>
            <a:rect l="l" t="t" r="r" b="b"/>
            <a:pathLst>
              <a:path w="4081779" h="954404">
                <a:moveTo>
                  <a:pt x="0" y="0"/>
                </a:moveTo>
                <a:lnTo>
                  <a:pt x="4081272" y="0"/>
                </a:lnTo>
                <a:lnTo>
                  <a:pt x="4081272" y="954024"/>
                </a:lnTo>
                <a:lnTo>
                  <a:pt x="0" y="9540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8226" y="2626873"/>
            <a:ext cx="3498850" cy="81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buClrTx/>
            </a:pP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Courses </a:t>
            </a:r>
            <a:r>
              <a:rPr sz="19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offered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19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an</a:t>
            </a:r>
            <a:r>
              <a:rPr sz="1900" kern="1200" spc="-6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existing  approved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recognized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CDE </a:t>
            </a:r>
            <a:r>
              <a:rPr sz="19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online 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school or</a:t>
            </a:r>
            <a:r>
              <a:rPr sz="1900" kern="1200" spc="-9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program: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 descr="Will be evaluated like any other course offered by the approved organized online school/program, and will not be subject to the minimum in-person/synchronous learning requirement."/>
          <p:cNvSpPr/>
          <p:nvPr/>
        </p:nvSpPr>
        <p:spPr>
          <a:xfrm>
            <a:off x="2097406" y="3513963"/>
            <a:ext cx="4081779" cy="1929764"/>
          </a:xfrm>
          <a:custGeom>
            <a:avLst/>
            <a:gdLst/>
            <a:ahLst/>
            <a:cxnLst/>
            <a:rect l="l" t="t" r="r" b="b"/>
            <a:pathLst>
              <a:path w="4081779" h="1929764">
                <a:moveTo>
                  <a:pt x="0" y="0"/>
                </a:moveTo>
                <a:lnTo>
                  <a:pt x="4081272" y="0"/>
                </a:lnTo>
                <a:lnTo>
                  <a:pt x="4081272" y="1929383"/>
                </a:lnTo>
                <a:lnTo>
                  <a:pt x="0" y="192938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4"/>
            </a:srgbClr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 descr="Will be evaluated like any other course offered by the approved online school/program, and will not be subject to the minimum in-person/synchronous learning requirement."/>
          <p:cNvSpPr/>
          <p:nvPr/>
        </p:nvSpPr>
        <p:spPr>
          <a:xfrm>
            <a:off x="2097406" y="3513963"/>
            <a:ext cx="4081779" cy="1929764"/>
          </a:xfrm>
          <a:custGeom>
            <a:avLst/>
            <a:gdLst/>
            <a:ahLst/>
            <a:cxnLst/>
            <a:rect l="l" t="t" r="r" b="b"/>
            <a:pathLst>
              <a:path w="4081779" h="1929764">
                <a:moveTo>
                  <a:pt x="0" y="0"/>
                </a:moveTo>
                <a:lnTo>
                  <a:pt x="4081272" y="0"/>
                </a:lnTo>
                <a:lnTo>
                  <a:pt x="4081272" y="1929383"/>
                </a:lnTo>
                <a:lnTo>
                  <a:pt x="0" y="19293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8792" y="3602935"/>
            <a:ext cx="3593465" cy="165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ts val="2090"/>
              </a:lnSpc>
              <a:buClrTx/>
            </a:pPr>
            <a:r>
              <a:rPr sz="1900" kern="1200" dirty="0">
                <a:solidFill>
                  <a:prstClr val="black"/>
                </a:solidFill>
                <a:ea typeface="+mn-ea"/>
              </a:rPr>
              <a:t>•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will be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evaluated </a:t>
            </a:r>
            <a:r>
              <a:rPr sz="19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like </a:t>
            </a:r>
            <a:r>
              <a:rPr sz="19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any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other 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 </a:t>
            </a:r>
            <a:r>
              <a:rPr sz="19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offered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by the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approved ore  recognized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online</a:t>
            </a:r>
            <a:r>
              <a:rPr sz="1900" kern="1200" spc="-6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school/program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5095" marR="27305" indent="-113030">
              <a:lnSpc>
                <a:spcPct val="91500"/>
              </a:lnSpc>
              <a:spcBef>
                <a:spcPts val="310"/>
              </a:spcBef>
              <a:buClrTx/>
            </a:pPr>
            <a:r>
              <a:rPr sz="1900" kern="1200" dirty="0">
                <a:solidFill>
                  <a:prstClr val="black"/>
                </a:solidFill>
                <a:ea typeface="+mn-ea"/>
              </a:rPr>
              <a:t>•</a:t>
            </a:r>
            <a:r>
              <a:rPr sz="1900" kern="1200" spc="-380" dirty="0">
                <a:solidFill>
                  <a:prstClr val="black"/>
                </a:solidFill>
                <a:ea typeface="+mn-ea"/>
              </a:rPr>
              <a:t>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will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 subject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minimum 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in-person/synchronous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learning 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requirement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object 9" descr="Courses not offered through an existing approved or recognized CDE online school or program."/>
          <p:cNvSpPr/>
          <p:nvPr/>
        </p:nvSpPr>
        <p:spPr>
          <a:xfrm>
            <a:off x="6269354" y="2559940"/>
            <a:ext cx="4080510" cy="954405"/>
          </a:xfrm>
          <a:custGeom>
            <a:avLst/>
            <a:gdLst/>
            <a:ahLst/>
            <a:cxnLst/>
            <a:rect l="l" t="t" r="r" b="b"/>
            <a:pathLst>
              <a:path w="4080509" h="954404">
                <a:moveTo>
                  <a:pt x="0" y="0"/>
                </a:moveTo>
                <a:lnTo>
                  <a:pt x="4080510" y="0"/>
                </a:lnTo>
                <a:lnTo>
                  <a:pt x="4080510" y="954024"/>
                </a:lnTo>
                <a:lnTo>
                  <a:pt x="0" y="954024"/>
                </a:lnTo>
                <a:lnTo>
                  <a:pt x="0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 descr="Courses not offered through an existing approved or recognized CDE online school or program."/>
          <p:cNvSpPr/>
          <p:nvPr/>
        </p:nvSpPr>
        <p:spPr>
          <a:xfrm>
            <a:off x="6269354" y="2559940"/>
            <a:ext cx="4080510" cy="954405"/>
          </a:xfrm>
          <a:custGeom>
            <a:avLst/>
            <a:gdLst/>
            <a:ahLst/>
            <a:cxnLst/>
            <a:rect l="l" t="t" r="r" b="b"/>
            <a:pathLst>
              <a:path w="4080509" h="954404">
                <a:moveTo>
                  <a:pt x="0" y="0"/>
                </a:moveTo>
                <a:lnTo>
                  <a:pt x="4080510" y="0"/>
                </a:lnTo>
                <a:lnTo>
                  <a:pt x="4080510" y="954024"/>
                </a:lnTo>
                <a:lnTo>
                  <a:pt x="0" y="9540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6773" y="2626873"/>
            <a:ext cx="3584575" cy="81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090"/>
              </a:lnSpc>
              <a:buClrTx/>
            </a:pP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Courses </a:t>
            </a:r>
            <a:r>
              <a:rPr sz="1900" b="1" u="heavy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9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offered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19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an 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existing approved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or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recognized</a:t>
            </a:r>
            <a:r>
              <a:rPr sz="1900" kern="1200" spc="-5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CDE  </a:t>
            </a:r>
            <a:r>
              <a:rPr sz="19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online </a:t>
            </a:r>
            <a:r>
              <a:rPr sz="19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school or</a:t>
            </a:r>
            <a:r>
              <a:rPr sz="1900" kern="1200" spc="-9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program: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 descr="Must meet the requirements outlined in the posted guidance included in the 2021 Student October Count Audit Resource Guide, this includes CDLS courses."/>
          <p:cNvSpPr/>
          <p:nvPr/>
        </p:nvSpPr>
        <p:spPr>
          <a:xfrm>
            <a:off x="6269354" y="3513963"/>
            <a:ext cx="4080510" cy="1929764"/>
          </a:xfrm>
          <a:custGeom>
            <a:avLst/>
            <a:gdLst/>
            <a:ahLst/>
            <a:cxnLst/>
            <a:rect l="l" t="t" r="r" b="b"/>
            <a:pathLst>
              <a:path w="4080509" h="1929764">
                <a:moveTo>
                  <a:pt x="0" y="0"/>
                </a:moveTo>
                <a:lnTo>
                  <a:pt x="4080510" y="0"/>
                </a:lnTo>
                <a:lnTo>
                  <a:pt x="4080510" y="1929383"/>
                </a:lnTo>
                <a:lnTo>
                  <a:pt x="0" y="1929383"/>
                </a:lnTo>
                <a:lnTo>
                  <a:pt x="0" y="0"/>
                </a:lnTo>
                <a:close/>
              </a:path>
            </a:pathLst>
          </a:custGeom>
          <a:solidFill>
            <a:srgbClr val="D5E3CF">
              <a:alpha val="90194"/>
            </a:srgbClr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31802" y="3602935"/>
            <a:ext cx="3246120" cy="165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marR="5080" indent="-113664">
              <a:lnSpc>
                <a:spcPts val="2090"/>
              </a:lnSpc>
              <a:buClrTx/>
            </a:pPr>
            <a:r>
              <a:rPr sz="1900" kern="1200" dirty="0">
                <a:solidFill>
                  <a:prstClr val="black"/>
                </a:solidFill>
                <a:ea typeface="+mn-ea"/>
              </a:rPr>
              <a:t>•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must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meet the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requirements 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outlined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posted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guidance 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included in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2021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Student  October Count Audit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Resource  </a:t>
            </a:r>
            <a:r>
              <a:rPr sz="19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Guide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>
              <a:spcBef>
                <a:spcPts val="110"/>
              </a:spcBef>
              <a:buClrTx/>
            </a:pPr>
            <a:r>
              <a:rPr sz="1900" kern="1200" dirty="0">
                <a:solidFill>
                  <a:prstClr val="black"/>
                </a:solidFill>
                <a:ea typeface="+mn-ea"/>
              </a:rPr>
              <a:t>•</a:t>
            </a:r>
            <a:r>
              <a:rPr sz="1900" kern="1200" spc="-330" dirty="0">
                <a:solidFill>
                  <a:prstClr val="black"/>
                </a:solidFill>
                <a:ea typeface="+mn-ea"/>
              </a:rPr>
              <a:t> </a:t>
            </a:r>
            <a:r>
              <a:rPr sz="19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 includes CDLS </a:t>
            </a:r>
            <a:r>
              <a:rPr sz="19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courses</a:t>
            </a:r>
            <a:endParaRPr sz="19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805736" y="6498518"/>
            <a:ext cx="26289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0" i="0" kern="1200">
                <a:solidFill>
                  <a:srgbClr val="80808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4">
              <a:lnSpc>
                <a:spcPts val="1614"/>
              </a:lnSpc>
              <a:buClrTx/>
            </a:pPr>
            <a:fld id="{81D60167-4931-47E6-BA6A-407CBD079E47}" type="slidenum">
              <a:rPr lang="en-US" spc="-5"/>
              <a:pPr marL="32384">
                <a:lnSpc>
                  <a:spcPts val="1614"/>
                </a:lnSpc>
                <a:buClrTx/>
              </a:pPr>
              <a:t>20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178094" y="1406200"/>
            <a:ext cx="7896859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buClrTx/>
            </a:pP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These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courses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offered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existing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online school or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program, 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or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through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developed independently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(or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purchased) by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brick-and- 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mortar</a:t>
            </a:r>
            <a:r>
              <a:rPr sz="2000" kern="1200" spc="-5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school.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1F8E-52C0-46F1-BFEE-0EF9D884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80A3-A47D-4B8D-B523-C980B37C6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Requirement #1: Limit on Total # of Courses </a:t>
            </a:r>
          </a:p>
          <a:p>
            <a:pPr lvl="1"/>
            <a:r>
              <a:rPr lang="en-US" dirty="0"/>
              <a:t>Any student enrolled in a brick-and-mortar school may take 1 supplemental online or blended learning course. </a:t>
            </a:r>
          </a:p>
          <a:p>
            <a:pPr lvl="1"/>
            <a:r>
              <a:rPr lang="en-US" dirty="0"/>
              <a:t>Two courses in a semester is allowable if the second course does </a:t>
            </a:r>
            <a:r>
              <a:rPr lang="en-US" b="1" dirty="0"/>
              <a:t>not </a:t>
            </a:r>
            <a:r>
              <a:rPr lang="en-US" dirty="0"/>
              <a:t>result is a semester schedule consisting of more than </a:t>
            </a:r>
            <a:r>
              <a:rPr lang="en-US" b="1" dirty="0"/>
              <a:t>40%</a:t>
            </a:r>
            <a:r>
              <a:rPr lang="en-US" dirty="0"/>
              <a:t> of blended or supplemental online learning courses. </a:t>
            </a:r>
          </a:p>
          <a:p>
            <a:r>
              <a:rPr lang="en-US" dirty="0"/>
              <a:t>Course Requirement #2: Student Schedules</a:t>
            </a:r>
          </a:p>
          <a:p>
            <a:pPr lvl="1"/>
            <a:r>
              <a:rPr lang="en-US" dirty="0"/>
              <a:t>These courses must occupy unique positions on a student’s schedule. </a:t>
            </a:r>
          </a:p>
          <a:p>
            <a:pPr lvl="1"/>
            <a:r>
              <a:rPr lang="en-US" dirty="0"/>
              <a:t>Individual courses only- “study blocks” or multi-use periods may not be considered as supplemental online courses. </a:t>
            </a:r>
          </a:p>
          <a:p>
            <a:r>
              <a:rPr lang="en-US" dirty="0"/>
              <a:t>Course Requirement #3</a:t>
            </a:r>
          </a:p>
          <a:p>
            <a:pPr lvl="1"/>
            <a:r>
              <a:rPr lang="en-US" dirty="0"/>
              <a:t>Each blended learning and supplemental online course will require a minimum threshold of in-person or synchronous online instruction per course, per week. </a:t>
            </a:r>
          </a:p>
          <a:p>
            <a:pPr lvl="2"/>
            <a:r>
              <a:rPr lang="en-US" sz="1700" b="1" spc="-5" dirty="0">
                <a:latin typeface="Calibri"/>
                <a:cs typeface="Calibri"/>
              </a:rPr>
              <a:t>20% </a:t>
            </a:r>
            <a:r>
              <a:rPr lang="en-US" sz="1700" b="1" spc="-10" dirty="0">
                <a:latin typeface="Calibri"/>
                <a:cs typeface="Calibri"/>
              </a:rPr>
              <a:t>in-person instruction </a:t>
            </a:r>
            <a:r>
              <a:rPr lang="en-US" sz="1700" spc="-15" dirty="0">
                <a:latin typeface="Calibri"/>
                <a:cs typeface="Calibri"/>
              </a:rPr>
              <a:t>(for </a:t>
            </a:r>
            <a:r>
              <a:rPr lang="en-US" sz="1700" spc="-5" dirty="0">
                <a:latin typeface="Calibri"/>
                <a:cs typeface="Calibri"/>
              </a:rPr>
              <a:t>blended learning</a:t>
            </a:r>
            <a:r>
              <a:rPr lang="en-US" sz="1700" spc="114" dirty="0">
                <a:latin typeface="Calibri"/>
                <a:cs typeface="Calibri"/>
              </a:rPr>
              <a:t> </a:t>
            </a:r>
            <a:r>
              <a:rPr lang="en-US" sz="1700" spc="-10" dirty="0">
                <a:latin typeface="Calibri"/>
                <a:cs typeface="Calibri"/>
              </a:rPr>
              <a:t>courses)</a:t>
            </a:r>
            <a:endParaRPr lang="en-US" sz="1700" dirty="0">
              <a:latin typeface="Calibri"/>
              <a:cs typeface="Calibri"/>
            </a:endParaRPr>
          </a:p>
          <a:p>
            <a:pPr lvl="2"/>
            <a:r>
              <a:rPr lang="en-US" b="1" spc="-5" dirty="0">
                <a:latin typeface="Calibri"/>
                <a:cs typeface="Calibri"/>
              </a:rPr>
              <a:t>20% </a:t>
            </a:r>
            <a:r>
              <a:rPr lang="en-US" b="1" spc="-10" dirty="0">
                <a:latin typeface="Calibri"/>
                <a:cs typeface="Calibri"/>
              </a:rPr>
              <a:t>synchronous instruction </a:t>
            </a:r>
            <a:r>
              <a:rPr lang="en-US" spc="-15" dirty="0">
                <a:latin typeface="Calibri"/>
                <a:cs typeface="Calibri"/>
              </a:rPr>
              <a:t>(for </a:t>
            </a:r>
            <a:r>
              <a:rPr lang="en-US" spc="-10" dirty="0">
                <a:latin typeface="Calibri"/>
                <a:cs typeface="Calibri"/>
              </a:rPr>
              <a:t>supplemental </a:t>
            </a:r>
            <a:r>
              <a:rPr lang="en-US" spc="-5" dirty="0">
                <a:latin typeface="Calibri"/>
                <a:cs typeface="Calibri"/>
              </a:rPr>
              <a:t>online</a:t>
            </a:r>
            <a:r>
              <a:rPr lang="en-US" spc="18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courses)</a:t>
            </a:r>
            <a:endParaRPr lang="en-US" dirty="0">
              <a:latin typeface="Calibri"/>
              <a:cs typeface="Calibri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D000-D20D-4D9D-9ABD-F3B38FE1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21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40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1F8E-52C0-46F1-BFEE-0EF9D884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80A3-A47D-4B8D-B523-C980B37C6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Requirement #4: Access to Equipment and Sufficient Internet Access </a:t>
            </a:r>
          </a:p>
          <a:p>
            <a:pPr lvl="1"/>
            <a:r>
              <a:rPr lang="en-US" dirty="0"/>
              <a:t>Electronic equipment and resources </a:t>
            </a:r>
          </a:p>
          <a:p>
            <a:pPr lvl="1"/>
            <a:r>
              <a:rPr lang="en-US" dirty="0"/>
              <a:t>Ensure that courses meet the needs of students with disabilities, English Learners, and historically underserved populations.  </a:t>
            </a:r>
          </a:p>
          <a:p>
            <a:pPr lvl="1"/>
            <a:r>
              <a:rPr lang="en-US" dirty="0"/>
              <a:t>Instruction must align to CAS and CELP standards. </a:t>
            </a:r>
          </a:p>
          <a:p>
            <a:pPr lvl="1"/>
            <a:r>
              <a:rPr lang="en-US" dirty="0"/>
              <a:t>Students with IEPs must receive special education and related services.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D000-D20D-4D9D-9ABD-F3B38FE1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22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7575-C544-429F-A707-A102E9D4A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Variance Waiver to the Blended Learning and Supplemental Online Course Guidance for 2021-22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504FA-4A02-49D5-B43D-7D2B5259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23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28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E786-8A87-4454-B28C-B49D215E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Waiver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045D-4DD7-4FF9-BDF1-682EEC67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district/school has implemented a learning model that falls outside the blended learning and/or supplemental online course guidance, they may request a variance waiver. </a:t>
            </a:r>
          </a:p>
          <a:p>
            <a:pPr lvl="1"/>
            <a:r>
              <a:rPr lang="en-US" dirty="0"/>
              <a:t>Course requirements 1 and 3 </a:t>
            </a:r>
            <a:r>
              <a:rPr lang="en-US" b="1" u="sng" dirty="0"/>
              <a:t>only</a:t>
            </a:r>
            <a:r>
              <a:rPr lang="en-US" dirty="0"/>
              <a:t>.</a:t>
            </a:r>
          </a:p>
          <a:p>
            <a:r>
              <a:rPr lang="en-US" dirty="0"/>
              <a:t>This does not waive required audit documentation requirements. </a:t>
            </a:r>
          </a:p>
          <a:p>
            <a:r>
              <a:rPr lang="en-US" dirty="0"/>
              <a:t>Districts/schools </a:t>
            </a:r>
            <a:r>
              <a:rPr lang="en-US" b="1" dirty="0"/>
              <a:t>may not </a:t>
            </a:r>
            <a:r>
              <a:rPr lang="en-US" dirty="0"/>
              <a:t>request a variance waiver to: </a:t>
            </a:r>
          </a:p>
          <a:p>
            <a:pPr lvl="1"/>
            <a:r>
              <a:rPr lang="en-US" dirty="0"/>
              <a:t>Student schedules </a:t>
            </a:r>
          </a:p>
          <a:p>
            <a:pPr lvl="1"/>
            <a:r>
              <a:rPr lang="en-US" dirty="0"/>
              <a:t>Access to equipment and sufficient internet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23D17-6D2C-491D-80E4-AD33B2C3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24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2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2" y="198126"/>
            <a:ext cx="52247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Course Requirements </a:t>
            </a:r>
            <a:r>
              <a:rPr spc="-10" dirty="0"/>
              <a:t>That </a:t>
            </a:r>
            <a:r>
              <a:rPr b="1" u="heavy" spc="-5" dirty="0">
                <a:latin typeface="Calibri"/>
                <a:cs typeface="Calibri"/>
              </a:rPr>
              <a:t>Can </a:t>
            </a:r>
            <a:r>
              <a:rPr dirty="0"/>
              <a:t>Be</a:t>
            </a:r>
            <a:r>
              <a:rPr spc="40" dirty="0"/>
              <a:t> </a:t>
            </a:r>
            <a:r>
              <a:rPr spc="-20" dirty="0"/>
              <a:t>Waived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951" y="1448309"/>
            <a:ext cx="7192009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  <a:buClrTx/>
            </a:pP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Districts </a:t>
            </a:r>
            <a:r>
              <a:rPr sz="2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 schools </a:t>
            </a:r>
            <a:r>
              <a:rPr sz="2400"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may </a:t>
            </a:r>
            <a:r>
              <a:rPr sz="2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request </a:t>
            </a:r>
            <a:r>
              <a:rPr sz="2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variance waiver </a:t>
            </a:r>
            <a:r>
              <a:rPr sz="2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2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following </a:t>
            </a:r>
            <a:r>
              <a:rPr sz="2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</a:t>
            </a:r>
            <a:r>
              <a:rPr sz="2400" kern="1200" spc="-8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requirements: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9951" y="2648711"/>
            <a:ext cx="38233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Tx/>
            </a:pPr>
            <a:r>
              <a:rPr sz="24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1</a:t>
            </a:r>
            <a:r>
              <a:rPr sz="2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</a:t>
            </a:r>
            <a:r>
              <a:rPr sz="2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Limits on number of</a:t>
            </a:r>
            <a:r>
              <a:rPr sz="2400" kern="1200" spc="-7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courses</a:t>
            </a:r>
            <a:endParaRPr sz="24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6351" y="2648711"/>
            <a:ext cx="16656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Tx/>
            </a:pPr>
            <a:r>
              <a:rPr sz="24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3</a:t>
            </a:r>
            <a:r>
              <a:rPr sz="2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  <a:r>
              <a:rPr sz="2400" kern="1200" spc="-7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Instruction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 descr="Minimum In-Person or Synchronous Instruction 20%"/>
          <p:cNvSpPr/>
          <p:nvPr/>
        </p:nvSpPr>
        <p:spPr>
          <a:xfrm>
            <a:off x="7628383" y="3509010"/>
            <a:ext cx="1343405" cy="1312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 descr="Graph displaying minimum percentage of in-person synchronous instruction."/>
          <p:cNvSpPr/>
          <p:nvPr/>
        </p:nvSpPr>
        <p:spPr>
          <a:xfrm>
            <a:off x="7696200" y="3478529"/>
            <a:ext cx="2482596" cy="254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 descr="Minimum in-person or synchronous instruction is 20%."/>
          <p:cNvSpPr/>
          <p:nvPr/>
        </p:nvSpPr>
        <p:spPr>
          <a:xfrm>
            <a:off x="7705429" y="3585571"/>
            <a:ext cx="1189355" cy="1159510"/>
          </a:xfrm>
          <a:custGeom>
            <a:avLst/>
            <a:gdLst/>
            <a:ahLst/>
            <a:cxnLst/>
            <a:rect l="l" t="t" r="r" b="b"/>
            <a:pathLst>
              <a:path w="1189354" h="1159510">
                <a:moveTo>
                  <a:pt x="782541" y="0"/>
                </a:moveTo>
                <a:lnTo>
                  <a:pt x="736217" y="17956"/>
                </a:lnTo>
                <a:lnTo>
                  <a:pt x="690979" y="37685"/>
                </a:lnTo>
                <a:lnTo>
                  <a:pt x="646859" y="59136"/>
                </a:lnTo>
                <a:lnTo>
                  <a:pt x="603891" y="82261"/>
                </a:lnTo>
                <a:lnTo>
                  <a:pt x="562108" y="107011"/>
                </a:lnTo>
                <a:lnTo>
                  <a:pt x="521544" y="133335"/>
                </a:lnTo>
                <a:lnTo>
                  <a:pt x="482232" y="161185"/>
                </a:lnTo>
                <a:lnTo>
                  <a:pt x="444204" y="190511"/>
                </a:lnTo>
                <a:lnTo>
                  <a:pt x="407495" y="221264"/>
                </a:lnTo>
                <a:lnTo>
                  <a:pt x="372137" y="253396"/>
                </a:lnTo>
                <a:lnTo>
                  <a:pt x="338164" y="286855"/>
                </a:lnTo>
                <a:lnTo>
                  <a:pt x="305609" y="321594"/>
                </a:lnTo>
                <a:lnTo>
                  <a:pt x="274506" y="357563"/>
                </a:lnTo>
                <a:lnTo>
                  <a:pt x="244886" y="394712"/>
                </a:lnTo>
                <a:lnTo>
                  <a:pt x="216785" y="432993"/>
                </a:lnTo>
                <a:lnTo>
                  <a:pt x="190234" y="472355"/>
                </a:lnTo>
                <a:lnTo>
                  <a:pt x="165268" y="512751"/>
                </a:lnTo>
                <a:lnTo>
                  <a:pt x="141919" y="554129"/>
                </a:lnTo>
                <a:lnTo>
                  <a:pt x="120220" y="596442"/>
                </a:lnTo>
                <a:lnTo>
                  <a:pt x="100206" y="639640"/>
                </a:lnTo>
                <a:lnTo>
                  <a:pt x="81909" y="683673"/>
                </a:lnTo>
                <a:lnTo>
                  <a:pt x="65363" y="728493"/>
                </a:lnTo>
                <a:lnTo>
                  <a:pt x="50600" y="774049"/>
                </a:lnTo>
                <a:lnTo>
                  <a:pt x="37655" y="820293"/>
                </a:lnTo>
                <a:lnTo>
                  <a:pt x="26559" y="867176"/>
                </a:lnTo>
                <a:lnTo>
                  <a:pt x="17347" y="914647"/>
                </a:lnTo>
                <a:lnTo>
                  <a:pt x="10052" y="962659"/>
                </a:lnTo>
                <a:lnTo>
                  <a:pt x="4707" y="1011160"/>
                </a:lnTo>
                <a:lnTo>
                  <a:pt x="1345" y="1060103"/>
                </a:lnTo>
                <a:lnTo>
                  <a:pt x="0" y="1109438"/>
                </a:lnTo>
                <a:lnTo>
                  <a:pt x="704" y="1159116"/>
                </a:lnTo>
                <a:lnTo>
                  <a:pt x="1189322" y="1117612"/>
                </a:lnTo>
                <a:lnTo>
                  <a:pt x="782541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 descr="Graph displaying minimum in-person synchronous instruction."/>
          <p:cNvSpPr/>
          <p:nvPr/>
        </p:nvSpPr>
        <p:spPr>
          <a:xfrm>
            <a:off x="7787138" y="3555409"/>
            <a:ext cx="2378710" cy="2379345"/>
          </a:xfrm>
          <a:custGeom>
            <a:avLst/>
            <a:gdLst/>
            <a:ahLst/>
            <a:cxnLst/>
            <a:rect l="l" t="t" r="r" b="b"/>
            <a:pathLst>
              <a:path w="2378709" h="2379345">
                <a:moveTo>
                  <a:pt x="1192214" y="0"/>
                </a:moveTo>
                <a:lnTo>
                  <a:pt x="1146717" y="735"/>
                </a:lnTo>
                <a:lnTo>
                  <a:pt x="1101089" y="3237"/>
                </a:lnTo>
                <a:lnTo>
                  <a:pt x="1055375" y="7530"/>
                </a:lnTo>
                <a:lnTo>
                  <a:pt x="1009620" y="13632"/>
                </a:lnTo>
                <a:lnTo>
                  <a:pt x="963871" y="21567"/>
                </a:lnTo>
                <a:lnTo>
                  <a:pt x="918173" y="31354"/>
                </a:lnTo>
                <a:lnTo>
                  <a:pt x="872571" y="43015"/>
                </a:lnTo>
                <a:lnTo>
                  <a:pt x="827110" y="56572"/>
                </a:lnTo>
                <a:lnTo>
                  <a:pt x="781837" y="72045"/>
                </a:lnTo>
                <a:lnTo>
                  <a:pt x="1188618" y="1189658"/>
                </a:lnTo>
                <a:lnTo>
                  <a:pt x="0" y="1231161"/>
                </a:lnTo>
                <a:lnTo>
                  <a:pt x="3064" y="1284513"/>
                </a:lnTo>
                <a:lnTo>
                  <a:pt x="8515" y="1337607"/>
                </a:lnTo>
                <a:lnTo>
                  <a:pt x="16335" y="1390364"/>
                </a:lnTo>
                <a:lnTo>
                  <a:pt x="26510" y="1442704"/>
                </a:lnTo>
                <a:lnTo>
                  <a:pt x="39023" y="1494550"/>
                </a:lnTo>
                <a:lnTo>
                  <a:pt x="53860" y="1545821"/>
                </a:lnTo>
                <a:lnTo>
                  <a:pt x="71005" y="1596439"/>
                </a:lnTo>
                <a:lnTo>
                  <a:pt x="88253" y="1641066"/>
                </a:lnTo>
                <a:lnTo>
                  <a:pt x="107089" y="1684605"/>
                </a:lnTo>
                <a:lnTo>
                  <a:pt x="127468" y="1727034"/>
                </a:lnTo>
                <a:lnTo>
                  <a:pt x="149344" y="1768332"/>
                </a:lnTo>
                <a:lnTo>
                  <a:pt x="172673" y="1808478"/>
                </a:lnTo>
                <a:lnTo>
                  <a:pt x="197408" y="1847450"/>
                </a:lnTo>
                <a:lnTo>
                  <a:pt x="223505" y="1885228"/>
                </a:lnTo>
                <a:lnTo>
                  <a:pt x="250916" y="1921791"/>
                </a:lnTo>
                <a:lnTo>
                  <a:pt x="279598" y="1957116"/>
                </a:lnTo>
                <a:lnTo>
                  <a:pt x="309503" y="1991182"/>
                </a:lnTo>
                <a:lnTo>
                  <a:pt x="340588" y="2023970"/>
                </a:lnTo>
                <a:lnTo>
                  <a:pt x="372806" y="2055456"/>
                </a:lnTo>
                <a:lnTo>
                  <a:pt x="406112" y="2085620"/>
                </a:lnTo>
                <a:lnTo>
                  <a:pt x="440460" y="2114441"/>
                </a:lnTo>
                <a:lnTo>
                  <a:pt x="475804" y="2141898"/>
                </a:lnTo>
                <a:lnTo>
                  <a:pt x="512100" y="2167969"/>
                </a:lnTo>
                <a:lnTo>
                  <a:pt x="549301" y="2192633"/>
                </a:lnTo>
                <a:lnTo>
                  <a:pt x="587362" y="2215869"/>
                </a:lnTo>
                <a:lnTo>
                  <a:pt x="626238" y="2237655"/>
                </a:lnTo>
                <a:lnTo>
                  <a:pt x="665882" y="2257971"/>
                </a:lnTo>
                <a:lnTo>
                  <a:pt x="706251" y="2276794"/>
                </a:lnTo>
                <a:lnTo>
                  <a:pt x="747296" y="2294105"/>
                </a:lnTo>
                <a:lnTo>
                  <a:pt x="788975" y="2309881"/>
                </a:lnTo>
                <a:lnTo>
                  <a:pt x="831240" y="2324102"/>
                </a:lnTo>
                <a:lnTo>
                  <a:pt x="874046" y="2336746"/>
                </a:lnTo>
                <a:lnTo>
                  <a:pt x="917348" y="2347792"/>
                </a:lnTo>
                <a:lnTo>
                  <a:pt x="961100" y="2357218"/>
                </a:lnTo>
                <a:lnTo>
                  <a:pt x="1005257" y="2365004"/>
                </a:lnTo>
                <a:lnTo>
                  <a:pt x="1049773" y="2371128"/>
                </a:lnTo>
                <a:lnTo>
                  <a:pt x="1094603" y="2375569"/>
                </a:lnTo>
                <a:lnTo>
                  <a:pt x="1139700" y="2378306"/>
                </a:lnTo>
                <a:lnTo>
                  <a:pt x="1185021" y="2379318"/>
                </a:lnTo>
                <a:lnTo>
                  <a:pt x="1230518" y="2378582"/>
                </a:lnTo>
                <a:lnTo>
                  <a:pt x="1276146" y="2376079"/>
                </a:lnTo>
                <a:lnTo>
                  <a:pt x="1321860" y="2371787"/>
                </a:lnTo>
                <a:lnTo>
                  <a:pt x="1367615" y="2365684"/>
                </a:lnTo>
                <a:lnTo>
                  <a:pt x="1413364" y="2357750"/>
                </a:lnTo>
                <a:lnTo>
                  <a:pt x="1459063" y="2347962"/>
                </a:lnTo>
                <a:lnTo>
                  <a:pt x="1504665" y="2336301"/>
                </a:lnTo>
                <a:lnTo>
                  <a:pt x="1550126" y="2322744"/>
                </a:lnTo>
                <a:lnTo>
                  <a:pt x="1595399" y="2307271"/>
                </a:lnTo>
                <a:lnTo>
                  <a:pt x="1640025" y="2290023"/>
                </a:lnTo>
                <a:lnTo>
                  <a:pt x="1683563" y="2271187"/>
                </a:lnTo>
                <a:lnTo>
                  <a:pt x="1725991" y="2250808"/>
                </a:lnTo>
                <a:lnTo>
                  <a:pt x="1767289" y="2228931"/>
                </a:lnTo>
                <a:lnTo>
                  <a:pt x="1807434" y="2205603"/>
                </a:lnTo>
                <a:lnTo>
                  <a:pt x="1846406" y="2180867"/>
                </a:lnTo>
                <a:lnTo>
                  <a:pt x="1884183" y="2154771"/>
                </a:lnTo>
                <a:lnTo>
                  <a:pt x="1920745" y="2127360"/>
                </a:lnTo>
                <a:lnTo>
                  <a:pt x="1956069" y="2098678"/>
                </a:lnTo>
                <a:lnTo>
                  <a:pt x="1990135" y="2068772"/>
                </a:lnTo>
                <a:lnTo>
                  <a:pt x="2022922" y="2037688"/>
                </a:lnTo>
                <a:lnTo>
                  <a:pt x="2054408" y="2005470"/>
                </a:lnTo>
                <a:lnTo>
                  <a:pt x="2084572" y="1972164"/>
                </a:lnTo>
                <a:lnTo>
                  <a:pt x="2113393" y="1937816"/>
                </a:lnTo>
                <a:lnTo>
                  <a:pt x="2140849" y="1902472"/>
                </a:lnTo>
                <a:lnTo>
                  <a:pt x="2166920" y="1866176"/>
                </a:lnTo>
                <a:lnTo>
                  <a:pt x="2191584" y="1828975"/>
                </a:lnTo>
                <a:lnTo>
                  <a:pt x="2214819" y="1790914"/>
                </a:lnTo>
                <a:lnTo>
                  <a:pt x="2236606" y="1752038"/>
                </a:lnTo>
                <a:lnTo>
                  <a:pt x="2256921" y="1712393"/>
                </a:lnTo>
                <a:lnTo>
                  <a:pt x="2275745" y="1672025"/>
                </a:lnTo>
                <a:lnTo>
                  <a:pt x="2293056" y="1630979"/>
                </a:lnTo>
                <a:lnTo>
                  <a:pt x="2308832" y="1589301"/>
                </a:lnTo>
                <a:lnTo>
                  <a:pt x="2323053" y="1547036"/>
                </a:lnTo>
                <a:lnTo>
                  <a:pt x="2335697" y="1504230"/>
                </a:lnTo>
                <a:lnTo>
                  <a:pt x="2346743" y="1460928"/>
                </a:lnTo>
                <a:lnTo>
                  <a:pt x="2356170" y="1417175"/>
                </a:lnTo>
                <a:lnTo>
                  <a:pt x="2363956" y="1373018"/>
                </a:lnTo>
                <a:lnTo>
                  <a:pt x="2370080" y="1328502"/>
                </a:lnTo>
                <a:lnTo>
                  <a:pt x="2374522" y="1283673"/>
                </a:lnTo>
                <a:lnTo>
                  <a:pt x="2377259" y="1238575"/>
                </a:lnTo>
                <a:lnTo>
                  <a:pt x="2378271" y="1193255"/>
                </a:lnTo>
                <a:lnTo>
                  <a:pt x="2377536" y="1147758"/>
                </a:lnTo>
                <a:lnTo>
                  <a:pt x="2375034" y="1102130"/>
                </a:lnTo>
                <a:lnTo>
                  <a:pt x="2370742" y="1056416"/>
                </a:lnTo>
                <a:lnTo>
                  <a:pt x="2364640" y="1010661"/>
                </a:lnTo>
                <a:lnTo>
                  <a:pt x="2356706" y="964912"/>
                </a:lnTo>
                <a:lnTo>
                  <a:pt x="2346920" y="919213"/>
                </a:lnTo>
                <a:lnTo>
                  <a:pt x="2335259" y="873611"/>
                </a:lnTo>
                <a:lnTo>
                  <a:pt x="2321703" y="828150"/>
                </a:lnTo>
                <a:lnTo>
                  <a:pt x="2306231" y="782877"/>
                </a:lnTo>
                <a:lnTo>
                  <a:pt x="2288982" y="738251"/>
                </a:lnTo>
                <a:lnTo>
                  <a:pt x="2270146" y="694713"/>
                </a:lnTo>
                <a:lnTo>
                  <a:pt x="2249766" y="652284"/>
                </a:lnTo>
                <a:lnTo>
                  <a:pt x="2227888" y="610987"/>
                </a:lnTo>
                <a:lnTo>
                  <a:pt x="2204559" y="570841"/>
                </a:lnTo>
                <a:lnTo>
                  <a:pt x="2179823" y="531869"/>
                </a:lnTo>
                <a:lnTo>
                  <a:pt x="2153727" y="494092"/>
                </a:lnTo>
                <a:lnTo>
                  <a:pt x="2126315" y="457530"/>
                </a:lnTo>
                <a:lnTo>
                  <a:pt x="2097633" y="422205"/>
                </a:lnTo>
                <a:lnTo>
                  <a:pt x="2067727" y="388139"/>
                </a:lnTo>
                <a:lnTo>
                  <a:pt x="2036642" y="355352"/>
                </a:lnTo>
                <a:lnTo>
                  <a:pt x="2004424" y="323865"/>
                </a:lnTo>
                <a:lnTo>
                  <a:pt x="1971118" y="293701"/>
                </a:lnTo>
                <a:lnTo>
                  <a:pt x="1936771" y="264880"/>
                </a:lnTo>
                <a:lnTo>
                  <a:pt x="1901426" y="237423"/>
                </a:lnTo>
                <a:lnTo>
                  <a:pt x="1865131" y="211352"/>
                </a:lnTo>
                <a:lnTo>
                  <a:pt x="1827930" y="186688"/>
                </a:lnTo>
                <a:lnTo>
                  <a:pt x="1789868" y="163452"/>
                </a:lnTo>
                <a:lnTo>
                  <a:pt x="1750993" y="141666"/>
                </a:lnTo>
                <a:lnTo>
                  <a:pt x="1711348" y="121350"/>
                </a:lnTo>
                <a:lnTo>
                  <a:pt x="1670981" y="102526"/>
                </a:lnTo>
                <a:lnTo>
                  <a:pt x="1629935" y="85215"/>
                </a:lnTo>
                <a:lnTo>
                  <a:pt x="1588257" y="69439"/>
                </a:lnTo>
                <a:lnTo>
                  <a:pt x="1545992" y="55218"/>
                </a:lnTo>
                <a:lnTo>
                  <a:pt x="1503186" y="42573"/>
                </a:lnTo>
                <a:lnTo>
                  <a:pt x="1459884" y="31527"/>
                </a:lnTo>
                <a:lnTo>
                  <a:pt x="1416132" y="22101"/>
                </a:lnTo>
                <a:lnTo>
                  <a:pt x="1371976" y="14314"/>
                </a:lnTo>
                <a:lnTo>
                  <a:pt x="1327460" y="8190"/>
                </a:lnTo>
                <a:lnTo>
                  <a:pt x="1282631" y="3748"/>
                </a:lnTo>
                <a:lnTo>
                  <a:pt x="1237534" y="1011"/>
                </a:lnTo>
                <a:lnTo>
                  <a:pt x="119221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0700" y="3872504"/>
            <a:ext cx="1812289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  <a:buClrTx/>
            </a:pPr>
            <a:r>
              <a:rPr b="1" kern="1200" spc="-5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Minimum </a:t>
            </a:r>
            <a:r>
              <a:rPr b="1" kern="1200" spc="-10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In-Person </a:t>
            </a:r>
            <a:r>
              <a:rPr b="1" kern="1200" spc="-5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or  </a:t>
            </a:r>
            <a:r>
              <a:rPr b="1" kern="1200" spc="-10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Synchronous</a:t>
            </a:r>
            <a:r>
              <a:rPr b="1" kern="1200" spc="-60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385723"/>
                </a:solidFill>
                <a:latin typeface="Calibri"/>
                <a:ea typeface="+mn-ea"/>
                <a:cs typeface="Calibri"/>
              </a:rPr>
              <a:t>Instruction  20%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 descr="Maximum blended or supplemental courses totals 40% or 2 semester courses."/>
          <p:cNvSpPr/>
          <p:nvPr/>
        </p:nvSpPr>
        <p:spPr>
          <a:xfrm>
            <a:off x="2151006" y="3452220"/>
            <a:ext cx="3202685" cy="237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5811" y="6497947"/>
            <a:ext cx="231775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buClrTx/>
            </a:pPr>
            <a:r>
              <a:rPr sz="1600" kern="1200" spc="-5" dirty="0">
                <a:solidFill>
                  <a:srgbClr val="808080"/>
                </a:solidFill>
                <a:latin typeface="Calibri"/>
                <a:ea typeface="+mn-ea"/>
                <a:cs typeface="Calibri"/>
              </a:rPr>
              <a:t>30</a:t>
            </a:r>
            <a:endParaRPr sz="16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F2DC-863A-4AE7-A841-73B059FB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Waiver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24D5-DE20-4AE0-9067-A952B465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Variance Waiver: Smartsheet Form </a:t>
            </a:r>
          </a:p>
          <a:p>
            <a:pPr lvl="1"/>
            <a:r>
              <a:rPr lang="en-US" dirty="0"/>
              <a:t>Due August 31, 2021 </a:t>
            </a:r>
          </a:p>
          <a:p>
            <a:r>
              <a:rPr lang="en-US" dirty="0"/>
              <a:t>Formal Variance Waiver </a:t>
            </a:r>
          </a:p>
          <a:p>
            <a:pPr lvl="1"/>
            <a:r>
              <a:rPr lang="en-US" dirty="0"/>
              <a:t>Due December 17, 2021 </a:t>
            </a:r>
          </a:p>
          <a:p>
            <a:pPr lvl="1"/>
            <a:r>
              <a:rPr lang="en-US" dirty="0"/>
              <a:t>Ask for additional documentation and information</a:t>
            </a:r>
          </a:p>
          <a:p>
            <a:r>
              <a:rPr lang="en-US" dirty="0"/>
              <a:t>All districts and schools who request a variance waiver will receive the waiver.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FFCAC-D695-4D9F-9CA7-78556849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26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0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090D-36DF-4CCB-A518-89700A745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Blended Learning Initiative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50513-CDEB-4B66-8022-6E987563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27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2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D184-BECF-4D68-831A-A25F7A35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 Initiative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CA33-EFEE-4D62-8B26-564F965FE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in instructional models </a:t>
            </a:r>
          </a:p>
          <a:p>
            <a:r>
              <a:rPr lang="en-US" dirty="0"/>
              <a:t>Opportunity to re-look at what works in instruction and seat time/funding requirements </a:t>
            </a:r>
          </a:p>
          <a:p>
            <a:r>
              <a:rPr lang="en-US" dirty="0"/>
              <a:t>Collective Conversation</a:t>
            </a:r>
          </a:p>
          <a:p>
            <a:r>
              <a:rPr lang="en-US" dirty="0"/>
              <a:t>Districts and school leaders are encouraged to participate. </a:t>
            </a:r>
          </a:p>
          <a:p>
            <a:r>
              <a:rPr lang="en-US" dirty="0"/>
              <a:t>Fall 2021-May 2022 </a:t>
            </a:r>
          </a:p>
          <a:p>
            <a:r>
              <a:rPr lang="en-US" dirty="0"/>
              <a:t>Contact </a:t>
            </a:r>
            <a:r>
              <a:rPr lang="en-US" dirty="0">
                <a:hlinkClick r:id="rId2"/>
              </a:rPr>
              <a:t>matson_r@cde.state.co.us</a:t>
            </a:r>
            <a:r>
              <a:rPr lang="en-US" dirty="0"/>
              <a:t> to join the Blended Learning Initiative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841CA-38D7-403A-9E98-4503BA59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28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73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BF12-92EE-4BAD-82E0-40235719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4E0E-E16E-47F4-AE98-6AD5E569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Auditing Office Recorded Webinars: </a:t>
            </a:r>
            <a:r>
              <a:rPr lang="en-US" dirty="0">
                <a:hlinkClick r:id="rId2"/>
              </a:rPr>
              <a:t>https://www.cde.state.co.us/cdefinance/auditunit_trainings</a:t>
            </a:r>
            <a:r>
              <a:rPr lang="en-US" dirty="0"/>
              <a:t> </a:t>
            </a:r>
          </a:p>
          <a:p>
            <a:r>
              <a:rPr lang="en-US" dirty="0"/>
              <a:t>Guidance Location: </a:t>
            </a:r>
            <a:r>
              <a:rPr lang="en-US" dirty="0">
                <a:hlinkClick r:id="rId3"/>
              </a:rPr>
              <a:t>https://www.cde.state.co.us/cdefinance/auditunit_pupilcount</a:t>
            </a:r>
            <a:r>
              <a:rPr lang="en-US" dirty="0"/>
              <a:t> </a:t>
            </a:r>
          </a:p>
          <a:p>
            <a:r>
              <a:rPr lang="en-US" dirty="0"/>
              <a:t>Blended Learning Initiative: </a:t>
            </a:r>
            <a:r>
              <a:rPr lang="en-US" dirty="0">
                <a:hlinkClick r:id="rId4"/>
              </a:rPr>
              <a:t>https://www.cde.state.co.us/onlinelearning/blendedlearninginitiative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A7F6-F9FD-40D5-9295-53F0C274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29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ESSER Office Hours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u="sng" dirty="0"/>
              <a:t>Topics</a:t>
            </a:r>
          </a:p>
          <a:p>
            <a:pPr indent="-342900">
              <a:spcBef>
                <a:spcPts val="0"/>
              </a:spcBef>
            </a:pPr>
            <a:r>
              <a:rPr lang="en-US" sz="2400" dirty="0"/>
              <a:t>Updates and Reminders</a:t>
            </a:r>
          </a:p>
          <a:p>
            <a:pPr indent="-342900">
              <a:spcBef>
                <a:spcPts val="0"/>
              </a:spcBef>
            </a:pPr>
            <a:r>
              <a:rPr lang="en-US" sz="2400" dirty="0"/>
              <a:t>100% Remote Learning Guidance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AEEB-575E-4733-93F3-398A5D00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97BE-90DB-4C5C-8ADC-482447BB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and Blended Learning Office </a:t>
            </a:r>
          </a:p>
          <a:p>
            <a:pPr lvl="1"/>
            <a:r>
              <a:rPr lang="en-US" dirty="0"/>
              <a:t>Renee Martinez </a:t>
            </a:r>
          </a:p>
          <a:p>
            <a:pPr lvl="2"/>
            <a:r>
              <a:rPr lang="en-US" dirty="0">
                <a:hlinkClick r:id="rId2"/>
              </a:rPr>
              <a:t>Martinez_r@cde.state.co.us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Rachel Matson </a:t>
            </a:r>
          </a:p>
          <a:p>
            <a:pPr lvl="2"/>
            <a:r>
              <a:rPr lang="en-US" dirty="0">
                <a:hlinkClick r:id="rId3"/>
              </a:rPr>
              <a:t>Matson_r@cde.state.co.us</a:t>
            </a:r>
            <a:endParaRPr lang="en-US" dirty="0"/>
          </a:p>
          <a:p>
            <a:r>
              <a:rPr lang="en-US" dirty="0"/>
              <a:t>School Auditing Office </a:t>
            </a:r>
          </a:p>
          <a:p>
            <a:pPr lvl="1"/>
            <a:r>
              <a:rPr lang="en-US" dirty="0"/>
              <a:t>Rebecca McRee </a:t>
            </a:r>
          </a:p>
          <a:p>
            <a:pPr lvl="2"/>
            <a:r>
              <a:rPr lang="en-US" dirty="0">
                <a:hlinkClick r:id="rId4"/>
              </a:rPr>
              <a:t>Mcree_r@cde.state.co.us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Kate Bartlett </a:t>
            </a:r>
          </a:p>
          <a:p>
            <a:pPr lvl="2"/>
            <a:r>
              <a:rPr lang="en-US" dirty="0">
                <a:hlinkClick r:id="rId5"/>
              </a:rPr>
              <a:t>Barlett_k@cde.state.co.us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B5F20-E3F3-4CDF-9B2E-AFF3744A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30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38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934C0-1A0C-4A5D-97EF-FFD74F9F2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722" y="640080"/>
            <a:ext cx="5170932" cy="35661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5700">
                <a:solidFill>
                  <a:schemeClr val="tx1"/>
                </a:solidFill>
                <a:latin typeface="+mj-lt"/>
              </a:rPr>
              <a:t>Questions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40255957-84B8-49ED-847A-B0C6A9784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8" r="13396"/>
          <a:stretch/>
        </p:blipFill>
        <p:spPr>
          <a:xfrm>
            <a:off x="1524020" y="10"/>
            <a:ext cx="3037334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4722" y="4409267"/>
            <a:ext cx="3182112" cy="18288"/>
          </a:xfrm>
          <a:custGeom>
            <a:avLst/>
            <a:gdLst>
              <a:gd name="connsiteX0" fmla="*/ 0 w 3182112"/>
              <a:gd name="connsiteY0" fmla="*/ 0 h 18288"/>
              <a:gd name="connsiteX1" fmla="*/ 636422 w 3182112"/>
              <a:gd name="connsiteY1" fmla="*/ 0 h 18288"/>
              <a:gd name="connsiteX2" fmla="*/ 1241024 w 3182112"/>
              <a:gd name="connsiteY2" fmla="*/ 0 h 18288"/>
              <a:gd name="connsiteX3" fmla="*/ 1845625 w 3182112"/>
              <a:gd name="connsiteY3" fmla="*/ 0 h 18288"/>
              <a:gd name="connsiteX4" fmla="*/ 2545690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45690 w 3182112"/>
              <a:gd name="connsiteY7" fmla="*/ 18288 h 18288"/>
              <a:gd name="connsiteX8" fmla="*/ 2004731 w 3182112"/>
              <a:gd name="connsiteY8" fmla="*/ 18288 h 18288"/>
              <a:gd name="connsiteX9" fmla="*/ 1400129 w 3182112"/>
              <a:gd name="connsiteY9" fmla="*/ 18288 h 18288"/>
              <a:gd name="connsiteX10" fmla="*/ 795528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  <a:gd name="connsiteX0" fmla="*/ 0 w 3182112"/>
              <a:gd name="connsiteY0" fmla="*/ 0 h 18288"/>
              <a:gd name="connsiteX1" fmla="*/ 572780 w 3182112"/>
              <a:gd name="connsiteY1" fmla="*/ 0 h 18288"/>
              <a:gd name="connsiteX2" fmla="*/ 1272845 w 3182112"/>
              <a:gd name="connsiteY2" fmla="*/ 0 h 18288"/>
              <a:gd name="connsiteX3" fmla="*/ 1813804 w 3182112"/>
              <a:gd name="connsiteY3" fmla="*/ 0 h 18288"/>
              <a:gd name="connsiteX4" fmla="*/ 2354763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77511 w 3182112"/>
              <a:gd name="connsiteY7" fmla="*/ 18288 h 18288"/>
              <a:gd name="connsiteX8" fmla="*/ 1972909 w 3182112"/>
              <a:gd name="connsiteY8" fmla="*/ 18288 h 18288"/>
              <a:gd name="connsiteX9" fmla="*/ 1368308 w 3182112"/>
              <a:gd name="connsiteY9" fmla="*/ 18288 h 18288"/>
              <a:gd name="connsiteX10" fmla="*/ 668244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18288" fill="none" extrusionOk="0">
                <a:moveTo>
                  <a:pt x="0" y="0"/>
                </a:moveTo>
                <a:cubicBezTo>
                  <a:pt x="167097" y="-35215"/>
                  <a:pt x="386995" y="-47353"/>
                  <a:pt x="636422" y="0"/>
                </a:cubicBezTo>
                <a:cubicBezTo>
                  <a:pt x="915721" y="14911"/>
                  <a:pt x="978814" y="-9181"/>
                  <a:pt x="1241024" y="0"/>
                </a:cubicBezTo>
                <a:cubicBezTo>
                  <a:pt x="1523940" y="31894"/>
                  <a:pt x="1606328" y="-11705"/>
                  <a:pt x="1845625" y="0"/>
                </a:cubicBezTo>
                <a:cubicBezTo>
                  <a:pt x="2102898" y="-3011"/>
                  <a:pt x="2397984" y="13955"/>
                  <a:pt x="2545690" y="0"/>
                </a:cubicBezTo>
                <a:cubicBezTo>
                  <a:pt x="2705364" y="3313"/>
                  <a:pt x="2935432" y="4386"/>
                  <a:pt x="3182112" y="0"/>
                </a:cubicBezTo>
                <a:cubicBezTo>
                  <a:pt x="3181470" y="7828"/>
                  <a:pt x="3181789" y="10025"/>
                  <a:pt x="3182112" y="18288"/>
                </a:cubicBezTo>
                <a:cubicBezTo>
                  <a:pt x="2885361" y="29807"/>
                  <a:pt x="2846304" y="22960"/>
                  <a:pt x="2545690" y="18288"/>
                </a:cubicBezTo>
                <a:cubicBezTo>
                  <a:pt x="2296262" y="32454"/>
                  <a:pt x="2267101" y="-2532"/>
                  <a:pt x="2004731" y="18288"/>
                </a:cubicBezTo>
                <a:cubicBezTo>
                  <a:pt x="1806517" y="20412"/>
                  <a:pt x="1671861" y="-28431"/>
                  <a:pt x="1400129" y="18288"/>
                </a:cubicBezTo>
                <a:cubicBezTo>
                  <a:pt x="1147502" y="47781"/>
                  <a:pt x="1063563" y="20586"/>
                  <a:pt x="795528" y="18288"/>
                </a:cubicBezTo>
                <a:cubicBezTo>
                  <a:pt x="531348" y="19059"/>
                  <a:pt x="307978" y="738"/>
                  <a:pt x="0" y="18288"/>
                </a:cubicBezTo>
                <a:cubicBezTo>
                  <a:pt x="222" y="11591"/>
                  <a:pt x="-26" y="3279"/>
                  <a:pt x="0" y="0"/>
                </a:cubicBezTo>
                <a:close/>
              </a:path>
              <a:path w="3182112" h="18288" stroke="0" extrusionOk="0">
                <a:moveTo>
                  <a:pt x="0" y="0"/>
                </a:moveTo>
                <a:cubicBezTo>
                  <a:pt x="224974" y="-3076"/>
                  <a:pt x="336129" y="12250"/>
                  <a:pt x="572780" y="0"/>
                </a:cubicBezTo>
                <a:cubicBezTo>
                  <a:pt x="802270" y="-6413"/>
                  <a:pt x="1081077" y="-35613"/>
                  <a:pt x="1272845" y="0"/>
                </a:cubicBezTo>
                <a:cubicBezTo>
                  <a:pt x="1483194" y="13818"/>
                  <a:pt x="1709890" y="10279"/>
                  <a:pt x="1813804" y="0"/>
                </a:cubicBezTo>
                <a:cubicBezTo>
                  <a:pt x="1932692" y="-21191"/>
                  <a:pt x="2099661" y="51120"/>
                  <a:pt x="2354763" y="0"/>
                </a:cubicBezTo>
                <a:cubicBezTo>
                  <a:pt x="2613656" y="-59585"/>
                  <a:pt x="2864372" y="-2700"/>
                  <a:pt x="3182112" y="0"/>
                </a:cubicBezTo>
                <a:cubicBezTo>
                  <a:pt x="3182760" y="4436"/>
                  <a:pt x="3182087" y="11325"/>
                  <a:pt x="3182112" y="18288"/>
                </a:cubicBezTo>
                <a:cubicBezTo>
                  <a:pt x="2942487" y="15072"/>
                  <a:pt x="2716398" y="15122"/>
                  <a:pt x="2577511" y="18288"/>
                </a:cubicBezTo>
                <a:cubicBezTo>
                  <a:pt x="2427349" y="9546"/>
                  <a:pt x="2116759" y="23913"/>
                  <a:pt x="1972909" y="18288"/>
                </a:cubicBezTo>
                <a:cubicBezTo>
                  <a:pt x="1839235" y="-6881"/>
                  <a:pt x="1610337" y="-8822"/>
                  <a:pt x="1368308" y="18288"/>
                </a:cubicBezTo>
                <a:cubicBezTo>
                  <a:pt x="1126976" y="-6301"/>
                  <a:pt x="974871" y="-298"/>
                  <a:pt x="668244" y="18288"/>
                </a:cubicBezTo>
                <a:cubicBezTo>
                  <a:pt x="348457" y="18152"/>
                  <a:pt x="256623" y="10126"/>
                  <a:pt x="0" y="18288"/>
                </a:cubicBezTo>
                <a:cubicBezTo>
                  <a:pt x="-163" y="14471"/>
                  <a:pt x="-775" y="4083"/>
                  <a:pt x="0" y="0"/>
                </a:cubicBezTo>
                <a:close/>
              </a:path>
              <a:path w="3182112" h="18288" fill="none" stroke="0" extrusionOk="0">
                <a:moveTo>
                  <a:pt x="0" y="0"/>
                </a:moveTo>
                <a:cubicBezTo>
                  <a:pt x="172613" y="-24909"/>
                  <a:pt x="357564" y="-7371"/>
                  <a:pt x="636422" y="0"/>
                </a:cubicBezTo>
                <a:cubicBezTo>
                  <a:pt x="914248" y="21219"/>
                  <a:pt x="954289" y="-16703"/>
                  <a:pt x="1241024" y="0"/>
                </a:cubicBezTo>
                <a:cubicBezTo>
                  <a:pt x="1510135" y="4876"/>
                  <a:pt x="1604042" y="8738"/>
                  <a:pt x="1845625" y="0"/>
                </a:cubicBezTo>
                <a:cubicBezTo>
                  <a:pt x="2080119" y="20374"/>
                  <a:pt x="2361338" y="20926"/>
                  <a:pt x="2545690" y="0"/>
                </a:cubicBezTo>
                <a:cubicBezTo>
                  <a:pt x="2688348" y="-15245"/>
                  <a:pt x="2879596" y="10087"/>
                  <a:pt x="3182112" y="0"/>
                </a:cubicBezTo>
                <a:cubicBezTo>
                  <a:pt x="3182086" y="7514"/>
                  <a:pt x="3181581" y="9795"/>
                  <a:pt x="3182112" y="18288"/>
                </a:cubicBezTo>
                <a:cubicBezTo>
                  <a:pt x="2874389" y="40084"/>
                  <a:pt x="2836312" y="17807"/>
                  <a:pt x="2545690" y="18288"/>
                </a:cubicBezTo>
                <a:cubicBezTo>
                  <a:pt x="2277674" y="-8094"/>
                  <a:pt x="2165305" y="22724"/>
                  <a:pt x="2004731" y="18288"/>
                </a:cubicBezTo>
                <a:cubicBezTo>
                  <a:pt x="1902847" y="2684"/>
                  <a:pt x="1683658" y="-5219"/>
                  <a:pt x="1400129" y="18288"/>
                </a:cubicBezTo>
                <a:cubicBezTo>
                  <a:pt x="1159937" y="27236"/>
                  <a:pt x="1072890" y="15738"/>
                  <a:pt x="795528" y="18288"/>
                </a:cubicBezTo>
                <a:cubicBezTo>
                  <a:pt x="525743" y="26738"/>
                  <a:pt x="338536" y="-12609"/>
                  <a:pt x="0" y="18288"/>
                </a:cubicBezTo>
                <a:cubicBezTo>
                  <a:pt x="-288" y="12007"/>
                  <a:pt x="-714" y="41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182112"/>
                      <a:gd name="connsiteY0" fmla="*/ 0 h 18288"/>
                      <a:gd name="connsiteX1" fmla="*/ 636422 w 3182112"/>
                      <a:gd name="connsiteY1" fmla="*/ 0 h 18288"/>
                      <a:gd name="connsiteX2" fmla="*/ 1241024 w 3182112"/>
                      <a:gd name="connsiteY2" fmla="*/ 0 h 18288"/>
                      <a:gd name="connsiteX3" fmla="*/ 1845625 w 3182112"/>
                      <a:gd name="connsiteY3" fmla="*/ 0 h 18288"/>
                      <a:gd name="connsiteX4" fmla="*/ 2545690 w 3182112"/>
                      <a:gd name="connsiteY4" fmla="*/ 0 h 18288"/>
                      <a:gd name="connsiteX5" fmla="*/ 3182112 w 3182112"/>
                      <a:gd name="connsiteY5" fmla="*/ 0 h 18288"/>
                      <a:gd name="connsiteX6" fmla="*/ 3182112 w 3182112"/>
                      <a:gd name="connsiteY6" fmla="*/ 18288 h 18288"/>
                      <a:gd name="connsiteX7" fmla="*/ 2545690 w 3182112"/>
                      <a:gd name="connsiteY7" fmla="*/ 18288 h 18288"/>
                      <a:gd name="connsiteX8" fmla="*/ 2004731 w 3182112"/>
                      <a:gd name="connsiteY8" fmla="*/ 18288 h 18288"/>
                      <a:gd name="connsiteX9" fmla="*/ 1400129 w 3182112"/>
                      <a:gd name="connsiteY9" fmla="*/ 18288 h 18288"/>
                      <a:gd name="connsiteX10" fmla="*/ 795528 w 3182112"/>
                      <a:gd name="connsiteY10" fmla="*/ 18288 h 18288"/>
                      <a:gd name="connsiteX11" fmla="*/ 0 w 3182112"/>
                      <a:gd name="connsiteY11" fmla="*/ 18288 h 18288"/>
                      <a:gd name="connsiteX12" fmla="*/ 0 w 31821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112" h="18288" fill="none" extrusionOk="0">
                        <a:moveTo>
                          <a:pt x="0" y="0"/>
                        </a:moveTo>
                        <a:cubicBezTo>
                          <a:pt x="149227" y="9811"/>
                          <a:pt x="361579" y="-25608"/>
                          <a:pt x="636422" y="0"/>
                        </a:cubicBezTo>
                        <a:cubicBezTo>
                          <a:pt x="911265" y="25608"/>
                          <a:pt x="969922" y="-15588"/>
                          <a:pt x="1241024" y="0"/>
                        </a:cubicBezTo>
                        <a:cubicBezTo>
                          <a:pt x="1512126" y="15588"/>
                          <a:pt x="1611937" y="-6343"/>
                          <a:pt x="1845625" y="0"/>
                        </a:cubicBezTo>
                        <a:cubicBezTo>
                          <a:pt x="2079313" y="6343"/>
                          <a:pt x="2390997" y="18445"/>
                          <a:pt x="2545690" y="0"/>
                        </a:cubicBezTo>
                        <a:cubicBezTo>
                          <a:pt x="2700383" y="-18445"/>
                          <a:pt x="2898553" y="-25854"/>
                          <a:pt x="3182112" y="0"/>
                        </a:cubicBezTo>
                        <a:cubicBezTo>
                          <a:pt x="3181678" y="7551"/>
                          <a:pt x="3181645" y="9822"/>
                          <a:pt x="3182112" y="18288"/>
                        </a:cubicBezTo>
                        <a:cubicBezTo>
                          <a:pt x="2882016" y="32512"/>
                          <a:pt x="2839678" y="15853"/>
                          <a:pt x="2545690" y="18288"/>
                        </a:cubicBezTo>
                        <a:cubicBezTo>
                          <a:pt x="2251702" y="20723"/>
                          <a:pt x="2152589" y="14997"/>
                          <a:pt x="2004731" y="18288"/>
                        </a:cubicBezTo>
                        <a:cubicBezTo>
                          <a:pt x="1856873" y="21579"/>
                          <a:pt x="1653555" y="5080"/>
                          <a:pt x="1400129" y="18288"/>
                        </a:cubicBezTo>
                        <a:cubicBezTo>
                          <a:pt x="1146703" y="31496"/>
                          <a:pt x="1067656" y="18189"/>
                          <a:pt x="795528" y="18288"/>
                        </a:cubicBezTo>
                        <a:cubicBezTo>
                          <a:pt x="523400" y="18387"/>
                          <a:pt x="318441" y="1018"/>
                          <a:pt x="0" y="18288"/>
                        </a:cubicBezTo>
                        <a:cubicBezTo>
                          <a:pt x="60" y="11696"/>
                          <a:pt x="66" y="3758"/>
                          <a:pt x="0" y="0"/>
                        </a:cubicBezTo>
                        <a:close/>
                      </a:path>
                      <a:path w="3182112" h="18288" stroke="0" extrusionOk="0">
                        <a:moveTo>
                          <a:pt x="0" y="0"/>
                        </a:moveTo>
                        <a:cubicBezTo>
                          <a:pt x="215562" y="1260"/>
                          <a:pt x="336090" y="6473"/>
                          <a:pt x="572780" y="0"/>
                        </a:cubicBezTo>
                        <a:cubicBezTo>
                          <a:pt x="809470" y="-6473"/>
                          <a:pt x="1080729" y="-23038"/>
                          <a:pt x="1272845" y="0"/>
                        </a:cubicBezTo>
                        <a:cubicBezTo>
                          <a:pt x="1464961" y="23038"/>
                          <a:pt x="1699922" y="1589"/>
                          <a:pt x="1813804" y="0"/>
                        </a:cubicBezTo>
                        <a:cubicBezTo>
                          <a:pt x="1927686" y="-1589"/>
                          <a:pt x="2116547" y="7184"/>
                          <a:pt x="2354763" y="0"/>
                        </a:cubicBezTo>
                        <a:cubicBezTo>
                          <a:pt x="2592979" y="-7184"/>
                          <a:pt x="2863919" y="3952"/>
                          <a:pt x="3182112" y="0"/>
                        </a:cubicBezTo>
                        <a:cubicBezTo>
                          <a:pt x="3182030" y="4406"/>
                          <a:pt x="3182023" y="9982"/>
                          <a:pt x="3182112" y="18288"/>
                        </a:cubicBezTo>
                        <a:cubicBezTo>
                          <a:pt x="2938288" y="16038"/>
                          <a:pt x="2724925" y="29080"/>
                          <a:pt x="2577511" y="18288"/>
                        </a:cubicBezTo>
                        <a:cubicBezTo>
                          <a:pt x="2430097" y="7496"/>
                          <a:pt x="2119926" y="47706"/>
                          <a:pt x="1972909" y="18288"/>
                        </a:cubicBezTo>
                        <a:cubicBezTo>
                          <a:pt x="1825892" y="-11130"/>
                          <a:pt x="1597470" y="43818"/>
                          <a:pt x="1368308" y="18288"/>
                        </a:cubicBezTo>
                        <a:cubicBezTo>
                          <a:pt x="1139146" y="-7242"/>
                          <a:pt x="981628" y="18679"/>
                          <a:pt x="668244" y="18288"/>
                        </a:cubicBezTo>
                        <a:cubicBezTo>
                          <a:pt x="354860" y="17897"/>
                          <a:pt x="259749" y="211"/>
                          <a:pt x="0" y="18288"/>
                        </a:cubicBezTo>
                        <a:cubicBezTo>
                          <a:pt x="189" y="14288"/>
                          <a:pt x="-703" y="37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71A19-5A5B-4165-993C-23F5DC8D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buClrTx/>
              <a:defRPr/>
            </a:pPr>
            <a:fld id="{C479D5F6-EDCB-402A-AC08-4943A1820E8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>
                <a:spcAft>
                  <a:spcPts val="600"/>
                </a:spcAft>
                <a:buClrTx/>
                <a:defRPr/>
              </a:pPr>
              <a:t>31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874-05E7-40B4-A249-A764E2056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179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659307" y="196850"/>
            <a:ext cx="526905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CDE Team Introductions!</a:t>
            </a:r>
            <a:endParaRPr dirty="0"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"/>
            <a:ext cx="1422400" cy="1513840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1661160" y="1281430"/>
            <a:ext cx="8869680" cy="537591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646556"/>
            <a:ext cx="782320" cy="2356484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2519679" y="1905635"/>
            <a:ext cx="7701280" cy="413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buSzPts val="1500"/>
              <a:buNone/>
            </a:pPr>
            <a:r>
              <a:rPr lang="en-US" sz="1600" b="1" u="sng" dirty="0"/>
              <a:t>ESSER/ESEA</a:t>
            </a:r>
            <a:endParaRPr lang="en-US" dirty="0"/>
          </a:p>
          <a:p>
            <a:pPr marL="171450" indent="-171450">
              <a:buSzPts val="1500"/>
            </a:pPr>
            <a:r>
              <a:rPr lang="en-US" sz="1600" dirty="0"/>
              <a:t>Nazie Mohajeri-Nelson, Director of ESEA Office (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DeLilah Collins, Assistant Director of ESEA Office (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Kristin Crumley, ESSER Monitoring &amp; Reporting Specialist (</a:t>
            </a:r>
            <a:r>
              <a:rPr lang="en-US" sz="1600" dirty="0">
                <a:hlinkClick r:id="rId5"/>
              </a:rPr>
              <a:t>Crumley_k@cde.state.co.us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>
                <a:hlinkClick r:id="rId6"/>
              </a:rPr>
              <a:t>ESEA Regional Contacts </a:t>
            </a:r>
            <a:r>
              <a:rPr lang="en-US" sz="1600" dirty="0"/>
              <a:t>assigned to your district</a:t>
            </a:r>
          </a:p>
          <a:p>
            <a:pPr marL="0" indent="0">
              <a:spcBef>
                <a:spcPts val="0"/>
              </a:spcBef>
              <a:buSzPts val="1500"/>
              <a:buNone/>
            </a:pPr>
            <a:endParaRPr lang="en-US" sz="1600" b="1" u="sng" dirty="0"/>
          </a:p>
          <a:p>
            <a:pPr marL="0" indent="0">
              <a:spcBef>
                <a:spcPts val="0"/>
              </a:spcBef>
              <a:buSzPts val="1500"/>
              <a:buNone/>
            </a:pPr>
            <a:r>
              <a:rPr lang="en-US" sz="1600" b="1" u="sng" dirty="0"/>
              <a:t>Fiscal Experts</a:t>
            </a:r>
            <a:endParaRPr sz="2800" dirty="0"/>
          </a:p>
          <a:p>
            <a:pPr marL="171450" indent="-171450">
              <a:buSzPts val="1500"/>
            </a:pPr>
            <a:r>
              <a:rPr lang="en-US" sz="1600" dirty="0"/>
              <a:t>Jennifer Okes, Chief Operating Officer (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600" dirty="0"/>
              <a:t>) </a:t>
            </a:r>
            <a:endParaRPr sz="1600" dirty="0"/>
          </a:p>
          <a:p>
            <a:pPr marL="171450" indent="-171450">
              <a:buSzPts val="1500"/>
            </a:pPr>
            <a:r>
              <a:rPr lang="en-US" sz="1600" dirty="0"/>
              <a:t>Kate Bartlett, Executive Director of School District Operations (</a:t>
            </a:r>
            <a:r>
              <a:rPr lang="en-US" sz="16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Jennifer Austin, Director of Grants Fiscal Management (</a:t>
            </a:r>
            <a:r>
              <a:rPr lang="en-US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Robert Hawkins, Grants Fiscal Analyst (</a:t>
            </a:r>
            <a:r>
              <a:rPr lang="en-US" sz="16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Steven Kaleda, Grants Fiscal Analyst (</a:t>
            </a:r>
            <a:r>
              <a:rPr lang="en-US" sz="16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409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53E-E9A5-4792-8603-D19696066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Updates, Clarifications, and Follow-Ups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C3F38-FE3D-423A-9968-F95A499B1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87AE-F9F3-4462-AB0B-47A65251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84A70-3393-4CA4-A9FB-4189F64D1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has changed requirements again. The Safe In-Person Plans must be reviewed and updated as necessary no later than every 6-months. </a:t>
            </a:r>
          </a:p>
          <a:p>
            <a:pPr lvl="1"/>
            <a:r>
              <a:rPr lang="en-US" dirty="0"/>
              <a:t>Resources on our website are being updated: </a:t>
            </a:r>
            <a:r>
              <a:rPr lang="en-US" dirty="0">
                <a:hlinkClick r:id="rId2"/>
              </a:rPr>
              <a:t>https://www.cde.state.co.us/fedprograms/resourcesandtechnicalassistance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ESSER II applications must be finalized by </a:t>
            </a:r>
            <a:r>
              <a:rPr lang="en-US" b="1" u="sng" dirty="0"/>
              <a:t>September 30, 2021</a:t>
            </a:r>
            <a:r>
              <a:rPr lang="en-US" dirty="0"/>
              <a:t>! Please don’t miss this deadline!!! </a:t>
            </a:r>
          </a:p>
          <a:p>
            <a:endParaRPr lang="en-US" dirty="0"/>
          </a:p>
          <a:p>
            <a:r>
              <a:rPr lang="en-US" dirty="0"/>
              <a:t>August 5, 2021 – Syncplicity training on how to submit monitoring documentation and evidence </a:t>
            </a:r>
          </a:p>
          <a:p>
            <a:pPr lvl="1"/>
            <a:r>
              <a:rPr lang="en-US" dirty="0"/>
              <a:t>Designed for all LEAs</a:t>
            </a:r>
          </a:p>
          <a:p>
            <a:pPr lvl="1"/>
            <a:r>
              <a:rPr lang="en-US" dirty="0"/>
              <a:t>Prioritized for LEAs being monitored in 2021-2022</a:t>
            </a:r>
          </a:p>
          <a:p>
            <a:pPr lvl="2"/>
            <a:r>
              <a:rPr lang="en-US" dirty="0"/>
              <a:t>Federal Programs Monitoring website, including the multi-year monitoring schedule: </a:t>
            </a:r>
            <a:r>
              <a:rPr lang="en-US" dirty="0">
                <a:hlinkClick r:id="rId3"/>
              </a:rPr>
              <a:t>https://www.cde.state.co.us/fedprograms/monit/index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ESEA Monitoring website : </a:t>
            </a:r>
            <a:r>
              <a:rPr lang="en-US" dirty="0">
                <a:hlinkClick r:id="rId4"/>
              </a:rPr>
              <a:t>https://www.cde.state.co.us/fedprograms/universalreview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ESSER Monitoring website: </a:t>
            </a:r>
            <a:r>
              <a:rPr lang="en-US" dirty="0">
                <a:hlinkClick r:id="rId5"/>
              </a:rPr>
              <a:t>https://www.cde.state.co.us/caresact/essermonitor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22B9-B70C-4225-BBC9-3075EA2B93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Remote and Blended/Supplemental Online Learning Guidance for 2021-2022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Online and Blended Learning Office</a:t>
            </a:r>
          </a:p>
          <a:p>
            <a:r>
              <a:rPr lang="en-US" dirty="0"/>
              <a:t>ESEA Office Hours</a:t>
            </a:r>
          </a:p>
          <a:p>
            <a:r>
              <a:rPr lang="en-US" dirty="0"/>
              <a:t>July 29,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6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2" descr="Meeting agenda.">
            <a:extLst>
              <a:ext uri="{FF2B5EF4-FFF2-40B4-BE49-F238E27FC236}">
                <a16:creationId xmlns:a16="http://schemas.microsoft.com/office/drawing/2014/main" id="{7CCE7CD1-37C0-4241-B00D-055C5307E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527025"/>
              </p:ext>
            </p:extLst>
          </p:nvPr>
        </p:nvGraphicFramePr>
        <p:xfrm>
          <a:off x="2152650" y="1463040"/>
          <a:ext cx="7886700" cy="46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7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89DA-7C01-493B-9CBD-F408D87D7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100% Remote Learning Due to COVID-19 Health Concerns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5600D0-54CA-4619-9A45-AD8DB7FD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8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12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2DE-C562-4724-9E00-550FBFA7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87EB-02EA-45C4-8D36-09EEF981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allow districts and schools the ability to provide a 100% remote learning option in a brick-and-mortar school. </a:t>
            </a:r>
          </a:p>
          <a:p>
            <a:r>
              <a:rPr lang="en-US" dirty="0"/>
              <a:t>In direct response to public health and safety concerns associated with the COVID-19 pandemic. </a:t>
            </a:r>
          </a:p>
          <a:p>
            <a:r>
              <a:rPr lang="en-US" dirty="0"/>
              <a:t>This flexibility allows districts to: </a:t>
            </a:r>
          </a:p>
          <a:p>
            <a:pPr lvl="1"/>
            <a:r>
              <a:rPr lang="en-US" dirty="0"/>
              <a:t>Create and implement a 100% remote learning option </a:t>
            </a:r>
          </a:p>
          <a:p>
            <a:pPr lvl="1"/>
            <a:r>
              <a:rPr lang="en-US" dirty="0"/>
              <a:t>Provide a 100% remote learning option by using an existing CDE-approved or recognized online school or program. </a:t>
            </a:r>
          </a:p>
          <a:p>
            <a:r>
              <a:rPr lang="en-US" dirty="0"/>
              <a:t>Assurances for this option are due by </a:t>
            </a:r>
            <a:r>
              <a:rPr lang="en-US" b="1" i="1" dirty="0"/>
              <a:t>August 31,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4AB3A-90DE-47EC-A5FE-2788B598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C479D5F6-EDCB-402A-AC08-4943A1820E8F}" type="slidenum">
              <a:rPr lang="en-US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</a:pPr>
              <a:t>9</a:t>
            </a:fld>
            <a:endParaRPr lang="en-US" kern="12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5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1967</Words>
  <Application>Microsoft Office PowerPoint</Application>
  <PresentationFormat>Widescreen</PresentationFormat>
  <Paragraphs>221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Museo Slab 500</vt:lpstr>
      <vt:lpstr>Times New Roman</vt:lpstr>
      <vt:lpstr>Office Theme</vt:lpstr>
      <vt:lpstr>1_Office Theme</vt:lpstr>
      <vt:lpstr>2_Office Theme</vt:lpstr>
      <vt:lpstr>CDE Office Hours</vt:lpstr>
      <vt:lpstr>CDE Team Introductions!</vt:lpstr>
      <vt:lpstr>ESSER Office Hours</vt:lpstr>
      <vt:lpstr>Updates, Clarifications, and Follow-Ups</vt:lpstr>
      <vt:lpstr>Updates</vt:lpstr>
      <vt:lpstr>Remote and Blended/Supplemental Online Learning Guidance for 2021-2022</vt:lpstr>
      <vt:lpstr>Agenda</vt:lpstr>
      <vt:lpstr>100% Remote Learning Due to COVID-19 Health Concerns</vt:lpstr>
      <vt:lpstr>Purpose</vt:lpstr>
      <vt:lpstr>Disclaimer</vt:lpstr>
      <vt:lpstr>Existing Online Schools and Programs</vt:lpstr>
      <vt:lpstr>Assurances</vt:lpstr>
      <vt:lpstr>Assurances—When are assurances required?</vt:lpstr>
      <vt:lpstr>Assurances - Smartsheet Form</vt:lpstr>
      <vt:lpstr>Audit Documentation Requirements </vt:lpstr>
      <vt:lpstr>Audit Documentation Requirements</vt:lpstr>
      <vt:lpstr>Audit Documentation Requirements Continued</vt:lpstr>
      <vt:lpstr>Blended Learning and Supplemental Online Course Guidance for Brick-and-Mortar Schools for 2021-2022</vt:lpstr>
      <vt:lpstr>Blended Learning and Supplemental Online Courses Guidance Overview</vt:lpstr>
      <vt:lpstr>CLARIFICATION: Blended Learning and Supplemental Online  Courses</vt:lpstr>
      <vt:lpstr>Course Requirements</vt:lpstr>
      <vt:lpstr>Course Requirements Continued</vt:lpstr>
      <vt:lpstr>Variance Waiver to the Blended Learning and Supplemental Online Course Guidance for 2021-22</vt:lpstr>
      <vt:lpstr>Variance Waiver Overview</vt:lpstr>
      <vt:lpstr>Course Requirements That Can Be Waived</vt:lpstr>
      <vt:lpstr>Variance Waiver Process</vt:lpstr>
      <vt:lpstr>Blended Learning Initiative</vt:lpstr>
      <vt:lpstr>Blended Learning Initiative - Overview</vt:lpstr>
      <vt:lpstr>Resources</vt:lpstr>
      <vt:lpstr>Contact Information</vt:lpstr>
      <vt:lpstr>Questions</vt:lpstr>
      <vt:lpstr>Questions?</vt:lpstr>
      <vt:lpstr>CDE Team Introductions!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Owen, Emily</cp:lastModifiedBy>
  <cp:revision>248</cp:revision>
  <dcterms:modified xsi:type="dcterms:W3CDTF">2021-08-11T19:44:33Z</dcterms:modified>
</cp:coreProperties>
</file>