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30"/>
  </p:notesMasterIdLst>
  <p:sldIdLst>
    <p:sldId id="629" r:id="rId2"/>
    <p:sldId id="590" r:id="rId3"/>
    <p:sldId id="257" r:id="rId4"/>
    <p:sldId id="626" r:id="rId5"/>
    <p:sldId id="633" r:id="rId6"/>
    <p:sldId id="589" r:id="rId7"/>
    <p:sldId id="630" r:id="rId8"/>
    <p:sldId id="570" r:id="rId9"/>
    <p:sldId id="631" r:id="rId10"/>
    <p:sldId id="632" r:id="rId11"/>
    <p:sldId id="634" r:id="rId12"/>
    <p:sldId id="635" r:id="rId13"/>
    <p:sldId id="256"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 id="543" r:id="rId27"/>
    <p:sldId id="587" r:id="rId28"/>
    <p:sldId id="625" r:id="rId2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 id="2" name="Moira Blake" initials="MB" lastIdx="1" clrIdx="1">
    <p:extLst>
      <p:ext uri="{19B8F6BF-5375-455C-9EA6-DF929625EA0E}">
        <p15:presenceInfo xmlns:p15="http://schemas.microsoft.com/office/powerpoint/2012/main" userId="S::Blake_M@cde.state.co.us::5c9aae86-a362-44bb-9153-1362f69532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454" autoAdjust="0"/>
  </p:normalViewPr>
  <p:slideViewPr>
    <p:cSldViewPr snapToGrid="0">
      <p:cViewPr varScale="1">
        <p:scale>
          <a:sx n="75" d="100"/>
          <a:sy n="75" d="100"/>
        </p:scale>
        <p:origin x="288"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d8431925ed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d8431925e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df028915e5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df028915e5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dba011539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dba011539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e02de57c5d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e02de57c5d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e02de57c5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e02de57c5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e02de57c5d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e02de57c5d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dba0115393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dba011539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e02de57c5d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e02de57c5d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e02de57c5d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e02de57c5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6484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7369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19484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89120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e02de57c5d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e02de57c5d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da9b35bd54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da9b35bd54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da9b35bd54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da9b35bd5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How many of our “early” identified schools have accessed EASI?</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da9b35bd54_0_1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da9b35bd54_0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41"/>
            <a:ext cx="12192000" cy="2182761"/>
          </a:xfrm>
          <a:prstGeom prst="rect">
            <a:avLst/>
          </a:prstGeom>
          <a:gradFill>
            <a:gsLst>
              <a:gs pos="0">
                <a:schemeClr val="lt1"/>
              </a:gs>
              <a:gs pos="100000">
                <a:srgbClr val="00953A">
                  <a:alpha val="49803"/>
                </a:srgbClr>
              </a:gs>
            </a:gsLst>
            <a:lin ang="5400000" scaled="0"/>
          </a:gradFill>
          <a:ln>
            <a:noFill/>
          </a:ln>
        </p:spPr>
        <p:txBody>
          <a:bodyPr spcFirstLastPara="1" wrap="square" lIns="68569" tIns="34275" rIns="68569" bIns="34275" anchor="ctr" anchorCtr="0">
            <a:noAutofit/>
          </a:bodyPr>
          <a:lstStyle/>
          <a:p>
            <a:pPr marL="0" marR="0" lvl="0" indent="0" algn="ctr" rtl="0">
              <a:spcBef>
                <a:spcPts val="0"/>
              </a:spcBef>
              <a:spcAft>
                <a:spcPts val="0"/>
              </a:spcAft>
              <a:buNone/>
            </a:pPr>
            <a:endParaRPr sz="135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914400" y="3236242"/>
            <a:ext cx="103632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27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914400" y="5073447"/>
            <a:ext cx="103632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2000"/>
              <a:buNone/>
              <a:defRPr sz="1500"/>
            </a:lvl1pPr>
            <a:lvl2pPr lvl="1" algn="ctr">
              <a:lnSpc>
                <a:spcPct val="90000"/>
              </a:lnSpc>
              <a:spcBef>
                <a:spcPts val="375"/>
              </a:spcBef>
              <a:spcAft>
                <a:spcPts val="0"/>
              </a:spcAft>
              <a:buClr>
                <a:schemeClr val="dk1"/>
              </a:buClr>
              <a:buSzPts val="2000"/>
              <a:buNone/>
              <a:defRPr sz="1500"/>
            </a:lvl2pPr>
            <a:lvl3pPr lvl="2" algn="ctr">
              <a:lnSpc>
                <a:spcPct val="90000"/>
              </a:lnSpc>
              <a:spcBef>
                <a:spcPts val="375"/>
              </a:spcBef>
              <a:spcAft>
                <a:spcPts val="0"/>
              </a:spcAft>
              <a:buClr>
                <a:schemeClr val="dk1"/>
              </a:buClr>
              <a:buSzPts val="1800"/>
              <a:buNone/>
              <a:defRPr sz="1350"/>
            </a:lvl3pPr>
            <a:lvl4pPr lvl="3" algn="ctr">
              <a:lnSpc>
                <a:spcPct val="90000"/>
              </a:lnSpc>
              <a:spcBef>
                <a:spcPts val="375"/>
              </a:spcBef>
              <a:spcAft>
                <a:spcPts val="0"/>
              </a:spcAft>
              <a:buClr>
                <a:schemeClr val="dk1"/>
              </a:buClr>
              <a:buSzPts val="1600"/>
              <a:buNone/>
              <a:defRPr sz="1200"/>
            </a:lvl4pPr>
            <a:lvl5pPr lvl="4" algn="ctr">
              <a:lnSpc>
                <a:spcPct val="90000"/>
              </a:lnSpc>
              <a:spcBef>
                <a:spcPts val="375"/>
              </a:spcBef>
              <a:spcAft>
                <a:spcPts val="0"/>
              </a:spcAft>
              <a:buClr>
                <a:schemeClr val="dk1"/>
              </a:buClr>
              <a:buSzPts val="1600"/>
              <a:buNone/>
              <a:defRPr sz="1200"/>
            </a:lvl5pPr>
            <a:lvl6pPr lvl="5" algn="ctr">
              <a:lnSpc>
                <a:spcPct val="90000"/>
              </a:lnSpc>
              <a:spcBef>
                <a:spcPts val="375"/>
              </a:spcBef>
              <a:spcAft>
                <a:spcPts val="0"/>
              </a:spcAft>
              <a:buClr>
                <a:schemeClr val="dk1"/>
              </a:buClr>
              <a:buSzPts val="1600"/>
              <a:buNone/>
              <a:defRPr sz="1200"/>
            </a:lvl6pPr>
            <a:lvl7pPr lvl="6" algn="ctr">
              <a:lnSpc>
                <a:spcPct val="90000"/>
              </a:lnSpc>
              <a:spcBef>
                <a:spcPts val="375"/>
              </a:spcBef>
              <a:spcAft>
                <a:spcPts val="0"/>
              </a:spcAft>
              <a:buClr>
                <a:schemeClr val="dk1"/>
              </a:buClr>
              <a:buSzPts val="1600"/>
              <a:buNone/>
              <a:defRPr sz="1200"/>
            </a:lvl7pPr>
            <a:lvl8pPr lvl="7" algn="ctr">
              <a:lnSpc>
                <a:spcPct val="90000"/>
              </a:lnSpc>
              <a:spcBef>
                <a:spcPts val="375"/>
              </a:spcBef>
              <a:spcAft>
                <a:spcPts val="0"/>
              </a:spcAft>
              <a:buClr>
                <a:schemeClr val="dk1"/>
              </a:buClr>
              <a:buSzPts val="1600"/>
              <a:buNone/>
              <a:defRPr sz="1200"/>
            </a:lvl8pPr>
            <a:lvl9pPr lvl="8" algn="ctr">
              <a:lnSpc>
                <a:spcPct val="90000"/>
              </a:lnSpc>
              <a:spcBef>
                <a:spcPts val="375"/>
              </a:spcBef>
              <a:spcAft>
                <a:spcPts val="0"/>
              </a:spcAft>
              <a:buClr>
                <a:schemeClr val="dk1"/>
              </a:buClr>
              <a:buSzPts val="1600"/>
              <a:buNone/>
              <a:defRPr sz="1200"/>
            </a:lvl9pPr>
          </a:lstStyle>
          <a:p>
            <a:endParaRPr/>
          </a:p>
        </p:txBody>
      </p:sp>
      <p:pic>
        <p:nvPicPr>
          <p:cNvPr id="17" name="Google Shape;17;p2"/>
          <p:cNvPicPr preferRelativeResize="0"/>
          <p:nvPr/>
        </p:nvPicPr>
        <p:blipFill rotWithShape="1">
          <a:blip r:embed="rId2">
            <a:alphaModFix/>
          </a:blip>
          <a:srcRect/>
          <a:stretch/>
        </p:blipFill>
        <p:spPr>
          <a:xfrm>
            <a:off x="4220983" y="632706"/>
            <a:ext cx="3761564" cy="1762730"/>
          </a:xfrm>
          <a:prstGeom prst="rect">
            <a:avLst/>
          </a:prstGeom>
          <a:noFill/>
          <a:ln>
            <a:noFill/>
          </a:ln>
        </p:spPr>
      </p:pic>
      <p:cxnSp>
        <p:nvCxnSpPr>
          <p:cNvPr id="18" name="Google Shape;18;p2"/>
          <p:cNvCxnSpPr/>
          <p:nvPr/>
        </p:nvCxnSpPr>
        <p:spPr>
          <a:xfrm>
            <a:off x="914402" y="2772696"/>
            <a:ext cx="10402529"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b="0" i="0" u="none" strike="noStrike" cap="none">
                <a:solidFill>
                  <a:schemeClr val="lt1"/>
                </a:solidFill>
                <a:latin typeface="Calibri"/>
                <a:ea typeface="Calibri"/>
                <a:cs typeface="Calibri"/>
                <a:sym typeface="Calibri"/>
              </a:defRPr>
            </a:lvl1pPr>
            <a:lvl2pPr marL="0" lvl="1" indent="0" algn="l">
              <a:spcBef>
                <a:spcPts val="0"/>
              </a:spcBef>
              <a:buNone/>
              <a:defRPr sz="1200" b="0" i="0" u="none" strike="noStrike" cap="none">
                <a:solidFill>
                  <a:schemeClr val="lt1"/>
                </a:solidFill>
                <a:latin typeface="Calibri"/>
                <a:ea typeface="Calibri"/>
                <a:cs typeface="Calibri"/>
                <a:sym typeface="Calibri"/>
              </a:defRPr>
            </a:lvl2pPr>
            <a:lvl3pPr marL="0" lvl="2" indent="0" algn="l">
              <a:spcBef>
                <a:spcPts val="0"/>
              </a:spcBef>
              <a:buNone/>
              <a:defRPr sz="1200" b="0" i="0" u="none" strike="noStrike" cap="none">
                <a:solidFill>
                  <a:schemeClr val="lt1"/>
                </a:solidFill>
                <a:latin typeface="Calibri"/>
                <a:ea typeface="Calibri"/>
                <a:cs typeface="Calibri"/>
                <a:sym typeface="Calibri"/>
              </a:defRPr>
            </a:lvl3pPr>
            <a:lvl4pPr marL="0" lvl="3" indent="0" algn="l">
              <a:spcBef>
                <a:spcPts val="0"/>
              </a:spcBef>
              <a:buNone/>
              <a:defRPr sz="1200" b="0" i="0" u="none" strike="noStrike" cap="none">
                <a:solidFill>
                  <a:schemeClr val="lt1"/>
                </a:solidFill>
                <a:latin typeface="Calibri"/>
                <a:ea typeface="Calibri"/>
                <a:cs typeface="Calibri"/>
                <a:sym typeface="Calibri"/>
              </a:defRPr>
            </a:lvl4pPr>
            <a:lvl5pPr marL="0" lvl="4" indent="0" algn="l">
              <a:spcBef>
                <a:spcPts val="0"/>
              </a:spcBef>
              <a:buNone/>
              <a:defRPr sz="1200" b="0" i="0" u="none" strike="noStrike" cap="none">
                <a:solidFill>
                  <a:schemeClr val="lt1"/>
                </a:solidFill>
                <a:latin typeface="Calibri"/>
                <a:ea typeface="Calibri"/>
                <a:cs typeface="Calibri"/>
                <a:sym typeface="Calibri"/>
              </a:defRPr>
            </a:lvl5pPr>
            <a:lvl6pPr marL="0" lvl="5" indent="0" algn="l">
              <a:spcBef>
                <a:spcPts val="0"/>
              </a:spcBef>
              <a:buNone/>
              <a:defRPr sz="1200" b="0" i="0" u="none" strike="noStrike" cap="none">
                <a:solidFill>
                  <a:schemeClr val="lt1"/>
                </a:solidFill>
                <a:latin typeface="Calibri"/>
                <a:ea typeface="Calibri"/>
                <a:cs typeface="Calibri"/>
                <a:sym typeface="Calibri"/>
              </a:defRPr>
            </a:lvl6pPr>
            <a:lvl7pPr marL="0" lvl="6" indent="0" algn="l">
              <a:spcBef>
                <a:spcPts val="0"/>
              </a:spcBef>
              <a:buNone/>
              <a:defRPr sz="1200" b="0" i="0" u="none" strike="noStrike" cap="none">
                <a:solidFill>
                  <a:schemeClr val="lt1"/>
                </a:solidFill>
                <a:latin typeface="Calibri"/>
                <a:ea typeface="Calibri"/>
                <a:cs typeface="Calibri"/>
                <a:sym typeface="Calibri"/>
              </a:defRPr>
            </a:lvl7pPr>
            <a:lvl8pPr marL="0" lvl="7" indent="0" algn="l">
              <a:spcBef>
                <a:spcPts val="0"/>
              </a:spcBef>
              <a:buNone/>
              <a:defRPr sz="1200" b="0" i="0" u="none" strike="noStrike" cap="none">
                <a:solidFill>
                  <a:schemeClr val="lt1"/>
                </a:solidFill>
                <a:latin typeface="Calibri"/>
                <a:ea typeface="Calibri"/>
                <a:cs typeface="Calibri"/>
                <a:sym typeface="Calibri"/>
              </a:defRPr>
            </a:lvl8pPr>
            <a:lvl9pPr marL="0" lvl="8" indent="0" algn="l">
              <a:spcBef>
                <a:spcPts val="0"/>
              </a:spcBef>
              <a:buNone/>
              <a:defRPr sz="1200" b="0" i="0" u="none" strike="noStrike" cap="none">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71" name="Google Shape;71;p11"/>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74" name="Google Shape;74;p11"/>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75" name="Google Shape;75;p11"/>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6"/>
        <p:cNvGrpSpPr/>
        <p:nvPr/>
      </p:nvGrpSpPr>
      <p:grpSpPr>
        <a:xfrm>
          <a:off x="0" y="0"/>
          <a:ext cx="0" cy="0"/>
          <a:chOff x="0" y="0"/>
          <a:chExt cx="0" cy="0"/>
        </a:xfrm>
      </p:grpSpPr>
      <p:sp>
        <p:nvSpPr>
          <p:cNvPr id="77" name="Google Shape;77;p12"/>
          <p:cNvSpPr txBox="1">
            <a:spLocks noGrp="1"/>
          </p:cNvSpPr>
          <p:nvPr>
            <p:ph type="body" idx="1"/>
          </p:nvPr>
        </p:nvSpPr>
        <p:spPr>
          <a:xfrm>
            <a:off x="838200" y="1463043"/>
            <a:ext cx="5181600" cy="4583799"/>
          </a:xfrm>
          <a:prstGeom prst="rect">
            <a:avLst/>
          </a:prstGeom>
          <a:noFill/>
          <a:ln>
            <a:noFill/>
          </a:ln>
        </p:spPr>
        <p:txBody>
          <a:bodyPr spcFirstLastPara="1" wrap="square" lIns="91425" tIns="45700" rIns="91425"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78" name="Google Shape;78;p12"/>
          <p:cNvSpPr txBox="1">
            <a:spLocks noGrp="1"/>
          </p:cNvSpPr>
          <p:nvPr>
            <p:ph type="body" idx="2"/>
          </p:nvPr>
        </p:nvSpPr>
        <p:spPr>
          <a:xfrm>
            <a:off x="6172200" y="1463043"/>
            <a:ext cx="5181600" cy="4583799"/>
          </a:xfrm>
          <a:prstGeom prst="rect">
            <a:avLst/>
          </a:prstGeom>
          <a:noFill/>
          <a:ln>
            <a:noFill/>
          </a:ln>
        </p:spPr>
        <p:txBody>
          <a:bodyPr spcFirstLastPara="1" wrap="square" lIns="91425" tIns="45700" rIns="91425"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79" name="Google Shape;79;p12"/>
          <p:cNvPicPr preferRelativeResize="0"/>
          <p:nvPr/>
        </p:nvPicPr>
        <p:blipFill rotWithShape="1">
          <a:blip r:embed="rId2">
            <a:alphaModFix/>
          </a:blip>
          <a:srcRect/>
          <a:stretch/>
        </p:blipFill>
        <p:spPr>
          <a:xfrm>
            <a:off x="3" y="0"/>
            <a:ext cx="12191996" cy="1219200"/>
          </a:xfrm>
          <a:prstGeom prst="rect">
            <a:avLst/>
          </a:prstGeom>
          <a:noFill/>
          <a:ln>
            <a:noFill/>
          </a:ln>
        </p:spPr>
      </p:pic>
      <p:sp>
        <p:nvSpPr>
          <p:cNvPr id="80" name="Google Shape;80;p12"/>
          <p:cNvSpPr txBox="1">
            <a:spLocks noGrp="1"/>
          </p:cNvSpPr>
          <p:nvPr>
            <p:ph type="title"/>
          </p:nvPr>
        </p:nvSpPr>
        <p:spPr>
          <a:xfrm>
            <a:off x="326926" y="254514"/>
            <a:ext cx="8109153"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1" name="Google Shape;81;p12"/>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82" name="Google Shape;82;p12"/>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3_Blank">
  <p:cSld name="3_Blank">
    <p:spTree>
      <p:nvGrpSpPr>
        <p:cNvPr id="1" name="Shape 86"/>
        <p:cNvGrpSpPr/>
        <p:nvPr/>
      </p:nvGrpSpPr>
      <p:grpSpPr>
        <a:xfrm>
          <a:off x="0" y="0"/>
          <a:ext cx="0" cy="0"/>
          <a:chOff x="0" y="0"/>
          <a:chExt cx="0" cy="0"/>
        </a:xfrm>
      </p:grpSpPr>
      <p:pic>
        <p:nvPicPr>
          <p:cNvPr id="87" name="Google Shape;87;p15"/>
          <p:cNvPicPr preferRelativeResize="0"/>
          <p:nvPr/>
        </p:nvPicPr>
        <p:blipFill rotWithShape="1">
          <a:blip r:embed="rId2">
            <a:alphaModFix/>
          </a:blip>
          <a:srcRect/>
          <a:stretch/>
        </p:blipFill>
        <p:spPr>
          <a:xfrm>
            <a:off x="0" y="3"/>
            <a:ext cx="12192000" cy="6858000"/>
          </a:xfrm>
          <a:prstGeom prst="rect">
            <a:avLst/>
          </a:prstGeom>
          <a:noFill/>
          <a:ln>
            <a:noFill/>
          </a:ln>
        </p:spPr>
      </p:pic>
      <p:sp>
        <p:nvSpPr>
          <p:cNvPr id="88" name="Google Shape;88;p15"/>
          <p:cNvSpPr txBox="1">
            <a:spLocks noGrp="1"/>
          </p:cNvSpPr>
          <p:nvPr>
            <p:ph type="ctrTitle"/>
          </p:nvPr>
        </p:nvSpPr>
        <p:spPr>
          <a:xfrm>
            <a:off x="0" y="2595716"/>
            <a:ext cx="12192000" cy="2337600"/>
          </a:xfrm>
          <a:prstGeom prst="rect">
            <a:avLst/>
          </a:prstGeom>
          <a:noFill/>
          <a:ln>
            <a:noFill/>
          </a:ln>
        </p:spPr>
        <p:txBody>
          <a:bodyPr spcFirstLastPara="1" wrap="square" lIns="68575" tIns="34275" rIns="68575" bIns="34275" anchor="t" anchorCtr="0">
            <a:noAutofit/>
          </a:bodyPr>
          <a:lstStyle>
            <a:lvl1pPr lvl="0" algn="ctr">
              <a:lnSpc>
                <a:spcPct val="90000"/>
              </a:lnSpc>
              <a:spcBef>
                <a:spcPts val="0"/>
              </a:spcBef>
              <a:spcAft>
                <a:spcPts val="0"/>
              </a:spcAft>
              <a:buClr>
                <a:schemeClr val="lt1"/>
              </a:buClr>
              <a:buSzPts val="3000"/>
              <a:buFont typeface="Arial"/>
              <a:buNone/>
              <a:defRPr sz="4000">
                <a:solidFill>
                  <a:schemeClr val="lt1"/>
                </a:solidFill>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9" name="Google Shape;89;p15"/>
          <p:cNvSpPr txBox="1">
            <a:spLocks noGrp="1"/>
          </p:cNvSpPr>
          <p:nvPr>
            <p:ph type="sldNum" idx="12"/>
          </p:nvPr>
        </p:nvSpPr>
        <p:spPr>
          <a:xfrm>
            <a:off x="227916" y="6427021"/>
            <a:ext cx="2743200" cy="3652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lt1"/>
                </a:solidFill>
                <a:latin typeface="Calibri"/>
                <a:ea typeface="Calibri"/>
                <a:cs typeface="Calibri"/>
                <a:sym typeface="Calibri"/>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628644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3" y="0"/>
            <a:ext cx="12191996" cy="1219200"/>
          </a:xfrm>
          <a:prstGeom prst="rect">
            <a:avLst/>
          </a:prstGeom>
          <a:noFill/>
          <a:ln>
            <a:noFill/>
          </a:ln>
        </p:spPr>
      </p:pic>
      <p:sp>
        <p:nvSpPr>
          <p:cNvPr id="22" name="Google Shape;22;p3"/>
          <p:cNvSpPr txBox="1">
            <a:spLocks noGrp="1"/>
          </p:cNvSpPr>
          <p:nvPr>
            <p:ph type="title"/>
          </p:nvPr>
        </p:nvSpPr>
        <p:spPr>
          <a:xfrm>
            <a:off x="326926" y="254514"/>
            <a:ext cx="8109153"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25" name="Google Shape;25;p3"/>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b="0" i="0" u="none" strike="noStrike" cap="none">
                <a:solidFill>
                  <a:srgbClr val="7F7F7F"/>
                </a:solidFill>
                <a:latin typeface="Calibri"/>
                <a:ea typeface="Calibri"/>
                <a:cs typeface="Calibri"/>
                <a:sym typeface="Calibri"/>
              </a:defRPr>
            </a:lvl1pPr>
            <a:lvl2pPr marL="0" lvl="1" indent="0" algn="l">
              <a:spcBef>
                <a:spcPts val="0"/>
              </a:spcBef>
              <a:buNone/>
              <a:defRPr sz="1200" b="0" i="0" u="none" strike="noStrike" cap="none">
                <a:solidFill>
                  <a:srgbClr val="7F7F7F"/>
                </a:solidFill>
                <a:latin typeface="Calibri"/>
                <a:ea typeface="Calibri"/>
                <a:cs typeface="Calibri"/>
                <a:sym typeface="Calibri"/>
              </a:defRPr>
            </a:lvl2pPr>
            <a:lvl3pPr marL="0" lvl="2" indent="0" algn="l">
              <a:spcBef>
                <a:spcPts val="0"/>
              </a:spcBef>
              <a:buNone/>
              <a:defRPr sz="1200" b="0" i="0" u="none" strike="noStrike" cap="none">
                <a:solidFill>
                  <a:srgbClr val="7F7F7F"/>
                </a:solidFill>
                <a:latin typeface="Calibri"/>
                <a:ea typeface="Calibri"/>
                <a:cs typeface="Calibri"/>
                <a:sym typeface="Calibri"/>
              </a:defRPr>
            </a:lvl3pPr>
            <a:lvl4pPr marL="0" lvl="3" indent="0" algn="l">
              <a:spcBef>
                <a:spcPts val="0"/>
              </a:spcBef>
              <a:buNone/>
              <a:defRPr sz="1200" b="0" i="0" u="none" strike="noStrike" cap="none">
                <a:solidFill>
                  <a:srgbClr val="7F7F7F"/>
                </a:solidFill>
                <a:latin typeface="Calibri"/>
                <a:ea typeface="Calibri"/>
                <a:cs typeface="Calibri"/>
                <a:sym typeface="Calibri"/>
              </a:defRPr>
            </a:lvl4pPr>
            <a:lvl5pPr marL="0" lvl="4" indent="0" algn="l">
              <a:spcBef>
                <a:spcPts val="0"/>
              </a:spcBef>
              <a:buNone/>
              <a:defRPr sz="1200" b="0" i="0" u="none" strike="noStrike" cap="none">
                <a:solidFill>
                  <a:srgbClr val="7F7F7F"/>
                </a:solidFill>
                <a:latin typeface="Calibri"/>
                <a:ea typeface="Calibri"/>
                <a:cs typeface="Calibri"/>
                <a:sym typeface="Calibri"/>
              </a:defRPr>
            </a:lvl5pPr>
            <a:lvl6pPr marL="0" lvl="5" indent="0" algn="l">
              <a:spcBef>
                <a:spcPts val="0"/>
              </a:spcBef>
              <a:buNone/>
              <a:defRPr sz="1200" b="0" i="0" u="none" strike="noStrike" cap="none">
                <a:solidFill>
                  <a:srgbClr val="7F7F7F"/>
                </a:solidFill>
                <a:latin typeface="Calibri"/>
                <a:ea typeface="Calibri"/>
                <a:cs typeface="Calibri"/>
                <a:sym typeface="Calibri"/>
              </a:defRPr>
            </a:lvl6pPr>
            <a:lvl7pPr marL="0" lvl="6" indent="0" algn="l">
              <a:spcBef>
                <a:spcPts val="0"/>
              </a:spcBef>
              <a:buNone/>
              <a:defRPr sz="1200" b="0" i="0" u="none" strike="noStrike" cap="none">
                <a:solidFill>
                  <a:srgbClr val="7F7F7F"/>
                </a:solidFill>
                <a:latin typeface="Calibri"/>
                <a:ea typeface="Calibri"/>
                <a:cs typeface="Calibri"/>
                <a:sym typeface="Calibri"/>
              </a:defRPr>
            </a:lvl7pPr>
            <a:lvl8pPr marL="0" lvl="7" indent="0" algn="l">
              <a:spcBef>
                <a:spcPts val="0"/>
              </a:spcBef>
              <a:buNone/>
              <a:defRPr sz="1200" b="0" i="0" u="none" strike="noStrike" cap="none">
                <a:solidFill>
                  <a:srgbClr val="7F7F7F"/>
                </a:solidFill>
                <a:latin typeface="Calibri"/>
                <a:ea typeface="Calibri"/>
                <a:cs typeface="Calibri"/>
                <a:sym typeface="Calibri"/>
              </a:defRPr>
            </a:lvl8pPr>
            <a:lvl9pPr marL="0" lvl="8" indent="0" algn="l">
              <a:spcBef>
                <a:spcPts val="0"/>
              </a:spcBef>
              <a:buNone/>
              <a:defRPr sz="12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3"/>
            <a:ext cx="12192000" cy="6857999"/>
          </a:xfrm>
          <a:prstGeom prst="rect">
            <a:avLst/>
          </a:prstGeom>
          <a:noFill/>
          <a:ln>
            <a:noFill/>
          </a:ln>
        </p:spPr>
      </p:pic>
      <p:sp>
        <p:nvSpPr>
          <p:cNvPr id="28" name="Google Shape;28;p4"/>
          <p:cNvSpPr txBox="1">
            <a:spLocks noGrp="1"/>
          </p:cNvSpPr>
          <p:nvPr>
            <p:ph type="ctrTitle"/>
          </p:nvPr>
        </p:nvSpPr>
        <p:spPr>
          <a:xfrm>
            <a:off x="914400" y="2595716"/>
            <a:ext cx="103632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3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87596"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b="0" i="0" u="none" strike="noStrike" cap="none">
                <a:solidFill>
                  <a:schemeClr val="lt1"/>
                </a:solidFill>
                <a:latin typeface="Calibri"/>
                <a:ea typeface="Calibri"/>
                <a:cs typeface="Calibri"/>
                <a:sym typeface="Calibri"/>
              </a:defRPr>
            </a:lvl1pPr>
            <a:lvl2pPr marL="0" lvl="1" indent="0" algn="l">
              <a:spcBef>
                <a:spcPts val="0"/>
              </a:spcBef>
              <a:buNone/>
              <a:defRPr sz="1200" b="0" i="0" u="none" strike="noStrike" cap="none">
                <a:solidFill>
                  <a:schemeClr val="lt1"/>
                </a:solidFill>
                <a:latin typeface="Calibri"/>
                <a:ea typeface="Calibri"/>
                <a:cs typeface="Calibri"/>
                <a:sym typeface="Calibri"/>
              </a:defRPr>
            </a:lvl2pPr>
            <a:lvl3pPr marL="0" lvl="2" indent="0" algn="l">
              <a:spcBef>
                <a:spcPts val="0"/>
              </a:spcBef>
              <a:buNone/>
              <a:defRPr sz="1200" b="0" i="0" u="none" strike="noStrike" cap="none">
                <a:solidFill>
                  <a:schemeClr val="lt1"/>
                </a:solidFill>
                <a:latin typeface="Calibri"/>
                <a:ea typeface="Calibri"/>
                <a:cs typeface="Calibri"/>
                <a:sym typeface="Calibri"/>
              </a:defRPr>
            </a:lvl3pPr>
            <a:lvl4pPr marL="0" lvl="3" indent="0" algn="l">
              <a:spcBef>
                <a:spcPts val="0"/>
              </a:spcBef>
              <a:buNone/>
              <a:defRPr sz="1200" b="0" i="0" u="none" strike="noStrike" cap="none">
                <a:solidFill>
                  <a:schemeClr val="lt1"/>
                </a:solidFill>
                <a:latin typeface="Calibri"/>
                <a:ea typeface="Calibri"/>
                <a:cs typeface="Calibri"/>
                <a:sym typeface="Calibri"/>
              </a:defRPr>
            </a:lvl4pPr>
            <a:lvl5pPr marL="0" lvl="4" indent="0" algn="l">
              <a:spcBef>
                <a:spcPts val="0"/>
              </a:spcBef>
              <a:buNone/>
              <a:defRPr sz="1200" b="0" i="0" u="none" strike="noStrike" cap="none">
                <a:solidFill>
                  <a:schemeClr val="lt1"/>
                </a:solidFill>
                <a:latin typeface="Calibri"/>
                <a:ea typeface="Calibri"/>
                <a:cs typeface="Calibri"/>
                <a:sym typeface="Calibri"/>
              </a:defRPr>
            </a:lvl5pPr>
            <a:lvl6pPr marL="0" lvl="5" indent="0" algn="l">
              <a:spcBef>
                <a:spcPts val="0"/>
              </a:spcBef>
              <a:buNone/>
              <a:defRPr sz="1200" b="0" i="0" u="none" strike="noStrike" cap="none">
                <a:solidFill>
                  <a:schemeClr val="lt1"/>
                </a:solidFill>
                <a:latin typeface="Calibri"/>
                <a:ea typeface="Calibri"/>
                <a:cs typeface="Calibri"/>
                <a:sym typeface="Calibri"/>
              </a:defRPr>
            </a:lvl6pPr>
            <a:lvl7pPr marL="0" lvl="6" indent="0" algn="l">
              <a:spcBef>
                <a:spcPts val="0"/>
              </a:spcBef>
              <a:buNone/>
              <a:defRPr sz="1200" b="0" i="0" u="none" strike="noStrike" cap="none">
                <a:solidFill>
                  <a:schemeClr val="lt1"/>
                </a:solidFill>
                <a:latin typeface="Calibri"/>
                <a:ea typeface="Calibri"/>
                <a:cs typeface="Calibri"/>
                <a:sym typeface="Calibri"/>
              </a:defRPr>
            </a:lvl7pPr>
            <a:lvl8pPr marL="0" lvl="7" indent="0" algn="l">
              <a:spcBef>
                <a:spcPts val="0"/>
              </a:spcBef>
              <a:buNone/>
              <a:defRPr sz="1200" b="0" i="0" u="none" strike="noStrike" cap="none">
                <a:solidFill>
                  <a:schemeClr val="lt1"/>
                </a:solidFill>
                <a:latin typeface="Calibri"/>
                <a:ea typeface="Calibri"/>
                <a:cs typeface="Calibri"/>
                <a:sym typeface="Calibri"/>
              </a:defRPr>
            </a:lvl8pPr>
            <a:lvl9pPr marL="0" lvl="8" indent="0" algn="l">
              <a:spcBef>
                <a:spcPts val="0"/>
              </a:spcBef>
              <a:buNone/>
              <a:defRPr sz="1200" b="0" i="0" u="none" strike="noStrike" cap="none">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2" y="3"/>
            <a:ext cx="12191999" cy="6857999"/>
          </a:xfrm>
          <a:prstGeom prst="rect">
            <a:avLst/>
          </a:prstGeom>
          <a:noFill/>
          <a:ln>
            <a:noFill/>
          </a:ln>
        </p:spPr>
      </p:pic>
      <p:sp>
        <p:nvSpPr>
          <p:cNvPr id="32" name="Google Shape;32;p5"/>
          <p:cNvSpPr txBox="1">
            <a:spLocks noGrp="1"/>
          </p:cNvSpPr>
          <p:nvPr>
            <p:ph type="ctrTitle"/>
          </p:nvPr>
        </p:nvSpPr>
        <p:spPr>
          <a:xfrm>
            <a:off x="914400" y="2595716"/>
            <a:ext cx="103632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3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chemeClr val="lt1"/>
                </a:solidFill>
                <a:latin typeface="Calibri"/>
                <a:ea typeface="Calibri"/>
                <a:cs typeface="Calibri"/>
                <a:sym typeface="Calibri"/>
              </a:defRPr>
            </a:lvl1pPr>
            <a:lvl2pPr marL="0" lvl="1" indent="0" algn="l">
              <a:spcBef>
                <a:spcPts val="0"/>
              </a:spcBef>
              <a:buNone/>
              <a:defRPr sz="1200">
                <a:solidFill>
                  <a:schemeClr val="lt1"/>
                </a:solidFill>
                <a:latin typeface="Calibri"/>
                <a:ea typeface="Calibri"/>
                <a:cs typeface="Calibri"/>
                <a:sym typeface="Calibri"/>
              </a:defRPr>
            </a:lvl2pPr>
            <a:lvl3pPr marL="0" lvl="2" indent="0" algn="l">
              <a:spcBef>
                <a:spcPts val="0"/>
              </a:spcBef>
              <a:buNone/>
              <a:defRPr sz="1200">
                <a:solidFill>
                  <a:schemeClr val="lt1"/>
                </a:solidFill>
                <a:latin typeface="Calibri"/>
                <a:ea typeface="Calibri"/>
                <a:cs typeface="Calibri"/>
                <a:sym typeface="Calibri"/>
              </a:defRPr>
            </a:lvl3pPr>
            <a:lvl4pPr marL="0" lvl="3" indent="0" algn="l">
              <a:spcBef>
                <a:spcPts val="0"/>
              </a:spcBef>
              <a:buNone/>
              <a:defRPr sz="1200">
                <a:solidFill>
                  <a:schemeClr val="lt1"/>
                </a:solidFill>
                <a:latin typeface="Calibri"/>
                <a:ea typeface="Calibri"/>
                <a:cs typeface="Calibri"/>
                <a:sym typeface="Calibri"/>
              </a:defRPr>
            </a:lvl4pPr>
            <a:lvl5pPr marL="0" lvl="4" indent="0" algn="l">
              <a:spcBef>
                <a:spcPts val="0"/>
              </a:spcBef>
              <a:buNone/>
              <a:defRPr sz="1200">
                <a:solidFill>
                  <a:schemeClr val="lt1"/>
                </a:solidFill>
                <a:latin typeface="Calibri"/>
                <a:ea typeface="Calibri"/>
                <a:cs typeface="Calibri"/>
                <a:sym typeface="Calibri"/>
              </a:defRPr>
            </a:lvl5pPr>
            <a:lvl6pPr marL="0" lvl="5" indent="0" algn="l">
              <a:spcBef>
                <a:spcPts val="0"/>
              </a:spcBef>
              <a:buNone/>
              <a:defRPr sz="1200">
                <a:solidFill>
                  <a:schemeClr val="lt1"/>
                </a:solidFill>
                <a:latin typeface="Calibri"/>
                <a:ea typeface="Calibri"/>
                <a:cs typeface="Calibri"/>
                <a:sym typeface="Calibri"/>
              </a:defRPr>
            </a:lvl6pPr>
            <a:lvl7pPr marL="0" lvl="6" indent="0" algn="l">
              <a:spcBef>
                <a:spcPts val="0"/>
              </a:spcBef>
              <a:buNone/>
              <a:defRPr sz="1200">
                <a:solidFill>
                  <a:schemeClr val="lt1"/>
                </a:solidFill>
                <a:latin typeface="Calibri"/>
                <a:ea typeface="Calibri"/>
                <a:cs typeface="Calibri"/>
                <a:sym typeface="Calibri"/>
              </a:defRPr>
            </a:lvl7pPr>
            <a:lvl8pPr marL="0" lvl="7" indent="0" algn="l">
              <a:spcBef>
                <a:spcPts val="0"/>
              </a:spcBef>
              <a:buNone/>
              <a:defRPr sz="1200">
                <a:solidFill>
                  <a:schemeClr val="lt1"/>
                </a:solidFill>
                <a:latin typeface="Calibri"/>
                <a:ea typeface="Calibri"/>
                <a:cs typeface="Calibri"/>
                <a:sym typeface="Calibri"/>
              </a:defRPr>
            </a:lvl8pPr>
            <a:lvl9pPr marL="0" lvl="8" indent="0" algn="l">
              <a:spcBef>
                <a:spcPts val="0"/>
              </a:spcBef>
              <a:buNone/>
              <a:defRPr sz="1200">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3" y="0"/>
            <a:ext cx="12191996" cy="1219200"/>
          </a:xfrm>
          <a:prstGeom prst="rect">
            <a:avLst/>
          </a:prstGeom>
          <a:noFill/>
          <a:ln>
            <a:noFill/>
          </a:ln>
        </p:spPr>
      </p:pic>
      <p:sp>
        <p:nvSpPr>
          <p:cNvPr id="36" name="Google Shape;36;p6"/>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39" name="Google Shape;39;p6"/>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40" name="Google Shape;40;p6"/>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43" name="Google Shape;43;p7"/>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46" name="Google Shape;46;p7"/>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47" name="Google Shape;47;p7"/>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50" name="Google Shape;50;p8"/>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53" name="Google Shape;53;p8"/>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54" name="Google Shape;54;p8"/>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57" name="Google Shape;57;p9"/>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60" name="Google Shape;60;p9"/>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61" name="Google Shape;61;p9"/>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64" name="Google Shape;64;p10"/>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67" name="Google Shape;67;p10"/>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68" name="Google Shape;68;p10"/>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9"/>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326924" y="6360655"/>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350" b="0" i="0" u="none" strike="noStrike" cap="none">
                <a:solidFill>
                  <a:schemeClr val="dk1"/>
                </a:solidFill>
                <a:latin typeface="Calibri"/>
                <a:ea typeface="Calibri"/>
                <a:cs typeface="Calibri"/>
                <a:sym typeface="Calibri"/>
              </a:defRPr>
            </a:lvl1pPr>
            <a:lvl2pPr marL="0" marR="0" lvl="1" indent="0" algn="l" rtl="0">
              <a:spcBef>
                <a:spcPts val="0"/>
              </a:spcBef>
              <a:buNone/>
              <a:defRPr sz="1350" b="0" i="0" u="none" strike="noStrike" cap="none">
                <a:solidFill>
                  <a:schemeClr val="dk1"/>
                </a:solidFill>
                <a:latin typeface="Calibri"/>
                <a:ea typeface="Calibri"/>
                <a:cs typeface="Calibri"/>
                <a:sym typeface="Calibri"/>
              </a:defRPr>
            </a:lvl2pPr>
            <a:lvl3pPr marL="0" marR="0" lvl="2" indent="0" algn="l" rtl="0">
              <a:spcBef>
                <a:spcPts val="0"/>
              </a:spcBef>
              <a:buNone/>
              <a:defRPr sz="1350" b="0" i="0" u="none" strike="noStrike" cap="none">
                <a:solidFill>
                  <a:schemeClr val="dk1"/>
                </a:solidFill>
                <a:latin typeface="Calibri"/>
                <a:ea typeface="Calibri"/>
                <a:cs typeface="Calibri"/>
                <a:sym typeface="Calibri"/>
              </a:defRPr>
            </a:lvl3pPr>
            <a:lvl4pPr marL="0" marR="0" lvl="3" indent="0" algn="l" rtl="0">
              <a:spcBef>
                <a:spcPts val="0"/>
              </a:spcBef>
              <a:buNone/>
              <a:defRPr sz="1350" b="0" i="0" u="none" strike="noStrike" cap="none">
                <a:solidFill>
                  <a:schemeClr val="dk1"/>
                </a:solidFill>
                <a:latin typeface="Calibri"/>
                <a:ea typeface="Calibri"/>
                <a:cs typeface="Calibri"/>
                <a:sym typeface="Calibri"/>
              </a:defRPr>
            </a:lvl4pPr>
            <a:lvl5pPr marL="0" marR="0" lvl="4" indent="0" algn="l" rtl="0">
              <a:spcBef>
                <a:spcPts val="0"/>
              </a:spcBef>
              <a:buNone/>
              <a:defRPr sz="1350" b="0" i="0" u="none" strike="noStrike" cap="none">
                <a:solidFill>
                  <a:schemeClr val="dk1"/>
                </a:solidFill>
                <a:latin typeface="Calibri"/>
                <a:ea typeface="Calibri"/>
                <a:cs typeface="Calibri"/>
                <a:sym typeface="Calibri"/>
              </a:defRPr>
            </a:lvl5pPr>
            <a:lvl6pPr marL="0" marR="0" lvl="5" indent="0" algn="l" rtl="0">
              <a:spcBef>
                <a:spcPts val="0"/>
              </a:spcBef>
              <a:buNone/>
              <a:defRPr sz="1350" b="0" i="0" u="none" strike="noStrike" cap="none">
                <a:solidFill>
                  <a:schemeClr val="dk1"/>
                </a:solidFill>
                <a:latin typeface="Calibri"/>
                <a:ea typeface="Calibri"/>
                <a:cs typeface="Calibri"/>
                <a:sym typeface="Calibri"/>
              </a:defRPr>
            </a:lvl6pPr>
            <a:lvl7pPr marL="0" marR="0" lvl="6" indent="0" algn="l" rtl="0">
              <a:spcBef>
                <a:spcPts val="0"/>
              </a:spcBef>
              <a:buNone/>
              <a:defRPr sz="1350" b="0" i="0" u="none" strike="noStrike" cap="none">
                <a:solidFill>
                  <a:schemeClr val="dk1"/>
                </a:solidFill>
                <a:latin typeface="Calibri"/>
                <a:ea typeface="Calibri"/>
                <a:cs typeface="Calibri"/>
                <a:sym typeface="Calibri"/>
              </a:defRPr>
            </a:lvl7pPr>
            <a:lvl8pPr marL="0" marR="0" lvl="7" indent="0" algn="l" rtl="0">
              <a:spcBef>
                <a:spcPts val="0"/>
              </a:spcBef>
              <a:buNone/>
              <a:defRPr sz="1350" b="0" i="0" u="none" strike="noStrike" cap="none">
                <a:solidFill>
                  <a:schemeClr val="dk1"/>
                </a:solidFill>
                <a:latin typeface="Calibri"/>
                <a:ea typeface="Calibri"/>
                <a:cs typeface="Calibri"/>
                <a:sym typeface="Calibri"/>
              </a:defRPr>
            </a:lvl8pPr>
            <a:lvl9pPr marL="0" marR="0" lvl="8" indent="0" algn="l" rtl="0">
              <a:spcBef>
                <a:spcPts val="0"/>
              </a:spcBef>
              <a:buNone/>
              <a:defRPr sz="1350" b="0" i="0" u="none" strike="noStrike" cap="none">
                <a:solidFill>
                  <a:schemeClr val="dk1"/>
                </a:solidFill>
                <a:latin typeface="Calibri"/>
                <a:ea typeface="Calibri"/>
                <a:cs typeface="Calibri"/>
                <a:sym typeface="Calibri"/>
              </a:defRPr>
            </a:lvl9pPr>
          </a:lstStyle>
          <a:p>
            <a:fld id="{00000000-1234-1234-1234-123412341234}" type="slidenum">
              <a:rPr lang="en-US" smtClean="0"/>
              <a:pPr/>
              <a:t>‹#›</a:t>
            </a:fld>
            <a:endParaRPr lang="en-U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62"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2.ed.gov/policy/elsec/leg/essa/guidanceuseseinvestment.pdf" TargetMode="External"/><Relationship Id="rId3" Type="http://schemas.openxmlformats.org/officeDocument/2006/relationships/hyperlink" Target="https://zoom.us/recording/share/HwCM4bdVPF_kV1ZkDog_g7FCPO0HfWwFQFF47UeanUywIumekTziMw" TargetMode="External"/><Relationship Id="rId7" Type="http://schemas.openxmlformats.org/officeDocument/2006/relationships/hyperlink" Target="https://ies.ed.gov/ncee/edlabs/regions/pacific/elm.asp" TargetMode="External"/><Relationship Id="rId2" Type="http://schemas.openxmlformats.org/officeDocument/2006/relationships/hyperlink" Target="https://ies.ed.gov/ncee/wwc/" TargetMode="External"/><Relationship Id="rId1" Type="http://schemas.openxmlformats.org/officeDocument/2006/relationships/slideLayout" Target="../slideLayouts/slideLayout2.xml"/><Relationship Id="rId6" Type="http://schemas.openxmlformats.org/officeDocument/2006/relationships/hyperlink" Target="https://www.cde.state.co.us/fedprograms/progevaltrainings" TargetMode="External"/><Relationship Id="rId5" Type="http://schemas.openxmlformats.org/officeDocument/2006/relationships/hyperlink" Target="https://www.cde.state.co.us/fedprograms/exploringebisstrength" TargetMode="External"/><Relationship Id="rId4" Type="http://schemas.openxmlformats.org/officeDocument/2006/relationships/hyperlink" Target="https://www.cde.state.co.us/fedprograms/exploringsolutionspp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docs.google.com/forms/d/e/1FAIpQLSeYpvUrlQ0eFPpYkbnPrk7be9L5HuFAUChCtLcNWRyrUdz9gQ/viewform?usp=sf_link"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cde.state.co.us/accountability/cdeleadershiplearningcohorts"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mailto:Bartlett_k@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okes_j@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cde.state.co.us/fedprograms/regionalcontactspage" TargetMode="External"/><Relationship Id="rId11" Type="http://schemas.openxmlformats.org/officeDocument/2006/relationships/hyperlink" Target="mailto:Kaleda_s@cde.state.co.us" TargetMode="External"/><Relationship Id="rId5" Type="http://schemas.openxmlformats.org/officeDocument/2006/relationships/hyperlink" Target="mailto:Crumley_k@cde.state.co.us" TargetMode="External"/><Relationship Id="rId10" Type="http://schemas.openxmlformats.org/officeDocument/2006/relationships/hyperlink" Target="mailto:Hawkins_s@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Austin_j@cde.state.co.us"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cde.state.co.us/uip/strategyguide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mailto:hesse_l@cde.state.co.us"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mailto:Bartlett_k@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okes_j@cde.state.co.us"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s://www.cde.state.co.us/fedprograms/regionalcontactspage" TargetMode="External"/><Relationship Id="rId11" Type="http://schemas.openxmlformats.org/officeDocument/2006/relationships/hyperlink" Target="mailto:Kaleda_s@cde.state.co.us" TargetMode="External"/><Relationship Id="rId5" Type="http://schemas.openxmlformats.org/officeDocument/2006/relationships/hyperlink" Target="mailto:Crumley_k@cde.state.co.us" TargetMode="External"/><Relationship Id="rId10" Type="http://schemas.openxmlformats.org/officeDocument/2006/relationships/hyperlink" Target="mailto:Hawkins_s@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Austin_j@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cde.state.co.us/caresact/crf-allowableexpenditur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2209800" y="3236240"/>
            <a:ext cx="7772400" cy="1216589"/>
          </a:xfrm>
          <a:prstGeom prst="rect">
            <a:avLst/>
          </a:prstGeom>
          <a:noFill/>
          <a:ln>
            <a:noFill/>
          </a:ln>
        </p:spPr>
        <p:txBody>
          <a:bodyPr spcFirstLastPara="1" wrap="square" lIns="91425" tIns="45700" rIns="91425" bIns="45700" anchor="t" anchorCtr="0">
            <a:noAutofit/>
          </a:bodyPr>
          <a:lstStyle/>
          <a:p>
            <a:r>
              <a:rPr lang="en-US"/>
              <a:t>CDE Office Hours</a:t>
            </a:r>
            <a:endParaRPr/>
          </a:p>
        </p:txBody>
      </p:sp>
      <p:sp>
        <p:nvSpPr>
          <p:cNvPr id="93" name="Google Shape;93;p15"/>
          <p:cNvSpPr txBox="1">
            <a:spLocks noGrp="1"/>
          </p:cNvSpPr>
          <p:nvPr>
            <p:ph type="subTitle" idx="1"/>
          </p:nvPr>
        </p:nvSpPr>
        <p:spPr>
          <a:xfrm>
            <a:off x="2209800" y="5073445"/>
            <a:ext cx="7772400" cy="1065925"/>
          </a:xfrm>
          <a:prstGeom prst="rect">
            <a:avLst/>
          </a:prstGeom>
          <a:noFill/>
          <a:ln>
            <a:noFill/>
          </a:ln>
        </p:spPr>
        <p:txBody>
          <a:bodyPr spcFirstLastPara="1" wrap="square" lIns="91425" tIns="45700" rIns="91425" bIns="45700" anchor="t" anchorCtr="0">
            <a:noAutofit/>
          </a:bodyPr>
          <a:lstStyle/>
          <a:p>
            <a:pPr marL="0" indent="0">
              <a:spcBef>
                <a:spcPts val="0"/>
              </a:spcBef>
            </a:pPr>
            <a:r>
              <a:rPr lang="en-US" dirty="0"/>
              <a:t>June 10, 2021</a:t>
            </a:r>
            <a:endParaRPr dirty="0"/>
          </a:p>
        </p:txBody>
      </p:sp>
      <p:sp>
        <p:nvSpPr>
          <p:cNvPr id="94" name="Google Shape;94;p15"/>
          <p:cNvSpPr txBox="1">
            <a:spLocks noGrp="1"/>
          </p:cNvSpPr>
          <p:nvPr>
            <p:ph type="sldNum" idx="12"/>
          </p:nvPr>
        </p:nvSpPr>
        <p:spPr>
          <a:xfrm>
            <a:off x="1747071" y="6427019"/>
            <a:ext cx="2057400" cy="365125"/>
          </a:xfrm>
          <a:prstGeom prst="rect">
            <a:avLst/>
          </a:prstGeom>
          <a:noFill/>
          <a:ln>
            <a:noFill/>
          </a:ln>
        </p:spPr>
        <p:txBody>
          <a:bodyPr spcFirstLastPara="1" wrap="square" lIns="91425" tIns="45700" rIns="91425" bIns="45700" anchor="t" anchorCtr="0">
            <a:noAutofit/>
          </a:bodyPr>
          <a:lstStyle/>
          <a:p>
            <a:fld id="{00000000-1234-1234-1234-123412341234}" type="slidenum">
              <a:rPr lang="en-US"/>
              <a:pPr/>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728CD0-6B06-4CFF-A85C-A1D86184ACD2}"/>
              </a:ext>
            </a:extLst>
          </p:cNvPr>
          <p:cNvSpPr>
            <a:spLocks noGrp="1"/>
          </p:cNvSpPr>
          <p:nvPr>
            <p:ph type="title"/>
          </p:nvPr>
        </p:nvSpPr>
        <p:spPr/>
        <p:txBody>
          <a:bodyPr/>
          <a:lstStyle/>
          <a:p>
            <a:r>
              <a:rPr lang="en-US" dirty="0"/>
              <a:t>ARP ESSER III – 20% Set Aside for Addressing Academic Impact through Evidence-based Interventions</a:t>
            </a:r>
          </a:p>
        </p:txBody>
      </p:sp>
      <p:sp>
        <p:nvSpPr>
          <p:cNvPr id="5" name="Text Placeholder 4">
            <a:extLst>
              <a:ext uri="{FF2B5EF4-FFF2-40B4-BE49-F238E27FC236}">
                <a16:creationId xmlns:a16="http://schemas.microsoft.com/office/drawing/2014/main" id="{CD555FB8-D54D-41FA-8C8A-D2AECE80CDEC}"/>
              </a:ext>
            </a:extLst>
          </p:cNvPr>
          <p:cNvSpPr>
            <a:spLocks noGrp="1"/>
          </p:cNvSpPr>
          <p:nvPr>
            <p:ph type="body" idx="1"/>
          </p:nvPr>
        </p:nvSpPr>
        <p:spPr>
          <a:xfrm>
            <a:off x="838200" y="1483360"/>
            <a:ext cx="10515600" cy="4640674"/>
          </a:xfrm>
        </p:spPr>
        <p:txBody>
          <a:bodyPr/>
          <a:lstStyle/>
          <a:p>
            <a:r>
              <a:rPr lang="en-US" sz="2800" dirty="0"/>
              <a:t>What are Evidence-based interventions? </a:t>
            </a:r>
          </a:p>
          <a:p>
            <a:pPr lvl="1"/>
            <a:r>
              <a:rPr lang="en-US" sz="2000" dirty="0"/>
              <a:t>Defined in the Elementary and Secondary Education Act (ESEA, §8101(21))</a:t>
            </a:r>
          </a:p>
          <a:p>
            <a:pPr lvl="2"/>
            <a:r>
              <a:rPr lang="en-US" sz="1800" dirty="0"/>
              <a:t>Any activity, strategy, or intervention that: </a:t>
            </a:r>
          </a:p>
          <a:p>
            <a:pPr lvl="3"/>
            <a:r>
              <a:rPr lang="en-US" dirty="0"/>
              <a:t>Demonstrates a statistically significant effect on improving student outcomes or other relevant outcomes based on—</a:t>
            </a:r>
          </a:p>
          <a:p>
            <a:pPr lvl="4"/>
            <a:r>
              <a:rPr lang="en-US" dirty="0"/>
              <a:t>Strong evidence from at least one well-designed and well-implemented experimental study (“tier 1”); </a:t>
            </a:r>
          </a:p>
          <a:p>
            <a:pPr lvl="4"/>
            <a:r>
              <a:rPr lang="en-US" dirty="0"/>
              <a:t>Moderate evidence from at least one well-designed and well-implemented quasi-experimental study (“tier 2”); or </a:t>
            </a:r>
          </a:p>
          <a:p>
            <a:pPr lvl="4"/>
            <a:r>
              <a:rPr lang="en-US" dirty="0"/>
              <a:t>Promising evidence from at least one well-designed and well-implemented correlational study with statistical controls for selection bias (“tier 3”); or </a:t>
            </a:r>
          </a:p>
          <a:p>
            <a:pPr lvl="3"/>
            <a:r>
              <a:rPr lang="en-US" dirty="0"/>
              <a:t>Demonstrates a rationale based on high-quality research findings or positive evaluation that such activity, strategy, or intervention is likely to improve student outcomes or other relevant outcomes and includes ongoing efforts to examine the effects of such activity, strategy, or intervention (“tier 4”). </a:t>
            </a:r>
          </a:p>
        </p:txBody>
      </p:sp>
      <p:sp>
        <p:nvSpPr>
          <p:cNvPr id="3" name="Slide Number Placeholder 2">
            <a:extLst>
              <a:ext uri="{FF2B5EF4-FFF2-40B4-BE49-F238E27FC236}">
                <a16:creationId xmlns:a16="http://schemas.microsoft.com/office/drawing/2014/main" id="{3454AE9C-7EDC-4034-BCCB-ED4E638C6896}"/>
              </a:ext>
            </a:extLst>
          </p:cNvPr>
          <p:cNvSpPr>
            <a:spLocks noGrp="1"/>
          </p:cNvSpPr>
          <p:nvPr>
            <p:ph type="sldNum" idx="12"/>
          </p:nvPr>
        </p:nvSpPr>
        <p:spPr/>
        <p:txBody>
          <a:bodyPr/>
          <a:lstStyle/>
          <a:p>
            <a:fld id="{00000000-1234-1234-1234-123412341234}" type="slidenum">
              <a:rPr lang="en-US" smtClean="0"/>
              <a:pPr/>
              <a:t>10</a:t>
            </a:fld>
            <a:endParaRPr lang="en-US" dirty="0"/>
          </a:p>
        </p:txBody>
      </p:sp>
      <p:sp>
        <p:nvSpPr>
          <p:cNvPr id="6" name="Flowchart: Alternate Process 5">
            <a:extLst>
              <a:ext uri="{FF2B5EF4-FFF2-40B4-BE49-F238E27FC236}">
                <a16:creationId xmlns:a16="http://schemas.microsoft.com/office/drawing/2014/main" id="{A112009A-7433-4F35-83D7-263910CD59B3}"/>
              </a:ext>
            </a:extLst>
          </p:cNvPr>
          <p:cNvSpPr/>
          <p:nvPr/>
        </p:nvSpPr>
        <p:spPr>
          <a:xfrm>
            <a:off x="326926" y="2621280"/>
            <a:ext cx="1410434" cy="3058160"/>
          </a:xfrm>
          <a:prstGeom prst="flowChartAlternateProcess">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a:t>EBI are not required to have been tested (evidence generated) during the pandemic! </a:t>
            </a:r>
          </a:p>
        </p:txBody>
      </p:sp>
      <p:sp>
        <p:nvSpPr>
          <p:cNvPr id="7" name="Callout: Line with Border and Accent Bar 6">
            <a:extLst>
              <a:ext uri="{FF2B5EF4-FFF2-40B4-BE49-F238E27FC236}">
                <a16:creationId xmlns:a16="http://schemas.microsoft.com/office/drawing/2014/main" id="{9A69195E-F33F-4A0A-BE12-721B0D0B27DD}"/>
              </a:ext>
            </a:extLst>
          </p:cNvPr>
          <p:cNvSpPr/>
          <p:nvPr/>
        </p:nvSpPr>
        <p:spPr>
          <a:xfrm>
            <a:off x="9583420" y="1371600"/>
            <a:ext cx="1770380" cy="1137920"/>
          </a:xfrm>
          <a:prstGeom prst="accentBorderCallout1">
            <a:avLst>
              <a:gd name="adj1" fmla="val 95661"/>
              <a:gd name="adj2" fmla="val -4968"/>
              <a:gd name="adj3" fmla="val 95976"/>
              <a:gd name="adj4" fmla="val -205566"/>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Allowable, Reasonable, and Allocable</a:t>
            </a:r>
          </a:p>
        </p:txBody>
      </p:sp>
    </p:spTree>
    <p:extLst>
      <p:ext uri="{BB962C8B-B14F-4D97-AF65-F5344CB8AC3E}">
        <p14:creationId xmlns:p14="http://schemas.microsoft.com/office/powerpoint/2010/main" val="4147523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80CD5-33F9-410B-B2C3-897DFAFE6309}"/>
              </a:ext>
            </a:extLst>
          </p:cNvPr>
          <p:cNvSpPr>
            <a:spLocks noGrp="1"/>
          </p:cNvSpPr>
          <p:nvPr>
            <p:ph type="title"/>
          </p:nvPr>
        </p:nvSpPr>
        <p:spPr/>
        <p:txBody>
          <a:bodyPr/>
          <a:lstStyle/>
          <a:p>
            <a:r>
              <a:rPr lang="en-US" dirty="0"/>
              <a:t>Resources and Trainings</a:t>
            </a:r>
          </a:p>
        </p:txBody>
      </p:sp>
      <p:sp>
        <p:nvSpPr>
          <p:cNvPr id="3" name="Text Placeholder 2">
            <a:extLst>
              <a:ext uri="{FF2B5EF4-FFF2-40B4-BE49-F238E27FC236}">
                <a16:creationId xmlns:a16="http://schemas.microsoft.com/office/drawing/2014/main" id="{E1D00D10-E8E1-4B88-9C4C-40E27517F0F7}"/>
              </a:ext>
            </a:extLst>
          </p:cNvPr>
          <p:cNvSpPr>
            <a:spLocks noGrp="1"/>
          </p:cNvSpPr>
          <p:nvPr>
            <p:ph type="body" idx="1"/>
          </p:nvPr>
        </p:nvSpPr>
        <p:spPr/>
        <p:txBody>
          <a:bodyPr/>
          <a:lstStyle/>
          <a:p>
            <a:r>
              <a:rPr lang="en-US" dirty="0"/>
              <a:t>Most commonly used source for finding EBI – </a:t>
            </a:r>
            <a:r>
              <a:rPr lang="en-US" dirty="0">
                <a:hlinkClick r:id="rId2"/>
              </a:rPr>
              <a:t>What Works Clearinghouse </a:t>
            </a:r>
            <a:endParaRPr lang="en-US" dirty="0"/>
          </a:p>
          <a:p>
            <a:pPr lvl="1"/>
            <a:r>
              <a:rPr lang="en-US" dirty="0"/>
              <a:t>CDE Training on how to use the What Works Clearinghouse</a:t>
            </a:r>
          </a:p>
          <a:p>
            <a:pPr lvl="2"/>
            <a:r>
              <a:rPr lang="en-US" b="0" i="0" dirty="0">
                <a:solidFill>
                  <a:srgbClr val="000000"/>
                </a:solidFill>
                <a:effectLst/>
                <a:latin typeface="SourceSansProRegular"/>
              </a:rPr>
              <a:t>Federal Programs Unit staff --Senior Consultant Jeremy Meredith and Research Analyst Mary Shen—discuss useful K-12 education research clearinghouses, how to navigate What Works Clearinghouse (WWC), and considerations regarding ESSA and evidence strength: </a:t>
            </a:r>
            <a:r>
              <a:rPr lang="en-US" b="0" i="0" u="sng" dirty="0">
                <a:solidFill>
                  <a:srgbClr val="403F3B"/>
                </a:solidFill>
                <a:effectLst/>
                <a:latin typeface="SourceSansProRegular"/>
                <a:hlinkClick r:id="rId3"/>
              </a:rPr>
              <a:t>Exploring Solutions Webinar </a:t>
            </a:r>
            <a:r>
              <a:rPr lang="en-US" b="0" i="0" dirty="0">
                <a:solidFill>
                  <a:srgbClr val="000000"/>
                </a:solidFill>
                <a:effectLst/>
                <a:latin typeface="SourceSansProRegular"/>
              </a:rPr>
              <a:t>and </a:t>
            </a:r>
            <a:r>
              <a:rPr lang="en-US" b="0" i="0" u="sng" dirty="0">
                <a:solidFill>
                  <a:srgbClr val="403F3B"/>
                </a:solidFill>
                <a:effectLst/>
                <a:latin typeface="SourceSansProRegular"/>
                <a:hlinkClick r:id="rId4"/>
              </a:rPr>
              <a:t>PowerPoint</a:t>
            </a:r>
            <a:endParaRPr lang="en-US" b="0" i="0" u="sng" dirty="0">
              <a:solidFill>
                <a:srgbClr val="403F3B"/>
              </a:solidFill>
              <a:effectLst/>
              <a:latin typeface="SourceSansProRegular"/>
            </a:endParaRPr>
          </a:p>
          <a:p>
            <a:pPr lvl="2"/>
            <a:endParaRPr lang="en-US" u="sng" dirty="0">
              <a:solidFill>
                <a:srgbClr val="403F3B"/>
              </a:solidFill>
              <a:latin typeface="SourceSansProRegular"/>
            </a:endParaRPr>
          </a:p>
          <a:p>
            <a:pPr lvl="1"/>
            <a:r>
              <a:rPr lang="en-US" u="sng" dirty="0">
                <a:solidFill>
                  <a:srgbClr val="403F3B"/>
                </a:solidFill>
                <a:latin typeface="SourceSansProRegular"/>
                <a:hlinkClick r:id="rId5"/>
              </a:rPr>
              <a:t>Other CDE Supports on Exploring and Using Evidence-based Interventions</a:t>
            </a:r>
            <a:endParaRPr lang="en-US" u="sng" dirty="0">
              <a:solidFill>
                <a:srgbClr val="403F3B"/>
              </a:solidFill>
              <a:latin typeface="SourceSansProRegular"/>
            </a:endParaRPr>
          </a:p>
          <a:p>
            <a:pPr lvl="1"/>
            <a:endParaRPr lang="en-US" u="sng" dirty="0">
              <a:solidFill>
                <a:srgbClr val="403F3B"/>
              </a:solidFill>
              <a:latin typeface="SourceSansProRegular"/>
            </a:endParaRPr>
          </a:p>
          <a:p>
            <a:r>
              <a:rPr lang="en-US" dirty="0">
                <a:solidFill>
                  <a:srgbClr val="403F3B"/>
                </a:solidFill>
                <a:latin typeface="SourceSansProRegular"/>
              </a:rPr>
              <a:t>If using a promising practice that is research-based, but may not meet EBI criteria yet (e.g., innovative practice), will have to plan for monitoring the effect of the practice/strategy/intervention and ensuring there is an impact (improvement).</a:t>
            </a:r>
          </a:p>
          <a:p>
            <a:pPr lvl="1"/>
            <a:r>
              <a:rPr lang="en-US" dirty="0">
                <a:solidFill>
                  <a:srgbClr val="403F3B"/>
                </a:solidFill>
                <a:latin typeface="SourceSansProRegular"/>
              </a:rPr>
              <a:t>Local program evaluation resources / </a:t>
            </a:r>
            <a:r>
              <a:rPr lang="en-US" dirty="0">
                <a:solidFill>
                  <a:srgbClr val="403F3B"/>
                </a:solidFill>
                <a:latin typeface="SourceSansProRegular"/>
                <a:hlinkClick r:id="rId6"/>
              </a:rPr>
              <a:t>training modules developed in partnership with REL Central at Marzano Research </a:t>
            </a:r>
            <a:endParaRPr lang="en-US" dirty="0">
              <a:solidFill>
                <a:srgbClr val="403F3B"/>
              </a:solidFill>
              <a:latin typeface="SourceSansProRegular"/>
            </a:endParaRPr>
          </a:p>
          <a:p>
            <a:pPr lvl="1"/>
            <a:r>
              <a:rPr lang="en-US" dirty="0">
                <a:solidFill>
                  <a:srgbClr val="403F3B"/>
                </a:solidFill>
                <a:latin typeface="SourceSansProRegular"/>
                <a:hlinkClick r:id="rId7"/>
              </a:rPr>
              <a:t>Logic Models </a:t>
            </a:r>
            <a:r>
              <a:rPr lang="en-US" dirty="0">
                <a:solidFill>
                  <a:srgbClr val="403F3B"/>
                </a:solidFill>
                <a:latin typeface="SourceSansProRegular"/>
              </a:rPr>
              <a:t>are a helpful way to organize the plans for evaluation / assessing the impact </a:t>
            </a:r>
          </a:p>
          <a:p>
            <a:pPr lvl="1"/>
            <a:r>
              <a:rPr lang="en-US" dirty="0">
                <a:solidFill>
                  <a:srgbClr val="403F3B"/>
                </a:solidFill>
                <a:latin typeface="SourceSansProRegular"/>
                <a:hlinkClick r:id="rId8"/>
              </a:rPr>
              <a:t>USDE Guidance on Using Evidence to Strengthen Education Investments  </a:t>
            </a:r>
            <a:endParaRPr lang="en-US" dirty="0">
              <a:solidFill>
                <a:srgbClr val="403F3B"/>
              </a:solidFill>
              <a:latin typeface="SourceSansProRegular"/>
            </a:endParaRPr>
          </a:p>
          <a:p>
            <a:pPr lvl="1"/>
            <a:endParaRPr lang="en-US" dirty="0"/>
          </a:p>
        </p:txBody>
      </p:sp>
      <p:sp>
        <p:nvSpPr>
          <p:cNvPr id="4" name="Slide Number Placeholder 3">
            <a:extLst>
              <a:ext uri="{FF2B5EF4-FFF2-40B4-BE49-F238E27FC236}">
                <a16:creationId xmlns:a16="http://schemas.microsoft.com/office/drawing/2014/main" id="{F4298389-9FB6-4EC9-8B10-9C06FBA1927C}"/>
              </a:ext>
            </a:extLst>
          </p:cNvPr>
          <p:cNvSpPr>
            <a:spLocks noGrp="1"/>
          </p:cNvSpPr>
          <p:nvPr>
            <p:ph type="sldNum" idx="12"/>
          </p:nvPr>
        </p:nvSpPr>
        <p:spPr/>
        <p:txBody>
          <a:bodyPr/>
          <a:lstStyle/>
          <a:p>
            <a:fld id="{00000000-1234-1234-1234-123412341234}" type="slidenum">
              <a:rPr lang="en-US" smtClean="0"/>
              <a:pPr/>
              <a:t>11</a:t>
            </a:fld>
            <a:endParaRPr lang="en-US"/>
          </a:p>
        </p:txBody>
      </p:sp>
    </p:spTree>
    <p:extLst>
      <p:ext uri="{BB962C8B-B14F-4D97-AF65-F5344CB8AC3E}">
        <p14:creationId xmlns:p14="http://schemas.microsoft.com/office/powerpoint/2010/main" val="2976060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B1747-CAA9-4EF9-85E3-0F64EC330F42}"/>
              </a:ext>
            </a:extLst>
          </p:cNvPr>
          <p:cNvSpPr>
            <a:spLocks noGrp="1"/>
          </p:cNvSpPr>
          <p:nvPr>
            <p:ph type="title"/>
          </p:nvPr>
        </p:nvSpPr>
        <p:spPr/>
        <p:txBody>
          <a:bodyPr/>
          <a:lstStyle/>
          <a:p>
            <a:r>
              <a:rPr lang="en-US" dirty="0"/>
              <a:t>Poll</a:t>
            </a:r>
          </a:p>
        </p:txBody>
      </p:sp>
      <p:sp>
        <p:nvSpPr>
          <p:cNvPr id="3" name="Text Placeholder 2">
            <a:extLst>
              <a:ext uri="{FF2B5EF4-FFF2-40B4-BE49-F238E27FC236}">
                <a16:creationId xmlns:a16="http://schemas.microsoft.com/office/drawing/2014/main" id="{65531647-0C08-4F88-8C72-4AB404519C6A}"/>
              </a:ext>
            </a:extLst>
          </p:cNvPr>
          <p:cNvSpPr>
            <a:spLocks noGrp="1"/>
          </p:cNvSpPr>
          <p:nvPr>
            <p:ph type="body" idx="1"/>
          </p:nvPr>
        </p:nvSpPr>
        <p:spPr/>
        <p:txBody>
          <a:bodyPr/>
          <a:lstStyle/>
          <a:p>
            <a:r>
              <a:rPr lang="en-US" dirty="0"/>
              <a:t>What types of trainings would be helpful for you as you plan use of ESSER funds for evidence-based interventions? (check as many as apply)</a:t>
            </a:r>
          </a:p>
          <a:p>
            <a:pPr marL="742950" marR="0" lvl="1" indent="-285750">
              <a:spcBef>
                <a:spcPts val="0"/>
              </a:spcBef>
              <a:spcAft>
                <a:spcPts val="0"/>
              </a:spcAft>
              <a:buFont typeface="Wingdings" panose="05000000000000000000" pitchFamily="2" charset="2"/>
              <a:buChar char="q"/>
            </a:pPr>
            <a:r>
              <a:rPr lang="en-US" sz="1800" dirty="0">
                <a:effectLst/>
                <a:latin typeface="Calibri" panose="020F0502020204030204" pitchFamily="34" charset="0"/>
                <a:ea typeface="Times New Roman" panose="02020603050405020304" pitchFamily="18" charset="0"/>
              </a:rPr>
              <a:t>Re-training on existing Program Evaluation Modules</a:t>
            </a:r>
            <a:endParaRPr lang="en-US" sz="18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Wingdings" panose="05000000000000000000" pitchFamily="2" charset="2"/>
              <a:buChar char="q"/>
            </a:pPr>
            <a:r>
              <a:rPr lang="en-US" sz="1800" dirty="0">
                <a:effectLst/>
                <a:latin typeface="Calibri" panose="020F0502020204030204" pitchFamily="34" charset="0"/>
                <a:ea typeface="Times New Roman" panose="02020603050405020304" pitchFamily="18" charset="0"/>
              </a:rPr>
              <a:t>How to identify and use data during a pandemic and when there are no/limited state assessments</a:t>
            </a:r>
            <a:endParaRPr lang="en-US" sz="18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Wingdings" panose="05000000000000000000" pitchFamily="2" charset="2"/>
              <a:buChar char="q"/>
            </a:pPr>
            <a:r>
              <a:rPr lang="en-US" sz="1800" dirty="0">
                <a:effectLst/>
                <a:latin typeface="Calibri" panose="020F0502020204030204" pitchFamily="34" charset="0"/>
                <a:ea typeface="Times New Roman" panose="02020603050405020304" pitchFamily="18" charset="0"/>
              </a:rPr>
              <a:t>How to use program evaluation results as part of your comprehensive needs assessment</a:t>
            </a:r>
            <a:endParaRPr lang="en-US" sz="18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Wingdings" panose="05000000000000000000" pitchFamily="2" charset="2"/>
              <a:buChar char="q"/>
            </a:pPr>
            <a:r>
              <a:rPr lang="en-US" sz="1800" dirty="0">
                <a:effectLst/>
                <a:latin typeface="Calibri" panose="020F0502020204030204" pitchFamily="34" charset="0"/>
                <a:ea typeface="Times New Roman" panose="02020603050405020304" pitchFamily="18" charset="0"/>
              </a:rPr>
              <a:t>How to conduct a comprehensive needs assessment during a pandemic</a:t>
            </a:r>
            <a:endParaRPr lang="en-US" sz="1800" dirty="0">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Wingdings" panose="05000000000000000000" pitchFamily="2" charset="2"/>
              <a:buChar char="q"/>
            </a:pPr>
            <a:r>
              <a:rPr lang="en-US" sz="1800" dirty="0">
                <a:effectLst/>
                <a:latin typeface="Calibri" panose="020F0502020204030204" pitchFamily="34" charset="0"/>
                <a:ea typeface="Times New Roman" panose="02020603050405020304" pitchFamily="18" charset="0"/>
              </a:rPr>
              <a:t>How to identify evidence-based interventions, strategies, or practices that align to identified needs</a:t>
            </a:r>
          </a:p>
          <a:p>
            <a:pPr marL="742950" marR="0" lvl="1" indent="-285750">
              <a:spcBef>
                <a:spcPts val="0"/>
              </a:spcBef>
              <a:spcAft>
                <a:spcPts val="0"/>
              </a:spcAft>
              <a:buFont typeface="Wingdings" panose="05000000000000000000" pitchFamily="2" charset="2"/>
              <a:buChar char="q"/>
            </a:pPr>
            <a:r>
              <a:rPr lang="en-US" sz="1800" dirty="0">
                <a:latin typeface="Calibri" panose="020F0502020204030204" pitchFamily="34" charset="0"/>
                <a:ea typeface="Calibri" panose="020F0502020204030204" pitchFamily="34" charset="0"/>
              </a:rPr>
              <a:t>How to evaluate the evidence or research base of interventions</a:t>
            </a:r>
          </a:p>
          <a:p>
            <a:pPr marL="742950" marR="0" lvl="1" indent="-285750">
              <a:spcBef>
                <a:spcPts val="0"/>
              </a:spcBef>
              <a:spcAft>
                <a:spcPts val="0"/>
              </a:spcAft>
              <a:buFont typeface="Wingdings" panose="05000000000000000000" pitchFamily="2" charset="2"/>
              <a:buChar char="q"/>
            </a:pPr>
            <a:endParaRPr lang="en-US" sz="1800" dirty="0">
              <a:effectLst/>
              <a:latin typeface="Calibri" panose="020F0502020204030204" pitchFamily="34" charset="0"/>
              <a:ea typeface="Calibri" panose="020F0502020204030204" pitchFamily="34" charset="0"/>
            </a:endParaRPr>
          </a:p>
          <a:p>
            <a:pPr marL="457200" indent="-342900">
              <a:spcBef>
                <a:spcPts val="0"/>
              </a:spcBef>
              <a:buFont typeface="Arial" panose="020B0604020202020204" pitchFamily="34" charset="0"/>
              <a:buChar char="•"/>
            </a:pPr>
            <a:r>
              <a:rPr lang="en-US" sz="2100" dirty="0">
                <a:latin typeface="Calibri" panose="020F0502020204030204" pitchFamily="34" charset="0"/>
                <a:ea typeface="Calibri" panose="020F0502020204030204" pitchFamily="34" charset="0"/>
              </a:rPr>
              <a:t>AT what time of year would such trainings be helpful? </a:t>
            </a:r>
          </a:p>
          <a:p>
            <a:pPr marL="800100" lvl="1" indent="-342900">
              <a:spcBef>
                <a:spcPts val="0"/>
              </a:spcBef>
              <a:buFont typeface="Wingdings" panose="05000000000000000000" pitchFamily="2" charset="2"/>
              <a:buChar char="q"/>
            </a:pPr>
            <a:r>
              <a:rPr lang="en-US" sz="1800" dirty="0">
                <a:latin typeface="Calibri" panose="020F0502020204030204" pitchFamily="34" charset="0"/>
                <a:ea typeface="Calibri" panose="020F0502020204030204" pitchFamily="34" charset="0"/>
              </a:rPr>
              <a:t>Fall (September – November)</a:t>
            </a:r>
          </a:p>
          <a:p>
            <a:pPr marL="800100" lvl="1" indent="-342900">
              <a:spcBef>
                <a:spcPts val="0"/>
              </a:spcBef>
              <a:buFont typeface="Wingdings" panose="05000000000000000000" pitchFamily="2" charset="2"/>
              <a:buChar char="q"/>
            </a:pPr>
            <a:r>
              <a:rPr lang="en-US" sz="1800" dirty="0">
                <a:latin typeface="Calibri" panose="020F0502020204030204" pitchFamily="34" charset="0"/>
                <a:ea typeface="Calibri" panose="020F0502020204030204" pitchFamily="34" charset="0"/>
              </a:rPr>
              <a:t>Winter (December – February)</a:t>
            </a:r>
          </a:p>
          <a:p>
            <a:pPr marL="800100" lvl="1" indent="-342900">
              <a:spcBef>
                <a:spcPts val="0"/>
              </a:spcBef>
              <a:buFont typeface="Wingdings" panose="05000000000000000000" pitchFamily="2" charset="2"/>
              <a:buChar char="q"/>
            </a:pPr>
            <a:r>
              <a:rPr lang="en-US" sz="1800" dirty="0">
                <a:latin typeface="Calibri" panose="020F0502020204030204" pitchFamily="34" charset="0"/>
                <a:ea typeface="Calibri" panose="020F0502020204030204" pitchFamily="34" charset="0"/>
              </a:rPr>
              <a:t>Spring (March – May)</a:t>
            </a:r>
          </a:p>
          <a:p>
            <a:pPr marL="800100" lvl="1" indent="-342900">
              <a:spcBef>
                <a:spcPts val="0"/>
              </a:spcBef>
              <a:buFont typeface="Wingdings" panose="05000000000000000000" pitchFamily="2" charset="2"/>
              <a:buChar char="q"/>
            </a:pPr>
            <a:r>
              <a:rPr lang="en-US" sz="1800" dirty="0">
                <a:latin typeface="Calibri" panose="020F0502020204030204" pitchFamily="34" charset="0"/>
                <a:ea typeface="Calibri" panose="020F0502020204030204" pitchFamily="34" charset="0"/>
              </a:rPr>
              <a:t>Summer (June – August)</a:t>
            </a:r>
          </a:p>
          <a:p>
            <a:pPr marL="800100" lvl="1" indent="-342900">
              <a:spcBef>
                <a:spcPts val="0"/>
              </a:spcBef>
              <a:buFont typeface="Wingdings" panose="05000000000000000000" pitchFamily="2" charset="2"/>
              <a:buChar char="q"/>
            </a:pPr>
            <a:endParaRPr lang="en-US" sz="1800" dirty="0">
              <a:effectLst/>
              <a:latin typeface="Calibri" panose="020F0502020204030204" pitchFamily="34" charset="0"/>
              <a:ea typeface="Calibri" panose="020F0502020204030204" pitchFamily="34" charset="0"/>
            </a:endParaRPr>
          </a:p>
          <a:p>
            <a:pPr lvl="1">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C78D52AE-1524-40D7-AD6C-B834A22EA383}"/>
              </a:ext>
            </a:extLst>
          </p:cNvPr>
          <p:cNvSpPr>
            <a:spLocks noGrp="1"/>
          </p:cNvSpPr>
          <p:nvPr>
            <p:ph type="sldNum" idx="12"/>
          </p:nvPr>
        </p:nvSpPr>
        <p:spPr/>
        <p:txBody>
          <a:bodyPr/>
          <a:lstStyle/>
          <a:p>
            <a:fld id="{00000000-1234-1234-1234-123412341234}" type="slidenum">
              <a:rPr lang="en-US" smtClean="0"/>
              <a:pPr/>
              <a:t>12</a:t>
            </a:fld>
            <a:endParaRPr lang="en-US"/>
          </a:p>
        </p:txBody>
      </p:sp>
    </p:spTree>
    <p:extLst>
      <p:ext uri="{BB962C8B-B14F-4D97-AF65-F5344CB8AC3E}">
        <p14:creationId xmlns:p14="http://schemas.microsoft.com/office/powerpoint/2010/main" val="3006110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9"/>
          <p:cNvSpPr txBox="1">
            <a:spLocks noGrp="1"/>
          </p:cNvSpPr>
          <p:nvPr>
            <p:ph type="ctrTitle"/>
          </p:nvPr>
        </p:nvSpPr>
        <p:spPr>
          <a:prstGeom prst="rect">
            <a:avLst/>
          </a:prstGeom>
        </p:spPr>
        <p:txBody>
          <a:bodyPr spcFirstLastPara="1" wrap="square" lIns="0" tIns="0" rIns="0" bIns="0" anchor="t" anchorCtr="0">
            <a:noAutofit/>
          </a:bodyPr>
          <a:lstStyle/>
          <a:p>
            <a:r>
              <a:rPr lang="en" sz="3600" dirty="0"/>
              <a:t>Projects and supports to help schools</a:t>
            </a:r>
            <a:br>
              <a:rPr lang="en" sz="3600" dirty="0"/>
            </a:br>
            <a:r>
              <a:rPr lang="en" sz="3600" dirty="0"/>
              <a:t> implement effective practices</a:t>
            </a:r>
            <a:endParaRPr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1"/>
          <p:cNvSpPr txBox="1">
            <a:spLocks noGrp="1"/>
          </p:cNvSpPr>
          <p:nvPr>
            <p:ph type="title"/>
          </p:nvPr>
        </p:nvSpPr>
        <p:spPr>
          <a:xfrm>
            <a:off x="443565" y="205176"/>
            <a:ext cx="8065200" cy="898400"/>
          </a:xfrm>
          <a:prstGeom prst="rect">
            <a:avLst/>
          </a:prstGeom>
        </p:spPr>
        <p:txBody>
          <a:bodyPr spcFirstLastPara="1" wrap="square" lIns="0" tIns="0" rIns="0" bIns="0" anchor="t" anchorCtr="0">
            <a:noAutofit/>
          </a:bodyPr>
          <a:lstStyle/>
          <a:p>
            <a:r>
              <a:rPr lang="en" sz="2100" dirty="0"/>
              <a:t>Quality Schools supports and services</a:t>
            </a:r>
            <a:endParaRPr sz="2100" dirty="0"/>
          </a:p>
        </p:txBody>
      </p:sp>
      <p:sp>
        <p:nvSpPr>
          <p:cNvPr id="122" name="Google Shape;122;p21"/>
          <p:cNvSpPr/>
          <p:nvPr/>
        </p:nvSpPr>
        <p:spPr>
          <a:xfrm>
            <a:off x="2706100" y="1899667"/>
            <a:ext cx="6505200" cy="1529200"/>
          </a:xfrm>
          <a:prstGeom prst="roundRect">
            <a:avLst>
              <a:gd name="adj" fmla="val 16667"/>
            </a:avLst>
          </a:prstGeom>
          <a:solidFill>
            <a:srgbClr val="D9EAD3"/>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r>
              <a:rPr lang="en" sz="1867" b="1" dirty="0"/>
              <a:t>Quality Schools Initiative</a:t>
            </a:r>
            <a:endParaRPr sz="1867" b="1" dirty="0"/>
          </a:p>
          <a:p>
            <a:pPr algn="ctr"/>
            <a:r>
              <a:rPr lang="en" sz="1867" dirty="0"/>
              <a:t>CDE’s initiative to ensure that all identified schools and districts have access to needed supports and resources.</a:t>
            </a:r>
            <a:endParaRPr sz="1867"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2"/>
          <p:cNvSpPr txBox="1">
            <a:spLocks noGrp="1"/>
          </p:cNvSpPr>
          <p:nvPr>
            <p:ph type="title"/>
          </p:nvPr>
        </p:nvSpPr>
        <p:spPr>
          <a:xfrm>
            <a:off x="443565" y="205176"/>
            <a:ext cx="8065200" cy="898400"/>
          </a:xfrm>
          <a:prstGeom prst="rect">
            <a:avLst/>
          </a:prstGeom>
        </p:spPr>
        <p:txBody>
          <a:bodyPr spcFirstLastPara="1" wrap="square" lIns="0" tIns="0" rIns="0" bIns="0" anchor="t" anchorCtr="0">
            <a:noAutofit/>
          </a:bodyPr>
          <a:lstStyle/>
          <a:p>
            <a:r>
              <a:rPr lang="en" sz="2100" dirty="0"/>
              <a:t>Rationale and priorities for these services</a:t>
            </a:r>
            <a:endParaRPr sz="2100" dirty="0"/>
          </a:p>
        </p:txBody>
      </p:sp>
      <p:sp>
        <p:nvSpPr>
          <p:cNvPr id="128" name="Google Shape;128;p22"/>
          <p:cNvSpPr/>
          <p:nvPr/>
        </p:nvSpPr>
        <p:spPr>
          <a:xfrm>
            <a:off x="711567" y="1655633"/>
            <a:ext cx="3206400" cy="1311600"/>
          </a:xfrm>
          <a:prstGeom prst="roundRect">
            <a:avLst>
              <a:gd name="adj" fmla="val 16667"/>
            </a:avLst>
          </a:prstGeom>
          <a:solidFill>
            <a:srgbClr val="C9DAF8"/>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r>
              <a:rPr lang="en" sz="1867"/>
              <a:t>Unique needs and challenges arise each year (especially this one).</a:t>
            </a:r>
            <a:endParaRPr sz="1867"/>
          </a:p>
        </p:txBody>
      </p:sp>
      <p:sp>
        <p:nvSpPr>
          <p:cNvPr id="129" name="Google Shape;129;p22"/>
          <p:cNvSpPr/>
          <p:nvPr/>
        </p:nvSpPr>
        <p:spPr>
          <a:xfrm>
            <a:off x="7803367" y="1751700"/>
            <a:ext cx="3789600" cy="1311600"/>
          </a:xfrm>
          <a:prstGeom prst="roundRect">
            <a:avLst>
              <a:gd name="adj" fmla="val 16667"/>
            </a:avLst>
          </a:prstGeom>
          <a:solidFill>
            <a:srgbClr val="C9DAF8"/>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r>
              <a:rPr lang="en" sz="1867"/>
              <a:t>Conclusions from summative data are harder and reasons for identification haven’t changed in 2 years.</a:t>
            </a:r>
            <a:endParaRPr sz="1867"/>
          </a:p>
        </p:txBody>
      </p:sp>
      <p:sp>
        <p:nvSpPr>
          <p:cNvPr id="130" name="Google Shape;130;p22"/>
          <p:cNvSpPr/>
          <p:nvPr/>
        </p:nvSpPr>
        <p:spPr>
          <a:xfrm>
            <a:off x="3648767" y="4486167"/>
            <a:ext cx="4860000" cy="1311600"/>
          </a:xfrm>
          <a:prstGeom prst="roundRect">
            <a:avLst>
              <a:gd name="adj" fmla="val 16667"/>
            </a:avLst>
          </a:prstGeom>
          <a:solidFill>
            <a:srgbClr val="D9EAD3"/>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r>
              <a:rPr lang="en" sz="1867"/>
              <a:t>There are a lot of schools that may need a medium intensity support. (ie 148 schools are Priority Improvement Year 1-2 or CS lowest 5% and 102 are ATS or TS)</a:t>
            </a:r>
            <a:endParaRPr sz="1867"/>
          </a:p>
        </p:txBody>
      </p:sp>
      <p:sp>
        <p:nvSpPr>
          <p:cNvPr id="131" name="Google Shape;131;p22"/>
          <p:cNvSpPr/>
          <p:nvPr/>
        </p:nvSpPr>
        <p:spPr>
          <a:xfrm>
            <a:off x="4115467" y="1851417"/>
            <a:ext cx="3490400" cy="1020000"/>
          </a:xfrm>
          <a:prstGeom prst="roundRect">
            <a:avLst>
              <a:gd name="adj" fmla="val 16667"/>
            </a:avLst>
          </a:prstGeom>
          <a:solidFill>
            <a:srgbClr val="C9DAF8"/>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r>
              <a:rPr lang="en" sz="1867"/>
              <a:t>Expertise for implementation has shifted.</a:t>
            </a:r>
            <a:endParaRPr sz="1867"/>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3"/>
          <p:cNvSpPr txBox="1">
            <a:spLocks noGrp="1"/>
          </p:cNvSpPr>
          <p:nvPr>
            <p:ph type="title"/>
          </p:nvPr>
        </p:nvSpPr>
        <p:spPr>
          <a:xfrm>
            <a:off x="443565" y="205176"/>
            <a:ext cx="8065200" cy="898400"/>
          </a:xfrm>
          <a:prstGeom prst="rect">
            <a:avLst/>
          </a:prstGeom>
        </p:spPr>
        <p:txBody>
          <a:bodyPr spcFirstLastPara="1" wrap="square" lIns="0" tIns="0" rIns="0" bIns="0" anchor="t" anchorCtr="0">
            <a:noAutofit/>
          </a:bodyPr>
          <a:lstStyle/>
          <a:p>
            <a:r>
              <a:rPr lang="en" sz="2100" dirty="0"/>
              <a:t>Learning Cohorts</a:t>
            </a:r>
            <a:endParaRPr sz="2100" dirty="0"/>
          </a:p>
        </p:txBody>
      </p:sp>
      <p:sp>
        <p:nvSpPr>
          <p:cNvPr id="137" name="Google Shape;137;p23"/>
          <p:cNvSpPr txBox="1">
            <a:spLocks noGrp="1"/>
          </p:cNvSpPr>
          <p:nvPr>
            <p:ph type="body" idx="1"/>
          </p:nvPr>
        </p:nvSpPr>
        <p:spPr>
          <a:xfrm>
            <a:off x="838200" y="1554480"/>
            <a:ext cx="10515600" cy="4351200"/>
          </a:xfrm>
          <a:prstGeom prst="rect">
            <a:avLst/>
          </a:prstGeom>
        </p:spPr>
        <p:txBody>
          <a:bodyPr spcFirstLastPara="1" wrap="square" lIns="0" tIns="0" rIns="0" bIns="0" anchor="t" anchorCtr="0">
            <a:noAutofit/>
          </a:bodyPr>
          <a:lstStyle/>
          <a:p>
            <a:pPr marL="0" indent="0">
              <a:lnSpc>
                <a:spcPct val="115000"/>
              </a:lnSpc>
              <a:spcBef>
                <a:spcPts val="0"/>
              </a:spcBef>
              <a:buSzPts val="1100"/>
              <a:buNone/>
            </a:pPr>
            <a:r>
              <a:rPr lang="en" b="1" dirty="0">
                <a:latin typeface="Arial"/>
                <a:ea typeface="Arial"/>
                <a:cs typeface="Arial"/>
                <a:sym typeface="Arial"/>
              </a:rPr>
              <a:t>Purpose/Focus of cohorts:</a:t>
            </a:r>
            <a:r>
              <a:rPr lang="en" dirty="0">
                <a:latin typeface="Arial"/>
                <a:ea typeface="Arial"/>
                <a:cs typeface="Arial"/>
                <a:sym typeface="Arial"/>
              </a:rPr>
              <a:t>  Convene networks where school leaders can improve their school improvement strategies through observing, collaborating, and learning with other CO school leaders.</a:t>
            </a:r>
            <a:endParaRPr dirty="0">
              <a:latin typeface="Arial"/>
              <a:ea typeface="Arial"/>
              <a:cs typeface="Arial"/>
              <a:sym typeface="Arial"/>
            </a:endParaRPr>
          </a:p>
          <a:p>
            <a:pPr marL="0" indent="0">
              <a:lnSpc>
                <a:spcPct val="115000"/>
              </a:lnSpc>
              <a:spcBef>
                <a:spcPts val="0"/>
              </a:spcBef>
              <a:buSzPts val="1100"/>
              <a:buNone/>
            </a:pPr>
            <a:endParaRPr lang="en-US" dirty="0">
              <a:latin typeface="Arial"/>
              <a:ea typeface="Arial"/>
              <a:cs typeface="Arial"/>
              <a:sym typeface="Arial"/>
            </a:endParaRPr>
          </a:p>
          <a:p>
            <a:pPr marL="0" indent="0">
              <a:lnSpc>
                <a:spcPct val="115000"/>
              </a:lnSpc>
              <a:spcBef>
                <a:spcPts val="0"/>
              </a:spcBef>
              <a:buSzPts val="1100"/>
              <a:buNone/>
            </a:pPr>
            <a:endParaRPr dirty="0">
              <a:latin typeface="Arial"/>
              <a:ea typeface="Arial"/>
              <a:cs typeface="Arial"/>
              <a:sym typeface="Arial"/>
            </a:endParaRPr>
          </a:p>
          <a:p>
            <a:pPr marL="0" indent="0">
              <a:lnSpc>
                <a:spcPct val="115000"/>
              </a:lnSpc>
              <a:spcBef>
                <a:spcPts val="0"/>
              </a:spcBef>
              <a:buSzPts val="1100"/>
              <a:buNone/>
            </a:pPr>
            <a:r>
              <a:rPr lang="en" dirty="0">
                <a:latin typeface="Arial"/>
                <a:ea typeface="Arial"/>
                <a:cs typeface="Arial"/>
                <a:sym typeface="Arial"/>
              </a:rPr>
              <a:t>Participants will join a cohort of 8-10 teams from across the state to learn about new practices, observe and share with each other, and refine current systems.   This will include: </a:t>
            </a:r>
            <a:endParaRPr dirty="0">
              <a:latin typeface="Arial"/>
              <a:ea typeface="Arial"/>
              <a:cs typeface="Arial"/>
              <a:sym typeface="Arial"/>
            </a:endParaRPr>
          </a:p>
          <a:p>
            <a:pPr marL="609585" indent="-457189">
              <a:lnSpc>
                <a:spcPct val="115000"/>
              </a:lnSpc>
              <a:spcBef>
                <a:spcPts val="0"/>
              </a:spcBef>
              <a:buSzPts val="1800"/>
              <a:buChar char="●"/>
            </a:pPr>
            <a:r>
              <a:rPr lang="en" dirty="0">
                <a:latin typeface="Arial"/>
                <a:ea typeface="Arial"/>
                <a:cs typeface="Arial"/>
                <a:sym typeface="Arial"/>
              </a:rPr>
              <a:t>3-5 half day convenings (or a combination of virtual and in-person visits).</a:t>
            </a:r>
            <a:endParaRPr dirty="0">
              <a:latin typeface="Arial"/>
              <a:ea typeface="Arial"/>
              <a:cs typeface="Arial"/>
              <a:sym typeface="Arial"/>
            </a:endParaRPr>
          </a:p>
          <a:p>
            <a:pPr marL="609585" indent="-457189">
              <a:lnSpc>
                <a:spcPct val="115000"/>
              </a:lnSpc>
              <a:spcBef>
                <a:spcPts val="0"/>
              </a:spcBef>
              <a:buSzPts val="1800"/>
              <a:buChar char="●"/>
            </a:pPr>
            <a:r>
              <a:rPr lang="en" dirty="0">
                <a:latin typeface="Arial"/>
                <a:ea typeface="Arial"/>
                <a:cs typeface="Arial"/>
                <a:sym typeface="Arial"/>
              </a:rPr>
              <a:t>Each convening will focus on a different topic, have a short reading, and will include highlighting practices of one of the participating schools.</a:t>
            </a:r>
            <a:endParaRPr dirty="0">
              <a:latin typeface="Arial"/>
              <a:ea typeface="Arial"/>
              <a:cs typeface="Arial"/>
              <a:sym typeface="Arial"/>
            </a:endParaRPr>
          </a:p>
          <a:p>
            <a:pPr marL="609585" indent="-457189">
              <a:lnSpc>
                <a:spcPct val="115000"/>
              </a:lnSpc>
              <a:spcBef>
                <a:spcPts val="0"/>
              </a:spcBef>
              <a:buSzPts val="1800"/>
              <a:buChar char="●"/>
            </a:pPr>
            <a:r>
              <a:rPr lang="en" dirty="0">
                <a:latin typeface="Arial"/>
                <a:ea typeface="Arial"/>
                <a:cs typeface="Arial"/>
                <a:sym typeface="Arial"/>
              </a:rPr>
              <a:t>Creating or adapting tools and products that can be used at your school.</a:t>
            </a:r>
            <a:endParaRPr dirty="0">
              <a:latin typeface="Arial"/>
              <a:ea typeface="Arial"/>
              <a:cs typeface="Arial"/>
              <a:sym typeface="Arial"/>
            </a:endParaRPr>
          </a:p>
          <a:p>
            <a:pPr marL="0" indent="0">
              <a:lnSpc>
                <a:spcPct val="115000"/>
              </a:lnSpc>
              <a:spcBef>
                <a:spcPts val="0"/>
              </a:spcBef>
              <a:buNone/>
            </a:pPr>
            <a:endParaRPr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4"/>
          <p:cNvSpPr txBox="1">
            <a:spLocks noGrp="1"/>
          </p:cNvSpPr>
          <p:nvPr>
            <p:ph type="title"/>
          </p:nvPr>
        </p:nvSpPr>
        <p:spPr>
          <a:xfrm>
            <a:off x="443565" y="205176"/>
            <a:ext cx="8065200" cy="898400"/>
          </a:xfrm>
          <a:prstGeom prst="rect">
            <a:avLst/>
          </a:prstGeom>
        </p:spPr>
        <p:txBody>
          <a:bodyPr spcFirstLastPara="1" wrap="square" lIns="0" tIns="0" rIns="0" bIns="0" anchor="t" anchorCtr="0">
            <a:noAutofit/>
          </a:bodyPr>
          <a:lstStyle/>
          <a:p>
            <a:r>
              <a:rPr lang="en" sz="2100" dirty="0"/>
              <a:t>Leadership Learning cohorts</a:t>
            </a:r>
            <a:endParaRPr sz="2100" dirty="0"/>
          </a:p>
        </p:txBody>
      </p:sp>
      <p:graphicFrame>
        <p:nvGraphicFramePr>
          <p:cNvPr id="143" name="Google Shape;143;p24"/>
          <p:cNvGraphicFramePr/>
          <p:nvPr>
            <p:extLst>
              <p:ext uri="{D42A27DB-BD31-4B8C-83A1-F6EECF244321}">
                <p14:modId xmlns:p14="http://schemas.microsoft.com/office/powerpoint/2010/main" val="2113976001"/>
              </p:ext>
            </p:extLst>
          </p:nvPr>
        </p:nvGraphicFramePr>
        <p:xfrm>
          <a:off x="1127433" y="1668567"/>
          <a:ext cx="9664000" cy="1910000"/>
        </p:xfrm>
        <a:graphic>
          <a:graphicData uri="http://schemas.openxmlformats.org/drawingml/2006/table">
            <a:tbl>
              <a:tblPr firstRow="1">
                <a:noFill/>
              </a:tblPr>
              <a:tblGrid>
                <a:gridCol w="1932800">
                  <a:extLst>
                    <a:ext uri="{9D8B030D-6E8A-4147-A177-3AD203B41FA5}">
                      <a16:colId xmlns:a16="http://schemas.microsoft.com/office/drawing/2014/main" val="20000"/>
                    </a:ext>
                  </a:extLst>
                </a:gridCol>
                <a:gridCol w="1932800">
                  <a:extLst>
                    <a:ext uri="{9D8B030D-6E8A-4147-A177-3AD203B41FA5}">
                      <a16:colId xmlns:a16="http://schemas.microsoft.com/office/drawing/2014/main" val="20001"/>
                    </a:ext>
                  </a:extLst>
                </a:gridCol>
                <a:gridCol w="1932800">
                  <a:extLst>
                    <a:ext uri="{9D8B030D-6E8A-4147-A177-3AD203B41FA5}">
                      <a16:colId xmlns:a16="http://schemas.microsoft.com/office/drawing/2014/main" val="20002"/>
                    </a:ext>
                  </a:extLst>
                </a:gridCol>
                <a:gridCol w="1932800">
                  <a:extLst>
                    <a:ext uri="{9D8B030D-6E8A-4147-A177-3AD203B41FA5}">
                      <a16:colId xmlns:a16="http://schemas.microsoft.com/office/drawing/2014/main" val="20003"/>
                    </a:ext>
                  </a:extLst>
                </a:gridCol>
                <a:gridCol w="1932800">
                  <a:extLst>
                    <a:ext uri="{9D8B030D-6E8A-4147-A177-3AD203B41FA5}">
                      <a16:colId xmlns:a16="http://schemas.microsoft.com/office/drawing/2014/main" val="20004"/>
                    </a:ext>
                  </a:extLst>
                </a:gridCol>
              </a:tblGrid>
              <a:tr h="812767">
                <a:tc gridSpan="5">
                  <a:txBody>
                    <a:bodyPr/>
                    <a:lstStyle/>
                    <a:p>
                      <a:pPr marL="0" lvl="0" indent="0" algn="ctr" rtl="0">
                        <a:spcBef>
                          <a:spcPts val="0"/>
                        </a:spcBef>
                        <a:spcAft>
                          <a:spcPts val="0"/>
                        </a:spcAft>
                        <a:buNone/>
                      </a:pPr>
                      <a:r>
                        <a:rPr lang="en" sz="1400" b="1"/>
                        <a:t>Cohort leadership learning models</a:t>
                      </a:r>
                      <a:endParaRPr sz="1400" b="1"/>
                    </a:p>
                    <a:p>
                      <a:pPr marL="0" lvl="0" indent="0" algn="ctr" rtl="0">
                        <a:spcBef>
                          <a:spcPts val="0"/>
                        </a:spcBef>
                        <a:spcAft>
                          <a:spcPts val="0"/>
                        </a:spcAft>
                        <a:buNone/>
                      </a:pPr>
                      <a:endParaRPr sz="1400"/>
                    </a:p>
                  </a:txBody>
                  <a:tcPr marL="121900" marR="121900" marT="121900" marB="121900">
                    <a:solidFill>
                      <a:srgbClr val="CCCCC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097233">
                <a:tc>
                  <a:txBody>
                    <a:bodyPr/>
                    <a:lstStyle/>
                    <a:p>
                      <a:pPr marL="0" lvl="0" indent="0" algn="ctr" rtl="0">
                        <a:spcBef>
                          <a:spcPts val="0"/>
                        </a:spcBef>
                        <a:spcAft>
                          <a:spcPts val="0"/>
                        </a:spcAft>
                        <a:buNone/>
                      </a:pPr>
                      <a:r>
                        <a:rPr lang="en" sz="1400"/>
                        <a:t>Data use and organization for Elementary</a:t>
                      </a:r>
                      <a:endParaRPr sz="1400"/>
                    </a:p>
                  </a:txBody>
                  <a:tcPr marL="121900" marR="121900" marT="121900" marB="121900" anchor="ctr"/>
                </a:tc>
                <a:tc>
                  <a:txBody>
                    <a:bodyPr/>
                    <a:lstStyle/>
                    <a:p>
                      <a:pPr marL="0" lvl="0" indent="0" algn="ctr" rtl="0">
                        <a:spcBef>
                          <a:spcPts val="0"/>
                        </a:spcBef>
                        <a:spcAft>
                          <a:spcPts val="0"/>
                        </a:spcAft>
                        <a:buNone/>
                      </a:pPr>
                      <a:r>
                        <a:rPr lang="en" sz="1400"/>
                        <a:t>Data use and organization for Secondary</a:t>
                      </a:r>
                      <a:endParaRPr sz="1400"/>
                    </a:p>
                  </a:txBody>
                  <a:tcPr marL="121900" marR="121900" marT="121900" marB="121900" anchor="ctr"/>
                </a:tc>
                <a:tc>
                  <a:txBody>
                    <a:bodyPr/>
                    <a:lstStyle/>
                    <a:p>
                      <a:pPr marL="0" lvl="0" indent="0" algn="ctr" rtl="0">
                        <a:spcBef>
                          <a:spcPts val="0"/>
                        </a:spcBef>
                        <a:spcAft>
                          <a:spcPts val="0"/>
                        </a:spcAft>
                        <a:buNone/>
                      </a:pPr>
                      <a:r>
                        <a:rPr lang="en" sz="1400"/>
                        <a:t>COVID Comeback</a:t>
                      </a:r>
                      <a:endParaRPr sz="1400"/>
                    </a:p>
                  </a:txBody>
                  <a:tcPr marL="121900" marR="121900" marT="121900" marB="121900" anchor="ctr"/>
                </a:tc>
                <a:tc>
                  <a:txBody>
                    <a:bodyPr/>
                    <a:lstStyle/>
                    <a:p>
                      <a:pPr marL="0" lvl="0" indent="0" algn="ctr" rtl="0">
                        <a:spcBef>
                          <a:spcPts val="0"/>
                        </a:spcBef>
                        <a:spcAft>
                          <a:spcPts val="0"/>
                        </a:spcAft>
                        <a:buNone/>
                      </a:pPr>
                      <a:r>
                        <a:rPr lang="en" sz="1400"/>
                        <a:t>AEC learning cohort</a:t>
                      </a:r>
                      <a:endParaRPr sz="1400"/>
                    </a:p>
                  </a:txBody>
                  <a:tcPr marL="121900" marR="121900" marT="121900" marB="121900" anchor="ctr"/>
                </a:tc>
                <a:tc>
                  <a:txBody>
                    <a:bodyPr/>
                    <a:lstStyle/>
                    <a:p>
                      <a:pPr marL="0" lvl="0" indent="0" algn="ctr" rtl="0">
                        <a:spcBef>
                          <a:spcPts val="0"/>
                        </a:spcBef>
                        <a:spcAft>
                          <a:spcPts val="0"/>
                        </a:spcAft>
                        <a:buNone/>
                      </a:pPr>
                      <a:r>
                        <a:rPr lang="en" sz="1400" dirty="0"/>
                        <a:t>Online learning cohort</a:t>
                      </a:r>
                      <a:endParaRPr sz="1400" dirty="0"/>
                    </a:p>
                  </a:txBody>
                  <a:tcPr marL="121900" marR="121900" marT="121900" marB="121900" anchor="ctr"/>
                </a:tc>
                <a:extLst>
                  <a:ext uri="{0D108BD9-81ED-4DB2-BD59-A6C34878D82A}">
                    <a16:rowId xmlns:a16="http://schemas.microsoft.com/office/drawing/2014/main" val="10001"/>
                  </a:ext>
                </a:extLst>
              </a:tr>
            </a:tbl>
          </a:graphicData>
        </a:graphic>
      </p:graphicFrame>
      <p:sp>
        <p:nvSpPr>
          <p:cNvPr id="144" name="Google Shape;144;p24"/>
          <p:cNvSpPr txBox="1"/>
          <p:nvPr/>
        </p:nvSpPr>
        <p:spPr>
          <a:xfrm>
            <a:off x="3205433" y="4317501"/>
            <a:ext cx="5508000" cy="1108148"/>
          </a:xfrm>
          <a:prstGeom prst="rect">
            <a:avLst/>
          </a:prstGeom>
          <a:noFill/>
          <a:ln>
            <a:noFill/>
          </a:ln>
        </p:spPr>
        <p:txBody>
          <a:bodyPr spcFirstLastPara="1" wrap="square" lIns="121900" tIns="121900" rIns="121900" bIns="121900" anchor="t" anchorCtr="0">
            <a:spAutoFit/>
          </a:bodyPr>
          <a:lstStyle/>
          <a:p>
            <a:pPr algn="ctr"/>
            <a:r>
              <a:rPr lang="en" sz="1867" u="sng">
                <a:solidFill>
                  <a:schemeClr val="hlink"/>
                </a:solidFill>
                <a:latin typeface="Calibri"/>
                <a:ea typeface="Calibri"/>
                <a:cs typeface="Calibri"/>
                <a:sym typeface="Calibri"/>
                <a:hlinkClick r:id="rId3"/>
              </a:rPr>
              <a:t>Short (7 question) Interest Form</a:t>
            </a:r>
            <a:r>
              <a:rPr lang="en" sz="1867">
                <a:latin typeface="Calibri"/>
                <a:ea typeface="Calibri"/>
                <a:cs typeface="Calibri"/>
                <a:sym typeface="Calibri"/>
              </a:rPr>
              <a:t> - please share</a:t>
            </a:r>
            <a:endParaRPr sz="1867">
              <a:latin typeface="Calibri"/>
              <a:ea typeface="Calibri"/>
              <a:cs typeface="Calibri"/>
              <a:sym typeface="Calibri"/>
            </a:endParaRPr>
          </a:p>
          <a:p>
            <a:pPr algn="ctr"/>
            <a:endParaRPr sz="1867">
              <a:latin typeface="Calibri"/>
              <a:ea typeface="Calibri"/>
              <a:cs typeface="Calibri"/>
              <a:sym typeface="Calibri"/>
            </a:endParaRPr>
          </a:p>
          <a:p>
            <a:pPr algn="ctr"/>
            <a:r>
              <a:rPr lang="en" sz="1867" u="sng">
                <a:solidFill>
                  <a:schemeClr val="hlink"/>
                </a:solidFill>
                <a:latin typeface="Calibri"/>
                <a:ea typeface="Calibri"/>
                <a:cs typeface="Calibri"/>
                <a:sym typeface="Calibri"/>
                <a:hlinkClick r:id="rId4"/>
              </a:rPr>
              <a:t>Website with overview</a:t>
            </a:r>
            <a:endParaRPr sz="1867">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5"/>
          <p:cNvSpPr txBox="1">
            <a:spLocks noGrp="1"/>
          </p:cNvSpPr>
          <p:nvPr>
            <p:ph type="ctrTitle"/>
          </p:nvPr>
        </p:nvSpPr>
        <p:spPr>
          <a:xfrm>
            <a:off x="0" y="2595716"/>
            <a:ext cx="12192000" cy="2337600"/>
          </a:xfrm>
          <a:prstGeom prst="rect">
            <a:avLst/>
          </a:prstGeom>
        </p:spPr>
        <p:txBody>
          <a:bodyPr spcFirstLastPara="1" wrap="square" lIns="91433" tIns="45700" rIns="91433" bIns="45700" anchor="t" anchorCtr="0">
            <a:noAutofit/>
          </a:bodyPr>
          <a:lstStyle/>
          <a:p>
            <a:r>
              <a:rPr lang="en"/>
              <a:t>Resources</a:t>
            </a:r>
            <a:endParaRPr/>
          </a:p>
          <a:p>
            <a:r>
              <a:rPr lang="en"/>
              <a:t>and </a:t>
            </a:r>
            <a:endParaRPr/>
          </a:p>
          <a:p>
            <a:r>
              <a:rPr lang="en"/>
              <a:t>External Partners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6"/>
          <p:cNvSpPr txBox="1">
            <a:spLocks noGrp="1"/>
          </p:cNvSpPr>
          <p:nvPr>
            <p:ph type="title"/>
          </p:nvPr>
        </p:nvSpPr>
        <p:spPr>
          <a:xfrm>
            <a:off x="443567" y="205167"/>
            <a:ext cx="8999200" cy="898400"/>
          </a:xfrm>
          <a:prstGeom prst="rect">
            <a:avLst/>
          </a:prstGeom>
        </p:spPr>
        <p:txBody>
          <a:bodyPr spcFirstLastPara="1" wrap="square" lIns="0" tIns="0" rIns="0" bIns="0" anchor="t" anchorCtr="0">
            <a:noAutofit/>
          </a:bodyPr>
          <a:lstStyle/>
          <a:p>
            <a:r>
              <a:rPr lang="en" sz="2100" dirty="0"/>
              <a:t>Strategy Guides</a:t>
            </a:r>
            <a:endParaRPr sz="2100" dirty="0">
              <a:solidFill>
                <a:schemeClr val="dk1"/>
              </a:solidFill>
              <a:highlight>
                <a:srgbClr val="FFFF00"/>
              </a:highlight>
            </a:endParaRPr>
          </a:p>
        </p:txBody>
      </p:sp>
      <p:sp>
        <p:nvSpPr>
          <p:cNvPr id="155" name="Google Shape;155;p26"/>
          <p:cNvSpPr txBox="1">
            <a:spLocks noGrp="1"/>
          </p:cNvSpPr>
          <p:nvPr>
            <p:ph type="body" idx="1"/>
          </p:nvPr>
        </p:nvSpPr>
        <p:spPr>
          <a:xfrm>
            <a:off x="838200" y="1554480"/>
            <a:ext cx="10515600" cy="4351200"/>
          </a:xfrm>
          <a:prstGeom prst="rect">
            <a:avLst/>
          </a:prstGeom>
        </p:spPr>
        <p:txBody>
          <a:bodyPr spcFirstLastPara="1" wrap="square" lIns="0" tIns="0" rIns="0" bIns="0" anchor="t" anchorCtr="0">
            <a:noAutofit/>
          </a:bodyPr>
          <a:lstStyle/>
          <a:p>
            <a:pPr marL="0" indent="0">
              <a:spcBef>
                <a:spcPts val="1067"/>
              </a:spcBef>
              <a:buNone/>
            </a:pPr>
            <a:r>
              <a:rPr lang="en" b="1" dirty="0"/>
              <a:t>Purpose of the Strategy Guides</a:t>
            </a:r>
            <a:endParaRPr b="1" dirty="0"/>
          </a:p>
          <a:p>
            <a:pPr marL="609585" indent="-457189">
              <a:spcBef>
                <a:spcPts val="1067"/>
              </a:spcBef>
              <a:buSzPts val="1800"/>
            </a:pPr>
            <a:r>
              <a:rPr lang="en" dirty="0"/>
              <a:t>Designed to showcase evidence-based strategies supported by research meeting ESSA levels 3 and up.</a:t>
            </a:r>
            <a:endParaRPr dirty="0"/>
          </a:p>
          <a:p>
            <a:pPr marL="609585" indent="-457189">
              <a:spcBef>
                <a:spcPts val="0"/>
              </a:spcBef>
              <a:buSzPts val="1800"/>
            </a:pPr>
            <a:r>
              <a:rPr lang="en" dirty="0"/>
              <a:t>Highlight strategies that we consistently see districts/schools using.</a:t>
            </a:r>
            <a:endParaRPr dirty="0"/>
          </a:p>
          <a:p>
            <a:pPr marL="609585" indent="-457189">
              <a:spcBef>
                <a:spcPts val="0"/>
              </a:spcBef>
              <a:buSzPts val="1800"/>
            </a:pPr>
            <a:r>
              <a:rPr lang="en" dirty="0"/>
              <a:t>Intended to support schools and districts in the process of selecting evidence-based strategies to guide their improvement efforts.</a:t>
            </a:r>
            <a:endParaRPr dirty="0"/>
          </a:p>
          <a:p>
            <a:pPr marL="0" indent="0">
              <a:spcBef>
                <a:spcPts val="1067"/>
              </a:spcBef>
              <a:buNone/>
            </a:pPr>
            <a:endParaRPr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3659307" y="196850"/>
            <a:ext cx="5269052" cy="891540"/>
          </a:xfrm>
          <a:prstGeom prst="rect">
            <a:avLst/>
          </a:prstGeom>
          <a:noFill/>
          <a:ln>
            <a:noFill/>
          </a:ln>
        </p:spPr>
        <p:txBody>
          <a:bodyPr spcFirstLastPara="1" wrap="square" lIns="0" tIns="0" rIns="0" bIns="0" anchor="t" anchorCtr="0">
            <a:noAutofit/>
          </a:bodyPr>
          <a:lstStyle/>
          <a:p>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1524001" y="1"/>
            <a:ext cx="1422400" cy="1513840"/>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1661160" y="1281430"/>
            <a:ext cx="8869680" cy="537591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68569" tIns="34275" rIns="68569" bIns="34275" anchor="ctr" anchorCtr="0">
            <a:noAutofit/>
          </a:bodyPr>
          <a:lstStyle/>
          <a:p>
            <a:pPr algn="ctr"/>
            <a:endParaRPr sz="2000" dirty="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1524001" y="1646556"/>
            <a:ext cx="782320" cy="2356484"/>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2519679" y="1905635"/>
            <a:ext cx="7701280" cy="4135119"/>
          </a:xfrm>
          <a:prstGeom prst="rect">
            <a:avLst/>
          </a:prstGeom>
          <a:noFill/>
          <a:ln>
            <a:noFill/>
          </a:ln>
        </p:spPr>
        <p:txBody>
          <a:bodyPr spcFirstLastPara="1" wrap="square" lIns="0" tIns="0" rIns="0" bIns="34275" anchor="t" anchorCtr="0">
            <a:noAutofit/>
          </a:bodyPr>
          <a:lstStyle/>
          <a:p>
            <a:pPr marL="0" indent="0">
              <a:buSzPts val="1500"/>
              <a:buNone/>
            </a:pPr>
            <a:r>
              <a:rPr lang="en-US" sz="1600" b="1" u="sng" dirty="0"/>
              <a:t>ESSER/ESEA</a:t>
            </a:r>
            <a:endParaRPr lang="en-US" dirty="0"/>
          </a:p>
          <a:p>
            <a:pPr marL="171450" indent="-171450">
              <a:buSzPts val="1500"/>
            </a:pPr>
            <a:r>
              <a:rPr lang="en-US" sz="1600" dirty="0"/>
              <a:t>Nazie Mohajeri-Nelson, Director of ESEA Office (</a:t>
            </a:r>
            <a:r>
              <a:rPr lang="en-US" sz="1600" u="sng" dirty="0">
                <a:solidFill>
                  <a:schemeClr val="hlink"/>
                </a:solidFill>
                <a:hlinkClick r:id="rId3"/>
              </a:rPr>
              <a:t>mohajeri-nelson_n@cde.state.co.us</a:t>
            </a:r>
            <a:r>
              <a:rPr lang="en-US" sz="1600" dirty="0"/>
              <a:t>) </a:t>
            </a:r>
          </a:p>
          <a:p>
            <a:pPr marL="171450" indent="-171450">
              <a:buSzPts val="1500"/>
            </a:pPr>
            <a:r>
              <a:rPr lang="en-US" sz="1600" dirty="0"/>
              <a:t>DeLilah Collins, Assistant Director of ESEA Office (</a:t>
            </a:r>
            <a:r>
              <a:rPr lang="en-US" sz="1600" u="sng" dirty="0">
                <a:solidFill>
                  <a:schemeClr val="hlink"/>
                </a:solidFill>
                <a:hlinkClick r:id="rId4"/>
              </a:rPr>
              <a:t>collins_d@cde.state.co.us</a:t>
            </a:r>
            <a:r>
              <a:rPr lang="en-US" sz="1600" dirty="0"/>
              <a:t>) </a:t>
            </a:r>
          </a:p>
          <a:p>
            <a:pPr marL="171450" indent="-171450">
              <a:buSzPts val="1500"/>
            </a:pPr>
            <a:r>
              <a:rPr lang="en-US" sz="1600" dirty="0"/>
              <a:t>Kristin Crumley, ESSER Monitoring &amp; Reporting Specialist (</a:t>
            </a:r>
            <a:r>
              <a:rPr lang="en-US" sz="1600" dirty="0">
                <a:hlinkClick r:id="rId5"/>
              </a:rPr>
              <a:t>Crumley_k@cde.state.co.us</a:t>
            </a:r>
            <a:r>
              <a:rPr lang="en-US" sz="1600" dirty="0"/>
              <a:t>) </a:t>
            </a:r>
          </a:p>
          <a:p>
            <a:pPr marL="171450" indent="-171450">
              <a:buSzPts val="1500"/>
            </a:pPr>
            <a:r>
              <a:rPr lang="en-US" sz="1600" dirty="0">
                <a:hlinkClick r:id="rId6"/>
              </a:rPr>
              <a:t>ESEA Regional Contacts </a:t>
            </a:r>
            <a:r>
              <a:rPr lang="en-US" sz="1600" dirty="0"/>
              <a:t>assigned to your district</a:t>
            </a:r>
          </a:p>
          <a:p>
            <a:pPr marL="0" indent="0">
              <a:spcBef>
                <a:spcPts val="0"/>
              </a:spcBef>
              <a:buSzPts val="1500"/>
              <a:buNone/>
            </a:pPr>
            <a:endParaRPr lang="en-US" sz="1600" b="1" u="sng" dirty="0"/>
          </a:p>
          <a:p>
            <a:pPr marL="0" indent="0">
              <a:spcBef>
                <a:spcPts val="0"/>
              </a:spcBef>
              <a:buSzPts val="1500"/>
              <a:buNone/>
            </a:pPr>
            <a:r>
              <a:rPr lang="en-US" sz="1600" b="1" u="sng" dirty="0"/>
              <a:t>Fiscal Experts</a:t>
            </a:r>
            <a:endParaRPr sz="2800" dirty="0"/>
          </a:p>
          <a:p>
            <a:pPr marL="171450" indent="-171450">
              <a:buSzPts val="1500"/>
            </a:pPr>
            <a:r>
              <a:rPr lang="en-US" sz="1600" dirty="0"/>
              <a:t>Jennifer Okes, Chief Operating Officer (</a:t>
            </a:r>
            <a:r>
              <a:rPr lang="en-US" sz="1600" u="sng" dirty="0">
                <a:solidFill>
                  <a:schemeClr val="hlink"/>
                </a:solidFill>
                <a:hlinkClick r:id="rId7"/>
              </a:rPr>
              <a:t>okes_j@cde.state.co.us</a:t>
            </a:r>
            <a:r>
              <a:rPr lang="en-US" sz="1600" dirty="0"/>
              <a:t>) </a:t>
            </a:r>
            <a:endParaRPr sz="1600" dirty="0"/>
          </a:p>
          <a:p>
            <a:pPr marL="171450" indent="-171450">
              <a:buSzPts val="1500"/>
            </a:pPr>
            <a:r>
              <a:rPr lang="en-US" sz="1600" dirty="0"/>
              <a:t>Kate Bartlett, Executive Director of School District Operations (</a:t>
            </a:r>
            <a:r>
              <a:rPr lang="en-US" sz="1600" u="sng" dirty="0">
                <a:solidFill>
                  <a:schemeClr val="hlink"/>
                </a:solidFill>
                <a:hlinkClick r:id="rId8"/>
              </a:rPr>
              <a:t>Bartlett_k@cde.state.co.us</a:t>
            </a:r>
            <a:r>
              <a:rPr lang="en-US" sz="1600" dirty="0"/>
              <a:t>) </a:t>
            </a:r>
          </a:p>
          <a:p>
            <a:pPr marL="171450" indent="-171450">
              <a:buSzPts val="1500"/>
            </a:pPr>
            <a:r>
              <a:rPr lang="en-US" sz="1600" dirty="0"/>
              <a:t>Jennifer Austin, Director of Grants Fiscal Management (</a:t>
            </a:r>
            <a:r>
              <a:rPr lang="en-US" sz="1600" dirty="0">
                <a:solidFill>
                  <a:srgbClr val="0070C0"/>
                </a:solidFill>
                <a:hlinkClick r:id="rId9">
                  <a:extLst>
                    <a:ext uri="{A12FA001-AC4F-418D-AE19-62706E023703}">
                      <ahyp:hlinkClr xmlns:ahyp="http://schemas.microsoft.com/office/drawing/2018/hyperlinkcolor" val="tx"/>
                    </a:ext>
                  </a:extLst>
                </a:hlinkClick>
              </a:rPr>
              <a:t>Austin_j@cde.state.co.us</a:t>
            </a:r>
            <a:r>
              <a:rPr lang="en-US" sz="1600" dirty="0"/>
              <a:t>) </a:t>
            </a:r>
          </a:p>
          <a:p>
            <a:pPr marL="171450" indent="-171450">
              <a:buSzPts val="1500"/>
            </a:pPr>
            <a:r>
              <a:rPr lang="en-US" sz="1600" dirty="0"/>
              <a:t>Robert Hawkins, Grants Fiscal Analyst (</a:t>
            </a:r>
            <a:r>
              <a:rPr lang="en-US" sz="1600" u="sng" dirty="0">
                <a:solidFill>
                  <a:schemeClr val="hlink"/>
                </a:solidFill>
                <a:hlinkClick r:id="rId10"/>
              </a:rPr>
              <a:t>Hawkins_s@cde.state.co.us</a:t>
            </a:r>
            <a:r>
              <a:rPr lang="en-US" sz="1600" dirty="0"/>
              <a:t>) </a:t>
            </a:r>
          </a:p>
          <a:p>
            <a:pPr marL="171450" indent="-171450">
              <a:buSzPts val="1500"/>
            </a:pPr>
            <a:r>
              <a:rPr lang="en-US" sz="1600" dirty="0"/>
              <a:t>Steven Kaleda, Grants Fiscal Analyst (</a:t>
            </a:r>
            <a:r>
              <a:rPr lang="en-US" sz="1600" u="sng" dirty="0">
                <a:solidFill>
                  <a:schemeClr val="hlink"/>
                </a:solidFill>
                <a:hlinkClick r:id="rId11"/>
              </a:rPr>
              <a:t>Kaleda_s@cde.state.co.us</a:t>
            </a:r>
            <a:r>
              <a:rPr lang="en-US" sz="1600" dirty="0"/>
              <a:t>) </a:t>
            </a:r>
          </a:p>
        </p:txBody>
      </p:sp>
    </p:spTree>
    <p:extLst>
      <p:ext uri="{BB962C8B-B14F-4D97-AF65-F5344CB8AC3E}">
        <p14:creationId xmlns:p14="http://schemas.microsoft.com/office/powerpoint/2010/main" val="2825309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7"/>
          <p:cNvSpPr txBox="1">
            <a:spLocks noGrp="1"/>
          </p:cNvSpPr>
          <p:nvPr>
            <p:ph type="title"/>
          </p:nvPr>
        </p:nvSpPr>
        <p:spPr>
          <a:xfrm>
            <a:off x="443567" y="205167"/>
            <a:ext cx="8999200" cy="898400"/>
          </a:xfrm>
          <a:prstGeom prst="rect">
            <a:avLst/>
          </a:prstGeom>
        </p:spPr>
        <p:txBody>
          <a:bodyPr spcFirstLastPara="1" wrap="square" lIns="0" tIns="0" rIns="0" bIns="0" anchor="t" anchorCtr="0">
            <a:noAutofit/>
          </a:bodyPr>
          <a:lstStyle/>
          <a:p>
            <a:r>
              <a:rPr lang="en" sz="2100" dirty="0"/>
              <a:t>Strategy Guides</a:t>
            </a:r>
            <a:endParaRPr sz="2100" dirty="0">
              <a:solidFill>
                <a:schemeClr val="dk1"/>
              </a:solidFill>
              <a:highlight>
                <a:srgbClr val="FFFF00"/>
              </a:highlight>
            </a:endParaRPr>
          </a:p>
        </p:txBody>
      </p:sp>
      <p:sp>
        <p:nvSpPr>
          <p:cNvPr id="161" name="Google Shape;161;p27"/>
          <p:cNvSpPr txBox="1">
            <a:spLocks noGrp="1"/>
          </p:cNvSpPr>
          <p:nvPr>
            <p:ph type="body" idx="1"/>
          </p:nvPr>
        </p:nvSpPr>
        <p:spPr>
          <a:xfrm>
            <a:off x="838200" y="1554480"/>
            <a:ext cx="10515600" cy="4351200"/>
          </a:xfrm>
          <a:prstGeom prst="rect">
            <a:avLst/>
          </a:prstGeom>
        </p:spPr>
        <p:txBody>
          <a:bodyPr spcFirstLastPara="1" wrap="square" lIns="0" tIns="0" rIns="0" bIns="0" anchor="t" anchorCtr="0">
            <a:noAutofit/>
          </a:bodyPr>
          <a:lstStyle/>
          <a:p>
            <a:pPr marL="0" indent="0">
              <a:spcBef>
                <a:spcPts val="1067"/>
              </a:spcBef>
              <a:buNone/>
            </a:pPr>
            <a:r>
              <a:rPr lang="en" b="1" dirty="0"/>
              <a:t>Contents of the Strategy Guides</a:t>
            </a:r>
            <a:endParaRPr b="1" dirty="0"/>
          </a:p>
          <a:p>
            <a:pPr marL="609585" indent="-457189">
              <a:spcBef>
                <a:spcPts val="1067"/>
              </a:spcBef>
              <a:buSzPts val="1800"/>
            </a:pPr>
            <a:r>
              <a:rPr lang="en" dirty="0"/>
              <a:t>Introduction (includes high-level description of the strategy)</a:t>
            </a:r>
            <a:endParaRPr dirty="0"/>
          </a:p>
          <a:p>
            <a:pPr marL="609585" indent="-457189">
              <a:spcBef>
                <a:spcPts val="0"/>
              </a:spcBef>
              <a:buSzPts val="1800"/>
            </a:pPr>
            <a:r>
              <a:rPr lang="en" dirty="0"/>
              <a:t>Considerations for Implementation </a:t>
            </a:r>
            <a:endParaRPr dirty="0"/>
          </a:p>
          <a:p>
            <a:pPr marL="609585" indent="-457189">
              <a:spcBef>
                <a:spcPts val="0"/>
              </a:spcBef>
              <a:buSzPts val="1800"/>
            </a:pPr>
            <a:r>
              <a:rPr lang="en" dirty="0"/>
              <a:t>Implementation Guide with Core Components and Action Steps</a:t>
            </a:r>
            <a:endParaRPr dirty="0"/>
          </a:p>
          <a:p>
            <a:pPr marL="609585" indent="-457189">
              <a:spcBef>
                <a:spcPts val="0"/>
              </a:spcBef>
              <a:buSzPts val="1800"/>
            </a:pPr>
            <a:r>
              <a:rPr lang="en" dirty="0"/>
              <a:t>Sources Consulted </a:t>
            </a:r>
          </a:p>
          <a:p>
            <a:pPr marL="152396" indent="0">
              <a:spcBef>
                <a:spcPts val="0"/>
              </a:spcBef>
              <a:buSzPts val="1800"/>
              <a:buNone/>
            </a:pPr>
            <a:endParaRPr dirty="0"/>
          </a:p>
          <a:p>
            <a:pPr marL="0" indent="0">
              <a:spcBef>
                <a:spcPts val="1067"/>
              </a:spcBef>
              <a:buNone/>
            </a:pPr>
            <a:r>
              <a:rPr lang="en" b="1" dirty="0"/>
              <a:t>Function of the Strategy Guides</a:t>
            </a:r>
            <a:endParaRPr b="1" dirty="0"/>
          </a:p>
          <a:p>
            <a:pPr marL="609585" indent="-457189">
              <a:spcBef>
                <a:spcPts val="1067"/>
              </a:spcBef>
              <a:buSzPts val="1800"/>
            </a:pPr>
            <a:r>
              <a:rPr lang="en" dirty="0"/>
              <a:t>These guides give a high-level overview (not an exhaustive description) of major evidence-based strategies to inform school and district improvement planning.</a:t>
            </a:r>
            <a:endParaRPr dirty="0"/>
          </a:p>
          <a:p>
            <a:pPr marL="609585" indent="-457189">
              <a:spcBef>
                <a:spcPts val="0"/>
              </a:spcBef>
              <a:buSzPts val="1800"/>
            </a:pPr>
            <a:r>
              <a:rPr lang="en" dirty="0"/>
              <a:t>Use the Considerations to help assess whether the strategy is right for you (contextual fit).</a:t>
            </a:r>
            <a:endParaRPr dirty="0"/>
          </a:p>
          <a:p>
            <a:pPr marL="609585" indent="-457189">
              <a:spcBef>
                <a:spcPts val="0"/>
              </a:spcBef>
              <a:buSzPts val="1800"/>
            </a:pPr>
            <a:r>
              <a:rPr lang="en" dirty="0"/>
              <a:t>If you are interested in learning more about a strategy, the Sources Consulted list is a great place to start.</a:t>
            </a: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8"/>
          <p:cNvSpPr txBox="1">
            <a:spLocks noGrp="1"/>
          </p:cNvSpPr>
          <p:nvPr>
            <p:ph type="title"/>
          </p:nvPr>
        </p:nvSpPr>
        <p:spPr>
          <a:xfrm>
            <a:off x="443567" y="205167"/>
            <a:ext cx="8999200" cy="898400"/>
          </a:xfrm>
          <a:prstGeom prst="rect">
            <a:avLst/>
          </a:prstGeom>
        </p:spPr>
        <p:txBody>
          <a:bodyPr spcFirstLastPara="1" wrap="square" lIns="0" tIns="0" rIns="0" bIns="0" anchor="t" anchorCtr="0">
            <a:noAutofit/>
          </a:bodyPr>
          <a:lstStyle/>
          <a:p>
            <a:r>
              <a:rPr lang="en" sz="2100" dirty="0"/>
              <a:t>Strategy Guides</a:t>
            </a:r>
            <a:endParaRPr sz="2100" dirty="0">
              <a:solidFill>
                <a:schemeClr val="dk1"/>
              </a:solidFill>
              <a:highlight>
                <a:srgbClr val="FFFF00"/>
              </a:highlight>
            </a:endParaRPr>
          </a:p>
        </p:txBody>
      </p:sp>
      <p:sp>
        <p:nvSpPr>
          <p:cNvPr id="167" name="Google Shape;167;p28"/>
          <p:cNvSpPr txBox="1">
            <a:spLocks noGrp="1"/>
          </p:cNvSpPr>
          <p:nvPr>
            <p:ph type="body" idx="1"/>
          </p:nvPr>
        </p:nvSpPr>
        <p:spPr>
          <a:xfrm>
            <a:off x="4055800" y="1732933"/>
            <a:ext cx="7298000" cy="3883200"/>
          </a:xfrm>
          <a:prstGeom prst="rect">
            <a:avLst/>
          </a:prstGeom>
        </p:spPr>
        <p:txBody>
          <a:bodyPr spcFirstLastPara="1" wrap="square" lIns="0" tIns="0" rIns="0" bIns="0" anchor="t" anchorCtr="0">
            <a:noAutofit/>
          </a:bodyPr>
          <a:lstStyle/>
          <a:p>
            <a:pPr marL="609585" indent="-440256">
              <a:lnSpc>
                <a:spcPct val="100000"/>
              </a:lnSpc>
              <a:spcBef>
                <a:spcPts val="1067"/>
              </a:spcBef>
              <a:buSzPts val="1600"/>
            </a:pPr>
            <a:r>
              <a:rPr lang="en" sz="2133"/>
              <a:t>Attendance</a:t>
            </a:r>
            <a:endParaRPr sz="2133"/>
          </a:p>
          <a:p>
            <a:pPr marL="609585" indent="-440256">
              <a:lnSpc>
                <a:spcPct val="100000"/>
              </a:lnSpc>
              <a:spcBef>
                <a:spcPts val="0"/>
              </a:spcBef>
              <a:buSzPts val="1600"/>
            </a:pPr>
            <a:r>
              <a:rPr lang="en" sz="2133"/>
              <a:t>Coaching</a:t>
            </a:r>
            <a:endParaRPr sz="2133"/>
          </a:p>
          <a:p>
            <a:pPr marL="609585" indent="-440256">
              <a:lnSpc>
                <a:spcPct val="100000"/>
              </a:lnSpc>
              <a:spcBef>
                <a:spcPts val="0"/>
              </a:spcBef>
              <a:buSzPts val="1600"/>
            </a:pPr>
            <a:r>
              <a:rPr lang="en" sz="2133"/>
              <a:t>Common Mission and Vision</a:t>
            </a:r>
            <a:endParaRPr sz="2133"/>
          </a:p>
          <a:p>
            <a:pPr marL="609585" indent="-440256">
              <a:lnSpc>
                <a:spcPct val="100000"/>
              </a:lnSpc>
              <a:spcBef>
                <a:spcPts val="0"/>
              </a:spcBef>
              <a:buSzPts val="1600"/>
            </a:pPr>
            <a:r>
              <a:rPr lang="en" sz="2133"/>
              <a:t>Data Driven Instruction</a:t>
            </a:r>
            <a:endParaRPr sz="2133"/>
          </a:p>
          <a:p>
            <a:pPr marL="609585" indent="-440256">
              <a:lnSpc>
                <a:spcPct val="100000"/>
              </a:lnSpc>
              <a:spcBef>
                <a:spcPts val="0"/>
              </a:spcBef>
              <a:buSzPts val="1600"/>
            </a:pPr>
            <a:r>
              <a:rPr lang="en" sz="2133"/>
              <a:t>Family-School-Community Partnerships (FSCP)</a:t>
            </a:r>
            <a:endParaRPr sz="2133"/>
          </a:p>
          <a:p>
            <a:pPr marL="609585" indent="-440256">
              <a:lnSpc>
                <a:spcPct val="100000"/>
              </a:lnSpc>
              <a:spcBef>
                <a:spcPts val="0"/>
              </a:spcBef>
              <a:buSzPts val="1600"/>
            </a:pPr>
            <a:r>
              <a:rPr lang="en" sz="2133"/>
              <a:t>High-Dosage Tutoring</a:t>
            </a:r>
            <a:endParaRPr sz="2133"/>
          </a:p>
          <a:p>
            <a:pPr marL="609585" indent="-440256">
              <a:lnSpc>
                <a:spcPct val="100000"/>
              </a:lnSpc>
              <a:spcBef>
                <a:spcPts val="0"/>
              </a:spcBef>
              <a:buSzPts val="1600"/>
            </a:pPr>
            <a:r>
              <a:rPr lang="en" sz="2133"/>
              <a:t>Learning Loss Recovery</a:t>
            </a:r>
            <a:endParaRPr sz="2133"/>
          </a:p>
          <a:p>
            <a:pPr marL="609585" indent="-440256">
              <a:lnSpc>
                <a:spcPct val="100000"/>
              </a:lnSpc>
              <a:spcBef>
                <a:spcPts val="0"/>
              </a:spcBef>
              <a:buSzPts val="1600"/>
            </a:pPr>
            <a:r>
              <a:rPr lang="en" sz="2133"/>
              <a:t>Multi-Tiered System of Supports (MTSS)</a:t>
            </a:r>
            <a:endParaRPr sz="2133"/>
          </a:p>
          <a:p>
            <a:pPr marL="609585" indent="-440256">
              <a:lnSpc>
                <a:spcPct val="100000"/>
              </a:lnSpc>
              <a:spcBef>
                <a:spcPts val="0"/>
              </a:spcBef>
              <a:buSzPts val="1600"/>
            </a:pPr>
            <a:r>
              <a:rPr lang="en" sz="2133"/>
              <a:t>Positive Behavioral Interventions and Supports (PBIS)</a:t>
            </a:r>
            <a:endParaRPr sz="2133"/>
          </a:p>
          <a:p>
            <a:pPr marL="609585" indent="-440256">
              <a:lnSpc>
                <a:spcPct val="100000"/>
              </a:lnSpc>
              <a:spcBef>
                <a:spcPts val="0"/>
              </a:spcBef>
              <a:buSzPts val="1600"/>
            </a:pPr>
            <a:r>
              <a:rPr lang="en" sz="2133"/>
              <a:t>Professional Learning Communities (PLCs)</a:t>
            </a:r>
            <a:endParaRPr sz="2133"/>
          </a:p>
          <a:p>
            <a:pPr marL="609585" indent="-440256">
              <a:lnSpc>
                <a:spcPct val="100000"/>
              </a:lnSpc>
              <a:spcBef>
                <a:spcPts val="0"/>
              </a:spcBef>
              <a:buSzPts val="1600"/>
            </a:pPr>
            <a:r>
              <a:rPr lang="en" sz="2133"/>
              <a:t>Summer School Strategy Guide</a:t>
            </a:r>
            <a:endParaRPr sz="2533"/>
          </a:p>
        </p:txBody>
      </p:sp>
      <p:sp>
        <p:nvSpPr>
          <p:cNvPr id="168" name="Google Shape;168;p28"/>
          <p:cNvSpPr txBox="1">
            <a:spLocks noGrp="1"/>
          </p:cNvSpPr>
          <p:nvPr>
            <p:ph type="body" idx="1"/>
          </p:nvPr>
        </p:nvSpPr>
        <p:spPr>
          <a:xfrm>
            <a:off x="838200" y="2888233"/>
            <a:ext cx="10515600" cy="3335200"/>
          </a:xfrm>
          <a:prstGeom prst="rect">
            <a:avLst/>
          </a:prstGeom>
        </p:spPr>
        <p:txBody>
          <a:bodyPr spcFirstLastPara="1" wrap="square" lIns="0" tIns="0" rIns="0" bIns="0" anchor="t" anchorCtr="0">
            <a:noAutofit/>
          </a:bodyPr>
          <a:lstStyle/>
          <a:p>
            <a:pPr marL="0" indent="0">
              <a:spcBef>
                <a:spcPts val="1067"/>
              </a:spcBef>
              <a:buNone/>
            </a:pPr>
            <a:r>
              <a:rPr lang="en" b="1"/>
              <a:t>Strategy Guides </a:t>
            </a:r>
            <a:br>
              <a:rPr lang="en" b="1"/>
            </a:br>
            <a:r>
              <a:rPr lang="en" b="1"/>
              <a:t>currently available:</a:t>
            </a:r>
            <a:endParaRPr sz="2000" b="1"/>
          </a:p>
          <a:p>
            <a:pPr marL="0" indent="0">
              <a:spcBef>
                <a:spcPts val="1067"/>
              </a:spcBef>
              <a:buNone/>
            </a:pPr>
            <a:endParaRPr/>
          </a:p>
          <a:p>
            <a:pPr marL="0" indent="0">
              <a:spcBef>
                <a:spcPts val="1067"/>
              </a:spcBef>
              <a:buNone/>
            </a:pPr>
            <a:endParaRPr/>
          </a:p>
          <a:p>
            <a:pPr marL="0" indent="0">
              <a:spcBef>
                <a:spcPts val="1067"/>
              </a:spcBef>
              <a:buNone/>
            </a:pPr>
            <a:endParaRPr/>
          </a:p>
          <a:p>
            <a:pPr marL="0" indent="0">
              <a:spcBef>
                <a:spcPts val="1067"/>
              </a:spcBef>
              <a:buNone/>
            </a:pPr>
            <a:endParaRPr/>
          </a:p>
          <a:p>
            <a:pPr marL="0" indent="0">
              <a:spcBef>
                <a:spcPts val="1067"/>
              </a:spcBef>
              <a:buNone/>
            </a:pPr>
            <a:endParaRPr sz="2000"/>
          </a:p>
          <a:p>
            <a:pPr marL="0" indent="0">
              <a:spcBef>
                <a:spcPts val="1067"/>
              </a:spcBef>
              <a:buNone/>
            </a:pPr>
            <a:r>
              <a:rPr lang="en" sz="2000" i="1"/>
              <a:t>Additional Guides are also in progress and will be released on a rolling basis.</a:t>
            </a:r>
            <a:endParaRPr sz="2000" i="1"/>
          </a:p>
          <a:p>
            <a:pPr marL="0" indent="0">
              <a:spcBef>
                <a:spcPts val="1067"/>
              </a:spcBef>
              <a:buNone/>
            </a:pPr>
            <a:endParaRPr sz="2000"/>
          </a:p>
          <a:p>
            <a:pPr marL="0" indent="0">
              <a:spcBef>
                <a:spcPts val="1067"/>
              </a:spcBef>
              <a:buSzPts val="1100"/>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9"/>
          <p:cNvSpPr txBox="1">
            <a:spLocks noGrp="1"/>
          </p:cNvSpPr>
          <p:nvPr>
            <p:ph type="title"/>
          </p:nvPr>
        </p:nvSpPr>
        <p:spPr>
          <a:xfrm>
            <a:off x="443567" y="205167"/>
            <a:ext cx="8999200" cy="898400"/>
          </a:xfrm>
          <a:prstGeom prst="rect">
            <a:avLst/>
          </a:prstGeom>
        </p:spPr>
        <p:txBody>
          <a:bodyPr spcFirstLastPara="1" wrap="square" lIns="0" tIns="0" rIns="0" bIns="0" anchor="t" anchorCtr="0">
            <a:noAutofit/>
          </a:bodyPr>
          <a:lstStyle/>
          <a:p>
            <a:r>
              <a:rPr lang="en" sz="2100" dirty="0"/>
              <a:t>Strategy Guides</a:t>
            </a:r>
            <a:endParaRPr sz="2100" dirty="0">
              <a:solidFill>
                <a:schemeClr val="dk1"/>
              </a:solidFill>
              <a:highlight>
                <a:srgbClr val="FFFF00"/>
              </a:highlight>
            </a:endParaRPr>
          </a:p>
        </p:txBody>
      </p:sp>
      <p:sp>
        <p:nvSpPr>
          <p:cNvPr id="174" name="Google Shape;174;p29"/>
          <p:cNvSpPr txBox="1">
            <a:spLocks noGrp="1"/>
          </p:cNvSpPr>
          <p:nvPr>
            <p:ph type="body" idx="1"/>
          </p:nvPr>
        </p:nvSpPr>
        <p:spPr>
          <a:xfrm>
            <a:off x="838200" y="1554480"/>
            <a:ext cx="10515600" cy="4351200"/>
          </a:xfrm>
          <a:prstGeom prst="rect">
            <a:avLst/>
          </a:prstGeom>
        </p:spPr>
        <p:txBody>
          <a:bodyPr spcFirstLastPara="1" wrap="square" lIns="0" tIns="0" rIns="0" bIns="0" anchor="t" anchorCtr="0">
            <a:noAutofit/>
          </a:bodyPr>
          <a:lstStyle/>
          <a:p>
            <a:pPr marL="0" indent="0">
              <a:spcBef>
                <a:spcPts val="1067"/>
              </a:spcBef>
              <a:buSzPts val="1100"/>
              <a:buNone/>
            </a:pPr>
            <a:r>
              <a:rPr lang="en" b="1"/>
              <a:t>To access these Strategy Guides</a:t>
            </a:r>
            <a:r>
              <a:rPr lang="en"/>
              <a:t>, please visit the CDE website:</a:t>
            </a:r>
            <a:br>
              <a:rPr lang="en"/>
            </a:br>
            <a:r>
              <a:rPr lang="en" u="sng">
                <a:solidFill>
                  <a:schemeClr val="hlink"/>
                </a:solidFill>
                <a:hlinkClick r:id="rId3"/>
              </a:rPr>
              <a:t>UIP Major Improvement Strategy Guides</a:t>
            </a:r>
            <a:endParaRPr/>
          </a:p>
          <a:p>
            <a:pPr marL="0" indent="0">
              <a:spcBef>
                <a:spcPts val="1067"/>
              </a:spcBef>
              <a:buNone/>
            </a:pPr>
            <a:endParaRPr/>
          </a:p>
          <a:p>
            <a:pPr marL="0" indent="0">
              <a:spcBef>
                <a:spcPts val="1067"/>
              </a:spcBef>
              <a:buNone/>
            </a:pPr>
            <a:r>
              <a:rPr lang="en" b="1"/>
              <a:t>Support for the Strategy Guides: </a:t>
            </a:r>
            <a:endParaRPr b="1"/>
          </a:p>
          <a:p>
            <a:pPr marL="609585" indent="-457189">
              <a:spcBef>
                <a:spcPts val="1067"/>
              </a:spcBef>
              <a:buSzPts val="1800"/>
            </a:pPr>
            <a:r>
              <a:rPr lang="en"/>
              <a:t>Currently, we’re able to connect individually with schools or districts that are interested in learning more about these guides and the strategies covered. </a:t>
            </a:r>
            <a:endParaRPr/>
          </a:p>
          <a:p>
            <a:pPr marL="609585" indent="-457189">
              <a:spcBef>
                <a:spcPts val="0"/>
              </a:spcBef>
              <a:buSzPts val="1800"/>
            </a:pPr>
            <a:r>
              <a:rPr lang="en"/>
              <a:t>We are also planning a training session in the coming months with additional information on how to use these strategy guides in the school and district improvement process. Additional details will be forthcoming!</a:t>
            </a:r>
            <a:endParaRPr/>
          </a:p>
          <a:p>
            <a:pPr marL="0" indent="0">
              <a:spcBef>
                <a:spcPts val="2133"/>
              </a:spcBef>
              <a:buNone/>
            </a:pPr>
            <a:r>
              <a:rPr lang="en" i="1"/>
              <a:t>For more information, or if you have requests or recommendations for the Strategy Guides, reach out to Lauren Hesse (</a:t>
            </a:r>
            <a:r>
              <a:rPr lang="en" i="1" u="sng">
                <a:solidFill>
                  <a:schemeClr val="hlink"/>
                </a:solidFill>
                <a:hlinkClick r:id="rId4"/>
              </a:rPr>
              <a:t>hesse_l@cde.state.co.us</a:t>
            </a:r>
            <a:r>
              <a:rPr lang="en" i="1"/>
              <a:t>).</a:t>
            </a:r>
            <a:endParaRPr i="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0"/>
          <p:cNvSpPr txBox="1">
            <a:spLocks noGrp="1"/>
          </p:cNvSpPr>
          <p:nvPr>
            <p:ph type="title"/>
          </p:nvPr>
        </p:nvSpPr>
        <p:spPr>
          <a:xfrm>
            <a:off x="443567" y="205167"/>
            <a:ext cx="10515600" cy="898400"/>
          </a:xfrm>
          <a:prstGeom prst="rect">
            <a:avLst/>
          </a:prstGeom>
        </p:spPr>
        <p:txBody>
          <a:bodyPr spcFirstLastPara="1" wrap="square" lIns="0" tIns="0" rIns="0" bIns="0" anchor="t" anchorCtr="0">
            <a:noAutofit/>
          </a:bodyPr>
          <a:lstStyle/>
          <a:p>
            <a:r>
              <a:rPr lang="en" sz="2100" dirty="0"/>
              <a:t>RFI Process for 2021</a:t>
            </a:r>
            <a:endParaRPr sz="2100" dirty="0"/>
          </a:p>
        </p:txBody>
      </p:sp>
      <p:sp>
        <p:nvSpPr>
          <p:cNvPr id="180" name="Google Shape;180;p30"/>
          <p:cNvSpPr txBox="1">
            <a:spLocks noGrp="1"/>
          </p:cNvSpPr>
          <p:nvPr>
            <p:ph type="body" idx="1"/>
          </p:nvPr>
        </p:nvSpPr>
        <p:spPr>
          <a:xfrm>
            <a:off x="838200" y="1554480"/>
            <a:ext cx="10515600" cy="4351200"/>
          </a:xfrm>
          <a:prstGeom prst="rect">
            <a:avLst/>
          </a:prstGeom>
        </p:spPr>
        <p:txBody>
          <a:bodyPr spcFirstLastPara="1" wrap="square" lIns="0" tIns="0" rIns="0" bIns="0" anchor="t" anchorCtr="0">
            <a:noAutofit/>
          </a:bodyPr>
          <a:lstStyle/>
          <a:p>
            <a:pPr marL="0" indent="0">
              <a:spcBef>
                <a:spcPts val="1067"/>
              </a:spcBef>
              <a:buNone/>
            </a:pPr>
            <a:r>
              <a:rPr lang="en" b="1" dirty="0"/>
              <a:t>We’ve changed our RFI and application review process for 2021. </a:t>
            </a:r>
            <a:r>
              <a:rPr lang="en" dirty="0"/>
              <a:t>Interested service providers will provide service-specific responses, documentation, and references.</a:t>
            </a:r>
            <a:endParaRPr dirty="0"/>
          </a:p>
          <a:p>
            <a:pPr marL="0" indent="0">
              <a:spcBef>
                <a:spcPts val="1067"/>
              </a:spcBef>
              <a:buNone/>
            </a:pPr>
            <a:endParaRPr dirty="0"/>
          </a:p>
          <a:p>
            <a:pPr marL="0" indent="0">
              <a:spcBef>
                <a:spcPts val="1067"/>
              </a:spcBef>
              <a:buNone/>
            </a:pPr>
            <a:endParaRPr dirty="0"/>
          </a:p>
          <a:p>
            <a:pPr marL="0" indent="0">
              <a:spcBef>
                <a:spcPts val="1067"/>
              </a:spcBef>
              <a:buNone/>
            </a:pPr>
            <a:endParaRPr dirty="0"/>
          </a:p>
        </p:txBody>
      </p:sp>
      <p:sp>
        <p:nvSpPr>
          <p:cNvPr id="181" name="Google Shape;181;p30"/>
          <p:cNvSpPr/>
          <p:nvPr/>
        </p:nvSpPr>
        <p:spPr>
          <a:xfrm>
            <a:off x="1327367" y="2857500"/>
            <a:ext cx="4178800" cy="2507200"/>
          </a:xfrm>
          <a:prstGeom prst="flowChartAlternateProcess">
            <a:avLst/>
          </a:prstGeom>
          <a:solidFill>
            <a:srgbClr val="F9CB9C"/>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lnSpc>
                <a:spcPct val="90000"/>
              </a:lnSpc>
              <a:spcBef>
                <a:spcPts val="1067"/>
              </a:spcBef>
            </a:pPr>
            <a:r>
              <a:rPr lang="en" sz="2400" b="1">
                <a:solidFill>
                  <a:schemeClr val="dk1"/>
                </a:solidFill>
                <a:latin typeface="Calibri"/>
                <a:ea typeface="Calibri"/>
                <a:cs typeface="Calibri"/>
                <a:sym typeface="Calibri"/>
              </a:rPr>
              <a:t>Aim</a:t>
            </a:r>
            <a:endParaRPr sz="2400" b="1">
              <a:solidFill>
                <a:schemeClr val="dk1"/>
              </a:solidFill>
              <a:latin typeface="Calibri"/>
              <a:ea typeface="Calibri"/>
              <a:cs typeface="Calibri"/>
              <a:sym typeface="Calibri"/>
            </a:endParaRPr>
          </a:p>
          <a:p>
            <a:pPr>
              <a:lnSpc>
                <a:spcPct val="90000"/>
              </a:lnSpc>
              <a:spcBef>
                <a:spcPts val="1067"/>
              </a:spcBef>
            </a:pPr>
            <a:r>
              <a:rPr lang="en" sz="2133">
                <a:solidFill>
                  <a:schemeClr val="dk1"/>
                </a:solidFill>
                <a:latin typeface="Calibri"/>
                <a:ea typeface="Calibri"/>
                <a:cs typeface="Calibri"/>
                <a:sym typeface="Calibri"/>
              </a:rPr>
              <a:t>Make it easier to find effective partners, supporting more effective school improvement work and ultimately stronger outcomes for students.</a:t>
            </a:r>
            <a:endParaRPr sz="2000"/>
          </a:p>
        </p:txBody>
      </p:sp>
      <p:sp>
        <p:nvSpPr>
          <p:cNvPr id="182" name="Google Shape;182;p30"/>
          <p:cNvSpPr/>
          <p:nvPr/>
        </p:nvSpPr>
        <p:spPr>
          <a:xfrm>
            <a:off x="6759667" y="2857500"/>
            <a:ext cx="3927200" cy="2507200"/>
          </a:xfrm>
          <a:prstGeom prst="flowChartAlternateProcess">
            <a:avLst/>
          </a:prstGeom>
          <a:solidFill>
            <a:srgbClr val="B6D7A8"/>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lnSpc>
                <a:spcPct val="90000"/>
              </a:lnSpc>
              <a:spcBef>
                <a:spcPts val="1067"/>
              </a:spcBef>
            </a:pPr>
            <a:r>
              <a:rPr lang="en" sz="2400" b="1">
                <a:solidFill>
                  <a:schemeClr val="dk1"/>
                </a:solidFill>
                <a:latin typeface="Calibri"/>
                <a:ea typeface="Calibri"/>
                <a:cs typeface="Calibri"/>
                <a:sym typeface="Calibri"/>
              </a:rPr>
              <a:t>Outcome</a:t>
            </a:r>
            <a:endParaRPr sz="2400" b="1">
              <a:solidFill>
                <a:schemeClr val="dk1"/>
              </a:solidFill>
              <a:latin typeface="Calibri"/>
              <a:ea typeface="Calibri"/>
              <a:cs typeface="Calibri"/>
              <a:sym typeface="Calibri"/>
            </a:endParaRPr>
          </a:p>
          <a:p>
            <a:pPr>
              <a:lnSpc>
                <a:spcPct val="90000"/>
              </a:lnSpc>
              <a:spcBef>
                <a:spcPts val="1067"/>
              </a:spcBef>
            </a:pPr>
            <a:r>
              <a:rPr lang="en" sz="2133">
                <a:solidFill>
                  <a:schemeClr val="dk1"/>
                </a:solidFill>
                <a:latin typeface="Calibri"/>
                <a:ea typeface="Calibri"/>
                <a:cs typeface="Calibri"/>
                <a:sym typeface="Calibri"/>
              </a:rPr>
              <a:t>A vetted list of providers who meet baseline requirements in the services provided and have demonstrated a track record of success.</a:t>
            </a:r>
            <a:endParaRPr sz="2000" b="1">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1"/>
          <p:cNvSpPr txBox="1">
            <a:spLocks noGrp="1"/>
          </p:cNvSpPr>
          <p:nvPr>
            <p:ph type="title"/>
          </p:nvPr>
        </p:nvSpPr>
        <p:spPr>
          <a:xfrm>
            <a:off x="443567" y="205167"/>
            <a:ext cx="10515600" cy="898400"/>
          </a:xfrm>
          <a:prstGeom prst="rect">
            <a:avLst/>
          </a:prstGeom>
        </p:spPr>
        <p:txBody>
          <a:bodyPr spcFirstLastPara="1" wrap="square" lIns="0" tIns="0" rIns="0" bIns="0" anchor="t" anchorCtr="0">
            <a:noAutofit/>
          </a:bodyPr>
          <a:lstStyle/>
          <a:p>
            <a:r>
              <a:rPr lang="en" sz="2100" dirty="0"/>
              <a:t>RFI Process for 2021</a:t>
            </a:r>
            <a:endParaRPr sz="2100" dirty="0"/>
          </a:p>
        </p:txBody>
      </p:sp>
      <p:sp>
        <p:nvSpPr>
          <p:cNvPr id="188" name="Google Shape;188;p31"/>
          <p:cNvSpPr txBox="1">
            <a:spLocks noGrp="1"/>
          </p:cNvSpPr>
          <p:nvPr>
            <p:ph type="body" idx="1"/>
          </p:nvPr>
        </p:nvSpPr>
        <p:spPr>
          <a:xfrm>
            <a:off x="838200" y="1554480"/>
            <a:ext cx="10515600" cy="4351200"/>
          </a:xfrm>
          <a:prstGeom prst="rect">
            <a:avLst/>
          </a:prstGeom>
        </p:spPr>
        <p:txBody>
          <a:bodyPr spcFirstLastPara="1" wrap="square" lIns="0" tIns="0" rIns="0" bIns="0" anchor="t" anchorCtr="0">
            <a:noAutofit/>
          </a:bodyPr>
          <a:lstStyle/>
          <a:p>
            <a:pPr marL="0" indent="0">
              <a:spcBef>
                <a:spcPts val="1067"/>
              </a:spcBef>
              <a:buNone/>
            </a:pPr>
            <a:r>
              <a:rPr lang="en" b="1"/>
              <a:t>Overview of 2021 RFI Application Contents</a:t>
            </a:r>
            <a:endParaRPr b="1"/>
          </a:p>
          <a:p>
            <a:pPr marL="0" indent="0">
              <a:spcBef>
                <a:spcPts val="1067"/>
              </a:spcBef>
              <a:buNone/>
            </a:pPr>
            <a:endParaRPr sz="2000"/>
          </a:p>
          <a:p>
            <a:pPr marL="0" indent="0">
              <a:spcBef>
                <a:spcPts val="1067"/>
              </a:spcBef>
              <a:buNone/>
            </a:pPr>
            <a:endParaRPr/>
          </a:p>
          <a:p>
            <a:pPr marL="0" indent="0">
              <a:spcBef>
                <a:spcPts val="1067"/>
              </a:spcBef>
              <a:buNone/>
            </a:pPr>
            <a:endParaRPr/>
          </a:p>
          <a:p>
            <a:pPr marL="0" indent="0">
              <a:spcBef>
                <a:spcPts val="1067"/>
              </a:spcBef>
              <a:buNone/>
            </a:pPr>
            <a:endParaRPr/>
          </a:p>
          <a:p>
            <a:pPr marL="0" indent="0">
              <a:spcBef>
                <a:spcPts val="1067"/>
              </a:spcBef>
              <a:buNone/>
            </a:pPr>
            <a:endParaRPr/>
          </a:p>
          <a:p>
            <a:pPr marL="0" indent="0">
              <a:spcBef>
                <a:spcPts val="1067"/>
              </a:spcBef>
              <a:buNone/>
            </a:pPr>
            <a:endParaRPr/>
          </a:p>
          <a:p>
            <a:pPr marL="0" indent="0">
              <a:spcBef>
                <a:spcPts val="1067"/>
              </a:spcBef>
              <a:buNone/>
            </a:pPr>
            <a:endParaRPr/>
          </a:p>
          <a:p>
            <a:pPr marL="0" indent="0">
              <a:spcBef>
                <a:spcPts val="1067"/>
              </a:spcBef>
              <a:buNone/>
            </a:pPr>
            <a:endParaRPr/>
          </a:p>
          <a:p>
            <a:pPr marL="0" indent="0">
              <a:spcBef>
                <a:spcPts val="1067"/>
              </a:spcBef>
              <a:buNone/>
            </a:pPr>
            <a:endParaRPr/>
          </a:p>
        </p:txBody>
      </p:sp>
      <p:graphicFrame>
        <p:nvGraphicFramePr>
          <p:cNvPr id="189" name="Google Shape;189;p31"/>
          <p:cNvGraphicFramePr/>
          <p:nvPr>
            <p:extLst>
              <p:ext uri="{D42A27DB-BD31-4B8C-83A1-F6EECF244321}">
                <p14:modId xmlns:p14="http://schemas.microsoft.com/office/powerpoint/2010/main" val="1578661207"/>
              </p:ext>
            </p:extLst>
          </p:nvPr>
        </p:nvGraphicFramePr>
        <p:xfrm>
          <a:off x="1270000" y="2318767"/>
          <a:ext cx="9652000" cy="3518707"/>
        </p:xfrm>
        <a:graphic>
          <a:graphicData uri="http://schemas.openxmlformats.org/drawingml/2006/table">
            <a:tbl>
              <a:tblPr firstRow="1">
                <a:noFill/>
              </a:tblPr>
              <a:tblGrid>
                <a:gridCol w="3071000">
                  <a:extLst>
                    <a:ext uri="{9D8B030D-6E8A-4147-A177-3AD203B41FA5}">
                      <a16:colId xmlns:a16="http://schemas.microsoft.com/office/drawing/2014/main" val="20000"/>
                    </a:ext>
                  </a:extLst>
                </a:gridCol>
                <a:gridCol w="6581000">
                  <a:extLst>
                    <a:ext uri="{9D8B030D-6E8A-4147-A177-3AD203B41FA5}">
                      <a16:colId xmlns:a16="http://schemas.microsoft.com/office/drawing/2014/main" val="20001"/>
                    </a:ext>
                  </a:extLst>
                </a:gridCol>
              </a:tblGrid>
              <a:tr h="508000">
                <a:tc>
                  <a:txBody>
                    <a:bodyPr/>
                    <a:lstStyle/>
                    <a:p>
                      <a:pPr marL="0" lvl="0" indent="0" algn="l" rtl="0">
                        <a:spcBef>
                          <a:spcPts val="0"/>
                        </a:spcBef>
                        <a:spcAft>
                          <a:spcPts val="0"/>
                        </a:spcAft>
                        <a:buNone/>
                      </a:pPr>
                      <a:r>
                        <a:rPr lang="en" sz="1400" b="1" i="1"/>
                        <a:t>All Providers Submit</a:t>
                      </a:r>
                      <a:endParaRPr sz="1400" b="1" i="1"/>
                    </a:p>
                  </a:txBody>
                  <a:tcPr marL="121900" marR="121900" marT="121900" marB="121900">
                    <a:solidFill>
                      <a:srgbClr val="FFF2CC"/>
                    </a:solidFill>
                  </a:tcPr>
                </a:tc>
                <a:tc>
                  <a:txBody>
                    <a:bodyPr/>
                    <a:lstStyle/>
                    <a:p>
                      <a:pPr marL="0" lvl="0" indent="0" algn="l" rtl="0">
                        <a:spcBef>
                          <a:spcPts val="0"/>
                        </a:spcBef>
                        <a:spcAft>
                          <a:spcPts val="0"/>
                        </a:spcAft>
                        <a:buNone/>
                      </a:pPr>
                      <a:r>
                        <a:rPr lang="en" sz="1400" b="1" i="1"/>
                        <a:t>Submit as relevant to services offered</a:t>
                      </a:r>
                      <a:endParaRPr sz="1400" b="1" i="1"/>
                    </a:p>
                  </a:txBody>
                  <a:tcPr marL="121900" marR="121900" marT="121900" marB="121900">
                    <a:solidFill>
                      <a:srgbClr val="FFF2CC"/>
                    </a:solidFill>
                  </a:tcPr>
                </a:tc>
                <a:extLst>
                  <a:ext uri="{0D108BD9-81ED-4DB2-BD59-A6C34878D82A}">
                    <a16:rowId xmlns:a16="http://schemas.microsoft.com/office/drawing/2014/main" val="10000"/>
                  </a:ext>
                </a:extLst>
              </a:tr>
              <a:tr h="3010707">
                <a:tc>
                  <a:txBody>
                    <a:bodyPr/>
                    <a:lstStyle/>
                    <a:p>
                      <a:pPr marL="0" lvl="0" indent="0" algn="l" rtl="0">
                        <a:lnSpc>
                          <a:spcPct val="90000"/>
                        </a:lnSpc>
                        <a:spcBef>
                          <a:spcPts val="800"/>
                        </a:spcBef>
                        <a:spcAft>
                          <a:spcPts val="0"/>
                        </a:spcAft>
                        <a:buNone/>
                      </a:pPr>
                      <a:r>
                        <a:rPr lang="en" sz="2000" b="1">
                          <a:solidFill>
                            <a:schemeClr val="dk1"/>
                          </a:solidFill>
                          <a:latin typeface="Calibri"/>
                          <a:ea typeface="Calibri"/>
                          <a:cs typeface="Calibri"/>
                          <a:sym typeface="Calibri"/>
                        </a:rPr>
                        <a:t>Form A</a:t>
                      </a:r>
                      <a:r>
                        <a:rPr lang="en" sz="2000">
                          <a:solidFill>
                            <a:schemeClr val="dk1"/>
                          </a:solidFill>
                          <a:latin typeface="Calibri"/>
                          <a:ea typeface="Calibri"/>
                          <a:cs typeface="Calibri"/>
                          <a:sym typeface="Calibri"/>
                        </a:rPr>
                        <a:t>: General Info (All providers will submit)</a:t>
                      </a:r>
                      <a:endParaRPr sz="1400"/>
                    </a:p>
                  </a:txBody>
                  <a:tcPr marL="121900" marR="121900" marT="121900" marB="121900"/>
                </a:tc>
                <a:tc>
                  <a:txBody>
                    <a:bodyPr/>
                    <a:lstStyle/>
                    <a:p>
                      <a:pPr marL="171450" lvl="0" indent="-209550" algn="l" rtl="0">
                        <a:lnSpc>
                          <a:spcPct val="90000"/>
                        </a:lnSpc>
                        <a:spcBef>
                          <a:spcPts val="800"/>
                        </a:spcBef>
                        <a:spcAft>
                          <a:spcPts val="0"/>
                        </a:spcAft>
                        <a:buClr>
                          <a:schemeClr val="dk1"/>
                        </a:buClr>
                        <a:buSzPts val="1500"/>
                        <a:buChar char="•"/>
                      </a:pPr>
                      <a:r>
                        <a:rPr lang="en" sz="2000" b="1" dirty="0">
                          <a:solidFill>
                            <a:schemeClr val="dk1"/>
                          </a:solidFill>
                          <a:latin typeface="Calibri"/>
                          <a:ea typeface="Calibri"/>
                          <a:cs typeface="Calibri"/>
                          <a:sym typeface="Calibri"/>
                        </a:rPr>
                        <a:t>Form B</a:t>
                      </a:r>
                      <a:r>
                        <a:rPr lang="en" sz="2000" dirty="0">
                          <a:solidFill>
                            <a:schemeClr val="dk1"/>
                          </a:solidFill>
                          <a:latin typeface="Calibri"/>
                          <a:ea typeface="Calibri"/>
                          <a:cs typeface="Calibri"/>
                          <a:sym typeface="Calibri"/>
                        </a:rPr>
                        <a:t>:  Charter Networks, Charter Management Organizations and/or Individual Charter Schools</a:t>
                      </a:r>
                      <a:endParaRPr sz="2000" dirty="0">
                        <a:solidFill>
                          <a:schemeClr val="dk1"/>
                        </a:solidFill>
                        <a:latin typeface="Calibri"/>
                        <a:ea typeface="Calibri"/>
                        <a:cs typeface="Calibri"/>
                        <a:sym typeface="Calibri"/>
                      </a:endParaRPr>
                    </a:p>
                    <a:p>
                      <a:pPr marL="171450" lvl="0" indent="-209550" algn="l" rtl="0">
                        <a:lnSpc>
                          <a:spcPct val="90000"/>
                        </a:lnSpc>
                        <a:spcBef>
                          <a:spcPts val="1000"/>
                        </a:spcBef>
                        <a:spcAft>
                          <a:spcPts val="0"/>
                        </a:spcAft>
                        <a:buClr>
                          <a:schemeClr val="dk1"/>
                        </a:buClr>
                        <a:buSzPts val="1500"/>
                        <a:buChar char="•"/>
                      </a:pPr>
                      <a:r>
                        <a:rPr lang="en" sz="2000" b="1" dirty="0">
                          <a:solidFill>
                            <a:schemeClr val="dk1"/>
                          </a:solidFill>
                          <a:latin typeface="Calibri"/>
                          <a:ea typeface="Calibri"/>
                          <a:cs typeface="Calibri"/>
                          <a:sym typeface="Calibri"/>
                        </a:rPr>
                        <a:t>Form C</a:t>
                      </a:r>
                      <a:r>
                        <a:rPr lang="en" sz="2000" dirty="0">
                          <a:solidFill>
                            <a:schemeClr val="dk1"/>
                          </a:solidFill>
                          <a:latin typeface="Calibri"/>
                          <a:ea typeface="Calibri"/>
                          <a:cs typeface="Calibri"/>
                          <a:sym typeface="Calibri"/>
                        </a:rPr>
                        <a:t>:  Turnaround Leadership Development Providers</a:t>
                      </a:r>
                      <a:endParaRPr sz="2000" dirty="0">
                        <a:solidFill>
                          <a:schemeClr val="dk1"/>
                        </a:solidFill>
                        <a:latin typeface="Calibri"/>
                        <a:ea typeface="Calibri"/>
                        <a:cs typeface="Calibri"/>
                        <a:sym typeface="Calibri"/>
                      </a:endParaRPr>
                    </a:p>
                    <a:p>
                      <a:pPr marL="171450" lvl="0" indent="-209550" algn="l" rtl="0">
                        <a:lnSpc>
                          <a:spcPct val="90000"/>
                        </a:lnSpc>
                        <a:spcBef>
                          <a:spcPts val="1000"/>
                        </a:spcBef>
                        <a:spcAft>
                          <a:spcPts val="0"/>
                        </a:spcAft>
                        <a:buClr>
                          <a:schemeClr val="dk1"/>
                        </a:buClr>
                        <a:buSzPts val="1500"/>
                        <a:buChar char="•"/>
                      </a:pPr>
                      <a:r>
                        <a:rPr lang="en" sz="2000" b="1" dirty="0">
                          <a:solidFill>
                            <a:schemeClr val="dk1"/>
                          </a:solidFill>
                          <a:latin typeface="Calibri"/>
                          <a:ea typeface="Calibri"/>
                          <a:cs typeface="Calibri"/>
                          <a:sym typeface="Calibri"/>
                        </a:rPr>
                        <a:t>Form D</a:t>
                      </a:r>
                      <a:r>
                        <a:rPr lang="en" sz="2000" dirty="0">
                          <a:solidFill>
                            <a:schemeClr val="dk1"/>
                          </a:solidFill>
                          <a:latin typeface="Calibri"/>
                          <a:ea typeface="Calibri"/>
                          <a:cs typeface="Calibri"/>
                          <a:sym typeface="Calibri"/>
                        </a:rPr>
                        <a:t>:  Management Providers</a:t>
                      </a:r>
                      <a:endParaRPr sz="2000" dirty="0">
                        <a:solidFill>
                          <a:schemeClr val="dk1"/>
                        </a:solidFill>
                        <a:latin typeface="Calibri"/>
                        <a:ea typeface="Calibri"/>
                        <a:cs typeface="Calibri"/>
                        <a:sym typeface="Calibri"/>
                      </a:endParaRPr>
                    </a:p>
                    <a:p>
                      <a:pPr marL="171450" lvl="0" indent="-209550" algn="l" rtl="0">
                        <a:lnSpc>
                          <a:spcPct val="90000"/>
                        </a:lnSpc>
                        <a:spcBef>
                          <a:spcPts val="1000"/>
                        </a:spcBef>
                        <a:spcAft>
                          <a:spcPts val="0"/>
                        </a:spcAft>
                        <a:buClr>
                          <a:schemeClr val="dk1"/>
                        </a:buClr>
                        <a:buSzPts val="1500"/>
                        <a:buChar char="•"/>
                      </a:pPr>
                      <a:r>
                        <a:rPr lang="en" sz="2000" b="1" dirty="0">
                          <a:solidFill>
                            <a:schemeClr val="dk1"/>
                          </a:solidFill>
                          <a:latin typeface="Calibri"/>
                          <a:ea typeface="Calibri"/>
                          <a:cs typeface="Calibri"/>
                          <a:sym typeface="Calibri"/>
                        </a:rPr>
                        <a:t>Form E</a:t>
                      </a:r>
                      <a:r>
                        <a:rPr lang="en" sz="2000" dirty="0">
                          <a:solidFill>
                            <a:schemeClr val="dk1"/>
                          </a:solidFill>
                          <a:latin typeface="Calibri"/>
                          <a:ea typeface="Calibri"/>
                          <a:cs typeface="Calibri"/>
                          <a:sym typeface="Calibri"/>
                        </a:rPr>
                        <a:t>:  School Improvement Support Providers</a:t>
                      </a:r>
                      <a:endParaRPr sz="2000" dirty="0">
                        <a:solidFill>
                          <a:schemeClr val="dk1"/>
                        </a:solidFill>
                        <a:latin typeface="Calibri"/>
                        <a:ea typeface="Calibri"/>
                        <a:cs typeface="Calibri"/>
                        <a:sym typeface="Calibri"/>
                      </a:endParaRPr>
                    </a:p>
                    <a:p>
                      <a:pPr marL="171450" lvl="0" indent="-209550" algn="l" rtl="0">
                        <a:lnSpc>
                          <a:spcPct val="90000"/>
                        </a:lnSpc>
                        <a:spcBef>
                          <a:spcPts val="1000"/>
                        </a:spcBef>
                        <a:spcAft>
                          <a:spcPts val="0"/>
                        </a:spcAft>
                        <a:buClr>
                          <a:schemeClr val="dk1"/>
                        </a:buClr>
                        <a:buSzPts val="1500"/>
                        <a:buChar char="•"/>
                      </a:pPr>
                      <a:r>
                        <a:rPr lang="en" sz="2000" b="1" dirty="0">
                          <a:solidFill>
                            <a:schemeClr val="dk1"/>
                          </a:solidFill>
                          <a:latin typeface="Calibri"/>
                          <a:ea typeface="Calibri"/>
                          <a:cs typeface="Calibri"/>
                          <a:sym typeface="Calibri"/>
                        </a:rPr>
                        <a:t>Form F</a:t>
                      </a:r>
                      <a:r>
                        <a:rPr lang="en" sz="2000" dirty="0">
                          <a:solidFill>
                            <a:schemeClr val="dk1"/>
                          </a:solidFill>
                          <a:latin typeface="Calibri"/>
                          <a:ea typeface="Calibri"/>
                          <a:cs typeface="Calibri"/>
                          <a:sym typeface="Calibri"/>
                        </a:rPr>
                        <a:t>:  Family-School-Community Partnership Providers</a:t>
                      </a:r>
                      <a:endParaRPr sz="2000" dirty="0">
                        <a:solidFill>
                          <a:schemeClr val="dk1"/>
                        </a:solidFill>
                        <a:latin typeface="Calibri"/>
                        <a:ea typeface="Calibri"/>
                        <a:cs typeface="Calibri"/>
                        <a:sym typeface="Calibri"/>
                      </a:endParaRPr>
                    </a:p>
                    <a:p>
                      <a:pPr marL="171450" lvl="0" indent="-209550" algn="l" rtl="0">
                        <a:lnSpc>
                          <a:spcPct val="90000"/>
                        </a:lnSpc>
                        <a:spcBef>
                          <a:spcPts val="1000"/>
                        </a:spcBef>
                        <a:spcAft>
                          <a:spcPts val="1000"/>
                        </a:spcAft>
                        <a:buClr>
                          <a:schemeClr val="dk1"/>
                        </a:buClr>
                        <a:buSzPts val="1500"/>
                        <a:buChar char="•"/>
                      </a:pPr>
                      <a:r>
                        <a:rPr lang="en" sz="2000" b="1" dirty="0">
                          <a:solidFill>
                            <a:schemeClr val="dk1"/>
                          </a:solidFill>
                          <a:latin typeface="Calibri"/>
                          <a:ea typeface="Calibri"/>
                          <a:cs typeface="Calibri"/>
                          <a:sym typeface="Calibri"/>
                        </a:rPr>
                        <a:t>Form G</a:t>
                      </a:r>
                      <a:r>
                        <a:rPr lang="en" sz="2000" dirty="0">
                          <a:solidFill>
                            <a:schemeClr val="dk1"/>
                          </a:solidFill>
                          <a:latin typeface="Calibri"/>
                          <a:ea typeface="Calibri"/>
                          <a:cs typeface="Calibri"/>
                          <a:sym typeface="Calibri"/>
                        </a:rPr>
                        <a:t>:  Diagnostic Review and Planning Providers</a:t>
                      </a:r>
                      <a:endParaRPr sz="1400" dirty="0"/>
                    </a:p>
                  </a:txBody>
                  <a:tcPr marL="121900" marR="121900" marT="121900" marB="121900"/>
                </a:tc>
                <a:extLst>
                  <a:ext uri="{0D108BD9-81ED-4DB2-BD59-A6C34878D82A}">
                    <a16:rowId xmlns:a16="http://schemas.microsoft.com/office/drawing/2014/main" val="10001"/>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2"/>
          <p:cNvSpPr txBox="1">
            <a:spLocks noGrp="1"/>
          </p:cNvSpPr>
          <p:nvPr>
            <p:ph type="title"/>
          </p:nvPr>
        </p:nvSpPr>
        <p:spPr>
          <a:xfrm>
            <a:off x="443567" y="205167"/>
            <a:ext cx="10515600" cy="898400"/>
          </a:xfrm>
          <a:prstGeom prst="rect">
            <a:avLst/>
          </a:prstGeom>
        </p:spPr>
        <p:txBody>
          <a:bodyPr spcFirstLastPara="1" wrap="square" lIns="0" tIns="0" rIns="0" bIns="0" anchor="t" anchorCtr="0">
            <a:noAutofit/>
          </a:bodyPr>
          <a:lstStyle/>
          <a:p>
            <a:r>
              <a:rPr lang="en" sz="2100" dirty="0"/>
              <a:t>RFI Process for 2021</a:t>
            </a:r>
            <a:endParaRPr sz="2100" dirty="0"/>
          </a:p>
        </p:txBody>
      </p:sp>
      <p:sp>
        <p:nvSpPr>
          <p:cNvPr id="195" name="Google Shape;195;p32"/>
          <p:cNvSpPr txBox="1">
            <a:spLocks noGrp="1"/>
          </p:cNvSpPr>
          <p:nvPr>
            <p:ph type="body" idx="1"/>
          </p:nvPr>
        </p:nvSpPr>
        <p:spPr>
          <a:xfrm>
            <a:off x="838200" y="1554480"/>
            <a:ext cx="10515600" cy="4351200"/>
          </a:xfrm>
          <a:prstGeom prst="rect">
            <a:avLst/>
          </a:prstGeom>
        </p:spPr>
        <p:txBody>
          <a:bodyPr spcFirstLastPara="1" wrap="square" lIns="0" tIns="0" rIns="0" bIns="0" anchor="t" anchorCtr="0">
            <a:noAutofit/>
          </a:bodyPr>
          <a:lstStyle/>
          <a:p>
            <a:pPr marL="0" indent="0">
              <a:spcBef>
                <a:spcPts val="1067"/>
              </a:spcBef>
              <a:buNone/>
            </a:pPr>
            <a:r>
              <a:rPr lang="en" dirty="0"/>
              <a:t>One notable shift from past years is that providers will now be asked to show evidence of effectiveness and to provide references from recent partners </a:t>
            </a:r>
            <a:r>
              <a:rPr lang="en" i="1" dirty="0"/>
              <a:t>for each service they would like to provide.</a:t>
            </a:r>
            <a:endParaRPr i="1" dirty="0"/>
          </a:p>
          <a:p>
            <a:pPr marL="0" indent="0">
              <a:spcBef>
                <a:spcPts val="1600"/>
              </a:spcBef>
              <a:buNone/>
            </a:pPr>
            <a:r>
              <a:rPr lang="en" b="1" dirty="0"/>
              <a:t>Review and Evaluation of Applications: </a:t>
            </a:r>
            <a:r>
              <a:rPr lang="en" dirty="0"/>
              <a:t>CDE will consider the process and products of each service, the organization’s experience and expertise in providing that service, and their track record of success.</a:t>
            </a:r>
            <a:endParaRPr dirty="0"/>
          </a:p>
          <a:p>
            <a:pPr marL="0" indent="0">
              <a:spcBef>
                <a:spcPts val="1600"/>
              </a:spcBef>
              <a:spcAft>
                <a:spcPts val="1600"/>
              </a:spcAft>
              <a:buNone/>
            </a:pPr>
            <a:r>
              <a:rPr lang="en" b="1" dirty="0"/>
              <a:t>Provider List: </a:t>
            </a:r>
            <a:r>
              <a:rPr lang="en" dirty="0"/>
              <a:t>The resulting provider list will represent only those providers who have demonstrated that they meet baseline effectiveness requirements in their process, product, and demonstrated success.</a:t>
            </a: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4F45-E897-454B-A9CF-AE48D39E9463}"/>
              </a:ext>
            </a:extLst>
          </p:cNvPr>
          <p:cNvSpPr>
            <a:spLocks noGrp="1"/>
          </p:cNvSpPr>
          <p:nvPr>
            <p:ph type="ctrTitle"/>
          </p:nvPr>
        </p:nvSpPr>
        <p:spPr/>
        <p:txBody>
          <a:bodyPr/>
          <a:lstStyle/>
          <a:p>
            <a:r>
              <a:rPr lang="en-US" dirty="0"/>
              <a:t>Questions? </a:t>
            </a:r>
            <a:br>
              <a:rPr lang="en-US" dirty="0"/>
            </a:br>
            <a:br>
              <a:rPr lang="en-US" dirty="0"/>
            </a:br>
            <a:r>
              <a:rPr lang="en-US" dirty="0"/>
              <a:t>Future Topics?</a:t>
            </a:r>
          </a:p>
        </p:txBody>
      </p:sp>
      <p:sp>
        <p:nvSpPr>
          <p:cNvPr id="3" name="Slide Number Placeholder 2">
            <a:extLst>
              <a:ext uri="{FF2B5EF4-FFF2-40B4-BE49-F238E27FC236}">
                <a16:creationId xmlns:a16="http://schemas.microsoft.com/office/drawing/2014/main" id="{8E068BB4-922F-4D25-9762-B1BB08570D09}"/>
              </a:ext>
            </a:extLst>
          </p:cNvPr>
          <p:cNvSpPr>
            <a:spLocks noGrp="1"/>
          </p:cNvSpPr>
          <p:nvPr>
            <p:ph type="sldNum" idx="12"/>
          </p:nvPr>
        </p:nvSpPr>
        <p:spPr/>
        <p:txBody>
          <a:bodyPr/>
          <a:lstStyle/>
          <a:p>
            <a:fld id="{00000000-1234-1234-1234-123412341234}" type="slidenum">
              <a:rPr lang="en-US" smtClean="0"/>
              <a:pPr/>
              <a:t>26</a:t>
            </a:fld>
            <a:endParaRPr lang="en-US"/>
          </a:p>
        </p:txBody>
      </p:sp>
    </p:spTree>
    <p:extLst>
      <p:ext uri="{BB962C8B-B14F-4D97-AF65-F5344CB8AC3E}">
        <p14:creationId xmlns:p14="http://schemas.microsoft.com/office/powerpoint/2010/main" val="36668300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D7747-8EBE-430E-B988-499009001896}"/>
              </a:ext>
            </a:extLst>
          </p:cNvPr>
          <p:cNvSpPr>
            <a:spLocks noGrp="1"/>
          </p:cNvSpPr>
          <p:nvPr>
            <p:ph type="title"/>
          </p:nvPr>
        </p:nvSpPr>
        <p:spPr/>
        <p:txBody>
          <a:bodyPr/>
          <a:lstStyle/>
          <a:p>
            <a:r>
              <a:rPr lang="en-US" dirty="0"/>
              <a:t>Upcoming Office Hours</a:t>
            </a:r>
          </a:p>
        </p:txBody>
      </p:sp>
      <p:sp>
        <p:nvSpPr>
          <p:cNvPr id="3" name="Text Placeholder 2">
            <a:extLst>
              <a:ext uri="{FF2B5EF4-FFF2-40B4-BE49-F238E27FC236}">
                <a16:creationId xmlns:a16="http://schemas.microsoft.com/office/drawing/2014/main" id="{600ACCAA-2E23-4368-BD2B-87D3C9F2B9C4}"/>
              </a:ext>
            </a:extLst>
          </p:cNvPr>
          <p:cNvSpPr>
            <a:spLocks noGrp="1"/>
          </p:cNvSpPr>
          <p:nvPr>
            <p:ph type="body" idx="1"/>
          </p:nvPr>
        </p:nvSpPr>
        <p:spPr/>
        <p:txBody>
          <a:bodyPr/>
          <a:lstStyle/>
          <a:p>
            <a:pPr lvl="1"/>
            <a:r>
              <a:rPr lang="en-US" sz="2000" dirty="0"/>
              <a:t>Future Topics: </a:t>
            </a:r>
          </a:p>
          <a:p>
            <a:pPr lvl="2"/>
            <a:r>
              <a:rPr lang="en-US" sz="1800" dirty="0"/>
              <a:t>June 17, 2021</a:t>
            </a:r>
          </a:p>
          <a:p>
            <a:pPr lvl="3"/>
            <a:r>
              <a:rPr lang="en-US" sz="2000" dirty="0"/>
              <a:t>ARP ESSER III Requirements and Plans</a:t>
            </a:r>
          </a:p>
          <a:p>
            <a:pPr lvl="3"/>
            <a:r>
              <a:rPr lang="en-US" sz="2000" dirty="0"/>
              <a:t>Supporting Student in Foster Care with ESSER Funds </a:t>
            </a:r>
          </a:p>
          <a:p>
            <a:pPr lvl="2"/>
            <a:r>
              <a:rPr lang="en-US" sz="1800" dirty="0"/>
              <a:t>June 24, 2021</a:t>
            </a:r>
          </a:p>
          <a:p>
            <a:pPr lvl="3"/>
            <a:r>
              <a:rPr lang="en-US" sz="2000" dirty="0"/>
              <a:t>Family, School, and Community Partnerships (stakeholder engagement)</a:t>
            </a:r>
          </a:p>
          <a:p>
            <a:pPr lvl="2"/>
            <a:r>
              <a:rPr lang="en-US" sz="1800" dirty="0"/>
              <a:t>ARP IDEA</a:t>
            </a:r>
          </a:p>
          <a:p>
            <a:pPr lvl="2"/>
            <a:r>
              <a:rPr lang="en-US" sz="1800" dirty="0"/>
              <a:t>IDEA MOE</a:t>
            </a:r>
          </a:p>
          <a:p>
            <a:pPr lvl="2"/>
            <a:r>
              <a:rPr lang="en-US" sz="1800" dirty="0"/>
              <a:t>Maintenance of Equity</a:t>
            </a:r>
          </a:p>
          <a:p>
            <a:pPr lvl="2"/>
            <a:endParaRPr lang="en-US" sz="1800" dirty="0"/>
          </a:p>
          <a:p>
            <a:pPr lvl="2"/>
            <a:r>
              <a:rPr lang="en-US" sz="1800" dirty="0"/>
              <a:t>Requests for Other Topics? </a:t>
            </a:r>
          </a:p>
        </p:txBody>
      </p:sp>
      <p:sp>
        <p:nvSpPr>
          <p:cNvPr id="4" name="Slide Number Placeholder 3">
            <a:extLst>
              <a:ext uri="{FF2B5EF4-FFF2-40B4-BE49-F238E27FC236}">
                <a16:creationId xmlns:a16="http://schemas.microsoft.com/office/drawing/2014/main" id="{EE6A0EC0-EFA6-465D-90FB-66743B52F149}"/>
              </a:ext>
            </a:extLst>
          </p:cNvPr>
          <p:cNvSpPr>
            <a:spLocks noGrp="1"/>
          </p:cNvSpPr>
          <p:nvPr>
            <p:ph type="sldNum" idx="12"/>
          </p:nvPr>
        </p:nvSpPr>
        <p:spPr/>
        <p:txBody>
          <a:bodyPr/>
          <a:lstStyle/>
          <a:p>
            <a:fld id="{00000000-1234-1234-1234-123412341234}" type="slidenum">
              <a:rPr lang="en-US" smtClean="0"/>
              <a:pPr/>
              <a:t>27</a:t>
            </a:fld>
            <a:endParaRPr lang="en-US"/>
          </a:p>
        </p:txBody>
      </p:sp>
    </p:spTree>
    <p:extLst>
      <p:ext uri="{BB962C8B-B14F-4D97-AF65-F5344CB8AC3E}">
        <p14:creationId xmlns:p14="http://schemas.microsoft.com/office/powerpoint/2010/main" val="25502335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3659307" y="196850"/>
            <a:ext cx="5269052" cy="891540"/>
          </a:xfrm>
          <a:prstGeom prst="rect">
            <a:avLst/>
          </a:prstGeom>
          <a:noFill/>
          <a:ln>
            <a:noFill/>
          </a:ln>
        </p:spPr>
        <p:txBody>
          <a:bodyPr spcFirstLastPara="1" wrap="square" lIns="0" tIns="0" rIns="0" bIns="0" anchor="t" anchorCtr="0">
            <a:noAutofit/>
          </a:bodyPr>
          <a:lstStyle/>
          <a:p>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1524001" y="1"/>
            <a:ext cx="1422400" cy="1513840"/>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1661160" y="1281430"/>
            <a:ext cx="8869680" cy="537591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68569" tIns="34275" rIns="68569" bIns="34275" anchor="ctr" anchorCtr="0">
            <a:noAutofit/>
          </a:bodyPr>
          <a:lstStyle/>
          <a:p>
            <a:pPr algn="ctr"/>
            <a:endParaRPr sz="2000" dirty="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1524001" y="1646556"/>
            <a:ext cx="782320" cy="2356484"/>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2519679" y="1905635"/>
            <a:ext cx="7701280" cy="4135119"/>
          </a:xfrm>
          <a:prstGeom prst="rect">
            <a:avLst/>
          </a:prstGeom>
          <a:noFill/>
          <a:ln>
            <a:noFill/>
          </a:ln>
        </p:spPr>
        <p:txBody>
          <a:bodyPr spcFirstLastPara="1" wrap="square" lIns="0" tIns="0" rIns="0" bIns="34275" anchor="t" anchorCtr="0">
            <a:noAutofit/>
          </a:bodyPr>
          <a:lstStyle/>
          <a:p>
            <a:pPr marL="0" indent="0">
              <a:buSzPts val="1500"/>
              <a:buNone/>
            </a:pPr>
            <a:r>
              <a:rPr lang="en-US" sz="1600" b="1" u="sng" dirty="0"/>
              <a:t>ESSER/ESEA</a:t>
            </a:r>
            <a:endParaRPr lang="en-US" dirty="0"/>
          </a:p>
          <a:p>
            <a:pPr marL="171450" indent="-171450">
              <a:buSzPts val="1500"/>
            </a:pPr>
            <a:r>
              <a:rPr lang="en-US" sz="1600" dirty="0"/>
              <a:t>Nazie Mohajeri-Nelson, Director of ESEA Office (</a:t>
            </a:r>
            <a:r>
              <a:rPr lang="en-US" sz="1600" u="sng" dirty="0">
                <a:solidFill>
                  <a:schemeClr val="hlink"/>
                </a:solidFill>
                <a:hlinkClick r:id="rId3"/>
              </a:rPr>
              <a:t>mohajeri-nelson_n@cde.state.co.us</a:t>
            </a:r>
            <a:r>
              <a:rPr lang="en-US" sz="1600" dirty="0"/>
              <a:t>) </a:t>
            </a:r>
          </a:p>
          <a:p>
            <a:pPr marL="171450" indent="-171450">
              <a:buSzPts val="1500"/>
            </a:pPr>
            <a:r>
              <a:rPr lang="en-US" sz="1600" dirty="0"/>
              <a:t>DeLilah Collins, Assistant Director of ESEA Office (</a:t>
            </a:r>
            <a:r>
              <a:rPr lang="en-US" sz="1600" u="sng" dirty="0">
                <a:solidFill>
                  <a:schemeClr val="hlink"/>
                </a:solidFill>
                <a:hlinkClick r:id="rId4"/>
              </a:rPr>
              <a:t>collins_d@cde.state.co.us</a:t>
            </a:r>
            <a:r>
              <a:rPr lang="en-US" sz="1600" dirty="0"/>
              <a:t>) </a:t>
            </a:r>
          </a:p>
          <a:p>
            <a:pPr marL="171450" indent="-171450">
              <a:buSzPts val="1500"/>
            </a:pPr>
            <a:r>
              <a:rPr lang="en-US" sz="1600" dirty="0"/>
              <a:t>Kristin Crumley, ESSER Monitoring &amp; Reporting Specialist (</a:t>
            </a:r>
            <a:r>
              <a:rPr lang="en-US" sz="1600" dirty="0">
                <a:hlinkClick r:id="rId5"/>
              </a:rPr>
              <a:t>Crumley_k@cde.state.co.us</a:t>
            </a:r>
            <a:r>
              <a:rPr lang="en-US" sz="1600" dirty="0"/>
              <a:t>) </a:t>
            </a:r>
          </a:p>
          <a:p>
            <a:pPr marL="171450" indent="-171450">
              <a:buSzPts val="1500"/>
            </a:pPr>
            <a:r>
              <a:rPr lang="en-US" sz="1600" dirty="0">
                <a:hlinkClick r:id="rId6"/>
              </a:rPr>
              <a:t>ESEA Regional Contacts </a:t>
            </a:r>
            <a:r>
              <a:rPr lang="en-US" sz="1600" dirty="0"/>
              <a:t>assigned to your district</a:t>
            </a:r>
          </a:p>
          <a:p>
            <a:pPr marL="0" indent="0">
              <a:spcBef>
                <a:spcPts val="0"/>
              </a:spcBef>
              <a:buSzPts val="1500"/>
              <a:buNone/>
            </a:pPr>
            <a:endParaRPr lang="en-US" sz="1600" b="1" u="sng" dirty="0"/>
          </a:p>
          <a:p>
            <a:pPr marL="0" indent="0">
              <a:spcBef>
                <a:spcPts val="0"/>
              </a:spcBef>
              <a:buSzPts val="1500"/>
              <a:buNone/>
            </a:pPr>
            <a:r>
              <a:rPr lang="en-US" sz="1600" b="1" u="sng" dirty="0"/>
              <a:t>Fiscal Experts</a:t>
            </a:r>
            <a:endParaRPr sz="2800" dirty="0"/>
          </a:p>
          <a:p>
            <a:pPr marL="171450" indent="-171450">
              <a:buSzPts val="1500"/>
            </a:pPr>
            <a:r>
              <a:rPr lang="en-US" sz="1600" dirty="0"/>
              <a:t>Jennifer Okes, Chief Operating Officer (</a:t>
            </a:r>
            <a:r>
              <a:rPr lang="en-US" sz="1600" u="sng" dirty="0">
                <a:solidFill>
                  <a:schemeClr val="hlink"/>
                </a:solidFill>
                <a:hlinkClick r:id="rId7"/>
              </a:rPr>
              <a:t>okes_j@cde.state.co.us</a:t>
            </a:r>
            <a:r>
              <a:rPr lang="en-US" sz="1600" dirty="0"/>
              <a:t>) </a:t>
            </a:r>
            <a:endParaRPr sz="1600" dirty="0"/>
          </a:p>
          <a:p>
            <a:pPr marL="171450" indent="-171450">
              <a:buSzPts val="1500"/>
            </a:pPr>
            <a:r>
              <a:rPr lang="en-US" sz="1600" dirty="0"/>
              <a:t>Kate Bartlett, Executive Director of School District Operations (</a:t>
            </a:r>
            <a:r>
              <a:rPr lang="en-US" sz="1600" u="sng" dirty="0">
                <a:solidFill>
                  <a:schemeClr val="hlink"/>
                </a:solidFill>
                <a:hlinkClick r:id="rId8"/>
              </a:rPr>
              <a:t>Bartlett_k@cde.state.co.us</a:t>
            </a:r>
            <a:r>
              <a:rPr lang="en-US" sz="1600" dirty="0"/>
              <a:t>) </a:t>
            </a:r>
          </a:p>
          <a:p>
            <a:pPr marL="171450" indent="-171450">
              <a:buSzPts val="1500"/>
            </a:pPr>
            <a:r>
              <a:rPr lang="en-US" sz="1600" dirty="0"/>
              <a:t>Jennifer Austin, Director of Grants Fiscal Management (</a:t>
            </a:r>
            <a:r>
              <a:rPr lang="en-US" sz="1600" dirty="0">
                <a:solidFill>
                  <a:srgbClr val="0070C0"/>
                </a:solidFill>
                <a:hlinkClick r:id="rId9">
                  <a:extLst>
                    <a:ext uri="{A12FA001-AC4F-418D-AE19-62706E023703}">
                      <ahyp:hlinkClr xmlns:ahyp="http://schemas.microsoft.com/office/drawing/2018/hyperlinkcolor" val="tx"/>
                    </a:ext>
                  </a:extLst>
                </a:hlinkClick>
              </a:rPr>
              <a:t>Austin_j@cde.state.co.us</a:t>
            </a:r>
            <a:r>
              <a:rPr lang="en-US" sz="1600" dirty="0"/>
              <a:t>) </a:t>
            </a:r>
          </a:p>
          <a:p>
            <a:pPr marL="171450" indent="-171450">
              <a:buSzPts val="1500"/>
            </a:pPr>
            <a:r>
              <a:rPr lang="en-US" sz="1600" dirty="0"/>
              <a:t>Robert Hawkins, Grants Fiscal Analyst (</a:t>
            </a:r>
            <a:r>
              <a:rPr lang="en-US" sz="1600" u="sng" dirty="0">
                <a:solidFill>
                  <a:schemeClr val="hlink"/>
                </a:solidFill>
                <a:hlinkClick r:id="rId10"/>
              </a:rPr>
              <a:t>Hawkins_s@cde.state.co.us</a:t>
            </a:r>
            <a:r>
              <a:rPr lang="en-US" sz="1600" dirty="0"/>
              <a:t>) </a:t>
            </a:r>
          </a:p>
          <a:p>
            <a:pPr marL="171450" indent="-171450">
              <a:buSzPts val="1500"/>
            </a:pPr>
            <a:r>
              <a:rPr lang="en-US" sz="1600" dirty="0"/>
              <a:t>Steven Kaleda, Grants Fiscal Analyst (</a:t>
            </a:r>
            <a:r>
              <a:rPr lang="en-US" sz="1600" u="sng" dirty="0">
                <a:solidFill>
                  <a:schemeClr val="hlink"/>
                </a:solidFill>
                <a:hlinkClick r:id="rId11"/>
              </a:rPr>
              <a:t>Kaleda_s@cde.state.co.us</a:t>
            </a:r>
            <a:r>
              <a:rPr lang="en-US" sz="1600" dirty="0"/>
              <a:t>) </a:t>
            </a:r>
          </a:p>
        </p:txBody>
      </p:sp>
    </p:spTree>
    <p:extLst>
      <p:ext uri="{BB962C8B-B14F-4D97-AF65-F5344CB8AC3E}">
        <p14:creationId xmlns:p14="http://schemas.microsoft.com/office/powerpoint/2010/main" val="3640984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prstGeom prst="rect">
            <a:avLst/>
          </a:prstGeom>
          <a:noFill/>
          <a:ln>
            <a:noFill/>
          </a:ln>
        </p:spPr>
        <p:txBody>
          <a:bodyPr spcFirstLastPara="1" wrap="square" lIns="0" tIns="0" rIns="0" bIns="0" anchor="t" anchorCtr="0">
            <a:noAutofit/>
          </a:bodyPr>
          <a:lstStyle/>
          <a:p>
            <a:r>
              <a:rPr lang="en-US"/>
              <a:t>ESSER Office Hours</a:t>
            </a:r>
            <a:endParaRPr/>
          </a:p>
        </p:txBody>
      </p:sp>
      <p:sp>
        <p:nvSpPr>
          <p:cNvPr id="101" name="Google Shape;101;p16"/>
          <p:cNvSpPr txBox="1">
            <a:spLocks noGrp="1"/>
          </p:cNvSpPr>
          <p:nvPr>
            <p:ph type="body" idx="1"/>
          </p:nvPr>
        </p:nvSpPr>
        <p:spPr>
          <a:prstGeom prst="rect">
            <a:avLst/>
          </a:prstGeom>
          <a:noFill/>
          <a:ln>
            <a:noFill/>
          </a:ln>
        </p:spPr>
        <p:txBody>
          <a:bodyPr spcFirstLastPara="1" wrap="square" lIns="0" tIns="0" rIns="0" bIns="34275" anchor="t" anchorCtr="0">
            <a:noAutofit/>
          </a:bodyPr>
          <a:lstStyle/>
          <a:p>
            <a:pPr marL="0" indent="0">
              <a:spcBef>
                <a:spcPts val="0"/>
              </a:spcBef>
              <a:buNone/>
            </a:pPr>
            <a:r>
              <a:rPr lang="en-US" sz="2400" b="1" u="sng" dirty="0"/>
              <a:t>Topics</a:t>
            </a:r>
            <a:endParaRPr lang="en-US" sz="2400" dirty="0"/>
          </a:p>
          <a:p>
            <a:pPr marL="257175" indent="-257175">
              <a:spcBef>
                <a:spcPts val="0"/>
              </a:spcBef>
              <a:buFont typeface="Arial" panose="020B0604020202020204" pitchFamily="34" charset="0"/>
              <a:buChar char="•"/>
            </a:pPr>
            <a:r>
              <a:rPr lang="en-US" sz="2400" dirty="0"/>
              <a:t>Updates, Reminders, and Clarifications</a:t>
            </a:r>
          </a:p>
          <a:p>
            <a:pPr marL="257175" indent="-257175">
              <a:spcBef>
                <a:spcPts val="0"/>
              </a:spcBef>
              <a:buFont typeface="Arial" panose="020B0604020202020204" pitchFamily="34" charset="0"/>
              <a:buChar char="•"/>
            </a:pPr>
            <a:r>
              <a:rPr lang="en-US" sz="2400" dirty="0"/>
              <a:t>20% Set Aside Requirements under ARP ESSER III</a:t>
            </a:r>
          </a:p>
          <a:p>
            <a:pPr marL="257175" indent="-257175">
              <a:spcBef>
                <a:spcPts val="0"/>
              </a:spcBef>
              <a:buFont typeface="Arial" panose="020B0604020202020204" pitchFamily="34" charset="0"/>
              <a:buChar char="•"/>
            </a:pPr>
            <a:r>
              <a:rPr lang="en-US" sz="2400" dirty="0"/>
              <a:t>Evidence-based Interventions and School Improvement Tools</a:t>
            </a:r>
          </a:p>
          <a:p>
            <a:pPr marL="257175" indent="-257175">
              <a:spcBef>
                <a:spcPts val="0"/>
              </a:spcBef>
              <a:buFont typeface="Arial" panose="020B0604020202020204" pitchFamily="34" charset="0"/>
              <a:buChar char="•"/>
            </a:pPr>
            <a:endParaRPr lang="en-US" sz="2400" dirty="0"/>
          </a:p>
        </p:txBody>
      </p:sp>
      <p:sp>
        <p:nvSpPr>
          <p:cNvPr id="102" name="Google Shape;102;p16"/>
          <p:cNvSpPr txBox="1">
            <a:spLocks noGrp="1"/>
          </p:cNvSpPr>
          <p:nvPr>
            <p:ph type="sldNum" idx="12"/>
          </p:nvPr>
        </p:nvSpPr>
        <p:spPr>
          <a:prstGeom prst="rect">
            <a:avLst/>
          </a:prstGeom>
          <a:noFill/>
          <a:ln>
            <a:noFill/>
          </a:ln>
        </p:spPr>
        <p:txBody>
          <a:bodyPr spcFirstLastPara="1" wrap="square" lIns="68569" tIns="34275" rIns="68569" bIns="34275" anchor="t" anchorCtr="0">
            <a:noAutofit/>
          </a:bodyPr>
          <a:lstStyle/>
          <a:p>
            <a:fld id="{00000000-1234-1234-1234-123412341234}" type="slidenum">
              <a:rPr lang="en-US"/>
              <a:pPr/>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Updates, Clarifications, and Follow-Ups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fld id="{00000000-1234-1234-1234-123412341234}" type="slidenum">
              <a:rPr lang="en-US" smtClean="0"/>
              <a:pPr/>
              <a:t>4</a:t>
            </a:fld>
            <a:endParaRPr lang="en-US"/>
          </a:p>
        </p:txBody>
      </p:sp>
    </p:spTree>
    <p:extLst>
      <p:ext uri="{BB962C8B-B14F-4D97-AF65-F5344CB8AC3E}">
        <p14:creationId xmlns:p14="http://schemas.microsoft.com/office/powerpoint/2010/main" val="1185541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2731C-7DCA-4841-B8AD-E817B77072C2}"/>
              </a:ext>
            </a:extLst>
          </p:cNvPr>
          <p:cNvSpPr>
            <a:spLocks noGrp="1"/>
          </p:cNvSpPr>
          <p:nvPr>
            <p:ph type="title"/>
          </p:nvPr>
        </p:nvSpPr>
        <p:spPr/>
        <p:txBody>
          <a:bodyPr/>
          <a:lstStyle/>
          <a:p>
            <a:r>
              <a:rPr lang="en-US" dirty="0"/>
              <a:t>Updates and Reminders</a:t>
            </a:r>
          </a:p>
        </p:txBody>
      </p:sp>
      <p:sp>
        <p:nvSpPr>
          <p:cNvPr id="5" name="Text Placeholder 4">
            <a:extLst>
              <a:ext uri="{FF2B5EF4-FFF2-40B4-BE49-F238E27FC236}">
                <a16:creationId xmlns:a16="http://schemas.microsoft.com/office/drawing/2014/main" id="{A3722FC4-A56F-4920-91E0-3A79A66F2409}"/>
              </a:ext>
            </a:extLst>
          </p:cNvPr>
          <p:cNvSpPr>
            <a:spLocks noGrp="1"/>
          </p:cNvSpPr>
          <p:nvPr>
            <p:ph type="body" idx="1"/>
          </p:nvPr>
        </p:nvSpPr>
        <p:spPr/>
        <p:txBody>
          <a:bodyPr/>
          <a:lstStyle/>
          <a:p>
            <a:r>
              <a:rPr lang="en-US" sz="2000" dirty="0"/>
              <a:t>Post Award Revisions – due June 30, 2021</a:t>
            </a:r>
          </a:p>
          <a:p>
            <a:pPr lvl="1"/>
            <a:r>
              <a:rPr lang="en-US" sz="1700" dirty="0"/>
              <a:t>2019-2020 Consolidated Application</a:t>
            </a:r>
          </a:p>
          <a:p>
            <a:pPr lvl="1"/>
            <a:r>
              <a:rPr lang="en-US" sz="1700" dirty="0"/>
              <a:t>ESSER I Applications </a:t>
            </a:r>
          </a:p>
          <a:p>
            <a:r>
              <a:rPr lang="en-US" sz="2000" dirty="0"/>
              <a:t>ESSER I Carryover Application – opens in July</a:t>
            </a:r>
          </a:p>
          <a:p>
            <a:pPr lvl="1"/>
            <a:r>
              <a:rPr lang="en-US" sz="1700" dirty="0"/>
              <a:t>The same application structure</a:t>
            </a:r>
          </a:p>
          <a:p>
            <a:pPr lvl="2"/>
            <a:r>
              <a:rPr lang="en-US" sz="1550" dirty="0"/>
              <a:t>Designed to request approval for use of any remaining (unused) funds </a:t>
            </a:r>
          </a:p>
          <a:p>
            <a:pPr lvl="2"/>
            <a:r>
              <a:rPr lang="en-US" sz="1550" dirty="0"/>
              <a:t>Instead of a prepopulated allocation, you enter the amount you are carrying over </a:t>
            </a:r>
          </a:p>
          <a:p>
            <a:endParaRPr lang="en-US" sz="1850" dirty="0"/>
          </a:p>
        </p:txBody>
      </p:sp>
      <p:sp>
        <p:nvSpPr>
          <p:cNvPr id="4" name="Slide Number Placeholder 3">
            <a:extLst>
              <a:ext uri="{FF2B5EF4-FFF2-40B4-BE49-F238E27FC236}">
                <a16:creationId xmlns:a16="http://schemas.microsoft.com/office/drawing/2014/main" id="{3133F041-021F-492D-9523-C975F955FBE7}"/>
              </a:ext>
            </a:extLst>
          </p:cNvPr>
          <p:cNvSpPr>
            <a:spLocks noGrp="1"/>
          </p:cNvSpPr>
          <p:nvPr>
            <p:ph type="sldNum" idx="12"/>
          </p:nvPr>
        </p:nvSpPr>
        <p:spPr/>
        <p:txBody>
          <a:bodyPr/>
          <a:lstStyle/>
          <a:p>
            <a:fld id="{00000000-1234-1234-1234-123412341234}" type="slidenum">
              <a:rPr lang="en-US" smtClean="0"/>
              <a:pPr/>
              <a:t>5</a:t>
            </a:fld>
            <a:endParaRPr lang="en-US"/>
          </a:p>
        </p:txBody>
      </p:sp>
    </p:spTree>
    <p:extLst>
      <p:ext uri="{BB962C8B-B14F-4D97-AF65-F5344CB8AC3E}">
        <p14:creationId xmlns:p14="http://schemas.microsoft.com/office/powerpoint/2010/main" val="1505713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2731C-7DCA-4841-B8AD-E817B77072C2}"/>
              </a:ext>
            </a:extLst>
          </p:cNvPr>
          <p:cNvSpPr>
            <a:spLocks noGrp="1"/>
          </p:cNvSpPr>
          <p:nvPr>
            <p:ph type="title"/>
          </p:nvPr>
        </p:nvSpPr>
        <p:spPr/>
        <p:txBody>
          <a:bodyPr/>
          <a:lstStyle/>
          <a:p>
            <a:r>
              <a:rPr lang="en-US" dirty="0"/>
              <a:t>Updates and Reminders</a:t>
            </a:r>
          </a:p>
        </p:txBody>
      </p:sp>
      <p:sp>
        <p:nvSpPr>
          <p:cNvPr id="3" name="Text Placeholder 2">
            <a:extLst>
              <a:ext uri="{FF2B5EF4-FFF2-40B4-BE49-F238E27FC236}">
                <a16:creationId xmlns:a16="http://schemas.microsoft.com/office/drawing/2014/main" id="{D28233D2-C6DD-4637-9837-F1742E0B5089}"/>
              </a:ext>
            </a:extLst>
          </p:cNvPr>
          <p:cNvSpPr>
            <a:spLocks noGrp="1"/>
          </p:cNvSpPr>
          <p:nvPr>
            <p:ph type="body" idx="1"/>
          </p:nvPr>
        </p:nvSpPr>
        <p:spPr>
          <a:xfrm>
            <a:off x="518162" y="1463039"/>
            <a:ext cx="7726680" cy="4640674"/>
          </a:xfrm>
        </p:spPr>
        <p:txBody>
          <a:bodyPr/>
          <a:lstStyle/>
          <a:p>
            <a:r>
              <a:rPr lang="en-US" sz="2000" dirty="0"/>
              <a:t>ARP ESSER III – application open </a:t>
            </a:r>
          </a:p>
          <a:p>
            <a:pPr lvl="1"/>
            <a:r>
              <a:rPr lang="en-US" sz="1700" dirty="0"/>
              <a:t>LEA Use of Funds Plans (Requirements covered next week)</a:t>
            </a:r>
          </a:p>
          <a:p>
            <a:pPr lvl="2"/>
            <a:r>
              <a:rPr lang="en-US" sz="1550" dirty="0"/>
              <a:t>Due </a:t>
            </a:r>
            <a:r>
              <a:rPr lang="en-US" sz="1550" b="1" i="1" dirty="0"/>
              <a:t>December 16, 2021</a:t>
            </a:r>
          </a:p>
          <a:p>
            <a:pPr lvl="2"/>
            <a:r>
              <a:rPr lang="en-US" sz="1550" dirty="0"/>
              <a:t>Plans - being built into the online application system as narrative questions on assurance page and/or budget </a:t>
            </a:r>
          </a:p>
          <a:p>
            <a:pPr lvl="3"/>
            <a:r>
              <a:rPr lang="en-US" sz="1600" dirty="0"/>
              <a:t>Mitigating strategies to ensure health and safety of students (Safe In-Person Plans)</a:t>
            </a:r>
          </a:p>
          <a:p>
            <a:pPr lvl="3"/>
            <a:r>
              <a:rPr lang="en-US" sz="1600" dirty="0"/>
              <a:t>Use of at least 20% set aside to address academic impact using evidence-based interventions (budget OR narrative question)</a:t>
            </a:r>
          </a:p>
          <a:p>
            <a:pPr lvl="3"/>
            <a:r>
              <a:rPr lang="en-US" sz="1600" dirty="0"/>
              <a:t>Use of remaining funds (max of 80%) for all other allowable activities (budget OR narrative question)</a:t>
            </a:r>
          </a:p>
          <a:p>
            <a:pPr lvl="3"/>
            <a:r>
              <a:rPr lang="en-US" sz="1600" dirty="0"/>
              <a:t>How the LEA is ensuring evidence-based interventions are addressing the academic, social, emotional, and mental health needs of students, especially impact on students who have been disproportionality impacted by the pandemic</a:t>
            </a:r>
            <a:endParaRPr lang="en-US" sz="1150" dirty="0"/>
          </a:p>
          <a:p>
            <a:endParaRPr lang="en-US" dirty="0"/>
          </a:p>
        </p:txBody>
      </p:sp>
      <p:sp>
        <p:nvSpPr>
          <p:cNvPr id="4" name="Slide Number Placeholder 3">
            <a:extLst>
              <a:ext uri="{FF2B5EF4-FFF2-40B4-BE49-F238E27FC236}">
                <a16:creationId xmlns:a16="http://schemas.microsoft.com/office/drawing/2014/main" id="{3133F041-021F-492D-9523-C975F955FBE7}"/>
              </a:ext>
            </a:extLst>
          </p:cNvPr>
          <p:cNvSpPr>
            <a:spLocks noGrp="1"/>
          </p:cNvSpPr>
          <p:nvPr>
            <p:ph type="sldNum" idx="12"/>
          </p:nvPr>
        </p:nvSpPr>
        <p:spPr/>
        <p:txBody>
          <a:bodyPr/>
          <a:lstStyle/>
          <a:p>
            <a:fld id="{00000000-1234-1234-1234-123412341234}" type="slidenum">
              <a:rPr lang="en-US" smtClean="0"/>
              <a:pPr/>
              <a:t>6</a:t>
            </a:fld>
            <a:endParaRPr lang="en-US"/>
          </a:p>
        </p:txBody>
      </p:sp>
      <p:sp>
        <p:nvSpPr>
          <p:cNvPr id="10" name="Right Brace 9">
            <a:extLst>
              <a:ext uri="{FF2B5EF4-FFF2-40B4-BE49-F238E27FC236}">
                <a16:creationId xmlns:a16="http://schemas.microsoft.com/office/drawing/2014/main" id="{9649D1E2-18E9-485A-BA77-5CE31927B5BF}"/>
              </a:ext>
              <a:ext uri="{C183D7F6-B498-43B3-948B-1728B52AA6E4}">
                <adec:decorative xmlns:adec="http://schemas.microsoft.com/office/drawing/2017/decorative" val="1"/>
              </a:ext>
            </a:extLst>
          </p:cNvPr>
          <p:cNvSpPr/>
          <p:nvPr/>
        </p:nvSpPr>
        <p:spPr>
          <a:xfrm>
            <a:off x="7752081" y="3265217"/>
            <a:ext cx="934719" cy="1073103"/>
          </a:xfrm>
          <a:prstGeom prst="rightBrace">
            <a:avLst/>
          </a:prstGeom>
        </p:spPr>
        <p:style>
          <a:lnRef idx="2">
            <a:schemeClr val="accent6"/>
          </a:lnRef>
          <a:fillRef idx="0">
            <a:schemeClr val="accent6"/>
          </a:fillRef>
          <a:effectRef idx="1">
            <a:schemeClr val="accent6"/>
          </a:effectRef>
          <a:fontRef idx="minor">
            <a:schemeClr val="tx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FE953EE0-C03E-425B-807B-C4B3DE5EFCA5}"/>
              </a:ext>
            </a:extLst>
          </p:cNvPr>
          <p:cNvSpPr/>
          <p:nvPr/>
        </p:nvSpPr>
        <p:spPr>
          <a:xfrm>
            <a:off x="8884920" y="2389241"/>
            <a:ext cx="1849120" cy="296672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If ready to submit budget by 12/16/21, do not have to answer these questions. </a:t>
            </a:r>
          </a:p>
          <a:p>
            <a:pPr algn="ctr"/>
            <a:endParaRPr lang="en-US" dirty="0"/>
          </a:p>
          <a:p>
            <a:pPr algn="ctr"/>
            <a:r>
              <a:rPr lang="en-US" dirty="0"/>
              <a:t>If not ready to submit budget, can answers these questions, and submit budget later. </a:t>
            </a:r>
          </a:p>
        </p:txBody>
      </p:sp>
      <p:sp>
        <p:nvSpPr>
          <p:cNvPr id="12" name="Star: 8 Points 11">
            <a:extLst>
              <a:ext uri="{FF2B5EF4-FFF2-40B4-BE49-F238E27FC236}">
                <a16:creationId xmlns:a16="http://schemas.microsoft.com/office/drawing/2014/main" id="{B32A8511-ED3D-43F8-A10F-294CA5C85772}"/>
              </a:ext>
            </a:extLst>
          </p:cNvPr>
          <p:cNvSpPr/>
          <p:nvPr/>
        </p:nvSpPr>
        <p:spPr>
          <a:xfrm>
            <a:off x="7359119" y="844921"/>
            <a:ext cx="2153920" cy="1544320"/>
          </a:xfrm>
          <a:prstGeom prst="star8">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b="1" dirty="0">
                <a:solidFill>
                  <a:schemeClr val="accent2">
                    <a:lumMod val="50000"/>
                  </a:schemeClr>
                </a:solidFill>
              </a:rPr>
              <a:t>Budgets must have final approval by 3/24/22</a:t>
            </a:r>
          </a:p>
        </p:txBody>
      </p:sp>
    </p:spTree>
    <p:extLst>
      <p:ext uri="{BB962C8B-B14F-4D97-AF65-F5344CB8AC3E}">
        <p14:creationId xmlns:p14="http://schemas.microsoft.com/office/powerpoint/2010/main" val="3520996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7D40E-7ACF-44E2-9A2A-E978A80D3CBF}"/>
              </a:ext>
            </a:extLst>
          </p:cNvPr>
          <p:cNvSpPr>
            <a:spLocks noGrp="1"/>
          </p:cNvSpPr>
          <p:nvPr>
            <p:ph type="title"/>
          </p:nvPr>
        </p:nvSpPr>
        <p:spPr/>
        <p:txBody>
          <a:bodyPr/>
          <a:lstStyle/>
          <a:p>
            <a:r>
              <a:rPr lang="en-US" dirty="0"/>
              <a:t>Clarifications and Reminders</a:t>
            </a:r>
          </a:p>
        </p:txBody>
      </p:sp>
      <p:sp>
        <p:nvSpPr>
          <p:cNvPr id="3" name="Content Placeholder 2">
            <a:extLst>
              <a:ext uri="{FF2B5EF4-FFF2-40B4-BE49-F238E27FC236}">
                <a16:creationId xmlns:a16="http://schemas.microsoft.com/office/drawing/2014/main" id="{13571A3D-F7B1-4164-9836-37F6E34EDD0C}"/>
              </a:ext>
            </a:extLst>
          </p:cNvPr>
          <p:cNvSpPr>
            <a:spLocks noGrp="1"/>
          </p:cNvSpPr>
          <p:nvPr>
            <p:ph type="body" idx="1"/>
          </p:nvPr>
        </p:nvSpPr>
        <p:spPr>
          <a:xfrm>
            <a:off x="609600" y="1422400"/>
            <a:ext cx="11104880" cy="4681314"/>
          </a:xfrm>
        </p:spPr>
        <p:txBody>
          <a:bodyPr/>
          <a:lstStyle/>
          <a:p>
            <a:r>
              <a:rPr lang="en-US" sz="2000" dirty="0"/>
              <a:t>ARP ESSER III ~ LEA Use of Funds Plans is Different than the </a:t>
            </a:r>
            <a:r>
              <a:rPr lang="en-US" sz="2000" u="sng" dirty="0"/>
              <a:t>Safe In-Person Plans </a:t>
            </a:r>
          </a:p>
          <a:p>
            <a:pPr lvl="1"/>
            <a:r>
              <a:rPr lang="en-US" sz="1700" dirty="0"/>
              <a:t>Summarizes plans for safe return to in-person and continuity of services </a:t>
            </a:r>
          </a:p>
          <a:p>
            <a:pPr lvl="1"/>
            <a:r>
              <a:rPr lang="en-US" sz="1700" dirty="0"/>
              <a:t>Must be posted on the LEA’s website within 30 days of award (June 23, 2021 for most)</a:t>
            </a:r>
          </a:p>
          <a:p>
            <a:pPr lvl="1"/>
            <a:r>
              <a:rPr lang="en-US" sz="1700" dirty="0"/>
              <a:t>Must be updated every 6 months</a:t>
            </a:r>
          </a:p>
          <a:p>
            <a:pPr lvl="1"/>
            <a:r>
              <a:rPr lang="en-US" sz="1700" dirty="0"/>
              <a:t>Must meet the requirements (being covered next week)</a:t>
            </a:r>
          </a:p>
          <a:p>
            <a:pPr lvl="1"/>
            <a:r>
              <a:rPr lang="en-US" sz="1700" dirty="0"/>
              <a:t>Requires public comment</a:t>
            </a:r>
          </a:p>
          <a:p>
            <a:r>
              <a:rPr lang="en-US" sz="2000" dirty="0"/>
              <a:t>Whole population (district) v. Portion of the Population</a:t>
            </a:r>
          </a:p>
          <a:p>
            <a:r>
              <a:rPr lang="en-US" sz="2000" dirty="0"/>
              <a:t>All activities must be allowable, reasonable, and necessary to respond to, prepare for, or prevent the spread of COVID-19</a:t>
            </a:r>
          </a:p>
          <a:p>
            <a:pPr lvl="1"/>
            <a:r>
              <a:rPr lang="en-US" sz="1700" dirty="0">
                <a:hlinkClick r:id="rId2"/>
              </a:rPr>
              <a:t>Allowability</a:t>
            </a:r>
            <a:endParaRPr lang="en-US" sz="1700" dirty="0"/>
          </a:p>
          <a:p>
            <a:pPr lvl="1"/>
            <a:r>
              <a:rPr lang="en-US" sz="1700" dirty="0"/>
              <a:t>Reasonableness</a:t>
            </a:r>
          </a:p>
          <a:p>
            <a:pPr lvl="2"/>
            <a:r>
              <a:rPr lang="en-US" sz="1550" dirty="0"/>
              <a:t>Please include sufficient details in the description for reviewers to be able to understand how the budget line item total was determined/calculated (number of items, per unit expense, length of service, etc.) to demonstrate the reasonableness </a:t>
            </a:r>
          </a:p>
          <a:p>
            <a:pPr lvl="1"/>
            <a:r>
              <a:rPr lang="en-US" sz="1550" dirty="0"/>
              <a:t>Allocability </a:t>
            </a:r>
          </a:p>
          <a:p>
            <a:pPr lvl="2"/>
            <a:r>
              <a:rPr lang="en-US" sz="1550" dirty="0"/>
              <a:t>Please describe the relationship of this expense to COVID-19. Why is this activity/item necessary for responding to, preparing for, or preventing the spread of COVID-19? </a:t>
            </a:r>
            <a:endParaRPr lang="en-US" sz="1700" dirty="0"/>
          </a:p>
          <a:p>
            <a:endParaRPr lang="en-US" sz="2000" dirty="0"/>
          </a:p>
        </p:txBody>
      </p:sp>
    </p:spTree>
    <p:extLst>
      <p:ext uri="{BB962C8B-B14F-4D97-AF65-F5344CB8AC3E}">
        <p14:creationId xmlns:p14="http://schemas.microsoft.com/office/powerpoint/2010/main" val="3217076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ED32B89-0A9C-4E4B-BE23-76D26701A07F}"/>
              </a:ext>
            </a:extLst>
          </p:cNvPr>
          <p:cNvSpPr>
            <a:spLocks noGrp="1"/>
          </p:cNvSpPr>
          <p:nvPr>
            <p:ph type="body" idx="1"/>
          </p:nvPr>
        </p:nvSpPr>
        <p:spPr>
          <a:xfrm>
            <a:off x="506372" y="1463043"/>
            <a:ext cx="5513428" cy="4583799"/>
          </a:xfrm>
        </p:spPr>
        <p:txBody>
          <a:bodyPr/>
          <a:lstStyle/>
          <a:p>
            <a:pPr algn="l">
              <a:buFont typeface="Arial" panose="020B0604020202020204" pitchFamily="34" charset="0"/>
              <a:buChar char="•"/>
            </a:pPr>
            <a:r>
              <a:rPr lang="en-US" b="0" i="0" dirty="0">
                <a:solidFill>
                  <a:srgbClr val="333333"/>
                </a:solidFill>
                <a:effectLst/>
                <a:latin typeface="SourceSansProRegular"/>
              </a:rPr>
              <a:t>LEAs should submit Post-Award Revisions for the following reasons:</a:t>
            </a:r>
          </a:p>
          <a:p>
            <a:pPr marL="557213" lvl="1" indent="-214313">
              <a:buFont typeface="Arial" panose="020B0604020202020204" pitchFamily="34" charset="0"/>
              <a:buChar char="•"/>
            </a:pPr>
            <a:r>
              <a:rPr lang="en-US" b="0" i="0" dirty="0">
                <a:solidFill>
                  <a:srgbClr val="333333"/>
                </a:solidFill>
                <a:effectLst/>
                <a:latin typeface="SourceSansProRegular"/>
              </a:rPr>
              <a:t>Any changes to equipment purchases require program approval</a:t>
            </a:r>
          </a:p>
          <a:p>
            <a:pPr marL="557213" lvl="1" indent="-214313">
              <a:buFont typeface="Arial" panose="020B0604020202020204" pitchFamily="34" charset="0"/>
              <a:buChar char="•"/>
            </a:pPr>
            <a:r>
              <a:rPr lang="en-US" b="0" i="0" dirty="0">
                <a:solidFill>
                  <a:srgbClr val="333333"/>
                </a:solidFill>
                <a:effectLst/>
                <a:latin typeface="SourceSansProRegular"/>
              </a:rPr>
              <a:t>To update indirect costs if the LEA:</a:t>
            </a:r>
          </a:p>
          <a:p>
            <a:pPr marL="857250" lvl="2" indent="-171450">
              <a:buFont typeface="Arial" panose="020B0604020202020204" pitchFamily="34" charset="0"/>
              <a:buChar char="•"/>
            </a:pPr>
            <a:r>
              <a:rPr lang="en-US" b="0" i="0" dirty="0">
                <a:solidFill>
                  <a:srgbClr val="333333"/>
                </a:solidFill>
                <a:effectLst/>
                <a:latin typeface="SourceSansProRegular"/>
              </a:rPr>
              <a:t>Overrode the indirect amount allocated, or</a:t>
            </a:r>
          </a:p>
          <a:p>
            <a:pPr marL="857250" lvl="2" indent="-171450">
              <a:buFont typeface="Arial" panose="020B0604020202020204" pitchFamily="34" charset="0"/>
              <a:buChar char="•"/>
            </a:pPr>
            <a:r>
              <a:rPr lang="en-US" b="0" i="0" dirty="0">
                <a:solidFill>
                  <a:srgbClr val="333333"/>
                </a:solidFill>
                <a:effectLst/>
                <a:latin typeface="SourceSansProRegular"/>
              </a:rPr>
              <a:t>Will now take the full indirect cost rate</a:t>
            </a:r>
          </a:p>
          <a:p>
            <a:pPr marL="557213" lvl="1" indent="-214313">
              <a:buFont typeface="Arial" panose="020B0604020202020204" pitchFamily="34" charset="0"/>
              <a:buChar char="•"/>
            </a:pPr>
            <a:r>
              <a:rPr lang="en-US" b="0" i="0" dirty="0">
                <a:solidFill>
                  <a:srgbClr val="333333"/>
                </a:solidFill>
                <a:effectLst/>
                <a:latin typeface="SourceSansProRegular"/>
              </a:rPr>
              <a:t>To reflect changes in the project/program scope or objective, such as:</a:t>
            </a:r>
          </a:p>
          <a:p>
            <a:pPr marL="857250" lvl="2" indent="-171450">
              <a:buFont typeface="Arial" panose="020B0604020202020204" pitchFamily="34" charset="0"/>
              <a:buChar char="•"/>
            </a:pPr>
            <a:r>
              <a:rPr lang="en-US" b="0" i="0" dirty="0">
                <a:solidFill>
                  <a:srgbClr val="333333"/>
                </a:solidFill>
                <a:effectLst/>
                <a:latin typeface="SourceSansProRegular"/>
              </a:rPr>
              <a:t>PD activities to purchasing Instructional materials</a:t>
            </a:r>
          </a:p>
          <a:p>
            <a:pPr marL="857250" lvl="2" indent="-171450">
              <a:buFont typeface="Arial" panose="020B0604020202020204" pitchFamily="34" charset="0"/>
              <a:buChar char="•"/>
            </a:pPr>
            <a:r>
              <a:rPr lang="en-US" b="0" i="0" dirty="0">
                <a:solidFill>
                  <a:srgbClr val="333333"/>
                </a:solidFill>
                <a:effectLst/>
                <a:latin typeface="SourceSansProRegular"/>
              </a:rPr>
              <a:t>PD activities to hiring an Interventionist</a:t>
            </a:r>
          </a:p>
          <a:p>
            <a:pPr marL="557213" lvl="1" indent="-214313">
              <a:buFont typeface="Arial" panose="020B0604020202020204" pitchFamily="34" charset="0"/>
              <a:buChar char="•"/>
            </a:pPr>
            <a:r>
              <a:rPr lang="en-US" b="0" i="0" dirty="0">
                <a:solidFill>
                  <a:srgbClr val="333333"/>
                </a:solidFill>
                <a:effectLst/>
                <a:latin typeface="SourceSansProRegular"/>
              </a:rPr>
              <a:t>Changes among direct cost programs (Instructional, Support, Improvement of Instructional Services, or Administrative) or object categories (Salaries, Benefits, etc.) that exceed, or are expected to exceed, 10% of the total budget for that category as last approved</a:t>
            </a:r>
          </a:p>
          <a:p>
            <a:endParaRPr lang="en-US" dirty="0"/>
          </a:p>
        </p:txBody>
      </p:sp>
      <p:sp>
        <p:nvSpPr>
          <p:cNvPr id="5" name="Text Placeholder 4">
            <a:extLst>
              <a:ext uri="{FF2B5EF4-FFF2-40B4-BE49-F238E27FC236}">
                <a16:creationId xmlns:a16="http://schemas.microsoft.com/office/drawing/2014/main" id="{F739F947-2D17-44B3-9138-1800F491FB06}"/>
              </a:ext>
            </a:extLst>
          </p:cNvPr>
          <p:cNvSpPr>
            <a:spLocks noGrp="1"/>
          </p:cNvSpPr>
          <p:nvPr>
            <p:ph type="body" idx="2"/>
          </p:nvPr>
        </p:nvSpPr>
        <p:spPr>
          <a:xfrm>
            <a:off x="6172200" y="1463043"/>
            <a:ext cx="5654040" cy="4583799"/>
          </a:xfrm>
        </p:spPr>
        <p:txBody>
          <a:bodyPr/>
          <a:lstStyle/>
          <a:p>
            <a:pPr marL="57150" indent="0">
              <a:buNone/>
            </a:pPr>
            <a:r>
              <a:rPr lang="en-US" b="0" i="0" dirty="0">
                <a:solidFill>
                  <a:srgbClr val="333333"/>
                </a:solidFill>
                <a:effectLst/>
                <a:latin typeface="SourceSansProRegular"/>
              </a:rPr>
              <a:t>Minor changes that may not need to be captured through the PAR process.</a:t>
            </a:r>
          </a:p>
          <a:p>
            <a:r>
              <a:rPr lang="en-US" sz="1500" dirty="0">
                <a:solidFill>
                  <a:srgbClr val="333333"/>
                </a:solidFill>
                <a:latin typeface="SourceSansProRegular"/>
              </a:rPr>
              <a:t>Minor adjustments that do not alter the overall scope or goals of the approved application</a:t>
            </a:r>
          </a:p>
          <a:p>
            <a:pPr lvl="1"/>
            <a:r>
              <a:rPr lang="en-US" sz="1200" dirty="0">
                <a:solidFill>
                  <a:srgbClr val="333333"/>
                </a:solidFill>
                <a:latin typeface="SourceSansProRegular"/>
              </a:rPr>
              <a:t>Training for staff changed from 2 to 3 days</a:t>
            </a:r>
          </a:p>
          <a:p>
            <a:r>
              <a:rPr lang="en-US" sz="1500" dirty="0">
                <a:solidFill>
                  <a:srgbClr val="333333"/>
                </a:solidFill>
                <a:latin typeface="SourceSansProRegular"/>
              </a:rPr>
              <a:t>Changes to reflect actual costs and updates to line items to reflect final amounts when they exceed a greater than 10% change</a:t>
            </a:r>
          </a:p>
          <a:p>
            <a:pPr lvl="1"/>
            <a:r>
              <a:rPr lang="en-US" sz="1200" dirty="0">
                <a:solidFill>
                  <a:srgbClr val="333333"/>
                </a:solidFill>
                <a:latin typeface="SourceSansProRegular"/>
              </a:rPr>
              <a:t>Because the ESSER application is used to meet federal reporting requirements, it is necessary to have as close to actuals as possible by June 30</a:t>
            </a:r>
            <a:r>
              <a:rPr lang="en-US" sz="1200" baseline="30000" dirty="0">
                <a:solidFill>
                  <a:srgbClr val="333333"/>
                </a:solidFill>
                <a:latin typeface="SourceSansProRegular"/>
              </a:rPr>
              <a:t>th</a:t>
            </a:r>
            <a:r>
              <a:rPr lang="en-US" sz="1200" dirty="0">
                <a:solidFill>
                  <a:srgbClr val="333333"/>
                </a:solidFill>
                <a:latin typeface="SourceSansProRegular"/>
              </a:rPr>
              <a:t>. But saving all such changes to submit once works best. </a:t>
            </a:r>
          </a:p>
          <a:p>
            <a:endParaRPr lang="en-US" dirty="0"/>
          </a:p>
        </p:txBody>
      </p:sp>
      <p:sp>
        <p:nvSpPr>
          <p:cNvPr id="2" name="Title 1">
            <a:extLst>
              <a:ext uri="{FF2B5EF4-FFF2-40B4-BE49-F238E27FC236}">
                <a16:creationId xmlns:a16="http://schemas.microsoft.com/office/drawing/2014/main" id="{C60868DA-DB7D-4D2D-814D-B61E1E2C5AE4}"/>
              </a:ext>
            </a:extLst>
          </p:cNvPr>
          <p:cNvSpPr>
            <a:spLocks noGrp="1"/>
          </p:cNvSpPr>
          <p:nvPr>
            <p:ph type="title"/>
          </p:nvPr>
        </p:nvSpPr>
        <p:spPr/>
        <p:txBody>
          <a:bodyPr/>
          <a:lstStyle/>
          <a:p>
            <a:r>
              <a:rPr lang="en-US" dirty="0"/>
              <a:t>Post Award Revision - </a:t>
            </a:r>
            <a:r>
              <a:rPr lang="en-US" b="1" dirty="0">
                <a:solidFill>
                  <a:srgbClr val="1C3467"/>
                </a:solidFill>
                <a:latin typeface="MuseoSlabRegular"/>
              </a:rPr>
              <a:t>When to Submit Post-Award Revisions</a:t>
            </a:r>
            <a:br>
              <a:rPr lang="en-US" b="1" dirty="0">
                <a:solidFill>
                  <a:srgbClr val="1C3467"/>
                </a:solidFill>
                <a:latin typeface="MuseoSlabRegular"/>
              </a:rPr>
            </a:br>
            <a:endParaRPr lang="en-US" dirty="0"/>
          </a:p>
        </p:txBody>
      </p:sp>
      <p:sp>
        <p:nvSpPr>
          <p:cNvPr id="4" name="Slide Number Placeholder 3">
            <a:extLst>
              <a:ext uri="{FF2B5EF4-FFF2-40B4-BE49-F238E27FC236}">
                <a16:creationId xmlns:a16="http://schemas.microsoft.com/office/drawing/2014/main" id="{906DC531-D7CF-440A-A265-1B5C36C3D551}"/>
              </a:ext>
            </a:extLst>
          </p:cNvPr>
          <p:cNvSpPr>
            <a:spLocks noGrp="1"/>
          </p:cNvSpPr>
          <p:nvPr>
            <p:ph type="sldNum" idx="12"/>
          </p:nvPr>
        </p:nvSpPr>
        <p:spPr/>
        <p:txBody>
          <a:bodyPr/>
          <a:lstStyle/>
          <a:p>
            <a:pPr>
              <a:buClr>
                <a:srgbClr val="000000"/>
              </a:buClr>
            </a:pPr>
            <a:fld id="{00000000-1234-1234-1234-123412341234}" type="slidenum">
              <a:rPr lang="en-US" kern="0"/>
              <a:pPr>
                <a:buClr>
                  <a:srgbClr val="000000"/>
                </a:buClr>
              </a:pPr>
              <a:t>8</a:t>
            </a:fld>
            <a:endParaRPr lang="en-US" kern="0"/>
          </a:p>
        </p:txBody>
      </p:sp>
      <p:sp>
        <p:nvSpPr>
          <p:cNvPr id="6" name="TextBox 5">
            <a:extLst>
              <a:ext uri="{FF2B5EF4-FFF2-40B4-BE49-F238E27FC236}">
                <a16:creationId xmlns:a16="http://schemas.microsoft.com/office/drawing/2014/main" id="{3B664AF9-AF1E-4478-8336-677C9A12C462}"/>
              </a:ext>
            </a:extLst>
          </p:cNvPr>
          <p:cNvSpPr txBox="1"/>
          <p:nvPr/>
        </p:nvSpPr>
        <p:spPr>
          <a:xfrm>
            <a:off x="1107440" y="5537200"/>
            <a:ext cx="9062720" cy="1055608"/>
          </a:xfrm>
          <a:prstGeom prst="round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marL="76200" indent="0">
              <a:buNone/>
            </a:pPr>
            <a:r>
              <a:rPr lang="en-US" sz="1400" b="1" i="1" dirty="0">
                <a:solidFill>
                  <a:srgbClr val="333333"/>
                </a:solidFill>
                <a:latin typeface="SourceSansProRegular"/>
              </a:rPr>
              <a:t>NOTE</a:t>
            </a:r>
            <a:r>
              <a:rPr lang="en-US" sz="1400" dirty="0">
                <a:solidFill>
                  <a:srgbClr val="333333"/>
                </a:solidFill>
                <a:latin typeface="SourceSansProRegular"/>
              </a:rPr>
              <a:t>: If these types of revisions change the scope of the activity, then a Post-Award Revision must be submitted through the online platform.</a:t>
            </a:r>
          </a:p>
          <a:p>
            <a:pPr marL="76200" indent="0">
              <a:buNone/>
            </a:pPr>
            <a:r>
              <a:rPr lang="en-US" dirty="0">
                <a:solidFill>
                  <a:srgbClr val="333333"/>
                </a:solidFill>
                <a:latin typeface="SourceSansProRegular"/>
              </a:rPr>
              <a:t>Please refrain from submitting multiple revisions each month! </a:t>
            </a:r>
            <a:r>
              <a:rPr lang="en-US" sz="1400" dirty="0">
                <a:solidFill>
                  <a:srgbClr val="333333"/>
                </a:solidFill>
                <a:latin typeface="SourceSansProRegular"/>
              </a:rPr>
              <a:t>Collect all required revisions and submit them at the same time</a:t>
            </a:r>
          </a:p>
        </p:txBody>
      </p:sp>
      <p:grpSp>
        <p:nvGrpSpPr>
          <p:cNvPr id="7" name="Group 6" descr="Please allow 2-3 weeks for PAR submissions to be reviewed.">
            <a:extLst>
              <a:ext uri="{FF2B5EF4-FFF2-40B4-BE49-F238E27FC236}">
                <a16:creationId xmlns:a16="http://schemas.microsoft.com/office/drawing/2014/main" id="{FA0CE68D-4560-4AF8-B4E6-D2D74DCCAAAB}"/>
              </a:ext>
            </a:extLst>
          </p:cNvPr>
          <p:cNvGrpSpPr/>
          <p:nvPr/>
        </p:nvGrpSpPr>
        <p:grpSpPr>
          <a:xfrm>
            <a:off x="9247166" y="3972560"/>
            <a:ext cx="2731474" cy="1932042"/>
            <a:chOff x="3870960" y="4104126"/>
            <a:chExt cx="3799840" cy="2499360"/>
          </a:xfrm>
        </p:grpSpPr>
        <p:sp>
          <p:nvSpPr>
            <p:cNvPr id="8" name="Star: 10 Points 7">
              <a:extLst>
                <a:ext uri="{FF2B5EF4-FFF2-40B4-BE49-F238E27FC236}">
                  <a16:creationId xmlns:a16="http://schemas.microsoft.com/office/drawing/2014/main" id="{A2110A71-5DDC-468E-A33B-32E7A682552F}"/>
                </a:ext>
              </a:extLst>
            </p:cNvPr>
            <p:cNvSpPr/>
            <p:nvPr/>
          </p:nvSpPr>
          <p:spPr>
            <a:xfrm>
              <a:off x="3870960" y="4104126"/>
              <a:ext cx="3799840" cy="2499360"/>
            </a:xfrm>
            <a:prstGeom prst="star10">
              <a:avLst/>
            </a:prstGeom>
            <a:ln/>
          </p:spPr>
          <p:style>
            <a:lnRef idx="3">
              <a:schemeClr val="lt1"/>
            </a:lnRef>
            <a:fillRef idx="1">
              <a:schemeClr val="accent2"/>
            </a:fillRef>
            <a:effectRef idx="1">
              <a:schemeClr val="accent2"/>
            </a:effectRef>
            <a:fontRef idx="minor">
              <a:schemeClr val="lt1"/>
            </a:fontRef>
          </p:style>
          <p:txBody>
            <a:bodyPr rtlCol="0" anchor="ctr"/>
            <a:lstStyle/>
            <a:p>
              <a:pPr algn="ctr"/>
              <a:endParaRPr lang="en-US" dirty="0">
                <a:highlight>
                  <a:srgbClr val="FFFF00"/>
                </a:highlight>
              </a:endParaRPr>
            </a:p>
          </p:txBody>
        </p:sp>
        <p:sp>
          <p:nvSpPr>
            <p:cNvPr id="9" name="TextBox 8">
              <a:extLst>
                <a:ext uri="{FF2B5EF4-FFF2-40B4-BE49-F238E27FC236}">
                  <a16:creationId xmlns:a16="http://schemas.microsoft.com/office/drawing/2014/main" id="{5F1A892B-C72E-4E1A-8C11-E107CF0CB86A}"/>
                </a:ext>
              </a:extLst>
            </p:cNvPr>
            <p:cNvSpPr txBox="1"/>
            <p:nvPr/>
          </p:nvSpPr>
          <p:spPr>
            <a:xfrm>
              <a:off x="4236720" y="4832325"/>
              <a:ext cx="3068321" cy="992731"/>
            </a:xfrm>
            <a:prstGeom prst="rect">
              <a:avLst/>
            </a:prstGeom>
            <a:ln/>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US" dirty="0"/>
                <a:t>Please allow 2-3 weeks for PAR submissions to be reviewed</a:t>
              </a:r>
            </a:p>
          </p:txBody>
        </p:sp>
      </p:grpSp>
    </p:spTree>
    <p:extLst>
      <p:ext uri="{BB962C8B-B14F-4D97-AF65-F5344CB8AC3E}">
        <p14:creationId xmlns:p14="http://schemas.microsoft.com/office/powerpoint/2010/main" val="2785701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7EFCD6-8AF9-40EA-BD63-753A4107AEBC}"/>
              </a:ext>
            </a:extLst>
          </p:cNvPr>
          <p:cNvSpPr>
            <a:spLocks noGrp="1"/>
          </p:cNvSpPr>
          <p:nvPr>
            <p:ph type="ctrTitle"/>
          </p:nvPr>
        </p:nvSpPr>
        <p:spPr/>
        <p:txBody>
          <a:bodyPr/>
          <a:lstStyle/>
          <a:p>
            <a:r>
              <a:rPr lang="en-US" dirty="0"/>
              <a:t>20% Set Aside for Addressing </a:t>
            </a:r>
            <a:br>
              <a:rPr lang="en-US" dirty="0"/>
            </a:br>
            <a:r>
              <a:rPr lang="en-US" dirty="0"/>
              <a:t>Academic Impact of the COVID-19 Pandemic</a:t>
            </a:r>
          </a:p>
        </p:txBody>
      </p:sp>
      <p:sp>
        <p:nvSpPr>
          <p:cNvPr id="4" name="Slide Number Placeholder 3">
            <a:extLst>
              <a:ext uri="{FF2B5EF4-FFF2-40B4-BE49-F238E27FC236}">
                <a16:creationId xmlns:a16="http://schemas.microsoft.com/office/drawing/2014/main" id="{F57721B6-D86A-4977-AC72-AD1AD8E87925}"/>
              </a:ext>
            </a:extLst>
          </p:cNvPr>
          <p:cNvSpPr>
            <a:spLocks noGrp="1"/>
          </p:cNvSpPr>
          <p:nvPr>
            <p:ph type="sldNum" idx="12"/>
          </p:nvPr>
        </p:nvSpPr>
        <p:spPr/>
        <p:txBody>
          <a:bodyPr/>
          <a:lstStyle/>
          <a:p>
            <a:fld id="{00000000-1234-1234-1234-123412341234}" type="slidenum">
              <a:rPr lang="en-US" smtClean="0"/>
              <a:pPr/>
              <a:t>9</a:t>
            </a:fld>
            <a:endParaRPr lang="en-US"/>
          </a:p>
        </p:txBody>
      </p:sp>
    </p:spTree>
    <p:extLst>
      <p:ext uri="{BB962C8B-B14F-4D97-AF65-F5344CB8AC3E}">
        <p14:creationId xmlns:p14="http://schemas.microsoft.com/office/powerpoint/2010/main" val="1604441065"/>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8494</TotalTime>
  <Words>2537</Words>
  <Application>Microsoft Office PowerPoint</Application>
  <PresentationFormat>Widescreen</PresentationFormat>
  <Paragraphs>255</Paragraphs>
  <Slides>28</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MuseoSlabRegular</vt:lpstr>
      <vt:lpstr>SourceSansProRegular</vt:lpstr>
      <vt:lpstr>Wingdings</vt:lpstr>
      <vt:lpstr>Office Theme</vt:lpstr>
      <vt:lpstr>CDE Office Hours</vt:lpstr>
      <vt:lpstr>CDE Team Introductions!</vt:lpstr>
      <vt:lpstr>ESSER Office Hours</vt:lpstr>
      <vt:lpstr>Updates, Clarifications, and Follow-Ups</vt:lpstr>
      <vt:lpstr>Updates and Reminders</vt:lpstr>
      <vt:lpstr>Updates and Reminders</vt:lpstr>
      <vt:lpstr>Clarifications and Reminders</vt:lpstr>
      <vt:lpstr>Post Award Revision - When to Submit Post-Award Revisions </vt:lpstr>
      <vt:lpstr>20% Set Aside for Addressing  Academic Impact of the COVID-19 Pandemic</vt:lpstr>
      <vt:lpstr>ARP ESSER III – 20% Set Aside for Addressing Academic Impact through Evidence-based Interventions</vt:lpstr>
      <vt:lpstr>Resources and Trainings</vt:lpstr>
      <vt:lpstr>Poll</vt:lpstr>
      <vt:lpstr>Projects and supports to help schools  implement effective practices</vt:lpstr>
      <vt:lpstr>Quality Schools supports and services</vt:lpstr>
      <vt:lpstr>Rationale and priorities for these services</vt:lpstr>
      <vt:lpstr>Learning Cohorts</vt:lpstr>
      <vt:lpstr>Leadership Learning cohorts</vt:lpstr>
      <vt:lpstr>Resources and  External Partners</vt:lpstr>
      <vt:lpstr>Strategy Guides</vt:lpstr>
      <vt:lpstr>Strategy Guides</vt:lpstr>
      <vt:lpstr>Strategy Guides</vt:lpstr>
      <vt:lpstr>Strategy Guides</vt:lpstr>
      <vt:lpstr>RFI Process for 2021</vt:lpstr>
      <vt:lpstr>RFI Process for 2021</vt:lpstr>
      <vt:lpstr>RFI Process for 2021</vt:lpstr>
      <vt:lpstr>Questions?   Future Topics?</vt:lpstr>
      <vt:lpstr>Upcoming Office Hours</vt:lpstr>
      <vt:lpstr>CDE Team Introductions!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Owen, Emily</cp:lastModifiedBy>
  <cp:revision>223</cp:revision>
  <dcterms:modified xsi:type="dcterms:W3CDTF">2021-07-14T22:07:24Z</dcterms:modified>
</cp:coreProperties>
</file>