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6" r:id="rId3"/>
    <p:sldMasterId id="2147483713" r:id="rId4"/>
  </p:sldMasterIdLst>
  <p:notesMasterIdLst>
    <p:notesMasterId r:id="rId46"/>
  </p:notesMasterIdLst>
  <p:sldIdLst>
    <p:sldId id="256" r:id="rId5"/>
    <p:sldId id="257" r:id="rId6"/>
    <p:sldId id="258" r:id="rId7"/>
    <p:sldId id="259" r:id="rId8"/>
    <p:sldId id="260" r:id="rId9"/>
    <p:sldId id="261" r:id="rId10"/>
    <p:sldId id="263"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Rockwell" panose="02060603020205020403" pitchFamily="18"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inKD2HXkLqtyHBheR5zq6fIsVv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FB4E4-2B3A-4741-85B7-1BBF09858387}">
  <a:tblStyle styleId="{CCBFB4E4-2B3A-4741-85B7-1BBF098583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38"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eb973a694_2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g12eb973a694_2_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2eb973a694_2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12eb973a694_2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2eb973a694_2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g12eb973a694_2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eb973a694_2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g12eb973a694_2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2eb973a694_2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g12eb973a694_2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2eb973a694_2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g12eb973a694_2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2eb973a694_2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g12eb973a694_2_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2eb973a694_2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g12eb973a694_2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2eb973a694_2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12eb973a694_2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2eb973a694_2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1" name="Google Shape;711;g12eb973a694_2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2eb973a694_2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g12eb973a694_2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2eb973a694_2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g12eb973a694_2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2eb973a694_2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6" name="Google Shape;746;g12eb973a694_2_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2eb973a694_2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Google Shape;759;g12eb973a694_2_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12eb973a694_2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g12eb973a694_2_4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2eb973a694_2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4" name="Google Shape;794;g12eb973a694_2_4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2eb973a694_2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2" name="Google Shape;802;g12eb973a694_2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2eb973a694_2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g12eb973a694_2_4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2eb973b400_5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Evan Davis</a:t>
            </a:r>
            <a:endParaRPr/>
          </a:p>
        </p:txBody>
      </p:sp>
      <p:sp>
        <p:nvSpPr>
          <p:cNvPr id="814" name="Google Shape;814;g12eb973b400_5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2eb973b400_5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0" name="Google Shape;820;g12eb973b400_5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2eb973b400_5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g12eb973b400_5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2eb973b400_5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5" name="Google Shape;835;g12eb973b400_5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2eb973b400_5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g12eb973b400_5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p>
        </p:txBody>
      </p:sp>
      <p:sp>
        <p:nvSpPr>
          <p:cNvPr id="843" name="Google Shape;843;g12eb973b400_5_9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000000"/>
              </a:solidFill>
            </a:endParaRPr>
          </a:p>
        </p:txBody>
      </p:sp>
      <p:sp>
        <p:nvSpPr>
          <p:cNvPr id="844" name="Google Shape;844;g12eb973b400_5_9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a:solidFill>
                  <a:srgbClr val="000000"/>
                </a:solidFill>
              </a:rPr>
              <a:t>5/25/2022</a:t>
            </a:r>
            <a:endParaRPr>
              <a:solidFill>
                <a:srgbClr val="000000"/>
              </a:solidFill>
            </a:endParaRPr>
          </a:p>
        </p:txBody>
      </p:sp>
      <p:sp>
        <p:nvSpPr>
          <p:cNvPr id="845" name="Google Shape;845;g12eb973b400_5_9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solidFill>
                <a:srgbClr val="000000"/>
              </a:solidFill>
            </a:endParaRPr>
          </a:p>
        </p:txBody>
      </p:sp>
      <p:sp>
        <p:nvSpPr>
          <p:cNvPr id="846" name="Google Shape;846;g12eb973b400_5_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32</a:t>
            </a:fld>
            <a:endParaRPr>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2eb973b400_5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3" name="Google Shape;853;g12eb973b400_5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2eb973b400_5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0" name="Google Shape;860;g12eb973b400_5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2eb973b400_5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7" name="Google Shape;867;g12eb973b400_5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2eb973b400_5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g12eb973b400_5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2eb973b400_5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1" name="Google Shape;881;g12eb973b400_5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2eb973b400_5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8" name="Google Shape;888;g12eb973b400_5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2e8ad1fb2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g12e8ad1fb2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2eca3fbd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2eca3fbd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0" name="Google Shape;91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Steven discussing RFF deadline.</a:t>
            </a:r>
            <a:endParaRPr/>
          </a:p>
        </p:txBody>
      </p:sp>
      <p:sp>
        <p:nvSpPr>
          <p:cNvPr id="569" name="Google Shape;5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Niko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Mackenzie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2eb973a694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12eb973a694_2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Lauren Hesse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p:nvPr/>
        </p:nvSpPr>
        <p:spPr>
          <a:xfrm>
            <a:off x="0" y="3506431"/>
            <a:ext cx="9144000" cy="1637071"/>
          </a:xfrm>
          <a:prstGeom prst="rect">
            <a:avLst/>
          </a:prstGeom>
          <a:gradFill>
            <a:gsLst>
              <a:gs pos="0">
                <a:schemeClr val="lt1"/>
              </a:gs>
              <a:gs pos="100000">
                <a:srgbClr val="00953A">
                  <a:alpha val="46666"/>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2"/>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2"/>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2"/>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9"/>
        <p:cNvGrpSpPr/>
        <p:nvPr/>
      </p:nvGrpSpPr>
      <p:grpSpPr>
        <a:xfrm>
          <a:off x="0" y="0"/>
          <a:ext cx="0" cy="0"/>
          <a:chOff x="0" y="0"/>
          <a:chExt cx="0" cy="0"/>
        </a:xfrm>
      </p:grpSpPr>
      <p:pic>
        <p:nvPicPr>
          <p:cNvPr id="70" name="Google Shape;70;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1" name="Google Shape;71;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3" name="Google Shape;73;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4" name="Google Shape;74;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5" name="Google Shape;75;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6"/>
        <p:cNvGrpSpPr/>
        <p:nvPr/>
      </p:nvGrpSpPr>
      <p:grpSpPr>
        <a:xfrm>
          <a:off x="0" y="0"/>
          <a:ext cx="0" cy="0"/>
          <a:chOff x="0" y="0"/>
          <a:chExt cx="0" cy="0"/>
        </a:xfrm>
      </p:grpSpPr>
      <p:pic>
        <p:nvPicPr>
          <p:cNvPr id="77" name="Google Shape;77;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8" name="Google Shape;78;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0" name="Google Shape;80;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81" name="Google Shape;81;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2" name="Google Shape;82;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83"/>
        <p:cNvGrpSpPr/>
        <p:nvPr/>
      </p:nvGrpSpPr>
      <p:grpSpPr>
        <a:xfrm>
          <a:off x="0" y="0"/>
          <a:ext cx="0" cy="0"/>
          <a:chOff x="0" y="0"/>
          <a:chExt cx="0" cy="0"/>
        </a:xfrm>
      </p:grpSpPr>
      <p:pic>
        <p:nvPicPr>
          <p:cNvPr id="84" name="Google Shape;84;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5" name="Google Shape;85;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86" name="Google Shape;86;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87" name="Google Shape;87;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8" name="Google Shape;88;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9" name="Google Shape;89;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90"/>
        <p:cNvGrpSpPr/>
        <p:nvPr/>
      </p:nvGrpSpPr>
      <p:grpSpPr>
        <a:xfrm>
          <a:off x="0" y="0"/>
          <a:ext cx="0" cy="0"/>
          <a:chOff x="0" y="0"/>
          <a:chExt cx="0" cy="0"/>
        </a:xfrm>
      </p:grpSpPr>
      <p:sp>
        <p:nvSpPr>
          <p:cNvPr id="91" name="Google Shape;91;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2" name="Google Shape;92;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93" name="Google Shape;93;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4" name="Google Shape;94;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95" name="Google Shape;95;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96" name="Google Shape;96;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97" name="Google Shape;97;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8"/>
        <p:cNvGrpSpPr/>
        <p:nvPr/>
      </p:nvGrpSpPr>
      <p:grpSpPr>
        <a:xfrm>
          <a:off x="0" y="0"/>
          <a:ext cx="0" cy="0"/>
          <a:chOff x="0" y="0"/>
          <a:chExt cx="0" cy="0"/>
        </a:xfrm>
      </p:grpSpPr>
      <p:pic>
        <p:nvPicPr>
          <p:cNvPr id="99" name="Google Shape;99;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00" name="Google Shape;100;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1" name="Google Shape;101;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2" name="Google Shape;102;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3" name="Google Shape;103;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4" name="Google Shape;104;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13" name="Google Shape;113;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1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5" name="Google Shape;115;p1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6" name="Google Shape;116;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28"/>
          <p:cNvSpPr/>
          <p:nvPr/>
        </p:nvSpPr>
        <p:spPr>
          <a:xfrm>
            <a:off x="0" y="3506431"/>
            <a:ext cx="9144000" cy="1637071"/>
          </a:xfrm>
          <a:prstGeom prst="rect">
            <a:avLst/>
          </a:prstGeom>
          <a:gradFill>
            <a:gsLst>
              <a:gs pos="0">
                <a:schemeClr val="lt1"/>
              </a:gs>
              <a:gs pos="100000">
                <a:srgbClr val="00953A">
                  <a:alpha val="48627"/>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28"/>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2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1" name="Google Shape;121;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2" name="Google Shape;122;p28"/>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3" name="Google Shape;123;p28"/>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4"/>
        <p:cNvGrpSpPr/>
        <p:nvPr/>
      </p:nvGrpSpPr>
      <p:grpSpPr>
        <a:xfrm>
          <a:off x="0" y="0"/>
          <a:ext cx="0" cy="0"/>
          <a:chOff x="0" y="0"/>
          <a:chExt cx="0" cy="0"/>
        </a:xfrm>
      </p:grpSpPr>
      <p:pic>
        <p:nvPicPr>
          <p:cNvPr id="125" name="Google Shape;125;p2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6" name="Google Shape;126;p2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8"/>
        <p:cNvGrpSpPr/>
        <p:nvPr/>
      </p:nvGrpSpPr>
      <p:grpSpPr>
        <a:xfrm>
          <a:off x="0" y="0"/>
          <a:ext cx="0" cy="0"/>
          <a:chOff x="0" y="0"/>
          <a:chExt cx="0" cy="0"/>
        </a:xfrm>
      </p:grpSpPr>
      <p:pic>
        <p:nvPicPr>
          <p:cNvPr id="129" name="Google Shape;129;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0" name="Google Shape;130;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2" name="Google Shape;132;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3" name="Google Shape;133;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4" name="Google Shape;134;p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5"/>
        <p:cNvGrpSpPr/>
        <p:nvPr/>
      </p:nvGrpSpPr>
      <p:grpSpPr>
        <a:xfrm>
          <a:off x="0" y="0"/>
          <a:ext cx="0" cy="0"/>
          <a:chOff x="0" y="0"/>
          <a:chExt cx="0" cy="0"/>
        </a:xfrm>
      </p:grpSpPr>
      <p:pic>
        <p:nvPicPr>
          <p:cNvPr id="136" name="Google Shape;136;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7" name="Google Shape;137;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9" name="Google Shape;139;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0" name="Google Shape;140;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1" name="Google Shape;141;p3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3"/>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3"/>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4" name="Google Shape;144;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6" name="Google Shape;146;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7" name="Google Shape;147;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8" name="Google Shape;148;p32"/>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9"/>
        <p:cNvGrpSpPr/>
        <p:nvPr/>
      </p:nvGrpSpPr>
      <p:grpSpPr>
        <a:xfrm>
          <a:off x="0" y="0"/>
          <a:ext cx="0" cy="0"/>
          <a:chOff x="0" y="0"/>
          <a:chExt cx="0" cy="0"/>
        </a:xfrm>
      </p:grpSpPr>
      <p:pic>
        <p:nvPicPr>
          <p:cNvPr id="150" name="Google Shape;150;p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1" name="Google Shape;151;p3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3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3" name="Google Shape;153;p3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4" name="Google Shape;154;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5" name="Google Shape;155;p33"/>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6"/>
        <p:cNvGrpSpPr/>
        <p:nvPr/>
      </p:nvGrpSpPr>
      <p:grpSpPr>
        <a:xfrm>
          <a:off x="0" y="0"/>
          <a:ext cx="0" cy="0"/>
          <a:chOff x="0" y="0"/>
          <a:chExt cx="0" cy="0"/>
        </a:xfrm>
      </p:grpSpPr>
      <p:pic>
        <p:nvPicPr>
          <p:cNvPr id="157" name="Google Shape;157;p3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8" name="Google Shape;158;p3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3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0" name="Google Shape;160;p3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1" name="Google Shape;161;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2" name="Google Shape;162;p3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3"/>
        <p:cNvGrpSpPr/>
        <p:nvPr/>
      </p:nvGrpSpPr>
      <p:grpSpPr>
        <a:xfrm>
          <a:off x="0" y="0"/>
          <a:ext cx="0" cy="0"/>
          <a:chOff x="0" y="0"/>
          <a:chExt cx="0" cy="0"/>
        </a:xfrm>
      </p:grpSpPr>
      <p:pic>
        <p:nvPicPr>
          <p:cNvPr id="164" name="Google Shape;164;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5" name="Google Shape;165;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7" name="Google Shape;167;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8" name="Google Shape;168;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9" name="Google Shape;169;p3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3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3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3" name="Google Shape;173;p3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4" name="Google Shape;174;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p3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6" name="Google Shape;176;p3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0"/>
        <p:cNvGrpSpPr/>
        <p:nvPr/>
      </p:nvGrpSpPr>
      <p:grpSpPr>
        <a:xfrm>
          <a:off x="0" y="0"/>
          <a:ext cx="0" cy="0"/>
          <a:chOff x="0" y="0"/>
          <a:chExt cx="0" cy="0"/>
        </a:xfrm>
      </p:grpSpPr>
      <p:pic>
        <p:nvPicPr>
          <p:cNvPr id="181" name="Google Shape;181;p38"/>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2" name="Google Shape;182;p38"/>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8"/>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90"/>
        <p:cNvGrpSpPr/>
        <p:nvPr/>
      </p:nvGrpSpPr>
      <p:grpSpPr>
        <a:xfrm>
          <a:off x="0" y="0"/>
          <a:ext cx="0" cy="0"/>
          <a:chOff x="0" y="0"/>
          <a:chExt cx="0" cy="0"/>
        </a:xfrm>
      </p:grpSpPr>
      <p:sp>
        <p:nvSpPr>
          <p:cNvPr id="191" name="Google Shape;191;g12eb973a694_2_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2" name="Google Shape;192;g12eb973a694_2_6"/>
          <p:cNvPicPr preferRelativeResize="0"/>
          <p:nvPr/>
        </p:nvPicPr>
        <p:blipFill rotWithShape="1">
          <a:blip r:embed="rId2">
            <a:alphaModFix/>
          </a:blip>
          <a:srcRect/>
          <a:stretch/>
        </p:blipFill>
        <p:spPr>
          <a:xfrm>
            <a:off x="-12" y="-11537"/>
            <a:ext cx="9144024" cy="5166574"/>
          </a:xfrm>
          <a:prstGeom prst="rect">
            <a:avLst/>
          </a:prstGeom>
          <a:noFill/>
          <a:ln>
            <a:noFill/>
          </a:ln>
        </p:spPr>
      </p:pic>
      <p:cxnSp>
        <p:nvCxnSpPr>
          <p:cNvPr id="193" name="Google Shape;193;g12eb973a694_2_6"/>
          <p:cNvCxnSpPr/>
          <p:nvPr/>
        </p:nvCxnSpPr>
        <p:spPr>
          <a:xfrm>
            <a:off x="301350" y="2758925"/>
            <a:ext cx="8541300" cy="0"/>
          </a:xfrm>
          <a:prstGeom prst="straightConnector1">
            <a:avLst/>
          </a:prstGeom>
          <a:noFill/>
          <a:ln w="9525" cap="flat" cmpd="sng">
            <a:solidFill>
              <a:schemeClr val="lt1"/>
            </a:solidFill>
            <a:prstDash val="solid"/>
            <a:round/>
            <a:headEnd type="none" w="sm" len="sm"/>
            <a:tailEnd type="none" w="sm" len="sm"/>
          </a:ln>
        </p:spPr>
      </p:cxnSp>
      <p:sp>
        <p:nvSpPr>
          <p:cNvPr id="194" name="Google Shape;194;g12eb973a694_2_6"/>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2300"/>
              <a:buNone/>
              <a:defRPr sz="23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5" name="Google Shape;195;g12eb973a694_2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96"/>
        <p:cNvGrpSpPr/>
        <p:nvPr/>
      </p:nvGrpSpPr>
      <p:grpSpPr>
        <a:xfrm>
          <a:off x="0" y="0"/>
          <a:ext cx="0" cy="0"/>
          <a:chOff x="0" y="0"/>
          <a:chExt cx="0" cy="0"/>
        </a:xfrm>
      </p:grpSpPr>
      <p:pic>
        <p:nvPicPr>
          <p:cNvPr id="197" name="Google Shape;197;g12eb973a694_2_1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98" name="Google Shape;198;g12eb973a694_2_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99" name="Google Shape;199;g12eb973a694_2_1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00" name="Google Shape;200;g12eb973a694_2_1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01" name="Google Shape;201;g12eb973a694_2_1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02" name="Google Shape;202;g12eb973a694_2_1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203"/>
        <p:cNvGrpSpPr/>
        <p:nvPr/>
      </p:nvGrpSpPr>
      <p:grpSpPr>
        <a:xfrm>
          <a:off x="0" y="0"/>
          <a:ext cx="0" cy="0"/>
          <a:chOff x="0" y="0"/>
          <a:chExt cx="0" cy="0"/>
        </a:xfrm>
      </p:grpSpPr>
      <p:sp>
        <p:nvSpPr>
          <p:cNvPr id="204" name="Google Shape;204;g12eb973a694_2_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05" name="Google Shape;205;g12eb973a694_2_19"/>
          <p:cNvPicPr preferRelativeResize="0"/>
          <p:nvPr/>
        </p:nvPicPr>
        <p:blipFill rotWithShape="1">
          <a:blip r:embed="rId2">
            <a:alphaModFix/>
          </a:blip>
          <a:srcRect/>
          <a:stretch/>
        </p:blipFill>
        <p:spPr>
          <a:xfrm>
            <a:off x="-12" y="-11537"/>
            <a:ext cx="9144024" cy="5166574"/>
          </a:xfrm>
          <a:prstGeom prst="rect">
            <a:avLst/>
          </a:prstGeom>
          <a:noFill/>
          <a:ln>
            <a:noFill/>
          </a:ln>
        </p:spPr>
      </p:pic>
      <p:sp>
        <p:nvSpPr>
          <p:cNvPr id="206" name="Google Shape;206;g12eb973a694_2_19"/>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4"/>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4"/>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207"/>
        <p:cNvGrpSpPr/>
        <p:nvPr/>
      </p:nvGrpSpPr>
      <p:grpSpPr>
        <a:xfrm>
          <a:off x="0" y="0"/>
          <a:ext cx="0" cy="0"/>
          <a:chOff x="0" y="0"/>
          <a:chExt cx="0" cy="0"/>
        </a:xfrm>
      </p:grpSpPr>
      <p:sp>
        <p:nvSpPr>
          <p:cNvPr id="208" name="Google Shape;208;g12eb973a694_2_23"/>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 name="Google Shape;209;g12eb973a694_2_2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10" name="Google Shape;210;g12eb973a694_2_2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11" name="Google Shape;211;g12eb973a694_2_23"/>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212" name="Google Shape;212;g12eb973a694_2_23"/>
          <p:cNvCxnSpPr/>
          <p:nvPr/>
        </p:nvCxnSpPr>
        <p:spPr>
          <a:xfrm>
            <a:off x="0" y="4561600"/>
            <a:ext cx="5392200" cy="0"/>
          </a:xfrm>
          <a:prstGeom prst="straightConnector1">
            <a:avLst/>
          </a:prstGeom>
          <a:noFill/>
          <a:ln w="9525" cap="flat" cmpd="sng">
            <a:solidFill>
              <a:schemeClr val="accent1"/>
            </a:solidFill>
            <a:prstDash val="solid"/>
            <a:round/>
            <a:headEnd type="none" w="sm" len="sm"/>
            <a:tailEnd type="none" w="sm" len="sm"/>
          </a:ln>
        </p:spPr>
      </p:cxnSp>
      <p:sp>
        <p:nvSpPr>
          <p:cNvPr id="213" name="Google Shape;213;g12eb973a694_2_23"/>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14" name="Google Shape;214;g12eb973a694_2_23"/>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5" name="Google Shape;215;g12eb973a694_2_23"/>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216"/>
        <p:cNvGrpSpPr/>
        <p:nvPr/>
      </p:nvGrpSpPr>
      <p:grpSpPr>
        <a:xfrm>
          <a:off x="0" y="0"/>
          <a:ext cx="0" cy="0"/>
          <a:chOff x="0" y="0"/>
          <a:chExt cx="0" cy="0"/>
        </a:xfrm>
      </p:grpSpPr>
      <p:pic>
        <p:nvPicPr>
          <p:cNvPr id="217" name="Google Shape;217;g12eb973a694_2_3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18" name="Google Shape;218;g12eb973a694_2_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19" name="Google Shape;219;g12eb973a694_2_3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20" name="Google Shape;220;g12eb973a694_2_3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21" name="Google Shape;221;g12eb973a694_2_3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22" name="Google Shape;222;g12eb973a694_2_32"/>
          <p:cNvPicPr preferRelativeResize="0"/>
          <p:nvPr/>
        </p:nvPicPr>
        <p:blipFill rotWithShape="1">
          <a:blip r:embed="rId4">
            <a:alphaModFix/>
          </a:blip>
          <a:srcRect/>
          <a:stretch/>
        </p:blipFill>
        <p:spPr>
          <a:xfrm>
            <a:off x="461400" y="2561763"/>
            <a:ext cx="410276" cy="410276"/>
          </a:xfrm>
          <a:prstGeom prst="rect">
            <a:avLst/>
          </a:prstGeom>
          <a:noFill/>
          <a:ln>
            <a:noFill/>
          </a:ln>
        </p:spPr>
      </p:pic>
      <p:pic>
        <p:nvPicPr>
          <p:cNvPr id="223" name="Google Shape;223;g12eb973a694_2_32"/>
          <p:cNvPicPr preferRelativeResize="0"/>
          <p:nvPr/>
        </p:nvPicPr>
        <p:blipFill rotWithShape="1">
          <a:blip r:embed="rId4">
            <a:alphaModFix/>
          </a:blip>
          <a:srcRect/>
          <a:stretch/>
        </p:blipFill>
        <p:spPr>
          <a:xfrm>
            <a:off x="461400" y="1996288"/>
            <a:ext cx="410276" cy="410276"/>
          </a:xfrm>
          <a:prstGeom prst="rect">
            <a:avLst/>
          </a:prstGeom>
          <a:noFill/>
          <a:ln>
            <a:noFill/>
          </a:ln>
        </p:spPr>
      </p:pic>
      <p:sp>
        <p:nvSpPr>
          <p:cNvPr id="224" name="Google Shape;224;g12eb973a694_2_32"/>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25" name="Google Shape;225;g12eb973a694_2_32"/>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6" name="Google Shape;226;g12eb973a694_2_32"/>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227" name="Google Shape;227;g12eb973a694_2_32"/>
          <p:cNvPicPr preferRelativeResize="0"/>
          <p:nvPr/>
        </p:nvPicPr>
        <p:blipFill rotWithShape="1">
          <a:blip r:embed="rId4">
            <a:alphaModFix/>
          </a:blip>
          <a:srcRect/>
          <a:stretch/>
        </p:blipFill>
        <p:spPr>
          <a:xfrm>
            <a:off x="465600" y="3127238"/>
            <a:ext cx="410276" cy="410275"/>
          </a:xfrm>
          <a:prstGeom prst="rect">
            <a:avLst/>
          </a:prstGeom>
          <a:noFill/>
          <a:ln>
            <a:noFill/>
          </a:ln>
        </p:spPr>
      </p:pic>
      <p:sp>
        <p:nvSpPr>
          <p:cNvPr id="228" name="Google Shape;228;g12eb973a694_2_32"/>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229"/>
        <p:cNvGrpSpPr/>
        <p:nvPr/>
      </p:nvGrpSpPr>
      <p:grpSpPr>
        <a:xfrm>
          <a:off x="0" y="0"/>
          <a:ext cx="0" cy="0"/>
          <a:chOff x="0" y="0"/>
          <a:chExt cx="0" cy="0"/>
        </a:xfrm>
      </p:grpSpPr>
      <p:pic>
        <p:nvPicPr>
          <p:cNvPr id="230" name="Google Shape;230;g12eb973a694_2_4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31" name="Google Shape;231;g12eb973a694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32" name="Google Shape;232;g12eb973a694_2_4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33" name="Google Shape;233;g12eb973a694_2_45"/>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34" name="Google Shape;234;g12eb973a694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35" name="Google Shape;235;g12eb973a694_2_45"/>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236" name="Google Shape;236;g12eb973a694_2_45"/>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237" name="Google Shape;237;g12eb973a694_2_45"/>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8" name="Google Shape;238;g12eb973a694_2_45"/>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39" name="Google Shape;239;g12eb973a694_2_45"/>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240" name="Google Shape;240;g12eb973a694_2_45"/>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241" name="Google Shape;241;g12eb973a694_2_45"/>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42"/>
        <p:cNvGrpSpPr/>
        <p:nvPr/>
      </p:nvGrpSpPr>
      <p:grpSpPr>
        <a:xfrm>
          <a:off x="0" y="0"/>
          <a:ext cx="0" cy="0"/>
          <a:chOff x="0" y="0"/>
          <a:chExt cx="0" cy="0"/>
        </a:xfrm>
      </p:grpSpPr>
      <p:pic>
        <p:nvPicPr>
          <p:cNvPr id="243" name="Google Shape;243;g12eb973a694_2_5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44" name="Google Shape;244;g12eb973a694_2_58"/>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5" name="Google Shape;245;g12eb973a694_2_5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46" name="Google Shape;246;g12eb973a694_2_5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47" name="Google Shape;247;g12eb973a694_2_5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48" name="Google Shape;248;g12eb973a694_2_5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9" name="Google Shape;249;g12eb973a694_2_58"/>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250"/>
        <p:cNvGrpSpPr/>
        <p:nvPr/>
      </p:nvGrpSpPr>
      <p:grpSpPr>
        <a:xfrm>
          <a:off x="0" y="0"/>
          <a:ext cx="0" cy="0"/>
          <a:chOff x="0" y="0"/>
          <a:chExt cx="0" cy="0"/>
        </a:xfrm>
      </p:grpSpPr>
      <p:pic>
        <p:nvPicPr>
          <p:cNvPr id="251" name="Google Shape;251;g12eb973a694_2_6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52" name="Google Shape;252;g12eb973a694_2_6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53" name="Google Shape;253;g12eb973a694_2_6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54" name="Google Shape;254;g12eb973a694_2_6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55" name="Google Shape;255;g12eb973a694_2_66"/>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256"/>
        <p:cNvGrpSpPr/>
        <p:nvPr/>
      </p:nvGrpSpPr>
      <p:grpSpPr>
        <a:xfrm>
          <a:off x="0" y="0"/>
          <a:ext cx="0" cy="0"/>
          <a:chOff x="0" y="0"/>
          <a:chExt cx="0" cy="0"/>
        </a:xfrm>
      </p:grpSpPr>
      <p:pic>
        <p:nvPicPr>
          <p:cNvPr id="257" name="Google Shape;257;g12eb973a694_2_72"/>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258" name="Google Shape;258;g12eb973a694_2_7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59" name="Google Shape;259;g12eb973a694_2_7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260"/>
        <p:cNvGrpSpPr/>
        <p:nvPr/>
      </p:nvGrpSpPr>
      <p:grpSpPr>
        <a:xfrm>
          <a:off x="0" y="0"/>
          <a:ext cx="0" cy="0"/>
          <a:chOff x="0" y="0"/>
          <a:chExt cx="0" cy="0"/>
        </a:xfrm>
      </p:grpSpPr>
      <p:pic>
        <p:nvPicPr>
          <p:cNvPr id="261" name="Google Shape;261;g12eb973a694_2_76"/>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262" name="Google Shape;262;g12eb973a694_2_7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63" name="Google Shape;263;g12eb973a694_2_76"/>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64" name="Google Shape;264;g12eb973a694_2_7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65" name="Google Shape;265;g12eb973a694_2_76"/>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66" name="Google Shape;266;g12eb973a694_2_76"/>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67" name="Google Shape;267;g12eb973a694_2_76"/>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68" name="Google Shape;268;g12eb973a694_2_76"/>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69" name="Google Shape;269;g12eb973a694_2_76"/>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70" name="Google Shape;270;g12eb973a694_2_76"/>
          <p:cNvSpPr txBox="1">
            <a:spLocks noGrp="1"/>
          </p:cNvSpPr>
          <p:nvPr>
            <p:ph type="subTitle" idx="1"/>
          </p:nvPr>
        </p:nvSpPr>
        <p:spPr>
          <a:xfrm>
            <a:off x="2140425" y="2029075"/>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71" name="Google Shape;271;g12eb973a694_2_76"/>
          <p:cNvSpPr txBox="1">
            <a:spLocks noGrp="1"/>
          </p:cNvSpPr>
          <p:nvPr>
            <p:ph type="subTitle" idx="2"/>
          </p:nvPr>
        </p:nvSpPr>
        <p:spPr>
          <a:xfrm>
            <a:off x="3818850" y="2029088"/>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72" name="Google Shape;272;g12eb973a694_2_76"/>
          <p:cNvSpPr txBox="1">
            <a:spLocks noGrp="1"/>
          </p:cNvSpPr>
          <p:nvPr>
            <p:ph type="subTitle" idx="3"/>
          </p:nvPr>
        </p:nvSpPr>
        <p:spPr>
          <a:xfrm>
            <a:off x="5497275" y="2029075"/>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73" name="Google Shape;273;g12eb973a694_2_76"/>
          <p:cNvSpPr txBox="1">
            <a:spLocks noGrp="1"/>
          </p:cNvSpPr>
          <p:nvPr>
            <p:ph type="subTitle" idx="4"/>
          </p:nvPr>
        </p:nvSpPr>
        <p:spPr>
          <a:xfrm>
            <a:off x="7175700" y="2029188"/>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74" name="Google Shape;274;g12eb973a694_2_76"/>
          <p:cNvSpPr txBox="1">
            <a:spLocks noGrp="1"/>
          </p:cNvSpPr>
          <p:nvPr>
            <p:ph type="title" idx="5"/>
          </p:nvPr>
        </p:nvSpPr>
        <p:spPr>
          <a:xfrm>
            <a:off x="333825" y="1340000"/>
            <a:ext cx="13836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800"/>
              <a:buNone/>
              <a:defRPr sz="1400">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75" name="Google Shape;275;g12eb973a694_2_76"/>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76" name="Google Shape;276;g12eb973a694_2_76"/>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77" name="Google Shape;277;g12eb973a694_2_76"/>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78" name="Google Shape;278;g12eb973a694_2_76"/>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79" name="Google Shape;279;g12eb973a694_2_76"/>
          <p:cNvSpPr txBox="1">
            <a:spLocks noGrp="1"/>
          </p:cNvSpPr>
          <p:nvPr>
            <p:ph type="subTitle" idx="13"/>
          </p:nvPr>
        </p:nvSpPr>
        <p:spPr>
          <a:xfrm>
            <a:off x="295725" y="2029200"/>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280"/>
        <p:cNvGrpSpPr/>
        <p:nvPr/>
      </p:nvGrpSpPr>
      <p:grpSpPr>
        <a:xfrm>
          <a:off x="0" y="0"/>
          <a:ext cx="0" cy="0"/>
          <a:chOff x="0" y="0"/>
          <a:chExt cx="0" cy="0"/>
        </a:xfrm>
      </p:grpSpPr>
      <p:sp>
        <p:nvSpPr>
          <p:cNvPr id="281" name="Google Shape;281;g12eb973a694_2_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82" name="Google Shape;282;g12eb973a694_2_9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3" name="Google Shape;283;g12eb973a694_2_96"/>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4" name="Google Shape;284;g12eb973a694_2_96"/>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5" name="Google Shape;285;g12eb973a694_2_9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g12eb973a694_2_96"/>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g12eb973a694_2_9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88" name="Google Shape;288;g12eb973a694_2_9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289"/>
        <p:cNvGrpSpPr/>
        <p:nvPr/>
      </p:nvGrpSpPr>
      <p:grpSpPr>
        <a:xfrm>
          <a:off x="0" y="0"/>
          <a:ext cx="0" cy="0"/>
          <a:chOff x="0" y="0"/>
          <a:chExt cx="0" cy="0"/>
        </a:xfrm>
      </p:grpSpPr>
      <p:pic>
        <p:nvPicPr>
          <p:cNvPr id="290" name="Google Shape;290;g12eb973a694_2_105"/>
          <p:cNvPicPr preferRelativeResize="0"/>
          <p:nvPr/>
        </p:nvPicPr>
        <p:blipFill rotWithShape="1">
          <a:blip r:embed="rId2">
            <a:alphaModFix/>
          </a:blip>
          <a:srcRect/>
          <a:stretch/>
        </p:blipFill>
        <p:spPr>
          <a:xfrm>
            <a:off x="8146725" y="4676400"/>
            <a:ext cx="867951" cy="369000"/>
          </a:xfrm>
          <a:prstGeom prst="rect">
            <a:avLst/>
          </a:prstGeom>
          <a:noFill/>
          <a:ln>
            <a:noFill/>
          </a:ln>
        </p:spPr>
      </p:pic>
      <p:sp>
        <p:nvSpPr>
          <p:cNvPr id="291" name="Google Shape;291;g12eb973a694_2_105"/>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2" name="Google Shape;292;g12eb973a694_2_105"/>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293" name="Google Shape;293;g12eb973a694_2_10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94" name="Google Shape;294;g12eb973a694_2_105"/>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295" name="Google Shape;295;g12eb973a694_2_105"/>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96" name="Google Shape;296;g12eb973a694_2_105"/>
          <p:cNvSpPr txBox="1">
            <a:spLocks noGrp="1"/>
          </p:cNvSpPr>
          <p:nvPr>
            <p:ph type="subTitle" idx="1"/>
          </p:nvPr>
        </p:nvSpPr>
        <p:spPr>
          <a:xfrm>
            <a:off x="3777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97" name="Google Shape;297;g12eb973a694_2_105"/>
          <p:cNvSpPr>
            <a:spLocks noGrp="1"/>
          </p:cNvSpPr>
          <p:nvPr>
            <p:ph type="pic" idx="2"/>
          </p:nvPr>
        </p:nvSpPr>
        <p:spPr>
          <a:xfrm>
            <a:off x="1391575" y="1204932"/>
            <a:ext cx="393600" cy="353700"/>
          </a:xfrm>
          <a:prstGeom prst="roundRect">
            <a:avLst>
              <a:gd name="adj" fmla="val 16667"/>
            </a:avLst>
          </a:prstGeom>
          <a:noFill/>
          <a:ln>
            <a:noFill/>
          </a:ln>
        </p:spPr>
      </p:sp>
      <p:sp>
        <p:nvSpPr>
          <p:cNvPr id="298" name="Google Shape;298;g12eb973a694_2_105"/>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2eb973a694_2_105"/>
          <p:cNvSpPr txBox="1">
            <a:spLocks noGrp="1"/>
          </p:cNvSpPr>
          <p:nvPr>
            <p:ph type="subTitle" idx="3"/>
          </p:nvPr>
        </p:nvSpPr>
        <p:spPr>
          <a:xfrm>
            <a:off x="32584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00" name="Google Shape;300;g12eb973a694_2_105"/>
          <p:cNvSpPr>
            <a:spLocks noGrp="1"/>
          </p:cNvSpPr>
          <p:nvPr>
            <p:ph type="pic" idx="4"/>
          </p:nvPr>
        </p:nvSpPr>
        <p:spPr>
          <a:xfrm>
            <a:off x="4272275" y="1204932"/>
            <a:ext cx="393600" cy="353700"/>
          </a:xfrm>
          <a:prstGeom prst="roundRect">
            <a:avLst>
              <a:gd name="adj" fmla="val 16667"/>
            </a:avLst>
          </a:prstGeom>
          <a:noFill/>
          <a:ln>
            <a:noFill/>
          </a:ln>
        </p:spPr>
      </p:sp>
      <p:sp>
        <p:nvSpPr>
          <p:cNvPr id="301" name="Google Shape;301;g12eb973a694_2_105"/>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12eb973a694_2_105"/>
          <p:cNvSpPr txBox="1">
            <a:spLocks noGrp="1"/>
          </p:cNvSpPr>
          <p:nvPr>
            <p:ph type="subTitle" idx="5"/>
          </p:nvPr>
        </p:nvSpPr>
        <p:spPr>
          <a:xfrm>
            <a:off x="61391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03" name="Google Shape;303;g12eb973a694_2_105"/>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304"/>
        <p:cNvGrpSpPr/>
        <p:nvPr/>
      </p:nvGrpSpPr>
      <p:grpSpPr>
        <a:xfrm>
          <a:off x="0" y="0"/>
          <a:ext cx="0" cy="0"/>
          <a:chOff x="0" y="0"/>
          <a:chExt cx="0" cy="0"/>
        </a:xfrm>
      </p:grpSpPr>
      <p:sp>
        <p:nvSpPr>
          <p:cNvPr id="305" name="Google Shape;305;g12eb973a694_2_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06" name="Google Shape;306;g12eb973a694_2_12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07" name="Google Shape;307;g12eb973a694_2_120"/>
          <p:cNvSpPr txBox="1">
            <a:spLocks noGrp="1"/>
          </p:cNvSpPr>
          <p:nvPr>
            <p:ph type="body" idx="1"/>
          </p:nvPr>
        </p:nvSpPr>
        <p:spPr>
          <a:xfrm>
            <a:off x="311700" y="1448875"/>
            <a:ext cx="3999900" cy="2882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08" name="Google Shape;308;g12eb973a694_2_120"/>
          <p:cNvSpPr txBox="1">
            <a:spLocks noGrp="1"/>
          </p:cNvSpPr>
          <p:nvPr>
            <p:ph type="body" idx="2"/>
          </p:nvPr>
        </p:nvSpPr>
        <p:spPr>
          <a:xfrm>
            <a:off x="4832400" y="1448875"/>
            <a:ext cx="3999900" cy="2882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09" name="Google Shape;309;g12eb973a694_2_1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0" name="Google Shape;310;g12eb973a694_2_120"/>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311" name="Google Shape;311;g12eb973a694_2_12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12" name="Google Shape;312;g12eb973a694_2_120"/>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13" name="Google Shape;313;g12eb973a694_2_120"/>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14" name="Google Shape;314;g12eb973a694_2_120"/>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26"/>
        <p:cNvGrpSpPr/>
        <p:nvPr/>
      </p:nvGrpSpPr>
      <p:grpSpPr>
        <a:xfrm>
          <a:off x="0" y="0"/>
          <a:ext cx="0" cy="0"/>
          <a:chOff x="0" y="0"/>
          <a:chExt cx="0" cy="0"/>
        </a:xfrm>
      </p:grpSpPr>
      <p:pic>
        <p:nvPicPr>
          <p:cNvPr id="27" name="Google Shape;27;p17"/>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8" name="Google Shape;28;p1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9" name="Google Shape;29;p17"/>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30" name="Google Shape;30;p1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1" name="Google Shape;31;p17"/>
          <p:cNvSpPr txBox="1">
            <a:spLocks noGrp="1"/>
          </p:cNvSpPr>
          <p:nvPr>
            <p:ph type="body" idx="1"/>
          </p:nvPr>
        </p:nvSpPr>
        <p:spPr>
          <a:xfrm>
            <a:off x="311700" y="1152475"/>
            <a:ext cx="3999900"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32" name="Google Shape;32;p17"/>
          <p:cNvSpPr txBox="1">
            <a:spLocks noGrp="1"/>
          </p:cNvSpPr>
          <p:nvPr>
            <p:ph type="body" idx="2"/>
          </p:nvPr>
        </p:nvSpPr>
        <p:spPr>
          <a:xfrm>
            <a:off x="4832400" y="1152475"/>
            <a:ext cx="3999900"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33" name="Google Shape;33;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315"/>
        <p:cNvGrpSpPr/>
        <p:nvPr/>
      </p:nvGrpSpPr>
      <p:grpSpPr>
        <a:xfrm>
          <a:off x="0" y="0"/>
          <a:ext cx="0" cy="0"/>
          <a:chOff x="0" y="0"/>
          <a:chExt cx="0" cy="0"/>
        </a:xfrm>
      </p:grpSpPr>
      <p:pic>
        <p:nvPicPr>
          <p:cNvPr id="316" name="Google Shape;316;g12eb973a694_2_1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17" name="Google Shape;317;g12eb973a694_2_1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18" name="Google Shape;318;g12eb973a694_2_131"/>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319" name="Google Shape;319;g12eb973a694_2_131"/>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20" name="Google Shape;320;g12eb973a694_2_13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21" name="Google Shape;321;g12eb973a694_2_131"/>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322"/>
        <p:cNvGrpSpPr/>
        <p:nvPr/>
      </p:nvGrpSpPr>
      <p:grpSpPr>
        <a:xfrm>
          <a:off x="0" y="0"/>
          <a:ext cx="0" cy="0"/>
          <a:chOff x="0" y="0"/>
          <a:chExt cx="0" cy="0"/>
        </a:xfrm>
      </p:grpSpPr>
      <p:pic>
        <p:nvPicPr>
          <p:cNvPr id="323" name="Google Shape;323;g12eb973a694_2_1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4" name="Google Shape;324;g12eb973a694_2_138"/>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325" name="Google Shape;325;g12eb973a694_2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326"/>
        <p:cNvGrpSpPr/>
        <p:nvPr/>
      </p:nvGrpSpPr>
      <p:grpSpPr>
        <a:xfrm>
          <a:off x="0" y="0"/>
          <a:ext cx="0" cy="0"/>
          <a:chOff x="0" y="0"/>
          <a:chExt cx="0" cy="0"/>
        </a:xfrm>
      </p:grpSpPr>
      <p:pic>
        <p:nvPicPr>
          <p:cNvPr id="327" name="Google Shape;327;g12eb973a694_2_142"/>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28" name="Google Shape;328;g12eb973a694_2_1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29" name="Google Shape;329;g12eb973a694_2_14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330" name="Google Shape;330;g12eb973a694_2_14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31" name="Google Shape;331;g12eb973a694_2_142"/>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332" name="Google Shape;332;g12eb973a694_2_14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333"/>
        <p:cNvGrpSpPr/>
        <p:nvPr/>
      </p:nvGrpSpPr>
      <p:grpSpPr>
        <a:xfrm>
          <a:off x="0" y="0"/>
          <a:ext cx="0" cy="0"/>
          <a:chOff x="0" y="0"/>
          <a:chExt cx="0" cy="0"/>
        </a:xfrm>
      </p:grpSpPr>
      <p:pic>
        <p:nvPicPr>
          <p:cNvPr id="334" name="Google Shape;334;g12eb973a694_2_149"/>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35" name="Google Shape;335;g12eb973a694_2_14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36" name="Google Shape;336;g12eb973a694_2_149"/>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37" name="Google Shape;337;g12eb973a694_2_149"/>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338" name="Google Shape;338;g12eb973a694_2_149"/>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339"/>
        <p:cNvGrpSpPr/>
        <p:nvPr/>
      </p:nvGrpSpPr>
      <p:grpSpPr>
        <a:xfrm>
          <a:off x="0" y="0"/>
          <a:ext cx="0" cy="0"/>
          <a:chOff x="0" y="0"/>
          <a:chExt cx="0" cy="0"/>
        </a:xfrm>
      </p:grpSpPr>
      <p:pic>
        <p:nvPicPr>
          <p:cNvPr id="340" name="Google Shape;340;g12eb973a694_2_155"/>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341" name="Google Shape;341;g12eb973a694_2_155"/>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342" name="Google Shape;342;g12eb973a694_2_155"/>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343"/>
        <p:cNvGrpSpPr/>
        <p:nvPr/>
      </p:nvGrpSpPr>
      <p:grpSpPr>
        <a:xfrm>
          <a:off x="0" y="0"/>
          <a:ext cx="0" cy="0"/>
          <a:chOff x="0" y="0"/>
          <a:chExt cx="0" cy="0"/>
        </a:xfrm>
      </p:grpSpPr>
      <p:sp>
        <p:nvSpPr>
          <p:cNvPr id="344" name="Google Shape;344;g12eb973a694_2_159"/>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 name="Google Shape;345;g12eb973a694_2_159"/>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46" name="Google Shape;346;g12eb973a694_2_15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47" name="Google Shape;347;g12eb973a694_2_159"/>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348" name="Google Shape;348;g12eb973a694_2_159"/>
          <p:cNvCxnSpPr/>
          <p:nvPr/>
        </p:nvCxnSpPr>
        <p:spPr>
          <a:xfrm>
            <a:off x="0" y="4561600"/>
            <a:ext cx="5392200" cy="0"/>
          </a:xfrm>
          <a:prstGeom prst="straightConnector1">
            <a:avLst/>
          </a:prstGeom>
          <a:noFill/>
          <a:ln w="9525" cap="flat" cmpd="sng">
            <a:solidFill>
              <a:srgbClr val="F1C232"/>
            </a:solidFill>
            <a:prstDash val="solid"/>
            <a:round/>
            <a:headEnd type="none" w="sm" len="sm"/>
            <a:tailEnd type="none" w="sm" len="sm"/>
          </a:ln>
        </p:spPr>
      </p:cxnSp>
      <p:sp>
        <p:nvSpPr>
          <p:cNvPr id="349" name="Google Shape;349;g12eb973a694_2_159"/>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50" name="Google Shape;350;g12eb973a694_2_159"/>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1" name="Google Shape;351;g12eb973a694_2_159"/>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352"/>
        <p:cNvGrpSpPr/>
        <p:nvPr/>
      </p:nvGrpSpPr>
      <p:grpSpPr>
        <a:xfrm>
          <a:off x="0" y="0"/>
          <a:ext cx="0" cy="0"/>
          <a:chOff x="0" y="0"/>
          <a:chExt cx="0" cy="0"/>
        </a:xfrm>
      </p:grpSpPr>
      <p:pic>
        <p:nvPicPr>
          <p:cNvPr id="353" name="Google Shape;353;g12eb973a694_2_168"/>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54" name="Google Shape;354;g12eb973a694_2_1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g12eb973a694_2_168"/>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56" name="Google Shape;356;g12eb973a694_2_168"/>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57" name="Google Shape;357;g12eb973a694_2_1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58" name="Google Shape;358;g12eb973a694_2_168"/>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359" name="Google Shape;359;g12eb973a694_2_16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60" name="Google Shape;360;g12eb973a694_2_168"/>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361"/>
        <p:cNvGrpSpPr/>
        <p:nvPr/>
      </p:nvGrpSpPr>
      <p:grpSpPr>
        <a:xfrm>
          <a:off x="0" y="0"/>
          <a:ext cx="0" cy="0"/>
          <a:chOff x="0" y="0"/>
          <a:chExt cx="0" cy="0"/>
        </a:xfrm>
      </p:grpSpPr>
      <p:pic>
        <p:nvPicPr>
          <p:cNvPr id="362" name="Google Shape;362;g12eb973a694_2_177"/>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63" name="Google Shape;363;g12eb973a694_2_1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64" name="Google Shape;364;g12eb973a694_2_177"/>
          <p:cNvSpPr txBox="1">
            <a:spLocks noGrp="1"/>
          </p:cNvSpPr>
          <p:nvPr>
            <p:ph type="body" idx="1"/>
          </p:nvPr>
        </p:nvSpPr>
        <p:spPr>
          <a:xfrm>
            <a:off x="311700" y="1409350"/>
            <a:ext cx="3999900" cy="29220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65" name="Google Shape;365;g12eb973a694_2_177"/>
          <p:cNvSpPr txBox="1">
            <a:spLocks noGrp="1"/>
          </p:cNvSpPr>
          <p:nvPr>
            <p:ph type="body" idx="2"/>
          </p:nvPr>
        </p:nvSpPr>
        <p:spPr>
          <a:xfrm>
            <a:off x="4832400" y="1409275"/>
            <a:ext cx="3999900" cy="29220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66" name="Google Shape;366;g12eb973a694_2_17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67" name="Google Shape;367;g12eb973a694_2_177"/>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368" name="Google Shape;368;g12eb973a694_2_17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69" name="Google Shape;369;g12eb973a694_2_177"/>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370" name="Google Shape;370;g12eb973a694_2_177"/>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71" name="Google Shape;371;g12eb973a694_2_177"/>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372"/>
        <p:cNvGrpSpPr/>
        <p:nvPr/>
      </p:nvGrpSpPr>
      <p:grpSpPr>
        <a:xfrm>
          <a:off x="0" y="0"/>
          <a:ext cx="0" cy="0"/>
          <a:chOff x="0" y="0"/>
          <a:chExt cx="0" cy="0"/>
        </a:xfrm>
      </p:grpSpPr>
      <p:pic>
        <p:nvPicPr>
          <p:cNvPr id="373" name="Google Shape;373;g12eb973a694_2_18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4" name="Google Shape;374;g12eb973a694_2_188"/>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75" name="Google Shape;375;g12eb973a694_2_188"/>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76" name="Google Shape;376;g12eb973a694_2_188"/>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77"/>
        <p:cNvGrpSpPr/>
        <p:nvPr/>
      </p:nvGrpSpPr>
      <p:grpSpPr>
        <a:xfrm>
          <a:off x="0" y="0"/>
          <a:ext cx="0" cy="0"/>
          <a:chOff x="0" y="0"/>
          <a:chExt cx="0" cy="0"/>
        </a:xfrm>
      </p:grpSpPr>
      <p:pic>
        <p:nvPicPr>
          <p:cNvPr id="378" name="Google Shape;378;g12eb973a694_2_19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9" name="Google Shape;379;g12eb973a694_2_19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4"/>
        <p:cNvGrpSpPr/>
        <p:nvPr/>
      </p:nvGrpSpPr>
      <p:grpSpPr>
        <a:xfrm>
          <a:off x="0" y="0"/>
          <a:ext cx="0" cy="0"/>
          <a:chOff x="0" y="0"/>
          <a:chExt cx="0" cy="0"/>
        </a:xfrm>
      </p:grpSpPr>
      <p:pic>
        <p:nvPicPr>
          <p:cNvPr id="35" name="Google Shape;35;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6" name="Google Shape;36;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7" name="Google Shape;37;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8" name="Google Shape;38;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9" name="Google Shape;39;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40" name="Google Shape;40;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380"/>
        <p:cNvGrpSpPr/>
        <p:nvPr/>
      </p:nvGrpSpPr>
      <p:grpSpPr>
        <a:xfrm>
          <a:off x="0" y="0"/>
          <a:ext cx="0" cy="0"/>
          <a:chOff x="0" y="0"/>
          <a:chExt cx="0" cy="0"/>
        </a:xfrm>
      </p:grpSpPr>
      <p:pic>
        <p:nvPicPr>
          <p:cNvPr id="381" name="Google Shape;381;g12eb973a694_2_196"/>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382" name="Google Shape;382;g12eb973a694_2_196"/>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383" name="Google Shape;383;g12eb973a694_2_19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84" name="Google Shape;384;g12eb973a694_2_196"/>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85" name="Google Shape;385;g12eb973a694_2_196"/>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386" name="Google Shape;386;g12eb973a694_2_19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387"/>
        <p:cNvGrpSpPr/>
        <p:nvPr/>
      </p:nvGrpSpPr>
      <p:grpSpPr>
        <a:xfrm>
          <a:off x="0" y="0"/>
          <a:ext cx="0" cy="0"/>
          <a:chOff x="0" y="0"/>
          <a:chExt cx="0" cy="0"/>
        </a:xfrm>
      </p:grpSpPr>
      <p:pic>
        <p:nvPicPr>
          <p:cNvPr id="388" name="Google Shape;388;g12eb973a694_2_203"/>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89" name="Google Shape;389;g12eb973a694_2_20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90" name="Google Shape;390;g12eb973a694_2_203"/>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91" name="Google Shape;391;g12eb973a694_2_203"/>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392" name="Google Shape;392;g12eb973a694_2_203"/>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93" name="Google Shape;393;g12eb973a694_2_20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394"/>
        <p:cNvGrpSpPr/>
        <p:nvPr/>
      </p:nvGrpSpPr>
      <p:grpSpPr>
        <a:xfrm>
          <a:off x="0" y="0"/>
          <a:ext cx="0" cy="0"/>
          <a:chOff x="0" y="0"/>
          <a:chExt cx="0" cy="0"/>
        </a:xfrm>
      </p:grpSpPr>
      <p:sp>
        <p:nvSpPr>
          <p:cNvPr id="395" name="Google Shape;395;g12eb973a694_2_2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96" name="Google Shape;396;g12eb973a694_2_210"/>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397" name="Google Shape;397;g12eb973a694_2_210"/>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398" name="Google Shape;398;g12eb973a694_2_210"/>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399"/>
        <p:cNvGrpSpPr/>
        <p:nvPr/>
      </p:nvGrpSpPr>
      <p:grpSpPr>
        <a:xfrm>
          <a:off x="0" y="0"/>
          <a:ext cx="0" cy="0"/>
          <a:chOff x="0" y="0"/>
          <a:chExt cx="0" cy="0"/>
        </a:xfrm>
      </p:grpSpPr>
      <p:sp>
        <p:nvSpPr>
          <p:cNvPr id="400" name="Google Shape;400;g12eb973a694_2_21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1" name="Google Shape;401;g12eb973a694_2_215"/>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02" name="Google Shape;402;g12eb973a694_2_21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03" name="Google Shape;403;g12eb973a694_2_2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04" name="Google Shape;404;g12eb973a694_2_215"/>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405" name="Google Shape;405;g12eb973a694_2_215"/>
          <p:cNvCxnSpPr/>
          <p:nvPr/>
        </p:nvCxnSpPr>
        <p:spPr>
          <a:xfrm>
            <a:off x="0" y="4561600"/>
            <a:ext cx="5392200" cy="0"/>
          </a:xfrm>
          <a:prstGeom prst="straightConnector1">
            <a:avLst/>
          </a:prstGeom>
          <a:noFill/>
          <a:ln w="9525" cap="flat" cmpd="sng">
            <a:solidFill>
              <a:srgbClr val="93C47D"/>
            </a:solidFill>
            <a:prstDash val="solid"/>
            <a:round/>
            <a:headEnd type="none" w="sm" len="sm"/>
            <a:tailEnd type="none" w="sm" len="sm"/>
          </a:ln>
        </p:spPr>
      </p:cxnSp>
      <p:sp>
        <p:nvSpPr>
          <p:cNvPr id="406" name="Google Shape;406;g12eb973a694_2_215"/>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407" name="Google Shape;407;g12eb973a694_2_21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408"/>
        <p:cNvGrpSpPr/>
        <p:nvPr/>
      </p:nvGrpSpPr>
      <p:grpSpPr>
        <a:xfrm>
          <a:off x="0" y="0"/>
          <a:ext cx="0" cy="0"/>
          <a:chOff x="0" y="0"/>
          <a:chExt cx="0" cy="0"/>
        </a:xfrm>
      </p:grpSpPr>
      <p:pic>
        <p:nvPicPr>
          <p:cNvPr id="409" name="Google Shape;409;g12eb973a694_2_224"/>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410" name="Google Shape;410;g12eb973a694_2_224"/>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11" name="Google Shape;411;g12eb973a694_2_224"/>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412" name="Google Shape;412;g12eb973a694_2_224"/>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13" name="Google Shape;413;g12eb973a694_2_224"/>
          <p:cNvSpPr txBox="1">
            <a:spLocks noGrp="1"/>
          </p:cNvSpPr>
          <p:nvPr>
            <p:ph type="body" idx="1"/>
          </p:nvPr>
        </p:nvSpPr>
        <p:spPr>
          <a:xfrm>
            <a:off x="311700" y="1396175"/>
            <a:ext cx="3999900" cy="2935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14" name="Google Shape;414;g12eb973a694_2_224"/>
          <p:cNvSpPr txBox="1">
            <a:spLocks noGrp="1"/>
          </p:cNvSpPr>
          <p:nvPr>
            <p:ph type="body" idx="2"/>
          </p:nvPr>
        </p:nvSpPr>
        <p:spPr>
          <a:xfrm>
            <a:off x="4832400" y="1396075"/>
            <a:ext cx="3999900" cy="2935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15" name="Google Shape;415;g12eb973a694_2_22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16" name="Google Shape;416;g12eb973a694_2_224"/>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17" name="Google Shape;417;g12eb973a694_2_224"/>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418"/>
        <p:cNvGrpSpPr/>
        <p:nvPr/>
      </p:nvGrpSpPr>
      <p:grpSpPr>
        <a:xfrm>
          <a:off x="0" y="0"/>
          <a:ext cx="0" cy="0"/>
          <a:chOff x="0" y="0"/>
          <a:chExt cx="0" cy="0"/>
        </a:xfrm>
      </p:grpSpPr>
      <p:pic>
        <p:nvPicPr>
          <p:cNvPr id="419" name="Google Shape;419;g12eb973a694_2_234"/>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420" name="Google Shape;420;g12eb973a694_2_234"/>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21" name="Google Shape;421;g12eb973a694_2_234"/>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422" name="Google Shape;422;g12eb973a694_2_234"/>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23" name="Google Shape;423;g12eb973a694_2_234"/>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424"/>
        <p:cNvGrpSpPr/>
        <p:nvPr/>
      </p:nvGrpSpPr>
      <p:grpSpPr>
        <a:xfrm>
          <a:off x="0" y="0"/>
          <a:ext cx="0" cy="0"/>
          <a:chOff x="0" y="0"/>
          <a:chExt cx="0" cy="0"/>
        </a:xfrm>
      </p:grpSpPr>
      <p:pic>
        <p:nvPicPr>
          <p:cNvPr id="425" name="Google Shape;425;g12eb973a694_2_240"/>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426" name="Google Shape;426;g12eb973a694_2_24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27" name="Google Shape;427;g12eb973a694_2_24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428"/>
        <p:cNvGrpSpPr/>
        <p:nvPr/>
      </p:nvGrpSpPr>
      <p:grpSpPr>
        <a:xfrm>
          <a:off x="0" y="0"/>
          <a:ext cx="0" cy="0"/>
          <a:chOff x="0" y="0"/>
          <a:chExt cx="0" cy="0"/>
        </a:xfrm>
      </p:grpSpPr>
      <p:pic>
        <p:nvPicPr>
          <p:cNvPr id="429" name="Google Shape;429;g12eb973a694_2_244"/>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430" name="Google Shape;430;g12eb973a694_2_244"/>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431" name="Google Shape;431;g12eb973a694_2_24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32" name="Google Shape;432;g12eb973a694_2_244"/>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433" name="Google Shape;433;g12eb973a694_2_244"/>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434" name="Google Shape;434;g12eb973a694_2_244"/>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435"/>
        <p:cNvGrpSpPr/>
        <p:nvPr/>
      </p:nvGrpSpPr>
      <p:grpSpPr>
        <a:xfrm>
          <a:off x="0" y="0"/>
          <a:ext cx="0" cy="0"/>
          <a:chOff x="0" y="0"/>
          <a:chExt cx="0" cy="0"/>
        </a:xfrm>
      </p:grpSpPr>
      <p:pic>
        <p:nvPicPr>
          <p:cNvPr id="436" name="Google Shape;436;g12eb973a694_2_251"/>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437" name="Google Shape;437;g12eb973a694_2_251"/>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438" name="Google Shape;438;g12eb973a694_2_25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439" name="Google Shape;439;g12eb973a694_2_251"/>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440" name="Google Shape;440;g12eb973a694_2_251"/>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441"/>
        <p:cNvGrpSpPr/>
        <p:nvPr/>
      </p:nvGrpSpPr>
      <p:grpSpPr>
        <a:xfrm>
          <a:off x="0" y="0"/>
          <a:ext cx="0" cy="0"/>
          <a:chOff x="0" y="0"/>
          <a:chExt cx="0" cy="0"/>
        </a:xfrm>
      </p:grpSpPr>
      <p:pic>
        <p:nvPicPr>
          <p:cNvPr id="442" name="Google Shape;442;g12eb973a694_2_257"/>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443" name="Google Shape;443;g12eb973a694_2_257"/>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444" name="Google Shape;444;g12eb973a694_2_257"/>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pic>
        <p:nvPicPr>
          <p:cNvPr id="42" name="Google Shape;42;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43" name="Google Shape;43;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5" name="Google Shape;45;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6" name="Google Shape;46;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7" name="Google Shape;47;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445"/>
        <p:cNvGrpSpPr/>
        <p:nvPr/>
      </p:nvGrpSpPr>
      <p:grpSpPr>
        <a:xfrm>
          <a:off x="0" y="0"/>
          <a:ext cx="0" cy="0"/>
          <a:chOff x="0" y="0"/>
          <a:chExt cx="0" cy="0"/>
        </a:xfrm>
      </p:grpSpPr>
      <p:sp>
        <p:nvSpPr>
          <p:cNvPr id="446" name="Google Shape;446;g12eb973a694_2_26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7" name="Google Shape;447;g12eb973a694_2_261"/>
          <p:cNvCxnSpPr/>
          <p:nvPr/>
        </p:nvCxnSpPr>
        <p:spPr>
          <a:xfrm>
            <a:off x="0" y="4561600"/>
            <a:ext cx="5392200" cy="0"/>
          </a:xfrm>
          <a:prstGeom prst="straightConnector1">
            <a:avLst/>
          </a:prstGeom>
          <a:noFill/>
          <a:ln w="9525" cap="flat" cmpd="sng">
            <a:solidFill>
              <a:srgbClr val="E69138"/>
            </a:solidFill>
            <a:prstDash val="solid"/>
            <a:round/>
            <a:headEnd type="none" w="sm" len="sm"/>
            <a:tailEnd type="none" w="sm" len="sm"/>
          </a:ln>
        </p:spPr>
      </p:cxnSp>
      <p:sp>
        <p:nvSpPr>
          <p:cNvPr id="448" name="Google Shape;448;g12eb973a694_2_261"/>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449" name="Google Shape;449;g12eb973a694_2_261"/>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50" name="Google Shape;450;g12eb973a694_2_26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51" name="Google Shape;451;g12eb973a694_2_261"/>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52" name="Google Shape;452;g12eb973a694_2_261"/>
          <p:cNvPicPr preferRelativeResize="0"/>
          <p:nvPr/>
        </p:nvPicPr>
        <p:blipFill rotWithShape="1">
          <a:blip r:embed="rId3">
            <a:alphaModFix/>
          </a:blip>
          <a:srcRect/>
          <a:stretch/>
        </p:blipFill>
        <p:spPr>
          <a:xfrm>
            <a:off x="4524250" y="4676400"/>
            <a:ext cx="867951" cy="369000"/>
          </a:xfrm>
          <a:prstGeom prst="rect">
            <a:avLst/>
          </a:prstGeom>
          <a:noFill/>
          <a:ln>
            <a:noFill/>
          </a:ln>
        </p:spPr>
      </p:pic>
      <p:sp>
        <p:nvSpPr>
          <p:cNvPr id="453" name="Google Shape;453;g12eb973a694_2_26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454"/>
        <p:cNvGrpSpPr/>
        <p:nvPr/>
      </p:nvGrpSpPr>
      <p:grpSpPr>
        <a:xfrm>
          <a:off x="0" y="0"/>
          <a:ext cx="0" cy="0"/>
          <a:chOff x="0" y="0"/>
          <a:chExt cx="0" cy="0"/>
        </a:xfrm>
      </p:grpSpPr>
      <p:pic>
        <p:nvPicPr>
          <p:cNvPr id="455" name="Google Shape;455;g12eb973a694_2_27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56" name="Google Shape;456;g12eb973a694_2_27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57" name="Google Shape;457;g12eb973a694_2_270"/>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58" name="Google Shape;458;g12eb973a694_2_27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59" name="Google Shape;459;g12eb973a694_2_270"/>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460" name="Google Shape;460;g12eb973a694_2_270"/>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61" name="Google Shape;461;g12eb973a694_2_270"/>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462"/>
        <p:cNvGrpSpPr/>
        <p:nvPr/>
      </p:nvGrpSpPr>
      <p:grpSpPr>
        <a:xfrm>
          <a:off x="0" y="0"/>
          <a:ext cx="0" cy="0"/>
          <a:chOff x="0" y="0"/>
          <a:chExt cx="0" cy="0"/>
        </a:xfrm>
      </p:grpSpPr>
      <p:pic>
        <p:nvPicPr>
          <p:cNvPr id="463" name="Google Shape;463;g12eb973a694_2_278"/>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64" name="Google Shape;464;g12eb973a694_2_27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65" name="Google Shape;465;g12eb973a694_2_278"/>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66" name="Google Shape;466;g12eb973a694_2_27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67" name="Google Shape;467;g12eb973a694_2_278"/>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468" name="Google Shape;468;g12eb973a694_2_278"/>
          <p:cNvSpPr txBox="1">
            <a:spLocks noGrp="1"/>
          </p:cNvSpPr>
          <p:nvPr>
            <p:ph type="body" idx="1"/>
          </p:nvPr>
        </p:nvSpPr>
        <p:spPr>
          <a:xfrm>
            <a:off x="311700" y="1387200"/>
            <a:ext cx="3999900" cy="2944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69" name="Google Shape;469;g12eb973a694_2_278"/>
          <p:cNvSpPr txBox="1">
            <a:spLocks noGrp="1"/>
          </p:cNvSpPr>
          <p:nvPr>
            <p:ph type="body" idx="2"/>
          </p:nvPr>
        </p:nvSpPr>
        <p:spPr>
          <a:xfrm>
            <a:off x="4832400" y="1387075"/>
            <a:ext cx="3999900" cy="2944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70" name="Google Shape;470;g12eb973a694_2_278"/>
          <p:cNvSpPr txBox="1">
            <a:spLocks noGrp="1"/>
          </p:cNvSpPr>
          <p:nvPr>
            <p:ph type="title" idx="3"/>
          </p:nvPr>
        </p:nvSpPr>
        <p:spPr>
          <a:xfrm>
            <a:off x="329300" y="1047150"/>
            <a:ext cx="3982200" cy="369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71" name="Google Shape;471;g12eb973a694_2_278"/>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_HEADER">
    <p:bg>
      <p:bgPr>
        <a:solidFill>
          <a:srgbClr val="558AB7"/>
        </a:solidFill>
        <a:effectLst/>
      </p:bgPr>
    </p:bg>
    <p:spTree>
      <p:nvGrpSpPr>
        <p:cNvPr id="1" name="Shape 477"/>
        <p:cNvGrpSpPr/>
        <p:nvPr/>
      </p:nvGrpSpPr>
      <p:grpSpPr>
        <a:xfrm>
          <a:off x="0" y="0"/>
          <a:ext cx="0" cy="0"/>
          <a:chOff x="0" y="0"/>
          <a:chExt cx="0" cy="0"/>
        </a:xfrm>
      </p:grpSpPr>
      <p:sp>
        <p:nvSpPr>
          <p:cNvPr id="478" name="Google Shape;478;g12eb973b400_5_5"/>
          <p:cNvSpPr txBox="1">
            <a:spLocks noGrp="1"/>
          </p:cNvSpPr>
          <p:nvPr>
            <p:ph type="body" idx="1"/>
          </p:nvPr>
        </p:nvSpPr>
        <p:spPr>
          <a:xfrm>
            <a:off x="380999" y="2559455"/>
            <a:ext cx="8341851" cy="123444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200"/>
              <a:buNone/>
              <a:defRPr sz="2000">
                <a:solidFill>
                  <a:srgbClr val="404040"/>
                </a:solidFill>
                <a:latin typeface="Calibri"/>
                <a:ea typeface="Calibri"/>
                <a:cs typeface="Calibri"/>
                <a:sym typeface="Calibri"/>
              </a:defRPr>
            </a:lvl1pPr>
            <a:lvl2pPr marL="914400" lvl="1" indent="-228600" algn="l">
              <a:spcBef>
                <a:spcPts val="360"/>
              </a:spcBef>
              <a:spcAft>
                <a:spcPts val="0"/>
              </a:spcAft>
              <a:buSzPts val="1980"/>
              <a:buNone/>
              <a:defRPr sz="1800">
                <a:solidFill>
                  <a:srgbClr val="888888"/>
                </a:solidFill>
              </a:defRPr>
            </a:lvl2pPr>
            <a:lvl3pPr marL="1371600" lvl="2" indent="-228600" algn="l">
              <a:spcBef>
                <a:spcPts val="320"/>
              </a:spcBef>
              <a:spcAft>
                <a:spcPts val="0"/>
              </a:spcAft>
              <a:buSzPts val="1760"/>
              <a:buNone/>
              <a:defRPr sz="1600">
                <a:solidFill>
                  <a:srgbClr val="888888"/>
                </a:solidFill>
              </a:defRPr>
            </a:lvl3pPr>
            <a:lvl4pPr marL="1828800" lvl="3" indent="-228600" algn="l">
              <a:spcBef>
                <a:spcPts val="280"/>
              </a:spcBef>
              <a:spcAft>
                <a:spcPts val="0"/>
              </a:spcAft>
              <a:buSzPts val="1540"/>
              <a:buNone/>
              <a:defRPr sz="1400">
                <a:solidFill>
                  <a:srgbClr val="888888"/>
                </a:solidFill>
              </a:defRPr>
            </a:lvl4pPr>
            <a:lvl5pPr marL="2286000" lvl="4" indent="-228600" algn="l">
              <a:spcBef>
                <a:spcPts val="280"/>
              </a:spcBef>
              <a:spcAft>
                <a:spcPts val="0"/>
              </a:spcAft>
              <a:buSzPts val="154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79" name="Google Shape;479;g12eb973b400_5_5"/>
          <p:cNvSpPr txBox="1">
            <a:spLocks noGrp="1"/>
          </p:cNvSpPr>
          <p:nvPr>
            <p:ph type="title"/>
          </p:nvPr>
        </p:nvSpPr>
        <p:spPr>
          <a:xfrm>
            <a:off x="380999" y="1305146"/>
            <a:ext cx="8341851" cy="12344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3600"/>
              <a:buFont typeface="Calibri"/>
              <a:buNone/>
              <a:defRPr sz="360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0" name="Google Shape;480;g12eb973b400_5_5"/>
          <p:cNvPicPr preferRelativeResize="0"/>
          <p:nvPr/>
        </p:nvPicPr>
        <p:blipFill rotWithShape="1">
          <a:blip r:embed="rId2">
            <a:alphaModFix/>
          </a:blip>
          <a:srcRect/>
          <a:stretch/>
        </p:blipFill>
        <p:spPr>
          <a:xfrm>
            <a:off x="5181600" y="4572000"/>
            <a:ext cx="2686050" cy="44291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1"/>
        <p:cNvGrpSpPr/>
        <p:nvPr/>
      </p:nvGrpSpPr>
      <p:grpSpPr>
        <a:xfrm>
          <a:off x="0" y="0"/>
          <a:ext cx="0" cy="0"/>
          <a:chOff x="0" y="0"/>
          <a:chExt cx="0" cy="0"/>
        </a:xfrm>
      </p:grpSpPr>
      <p:sp>
        <p:nvSpPr>
          <p:cNvPr id="482" name="Google Shape;482;g12eb973b400_5_9"/>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lvl1pPr marL="457200" lvl="0" indent="-368300" algn="l">
              <a:spcBef>
                <a:spcPts val="400"/>
              </a:spcBef>
              <a:spcAft>
                <a:spcPts val="0"/>
              </a:spcAft>
              <a:buSzPts val="2200"/>
              <a:buFont typeface="Noto Sans Symbols"/>
              <a:buChar char="▪"/>
              <a:defRPr sz="2000">
                <a:latin typeface="Calibri"/>
                <a:ea typeface="Calibri"/>
                <a:cs typeface="Calibri"/>
                <a:sym typeface="Calibri"/>
              </a:defRPr>
            </a:lvl1pPr>
            <a:lvl2pPr marL="914400" lvl="1" indent="-368300" algn="l">
              <a:spcBef>
                <a:spcPts val="400"/>
              </a:spcBef>
              <a:spcAft>
                <a:spcPts val="0"/>
              </a:spcAft>
              <a:buSzPts val="2200"/>
              <a:buFont typeface="Noto Sans Symbols"/>
              <a:buChar char="▪"/>
              <a:defRPr sz="2000">
                <a:latin typeface="Calibri"/>
                <a:ea typeface="Calibri"/>
                <a:cs typeface="Calibri"/>
                <a:sym typeface="Calibri"/>
              </a:defRPr>
            </a:lvl2pPr>
            <a:lvl3pPr marL="1371600" lvl="2" indent="-368300" algn="l">
              <a:spcBef>
                <a:spcPts val="400"/>
              </a:spcBef>
              <a:spcAft>
                <a:spcPts val="0"/>
              </a:spcAft>
              <a:buSzPts val="2200"/>
              <a:buFont typeface="Noto Sans Symbols"/>
              <a:buChar char="▪"/>
              <a:defRPr sz="2000">
                <a:latin typeface="Calibri"/>
                <a:ea typeface="Calibri"/>
                <a:cs typeface="Calibri"/>
                <a:sym typeface="Calibri"/>
              </a:defRPr>
            </a:lvl3pPr>
            <a:lvl4pPr marL="1828800" lvl="3" indent="-368300" algn="l">
              <a:spcBef>
                <a:spcPts val="400"/>
              </a:spcBef>
              <a:spcAft>
                <a:spcPts val="0"/>
              </a:spcAft>
              <a:buSzPts val="2200"/>
              <a:buFont typeface="Noto Sans Symbols"/>
              <a:buChar char="▪"/>
              <a:defRPr sz="2000">
                <a:latin typeface="Calibri"/>
                <a:ea typeface="Calibri"/>
                <a:cs typeface="Calibri"/>
                <a:sym typeface="Calibri"/>
              </a:defRPr>
            </a:lvl4pPr>
            <a:lvl5pPr marL="2286000" lvl="4" indent="-368300" algn="l">
              <a:spcBef>
                <a:spcPts val="400"/>
              </a:spcBef>
              <a:spcAft>
                <a:spcPts val="0"/>
              </a:spcAft>
              <a:buSzPts val="2200"/>
              <a:buFont typeface="Noto Sans Symbols"/>
              <a:buChar char="▪"/>
              <a:defRPr sz="2000">
                <a:latin typeface="Calibri"/>
                <a:ea typeface="Calibri"/>
                <a:cs typeface="Calibri"/>
                <a:sym typeface="Calibri"/>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3" name="Google Shape;483;g12eb973b400_5_9"/>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4" name="Google Shape;484;g12eb973b400_5_9"/>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485"/>
        <p:cNvGrpSpPr/>
        <p:nvPr/>
      </p:nvGrpSpPr>
      <p:grpSpPr>
        <a:xfrm>
          <a:off x="0" y="0"/>
          <a:ext cx="0" cy="0"/>
          <a:chOff x="0" y="0"/>
          <a:chExt cx="0" cy="0"/>
        </a:xfrm>
      </p:grpSpPr>
      <p:sp>
        <p:nvSpPr>
          <p:cNvPr id="486" name="Google Shape;486;g12eb973b400_5_13"/>
          <p:cNvSpPr txBox="1">
            <a:spLocks noGrp="1"/>
          </p:cNvSpPr>
          <p:nvPr>
            <p:ph type="body" idx="1"/>
          </p:nvPr>
        </p:nvSpPr>
        <p:spPr>
          <a:xfrm>
            <a:off x="380999" y="2559455"/>
            <a:ext cx="8341851" cy="1234440"/>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200"/>
              <a:buNone/>
              <a:defRPr sz="2000">
                <a:solidFill>
                  <a:srgbClr val="45454C"/>
                </a:solidFill>
                <a:latin typeface="Calibri"/>
                <a:ea typeface="Calibri"/>
                <a:cs typeface="Calibri"/>
                <a:sym typeface="Calibri"/>
              </a:defRPr>
            </a:lvl1pPr>
            <a:lvl2pPr marL="914400" lvl="1" indent="-228600" algn="l">
              <a:spcBef>
                <a:spcPts val="360"/>
              </a:spcBef>
              <a:spcAft>
                <a:spcPts val="0"/>
              </a:spcAft>
              <a:buSzPts val="1980"/>
              <a:buNone/>
              <a:defRPr sz="1800">
                <a:solidFill>
                  <a:srgbClr val="888888"/>
                </a:solidFill>
              </a:defRPr>
            </a:lvl2pPr>
            <a:lvl3pPr marL="1371600" lvl="2" indent="-228600" algn="l">
              <a:spcBef>
                <a:spcPts val="320"/>
              </a:spcBef>
              <a:spcAft>
                <a:spcPts val="0"/>
              </a:spcAft>
              <a:buSzPts val="1760"/>
              <a:buNone/>
              <a:defRPr sz="1600">
                <a:solidFill>
                  <a:srgbClr val="888888"/>
                </a:solidFill>
              </a:defRPr>
            </a:lvl3pPr>
            <a:lvl4pPr marL="1828800" lvl="3" indent="-228600" algn="l">
              <a:spcBef>
                <a:spcPts val="280"/>
              </a:spcBef>
              <a:spcAft>
                <a:spcPts val="0"/>
              </a:spcAft>
              <a:buSzPts val="1540"/>
              <a:buNone/>
              <a:defRPr sz="1400">
                <a:solidFill>
                  <a:srgbClr val="888888"/>
                </a:solidFill>
              </a:defRPr>
            </a:lvl4pPr>
            <a:lvl5pPr marL="2286000" lvl="4" indent="-228600" algn="l">
              <a:spcBef>
                <a:spcPts val="280"/>
              </a:spcBef>
              <a:spcAft>
                <a:spcPts val="0"/>
              </a:spcAft>
              <a:buSzPts val="154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87" name="Google Shape;487;g12eb973b400_5_13"/>
          <p:cNvSpPr txBox="1">
            <a:spLocks noGrp="1"/>
          </p:cNvSpPr>
          <p:nvPr>
            <p:ph type="title"/>
          </p:nvPr>
        </p:nvSpPr>
        <p:spPr>
          <a:xfrm>
            <a:off x="380999" y="1130751"/>
            <a:ext cx="8341851" cy="12344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355C7E"/>
              </a:buClr>
              <a:buSzPts val="3600"/>
              <a:buFont typeface="Calibri"/>
              <a:buNone/>
              <a:defRPr sz="3600">
                <a:solidFill>
                  <a:srgbClr val="355C7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g12eb973b400_5_13"/>
          <p:cNvSpPr txBox="1">
            <a:spLocks noGrp="1"/>
          </p:cNvSpPr>
          <p:nvPr>
            <p:ph type="body" idx="2"/>
          </p:nvPr>
        </p:nvSpPr>
        <p:spPr>
          <a:xfrm>
            <a:off x="381000" y="4513660"/>
            <a:ext cx="4110038" cy="30599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760"/>
              <a:buFont typeface="Calibri"/>
              <a:buNone/>
              <a:defRPr sz="1600" b="0">
                <a:solidFill>
                  <a:srgbClr val="45454B"/>
                </a:solidFill>
              </a:defRPr>
            </a:lvl1pPr>
            <a:lvl2pPr marL="914400" lvl="1" indent="-354330" algn="l">
              <a:spcBef>
                <a:spcPts val="360"/>
              </a:spcBef>
              <a:spcAft>
                <a:spcPts val="0"/>
              </a:spcAft>
              <a:buSzPts val="1980"/>
              <a:buChar char="▪"/>
              <a:defRPr/>
            </a:lvl2pPr>
            <a:lvl3pPr marL="1371600" lvl="2" indent="-354330" algn="l">
              <a:spcBef>
                <a:spcPts val="360"/>
              </a:spcBef>
              <a:spcAft>
                <a:spcPts val="0"/>
              </a:spcAft>
              <a:buSzPts val="1980"/>
              <a:buChar char="▪"/>
              <a:defRPr/>
            </a:lvl3pPr>
            <a:lvl4pPr marL="1828800" lvl="3" indent="-354330" algn="l">
              <a:spcBef>
                <a:spcPts val="360"/>
              </a:spcBef>
              <a:spcAft>
                <a:spcPts val="0"/>
              </a:spcAft>
              <a:buSzPts val="1980"/>
              <a:buChar char="▪"/>
              <a:defRPr/>
            </a:lvl4pPr>
            <a:lvl5pPr marL="2286000" lvl="4" indent="-354329" algn="l">
              <a:spcBef>
                <a:spcPts val="360"/>
              </a:spcBef>
              <a:spcAft>
                <a:spcPts val="0"/>
              </a:spcAft>
              <a:buSzPts val="198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89" name="Google Shape;489;g12eb973b400_5_13"/>
          <p:cNvPicPr preferRelativeResize="0"/>
          <p:nvPr/>
        </p:nvPicPr>
        <p:blipFill rotWithShape="1">
          <a:blip r:embed="rId3">
            <a:alphaModFix/>
          </a:blip>
          <a:srcRect/>
          <a:stretch/>
        </p:blipFill>
        <p:spPr>
          <a:xfrm>
            <a:off x="5166388" y="4445198"/>
            <a:ext cx="2686050" cy="44291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wo Content" type="twoObj">
  <p:cSld name="TWO_OBJECTS">
    <p:bg>
      <p:bgPr>
        <a:blipFill>
          <a:blip r:embed="rId2">
            <a:alphaModFix/>
          </a:blip>
          <a:stretch>
            <a:fillRect/>
          </a:stretch>
        </a:blipFill>
        <a:effectLst/>
      </p:bgPr>
    </p:bg>
    <p:spTree>
      <p:nvGrpSpPr>
        <p:cNvPr id="1" name="Shape 490"/>
        <p:cNvGrpSpPr/>
        <p:nvPr/>
      </p:nvGrpSpPr>
      <p:grpSpPr>
        <a:xfrm>
          <a:off x="0" y="0"/>
          <a:ext cx="0" cy="0"/>
          <a:chOff x="0" y="0"/>
          <a:chExt cx="0" cy="0"/>
        </a:xfrm>
      </p:grpSpPr>
      <p:sp>
        <p:nvSpPr>
          <p:cNvPr id="491" name="Google Shape;491;g12eb973b400_5_18"/>
          <p:cNvSpPr txBox="1">
            <a:spLocks noGrp="1"/>
          </p:cNvSpPr>
          <p:nvPr>
            <p:ph type="body" idx="1"/>
          </p:nvPr>
        </p:nvSpPr>
        <p:spPr>
          <a:xfrm>
            <a:off x="391159" y="1289304"/>
            <a:ext cx="4038600" cy="3305556"/>
          </a:xfrm>
          <a:prstGeom prst="rect">
            <a:avLst/>
          </a:prstGeom>
          <a:noFill/>
          <a:ln>
            <a:noFill/>
          </a:ln>
        </p:spPr>
        <p:txBody>
          <a:bodyPr spcFirstLastPara="1" wrap="square" lIns="91425" tIns="45700" rIns="91425" bIns="45700" anchor="t" anchorCtr="0">
            <a:noAutofit/>
          </a:bodyPr>
          <a:lstStyle>
            <a:lvl1pPr marL="457200" lvl="0" indent="-396240" algn="l">
              <a:spcBef>
                <a:spcPts val="480"/>
              </a:spcBef>
              <a:spcAft>
                <a:spcPts val="0"/>
              </a:spcAft>
              <a:buSzPts val="2640"/>
              <a:buChar char="▪"/>
              <a:defRPr sz="2400"/>
            </a:lvl1pPr>
            <a:lvl2pPr marL="914400" lvl="1" indent="-382269" algn="l">
              <a:spcBef>
                <a:spcPts val="440"/>
              </a:spcBef>
              <a:spcAft>
                <a:spcPts val="0"/>
              </a:spcAft>
              <a:buSzPts val="2420"/>
              <a:buChar char="▪"/>
              <a:defRPr sz="2200"/>
            </a:lvl2pPr>
            <a:lvl3pPr marL="1371600" lvl="2" indent="-368300" algn="l">
              <a:spcBef>
                <a:spcPts val="400"/>
              </a:spcBef>
              <a:spcAft>
                <a:spcPts val="0"/>
              </a:spcAft>
              <a:buSzPts val="2200"/>
              <a:buChar char="▪"/>
              <a:defRPr sz="2000"/>
            </a:lvl3pPr>
            <a:lvl4pPr marL="1828800" lvl="3" indent="-354330" algn="l">
              <a:spcBef>
                <a:spcPts val="360"/>
              </a:spcBef>
              <a:spcAft>
                <a:spcPts val="0"/>
              </a:spcAft>
              <a:buSzPts val="1980"/>
              <a:buChar char="▪"/>
              <a:defRPr sz="1800"/>
            </a:lvl4pPr>
            <a:lvl5pPr marL="2286000" lvl="4" indent="-340360" algn="l">
              <a:spcBef>
                <a:spcPts val="320"/>
              </a:spcBef>
              <a:spcAft>
                <a:spcPts val="0"/>
              </a:spcAft>
              <a:buSzPts val="176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92" name="Google Shape;492;g12eb973b400_5_18"/>
          <p:cNvSpPr txBox="1">
            <a:spLocks noGrp="1"/>
          </p:cNvSpPr>
          <p:nvPr>
            <p:ph type="body" idx="2"/>
          </p:nvPr>
        </p:nvSpPr>
        <p:spPr>
          <a:xfrm>
            <a:off x="4723660" y="1289304"/>
            <a:ext cx="4038600" cy="3305556"/>
          </a:xfrm>
          <a:prstGeom prst="rect">
            <a:avLst/>
          </a:prstGeom>
          <a:noFill/>
          <a:ln>
            <a:noFill/>
          </a:ln>
        </p:spPr>
        <p:txBody>
          <a:bodyPr spcFirstLastPara="1" wrap="square" lIns="91425" tIns="45700" rIns="91425" bIns="45700" anchor="t" anchorCtr="0">
            <a:noAutofit/>
          </a:bodyPr>
          <a:lstStyle>
            <a:lvl1pPr marL="457200" lvl="0" indent="-396240" algn="l">
              <a:spcBef>
                <a:spcPts val="480"/>
              </a:spcBef>
              <a:spcAft>
                <a:spcPts val="0"/>
              </a:spcAft>
              <a:buSzPts val="2640"/>
              <a:buChar char="▪"/>
              <a:defRPr sz="2400" b="1" i="0"/>
            </a:lvl1pPr>
            <a:lvl2pPr marL="914400" lvl="1" indent="-382269" algn="l">
              <a:spcBef>
                <a:spcPts val="440"/>
              </a:spcBef>
              <a:spcAft>
                <a:spcPts val="0"/>
              </a:spcAft>
              <a:buSzPts val="2420"/>
              <a:buChar char="▪"/>
              <a:defRPr sz="2200" b="0" i="0"/>
            </a:lvl2pPr>
            <a:lvl3pPr marL="1371600" lvl="2" indent="-368300" algn="l">
              <a:spcBef>
                <a:spcPts val="400"/>
              </a:spcBef>
              <a:spcAft>
                <a:spcPts val="0"/>
              </a:spcAft>
              <a:buSzPts val="2200"/>
              <a:buChar char="▪"/>
              <a:defRPr sz="2000" b="0" i="0"/>
            </a:lvl3pPr>
            <a:lvl4pPr marL="1828800" lvl="3" indent="-354330" algn="l">
              <a:spcBef>
                <a:spcPts val="360"/>
              </a:spcBef>
              <a:spcAft>
                <a:spcPts val="0"/>
              </a:spcAft>
              <a:buSzPts val="1980"/>
              <a:buChar char="▪"/>
              <a:defRPr sz="1800" b="0" i="0"/>
            </a:lvl4pPr>
            <a:lvl5pPr marL="2286000" lvl="4" indent="-340360" algn="l">
              <a:spcBef>
                <a:spcPts val="320"/>
              </a:spcBef>
              <a:spcAft>
                <a:spcPts val="0"/>
              </a:spcAft>
              <a:buSzPts val="1760"/>
              <a:buChar char="▪"/>
              <a:defRPr sz="1600" b="0" i="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93" name="Google Shape;493;g12eb973b400_5_18"/>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g12eb973b400_5_18"/>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5"/>
        <p:cNvGrpSpPr/>
        <p:nvPr/>
      </p:nvGrpSpPr>
      <p:grpSpPr>
        <a:xfrm>
          <a:off x="0" y="0"/>
          <a:ext cx="0" cy="0"/>
          <a:chOff x="0" y="0"/>
          <a:chExt cx="0" cy="0"/>
        </a:xfrm>
      </p:grpSpPr>
      <p:sp>
        <p:nvSpPr>
          <p:cNvPr id="496" name="Google Shape;496;g12eb973b400_5_23"/>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7" name="Google Shape;497;g12eb973b400_5_23"/>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498"/>
        <p:cNvGrpSpPr/>
        <p:nvPr/>
      </p:nvGrpSpPr>
      <p:grpSpPr>
        <a:xfrm>
          <a:off x="0" y="0"/>
          <a:ext cx="0" cy="0"/>
          <a:chOff x="0" y="0"/>
          <a:chExt cx="0" cy="0"/>
        </a:xfrm>
      </p:grpSpPr>
      <p:sp>
        <p:nvSpPr>
          <p:cNvPr id="499" name="Google Shape;499;g12eb973b400_5_26"/>
          <p:cNvSpPr txBox="1">
            <a:spLocks noGrp="1"/>
          </p:cNvSpPr>
          <p:nvPr>
            <p:ph type="title"/>
          </p:nvPr>
        </p:nvSpPr>
        <p:spPr>
          <a:xfrm>
            <a:off x="381000" y="266885"/>
            <a:ext cx="8381260" cy="5865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g12eb973b400_5_26"/>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01"/>
        <p:cNvGrpSpPr/>
        <p:nvPr/>
      </p:nvGrpSpPr>
      <p:grpSpPr>
        <a:xfrm>
          <a:off x="0" y="0"/>
          <a:ext cx="0" cy="0"/>
          <a:chOff x="0" y="0"/>
          <a:chExt cx="0" cy="0"/>
        </a:xfrm>
      </p:grpSpPr>
      <p:sp>
        <p:nvSpPr>
          <p:cNvPr id="502" name="Google Shape;502;g12eb973b400_5_29"/>
          <p:cNvSpPr txBox="1">
            <a:spLocks noGrp="1"/>
          </p:cNvSpPr>
          <p:nvPr>
            <p:ph type="title"/>
          </p:nvPr>
        </p:nvSpPr>
        <p:spPr>
          <a:xfrm>
            <a:off x="381000" y="266885"/>
            <a:ext cx="8381260" cy="5865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3" name="Google Shape;503;g12eb973b400_5_29"/>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8"/>
        <p:cNvGrpSpPr/>
        <p:nvPr/>
      </p:nvGrpSpPr>
      <p:grpSpPr>
        <a:xfrm>
          <a:off x="0" y="0"/>
          <a:ext cx="0" cy="0"/>
          <a:chOff x="0" y="0"/>
          <a:chExt cx="0" cy="0"/>
        </a:xfrm>
      </p:grpSpPr>
      <p:pic>
        <p:nvPicPr>
          <p:cNvPr id="49" name="Google Shape;49;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0" name="Google Shape;50;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2" name="Google Shape;52;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3" name="Google Shape;53;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4" name="Google Shape;54;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504"/>
        <p:cNvGrpSpPr/>
        <p:nvPr/>
      </p:nvGrpSpPr>
      <p:grpSpPr>
        <a:xfrm>
          <a:off x="0" y="0"/>
          <a:ext cx="0" cy="0"/>
          <a:chOff x="0" y="0"/>
          <a:chExt cx="0" cy="0"/>
        </a:xfrm>
      </p:grpSpPr>
      <p:pic>
        <p:nvPicPr>
          <p:cNvPr id="505" name="Google Shape;505;g12eb973b400_5_32" descr="CDE LOGO TEST.png"/>
          <p:cNvPicPr preferRelativeResize="0"/>
          <p:nvPr/>
        </p:nvPicPr>
        <p:blipFill rotWithShape="1">
          <a:blip r:embed="rId3">
            <a:alphaModFix/>
          </a:blip>
          <a:srcRect/>
          <a:stretch/>
        </p:blipFill>
        <p:spPr>
          <a:xfrm>
            <a:off x="6204360" y="4666699"/>
            <a:ext cx="1938399" cy="306304"/>
          </a:xfrm>
          <a:prstGeom prst="rect">
            <a:avLst/>
          </a:prstGeom>
          <a:noFill/>
          <a:ln>
            <a:noFill/>
          </a:ln>
        </p:spPr>
      </p:pic>
      <p:sp>
        <p:nvSpPr>
          <p:cNvPr id="506" name="Google Shape;506;g12eb973b400_5_32"/>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507"/>
        <p:cNvGrpSpPr/>
        <p:nvPr/>
      </p:nvGrpSpPr>
      <p:grpSpPr>
        <a:xfrm>
          <a:off x="0" y="0"/>
          <a:ext cx="0" cy="0"/>
          <a:chOff x="0" y="0"/>
          <a:chExt cx="0" cy="0"/>
        </a:xfrm>
      </p:grpSpPr>
      <p:sp>
        <p:nvSpPr>
          <p:cNvPr id="508" name="Google Shape;508;g12eb973b400_5_35"/>
          <p:cNvSpPr txBox="1">
            <a:spLocks noGrp="1"/>
          </p:cNvSpPr>
          <p:nvPr>
            <p:ph type="body" idx="1"/>
          </p:nvPr>
        </p:nvSpPr>
        <p:spPr>
          <a:xfrm>
            <a:off x="380999" y="891540"/>
            <a:ext cx="6096001" cy="3726895"/>
          </a:xfrm>
          <a:prstGeom prst="rect">
            <a:avLst/>
          </a:prstGeom>
          <a:noFill/>
          <a:ln>
            <a:noFill/>
          </a:ln>
        </p:spPr>
        <p:txBody>
          <a:bodyPr spcFirstLastPara="1" wrap="square" lIns="91425" tIns="45700" rIns="91425" bIns="45700" anchor="t" anchorCtr="0">
            <a:noAutofit/>
          </a:bodyPr>
          <a:lstStyle>
            <a:lvl1pPr marL="457200" lvl="0" indent="-396240" algn="l">
              <a:spcBef>
                <a:spcPts val="480"/>
              </a:spcBef>
              <a:spcAft>
                <a:spcPts val="0"/>
              </a:spcAft>
              <a:buSzPts val="2640"/>
              <a:buChar char="▪"/>
              <a:defRPr sz="2400"/>
            </a:lvl1pPr>
            <a:lvl2pPr marL="914400" lvl="1" indent="-382269" algn="l">
              <a:spcBef>
                <a:spcPts val="440"/>
              </a:spcBef>
              <a:spcAft>
                <a:spcPts val="0"/>
              </a:spcAft>
              <a:buSzPts val="2420"/>
              <a:buChar char="▪"/>
              <a:defRPr sz="2200"/>
            </a:lvl2pPr>
            <a:lvl3pPr marL="1371600" lvl="2" indent="-368300" algn="l">
              <a:spcBef>
                <a:spcPts val="400"/>
              </a:spcBef>
              <a:spcAft>
                <a:spcPts val="0"/>
              </a:spcAft>
              <a:buSzPts val="2200"/>
              <a:buChar char="▪"/>
              <a:defRPr sz="2000"/>
            </a:lvl3pPr>
            <a:lvl4pPr marL="1828800" lvl="3" indent="-354330" algn="l">
              <a:spcBef>
                <a:spcPts val="360"/>
              </a:spcBef>
              <a:spcAft>
                <a:spcPts val="0"/>
              </a:spcAft>
              <a:buSzPts val="1980"/>
              <a:buChar char="▪"/>
              <a:defRPr sz="1800"/>
            </a:lvl4pPr>
            <a:lvl5pPr marL="2286000" lvl="4" indent="-340360" algn="l">
              <a:spcBef>
                <a:spcPts val="320"/>
              </a:spcBef>
              <a:spcAft>
                <a:spcPts val="0"/>
              </a:spcAft>
              <a:buSzPts val="1760"/>
              <a:buChar char="▪"/>
              <a:defRPr sz="16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09" name="Google Shape;509;g12eb973b400_5_35"/>
          <p:cNvSpPr txBox="1">
            <a:spLocks noGrp="1"/>
          </p:cNvSpPr>
          <p:nvPr>
            <p:ph type="body" idx="2"/>
          </p:nvPr>
        </p:nvSpPr>
        <p:spPr>
          <a:xfrm>
            <a:off x="7040140" y="1674114"/>
            <a:ext cx="1910820" cy="2112264"/>
          </a:xfrm>
          <a:prstGeom prst="rect">
            <a:avLst/>
          </a:prstGeom>
          <a:noFill/>
          <a:ln>
            <a:noFill/>
          </a:ln>
        </p:spPr>
        <p:txBody>
          <a:bodyPr spcFirstLastPara="1" wrap="square" lIns="91425" tIns="0" rIns="91425" bIns="45700" anchor="t" anchorCtr="0">
            <a:noAutofit/>
          </a:bodyPr>
          <a:lstStyle>
            <a:lvl1pPr marL="457200" lvl="0" indent="-228600" algn="l">
              <a:spcBef>
                <a:spcPts val="360"/>
              </a:spcBef>
              <a:spcAft>
                <a:spcPts val="0"/>
              </a:spcAft>
              <a:buSzPts val="1980"/>
              <a:buNone/>
              <a:defRPr sz="1800" b="0">
                <a:solidFill>
                  <a:srgbClr val="FFFFFF"/>
                </a:solidFill>
              </a:defRPr>
            </a:lvl1pPr>
            <a:lvl2pPr marL="914400" lvl="1" indent="-228600" algn="l">
              <a:spcBef>
                <a:spcPts val="240"/>
              </a:spcBef>
              <a:spcAft>
                <a:spcPts val="0"/>
              </a:spcAft>
              <a:buSzPts val="1320"/>
              <a:buNone/>
              <a:defRPr sz="1200"/>
            </a:lvl2pPr>
            <a:lvl3pPr marL="1371600" lvl="2" indent="-228600" algn="l">
              <a:spcBef>
                <a:spcPts val="200"/>
              </a:spcBef>
              <a:spcAft>
                <a:spcPts val="0"/>
              </a:spcAft>
              <a:buSzPts val="1100"/>
              <a:buNone/>
              <a:defRPr sz="1000"/>
            </a:lvl3pPr>
            <a:lvl4pPr marL="1828800" lvl="3" indent="-228600" algn="l">
              <a:spcBef>
                <a:spcPts val="180"/>
              </a:spcBef>
              <a:spcAft>
                <a:spcPts val="0"/>
              </a:spcAft>
              <a:buSzPts val="990"/>
              <a:buNone/>
              <a:defRPr sz="900"/>
            </a:lvl4pPr>
            <a:lvl5pPr marL="2286000" lvl="4" indent="-228600" algn="l">
              <a:spcBef>
                <a:spcPts val="180"/>
              </a:spcBef>
              <a:spcAft>
                <a:spcPts val="0"/>
              </a:spcAft>
              <a:buSzPts val="99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10" name="Google Shape;510;g12eb973b400_5_35"/>
          <p:cNvSpPr txBox="1">
            <a:spLocks noGrp="1"/>
          </p:cNvSpPr>
          <p:nvPr>
            <p:ph type="title"/>
          </p:nvPr>
        </p:nvSpPr>
        <p:spPr>
          <a:xfrm>
            <a:off x="7037832" y="822722"/>
            <a:ext cx="1913456" cy="77519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1" name="Google Shape;511;g12eb973b400_5_35" descr="CDE LOGO TEST.png"/>
          <p:cNvPicPr preferRelativeResize="0"/>
          <p:nvPr/>
        </p:nvPicPr>
        <p:blipFill rotWithShape="1">
          <a:blip r:embed="rId3">
            <a:alphaModFix/>
          </a:blip>
          <a:srcRect/>
          <a:stretch/>
        </p:blipFill>
        <p:spPr>
          <a:xfrm>
            <a:off x="4121560" y="4666699"/>
            <a:ext cx="1938399" cy="306304"/>
          </a:xfrm>
          <a:prstGeom prst="rect">
            <a:avLst/>
          </a:prstGeom>
          <a:noFill/>
          <a:ln>
            <a:noFill/>
          </a:ln>
        </p:spPr>
      </p:pic>
      <p:sp>
        <p:nvSpPr>
          <p:cNvPr id="512" name="Google Shape;512;g12eb973b400_5_35"/>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3" name="Google Shape;513;g12eb973b400_5_35"/>
          <p:cNvSpPr txBox="1">
            <a:spLocks noGrp="1"/>
          </p:cNvSpPr>
          <p:nvPr>
            <p:ph type="body" idx="3"/>
          </p:nvPr>
        </p:nvSpPr>
        <p:spPr>
          <a:xfrm>
            <a:off x="380998" y="342900"/>
            <a:ext cx="6096001" cy="479822"/>
          </a:xfrm>
          <a:prstGeom prst="rect">
            <a:avLst/>
          </a:prstGeom>
          <a:noFill/>
          <a:ln>
            <a:noFill/>
          </a:ln>
        </p:spPr>
        <p:txBody>
          <a:bodyPr spcFirstLastPara="1" wrap="square" lIns="91425" tIns="45700" rIns="91425" bIns="45700" anchor="ctr" anchorCtr="0">
            <a:normAutofit/>
          </a:bodyPr>
          <a:lstStyle>
            <a:lvl1pPr marL="457200" lvl="0" indent="-228600" algn="l">
              <a:spcBef>
                <a:spcPts val="560"/>
              </a:spcBef>
              <a:spcAft>
                <a:spcPts val="0"/>
              </a:spcAft>
              <a:buSzPts val="3080"/>
              <a:buNone/>
              <a:defRPr sz="2800" b="1">
                <a:solidFill>
                  <a:srgbClr val="45454C"/>
                </a:solidFill>
              </a:defRPr>
            </a:lvl1pPr>
            <a:lvl2pPr marL="914400" lvl="1" indent="-228600" algn="l">
              <a:spcBef>
                <a:spcPts val="400"/>
              </a:spcBef>
              <a:spcAft>
                <a:spcPts val="0"/>
              </a:spcAft>
              <a:buSzPts val="2200"/>
              <a:buNone/>
              <a:defRPr sz="2000" b="1"/>
            </a:lvl2pPr>
            <a:lvl3pPr marL="1371600" lvl="2" indent="-228600" algn="l">
              <a:spcBef>
                <a:spcPts val="360"/>
              </a:spcBef>
              <a:spcAft>
                <a:spcPts val="0"/>
              </a:spcAft>
              <a:buSzPts val="1980"/>
              <a:buNone/>
              <a:defRPr sz="1800" b="1"/>
            </a:lvl3pPr>
            <a:lvl4pPr marL="1828800" lvl="3" indent="-228600" algn="l">
              <a:spcBef>
                <a:spcPts val="320"/>
              </a:spcBef>
              <a:spcAft>
                <a:spcPts val="0"/>
              </a:spcAft>
              <a:buSzPts val="1760"/>
              <a:buNone/>
              <a:defRPr sz="1600" b="1"/>
            </a:lvl4pPr>
            <a:lvl5pPr marL="2286000" lvl="4" indent="-228600" algn="l">
              <a:spcBef>
                <a:spcPts val="320"/>
              </a:spcBef>
              <a:spcAft>
                <a:spcPts val="0"/>
              </a:spcAft>
              <a:buSzPts val="176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514"/>
        <p:cNvGrpSpPr/>
        <p:nvPr/>
      </p:nvGrpSpPr>
      <p:grpSpPr>
        <a:xfrm>
          <a:off x="0" y="0"/>
          <a:ext cx="0" cy="0"/>
          <a:chOff x="0" y="0"/>
          <a:chExt cx="0" cy="0"/>
        </a:xfrm>
      </p:grpSpPr>
      <p:sp>
        <p:nvSpPr>
          <p:cNvPr id="515" name="Google Shape;515;g12eb973b400_5_42"/>
          <p:cNvSpPr>
            <a:spLocks noGrp="1"/>
          </p:cNvSpPr>
          <p:nvPr>
            <p:ph type="pic" idx="2"/>
          </p:nvPr>
        </p:nvSpPr>
        <p:spPr>
          <a:xfrm>
            <a:off x="380999" y="345186"/>
            <a:ext cx="6172202" cy="4173474"/>
          </a:xfrm>
          <a:prstGeom prst="rect">
            <a:avLst/>
          </a:prstGeom>
          <a:noFill/>
          <a:ln>
            <a:noFill/>
          </a:ln>
        </p:spPr>
      </p:sp>
      <p:sp>
        <p:nvSpPr>
          <p:cNvPr id="516" name="Google Shape;516;g12eb973b400_5_42"/>
          <p:cNvSpPr txBox="1">
            <a:spLocks noGrp="1"/>
          </p:cNvSpPr>
          <p:nvPr>
            <p:ph type="ftr" idx="11"/>
          </p:nvPr>
        </p:nvSpPr>
        <p:spPr>
          <a:xfrm>
            <a:off x="380999" y="4767263"/>
            <a:ext cx="33528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7" name="Google Shape;517;g12eb973b400_5_42" descr="CDE LOGO TEST.png"/>
          <p:cNvPicPr preferRelativeResize="0"/>
          <p:nvPr/>
        </p:nvPicPr>
        <p:blipFill rotWithShape="1">
          <a:blip r:embed="rId3">
            <a:alphaModFix/>
          </a:blip>
          <a:srcRect/>
          <a:stretch/>
        </p:blipFill>
        <p:spPr>
          <a:xfrm>
            <a:off x="4121560" y="4666699"/>
            <a:ext cx="1938399" cy="306304"/>
          </a:xfrm>
          <a:prstGeom prst="rect">
            <a:avLst/>
          </a:prstGeom>
          <a:noFill/>
          <a:ln>
            <a:noFill/>
          </a:ln>
        </p:spPr>
      </p:pic>
      <p:sp>
        <p:nvSpPr>
          <p:cNvPr id="518" name="Google Shape;518;g12eb973b400_5_42"/>
          <p:cNvSpPr txBox="1">
            <a:spLocks noGrp="1"/>
          </p:cNvSpPr>
          <p:nvPr>
            <p:ph type="body" idx="1"/>
          </p:nvPr>
        </p:nvSpPr>
        <p:spPr>
          <a:xfrm>
            <a:off x="7040140" y="1674114"/>
            <a:ext cx="1910820" cy="2112264"/>
          </a:xfrm>
          <a:prstGeom prst="rect">
            <a:avLst/>
          </a:prstGeom>
          <a:noFill/>
          <a:ln>
            <a:noFill/>
          </a:ln>
        </p:spPr>
        <p:txBody>
          <a:bodyPr spcFirstLastPara="1" wrap="square" lIns="91425" tIns="0" rIns="91425" bIns="45700" anchor="t" anchorCtr="0">
            <a:noAutofit/>
          </a:bodyPr>
          <a:lstStyle>
            <a:lvl1pPr marL="457200" lvl="0" indent="-228600" algn="l">
              <a:spcBef>
                <a:spcPts val="360"/>
              </a:spcBef>
              <a:spcAft>
                <a:spcPts val="0"/>
              </a:spcAft>
              <a:buSzPts val="1980"/>
              <a:buNone/>
              <a:defRPr sz="1800" b="0">
                <a:solidFill>
                  <a:srgbClr val="FFFFFF"/>
                </a:solidFill>
              </a:defRPr>
            </a:lvl1pPr>
            <a:lvl2pPr marL="914400" lvl="1" indent="-228600" algn="l">
              <a:spcBef>
                <a:spcPts val="240"/>
              </a:spcBef>
              <a:spcAft>
                <a:spcPts val="0"/>
              </a:spcAft>
              <a:buSzPts val="1320"/>
              <a:buNone/>
              <a:defRPr sz="1200"/>
            </a:lvl2pPr>
            <a:lvl3pPr marL="1371600" lvl="2" indent="-228600" algn="l">
              <a:spcBef>
                <a:spcPts val="200"/>
              </a:spcBef>
              <a:spcAft>
                <a:spcPts val="0"/>
              </a:spcAft>
              <a:buSzPts val="1100"/>
              <a:buNone/>
              <a:defRPr sz="1000"/>
            </a:lvl3pPr>
            <a:lvl4pPr marL="1828800" lvl="3" indent="-228600" algn="l">
              <a:spcBef>
                <a:spcPts val="180"/>
              </a:spcBef>
              <a:spcAft>
                <a:spcPts val="0"/>
              </a:spcAft>
              <a:buSzPts val="990"/>
              <a:buNone/>
              <a:defRPr sz="900"/>
            </a:lvl4pPr>
            <a:lvl5pPr marL="2286000" lvl="4" indent="-228600" algn="l">
              <a:spcBef>
                <a:spcPts val="180"/>
              </a:spcBef>
              <a:spcAft>
                <a:spcPts val="0"/>
              </a:spcAft>
              <a:buSzPts val="99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19" name="Google Shape;519;g12eb973b400_5_42"/>
          <p:cNvSpPr txBox="1">
            <a:spLocks noGrp="1"/>
          </p:cNvSpPr>
          <p:nvPr>
            <p:ph type="title"/>
          </p:nvPr>
        </p:nvSpPr>
        <p:spPr>
          <a:xfrm>
            <a:off x="7037832" y="822722"/>
            <a:ext cx="1913456" cy="77519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solidFill>
          <a:schemeClr val="lt2"/>
        </a:solidFill>
        <a:effectLst/>
      </p:bgPr>
    </p:bg>
    <p:spTree>
      <p:nvGrpSpPr>
        <p:cNvPr id="1" name="Shape 520"/>
        <p:cNvGrpSpPr/>
        <p:nvPr/>
      </p:nvGrpSpPr>
      <p:grpSpPr>
        <a:xfrm>
          <a:off x="0" y="0"/>
          <a:ext cx="0" cy="0"/>
          <a:chOff x="0" y="0"/>
          <a:chExt cx="0" cy="0"/>
        </a:xfrm>
      </p:grpSpPr>
      <p:sp>
        <p:nvSpPr>
          <p:cNvPr id="521" name="Google Shape;521;g12eb973b400_5_48"/>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2" name="Google Shape;522;g12eb973b400_5_48"/>
          <p:cNvSpPr txBox="1">
            <a:spLocks noGrp="1"/>
          </p:cNvSpPr>
          <p:nvPr>
            <p:ph type="ftr" idx="11"/>
          </p:nvPr>
        </p:nvSpPr>
        <p:spPr>
          <a:xfrm>
            <a:off x="147319" y="4767263"/>
            <a:ext cx="1824049"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23" name="Google Shape;523;g12eb973b400_5_48" descr="CDE LOGO TEST.png"/>
          <p:cNvPicPr preferRelativeResize="0"/>
          <p:nvPr/>
        </p:nvPicPr>
        <p:blipFill rotWithShape="1">
          <a:blip r:embed="rId3">
            <a:alphaModFix/>
          </a:blip>
          <a:srcRect/>
          <a:stretch/>
        </p:blipFill>
        <p:spPr>
          <a:xfrm>
            <a:off x="6204360" y="4666699"/>
            <a:ext cx="1938399" cy="306304"/>
          </a:xfrm>
          <a:prstGeom prst="rect">
            <a:avLst/>
          </a:prstGeom>
          <a:noFill/>
          <a:ln>
            <a:noFill/>
          </a:ln>
        </p:spPr>
      </p:pic>
      <p:sp>
        <p:nvSpPr>
          <p:cNvPr id="524" name="Google Shape;524;g12eb973b400_5_48"/>
          <p:cNvSpPr txBox="1">
            <a:spLocks noGrp="1"/>
          </p:cNvSpPr>
          <p:nvPr>
            <p:ph type="body" idx="1"/>
          </p:nvPr>
        </p:nvSpPr>
        <p:spPr>
          <a:xfrm>
            <a:off x="2199640" y="777240"/>
            <a:ext cx="6589252" cy="3726895"/>
          </a:xfrm>
          <a:prstGeom prst="rect">
            <a:avLst/>
          </a:prstGeom>
          <a:noFill/>
          <a:ln>
            <a:noFill/>
          </a:ln>
        </p:spPr>
        <p:txBody>
          <a:bodyPr spcFirstLastPara="1" wrap="square" lIns="91425" tIns="45700" rIns="91425" bIns="45700" anchor="t" anchorCtr="0">
            <a:noAutofit/>
          </a:bodyPr>
          <a:lstStyle>
            <a:lvl1pPr marL="457200" lvl="0" indent="-396240" algn="l">
              <a:spcBef>
                <a:spcPts val="480"/>
              </a:spcBef>
              <a:spcAft>
                <a:spcPts val="0"/>
              </a:spcAft>
              <a:buSzPts val="2640"/>
              <a:buChar char="▪"/>
              <a:defRPr sz="2400"/>
            </a:lvl1pPr>
            <a:lvl2pPr marL="914400" lvl="1" indent="-382269" algn="l">
              <a:spcBef>
                <a:spcPts val="440"/>
              </a:spcBef>
              <a:spcAft>
                <a:spcPts val="0"/>
              </a:spcAft>
              <a:buSzPts val="2420"/>
              <a:buChar char="▪"/>
              <a:defRPr sz="2200"/>
            </a:lvl2pPr>
            <a:lvl3pPr marL="1371600" lvl="2" indent="-368300" algn="l">
              <a:spcBef>
                <a:spcPts val="400"/>
              </a:spcBef>
              <a:spcAft>
                <a:spcPts val="0"/>
              </a:spcAft>
              <a:buSzPts val="2200"/>
              <a:buChar char="▪"/>
              <a:defRPr sz="2000"/>
            </a:lvl3pPr>
            <a:lvl4pPr marL="1828800" lvl="3" indent="-354330" algn="l">
              <a:spcBef>
                <a:spcPts val="360"/>
              </a:spcBef>
              <a:spcAft>
                <a:spcPts val="0"/>
              </a:spcAft>
              <a:buSzPts val="1980"/>
              <a:buChar char="▪"/>
              <a:defRPr sz="1800"/>
            </a:lvl4pPr>
            <a:lvl5pPr marL="2286000" lvl="4" indent="-340360" algn="l">
              <a:spcBef>
                <a:spcPts val="320"/>
              </a:spcBef>
              <a:spcAft>
                <a:spcPts val="0"/>
              </a:spcAft>
              <a:buSzPts val="1760"/>
              <a:buChar char="▪"/>
              <a:defRPr sz="16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25" name="Google Shape;525;g12eb973b400_5_48"/>
          <p:cNvSpPr txBox="1">
            <a:spLocks noGrp="1"/>
          </p:cNvSpPr>
          <p:nvPr>
            <p:ph type="body" idx="2"/>
          </p:nvPr>
        </p:nvSpPr>
        <p:spPr>
          <a:xfrm>
            <a:off x="2199639" y="228600"/>
            <a:ext cx="6589252" cy="479821"/>
          </a:xfrm>
          <a:prstGeom prst="rect">
            <a:avLst/>
          </a:prstGeom>
          <a:noFill/>
          <a:ln>
            <a:noFill/>
          </a:ln>
        </p:spPr>
        <p:txBody>
          <a:bodyPr spcFirstLastPara="1" wrap="square" lIns="91425" tIns="45700" rIns="91425" bIns="45700" anchor="ctr" anchorCtr="0">
            <a:normAutofit/>
          </a:bodyPr>
          <a:lstStyle>
            <a:lvl1pPr marL="457200" lvl="0" indent="-228600" algn="l">
              <a:spcBef>
                <a:spcPts val="560"/>
              </a:spcBef>
              <a:spcAft>
                <a:spcPts val="0"/>
              </a:spcAft>
              <a:buSzPts val="3080"/>
              <a:buNone/>
              <a:defRPr sz="2800" b="1">
                <a:solidFill>
                  <a:srgbClr val="45454B"/>
                </a:solidFill>
              </a:defRPr>
            </a:lvl1pPr>
            <a:lvl2pPr marL="914400" lvl="1" indent="-228600" algn="l">
              <a:spcBef>
                <a:spcPts val="400"/>
              </a:spcBef>
              <a:spcAft>
                <a:spcPts val="0"/>
              </a:spcAft>
              <a:buSzPts val="2200"/>
              <a:buNone/>
              <a:defRPr sz="2000" b="1"/>
            </a:lvl2pPr>
            <a:lvl3pPr marL="1371600" lvl="2" indent="-228600" algn="l">
              <a:spcBef>
                <a:spcPts val="360"/>
              </a:spcBef>
              <a:spcAft>
                <a:spcPts val="0"/>
              </a:spcAft>
              <a:buSzPts val="1980"/>
              <a:buNone/>
              <a:defRPr sz="1800" b="1"/>
            </a:lvl3pPr>
            <a:lvl4pPr marL="1828800" lvl="3" indent="-228600" algn="l">
              <a:spcBef>
                <a:spcPts val="320"/>
              </a:spcBef>
              <a:spcAft>
                <a:spcPts val="0"/>
              </a:spcAft>
              <a:buSzPts val="1760"/>
              <a:buNone/>
              <a:defRPr sz="1600" b="1"/>
            </a:lvl4pPr>
            <a:lvl5pPr marL="2286000" lvl="4" indent="-228600" algn="l">
              <a:spcBef>
                <a:spcPts val="320"/>
              </a:spcBef>
              <a:spcAft>
                <a:spcPts val="0"/>
              </a:spcAft>
              <a:buSzPts val="176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26" name="Google Shape;526;g12eb973b400_5_48"/>
          <p:cNvSpPr txBox="1">
            <a:spLocks noGrp="1"/>
          </p:cNvSpPr>
          <p:nvPr>
            <p:ph type="body" idx="3"/>
          </p:nvPr>
        </p:nvSpPr>
        <p:spPr>
          <a:xfrm>
            <a:off x="60220" y="1628632"/>
            <a:ext cx="1910820" cy="2112264"/>
          </a:xfrm>
          <a:prstGeom prst="rect">
            <a:avLst/>
          </a:prstGeom>
          <a:noFill/>
          <a:ln>
            <a:noFill/>
          </a:ln>
        </p:spPr>
        <p:txBody>
          <a:bodyPr spcFirstLastPara="1" wrap="square" lIns="91425" tIns="0" rIns="91425" bIns="45700" anchor="t" anchorCtr="0">
            <a:noAutofit/>
          </a:bodyPr>
          <a:lstStyle>
            <a:lvl1pPr marL="457200" lvl="0" indent="-228600" algn="l">
              <a:spcBef>
                <a:spcPts val="360"/>
              </a:spcBef>
              <a:spcAft>
                <a:spcPts val="0"/>
              </a:spcAft>
              <a:buSzPts val="1980"/>
              <a:buNone/>
              <a:defRPr sz="1800" b="0">
                <a:solidFill>
                  <a:srgbClr val="FFFFFF"/>
                </a:solidFill>
              </a:defRPr>
            </a:lvl1pPr>
            <a:lvl2pPr marL="914400" lvl="1" indent="-228600" algn="l">
              <a:spcBef>
                <a:spcPts val="240"/>
              </a:spcBef>
              <a:spcAft>
                <a:spcPts val="0"/>
              </a:spcAft>
              <a:buSzPts val="1320"/>
              <a:buNone/>
              <a:defRPr sz="1200"/>
            </a:lvl2pPr>
            <a:lvl3pPr marL="1371600" lvl="2" indent="-228600" algn="l">
              <a:spcBef>
                <a:spcPts val="200"/>
              </a:spcBef>
              <a:spcAft>
                <a:spcPts val="0"/>
              </a:spcAft>
              <a:buSzPts val="1100"/>
              <a:buNone/>
              <a:defRPr sz="1000"/>
            </a:lvl3pPr>
            <a:lvl4pPr marL="1828800" lvl="3" indent="-228600" algn="l">
              <a:spcBef>
                <a:spcPts val="180"/>
              </a:spcBef>
              <a:spcAft>
                <a:spcPts val="0"/>
              </a:spcAft>
              <a:buSzPts val="990"/>
              <a:buNone/>
              <a:defRPr sz="900"/>
            </a:lvl4pPr>
            <a:lvl5pPr marL="2286000" lvl="4" indent="-228600" algn="l">
              <a:spcBef>
                <a:spcPts val="180"/>
              </a:spcBef>
              <a:spcAft>
                <a:spcPts val="0"/>
              </a:spcAft>
              <a:buSzPts val="99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7" name="Google Shape;527;g12eb973b400_5_48"/>
          <p:cNvSpPr txBox="1">
            <a:spLocks noGrp="1"/>
          </p:cNvSpPr>
          <p:nvPr>
            <p:ph type="title"/>
          </p:nvPr>
        </p:nvSpPr>
        <p:spPr>
          <a:xfrm>
            <a:off x="57912" y="777240"/>
            <a:ext cx="1913456" cy="7751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528"/>
        <p:cNvGrpSpPr/>
        <p:nvPr/>
      </p:nvGrpSpPr>
      <p:grpSpPr>
        <a:xfrm>
          <a:off x="0" y="0"/>
          <a:ext cx="0" cy="0"/>
          <a:chOff x="0" y="0"/>
          <a:chExt cx="0" cy="0"/>
        </a:xfrm>
      </p:grpSpPr>
      <p:sp>
        <p:nvSpPr>
          <p:cNvPr id="529" name="Google Shape;529;g12eb973b400_5_56"/>
          <p:cNvSpPr txBox="1">
            <a:spLocks noGrp="1"/>
          </p:cNvSpPr>
          <p:nvPr>
            <p:ph type="ftr" idx="11"/>
          </p:nvPr>
        </p:nvSpPr>
        <p:spPr>
          <a:xfrm>
            <a:off x="198119" y="4767263"/>
            <a:ext cx="1773249"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30" name="Google Shape;530;g12eb973b400_5_56" descr="CDE LOGO TEST.png"/>
          <p:cNvPicPr preferRelativeResize="0"/>
          <p:nvPr/>
        </p:nvPicPr>
        <p:blipFill rotWithShape="1">
          <a:blip r:embed="rId3">
            <a:alphaModFix/>
          </a:blip>
          <a:srcRect/>
          <a:stretch/>
        </p:blipFill>
        <p:spPr>
          <a:xfrm>
            <a:off x="6204360" y="4666699"/>
            <a:ext cx="1938399" cy="306304"/>
          </a:xfrm>
          <a:prstGeom prst="rect">
            <a:avLst/>
          </a:prstGeom>
          <a:noFill/>
          <a:ln>
            <a:noFill/>
          </a:ln>
        </p:spPr>
      </p:pic>
      <p:sp>
        <p:nvSpPr>
          <p:cNvPr id="531" name="Google Shape;531;g12eb973b400_5_56"/>
          <p:cNvSpPr txBox="1">
            <a:spLocks noGrp="1"/>
          </p:cNvSpPr>
          <p:nvPr>
            <p:ph type="body" idx="1"/>
          </p:nvPr>
        </p:nvSpPr>
        <p:spPr>
          <a:xfrm>
            <a:off x="60220" y="1674114"/>
            <a:ext cx="1910820" cy="2112264"/>
          </a:xfrm>
          <a:prstGeom prst="rect">
            <a:avLst/>
          </a:prstGeom>
          <a:noFill/>
          <a:ln>
            <a:noFill/>
          </a:ln>
        </p:spPr>
        <p:txBody>
          <a:bodyPr spcFirstLastPara="1" wrap="square" lIns="91425" tIns="0" rIns="91425" bIns="45700" anchor="t" anchorCtr="0">
            <a:noAutofit/>
          </a:bodyPr>
          <a:lstStyle>
            <a:lvl1pPr marL="457200" lvl="0" indent="-228600" algn="l">
              <a:spcBef>
                <a:spcPts val="360"/>
              </a:spcBef>
              <a:spcAft>
                <a:spcPts val="0"/>
              </a:spcAft>
              <a:buSzPts val="1980"/>
              <a:buNone/>
              <a:defRPr sz="1800" b="0">
                <a:solidFill>
                  <a:srgbClr val="FFFFFF"/>
                </a:solidFill>
              </a:defRPr>
            </a:lvl1pPr>
            <a:lvl2pPr marL="914400" lvl="1" indent="-228600" algn="l">
              <a:spcBef>
                <a:spcPts val="240"/>
              </a:spcBef>
              <a:spcAft>
                <a:spcPts val="0"/>
              </a:spcAft>
              <a:buSzPts val="1320"/>
              <a:buNone/>
              <a:defRPr sz="1200"/>
            </a:lvl2pPr>
            <a:lvl3pPr marL="1371600" lvl="2" indent="-228600" algn="l">
              <a:spcBef>
                <a:spcPts val="200"/>
              </a:spcBef>
              <a:spcAft>
                <a:spcPts val="0"/>
              </a:spcAft>
              <a:buSzPts val="1100"/>
              <a:buNone/>
              <a:defRPr sz="1000"/>
            </a:lvl3pPr>
            <a:lvl4pPr marL="1828800" lvl="3" indent="-228600" algn="l">
              <a:spcBef>
                <a:spcPts val="180"/>
              </a:spcBef>
              <a:spcAft>
                <a:spcPts val="0"/>
              </a:spcAft>
              <a:buSzPts val="990"/>
              <a:buNone/>
              <a:defRPr sz="900"/>
            </a:lvl4pPr>
            <a:lvl5pPr marL="2286000" lvl="4" indent="-228600" algn="l">
              <a:spcBef>
                <a:spcPts val="180"/>
              </a:spcBef>
              <a:spcAft>
                <a:spcPts val="0"/>
              </a:spcAft>
              <a:buSzPts val="99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32" name="Google Shape;532;g12eb973b400_5_56"/>
          <p:cNvSpPr txBox="1">
            <a:spLocks noGrp="1"/>
          </p:cNvSpPr>
          <p:nvPr>
            <p:ph type="title"/>
          </p:nvPr>
        </p:nvSpPr>
        <p:spPr>
          <a:xfrm>
            <a:off x="57912" y="822722"/>
            <a:ext cx="1913456" cy="77519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solidFill>
          <a:schemeClr val="lt2"/>
        </a:solidFill>
        <a:effectLst/>
      </p:bgPr>
    </p:bg>
    <p:spTree>
      <p:nvGrpSpPr>
        <p:cNvPr id="1" name="Shape 533"/>
        <p:cNvGrpSpPr/>
        <p:nvPr/>
      </p:nvGrpSpPr>
      <p:grpSpPr>
        <a:xfrm>
          <a:off x="0" y="0"/>
          <a:ext cx="0" cy="0"/>
          <a:chOff x="0" y="0"/>
          <a:chExt cx="0" cy="0"/>
        </a:xfrm>
      </p:grpSpPr>
      <p:sp>
        <p:nvSpPr>
          <p:cNvPr id="534" name="Google Shape;534;g12eb973b400_5_61"/>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5" name="Google Shape;535;g12eb973b400_5_61"/>
          <p:cNvSpPr>
            <a:spLocks noGrp="1"/>
          </p:cNvSpPr>
          <p:nvPr>
            <p:ph type="pic" idx="2"/>
          </p:nvPr>
        </p:nvSpPr>
        <p:spPr>
          <a:xfrm>
            <a:off x="2213286" y="228600"/>
            <a:ext cx="6625914" cy="4404360"/>
          </a:xfrm>
          <a:prstGeom prst="rect">
            <a:avLst/>
          </a:prstGeom>
          <a:noFill/>
          <a:ln>
            <a:noFill/>
          </a:ln>
        </p:spPr>
      </p:sp>
      <p:sp>
        <p:nvSpPr>
          <p:cNvPr id="536" name="Google Shape;536;g12eb973b400_5_61"/>
          <p:cNvSpPr txBox="1">
            <a:spLocks noGrp="1"/>
          </p:cNvSpPr>
          <p:nvPr>
            <p:ph type="ftr" idx="11"/>
          </p:nvPr>
        </p:nvSpPr>
        <p:spPr>
          <a:xfrm>
            <a:off x="287528" y="4767263"/>
            <a:ext cx="1676400"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4545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37" name="Google Shape;537;g12eb973b400_5_61" descr="CDE LOGO TEST.png"/>
          <p:cNvPicPr preferRelativeResize="0"/>
          <p:nvPr/>
        </p:nvPicPr>
        <p:blipFill rotWithShape="1">
          <a:blip r:embed="rId3">
            <a:alphaModFix/>
          </a:blip>
          <a:srcRect/>
          <a:stretch/>
        </p:blipFill>
        <p:spPr>
          <a:xfrm>
            <a:off x="6204360" y="4666699"/>
            <a:ext cx="1938399" cy="306304"/>
          </a:xfrm>
          <a:prstGeom prst="rect">
            <a:avLst/>
          </a:prstGeom>
          <a:noFill/>
          <a:ln>
            <a:noFill/>
          </a:ln>
        </p:spPr>
      </p:pic>
      <p:sp>
        <p:nvSpPr>
          <p:cNvPr id="538" name="Google Shape;538;g12eb973b400_5_61"/>
          <p:cNvSpPr txBox="1">
            <a:spLocks noGrp="1"/>
          </p:cNvSpPr>
          <p:nvPr>
            <p:ph type="body" idx="1"/>
          </p:nvPr>
        </p:nvSpPr>
        <p:spPr>
          <a:xfrm>
            <a:off x="53108" y="1674114"/>
            <a:ext cx="1910820" cy="2112264"/>
          </a:xfrm>
          <a:prstGeom prst="rect">
            <a:avLst/>
          </a:prstGeom>
          <a:noFill/>
          <a:ln>
            <a:noFill/>
          </a:ln>
        </p:spPr>
        <p:txBody>
          <a:bodyPr spcFirstLastPara="1" wrap="square" lIns="91425" tIns="0" rIns="91425" bIns="45700" anchor="t" anchorCtr="0">
            <a:noAutofit/>
          </a:bodyPr>
          <a:lstStyle>
            <a:lvl1pPr marL="457200" lvl="0" indent="-228600" algn="l">
              <a:spcBef>
                <a:spcPts val="360"/>
              </a:spcBef>
              <a:spcAft>
                <a:spcPts val="0"/>
              </a:spcAft>
              <a:buSzPts val="1980"/>
              <a:buNone/>
              <a:defRPr sz="1800" b="0">
                <a:solidFill>
                  <a:srgbClr val="45454B"/>
                </a:solidFill>
              </a:defRPr>
            </a:lvl1pPr>
            <a:lvl2pPr marL="914400" lvl="1" indent="-228600" algn="l">
              <a:spcBef>
                <a:spcPts val="240"/>
              </a:spcBef>
              <a:spcAft>
                <a:spcPts val="0"/>
              </a:spcAft>
              <a:buSzPts val="1320"/>
              <a:buNone/>
              <a:defRPr sz="1200"/>
            </a:lvl2pPr>
            <a:lvl3pPr marL="1371600" lvl="2" indent="-228600" algn="l">
              <a:spcBef>
                <a:spcPts val="200"/>
              </a:spcBef>
              <a:spcAft>
                <a:spcPts val="0"/>
              </a:spcAft>
              <a:buSzPts val="1100"/>
              <a:buNone/>
              <a:defRPr sz="1000"/>
            </a:lvl3pPr>
            <a:lvl4pPr marL="1828800" lvl="3" indent="-228600" algn="l">
              <a:spcBef>
                <a:spcPts val="180"/>
              </a:spcBef>
              <a:spcAft>
                <a:spcPts val="0"/>
              </a:spcAft>
              <a:buSzPts val="990"/>
              <a:buNone/>
              <a:defRPr sz="900"/>
            </a:lvl4pPr>
            <a:lvl5pPr marL="2286000" lvl="4" indent="-228600" algn="l">
              <a:spcBef>
                <a:spcPts val="180"/>
              </a:spcBef>
              <a:spcAft>
                <a:spcPts val="0"/>
              </a:spcAft>
              <a:buSzPts val="99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39" name="Google Shape;539;g12eb973b400_5_61"/>
          <p:cNvSpPr txBox="1">
            <a:spLocks noGrp="1"/>
          </p:cNvSpPr>
          <p:nvPr>
            <p:ph type="title"/>
          </p:nvPr>
        </p:nvSpPr>
        <p:spPr>
          <a:xfrm>
            <a:off x="50800" y="822722"/>
            <a:ext cx="1913456" cy="77519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5454B"/>
              </a:buClr>
              <a:buSzPts val="2000"/>
              <a:buFont typeface="Calibri"/>
              <a:buNone/>
              <a:defRPr sz="2000">
                <a:solidFill>
                  <a:srgbClr val="45454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5"/>
        <p:cNvGrpSpPr/>
        <p:nvPr/>
      </p:nvGrpSpPr>
      <p:grpSpPr>
        <a:xfrm>
          <a:off x="0" y="0"/>
          <a:ext cx="0" cy="0"/>
          <a:chOff x="0" y="0"/>
          <a:chExt cx="0" cy="0"/>
        </a:xfrm>
      </p:grpSpPr>
      <p:pic>
        <p:nvPicPr>
          <p:cNvPr id="56" name="Google Shape;56;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7" name="Google Shape;57;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9" name="Google Shape;59;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0" name="Google Shape;60;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1" name="Google Shape;61;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pic>
        <p:nvPicPr>
          <p:cNvPr id="63" name="Google Shape;63;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4" name="Google Shape;64;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6" name="Google Shape;66;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7" name="Google Shape;67;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8" name="Google Shape;68;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theme" Target="../theme/theme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8" Type="http://schemas.openxmlformats.org/officeDocument/2006/relationships/slideLayout" Target="../slideLayouts/slideLayout34.xml"/><Relationship Id="rId3"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3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 name="Google Shape;108;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4"/>
        <p:cNvGrpSpPr/>
        <p:nvPr/>
      </p:nvGrpSpPr>
      <p:grpSpPr>
        <a:xfrm>
          <a:off x="0" y="0"/>
          <a:ext cx="0" cy="0"/>
          <a:chOff x="0" y="0"/>
          <a:chExt cx="0" cy="0"/>
        </a:xfrm>
      </p:grpSpPr>
      <p:sp>
        <p:nvSpPr>
          <p:cNvPr id="185" name="Google Shape;185;g12eb973a694_2_0"/>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86" name="Google Shape;186;g12eb973a694_2_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187" name="Google Shape;187;g12eb973a694_2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g12eb973a694_2_0"/>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89" name="Google Shape;189;g12eb973a694_2_0"/>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472"/>
        <p:cNvGrpSpPr/>
        <p:nvPr/>
      </p:nvGrpSpPr>
      <p:grpSpPr>
        <a:xfrm>
          <a:off x="0" y="0"/>
          <a:ext cx="0" cy="0"/>
          <a:chOff x="0" y="0"/>
          <a:chExt cx="0" cy="0"/>
        </a:xfrm>
      </p:grpSpPr>
      <p:sp>
        <p:nvSpPr>
          <p:cNvPr id="473" name="Google Shape;473;g12eb973b400_5_0"/>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4" name="Google Shape;474;g12eb973b400_5_0"/>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00"/>
              </a:spcBef>
              <a:spcAft>
                <a:spcPts val="0"/>
              </a:spcAft>
              <a:buClr>
                <a:schemeClr val="accent1"/>
              </a:buClr>
              <a:buSzPts val="2200"/>
              <a:buFont typeface="Noto Sans Symbols"/>
              <a:buChar char="▪"/>
              <a:defRPr sz="2000" b="1" i="0" u="none" strike="noStrike" cap="none">
                <a:solidFill>
                  <a:srgbClr val="45454B"/>
                </a:solidFill>
                <a:latin typeface="Calibri"/>
                <a:ea typeface="Calibri"/>
                <a:cs typeface="Calibri"/>
                <a:sym typeface="Calibri"/>
              </a:defRPr>
            </a:lvl1pPr>
            <a:lvl2pPr marL="914400" marR="0" lvl="1" indent="-368300" algn="l" rtl="0">
              <a:spcBef>
                <a:spcPts val="400"/>
              </a:spcBef>
              <a:spcAft>
                <a:spcPts val="0"/>
              </a:spcAft>
              <a:buClr>
                <a:schemeClr val="accent2"/>
              </a:buClr>
              <a:buSzPts val="2200"/>
              <a:buFont typeface="Noto Sans Symbols"/>
              <a:buChar char="▪"/>
              <a:defRPr sz="2000" b="0" i="0" u="none" strike="noStrike" cap="none">
                <a:solidFill>
                  <a:srgbClr val="45454B"/>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45454B"/>
                </a:solidFill>
                <a:latin typeface="Calibri"/>
                <a:ea typeface="Calibri"/>
                <a:cs typeface="Calibri"/>
                <a:sym typeface="Calibri"/>
              </a:defRPr>
            </a:lvl3pPr>
            <a:lvl4pPr marL="1828800" marR="0" lvl="3" indent="-368300" algn="l" rtl="0">
              <a:spcBef>
                <a:spcPts val="400"/>
              </a:spcBef>
              <a:spcAft>
                <a:spcPts val="0"/>
              </a:spcAft>
              <a:buClr>
                <a:schemeClr val="accent4"/>
              </a:buClr>
              <a:buSzPts val="2200"/>
              <a:buFont typeface="Noto Sans Symbols"/>
              <a:buChar char="▪"/>
              <a:defRPr sz="2000" b="0" i="0" u="none" strike="noStrike" cap="none">
                <a:solidFill>
                  <a:srgbClr val="45454B"/>
                </a:solidFill>
                <a:latin typeface="Calibri"/>
                <a:ea typeface="Calibri"/>
                <a:cs typeface="Calibri"/>
                <a:sym typeface="Calibri"/>
              </a:defRPr>
            </a:lvl4pPr>
            <a:lvl5pPr marL="2286000" marR="0" lvl="4" indent="-368300" algn="l" rtl="0">
              <a:spcBef>
                <a:spcPts val="400"/>
              </a:spcBef>
              <a:spcAft>
                <a:spcPts val="0"/>
              </a:spcAft>
              <a:buClr>
                <a:schemeClr val="accent6"/>
              </a:buClr>
              <a:buSzPts val="2200"/>
              <a:buFont typeface="Noto Sans Symbols"/>
              <a:buChar char="▪"/>
              <a:defRPr sz="2000" b="0" i="0" u="none" strike="noStrike" cap="none">
                <a:solidFill>
                  <a:srgbClr val="45454B"/>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75" name="Google Shape;475;g12eb973b400_5_0"/>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1" i="0" u="none" strike="noStrike" cap="none">
                <a:solidFill>
                  <a:srgbClr val="45454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476" name="Google Shape;476;g12eb973b400_5_0"/>
          <p:cNvPicPr preferRelativeResize="0"/>
          <p:nvPr/>
        </p:nvPicPr>
        <p:blipFill rotWithShape="1">
          <a:blip r:embed="rId16">
            <a:alphaModFix/>
          </a:blip>
          <a:srcRect/>
          <a:stretch/>
        </p:blipFill>
        <p:spPr>
          <a:xfrm>
            <a:off x="5208569" y="4633210"/>
            <a:ext cx="2686050" cy="4429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hyperlink" Target="http://www.cde.state.co.us" TargetMode="External"/><Relationship Id="rId4" Type="http://schemas.openxmlformats.org/officeDocument/2006/relationships/hyperlink" Target="https://www.cde.state.co.us/uip/strategyguid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hyperlink" Target="https://cifr.wested.org/wp-content/uploads/2021/04/CIFR-LEA-MOE-QRG.pdf" TargetMode="External"/><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3" Type="http://schemas.openxmlformats.org/officeDocument/2006/relationships/hyperlink" Target="https://cifr.wested.org/wp-content/uploads/2021/04/CIFR-LEA-MOE-QRG.pdf" TargetMode="External"/><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hyperlink" Target="https://sites.ed.gov/idea/regs/b/c" TargetMode="External"/><Relationship Id="rId2" Type="http://schemas.openxmlformats.org/officeDocument/2006/relationships/notesSlide" Target="../notesSlides/notesSlide38.xml"/><Relationship Id="rId1" Type="http://schemas.openxmlformats.org/officeDocument/2006/relationships/slideLayout" Target="../slideLayouts/slideLayout64.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41.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url?q=http://www.cde.state.co.us/fedprograms/1003funds&amp;sa=D&amp;source=editors&amp;ust=1651599178349702&amp;usg=AOvVaw1WgU__TlFoWIdPNkMzYDp4" TargetMode="External"/><Relationship Id="rId3" Type="http://schemas.openxmlformats.org/officeDocument/2006/relationships/hyperlink" Target="https://www.cde.state.co.us/apps/consapp2022/login" TargetMode="External"/><Relationship Id="rId7" Type="http://schemas.openxmlformats.org/officeDocument/2006/relationships/hyperlink" Target="https://www.google.com/url?q=http://www.cde.state.co.us/fedprograms/2018consultationform&amp;sa=D&amp;source=editors&amp;ust=1651599083593200&amp;usg=AOvVaw13_kDk0qEo2Y0lxgcAkcCC"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www.cde.state.co.us/datapipeline/yr_directory" TargetMode="External"/><Relationship Id="rId5" Type="http://schemas.openxmlformats.org/officeDocument/2006/relationships/hyperlink" Target="https://docs.google.com/spreadsheets/d/e/2PACX-1vRLXHcnwIUteZ3VAzkKQnQ8B_RxTdHc973Kh3CgCXdrzjXvHG2QPE6aNaFbN0ZI-cgFbflerccVYkOd/pubhtml" TargetMode="External"/><Relationship Id="rId4" Type="http://schemas.openxmlformats.org/officeDocument/2006/relationships/hyperlink" Target="http://www.cde.state.co.us/idm" TargetMode="External"/><Relationship Id="rId9" Type="http://schemas.openxmlformats.org/officeDocument/2006/relationships/hyperlink" Target="https://www.cde.state.co.us/fedprograms/regionalcontactspag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meeting/register/tZwpf-uqqTguHtcBqoZhVGBtqHBlFzOFIJN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de.state.co.us/fedprograms/equitabledistributionofteacher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Hours</a:t>
            </a:r>
            <a:endParaRPr/>
          </a:p>
        </p:txBody>
      </p:sp>
      <p:sp>
        <p:nvSpPr>
          <p:cNvPr id="545" name="Google Shape;545;p1"/>
          <p:cNvSpPr txBox="1">
            <a:spLocks noGrp="1"/>
          </p:cNvSpPr>
          <p:nvPr>
            <p:ph type="subTitle" idx="1"/>
          </p:nvPr>
        </p:nvSpPr>
        <p:spPr>
          <a:xfrm>
            <a:off x="1657350" y="3365278"/>
            <a:ext cx="5829300" cy="799444"/>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a:t>May 26, 2022</a:t>
            </a:r>
            <a:endParaRPr/>
          </a:p>
        </p:txBody>
      </p:sp>
      <p:sp>
        <p:nvSpPr>
          <p:cNvPr id="546" name="Google Shape;54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12eb973a694_2_29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10</a:t>
            </a:fld>
            <a:endParaRPr/>
          </a:p>
        </p:txBody>
      </p:sp>
      <p:sp>
        <p:nvSpPr>
          <p:cNvPr id="609" name="Google Shape;609;g12eb973a694_2_29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600"/>
              <a:buNone/>
            </a:pPr>
            <a:r>
              <a:rPr lang="en" sz="2000"/>
              <a:t>This presentation will answer the following questions:</a:t>
            </a:r>
            <a:endParaRPr sz="2000"/>
          </a:p>
          <a:p>
            <a:pPr marL="0" lvl="0" indent="0" algn="l" rtl="0">
              <a:lnSpc>
                <a:spcPct val="115000"/>
              </a:lnSpc>
              <a:spcBef>
                <a:spcPts val="1200"/>
              </a:spcBef>
              <a:spcAft>
                <a:spcPts val="0"/>
              </a:spcAft>
              <a:buSzPts val="1600"/>
              <a:buNone/>
            </a:pPr>
            <a:endParaRPr/>
          </a:p>
          <a:p>
            <a:pPr marL="1371600" lvl="0" indent="0" algn="l" rtl="0">
              <a:lnSpc>
                <a:spcPct val="115000"/>
              </a:lnSpc>
              <a:spcBef>
                <a:spcPts val="0"/>
              </a:spcBef>
              <a:spcAft>
                <a:spcPts val="0"/>
              </a:spcAft>
              <a:buSzPts val="1600"/>
              <a:buNone/>
            </a:pPr>
            <a:r>
              <a:rPr lang="en" sz="2000"/>
              <a:t>What are Strategy Guides, and where can they be found?</a:t>
            </a:r>
            <a:endParaRPr sz="2000"/>
          </a:p>
          <a:p>
            <a:pPr marL="1371600" lvl="0" indent="0" algn="l" rtl="0">
              <a:lnSpc>
                <a:spcPct val="115000"/>
              </a:lnSpc>
              <a:spcBef>
                <a:spcPts val="0"/>
              </a:spcBef>
              <a:spcAft>
                <a:spcPts val="0"/>
              </a:spcAft>
              <a:buSzPts val="1600"/>
              <a:buNone/>
            </a:pPr>
            <a:endParaRPr/>
          </a:p>
          <a:p>
            <a:pPr marL="1371600" lvl="0" indent="0" algn="l" rtl="0">
              <a:lnSpc>
                <a:spcPct val="115000"/>
              </a:lnSpc>
              <a:spcBef>
                <a:spcPts val="0"/>
              </a:spcBef>
              <a:spcAft>
                <a:spcPts val="0"/>
              </a:spcAft>
              <a:buSzPts val="1600"/>
              <a:buNone/>
            </a:pPr>
            <a:endParaRPr/>
          </a:p>
          <a:p>
            <a:pPr marL="1371600" lvl="0" indent="0" algn="l" rtl="0">
              <a:lnSpc>
                <a:spcPct val="115000"/>
              </a:lnSpc>
              <a:spcBef>
                <a:spcPts val="0"/>
              </a:spcBef>
              <a:spcAft>
                <a:spcPts val="0"/>
              </a:spcAft>
              <a:buSzPts val="1600"/>
              <a:buNone/>
            </a:pPr>
            <a:r>
              <a:rPr lang="en" sz="2000"/>
              <a:t>How can Strategy Guides be used in improvement planning?</a:t>
            </a:r>
            <a:endParaRPr sz="2000"/>
          </a:p>
          <a:p>
            <a:pPr marL="0" lvl="0" indent="0" algn="l" rtl="0">
              <a:lnSpc>
                <a:spcPct val="115000"/>
              </a:lnSpc>
              <a:spcBef>
                <a:spcPts val="0"/>
              </a:spcBef>
              <a:spcAft>
                <a:spcPts val="0"/>
              </a:spcAft>
              <a:buSzPts val="1600"/>
              <a:buNone/>
            </a:pPr>
            <a:endParaRPr/>
          </a:p>
          <a:p>
            <a:pPr marL="0" lvl="0" indent="0" algn="l" rtl="0">
              <a:lnSpc>
                <a:spcPct val="115000"/>
              </a:lnSpc>
              <a:spcBef>
                <a:spcPts val="0"/>
              </a:spcBef>
              <a:spcAft>
                <a:spcPts val="0"/>
              </a:spcAft>
              <a:buSzPts val="1600"/>
              <a:buNone/>
            </a:pPr>
            <a:endParaRPr/>
          </a:p>
          <a:p>
            <a:pPr marL="0" lvl="0" indent="0" algn="l" rtl="0">
              <a:lnSpc>
                <a:spcPct val="115000"/>
              </a:lnSpc>
              <a:spcBef>
                <a:spcPts val="1200"/>
              </a:spcBef>
              <a:spcAft>
                <a:spcPts val="1200"/>
              </a:spcAft>
              <a:buSzPts val="1600"/>
              <a:buNone/>
            </a:pPr>
            <a:endParaRPr sz="1400"/>
          </a:p>
        </p:txBody>
      </p:sp>
      <p:sp>
        <p:nvSpPr>
          <p:cNvPr id="610" name="Google Shape;610;g12eb973a694_2_29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Objectives</a:t>
            </a:r>
            <a:endParaRPr/>
          </a:p>
        </p:txBody>
      </p:sp>
      <p:pic>
        <p:nvPicPr>
          <p:cNvPr id="611" name="Google Shape;611;g12eb973a694_2_29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1825" y="1783275"/>
            <a:ext cx="788475" cy="788475"/>
          </a:xfrm>
          <a:prstGeom prst="rect">
            <a:avLst/>
          </a:prstGeom>
          <a:noFill/>
          <a:ln>
            <a:noFill/>
          </a:ln>
        </p:spPr>
      </p:pic>
      <p:pic>
        <p:nvPicPr>
          <p:cNvPr id="612" name="Google Shape;612;g12eb973a694_2_29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1825" y="2791950"/>
            <a:ext cx="788475" cy="78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12eb973a69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
        <p:nvSpPr>
          <p:cNvPr id="618" name="Google Shape;618;g12eb973a694_2_30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What are Strategy Guides?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12eb973a694_2_30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12</a:t>
            </a:fld>
            <a:endParaRPr/>
          </a:p>
        </p:txBody>
      </p:sp>
      <p:sp>
        <p:nvSpPr>
          <p:cNvPr id="624" name="Google Shape;624;g12eb973a694_2_30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600"/>
              <a:buNone/>
            </a:pPr>
            <a:r>
              <a:rPr lang="en"/>
              <a:t>CDE has created a number of Major Improvement Strategy Guides to help schools and districts better understand what research says about strategies that are commonly used in improvement planning and the UIP.</a:t>
            </a:r>
            <a:endParaRPr/>
          </a:p>
          <a:p>
            <a:pPr marL="0" lvl="0" indent="0" algn="l" rtl="0">
              <a:lnSpc>
                <a:spcPct val="115000"/>
              </a:lnSpc>
              <a:spcBef>
                <a:spcPts val="1200"/>
              </a:spcBef>
              <a:spcAft>
                <a:spcPts val="0"/>
              </a:spcAft>
              <a:buSzPts val="1600"/>
              <a:buNone/>
            </a:pPr>
            <a:r>
              <a:rPr lang="en"/>
              <a:t>These Strategy Guides…</a:t>
            </a:r>
            <a:endParaRPr/>
          </a:p>
          <a:p>
            <a:pPr marL="914400" lvl="0" indent="-330200" algn="l" rtl="0">
              <a:lnSpc>
                <a:spcPct val="115000"/>
              </a:lnSpc>
              <a:spcBef>
                <a:spcPts val="1200"/>
              </a:spcBef>
              <a:spcAft>
                <a:spcPts val="0"/>
              </a:spcAft>
              <a:buClr>
                <a:srgbClr val="000000"/>
              </a:buClr>
              <a:buSzPts val="1600"/>
              <a:buChar char="★"/>
            </a:pPr>
            <a:r>
              <a:rPr lang="en">
                <a:solidFill>
                  <a:srgbClr val="000000"/>
                </a:solidFill>
              </a:rPr>
              <a:t>highlight commonly used, high-impact strategies</a:t>
            </a:r>
            <a:endParaRPr>
              <a:solidFill>
                <a:srgbClr val="000000"/>
              </a:solidFill>
            </a:endParaRPr>
          </a:p>
          <a:p>
            <a:pPr marL="914400" lvl="0" indent="-330200" algn="l" rtl="0">
              <a:lnSpc>
                <a:spcPct val="115000"/>
              </a:lnSpc>
              <a:spcBef>
                <a:spcPts val="0"/>
              </a:spcBef>
              <a:spcAft>
                <a:spcPts val="0"/>
              </a:spcAft>
              <a:buClr>
                <a:srgbClr val="000000"/>
              </a:buClr>
              <a:buSzPts val="1600"/>
              <a:buChar char="★"/>
            </a:pPr>
            <a:r>
              <a:rPr lang="en">
                <a:solidFill>
                  <a:srgbClr val="000000"/>
                </a:solidFill>
              </a:rPr>
              <a:t>synthesize core components from research (with a focus on research meeting ESSA Levels 1-3)</a:t>
            </a:r>
            <a:endParaRPr>
              <a:solidFill>
                <a:srgbClr val="000000"/>
              </a:solidFill>
            </a:endParaRPr>
          </a:p>
          <a:p>
            <a:pPr marL="914400" lvl="0" indent="-330200" algn="l" rtl="0">
              <a:lnSpc>
                <a:spcPct val="115000"/>
              </a:lnSpc>
              <a:spcBef>
                <a:spcPts val="0"/>
              </a:spcBef>
              <a:spcAft>
                <a:spcPts val="0"/>
              </a:spcAft>
              <a:buClr>
                <a:srgbClr val="000000"/>
              </a:buClr>
              <a:buSzPts val="1600"/>
              <a:buChar char="★"/>
            </a:pPr>
            <a:r>
              <a:rPr lang="en">
                <a:solidFill>
                  <a:srgbClr val="000000"/>
                </a:solidFill>
              </a:rPr>
              <a:t>connect leaders to research and other supporting resources available</a:t>
            </a:r>
            <a:endParaRPr>
              <a:solidFill>
                <a:srgbClr val="000000"/>
              </a:solidFill>
            </a:endParaRPr>
          </a:p>
        </p:txBody>
      </p:sp>
      <p:sp>
        <p:nvSpPr>
          <p:cNvPr id="625" name="Google Shape;625;g12eb973a694_2_30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What are Strategy Guides?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12eb973a694_2_314"/>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13</a:t>
            </a:fld>
            <a:endParaRPr/>
          </a:p>
        </p:txBody>
      </p:sp>
      <p:sp>
        <p:nvSpPr>
          <p:cNvPr id="631" name="Google Shape;631;g12eb973a694_2_3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Why do Strategy Guides focus on research-based practices?</a:t>
            </a:r>
            <a:endParaRPr/>
          </a:p>
        </p:txBody>
      </p:sp>
      <p:sp>
        <p:nvSpPr>
          <p:cNvPr id="632" name="Google Shape;632;g12eb973a694_2_314"/>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600"/>
              <a:buNone/>
            </a:pPr>
            <a:r>
              <a:rPr lang="en" sz="2000" b="1"/>
              <a:t>All students deserve access to high-quality educational experiences. </a:t>
            </a:r>
            <a:endParaRPr sz="2000"/>
          </a:p>
          <a:p>
            <a:pPr marL="0" lvl="0" indent="0" algn="l" rtl="0">
              <a:lnSpc>
                <a:spcPct val="115000"/>
              </a:lnSpc>
              <a:spcBef>
                <a:spcPts val="1200"/>
              </a:spcBef>
              <a:spcAft>
                <a:spcPts val="0"/>
              </a:spcAft>
              <a:buSzPts val="1600"/>
              <a:buNone/>
            </a:pPr>
            <a:r>
              <a:rPr lang="en"/>
              <a:t>Research based strategies... </a:t>
            </a:r>
            <a:endParaRPr/>
          </a:p>
          <a:p>
            <a:pPr marL="914400" lvl="0" indent="-330200" algn="l" rtl="0">
              <a:lnSpc>
                <a:spcPct val="115000"/>
              </a:lnSpc>
              <a:spcBef>
                <a:spcPts val="1200"/>
              </a:spcBef>
              <a:spcAft>
                <a:spcPts val="0"/>
              </a:spcAft>
              <a:buClr>
                <a:srgbClr val="000000"/>
              </a:buClr>
              <a:buSzPts val="1600"/>
              <a:buChar char="★"/>
            </a:pPr>
            <a:r>
              <a:rPr lang="en"/>
              <a:t>Have been tested and vetted in the field.</a:t>
            </a:r>
            <a:endParaRPr/>
          </a:p>
          <a:p>
            <a:pPr marL="914400" lvl="0" indent="-330200" algn="l" rtl="0">
              <a:lnSpc>
                <a:spcPct val="115000"/>
              </a:lnSpc>
              <a:spcBef>
                <a:spcPts val="0"/>
              </a:spcBef>
              <a:spcAft>
                <a:spcPts val="0"/>
              </a:spcAft>
              <a:buClr>
                <a:srgbClr val="000000"/>
              </a:buClr>
              <a:buSzPts val="1600"/>
              <a:buChar char="★"/>
            </a:pPr>
            <a:r>
              <a:rPr lang="en"/>
              <a:t>Have a demonstrated track record of effectiveness.</a:t>
            </a:r>
            <a:endParaRPr/>
          </a:p>
          <a:p>
            <a:pPr marL="914400" lvl="0" indent="-330200" algn="l" rtl="0">
              <a:lnSpc>
                <a:spcPct val="115000"/>
              </a:lnSpc>
              <a:spcBef>
                <a:spcPts val="0"/>
              </a:spcBef>
              <a:spcAft>
                <a:spcPts val="0"/>
              </a:spcAft>
              <a:buSzPts val="1600"/>
              <a:buChar char="★"/>
            </a:pPr>
            <a:r>
              <a:rPr lang="en"/>
              <a:t>Have been clearly defined and carefully refined over time.</a:t>
            </a:r>
            <a:endParaRPr/>
          </a:p>
          <a:p>
            <a:pPr marL="0" lvl="0" indent="0" algn="l" rtl="0">
              <a:lnSpc>
                <a:spcPct val="115000"/>
              </a:lnSpc>
              <a:spcBef>
                <a:spcPts val="1200"/>
              </a:spcBef>
              <a:spcAft>
                <a:spcPts val="1200"/>
              </a:spcAft>
              <a:buSzPts val="1600"/>
              <a:buNone/>
            </a:pPr>
            <a:r>
              <a:rPr lang="en"/>
              <a:t>Focusing our Strategy Guides on research- and evidence-based practices is one way that we can support schools and districts in providing these high-quality educations to students.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12eb973a694_2_32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14</a:t>
            </a:fld>
            <a:endParaRPr/>
          </a:p>
        </p:txBody>
      </p:sp>
      <p:sp>
        <p:nvSpPr>
          <p:cNvPr id="638" name="Google Shape;638;g12eb973a694_2_320"/>
          <p:cNvSpPr txBox="1">
            <a:spLocks noGrp="1"/>
          </p:cNvSpPr>
          <p:nvPr>
            <p:ph type="body" idx="1"/>
          </p:nvPr>
        </p:nvSpPr>
        <p:spPr>
          <a:xfrm>
            <a:off x="2899575" y="1093250"/>
            <a:ext cx="5834100" cy="572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1200"/>
              </a:spcAft>
              <a:buSzPts val="1600"/>
              <a:buNone/>
            </a:pPr>
            <a:r>
              <a:rPr lang="en" sz="1500"/>
              <a:t>Gives a brief overview of the strategy, including the definitions of any key terms.</a:t>
            </a:r>
            <a:endParaRPr sz="1500"/>
          </a:p>
        </p:txBody>
      </p:sp>
      <p:sp>
        <p:nvSpPr>
          <p:cNvPr id="639" name="Google Shape;639;g12eb973a694_2_3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Structure of Strategy Guides</a:t>
            </a:r>
            <a:endParaRPr/>
          </a:p>
        </p:txBody>
      </p:sp>
      <p:sp>
        <p:nvSpPr>
          <p:cNvPr id="640" name="Google Shape;640;g12eb973a694_2_320"/>
          <p:cNvSpPr/>
          <p:nvPr/>
        </p:nvSpPr>
        <p:spPr>
          <a:xfrm>
            <a:off x="461400" y="1093250"/>
            <a:ext cx="2039700" cy="5727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Introduction</a:t>
            </a:r>
            <a:endParaRPr sz="1600" b="1" i="0" u="none" strike="noStrike" cap="none">
              <a:solidFill>
                <a:srgbClr val="FFFFFF"/>
              </a:solidFill>
              <a:latin typeface="Arial"/>
              <a:ea typeface="Arial"/>
              <a:cs typeface="Arial"/>
              <a:sym typeface="Arial"/>
            </a:endParaRPr>
          </a:p>
        </p:txBody>
      </p:sp>
      <p:sp>
        <p:nvSpPr>
          <p:cNvPr id="641" name="Google Shape;641;g12eb973a694_2_320"/>
          <p:cNvSpPr/>
          <p:nvPr/>
        </p:nvSpPr>
        <p:spPr>
          <a:xfrm>
            <a:off x="461400" y="1749925"/>
            <a:ext cx="2039700" cy="572700"/>
          </a:xfrm>
          <a:prstGeom prst="roundRect">
            <a:avLst>
              <a:gd name="adj" fmla="val 16667"/>
            </a:avLst>
          </a:prstGeom>
          <a:solidFill>
            <a:srgbClr val="351C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Evidence Base</a:t>
            </a:r>
            <a:endParaRPr sz="1600" b="1" i="0" u="none" strike="noStrike" cap="none">
              <a:solidFill>
                <a:srgbClr val="FFFFFF"/>
              </a:solidFill>
              <a:latin typeface="Arial"/>
              <a:ea typeface="Arial"/>
              <a:cs typeface="Arial"/>
              <a:sym typeface="Arial"/>
            </a:endParaRPr>
          </a:p>
        </p:txBody>
      </p:sp>
      <p:sp>
        <p:nvSpPr>
          <p:cNvPr id="642" name="Google Shape;642;g12eb973a694_2_320"/>
          <p:cNvSpPr/>
          <p:nvPr/>
        </p:nvSpPr>
        <p:spPr>
          <a:xfrm>
            <a:off x="461400" y="2406600"/>
            <a:ext cx="2039700" cy="572700"/>
          </a:xfrm>
          <a:prstGeom prst="roundRect">
            <a:avLst>
              <a:gd name="adj" fmla="val 16667"/>
            </a:avLst>
          </a:prstGeom>
          <a:solidFill>
            <a:srgbClr val="134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Considerations</a:t>
            </a:r>
            <a:endParaRPr sz="1600" b="1" i="0" u="none" strike="noStrike" cap="none">
              <a:solidFill>
                <a:srgbClr val="FFFFFF"/>
              </a:solidFill>
              <a:latin typeface="Arial"/>
              <a:ea typeface="Arial"/>
              <a:cs typeface="Arial"/>
              <a:sym typeface="Arial"/>
            </a:endParaRPr>
          </a:p>
        </p:txBody>
      </p:sp>
      <p:sp>
        <p:nvSpPr>
          <p:cNvPr id="643" name="Google Shape;643;g12eb973a694_2_320"/>
          <p:cNvSpPr/>
          <p:nvPr/>
        </p:nvSpPr>
        <p:spPr>
          <a:xfrm>
            <a:off x="461400" y="3063275"/>
            <a:ext cx="2039700" cy="572700"/>
          </a:xfrm>
          <a:prstGeom prst="roundRect">
            <a:avLst>
              <a:gd name="adj" fmla="val 16667"/>
            </a:avLst>
          </a:prstGeom>
          <a:solidFill>
            <a:srgbClr val="85200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Implementation Guide</a:t>
            </a:r>
            <a:endParaRPr sz="1600" b="1" i="0" u="none" strike="noStrike" cap="none">
              <a:solidFill>
                <a:srgbClr val="FFFFFF"/>
              </a:solidFill>
              <a:latin typeface="Arial"/>
              <a:ea typeface="Arial"/>
              <a:cs typeface="Arial"/>
              <a:sym typeface="Arial"/>
            </a:endParaRPr>
          </a:p>
        </p:txBody>
      </p:sp>
      <p:sp>
        <p:nvSpPr>
          <p:cNvPr id="644" name="Google Shape;644;g12eb973a694_2_320"/>
          <p:cNvSpPr/>
          <p:nvPr/>
        </p:nvSpPr>
        <p:spPr>
          <a:xfrm>
            <a:off x="461400" y="3719950"/>
            <a:ext cx="2039700" cy="5727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Sources Consulted</a:t>
            </a:r>
            <a:endParaRPr sz="1600" b="1" i="0" u="none" strike="noStrike" cap="none">
              <a:solidFill>
                <a:srgbClr val="FFFFFF"/>
              </a:solidFill>
              <a:latin typeface="Arial"/>
              <a:ea typeface="Arial"/>
              <a:cs typeface="Arial"/>
              <a:sym typeface="Arial"/>
            </a:endParaRPr>
          </a:p>
        </p:txBody>
      </p:sp>
      <p:sp>
        <p:nvSpPr>
          <p:cNvPr id="645" name="Google Shape;645;g12eb973a694_2_320"/>
          <p:cNvSpPr txBox="1">
            <a:spLocks noGrp="1"/>
          </p:cNvSpPr>
          <p:nvPr>
            <p:ph type="body" idx="1"/>
          </p:nvPr>
        </p:nvSpPr>
        <p:spPr>
          <a:xfrm>
            <a:off x="2899575" y="1749925"/>
            <a:ext cx="58341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1200"/>
              </a:spcAft>
              <a:buClr>
                <a:schemeClr val="dk1"/>
              </a:buClr>
              <a:buSzPts val="1100"/>
              <a:buFont typeface="Arial"/>
              <a:buNone/>
            </a:pPr>
            <a:r>
              <a:rPr lang="en" sz="1500"/>
              <a:t>Describes the level of research available supporting the effectiveness of the strategy (all strategy guides meet ESSA Level 3 or higher).</a:t>
            </a:r>
            <a:endParaRPr sz="1500"/>
          </a:p>
        </p:txBody>
      </p:sp>
      <p:sp>
        <p:nvSpPr>
          <p:cNvPr id="646" name="Google Shape;646;g12eb973a694_2_320"/>
          <p:cNvSpPr txBox="1">
            <a:spLocks noGrp="1"/>
          </p:cNvSpPr>
          <p:nvPr>
            <p:ph type="body" idx="1"/>
          </p:nvPr>
        </p:nvSpPr>
        <p:spPr>
          <a:xfrm>
            <a:off x="2899575" y="2406600"/>
            <a:ext cx="5834100" cy="572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1200"/>
              </a:spcAft>
              <a:buClr>
                <a:schemeClr val="dk1"/>
              </a:buClr>
              <a:buSzPts val="1100"/>
              <a:buFont typeface="Arial"/>
              <a:buNone/>
            </a:pPr>
            <a:r>
              <a:rPr lang="en" sz="1500"/>
              <a:t>Contains some guiding questions to help assess whether the strategy is the right fit for the school</a:t>
            </a:r>
            <a:endParaRPr sz="1500"/>
          </a:p>
        </p:txBody>
      </p:sp>
      <p:sp>
        <p:nvSpPr>
          <p:cNvPr id="647" name="Google Shape;647;g12eb973a694_2_320"/>
          <p:cNvSpPr txBox="1">
            <a:spLocks noGrp="1"/>
          </p:cNvSpPr>
          <p:nvPr>
            <p:ph type="body" idx="1"/>
          </p:nvPr>
        </p:nvSpPr>
        <p:spPr>
          <a:xfrm>
            <a:off x="2899575" y="3063275"/>
            <a:ext cx="5834100" cy="572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1200"/>
              </a:spcAft>
              <a:buClr>
                <a:schemeClr val="dk1"/>
              </a:buClr>
              <a:buSzPts val="1100"/>
              <a:buFont typeface="Arial"/>
              <a:buNone/>
            </a:pPr>
            <a:r>
              <a:rPr lang="en" sz="1500"/>
              <a:t>Outlines the Core Components of the strategy, broken down into Elements or Action Steps of greater detail and granularity.</a:t>
            </a:r>
            <a:endParaRPr sz="1500"/>
          </a:p>
        </p:txBody>
      </p:sp>
      <p:sp>
        <p:nvSpPr>
          <p:cNvPr id="648" name="Google Shape;648;g12eb973a694_2_320"/>
          <p:cNvSpPr txBox="1">
            <a:spLocks noGrp="1"/>
          </p:cNvSpPr>
          <p:nvPr>
            <p:ph type="body" idx="1"/>
          </p:nvPr>
        </p:nvSpPr>
        <p:spPr>
          <a:xfrm>
            <a:off x="2899575" y="3719950"/>
            <a:ext cx="5834100" cy="759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600"/>
              <a:buNone/>
            </a:pPr>
            <a:r>
              <a:rPr lang="en" sz="1500"/>
              <a:t>Lists research and implementation sources synthesized in the Strategy Guide.</a:t>
            </a:r>
            <a:endParaRPr sz="1500"/>
          </a:p>
          <a:p>
            <a:pPr marL="0" lvl="0" indent="0" algn="l" rtl="0">
              <a:lnSpc>
                <a:spcPct val="100000"/>
              </a:lnSpc>
              <a:spcBef>
                <a:spcPts val="0"/>
              </a:spcBef>
              <a:spcAft>
                <a:spcPts val="0"/>
              </a:spcAft>
              <a:buSzPts val="1600"/>
              <a:buNone/>
            </a:pPr>
            <a:r>
              <a:rPr lang="en" sz="1200" i="1"/>
              <a:t>*May be titled “Academic Studies Leading to ESSA Rating”</a:t>
            </a:r>
            <a:endParaRPr sz="1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1000"/>
                                        <p:tgtEl>
                                          <p:spTgt spid="640"/>
                                        </p:tgtEl>
                                      </p:cBhvr>
                                    </p:animEffect>
                                  </p:childTnLst>
                                </p:cTn>
                              </p:par>
                              <p:par>
                                <p:cTn id="8" presetID="10" presetClass="entr" presetSubtype="0" fill="hold" nodeType="withEffect">
                                  <p:stCondLst>
                                    <p:cond delay="0"/>
                                  </p:stCondLst>
                                  <p:childTnLst>
                                    <p:set>
                                      <p:cBhvr>
                                        <p:cTn id="9" dur="1" fill="hold">
                                          <p:stCondLst>
                                            <p:cond delay="0"/>
                                          </p:stCondLst>
                                        </p:cTn>
                                        <p:tgtEl>
                                          <p:spTgt spid="638"/>
                                        </p:tgtEl>
                                        <p:attrNameLst>
                                          <p:attrName>style.visibility</p:attrName>
                                        </p:attrNameLst>
                                      </p:cBhvr>
                                      <p:to>
                                        <p:strVal val="visible"/>
                                      </p:to>
                                    </p:set>
                                    <p:animEffect transition="in" filter="fade">
                                      <p:cBhvr>
                                        <p:cTn id="10" dur="1000"/>
                                        <p:tgtEl>
                                          <p:spTgt spid="6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1"/>
                                        </p:tgtEl>
                                        <p:attrNameLst>
                                          <p:attrName>style.visibility</p:attrName>
                                        </p:attrNameLst>
                                      </p:cBhvr>
                                      <p:to>
                                        <p:strVal val="visible"/>
                                      </p:to>
                                    </p:set>
                                    <p:animEffect transition="in" filter="fade">
                                      <p:cBhvr>
                                        <p:cTn id="15" dur="1000"/>
                                        <p:tgtEl>
                                          <p:spTgt spid="641"/>
                                        </p:tgtEl>
                                      </p:cBhvr>
                                    </p:animEffect>
                                  </p:childTnLst>
                                </p:cTn>
                              </p:par>
                              <p:par>
                                <p:cTn id="16" presetID="10" presetClass="entr" presetSubtype="0" fill="hold" nodeType="withEffect">
                                  <p:stCondLst>
                                    <p:cond delay="0"/>
                                  </p:stCondLst>
                                  <p:childTnLst>
                                    <p:set>
                                      <p:cBhvr>
                                        <p:cTn id="17" dur="1" fill="hold">
                                          <p:stCondLst>
                                            <p:cond delay="0"/>
                                          </p:stCondLst>
                                        </p:cTn>
                                        <p:tgtEl>
                                          <p:spTgt spid="645"/>
                                        </p:tgtEl>
                                        <p:attrNameLst>
                                          <p:attrName>style.visibility</p:attrName>
                                        </p:attrNameLst>
                                      </p:cBhvr>
                                      <p:to>
                                        <p:strVal val="visible"/>
                                      </p:to>
                                    </p:set>
                                    <p:animEffect transition="in" filter="fade">
                                      <p:cBhvr>
                                        <p:cTn id="18" dur="1000"/>
                                        <p:tgtEl>
                                          <p:spTgt spid="6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2"/>
                                        </p:tgtEl>
                                        <p:attrNameLst>
                                          <p:attrName>style.visibility</p:attrName>
                                        </p:attrNameLst>
                                      </p:cBhvr>
                                      <p:to>
                                        <p:strVal val="visible"/>
                                      </p:to>
                                    </p:set>
                                    <p:animEffect transition="in" filter="fade">
                                      <p:cBhvr>
                                        <p:cTn id="23" dur="1000"/>
                                        <p:tgtEl>
                                          <p:spTgt spid="642"/>
                                        </p:tgtEl>
                                      </p:cBhvr>
                                    </p:animEffect>
                                  </p:childTnLst>
                                </p:cTn>
                              </p:par>
                              <p:par>
                                <p:cTn id="24" presetID="10" presetClass="entr" presetSubtype="0" fill="hold" nodeType="withEffect">
                                  <p:stCondLst>
                                    <p:cond delay="0"/>
                                  </p:stCondLst>
                                  <p:childTnLst>
                                    <p:set>
                                      <p:cBhvr>
                                        <p:cTn id="25" dur="1" fill="hold">
                                          <p:stCondLst>
                                            <p:cond delay="0"/>
                                          </p:stCondLst>
                                        </p:cTn>
                                        <p:tgtEl>
                                          <p:spTgt spid="646"/>
                                        </p:tgtEl>
                                        <p:attrNameLst>
                                          <p:attrName>style.visibility</p:attrName>
                                        </p:attrNameLst>
                                      </p:cBhvr>
                                      <p:to>
                                        <p:strVal val="visible"/>
                                      </p:to>
                                    </p:set>
                                    <p:animEffect transition="in" filter="fade">
                                      <p:cBhvr>
                                        <p:cTn id="26" dur="1000"/>
                                        <p:tgtEl>
                                          <p:spTgt spid="6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3"/>
                                        </p:tgtEl>
                                        <p:attrNameLst>
                                          <p:attrName>style.visibility</p:attrName>
                                        </p:attrNameLst>
                                      </p:cBhvr>
                                      <p:to>
                                        <p:strVal val="visible"/>
                                      </p:to>
                                    </p:set>
                                    <p:animEffect transition="in" filter="fade">
                                      <p:cBhvr>
                                        <p:cTn id="31" dur="1000"/>
                                        <p:tgtEl>
                                          <p:spTgt spid="643"/>
                                        </p:tgtEl>
                                      </p:cBhvr>
                                    </p:animEffect>
                                  </p:childTnLst>
                                </p:cTn>
                              </p:par>
                              <p:par>
                                <p:cTn id="32" presetID="10" presetClass="entr" presetSubtype="0" fill="hold" nodeType="withEffect">
                                  <p:stCondLst>
                                    <p:cond delay="0"/>
                                  </p:stCondLst>
                                  <p:childTnLst>
                                    <p:set>
                                      <p:cBhvr>
                                        <p:cTn id="33" dur="1" fill="hold">
                                          <p:stCondLst>
                                            <p:cond delay="0"/>
                                          </p:stCondLst>
                                        </p:cTn>
                                        <p:tgtEl>
                                          <p:spTgt spid="647"/>
                                        </p:tgtEl>
                                        <p:attrNameLst>
                                          <p:attrName>style.visibility</p:attrName>
                                        </p:attrNameLst>
                                      </p:cBhvr>
                                      <p:to>
                                        <p:strVal val="visible"/>
                                      </p:to>
                                    </p:set>
                                    <p:animEffect transition="in" filter="fade">
                                      <p:cBhvr>
                                        <p:cTn id="34" dur="1000"/>
                                        <p:tgtEl>
                                          <p:spTgt spid="6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44"/>
                                        </p:tgtEl>
                                        <p:attrNameLst>
                                          <p:attrName>style.visibility</p:attrName>
                                        </p:attrNameLst>
                                      </p:cBhvr>
                                      <p:to>
                                        <p:strVal val="visible"/>
                                      </p:to>
                                    </p:set>
                                    <p:animEffect transition="in" filter="fade">
                                      <p:cBhvr>
                                        <p:cTn id="39" dur="1000"/>
                                        <p:tgtEl>
                                          <p:spTgt spid="644"/>
                                        </p:tgtEl>
                                      </p:cBhvr>
                                    </p:animEffect>
                                  </p:childTnLst>
                                </p:cTn>
                              </p:par>
                              <p:par>
                                <p:cTn id="40" presetID="10" presetClass="entr" presetSubtype="0" fill="hold" nodeType="withEffect">
                                  <p:stCondLst>
                                    <p:cond delay="0"/>
                                  </p:stCondLst>
                                  <p:childTnLst>
                                    <p:set>
                                      <p:cBhvr>
                                        <p:cTn id="41" dur="1" fill="hold">
                                          <p:stCondLst>
                                            <p:cond delay="0"/>
                                          </p:stCondLst>
                                        </p:cTn>
                                        <p:tgtEl>
                                          <p:spTgt spid="648"/>
                                        </p:tgtEl>
                                        <p:attrNameLst>
                                          <p:attrName>style.visibility</p:attrName>
                                        </p:attrNameLst>
                                      </p:cBhvr>
                                      <p:to>
                                        <p:strVal val="visible"/>
                                      </p:to>
                                    </p:set>
                                    <p:animEffect transition="in" filter="fade">
                                      <p:cBhvr>
                                        <p:cTn id="42" dur="1000"/>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g12eb973a694_2_3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468263" y="889025"/>
            <a:ext cx="3693875" cy="4282849"/>
          </a:xfrm>
          <a:prstGeom prst="rect">
            <a:avLst/>
          </a:prstGeom>
          <a:noFill/>
          <a:ln>
            <a:noFill/>
          </a:ln>
        </p:spPr>
      </p:pic>
      <p:sp>
        <p:nvSpPr>
          <p:cNvPr id="654" name="Google Shape;654;g12eb973a694_2_335"/>
          <p:cNvSpPr txBox="1">
            <a:spLocks noGrp="1"/>
          </p:cNvSpPr>
          <p:nvPr>
            <p:ph type="body" idx="1"/>
          </p:nvPr>
        </p:nvSpPr>
        <p:spPr>
          <a:xfrm>
            <a:off x="457200" y="1143000"/>
            <a:ext cx="46488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r>
              <a:rPr lang="en"/>
              <a:t>Access the strategy guides here: </a:t>
            </a:r>
            <a:r>
              <a:rPr lang="en" u="sng">
                <a:solidFill>
                  <a:schemeClr val="hlink"/>
                </a:solidFill>
                <a:hlinkClick r:id="rId4"/>
              </a:rPr>
              <a:t>https://www.cde.state.co.us/uip/strategyguides</a:t>
            </a:r>
            <a:r>
              <a:rPr lang="en"/>
              <a:t>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r>
              <a:rPr lang="en"/>
              <a:t>Or, from the CDE main page (</a:t>
            </a:r>
            <a:r>
              <a:rPr lang="en" u="sng">
                <a:solidFill>
                  <a:schemeClr val="hlink"/>
                </a:solidFill>
                <a:hlinkClick r:id="rId5"/>
              </a:rPr>
              <a:t>www.cde.state.co.us</a:t>
            </a:r>
            <a:r>
              <a:rPr lang="en"/>
              <a:t>), search for “Strategy Guides.”</a:t>
            </a:r>
            <a:endParaRPr/>
          </a:p>
        </p:txBody>
      </p:sp>
      <p:sp>
        <p:nvSpPr>
          <p:cNvPr id="655" name="Google Shape;655;g12eb973a694_2_335"/>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15</a:t>
            </a:fld>
            <a:endParaRPr/>
          </a:p>
        </p:txBody>
      </p:sp>
      <p:sp>
        <p:nvSpPr>
          <p:cNvPr id="656" name="Google Shape;656;g12eb973a694_2_3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Where to find the Strategy Guides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12eb973a694_2_3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Available Strategy Guides</a:t>
            </a:r>
            <a:endParaRPr/>
          </a:p>
        </p:txBody>
      </p:sp>
      <p:sp>
        <p:nvSpPr>
          <p:cNvPr id="662" name="Google Shape;662;g12eb973a694_2_342"/>
          <p:cNvSpPr txBox="1">
            <a:spLocks noGrp="1"/>
          </p:cNvSpPr>
          <p:nvPr>
            <p:ph type="body" idx="1"/>
          </p:nvPr>
        </p:nvSpPr>
        <p:spPr>
          <a:xfrm>
            <a:off x="457200" y="1143000"/>
            <a:ext cx="33393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600"/>
              <a:buNone/>
            </a:pPr>
            <a:r>
              <a:rPr lang="en"/>
              <a:t>The Strategy Guides are currently available are listed here:</a:t>
            </a:r>
            <a:endParaRPr/>
          </a:p>
          <a:p>
            <a:pPr marL="0" lvl="0" indent="0" algn="l" rtl="0">
              <a:lnSpc>
                <a:spcPct val="115000"/>
              </a:lnSpc>
              <a:spcBef>
                <a:spcPts val="1200"/>
              </a:spcBef>
              <a:spcAft>
                <a:spcPts val="0"/>
              </a:spcAft>
              <a:buSzPts val="1600"/>
              <a:buNone/>
            </a:pPr>
            <a:endParaRPr/>
          </a:p>
          <a:p>
            <a:pPr marL="0" lvl="0" indent="0" algn="l" rtl="0">
              <a:lnSpc>
                <a:spcPct val="115000"/>
              </a:lnSpc>
              <a:spcBef>
                <a:spcPts val="1200"/>
              </a:spcBef>
              <a:spcAft>
                <a:spcPts val="0"/>
              </a:spcAft>
              <a:buSzPts val="1600"/>
              <a:buNone/>
            </a:pPr>
            <a:endParaRPr/>
          </a:p>
          <a:p>
            <a:pPr marL="0" lvl="0" indent="0" algn="l" rtl="0">
              <a:lnSpc>
                <a:spcPct val="115000"/>
              </a:lnSpc>
              <a:spcBef>
                <a:spcPts val="1200"/>
              </a:spcBef>
              <a:spcAft>
                <a:spcPts val="1200"/>
              </a:spcAft>
              <a:buSzPts val="1600"/>
              <a:buNone/>
            </a:pPr>
            <a:br>
              <a:rPr lang="en"/>
            </a:br>
            <a:r>
              <a:rPr lang="en"/>
              <a:t>We add guides to this list on an ongoing basis, so check back later if what you want isn’t listed.</a:t>
            </a:r>
            <a:endParaRPr/>
          </a:p>
        </p:txBody>
      </p:sp>
      <p:sp>
        <p:nvSpPr>
          <p:cNvPr id="663" name="Google Shape;663;g12eb973a694_2_34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16</a:t>
            </a:fld>
            <a:endParaRPr/>
          </a:p>
        </p:txBody>
      </p:sp>
      <p:sp>
        <p:nvSpPr>
          <p:cNvPr id="664" name="Google Shape;664;g12eb973a694_2_342"/>
          <p:cNvSpPr txBox="1">
            <a:spLocks noGrp="1"/>
          </p:cNvSpPr>
          <p:nvPr>
            <p:ph type="body" idx="1"/>
          </p:nvPr>
        </p:nvSpPr>
        <p:spPr>
          <a:xfrm>
            <a:off x="4029300" y="1143000"/>
            <a:ext cx="4704300" cy="3191700"/>
          </a:xfrm>
          <a:prstGeom prst="rect">
            <a:avLst/>
          </a:prstGeom>
          <a:noFill/>
          <a:ln>
            <a:noFill/>
          </a:ln>
        </p:spPr>
        <p:txBody>
          <a:bodyPr spcFirstLastPara="1" wrap="square" lIns="0" tIns="0" rIns="0" bIns="0" anchor="t" anchorCtr="0">
            <a:normAutofit/>
          </a:bodyPr>
          <a:lstStyle/>
          <a:p>
            <a:pPr marL="457200" lvl="0" indent="-317500" algn="l" rtl="0">
              <a:lnSpc>
                <a:spcPct val="100000"/>
              </a:lnSpc>
              <a:spcBef>
                <a:spcPts val="0"/>
              </a:spcBef>
              <a:spcAft>
                <a:spcPts val="0"/>
              </a:spcAft>
              <a:buSzPts val="1400"/>
              <a:buChar char="●"/>
            </a:pPr>
            <a:r>
              <a:rPr lang="en" sz="1600"/>
              <a:t>Attendance</a:t>
            </a:r>
            <a:endParaRPr sz="1600"/>
          </a:p>
          <a:p>
            <a:pPr marL="457200" lvl="0" indent="-317500" algn="l" rtl="0">
              <a:lnSpc>
                <a:spcPct val="100000"/>
              </a:lnSpc>
              <a:spcBef>
                <a:spcPts val="0"/>
              </a:spcBef>
              <a:spcAft>
                <a:spcPts val="0"/>
              </a:spcAft>
              <a:buSzPts val="1400"/>
              <a:buChar char="●"/>
            </a:pPr>
            <a:r>
              <a:rPr lang="en" sz="1600"/>
              <a:t>Coaching</a:t>
            </a:r>
            <a:endParaRPr sz="1600"/>
          </a:p>
          <a:p>
            <a:pPr marL="457200" lvl="0" indent="-317500" algn="l" rtl="0">
              <a:lnSpc>
                <a:spcPct val="100000"/>
              </a:lnSpc>
              <a:spcBef>
                <a:spcPts val="0"/>
              </a:spcBef>
              <a:spcAft>
                <a:spcPts val="0"/>
              </a:spcAft>
              <a:buSzPts val="1400"/>
              <a:buChar char="●"/>
            </a:pPr>
            <a:r>
              <a:rPr lang="en" sz="1600"/>
              <a:t>Common Mission &amp; Vision</a:t>
            </a:r>
            <a:endParaRPr sz="1600"/>
          </a:p>
          <a:p>
            <a:pPr marL="457200" lvl="0" indent="-330200" algn="l" rtl="0">
              <a:lnSpc>
                <a:spcPct val="100000"/>
              </a:lnSpc>
              <a:spcBef>
                <a:spcPts val="0"/>
              </a:spcBef>
              <a:spcAft>
                <a:spcPts val="0"/>
              </a:spcAft>
              <a:buSzPts val="1600"/>
              <a:buChar char="●"/>
            </a:pPr>
            <a:r>
              <a:rPr lang="en" sz="1600"/>
              <a:t>Data-Driven Instruction</a:t>
            </a:r>
            <a:endParaRPr sz="1600"/>
          </a:p>
          <a:p>
            <a:pPr marL="457200" lvl="0" indent="-330200" algn="l" rtl="0">
              <a:lnSpc>
                <a:spcPct val="100000"/>
              </a:lnSpc>
              <a:spcBef>
                <a:spcPts val="0"/>
              </a:spcBef>
              <a:spcAft>
                <a:spcPts val="0"/>
              </a:spcAft>
              <a:buSzPts val="1600"/>
              <a:buChar char="●"/>
            </a:pPr>
            <a:r>
              <a:rPr lang="en" sz="1600"/>
              <a:t>Family-School-Community Partnerships</a:t>
            </a:r>
            <a:endParaRPr sz="1600"/>
          </a:p>
          <a:p>
            <a:pPr marL="457200" lvl="0" indent="-330200" algn="l" rtl="0">
              <a:lnSpc>
                <a:spcPct val="100000"/>
              </a:lnSpc>
              <a:spcBef>
                <a:spcPts val="0"/>
              </a:spcBef>
              <a:spcAft>
                <a:spcPts val="0"/>
              </a:spcAft>
              <a:buSzPts val="1600"/>
              <a:buChar char="●"/>
            </a:pPr>
            <a:r>
              <a:rPr lang="en" sz="1600"/>
              <a:t>High Dosage Tutoring</a:t>
            </a:r>
            <a:endParaRPr sz="1600"/>
          </a:p>
          <a:p>
            <a:pPr marL="457200" lvl="0" indent="-330200" algn="l" rtl="0">
              <a:lnSpc>
                <a:spcPct val="100000"/>
              </a:lnSpc>
              <a:spcBef>
                <a:spcPts val="0"/>
              </a:spcBef>
              <a:spcAft>
                <a:spcPts val="0"/>
              </a:spcAft>
              <a:buSzPts val="1600"/>
              <a:buChar char="●"/>
            </a:pPr>
            <a:r>
              <a:rPr lang="en" sz="1600"/>
              <a:t>Learning Loss Recovery</a:t>
            </a:r>
            <a:endParaRPr sz="1600"/>
          </a:p>
          <a:p>
            <a:pPr marL="457200" lvl="0" indent="-330200" algn="l" rtl="0">
              <a:lnSpc>
                <a:spcPct val="100000"/>
              </a:lnSpc>
              <a:spcBef>
                <a:spcPts val="0"/>
              </a:spcBef>
              <a:spcAft>
                <a:spcPts val="0"/>
              </a:spcAft>
              <a:buSzPts val="1600"/>
              <a:buChar char="●"/>
            </a:pPr>
            <a:r>
              <a:rPr lang="en" sz="1600"/>
              <a:t>Multi-Tiered System of Supports</a:t>
            </a:r>
            <a:endParaRPr sz="1600"/>
          </a:p>
          <a:p>
            <a:pPr marL="457200" lvl="0" indent="-330200" algn="l" rtl="0">
              <a:lnSpc>
                <a:spcPct val="100000"/>
              </a:lnSpc>
              <a:spcBef>
                <a:spcPts val="0"/>
              </a:spcBef>
              <a:spcAft>
                <a:spcPts val="0"/>
              </a:spcAft>
              <a:buSzPts val="1600"/>
              <a:buChar char="●"/>
            </a:pPr>
            <a:r>
              <a:rPr lang="en" sz="1600"/>
              <a:t>Positive Behavioral Interventions and Supports</a:t>
            </a:r>
            <a:endParaRPr sz="1600"/>
          </a:p>
          <a:p>
            <a:pPr marL="457200" lvl="0" indent="-330200" algn="l" rtl="0">
              <a:lnSpc>
                <a:spcPct val="100000"/>
              </a:lnSpc>
              <a:spcBef>
                <a:spcPts val="0"/>
              </a:spcBef>
              <a:spcAft>
                <a:spcPts val="0"/>
              </a:spcAft>
              <a:buSzPts val="1600"/>
              <a:buChar char="●"/>
            </a:pPr>
            <a:r>
              <a:rPr lang="en" sz="1600"/>
              <a:t>Professional Learning Communities</a:t>
            </a:r>
            <a:endParaRPr sz="1600"/>
          </a:p>
          <a:p>
            <a:pPr marL="457200" lvl="0" indent="-330200" algn="l" rtl="0">
              <a:lnSpc>
                <a:spcPct val="100000"/>
              </a:lnSpc>
              <a:spcBef>
                <a:spcPts val="0"/>
              </a:spcBef>
              <a:spcAft>
                <a:spcPts val="0"/>
              </a:spcAft>
              <a:buSzPts val="1600"/>
              <a:buChar char="●"/>
            </a:pPr>
            <a:r>
              <a:rPr lang="en" sz="1600"/>
              <a:t>Summer School</a:t>
            </a:r>
            <a:endParaRPr sz="1600"/>
          </a:p>
          <a:p>
            <a:pPr marL="457200" lvl="0" indent="-330200" algn="l" rtl="0">
              <a:lnSpc>
                <a:spcPct val="100000"/>
              </a:lnSpc>
              <a:spcBef>
                <a:spcPts val="0"/>
              </a:spcBef>
              <a:spcAft>
                <a:spcPts val="0"/>
              </a:spcAft>
              <a:buSzPts val="1600"/>
              <a:buChar char="●"/>
            </a:pPr>
            <a:r>
              <a:rPr lang="en" sz="1600"/>
              <a:t>Supporting ELs in GenEd</a:t>
            </a:r>
            <a:endParaRPr sz="1600"/>
          </a:p>
          <a:p>
            <a:pPr marL="457200" lvl="0" indent="-330200" algn="l" rtl="0">
              <a:lnSpc>
                <a:spcPct val="100000"/>
              </a:lnSpc>
              <a:spcBef>
                <a:spcPts val="0"/>
              </a:spcBef>
              <a:spcAft>
                <a:spcPts val="0"/>
              </a:spcAft>
              <a:buSzPts val="1600"/>
              <a:buChar char="●"/>
            </a:pPr>
            <a:r>
              <a:rPr lang="en" sz="1600"/>
              <a:t>Trauma-Informed Education</a:t>
            </a:r>
            <a:endParaRPr sz="1600"/>
          </a:p>
        </p:txBody>
      </p:sp>
      <p:sp>
        <p:nvSpPr>
          <p:cNvPr id="665" name="Google Shape;665;g12eb973a694_2_342">
            <a:extLst>
              <a:ext uri="{C183D7F6-B498-43B3-948B-1728B52AA6E4}">
                <adec:decorative xmlns:adec="http://schemas.microsoft.com/office/drawing/2017/decorative" val="1"/>
              </a:ext>
            </a:extLst>
          </p:cNvPr>
          <p:cNvSpPr/>
          <p:nvPr/>
        </p:nvSpPr>
        <p:spPr>
          <a:xfrm>
            <a:off x="1287225" y="1832325"/>
            <a:ext cx="2334900" cy="623100"/>
          </a:xfrm>
          <a:prstGeom prst="rightArrow">
            <a:avLst>
              <a:gd name="adj1" fmla="val 50000"/>
              <a:gd name="adj2" fmla="val 50000"/>
            </a:avLst>
          </a:prstGeom>
          <a:solidFill>
            <a:srgbClr val="FFF2CC"/>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12eb973a694_2_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17</a:t>
            </a:fld>
            <a:endParaRPr/>
          </a:p>
        </p:txBody>
      </p:sp>
      <p:sp>
        <p:nvSpPr>
          <p:cNvPr id="671" name="Google Shape;671;g12eb973a694_2_35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How can Strategy Guides be used in improvement planning?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12eb973a694_2_35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18</a:t>
            </a:fld>
            <a:endParaRPr/>
          </a:p>
        </p:txBody>
      </p:sp>
      <p:sp>
        <p:nvSpPr>
          <p:cNvPr id="677" name="Google Shape;677;g12eb973a694_2_35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The role of strategies in Improvement Planning</a:t>
            </a:r>
            <a:endParaRPr/>
          </a:p>
        </p:txBody>
      </p:sp>
      <p:grpSp>
        <p:nvGrpSpPr>
          <p:cNvPr id="678" name="Google Shape;678;g12eb973a694_2_355" descr="UIP Flow-Map."/>
          <p:cNvGrpSpPr/>
          <p:nvPr/>
        </p:nvGrpSpPr>
        <p:grpSpPr>
          <a:xfrm>
            <a:off x="1820931" y="1034271"/>
            <a:ext cx="6912748" cy="3415268"/>
            <a:chOff x="1187306" y="1040534"/>
            <a:chExt cx="6912748" cy="3415268"/>
          </a:xfrm>
        </p:grpSpPr>
        <p:grpSp>
          <p:nvGrpSpPr>
            <p:cNvPr id="679" name="Google Shape;679;g12eb973a694_2_355"/>
            <p:cNvGrpSpPr/>
            <p:nvPr/>
          </p:nvGrpSpPr>
          <p:grpSpPr>
            <a:xfrm>
              <a:off x="1187306" y="1801044"/>
              <a:ext cx="6743700" cy="685847"/>
              <a:chOff x="-76200" y="1824095"/>
              <a:chExt cx="8991600" cy="1219500"/>
            </a:xfrm>
          </p:grpSpPr>
          <p:sp>
            <p:nvSpPr>
              <p:cNvPr id="680" name="Google Shape;680;g12eb973a694_2_355"/>
              <p:cNvSpPr/>
              <p:nvPr/>
            </p:nvSpPr>
            <p:spPr>
              <a:xfrm>
                <a:off x="-76200" y="1824095"/>
                <a:ext cx="8991600" cy="1219500"/>
              </a:xfrm>
              <a:prstGeom prst="roundRect">
                <a:avLst>
                  <a:gd name="adj" fmla="val 16667"/>
                </a:avLst>
              </a:prstGeom>
              <a:solidFill>
                <a:srgbClr val="D1E7F5"/>
              </a:solidFill>
              <a:ln w="10000" cap="flat" cmpd="sng">
                <a:solidFill>
                  <a:srgbClr val="5B9BD5"/>
                </a:solidFill>
                <a:prstDash val="solid"/>
                <a:round/>
                <a:headEnd type="none" w="sm" len="sm"/>
                <a:tailEnd type="none" w="sm" len="sm"/>
              </a:ln>
            </p:spPr>
            <p:txBody>
              <a:bodyPr spcFirstLastPara="1" wrap="square" lIns="51425" tIns="25700" rIns="51425" bIns="25700" anchor="t" anchorCtr="0">
                <a:noAutofit/>
              </a:bodyPr>
              <a:lstStyle/>
              <a:p>
                <a:pPr marL="192881" marR="0" lvl="0" indent="-112870" algn="l" rtl="0">
                  <a:lnSpc>
                    <a:spcPct val="100000"/>
                  </a:lnSpc>
                  <a:spcBef>
                    <a:spcPts val="0"/>
                  </a:spcBef>
                  <a:spcAft>
                    <a:spcPts val="0"/>
                  </a:spcAft>
                  <a:buClr>
                    <a:srgbClr val="000000"/>
                  </a:buClr>
                  <a:buSzPts val="1575"/>
                  <a:buFont typeface="Arial"/>
                  <a:buNone/>
                </a:pPr>
                <a:endParaRPr sz="1575" b="0" i="0" u="none" strike="noStrike" cap="none">
                  <a:solidFill>
                    <a:srgbClr val="8DC63F"/>
                  </a:solidFill>
                  <a:latin typeface="Calibri"/>
                  <a:ea typeface="Calibri"/>
                  <a:cs typeface="Calibri"/>
                  <a:sym typeface="Calibri"/>
                </a:endParaRPr>
              </a:p>
            </p:txBody>
          </p:sp>
          <p:sp>
            <p:nvSpPr>
              <p:cNvPr id="681" name="Google Shape;681;g12eb973a694_2_355"/>
              <p:cNvSpPr txBox="1"/>
              <p:nvPr/>
            </p:nvSpPr>
            <p:spPr>
              <a:xfrm>
                <a:off x="-76200" y="2057212"/>
                <a:ext cx="1066800" cy="832200"/>
              </a:xfrm>
              <a:prstGeom prst="rect">
                <a:avLst/>
              </a:prstGeom>
              <a:no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Data</a:t>
                </a:r>
                <a:endParaRPr sz="788"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Analysis</a:t>
                </a:r>
                <a:endParaRPr sz="788" b="1" i="0" u="none" strike="noStrike" cap="none">
                  <a:solidFill>
                    <a:srgbClr val="5C6670"/>
                  </a:solidFill>
                  <a:latin typeface="Calibri"/>
                  <a:ea typeface="Calibri"/>
                  <a:cs typeface="Calibri"/>
                  <a:sym typeface="Calibri"/>
                </a:endParaRPr>
              </a:p>
            </p:txBody>
          </p:sp>
        </p:grpSp>
        <p:sp>
          <p:nvSpPr>
            <p:cNvPr id="682" name="Google Shape;682;g12eb973a694_2_355"/>
            <p:cNvSpPr/>
            <p:nvPr/>
          </p:nvSpPr>
          <p:spPr>
            <a:xfrm>
              <a:off x="6445104" y="1415302"/>
              <a:ext cx="1483500" cy="3040500"/>
            </a:xfrm>
            <a:prstGeom prst="roundRect">
              <a:avLst>
                <a:gd name="adj" fmla="val 16667"/>
              </a:avLst>
            </a:prstGeom>
            <a:solidFill>
              <a:srgbClr val="FFE8B5">
                <a:alpha val="24705"/>
              </a:srgbClr>
            </a:solidFill>
            <a:ln w="10000" cap="flat" cmpd="sng">
              <a:solidFill>
                <a:srgbClr val="ED7D31"/>
              </a:solidFill>
              <a:prstDash val="solid"/>
              <a:round/>
              <a:headEnd type="none" w="sm" len="sm"/>
              <a:tailEnd type="none" w="sm" len="sm"/>
            </a:ln>
          </p:spPr>
          <p:txBody>
            <a:bodyPr spcFirstLastPara="1" wrap="square" lIns="51425" tIns="25700" rIns="51425" bIns="25700" anchor="t" anchorCtr="0">
              <a:noAutofit/>
            </a:bodyPr>
            <a:lstStyle/>
            <a:p>
              <a:pPr marL="192881" marR="0" lvl="0" indent="-112870" algn="l" rtl="0">
                <a:lnSpc>
                  <a:spcPct val="100000"/>
                </a:lnSpc>
                <a:spcBef>
                  <a:spcPts val="0"/>
                </a:spcBef>
                <a:spcAft>
                  <a:spcPts val="0"/>
                </a:spcAft>
                <a:buClr>
                  <a:srgbClr val="000000"/>
                </a:buClr>
                <a:buSzPts val="1575"/>
                <a:buFont typeface="Arial"/>
                <a:buNone/>
              </a:pPr>
              <a:endParaRPr sz="1575" b="0" i="0" u="none" strike="noStrike" cap="none">
                <a:solidFill>
                  <a:srgbClr val="FFFFFF"/>
                </a:solidFill>
                <a:latin typeface="Calibri"/>
                <a:ea typeface="Calibri"/>
                <a:cs typeface="Calibri"/>
                <a:sym typeface="Calibri"/>
              </a:endParaRPr>
            </a:p>
          </p:txBody>
        </p:sp>
        <p:grpSp>
          <p:nvGrpSpPr>
            <p:cNvPr id="683" name="Google Shape;683;g12eb973a694_2_355"/>
            <p:cNvGrpSpPr/>
            <p:nvPr/>
          </p:nvGrpSpPr>
          <p:grpSpPr>
            <a:xfrm>
              <a:off x="4844892" y="1415331"/>
              <a:ext cx="1543020" cy="3040377"/>
              <a:chOff x="4114800" y="1552154"/>
              <a:chExt cx="2133600" cy="4550100"/>
            </a:xfrm>
          </p:grpSpPr>
          <p:sp>
            <p:nvSpPr>
              <p:cNvPr id="684" name="Google Shape;684;g12eb973a694_2_355"/>
              <p:cNvSpPr/>
              <p:nvPr/>
            </p:nvSpPr>
            <p:spPr>
              <a:xfrm>
                <a:off x="4114800" y="1552154"/>
                <a:ext cx="2133600" cy="4550100"/>
              </a:xfrm>
              <a:prstGeom prst="roundRect">
                <a:avLst>
                  <a:gd name="adj" fmla="val 16667"/>
                </a:avLst>
              </a:prstGeom>
              <a:solidFill>
                <a:srgbClr val="B9DC8A">
                  <a:alpha val="24705"/>
                </a:srgbClr>
              </a:solidFill>
              <a:ln w="10000" cap="flat" cmpd="sng">
                <a:solidFill>
                  <a:srgbClr val="A5A5A5"/>
                </a:solidFill>
                <a:prstDash val="solid"/>
                <a:round/>
                <a:headEnd type="none" w="sm" len="sm"/>
                <a:tailEnd type="none" w="sm" len="sm"/>
              </a:ln>
            </p:spPr>
            <p:txBody>
              <a:bodyPr spcFirstLastPara="1" wrap="square" lIns="51425" tIns="25700" rIns="51425" bIns="25700" anchor="t" anchorCtr="0">
                <a:noAutofit/>
              </a:bodyPr>
              <a:lstStyle/>
              <a:p>
                <a:pPr marL="192881" marR="0" lvl="0" indent="-112870" algn="l" rtl="0">
                  <a:lnSpc>
                    <a:spcPct val="100000"/>
                  </a:lnSpc>
                  <a:spcBef>
                    <a:spcPts val="0"/>
                  </a:spcBef>
                  <a:spcAft>
                    <a:spcPts val="0"/>
                  </a:spcAft>
                  <a:buClr>
                    <a:srgbClr val="000000"/>
                  </a:buClr>
                  <a:buSzPts val="1575"/>
                  <a:buFont typeface="Arial"/>
                  <a:buNone/>
                </a:pPr>
                <a:endParaRPr sz="1575" b="0" i="0" u="none" strike="noStrike" cap="none">
                  <a:solidFill>
                    <a:srgbClr val="FFFFFF"/>
                  </a:solidFill>
                  <a:latin typeface="Calibri"/>
                  <a:ea typeface="Calibri"/>
                  <a:cs typeface="Calibri"/>
                  <a:sym typeface="Calibri"/>
                </a:endParaRPr>
              </a:p>
            </p:txBody>
          </p:sp>
          <p:sp>
            <p:nvSpPr>
              <p:cNvPr id="685" name="Google Shape;685;g12eb973a694_2_355"/>
              <p:cNvSpPr txBox="1"/>
              <p:nvPr/>
            </p:nvSpPr>
            <p:spPr>
              <a:xfrm>
                <a:off x="4495800" y="1624335"/>
                <a:ext cx="1447800" cy="568800"/>
              </a:xfrm>
              <a:prstGeom prst="rect">
                <a:avLst/>
              </a:prstGeom>
              <a:noFill/>
              <a:ln>
                <a:noFill/>
              </a:ln>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Target </a:t>
                </a:r>
                <a:endParaRPr sz="788"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Setting</a:t>
                </a:r>
                <a:endParaRPr sz="900" b="1" i="0" u="none" strike="noStrike" cap="none">
                  <a:solidFill>
                    <a:srgbClr val="5C6670"/>
                  </a:solidFill>
                  <a:latin typeface="Verdana"/>
                  <a:ea typeface="Verdana"/>
                  <a:cs typeface="Verdana"/>
                  <a:sym typeface="Verdana"/>
                </a:endParaRPr>
              </a:p>
            </p:txBody>
          </p:sp>
        </p:grpSp>
        <p:grpSp>
          <p:nvGrpSpPr>
            <p:cNvPr id="686" name="Google Shape;686;g12eb973a694_2_355"/>
            <p:cNvGrpSpPr/>
            <p:nvPr/>
          </p:nvGrpSpPr>
          <p:grpSpPr>
            <a:xfrm>
              <a:off x="3644994" y="3747712"/>
              <a:ext cx="4286006" cy="640240"/>
              <a:chOff x="3198980" y="4171330"/>
              <a:chExt cx="5796600" cy="1419600"/>
            </a:xfrm>
          </p:grpSpPr>
          <p:sp>
            <p:nvSpPr>
              <p:cNvPr id="687" name="Google Shape;687;g12eb973a694_2_355"/>
              <p:cNvSpPr/>
              <p:nvPr/>
            </p:nvSpPr>
            <p:spPr>
              <a:xfrm>
                <a:off x="3198980" y="4171330"/>
                <a:ext cx="5796600" cy="1419600"/>
              </a:xfrm>
              <a:prstGeom prst="roundRect">
                <a:avLst>
                  <a:gd name="adj" fmla="val 16667"/>
                </a:avLst>
              </a:prstGeom>
              <a:solidFill>
                <a:srgbClr val="85B7B9">
                  <a:alpha val="24705"/>
                </a:srgbClr>
              </a:solidFill>
              <a:ln w="10000" cap="flat" cmpd="sng">
                <a:solidFill>
                  <a:srgbClr val="345A5B"/>
                </a:solidFill>
                <a:prstDash val="solid"/>
                <a:round/>
                <a:headEnd type="none" w="sm" len="sm"/>
                <a:tailEnd type="none" w="sm" len="sm"/>
              </a:ln>
            </p:spPr>
            <p:txBody>
              <a:bodyPr spcFirstLastPara="1" wrap="square" lIns="51425" tIns="25700" rIns="51425" bIns="25700" anchor="t" anchorCtr="0">
                <a:noAutofit/>
              </a:bodyPr>
              <a:lstStyle/>
              <a:p>
                <a:pPr marL="192881" marR="0" lvl="0" indent="-112870" algn="l" rtl="0">
                  <a:lnSpc>
                    <a:spcPct val="100000"/>
                  </a:lnSpc>
                  <a:spcBef>
                    <a:spcPts val="0"/>
                  </a:spcBef>
                  <a:spcAft>
                    <a:spcPts val="0"/>
                  </a:spcAft>
                  <a:buClr>
                    <a:srgbClr val="000000"/>
                  </a:buClr>
                  <a:buSzPts val="1575"/>
                  <a:buFont typeface="Arial"/>
                  <a:buNone/>
                </a:pPr>
                <a:endParaRPr sz="1575" b="0" i="0" u="none" strike="noStrike" cap="none">
                  <a:solidFill>
                    <a:srgbClr val="5C6670"/>
                  </a:solidFill>
                  <a:latin typeface="Calibri"/>
                  <a:ea typeface="Calibri"/>
                  <a:cs typeface="Calibri"/>
                  <a:sym typeface="Calibri"/>
                </a:endParaRPr>
              </a:p>
            </p:txBody>
          </p:sp>
          <p:sp>
            <p:nvSpPr>
              <p:cNvPr id="688" name="Google Shape;688;g12eb973a694_2_355"/>
              <p:cNvSpPr txBox="1"/>
              <p:nvPr/>
            </p:nvSpPr>
            <p:spPr>
              <a:xfrm>
                <a:off x="3280454" y="4333461"/>
                <a:ext cx="1464300" cy="1038000"/>
              </a:xfrm>
              <a:prstGeom prst="rect">
                <a:avLst/>
              </a:prstGeom>
              <a:no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Progress Monitoring</a:t>
                </a:r>
                <a:endParaRPr sz="788" b="0" i="0" u="none" strike="noStrike" cap="none">
                  <a:solidFill>
                    <a:srgbClr val="000000"/>
                  </a:solidFill>
                  <a:latin typeface="Calibri"/>
                  <a:ea typeface="Calibri"/>
                  <a:cs typeface="Calibri"/>
                  <a:sym typeface="Calibri"/>
                </a:endParaRPr>
              </a:p>
            </p:txBody>
          </p:sp>
        </p:grpSp>
        <p:sp>
          <p:nvSpPr>
            <p:cNvPr id="689" name="Google Shape;689;g12eb973a694_2_355"/>
            <p:cNvSpPr txBox="1"/>
            <p:nvPr/>
          </p:nvSpPr>
          <p:spPr>
            <a:xfrm>
              <a:off x="3416154" y="1929661"/>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Describe Notable </a:t>
              </a:r>
              <a:br>
                <a:rPr lang="en" sz="900" b="0" i="0" u="none" strike="noStrike" cap="none">
                  <a:solidFill>
                    <a:srgbClr val="FFFFFF"/>
                  </a:solidFill>
                  <a:latin typeface="Verdana"/>
                  <a:ea typeface="Verdana"/>
                  <a:cs typeface="Verdana"/>
                  <a:sym typeface="Verdana"/>
                </a:rPr>
              </a:br>
              <a:r>
                <a:rPr lang="en" sz="900" b="0" i="0" u="none" strike="noStrike" cap="none">
                  <a:solidFill>
                    <a:srgbClr val="FFFFFF"/>
                  </a:solidFill>
                  <a:latin typeface="Verdana"/>
                  <a:ea typeface="Verdana"/>
                  <a:cs typeface="Verdana"/>
                  <a:sym typeface="Verdana"/>
                </a:rPr>
                <a:t>Trends</a:t>
              </a:r>
              <a:endParaRPr sz="788" b="0" i="0" u="none" strike="noStrike" cap="none">
                <a:solidFill>
                  <a:srgbClr val="000000"/>
                </a:solidFill>
                <a:latin typeface="Calibri"/>
                <a:ea typeface="Calibri"/>
                <a:cs typeface="Calibri"/>
                <a:sym typeface="Calibri"/>
              </a:endParaRPr>
            </a:p>
          </p:txBody>
        </p:sp>
        <p:sp>
          <p:nvSpPr>
            <p:cNvPr id="690" name="Google Shape;690;g12eb973a694_2_355"/>
            <p:cNvSpPr txBox="1"/>
            <p:nvPr/>
          </p:nvSpPr>
          <p:spPr>
            <a:xfrm>
              <a:off x="4959204" y="1929661"/>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Prioritize Performance Challenges</a:t>
              </a:r>
              <a:endParaRPr sz="788" b="0" i="0" u="none" strike="noStrike" cap="none">
                <a:solidFill>
                  <a:srgbClr val="000000"/>
                </a:solidFill>
                <a:latin typeface="Calibri"/>
                <a:ea typeface="Calibri"/>
                <a:cs typeface="Calibri"/>
                <a:sym typeface="Calibri"/>
              </a:endParaRPr>
            </a:p>
          </p:txBody>
        </p:sp>
        <p:sp>
          <p:nvSpPr>
            <p:cNvPr id="691" name="Google Shape;691;g12eb973a694_2_355"/>
            <p:cNvSpPr txBox="1"/>
            <p:nvPr/>
          </p:nvSpPr>
          <p:spPr>
            <a:xfrm>
              <a:off x="4959204" y="2757012"/>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Set Student Centered Targets</a:t>
              </a:r>
              <a:endParaRPr sz="788" b="0" i="0" u="none" strike="noStrike" cap="none">
                <a:solidFill>
                  <a:srgbClr val="000000"/>
                </a:solidFill>
                <a:latin typeface="Calibri"/>
                <a:ea typeface="Calibri"/>
                <a:cs typeface="Calibri"/>
                <a:sym typeface="Calibri"/>
              </a:endParaRPr>
            </a:p>
          </p:txBody>
        </p:sp>
        <p:sp>
          <p:nvSpPr>
            <p:cNvPr id="692" name="Google Shape;692;g12eb973a694_2_355"/>
            <p:cNvSpPr txBox="1"/>
            <p:nvPr/>
          </p:nvSpPr>
          <p:spPr>
            <a:xfrm>
              <a:off x="4959192" y="3837486"/>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Identify </a:t>
              </a:r>
              <a:br>
                <a:rPr lang="en" sz="900" b="0" i="0" u="none" strike="noStrike" cap="none">
                  <a:solidFill>
                    <a:srgbClr val="FFFFFF"/>
                  </a:solidFill>
                  <a:latin typeface="Verdana"/>
                  <a:ea typeface="Verdana"/>
                  <a:cs typeface="Verdana"/>
                  <a:sym typeface="Verdana"/>
                </a:rPr>
              </a:br>
              <a:r>
                <a:rPr lang="en" sz="900" b="0" i="0" u="none" strike="noStrike" cap="none">
                  <a:solidFill>
                    <a:srgbClr val="FFFFFF"/>
                  </a:solidFill>
                  <a:latin typeface="Verdana"/>
                  <a:ea typeface="Verdana"/>
                  <a:cs typeface="Verdana"/>
                  <a:sym typeface="Verdana"/>
                </a:rPr>
                <a:t>Interim Measures</a:t>
              </a:r>
              <a:endParaRPr sz="788" b="0" i="0" u="none" strike="noStrike" cap="none">
                <a:solidFill>
                  <a:srgbClr val="000000"/>
                </a:solidFill>
                <a:latin typeface="Calibri"/>
                <a:ea typeface="Calibri"/>
                <a:cs typeface="Calibri"/>
                <a:sym typeface="Calibri"/>
              </a:endParaRPr>
            </a:p>
          </p:txBody>
        </p:sp>
        <p:sp>
          <p:nvSpPr>
            <p:cNvPr id="693" name="Google Shape;693;g12eb973a694_2_355"/>
            <p:cNvSpPr txBox="1"/>
            <p:nvPr/>
          </p:nvSpPr>
          <p:spPr>
            <a:xfrm>
              <a:off x="6502854" y="2785273"/>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ID Major Strategies &amp; Action Steps</a:t>
              </a:r>
              <a:endParaRPr sz="900" b="0" i="0" u="none" strike="noStrike" cap="none">
                <a:solidFill>
                  <a:srgbClr val="FFFFFF"/>
                </a:solidFill>
                <a:latin typeface="Verdana"/>
                <a:ea typeface="Verdana"/>
                <a:cs typeface="Verdana"/>
                <a:sym typeface="Verdana"/>
              </a:endParaRPr>
            </a:p>
          </p:txBody>
        </p:sp>
        <p:sp>
          <p:nvSpPr>
            <p:cNvPr id="694" name="Google Shape;694;g12eb973a694_2_355"/>
            <p:cNvSpPr txBox="1"/>
            <p:nvPr/>
          </p:nvSpPr>
          <p:spPr>
            <a:xfrm>
              <a:off x="6501054" y="3860161"/>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Identify Implementation Benchmarks</a:t>
              </a:r>
              <a:endParaRPr sz="788" b="0" i="0" u="none" strike="noStrike" cap="none">
                <a:solidFill>
                  <a:srgbClr val="000000"/>
                </a:solidFill>
                <a:latin typeface="Calibri"/>
                <a:ea typeface="Calibri"/>
                <a:cs typeface="Calibri"/>
                <a:sym typeface="Calibri"/>
              </a:endParaRPr>
            </a:p>
          </p:txBody>
        </p:sp>
        <p:sp>
          <p:nvSpPr>
            <p:cNvPr id="695" name="Google Shape;695;g12eb973a694_2_355"/>
            <p:cNvSpPr txBox="1"/>
            <p:nvPr/>
          </p:nvSpPr>
          <p:spPr>
            <a:xfrm>
              <a:off x="1873104" y="1040534"/>
              <a:ext cx="1371600" cy="4680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Prepare to </a:t>
              </a:r>
              <a:endParaRPr sz="788" b="0" i="0" u="none" strike="noStrike" cap="none">
                <a:solidFill>
                  <a:srgbClr val="000000"/>
                </a:solidFill>
                <a:latin typeface="Calibri"/>
                <a:ea typeface="Calibri"/>
                <a:cs typeface="Calibri"/>
                <a:sym typeface="Calibri"/>
              </a:endParaRPr>
            </a:p>
            <a:p>
              <a:pPr marL="0" marR="0" lvl="0" indent="0" algn="ctr" rtl="0">
                <a:lnSpc>
                  <a:spcPct val="100000"/>
                </a:lnSpc>
                <a:spcBef>
                  <a:spcPts val="338"/>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Plan </a:t>
              </a:r>
              <a:endParaRPr sz="788" b="0" i="0" u="none" strike="noStrike" cap="none">
                <a:solidFill>
                  <a:srgbClr val="000000"/>
                </a:solidFill>
                <a:latin typeface="Calibri"/>
                <a:ea typeface="Calibri"/>
                <a:cs typeface="Calibri"/>
                <a:sym typeface="Calibri"/>
              </a:endParaRPr>
            </a:p>
          </p:txBody>
        </p:sp>
        <p:sp>
          <p:nvSpPr>
            <p:cNvPr id="696" name="Google Shape;696;g12eb973a694_2_355"/>
            <p:cNvSpPr txBox="1"/>
            <p:nvPr/>
          </p:nvSpPr>
          <p:spPr>
            <a:xfrm>
              <a:off x="1873104" y="1910273"/>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Review   Current Performance</a:t>
              </a:r>
              <a:endParaRPr sz="900" b="0" i="0" u="none" strike="noStrike" cap="none">
                <a:solidFill>
                  <a:srgbClr val="FFFFFF"/>
                </a:solidFill>
                <a:latin typeface="Verdana"/>
                <a:ea typeface="Verdana"/>
                <a:cs typeface="Verdana"/>
                <a:sym typeface="Verdana"/>
              </a:endParaRPr>
            </a:p>
          </p:txBody>
        </p:sp>
        <p:cxnSp>
          <p:nvCxnSpPr>
            <p:cNvPr id="697" name="Google Shape;697;g12eb973a694_2_355"/>
            <p:cNvCxnSpPr/>
            <p:nvPr/>
          </p:nvCxnSpPr>
          <p:spPr>
            <a:xfrm flipH="1">
              <a:off x="5643817" y="3252713"/>
              <a:ext cx="1200" cy="495000"/>
            </a:xfrm>
            <a:prstGeom prst="straightConnector1">
              <a:avLst/>
            </a:prstGeom>
            <a:noFill/>
            <a:ln w="50800" cap="flat" cmpd="sng">
              <a:solidFill>
                <a:srgbClr val="1F4569"/>
              </a:solidFill>
              <a:prstDash val="solid"/>
              <a:round/>
              <a:headEnd type="none" w="sm" len="sm"/>
              <a:tailEnd type="triangle" w="med" len="med"/>
            </a:ln>
          </p:spPr>
        </p:cxnSp>
        <p:cxnSp>
          <p:nvCxnSpPr>
            <p:cNvPr id="698" name="Google Shape;698;g12eb973a694_2_355"/>
            <p:cNvCxnSpPr/>
            <p:nvPr/>
          </p:nvCxnSpPr>
          <p:spPr>
            <a:xfrm>
              <a:off x="6273655" y="2143973"/>
              <a:ext cx="228600" cy="0"/>
            </a:xfrm>
            <a:prstGeom prst="straightConnector1">
              <a:avLst/>
            </a:prstGeom>
            <a:noFill/>
            <a:ln w="50800" cap="flat" cmpd="sng">
              <a:solidFill>
                <a:srgbClr val="1F4569"/>
              </a:solidFill>
              <a:prstDash val="solid"/>
              <a:round/>
              <a:headEnd type="none" w="sm" len="sm"/>
              <a:tailEnd type="triangle" w="med" len="med"/>
            </a:ln>
          </p:spPr>
        </p:cxnSp>
        <p:cxnSp>
          <p:nvCxnSpPr>
            <p:cNvPr id="699" name="Google Shape;699;g12eb973a694_2_355"/>
            <p:cNvCxnSpPr>
              <a:stCxn id="695" idx="2"/>
            </p:cNvCxnSpPr>
            <p:nvPr/>
          </p:nvCxnSpPr>
          <p:spPr>
            <a:xfrm flipH="1">
              <a:off x="2460204" y="1508534"/>
              <a:ext cx="98700" cy="420900"/>
            </a:xfrm>
            <a:prstGeom prst="straightConnector1">
              <a:avLst/>
            </a:prstGeom>
            <a:noFill/>
            <a:ln w="50800" cap="flat" cmpd="sng">
              <a:solidFill>
                <a:srgbClr val="1F4569"/>
              </a:solidFill>
              <a:prstDash val="solid"/>
              <a:round/>
              <a:headEnd type="none" w="sm" len="sm"/>
              <a:tailEnd type="triangle" w="med" len="med"/>
            </a:ln>
          </p:spPr>
        </p:cxnSp>
        <p:sp>
          <p:nvSpPr>
            <p:cNvPr id="700" name="Google Shape;700;g12eb973a694_2_355"/>
            <p:cNvSpPr txBox="1"/>
            <p:nvPr/>
          </p:nvSpPr>
          <p:spPr>
            <a:xfrm>
              <a:off x="6730854" y="1458173"/>
              <a:ext cx="1028700" cy="294300"/>
            </a:xfrm>
            <a:prstGeom prst="rect">
              <a:avLst/>
            </a:prstGeom>
            <a:noFill/>
            <a:ln>
              <a:noFill/>
            </a:ln>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Action </a:t>
              </a:r>
              <a:endParaRPr sz="788"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788"/>
                <a:buFont typeface="Arial"/>
                <a:buNone/>
              </a:pPr>
              <a:r>
                <a:rPr lang="en" sz="788" b="1" i="0" u="none" strike="noStrike" cap="none">
                  <a:solidFill>
                    <a:srgbClr val="5C6670"/>
                  </a:solidFill>
                  <a:latin typeface="Calibri"/>
                  <a:ea typeface="Calibri"/>
                  <a:cs typeface="Calibri"/>
                  <a:sym typeface="Calibri"/>
                </a:rPr>
                <a:t>Planning</a:t>
              </a:r>
              <a:endParaRPr sz="900" b="1" i="0" u="none" strike="noStrike" cap="none">
                <a:solidFill>
                  <a:srgbClr val="5C6670"/>
                </a:solidFill>
                <a:latin typeface="Verdana"/>
                <a:ea typeface="Verdana"/>
                <a:cs typeface="Verdana"/>
                <a:sym typeface="Verdana"/>
              </a:endParaRPr>
            </a:p>
          </p:txBody>
        </p:sp>
        <p:cxnSp>
          <p:nvCxnSpPr>
            <p:cNvPr id="701" name="Google Shape;701;g12eb973a694_2_355"/>
            <p:cNvCxnSpPr/>
            <p:nvPr/>
          </p:nvCxnSpPr>
          <p:spPr>
            <a:xfrm>
              <a:off x="4730605" y="2143973"/>
              <a:ext cx="228600" cy="0"/>
            </a:xfrm>
            <a:prstGeom prst="straightConnector1">
              <a:avLst/>
            </a:prstGeom>
            <a:noFill/>
            <a:ln w="50800" cap="flat" cmpd="sng">
              <a:solidFill>
                <a:srgbClr val="1F4569"/>
              </a:solidFill>
              <a:prstDash val="solid"/>
              <a:round/>
              <a:headEnd type="none" w="sm" len="sm"/>
              <a:tailEnd type="triangle" w="med" len="med"/>
            </a:ln>
          </p:spPr>
        </p:cxnSp>
        <p:cxnSp>
          <p:nvCxnSpPr>
            <p:cNvPr id="702" name="Google Shape;702;g12eb973a694_2_355"/>
            <p:cNvCxnSpPr/>
            <p:nvPr/>
          </p:nvCxnSpPr>
          <p:spPr>
            <a:xfrm>
              <a:off x="3187555" y="2143973"/>
              <a:ext cx="228600" cy="0"/>
            </a:xfrm>
            <a:prstGeom prst="straightConnector1">
              <a:avLst/>
            </a:prstGeom>
            <a:noFill/>
            <a:ln w="50800" cap="flat" cmpd="sng">
              <a:solidFill>
                <a:srgbClr val="1F4569"/>
              </a:solidFill>
              <a:prstDash val="solid"/>
              <a:round/>
              <a:headEnd type="none" w="sm" len="sm"/>
              <a:tailEnd type="triangle" w="med" len="med"/>
            </a:ln>
          </p:spPr>
        </p:cxnSp>
        <p:cxnSp>
          <p:nvCxnSpPr>
            <p:cNvPr id="703" name="Google Shape;703;g12eb973a694_2_355"/>
            <p:cNvCxnSpPr/>
            <p:nvPr/>
          </p:nvCxnSpPr>
          <p:spPr>
            <a:xfrm flipH="1">
              <a:off x="7186267" y="3252700"/>
              <a:ext cx="1200" cy="495000"/>
            </a:xfrm>
            <a:prstGeom prst="straightConnector1">
              <a:avLst/>
            </a:prstGeom>
            <a:noFill/>
            <a:ln w="50800" cap="flat" cmpd="sng">
              <a:solidFill>
                <a:srgbClr val="1F4569"/>
              </a:solidFill>
              <a:prstDash val="solid"/>
              <a:round/>
              <a:headEnd type="none" w="sm" len="sm"/>
              <a:tailEnd type="triangle" w="med" len="med"/>
            </a:ln>
          </p:spPr>
        </p:cxnSp>
        <p:cxnSp>
          <p:nvCxnSpPr>
            <p:cNvPr id="704" name="Google Shape;704;g12eb973a694_2_355"/>
            <p:cNvCxnSpPr/>
            <p:nvPr/>
          </p:nvCxnSpPr>
          <p:spPr>
            <a:xfrm flipH="1">
              <a:off x="5644417" y="2259963"/>
              <a:ext cx="1200" cy="495000"/>
            </a:xfrm>
            <a:prstGeom prst="straightConnector1">
              <a:avLst/>
            </a:prstGeom>
            <a:noFill/>
            <a:ln w="50800" cap="flat" cmpd="sng">
              <a:solidFill>
                <a:srgbClr val="1F4569"/>
              </a:solidFill>
              <a:prstDash val="solid"/>
              <a:round/>
              <a:headEnd type="none" w="sm" len="sm"/>
              <a:tailEnd type="triangle" w="med" len="med"/>
            </a:ln>
          </p:spPr>
        </p:cxnSp>
        <p:cxnSp>
          <p:nvCxnSpPr>
            <p:cNvPr id="705" name="Google Shape;705;g12eb973a694_2_355"/>
            <p:cNvCxnSpPr/>
            <p:nvPr/>
          </p:nvCxnSpPr>
          <p:spPr>
            <a:xfrm flipH="1">
              <a:off x="7186267" y="2259963"/>
              <a:ext cx="1200" cy="495000"/>
            </a:xfrm>
            <a:prstGeom prst="straightConnector1">
              <a:avLst/>
            </a:prstGeom>
            <a:noFill/>
            <a:ln w="50800" cap="flat" cmpd="sng">
              <a:solidFill>
                <a:srgbClr val="1F4569"/>
              </a:solidFill>
              <a:prstDash val="solid"/>
              <a:round/>
              <a:headEnd type="none" w="sm" len="sm"/>
              <a:tailEnd type="triangle" w="med" len="med"/>
            </a:ln>
          </p:spPr>
        </p:cxnSp>
        <p:sp>
          <p:nvSpPr>
            <p:cNvPr id="706" name="Google Shape;706;g12eb973a694_2_355"/>
            <p:cNvSpPr txBox="1"/>
            <p:nvPr/>
          </p:nvSpPr>
          <p:spPr>
            <a:xfrm>
              <a:off x="6502254" y="1929661"/>
              <a:ext cx="1371600" cy="467400"/>
            </a:xfrm>
            <a:prstGeom prst="rect">
              <a:avLst/>
            </a:prstGeom>
            <a:solidFill>
              <a:srgbClr val="1F4569"/>
            </a:solidFill>
            <a:ln>
              <a:noFill/>
            </a:ln>
            <a:effectLst>
              <a:outerShdw blurRad="44450" dist="27940" dir="5400000" algn="ctr">
                <a:srgbClr val="000000">
                  <a:alpha val="30980"/>
                </a:srgbClr>
              </a:outerShdw>
            </a:effectLst>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Verdana"/>
                  <a:ea typeface="Verdana"/>
                  <a:cs typeface="Verdana"/>
                  <a:sym typeface="Verdana"/>
                </a:rPr>
                <a:t>Identify </a:t>
              </a:r>
              <a:br>
                <a:rPr lang="en" sz="900" b="0" i="0" u="none" strike="noStrike" cap="none">
                  <a:solidFill>
                    <a:srgbClr val="FFFFFF"/>
                  </a:solidFill>
                  <a:latin typeface="Verdana"/>
                  <a:ea typeface="Verdana"/>
                  <a:cs typeface="Verdana"/>
                  <a:sym typeface="Verdana"/>
                </a:rPr>
              </a:br>
              <a:r>
                <a:rPr lang="en" sz="900" b="0" i="0" u="none" strike="noStrike" cap="none">
                  <a:solidFill>
                    <a:srgbClr val="FFFFFF"/>
                  </a:solidFill>
                  <a:latin typeface="Verdana"/>
                  <a:ea typeface="Verdana"/>
                  <a:cs typeface="Verdana"/>
                  <a:sym typeface="Verdana"/>
                </a:rPr>
                <a:t>Root  </a:t>
              </a:r>
              <a:br>
                <a:rPr lang="en" sz="900" b="0" i="0" u="none" strike="noStrike" cap="none">
                  <a:solidFill>
                    <a:srgbClr val="FFFFFF"/>
                  </a:solidFill>
                  <a:latin typeface="Verdana"/>
                  <a:ea typeface="Verdana"/>
                  <a:cs typeface="Verdana"/>
                  <a:sym typeface="Verdana"/>
                </a:rPr>
              </a:br>
              <a:r>
                <a:rPr lang="en" sz="900" b="0" i="0" u="none" strike="noStrike" cap="none">
                  <a:solidFill>
                    <a:srgbClr val="FFFFFF"/>
                  </a:solidFill>
                  <a:latin typeface="Verdana"/>
                  <a:ea typeface="Verdana"/>
                  <a:cs typeface="Verdana"/>
                  <a:sym typeface="Verdana"/>
                </a:rPr>
                <a:t>Causes</a:t>
              </a:r>
              <a:endParaRPr sz="788" b="0" i="0" u="none" strike="noStrike" cap="none">
                <a:solidFill>
                  <a:srgbClr val="000000"/>
                </a:solidFill>
                <a:latin typeface="Calibri"/>
                <a:ea typeface="Calibri"/>
                <a:cs typeface="Calibri"/>
                <a:sym typeface="Calibri"/>
              </a:endParaRPr>
            </a:p>
          </p:txBody>
        </p:sp>
        <p:sp>
          <p:nvSpPr>
            <p:cNvPr id="707" name="Google Shape;707;g12eb973a694_2_355"/>
            <p:cNvSpPr/>
            <p:nvPr/>
          </p:nvSpPr>
          <p:spPr>
            <a:xfrm>
              <a:off x="6390354" y="2587949"/>
              <a:ext cx="1709700" cy="745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8" name="Google Shape;708;g12eb973a694_2_355"/>
          <p:cNvSpPr txBox="1"/>
          <p:nvPr/>
        </p:nvSpPr>
        <p:spPr>
          <a:xfrm>
            <a:off x="617650" y="3203300"/>
            <a:ext cx="1444200" cy="861900"/>
          </a:xfrm>
          <a:prstGeom prst="rect">
            <a:avLst/>
          </a:prstGeom>
          <a:solidFill>
            <a:srgbClr val="FFF2CC"/>
          </a:solidFill>
          <a:ln w="28575"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a:solidFill>
                  <a:srgbClr val="000000"/>
                </a:solidFill>
                <a:latin typeface="Calibri"/>
                <a:ea typeface="Calibri"/>
                <a:cs typeface="Calibri"/>
                <a:sym typeface="Calibri"/>
              </a:rPr>
              <a:t>The UIP Flow-Map</a:t>
            </a:r>
            <a:endParaRPr sz="2200" b="1"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2eb973a694_2_39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19</a:t>
            </a:fld>
            <a:endParaRPr/>
          </a:p>
        </p:txBody>
      </p:sp>
      <p:sp>
        <p:nvSpPr>
          <p:cNvPr id="714" name="Google Shape;714;g12eb973a694_2_39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The role of strategies in Improvement Planning</a:t>
            </a:r>
            <a:endParaRPr/>
          </a:p>
        </p:txBody>
      </p:sp>
      <p:sp>
        <p:nvSpPr>
          <p:cNvPr id="715" name="Google Shape;715;g12eb973a694_2_391">
            <a:extLst>
              <a:ext uri="{C183D7F6-B498-43B3-948B-1728B52AA6E4}">
                <adec:decorative xmlns:adec="http://schemas.microsoft.com/office/drawing/2017/decorative" val="1"/>
              </a:ext>
            </a:extLst>
          </p:cNvPr>
          <p:cNvSpPr/>
          <p:nvPr/>
        </p:nvSpPr>
        <p:spPr>
          <a:xfrm rot="5400000">
            <a:off x="2843525" y="1435825"/>
            <a:ext cx="491700" cy="612000"/>
          </a:xfrm>
          <a:prstGeom prst="bentArrow">
            <a:avLst>
              <a:gd name="adj1" fmla="val 25000"/>
              <a:gd name="adj2" fmla="val 25000"/>
              <a:gd name="adj3" fmla="val 25000"/>
              <a:gd name="adj4" fmla="val 4375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g12eb973a694_2_391"/>
          <p:cNvSpPr/>
          <p:nvPr/>
        </p:nvSpPr>
        <p:spPr>
          <a:xfrm>
            <a:off x="2084975" y="2006600"/>
            <a:ext cx="2405100" cy="697500"/>
          </a:xfrm>
          <a:prstGeom prst="roundRect">
            <a:avLst>
              <a:gd name="adj" fmla="val 16667"/>
            </a:avLst>
          </a:prstGeom>
          <a:solidFill>
            <a:srgbClr val="5B9BD5"/>
          </a:solidFill>
          <a:ln w="9525" cap="flat" cmpd="sng">
            <a:solidFill>
              <a:srgbClr val="5B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Performance Challenge Prioritization</a:t>
            </a:r>
            <a:endParaRPr sz="1400" b="1" i="0" u="none" strike="noStrike" cap="none">
              <a:solidFill>
                <a:schemeClr val="lt1"/>
              </a:solidFill>
              <a:latin typeface="Arial"/>
              <a:ea typeface="Arial"/>
              <a:cs typeface="Arial"/>
              <a:sym typeface="Arial"/>
            </a:endParaRPr>
          </a:p>
        </p:txBody>
      </p:sp>
      <p:sp>
        <p:nvSpPr>
          <p:cNvPr id="717" name="Google Shape;717;g12eb973a694_2_391"/>
          <p:cNvSpPr/>
          <p:nvPr/>
        </p:nvSpPr>
        <p:spPr>
          <a:xfrm>
            <a:off x="3771525" y="2817600"/>
            <a:ext cx="2405100" cy="697500"/>
          </a:xfrm>
          <a:prstGeom prst="roundRect">
            <a:avLst>
              <a:gd name="adj" fmla="val 16667"/>
            </a:avLst>
          </a:prstGeom>
          <a:solidFill>
            <a:srgbClr val="8DC63F"/>
          </a:solidFill>
          <a:ln w="9525" cap="flat" cmpd="sng">
            <a:solidFill>
              <a:srgbClr val="8DC63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Root Cause Identification</a:t>
            </a:r>
            <a:endParaRPr sz="1400" b="1" i="0" u="none" strike="noStrike" cap="none">
              <a:solidFill>
                <a:schemeClr val="lt1"/>
              </a:solidFill>
              <a:latin typeface="Arial"/>
              <a:ea typeface="Arial"/>
              <a:cs typeface="Arial"/>
              <a:sym typeface="Arial"/>
            </a:endParaRPr>
          </a:p>
        </p:txBody>
      </p:sp>
      <p:sp>
        <p:nvSpPr>
          <p:cNvPr id="718" name="Google Shape;718;g12eb973a694_2_391"/>
          <p:cNvSpPr/>
          <p:nvPr/>
        </p:nvSpPr>
        <p:spPr>
          <a:xfrm>
            <a:off x="378200" y="1176625"/>
            <a:ext cx="2405100" cy="697500"/>
          </a:xfrm>
          <a:prstGeom prst="roundRect">
            <a:avLst>
              <a:gd name="adj" fmla="val 16667"/>
            </a:avLst>
          </a:prstGeom>
          <a:solidFill>
            <a:srgbClr val="232C67"/>
          </a:solidFill>
          <a:ln w="9525" cap="flat" cmpd="sng">
            <a:solidFill>
              <a:srgbClr val="232C6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Data Analysis</a:t>
            </a:r>
            <a:endParaRPr sz="1400" b="1" i="0" u="none" strike="noStrike" cap="none">
              <a:solidFill>
                <a:schemeClr val="lt1"/>
              </a:solidFill>
              <a:latin typeface="Arial"/>
              <a:ea typeface="Arial"/>
              <a:cs typeface="Arial"/>
              <a:sym typeface="Arial"/>
            </a:endParaRPr>
          </a:p>
        </p:txBody>
      </p:sp>
      <p:sp>
        <p:nvSpPr>
          <p:cNvPr id="719" name="Google Shape;719;g12eb973a694_2_391">
            <a:extLst>
              <a:ext uri="{C183D7F6-B498-43B3-948B-1728B52AA6E4}">
                <adec:decorative xmlns:adec="http://schemas.microsoft.com/office/drawing/2017/decorative" val="1"/>
              </a:ext>
            </a:extLst>
          </p:cNvPr>
          <p:cNvSpPr/>
          <p:nvPr/>
        </p:nvSpPr>
        <p:spPr>
          <a:xfrm rot="5400000">
            <a:off x="4550225" y="2265750"/>
            <a:ext cx="491700" cy="612000"/>
          </a:xfrm>
          <a:prstGeom prst="bentArrow">
            <a:avLst>
              <a:gd name="adj1" fmla="val 25000"/>
              <a:gd name="adj2" fmla="val 25000"/>
              <a:gd name="adj3" fmla="val 25000"/>
              <a:gd name="adj4" fmla="val 4375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12eb973a694_2_391">
            <a:extLst>
              <a:ext uri="{C183D7F6-B498-43B3-948B-1728B52AA6E4}">
                <adec:decorative xmlns:adec="http://schemas.microsoft.com/office/drawing/2017/decorative" val="1"/>
              </a:ext>
            </a:extLst>
          </p:cNvPr>
          <p:cNvSpPr/>
          <p:nvPr/>
        </p:nvSpPr>
        <p:spPr>
          <a:xfrm rot="5400000">
            <a:off x="6236775" y="3051700"/>
            <a:ext cx="491700" cy="612000"/>
          </a:xfrm>
          <a:prstGeom prst="bentArrow">
            <a:avLst>
              <a:gd name="adj1" fmla="val 25000"/>
              <a:gd name="adj2" fmla="val 25000"/>
              <a:gd name="adj3" fmla="val 25000"/>
              <a:gd name="adj4" fmla="val 4375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g12eb973a694_2_391"/>
          <p:cNvSpPr txBox="1"/>
          <p:nvPr/>
        </p:nvSpPr>
        <p:spPr>
          <a:xfrm rot="1460411">
            <a:off x="3790100" y="1940428"/>
            <a:ext cx="3728950" cy="4309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accent6"/>
                </a:solidFill>
                <a:latin typeface="Calibri"/>
                <a:ea typeface="Calibri"/>
                <a:cs typeface="Calibri"/>
                <a:sym typeface="Calibri"/>
              </a:rPr>
              <a:t>The Improvement Planning Process</a:t>
            </a:r>
            <a:endParaRPr sz="1600" b="1" i="0" u="none" strike="noStrike" cap="none">
              <a:solidFill>
                <a:schemeClr val="accent6"/>
              </a:solidFill>
              <a:latin typeface="Calibri"/>
              <a:ea typeface="Calibri"/>
              <a:cs typeface="Calibri"/>
              <a:sym typeface="Calibri"/>
            </a:endParaRPr>
          </a:p>
        </p:txBody>
      </p:sp>
      <p:sp>
        <p:nvSpPr>
          <p:cNvPr id="722" name="Google Shape;722;g12eb973a694_2_391"/>
          <p:cNvSpPr txBox="1"/>
          <p:nvPr/>
        </p:nvSpPr>
        <p:spPr>
          <a:xfrm rot="1460454">
            <a:off x="1186796" y="3421231"/>
            <a:ext cx="4100057" cy="67724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accent5"/>
                </a:solidFill>
                <a:latin typeface="Calibri"/>
                <a:ea typeface="Calibri"/>
                <a:cs typeface="Calibri"/>
                <a:sym typeface="Calibri"/>
              </a:rPr>
              <a:t>Effective Implementation </a:t>
            </a:r>
            <a:br>
              <a:rPr lang="en" sz="1600" b="1" i="0" u="none" strike="noStrike" cap="none">
                <a:solidFill>
                  <a:schemeClr val="accent5"/>
                </a:solidFill>
                <a:latin typeface="Calibri"/>
                <a:ea typeface="Calibri"/>
                <a:cs typeface="Calibri"/>
                <a:sym typeface="Calibri"/>
              </a:rPr>
            </a:br>
            <a:r>
              <a:rPr lang="en" sz="1600" b="1" i="0" u="none" strike="noStrike" cap="none">
                <a:solidFill>
                  <a:schemeClr val="accent5"/>
                </a:solidFill>
                <a:latin typeface="Calibri"/>
                <a:ea typeface="Calibri"/>
                <a:cs typeface="Calibri"/>
                <a:sym typeface="Calibri"/>
              </a:rPr>
              <a:t>results in Improvement</a:t>
            </a:r>
            <a:endParaRPr sz="1600" b="1" i="0" u="none" strike="noStrike" cap="none">
              <a:solidFill>
                <a:schemeClr val="accent5"/>
              </a:solidFill>
              <a:latin typeface="Calibri"/>
              <a:ea typeface="Calibri"/>
              <a:cs typeface="Calibri"/>
              <a:sym typeface="Calibri"/>
            </a:endParaRPr>
          </a:p>
        </p:txBody>
      </p:sp>
      <p:sp>
        <p:nvSpPr>
          <p:cNvPr id="723" name="Google Shape;723;g12eb973a694_2_391">
            <a:extLst>
              <a:ext uri="{C183D7F6-B498-43B3-948B-1728B52AA6E4}">
                <adec:decorative xmlns:adec="http://schemas.microsoft.com/office/drawing/2017/decorative" val="1"/>
              </a:ext>
            </a:extLst>
          </p:cNvPr>
          <p:cNvSpPr/>
          <p:nvPr/>
        </p:nvSpPr>
        <p:spPr>
          <a:xfrm rot="-5400000">
            <a:off x="4919425" y="3450400"/>
            <a:ext cx="491700" cy="612000"/>
          </a:xfrm>
          <a:prstGeom prst="bentArrow">
            <a:avLst>
              <a:gd name="adj1" fmla="val 25000"/>
              <a:gd name="adj2" fmla="val 25000"/>
              <a:gd name="adj3" fmla="val 25000"/>
              <a:gd name="adj4" fmla="val 4375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g12eb973a694_2_391">
            <a:extLst>
              <a:ext uri="{C183D7F6-B498-43B3-948B-1728B52AA6E4}">
                <adec:decorative xmlns:adec="http://schemas.microsoft.com/office/drawing/2017/decorative" val="1"/>
              </a:ext>
            </a:extLst>
          </p:cNvPr>
          <p:cNvSpPr/>
          <p:nvPr/>
        </p:nvSpPr>
        <p:spPr>
          <a:xfrm rot="-5400000">
            <a:off x="3219675" y="2662875"/>
            <a:ext cx="491700" cy="612000"/>
          </a:xfrm>
          <a:prstGeom prst="bentArrow">
            <a:avLst>
              <a:gd name="adj1" fmla="val 25000"/>
              <a:gd name="adj2" fmla="val 25000"/>
              <a:gd name="adj3" fmla="val 25000"/>
              <a:gd name="adj4" fmla="val 4375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12eb973a694_2_391"/>
          <p:cNvSpPr/>
          <p:nvPr/>
        </p:nvSpPr>
        <p:spPr>
          <a:xfrm>
            <a:off x="5471275" y="3637175"/>
            <a:ext cx="2405100" cy="697500"/>
          </a:xfrm>
          <a:prstGeom prst="roundRect">
            <a:avLst>
              <a:gd name="adj" fmla="val 16667"/>
            </a:avLst>
          </a:prstGeom>
          <a:solidFill>
            <a:srgbClr val="6D3B5D"/>
          </a:solidFill>
          <a:ln w="38100" cap="flat" cmpd="sng">
            <a:solidFill>
              <a:srgbClr val="6D3B5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chemeClr val="lt1"/>
                </a:solidFill>
                <a:latin typeface="Arial"/>
                <a:ea typeface="Arial"/>
                <a:cs typeface="Arial"/>
                <a:sym typeface="Arial"/>
              </a:rPr>
              <a:t>Strategy Selection</a:t>
            </a:r>
            <a:endParaRPr sz="17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1000"/>
                                        <p:tgtEl>
                                          <p:spTgt spid="715"/>
                                        </p:tgtEl>
                                      </p:cBhvr>
                                    </p:animEffect>
                                  </p:childTnLst>
                                </p:cTn>
                              </p:par>
                              <p:par>
                                <p:cTn id="8" presetID="10" presetClass="entr" presetSubtype="0" fill="hold" nodeType="withEffect">
                                  <p:stCondLst>
                                    <p:cond delay="0"/>
                                  </p:stCondLst>
                                  <p:childTnLst>
                                    <p:set>
                                      <p:cBhvr>
                                        <p:cTn id="9" dur="1" fill="hold">
                                          <p:stCondLst>
                                            <p:cond delay="0"/>
                                          </p:stCondLst>
                                        </p:cTn>
                                        <p:tgtEl>
                                          <p:spTgt spid="716"/>
                                        </p:tgtEl>
                                        <p:attrNameLst>
                                          <p:attrName>style.visibility</p:attrName>
                                        </p:attrNameLst>
                                      </p:cBhvr>
                                      <p:to>
                                        <p:strVal val="visible"/>
                                      </p:to>
                                    </p:set>
                                    <p:animEffect transition="in" filter="fade">
                                      <p:cBhvr>
                                        <p:cTn id="10" dur="1000"/>
                                        <p:tgtEl>
                                          <p:spTgt spid="7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9"/>
                                        </p:tgtEl>
                                        <p:attrNameLst>
                                          <p:attrName>style.visibility</p:attrName>
                                        </p:attrNameLst>
                                      </p:cBhvr>
                                      <p:to>
                                        <p:strVal val="visible"/>
                                      </p:to>
                                    </p:set>
                                    <p:animEffect transition="in" filter="fade">
                                      <p:cBhvr>
                                        <p:cTn id="15" dur="1000"/>
                                        <p:tgtEl>
                                          <p:spTgt spid="719"/>
                                        </p:tgtEl>
                                      </p:cBhvr>
                                    </p:animEffect>
                                  </p:childTnLst>
                                </p:cTn>
                              </p:par>
                              <p:par>
                                <p:cTn id="16" presetID="10" presetClass="entr" presetSubtype="0" fill="hold" nodeType="withEffect">
                                  <p:stCondLst>
                                    <p:cond delay="0"/>
                                  </p:stCondLst>
                                  <p:childTnLst>
                                    <p:set>
                                      <p:cBhvr>
                                        <p:cTn id="17" dur="1" fill="hold">
                                          <p:stCondLst>
                                            <p:cond delay="0"/>
                                          </p:stCondLst>
                                        </p:cTn>
                                        <p:tgtEl>
                                          <p:spTgt spid="717"/>
                                        </p:tgtEl>
                                        <p:attrNameLst>
                                          <p:attrName>style.visibility</p:attrName>
                                        </p:attrNameLst>
                                      </p:cBhvr>
                                      <p:to>
                                        <p:strVal val="visible"/>
                                      </p:to>
                                    </p:set>
                                    <p:animEffect transition="in" filter="fade">
                                      <p:cBhvr>
                                        <p:cTn id="18" dur="1000"/>
                                        <p:tgtEl>
                                          <p:spTgt spid="7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20"/>
                                        </p:tgtEl>
                                        <p:attrNameLst>
                                          <p:attrName>style.visibility</p:attrName>
                                        </p:attrNameLst>
                                      </p:cBhvr>
                                      <p:to>
                                        <p:strVal val="visible"/>
                                      </p:to>
                                    </p:set>
                                    <p:animEffect transition="in" filter="fade">
                                      <p:cBhvr>
                                        <p:cTn id="23" dur="1000"/>
                                        <p:tgtEl>
                                          <p:spTgt spid="720"/>
                                        </p:tgtEl>
                                      </p:cBhvr>
                                    </p:animEffect>
                                  </p:childTnLst>
                                </p:cTn>
                              </p:par>
                              <p:par>
                                <p:cTn id="24" presetID="10" presetClass="entr" presetSubtype="0" fill="hold" nodeType="withEffect">
                                  <p:stCondLst>
                                    <p:cond delay="0"/>
                                  </p:stCondLst>
                                  <p:childTnLst>
                                    <p:set>
                                      <p:cBhvr>
                                        <p:cTn id="25" dur="1" fill="hold">
                                          <p:stCondLst>
                                            <p:cond delay="0"/>
                                          </p:stCondLst>
                                        </p:cTn>
                                        <p:tgtEl>
                                          <p:spTgt spid="725"/>
                                        </p:tgtEl>
                                        <p:attrNameLst>
                                          <p:attrName>style.visibility</p:attrName>
                                        </p:attrNameLst>
                                      </p:cBhvr>
                                      <p:to>
                                        <p:strVal val="visible"/>
                                      </p:to>
                                    </p:set>
                                    <p:animEffect transition="in" filter="fade">
                                      <p:cBhvr>
                                        <p:cTn id="26" dur="1000"/>
                                        <p:tgtEl>
                                          <p:spTgt spid="7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21"/>
                                        </p:tgtEl>
                                        <p:attrNameLst>
                                          <p:attrName>style.visibility</p:attrName>
                                        </p:attrNameLst>
                                      </p:cBhvr>
                                      <p:to>
                                        <p:strVal val="visible"/>
                                      </p:to>
                                    </p:set>
                                    <p:animEffect transition="in" filter="fade">
                                      <p:cBhvr>
                                        <p:cTn id="31" dur="1000"/>
                                        <p:tgtEl>
                                          <p:spTgt spid="7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3"/>
                                        </p:tgtEl>
                                        <p:attrNameLst>
                                          <p:attrName>style.visibility</p:attrName>
                                        </p:attrNameLst>
                                      </p:cBhvr>
                                      <p:to>
                                        <p:strVal val="visible"/>
                                      </p:to>
                                    </p:set>
                                    <p:animEffect transition="in" filter="fade">
                                      <p:cBhvr>
                                        <p:cTn id="36" dur="1000"/>
                                        <p:tgtEl>
                                          <p:spTgt spid="723"/>
                                        </p:tgtEl>
                                      </p:cBhvr>
                                    </p:animEffect>
                                  </p:childTnLst>
                                </p:cTn>
                              </p:par>
                              <p:par>
                                <p:cTn id="37" presetID="10" presetClass="entr" presetSubtype="0" fill="hold" nodeType="withEffect">
                                  <p:stCondLst>
                                    <p:cond delay="0"/>
                                  </p:stCondLst>
                                  <p:childTnLst>
                                    <p:set>
                                      <p:cBhvr>
                                        <p:cTn id="38" dur="1" fill="hold">
                                          <p:stCondLst>
                                            <p:cond delay="0"/>
                                          </p:stCondLst>
                                        </p:cTn>
                                        <p:tgtEl>
                                          <p:spTgt spid="724"/>
                                        </p:tgtEl>
                                        <p:attrNameLst>
                                          <p:attrName>style.visibility</p:attrName>
                                        </p:attrNameLst>
                                      </p:cBhvr>
                                      <p:to>
                                        <p:strVal val="visible"/>
                                      </p:to>
                                    </p:set>
                                    <p:animEffect transition="in" filter="fade">
                                      <p:cBhvr>
                                        <p:cTn id="39" dur="1000"/>
                                        <p:tgtEl>
                                          <p:spTgt spid="724"/>
                                        </p:tgtEl>
                                      </p:cBhvr>
                                    </p:animEffect>
                                  </p:childTnLst>
                                </p:cTn>
                              </p:par>
                              <p:par>
                                <p:cTn id="40" presetID="10" presetClass="entr" presetSubtype="0" fill="hold" nodeType="withEffect">
                                  <p:stCondLst>
                                    <p:cond delay="0"/>
                                  </p:stCondLst>
                                  <p:childTnLst>
                                    <p:set>
                                      <p:cBhvr>
                                        <p:cTn id="41" dur="1" fill="hold">
                                          <p:stCondLst>
                                            <p:cond delay="0"/>
                                          </p:stCondLst>
                                        </p:cTn>
                                        <p:tgtEl>
                                          <p:spTgt spid="722"/>
                                        </p:tgtEl>
                                        <p:attrNameLst>
                                          <p:attrName>style.visibility</p:attrName>
                                        </p:attrNameLst>
                                      </p:cBhvr>
                                      <p:to>
                                        <p:strVal val="visible"/>
                                      </p:to>
                                    </p:set>
                                    <p:animEffect transition="in" filter="fade">
                                      <p:cBhvr>
                                        <p:cTn id="42" dur="10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553" name="Google Shape;55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215900" algn="l" rtl="0">
              <a:lnSpc>
                <a:spcPct val="90000"/>
              </a:lnSpc>
              <a:spcBef>
                <a:spcPts val="600"/>
              </a:spcBef>
              <a:spcAft>
                <a:spcPts val="0"/>
              </a:spcAft>
              <a:buSzPts val="1800"/>
              <a:buChar char="•"/>
            </a:pPr>
            <a:r>
              <a:rPr lang="en"/>
              <a:t>Updates and Reminders</a:t>
            </a:r>
            <a:endParaRPr/>
          </a:p>
          <a:p>
            <a:pPr marL="711200" lvl="1" indent="-177800" algn="l" rtl="0">
              <a:lnSpc>
                <a:spcPct val="90000"/>
              </a:lnSpc>
              <a:spcBef>
                <a:spcPts val="600"/>
              </a:spcBef>
              <a:spcAft>
                <a:spcPts val="0"/>
              </a:spcAft>
              <a:buSzPts val="1200"/>
              <a:buChar char="•"/>
            </a:pPr>
            <a:r>
              <a:rPr lang="en" sz="1200"/>
              <a:t>Consolidated Application Deadlines</a:t>
            </a:r>
            <a:endParaRPr sz="1200"/>
          </a:p>
          <a:p>
            <a:pPr marL="1371600" lvl="2" indent="-304800" algn="l" rtl="0">
              <a:lnSpc>
                <a:spcPct val="90000"/>
              </a:lnSpc>
              <a:spcBef>
                <a:spcPts val="600"/>
              </a:spcBef>
              <a:spcAft>
                <a:spcPts val="0"/>
              </a:spcAft>
              <a:buSzPts val="1200"/>
              <a:buChar char="•"/>
            </a:pPr>
            <a:r>
              <a:rPr lang="en" sz="1200"/>
              <a:t>Non-public School Consultation and School Improvement Retention Forms</a:t>
            </a:r>
            <a:endParaRPr sz="1200"/>
          </a:p>
          <a:p>
            <a:pPr marL="1371600" lvl="2" indent="-304800" algn="l" rtl="0">
              <a:lnSpc>
                <a:spcPct val="90000"/>
              </a:lnSpc>
              <a:spcBef>
                <a:spcPts val="600"/>
              </a:spcBef>
              <a:spcAft>
                <a:spcPts val="0"/>
              </a:spcAft>
              <a:buSzPts val="1200"/>
              <a:buChar char="•"/>
            </a:pPr>
            <a:r>
              <a:rPr lang="en" sz="1200"/>
              <a:t>21-22 PAR Deadline</a:t>
            </a:r>
            <a:endParaRPr sz="1200"/>
          </a:p>
          <a:p>
            <a:pPr marL="711200" lvl="1" indent="-177800" algn="l" rtl="0">
              <a:lnSpc>
                <a:spcPct val="90000"/>
              </a:lnSpc>
              <a:spcBef>
                <a:spcPts val="600"/>
              </a:spcBef>
              <a:spcAft>
                <a:spcPts val="0"/>
              </a:spcAft>
              <a:buSzPts val="1200"/>
              <a:buChar char="•"/>
            </a:pPr>
            <a:r>
              <a:rPr lang="en" sz="1200"/>
              <a:t>Deadline to Draw Down Funds by End of Fiscal Year</a:t>
            </a:r>
            <a:endParaRPr sz="1200"/>
          </a:p>
          <a:p>
            <a:pPr marL="711200" lvl="1" indent="-177800" algn="l" rtl="0">
              <a:lnSpc>
                <a:spcPct val="90000"/>
              </a:lnSpc>
              <a:spcBef>
                <a:spcPts val="600"/>
              </a:spcBef>
              <a:spcAft>
                <a:spcPts val="0"/>
              </a:spcAft>
              <a:buSzPts val="1200"/>
              <a:buChar char="•"/>
            </a:pPr>
            <a:r>
              <a:rPr lang="en" sz="1200"/>
              <a:t>ESSER Reporting Survey</a:t>
            </a:r>
            <a:endParaRPr sz="1200"/>
          </a:p>
          <a:p>
            <a:pPr marL="304800" lvl="0" indent="-260350" algn="l" rtl="0">
              <a:lnSpc>
                <a:spcPct val="90000"/>
              </a:lnSpc>
              <a:spcBef>
                <a:spcPts val="300"/>
              </a:spcBef>
              <a:spcAft>
                <a:spcPts val="0"/>
              </a:spcAft>
              <a:buSzPts val="1500"/>
              <a:buChar char="•"/>
            </a:pPr>
            <a:r>
              <a:rPr lang="en"/>
              <a:t>Strategy Guides</a:t>
            </a:r>
            <a:endParaRPr/>
          </a:p>
          <a:p>
            <a:pPr marL="304800" lvl="0" indent="-260350" algn="l" rtl="0">
              <a:lnSpc>
                <a:spcPct val="90000"/>
              </a:lnSpc>
              <a:spcBef>
                <a:spcPts val="300"/>
              </a:spcBef>
              <a:spcAft>
                <a:spcPts val="0"/>
              </a:spcAft>
              <a:buSzPts val="1500"/>
              <a:buChar char="•"/>
            </a:pPr>
            <a:r>
              <a:rPr lang="en"/>
              <a:t>IDEA Maintenance of Effort and Other Requirements for ESSER Fund Recipients</a:t>
            </a:r>
            <a:endParaRPr/>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p:txBody>
      </p:sp>
      <p:sp>
        <p:nvSpPr>
          <p:cNvPr id="554" name="Google Shape;55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12eb973a694_2_407"/>
          <p:cNvSpPr txBox="1">
            <a:spLocks noGrp="1"/>
          </p:cNvSpPr>
          <p:nvPr>
            <p:ph type="subTitle" idx="1"/>
          </p:nvPr>
        </p:nvSpPr>
        <p:spPr>
          <a:xfrm>
            <a:off x="1005250" y="2040025"/>
            <a:ext cx="7141500" cy="322800"/>
          </a:xfrm>
          <a:prstGeom prst="rect">
            <a:avLst/>
          </a:prstGeom>
          <a:noFill/>
          <a:ln>
            <a:noFill/>
          </a:ln>
        </p:spPr>
        <p:txBody>
          <a:bodyPr spcFirstLastPara="1" wrap="square" lIns="0" tIns="0" rIns="0" bIns="0" anchor="t" anchorCtr="0">
            <a:normAutofit fontScale="92500"/>
          </a:bodyPr>
          <a:lstStyle/>
          <a:p>
            <a:pPr marL="0" lvl="0" indent="0" algn="l" rtl="0">
              <a:lnSpc>
                <a:spcPct val="115000"/>
              </a:lnSpc>
              <a:spcBef>
                <a:spcPts val="0"/>
              </a:spcBef>
              <a:spcAft>
                <a:spcPts val="1200"/>
              </a:spcAft>
              <a:buSzPct val="108108"/>
              <a:buNone/>
            </a:pPr>
            <a:r>
              <a:rPr lang="en"/>
              <a:t>Does the strategy address an identified root cause of a performance challenge?</a:t>
            </a:r>
            <a:endParaRPr/>
          </a:p>
        </p:txBody>
      </p:sp>
      <p:sp>
        <p:nvSpPr>
          <p:cNvPr id="731" name="Google Shape;731;g12eb973a694_2_407"/>
          <p:cNvSpPr txBox="1">
            <a:spLocks noGrp="1"/>
          </p:cNvSpPr>
          <p:nvPr>
            <p:ph type="subTitle" idx="3"/>
          </p:nvPr>
        </p:nvSpPr>
        <p:spPr>
          <a:xfrm>
            <a:off x="1005250" y="2605500"/>
            <a:ext cx="7141500" cy="3228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1200"/>
              </a:spcAft>
              <a:buSzPts val="1800"/>
              <a:buNone/>
            </a:pPr>
            <a:r>
              <a:rPr lang="en" sz="1650"/>
              <a:t>Does the strategy have support from school leadership?</a:t>
            </a:r>
            <a:endParaRPr sz="1650"/>
          </a:p>
        </p:txBody>
      </p:sp>
      <p:sp>
        <p:nvSpPr>
          <p:cNvPr id="732" name="Google Shape;732;g12eb973a694_2_40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20</a:t>
            </a:fld>
            <a:endParaRPr/>
          </a:p>
        </p:txBody>
      </p:sp>
      <p:sp>
        <p:nvSpPr>
          <p:cNvPr id="733" name="Google Shape;733;g12eb973a694_2_40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Selecting a Strategy</a:t>
            </a:r>
            <a:endParaRPr/>
          </a:p>
        </p:txBody>
      </p:sp>
      <p:sp>
        <p:nvSpPr>
          <p:cNvPr id="734" name="Google Shape;734;g12eb973a694_2_407"/>
          <p:cNvSpPr txBox="1">
            <a:spLocks noGrp="1"/>
          </p:cNvSpPr>
          <p:nvPr>
            <p:ph type="title" idx="2"/>
          </p:nvPr>
        </p:nvSpPr>
        <p:spPr>
          <a:xfrm>
            <a:off x="461400" y="1209125"/>
            <a:ext cx="8154600" cy="66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None/>
            </a:pPr>
            <a:r>
              <a:rPr lang="en" b="1"/>
              <a:t>Considerations for Contextual Fit: </a:t>
            </a:r>
            <a:r>
              <a:rPr lang="en"/>
              <a:t>The following questions and considerations can help you to evaluate whether or not a strategy is a good fit for your school:</a:t>
            </a:r>
            <a:endParaRPr/>
          </a:p>
        </p:txBody>
      </p:sp>
      <p:sp>
        <p:nvSpPr>
          <p:cNvPr id="735" name="Google Shape;735;g12eb973a694_2_407"/>
          <p:cNvSpPr txBox="1">
            <a:spLocks noGrp="1"/>
          </p:cNvSpPr>
          <p:nvPr>
            <p:ph type="subTitle" idx="4"/>
          </p:nvPr>
        </p:nvSpPr>
        <p:spPr>
          <a:xfrm>
            <a:off x="1009450" y="3170975"/>
            <a:ext cx="7553700" cy="13590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1800"/>
              <a:buNone/>
            </a:pPr>
            <a:r>
              <a:rPr lang="en" sz="1650"/>
              <a:t>Does the school have the resources needed to implement the strategy?</a:t>
            </a:r>
            <a:endParaRPr sz="1650"/>
          </a:p>
          <a:p>
            <a:pPr marL="457200" lvl="0" indent="-320675" algn="l" rtl="0">
              <a:lnSpc>
                <a:spcPct val="115000"/>
              </a:lnSpc>
              <a:spcBef>
                <a:spcPts val="1000"/>
              </a:spcBef>
              <a:spcAft>
                <a:spcPts val="0"/>
              </a:spcAft>
              <a:buSzPts val="1450"/>
              <a:buChar char="●"/>
            </a:pPr>
            <a:r>
              <a:rPr lang="en" sz="1450"/>
              <a:t>Does the team have adequate capacity (time and bandwidth) for making changes?</a:t>
            </a:r>
            <a:endParaRPr sz="1450"/>
          </a:p>
          <a:p>
            <a:pPr marL="457200" lvl="0" indent="-320675" algn="l" rtl="0">
              <a:lnSpc>
                <a:spcPct val="115000"/>
              </a:lnSpc>
              <a:spcBef>
                <a:spcPts val="0"/>
              </a:spcBef>
              <a:spcAft>
                <a:spcPts val="0"/>
              </a:spcAft>
              <a:buSzPts val="1450"/>
              <a:buChar char="●"/>
            </a:pPr>
            <a:r>
              <a:rPr lang="en" sz="1450"/>
              <a:t>Do systems and structures to support changes exist or will they need to be created?</a:t>
            </a:r>
            <a:endParaRPr sz="1450"/>
          </a:p>
          <a:p>
            <a:pPr marL="457200" lvl="0" indent="-320675" algn="l" rtl="0">
              <a:lnSpc>
                <a:spcPct val="115000"/>
              </a:lnSpc>
              <a:spcBef>
                <a:spcPts val="0"/>
              </a:spcBef>
              <a:spcAft>
                <a:spcPts val="0"/>
              </a:spcAft>
              <a:buSzPts val="1450"/>
              <a:buChar char="●"/>
            </a:pPr>
            <a:r>
              <a:rPr lang="en" sz="1450"/>
              <a:t>Does the school have adequate resources to support changes (e.g., internal expertise or ability to contract with external partner)?</a:t>
            </a:r>
            <a:endParaRPr sz="14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12eb973a694_2_41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Selecting a Strategy</a:t>
            </a:r>
            <a:endParaRPr/>
          </a:p>
        </p:txBody>
      </p:sp>
      <p:sp>
        <p:nvSpPr>
          <p:cNvPr id="741" name="Google Shape;741;g12eb973a694_2_416"/>
          <p:cNvSpPr txBox="1">
            <a:spLocks noGrp="1"/>
          </p:cNvSpPr>
          <p:nvPr>
            <p:ph type="body" idx="1"/>
          </p:nvPr>
        </p:nvSpPr>
        <p:spPr>
          <a:xfrm>
            <a:off x="2782925" y="1143000"/>
            <a:ext cx="61950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1200"/>
              </a:spcAft>
              <a:buSzPts val="1600"/>
              <a:buNone/>
            </a:pPr>
            <a:r>
              <a:rPr lang="en"/>
              <a:t>You can find some strategy-specific information to help you select a strategy in the “Considerations” section of the Strategy Guide. This section provides a list of possible root causes that may be addressed by the strategy, along with some specific questions to help you assess contextual fit (i.e., whether the strategy is the right fit for your school or system). This information can help you decide whether to adopt one of these strategies.</a:t>
            </a:r>
            <a:endParaRPr/>
          </a:p>
        </p:txBody>
      </p:sp>
      <p:sp>
        <p:nvSpPr>
          <p:cNvPr id="742" name="Google Shape;742;g12eb973a694_2_41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21</a:t>
            </a:fld>
            <a:endParaRPr/>
          </a:p>
        </p:txBody>
      </p:sp>
      <p:sp>
        <p:nvSpPr>
          <p:cNvPr id="743" name="Google Shape;743;g12eb973a694_2_416"/>
          <p:cNvSpPr/>
          <p:nvPr/>
        </p:nvSpPr>
        <p:spPr>
          <a:xfrm>
            <a:off x="461400" y="1143000"/>
            <a:ext cx="2039700" cy="572700"/>
          </a:xfrm>
          <a:prstGeom prst="roundRect">
            <a:avLst>
              <a:gd name="adj" fmla="val 16667"/>
            </a:avLst>
          </a:prstGeom>
          <a:solidFill>
            <a:srgbClr val="134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Considerations</a:t>
            </a: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g12eb973a694_2_42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Using the Strategy Guide to determine focus for year</a:t>
            </a:r>
            <a:endParaRPr/>
          </a:p>
        </p:txBody>
      </p:sp>
      <p:sp>
        <p:nvSpPr>
          <p:cNvPr id="749" name="Google Shape;749;g12eb973a694_2_423"/>
          <p:cNvSpPr txBox="1">
            <a:spLocks noGrp="1"/>
          </p:cNvSpPr>
          <p:nvPr>
            <p:ph type="body" idx="1"/>
          </p:nvPr>
        </p:nvSpPr>
        <p:spPr>
          <a:xfrm>
            <a:off x="411950" y="1188600"/>
            <a:ext cx="4160100" cy="3120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600"/>
              <a:buNone/>
            </a:pPr>
            <a:r>
              <a:rPr lang="en" sz="1600" b="1">
                <a:solidFill>
                  <a:srgbClr val="FFFFFF"/>
                </a:solidFill>
                <a:latin typeface="Arial"/>
                <a:ea typeface="Arial"/>
                <a:cs typeface="Arial"/>
                <a:sym typeface="Arial"/>
              </a:rPr>
              <a:t>Introduction</a:t>
            </a:r>
            <a:endParaRPr sz="1600" b="1">
              <a:solidFill>
                <a:srgbClr val="FFFFFF"/>
              </a:solidFill>
              <a:latin typeface="Arial"/>
              <a:ea typeface="Arial"/>
              <a:cs typeface="Arial"/>
              <a:sym typeface="Arial"/>
            </a:endParaRPr>
          </a:p>
          <a:p>
            <a:pPr marL="0" lvl="0" indent="0" algn="l" rtl="0">
              <a:lnSpc>
                <a:spcPct val="115000"/>
              </a:lnSpc>
              <a:spcBef>
                <a:spcPts val="0"/>
              </a:spcBef>
              <a:spcAft>
                <a:spcPts val="0"/>
              </a:spcAft>
              <a:buSzPts val="1600"/>
              <a:buNone/>
            </a:pPr>
            <a:r>
              <a:rPr lang="en" sz="2200" b="1"/>
              <a:t>Robust strategies generally take more than one year to implement fully.</a:t>
            </a:r>
            <a:endParaRPr sz="2200" b="1"/>
          </a:p>
          <a:p>
            <a:pPr marL="0" lvl="0" indent="0" algn="l" rtl="0">
              <a:lnSpc>
                <a:spcPct val="115000"/>
              </a:lnSpc>
              <a:spcBef>
                <a:spcPts val="1200"/>
              </a:spcBef>
              <a:spcAft>
                <a:spcPts val="1200"/>
              </a:spcAft>
              <a:buSzPts val="1600"/>
              <a:buNone/>
            </a:pPr>
            <a:r>
              <a:rPr lang="en"/>
              <a:t>Whether you are adopting an entirely new strategy or building on a strategy that is already in place, the Strategy Guide can help you to determine the </a:t>
            </a:r>
            <a:r>
              <a:rPr lang="en" b="1"/>
              <a:t>best next step </a:t>
            </a:r>
            <a:r>
              <a:rPr lang="en"/>
              <a:t>for your school.</a:t>
            </a:r>
            <a:endParaRPr/>
          </a:p>
        </p:txBody>
      </p:sp>
      <p:sp>
        <p:nvSpPr>
          <p:cNvPr id="750" name="Google Shape;750;g12eb973a694_2_42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22</a:t>
            </a:fld>
            <a:endParaRPr/>
          </a:p>
        </p:txBody>
      </p:sp>
      <p:sp>
        <p:nvSpPr>
          <p:cNvPr id="751" name="Google Shape;751;g12eb973a694_2_423">
            <a:extLst>
              <a:ext uri="{C183D7F6-B498-43B3-948B-1728B52AA6E4}">
                <adec:decorative xmlns:adec="http://schemas.microsoft.com/office/drawing/2017/decorative" val="1"/>
              </a:ext>
            </a:extLst>
          </p:cNvPr>
          <p:cNvSpPr/>
          <p:nvPr/>
        </p:nvSpPr>
        <p:spPr>
          <a:xfrm>
            <a:off x="5865750" y="1775100"/>
            <a:ext cx="2762950" cy="2587500"/>
          </a:xfrm>
          <a:custGeom>
            <a:avLst/>
            <a:gdLst/>
            <a:ahLst/>
            <a:cxnLst/>
            <a:rect l="l" t="t" r="r" b="b"/>
            <a:pathLst>
              <a:path w="110518" h="103500" extrusionOk="0">
                <a:moveTo>
                  <a:pt x="110518" y="877"/>
                </a:moveTo>
                <a:lnTo>
                  <a:pt x="110518" y="103500"/>
                </a:lnTo>
                <a:lnTo>
                  <a:pt x="0" y="103500"/>
                </a:lnTo>
                <a:lnTo>
                  <a:pt x="0" y="73678"/>
                </a:lnTo>
                <a:lnTo>
                  <a:pt x="24121" y="73678"/>
                </a:lnTo>
                <a:lnTo>
                  <a:pt x="24121" y="46049"/>
                </a:lnTo>
                <a:lnTo>
                  <a:pt x="49119" y="46049"/>
                </a:lnTo>
                <a:lnTo>
                  <a:pt x="49119" y="21928"/>
                </a:lnTo>
                <a:lnTo>
                  <a:pt x="77625" y="21928"/>
                </a:lnTo>
                <a:lnTo>
                  <a:pt x="77625" y="0"/>
                </a:lnTo>
                <a:close/>
              </a:path>
            </a:pathLst>
          </a:custGeom>
          <a:solidFill>
            <a:srgbClr val="6D3B5D"/>
          </a:solidFill>
          <a:ln>
            <a:noFill/>
          </a:ln>
        </p:spPr>
      </p:sp>
      <p:sp>
        <p:nvSpPr>
          <p:cNvPr id="752" name="Google Shape;752;g12eb973a694_2_423">
            <a:extLst>
              <a:ext uri="{C183D7F6-B498-43B3-948B-1728B52AA6E4}">
                <adec:decorative xmlns:adec="http://schemas.microsoft.com/office/drawing/2017/decorative" val="1"/>
              </a:ext>
            </a:extLst>
          </p:cNvPr>
          <p:cNvSpPr/>
          <p:nvPr/>
        </p:nvSpPr>
        <p:spPr>
          <a:xfrm>
            <a:off x="6430900" y="2308375"/>
            <a:ext cx="602700" cy="572700"/>
          </a:xfrm>
          <a:prstGeom prst="star5">
            <a:avLst>
              <a:gd name="adj" fmla="val 19098"/>
              <a:gd name="hf" fmla="val 105146"/>
              <a:gd name="vf" fmla="val 110557"/>
            </a:avLst>
          </a:prstGeom>
          <a:solidFill>
            <a:srgbClr val="76A5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g12eb973a694_2_423">
            <a:extLst>
              <a:ext uri="{C183D7F6-B498-43B3-948B-1728B52AA6E4}">
                <adec:decorative xmlns:adec="http://schemas.microsoft.com/office/drawing/2017/decorative" val="1"/>
              </a:ext>
            </a:extLst>
          </p:cNvPr>
          <p:cNvSpPr/>
          <p:nvPr/>
        </p:nvSpPr>
        <p:spPr>
          <a:xfrm>
            <a:off x="6656875" y="1405175"/>
            <a:ext cx="990900" cy="850500"/>
          </a:xfrm>
          <a:prstGeom prst="uturnArrow">
            <a:avLst>
              <a:gd name="adj1" fmla="val 18045"/>
              <a:gd name="adj2" fmla="val 25000"/>
              <a:gd name="adj3" fmla="val 25000"/>
              <a:gd name="adj4" fmla="val 43750"/>
              <a:gd name="adj5" fmla="val 86373"/>
            </a:avLst>
          </a:prstGeom>
          <a:solidFill>
            <a:srgbClr val="313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g12eb973a694_2_423"/>
          <p:cNvSpPr txBox="1"/>
          <p:nvPr/>
        </p:nvSpPr>
        <p:spPr>
          <a:xfrm>
            <a:off x="6830275" y="3385775"/>
            <a:ext cx="13989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Calibri"/>
                <a:ea typeface="Calibri"/>
                <a:cs typeface="Calibri"/>
                <a:sym typeface="Calibri"/>
              </a:rPr>
              <a:t>Strategy</a:t>
            </a:r>
            <a:endParaRPr sz="2700" b="1" i="0" u="none" strike="noStrike" cap="none">
              <a:solidFill>
                <a:schemeClr val="lt1"/>
              </a:solidFill>
              <a:latin typeface="Calibri"/>
              <a:ea typeface="Calibri"/>
              <a:cs typeface="Calibri"/>
              <a:sym typeface="Calibri"/>
            </a:endParaRPr>
          </a:p>
        </p:txBody>
      </p:sp>
      <p:sp>
        <p:nvSpPr>
          <p:cNvPr id="755" name="Google Shape;755;g12eb973a694_2_423">
            <a:extLst>
              <a:ext uri="{C183D7F6-B498-43B3-948B-1728B52AA6E4}">
                <adec:decorative xmlns:adec="http://schemas.microsoft.com/office/drawing/2017/decorative" val="1"/>
              </a:ext>
            </a:extLst>
          </p:cNvPr>
          <p:cNvSpPr/>
          <p:nvPr/>
        </p:nvSpPr>
        <p:spPr>
          <a:xfrm>
            <a:off x="5144775" y="3695250"/>
            <a:ext cx="602700" cy="572700"/>
          </a:xfrm>
          <a:prstGeom prst="star5">
            <a:avLst>
              <a:gd name="adj" fmla="val 19098"/>
              <a:gd name="hf" fmla="val 105146"/>
              <a:gd name="vf" fmla="val 110557"/>
            </a:avLst>
          </a:pr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g12eb973a694_2_423">
            <a:extLst>
              <a:ext uri="{C183D7F6-B498-43B3-948B-1728B52AA6E4}">
                <adec:decorative xmlns:adec="http://schemas.microsoft.com/office/drawing/2017/decorative" val="1"/>
              </a:ext>
            </a:extLst>
          </p:cNvPr>
          <p:cNvSpPr/>
          <p:nvPr/>
        </p:nvSpPr>
        <p:spPr>
          <a:xfrm>
            <a:off x="5370750" y="2792050"/>
            <a:ext cx="990900" cy="850500"/>
          </a:xfrm>
          <a:prstGeom prst="uturnArrow">
            <a:avLst>
              <a:gd name="adj1" fmla="val 18045"/>
              <a:gd name="adj2" fmla="val 25000"/>
              <a:gd name="adj3" fmla="val 25000"/>
              <a:gd name="adj4" fmla="val 43750"/>
              <a:gd name="adj5" fmla="val 86373"/>
            </a:avLst>
          </a:prstGeom>
          <a:solidFill>
            <a:srgbClr val="313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12eb973a694_2_4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solidFill>
                  <a:schemeClr val="lt1"/>
                </a:solidFill>
              </a:rPr>
              <a:t>Using the Strategy Guide to determine focus for year</a:t>
            </a:r>
            <a:endParaRPr/>
          </a:p>
        </p:txBody>
      </p:sp>
      <p:sp>
        <p:nvSpPr>
          <p:cNvPr id="762" name="Google Shape;762;g12eb973a694_2_43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23</a:t>
            </a:fld>
            <a:endParaRPr/>
          </a:p>
        </p:txBody>
      </p:sp>
      <p:sp>
        <p:nvSpPr>
          <p:cNvPr id="763" name="Google Shape;763;g12eb973a694_2_435"/>
          <p:cNvSpPr txBox="1">
            <a:spLocks noGrp="1"/>
          </p:cNvSpPr>
          <p:nvPr>
            <p:ph type="title" idx="2"/>
          </p:nvPr>
        </p:nvSpPr>
        <p:spPr>
          <a:xfrm>
            <a:off x="2729650" y="1143000"/>
            <a:ext cx="5417100" cy="70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None/>
            </a:pPr>
            <a:r>
              <a:rPr lang="en" sz="1800"/>
              <a:t>Review the</a:t>
            </a:r>
            <a:r>
              <a:rPr lang="en"/>
              <a:t> </a:t>
            </a:r>
            <a:r>
              <a:rPr lang="en" sz="1800" b="1"/>
              <a:t>Implementation Guide </a:t>
            </a:r>
            <a:r>
              <a:rPr lang="en" sz="1800"/>
              <a:t>(Core Components and Elements or Action Steps) section of the Strategy Guide.</a:t>
            </a:r>
            <a:endParaRPr sz="1800"/>
          </a:p>
          <a:p>
            <a:pPr marL="0" lvl="0" indent="0" algn="l" rtl="0">
              <a:lnSpc>
                <a:spcPct val="100000"/>
              </a:lnSpc>
              <a:spcBef>
                <a:spcPts val="0"/>
              </a:spcBef>
              <a:spcAft>
                <a:spcPts val="0"/>
              </a:spcAft>
              <a:buSzPts val="1600"/>
              <a:buNone/>
            </a:pPr>
            <a:endParaRPr/>
          </a:p>
        </p:txBody>
      </p:sp>
      <p:sp>
        <p:nvSpPr>
          <p:cNvPr id="764" name="Google Shape;764;g12eb973a694_2_435"/>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1200"/>
              </a:spcAft>
              <a:buSzPts val="1800"/>
              <a:buNone/>
            </a:pPr>
            <a:r>
              <a:rPr lang="en" sz="1650"/>
              <a:t>Note the essential components or elements of the strategy</a:t>
            </a:r>
            <a:endParaRPr sz="1650"/>
          </a:p>
        </p:txBody>
      </p:sp>
      <p:sp>
        <p:nvSpPr>
          <p:cNvPr id="765" name="Google Shape;765;g12eb973a694_2_435"/>
          <p:cNvSpPr txBox="1">
            <a:spLocks noGrp="1"/>
          </p:cNvSpPr>
          <p:nvPr>
            <p:ph type="subTitle" idx="3"/>
          </p:nvPr>
        </p:nvSpPr>
        <p:spPr>
          <a:xfrm>
            <a:off x="1005250" y="2503500"/>
            <a:ext cx="7283700" cy="51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1200"/>
              </a:spcAft>
              <a:buSzPts val="1800"/>
              <a:buNone/>
            </a:pPr>
            <a:r>
              <a:rPr lang="en" sz="1650"/>
              <a:t>Determine where the school already has components or elements in place, and where work is needed.</a:t>
            </a:r>
            <a:endParaRPr sz="1650"/>
          </a:p>
        </p:txBody>
      </p:sp>
      <p:sp>
        <p:nvSpPr>
          <p:cNvPr id="766" name="Google Shape;766;g12eb973a694_2_435"/>
          <p:cNvSpPr txBox="1">
            <a:spLocks noGrp="1"/>
          </p:cNvSpPr>
          <p:nvPr>
            <p:ph type="subTitle" idx="4"/>
          </p:nvPr>
        </p:nvSpPr>
        <p:spPr>
          <a:xfrm>
            <a:off x="1005250" y="3101725"/>
            <a:ext cx="7062000" cy="51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1200"/>
              </a:spcAft>
              <a:buSzPts val="1800"/>
              <a:buNone/>
            </a:pPr>
            <a:r>
              <a:rPr lang="en" sz="1650"/>
              <a:t>Select next steps to focus improvement efforts for the coming plan cycle (1-2 years).</a:t>
            </a:r>
            <a:endParaRPr sz="1650"/>
          </a:p>
        </p:txBody>
      </p:sp>
      <p:sp>
        <p:nvSpPr>
          <p:cNvPr id="767" name="Google Shape;767;g12eb973a694_2_435"/>
          <p:cNvSpPr/>
          <p:nvPr/>
        </p:nvSpPr>
        <p:spPr>
          <a:xfrm>
            <a:off x="461400" y="1134313"/>
            <a:ext cx="2039700" cy="572700"/>
          </a:xfrm>
          <a:prstGeom prst="roundRect">
            <a:avLst>
              <a:gd name="adj" fmla="val 16667"/>
            </a:avLst>
          </a:prstGeom>
          <a:solidFill>
            <a:srgbClr val="85200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Implementation Guide</a:t>
            </a: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12eb973a694_2_4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Examples </a:t>
            </a:r>
            <a:endParaRPr/>
          </a:p>
        </p:txBody>
      </p:sp>
      <p:sp>
        <p:nvSpPr>
          <p:cNvPr id="773" name="Google Shape;773;g12eb973a694_2_4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24</a:t>
            </a:fld>
            <a:endParaRPr/>
          </a:p>
        </p:txBody>
      </p:sp>
      <p:grpSp>
        <p:nvGrpSpPr>
          <p:cNvPr id="774" name="Google Shape;774;g12eb973a694_2_445" descr="Coaching Strategy Guide, core components which include establishing roles, systems and structures, implementing concrete data analysis, collaborating with coaches and monitoring coach impact."/>
          <p:cNvGrpSpPr/>
          <p:nvPr/>
        </p:nvGrpSpPr>
        <p:grpSpPr>
          <a:xfrm>
            <a:off x="1988025" y="1143000"/>
            <a:ext cx="6745650" cy="2051075"/>
            <a:chOff x="346200" y="1143000"/>
            <a:chExt cx="6745650" cy="2051075"/>
          </a:xfrm>
        </p:grpSpPr>
        <p:sp>
          <p:nvSpPr>
            <p:cNvPr id="775" name="Google Shape;775;g12eb973a694_2_445"/>
            <p:cNvSpPr/>
            <p:nvPr/>
          </p:nvSpPr>
          <p:spPr>
            <a:xfrm>
              <a:off x="346200" y="1715675"/>
              <a:ext cx="1681500" cy="1478400"/>
            </a:xfrm>
            <a:prstGeom prst="roundRect">
              <a:avLst>
                <a:gd name="adj" fmla="val 16667"/>
              </a:avLst>
            </a:prstGeom>
            <a:solidFill>
              <a:srgbClr val="4C113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Establish Roles, Systems, and Structures</a:t>
              </a:r>
              <a:endParaRPr sz="1400" b="1" i="0" u="none" strike="noStrike" cap="none">
                <a:solidFill>
                  <a:srgbClr val="FFFFFF"/>
                </a:solidFill>
                <a:latin typeface="Arial"/>
                <a:ea typeface="Arial"/>
                <a:cs typeface="Arial"/>
                <a:sym typeface="Arial"/>
              </a:endParaRPr>
            </a:p>
          </p:txBody>
        </p:sp>
        <p:sp>
          <p:nvSpPr>
            <p:cNvPr id="776" name="Google Shape;776;g12eb973a694_2_445"/>
            <p:cNvSpPr/>
            <p:nvPr/>
          </p:nvSpPr>
          <p:spPr>
            <a:xfrm>
              <a:off x="2149438" y="1715672"/>
              <a:ext cx="1566300" cy="1478400"/>
            </a:xfrm>
            <a:prstGeom prst="roundRect">
              <a:avLst>
                <a:gd name="adj" fmla="val 16667"/>
              </a:avLst>
            </a:prstGeom>
            <a:solidFill>
              <a:srgbClr val="20124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Implement Concrete Data Analysis</a:t>
              </a:r>
              <a:endParaRPr sz="1400" b="1" i="0" u="none" strike="noStrike" cap="none">
                <a:solidFill>
                  <a:srgbClr val="FFFFFF"/>
                </a:solidFill>
                <a:latin typeface="Arial"/>
                <a:ea typeface="Arial"/>
                <a:cs typeface="Arial"/>
                <a:sym typeface="Arial"/>
              </a:endParaRPr>
            </a:p>
          </p:txBody>
        </p:sp>
        <p:sp>
          <p:nvSpPr>
            <p:cNvPr id="777" name="Google Shape;777;g12eb973a694_2_445"/>
            <p:cNvSpPr/>
            <p:nvPr/>
          </p:nvSpPr>
          <p:spPr>
            <a:xfrm>
              <a:off x="3837500" y="1715672"/>
              <a:ext cx="1566300" cy="1478400"/>
            </a:xfrm>
            <a:prstGeom prst="roundRect">
              <a:avLst>
                <a:gd name="adj" fmla="val 16667"/>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Collaborate with Coaches</a:t>
              </a:r>
              <a:endParaRPr sz="1400" b="1" i="0" u="none" strike="noStrike" cap="none">
                <a:solidFill>
                  <a:srgbClr val="FFFFFF"/>
                </a:solidFill>
                <a:latin typeface="Arial"/>
                <a:ea typeface="Arial"/>
                <a:cs typeface="Arial"/>
                <a:sym typeface="Arial"/>
              </a:endParaRPr>
            </a:p>
          </p:txBody>
        </p:sp>
        <p:sp>
          <p:nvSpPr>
            <p:cNvPr id="778" name="Google Shape;778;g12eb973a694_2_445"/>
            <p:cNvSpPr/>
            <p:nvPr/>
          </p:nvSpPr>
          <p:spPr>
            <a:xfrm>
              <a:off x="5525550" y="1715672"/>
              <a:ext cx="1566300" cy="1478400"/>
            </a:xfrm>
            <a:prstGeom prst="roundRect">
              <a:avLst>
                <a:gd name="adj" fmla="val 16667"/>
              </a:avLst>
            </a:prstGeom>
            <a:solidFill>
              <a:srgbClr val="0C343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Monitor Coaching Impact</a:t>
              </a:r>
              <a:endParaRPr sz="1400" b="1" i="0" u="none" strike="noStrike" cap="none">
                <a:solidFill>
                  <a:srgbClr val="FFFFFF"/>
                </a:solidFill>
                <a:latin typeface="Arial"/>
                <a:ea typeface="Arial"/>
                <a:cs typeface="Arial"/>
                <a:sym typeface="Arial"/>
              </a:endParaRPr>
            </a:p>
          </p:txBody>
        </p:sp>
        <p:sp>
          <p:nvSpPr>
            <p:cNvPr id="779" name="Google Shape;779;g12eb973a694_2_445"/>
            <p:cNvSpPr/>
            <p:nvPr/>
          </p:nvSpPr>
          <p:spPr>
            <a:xfrm>
              <a:off x="849000" y="1143000"/>
              <a:ext cx="675900" cy="675900"/>
            </a:xfrm>
            <a:prstGeom prst="ellipse">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rgbClr val="4C1130"/>
                  </a:solidFill>
                  <a:latin typeface="Arial"/>
                  <a:ea typeface="Arial"/>
                  <a:cs typeface="Arial"/>
                  <a:sym typeface="Arial"/>
                </a:rPr>
                <a:t>1</a:t>
              </a:r>
              <a:endParaRPr sz="3200" b="1" i="0" u="none" strike="noStrike" cap="none">
                <a:solidFill>
                  <a:srgbClr val="4C1130"/>
                </a:solidFill>
                <a:latin typeface="Arial"/>
                <a:ea typeface="Arial"/>
                <a:cs typeface="Arial"/>
                <a:sym typeface="Arial"/>
              </a:endParaRPr>
            </a:p>
          </p:txBody>
        </p:sp>
        <p:sp>
          <p:nvSpPr>
            <p:cNvPr id="780" name="Google Shape;780;g12eb973a694_2_445"/>
            <p:cNvSpPr/>
            <p:nvPr/>
          </p:nvSpPr>
          <p:spPr>
            <a:xfrm>
              <a:off x="2594650" y="1143000"/>
              <a:ext cx="675900" cy="675900"/>
            </a:xfrm>
            <a:prstGeom prst="ellipse">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rgbClr val="4C1130"/>
                  </a:solidFill>
                  <a:latin typeface="Arial"/>
                  <a:ea typeface="Arial"/>
                  <a:cs typeface="Arial"/>
                  <a:sym typeface="Arial"/>
                </a:rPr>
                <a:t>2</a:t>
              </a:r>
              <a:endParaRPr sz="3200" b="1" i="0" u="none" strike="noStrike" cap="none">
                <a:solidFill>
                  <a:srgbClr val="4C1130"/>
                </a:solidFill>
                <a:latin typeface="Arial"/>
                <a:ea typeface="Arial"/>
                <a:cs typeface="Arial"/>
                <a:sym typeface="Arial"/>
              </a:endParaRPr>
            </a:p>
          </p:txBody>
        </p:sp>
        <p:sp>
          <p:nvSpPr>
            <p:cNvPr id="781" name="Google Shape;781;g12eb973a694_2_445"/>
            <p:cNvSpPr/>
            <p:nvPr/>
          </p:nvSpPr>
          <p:spPr>
            <a:xfrm>
              <a:off x="4282700" y="1143000"/>
              <a:ext cx="675900" cy="675900"/>
            </a:xfrm>
            <a:prstGeom prst="ellipse">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rgbClr val="4C1130"/>
                  </a:solidFill>
                  <a:latin typeface="Arial"/>
                  <a:ea typeface="Arial"/>
                  <a:cs typeface="Arial"/>
                  <a:sym typeface="Arial"/>
                </a:rPr>
                <a:t>3</a:t>
              </a:r>
              <a:endParaRPr sz="3200" b="1" i="0" u="none" strike="noStrike" cap="none">
                <a:solidFill>
                  <a:srgbClr val="4C1130"/>
                </a:solidFill>
                <a:latin typeface="Arial"/>
                <a:ea typeface="Arial"/>
                <a:cs typeface="Arial"/>
                <a:sym typeface="Arial"/>
              </a:endParaRPr>
            </a:p>
          </p:txBody>
        </p:sp>
        <p:sp>
          <p:nvSpPr>
            <p:cNvPr id="782" name="Google Shape;782;g12eb973a694_2_445"/>
            <p:cNvSpPr/>
            <p:nvPr/>
          </p:nvSpPr>
          <p:spPr>
            <a:xfrm>
              <a:off x="5970750" y="1143000"/>
              <a:ext cx="675900" cy="675900"/>
            </a:xfrm>
            <a:prstGeom prst="ellipse">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rgbClr val="4C1130"/>
                  </a:solidFill>
                  <a:latin typeface="Arial"/>
                  <a:ea typeface="Arial"/>
                  <a:cs typeface="Arial"/>
                  <a:sym typeface="Arial"/>
                </a:rPr>
                <a:t>4</a:t>
              </a:r>
              <a:endParaRPr sz="3200" b="1" i="0" u="none" strike="noStrike" cap="none">
                <a:solidFill>
                  <a:srgbClr val="4C1130"/>
                </a:solidFill>
                <a:latin typeface="Arial"/>
                <a:ea typeface="Arial"/>
                <a:cs typeface="Arial"/>
                <a:sym typeface="Arial"/>
              </a:endParaRPr>
            </a:p>
          </p:txBody>
        </p:sp>
      </p:grpSp>
      <p:sp>
        <p:nvSpPr>
          <p:cNvPr id="783" name="Google Shape;783;g12eb973a694_2_445"/>
          <p:cNvSpPr txBox="1"/>
          <p:nvPr/>
        </p:nvSpPr>
        <p:spPr>
          <a:xfrm>
            <a:off x="276950" y="1256200"/>
            <a:ext cx="1582500" cy="1400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rgbClr val="000000"/>
                </a:solidFill>
                <a:latin typeface="Calibri"/>
                <a:ea typeface="Calibri"/>
                <a:cs typeface="Calibri"/>
                <a:sym typeface="Calibri"/>
              </a:rPr>
              <a:t>Example</a:t>
            </a:r>
            <a:r>
              <a:rPr lang="en" sz="1700" b="1" i="0" u="none" strike="noStrike" cap="none">
                <a:solidFill>
                  <a:srgbClr val="000000"/>
                </a:solidFill>
                <a:latin typeface="Calibri"/>
                <a:ea typeface="Calibri"/>
                <a:cs typeface="Calibri"/>
                <a:sym typeface="Calibri"/>
              </a:rPr>
              <a:t>:</a:t>
            </a: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Calibri"/>
                <a:ea typeface="Calibri"/>
                <a:cs typeface="Calibri"/>
                <a:sym typeface="Calibri"/>
              </a:rPr>
              <a:t>Coaching Strategy Guide</a:t>
            </a: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Core Components:</a:t>
            </a:r>
            <a:endParaRPr sz="1400" b="1" i="0" u="none" strike="noStrike" cap="none">
              <a:solidFill>
                <a:srgbClr val="000000"/>
              </a:solidFill>
              <a:latin typeface="Calibri"/>
              <a:ea typeface="Calibri"/>
              <a:cs typeface="Calibri"/>
              <a:sym typeface="Calibri"/>
            </a:endParaRPr>
          </a:p>
        </p:txBody>
      </p:sp>
      <p:sp>
        <p:nvSpPr>
          <p:cNvPr id="784" name="Google Shape;784;g12eb973a694_2_445"/>
          <p:cNvSpPr/>
          <p:nvPr/>
        </p:nvSpPr>
        <p:spPr>
          <a:xfrm>
            <a:off x="1988025" y="3957526"/>
            <a:ext cx="1681500" cy="572700"/>
          </a:xfrm>
          <a:prstGeom prst="roundRect">
            <a:avLst>
              <a:gd name="adj" fmla="val 16667"/>
            </a:avLst>
          </a:prstGeom>
          <a:solidFill>
            <a:srgbClr val="EAD1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Already in place</a:t>
            </a:r>
            <a:endParaRPr sz="1400" b="0" i="0" u="none" strike="noStrike" cap="none">
              <a:solidFill>
                <a:schemeClr val="dk1"/>
              </a:solidFill>
              <a:latin typeface="Arial"/>
              <a:ea typeface="Arial"/>
              <a:cs typeface="Arial"/>
              <a:sym typeface="Arial"/>
            </a:endParaRPr>
          </a:p>
        </p:txBody>
      </p:sp>
      <p:sp>
        <p:nvSpPr>
          <p:cNvPr id="785" name="Google Shape;785;g12eb973a694_2_445"/>
          <p:cNvSpPr/>
          <p:nvPr/>
        </p:nvSpPr>
        <p:spPr>
          <a:xfrm>
            <a:off x="3791263" y="3957525"/>
            <a:ext cx="1566300" cy="572775"/>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Focus of Year 1</a:t>
            </a:r>
            <a:endParaRPr sz="1400" b="0" i="0" u="none" strike="noStrike" cap="none">
              <a:solidFill>
                <a:schemeClr val="dk1"/>
              </a:solidFill>
              <a:latin typeface="Arial"/>
              <a:ea typeface="Arial"/>
              <a:cs typeface="Arial"/>
              <a:sym typeface="Arial"/>
            </a:endParaRPr>
          </a:p>
        </p:txBody>
      </p:sp>
      <p:sp>
        <p:nvSpPr>
          <p:cNvPr id="786" name="Google Shape;786;g12eb973a694_2_445"/>
          <p:cNvSpPr/>
          <p:nvPr/>
        </p:nvSpPr>
        <p:spPr>
          <a:xfrm>
            <a:off x="5479325" y="3957525"/>
            <a:ext cx="1566300" cy="572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Focus of Year 2</a:t>
            </a:r>
            <a:endParaRPr sz="1400" b="0" i="0" u="none" strike="noStrike" cap="none">
              <a:solidFill>
                <a:schemeClr val="dk1"/>
              </a:solidFill>
              <a:latin typeface="Arial"/>
              <a:ea typeface="Arial"/>
              <a:cs typeface="Arial"/>
              <a:sym typeface="Arial"/>
            </a:endParaRPr>
          </a:p>
        </p:txBody>
      </p:sp>
      <p:sp>
        <p:nvSpPr>
          <p:cNvPr id="787" name="Google Shape;787;g12eb973a694_2_445"/>
          <p:cNvSpPr/>
          <p:nvPr/>
        </p:nvSpPr>
        <p:spPr>
          <a:xfrm>
            <a:off x="7167375" y="3957525"/>
            <a:ext cx="1566300" cy="572775"/>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Focus of Year 2</a:t>
            </a:r>
            <a:endParaRPr sz="1400" b="0" i="0" u="none" strike="noStrike" cap="none">
              <a:solidFill>
                <a:schemeClr val="dk1"/>
              </a:solidFill>
              <a:latin typeface="Arial"/>
              <a:ea typeface="Arial"/>
              <a:cs typeface="Arial"/>
              <a:sym typeface="Arial"/>
            </a:endParaRPr>
          </a:p>
        </p:txBody>
      </p:sp>
      <p:sp>
        <p:nvSpPr>
          <p:cNvPr id="788" name="Google Shape;788;g12eb973a694_2_445"/>
          <p:cNvSpPr/>
          <p:nvPr/>
        </p:nvSpPr>
        <p:spPr>
          <a:xfrm>
            <a:off x="1988025" y="3289413"/>
            <a:ext cx="1681500" cy="572775"/>
          </a:xfrm>
          <a:prstGeom prst="roundRect">
            <a:avLst>
              <a:gd name="adj" fmla="val 16667"/>
            </a:avLst>
          </a:prstGeom>
          <a:solidFill>
            <a:srgbClr val="EAD1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Focus of Year 1</a:t>
            </a:r>
            <a:endParaRPr sz="1400" b="0" i="0" u="none" strike="noStrike" cap="none">
              <a:solidFill>
                <a:schemeClr val="dk1"/>
              </a:solidFill>
              <a:latin typeface="Arial"/>
              <a:ea typeface="Arial"/>
              <a:cs typeface="Arial"/>
              <a:sym typeface="Arial"/>
            </a:endParaRPr>
          </a:p>
        </p:txBody>
      </p:sp>
      <p:sp>
        <p:nvSpPr>
          <p:cNvPr id="789" name="Google Shape;789;g12eb973a694_2_445"/>
          <p:cNvSpPr/>
          <p:nvPr/>
        </p:nvSpPr>
        <p:spPr>
          <a:xfrm>
            <a:off x="3791263" y="3289412"/>
            <a:ext cx="1566300" cy="572775"/>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Focus of Year 2</a:t>
            </a:r>
            <a:endParaRPr sz="1400" b="0" i="0" u="none" strike="noStrike" cap="none">
              <a:solidFill>
                <a:schemeClr val="dk1"/>
              </a:solidFill>
              <a:latin typeface="Arial"/>
              <a:ea typeface="Arial"/>
              <a:cs typeface="Arial"/>
              <a:sym typeface="Arial"/>
            </a:endParaRPr>
          </a:p>
        </p:txBody>
      </p:sp>
      <p:sp>
        <p:nvSpPr>
          <p:cNvPr id="790" name="Google Shape;790;g12eb973a694_2_445"/>
          <p:cNvSpPr txBox="1"/>
          <p:nvPr/>
        </p:nvSpPr>
        <p:spPr>
          <a:xfrm>
            <a:off x="276950" y="3289425"/>
            <a:ext cx="1635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School 1</a:t>
            </a:r>
            <a:r>
              <a:rPr lang="en" sz="1400" b="0" i="0" u="none" strike="noStrike" cap="none">
                <a:solidFill>
                  <a:srgbClr val="000000"/>
                </a:solidFill>
                <a:latin typeface="Calibri"/>
                <a:ea typeface="Calibri"/>
                <a:cs typeface="Calibri"/>
                <a:sym typeface="Calibri"/>
              </a:rPr>
              <a:t>: New to Strategy</a:t>
            </a:r>
            <a:endParaRPr sz="1400" b="0" i="0" u="none" strike="noStrike" cap="none">
              <a:solidFill>
                <a:srgbClr val="000000"/>
              </a:solidFill>
              <a:latin typeface="Calibri"/>
              <a:ea typeface="Calibri"/>
              <a:cs typeface="Calibri"/>
              <a:sym typeface="Calibri"/>
            </a:endParaRPr>
          </a:p>
        </p:txBody>
      </p:sp>
      <p:sp>
        <p:nvSpPr>
          <p:cNvPr id="791" name="Google Shape;791;g12eb973a694_2_445"/>
          <p:cNvSpPr txBox="1"/>
          <p:nvPr/>
        </p:nvSpPr>
        <p:spPr>
          <a:xfrm>
            <a:off x="276925" y="3957525"/>
            <a:ext cx="1635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School 2</a:t>
            </a:r>
            <a:r>
              <a:rPr lang="en" sz="1400" b="0" i="0" u="none" strike="noStrike" cap="none">
                <a:solidFill>
                  <a:srgbClr val="000000"/>
                </a:solidFill>
                <a:latin typeface="Calibri"/>
                <a:ea typeface="Calibri"/>
                <a:cs typeface="Calibri"/>
                <a:sym typeface="Calibri"/>
              </a:rPr>
              <a:t>: Building on initial progress</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1000"/>
                                        <p:tgtEl>
                                          <p:spTgt spid="7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
                                        </p:tgtEl>
                                        <p:attrNameLst>
                                          <p:attrName>style.visibility</p:attrName>
                                        </p:attrNameLst>
                                      </p:cBhvr>
                                      <p:to>
                                        <p:strVal val="visible"/>
                                      </p:to>
                                    </p:set>
                                    <p:animEffect transition="in" filter="fade">
                                      <p:cBhvr>
                                        <p:cTn id="12" dur="1000"/>
                                        <p:tgtEl>
                                          <p:spTgt spid="788"/>
                                        </p:tgtEl>
                                      </p:cBhvr>
                                    </p:animEffect>
                                  </p:childTnLst>
                                </p:cTn>
                              </p:par>
                              <p:par>
                                <p:cTn id="13" presetID="10" presetClass="entr" presetSubtype="0" fill="hold" nodeType="withEffect">
                                  <p:stCondLst>
                                    <p:cond delay="0"/>
                                  </p:stCondLst>
                                  <p:childTnLst>
                                    <p:set>
                                      <p:cBhvr>
                                        <p:cTn id="14" dur="1" fill="hold">
                                          <p:stCondLst>
                                            <p:cond delay="0"/>
                                          </p:stCondLst>
                                        </p:cTn>
                                        <p:tgtEl>
                                          <p:spTgt spid="789"/>
                                        </p:tgtEl>
                                        <p:attrNameLst>
                                          <p:attrName>style.visibility</p:attrName>
                                        </p:attrNameLst>
                                      </p:cBhvr>
                                      <p:to>
                                        <p:strVal val="visible"/>
                                      </p:to>
                                    </p:set>
                                    <p:animEffect transition="in" filter="fade">
                                      <p:cBhvr>
                                        <p:cTn id="15" dur="1000"/>
                                        <p:tgtEl>
                                          <p:spTgt spid="7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1"/>
                                        </p:tgtEl>
                                        <p:attrNameLst>
                                          <p:attrName>style.visibility</p:attrName>
                                        </p:attrNameLst>
                                      </p:cBhvr>
                                      <p:to>
                                        <p:strVal val="visible"/>
                                      </p:to>
                                    </p:set>
                                    <p:animEffect transition="in" filter="fade">
                                      <p:cBhvr>
                                        <p:cTn id="20" dur="1000"/>
                                        <p:tgtEl>
                                          <p:spTgt spid="791"/>
                                        </p:tgtEl>
                                      </p:cBhvr>
                                    </p:animEffect>
                                  </p:childTnLst>
                                </p:cTn>
                              </p:par>
                              <p:par>
                                <p:cTn id="21" presetID="10" presetClass="entr" presetSubtype="0" fill="hold" nodeType="withEffect">
                                  <p:stCondLst>
                                    <p:cond delay="0"/>
                                  </p:stCondLst>
                                  <p:childTnLst>
                                    <p:set>
                                      <p:cBhvr>
                                        <p:cTn id="22" dur="1" fill="hold">
                                          <p:stCondLst>
                                            <p:cond delay="0"/>
                                          </p:stCondLst>
                                        </p:cTn>
                                        <p:tgtEl>
                                          <p:spTgt spid="784"/>
                                        </p:tgtEl>
                                        <p:attrNameLst>
                                          <p:attrName>style.visibility</p:attrName>
                                        </p:attrNameLst>
                                      </p:cBhvr>
                                      <p:to>
                                        <p:strVal val="visible"/>
                                      </p:to>
                                    </p:set>
                                    <p:animEffect transition="in" filter="fade">
                                      <p:cBhvr>
                                        <p:cTn id="23" dur="1000"/>
                                        <p:tgtEl>
                                          <p:spTgt spid="78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85"/>
                                        </p:tgtEl>
                                        <p:attrNameLst>
                                          <p:attrName>style.visibility</p:attrName>
                                        </p:attrNameLst>
                                      </p:cBhvr>
                                      <p:to>
                                        <p:strVal val="visible"/>
                                      </p:to>
                                    </p:set>
                                    <p:animEffect transition="in" filter="fade">
                                      <p:cBhvr>
                                        <p:cTn id="28" dur="1000"/>
                                        <p:tgtEl>
                                          <p:spTgt spid="785"/>
                                        </p:tgtEl>
                                      </p:cBhvr>
                                    </p:animEffect>
                                  </p:childTnLst>
                                </p:cTn>
                              </p:par>
                              <p:par>
                                <p:cTn id="29" presetID="10" presetClass="entr" presetSubtype="0" fill="hold" nodeType="withEffect">
                                  <p:stCondLst>
                                    <p:cond delay="0"/>
                                  </p:stCondLst>
                                  <p:childTnLst>
                                    <p:set>
                                      <p:cBhvr>
                                        <p:cTn id="30" dur="1" fill="hold">
                                          <p:stCondLst>
                                            <p:cond delay="0"/>
                                          </p:stCondLst>
                                        </p:cTn>
                                        <p:tgtEl>
                                          <p:spTgt spid="786"/>
                                        </p:tgtEl>
                                        <p:attrNameLst>
                                          <p:attrName>style.visibility</p:attrName>
                                        </p:attrNameLst>
                                      </p:cBhvr>
                                      <p:to>
                                        <p:strVal val="visible"/>
                                      </p:to>
                                    </p:set>
                                    <p:animEffect transition="in" filter="fade">
                                      <p:cBhvr>
                                        <p:cTn id="31" dur="1000"/>
                                        <p:tgtEl>
                                          <p:spTgt spid="786"/>
                                        </p:tgtEl>
                                      </p:cBhvr>
                                    </p:animEffect>
                                  </p:childTnLst>
                                </p:cTn>
                              </p:par>
                              <p:par>
                                <p:cTn id="32" presetID="10" presetClass="entr" presetSubtype="0" fill="hold" nodeType="withEffect">
                                  <p:stCondLst>
                                    <p:cond delay="0"/>
                                  </p:stCondLst>
                                  <p:childTnLst>
                                    <p:set>
                                      <p:cBhvr>
                                        <p:cTn id="33" dur="1" fill="hold">
                                          <p:stCondLst>
                                            <p:cond delay="0"/>
                                          </p:stCondLst>
                                        </p:cTn>
                                        <p:tgtEl>
                                          <p:spTgt spid="787"/>
                                        </p:tgtEl>
                                        <p:attrNameLst>
                                          <p:attrName>style.visibility</p:attrName>
                                        </p:attrNameLst>
                                      </p:cBhvr>
                                      <p:to>
                                        <p:strVal val="visible"/>
                                      </p:to>
                                    </p:set>
                                    <p:animEffect transition="in" filter="fade">
                                      <p:cBhvr>
                                        <p:cTn id="34"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12eb973a694_2_4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Further Reading</a:t>
            </a:r>
            <a:endParaRPr/>
          </a:p>
        </p:txBody>
      </p:sp>
      <p:sp>
        <p:nvSpPr>
          <p:cNvPr id="797" name="Google Shape;797;g12eb973a694_2_468"/>
          <p:cNvSpPr txBox="1">
            <a:spLocks noGrp="1"/>
          </p:cNvSpPr>
          <p:nvPr>
            <p:ph type="body" idx="1"/>
          </p:nvPr>
        </p:nvSpPr>
        <p:spPr>
          <a:xfrm>
            <a:off x="2784075" y="1143000"/>
            <a:ext cx="6193800" cy="3191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1200"/>
              </a:spcAft>
              <a:buSzPts val="1600"/>
              <a:buNone/>
            </a:pPr>
            <a:r>
              <a:rPr lang="en"/>
              <a:t>If you have additional questions about your strategy, or you simply want to learn more about it, consult the list of Sources at the end of the Strategy Guide. That section will list resources to help you deepen your understanding or provide additional guidance on how to use and refine the strategy.</a:t>
            </a:r>
            <a:endParaRPr/>
          </a:p>
        </p:txBody>
      </p:sp>
      <p:sp>
        <p:nvSpPr>
          <p:cNvPr id="798" name="Google Shape;798;g12eb973a694_2_46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25</a:t>
            </a:fld>
            <a:endParaRPr/>
          </a:p>
        </p:txBody>
      </p:sp>
      <p:sp>
        <p:nvSpPr>
          <p:cNvPr id="799" name="Google Shape;799;g12eb973a694_2_468"/>
          <p:cNvSpPr/>
          <p:nvPr/>
        </p:nvSpPr>
        <p:spPr>
          <a:xfrm>
            <a:off x="461400" y="1143000"/>
            <a:ext cx="2039700" cy="5727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Sources Consulted</a:t>
            </a: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12eb973a694_2_4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26</a:t>
            </a:fld>
            <a:endParaRPr/>
          </a:p>
        </p:txBody>
      </p:sp>
      <p:sp>
        <p:nvSpPr>
          <p:cNvPr id="805" name="Google Shape;805;g12eb973a694_2_475"/>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Q&amp;A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12eb973a694_2_4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27</a:t>
            </a:fld>
            <a:endParaRPr/>
          </a:p>
        </p:txBody>
      </p:sp>
      <p:sp>
        <p:nvSpPr>
          <p:cNvPr id="811" name="Google Shape;811;g12eb973a694_2_480"/>
          <p:cNvSpPr txBox="1">
            <a:spLocks noGrp="1"/>
          </p:cNvSpPr>
          <p:nvPr>
            <p:ph type="ctrTitle"/>
          </p:nvPr>
        </p:nvSpPr>
        <p:spPr>
          <a:xfrm>
            <a:off x="311700" y="1032700"/>
            <a:ext cx="8520600" cy="233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Thank you for your time!</a:t>
            </a:r>
            <a:endParaRPr/>
          </a:p>
          <a:p>
            <a:pPr marL="0" lvl="0" indent="0" algn="ctr" rtl="0">
              <a:lnSpc>
                <a:spcPct val="100000"/>
              </a:lnSpc>
              <a:spcBef>
                <a:spcPts val="0"/>
              </a:spcBef>
              <a:spcAft>
                <a:spcPts val="0"/>
              </a:spcAft>
              <a:buSzPts val="1400"/>
              <a:buNone/>
            </a:pPr>
            <a:endParaRPr/>
          </a:p>
          <a:p>
            <a:pPr marL="0" lvl="0" indent="0" algn="ctr" rtl="0">
              <a:lnSpc>
                <a:spcPct val="100000"/>
              </a:lnSpc>
              <a:spcBef>
                <a:spcPts val="0"/>
              </a:spcBef>
              <a:spcAft>
                <a:spcPts val="0"/>
              </a:spcAft>
              <a:buSzPts val="1400"/>
              <a:buNone/>
            </a:pPr>
            <a:r>
              <a:rPr lang="en"/>
              <a:t>Email any questions to</a:t>
            </a:r>
            <a:endParaRPr/>
          </a:p>
          <a:p>
            <a:pPr marL="0" lvl="0" indent="0" algn="ctr" rtl="0">
              <a:lnSpc>
                <a:spcPct val="100000"/>
              </a:lnSpc>
              <a:spcBef>
                <a:spcPts val="0"/>
              </a:spcBef>
              <a:spcAft>
                <a:spcPts val="0"/>
              </a:spcAft>
              <a:buSzPts val="1400"/>
              <a:buNone/>
            </a:pPr>
            <a:r>
              <a:rPr lang="en"/>
              <a:t>uiphelp@cde.state.co.us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12eb973b400_5_68"/>
          <p:cNvSpPr txBox="1">
            <a:spLocks noGrp="1"/>
          </p:cNvSpPr>
          <p:nvPr>
            <p:ph type="body" idx="1"/>
          </p:nvPr>
        </p:nvSpPr>
        <p:spPr>
          <a:xfrm>
            <a:off x="380999" y="2823210"/>
            <a:ext cx="8341851" cy="123444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200"/>
              <a:buNone/>
            </a:pPr>
            <a:r>
              <a:rPr lang="en">
                <a:solidFill>
                  <a:schemeClr val="lt1"/>
                </a:solidFill>
              </a:rPr>
              <a:t>Evan Davis</a:t>
            </a:r>
            <a:endParaRPr/>
          </a:p>
          <a:p>
            <a:pPr marL="0" lvl="0" indent="0" algn="ctr" rtl="0">
              <a:spcBef>
                <a:spcPts val="400"/>
              </a:spcBef>
              <a:spcAft>
                <a:spcPts val="0"/>
              </a:spcAft>
              <a:buSzPts val="2200"/>
              <a:buNone/>
            </a:pPr>
            <a:r>
              <a:rPr lang="en">
                <a:solidFill>
                  <a:schemeClr val="lt1"/>
                </a:solidFill>
              </a:rPr>
              <a:t>Colorado Department of Education</a:t>
            </a:r>
            <a:endParaRPr/>
          </a:p>
          <a:p>
            <a:pPr marL="0" lvl="0" indent="0" algn="ctr" rtl="0">
              <a:spcBef>
                <a:spcPts val="400"/>
              </a:spcBef>
              <a:spcAft>
                <a:spcPts val="0"/>
              </a:spcAft>
              <a:buSzPts val="2200"/>
              <a:buNone/>
            </a:pPr>
            <a:r>
              <a:rPr lang="en">
                <a:solidFill>
                  <a:schemeClr val="lt1"/>
                </a:solidFill>
              </a:rPr>
              <a:t>Office of Grants Fiscal</a:t>
            </a:r>
            <a:endParaRPr/>
          </a:p>
        </p:txBody>
      </p:sp>
      <p:sp>
        <p:nvSpPr>
          <p:cNvPr id="817" name="Google Shape;817;g12eb973b400_5_68"/>
          <p:cNvSpPr txBox="1">
            <a:spLocks noGrp="1"/>
          </p:cNvSpPr>
          <p:nvPr>
            <p:ph type="title"/>
          </p:nvPr>
        </p:nvSpPr>
        <p:spPr>
          <a:xfrm>
            <a:off x="380999" y="1305146"/>
            <a:ext cx="8341851" cy="123444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600"/>
              <a:buFont typeface="Calibri"/>
              <a:buNone/>
            </a:pPr>
            <a:r>
              <a:rPr lang="en">
                <a:latin typeface="Calibri"/>
                <a:ea typeface="Calibri"/>
                <a:cs typeface="Calibri"/>
                <a:sym typeface="Calibri"/>
              </a:rPr>
              <a:t>ESSER and IDEA MOE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12eb973b400_5_74"/>
          <p:cNvSpPr txBox="1">
            <a:spLocks noGrp="1"/>
          </p:cNvSpPr>
          <p:nvPr>
            <p:ph type="body" idx="1"/>
          </p:nvPr>
        </p:nvSpPr>
        <p:spPr>
          <a:xfrm>
            <a:off x="-256235" y="1252663"/>
            <a:ext cx="9070041" cy="4005137"/>
          </a:xfrm>
          <a:prstGeom prst="rect">
            <a:avLst/>
          </a:prstGeom>
          <a:noFill/>
          <a:ln>
            <a:noFill/>
          </a:ln>
        </p:spPr>
        <p:txBody>
          <a:bodyPr spcFirstLastPara="1" wrap="square" lIns="91425" tIns="45700" rIns="91425" bIns="45700" anchor="t" anchorCtr="0">
            <a:noAutofit/>
          </a:bodyPr>
          <a:lstStyle/>
          <a:p>
            <a:pPr marL="640080" lvl="2" indent="0" algn="l" rtl="0">
              <a:spcBef>
                <a:spcPts val="0"/>
              </a:spcBef>
              <a:spcAft>
                <a:spcPts val="0"/>
              </a:spcAft>
              <a:buSzPts val="1760"/>
              <a:buNone/>
            </a:pPr>
            <a:r>
              <a:rPr lang="en" sz="1400" dirty="0"/>
              <a:t>Ordinarily required under ESEA grants, but not under ESSER:</a:t>
            </a:r>
            <a:endParaRPr sz="1800" dirty="0"/>
          </a:p>
          <a:p>
            <a:pPr marL="822960" lvl="2" indent="-182880" algn="l" rtl="0">
              <a:spcBef>
                <a:spcPts val="320"/>
              </a:spcBef>
              <a:spcAft>
                <a:spcPts val="0"/>
              </a:spcAft>
              <a:buSzPts val="1760"/>
              <a:buChar char="▪"/>
            </a:pPr>
            <a:r>
              <a:rPr lang="en" sz="1400" dirty="0"/>
              <a:t>Based on a Comprehensive Needs Assessment</a:t>
            </a:r>
            <a:endParaRPr sz="1800" dirty="0"/>
          </a:p>
          <a:p>
            <a:pPr marL="822960" lvl="2" indent="-182880" algn="l" rtl="0">
              <a:spcBef>
                <a:spcPts val="320"/>
              </a:spcBef>
              <a:spcAft>
                <a:spcPts val="0"/>
              </a:spcAft>
              <a:buSzPts val="1760"/>
              <a:buChar char="▪"/>
            </a:pPr>
            <a:r>
              <a:rPr lang="en" sz="1400" dirty="0"/>
              <a:t>Supplemental supports &amp; services</a:t>
            </a:r>
            <a:endParaRPr sz="1800" dirty="0"/>
          </a:p>
          <a:p>
            <a:pPr marL="822960" lvl="2" indent="-182880" algn="l" rtl="0">
              <a:spcBef>
                <a:spcPts val="320"/>
              </a:spcBef>
              <a:spcAft>
                <a:spcPts val="0"/>
              </a:spcAft>
              <a:buSzPts val="1760"/>
              <a:buChar char="▪"/>
            </a:pPr>
            <a:r>
              <a:rPr lang="en" sz="1400" dirty="0"/>
              <a:t>Serving eligible schools and students</a:t>
            </a:r>
            <a:endParaRPr sz="1800" dirty="0"/>
          </a:p>
          <a:p>
            <a:pPr marL="640080" lvl="2" indent="0" algn="l" rtl="0">
              <a:spcBef>
                <a:spcPts val="320"/>
              </a:spcBef>
              <a:spcAft>
                <a:spcPts val="0"/>
              </a:spcAft>
              <a:buSzPts val="1760"/>
              <a:buNone/>
            </a:pPr>
            <a:endParaRPr sz="1400" dirty="0"/>
          </a:p>
          <a:p>
            <a:pPr marL="640080" lvl="2" indent="0" algn="l" rtl="0">
              <a:spcBef>
                <a:spcPts val="320"/>
              </a:spcBef>
              <a:spcAft>
                <a:spcPts val="0"/>
              </a:spcAft>
              <a:buSzPts val="1760"/>
              <a:buNone/>
            </a:pPr>
            <a:r>
              <a:rPr lang="en" sz="1400" dirty="0"/>
              <a:t>Still required under ESSER:</a:t>
            </a:r>
            <a:endParaRPr sz="1800" dirty="0"/>
          </a:p>
          <a:p>
            <a:pPr marL="822960" lvl="2" indent="-182880" algn="l" rtl="0">
              <a:spcBef>
                <a:spcPts val="320"/>
              </a:spcBef>
              <a:spcAft>
                <a:spcPts val="0"/>
              </a:spcAft>
              <a:buSzPts val="1760"/>
              <a:buChar char="▪"/>
            </a:pPr>
            <a:r>
              <a:rPr lang="en" sz="1400" dirty="0"/>
              <a:t>Reasonable and Necessary</a:t>
            </a:r>
            <a:endParaRPr sz="1800" dirty="0"/>
          </a:p>
          <a:p>
            <a:pPr marL="640080" lvl="2" indent="0" algn="l" rtl="0">
              <a:spcBef>
                <a:spcPts val="320"/>
              </a:spcBef>
              <a:spcAft>
                <a:spcPts val="0"/>
              </a:spcAft>
              <a:buSzPts val="1760"/>
              <a:buNone/>
            </a:pPr>
            <a:endParaRPr sz="1400" dirty="0"/>
          </a:p>
          <a:p>
            <a:pPr marL="640080" lvl="2" indent="0" algn="l" rtl="0">
              <a:spcBef>
                <a:spcPts val="320"/>
              </a:spcBef>
              <a:spcAft>
                <a:spcPts val="0"/>
              </a:spcAft>
              <a:buSzPts val="1760"/>
              <a:buNone/>
            </a:pPr>
            <a:r>
              <a:rPr lang="en" sz="1400" dirty="0"/>
              <a:t>Funding considerations</a:t>
            </a:r>
            <a:endParaRPr sz="1800" dirty="0"/>
          </a:p>
          <a:p>
            <a:pPr marL="640080" lvl="2" indent="0" algn="l" rtl="0">
              <a:spcBef>
                <a:spcPts val="320"/>
              </a:spcBef>
              <a:spcAft>
                <a:spcPts val="0"/>
              </a:spcAft>
              <a:buSzPts val="1760"/>
              <a:buNone/>
            </a:pPr>
            <a:r>
              <a:rPr lang="en" sz="1400" dirty="0"/>
              <a:t>LEAs can use the ESSER funds to cover declines in state/local funds. However, ESSER will provide only temporary support and will not be a permanent replacement for lost state funds. – avoid the funding cliff! </a:t>
            </a:r>
            <a:endParaRPr sz="1800" dirty="0"/>
          </a:p>
          <a:p>
            <a:pPr marL="640080" lvl="2" indent="0" algn="l" rtl="0">
              <a:spcBef>
                <a:spcPts val="320"/>
              </a:spcBef>
              <a:spcAft>
                <a:spcPts val="0"/>
              </a:spcAft>
              <a:buSzPts val="1760"/>
              <a:buNone/>
            </a:pPr>
            <a:r>
              <a:rPr lang="en" sz="1400" dirty="0"/>
              <a:t>SNS for Titles IA, IIA, IVA do not implicate federal funds, only state/local. However, Title IC (Migrant Education) and Title IIIA do reference federal funds, so be careful, these could present SNS issue.</a:t>
            </a:r>
            <a:endParaRPr sz="1800" dirty="0"/>
          </a:p>
          <a:p>
            <a:pPr marL="640080" lvl="2" indent="0" algn="l" rtl="0">
              <a:spcBef>
                <a:spcPts val="400"/>
              </a:spcBef>
              <a:spcAft>
                <a:spcPts val="0"/>
              </a:spcAft>
              <a:buSzPts val="2200"/>
              <a:buNone/>
            </a:pPr>
            <a:endParaRPr dirty="0"/>
          </a:p>
          <a:p>
            <a:pPr marL="365760" lvl="1" indent="0" algn="l" rtl="0">
              <a:spcBef>
                <a:spcPts val="400"/>
              </a:spcBef>
              <a:spcAft>
                <a:spcPts val="0"/>
              </a:spcAft>
              <a:buSzPts val="2200"/>
              <a:buNone/>
            </a:pPr>
            <a:endParaRPr dirty="0"/>
          </a:p>
        </p:txBody>
      </p:sp>
      <p:sp>
        <p:nvSpPr>
          <p:cNvPr id="823" name="Google Shape;823;g12eb973b400_5_74"/>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ESSER and State and Local Special Education expenses</a:t>
            </a:r>
            <a:endParaRPr/>
          </a:p>
        </p:txBody>
      </p:sp>
      <p:sp>
        <p:nvSpPr>
          <p:cNvPr id="824" name="Google Shape;824;g12eb973b400_5_74"/>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29</a:t>
            </a:fld>
            <a:endParaRPr/>
          </a:p>
        </p:txBody>
      </p:sp>
      <p:sp>
        <p:nvSpPr>
          <p:cNvPr id="825" name="Google Shape;825;g12eb973b400_5_74"/>
          <p:cNvSpPr txBox="1"/>
          <p:nvPr/>
        </p:nvSpPr>
        <p:spPr>
          <a:xfrm>
            <a:off x="5105400" y="1963686"/>
            <a:ext cx="3377108" cy="1177245"/>
          </a:xfrm>
          <a:prstGeom prst="rect">
            <a:avLst/>
          </a:prstGeom>
          <a:solidFill>
            <a:srgbClr val="D3E1E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 b="1" i="0" u="none" strike="noStrike" cap="none" dirty="0">
                <a:solidFill>
                  <a:srgbClr val="000000"/>
                </a:solidFill>
                <a:latin typeface="Calibri"/>
                <a:ea typeface="Calibri"/>
                <a:cs typeface="Calibri"/>
                <a:sym typeface="Calibri"/>
              </a:rPr>
              <a:t>Reminder</a:t>
            </a:r>
            <a:r>
              <a:rPr lang="en" b="0" i="0" u="none" strike="noStrike" cap="none" dirty="0">
                <a:solidFill>
                  <a:srgbClr val="000000"/>
                </a:solidFill>
                <a:latin typeface="Calibri"/>
                <a:ea typeface="Calibri"/>
                <a:cs typeface="Calibri"/>
                <a:sym typeface="Calibri"/>
              </a:rPr>
              <a:t>: ESSER Funds were calculated using LEAs’ Title I, Part A funding formula. However, ESSER Funds are </a:t>
            </a:r>
            <a:r>
              <a:rPr lang="en" b="1" i="0" u="sng" strike="noStrike" cap="none" dirty="0">
                <a:solidFill>
                  <a:srgbClr val="000000"/>
                </a:solidFill>
                <a:latin typeface="Calibri"/>
                <a:ea typeface="Calibri"/>
                <a:cs typeface="Calibri"/>
                <a:sym typeface="Calibri"/>
              </a:rPr>
              <a:t>not</a:t>
            </a:r>
            <a:r>
              <a:rPr lang="en" b="0" i="0" u="none" strike="noStrike" cap="none" dirty="0">
                <a:solidFill>
                  <a:srgbClr val="000000"/>
                </a:solidFill>
                <a:latin typeface="Calibri"/>
                <a:ea typeface="Calibri"/>
                <a:cs typeface="Calibri"/>
                <a:sym typeface="Calibri"/>
              </a:rPr>
              <a:t> Title I funds. There are important flexibilities related to ESEA-type activities under ESSER.</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560" name="Google Shape;56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12eb973b400_5_81"/>
          <p:cNvSpPr txBox="1">
            <a:spLocks noGrp="1"/>
          </p:cNvSpPr>
          <p:nvPr>
            <p:ph type="body" idx="1"/>
          </p:nvPr>
        </p:nvSpPr>
        <p:spPr>
          <a:xfrm>
            <a:off x="206187" y="1225642"/>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2200"/>
              <a:buFont typeface="Noto Sans Symbols"/>
              <a:buChar char="▪"/>
            </a:pPr>
            <a:r>
              <a:rPr lang="en" sz="1600" dirty="0"/>
              <a:t>Question:</a:t>
            </a:r>
            <a:endParaRPr sz="1600" dirty="0"/>
          </a:p>
          <a:p>
            <a:pPr marL="548640" lvl="1" indent="-182880" algn="l" rtl="0">
              <a:spcBef>
                <a:spcPts val="320"/>
              </a:spcBef>
              <a:spcAft>
                <a:spcPts val="0"/>
              </a:spcAft>
              <a:buSzPts val="1760"/>
              <a:buChar char="▪"/>
            </a:pPr>
            <a:r>
              <a:rPr lang="en" sz="1200" dirty="0"/>
              <a:t>Is there a “supplement not supplant” requirement for ESSER and GEER funds?</a:t>
            </a:r>
            <a:endParaRPr sz="1600" dirty="0"/>
          </a:p>
          <a:p>
            <a:pPr marL="548640" lvl="1" indent="-43180" algn="l" rtl="0">
              <a:spcBef>
                <a:spcPts val="400"/>
              </a:spcBef>
              <a:spcAft>
                <a:spcPts val="0"/>
              </a:spcAft>
              <a:buSzPts val="2200"/>
              <a:buNone/>
            </a:pPr>
            <a:endParaRPr sz="1600" dirty="0"/>
          </a:p>
          <a:p>
            <a:pPr marL="365760" lvl="1" indent="0" algn="l" rtl="0">
              <a:spcBef>
                <a:spcPts val="400"/>
              </a:spcBef>
              <a:spcAft>
                <a:spcPts val="0"/>
              </a:spcAft>
              <a:buSzPts val="2200"/>
              <a:buNone/>
            </a:pPr>
            <a:endParaRPr sz="1600" dirty="0"/>
          </a:p>
          <a:p>
            <a:pPr marL="274320" lvl="0" indent="-228600" algn="l" rtl="0">
              <a:spcBef>
                <a:spcPts val="400"/>
              </a:spcBef>
              <a:spcAft>
                <a:spcPts val="0"/>
              </a:spcAft>
              <a:buSzPts val="2200"/>
              <a:buFont typeface="Noto Sans Symbols"/>
              <a:buChar char="▪"/>
            </a:pPr>
            <a:r>
              <a:rPr lang="en" sz="1600" dirty="0"/>
              <a:t>Answer:</a:t>
            </a:r>
            <a:endParaRPr sz="1600" dirty="0"/>
          </a:p>
          <a:p>
            <a:pPr marL="548640" lvl="1" indent="-182880" algn="l" rtl="0">
              <a:spcBef>
                <a:spcPts val="320"/>
              </a:spcBef>
              <a:spcAft>
                <a:spcPts val="0"/>
              </a:spcAft>
              <a:buSzPts val="1760"/>
              <a:buChar char="▪"/>
            </a:pPr>
            <a:r>
              <a:rPr lang="en" sz="1200" dirty="0"/>
              <a:t>No. The ARP Act, the CRRSA Act, and the CARES Act, however, include detailed provisions requiring States to maintain effort for elementary and secondary education and higher education. (See the Maintenance of Effort FAQs.) Maintenance of effort provisions are designed to keep States from substantially reducing their support for K–12 education and higher education. While these Acts do not address maintenance of effort requirements associated with other Federal funds, such as those for IDEA and ESEA, States and LEAs must be mindful that these requirements continue to apply.</a:t>
            </a:r>
            <a:endParaRPr sz="1600" dirty="0"/>
          </a:p>
          <a:p>
            <a:pPr marL="548640" lvl="1" indent="-71120" algn="l" rtl="0">
              <a:spcBef>
                <a:spcPts val="320"/>
              </a:spcBef>
              <a:spcAft>
                <a:spcPts val="0"/>
              </a:spcAft>
              <a:buSzPts val="1760"/>
              <a:buNone/>
            </a:pPr>
            <a:endParaRPr sz="1200" dirty="0"/>
          </a:p>
          <a:p>
            <a:pPr marL="548640" lvl="1" indent="-182880" algn="l" rtl="0">
              <a:spcBef>
                <a:spcPts val="320"/>
              </a:spcBef>
              <a:spcAft>
                <a:spcPts val="0"/>
              </a:spcAft>
              <a:buSzPts val="1760"/>
              <a:buChar char="▪"/>
            </a:pPr>
            <a:r>
              <a:rPr lang="en" sz="1200" u="sng" dirty="0">
                <a:solidFill>
                  <a:schemeClr val="hlink"/>
                </a:solidFill>
                <a:hlinkClick r:id="rId3"/>
              </a:rPr>
              <a:t>https://oese.ed.gov/files/2021/05/ESSER.GEER_.FAQs_5.26.21_745AM_FINALb0cd6833f6f46e03ba2d97d30aff953260028045f9ef3b18ea602db4b32b1d99.pdf</a:t>
            </a:r>
            <a:endParaRPr sz="1200" dirty="0"/>
          </a:p>
          <a:p>
            <a:pPr marL="548640" lvl="1" indent="-71120" algn="l" rtl="0">
              <a:spcBef>
                <a:spcPts val="320"/>
              </a:spcBef>
              <a:spcAft>
                <a:spcPts val="0"/>
              </a:spcAft>
              <a:buSzPts val="1760"/>
              <a:buNone/>
            </a:pPr>
            <a:endParaRPr sz="1600" dirty="0"/>
          </a:p>
        </p:txBody>
      </p:sp>
      <p:sp>
        <p:nvSpPr>
          <p:cNvPr id="831" name="Google Shape;831;g12eb973b400_5_81"/>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ESSER and State and Local Special Education expenses</a:t>
            </a:r>
            <a:endParaRPr/>
          </a:p>
        </p:txBody>
      </p:sp>
      <p:sp>
        <p:nvSpPr>
          <p:cNvPr id="832" name="Google Shape;832;g12eb973b400_5_81"/>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12eb973b400_5_87"/>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2200"/>
              <a:buFont typeface="Noto Sans Symbols"/>
              <a:buChar char="▪"/>
            </a:pPr>
            <a:r>
              <a:rPr lang="en" sz="1800" dirty="0"/>
              <a:t>Question: </a:t>
            </a:r>
            <a:endParaRPr sz="1800" dirty="0"/>
          </a:p>
          <a:p>
            <a:pPr marL="548640" lvl="1" indent="-182880" algn="l" rtl="0">
              <a:spcBef>
                <a:spcPts val="320"/>
              </a:spcBef>
              <a:spcAft>
                <a:spcPts val="0"/>
              </a:spcAft>
              <a:buSzPts val="1760"/>
              <a:buChar char="▪"/>
            </a:pPr>
            <a:r>
              <a:rPr lang="en" sz="1400" dirty="0"/>
              <a:t>Can federal ESSER I, II, III funds be used to replace state and/or local Special Education expenses (Grant Code 3130 and/or 3131)</a:t>
            </a:r>
            <a:endParaRPr sz="1800" dirty="0"/>
          </a:p>
          <a:p>
            <a:pPr marL="274320" lvl="0" indent="-88900" algn="l" rtl="0">
              <a:spcBef>
                <a:spcPts val="400"/>
              </a:spcBef>
              <a:spcAft>
                <a:spcPts val="0"/>
              </a:spcAft>
              <a:buSzPts val="2200"/>
              <a:buFont typeface="Noto Sans Symbols"/>
              <a:buNone/>
            </a:pPr>
            <a:endParaRPr sz="1800" dirty="0"/>
          </a:p>
          <a:p>
            <a:pPr marL="274320" lvl="0" indent="-88900" algn="l" rtl="0">
              <a:spcBef>
                <a:spcPts val="400"/>
              </a:spcBef>
              <a:spcAft>
                <a:spcPts val="0"/>
              </a:spcAft>
              <a:buSzPts val="2200"/>
              <a:buFont typeface="Noto Sans Symbols"/>
              <a:buNone/>
            </a:pPr>
            <a:endParaRPr sz="1800" dirty="0"/>
          </a:p>
          <a:p>
            <a:pPr marL="274320" lvl="0" indent="-228600" algn="l" rtl="0">
              <a:spcBef>
                <a:spcPts val="400"/>
              </a:spcBef>
              <a:spcAft>
                <a:spcPts val="0"/>
              </a:spcAft>
              <a:buSzPts val="2200"/>
              <a:buFont typeface="Noto Sans Symbols"/>
              <a:buChar char="▪"/>
            </a:pPr>
            <a:r>
              <a:rPr lang="en" sz="1800" dirty="0"/>
              <a:t>Answer:</a:t>
            </a:r>
            <a:endParaRPr sz="1800" dirty="0"/>
          </a:p>
          <a:p>
            <a:pPr marL="548640" lvl="1" indent="-182880" algn="l" rtl="0">
              <a:spcBef>
                <a:spcPts val="320"/>
              </a:spcBef>
              <a:spcAft>
                <a:spcPts val="0"/>
              </a:spcAft>
              <a:buSzPts val="1760"/>
              <a:buChar char="▪"/>
            </a:pPr>
            <a:r>
              <a:rPr lang="en" sz="1400" dirty="0"/>
              <a:t>For the purposes of the IDEA, CARES Act (ESSER I), CRRSA Act (ESSER II), and ARP Act (ESSER III) funds are considered Federal funds and may not replace State and local funds in LEA MOE calculations. As a result, if an LEA uses CARES Act, CRRSA Act, or ARP Act funds to replace State or local funding for the education of children with disabilities, this may result in a failure of the LEA to meet the budget and/or expenditure requirements for LEA MOE under IDEA. </a:t>
            </a:r>
            <a:endParaRPr sz="1800" dirty="0"/>
          </a:p>
        </p:txBody>
      </p:sp>
      <p:sp>
        <p:nvSpPr>
          <p:cNvPr id="838" name="Google Shape;838;g12eb973b400_5_87"/>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ESSER and State and Local Special Education expenses</a:t>
            </a:r>
            <a:endParaRPr/>
          </a:p>
        </p:txBody>
      </p:sp>
      <p:sp>
        <p:nvSpPr>
          <p:cNvPr id="839" name="Google Shape;839;g12eb973b400_5_87"/>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12eb973b400_5_93"/>
          <p:cNvSpPr txBox="1">
            <a:spLocks noGrp="1"/>
          </p:cNvSpPr>
          <p:nvPr>
            <p:ph type="body" idx="1"/>
          </p:nvPr>
        </p:nvSpPr>
        <p:spPr>
          <a:xfrm>
            <a:off x="300316" y="1269065"/>
            <a:ext cx="8407893" cy="3023234"/>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1760"/>
              <a:buFont typeface="Noto Sans Symbols"/>
              <a:buChar char="▪"/>
            </a:pPr>
            <a:r>
              <a:rPr lang="en" sz="1400" b="0" dirty="0"/>
              <a:t>IDEA contains an LEA MOE requirement in addition to the State MOE requirements in the CARES Act, CRRSA Act, and ARP Act, and the State and LEA maintenance of equity requirements in the ARP Act.</a:t>
            </a:r>
            <a:endParaRPr sz="1800" dirty="0"/>
          </a:p>
          <a:p>
            <a:pPr marL="45720" lvl="0" indent="0" algn="l" rtl="0">
              <a:spcBef>
                <a:spcPts val="320"/>
              </a:spcBef>
              <a:spcAft>
                <a:spcPts val="0"/>
              </a:spcAft>
              <a:buSzPts val="1760"/>
              <a:buNone/>
            </a:pPr>
            <a:r>
              <a:rPr lang="en" sz="1400" b="0" dirty="0"/>
              <a:t>	Under section 613(a)(2)(A)(iii) of IDEA and 34 CFR § 300.203, an LEA must both: </a:t>
            </a:r>
            <a:endParaRPr sz="1800" dirty="0"/>
          </a:p>
          <a:p>
            <a:pPr marL="1097280" lvl="3" indent="-182880" algn="l" rtl="0">
              <a:spcBef>
                <a:spcPts val="320"/>
              </a:spcBef>
              <a:spcAft>
                <a:spcPts val="0"/>
              </a:spcAft>
              <a:buSzPts val="1760"/>
              <a:buChar char="▪"/>
            </a:pPr>
            <a:r>
              <a:rPr lang="en" sz="1400" b="0" dirty="0"/>
              <a:t>(1) budget, for the education of children with disabilities, at least the same amount as the LEA spent for that purpose from the same source (either local funds or a combination of State and local funds, on an aggregate or per capita basis) in the most recent fiscal year for which information is available; and </a:t>
            </a:r>
            <a:endParaRPr sz="1800" dirty="0"/>
          </a:p>
          <a:p>
            <a:pPr marL="1097280" lvl="3" indent="-182880" algn="l" rtl="0">
              <a:spcBef>
                <a:spcPts val="320"/>
              </a:spcBef>
              <a:spcAft>
                <a:spcPts val="0"/>
              </a:spcAft>
              <a:buSzPts val="1760"/>
              <a:buChar char="▪"/>
            </a:pPr>
            <a:r>
              <a:rPr lang="en" sz="1400" b="0" dirty="0"/>
              <a:t>(2) expend, for the education of children with disabilities, at least the same amount as the LEA spent for that purpose from the same source (either local funds or a combination of State and local funds, on an aggregate or per capita basis) for the preceding fiscal year. </a:t>
            </a:r>
            <a:endParaRPr sz="1800" dirty="0"/>
          </a:p>
          <a:p>
            <a:pPr marL="274320" lvl="0" indent="-228600" algn="l" rtl="0">
              <a:spcBef>
                <a:spcPts val="320"/>
              </a:spcBef>
              <a:spcAft>
                <a:spcPts val="0"/>
              </a:spcAft>
              <a:buSzPts val="1760"/>
              <a:buFont typeface="Noto Sans Symbols"/>
              <a:buChar char="▪"/>
            </a:pPr>
            <a:r>
              <a:rPr lang="en" sz="1400" b="0" dirty="0"/>
              <a:t>Under IDEA, these budget and expenditure requirements for LEA MOE are termed “eligibility” and “compliance” standards, respectively. </a:t>
            </a:r>
            <a:endParaRPr sz="1800" dirty="0"/>
          </a:p>
          <a:p>
            <a:pPr marL="274320" lvl="0" indent="-88900" algn="l" rtl="0">
              <a:spcBef>
                <a:spcPts val="400"/>
              </a:spcBef>
              <a:spcAft>
                <a:spcPts val="0"/>
              </a:spcAft>
              <a:buSzPts val="2200"/>
              <a:buFont typeface="Noto Sans Symbols"/>
              <a:buNone/>
            </a:pPr>
            <a:endParaRPr dirty="0"/>
          </a:p>
        </p:txBody>
      </p:sp>
      <p:sp>
        <p:nvSpPr>
          <p:cNvPr id="849" name="Google Shape;849;g12eb973b400_5_93"/>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ESSER and State and Local Special Education expenses</a:t>
            </a:r>
            <a:endParaRPr/>
          </a:p>
        </p:txBody>
      </p:sp>
      <p:sp>
        <p:nvSpPr>
          <p:cNvPr id="850" name="Google Shape;850;g12eb973b400_5_93"/>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g12eb973b400_5_103"/>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1760"/>
              <a:buFont typeface="Noto Sans Symbols"/>
              <a:buChar char="▪"/>
            </a:pPr>
            <a:r>
              <a:rPr lang="en" sz="1400" dirty="0"/>
              <a:t>While IDEA does not provide for MOE waivers, there are exceptions and an adjustment to the LEA MOE requirements that may allow an LEA to reduce its MOE budget and expenditures below the level of expenditures for the education of children with disabilities made by the LEA for the appropriate comparison years (for the eligibility standard) and the preceding fiscal year (for the compliance standard)). (See 34 CFR §§ 300.204 and 300.205.) </a:t>
            </a:r>
            <a:endParaRPr sz="1800" dirty="0"/>
          </a:p>
          <a:p>
            <a:pPr marL="274320" lvl="0" indent="-116840" algn="l" rtl="0">
              <a:spcBef>
                <a:spcPts val="320"/>
              </a:spcBef>
              <a:spcAft>
                <a:spcPts val="0"/>
              </a:spcAft>
              <a:buSzPts val="1760"/>
              <a:buFont typeface="Noto Sans Symbols"/>
              <a:buNone/>
            </a:pPr>
            <a:endParaRPr sz="1400" dirty="0"/>
          </a:p>
          <a:p>
            <a:pPr marL="274320" lvl="0" indent="-228600" algn="l" rtl="0">
              <a:spcBef>
                <a:spcPts val="320"/>
              </a:spcBef>
              <a:spcAft>
                <a:spcPts val="0"/>
              </a:spcAft>
              <a:buSzPts val="1760"/>
              <a:buFont typeface="Noto Sans Symbols"/>
              <a:buChar char="▪"/>
            </a:pPr>
            <a:r>
              <a:rPr lang="en" sz="1400" dirty="0"/>
              <a:t>Make sure all possible and appropriate state and local expenditures related to Special Education services are properly coded to grant code 3130/3131</a:t>
            </a:r>
            <a:endParaRPr sz="1800" dirty="0"/>
          </a:p>
          <a:p>
            <a:pPr marL="274320" lvl="0" indent="-116840" algn="l" rtl="0">
              <a:spcBef>
                <a:spcPts val="320"/>
              </a:spcBef>
              <a:spcAft>
                <a:spcPts val="0"/>
              </a:spcAft>
              <a:buSzPts val="1760"/>
              <a:buFont typeface="Noto Sans Symbols"/>
              <a:buNone/>
            </a:pPr>
            <a:endParaRPr sz="1400" dirty="0"/>
          </a:p>
          <a:p>
            <a:pPr marL="274320" lvl="0" indent="-228600" algn="l" rtl="0">
              <a:spcBef>
                <a:spcPts val="320"/>
              </a:spcBef>
              <a:spcAft>
                <a:spcPts val="0"/>
              </a:spcAft>
              <a:buSzPts val="1760"/>
              <a:buFont typeface="Noto Sans Symbols"/>
              <a:buChar char="▪"/>
            </a:pPr>
            <a:r>
              <a:rPr lang="en" sz="1400" dirty="0"/>
              <a:t>If you are a BOCES/AU that transfer Special Education funding between member districts and/or other AUs please ensure you are utilizing the proper Object Codes. For examples, please review the following CDE Chart of Accounts link (Appendix D Page 183)</a:t>
            </a:r>
            <a:endParaRPr sz="1800" dirty="0"/>
          </a:p>
          <a:p>
            <a:pPr marL="274320" lvl="0" indent="-116840" algn="l" rtl="0">
              <a:spcBef>
                <a:spcPts val="320"/>
              </a:spcBef>
              <a:spcAft>
                <a:spcPts val="0"/>
              </a:spcAft>
              <a:buSzPts val="1760"/>
              <a:buFont typeface="Noto Sans Symbols"/>
              <a:buNone/>
            </a:pPr>
            <a:endParaRPr sz="1400" dirty="0"/>
          </a:p>
          <a:p>
            <a:pPr marL="274320" lvl="0" indent="-228600" algn="l" rtl="0">
              <a:spcBef>
                <a:spcPts val="320"/>
              </a:spcBef>
              <a:spcAft>
                <a:spcPts val="0"/>
              </a:spcAft>
              <a:buSzPts val="1760"/>
              <a:buFont typeface="Noto Sans Symbols"/>
              <a:buChar char="▪"/>
            </a:pPr>
            <a:r>
              <a:rPr lang="en" sz="1400" dirty="0"/>
              <a:t>https://www.cde.state.co.us/cdefinance/2021-22chartofaccount  </a:t>
            </a:r>
            <a:endParaRPr sz="1800" dirty="0"/>
          </a:p>
          <a:p>
            <a:pPr marL="274320" lvl="0" indent="-116840" algn="l" rtl="0">
              <a:spcBef>
                <a:spcPts val="320"/>
              </a:spcBef>
              <a:spcAft>
                <a:spcPts val="0"/>
              </a:spcAft>
              <a:buSzPts val="1760"/>
              <a:buFont typeface="Noto Sans Symbols"/>
              <a:buNone/>
            </a:pPr>
            <a:endParaRPr sz="1600" dirty="0"/>
          </a:p>
          <a:p>
            <a:pPr marL="45720" lvl="0" indent="0" algn="l" rtl="0">
              <a:spcBef>
                <a:spcPts val="320"/>
              </a:spcBef>
              <a:spcAft>
                <a:spcPts val="0"/>
              </a:spcAft>
              <a:buSzPts val="1760"/>
              <a:buNone/>
            </a:pPr>
            <a:endParaRPr sz="1600" dirty="0"/>
          </a:p>
        </p:txBody>
      </p:sp>
      <p:sp>
        <p:nvSpPr>
          <p:cNvPr id="856" name="Google Shape;856;g12eb973b400_5_103"/>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ESSER and State and Local Special Education expenses</a:t>
            </a:r>
            <a:endParaRPr/>
          </a:p>
        </p:txBody>
      </p:sp>
      <p:sp>
        <p:nvSpPr>
          <p:cNvPr id="857" name="Google Shape;857;g12eb973b400_5_103"/>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12eb973b400_5_109"/>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1760"/>
              <a:buFont typeface="Noto Sans Symbols"/>
              <a:buChar char="▪"/>
            </a:pPr>
            <a:r>
              <a:rPr lang="en" sz="1400" dirty="0"/>
              <a:t>Voluntary departure or departure for just cause of special education staff</a:t>
            </a:r>
            <a:endParaRPr sz="1800" dirty="0"/>
          </a:p>
          <a:p>
            <a:pPr marL="548640" lvl="1" indent="-182880" algn="l" rtl="0">
              <a:spcBef>
                <a:spcPts val="320"/>
              </a:spcBef>
              <a:spcAft>
                <a:spcPts val="0"/>
              </a:spcAft>
              <a:buSzPts val="1760"/>
              <a:buChar char="▪"/>
            </a:pPr>
            <a:r>
              <a:rPr lang="en" sz="1400" dirty="0"/>
              <a:t>If the employee was replaced, calculate the difference in salary and benefits from the more senior staff to the new staff, this is the amount of the allowable exception</a:t>
            </a:r>
            <a:endParaRPr sz="1800" dirty="0"/>
          </a:p>
          <a:p>
            <a:pPr marL="548640" lvl="1" indent="-182880" algn="l" rtl="0">
              <a:spcBef>
                <a:spcPts val="320"/>
              </a:spcBef>
              <a:spcAft>
                <a:spcPts val="0"/>
              </a:spcAft>
              <a:buSzPts val="1760"/>
              <a:buChar char="▪"/>
            </a:pPr>
            <a:r>
              <a:rPr lang="en" sz="1400" dirty="0"/>
              <a:t>If the employee was not replaced, and the position was not eliminated, use the entire salary and benefits amount of the employee who left the AU</a:t>
            </a:r>
            <a:endParaRPr sz="1800" dirty="0"/>
          </a:p>
          <a:p>
            <a:pPr marL="548640" lvl="1" indent="-182880" algn="l" rtl="0">
              <a:spcBef>
                <a:spcPts val="320"/>
              </a:spcBef>
              <a:spcAft>
                <a:spcPts val="0"/>
              </a:spcAft>
              <a:buSzPts val="1760"/>
              <a:buChar char="▪"/>
            </a:pPr>
            <a:r>
              <a:rPr lang="en" sz="1400" dirty="0"/>
              <a:t>Reduction in Force, furlough days, across the board pay cuts are not allowable reductions for MOE</a:t>
            </a:r>
            <a:endParaRPr sz="1800" dirty="0"/>
          </a:p>
          <a:p>
            <a:pPr marL="548640" lvl="1" indent="-71120" algn="l" rtl="0">
              <a:spcBef>
                <a:spcPts val="320"/>
              </a:spcBef>
              <a:spcAft>
                <a:spcPts val="0"/>
              </a:spcAft>
              <a:buSzPts val="1760"/>
              <a:buNone/>
            </a:pPr>
            <a:endParaRPr sz="1400" dirty="0"/>
          </a:p>
          <a:p>
            <a:pPr marL="274320" lvl="0" indent="-228600" algn="l" rtl="0">
              <a:spcBef>
                <a:spcPts val="320"/>
              </a:spcBef>
              <a:spcAft>
                <a:spcPts val="0"/>
              </a:spcAft>
              <a:buSzPts val="1760"/>
              <a:buFont typeface="Noto Sans Symbols"/>
              <a:buChar char="▪"/>
            </a:pPr>
            <a:r>
              <a:rPr lang="en" sz="1400" dirty="0"/>
              <a:t>Termination of high cost obligation to a particular child with a disability because:</a:t>
            </a:r>
            <a:endParaRPr sz="1800" dirty="0"/>
          </a:p>
          <a:p>
            <a:pPr marL="548640" lvl="1" indent="-182880" algn="l" rtl="0">
              <a:spcBef>
                <a:spcPts val="320"/>
              </a:spcBef>
              <a:spcAft>
                <a:spcPts val="0"/>
              </a:spcAft>
              <a:buSzPts val="1760"/>
              <a:buChar char="▪"/>
            </a:pPr>
            <a:r>
              <a:rPr lang="en" sz="1400" dirty="0"/>
              <a:t>The child has moved out of the district</a:t>
            </a:r>
            <a:endParaRPr sz="1800" dirty="0"/>
          </a:p>
          <a:p>
            <a:pPr marL="548640" lvl="1" indent="-182880" algn="l" rtl="0">
              <a:spcBef>
                <a:spcPts val="320"/>
              </a:spcBef>
              <a:spcAft>
                <a:spcPts val="0"/>
              </a:spcAft>
              <a:buSzPts val="1760"/>
              <a:buChar char="▪"/>
            </a:pPr>
            <a:r>
              <a:rPr lang="en" sz="1400" dirty="0"/>
              <a:t>The child no longer needs the program</a:t>
            </a:r>
            <a:endParaRPr sz="1800" dirty="0"/>
          </a:p>
          <a:p>
            <a:pPr marL="548640" lvl="1" indent="-182880" algn="l" rtl="0">
              <a:spcBef>
                <a:spcPts val="320"/>
              </a:spcBef>
              <a:spcAft>
                <a:spcPts val="0"/>
              </a:spcAft>
              <a:buSzPts val="1760"/>
              <a:buChar char="▪"/>
            </a:pPr>
            <a:r>
              <a:rPr lang="en" sz="1400" dirty="0"/>
              <a:t>The child has aged out of or graduated from the program</a:t>
            </a:r>
            <a:endParaRPr sz="1800" dirty="0"/>
          </a:p>
          <a:p>
            <a:pPr marL="274320" lvl="0" indent="-116840" algn="l" rtl="0">
              <a:spcBef>
                <a:spcPts val="320"/>
              </a:spcBef>
              <a:spcAft>
                <a:spcPts val="0"/>
              </a:spcAft>
              <a:buSzPts val="1760"/>
              <a:buFont typeface="Noto Sans Symbols"/>
              <a:buNone/>
            </a:pPr>
            <a:endParaRPr sz="1600" u="sng" dirty="0">
              <a:solidFill>
                <a:schemeClr val="hlink"/>
              </a:solidFill>
              <a:hlinkClick r:id="rId3"/>
            </a:endParaRPr>
          </a:p>
          <a:p>
            <a:pPr marL="274320" lvl="0" indent="-88900" algn="l" rtl="0">
              <a:spcBef>
                <a:spcPts val="400"/>
              </a:spcBef>
              <a:spcAft>
                <a:spcPts val="0"/>
              </a:spcAft>
              <a:buSzPts val="2200"/>
              <a:buFont typeface="Noto Sans Symbols"/>
              <a:buNone/>
            </a:pPr>
            <a:endParaRPr dirty="0"/>
          </a:p>
        </p:txBody>
      </p:sp>
      <p:sp>
        <p:nvSpPr>
          <p:cNvPr id="863" name="Google Shape;863;g12eb973b400_5_109"/>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Allowable Exceptions</a:t>
            </a:r>
            <a:endParaRPr/>
          </a:p>
        </p:txBody>
      </p:sp>
      <p:sp>
        <p:nvSpPr>
          <p:cNvPr id="864" name="Google Shape;864;g12eb973b400_5_109"/>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12eb973b400_5_115"/>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1760"/>
              <a:buFont typeface="Noto Sans Symbols"/>
              <a:buChar char="▪"/>
            </a:pPr>
            <a:r>
              <a:rPr lang="en" sz="1400" dirty="0"/>
              <a:t>Termination of costly expenditures for long-term purchases</a:t>
            </a:r>
            <a:endParaRPr sz="1800" dirty="0"/>
          </a:p>
          <a:p>
            <a:pPr marL="548640" lvl="1" indent="-182880" algn="l" rtl="0">
              <a:spcBef>
                <a:spcPts val="320"/>
              </a:spcBef>
              <a:spcAft>
                <a:spcPts val="0"/>
              </a:spcAft>
              <a:buSzPts val="1760"/>
              <a:buChar char="▪"/>
            </a:pPr>
            <a:r>
              <a:rPr lang="en" sz="1400" dirty="0"/>
              <a:t>One time expenditures are not allowable exceptions</a:t>
            </a:r>
            <a:endParaRPr sz="1800" dirty="0"/>
          </a:p>
          <a:p>
            <a:pPr marL="548640" lvl="1" indent="-182880" algn="l" rtl="0">
              <a:spcBef>
                <a:spcPts val="320"/>
              </a:spcBef>
              <a:spcAft>
                <a:spcPts val="0"/>
              </a:spcAft>
              <a:buSzPts val="1760"/>
              <a:buChar char="▪"/>
            </a:pPr>
            <a:r>
              <a:rPr lang="en" sz="1400" dirty="0"/>
              <a:t>Expenditures that occur all in one year are not an allowable exception</a:t>
            </a:r>
            <a:endParaRPr sz="1800" dirty="0"/>
          </a:p>
          <a:p>
            <a:pPr marL="548640" lvl="1" indent="-182880" algn="l" rtl="0">
              <a:spcBef>
                <a:spcPts val="320"/>
              </a:spcBef>
              <a:spcAft>
                <a:spcPts val="0"/>
              </a:spcAft>
              <a:buSzPts val="1760"/>
              <a:buChar char="▪"/>
            </a:pPr>
            <a:r>
              <a:rPr lang="en" sz="1400" dirty="0"/>
              <a:t>An allowable example would be if an AU had undertaken the refurbishing of its existing bus fleet with wheel chair lifts, gates and tie-downs.  If the AU purchased these items, on a single, multi-year contract, the AU could reduce its MOE by the annual amount of the contract once that contract is completed.</a:t>
            </a:r>
            <a:endParaRPr sz="1800" dirty="0"/>
          </a:p>
          <a:p>
            <a:pPr marL="274320" lvl="0" indent="-228600" algn="l" rtl="0">
              <a:spcBef>
                <a:spcPts val="320"/>
              </a:spcBef>
              <a:spcAft>
                <a:spcPts val="0"/>
              </a:spcAft>
              <a:buSzPts val="1760"/>
              <a:buFont typeface="Noto Sans Symbols"/>
              <a:buChar char="▪"/>
            </a:pPr>
            <a:r>
              <a:rPr lang="en" sz="1400" b="0" dirty="0"/>
              <a:t>If after researching and submitting to CDE all allowable exceptions, the AU still fails MOE, the shortfall must be paid back to CDE, who then pays back the US Department of Education</a:t>
            </a:r>
            <a:endParaRPr sz="1800" dirty="0"/>
          </a:p>
          <a:p>
            <a:pPr marL="274320" lvl="0" indent="-116840" algn="l" rtl="0">
              <a:spcBef>
                <a:spcPts val="320"/>
              </a:spcBef>
              <a:spcAft>
                <a:spcPts val="0"/>
              </a:spcAft>
              <a:buSzPts val="1760"/>
              <a:buFont typeface="Noto Sans Symbols"/>
              <a:buNone/>
            </a:pPr>
            <a:endParaRPr sz="1400" b="0" dirty="0"/>
          </a:p>
          <a:p>
            <a:pPr marL="274320" lvl="0" indent="-228600" algn="l" rtl="0">
              <a:spcBef>
                <a:spcPts val="320"/>
              </a:spcBef>
              <a:spcAft>
                <a:spcPts val="0"/>
              </a:spcAft>
              <a:buSzPts val="1760"/>
              <a:buFont typeface="Noto Sans Symbols"/>
              <a:buChar char="▪"/>
            </a:pPr>
            <a:r>
              <a:rPr lang="en" sz="1400" b="0" dirty="0"/>
              <a:t>The repayment to CDE must be from non-Federal funds</a:t>
            </a:r>
            <a:endParaRPr sz="1800" dirty="0"/>
          </a:p>
          <a:p>
            <a:pPr marL="45720" lvl="0" indent="0" algn="l" rtl="0">
              <a:spcBef>
                <a:spcPts val="320"/>
              </a:spcBef>
              <a:spcAft>
                <a:spcPts val="0"/>
              </a:spcAft>
              <a:buSzPts val="1760"/>
              <a:buNone/>
            </a:pPr>
            <a:endParaRPr sz="1400" b="0" dirty="0"/>
          </a:p>
          <a:p>
            <a:pPr marL="274320" lvl="0" indent="-116840" algn="l" rtl="0">
              <a:spcBef>
                <a:spcPts val="320"/>
              </a:spcBef>
              <a:spcAft>
                <a:spcPts val="0"/>
              </a:spcAft>
              <a:buSzPts val="1760"/>
              <a:buFont typeface="Noto Sans Symbols"/>
              <a:buNone/>
            </a:pPr>
            <a:endParaRPr sz="1400" u="sng" dirty="0">
              <a:solidFill>
                <a:schemeClr val="hlink"/>
              </a:solidFill>
              <a:hlinkClick r:id="rId3"/>
            </a:endParaRPr>
          </a:p>
          <a:p>
            <a:pPr marL="274320" lvl="0" indent="-228600" algn="l" rtl="0">
              <a:spcBef>
                <a:spcPts val="320"/>
              </a:spcBef>
              <a:spcAft>
                <a:spcPts val="0"/>
              </a:spcAft>
              <a:buSzPts val="1760"/>
              <a:buFont typeface="Noto Sans Symbols"/>
              <a:buChar char="▪"/>
            </a:pPr>
            <a:r>
              <a:rPr lang="en" sz="1400" u="sng" dirty="0">
                <a:solidFill>
                  <a:schemeClr val="hlink"/>
                </a:solidFill>
                <a:hlinkClick r:id="rId3"/>
              </a:rPr>
              <a:t>https://cifr.wested.org/wp-content/uploads/2021/04/CIFR-LEA-MOE-QRG.pdf</a:t>
            </a:r>
            <a:endParaRPr sz="1400" dirty="0"/>
          </a:p>
          <a:p>
            <a:pPr marL="274320" lvl="0" indent="-116840" algn="l" rtl="0">
              <a:spcBef>
                <a:spcPts val="320"/>
              </a:spcBef>
              <a:spcAft>
                <a:spcPts val="0"/>
              </a:spcAft>
              <a:buSzPts val="1760"/>
              <a:buFont typeface="Noto Sans Symbols"/>
              <a:buNone/>
            </a:pPr>
            <a:endParaRPr sz="1600" b="0" dirty="0"/>
          </a:p>
          <a:p>
            <a:pPr marL="274320" lvl="0" indent="-88900" algn="l" rtl="0">
              <a:spcBef>
                <a:spcPts val="400"/>
              </a:spcBef>
              <a:spcAft>
                <a:spcPts val="0"/>
              </a:spcAft>
              <a:buSzPts val="2200"/>
              <a:buFont typeface="Noto Sans Symbols"/>
              <a:buNone/>
            </a:pPr>
            <a:endParaRPr dirty="0"/>
          </a:p>
        </p:txBody>
      </p:sp>
      <p:sp>
        <p:nvSpPr>
          <p:cNvPr id="870" name="Google Shape;870;g12eb973b400_5_115"/>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Allowable Exceptions</a:t>
            </a:r>
            <a:br>
              <a:rPr lang="en"/>
            </a:br>
            <a:r>
              <a:rPr lang="en"/>
              <a:t> </a:t>
            </a:r>
            <a:r>
              <a:rPr lang="en" sz="2400"/>
              <a:t>(continued)</a:t>
            </a:r>
            <a:endParaRPr/>
          </a:p>
        </p:txBody>
      </p:sp>
      <p:sp>
        <p:nvSpPr>
          <p:cNvPr id="871" name="Google Shape;871;g12eb973b400_5_115"/>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12eb973b400_5_121"/>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1760"/>
              <a:buFont typeface="Noto Sans Symbols"/>
              <a:buChar char="▪"/>
            </a:pPr>
            <a:r>
              <a:rPr lang="en" sz="1400" dirty="0"/>
              <a:t>MOE Potential Shortfall Workbook</a:t>
            </a:r>
            <a:endParaRPr sz="1800" dirty="0"/>
          </a:p>
          <a:p>
            <a:pPr marL="548640" lvl="1" indent="-182880" algn="l" rtl="0">
              <a:spcBef>
                <a:spcPts val="320"/>
              </a:spcBef>
              <a:spcAft>
                <a:spcPts val="0"/>
              </a:spcAft>
              <a:buSzPts val="1760"/>
              <a:buChar char="▪"/>
            </a:pPr>
            <a:r>
              <a:rPr lang="en" sz="1400" dirty="0"/>
              <a:t>Sent out in early April</a:t>
            </a:r>
            <a:endParaRPr sz="1800" dirty="0"/>
          </a:p>
          <a:p>
            <a:pPr marL="548640" lvl="1" indent="-71120" algn="l" rtl="0">
              <a:spcBef>
                <a:spcPts val="320"/>
              </a:spcBef>
              <a:spcAft>
                <a:spcPts val="0"/>
              </a:spcAft>
              <a:buSzPts val="1760"/>
              <a:buNone/>
            </a:pPr>
            <a:endParaRPr sz="1400" dirty="0"/>
          </a:p>
          <a:p>
            <a:pPr marL="548640" lvl="1" indent="-71120" algn="l" rtl="0">
              <a:spcBef>
                <a:spcPts val="320"/>
              </a:spcBef>
              <a:spcAft>
                <a:spcPts val="0"/>
              </a:spcAft>
              <a:buSzPts val="1760"/>
              <a:buNone/>
            </a:pPr>
            <a:endParaRPr sz="1400" dirty="0"/>
          </a:p>
          <a:p>
            <a:pPr marL="274320" lvl="0" indent="-228600" algn="l" rtl="0">
              <a:spcBef>
                <a:spcPts val="320"/>
              </a:spcBef>
              <a:spcAft>
                <a:spcPts val="0"/>
              </a:spcAft>
              <a:buSzPts val="1760"/>
              <a:buFont typeface="Noto Sans Symbols"/>
              <a:buChar char="▪"/>
            </a:pPr>
            <a:r>
              <a:rPr lang="en" sz="1400" dirty="0"/>
              <a:t>MOE Certifications</a:t>
            </a:r>
            <a:endParaRPr sz="1800" dirty="0"/>
          </a:p>
          <a:p>
            <a:pPr marL="548640" lvl="1" indent="-182880" algn="l" rtl="0">
              <a:spcBef>
                <a:spcPts val="320"/>
              </a:spcBef>
              <a:spcAft>
                <a:spcPts val="0"/>
              </a:spcAft>
              <a:buSzPts val="1760"/>
              <a:buChar char="▪"/>
            </a:pPr>
            <a:r>
              <a:rPr lang="en" sz="1400" dirty="0"/>
              <a:t>Sent out in mid April</a:t>
            </a:r>
            <a:endParaRPr sz="1800" dirty="0"/>
          </a:p>
          <a:p>
            <a:pPr marL="365760" lvl="1" indent="0" algn="l" rtl="0">
              <a:spcBef>
                <a:spcPts val="320"/>
              </a:spcBef>
              <a:spcAft>
                <a:spcPts val="0"/>
              </a:spcAft>
              <a:buSzPts val="1760"/>
              <a:buNone/>
            </a:pPr>
            <a:endParaRPr sz="1400" dirty="0"/>
          </a:p>
          <a:p>
            <a:pPr marL="548640" lvl="1" indent="-71120" algn="l" rtl="0">
              <a:spcBef>
                <a:spcPts val="320"/>
              </a:spcBef>
              <a:spcAft>
                <a:spcPts val="0"/>
              </a:spcAft>
              <a:buSzPts val="1760"/>
              <a:buNone/>
            </a:pPr>
            <a:endParaRPr sz="1400" dirty="0"/>
          </a:p>
          <a:p>
            <a:pPr marL="274320" lvl="0" indent="-228600" algn="l" rtl="0">
              <a:spcBef>
                <a:spcPts val="320"/>
              </a:spcBef>
              <a:spcAft>
                <a:spcPts val="0"/>
              </a:spcAft>
              <a:buSzPts val="1760"/>
              <a:buFont typeface="Noto Sans Symbols"/>
              <a:buChar char="▪"/>
            </a:pPr>
            <a:r>
              <a:rPr lang="en" sz="1400" dirty="0"/>
              <a:t>MOE Certificate Due Date</a:t>
            </a:r>
            <a:endParaRPr sz="1800" dirty="0"/>
          </a:p>
          <a:p>
            <a:pPr marL="548640" lvl="1" indent="-182880" algn="l" rtl="0">
              <a:spcBef>
                <a:spcPts val="320"/>
              </a:spcBef>
              <a:spcAft>
                <a:spcPts val="0"/>
              </a:spcAft>
              <a:buSzPts val="1760"/>
              <a:buChar char="▪"/>
            </a:pPr>
            <a:r>
              <a:rPr lang="en" sz="1400" dirty="0"/>
              <a:t>Friday July 1</a:t>
            </a:r>
            <a:r>
              <a:rPr lang="en" sz="1400" baseline="30000" dirty="0"/>
              <a:t>st</a:t>
            </a:r>
            <a:endParaRPr sz="1400" dirty="0"/>
          </a:p>
          <a:p>
            <a:pPr marL="548640" lvl="1" indent="-182880" algn="l" rtl="0">
              <a:spcBef>
                <a:spcPts val="320"/>
              </a:spcBef>
              <a:spcAft>
                <a:spcPts val="0"/>
              </a:spcAft>
              <a:buSzPts val="1760"/>
              <a:buChar char="▪"/>
            </a:pPr>
            <a:r>
              <a:rPr lang="en" sz="1400" dirty="0"/>
              <a:t>Must be signed by a Board President</a:t>
            </a:r>
            <a:endParaRPr sz="1800" dirty="0"/>
          </a:p>
          <a:p>
            <a:pPr marL="548640" lvl="1" indent="-182880" algn="l" rtl="0">
              <a:spcBef>
                <a:spcPts val="320"/>
              </a:spcBef>
              <a:spcAft>
                <a:spcPts val="0"/>
              </a:spcAft>
              <a:buSzPts val="1760"/>
              <a:buChar char="▪"/>
            </a:pPr>
            <a:r>
              <a:rPr lang="en" sz="1400" dirty="0"/>
              <a:t>Future IDEA Funds cannot be accessed until signed Certificate received by CDE</a:t>
            </a:r>
            <a:endParaRPr sz="1800" dirty="0"/>
          </a:p>
          <a:p>
            <a:pPr marL="548640" lvl="1" indent="-43180" algn="l" rtl="0">
              <a:spcBef>
                <a:spcPts val="400"/>
              </a:spcBef>
              <a:spcAft>
                <a:spcPts val="0"/>
              </a:spcAft>
              <a:buSzPts val="2200"/>
              <a:buNone/>
            </a:pPr>
            <a:endParaRPr dirty="0"/>
          </a:p>
        </p:txBody>
      </p:sp>
      <p:sp>
        <p:nvSpPr>
          <p:cNvPr id="877" name="Google Shape;877;g12eb973b400_5_121"/>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Current MOE</a:t>
            </a:r>
            <a:endParaRPr/>
          </a:p>
        </p:txBody>
      </p:sp>
      <p:sp>
        <p:nvSpPr>
          <p:cNvPr id="878" name="Google Shape;878;g12eb973b400_5_121"/>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g12eb973b400_5_127"/>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2200"/>
              <a:buFont typeface="Noto Sans Symbols"/>
              <a:buChar char="▪"/>
            </a:pPr>
            <a:r>
              <a:rPr lang="en" dirty="0"/>
              <a:t>Any Questions?</a:t>
            </a:r>
            <a:endParaRPr dirty="0"/>
          </a:p>
        </p:txBody>
      </p:sp>
      <p:sp>
        <p:nvSpPr>
          <p:cNvPr id="884" name="Google Shape;884;g12eb973b400_5_127"/>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Questions</a:t>
            </a:r>
            <a:endParaRPr/>
          </a:p>
        </p:txBody>
      </p:sp>
      <p:sp>
        <p:nvSpPr>
          <p:cNvPr id="885" name="Google Shape;885;g12eb973b400_5_127"/>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12eb973b400_5_133"/>
          <p:cNvSpPr txBox="1">
            <a:spLocks noGrp="1"/>
          </p:cNvSpPr>
          <p:nvPr>
            <p:ph type="body" idx="1"/>
          </p:nvPr>
        </p:nvSpPr>
        <p:spPr>
          <a:xfrm>
            <a:off x="380999" y="1289303"/>
            <a:ext cx="8407893" cy="3305556"/>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200"/>
              <a:buNone/>
            </a:pPr>
            <a:endParaRPr dirty="0"/>
          </a:p>
          <a:p>
            <a:pPr marL="45720" lvl="0" indent="0" algn="l" rtl="0">
              <a:spcBef>
                <a:spcPts val="400"/>
              </a:spcBef>
              <a:spcAft>
                <a:spcPts val="0"/>
              </a:spcAft>
              <a:buSzPts val="2200"/>
              <a:buNone/>
            </a:pPr>
            <a:r>
              <a:rPr lang="en" sz="1800" dirty="0"/>
              <a:t>Resources:</a:t>
            </a:r>
            <a:endParaRPr sz="1800" dirty="0"/>
          </a:p>
          <a:p>
            <a:pPr marL="45720" lvl="0" indent="0" algn="l" rtl="0">
              <a:spcBef>
                <a:spcPts val="320"/>
              </a:spcBef>
              <a:spcAft>
                <a:spcPts val="0"/>
              </a:spcAft>
              <a:buSzPts val="1760"/>
              <a:buNone/>
            </a:pPr>
            <a:r>
              <a:rPr lang="en" sz="1400" u="sng" dirty="0">
                <a:solidFill>
                  <a:schemeClr val="hlink"/>
                </a:solidFill>
                <a:hlinkClick r:id="rId3"/>
              </a:rPr>
              <a:t>https://sites.ed.gov/idea/regs/b/c</a:t>
            </a:r>
            <a:endParaRPr sz="1400" dirty="0"/>
          </a:p>
          <a:p>
            <a:pPr marL="45720" lvl="0" indent="0" algn="l" rtl="0">
              <a:spcBef>
                <a:spcPts val="400"/>
              </a:spcBef>
              <a:spcAft>
                <a:spcPts val="0"/>
              </a:spcAft>
              <a:buSzPts val="2200"/>
              <a:buNone/>
            </a:pPr>
            <a:endParaRPr sz="1800" dirty="0"/>
          </a:p>
          <a:p>
            <a:pPr marL="45720" lvl="0" indent="0" algn="l" rtl="0">
              <a:spcBef>
                <a:spcPts val="400"/>
              </a:spcBef>
              <a:spcAft>
                <a:spcPts val="0"/>
              </a:spcAft>
              <a:buSzPts val="2200"/>
              <a:buNone/>
            </a:pPr>
            <a:r>
              <a:rPr lang="en" sz="1800" dirty="0"/>
              <a:t>CDE Contact:</a:t>
            </a:r>
            <a:endParaRPr sz="1800" dirty="0"/>
          </a:p>
          <a:p>
            <a:pPr marL="45720" lvl="0" indent="0" algn="l" rtl="0">
              <a:spcBef>
                <a:spcPts val="320"/>
              </a:spcBef>
              <a:spcAft>
                <a:spcPts val="0"/>
              </a:spcAft>
              <a:buSzPts val="1760"/>
              <a:buNone/>
            </a:pPr>
            <a:r>
              <a:rPr lang="en" sz="1400" b="0" dirty="0"/>
              <a:t>Evan​ Davis</a:t>
            </a:r>
            <a:endParaRPr sz="1800" dirty="0"/>
          </a:p>
          <a:p>
            <a:pPr marL="45720" lvl="0" indent="0" algn="l" rtl="0">
              <a:spcBef>
                <a:spcPts val="320"/>
              </a:spcBef>
              <a:spcAft>
                <a:spcPts val="0"/>
              </a:spcAft>
              <a:buSzPts val="1760"/>
              <a:buNone/>
            </a:pPr>
            <a:r>
              <a:rPr lang="en" sz="1400" b="0" dirty="0"/>
              <a:t>Federal Fiscal Grant Supervisor</a:t>
            </a:r>
            <a:endParaRPr sz="1800" dirty="0"/>
          </a:p>
          <a:p>
            <a:pPr marL="45720" lvl="0" indent="0" algn="l" rtl="0">
              <a:spcBef>
                <a:spcPts val="320"/>
              </a:spcBef>
              <a:spcAft>
                <a:spcPts val="0"/>
              </a:spcAft>
              <a:buSzPts val="1760"/>
              <a:buNone/>
            </a:pPr>
            <a:r>
              <a:rPr lang="en" sz="1400" b="0" dirty="0"/>
              <a:t>Office of Grants Fiscal Management</a:t>
            </a:r>
            <a:endParaRPr sz="1800" dirty="0"/>
          </a:p>
          <a:p>
            <a:pPr marL="45720" lvl="0" indent="0" algn="l" rtl="0">
              <a:spcBef>
                <a:spcPts val="320"/>
              </a:spcBef>
              <a:spcAft>
                <a:spcPts val="0"/>
              </a:spcAft>
              <a:buSzPts val="1760"/>
              <a:buNone/>
            </a:pPr>
            <a:r>
              <a:rPr lang="en" sz="1400" b="0" dirty="0"/>
              <a:t>Phone 720.616.9163</a:t>
            </a:r>
            <a:endParaRPr sz="1800" dirty="0"/>
          </a:p>
          <a:p>
            <a:pPr marL="45720" lvl="0" indent="0" algn="l" rtl="0">
              <a:spcBef>
                <a:spcPts val="320"/>
              </a:spcBef>
              <a:spcAft>
                <a:spcPts val="0"/>
              </a:spcAft>
              <a:buSzPts val="1760"/>
              <a:buNone/>
            </a:pPr>
            <a:r>
              <a:rPr lang="en" sz="1400" b="0" dirty="0"/>
              <a:t>Davis_E@cde.state.co.us </a:t>
            </a:r>
            <a:endParaRPr sz="1800" dirty="0"/>
          </a:p>
          <a:p>
            <a:pPr marL="45720" lvl="0" indent="0" algn="l" rtl="0">
              <a:spcBef>
                <a:spcPts val="400"/>
              </a:spcBef>
              <a:spcAft>
                <a:spcPts val="0"/>
              </a:spcAft>
              <a:buSzPts val="2200"/>
              <a:buNone/>
            </a:pPr>
            <a:r>
              <a:rPr lang="en" dirty="0"/>
              <a:t>	</a:t>
            </a:r>
            <a:endParaRPr dirty="0"/>
          </a:p>
          <a:p>
            <a:pPr marL="274320" lvl="0" indent="-88900" algn="l" rtl="0">
              <a:spcBef>
                <a:spcPts val="400"/>
              </a:spcBef>
              <a:spcAft>
                <a:spcPts val="0"/>
              </a:spcAft>
              <a:buSzPts val="2200"/>
              <a:buFont typeface="Noto Sans Symbols"/>
              <a:buNone/>
            </a:pPr>
            <a:endParaRPr dirty="0"/>
          </a:p>
        </p:txBody>
      </p:sp>
      <p:sp>
        <p:nvSpPr>
          <p:cNvPr id="891" name="Google Shape;891;g12eb973b400_5_133"/>
          <p:cNvSpPr txBox="1">
            <a:spLocks noGrp="1"/>
          </p:cNvSpPr>
          <p:nvPr>
            <p:ph type="title"/>
          </p:nvPr>
        </p:nvSpPr>
        <p:spPr>
          <a:xfrm>
            <a:off x="381000" y="266885"/>
            <a:ext cx="8381260" cy="7907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
              <a:t>Contact </a:t>
            </a:r>
            <a:endParaRPr/>
          </a:p>
        </p:txBody>
      </p:sp>
      <p:sp>
        <p:nvSpPr>
          <p:cNvPr id="892" name="Google Shape;892;g12eb973b400_5_133"/>
          <p:cNvSpPr txBox="1">
            <a:spLocks noGrp="1"/>
          </p:cNvSpPr>
          <p:nvPr>
            <p:ph type="ftr" idx="11"/>
          </p:nvPr>
        </p:nvSpPr>
        <p:spPr>
          <a:xfrm>
            <a:off x="380999" y="4699159"/>
            <a:ext cx="2895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38</a:t>
            </a:fld>
            <a:endParaRPr/>
          </a:p>
        </p:txBody>
      </p:sp>
      <p:pic>
        <p:nvPicPr>
          <p:cNvPr id="893" name="Google Shape;893;g12eb973b400_5_1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2667000" cy="3571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12e8ad1fb2c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12eca3fbda0_0_0"/>
          <p:cNvSpPr txBox="1">
            <a:spLocks noGrp="1"/>
          </p:cNvSpPr>
          <p:nvPr>
            <p:ph type="title"/>
          </p:nvPr>
        </p:nvSpPr>
        <p:spPr>
          <a:xfrm>
            <a:off x="245200" y="190875"/>
            <a:ext cx="65370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FFFFFF"/>
                </a:solidFill>
              </a:rPr>
              <a:t>U.S. Department of Education (USDE) Universal Monitoring of ESSER I, II, &amp; III</a:t>
            </a:r>
            <a:endParaRPr/>
          </a:p>
        </p:txBody>
      </p:sp>
      <p:sp>
        <p:nvSpPr>
          <p:cNvPr id="566" name="Google Shape;566;g12eca3fbda0_0_0"/>
          <p:cNvSpPr txBox="1">
            <a:spLocks noGrp="1"/>
          </p:cNvSpPr>
          <p:nvPr>
            <p:ph type="body" idx="1"/>
          </p:nvPr>
        </p:nvSpPr>
        <p:spPr>
          <a:xfrm>
            <a:off x="245200" y="984625"/>
            <a:ext cx="8535600" cy="3527100"/>
          </a:xfrm>
          <a:prstGeom prst="rect">
            <a:avLst/>
          </a:prstGeom>
        </p:spPr>
        <p:txBody>
          <a:bodyPr spcFirstLastPara="1" wrap="square" lIns="0" tIns="0" rIns="0" bIns="34275" anchor="t" anchorCtr="0">
            <a:noAutofit/>
          </a:bodyPr>
          <a:lstStyle/>
          <a:p>
            <a:pPr marL="0" lvl="0" indent="0" algn="l" rtl="0">
              <a:spcBef>
                <a:spcPts val="0"/>
              </a:spcBef>
              <a:spcAft>
                <a:spcPts val="0"/>
              </a:spcAft>
              <a:buClr>
                <a:schemeClr val="dk1"/>
              </a:buClr>
              <a:buSzPts val="1100"/>
              <a:buFont typeface="Arial"/>
              <a:buNone/>
            </a:pPr>
            <a:r>
              <a:rPr lang="en" sz="1700">
                <a:latin typeface="Arial"/>
                <a:ea typeface="Arial"/>
                <a:cs typeface="Arial"/>
                <a:sym typeface="Arial"/>
              </a:rPr>
              <a:t>•</a:t>
            </a:r>
            <a:r>
              <a:rPr lang="en" sz="1300"/>
              <a:t>USDE monitoring:</a:t>
            </a:r>
            <a:endParaRPr sz="13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Comprehensive - full federal program</a:t>
            </a:r>
            <a:endParaRPr sz="10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Targeted - focused on a specific component of a federal program</a:t>
            </a:r>
            <a:endParaRPr sz="10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b="1" i="1"/>
              <a:t>Universal</a:t>
            </a:r>
            <a:r>
              <a:rPr lang="en" sz="1000"/>
              <a:t> - broad oversight of a federal program</a:t>
            </a:r>
            <a:endParaRPr sz="1000"/>
          </a:p>
          <a:p>
            <a:pPr marL="0" lvl="0" indent="0" algn="l" rtl="0">
              <a:spcBef>
                <a:spcPts val="0"/>
              </a:spcBef>
              <a:spcAft>
                <a:spcPts val="0"/>
              </a:spcAft>
              <a:buClr>
                <a:schemeClr val="dk1"/>
              </a:buClr>
              <a:buSzPts val="1100"/>
              <a:buFont typeface="Arial"/>
              <a:buNone/>
            </a:pPr>
            <a:r>
              <a:rPr lang="en" sz="1700">
                <a:latin typeface="Arial"/>
                <a:ea typeface="Arial"/>
                <a:cs typeface="Arial"/>
                <a:sym typeface="Arial"/>
              </a:rPr>
              <a:t>•</a:t>
            </a:r>
            <a:r>
              <a:rPr lang="en" sz="1300"/>
              <a:t>Colorado has been selected for universal monitoring of ESSER; Quarterly meetings with Program Officer</a:t>
            </a:r>
            <a:endParaRPr sz="13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Area of focus:</a:t>
            </a:r>
            <a:endParaRPr sz="1000"/>
          </a:p>
          <a:p>
            <a:pPr marL="457200" lvl="0" indent="0" algn="l" rtl="0">
              <a:spcBef>
                <a:spcPts val="0"/>
              </a:spcBef>
              <a:spcAft>
                <a:spcPts val="0"/>
              </a:spcAft>
              <a:buClr>
                <a:schemeClr val="dk1"/>
              </a:buClr>
              <a:buSzPts val="1100"/>
              <a:buFont typeface="Arial"/>
              <a:buNone/>
            </a:pPr>
            <a:r>
              <a:rPr lang="en" sz="1300">
                <a:latin typeface="Arial"/>
                <a:ea typeface="Arial"/>
                <a:cs typeface="Arial"/>
                <a:sym typeface="Arial"/>
              </a:rPr>
              <a:t>•</a:t>
            </a:r>
            <a:r>
              <a:rPr lang="en" sz="900"/>
              <a:t>May 2022 Meeting -</a:t>
            </a:r>
            <a:endParaRPr sz="900"/>
          </a:p>
          <a:p>
            <a:pPr marL="0" lvl="0" indent="0" algn="l" rtl="0">
              <a:spcBef>
                <a:spcPts val="0"/>
              </a:spcBef>
              <a:spcAft>
                <a:spcPts val="0"/>
              </a:spcAft>
              <a:buClr>
                <a:schemeClr val="dk1"/>
              </a:buClr>
              <a:buSzPts val="1100"/>
              <a:buFont typeface="Arial"/>
              <a:buNone/>
            </a:pPr>
            <a:r>
              <a:rPr lang="en" sz="1300">
                <a:latin typeface="Arial"/>
                <a:ea typeface="Arial"/>
                <a:cs typeface="Arial"/>
                <a:sym typeface="Arial"/>
              </a:rPr>
              <a:t>•</a:t>
            </a:r>
            <a:r>
              <a:rPr lang="en" sz="1300"/>
              <a:t>CDE’s oversight of the 20% Set-Aside and LEA Uses of Funds Plans</a:t>
            </a:r>
            <a:endParaRPr sz="13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Timeline:</a:t>
            </a:r>
            <a:endParaRPr sz="1000"/>
          </a:p>
          <a:p>
            <a:pPr marL="457200" lvl="0" indent="0" algn="l" rtl="0">
              <a:spcBef>
                <a:spcPts val="0"/>
              </a:spcBef>
              <a:spcAft>
                <a:spcPts val="0"/>
              </a:spcAft>
              <a:buClr>
                <a:schemeClr val="dk1"/>
              </a:buClr>
              <a:buSzPts val="1100"/>
              <a:buFont typeface="Arial"/>
              <a:buNone/>
            </a:pPr>
            <a:r>
              <a:rPr lang="en" sz="1300">
                <a:latin typeface="Arial"/>
                <a:ea typeface="Arial"/>
                <a:cs typeface="Arial"/>
                <a:sym typeface="Arial"/>
              </a:rPr>
              <a:t>•</a:t>
            </a:r>
            <a:r>
              <a:rPr lang="en" sz="900"/>
              <a:t>Desk Review on May 5, 2022</a:t>
            </a:r>
            <a:endParaRPr sz="900"/>
          </a:p>
          <a:p>
            <a:pPr marL="914400" lvl="0" indent="0" algn="l" rtl="0">
              <a:spcBef>
                <a:spcPts val="0"/>
              </a:spcBef>
              <a:spcAft>
                <a:spcPts val="0"/>
              </a:spcAft>
              <a:buClr>
                <a:schemeClr val="dk1"/>
              </a:buClr>
              <a:buSzPts val="1100"/>
              <a:buFont typeface="Arial"/>
              <a:buNone/>
            </a:pPr>
            <a:r>
              <a:rPr lang="en" sz="1300">
                <a:latin typeface="Arial"/>
                <a:ea typeface="Arial"/>
                <a:cs typeface="Arial"/>
                <a:sym typeface="Arial"/>
              </a:rPr>
              <a:t>•</a:t>
            </a:r>
            <a:r>
              <a:rPr lang="en" sz="900"/>
              <a:t>Self-assessment and evidence submitted to USDE on April 21, 2022</a:t>
            </a:r>
            <a:endParaRPr sz="900"/>
          </a:p>
          <a:p>
            <a:pPr marL="0" lvl="0" indent="0" algn="l" rtl="0">
              <a:spcBef>
                <a:spcPts val="0"/>
              </a:spcBef>
              <a:spcAft>
                <a:spcPts val="0"/>
              </a:spcAft>
              <a:buClr>
                <a:schemeClr val="dk1"/>
              </a:buClr>
              <a:buSzPts val="1100"/>
              <a:buFont typeface="Arial"/>
              <a:buNone/>
            </a:pPr>
            <a:r>
              <a:rPr lang="en" sz="1700">
                <a:latin typeface="Arial"/>
                <a:ea typeface="Arial"/>
                <a:cs typeface="Arial"/>
                <a:sym typeface="Arial"/>
              </a:rPr>
              <a:t>•</a:t>
            </a:r>
            <a:r>
              <a:rPr lang="en" sz="1300"/>
              <a:t>What will this mean for our LEAs?</a:t>
            </a:r>
            <a:endParaRPr sz="13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No LEAs selected for participation</a:t>
            </a:r>
            <a:endParaRPr sz="10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No evidence or documentation asked of or on behalf of LEAs</a:t>
            </a:r>
            <a:endParaRPr sz="1000"/>
          </a:p>
          <a:p>
            <a:pPr marL="457200" lvl="0" indent="0" algn="l" rtl="0">
              <a:spcBef>
                <a:spcPts val="0"/>
              </a:spcBef>
              <a:spcAft>
                <a:spcPts val="0"/>
              </a:spcAft>
              <a:buClr>
                <a:schemeClr val="dk1"/>
              </a:buClr>
              <a:buSzPts val="1100"/>
              <a:buFont typeface="Arial"/>
              <a:buNone/>
            </a:pPr>
            <a:r>
              <a:rPr lang="en">
                <a:latin typeface="Arial"/>
                <a:ea typeface="Arial"/>
                <a:cs typeface="Arial"/>
                <a:sym typeface="Arial"/>
              </a:rPr>
              <a:t>•</a:t>
            </a:r>
            <a:r>
              <a:rPr lang="en" sz="1000"/>
              <a:t>Evaluating CDE’s oversight; could have long-term implications on LEAs if we have findings</a:t>
            </a:r>
            <a:endParaRPr sz="1000"/>
          </a:p>
          <a:p>
            <a:pPr marL="914400" lvl="0" indent="0" algn="l" rtl="0">
              <a:spcBef>
                <a:spcPts val="0"/>
              </a:spcBef>
              <a:spcAft>
                <a:spcPts val="0"/>
              </a:spcAft>
              <a:buClr>
                <a:schemeClr val="dk1"/>
              </a:buClr>
              <a:buSzPts val="1100"/>
              <a:buFont typeface="Arial"/>
              <a:buNone/>
            </a:pPr>
            <a:r>
              <a:rPr lang="en" sz="1300">
                <a:latin typeface="Arial"/>
                <a:ea typeface="Arial"/>
                <a:cs typeface="Arial"/>
                <a:sym typeface="Arial"/>
              </a:rPr>
              <a:t>•</a:t>
            </a:r>
            <a:r>
              <a:rPr lang="en" sz="900"/>
              <a:t>Area of concern - LEA plans not available on the CDE website</a:t>
            </a:r>
            <a:endParaRPr sz="900"/>
          </a:p>
          <a:p>
            <a:pPr marL="0" lvl="0" indent="0" algn="l" rtl="0">
              <a:spcBef>
                <a:spcPts val="0"/>
              </a:spcBef>
              <a:spcAft>
                <a:spcPts val="0"/>
              </a:spcAft>
              <a:buClr>
                <a:schemeClr val="dk1"/>
              </a:buClr>
              <a:buSzPts val="1100"/>
              <a:buFont typeface="Arial"/>
              <a:buNone/>
            </a:pPr>
            <a:r>
              <a:rPr lang="en" sz="1700">
                <a:latin typeface="Arial"/>
                <a:ea typeface="Arial"/>
                <a:cs typeface="Arial"/>
                <a:sym typeface="Arial"/>
              </a:rPr>
              <a:t>•</a:t>
            </a:r>
            <a:r>
              <a:rPr lang="en" sz="1300"/>
              <a:t>Results:</a:t>
            </a:r>
            <a:endParaRPr sz="1300"/>
          </a:p>
          <a:p>
            <a:pPr marL="457200" lvl="0" indent="0" algn="l" rtl="0">
              <a:spcBef>
                <a:spcPts val="0"/>
              </a:spcBef>
              <a:spcAft>
                <a:spcPts val="0"/>
              </a:spcAft>
              <a:buNone/>
            </a:pPr>
            <a:r>
              <a:rPr lang="en" b="1" i="1">
                <a:solidFill>
                  <a:srgbClr val="00953A"/>
                </a:solidFill>
                <a:latin typeface="Arial"/>
                <a:ea typeface="Arial"/>
                <a:cs typeface="Arial"/>
                <a:sym typeface="Arial"/>
              </a:rPr>
              <a:t>•</a:t>
            </a:r>
            <a:r>
              <a:rPr lang="en" sz="1000" b="1" i="1">
                <a:solidFill>
                  <a:srgbClr val="00953A"/>
                </a:solidFill>
              </a:rPr>
              <a:t>No findings! But we do need to make plans available on our website! </a:t>
            </a:r>
            <a:endParaRPr sz="1300" b="1" i="1">
              <a:solidFill>
                <a:srgbClr val="00953A"/>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904" name="Google Shape;904;p9"/>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June 9</a:t>
            </a:r>
            <a:endParaRPr sz="1800"/>
          </a:p>
          <a:p>
            <a:pPr marL="762000" lvl="1" indent="-260350" algn="l" rtl="0">
              <a:lnSpc>
                <a:spcPct val="90000"/>
              </a:lnSpc>
              <a:spcBef>
                <a:spcPts val="300"/>
              </a:spcBef>
              <a:spcAft>
                <a:spcPts val="0"/>
              </a:spcAft>
              <a:buSzPts val="1500"/>
              <a:buChar char="•"/>
            </a:pPr>
            <a:r>
              <a:rPr lang="en" sz="1600"/>
              <a:t>GEPA Requirements for ESSER Grants</a:t>
            </a:r>
            <a:endParaRPr sz="1600"/>
          </a:p>
          <a:p>
            <a:pPr marL="762000" lvl="1" indent="-266700" algn="l" rtl="0">
              <a:lnSpc>
                <a:spcPct val="90000"/>
              </a:lnSpc>
              <a:spcBef>
                <a:spcPts val="300"/>
              </a:spcBef>
              <a:spcAft>
                <a:spcPts val="0"/>
              </a:spcAft>
              <a:buSzPts val="1600"/>
              <a:buChar char="•"/>
            </a:pPr>
            <a:r>
              <a:rPr lang="en" sz="1600"/>
              <a:t>Late liquidation waiver opportunity from the U.S. Department of Education</a:t>
            </a:r>
            <a:endParaRPr sz="1600"/>
          </a:p>
        </p:txBody>
      </p:sp>
      <p:sp>
        <p:nvSpPr>
          <p:cNvPr id="905" name="Google Shape;905;p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40</a:t>
            </a:fld>
            <a:endParaRPr/>
          </a:p>
        </p:txBody>
      </p:sp>
      <p:pic>
        <p:nvPicPr>
          <p:cNvPr id="906" name="Google Shape;906;p9"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0"/>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913" name="Google Shape;913;p10"/>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41</a:t>
            </a:fld>
            <a:endParaRPr/>
          </a:p>
        </p:txBody>
      </p:sp>
      <p:graphicFrame>
        <p:nvGraphicFramePr>
          <p:cNvPr id="914" name="Google Shape;914;p10"/>
          <p:cNvGraphicFramePr/>
          <p:nvPr/>
        </p:nvGraphicFramePr>
        <p:xfrm>
          <a:off x="157781" y="994130"/>
          <a:ext cx="3000000" cy="3000000"/>
        </p:xfrm>
        <a:graphic>
          <a:graphicData uri="http://schemas.openxmlformats.org/drawingml/2006/table">
            <a:tbl>
              <a:tblPr firstRow="1">
                <a:noFill/>
                <a:tableStyleId>{CCBFB4E4-2B3A-4741-85B7-1BBF09858387}</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Alan Shimmin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0"/>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1"/>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2"/>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5"/>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6"/>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7"/>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8"/>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21-22</a:t>
            </a:r>
            <a:r>
              <a:rPr lang="en" sz="2100"/>
              <a:t> Consolidated Application </a:t>
            </a:r>
            <a:r>
              <a:rPr lang="en"/>
              <a:t>PAR</a:t>
            </a:r>
            <a:endParaRPr sz="2100"/>
          </a:p>
        </p:txBody>
      </p:sp>
      <p:sp>
        <p:nvSpPr>
          <p:cNvPr id="572" name="Google Shape;572;p4"/>
          <p:cNvSpPr txBox="1">
            <a:spLocks noGrp="1"/>
          </p:cNvSpPr>
          <p:nvPr>
            <p:ph type="body" idx="1"/>
          </p:nvPr>
        </p:nvSpPr>
        <p:spPr>
          <a:xfrm>
            <a:off x="464100" y="1029800"/>
            <a:ext cx="7895100" cy="2902800"/>
          </a:xfrm>
          <a:prstGeom prst="rect">
            <a:avLst/>
          </a:prstGeom>
          <a:noFill/>
          <a:ln>
            <a:noFill/>
          </a:ln>
        </p:spPr>
        <p:txBody>
          <a:bodyPr spcFirstLastPara="1" wrap="square" lIns="0" tIns="0" rIns="0" bIns="34275" anchor="t" anchorCtr="0">
            <a:noAutofit/>
          </a:bodyPr>
          <a:lstStyle/>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2021-2022 Consolidated Application PAR requests must be submitted by </a:t>
            </a:r>
            <a:r>
              <a:rPr lang="en" sz="1700" b="1" u="sng">
                <a:solidFill>
                  <a:srgbClr val="FF0000"/>
                </a:solidFill>
                <a:latin typeface="Arial"/>
                <a:ea typeface="Arial"/>
                <a:cs typeface="Arial"/>
                <a:sym typeface="Arial"/>
              </a:rPr>
              <a:t>June 15, 2022</a:t>
            </a:r>
            <a:r>
              <a:rPr lang="en" sz="1700">
                <a:latin typeface="Arial"/>
                <a:ea typeface="Arial"/>
                <a:cs typeface="Arial"/>
                <a:sym typeface="Arial"/>
              </a:rPr>
              <a:t>.  </a:t>
            </a:r>
            <a:endParaRPr sz="1700">
              <a:latin typeface="Arial"/>
              <a:ea typeface="Arial"/>
              <a:cs typeface="Arial"/>
              <a:sym typeface="Arial"/>
            </a:endParaRPr>
          </a:p>
          <a:p>
            <a:pPr marL="914400" lvl="1" indent="-336550" algn="l" rtl="0">
              <a:lnSpc>
                <a:spcPct val="90000"/>
              </a:lnSpc>
              <a:spcBef>
                <a:spcPts val="0"/>
              </a:spcBef>
              <a:spcAft>
                <a:spcPts val="0"/>
              </a:spcAft>
              <a:buSzPts val="1700"/>
              <a:buFont typeface="Arial"/>
              <a:buChar char="○"/>
            </a:pPr>
            <a:r>
              <a:rPr lang="en" sz="1700">
                <a:latin typeface="Arial"/>
                <a:ea typeface="Arial"/>
                <a:cs typeface="Arial"/>
                <a:sym typeface="Arial"/>
              </a:rPr>
              <a:t>Any outstanding comments from previously submitted PAR requests must also be addressed by June 15, 2022.</a:t>
            </a:r>
            <a:endParaRPr sz="1700">
              <a:latin typeface="Arial"/>
              <a:ea typeface="Arial"/>
              <a:cs typeface="Arial"/>
              <a:sym typeface="Arial"/>
            </a:endParaRPr>
          </a:p>
          <a:p>
            <a:pPr marL="457200" lvl="0" indent="0" algn="l" rtl="0">
              <a:lnSpc>
                <a:spcPct val="90000"/>
              </a:lnSpc>
              <a:spcBef>
                <a:spcPts val="800"/>
              </a:spcBef>
              <a:spcAft>
                <a:spcPts val="0"/>
              </a:spcAft>
              <a:buSzPts val="1800"/>
              <a:buNone/>
            </a:pPr>
            <a:endParaRPr sz="1700">
              <a:latin typeface="Arial"/>
              <a:ea typeface="Arial"/>
              <a:cs typeface="Arial"/>
              <a:sym typeface="Arial"/>
            </a:endParaRPr>
          </a:p>
          <a:p>
            <a:pPr marL="457200" lvl="0" indent="0" algn="l" rtl="0">
              <a:lnSpc>
                <a:spcPct val="90000"/>
              </a:lnSpc>
              <a:spcBef>
                <a:spcPts val="800"/>
              </a:spcBef>
              <a:spcAft>
                <a:spcPts val="0"/>
              </a:spcAft>
              <a:buSzPts val="1800"/>
              <a:buNone/>
            </a:pPr>
            <a:endParaRPr sz="1700">
              <a:latin typeface="Arial"/>
              <a:ea typeface="Arial"/>
              <a:cs typeface="Arial"/>
              <a:sym typeface="Arial"/>
            </a:endParaRPr>
          </a:p>
          <a:p>
            <a:pPr marL="457200" lvl="0" indent="0" algn="l" rtl="0">
              <a:lnSpc>
                <a:spcPct val="90000"/>
              </a:lnSpc>
              <a:spcBef>
                <a:spcPts val="800"/>
              </a:spcBef>
              <a:spcAft>
                <a:spcPts val="0"/>
              </a:spcAft>
              <a:buSzPts val="1800"/>
              <a:buNone/>
            </a:pPr>
            <a:endParaRPr sz="1700">
              <a:latin typeface="Arial"/>
              <a:ea typeface="Arial"/>
              <a:cs typeface="Arial"/>
              <a:sym typeface="Arial"/>
            </a:endParaRPr>
          </a:p>
          <a:p>
            <a:pPr marL="457200" lvl="0" indent="0" algn="l" rtl="0">
              <a:lnSpc>
                <a:spcPct val="90000"/>
              </a:lnSpc>
              <a:spcBef>
                <a:spcPts val="800"/>
              </a:spcBef>
              <a:spcAft>
                <a:spcPts val="0"/>
              </a:spcAft>
              <a:buSzPts val="1800"/>
              <a:buNone/>
            </a:pPr>
            <a:endParaRPr sz="1700">
              <a:latin typeface="Arial"/>
              <a:ea typeface="Arial"/>
              <a:cs typeface="Arial"/>
              <a:sym typeface="Arial"/>
            </a:endParaRPr>
          </a:p>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If you want to draw down funds prior to the end of the fiscal year, CDE must receive your </a:t>
            </a:r>
            <a:r>
              <a:rPr lang="en" sz="1700" u="sng">
                <a:solidFill>
                  <a:schemeClr val="hlink"/>
                </a:solidFill>
                <a:latin typeface="Arial"/>
                <a:ea typeface="Arial"/>
                <a:cs typeface="Arial"/>
                <a:sym typeface="Arial"/>
                <a:hlinkClick r:id="rId3"/>
              </a:rPr>
              <a:t>Request for Funds (RFF)</a:t>
            </a:r>
            <a:r>
              <a:rPr lang="en" sz="1700">
                <a:latin typeface="Arial"/>
                <a:ea typeface="Arial"/>
                <a:cs typeface="Arial"/>
                <a:sym typeface="Arial"/>
              </a:rPr>
              <a:t> by June 1. </a:t>
            </a:r>
            <a:endParaRPr sz="1700">
              <a:latin typeface="Arial"/>
              <a:ea typeface="Arial"/>
              <a:cs typeface="Arial"/>
              <a:sym typeface="Arial"/>
            </a:endParaRPr>
          </a:p>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Keep in mind that expenditures (including carryover activities) that occur in FY 22-23 cannot be requested for reimbursement until final approval is granted in the ConsApp.</a:t>
            </a:r>
            <a:endParaRPr sz="1700">
              <a:latin typeface="Arial"/>
              <a:ea typeface="Arial"/>
              <a:cs typeface="Arial"/>
              <a:sym typeface="Arial"/>
            </a:endParaRPr>
          </a:p>
        </p:txBody>
      </p:sp>
      <p:sp>
        <p:nvSpPr>
          <p:cNvPr id="573" name="Google Shape;573;p4"/>
          <p:cNvSpPr txBox="1">
            <a:spLocks noGrp="1"/>
          </p:cNvSpPr>
          <p:nvPr>
            <p:ph type="sldNum" idx="12"/>
          </p:nvPr>
        </p:nvSpPr>
        <p:spPr>
          <a:xfrm>
            <a:off x="187241" y="3575447"/>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5</a:t>
            </a:fld>
            <a:endParaRPr/>
          </a:p>
        </p:txBody>
      </p:sp>
      <p:sp>
        <p:nvSpPr>
          <p:cNvPr id="574" name="Google Shape;574;p4"/>
          <p:cNvSpPr/>
          <p:nvPr/>
        </p:nvSpPr>
        <p:spPr>
          <a:xfrm>
            <a:off x="2272500" y="2109300"/>
            <a:ext cx="4599000" cy="924900"/>
          </a:xfrm>
          <a:prstGeom prst="roundRect">
            <a:avLst>
              <a:gd name="adj" fmla="val 16667"/>
            </a:avLst>
          </a:prstGeom>
          <a:solidFill>
            <a:srgbClr val="F9CB9C"/>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Reminder: Draw down funds before they expire!!!</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22-23 Consolidated Application Updates</a:t>
            </a:r>
            <a:endParaRPr sz="2100"/>
          </a:p>
        </p:txBody>
      </p:sp>
      <p:sp>
        <p:nvSpPr>
          <p:cNvPr id="580" name="Google Shape;580;p5"/>
          <p:cNvSpPr txBox="1">
            <a:spLocks noGrp="1"/>
          </p:cNvSpPr>
          <p:nvPr>
            <p:ph type="body" idx="1"/>
          </p:nvPr>
        </p:nvSpPr>
        <p:spPr>
          <a:xfrm>
            <a:off x="464100" y="1029800"/>
            <a:ext cx="8119800" cy="3759300"/>
          </a:xfrm>
          <a:prstGeom prst="rect">
            <a:avLst/>
          </a:prstGeom>
          <a:noFill/>
          <a:ln>
            <a:noFill/>
          </a:ln>
        </p:spPr>
        <p:txBody>
          <a:bodyPr spcFirstLastPara="1" wrap="square" lIns="0" tIns="0" rIns="0" bIns="34275" anchor="t" anchorCtr="0">
            <a:noAutofit/>
          </a:bodyPr>
          <a:lstStyle/>
          <a:p>
            <a:pPr marL="406400" lvl="0" indent="-266700" algn="l" rtl="0">
              <a:lnSpc>
                <a:spcPct val="90000"/>
              </a:lnSpc>
              <a:spcBef>
                <a:spcPts val="800"/>
              </a:spcBef>
              <a:spcAft>
                <a:spcPts val="0"/>
              </a:spcAft>
              <a:buSzPts val="1400"/>
              <a:buFont typeface="Arial"/>
              <a:buChar char="•"/>
            </a:pPr>
            <a:r>
              <a:rPr lang="en" sz="1400"/>
              <a:t>Now open and accepting applications! </a:t>
            </a:r>
            <a:endParaRPr sz="1400"/>
          </a:p>
          <a:p>
            <a:pPr marL="914400" lvl="1" indent="-298450" algn="l" rtl="0">
              <a:lnSpc>
                <a:spcPct val="90000"/>
              </a:lnSpc>
              <a:spcBef>
                <a:spcPts val="0"/>
              </a:spcBef>
              <a:spcAft>
                <a:spcPts val="0"/>
              </a:spcAft>
              <a:buSzPts val="1100"/>
              <a:buChar char="○"/>
            </a:pPr>
            <a:r>
              <a:rPr lang="en" sz="1100" u="sng">
                <a:solidFill>
                  <a:schemeClr val="hlink"/>
                </a:solidFill>
                <a:hlinkClick r:id="rId3"/>
              </a:rPr>
              <a:t>Online application</a:t>
            </a:r>
            <a:r>
              <a:rPr lang="en" sz="1100"/>
              <a:t> </a:t>
            </a:r>
            <a:endParaRPr sz="1100"/>
          </a:p>
          <a:p>
            <a:pPr marL="914400" lvl="1" indent="-298450" algn="l" rtl="0">
              <a:lnSpc>
                <a:spcPct val="90000"/>
              </a:lnSpc>
              <a:spcBef>
                <a:spcPts val="0"/>
              </a:spcBef>
              <a:spcAft>
                <a:spcPts val="0"/>
              </a:spcAft>
              <a:buSzPts val="1100"/>
              <a:buChar char="○"/>
            </a:pPr>
            <a:r>
              <a:rPr lang="en" sz="1100"/>
              <a:t>Requires a login username and password through the </a:t>
            </a:r>
            <a:r>
              <a:rPr lang="en" sz="1100" u="sng">
                <a:solidFill>
                  <a:schemeClr val="hlink"/>
                </a:solidFill>
                <a:hlinkClick r:id="rId4"/>
              </a:rPr>
              <a:t>CDE Identity Management System</a:t>
            </a:r>
            <a:r>
              <a:rPr lang="en" sz="1100"/>
              <a:t>; work with your Local Access Manager (LAM)</a:t>
            </a:r>
            <a:endParaRPr sz="1100"/>
          </a:p>
          <a:p>
            <a:pPr marL="457200" lvl="0" indent="-317500" algn="l" rtl="0">
              <a:lnSpc>
                <a:spcPct val="90000"/>
              </a:lnSpc>
              <a:spcBef>
                <a:spcPts val="0"/>
              </a:spcBef>
              <a:spcAft>
                <a:spcPts val="0"/>
              </a:spcAft>
              <a:buSzPts val="1400"/>
              <a:buFont typeface="Arial"/>
              <a:buChar char="•"/>
            </a:pPr>
            <a:r>
              <a:rPr lang="en" sz="1400"/>
              <a:t>The</a:t>
            </a:r>
            <a:r>
              <a:rPr lang="en" sz="1400">
                <a:solidFill>
                  <a:schemeClr val="hlink"/>
                </a:solidFill>
                <a:uFill>
                  <a:noFill/>
                </a:uFill>
                <a:hlinkClick r:id="rId5"/>
              </a:rPr>
              <a:t> </a:t>
            </a:r>
            <a:r>
              <a:rPr lang="en" sz="1400" u="sng">
                <a:solidFill>
                  <a:schemeClr val="hlink"/>
                </a:solidFill>
                <a:hlinkClick r:id="rId5"/>
              </a:rPr>
              <a:t>Year at a Glance</a:t>
            </a:r>
            <a:r>
              <a:rPr lang="en" sz="1400"/>
              <a:t> indicates the following should be happening right now (Note: Some tasks listed should be close to completion):</a:t>
            </a:r>
            <a:endParaRPr sz="1400"/>
          </a:p>
          <a:p>
            <a:pPr marL="914400" lvl="1" indent="-298450" algn="l" rtl="0">
              <a:lnSpc>
                <a:spcPct val="90000"/>
              </a:lnSpc>
              <a:spcBef>
                <a:spcPts val="0"/>
              </a:spcBef>
              <a:spcAft>
                <a:spcPts val="0"/>
              </a:spcAft>
              <a:buSzPts val="1100"/>
              <a:buFont typeface="Calibri"/>
              <a:buChar char="○"/>
            </a:pPr>
            <a:r>
              <a:rPr lang="en" sz="1100">
                <a:highlight>
                  <a:srgbClr val="FFFFFF"/>
                </a:highlight>
              </a:rPr>
              <a:t>Declare participation in Community Eligibility Provision to School Nutrition, if applicable. CEP is an optional poverty measure used for serving Title I schools.</a:t>
            </a:r>
            <a:endParaRPr sz="1100"/>
          </a:p>
          <a:p>
            <a:pPr marL="914400" lvl="1" indent="-298450" algn="l" rtl="0">
              <a:lnSpc>
                <a:spcPct val="90000"/>
              </a:lnSpc>
              <a:spcBef>
                <a:spcPts val="0"/>
              </a:spcBef>
              <a:spcAft>
                <a:spcPts val="0"/>
              </a:spcAft>
              <a:buSzPts val="1100"/>
              <a:buFont typeface="Courier New"/>
              <a:buChar char="○"/>
            </a:pPr>
            <a:r>
              <a:rPr lang="en" sz="1100"/>
              <a:t>Evaluate English learner redesignation status including Els with disabilities.</a:t>
            </a:r>
            <a:endParaRPr sz="1100"/>
          </a:p>
          <a:p>
            <a:pPr marL="914400" lvl="1" indent="-298450" algn="l" rtl="0">
              <a:lnSpc>
                <a:spcPct val="90000"/>
              </a:lnSpc>
              <a:spcBef>
                <a:spcPts val="0"/>
              </a:spcBef>
              <a:spcAft>
                <a:spcPts val="0"/>
              </a:spcAft>
              <a:buSzPts val="1100"/>
              <a:buFont typeface="Courier New"/>
              <a:buChar char="○"/>
            </a:pPr>
            <a:r>
              <a:rPr lang="en" sz="1100"/>
              <a:t>Have LEA budget discussions that include staff assignments to ensure compliance with Title I, Part A comparability and EDT requirements for the following school year.</a:t>
            </a:r>
            <a:endParaRPr sz="1100"/>
          </a:p>
          <a:p>
            <a:pPr marL="914400" lvl="1" indent="-298450" algn="l" rtl="0">
              <a:lnSpc>
                <a:spcPct val="90000"/>
              </a:lnSpc>
              <a:spcBef>
                <a:spcPts val="0"/>
              </a:spcBef>
              <a:spcAft>
                <a:spcPts val="0"/>
              </a:spcAft>
              <a:buSzPts val="1100"/>
              <a:buChar char="○"/>
            </a:pPr>
            <a:r>
              <a:rPr lang="en" sz="1100"/>
              <a:t>Plan and collaborate with local neglected or delinquent facilities to plan activities for Consolidated Application, if applicable.</a:t>
            </a:r>
            <a:endParaRPr sz="1100"/>
          </a:p>
          <a:p>
            <a:pPr marL="914400" lvl="1" indent="-298450" algn="l" rtl="0">
              <a:lnSpc>
                <a:spcPct val="90000"/>
              </a:lnSpc>
              <a:spcBef>
                <a:spcPts val="0"/>
              </a:spcBef>
              <a:spcAft>
                <a:spcPts val="0"/>
              </a:spcAft>
              <a:buSzPts val="1100"/>
              <a:buFont typeface="Calibri"/>
              <a:buChar char="○"/>
            </a:pPr>
            <a:r>
              <a:rPr lang="en" sz="1100">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Preliminary ESEA allocations available for following school year. Update any plans or draft budgets with posted allocation amounts prior to planning and submission of the Consolidated Application.</a:t>
            </a:r>
            <a:endParaRPr sz="1100">
              <a:highlight>
                <a:srgbClr val="FFFFFF"/>
              </a:highlight>
            </a:endParaRPr>
          </a:p>
          <a:p>
            <a:pPr marL="914400" lvl="1" indent="-298450" algn="l" rtl="0">
              <a:lnSpc>
                <a:spcPct val="90000"/>
              </a:lnSpc>
              <a:spcBef>
                <a:spcPts val="0"/>
              </a:spcBef>
              <a:spcAft>
                <a:spcPts val="0"/>
              </a:spcAft>
              <a:buSzPts val="1100"/>
              <a:buChar char="○"/>
            </a:pPr>
            <a:r>
              <a:rPr lang="en" sz="1100">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All public school code changes for the 2022-23 school year must be submitted to CDE </a:t>
            </a:r>
            <a:r>
              <a:rPr lang="en" sz="1100" u="sng">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no later than June 30, 2022</a:t>
            </a:r>
            <a:r>
              <a:rPr lang="en" sz="1100">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en" sz="1100">
                <a:highlight>
                  <a:srgbClr val="FFFFFF"/>
                </a:highlight>
              </a:rPr>
              <a:t> The forms for making changes can be found under “School Code Change Request Forms” on </a:t>
            </a:r>
            <a:r>
              <a:rPr lang="en" sz="1100" u="sng">
                <a:solidFill>
                  <a:schemeClr val="hlink"/>
                </a:solidFill>
                <a:highlight>
                  <a:srgbClr val="FFFFFF"/>
                </a:highlight>
                <a:hlinkClick r:id="rId6"/>
              </a:rPr>
              <a:t>CDE’s Directory Webpage</a:t>
            </a:r>
            <a:r>
              <a:rPr lang="en" sz="1100">
                <a:highlight>
                  <a:srgbClr val="FFFFFF"/>
                </a:highlight>
              </a:rPr>
              <a:t>.</a:t>
            </a:r>
            <a:endParaRPr sz="1100">
              <a:highlight>
                <a:srgbClr val="FFFFFF"/>
              </a:highlight>
            </a:endParaRPr>
          </a:p>
          <a:p>
            <a:pPr marL="406400" lvl="0" indent="-266700" algn="l" rtl="0">
              <a:lnSpc>
                <a:spcPct val="90000"/>
              </a:lnSpc>
              <a:spcBef>
                <a:spcPts val="800"/>
              </a:spcBef>
              <a:spcAft>
                <a:spcPts val="0"/>
              </a:spcAft>
              <a:buSzPts val="1400"/>
              <a:buFont typeface="Calibri"/>
              <a:buChar char="●"/>
            </a:pPr>
            <a:r>
              <a:rPr lang="en" sz="1400" u="sng">
                <a:solidFill>
                  <a:schemeClr val="hlink"/>
                </a:solidFill>
                <a:hlinkClick r:id="rId7"/>
              </a:rPr>
              <a:t>Non-Public Consultation form</a:t>
            </a:r>
            <a:r>
              <a:rPr lang="en" sz="1400"/>
              <a:t> and the </a:t>
            </a:r>
            <a:r>
              <a:rPr lang="en" sz="1400" u="sng">
                <a:solidFill>
                  <a:schemeClr val="hlink"/>
                </a:solidFill>
                <a:hlinkClick r:id="rId8"/>
              </a:rPr>
              <a:t>School Improvement Retention of Funds form</a:t>
            </a:r>
            <a:r>
              <a:rPr lang="en" sz="1400"/>
              <a:t> are both available on the website and are due on May 31st.</a:t>
            </a:r>
            <a:endParaRPr sz="1400"/>
          </a:p>
          <a:p>
            <a:pPr marL="863600" lvl="1" indent="-247650" algn="l" rtl="0">
              <a:lnSpc>
                <a:spcPct val="90000"/>
              </a:lnSpc>
              <a:spcBef>
                <a:spcPts val="800"/>
              </a:spcBef>
              <a:spcAft>
                <a:spcPts val="0"/>
              </a:spcAft>
              <a:buSzPts val="1100"/>
              <a:buFont typeface="Calibri"/>
              <a:buChar char="○"/>
            </a:pPr>
            <a:r>
              <a:rPr lang="en" sz="1100"/>
              <a:t>These will need to be uploaded in the application.</a:t>
            </a:r>
            <a:endParaRPr sz="1100"/>
          </a:p>
          <a:p>
            <a:pPr marL="406400" lvl="0" indent="-266700" algn="l" rtl="0">
              <a:lnSpc>
                <a:spcPct val="90000"/>
              </a:lnSpc>
              <a:spcBef>
                <a:spcPts val="800"/>
              </a:spcBef>
              <a:spcAft>
                <a:spcPts val="0"/>
              </a:spcAft>
              <a:buSzPts val="1400"/>
              <a:buFont typeface="Arial"/>
              <a:buChar char="●"/>
            </a:pPr>
            <a:r>
              <a:rPr lang="en" sz="1400"/>
              <a:t>Applications are due </a:t>
            </a:r>
            <a:r>
              <a:rPr lang="en" sz="1400" b="1" u="sng"/>
              <a:t>June 30, 2022! </a:t>
            </a:r>
            <a:endParaRPr sz="1400" b="1" u="sng"/>
          </a:p>
          <a:p>
            <a:pPr marL="120650" lvl="0" indent="0" algn="l" rtl="0">
              <a:lnSpc>
                <a:spcPct val="90000"/>
              </a:lnSpc>
              <a:spcBef>
                <a:spcPts val="800"/>
              </a:spcBef>
              <a:spcAft>
                <a:spcPts val="0"/>
              </a:spcAft>
              <a:buSzPts val="1700"/>
              <a:buNone/>
            </a:pPr>
            <a:r>
              <a:rPr lang="en" sz="1700"/>
              <a:t>For questions or assistance, please contact your </a:t>
            </a:r>
            <a:r>
              <a:rPr lang="en" sz="1700" u="sng">
                <a:solidFill>
                  <a:schemeClr val="hlink"/>
                </a:solidFill>
                <a:hlinkClick r:id="rId9"/>
              </a:rPr>
              <a:t>ESEA Regional Contact</a:t>
            </a:r>
            <a:r>
              <a:rPr lang="en" sz="1700"/>
              <a:t>. </a:t>
            </a:r>
            <a:endParaRPr sz="1700"/>
          </a:p>
        </p:txBody>
      </p:sp>
      <p:sp>
        <p:nvSpPr>
          <p:cNvPr id="581" name="Google Shape;581;p5"/>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
          <p:cNvSpPr txBox="1">
            <a:spLocks noGrp="1"/>
          </p:cNvSpPr>
          <p:nvPr>
            <p:ph type="body" idx="2"/>
          </p:nvPr>
        </p:nvSpPr>
        <p:spPr>
          <a:xfrm>
            <a:off x="4832400" y="1152475"/>
            <a:ext cx="3999900" cy="2567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a:t>Date: Tuesday, May 31, 2022</a:t>
            </a:r>
            <a:endParaRPr b="1"/>
          </a:p>
          <a:p>
            <a:pPr marL="0" lvl="0" indent="0" algn="l" rtl="0">
              <a:lnSpc>
                <a:spcPct val="90000"/>
              </a:lnSpc>
              <a:spcBef>
                <a:spcPts val="800"/>
              </a:spcBef>
              <a:spcAft>
                <a:spcPts val="0"/>
              </a:spcAft>
              <a:buClr>
                <a:schemeClr val="dk1"/>
              </a:buClr>
              <a:buSzPts val="1100"/>
              <a:buFont typeface="Arial"/>
              <a:buNone/>
            </a:pPr>
            <a:r>
              <a:rPr lang="en" b="1"/>
              <a:t>Time: 10am-12pm</a:t>
            </a:r>
            <a:endParaRPr b="1"/>
          </a:p>
          <a:p>
            <a:pPr marL="0" lvl="0" indent="0" algn="l" rtl="0">
              <a:lnSpc>
                <a:spcPct val="90000"/>
              </a:lnSpc>
              <a:spcBef>
                <a:spcPts val="8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lnSpc>
                <a:spcPct val="90000"/>
              </a:lnSpc>
              <a:spcBef>
                <a:spcPts val="800"/>
              </a:spcBef>
              <a:spcAft>
                <a:spcPts val="0"/>
              </a:spcAft>
              <a:buSzPts val="1400"/>
              <a:buNone/>
            </a:pPr>
            <a:r>
              <a:rPr lang="en" u="sng"/>
              <a:t>Agenda</a:t>
            </a:r>
            <a:endParaRPr/>
          </a:p>
          <a:p>
            <a:pPr marL="457200" lvl="0" indent="-317500" algn="l" rtl="0">
              <a:lnSpc>
                <a:spcPct val="90000"/>
              </a:lnSpc>
              <a:spcBef>
                <a:spcPts val="800"/>
              </a:spcBef>
              <a:spcAft>
                <a:spcPts val="0"/>
              </a:spcAft>
              <a:buSzPts val="1400"/>
              <a:buChar char="•"/>
            </a:pPr>
            <a:r>
              <a:rPr lang="en"/>
              <a:t>Small vs Med/Large Gaps</a:t>
            </a:r>
            <a:endParaRPr/>
          </a:p>
          <a:p>
            <a:pPr marL="457200" lvl="0" indent="-317500" algn="l" rtl="0">
              <a:lnSpc>
                <a:spcPct val="90000"/>
              </a:lnSpc>
              <a:spcBef>
                <a:spcPts val="800"/>
              </a:spcBef>
              <a:spcAft>
                <a:spcPts val="0"/>
              </a:spcAft>
              <a:buSzPts val="1400"/>
              <a:buChar char="•"/>
            </a:pPr>
            <a:r>
              <a:rPr lang="en"/>
              <a:t>Alternative Calculator Assurance</a:t>
            </a:r>
            <a:endParaRPr/>
          </a:p>
          <a:p>
            <a:pPr marL="457200" lvl="0" indent="-317500" algn="l" rtl="0">
              <a:lnSpc>
                <a:spcPct val="90000"/>
              </a:lnSpc>
              <a:spcBef>
                <a:spcPts val="800"/>
              </a:spcBef>
              <a:spcAft>
                <a:spcPts val="0"/>
              </a:spcAft>
              <a:buSzPts val="1400"/>
              <a:buChar char="•"/>
            </a:pPr>
            <a:r>
              <a:rPr lang="en"/>
              <a:t>Walkthrough of the EDT Plan Narrative Question</a:t>
            </a:r>
            <a:endParaRPr/>
          </a:p>
          <a:p>
            <a:pPr marL="457200" lvl="0" indent="-317500" algn="l" rtl="0">
              <a:lnSpc>
                <a:spcPct val="90000"/>
              </a:lnSpc>
              <a:spcBef>
                <a:spcPts val="800"/>
              </a:spcBef>
              <a:spcAft>
                <a:spcPts val="0"/>
              </a:spcAft>
              <a:buSzPts val="1400"/>
              <a:buChar char="•"/>
            </a:pPr>
            <a:r>
              <a:rPr lang="en"/>
              <a:t>EDT Monitoring Indicators</a:t>
            </a:r>
            <a:endParaRPr/>
          </a:p>
        </p:txBody>
      </p:sp>
      <p:sp>
        <p:nvSpPr>
          <p:cNvPr id="593" name="Google Shape;593;p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
              <a:t>7</a:t>
            </a:fld>
            <a:endParaRPr/>
          </a:p>
        </p:txBody>
      </p:sp>
      <p:sp>
        <p:nvSpPr>
          <p:cNvPr id="594" name="Google Shape;594;p6"/>
          <p:cNvSpPr txBox="1">
            <a:spLocks noGrp="1"/>
          </p:cNvSpPr>
          <p:nvPr>
            <p:ph type="body" idx="1"/>
          </p:nvPr>
        </p:nvSpPr>
        <p:spPr>
          <a:xfrm>
            <a:off x="311700" y="1152475"/>
            <a:ext cx="3999900" cy="33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b="1" u="sng"/>
              <a:t>Equitable Distribution of Teachers Series Training #4: Building an EDT Plan</a:t>
            </a:r>
            <a:endParaRPr b="1" u="sng"/>
          </a:p>
          <a:p>
            <a:pPr marL="0" lvl="0" indent="0" algn="l" rtl="0">
              <a:lnSpc>
                <a:spcPct val="90000"/>
              </a:lnSpc>
              <a:spcBef>
                <a:spcPts val="800"/>
              </a:spcBef>
              <a:spcAft>
                <a:spcPts val="0"/>
              </a:spcAft>
              <a:buSzPts val="1400"/>
              <a:buNone/>
            </a:pPr>
            <a:r>
              <a:rPr lang="en"/>
              <a:t>This training helps LEAs build an EDT plan that addresses gaps and adequately answers the EDT question of the Consolidated Application. </a:t>
            </a:r>
            <a:endParaRPr/>
          </a:p>
          <a:p>
            <a:pPr marL="0" lvl="0" indent="0" algn="l" rtl="0">
              <a:lnSpc>
                <a:spcPct val="90000"/>
              </a:lnSpc>
              <a:spcBef>
                <a:spcPts val="800"/>
              </a:spcBef>
              <a:spcAft>
                <a:spcPts val="0"/>
              </a:spcAft>
              <a:buSzPts val="1400"/>
              <a:buNone/>
            </a:pPr>
            <a:r>
              <a:rPr lang="en" b="1"/>
              <a:t>Target Audience:</a:t>
            </a:r>
            <a:r>
              <a:rPr lang="en"/>
              <a:t> LEAs with medium or large EDT gaps (district leadership, HR, hiring managers, principals); LEAs with small gaps also welcome.</a:t>
            </a:r>
            <a:endParaRPr/>
          </a:p>
          <a:p>
            <a:pPr marL="0" lvl="0" indent="0" algn="l" rtl="0">
              <a:lnSpc>
                <a:spcPct val="90000"/>
              </a:lnSpc>
              <a:spcBef>
                <a:spcPts val="800"/>
              </a:spcBef>
              <a:spcAft>
                <a:spcPts val="0"/>
              </a:spcAft>
              <a:buSzPts val="1400"/>
              <a:buNone/>
            </a:pPr>
            <a:r>
              <a:rPr lang="en" b="1"/>
              <a:t>Prep:</a:t>
            </a:r>
            <a:r>
              <a:rPr lang="en"/>
              <a:t> LEAs will need access to their 20-21 EDT data from Syncplicity. </a:t>
            </a:r>
            <a:r>
              <a:rPr lang="en" i="1"/>
              <a:t>Recommended to watch the recording of at least training #3 of the </a:t>
            </a:r>
            <a:r>
              <a:rPr lang="en" i="1" u="sng">
                <a:solidFill>
                  <a:schemeClr val="hlink"/>
                </a:solidFill>
                <a:hlinkClick r:id="rId4"/>
              </a:rPr>
              <a:t>EDT Training Series</a:t>
            </a:r>
            <a:r>
              <a:rPr lang="en" i="1"/>
              <a:t> and come to the training with some possible strategies to address gaps ready.</a:t>
            </a:r>
            <a:endParaRPr i="1"/>
          </a:p>
        </p:txBody>
      </p:sp>
      <p:sp>
        <p:nvSpPr>
          <p:cNvPr id="595" name="Google Shape;595;p6"/>
          <p:cNvSpPr txBox="1">
            <a:spLocks noGrp="1"/>
          </p:cNvSpPr>
          <p:nvPr>
            <p:ph type="title"/>
          </p:nvPr>
        </p:nvSpPr>
        <p:spPr>
          <a:xfrm>
            <a:off x="213100" y="20105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300"/>
              <a:buNone/>
            </a:pPr>
            <a:r>
              <a:rPr lang="en"/>
              <a:t>Upcoming Training</a:t>
            </a:r>
            <a:endParaRPr/>
          </a:p>
        </p:txBody>
      </p:sp>
      <p:sp>
        <p:nvSpPr>
          <p:cNvPr id="596" name="Google Shape;596;p6"/>
          <p:cNvSpPr/>
          <p:nvPr/>
        </p:nvSpPr>
        <p:spPr>
          <a:xfrm>
            <a:off x="4311600" y="3719875"/>
            <a:ext cx="4701600" cy="7347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Contact Wilson_S@cde.state.co.us for any logistics questions or Kaloudis_N@cde.state.co.us with questions about the training.</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Reporting Reminder</a:t>
            </a:r>
            <a:endParaRPr/>
          </a:p>
        </p:txBody>
      </p:sp>
      <p:sp>
        <p:nvSpPr>
          <p:cNvPr id="587" name="Google Shape;587;p7"/>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a:t>All LEAs received an ESSER survey question about student engagement and if you allocated ESSER funds in 2020-2021 to schools, including charters, you also received a survey question about method used to determine school allocations. </a:t>
            </a:r>
            <a:endParaRPr/>
          </a:p>
          <a:p>
            <a:pPr marL="0" lvl="0" indent="0" algn="l" rtl="0">
              <a:lnSpc>
                <a:spcPct val="90000"/>
              </a:lnSpc>
              <a:spcBef>
                <a:spcPts val="600"/>
              </a:spcBef>
              <a:spcAft>
                <a:spcPts val="0"/>
              </a:spcAft>
              <a:buSzPts val="1800"/>
              <a:buNone/>
            </a:pPr>
            <a:endParaRPr/>
          </a:p>
          <a:p>
            <a:pPr marL="0" lvl="0" indent="0" algn="l" rtl="0">
              <a:lnSpc>
                <a:spcPct val="90000"/>
              </a:lnSpc>
              <a:spcBef>
                <a:spcPts val="600"/>
              </a:spcBef>
              <a:spcAft>
                <a:spcPts val="0"/>
              </a:spcAft>
              <a:buSzPts val="1800"/>
              <a:buNone/>
            </a:pPr>
            <a:r>
              <a:rPr lang="en"/>
              <a:t>Thank you to those of you who have already submitted your ESSER data on student engagement and school level allocations. </a:t>
            </a:r>
            <a:endParaRPr/>
          </a:p>
          <a:p>
            <a:pPr marL="0" lvl="0" indent="0" algn="l" rtl="0">
              <a:lnSpc>
                <a:spcPct val="90000"/>
              </a:lnSpc>
              <a:spcBef>
                <a:spcPts val="600"/>
              </a:spcBef>
              <a:spcAft>
                <a:spcPts val="0"/>
              </a:spcAft>
              <a:buSzPts val="1800"/>
              <a:buNone/>
            </a:pPr>
            <a:endParaRPr/>
          </a:p>
          <a:p>
            <a:pPr marL="0" lvl="0" indent="0" algn="l" rtl="0">
              <a:lnSpc>
                <a:spcPct val="90000"/>
              </a:lnSpc>
              <a:spcBef>
                <a:spcPts val="600"/>
              </a:spcBef>
              <a:spcAft>
                <a:spcPts val="0"/>
              </a:spcAft>
              <a:buSzPts val="1800"/>
              <a:buNone/>
            </a:pPr>
            <a:r>
              <a:rPr lang="en"/>
              <a:t>If you have not yet submitted, please submit data by </a:t>
            </a:r>
            <a:r>
              <a:rPr lang="en" b="1" u="sng">
                <a:solidFill>
                  <a:srgbClr val="FF0000"/>
                </a:solidFill>
              </a:rPr>
              <a:t>May 27, 2022</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12eb973a694_2_28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Strategy Guides</a:t>
            </a:r>
            <a:endParaRPr sz="4000">
              <a:solidFill>
                <a:schemeClr val="lt1"/>
              </a:solidFill>
              <a:latin typeface="Rockwell"/>
              <a:ea typeface="Rockwell"/>
              <a:cs typeface="Rockwell"/>
              <a:sym typeface="Rockwell"/>
            </a:endParaRPr>
          </a:p>
        </p:txBody>
      </p:sp>
      <p:sp>
        <p:nvSpPr>
          <p:cNvPr id="602" name="Google Shape;602;g12eb973a694_2_288"/>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2300"/>
              <a:buNone/>
            </a:pPr>
            <a:r>
              <a:rPr lang="en" sz="2600"/>
              <a:t>How to use Strategy Guides </a:t>
            </a:r>
            <a:br>
              <a:rPr lang="en" sz="2600"/>
            </a:br>
            <a:r>
              <a:rPr lang="en" sz="2600"/>
              <a:t>in the Improvement Planning Process</a:t>
            </a:r>
            <a:endParaRPr sz="2600">
              <a:solidFill>
                <a:schemeClr val="lt1"/>
              </a:solidFill>
              <a:latin typeface="Calibri"/>
              <a:ea typeface="Calibri"/>
              <a:cs typeface="Calibri"/>
              <a:sym typeface="Calibri"/>
            </a:endParaRPr>
          </a:p>
        </p:txBody>
      </p:sp>
      <p:cxnSp>
        <p:nvCxnSpPr>
          <p:cNvPr id="603" name="Google Shape;603;g12eb973a694_2_288">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DE THEME">
  <a:themeElements>
    <a:clrScheme name="CDE Color Scheme FINAL">
      <a:dk1>
        <a:srgbClr val="000000"/>
      </a:dk1>
      <a:lt1>
        <a:srgbClr val="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3426</Words>
  <Application>Microsoft Office PowerPoint</Application>
  <PresentationFormat>On-screen Show (16:9)</PresentationFormat>
  <Paragraphs>400</Paragraphs>
  <Slides>41</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Calibri</vt:lpstr>
      <vt:lpstr>Courier New</vt:lpstr>
      <vt:lpstr>Roboto</vt:lpstr>
      <vt:lpstr>Noto Sans Symbols</vt:lpstr>
      <vt:lpstr>Rockwell</vt:lpstr>
      <vt:lpstr>Verdana</vt:lpstr>
      <vt:lpstr>Office Theme</vt:lpstr>
      <vt:lpstr>Office Theme</vt:lpstr>
      <vt:lpstr>CDE </vt:lpstr>
      <vt:lpstr>CDE THEME</vt:lpstr>
      <vt:lpstr>CDE Office Hours</vt:lpstr>
      <vt:lpstr>ESSER Office Hours</vt:lpstr>
      <vt:lpstr>Updates, Reminders, and Clarifications</vt:lpstr>
      <vt:lpstr>U.S. Department of Education (USDE) Universal Monitoring of ESSER I, II, &amp; III</vt:lpstr>
      <vt:lpstr>21-22 Consolidated Application PAR</vt:lpstr>
      <vt:lpstr>22-23 Consolidated Application Updates</vt:lpstr>
      <vt:lpstr>Upcoming Training</vt:lpstr>
      <vt:lpstr>Reporting Reminder</vt:lpstr>
      <vt:lpstr>Strategy Guides</vt:lpstr>
      <vt:lpstr>Objectives</vt:lpstr>
      <vt:lpstr>What are Strategy Guides?</vt:lpstr>
      <vt:lpstr>What are Strategy Guides?</vt:lpstr>
      <vt:lpstr>Why do Strategy Guides focus on research-based practices?</vt:lpstr>
      <vt:lpstr>Structure of Strategy Guides</vt:lpstr>
      <vt:lpstr>Where to find the Strategy Guides</vt:lpstr>
      <vt:lpstr>Available Strategy Guides</vt:lpstr>
      <vt:lpstr>How can Strategy Guides be used in improvement planning?</vt:lpstr>
      <vt:lpstr>The role of strategies in Improvement Planning</vt:lpstr>
      <vt:lpstr>The role of strategies in Improvement Planning</vt:lpstr>
      <vt:lpstr>Selecting a Strategy</vt:lpstr>
      <vt:lpstr>Selecting a Strategy</vt:lpstr>
      <vt:lpstr>Using the Strategy Guide to determine focus for year</vt:lpstr>
      <vt:lpstr>Using the Strategy Guide to determine focus for year</vt:lpstr>
      <vt:lpstr>Examples </vt:lpstr>
      <vt:lpstr>Further Reading</vt:lpstr>
      <vt:lpstr>Q&amp;A</vt:lpstr>
      <vt:lpstr>Thank you for your time!  Email any questions to uiphelp@cde.state.co.us</vt:lpstr>
      <vt:lpstr>ESSER and IDEA MOE</vt:lpstr>
      <vt:lpstr>ESSER and State and Local Special Education expenses</vt:lpstr>
      <vt:lpstr>ESSER and State and Local Special Education expenses</vt:lpstr>
      <vt:lpstr>ESSER and State and Local Special Education expenses</vt:lpstr>
      <vt:lpstr>ESSER and State and Local Special Education expenses</vt:lpstr>
      <vt:lpstr>ESSER and State and Local Special Education expenses</vt:lpstr>
      <vt:lpstr>Allowable Exceptions</vt:lpstr>
      <vt:lpstr>Allowable Exceptions  (continued)</vt:lpstr>
      <vt:lpstr>Current MOE</vt:lpstr>
      <vt:lpstr>Questions</vt:lpstr>
      <vt:lpstr>Contact </vt:lpstr>
      <vt:lpstr>Upcoming Meetings</vt:lpstr>
      <vt:lpstr>Any Requests for Upcoming Topics or Questions! </vt:lpstr>
      <vt:lpstr>CDE Contacts! Emails: Lastname_Firstinital@cde.state.co.us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3</cp:revision>
  <dcterms:modified xsi:type="dcterms:W3CDTF">2022-05-26T22:17:35Z</dcterms:modified>
</cp:coreProperties>
</file>