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ockwell" panose="02060603020205020403" pitchFamily="18"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O7vXhn9E8xG1cWALutsOv/Zv/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fb672c971_2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1fb672c971_2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208" name="Google Shape;208;g11fb672c971_2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fb672c971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fb672c971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1fb672c971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90c15e279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1190c15e27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ddad6bc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1ddad6bc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1ddad6bc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Niko can speak to the EDT trainings</a:t>
            </a:r>
            <a:endParaRPr/>
          </a:p>
        </p:txBody>
      </p:sp>
      <p:sp>
        <p:nvSpPr>
          <p:cNvPr id="292" name="Google Shape;2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151" name="Google Shape;1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Focusing on supplemental funds with a separate application. </a:t>
            </a:r>
            <a:endParaRPr/>
          </a:p>
          <a:p>
            <a:pPr marL="0" lvl="0" indent="0" algn="l" rtl="0">
              <a:spcBef>
                <a:spcPts val="0"/>
              </a:spcBef>
              <a:spcAft>
                <a:spcPts val="0"/>
              </a:spcAft>
              <a:buNone/>
            </a:pPr>
            <a:r>
              <a:rPr lang="en-US"/>
              <a:t>For districts who received additional supplemental funds, they should already have these submitted with the original  </a:t>
            </a: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fb672c971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fb672c971_2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1fb672c971_2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4675241"/>
            <a:ext cx="12192000" cy="2182761"/>
          </a:xfrm>
          <a:prstGeom prst="rect">
            <a:avLst/>
          </a:prstGeom>
          <a:gradFill>
            <a:gsLst>
              <a:gs pos="0">
                <a:schemeClr val="lt1"/>
              </a:gs>
              <a:gs pos="100000">
                <a:srgbClr val="00953A">
                  <a:alpha val="47843"/>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17"/>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17"/>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17"/>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1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25"/>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4" name="Google Shape;74;p2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6" name="Google Shape;76;p2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7" name="Google Shape;77;p2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g11fb672c971_2_73"/>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85" name="Google Shape;85;g11fb672c971_2_73"/>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86" name="Google Shape;86;g11fb672c971_2_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g11fb672c971_2_7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9" name="Google Shape;89;g11fb672c971_2_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g11fb672c971_2_8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2" name="Google Shape;92;g11fb672c971_2_8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93" name="Google Shape;93;g11fb672c971_2_8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4"/>
        <p:cNvGrpSpPr/>
        <p:nvPr/>
      </p:nvGrpSpPr>
      <p:grpSpPr>
        <a:xfrm>
          <a:off x="0" y="0"/>
          <a:ext cx="0" cy="0"/>
          <a:chOff x="0" y="0"/>
          <a:chExt cx="0" cy="0"/>
        </a:xfrm>
      </p:grpSpPr>
      <p:sp>
        <p:nvSpPr>
          <p:cNvPr id="95" name="Google Shape;95;g11fb672c971_2_8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6" name="Google Shape;96;g11fb672c971_2_84"/>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7" name="Google Shape;97;g11fb672c971_2_84"/>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8" name="Google Shape;98;g11fb672c971_2_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g11fb672c971_2_8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1" name="Google Shape;101;g11fb672c971_2_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g11fb672c971_2_92"/>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04" name="Google Shape;104;g11fb672c971_2_92"/>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5" name="Google Shape;105;g11fb672c971_2_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g11fb672c971_2_96"/>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08" name="Google Shape;108;g11fb672c971_2_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g11fb672c971_2_9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g11fb672c971_2_9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2" name="Google Shape;112;g11fb672c971_2_9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3" name="Google Shape;113;g11fb672c971_2_9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14" name="Google Shape;114;g11fb672c971_2_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g11fb672c971_2_105"/>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17" name="Google Shape;117;g11fb672c971_2_10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1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1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g11fb672c971_2_108"/>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0" name="Google Shape;120;g11fb672c971_2_108"/>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21" name="Google Shape;121;g11fb672c971_2_10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g11fb672c971_2_1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pic>
        <p:nvPicPr>
          <p:cNvPr id="125" name="Google Shape;125;g11fb672c971_2_114"/>
          <p:cNvPicPr preferRelativeResize="0"/>
          <p:nvPr/>
        </p:nvPicPr>
        <p:blipFill rotWithShape="1">
          <a:blip r:embed="rId2">
            <a:alphaModFix/>
          </a:blip>
          <a:srcRect/>
          <a:stretch/>
        </p:blipFill>
        <p:spPr>
          <a:xfrm>
            <a:off x="3" y="0"/>
            <a:ext cx="12192001" cy="1219200"/>
          </a:xfrm>
          <a:prstGeom prst="rect">
            <a:avLst/>
          </a:prstGeom>
          <a:noFill/>
          <a:ln>
            <a:noFill/>
          </a:ln>
        </p:spPr>
      </p:pic>
      <p:sp>
        <p:nvSpPr>
          <p:cNvPr id="126" name="Google Shape;126;g11fb672c971_2_114"/>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rial"/>
              <a:buNone/>
              <a:defRPr sz="19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7" name="Google Shape;127;g11fb672c971_2_114"/>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lvl1pPr marL="457200" lvl="0" indent="-381000" algn="l" rtl="0">
              <a:lnSpc>
                <a:spcPct val="90000"/>
              </a:lnSpc>
              <a:spcBef>
                <a:spcPts val="800"/>
              </a:spcBef>
              <a:spcAft>
                <a:spcPts val="0"/>
              </a:spcAft>
              <a:buClr>
                <a:schemeClr val="dk1"/>
              </a:buClr>
              <a:buSzPts val="2400"/>
              <a:buChar char="•"/>
              <a:defRPr sz="1900"/>
            </a:lvl1pPr>
            <a:lvl2pPr marL="914400" lvl="1" indent="-355600" algn="l" rtl="0">
              <a:lnSpc>
                <a:spcPct val="90000"/>
              </a:lnSpc>
              <a:spcBef>
                <a:spcPts val="400"/>
              </a:spcBef>
              <a:spcAft>
                <a:spcPts val="0"/>
              </a:spcAft>
              <a:buClr>
                <a:schemeClr val="dk1"/>
              </a:buClr>
              <a:buSzPts val="2000"/>
              <a:buChar char="•"/>
              <a:defRPr sz="1500"/>
            </a:lvl2pPr>
            <a:lvl3pPr marL="1371600" lvl="2" indent="-349250" algn="l" rtl="0">
              <a:lnSpc>
                <a:spcPct val="90000"/>
              </a:lnSpc>
              <a:spcBef>
                <a:spcPts val="400"/>
              </a:spcBef>
              <a:spcAft>
                <a:spcPts val="0"/>
              </a:spcAft>
              <a:buClr>
                <a:schemeClr val="dk1"/>
              </a:buClr>
              <a:buSzPts val="1900"/>
              <a:buChar char="•"/>
              <a:defRPr sz="1300"/>
            </a:lvl3pPr>
            <a:lvl4pPr marL="1828800" lvl="3" indent="-349250" algn="l" rtl="0">
              <a:lnSpc>
                <a:spcPct val="90000"/>
              </a:lnSpc>
              <a:spcBef>
                <a:spcPts val="400"/>
              </a:spcBef>
              <a:spcAft>
                <a:spcPts val="0"/>
              </a:spcAft>
              <a:buClr>
                <a:schemeClr val="dk1"/>
              </a:buClr>
              <a:buSzPts val="1900"/>
              <a:buChar char="•"/>
              <a:defRPr/>
            </a:lvl4pPr>
            <a:lvl5pPr marL="2286000" lvl="4" indent="-349250" algn="l" rtl="0">
              <a:lnSpc>
                <a:spcPct val="90000"/>
              </a:lnSpc>
              <a:spcBef>
                <a:spcPts val="400"/>
              </a:spcBef>
              <a:spcAft>
                <a:spcPts val="0"/>
              </a:spcAft>
              <a:buClr>
                <a:schemeClr val="dk1"/>
              </a:buClr>
              <a:buSzPts val="1900"/>
              <a:buChar char="•"/>
              <a:defRPr/>
            </a:lvl5pPr>
            <a:lvl6pPr marL="2743200" lvl="5" indent="-349250" algn="l" rtl="0">
              <a:lnSpc>
                <a:spcPct val="90000"/>
              </a:lnSpc>
              <a:spcBef>
                <a:spcPts val="400"/>
              </a:spcBef>
              <a:spcAft>
                <a:spcPts val="0"/>
              </a:spcAft>
              <a:buClr>
                <a:schemeClr val="dk1"/>
              </a:buClr>
              <a:buSzPts val="1900"/>
              <a:buChar char="•"/>
              <a:defRPr/>
            </a:lvl6pPr>
            <a:lvl7pPr marL="3200400" lvl="6" indent="-349250" algn="l" rtl="0">
              <a:lnSpc>
                <a:spcPct val="90000"/>
              </a:lnSpc>
              <a:spcBef>
                <a:spcPts val="400"/>
              </a:spcBef>
              <a:spcAft>
                <a:spcPts val="0"/>
              </a:spcAft>
              <a:buClr>
                <a:schemeClr val="dk1"/>
              </a:buClr>
              <a:buSzPts val="1900"/>
              <a:buChar char="•"/>
              <a:defRPr/>
            </a:lvl7pPr>
            <a:lvl8pPr marL="3657600" lvl="7" indent="-349250" algn="l" rtl="0">
              <a:lnSpc>
                <a:spcPct val="90000"/>
              </a:lnSpc>
              <a:spcBef>
                <a:spcPts val="400"/>
              </a:spcBef>
              <a:spcAft>
                <a:spcPts val="0"/>
              </a:spcAft>
              <a:buClr>
                <a:schemeClr val="dk1"/>
              </a:buClr>
              <a:buSzPts val="1900"/>
              <a:buChar char="•"/>
              <a:defRPr/>
            </a:lvl8pPr>
            <a:lvl9pPr marL="4114800" lvl="8" indent="-349250" algn="l" rtl="0">
              <a:lnSpc>
                <a:spcPct val="90000"/>
              </a:lnSpc>
              <a:spcBef>
                <a:spcPts val="400"/>
              </a:spcBef>
              <a:spcAft>
                <a:spcPts val="0"/>
              </a:spcAft>
              <a:buClr>
                <a:schemeClr val="dk1"/>
              </a:buClr>
              <a:buSzPts val="1900"/>
              <a:buChar char="•"/>
              <a:defRPr/>
            </a:lvl9pPr>
          </a:lstStyle>
          <a:p>
            <a:endParaRPr/>
          </a:p>
        </p:txBody>
      </p:sp>
      <p:pic>
        <p:nvPicPr>
          <p:cNvPr id="128" name="Google Shape;128;g11fb672c971_2_114"/>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129" name="Google Shape;129;g11fb672c971_2_11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19"/>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0"/>
        <p:cNvGrpSpPr/>
        <p:nvPr/>
      </p:nvGrpSpPr>
      <p:grpSpPr>
        <a:xfrm>
          <a:off x="0" y="0"/>
          <a:ext cx="0" cy="0"/>
          <a:chOff x="0" y="0"/>
          <a:chExt cx="0" cy="0"/>
        </a:xfrm>
      </p:grpSpPr>
      <p:pic>
        <p:nvPicPr>
          <p:cNvPr id="31" name="Google Shape;31;g11673242747_1_219"/>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32" name="Google Shape;32;g11673242747_1_21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
        <p:nvSpPr>
          <p:cNvPr id="33" name="Google Shape;33;g11673242747_1_219"/>
          <p:cNvSpPr txBox="1">
            <a:spLocks noGrp="1"/>
          </p:cNvSpPr>
          <p:nvPr>
            <p:ph type="body" idx="1"/>
          </p:nvPr>
        </p:nvSpPr>
        <p:spPr>
          <a:xfrm>
            <a:off x="609600" y="1524000"/>
            <a:ext cx="11360700" cy="4255500"/>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000"/>
              </a:spcBef>
              <a:spcAft>
                <a:spcPts val="0"/>
              </a:spcAft>
              <a:buClr>
                <a:schemeClr val="dk1"/>
              </a:buClr>
              <a:buSzPts val="2100"/>
              <a:buChar char="•"/>
              <a:defRPr>
                <a:solidFill>
                  <a:schemeClr val="dk1"/>
                </a:solidFill>
              </a:defRPr>
            </a:lvl1pPr>
            <a:lvl2pPr marL="914400" lvl="1" indent="-311150" algn="l">
              <a:lnSpc>
                <a:spcPct val="90000"/>
              </a:lnSpc>
              <a:spcBef>
                <a:spcPts val="500"/>
              </a:spcBef>
              <a:spcAft>
                <a:spcPts val="0"/>
              </a:spcAft>
              <a:buClr>
                <a:schemeClr val="dk1"/>
              </a:buClr>
              <a:buSzPts val="1300"/>
              <a:buChar char="•"/>
              <a:defRPr sz="2100">
                <a:solidFill>
                  <a:schemeClr val="dk1"/>
                </a:solidFill>
              </a:defRPr>
            </a:lvl2pPr>
            <a:lvl3pPr marL="1371600" lvl="2" indent="-311150" algn="l">
              <a:lnSpc>
                <a:spcPct val="90000"/>
              </a:lnSpc>
              <a:spcBef>
                <a:spcPts val="500"/>
              </a:spcBef>
              <a:spcAft>
                <a:spcPts val="0"/>
              </a:spcAft>
              <a:buClr>
                <a:schemeClr val="dk1"/>
              </a:buClr>
              <a:buSzPts val="1300"/>
              <a:buChar char="•"/>
              <a:defRPr sz="2100">
                <a:solidFill>
                  <a:schemeClr val="dk1"/>
                </a:solidFill>
              </a:defRPr>
            </a:lvl3pPr>
            <a:lvl4pPr marL="1828800" lvl="3" indent="-311150" algn="l">
              <a:lnSpc>
                <a:spcPct val="90000"/>
              </a:lnSpc>
              <a:spcBef>
                <a:spcPts val="500"/>
              </a:spcBef>
              <a:spcAft>
                <a:spcPts val="0"/>
              </a:spcAft>
              <a:buClr>
                <a:schemeClr val="dk1"/>
              </a:buClr>
              <a:buSzPts val="1300"/>
              <a:buChar char="•"/>
              <a:defRPr sz="2100">
                <a:solidFill>
                  <a:schemeClr val="dk1"/>
                </a:solidFill>
              </a:defRPr>
            </a:lvl4pPr>
            <a:lvl5pPr marL="2286000" lvl="4" indent="-311150" algn="l">
              <a:lnSpc>
                <a:spcPct val="90000"/>
              </a:lnSpc>
              <a:spcBef>
                <a:spcPts val="500"/>
              </a:spcBef>
              <a:spcAft>
                <a:spcPts val="0"/>
              </a:spcAft>
              <a:buClr>
                <a:schemeClr val="dk1"/>
              </a:buClr>
              <a:buSzPts val="1300"/>
              <a:buChar char="•"/>
              <a:defRPr sz="2100">
                <a:solidFill>
                  <a:schemeClr val="dk1"/>
                </a:solidFill>
              </a:defRPr>
            </a:lvl5pPr>
            <a:lvl6pPr marL="2743200" lvl="5" indent="-311150" algn="l">
              <a:lnSpc>
                <a:spcPct val="90000"/>
              </a:lnSpc>
              <a:spcBef>
                <a:spcPts val="500"/>
              </a:spcBef>
              <a:spcAft>
                <a:spcPts val="0"/>
              </a:spcAft>
              <a:buClr>
                <a:schemeClr val="dk1"/>
              </a:buClr>
              <a:buSzPts val="1300"/>
              <a:buChar char="•"/>
              <a:defRPr sz="2100">
                <a:solidFill>
                  <a:schemeClr val="dk1"/>
                </a:solidFill>
              </a:defRPr>
            </a:lvl6pPr>
            <a:lvl7pPr marL="3200400" lvl="6" indent="-311150" algn="l">
              <a:lnSpc>
                <a:spcPct val="90000"/>
              </a:lnSpc>
              <a:spcBef>
                <a:spcPts val="500"/>
              </a:spcBef>
              <a:spcAft>
                <a:spcPts val="0"/>
              </a:spcAft>
              <a:buClr>
                <a:schemeClr val="dk1"/>
              </a:buClr>
              <a:buSzPts val="1300"/>
              <a:buChar char="•"/>
              <a:defRPr sz="2100">
                <a:solidFill>
                  <a:schemeClr val="dk1"/>
                </a:solidFill>
              </a:defRPr>
            </a:lvl7pPr>
            <a:lvl8pPr marL="3657600" lvl="7" indent="-311150" algn="l">
              <a:lnSpc>
                <a:spcPct val="90000"/>
              </a:lnSpc>
              <a:spcBef>
                <a:spcPts val="500"/>
              </a:spcBef>
              <a:spcAft>
                <a:spcPts val="0"/>
              </a:spcAft>
              <a:buClr>
                <a:schemeClr val="dk1"/>
              </a:buClr>
              <a:buSzPts val="1300"/>
              <a:buChar char="•"/>
              <a:defRPr sz="2100">
                <a:solidFill>
                  <a:schemeClr val="dk1"/>
                </a:solidFill>
              </a:defRPr>
            </a:lvl8pPr>
            <a:lvl9pPr marL="4114800" lvl="8" indent="-311150" algn="l">
              <a:lnSpc>
                <a:spcPct val="90000"/>
              </a:lnSpc>
              <a:spcBef>
                <a:spcPts val="500"/>
              </a:spcBef>
              <a:spcAft>
                <a:spcPts val="0"/>
              </a:spcAft>
              <a:buClr>
                <a:schemeClr val="dk1"/>
              </a:buClr>
              <a:buSzPts val="1300"/>
              <a:buChar char="•"/>
              <a:defRPr sz="2100">
                <a:solidFill>
                  <a:schemeClr val="dk1"/>
                </a:solidFill>
              </a:defRPr>
            </a:lvl9pPr>
          </a:lstStyle>
          <a:p>
            <a:endParaRPr/>
          </a:p>
        </p:txBody>
      </p:sp>
      <p:pic>
        <p:nvPicPr>
          <p:cNvPr id="34" name="Google Shape;34;g11673242747_1_219"/>
          <p:cNvPicPr preferRelativeResize="0"/>
          <p:nvPr/>
        </p:nvPicPr>
        <p:blipFill rotWithShape="1">
          <a:blip r:embed="rId3">
            <a:alphaModFix/>
          </a:blip>
          <a:srcRect/>
          <a:stretch/>
        </p:blipFill>
        <p:spPr>
          <a:xfrm>
            <a:off x="10862300" y="6235200"/>
            <a:ext cx="1157267" cy="492000"/>
          </a:xfrm>
          <a:prstGeom prst="rect">
            <a:avLst/>
          </a:prstGeom>
          <a:noFill/>
          <a:ln>
            <a:noFill/>
          </a:ln>
        </p:spPr>
      </p:pic>
      <p:cxnSp>
        <p:nvCxnSpPr>
          <p:cNvPr id="35" name="Google Shape;35;g11673242747_1_219"/>
          <p:cNvCxnSpPr/>
          <p:nvPr/>
        </p:nvCxnSpPr>
        <p:spPr>
          <a:xfrm>
            <a:off x="0" y="6082133"/>
            <a:ext cx="12203700" cy="0"/>
          </a:xfrm>
          <a:prstGeom prst="straightConnector1">
            <a:avLst/>
          </a:prstGeom>
          <a:noFill/>
          <a:ln w="9525" cap="flat" cmpd="sng">
            <a:solidFill>
              <a:schemeClr val="accent1"/>
            </a:solidFill>
            <a:prstDash val="solid"/>
            <a:round/>
            <a:headEnd type="none" w="sm" len="sm"/>
            <a:tailEnd type="none" w="sm" len="sm"/>
          </a:ln>
        </p:spPr>
      </p:cxnSp>
      <p:sp>
        <p:nvSpPr>
          <p:cNvPr id="36" name="Google Shape;36;g11673242747_1_219"/>
          <p:cNvSpPr txBox="1">
            <a:spLocks noGrp="1"/>
          </p:cNvSpPr>
          <p:nvPr>
            <p:ph type="sldNum" idx="12"/>
          </p:nvPr>
        </p:nvSpPr>
        <p:spPr>
          <a:xfrm>
            <a:off x="152400" y="6310000"/>
            <a:ext cx="4629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9" name="Google Shape;39;p2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2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2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2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2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2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2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22"/>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22"/>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22"/>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2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2"/>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23"/>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23"/>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2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2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3"/>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24"/>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24"/>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24"/>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2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4"/>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9"/>
        <p:cNvGrpSpPr/>
        <p:nvPr/>
      </p:nvGrpSpPr>
      <p:grpSpPr>
        <a:xfrm>
          <a:off x="0" y="0"/>
          <a:ext cx="0" cy="0"/>
          <a:chOff x="0" y="0"/>
          <a:chExt cx="0" cy="0"/>
        </a:xfrm>
      </p:grpSpPr>
      <p:sp>
        <p:nvSpPr>
          <p:cNvPr id="80" name="Google Shape;80;g11fb672c971_2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1" name="Google Shape;81;g11fb672c971_2_6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2" name="Google Shape;82;g11fb672c971_2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rstrategies.org/tap/esser_school_district_budget_development_fy23"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hyperlink" Target="https://www.erstrategies.org/tap/esser_plan_communication" TargetMode="External"/><Relationship Id="rId4" Type="http://schemas.openxmlformats.org/officeDocument/2006/relationships/hyperlink" Target="https://www.erstrategies.org/cms/files/5073-communicating-your-esser-plan.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aresact/esser-statereserv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ventbrite.com/e/department-of-labor-prevailing-wage-seminars-tickets-26908756715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dol.gov/agencies/whd/government-contracts/service-contracts" TargetMode="External"/><Relationship Id="rId4" Type="http://schemas.openxmlformats.org/officeDocument/2006/relationships/hyperlink" Target="https://www.dol.gov/agencies/whd/government-contracts/construc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e/2PACX-1vRLXHcnwIUteZ3VAzkKQnQ8B_RxTdHc973Kh3CgCXdrzjXvHG2QPE6aNaFbN0ZI-cgFbflerccVYkOd/pubhtml" TargetMode="External"/><Relationship Id="rId7" Type="http://schemas.openxmlformats.org/officeDocument/2006/relationships/hyperlink" Target="http://www.cde.state.co.us/site/tlccsurve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de.state.co.us/fedprograms/1003funds" TargetMode="External"/><Relationship Id="rId5" Type="http://schemas.openxmlformats.org/officeDocument/2006/relationships/hyperlink" Target="http://www.cde.state.co.us/fedprograms/2018consultationform" TargetMode="External"/><Relationship Id="rId4" Type="http://schemas.openxmlformats.org/officeDocument/2006/relationships/hyperlink" Target="http://www.cde.state.co.us/fedprograms/2021-2022consolidatedapplicationquestion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owens_m@cde.state.co.us" TargetMode="External"/><Relationship Id="rId13" Type="http://schemas.openxmlformats.org/officeDocument/2006/relationships/hyperlink" Target="mailto:Austin_j@cde.state.co.us" TargetMode="External"/><Relationship Id="rId18" Type="http://schemas.openxmlformats.org/officeDocument/2006/relationships/hyperlink" Target="mailto:feedle_l@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lson_s@cde.state.co.us" TargetMode="External"/><Relationship Id="rId12" Type="http://schemas.openxmlformats.org/officeDocument/2006/relationships/hyperlink" Target="mailto:Bartlett_k@cde.state.co.us" TargetMode="External"/><Relationship Id="rId17" Type="http://schemas.openxmlformats.org/officeDocument/2006/relationships/hyperlink" Target="mailto:morris_h@cde.state.co.us" TargetMode="External"/><Relationship Id="rId2" Type="http://schemas.openxmlformats.org/officeDocument/2006/relationships/notesSlide" Target="../notesSlides/notesSlide2.xml"/><Relationship Id="rId16" Type="http://schemas.openxmlformats.org/officeDocument/2006/relationships/hyperlink" Target="mailto:parsley_w@cde.state.co.us" TargetMode="External"/><Relationship Id="rId1" Type="http://schemas.openxmlformats.org/officeDocument/2006/relationships/slideLayout" Target="../slideLayouts/slideLayout2.xml"/><Relationship Id="rId6" Type="http://schemas.openxmlformats.org/officeDocument/2006/relationships/hyperlink" Target="mailto:schelke_j@cde.state.co.us" TargetMode="External"/><Relationship Id="rId11" Type="http://schemas.openxmlformats.org/officeDocument/2006/relationships/hyperlink" Target="mailto:okes_j@cde.state.co.us" TargetMode="External"/><Relationship Id="rId5" Type="http://schemas.openxmlformats.org/officeDocument/2006/relationships/hyperlink" Target="mailto:Crumley_k@cde.state.co.us" TargetMode="External"/><Relationship Id="rId15" Type="http://schemas.openxmlformats.org/officeDocument/2006/relationships/hyperlink" Target="mailto:Kaleda_s@cde.state.co.us" TargetMode="External"/><Relationship Id="rId10" Type="http://schemas.openxmlformats.org/officeDocument/2006/relationships/hyperlink" Target="mailto:collins_d@cde.state.co.us" TargetMode="External"/><Relationship Id="rId4" Type="http://schemas.openxmlformats.org/officeDocument/2006/relationships/hyperlink" Target="https://www.cde.state.co.us/fedprograms/regionalcontactspage" TargetMode="External"/><Relationship Id="rId9" Type="http://schemas.openxmlformats.org/officeDocument/2006/relationships/hyperlink" Target="mailto:Boylan_k@cde.state.co.us" TargetMode="External"/><Relationship Id="rId14" Type="http://schemas.openxmlformats.org/officeDocument/2006/relationships/hyperlink" Target="mailto:Hawkins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s02web.zoom.us/meeting/register/tZMkd-6prjgiGtLDchF7gAFSLJTg0OmElYe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ocs.google.com/forms/d/e/1FAIpQLScTaJF1rOAlhrqVYpkRWK8rRAeN8wLpZKXmdyygfj4JXDvctQ/viewform?usp=sf_lin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owens_m@cde.state.co.us" TargetMode="External"/><Relationship Id="rId13" Type="http://schemas.openxmlformats.org/officeDocument/2006/relationships/hyperlink" Target="mailto:Austin_j@cde.state.co.us" TargetMode="External"/><Relationship Id="rId18" Type="http://schemas.openxmlformats.org/officeDocument/2006/relationships/hyperlink" Target="mailto:feedle_l@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lson_s@cde.state.co.us" TargetMode="External"/><Relationship Id="rId12" Type="http://schemas.openxmlformats.org/officeDocument/2006/relationships/hyperlink" Target="mailto:Bartlett_k@cde.state.co.us" TargetMode="External"/><Relationship Id="rId17" Type="http://schemas.openxmlformats.org/officeDocument/2006/relationships/hyperlink" Target="mailto:morris_h@cde.state.co.us" TargetMode="External"/><Relationship Id="rId2" Type="http://schemas.openxmlformats.org/officeDocument/2006/relationships/notesSlide" Target="../notesSlides/notesSlide23.xml"/><Relationship Id="rId16" Type="http://schemas.openxmlformats.org/officeDocument/2006/relationships/hyperlink" Target="mailto:parsley_w@cde.state.co.us" TargetMode="External"/><Relationship Id="rId1" Type="http://schemas.openxmlformats.org/officeDocument/2006/relationships/slideLayout" Target="../slideLayouts/slideLayout2.xml"/><Relationship Id="rId6" Type="http://schemas.openxmlformats.org/officeDocument/2006/relationships/hyperlink" Target="mailto:schelke_j@cde.state.co.us" TargetMode="External"/><Relationship Id="rId11" Type="http://schemas.openxmlformats.org/officeDocument/2006/relationships/hyperlink" Target="mailto:okes_j@cde.state.co.us" TargetMode="External"/><Relationship Id="rId5" Type="http://schemas.openxmlformats.org/officeDocument/2006/relationships/hyperlink" Target="mailto:Crumley_k@cde.state.co.us" TargetMode="External"/><Relationship Id="rId15" Type="http://schemas.openxmlformats.org/officeDocument/2006/relationships/hyperlink" Target="mailto:Kaleda_s@cde.state.co.us" TargetMode="External"/><Relationship Id="rId10" Type="http://schemas.openxmlformats.org/officeDocument/2006/relationships/hyperlink" Target="mailto:collins_d@cde.state.co.us" TargetMode="External"/><Relationship Id="rId4" Type="http://schemas.openxmlformats.org/officeDocument/2006/relationships/hyperlink" Target="https://www.cde.state.co.us/fedprograms/regionalcontactspage" TargetMode="External"/><Relationship Id="rId9" Type="http://schemas.openxmlformats.org/officeDocument/2006/relationships/hyperlink" Target="mailto:Boylan_k@cde.state.co.us" TargetMode="External"/><Relationship Id="rId14" Type="http://schemas.openxmlformats.org/officeDocument/2006/relationships/hyperlink" Target="mailto:Hawkins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Crumley_k@cde.state.co.us" TargetMode="External"/><Relationship Id="rId7" Type="http://schemas.openxmlformats.org/officeDocument/2006/relationships/hyperlink" Target="mailto:Boylan_k@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owens_m@cde.state.co.us" TargetMode="External"/><Relationship Id="rId5" Type="http://schemas.openxmlformats.org/officeDocument/2006/relationships/hyperlink" Target="mailto:Wilson_s@cde.state.co.us" TargetMode="External"/><Relationship Id="rId4" Type="http://schemas.openxmlformats.org/officeDocument/2006/relationships/hyperlink" Target="mailto:schelke_j@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de.state.co.us/fedprograms/esseriii_supplementalallocations" TargetMode="Externa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form/72607a92db654aa2b777c65b833fa2a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fedprograms/esser3-leaplans" TargetMode="External"/><Relationship Id="rId3" Type="http://schemas.openxmlformats.org/officeDocument/2006/relationships/hyperlink" Target="https://www.cde.state.co.us/fedprograms/safereturntoschoolchecklist" TargetMode="External"/><Relationship Id="rId7" Type="http://schemas.openxmlformats.org/officeDocument/2006/relationships/hyperlink" Target="https://www.cde.state.co.us/Esser3-UseofFundsPlanGuid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de.state.co.us/fedprograms/eseaofficehoursppt8262021" TargetMode="External"/><Relationship Id="rId5" Type="http://schemas.openxmlformats.org/officeDocument/2006/relationships/hyperlink" Target="https://us02web.zoom.us/rec/play/VDn7CUvRX0Euho7QQi1uRbEyDgfXNSdNjqxAw8_RzCWRq3c815sKxqrwLVIcAQsFn7bNhlqyAWgQ7-JP.v-r04vzDCkBQ89fU?autoplay=true&amp;startTime=1629399807000" TargetMode="External"/><Relationship Id="rId4" Type="http://schemas.openxmlformats.org/officeDocument/2006/relationships/hyperlink" Target="https://www.cde.state.co.us/caresact/esser3_narrative" TargetMode="External"/><Relationship Id="rId9" Type="http://schemas.openxmlformats.org/officeDocument/2006/relationships/hyperlink" Target="https://www.cde.state.co.us/caresact/essermoni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2209800" y="3236241"/>
            <a:ext cx="7772400" cy="8288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135" name="Google Shape;135;p1"/>
          <p:cNvSpPr txBox="1">
            <a:spLocks noGrp="1"/>
          </p:cNvSpPr>
          <p:nvPr>
            <p:ph type="subTitle" idx="1"/>
          </p:nvPr>
        </p:nvSpPr>
        <p:spPr>
          <a:xfrm>
            <a:off x="2209800" y="4487037"/>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March 31, 2022</a:t>
            </a:r>
            <a:endParaRPr/>
          </a:p>
        </p:txBody>
      </p:sp>
      <p:sp>
        <p:nvSpPr>
          <p:cNvPr id="136" name="Google Shape;136;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fb672c971_2_60"/>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100"/>
              <a:t>ESSER Resources from ERS</a:t>
            </a:r>
            <a:endParaRPr sz="3100"/>
          </a:p>
        </p:txBody>
      </p:sp>
      <p:sp>
        <p:nvSpPr>
          <p:cNvPr id="211" name="Google Shape;211;g11fb672c971_2_60"/>
          <p:cNvSpPr txBox="1">
            <a:spLocks noGrp="1"/>
          </p:cNvSpPr>
          <p:nvPr>
            <p:ph type="body" idx="1"/>
          </p:nvPr>
        </p:nvSpPr>
        <p:spPr>
          <a:xfrm>
            <a:off x="451333" y="1350133"/>
            <a:ext cx="7984800" cy="46407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None/>
            </a:pPr>
            <a:r>
              <a:rPr lang="en-US" sz="2300">
                <a:solidFill>
                  <a:schemeClr val="dk1"/>
                </a:solidFill>
              </a:rPr>
              <a:t>Three new ESSER resources from Educational Resource Strategies</a:t>
            </a:r>
            <a:endParaRPr sz="2300">
              <a:solidFill>
                <a:schemeClr val="dk1"/>
              </a:solidFill>
            </a:endParaRPr>
          </a:p>
          <a:p>
            <a:pPr marL="609600" lvl="0" indent="-450850" algn="l" rtl="0">
              <a:lnSpc>
                <a:spcPct val="90000"/>
              </a:lnSpc>
              <a:spcBef>
                <a:spcPts val="800"/>
              </a:spcBef>
              <a:spcAft>
                <a:spcPts val="0"/>
              </a:spcAft>
              <a:buSzPts val="2300"/>
              <a:buAutoNum type="arabicPeriod"/>
            </a:pPr>
            <a:r>
              <a:rPr lang="en-US" sz="2300">
                <a:solidFill>
                  <a:schemeClr val="dk1"/>
                </a:solidFill>
              </a:rPr>
              <a:t>Report:</a:t>
            </a:r>
            <a:r>
              <a:rPr lang="en-US" sz="2300"/>
              <a:t> </a:t>
            </a:r>
            <a:r>
              <a:rPr lang="en-US" sz="2300" u="sng">
                <a:solidFill>
                  <a:schemeClr val="hlink"/>
                </a:solidFill>
                <a:hlinkClick r:id="rId3"/>
              </a:rPr>
              <a:t>Adapting District and School Budget Development Processes for FY23 to Optimize Your ESSER Investment</a:t>
            </a:r>
            <a:endParaRPr sz="3300" b="1">
              <a:solidFill>
                <a:srgbClr val="1E1E1E"/>
              </a:solidFill>
              <a:highlight>
                <a:srgbClr val="F7F7F5"/>
              </a:highlight>
            </a:endParaRPr>
          </a:p>
          <a:p>
            <a:pPr marL="1219200" lvl="1" indent="-450850" algn="l" rtl="0">
              <a:lnSpc>
                <a:spcPct val="90000"/>
              </a:lnSpc>
              <a:spcBef>
                <a:spcPts val="0"/>
              </a:spcBef>
              <a:spcAft>
                <a:spcPts val="0"/>
              </a:spcAft>
              <a:buSzPts val="2300"/>
              <a:buChar char="•"/>
            </a:pPr>
            <a:r>
              <a:rPr lang="en-US" sz="2300">
                <a:solidFill>
                  <a:schemeClr val="dk1"/>
                </a:solidFill>
              </a:rPr>
              <a:t>Strategies for adjusting your ESSER budget for upcoming fiscal years</a:t>
            </a:r>
            <a:endParaRPr sz="3300">
              <a:solidFill>
                <a:schemeClr val="dk1"/>
              </a:solidFill>
              <a:highlight>
                <a:srgbClr val="F7F7F5"/>
              </a:highlight>
            </a:endParaRPr>
          </a:p>
          <a:p>
            <a:pPr marL="609600" lvl="0" indent="-450850" algn="l" rtl="0">
              <a:lnSpc>
                <a:spcPct val="90000"/>
              </a:lnSpc>
              <a:spcBef>
                <a:spcPts val="0"/>
              </a:spcBef>
              <a:spcAft>
                <a:spcPts val="0"/>
              </a:spcAft>
              <a:buClr>
                <a:srgbClr val="1E1E1E"/>
              </a:buClr>
              <a:buSzPts val="2300"/>
              <a:buAutoNum type="arabicPeriod"/>
            </a:pPr>
            <a:r>
              <a:rPr lang="en-US" sz="2300">
                <a:solidFill>
                  <a:schemeClr val="dk1"/>
                </a:solidFill>
              </a:rPr>
              <a:t>Report: </a:t>
            </a:r>
            <a:r>
              <a:rPr lang="en-US" sz="2300" u="sng">
                <a:solidFill>
                  <a:schemeClr val="hlink"/>
                </a:solidFill>
                <a:hlinkClick r:id="rId4"/>
              </a:rPr>
              <a:t>Communicating Your ESSER Plans: 5 Actions to Build Alignment Among District Leaders, School Boards, and Cabinets</a:t>
            </a:r>
            <a:endParaRPr sz="2300"/>
          </a:p>
          <a:p>
            <a:pPr marL="1219200" lvl="1" indent="-450850" algn="l" rtl="0">
              <a:lnSpc>
                <a:spcPct val="90000"/>
              </a:lnSpc>
              <a:spcBef>
                <a:spcPts val="0"/>
              </a:spcBef>
              <a:spcAft>
                <a:spcPts val="0"/>
              </a:spcAft>
              <a:buSzPts val="2300"/>
              <a:buChar char="•"/>
            </a:pPr>
            <a:r>
              <a:rPr lang="en-US" sz="2300">
                <a:solidFill>
                  <a:schemeClr val="dk1"/>
                </a:solidFill>
              </a:rPr>
              <a:t>Strategies for communicating ESSER plans with stakeholders, based on study of several large school districts</a:t>
            </a:r>
            <a:endParaRPr sz="2300">
              <a:solidFill>
                <a:schemeClr val="dk1"/>
              </a:solidFill>
            </a:endParaRPr>
          </a:p>
          <a:p>
            <a:pPr marL="609600" lvl="0" indent="-450850" algn="l" rtl="0">
              <a:lnSpc>
                <a:spcPct val="90000"/>
              </a:lnSpc>
              <a:spcBef>
                <a:spcPts val="0"/>
              </a:spcBef>
              <a:spcAft>
                <a:spcPts val="0"/>
              </a:spcAft>
              <a:buSzPts val="2300"/>
              <a:buAutoNum type="arabicPeriod"/>
            </a:pPr>
            <a:r>
              <a:rPr lang="en-US" sz="2300">
                <a:solidFill>
                  <a:schemeClr val="dk1"/>
                </a:solidFill>
              </a:rPr>
              <a:t>Resource: </a:t>
            </a:r>
            <a:r>
              <a:rPr lang="en-US" sz="2300" u="sng">
                <a:solidFill>
                  <a:schemeClr val="hlink"/>
                </a:solidFill>
                <a:hlinkClick r:id="rId5"/>
              </a:rPr>
              <a:t>ESSER Messaging Slide Deck</a:t>
            </a:r>
            <a:endParaRPr sz="2300"/>
          </a:p>
          <a:p>
            <a:pPr marL="1219200" lvl="1" indent="-450850" algn="l" rtl="0">
              <a:lnSpc>
                <a:spcPct val="90000"/>
              </a:lnSpc>
              <a:spcBef>
                <a:spcPts val="0"/>
              </a:spcBef>
              <a:spcAft>
                <a:spcPts val="0"/>
              </a:spcAft>
              <a:buSzPts val="2300"/>
              <a:buChar char="•"/>
            </a:pPr>
            <a:r>
              <a:rPr lang="en-US" sz="2300">
                <a:solidFill>
                  <a:schemeClr val="dk1"/>
                </a:solidFill>
              </a:rPr>
              <a:t>Slides and graphics to use for ESSER presentations</a:t>
            </a:r>
            <a:endParaRPr sz="2300">
              <a:solidFill>
                <a:schemeClr val="dk1"/>
              </a:solidFill>
            </a:endParaRPr>
          </a:p>
        </p:txBody>
      </p:sp>
      <p:sp>
        <p:nvSpPr>
          <p:cNvPr id="212" name="Google Shape;212;g11fb672c971_2_60"/>
          <p:cNvSpPr txBox="1">
            <a:spLocks noGrp="1"/>
          </p:cNvSpPr>
          <p:nvPr>
            <p:ph type="sldNum" idx="12"/>
          </p:nvPr>
        </p:nvSpPr>
        <p:spPr>
          <a:xfrm>
            <a:off x="297428" y="6427021"/>
            <a:ext cx="2743200" cy="365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pic>
        <p:nvPicPr>
          <p:cNvPr id="213" name="Google Shape;213;g11fb672c971_2_6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385000" y="1463033"/>
            <a:ext cx="3813766" cy="2130600"/>
          </a:xfrm>
          <a:prstGeom prst="rect">
            <a:avLst/>
          </a:prstGeom>
          <a:noFill/>
          <a:ln>
            <a:noFill/>
          </a:ln>
        </p:spPr>
      </p:pic>
      <p:pic>
        <p:nvPicPr>
          <p:cNvPr id="214" name="Google Shape;214;g11fb672c971_2_6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8460501" y="3772359"/>
            <a:ext cx="3662766" cy="20009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Supplemental Funds for AU</a:t>
            </a:r>
            <a:endParaRPr/>
          </a:p>
        </p:txBody>
      </p:sp>
      <p:sp>
        <p:nvSpPr>
          <p:cNvPr id="220" name="Google Shape;220;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750"/>
              </a:spcBef>
              <a:spcAft>
                <a:spcPts val="0"/>
              </a:spcAft>
              <a:buClr>
                <a:schemeClr val="dk1"/>
              </a:buClr>
              <a:buSzPts val="2400"/>
              <a:buChar char="•"/>
            </a:pPr>
            <a:r>
              <a:rPr lang="en-US"/>
              <a:t>Indirect Cost Rates </a:t>
            </a:r>
            <a:endParaRPr/>
          </a:p>
          <a:p>
            <a:pPr marL="914400" lvl="1" indent="-355600" algn="l" rtl="0">
              <a:lnSpc>
                <a:spcPct val="90000"/>
              </a:lnSpc>
              <a:spcBef>
                <a:spcPts val="750"/>
              </a:spcBef>
              <a:spcAft>
                <a:spcPts val="0"/>
              </a:spcAft>
              <a:buSzPts val="2000"/>
              <a:buChar char="•"/>
            </a:pPr>
            <a:r>
              <a:rPr lang="en-US"/>
              <a:t>Administrative Units use the rate of the District/BOCES the AU is assigned with. </a:t>
            </a:r>
            <a:endParaRPr/>
          </a:p>
          <a:p>
            <a:pPr marL="914400" lvl="1" indent="-355600" algn="l" rtl="0">
              <a:lnSpc>
                <a:spcPct val="90000"/>
              </a:lnSpc>
              <a:spcBef>
                <a:spcPts val="750"/>
              </a:spcBef>
              <a:spcAft>
                <a:spcPts val="0"/>
              </a:spcAft>
              <a:buSzPts val="2000"/>
              <a:buChar char="•"/>
            </a:pPr>
            <a:r>
              <a:rPr lang="en-US"/>
              <a:t>CDE programmers will update the system with the rates and the system will calculate the amount based on the items directly charged to the grant. </a:t>
            </a:r>
            <a:endParaRPr/>
          </a:p>
          <a:p>
            <a:pPr marL="914400" lvl="1" indent="-355600" algn="l" rtl="0">
              <a:lnSpc>
                <a:spcPct val="90000"/>
              </a:lnSpc>
              <a:spcBef>
                <a:spcPts val="750"/>
              </a:spcBef>
              <a:spcAft>
                <a:spcPts val="0"/>
              </a:spcAft>
              <a:buSzPts val="2000"/>
              <a:buChar char="•"/>
            </a:pPr>
            <a:r>
              <a:rPr lang="en-US"/>
              <a:t>Rates are based on the districts FY 2020-2021 financial data submissions </a:t>
            </a:r>
            <a:endParaRPr/>
          </a:p>
          <a:p>
            <a:pPr marL="1371600" lvl="2" indent="-342900" algn="l" rtl="0">
              <a:lnSpc>
                <a:spcPct val="90000"/>
              </a:lnSpc>
              <a:spcBef>
                <a:spcPts val="750"/>
              </a:spcBef>
              <a:spcAft>
                <a:spcPts val="0"/>
              </a:spcAft>
              <a:buSzPts val="1800"/>
              <a:buChar char="•"/>
            </a:pPr>
            <a:r>
              <a:rPr lang="en-US"/>
              <a:t>If the data submission is not complete, and IDC will not be available </a:t>
            </a:r>
            <a:endParaRPr/>
          </a:p>
          <a:p>
            <a:pPr marL="457200" lvl="0" indent="-381000" algn="l" rtl="0">
              <a:lnSpc>
                <a:spcPct val="90000"/>
              </a:lnSpc>
              <a:spcBef>
                <a:spcPts val="750"/>
              </a:spcBef>
              <a:spcAft>
                <a:spcPts val="0"/>
              </a:spcAft>
              <a:buSzPts val="2400"/>
              <a:buChar char="•"/>
            </a:pPr>
            <a:r>
              <a:rPr lang="en-US"/>
              <a:t>In the meantime…</a:t>
            </a:r>
            <a:endParaRPr/>
          </a:p>
          <a:p>
            <a:pPr marL="914400" lvl="1" indent="-355600" algn="l" rtl="0">
              <a:lnSpc>
                <a:spcPct val="90000"/>
              </a:lnSpc>
              <a:spcBef>
                <a:spcPts val="750"/>
              </a:spcBef>
              <a:spcAft>
                <a:spcPts val="0"/>
              </a:spcAft>
              <a:buSzPts val="2000"/>
              <a:buChar char="•"/>
            </a:pPr>
            <a:r>
              <a:rPr lang="en-US"/>
              <a:t>If you know the District/BOCES rate, you can calculate the amount that would be available for indirect costs</a:t>
            </a:r>
            <a:endParaRPr/>
          </a:p>
          <a:p>
            <a:pPr marL="1371600" lvl="2" indent="-342900" algn="l" rtl="0">
              <a:lnSpc>
                <a:spcPct val="90000"/>
              </a:lnSpc>
              <a:spcBef>
                <a:spcPts val="750"/>
              </a:spcBef>
              <a:spcAft>
                <a:spcPts val="0"/>
              </a:spcAft>
              <a:buSzPts val="1800"/>
              <a:buChar char="•"/>
            </a:pPr>
            <a:r>
              <a:rPr lang="en-US"/>
              <a:t>Multiply the direct charges (minus any items categorized as capitalized equipment (0730) by the rate for each funding year</a:t>
            </a:r>
            <a:endParaRPr/>
          </a:p>
          <a:p>
            <a:pPr marL="1371600" lvl="2" indent="-342900" algn="l" rtl="0">
              <a:lnSpc>
                <a:spcPct val="90000"/>
              </a:lnSpc>
              <a:spcBef>
                <a:spcPts val="750"/>
              </a:spcBef>
              <a:spcAft>
                <a:spcPts val="0"/>
              </a:spcAft>
              <a:buSzPts val="1800"/>
              <a:buChar char="•"/>
            </a:pPr>
            <a:r>
              <a:rPr lang="en-US"/>
              <a:t>Use the Override Indirect Cost link in on the ESSER Fund Budget page and enter the calculated amount for the appropriate funding year</a:t>
            </a:r>
            <a:endParaRPr/>
          </a:p>
          <a:p>
            <a:pPr marL="1371600" lvl="2" indent="-342900" algn="l" rtl="0">
              <a:lnSpc>
                <a:spcPct val="90000"/>
              </a:lnSpc>
              <a:spcBef>
                <a:spcPts val="750"/>
              </a:spcBef>
              <a:spcAft>
                <a:spcPts val="0"/>
              </a:spcAft>
              <a:buSzPts val="1800"/>
              <a:buChar char="•"/>
            </a:pPr>
            <a:r>
              <a:rPr lang="en-US"/>
              <a:t>Once the system is updated, you may need to go back and make corrections if you used a different rate than what was populated in the system. </a:t>
            </a:r>
            <a:endParaRPr/>
          </a:p>
          <a:p>
            <a:pPr marL="457200" lvl="0" indent="-381000" algn="l" rtl="0">
              <a:lnSpc>
                <a:spcPct val="90000"/>
              </a:lnSpc>
              <a:spcBef>
                <a:spcPts val="750"/>
              </a:spcBef>
              <a:spcAft>
                <a:spcPts val="0"/>
              </a:spcAft>
              <a:buSzPts val="2400"/>
              <a:buChar char="•"/>
            </a:pPr>
            <a:r>
              <a:rPr lang="en-US"/>
              <a:t>More information on indirect costs to come! </a:t>
            </a:r>
            <a:endParaRPr/>
          </a:p>
        </p:txBody>
      </p:sp>
      <p:sp>
        <p:nvSpPr>
          <p:cNvPr id="221" name="Google Shape;221;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fb672c971_6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ESSER State Reserve Funding</a:t>
            </a:r>
            <a:endParaRPr/>
          </a:p>
        </p:txBody>
      </p:sp>
      <p:sp>
        <p:nvSpPr>
          <p:cNvPr id="228" name="Google Shape;228;g11fb672c971_6_0"/>
          <p:cNvSpPr txBox="1">
            <a:spLocks noGrp="1"/>
          </p:cNvSpPr>
          <p:nvPr>
            <p:ph type="body" idx="1"/>
          </p:nvPr>
        </p:nvSpPr>
        <p:spPr>
          <a:xfrm>
            <a:off x="838200" y="1463050"/>
            <a:ext cx="11163300" cy="4640700"/>
          </a:xfrm>
          <a:prstGeom prst="rect">
            <a:avLst/>
          </a:prstGeom>
        </p:spPr>
        <p:txBody>
          <a:bodyPr spcFirstLastPara="1" wrap="square" lIns="0" tIns="0" rIns="0" bIns="45700" anchor="t" anchorCtr="0">
            <a:noAutofit/>
          </a:bodyPr>
          <a:lstStyle/>
          <a:p>
            <a:pPr marL="0" lvl="0" indent="0" algn="l" rtl="0">
              <a:lnSpc>
                <a:spcPct val="100000"/>
              </a:lnSpc>
              <a:spcBef>
                <a:spcPts val="1500"/>
              </a:spcBef>
              <a:spcAft>
                <a:spcPts val="0"/>
              </a:spcAft>
              <a:buNone/>
            </a:pPr>
            <a:r>
              <a:rPr lang="en-US" b="1">
                <a:solidFill>
                  <a:srgbClr val="1C3467"/>
                </a:solidFill>
                <a:highlight>
                  <a:schemeClr val="lt1"/>
                </a:highlight>
              </a:rPr>
              <a:t>Curricula &amp; Instructional Programming</a:t>
            </a:r>
            <a:endParaRPr b="1">
              <a:solidFill>
                <a:srgbClr val="1C3467"/>
              </a:solidFill>
              <a:highlight>
                <a:schemeClr val="lt1"/>
              </a:highlight>
            </a:endParaRPr>
          </a:p>
          <a:p>
            <a:pPr marL="457200" lvl="0" indent="-317500" algn="l" rtl="0">
              <a:lnSpc>
                <a:spcPct val="100000"/>
              </a:lnSpc>
              <a:spcBef>
                <a:spcPts val="1500"/>
              </a:spcBef>
              <a:spcAft>
                <a:spcPts val="0"/>
              </a:spcAft>
              <a:buSzPts val="1400"/>
              <a:buFont typeface="Calibri"/>
              <a:buChar char="●"/>
            </a:pPr>
            <a:r>
              <a:rPr lang="en-US" sz="1400">
                <a:highlight>
                  <a:schemeClr val="lt1"/>
                </a:highlight>
              </a:rPr>
              <a:t>Applications are due Friday, April 29, 2022, by 11:59 pm MDT</a:t>
            </a:r>
            <a:endParaRPr sz="1400">
              <a:solidFill>
                <a:srgbClr val="1C3467"/>
              </a:solidFill>
              <a:highlight>
                <a:schemeClr val="lt1"/>
              </a:highlight>
            </a:endParaRPr>
          </a:p>
          <a:p>
            <a:pPr marL="0" lvl="0" indent="0" algn="l" rtl="0">
              <a:lnSpc>
                <a:spcPct val="100000"/>
              </a:lnSpc>
              <a:spcBef>
                <a:spcPts val="1500"/>
              </a:spcBef>
              <a:spcAft>
                <a:spcPts val="0"/>
              </a:spcAft>
              <a:buNone/>
            </a:pPr>
            <a:r>
              <a:rPr lang="en-US" b="1">
                <a:solidFill>
                  <a:srgbClr val="1C3467"/>
                </a:solidFill>
                <a:highlight>
                  <a:schemeClr val="lt1"/>
                </a:highlight>
              </a:rPr>
              <a:t>Education Workforce Program</a:t>
            </a:r>
            <a:endParaRPr b="1">
              <a:solidFill>
                <a:srgbClr val="1C3467"/>
              </a:solidFill>
              <a:highlight>
                <a:schemeClr val="lt1"/>
              </a:highlight>
            </a:endParaRPr>
          </a:p>
          <a:p>
            <a:pPr marL="457200" lvl="0" indent="-317500" algn="l" rtl="0">
              <a:lnSpc>
                <a:spcPct val="100000"/>
              </a:lnSpc>
              <a:spcBef>
                <a:spcPts val="1500"/>
              </a:spcBef>
              <a:spcAft>
                <a:spcPts val="0"/>
              </a:spcAft>
              <a:buSzPts val="1400"/>
              <a:buFont typeface="Calibri"/>
              <a:buChar char="•"/>
            </a:pPr>
            <a:r>
              <a:rPr lang="en-US" sz="1400">
                <a:highlight>
                  <a:schemeClr val="lt1"/>
                </a:highlight>
              </a:rPr>
              <a:t>The application window for the Education Workforce Program Grant is currently open.</a:t>
            </a:r>
            <a:endParaRPr sz="1400">
              <a:solidFill>
                <a:srgbClr val="1C3467"/>
              </a:solidFill>
              <a:highlight>
                <a:schemeClr val="lt1"/>
              </a:highlight>
            </a:endParaRPr>
          </a:p>
          <a:p>
            <a:pPr marL="0" lvl="0" indent="0" algn="l" rtl="0">
              <a:lnSpc>
                <a:spcPct val="100000"/>
              </a:lnSpc>
              <a:spcBef>
                <a:spcPts val="1500"/>
              </a:spcBef>
              <a:spcAft>
                <a:spcPts val="0"/>
              </a:spcAft>
              <a:buNone/>
            </a:pPr>
            <a:r>
              <a:rPr lang="en-US" b="1">
                <a:solidFill>
                  <a:srgbClr val="1C3467"/>
                </a:solidFill>
                <a:highlight>
                  <a:schemeClr val="lt1"/>
                </a:highlight>
              </a:rPr>
              <a:t>Learning and Transparency Technical Assistance Program </a:t>
            </a:r>
            <a:r>
              <a:rPr lang="en-US" b="1">
                <a:solidFill>
                  <a:srgbClr val="403F3B"/>
                </a:solidFill>
                <a:highlight>
                  <a:schemeClr val="lt1"/>
                </a:highlight>
              </a:rPr>
              <a:t>(Note: Application closed)</a:t>
            </a:r>
            <a:endParaRPr b="1">
              <a:solidFill>
                <a:srgbClr val="403F3B"/>
              </a:solidFill>
              <a:highlight>
                <a:schemeClr val="lt1"/>
              </a:highlight>
            </a:endParaRPr>
          </a:p>
          <a:p>
            <a:pPr marL="0" lvl="0" indent="0" algn="l" rtl="0">
              <a:lnSpc>
                <a:spcPct val="100000"/>
              </a:lnSpc>
              <a:spcBef>
                <a:spcPts val="1500"/>
              </a:spcBef>
              <a:spcAft>
                <a:spcPts val="0"/>
              </a:spcAft>
              <a:buNone/>
            </a:pPr>
            <a:r>
              <a:rPr lang="en-US" b="1">
                <a:solidFill>
                  <a:srgbClr val="1C3467"/>
                </a:solidFill>
                <a:highlight>
                  <a:schemeClr val="lt1"/>
                </a:highlight>
              </a:rPr>
              <a:t>Mentor Grant Program</a:t>
            </a:r>
            <a:r>
              <a:rPr lang="en-US" b="1">
                <a:solidFill>
                  <a:srgbClr val="403F3B"/>
                </a:solidFill>
                <a:highlight>
                  <a:schemeClr val="lt1"/>
                </a:highlight>
              </a:rPr>
              <a:t> (Application closed March 28)</a:t>
            </a:r>
            <a:endParaRPr b="1">
              <a:solidFill>
                <a:srgbClr val="1C3467"/>
              </a:solidFill>
              <a:highlight>
                <a:schemeClr val="lt1"/>
              </a:highlight>
            </a:endParaRPr>
          </a:p>
          <a:p>
            <a:pPr marL="0" lvl="0" indent="0" algn="l" rtl="0">
              <a:lnSpc>
                <a:spcPct val="100000"/>
              </a:lnSpc>
              <a:spcBef>
                <a:spcPts val="1500"/>
              </a:spcBef>
              <a:spcAft>
                <a:spcPts val="0"/>
              </a:spcAft>
              <a:buNone/>
            </a:pPr>
            <a:r>
              <a:rPr lang="en-US" b="1">
                <a:solidFill>
                  <a:srgbClr val="1C3467"/>
                </a:solidFill>
                <a:highlight>
                  <a:schemeClr val="lt1"/>
                </a:highlight>
              </a:rPr>
              <a:t>Rural Coaction Program</a:t>
            </a:r>
            <a:endParaRPr b="1">
              <a:solidFill>
                <a:srgbClr val="1C3467"/>
              </a:solidFill>
              <a:highlight>
                <a:schemeClr val="lt1"/>
              </a:highlight>
            </a:endParaRPr>
          </a:p>
          <a:p>
            <a:pPr marL="457200" marR="139700" lvl="0" indent="-317500" algn="l" rtl="0">
              <a:lnSpc>
                <a:spcPct val="100000"/>
              </a:lnSpc>
              <a:spcBef>
                <a:spcPts val="800"/>
              </a:spcBef>
              <a:spcAft>
                <a:spcPts val="0"/>
              </a:spcAft>
              <a:buSzPts val="1400"/>
              <a:buFont typeface="Calibri"/>
              <a:buChar char="•"/>
            </a:pPr>
            <a:r>
              <a:rPr lang="en-US" sz="1400">
                <a:highlight>
                  <a:schemeClr val="lt1"/>
                </a:highlight>
              </a:rPr>
              <a:t>The application window for the Rural Coaction Grant is now open. Applications will be due Friday, April 1, 2022, at 11:59pm for Cohort 1, and Monday, May 2, 2022, at 11:59 pm for Cohort 2.</a:t>
            </a:r>
            <a:endParaRPr sz="1400">
              <a:highlight>
                <a:schemeClr val="lt1"/>
              </a:highlight>
            </a:endParaRPr>
          </a:p>
          <a:p>
            <a:pPr marL="0" lvl="0" indent="0" algn="l" rtl="0">
              <a:lnSpc>
                <a:spcPct val="100000"/>
              </a:lnSpc>
              <a:spcBef>
                <a:spcPts val="1500"/>
              </a:spcBef>
              <a:spcAft>
                <a:spcPts val="0"/>
              </a:spcAft>
              <a:buNone/>
            </a:pPr>
            <a:r>
              <a:rPr lang="en-US" b="1">
                <a:solidFill>
                  <a:srgbClr val="1C3467"/>
                </a:solidFill>
                <a:highlight>
                  <a:schemeClr val="lt1"/>
                </a:highlight>
              </a:rPr>
              <a:t>Rural Program Development</a:t>
            </a:r>
            <a:endParaRPr b="1">
              <a:solidFill>
                <a:srgbClr val="1C3467"/>
              </a:solidFill>
              <a:highlight>
                <a:schemeClr val="lt1"/>
              </a:highlight>
            </a:endParaRPr>
          </a:p>
          <a:p>
            <a:pPr marL="457200" marR="139700" lvl="0" indent="-317500" algn="l" rtl="0">
              <a:lnSpc>
                <a:spcPct val="100000"/>
              </a:lnSpc>
              <a:spcBef>
                <a:spcPts val="800"/>
              </a:spcBef>
              <a:spcAft>
                <a:spcPts val="0"/>
              </a:spcAft>
              <a:buSzPts val="1400"/>
              <a:buFont typeface="Calibri"/>
              <a:buChar char="•"/>
            </a:pPr>
            <a:r>
              <a:rPr lang="en-US" sz="1400">
                <a:highlight>
                  <a:schemeClr val="lt1"/>
                </a:highlight>
              </a:rPr>
              <a:t>The application window for the ESSER Rural Program Development Grant is now open. Applications are due Friday, September 30, 2022, at 11:59pm.</a:t>
            </a:r>
            <a:endParaRPr sz="1400">
              <a:highlight>
                <a:schemeClr val="lt1"/>
              </a:highlight>
            </a:endParaRPr>
          </a:p>
          <a:p>
            <a:pPr marL="0" lvl="0" indent="0" algn="l" rtl="0">
              <a:lnSpc>
                <a:spcPct val="115000"/>
              </a:lnSpc>
              <a:spcBef>
                <a:spcPts val="150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25000"/>
              </a:lnSpc>
              <a:spcBef>
                <a:spcPts val="1500"/>
              </a:spcBef>
              <a:spcAft>
                <a:spcPts val="0"/>
              </a:spcAft>
              <a:buClr>
                <a:schemeClr val="dk1"/>
              </a:buClr>
              <a:buSzPts val="1100"/>
              <a:buFont typeface="Arial"/>
              <a:buNone/>
            </a:pPr>
            <a:endParaRPr sz="1400" b="1">
              <a:solidFill>
                <a:srgbClr val="1C3467"/>
              </a:solidFill>
              <a:highlight>
                <a:srgbClr val="FFFFFF"/>
              </a:highlight>
              <a:latin typeface="Arial"/>
              <a:ea typeface="Arial"/>
              <a:cs typeface="Arial"/>
              <a:sym typeface="Arial"/>
            </a:endParaRPr>
          </a:p>
          <a:p>
            <a:pPr marL="0" lvl="0" indent="0" algn="l" rtl="0">
              <a:spcBef>
                <a:spcPts val="800"/>
              </a:spcBef>
              <a:spcAft>
                <a:spcPts val="0"/>
              </a:spcAft>
              <a:buNone/>
            </a:pPr>
            <a:endParaRPr/>
          </a:p>
        </p:txBody>
      </p:sp>
      <p:sp>
        <p:nvSpPr>
          <p:cNvPr id="229" name="Google Shape;229;g11fb672c971_6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
        <p:nvSpPr>
          <p:cNvPr id="230" name="Google Shape;230;g11fb672c971_6_0"/>
          <p:cNvSpPr txBox="1"/>
          <p:nvPr/>
        </p:nvSpPr>
        <p:spPr>
          <a:xfrm>
            <a:off x="6484550" y="1714500"/>
            <a:ext cx="5517000" cy="46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u="sng">
                <a:solidFill>
                  <a:schemeClr val="hlink"/>
                </a:solidFill>
                <a:latin typeface="Calibri"/>
                <a:ea typeface="Calibri"/>
                <a:cs typeface="Calibri"/>
                <a:sym typeface="Calibri"/>
                <a:hlinkClick r:id="rId3"/>
              </a:rPr>
              <a:t>http://www.cde.state.co.us/caresact/esser-statereserve</a:t>
            </a:r>
            <a:r>
              <a:rPr lang="en-US" sz="1800" b="1">
                <a:latin typeface="Calibri"/>
                <a:ea typeface="Calibri"/>
                <a:cs typeface="Calibri"/>
                <a:sym typeface="Calibri"/>
              </a:rPr>
              <a:t> </a:t>
            </a:r>
            <a:endParaRPr sz="18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ESSER Data Collections</a:t>
            </a:r>
            <a:endParaRPr/>
          </a:p>
        </p:txBody>
      </p:sp>
      <p:sp>
        <p:nvSpPr>
          <p:cNvPr id="236" name="Google Shape;236;p1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Surveys</a:t>
            </a:r>
            <a:endParaRPr/>
          </a:p>
        </p:txBody>
      </p:sp>
      <p:sp>
        <p:nvSpPr>
          <p:cNvPr id="242" name="Google Shape;242;p2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750"/>
              </a:spcBef>
              <a:spcAft>
                <a:spcPts val="0"/>
              </a:spcAft>
              <a:buClr>
                <a:srgbClr val="000000"/>
              </a:buClr>
              <a:buSzPts val="2400"/>
              <a:buChar char="•"/>
            </a:pPr>
            <a:r>
              <a:rPr lang="en-US">
                <a:solidFill>
                  <a:srgbClr val="000000"/>
                </a:solidFill>
              </a:rPr>
              <a:t>The U.S. Department of Education (USDE) has been authorized by Congress to collect data from all ESSER I, II, and III grantees, including but not limited to the uses and impact of the funds.</a:t>
            </a:r>
            <a:endParaRPr>
              <a:solidFill>
                <a:srgbClr val="000000"/>
              </a:solidFill>
            </a:endParaRPr>
          </a:p>
          <a:p>
            <a:pPr marL="457200" lvl="0" indent="-381000" algn="l" rtl="0">
              <a:lnSpc>
                <a:spcPct val="90000"/>
              </a:lnSpc>
              <a:spcBef>
                <a:spcPts val="750"/>
              </a:spcBef>
              <a:spcAft>
                <a:spcPts val="0"/>
              </a:spcAft>
              <a:buClr>
                <a:srgbClr val="000000"/>
              </a:buClr>
              <a:buSzPts val="2400"/>
              <a:buChar char="•"/>
            </a:pPr>
            <a:r>
              <a:rPr lang="en-US">
                <a:solidFill>
                  <a:srgbClr val="000000"/>
                </a:solidFill>
              </a:rPr>
              <a:t>CDE is able to use the ESSER I, II, and III applications to provide the vast majority of the requested data (809 data elements total) on behalf of our LEAs, with the exception of the two following data points:</a:t>
            </a:r>
            <a:endParaRPr>
              <a:solidFill>
                <a:srgbClr val="000000"/>
              </a:solidFill>
            </a:endParaRPr>
          </a:p>
          <a:p>
            <a:pPr marL="914400" lvl="1" indent="-381000" algn="l" rtl="0">
              <a:lnSpc>
                <a:spcPct val="90000"/>
              </a:lnSpc>
              <a:spcBef>
                <a:spcPts val="750"/>
              </a:spcBef>
              <a:spcAft>
                <a:spcPts val="0"/>
              </a:spcAft>
              <a:buClr>
                <a:srgbClr val="000000"/>
              </a:buClr>
              <a:buSzPts val="2400"/>
              <a:buChar char="•"/>
            </a:pPr>
            <a:r>
              <a:rPr lang="en-US">
                <a:solidFill>
                  <a:srgbClr val="000000"/>
                </a:solidFill>
              </a:rPr>
              <a:t>How students with poor attendance or participation have been re-engaged; and </a:t>
            </a:r>
            <a:endParaRPr>
              <a:solidFill>
                <a:srgbClr val="000000"/>
              </a:solidFill>
            </a:endParaRPr>
          </a:p>
          <a:p>
            <a:pPr marL="914400" lvl="1" indent="-381000" algn="l" rtl="0">
              <a:lnSpc>
                <a:spcPct val="90000"/>
              </a:lnSpc>
              <a:spcBef>
                <a:spcPts val="750"/>
              </a:spcBef>
              <a:spcAft>
                <a:spcPts val="0"/>
              </a:spcAft>
              <a:buClr>
                <a:srgbClr val="000000"/>
              </a:buClr>
              <a:buSzPts val="2400"/>
              <a:buChar char="•"/>
            </a:pPr>
            <a:r>
              <a:rPr lang="en-US">
                <a:solidFill>
                  <a:srgbClr val="000000"/>
                </a:solidFill>
              </a:rPr>
              <a:t>How school level allocations were determined. </a:t>
            </a:r>
            <a:endParaRPr>
              <a:solidFill>
                <a:srgbClr val="000000"/>
              </a:solidFill>
            </a:endParaRPr>
          </a:p>
          <a:p>
            <a:pPr marL="457200" lvl="0" indent="-381000" algn="l" rtl="0">
              <a:lnSpc>
                <a:spcPct val="90000"/>
              </a:lnSpc>
              <a:spcBef>
                <a:spcPts val="750"/>
              </a:spcBef>
              <a:spcAft>
                <a:spcPts val="0"/>
              </a:spcAft>
              <a:buClr>
                <a:srgbClr val="000000"/>
              </a:buClr>
              <a:buSzPts val="2400"/>
              <a:buChar char="•"/>
            </a:pPr>
            <a:r>
              <a:rPr lang="en-US">
                <a:solidFill>
                  <a:srgbClr val="000000"/>
                </a:solidFill>
              </a:rPr>
              <a:t>All other data elements required for the 2020-2021 school year can be reported based on the online applications.</a:t>
            </a:r>
            <a:endParaRPr>
              <a:solidFill>
                <a:srgbClr val="000000"/>
              </a:solidFill>
            </a:endParaRPr>
          </a:p>
          <a:p>
            <a:pPr marL="457200" lvl="0" indent="-381000" algn="l" rtl="0">
              <a:lnSpc>
                <a:spcPct val="90000"/>
              </a:lnSpc>
              <a:spcBef>
                <a:spcPts val="750"/>
              </a:spcBef>
              <a:spcAft>
                <a:spcPts val="0"/>
              </a:spcAft>
              <a:buClr>
                <a:srgbClr val="000000"/>
              </a:buClr>
              <a:buSzPts val="2400"/>
              <a:buChar char="•"/>
            </a:pPr>
            <a:r>
              <a:rPr lang="en-US">
                <a:solidFill>
                  <a:srgbClr val="000000"/>
                </a:solidFill>
              </a:rPr>
              <a:t>CDE will be sending out one of two short surveys to LEAs at the beginning of May, depending on whether your LEA allocated funds to schools in your ESSER budgets.</a:t>
            </a:r>
            <a:endParaRPr>
              <a:solidFill>
                <a:srgbClr val="000000"/>
              </a:solidFill>
            </a:endParaRPr>
          </a:p>
          <a:p>
            <a:pPr marL="457200" lvl="0" indent="-381000" algn="l" rtl="0">
              <a:lnSpc>
                <a:spcPct val="90000"/>
              </a:lnSpc>
              <a:spcBef>
                <a:spcPts val="750"/>
              </a:spcBef>
              <a:spcAft>
                <a:spcPts val="0"/>
              </a:spcAft>
              <a:buClr>
                <a:srgbClr val="000000"/>
              </a:buClr>
              <a:buSzPts val="2400"/>
              <a:buChar char="•"/>
            </a:pPr>
            <a:r>
              <a:rPr lang="en-US">
                <a:solidFill>
                  <a:srgbClr val="000000"/>
                </a:solidFill>
              </a:rPr>
              <a:t>Please be on the lookout for the survey and complete by May 27th. </a:t>
            </a:r>
            <a:endParaRPr>
              <a:solidFill>
                <a:srgbClr val="000000"/>
              </a:solidFill>
            </a:endParaRPr>
          </a:p>
        </p:txBody>
      </p:sp>
      <p:sp>
        <p:nvSpPr>
          <p:cNvPr id="243" name="Google Shape;243;p2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Department of Labor Training </a:t>
            </a:r>
            <a:br>
              <a:rPr lang="en-US"/>
            </a:br>
            <a:r>
              <a:rPr lang="en-US"/>
              <a:t>on</a:t>
            </a:r>
            <a:br>
              <a:rPr lang="en-US"/>
            </a:br>
            <a:br>
              <a:rPr lang="en-US"/>
            </a:br>
            <a:r>
              <a:rPr lang="en-US"/>
              <a:t>Davis-Bacon Act! </a:t>
            </a:r>
            <a:endParaRPr/>
          </a:p>
        </p:txBody>
      </p:sp>
      <p:sp>
        <p:nvSpPr>
          <p:cNvPr id="249" name="Google Shape;249;p2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Never Did We Realize that We All Had to Be Davis-Bacon Act Experts!!!! </a:t>
            </a:r>
            <a:endParaRPr/>
          </a:p>
        </p:txBody>
      </p:sp>
      <p:sp>
        <p:nvSpPr>
          <p:cNvPr id="255" name="Google Shape;255;p2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76200" lvl="0" indent="0" algn="l" rtl="0">
              <a:lnSpc>
                <a:spcPct val="90000"/>
              </a:lnSpc>
              <a:spcBef>
                <a:spcPts val="750"/>
              </a:spcBef>
              <a:spcAft>
                <a:spcPts val="0"/>
              </a:spcAft>
              <a:buSzPts val="2400"/>
              <a:buNone/>
            </a:pPr>
            <a:r>
              <a:rPr lang="en-US" sz="1800">
                <a:latin typeface="Calibri"/>
                <a:ea typeface="Calibri"/>
                <a:cs typeface="Calibri"/>
                <a:sym typeface="Calibri"/>
              </a:rPr>
              <a:t>The Department of Labor will be conducting an online conference on the Davis-Bacon requirements. The seminars are part of the Department of Labor's ongoing effort to increase awareness and improve compliance with federal prevailing wage requirements. The seminars will include video trainings and multiple Q &amp; A sessions.</a:t>
            </a:r>
            <a:endParaRPr/>
          </a:p>
          <a:p>
            <a:pPr marL="457200" lvl="0" indent="-381000" algn="l" rtl="0">
              <a:lnSpc>
                <a:spcPct val="90000"/>
              </a:lnSpc>
              <a:spcBef>
                <a:spcPts val="750"/>
              </a:spcBef>
              <a:spcAft>
                <a:spcPts val="0"/>
              </a:spcAft>
              <a:buClr>
                <a:schemeClr val="dk1"/>
              </a:buClr>
              <a:buSzPts val="2400"/>
              <a:buChar char="•"/>
            </a:pPr>
            <a:r>
              <a:rPr lang="en-US">
                <a:latin typeface="Calibri"/>
                <a:ea typeface="Calibri"/>
                <a:cs typeface="Calibri"/>
                <a:sym typeface="Calibri"/>
              </a:rPr>
              <a:t>Target Audience: C</a:t>
            </a:r>
            <a:r>
              <a:rPr lang="en-US" b="0" i="0" u="none" strike="noStrike">
                <a:solidFill>
                  <a:srgbClr val="202020"/>
                </a:solidFill>
                <a:latin typeface="Times New Roman"/>
                <a:ea typeface="Times New Roman"/>
                <a:cs typeface="Times New Roman"/>
                <a:sym typeface="Times New Roman"/>
              </a:rPr>
              <a:t>ontracting agencies, contractors, unions, workers and other stakeholders </a:t>
            </a:r>
            <a:endParaRPr/>
          </a:p>
          <a:p>
            <a:pPr marL="457200" lvl="0" indent="-381000" algn="l" rtl="0">
              <a:lnSpc>
                <a:spcPct val="90000"/>
              </a:lnSpc>
              <a:spcBef>
                <a:spcPts val="750"/>
              </a:spcBef>
              <a:spcAft>
                <a:spcPts val="0"/>
              </a:spcAft>
              <a:buClr>
                <a:schemeClr val="dk1"/>
              </a:buClr>
              <a:buSzPts val="2400"/>
              <a:buChar char="•"/>
            </a:pPr>
            <a:r>
              <a:rPr lang="en-US">
                <a:solidFill>
                  <a:srgbClr val="202020"/>
                </a:solidFill>
                <a:latin typeface="Times New Roman"/>
                <a:ea typeface="Times New Roman"/>
                <a:cs typeface="Times New Roman"/>
                <a:sym typeface="Times New Roman"/>
              </a:rPr>
              <a:t>Presenters: DOL </a:t>
            </a:r>
            <a:r>
              <a:rPr lang="en-US" b="0" i="0" u="none" strike="noStrike">
                <a:solidFill>
                  <a:srgbClr val="202020"/>
                </a:solidFill>
                <a:latin typeface="Times New Roman"/>
                <a:ea typeface="Times New Roman"/>
                <a:cs typeface="Times New Roman"/>
                <a:sym typeface="Times New Roman"/>
              </a:rPr>
              <a:t>Wage and Hour Division</a:t>
            </a:r>
            <a:endParaRPr/>
          </a:p>
          <a:p>
            <a:pPr marL="457200" lvl="0" indent="-381000" algn="l" rtl="0">
              <a:lnSpc>
                <a:spcPct val="90000"/>
              </a:lnSpc>
              <a:spcBef>
                <a:spcPts val="750"/>
              </a:spcBef>
              <a:spcAft>
                <a:spcPts val="0"/>
              </a:spcAft>
              <a:buSzPts val="2400"/>
              <a:buChar char="•"/>
            </a:pPr>
            <a:r>
              <a:rPr lang="en-US">
                <a:solidFill>
                  <a:srgbClr val="202020"/>
                </a:solidFill>
                <a:latin typeface="Times New Roman"/>
                <a:ea typeface="Times New Roman"/>
                <a:cs typeface="Times New Roman"/>
                <a:sym typeface="Times New Roman"/>
              </a:rPr>
              <a:t>Recorded Webinars available after you </a:t>
            </a:r>
            <a:r>
              <a:rPr lang="en-US" u="sng">
                <a:solidFill>
                  <a:srgbClr val="20202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register</a:t>
            </a:r>
            <a:endParaRPr>
              <a:solidFill>
                <a:srgbClr val="202020"/>
              </a:solidFill>
              <a:latin typeface="Times New Roman"/>
              <a:ea typeface="Times New Roman"/>
              <a:cs typeface="Times New Roman"/>
              <a:sym typeface="Times New Roman"/>
            </a:endParaRPr>
          </a:p>
          <a:p>
            <a:pPr marL="914400" lvl="1" indent="-355600" algn="l" rtl="0">
              <a:lnSpc>
                <a:spcPct val="90000"/>
              </a:lnSpc>
              <a:spcBef>
                <a:spcPts val="375"/>
              </a:spcBef>
              <a:spcAft>
                <a:spcPts val="0"/>
              </a:spcAft>
              <a:buSzPts val="2000"/>
              <a:buChar char="•"/>
            </a:pPr>
            <a:r>
              <a:rPr lang="en-US">
                <a:solidFill>
                  <a:srgbClr val="202020"/>
                </a:solidFill>
                <a:latin typeface="Times New Roman"/>
                <a:ea typeface="Times New Roman"/>
                <a:cs typeface="Times New Roman"/>
                <a:sym typeface="Times New Roman"/>
              </a:rPr>
              <a:t>While attendance is free, registration is required! </a:t>
            </a:r>
            <a:endParaRPr/>
          </a:p>
          <a:p>
            <a:pPr marL="457200" lvl="0" indent="-381000" algn="l" rtl="0">
              <a:lnSpc>
                <a:spcPct val="90000"/>
              </a:lnSpc>
              <a:spcBef>
                <a:spcPts val="750"/>
              </a:spcBef>
              <a:spcAft>
                <a:spcPts val="0"/>
              </a:spcAft>
              <a:buSzPts val="2400"/>
              <a:buChar char="•"/>
            </a:pPr>
            <a:r>
              <a:rPr lang="en-US">
                <a:solidFill>
                  <a:srgbClr val="202020"/>
                </a:solidFill>
                <a:latin typeface="Times New Roman"/>
                <a:ea typeface="Times New Roman"/>
                <a:cs typeface="Times New Roman"/>
                <a:sym typeface="Times New Roman"/>
              </a:rPr>
              <a:t>Helpful Websites:</a:t>
            </a:r>
            <a:r>
              <a:rPr lang="en-US" sz="1800" b="0" i="0" u="none" strike="noStrike">
                <a:solidFill>
                  <a:srgbClr val="000000"/>
                </a:solidFill>
                <a:latin typeface="Times New Roman"/>
                <a:ea typeface="Times New Roman"/>
                <a:cs typeface="Times New Roman"/>
                <a:sym typeface="Times New Roman"/>
              </a:rPr>
              <a:t> </a:t>
            </a:r>
            <a:r>
              <a:rPr lang="en-US" sz="1800" b="0" i="0" u="sng" strike="noStrike">
                <a:solidFill>
                  <a:srgbClr val="0562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Davis-Bacon and Related Acts</a:t>
            </a:r>
            <a:r>
              <a:rPr lang="en-US" sz="1800" b="0" i="0" u="none" strike="noStrike">
                <a:solidFill>
                  <a:srgbClr val="0562C1"/>
                </a:solidFill>
                <a:latin typeface="Times New Roman"/>
                <a:ea typeface="Times New Roman"/>
                <a:cs typeface="Times New Roman"/>
                <a:sym typeface="Times New Roman"/>
              </a:rPr>
              <a:t> </a:t>
            </a:r>
            <a:r>
              <a:rPr lang="en-US" sz="1800" b="0" i="0" u="none" strike="noStrike">
                <a:solidFill>
                  <a:srgbClr val="202020"/>
                </a:solidFill>
                <a:latin typeface="Times New Roman"/>
                <a:ea typeface="Times New Roman"/>
                <a:cs typeface="Times New Roman"/>
                <a:sym typeface="Times New Roman"/>
              </a:rPr>
              <a:t>and </a:t>
            </a:r>
            <a:r>
              <a:rPr lang="en-US" sz="1800" b="0" i="0" u="sng" strike="noStrike">
                <a:solidFill>
                  <a:srgbClr val="0562C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McNamara-O’Hara Service Contract Act</a:t>
            </a:r>
            <a:r>
              <a:rPr lang="en-US" sz="1800" b="0" i="0" u="none" strike="noStrike">
                <a:solidFill>
                  <a:srgbClr val="0562C1"/>
                </a:solidFill>
                <a:latin typeface="Times New Roman"/>
                <a:ea typeface="Times New Roman"/>
                <a:cs typeface="Times New Roman"/>
                <a:sym typeface="Times New Roman"/>
              </a:rPr>
              <a:t> </a:t>
            </a:r>
            <a:endParaRPr/>
          </a:p>
          <a:p>
            <a:pPr marL="457200" lvl="0" indent="-381000" algn="l" rtl="0">
              <a:lnSpc>
                <a:spcPct val="90000"/>
              </a:lnSpc>
              <a:spcBef>
                <a:spcPts val="750"/>
              </a:spcBef>
              <a:spcAft>
                <a:spcPts val="0"/>
              </a:spcAft>
              <a:buSzPts val="2400"/>
              <a:buChar char="•"/>
            </a:pPr>
            <a:r>
              <a:rPr lang="en-US">
                <a:solidFill>
                  <a:srgbClr val="202020"/>
                </a:solidFill>
                <a:latin typeface="Times New Roman"/>
                <a:ea typeface="Times New Roman"/>
                <a:cs typeface="Times New Roman"/>
                <a:sym typeface="Times New Roman"/>
              </a:rPr>
              <a:t>Q&amp;A Sessions: </a:t>
            </a:r>
            <a:endParaRPr sz="1800" b="0" i="0" u="none" strike="noStrike">
              <a:solidFill>
                <a:srgbClr val="000000"/>
              </a:solidFill>
              <a:latin typeface="Times New Roman"/>
              <a:ea typeface="Times New Roman"/>
              <a:cs typeface="Times New Roman"/>
              <a:sym typeface="Times New Roman"/>
            </a:endParaRPr>
          </a:p>
          <a:p>
            <a:pPr marL="914400" lvl="1" indent="-355600" algn="l" rtl="0">
              <a:lnSpc>
                <a:spcPct val="90000"/>
              </a:lnSpc>
              <a:spcBef>
                <a:spcPts val="375"/>
              </a:spcBef>
              <a:spcAft>
                <a:spcPts val="0"/>
              </a:spcAft>
              <a:buSzPts val="2000"/>
              <a:buChar char="•"/>
            </a:pPr>
            <a:r>
              <a:rPr lang="en-US" b="0" i="0" u="none" strike="noStrike">
                <a:solidFill>
                  <a:srgbClr val="000000"/>
                </a:solidFill>
                <a:latin typeface="Times New Roman"/>
                <a:ea typeface="Times New Roman"/>
                <a:cs typeface="Times New Roman"/>
                <a:sym typeface="Times New Roman"/>
              </a:rPr>
              <a:t>Davis-Bacon Act compliance Q&amp;A’s are scheduled for June 14 and Sept. 13. </a:t>
            </a:r>
            <a:endParaRPr/>
          </a:p>
          <a:p>
            <a:pPr marL="914400" lvl="1" indent="-355600" algn="l" rtl="0">
              <a:lnSpc>
                <a:spcPct val="90000"/>
              </a:lnSpc>
              <a:spcBef>
                <a:spcPts val="375"/>
              </a:spcBef>
              <a:spcAft>
                <a:spcPts val="0"/>
              </a:spcAft>
              <a:buSzPts val="2000"/>
              <a:buChar char="•"/>
            </a:pPr>
            <a:r>
              <a:rPr lang="en-US" b="0" i="0" u="none" strike="noStrike">
                <a:solidFill>
                  <a:srgbClr val="000000"/>
                </a:solidFill>
                <a:latin typeface="Times New Roman"/>
                <a:ea typeface="Times New Roman"/>
                <a:cs typeface="Times New Roman"/>
                <a:sym typeface="Times New Roman"/>
              </a:rPr>
              <a:t>Service Contract Act compliance Q&amp;A’s are scheduled for June 15 and Sept. 14. </a:t>
            </a:r>
            <a:endParaRPr/>
          </a:p>
        </p:txBody>
      </p:sp>
      <p:sp>
        <p:nvSpPr>
          <p:cNvPr id="256" name="Google Shape;256;p2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Consolidated Application Planning</a:t>
            </a:r>
            <a:endParaRPr/>
          </a:p>
        </p:txBody>
      </p:sp>
      <p:sp>
        <p:nvSpPr>
          <p:cNvPr id="262" name="Google Shape;262;p1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Allocations! </a:t>
            </a:r>
            <a:endParaRPr/>
          </a:p>
        </p:txBody>
      </p:sp>
      <p:sp>
        <p:nvSpPr>
          <p:cNvPr id="268" name="Google Shape;268;p2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400050" algn="l" rtl="0">
              <a:lnSpc>
                <a:spcPct val="90000"/>
              </a:lnSpc>
              <a:spcBef>
                <a:spcPts val="750"/>
              </a:spcBef>
              <a:spcAft>
                <a:spcPts val="0"/>
              </a:spcAft>
              <a:buClr>
                <a:schemeClr val="dk1"/>
              </a:buClr>
              <a:buSzPts val="2700"/>
              <a:buChar char="•"/>
            </a:pPr>
            <a:r>
              <a:rPr lang="en-US" sz="2100"/>
              <a:t>U.S. Department of Education has released 2022-2023 ESEA Allocations!!! </a:t>
            </a:r>
            <a:endParaRPr sz="2100"/>
          </a:p>
          <a:p>
            <a:pPr marL="457200" lvl="0" indent="-400050" algn="l" rtl="0">
              <a:lnSpc>
                <a:spcPct val="90000"/>
              </a:lnSpc>
              <a:spcBef>
                <a:spcPts val="750"/>
              </a:spcBef>
              <a:spcAft>
                <a:spcPts val="0"/>
              </a:spcAft>
              <a:buClr>
                <a:schemeClr val="dk1"/>
              </a:buClr>
              <a:buSzPts val="2700"/>
              <a:buChar char="•"/>
            </a:pPr>
            <a:r>
              <a:rPr lang="en-US" sz="2100"/>
              <a:t>Please keep in mind that CDE must calculate the final allocations based on the numbers shared by the U.S. Department of Education. </a:t>
            </a:r>
            <a:endParaRPr sz="2100"/>
          </a:p>
          <a:p>
            <a:pPr marL="914400" lvl="1" indent="-374650" algn="l" rtl="0">
              <a:lnSpc>
                <a:spcPct val="90000"/>
              </a:lnSpc>
              <a:spcBef>
                <a:spcPts val="375"/>
              </a:spcBef>
              <a:spcAft>
                <a:spcPts val="0"/>
              </a:spcAft>
              <a:buSzPts val="2300"/>
              <a:buChar char="•"/>
            </a:pPr>
            <a:r>
              <a:rPr lang="en-US" sz="1800"/>
              <a:t>There are other organizations that use the USDE spreadsheet to project allocations for LEAs. They are often in correct! Please do not rely on any projects from any other entity to make plans! </a:t>
            </a:r>
            <a:endParaRPr sz="1800"/>
          </a:p>
          <a:p>
            <a:pPr marL="914400" lvl="1" indent="-374650" algn="l" rtl="0">
              <a:lnSpc>
                <a:spcPct val="90000"/>
              </a:lnSpc>
              <a:spcBef>
                <a:spcPts val="375"/>
              </a:spcBef>
              <a:spcAft>
                <a:spcPts val="0"/>
              </a:spcAft>
              <a:buSzPts val="2300"/>
              <a:buChar char="•"/>
            </a:pPr>
            <a:r>
              <a:rPr lang="en-US" sz="1800"/>
              <a:t>Official preliminary allocations to be released by end of April from CDE. Only use these for planning purposes. </a:t>
            </a:r>
            <a:endParaRPr sz="1800"/>
          </a:p>
        </p:txBody>
      </p:sp>
      <p:sp>
        <p:nvSpPr>
          <p:cNvPr id="269" name="Google Shape;269;p2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190c15e279_0_18"/>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800"/>
              <a:t>22-23 Consolidated Application Updates</a:t>
            </a:r>
            <a:endParaRPr sz="2800"/>
          </a:p>
        </p:txBody>
      </p:sp>
      <p:sp>
        <p:nvSpPr>
          <p:cNvPr id="275" name="Google Shape;275;g1190c15e279_0_18"/>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a:t>
            </a:r>
            <a:r>
              <a:rPr lang="en-US" sz="2600">
                <a:solidFill>
                  <a:schemeClr val="hlink"/>
                </a:solidFill>
                <a:uFill>
                  <a:noFill/>
                </a:uFill>
                <a:hlinkClick r:id="rId3"/>
              </a:rPr>
              <a:t> </a:t>
            </a:r>
            <a:r>
              <a:rPr lang="en-US" sz="2600" u="sng">
                <a:solidFill>
                  <a:schemeClr val="hlink"/>
                </a:solidFill>
                <a:hlinkClick r:id="rId3"/>
              </a:rPr>
              <a:t>Year at a Glance</a:t>
            </a:r>
            <a:r>
              <a:rPr lang="en-US" sz="2600"/>
              <a:t> indicates the following should be happening right now:</a:t>
            </a:r>
            <a:endParaRPr sz="2600"/>
          </a:p>
          <a:p>
            <a:pPr marL="457200" lvl="0" indent="0" algn="l" rtl="0">
              <a:lnSpc>
                <a:spcPct val="90000"/>
              </a:lnSpc>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Start consulting with non-public schools.</a:t>
            </a:r>
            <a:endParaRPr sz="2200"/>
          </a:p>
          <a:p>
            <a:pPr marL="457200" lvl="0" indent="0" algn="l" rtl="0">
              <a:lnSpc>
                <a:spcPct val="90000"/>
              </a:lnSpc>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Convene with stakeholder groups to begin planning for the 2022-2023 Consolidated Application – determine method of serving and eligible schools for Title I.</a:t>
            </a:r>
            <a:endParaRPr sz="2200"/>
          </a:p>
          <a:p>
            <a:pPr marL="0" lvl="0" indent="0" algn="l" rtl="0">
              <a:lnSpc>
                <a:spcPct val="90000"/>
              </a:lnSpc>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a:t>
            </a:r>
            <a:r>
              <a:rPr lang="en-US" sz="2600">
                <a:solidFill>
                  <a:schemeClr val="hlink"/>
                </a:solidFill>
                <a:uFill>
                  <a:noFill/>
                </a:uFill>
                <a:hlinkClick r:id="rId4"/>
              </a:rPr>
              <a:t> </a:t>
            </a:r>
            <a:r>
              <a:rPr lang="en-US" sz="2600" u="sng">
                <a:solidFill>
                  <a:schemeClr val="hlink"/>
                </a:solidFill>
                <a:hlinkClick r:id="rId4"/>
              </a:rPr>
              <a:t>Paper Application</a:t>
            </a:r>
            <a:r>
              <a:rPr lang="en-US" sz="2600"/>
              <a:t> for the 2022-2023 Consolidated Application is now available on our website.</a:t>
            </a:r>
            <a:endParaRPr sz="2600"/>
          </a:p>
          <a:p>
            <a:pPr marL="0" lvl="0" indent="0" algn="l" rtl="0">
              <a:lnSpc>
                <a:spcPct val="90000"/>
              </a:lnSpc>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u="sng">
                <a:solidFill>
                  <a:schemeClr val="hlink"/>
                </a:solidFill>
                <a:hlinkClick r:id="rId5"/>
              </a:rPr>
              <a:t>Non-Public Consultation form</a:t>
            </a:r>
            <a:r>
              <a:rPr lang="en-US" sz="2600"/>
              <a:t> and the</a:t>
            </a:r>
            <a:r>
              <a:rPr lang="en-US" sz="2600">
                <a:solidFill>
                  <a:schemeClr val="hlink"/>
                </a:solidFill>
                <a:uFill>
                  <a:noFill/>
                </a:uFill>
                <a:hlinkClick r:id="rId6"/>
              </a:rPr>
              <a:t> </a:t>
            </a:r>
            <a:r>
              <a:rPr lang="en-US" sz="2600" u="sng">
                <a:solidFill>
                  <a:schemeClr val="hlink"/>
                </a:solidFill>
                <a:hlinkClick r:id="rId6"/>
              </a:rPr>
              <a:t>School Improvement Retention of Funds form</a:t>
            </a:r>
            <a:r>
              <a:rPr lang="en-US" sz="2600"/>
              <a:t> are both available on the website and are due on May 31</a:t>
            </a:r>
            <a:r>
              <a:rPr lang="en-US" sz="4300" baseline="30000"/>
              <a:t>st</a:t>
            </a:r>
            <a:r>
              <a:rPr lang="en-US" sz="2600"/>
              <a:t>.</a:t>
            </a:r>
            <a:endParaRPr sz="4300" baseline="30000"/>
          </a:p>
          <a:p>
            <a:pPr marL="457200" lvl="0" indent="0" algn="l" rtl="0">
              <a:lnSpc>
                <a:spcPct val="90000"/>
              </a:lnSpc>
              <a:spcBef>
                <a:spcPts val="500"/>
              </a:spcBef>
              <a:spcAft>
                <a:spcPts val="0"/>
              </a:spcAft>
              <a:buSzPts val="1100"/>
              <a:buNone/>
            </a:pPr>
            <a:r>
              <a:rPr lang="en-US" sz="2200">
                <a:latin typeface="Arial"/>
                <a:ea typeface="Arial"/>
                <a:cs typeface="Arial"/>
                <a:sym typeface="Arial"/>
              </a:rPr>
              <a:t>•</a:t>
            </a:r>
            <a:r>
              <a:rPr lang="en-US" sz="2200"/>
              <a:t>These will need to be uploaded in the application once it is open.</a:t>
            </a:r>
            <a:endParaRPr sz="2200"/>
          </a:p>
          <a:p>
            <a:pPr marL="457200" lvl="0" indent="-368300" algn="l" rtl="0">
              <a:lnSpc>
                <a:spcPct val="90000"/>
              </a:lnSpc>
              <a:spcBef>
                <a:spcPts val="500"/>
              </a:spcBef>
              <a:spcAft>
                <a:spcPts val="0"/>
              </a:spcAft>
              <a:buSzPts val="2200"/>
              <a:buChar char="•"/>
            </a:pPr>
            <a:r>
              <a:rPr lang="en-US" sz="2200" u="sng">
                <a:solidFill>
                  <a:schemeClr val="hlink"/>
                </a:solidFill>
                <a:hlinkClick r:id="rId7"/>
              </a:rPr>
              <a:t>TLCC Survey</a:t>
            </a:r>
            <a:r>
              <a:rPr lang="en-US" sz="2200"/>
              <a:t> - Check the live tracker to find out your LEA’s participation rate. TLCC results can be helpful in identifying areas of need to be addressed with Title II funds.  </a:t>
            </a:r>
            <a:endParaRPr sz="2200"/>
          </a:p>
        </p:txBody>
      </p:sp>
      <p:sp>
        <p:nvSpPr>
          <p:cNvPr id="276" name="Google Shape;276;g1190c15e279_0_18"/>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142" name="Google Shape;142;p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143" name="Google Shape;143;p2" descr=" CDE team introductions and contact information."/>
          <p:cNvSpPr/>
          <p:nvPr/>
        </p:nvSpPr>
        <p:spPr>
          <a:xfrm>
            <a:off x="286993" y="1206182"/>
            <a:ext cx="11612879" cy="5566753"/>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7843"/>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4" name="Google Shape;144;p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145" name="Google Shape;145;p2"/>
          <p:cNvSpPr txBox="1">
            <a:spLocks noGrp="1"/>
          </p:cNvSpPr>
          <p:nvPr>
            <p:ph type="body" idx="1"/>
          </p:nvPr>
        </p:nvSpPr>
        <p:spPr>
          <a:xfrm>
            <a:off x="1908526" y="1430777"/>
            <a:ext cx="5803200" cy="4881000"/>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ESEA Regional Contacts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assigned by district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Title I: Laura Meushaw, Kathryn Wisner, Niko Kaloudis, Evita Byrd</a:t>
            </a:r>
            <a:endParaRPr sz="1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Title II: Niko Kaloudis, Karen Bixler</a:t>
            </a:r>
            <a:endParaRPr sz="1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Title III: Kathryn Wisner, Rachel Temple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Title IV: Tammy Giessinger</a:t>
            </a:r>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Title V: TBD</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5"/>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6"/>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7"/>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8"/>
              </a:rPr>
              <a:t>owens_m@cde.state.co.us</a:t>
            </a:r>
            <a:r>
              <a:rPr lang="en-US" sz="1200"/>
              <a:t>) </a:t>
            </a:r>
            <a:endParaRPr/>
          </a:p>
          <a:p>
            <a:pPr marL="471488" lvl="1" indent="-128587" algn="l" rtl="0">
              <a:lnSpc>
                <a:spcPct val="90000"/>
              </a:lnSpc>
              <a:spcBef>
                <a:spcPts val="375"/>
              </a:spcBef>
              <a:spcAft>
                <a:spcPts val="0"/>
              </a:spcAft>
              <a:buSzPts val="1500"/>
              <a:buChar char="•"/>
            </a:pPr>
            <a:r>
              <a:rPr lang="en-US" sz="1200"/>
              <a:t>Kim Boylan, ESSER Monitoring Specialist (</a:t>
            </a:r>
            <a:r>
              <a:rPr lang="en-US" sz="1200" u="sng">
                <a:solidFill>
                  <a:schemeClr val="hlink"/>
                </a:solidFill>
                <a:hlinkClick r:id="rId9"/>
              </a:rPr>
              <a:t>Boylan_k@cde.state.co.us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342901" lvl="1" indent="0" algn="l" rtl="0">
              <a:lnSpc>
                <a:spcPct val="90000"/>
              </a:lnSpc>
              <a:spcBef>
                <a:spcPts val="375"/>
              </a:spcBef>
              <a:spcAft>
                <a:spcPts val="0"/>
              </a:spcAft>
              <a:buSzPts val="1500"/>
              <a:buNone/>
            </a:pPr>
            <a:r>
              <a:rPr lang="en-US" sz="1200" b="1"/>
              <a:t>                                    </a:t>
            </a:r>
            <a:r>
              <a:rPr lang="en-US" sz="1600" b="1" u="sng"/>
              <a:t>Application System Partner</a:t>
            </a:r>
            <a:endParaRPr/>
          </a:p>
          <a:p>
            <a:pPr marL="14288" lvl="0" indent="-14288" algn="l" rtl="0">
              <a:lnSpc>
                <a:spcPct val="90000"/>
              </a:lnSpc>
              <a:spcBef>
                <a:spcPts val="750"/>
              </a:spcBef>
              <a:spcAft>
                <a:spcPts val="0"/>
              </a:spcAft>
              <a:buSzPts val="1500"/>
              <a:buChar char="•"/>
            </a:pPr>
            <a:r>
              <a:rPr lang="en-US" sz="1700"/>
              <a:t>DeLilah Collins, Director of Grants Program Administration (</a:t>
            </a:r>
            <a:r>
              <a:rPr lang="en-US" sz="1700" u="sng">
                <a:solidFill>
                  <a:schemeClr val="hlink"/>
                </a:solidFill>
                <a:hlinkClick r:id="rId10"/>
              </a:rPr>
              <a:t>collins_d@cde.state.co.us</a:t>
            </a:r>
            <a:r>
              <a:rPr lang="en-US" sz="1700"/>
              <a:t>) </a:t>
            </a:r>
            <a:endParaRPr/>
          </a:p>
          <a:p>
            <a:pPr marL="471488" lvl="1" indent="-33337" algn="l" rtl="0">
              <a:lnSpc>
                <a:spcPct val="90000"/>
              </a:lnSpc>
              <a:spcBef>
                <a:spcPts val="375"/>
              </a:spcBef>
              <a:spcAft>
                <a:spcPts val="0"/>
              </a:spcAft>
              <a:buSzPts val="1500"/>
              <a:buNone/>
            </a:pP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146" name="Google Shape;146;p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147" name="Google Shape;147;p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1"/>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2"/>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3"/>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4"/>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5"/>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6"/>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7"/>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Laurie Feedle, ESSER Fiscal Monitoring (</a:t>
            </a:r>
            <a:r>
              <a:rPr lang="en-US" sz="1200" b="0" i="0" u="sng" strike="noStrike" cap="none">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feedle_l</a:t>
            </a:r>
            <a:r>
              <a:rPr lang="en-US" sz="1200" b="0" i="0" u="sng" strike="noStrike" cap="none">
                <a:solidFill>
                  <a:schemeClr val="hlink"/>
                </a:solidFill>
                <a:latin typeface="Calibri"/>
                <a:ea typeface="Calibri"/>
                <a:cs typeface="Calibri"/>
                <a:sym typeface="Calibri"/>
                <a:hlinkClick r:id="rId18"/>
              </a:rPr>
              <a:t>@cde.state.co.us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ddad6bcad_0_0"/>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sz="2600"/>
              <a:t>April Cons App RNM</a:t>
            </a:r>
            <a:endParaRPr sz="2600"/>
          </a:p>
        </p:txBody>
      </p:sp>
      <p:sp>
        <p:nvSpPr>
          <p:cNvPr id="283" name="Google Shape;283;g11ddad6bcad_0_0"/>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457200" lvl="0" indent="-419100" algn="l" rtl="0">
              <a:lnSpc>
                <a:spcPct val="90000"/>
              </a:lnSpc>
              <a:spcBef>
                <a:spcPts val="750"/>
              </a:spcBef>
              <a:spcAft>
                <a:spcPts val="0"/>
              </a:spcAft>
              <a:buSzPts val="3000"/>
              <a:buChar char="•"/>
            </a:pPr>
            <a:r>
              <a:rPr lang="en-US" sz="3000"/>
              <a:t>Save the Date: April 12, 2022</a:t>
            </a:r>
            <a:endParaRPr sz="3000"/>
          </a:p>
          <a:p>
            <a:pPr marL="457200" lvl="0" indent="-419100" algn="l" rtl="0">
              <a:lnSpc>
                <a:spcPct val="90000"/>
              </a:lnSpc>
              <a:spcBef>
                <a:spcPts val="0"/>
              </a:spcBef>
              <a:spcAft>
                <a:spcPts val="0"/>
              </a:spcAft>
              <a:buSzPts val="3000"/>
              <a:buChar char="•"/>
            </a:pPr>
            <a:r>
              <a:rPr lang="en-US" sz="3000"/>
              <a:t>Time: 12:00 to 1:30 pm</a:t>
            </a:r>
            <a:endParaRPr sz="3000"/>
          </a:p>
          <a:p>
            <a:pPr marL="457200" lvl="0" indent="-419100" algn="l" rtl="0">
              <a:lnSpc>
                <a:spcPct val="90000"/>
              </a:lnSpc>
              <a:spcBef>
                <a:spcPts val="0"/>
              </a:spcBef>
              <a:spcAft>
                <a:spcPts val="0"/>
              </a:spcAft>
              <a:buSzPts val="3000"/>
              <a:buChar char="•"/>
            </a:pPr>
            <a:r>
              <a:rPr lang="en-US" sz="3000"/>
              <a:t>Registration </a:t>
            </a:r>
            <a:r>
              <a:rPr lang="en-US" sz="3000" u="sng">
                <a:solidFill>
                  <a:schemeClr val="hlink"/>
                </a:solidFill>
                <a:hlinkClick r:id="rId3"/>
              </a:rPr>
              <a:t>Here</a:t>
            </a:r>
            <a:endParaRPr sz="3000"/>
          </a:p>
          <a:p>
            <a:pPr marL="0" lvl="0" indent="0" algn="ctr" rtl="0">
              <a:lnSpc>
                <a:spcPct val="90000"/>
              </a:lnSpc>
              <a:spcBef>
                <a:spcPts val="0"/>
              </a:spcBef>
              <a:spcAft>
                <a:spcPts val="0"/>
              </a:spcAft>
              <a:buNone/>
            </a:pPr>
            <a:endParaRPr sz="2100"/>
          </a:p>
          <a:p>
            <a:pPr marL="0" lvl="0" indent="0" algn="ctr" rtl="0">
              <a:lnSpc>
                <a:spcPct val="90000"/>
              </a:lnSpc>
              <a:spcBef>
                <a:spcPts val="0"/>
              </a:spcBef>
              <a:spcAft>
                <a:spcPts val="0"/>
              </a:spcAft>
              <a:buNone/>
            </a:pPr>
            <a:r>
              <a:rPr lang="en-US" sz="2100"/>
              <a:t>Training will provide an overview of the application and highlight changes from the previous year's application. At the end of the training, regional contacts will be available in breakout rooms to answer questions regarding the application and/or Title programs. Additional resources will be emailed prior to the training.</a:t>
            </a:r>
            <a:endParaRPr sz="2100"/>
          </a:p>
          <a:p>
            <a:pPr marL="0" lvl="0" indent="0" algn="ctr" rtl="0">
              <a:lnSpc>
                <a:spcPct val="90000"/>
              </a:lnSpc>
              <a:spcBef>
                <a:spcPts val="0"/>
              </a:spcBef>
              <a:spcAft>
                <a:spcPts val="0"/>
              </a:spcAft>
              <a:buNone/>
            </a:pPr>
            <a:endParaRPr sz="2100"/>
          </a:p>
          <a:p>
            <a:pPr marL="457200" lvl="0" indent="-361950" algn="l" rtl="0">
              <a:lnSpc>
                <a:spcPct val="90000"/>
              </a:lnSpc>
              <a:spcBef>
                <a:spcPts val="750"/>
              </a:spcBef>
              <a:spcAft>
                <a:spcPts val="0"/>
              </a:spcAft>
              <a:buSzPts val="2100"/>
              <a:buChar char="•"/>
            </a:pPr>
            <a:r>
              <a:rPr lang="en-US" sz="2100"/>
              <a:t>We are planning to offer In-Person regional work sessions after the training. Please fill out </a:t>
            </a: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the </a:t>
            </a:r>
            <a:r>
              <a:rPr lang="en-US" sz="2100"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survey</a:t>
            </a: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2100"/>
              <a:t>letting us know if you would attend if these were offered in your area. </a:t>
            </a:r>
            <a:endParaRPr sz="2100"/>
          </a:p>
          <a:p>
            <a:pPr marL="457200" lvl="0" indent="-361950" algn="l" rtl="0">
              <a:lnSpc>
                <a:spcPct val="90000"/>
              </a:lnSpc>
              <a:spcBef>
                <a:spcPts val="750"/>
              </a:spcBef>
              <a:spcAft>
                <a:spcPts val="0"/>
              </a:spcAft>
              <a:buSzPts val="2100"/>
              <a:buChar char="•"/>
            </a:pPr>
            <a:r>
              <a:rPr lang="en-US" sz="2100"/>
              <a:t>If you are willing to host an in-person work training session, please indicate this in your survey</a:t>
            </a:r>
            <a:endParaRPr sz="2100"/>
          </a:p>
        </p:txBody>
      </p:sp>
      <p:sp>
        <p:nvSpPr>
          <p:cNvPr id="284" name="Google Shape;284;g11ddad6bcad_0_0"/>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Upcoming Meetings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Any Requests for Upcoming Topics or Questions! </a:t>
            </a:r>
            <a:endParaRPr/>
          </a:p>
        </p:txBody>
      </p:sp>
      <p:sp>
        <p:nvSpPr>
          <p:cNvPr id="295" name="Google Shape;295;p14"/>
          <p:cNvSpPr txBox="1">
            <a:spLocks noGrp="1"/>
          </p:cNvSpPr>
          <p:nvPr>
            <p:ph type="body" idx="1"/>
          </p:nvPr>
        </p:nvSpPr>
        <p:spPr>
          <a:xfrm>
            <a:off x="838200" y="1463050"/>
            <a:ext cx="64158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Clr>
                <a:schemeClr val="dk1"/>
              </a:buClr>
              <a:buSzPts val="2400"/>
              <a:buNone/>
            </a:pPr>
            <a:r>
              <a:rPr lang="en-US" sz="2400"/>
              <a:t>Upcoming Office Hours</a:t>
            </a:r>
            <a:endParaRPr/>
          </a:p>
          <a:p>
            <a:pPr marL="495300" lvl="0" indent="-285750" algn="l" rtl="0">
              <a:lnSpc>
                <a:spcPct val="90000"/>
              </a:lnSpc>
              <a:spcBef>
                <a:spcPts val="750"/>
              </a:spcBef>
              <a:spcAft>
                <a:spcPts val="0"/>
              </a:spcAft>
              <a:buSzPts val="2400"/>
              <a:buChar char="•"/>
            </a:pPr>
            <a:r>
              <a:rPr lang="en-US" sz="2400"/>
              <a:t>April 14</a:t>
            </a:r>
            <a:r>
              <a:rPr lang="en-US" sz="2400" baseline="30000"/>
              <a:t>th</a:t>
            </a:r>
            <a:endParaRPr sz="2400"/>
          </a:p>
          <a:p>
            <a:pPr marL="495300" lvl="0" indent="-285750" algn="l" rtl="0">
              <a:lnSpc>
                <a:spcPct val="90000"/>
              </a:lnSpc>
              <a:spcBef>
                <a:spcPts val="750"/>
              </a:spcBef>
              <a:spcAft>
                <a:spcPts val="0"/>
              </a:spcAft>
              <a:buSzPts val="2400"/>
              <a:buChar char="•"/>
            </a:pPr>
            <a:r>
              <a:rPr lang="en-US" sz="2400"/>
              <a:t>April 28</a:t>
            </a:r>
            <a:r>
              <a:rPr lang="en-US" sz="2400" baseline="30000"/>
              <a:t>th</a:t>
            </a:r>
            <a:r>
              <a:rPr lang="en-US" sz="2400"/>
              <a:t> </a:t>
            </a:r>
            <a:endParaRPr/>
          </a:p>
          <a:p>
            <a:pPr marL="342900" lvl="0" indent="-133350" algn="l" rtl="0">
              <a:lnSpc>
                <a:spcPct val="90000"/>
              </a:lnSpc>
              <a:spcBef>
                <a:spcPts val="750"/>
              </a:spcBef>
              <a:spcAft>
                <a:spcPts val="0"/>
              </a:spcAft>
              <a:buSzPts val="2400"/>
              <a:buNone/>
            </a:pPr>
            <a:endParaRPr sz="2400"/>
          </a:p>
        </p:txBody>
      </p:sp>
      <p:sp>
        <p:nvSpPr>
          <p:cNvPr id="296" name="Google Shape;296;p1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pic>
        <p:nvPicPr>
          <p:cNvPr id="297" name="Google Shape;297;p14" descr="Text, whiteboard&#10;&#10;Description automatically generated"/>
          <p:cNvPicPr preferRelativeResize="0"/>
          <p:nvPr/>
        </p:nvPicPr>
        <p:blipFill rotWithShape="1">
          <a:blip r:embed="rId3">
            <a:alphaModFix/>
          </a:blip>
          <a:srcRect/>
          <a:stretch/>
        </p:blipFill>
        <p:spPr>
          <a:xfrm>
            <a:off x="7859088" y="2618481"/>
            <a:ext cx="3494703" cy="232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303" name="Google Shape;303;p30">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04" name="Google Shape;304;p30" descr=" CDE team introductions and contact information."/>
          <p:cNvSpPr/>
          <p:nvPr/>
        </p:nvSpPr>
        <p:spPr>
          <a:xfrm>
            <a:off x="286993" y="1206182"/>
            <a:ext cx="11612879" cy="5566753"/>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7843"/>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5" name="Google Shape;305;p30">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06" name="Google Shape;306;p30"/>
          <p:cNvSpPr txBox="1">
            <a:spLocks noGrp="1"/>
          </p:cNvSpPr>
          <p:nvPr>
            <p:ph type="body" idx="1"/>
          </p:nvPr>
        </p:nvSpPr>
        <p:spPr>
          <a:xfrm>
            <a:off x="1908525" y="1430777"/>
            <a:ext cx="5803200" cy="5052111"/>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4"/>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 Evita Byrd</a:t>
            </a:r>
            <a:endParaRPr sz="1000"/>
          </a:p>
          <a:p>
            <a:pPr marL="471488" lvl="1" indent="-128587" algn="l" rtl="0">
              <a:lnSpc>
                <a:spcPct val="90000"/>
              </a:lnSpc>
              <a:spcBef>
                <a:spcPts val="375"/>
              </a:spcBef>
              <a:spcAft>
                <a:spcPts val="0"/>
              </a:spcAft>
              <a:buSzPts val="1500"/>
              <a:buChar char="•"/>
            </a:pPr>
            <a:r>
              <a:rPr lang="en-US" sz="1300"/>
              <a:t>Title II: Niko Kaloudis, Karen Bixler</a:t>
            </a:r>
            <a:endParaRPr sz="1000"/>
          </a:p>
          <a:p>
            <a:pPr marL="471488" lvl="1" indent="-128587" algn="l" rtl="0">
              <a:lnSpc>
                <a:spcPct val="90000"/>
              </a:lnSpc>
              <a:spcBef>
                <a:spcPts val="375"/>
              </a:spcBef>
              <a:spcAft>
                <a:spcPts val="0"/>
              </a:spcAft>
              <a:buSzPts val="1500"/>
              <a:buChar char="•"/>
            </a:pPr>
            <a:r>
              <a:rPr lang="en-US" sz="1300"/>
              <a:t>Title III: Kathryn Wisner, Rachel Temple</a:t>
            </a:r>
            <a:endParaRPr/>
          </a:p>
          <a:p>
            <a:pPr marL="471488" lvl="1" indent="-128587" algn="l" rtl="0">
              <a:lnSpc>
                <a:spcPct val="90000"/>
              </a:lnSpc>
              <a:spcBef>
                <a:spcPts val="375"/>
              </a:spcBef>
              <a:spcAft>
                <a:spcPts val="0"/>
              </a:spcAft>
              <a:buSzPts val="1500"/>
              <a:buChar char="•"/>
            </a:pPr>
            <a:r>
              <a:rPr lang="en-US" sz="1300"/>
              <a:t>Title IV: Tammy Giessinger</a:t>
            </a:r>
            <a:endParaRPr/>
          </a:p>
          <a:p>
            <a:pPr marL="471488" lvl="1" indent="-128587" algn="l" rtl="0">
              <a:lnSpc>
                <a:spcPct val="90000"/>
              </a:lnSpc>
              <a:spcBef>
                <a:spcPts val="375"/>
              </a:spcBef>
              <a:spcAft>
                <a:spcPts val="0"/>
              </a:spcAft>
              <a:buSzPts val="1500"/>
              <a:buChar char="•"/>
            </a:pPr>
            <a:r>
              <a:rPr lang="en-US" sz="1300"/>
              <a:t>Title V: TBD</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5"/>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6"/>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7"/>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8"/>
              </a:rPr>
              <a:t>owens_m@cde.state.co.us</a:t>
            </a:r>
            <a:r>
              <a:rPr lang="en-US" sz="1200"/>
              <a:t>) </a:t>
            </a:r>
            <a:endParaRPr/>
          </a:p>
          <a:p>
            <a:pPr marL="471488" lvl="1" indent="-128587" algn="l" rtl="0">
              <a:lnSpc>
                <a:spcPct val="90000"/>
              </a:lnSpc>
              <a:spcBef>
                <a:spcPts val="375"/>
              </a:spcBef>
              <a:spcAft>
                <a:spcPts val="0"/>
              </a:spcAft>
              <a:buSzPts val="1500"/>
              <a:buChar char="•"/>
            </a:pPr>
            <a:r>
              <a:rPr lang="en-US" sz="1200"/>
              <a:t>Kim Boylan, ESSER Monitoring Specialist (</a:t>
            </a:r>
            <a:r>
              <a:rPr lang="en-US" sz="1200" u="sng">
                <a:solidFill>
                  <a:schemeClr val="hlink"/>
                </a:solidFill>
                <a:hlinkClick r:id="rId9"/>
              </a:rPr>
              <a:t>Boylan_k@cde.state.co.us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342901" lvl="1" indent="0" algn="l" rtl="0">
              <a:lnSpc>
                <a:spcPct val="90000"/>
              </a:lnSpc>
              <a:spcBef>
                <a:spcPts val="375"/>
              </a:spcBef>
              <a:spcAft>
                <a:spcPts val="0"/>
              </a:spcAft>
              <a:buSzPts val="1500"/>
              <a:buNone/>
            </a:pPr>
            <a:r>
              <a:rPr lang="en-US" sz="1200" b="1"/>
              <a:t>                                    </a:t>
            </a:r>
            <a:r>
              <a:rPr lang="en-US" sz="1600" b="1" u="sng"/>
              <a:t>Application System Partner</a:t>
            </a:r>
            <a:endParaRPr/>
          </a:p>
          <a:p>
            <a:pPr marL="14288" lvl="0" indent="-14288" algn="l" rtl="0">
              <a:lnSpc>
                <a:spcPct val="90000"/>
              </a:lnSpc>
              <a:spcBef>
                <a:spcPts val="750"/>
              </a:spcBef>
              <a:spcAft>
                <a:spcPts val="0"/>
              </a:spcAft>
              <a:buSzPts val="1500"/>
              <a:buChar char="•"/>
            </a:pPr>
            <a:r>
              <a:rPr lang="en-US" sz="1700"/>
              <a:t>DeLilah Collins, Director of Grants Program Administration (</a:t>
            </a:r>
            <a:r>
              <a:rPr lang="en-US" sz="1700" u="sng">
                <a:solidFill>
                  <a:schemeClr val="hlink"/>
                </a:solidFill>
                <a:hlinkClick r:id="rId10"/>
              </a:rPr>
              <a:t>collins_d@cde.state.co.us</a:t>
            </a:r>
            <a:r>
              <a:rPr lang="en-US" sz="1700"/>
              <a:t>) </a:t>
            </a:r>
            <a:endParaRPr/>
          </a:p>
          <a:p>
            <a:pPr marL="471488" lvl="1" indent="-33337" algn="l" rtl="0">
              <a:lnSpc>
                <a:spcPct val="90000"/>
              </a:lnSpc>
              <a:spcBef>
                <a:spcPts val="375"/>
              </a:spcBef>
              <a:spcAft>
                <a:spcPts val="0"/>
              </a:spcAft>
              <a:buSzPts val="1500"/>
              <a:buNone/>
            </a:pP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307" name="Google Shape;307;p30"/>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08" name="Google Shape;308;p30"/>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1"/>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2"/>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3"/>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4"/>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5"/>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6"/>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7"/>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Laurie Feedle, ESSER Fiscal Monitoring (</a:t>
            </a:r>
            <a:r>
              <a:rPr lang="en-US" sz="1200" b="0" i="0" u="sng" strike="noStrike" cap="none">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feedle_l</a:t>
            </a:r>
            <a:r>
              <a:rPr lang="en-US" sz="1200" b="0" i="0" u="sng" strike="noStrike" cap="none">
                <a:solidFill>
                  <a:schemeClr val="hlink"/>
                </a:solidFill>
                <a:latin typeface="Calibri"/>
                <a:ea typeface="Calibri"/>
                <a:cs typeface="Calibri"/>
                <a:sym typeface="Calibri"/>
                <a:hlinkClick r:id="rId18"/>
              </a:rPr>
              <a:t>@cde.state.co.us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54" name="Google Shape;154;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a:t>Topics</a:t>
            </a:r>
            <a:endParaRPr/>
          </a:p>
          <a:p>
            <a:pPr marL="495300" lvl="0" indent="-285750" algn="l" rtl="0">
              <a:lnSpc>
                <a:spcPct val="90000"/>
              </a:lnSpc>
              <a:spcBef>
                <a:spcPts val="750"/>
              </a:spcBef>
              <a:spcAft>
                <a:spcPts val="0"/>
              </a:spcAft>
              <a:buSzPts val="2400"/>
              <a:buChar char="•"/>
            </a:pPr>
            <a:r>
              <a:rPr lang="en-US"/>
              <a:t>Updates and Reminders</a:t>
            </a:r>
            <a:endParaRPr/>
          </a:p>
          <a:p>
            <a:pPr marL="952500" lvl="1" indent="-285750" algn="l" rtl="0">
              <a:lnSpc>
                <a:spcPct val="90000"/>
              </a:lnSpc>
              <a:spcBef>
                <a:spcPts val="750"/>
              </a:spcBef>
              <a:spcAft>
                <a:spcPts val="0"/>
              </a:spcAft>
              <a:buSzPts val="2400"/>
              <a:buChar char="•"/>
            </a:pPr>
            <a:r>
              <a:rPr lang="en-US"/>
              <a:t>ESSER Review Teams moving forward</a:t>
            </a:r>
            <a:endParaRPr/>
          </a:p>
          <a:p>
            <a:pPr marL="952500" lvl="1" indent="-285750" algn="l" rtl="0">
              <a:lnSpc>
                <a:spcPct val="90000"/>
              </a:lnSpc>
              <a:spcBef>
                <a:spcPts val="750"/>
              </a:spcBef>
              <a:spcAft>
                <a:spcPts val="0"/>
              </a:spcAft>
              <a:buSzPts val="2400"/>
              <a:buChar char="•"/>
            </a:pPr>
            <a:r>
              <a:rPr lang="en-US"/>
              <a:t>Supplemental Funds Application Clarifications </a:t>
            </a:r>
            <a:endParaRPr/>
          </a:p>
          <a:p>
            <a:pPr marL="495300" lvl="0" indent="-285750" algn="l" rtl="0">
              <a:lnSpc>
                <a:spcPct val="90000"/>
              </a:lnSpc>
              <a:spcBef>
                <a:spcPts val="750"/>
              </a:spcBef>
              <a:spcAft>
                <a:spcPts val="0"/>
              </a:spcAft>
              <a:buSzPts val="2400"/>
              <a:buChar char="•"/>
            </a:pPr>
            <a:r>
              <a:rPr lang="en-US"/>
              <a:t>ESSER Data Collections</a:t>
            </a:r>
            <a:endParaRPr/>
          </a:p>
          <a:p>
            <a:pPr marL="495300" lvl="0" indent="-285750" algn="l" rtl="0">
              <a:lnSpc>
                <a:spcPct val="90000"/>
              </a:lnSpc>
              <a:spcBef>
                <a:spcPts val="750"/>
              </a:spcBef>
              <a:spcAft>
                <a:spcPts val="0"/>
              </a:spcAft>
              <a:buSzPts val="2400"/>
              <a:buChar char="•"/>
            </a:pPr>
            <a:r>
              <a:rPr lang="en-US"/>
              <a:t>Department of Labor Training on Davis-Bacon Act</a:t>
            </a:r>
            <a:endParaRPr/>
          </a:p>
          <a:p>
            <a:pPr marL="495300" lvl="0" indent="-285750" algn="l" rtl="0">
              <a:lnSpc>
                <a:spcPct val="90000"/>
              </a:lnSpc>
              <a:spcBef>
                <a:spcPts val="750"/>
              </a:spcBef>
              <a:spcAft>
                <a:spcPts val="0"/>
              </a:spcAft>
              <a:buSzPts val="2400"/>
              <a:buChar char="•"/>
            </a:pPr>
            <a:r>
              <a:rPr lang="en-US"/>
              <a:t>Cons App Updates </a:t>
            </a:r>
            <a:endParaRPr/>
          </a:p>
          <a:p>
            <a:pPr marL="495300" lvl="0" indent="-133350" algn="l" rtl="0">
              <a:lnSpc>
                <a:spcPct val="90000"/>
              </a:lnSpc>
              <a:spcBef>
                <a:spcPts val="750"/>
              </a:spcBef>
              <a:spcAft>
                <a:spcPts val="0"/>
              </a:spcAft>
              <a:buSzPts val="2400"/>
              <a:buNone/>
            </a:pPr>
            <a:endParaRPr/>
          </a:p>
          <a:p>
            <a:pPr marL="495300" lvl="0" indent="-133350" algn="l" rtl="0">
              <a:lnSpc>
                <a:spcPct val="90000"/>
              </a:lnSpc>
              <a:spcBef>
                <a:spcPts val="750"/>
              </a:spcBef>
              <a:spcAft>
                <a:spcPts val="0"/>
              </a:spcAft>
              <a:buSzPts val="2400"/>
              <a:buNone/>
            </a:pPr>
            <a:endParaRPr/>
          </a:p>
          <a:p>
            <a:pPr marL="495300" lvl="0" indent="-133350" algn="l" rtl="0">
              <a:lnSpc>
                <a:spcPct val="90000"/>
              </a:lnSpc>
              <a:spcBef>
                <a:spcPts val="750"/>
              </a:spcBef>
              <a:spcAft>
                <a:spcPts val="0"/>
              </a:spcAft>
              <a:buSzPts val="2400"/>
              <a:buNone/>
            </a:pPr>
            <a:endParaRPr/>
          </a:p>
        </p:txBody>
      </p:sp>
      <p:sp>
        <p:nvSpPr>
          <p:cNvPr id="155" name="Google Shape;155;p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First and Foremost! </a:t>
            </a:r>
            <a:endParaRPr/>
          </a:p>
        </p:txBody>
      </p:sp>
      <p:sp>
        <p:nvSpPr>
          <p:cNvPr id="161" name="Google Shape;161;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750"/>
              </a:spcBef>
              <a:spcAft>
                <a:spcPts val="0"/>
              </a:spcAft>
              <a:buClr>
                <a:schemeClr val="dk1"/>
              </a:buClr>
              <a:buSzPts val="2400"/>
              <a:buChar char="•"/>
            </a:pPr>
            <a:r>
              <a:rPr lang="en-US"/>
              <a:t>The ARP ESSER III direct allocation funds have been fully awarded to all LEAs by the deadline! </a:t>
            </a:r>
            <a:endParaRPr/>
          </a:p>
          <a:p>
            <a:pPr marL="457200" lvl="0" indent="-381000" algn="l" rtl="0">
              <a:lnSpc>
                <a:spcPct val="90000"/>
              </a:lnSpc>
              <a:spcBef>
                <a:spcPts val="750"/>
              </a:spcBef>
              <a:spcAft>
                <a:spcPts val="0"/>
              </a:spcAft>
              <a:buClr>
                <a:schemeClr val="dk1"/>
              </a:buClr>
              <a:buSzPts val="2400"/>
              <a:buChar char="•"/>
            </a:pPr>
            <a:r>
              <a:rPr lang="en-US"/>
              <a:t>Thank you to all of the LEA personnel who helped meet this deadline! </a:t>
            </a:r>
            <a:endParaRPr/>
          </a:p>
          <a:p>
            <a:pPr marL="457200" lvl="0" indent="-381000" algn="l" rtl="0">
              <a:lnSpc>
                <a:spcPct val="90000"/>
              </a:lnSpc>
              <a:spcBef>
                <a:spcPts val="750"/>
              </a:spcBef>
              <a:spcAft>
                <a:spcPts val="0"/>
              </a:spcAft>
              <a:buClr>
                <a:schemeClr val="dk1"/>
              </a:buClr>
              <a:buSzPts val="2400"/>
              <a:buChar char="•"/>
            </a:pPr>
            <a:r>
              <a:rPr lang="en-US"/>
              <a:t>Shout out to our ESSER Review Teams for their expedited reviews and feedback! </a:t>
            </a:r>
            <a:endParaRPr/>
          </a:p>
        </p:txBody>
      </p:sp>
      <p:sp>
        <p:nvSpPr>
          <p:cNvPr id="162" name="Google Shape;162;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pic>
        <p:nvPicPr>
          <p:cNvPr id="163" name="Google Shape;163;p5" descr="Text&#10;&#10;Description automatically generated"/>
          <p:cNvPicPr preferRelativeResize="0"/>
          <p:nvPr/>
        </p:nvPicPr>
        <p:blipFill rotWithShape="1">
          <a:blip r:embed="rId3">
            <a:alphaModFix/>
          </a:blip>
          <a:srcRect/>
          <a:stretch/>
        </p:blipFill>
        <p:spPr>
          <a:xfrm>
            <a:off x="1632408" y="2796617"/>
            <a:ext cx="8927184" cy="27897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Reminders, and Clarifications</a:t>
            </a:r>
            <a:endParaRPr/>
          </a:p>
        </p:txBody>
      </p:sp>
      <p:sp>
        <p:nvSpPr>
          <p:cNvPr id="169" name="Google Shape;169;p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Transition of Work to ESSER Teams</a:t>
            </a:r>
            <a:endParaRPr/>
          </a:p>
        </p:txBody>
      </p:sp>
      <p:sp>
        <p:nvSpPr>
          <p:cNvPr id="175" name="Google Shape;175;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750"/>
              </a:spcBef>
              <a:spcAft>
                <a:spcPts val="0"/>
              </a:spcAft>
              <a:buClr>
                <a:schemeClr val="dk1"/>
              </a:buClr>
              <a:buSzPts val="2400"/>
              <a:buChar char="•"/>
            </a:pPr>
            <a:r>
              <a:rPr lang="en-US"/>
              <a:t>All Hands-on-Deck approach for ESSER application reviews! </a:t>
            </a:r>
            <a:endParaRPr/>
          </a:p>
          <a:p>
            <a:pPr marL="457200" lvl="0" indent="-381000" algn="l" rtl="0">
              <a:lnSpc>
                <a:spcPct val="90000"/>
              </a:lnSpc>
              <a:spcBef>
                <a:spcPts val="750"/>
              </a:spcBef>
              <a:spcAft>
                <a:spcPts val="0"/>
              </a:spcAft>
              <a:buClr>
                <a:schemeClr val="dk1"/>
              </a:buClr>
              <a:buSzPts val="2400"/>
              <a:buChar char="•"/>
            </a:pPr>
            <a:r>
              <a:rPr lang="en-US"/>
              <a:t>As of April 1, transitioning to only ESSER Team members reviewing PAR requests. </a:t>
            </a:r>
            <a:endParaRPr/>
          </a:p>
          <a:p>
            <a:pPr marL="914400" lvl="1" indent="-355600" algn="l" rtl="0">
              <a:lnSpc>
                <a:spcPct val="90000"/>
              </a:lnSpc>
              <a:spcBef>
                <a:spcPts val="375"/>
              </a:spcBef>
              <a:spcAft>
                <a:spcPts val="0"/>
              </a:spcAft>
              <a:buSzPts val="2000"/>
              <a:buChar char="•"/>
            </a:pPr>
            <a:r>
              <a:rPr lang="en-US"/>
              <a:t>Districts have been assigned to ESSER Team Members to provide TA and support for any PAR requests and monitoring. </a:t>
            </a:r>
            <a:endParaRPr/>
          </a:p>
          <a:p>
            <a:pPr marL="914400" lvl="1" indent="-355600" algn="l" rtl="0">
              <a:lnSpc>
                <a:spcPct val="90000"/>
              </a:lnSpc>
              <a:spcBef>
                <a:spcPts val="375"/>
              </a:spcBef>
              <a:spcAft>
                <a:spcPts val="0"/>
              </a:spcAft>
              <a:buSzPts val="2000"/>
              <a:buChar char="•"/>
            </a:pPr>
            <a:r>
              <a:rPr lang="en-US"/>
              <a:t>List of assignments on the website </a:t>
            </a:r>
            <a:r>
              <a:rPr lang="en-US" b="1" i="1">
                <a:solidFill>
                  <a:srgbClr val="FF0000"/>
                </a:solidFill>
              </a:rPr>
              <a:t>Coming Soon!</a:t>
            </a:r>
            <a:endParaRPr b="1" i="1">
              <a:solidFill>
                <a:srgbClr val="FF0000"/>
              </a:solidFill>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3"/>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4"/>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5"/>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6"/>
              </a:rPr>
              <a:t>owens_m@cde.state.co.us</a:t>
            </a:r>
            <a:r>
              <a:rPr lang="en-US" sz="1200"/>
              <a:t>) </a:t>
            </a:r>
            <a:endParaRPr/>
          </a:p>
          <a:p>
            <a:pPr marL="471488" lvl="1" indent="-128587" algn="l" rtl="0">
              <a:lnSpc>
                <a:spcPct val="90000"/>
              </a:lnSpc>
              <a:spcBef>
                <a:spcPts val="375"/>
              </a:spcBef>
              <a:spcAft>
                <a:spcPts val="0"/>
              </a:spcAft>
              <a:buSzPts val="1500"/>
              <a:buChar char="•"/>
            </a:pPr>
            <a:r>
              <a:rPr lang="en-US" sz="1200"/>
              <a:t>As of April 1, Kim Boylan, ESSER Monitoring Specialist (</a:t>
            </a:r>
            <a:r>
              <a:rPr lang="en-US" sz="1200" u="sng">
                <a:solidFill>
                  <a:schemeClr val="hlink"/>
                </a:solidFill>
                <a:hlinkClick r:id="rId7"/>
              </a:rPr>
              <a:t>Boylan_k@cde.state.co.us</a:t>
            </a:r>
            <a:r>
              <a:rPr lang="en-US" sz="1200"/>
              <a:t>) </a:t>
            </a:r>
            <a:endParaRPr/>
          </a:p>
          <a:p>
            <a:pPr marL="914400" lvl="1" indent="-228600" algn="l" rtl="0">
              <a:lnSpc>
                <a:spcPct val="90000"/>
              </a:lnSpc>
              <a:spcBef>
                <a:spcPts val="375"/>
              </a:spcBef>
              <a:spcAft>
                <a:spcPts val="0"/>
              </a:spcAft>
              <a:buSzPts val="2000"/>
              <a:buNone/>
            </a:pPr>
            <a:endParaRPr/>
          </a:p>
          <a:p>
            <a:pPr marL="558800" lvl="1" indent="0" algn="l" rtl="0">
              <a:lnSpc>
                <a:spcPct val="90000"/>
              </a:lnSpc>
              <a:spcBef>
                <a:spcPts val="375"/>
              </a:spcBef>
              <a:spcAft>
                <a:spcPts val="0"/>
              </a:spcAft>
              <a:buSzPts val="2000"/>
              <a:buNone/>
            </a:pPr>
            <a:endParaRPr/>
          </a:p>
        </p:txBody>
      </p:sp>
      <p:sp>
        <p:nvSpPr>
          <p:cNvPr id="176" name="Google Shape;176;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Clarification on Supplemental ESSER III Applications! </a:t>
            </a:r>
            <a:endParaRPr/>
          </a:p>
        </p:txBody>
      </p:sp>
      <p:sp>
        <p:nvSpPr>
          <p:cNvPr id="182" name="Google Shape;182;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750"/>
              </a:spcBef>
              <a:spcAft>
                <a:spcPts val="0"/>
              </a:spcAft>
              <a:buClr>
                <a:schemeClr val="dk1"/>
              </a:buClr>
              <a:buSzPts val="2400"/>
              <a:buChar char="•"/>
            </a:pPr>
            <a:r>
              <a:rPr lang="en-US"/>
              <a:t>During our haste to get all of the ESSER III direct allocation applications to final, I inadvertently said that Supplement Fund awardees have until September 30, 2022! But that application is due on September 2, 2022. </a:t>
            </a:r>
            <a:endParaRPr/>
          </a:p>
          <a:p>
            <a:pPr marL="457200" lvl="0" indent="-228600" algn="l" rtl="0">
              <a:lnSpc>
                <a:spcPct val="90000"/>
              </a:lnSpc>
              <a:spcBef>
                <a:spcPts val="750"/>
              </a:spcBef>
              <a:spcAft>
                <a:spcPts val="0"/>
              </a:spcAft>
              <a:buClr>
                <a:schemeClr val="dk1"/>
              </a:buClr>
              <a:buSzPts val="2400"/>
              <a:buNone/>
            </a:pPr>
            <a:endParaRPr/>
          </a:p>
        </p:txBody>
      </p:sp>
      <p:sp>
        <p:nvSpPr>
          <p:cNvPr id="183" name="Google Shape;183;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pic>
        <p:nvPicPr>
          <p:cNvPr id="184" name="Google Shape;184;p8" descr="A person holding a sign&#10;&#10;Description automatically generated"/>
          <p:cNvPicPr preferRelativeResize="0"/>
          <p:nvPr/>
        </p:nvPicPr>
        <p:blipFill rotWithShape="1">
          <a:blip r:embed="rId3">
            <a:alphaModFix/>
          </a:blip>
          <a:srcRect/>
          <a:stretch/>
        </p:blipFill>
        <p:spPr>
          <a:xfrm>
            <a:off x="297428" y="2371557"/>
            <a:ext cx="4153124" cy="3114843"/>
          </a:xfrm>
          <a:prstGeom prst="rect">
            <a:avLst/>
          </a:prstGeom>
          <a:noFill/>
          <a:ln>
            <a:noFill/>
          </a:ln>
        </p:spPr>
      </p:pic>
      <p:sp>
        <p:nvSpPr>
          <p:cNvPr id="185" name="Google Shape;185;p8"/>
          <p:cNvSpPr/>
          <p:nvPr/>
        </p:nvSpPr>
        <p:spPr>
          <a:xfrm>
            <a:off x="4991324" y="2165504"/>
            <a:ext cx="3101418" cy="2356700"/>
          </a:xfrm>
          <a:prstGeom prst="wedgeEllipseCallout">
            <a:avLst>
              <a:gd name="adj1" fmla="val -101978"/>
              <a:gd name="adj2" fmla="val 25725"/>
            </a:avLst>
          </a:prstGeom>
          <a:gradFill>
            <a:gsLst>
              <a:gs pos="0">
                <a:srgbClr val="99B5FF"/>
              </a:gs>
              <a:gs pos="35000">
                <a:srgbClr val="B9CBFF"/>
              </a:gs>
              <a:gs pos="100000">
                <a:srgbClr val="E2E9FF"/>
              </a:gs>
            </a:gsLst>
            <a:lin ang="16200000" scaled="0"/>
          </a:gra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…for any confusion that I caused! </a:t>
            </a:r>
            <a:endParaRPr/>
          </a:p>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Please submit </a:t>
            </a:r>
            <a:r>
              <a:rPr lang="en-US" sz="1800">
                <a:solidFill>
                  <a:schemeClr val="dk1"/>
                </a:solidFill>
              </a:rPr>
              <a:t>FULL </a:t>
            </a:r>
            <a:r>
              <a:rPr lang="en-US" sz="1800" b="0" i="0" u="none" strike="noStrike" cap="none">
                <a:solidFill>
                  <a:schemeClr val="dk1"/>
                </a:solidFill>
                <a:latin typeface="Arial"/>
                <a:ea typeface="Arial"/>
                <a:cs typeface="Arial"/>
                <a:sym typeface="Arial"/>
              </a:rPr>
              <a:t>Supplemental Apps by </a:t>
            </a:r>
            <a:r>
              <a:rPr lang="en-US" sz="1800" b="1" i="1" u="sng" strike="noStrike" cap="none">
                <a:solidFill>
                  <a:srgbClr val="FF0000"/>
                </a:solidFill>
                <a:latin typeface="Arial"/>
                <a:ea typeface="Arial"/>
                <a:cs typeface="Arial"/>
                <a:sym typeface="Arial"/>
              </a:rPr>
              <a:t>September 2, 2022! </a:t>
            </a:r>
            <a:endParaRPr/>
          </a:p>
        </p:txBody>
      </p:sp>
      <p:pic>
        <p:nvPicPr>
          <p:cNvPr id="186" name="Google Shape;186;p8" descr="A group of people holding signs&#10;&#10;Description automatically generated with medium confidence"/>
          <p:cNvPicPr preferRelativeResize="0"/>
          <p:nvPr/>
        </p:nvPicPr>
        <p:blipFill rotWithShape="1">
          <a:blip r:embed="rId4">
            <a:alphaModFix/>
          </a:blip>
          <a:srcRect/>
          <a:stretch/>
        </p:blipFill>
        <p:spPr>
          <a:xfrm>
            <a:off x="4822578" y="4435447"/>
            <a:ext cx="3773324" cy="2356699"/>
          </a:xfrm>
          <a:prstGeom prst="rect">
            <a:avLst/>
          </a:prstGeom>
          <a:noFill/>
          <a:ln>
            <a:noFill/>
          </a:ln>
        </p:spPr>
      </p:pic>
      <p:sp>
        <p:nvSpPr>
          <p:cNvPr id="187" name="Google Shape;187;p8"/>
          <p:cNvSpPr/>
          <p:nvPr/>
        </p:nvSpPr>
        <p:spPr>
          <a:xfrm>
            <a:off x="8508421" y="2483658"/>
            <a:ext cx="3217405" cy="2038546"/>
          </a:xfrm>
          <a:prstGeom prst="cloudCallout">
            <a:avLst>
              <a:gd name="adj1" fmla="val -67493"/>
              <a:gd name="adj2" fmla="val 588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Wait! Is she talking to me? Did we get supplemental funds?</a:t>
            </a:r>
            <a:endParaRPr/>
          </a:p>
        </p:txBody>
      </p:sp>
      <p:sp>
        <p:nvSpPr>
          <p:cNvPr id="188" name="Google Shape;188;p8"/>
          <p:cNvSpPr/>
          <p:nvPr/>
        </p:nvSpPr>
        <p:spPr>
          <a:xfrm>
            <a:off x="8819468" y="4793608"/>
            <a:ext cx="3116768" cy="1038701"/>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sng" strike="noStrike" cap="none">
                <a:solidFill>
                  <a:srgbClr val="3A88DD"/>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Check the CDE website!</a:t>
            </a:r>
            <a:endParaRPr/>
          </a:p>
          <a:p>
            <a:pPr marL="0" marR="0" lvl="0" indent="-88900" algn="ctr" rtl="0">
              <a:lnSpc>
                <a:spcPct val="100000"/>
              </a:lnSpc>
              <a:spcBef>
                <a:spcPts val="0"/>
              </a:spcBef>
              <a:spcAft>
                <a:spcPts val="0"/>
              </a:spcAft>
              <a:buClr>
                <a:srgbClr val="000000"/>
              </a:buClr>
              <a:buSzPts val="1400"/>
              <a:buFont typeface="Arial"/>
              <a:buChar char="•"/>
            </a:pPr>
            <a:r>
              <a:rPr lang="en-US" sz="1400" b="0" i="0" u="sng" strike="noStrike" cap="none">
                <a:solidFill>
                  <a:srgbClr val="3A88DD"/>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ESSER III Supplemental Allocations</a:t>
            </a:r>
            <a:endParaRPr sz="1400" b="0" i="0" u="none" strike="noStrike" cap="none">
              <a:solidFill>
                <a:srgbClr val="333333"/>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1000"/>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III LEA Plans for Supplemental Funds</a:t>
            </a:r>
            <a:endParaRPr/>
          </a:p>
        </p:txBody>
      </p:sp>
      <p:sp>
        <p:nvSpPr>
          <p:cNvPr id="194" name="Google Shape;194;p9"/>
          <p:cNvSpPr txBox="1">
            <a:spLocks noGrp="1"/>
          </p:cNvSpPr>
          <p:nvPr>
            <p:ph type="body" idx="1"/>
          </p:nvPr>
        </p:nvSpPr>
        <p:spPr>
          <a:xfrm>
            <a:off x="838200" y="1463050"/>
            <a:ext cx="4520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None/>
            </a:pPr>
            <a:r>
              <a:rPr lang="en-US" sz="2200"/>
              <a:t>Due May 20 for Supplemental Funds (with separate applications)</a:t>
            </a:r>
            <a:endParaRPr sz="2200"/>
          </a:p>
          <a:p>
            <a:pPr marL="457200" lvl="0" indent="-406400" algn="l" rtl="0">
              <a:lnSpc>
                <a:spcPct val="90000"/>
              </a:lnSpc>
              <a:spcBef>
                <a:spcPts val="750"/>
              </a:spcBef>
              <a:spcAft>
                <a:spcPts val="0"/>
              </a:spcAft>
              <a:buSzPts val="2800"/>
              <a:buChar char="•"/>
            </a:pPr>
            <a:r>
              <a:rPr lang="en-US" sz="2200"/>
              <a:t>Safe In Person Plan</a:t>
            </a:r>
            <a:endParaRPr sz="2200"/>
          </a:p>
          <a:p>
            <a:pPr marL="457200" lvl="0" indent="-406400" algn="l" rtl="0">
              <a:lnSpc>
                <a:spcPct val="90000"/>
              </a:lnSpc>
              <a:spcBef>
                <a:spcPts val="0"/>
              </a:spcBef>
              <a:spcAft>
                <a:spcPts val="0"/>
              </a:spcAft>
              <a:buSzPts val="2800"/>
              <a:buChar char="•"/>
            </a:pPr>
            <a:r>
              <a:rPr lang="en-US" sz="2200"/>
              <a:t>Use of Funds Plan</a:t>
            </a:r>
            <a:endParaRPr/>
          </a:p>
          <a:p>
            <a:pPr marL="0" lvl="0" indent="0" algn="l" rtl="0">
              <a:lnSpc>
                <a:spcPct val="115000"/>
              </a:lnSpc>
              <a:spcBef>
                <a:spcPts val="0"/>
              </a:spcBef>
              <a:spcAft>
                <a:spcPts val="0"/>
              </a:spcAft>
              <a:buNone/>
            </a:pPr>
            <a:endParaRPr/>
          </a:p>
          <a:p>
            <a:pPr marL="0" lvl="0" indent="0" algn="l" rtl="0">
              <a:spcBef>
                <a:spcPts val="750"/>
              </a:spcBef>
              <a:spcAft>
                <a:spcPts val="0"/>
              </a:spcAft>
              <a:buClr>
                <a:schemeClr val="dk1"/>
              </a:buClr>
              <a:buSzPts val="1100"/>
              <a:buFont typeface="Arial"/>
              <a:buNone/>
            </a:pPr>
            <a:r>
              <a:rPr lang="en-US" sz="2200"/>
              <a:t>For LEAs who received additional supplemental funds:</a:t>
            </a:r>
            <a:endParaRPr sz="2200"/>
          </a:p>
          <a:p>
            <a:pPr marL="457200" lvl="0" indent="-406400" algn="l" rtl="0">
              <a:spcBef>
                <a:spcPts val="750"/>
              </a:spcBef>
              <a:spcAft>
                <a:spcPts val="0"/>
              </a:spcAft>
              <a:buSzPts val="2800"/>
              <a:buChar char="•"/>
            </a:pPr>
            <a:r>
              <a:rPr lang="en-US" sz="2200"/>
              <a:t>Use of Funds plan must include how you are using your supplemental funds</a:t>
            </a:r>
            <a:endParaRPr sz="2200"/>
          </a:p>
          <a:p>
            <a:pPr marL="457200" lvl="0" indent="-406400" algn="l" rtl="0">
              <a:spcBef>
                <a:spcPts val="0"/>
              </a:spcBef>
              <a:spcAft>
                <a:spcPts val="0"/>
              </a:spcAft>
              <a:buSzPts val="2800"/>
              <a:buChar char="•"/>
            </a:pPr>
            <a:r>
              <a:rPr lang="en-US" sz="2200"/>
              <a:t>Please submit hyperlinks to your Use of Funds Plan using </a:t>
            </a:r>
            <a:r>
              <a:rPr lang="en-US" sz="2200" u="sng">
                <a:solidFill>
                  <a:schemeClr val="hlink"/>
                </a:solidFill>
                <a:hlinkClick r:id="rId3"/>
              </a:rPr>
              <a:t>this form</a:t>
            </a:r>
            <a:r>
              <a:rPr lang="en-US" sz="2200"/>
              <a:t> by May 20</a:t>
            </a:r>
            <a:endParaRPr sz="2200"/>
          </a:p>
          <a:p>
            <a:pPr marL="0" lvl="0" indent="0" algn="l" rtl="0">
              <a:lnSpc>
                <a:spcPct val="90000"/>
              </a:lnSpc>
              <a:spcBef>
                <a:spcPts val="750"/>
              </a:spcBef>
              <a:spcAft>
                <a:spcPts val="0"/>
              </a:spcAft>
              <a:buNone/>
            </a:pPr>
            <a:endParaRPr/>
          </a:p>
          <a:p>
            <a:pPr marL="0" lvl="0" indent="0" algn="l" rtl="0">
              <a:lnSpc>
                <a:spcPct val="90000"/>
              </a:lnSpc>
              <a:spcBef>
                <a:spcPts val="750"/>
              </a:spcBef>
              <a:spcAft>
                <a:spcPts val="0"/>
              </a:spcAft>
              <a:buNone/>
            </a:pPr>
            <a:endParaRPr/>
          </a:p>
        </p:txBody>
      </p:sp>
      <p:sp>
        <p:nvSpPr>
          <p:cNvPr id="195" name="Google Shape;195;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
        <p:nvSpPr>
          <p:cNvPr id="196" name="Google Shape;196;p9"/>
          <p:cNvSpPr txBox="1">
            <a:spLocks noGrp="1"/>
          </p:cNvSpPr>
          <p:nvPr>
            <p:ph type="body" idx="1"/>
          </p:nvPr>
        </p:nvSpPr>
        <p:spPr>
          <a:xfrm>
            <a:off x="5928350" y="1517450"/>
            <a:ext cx="5465700" cy="4640700"/>
          </a:xfrm>
          <a:prstGeom prst="rect">
            <a:avLst/>
          </a:prstGeom>
          <a:noFill/>
          <a:ln>
            <a:noFill/>
          </a:ln>
        </p:spPr>
        <p:txBody>
          <a:bodyPr spcFirstLastPara="1" wrap="square" lIns="0" tIns="0" rIns="0" bIns="45700" anchor="t" anchorCtr="0">
            <a:noAutofit/>
          </a:bodyPr>
          <a:lstStyle/>
          <a:p>
            <a:pPr marL="0" lvl="0" indent="0" algn="l" rtl="0">
              <a:spcBef>
                <a:spcPts val="750"/>
              </a:spcBef>
              <a:spcAft>
                <a:spcPts val="0"/>
              </a:spcAft>
              <a:buClr>
                <a:schemeClr val="dk1"/>
              </a:buClr>
              <a:buSzPts val="1100"/>
              <a:buFont typeface="Arial"/>
              <a:buNone/>
            </a:pPr>
            <a:r>
              <a:rPr lang="en-US" sz="2200" b="1"/>
              <a:t>Steps to Meet Deadline</a:t>
            </a:r>
            <a:endParaRPr sz="2200" b="1"/>
          </a:p>
          <a:p>
            <a:pPr marL="457200" lvl="0" indent="-349250" algn="l" rtl="0">
              <a:spcBef>
                <a:spcPts val="750"/>
              </a:spcBef>
              <a:spcAft>
                <a:spcPts val="0"/>
              </a:spcAft>
              <a:buSzPts val="1900"/>
              <a:buAutoNum type="arabicPeriod"/>
            </a:pPr>
            <a:r>
              <a:rPr lang="en-US" sz="1900">
                <a:latin typeface="Arial"/>
                <a:ea typeface="Arial"/>
                <a:cs typeface="Arial"/>
                <a:sym typeface="Arial"/>
              </a:rPr>
              <a:t>Log into Application </a:t>
            </a:r>
            <a:endParaRPr sz="1900">
              <a:latin typeface="Arial"/>
              <a:ea typeface="Arial"/>
              <a:cs typeface="Arial"/>
              <a:sym typeface="Arial"/>
            </a:endParaRPr>
          </a:p>
          <a:p>
            <a:pPr marL="457200" lvl="0" indent="-349250" algn="l" rtl="0">
              <a:spcBef>
                <a:spcPts val="0"/>
              </a:spcBef>
              <a:spcAft>
                <a:spcPts val="0"/>
              </a:spcAft>
              <a:buSzPts val="1900"/>
              <a:buAutoNum type="arabicPeriod"/>
            </a:pPr>
            <a:r>
              <a:rPr lang="en-US" sz="1900">
                <a:latin typeface="Arial"/>
                <a:ea typeface="Arial"/>
                <a:cs typeface="Arial"/>
                <a:sym typeface="Arial"/>
              </a:rPr>
              <a:t>Read through and accept the application assurances;</a:t>
            </a:r>
            <a:endParaRPr sz="1900">
              <a:latin typeface="Arial"/>
              <a:ea typeface="Arial"/>
              <a:cs typeface="Arial"/>
              <a:sym typeface="Arial"/>
            </a:endParaRPr>
          </a:p>
          <a:p>
            <a:pPr marL="457200" lvl="0" indent="-349250" algn="l" rtl="0">
              <a:spcBef>
                <a:spcPts val="0"/>
              </a:spcBef>
              <a:spcAft>
                <a:spcPts val="0"/>
              </a:spcAft>
              <a:buSzPts val="1900"/>
              <a:buAutoNum type="arabicPeriod"/>
            </a:pPr>
            <a:r>
              <a:rPr lang="en-US" sz="1900">
                <a:latin typeface="Arial"/>
                <a:ea typeface="Arial"/>
                <a:cs typeface="Arial"/>
                <a:sym typeface="Arial"/>
              </a:rPr>
              <a:t>Submit a hyperlink to your Safe In-Person Plan on the assurance that asks for the link </a:t>
            </a:r>
            <a:endParaRPr sz="1900">
              <a:latin typeface="Arial"/>
              <a:ea typeface="Arial"/>
              <a:cs typeface="Arial"/>
              <a:sym typeface="Arial"/>
            </a:endParaRPr>
          </a:p>
          <a:p>
            <a:pPr marL="457200" lvl="0" indent="-349250" algn="l" rtl="0">
              <a:spcBef>
                <a:spcPts val="0"/>
              </a:spcBef>
              <a:spcAft>
                <a:spcPts val="0"/>
              </a:spcAft>
              <a:buSzPts val="1900"/>
              <a:buAutoNum type="arabicPeriod"/>
            </a:pPr>
            <a:r>
              <a:rPr lang="en-US" sz="1900">
                <a:latin typeface="Arial"/>
                <a:ea typeface="Arial"/>
                <a:cs typeface="Arial"/>
                <a:sym typeface="Arial"/>
              </a:rPr>
              <a:t>Submit a response to the Narrative Question. The narrative question response serves as CDE’s way of checking your Use of Funds Plan</a:t>
            </a:r>
            <a:endParaRPr sz="1900">
              <a:latin typeface="Arial"/>
              <a:ea typeface="Arial"/>
              <a:cs typeface="Arial"/>
              <a:sym typeface="Arial"/>
            </a:endParaRPr>
          </a:p>
          <a:p>
            <a:pPr marL="457200" lvl="0" indent="-349250" algn="l" rtl="0">
              <a:spcBef>
                <a:spcPts val="0"/>
              </a:spcBef>
              <a:spcAft>
                <a:spcPts val="0"/>
              </a:spcAft>
              <a:buSzPts val="1900"/>
              <a:buAutoNum type="arabicPeriod"/>
            </a:pPr>
            <a:r>
              <a:rPr lang="en-US" sz="1900">
                <a:latin typeface="Arial"/>
                <a:ea typeface="Arial"/>
                <a:cs typeface="Arial"/>
                <a:sym typeface="Arial"/>
              </a:rPr>
              <a:t>Post Use of Funds Plan on your organization’s website and submit link to CDE through </a:t>
            </a:r>
            <a:r>
              <a:rPr lang="en-US" sz="1900" u="sng">
                <a:solidFill>
                  <a:schemeClr val="hlink"/>
                </a:solidFill>
                <a:latin typeface="Arial"/>
                <a:ea typeface="Arial"/>
                <a:cs typeface="Arial"/>
                <a:sym typeface="Arial"/>
                <a:hlinkClick r:id="rId3"/>
              </a:rPr>
              <a:t>this form </a:t>
            </a:r>
            <a:endParaRPr sz="1900">
              <a:latin typeface="Arial"/>
              <a:ea typeface="Arial"/>
              <a:cs typeface="Arial"/>
              <a:sym typeface="Arial"/>
            </a:endParaRPr>
          </a:p>
          <a:p>
            <a:pPr marL="457200" lvl="0" indent="-349250" algn="l" rtl="0">
              <a:spcBef>
                <a:spcPts val="0"/>
              </a:spcBef>
              <a:spcAft>
                <a:spcPts val="0"/>
              </a:spcAft>
              <a:buSzPts val="1900"/>
              <a:buAutoNum type="arabicPeriod"/>
            </a:pPr>
            <a:r>
              <a:rPr lang="en-US" sz="1900">
                <a:latin typeface="Arial"/>
                <a:ea typeface="Arial"/>
                <a:cs typeface="Arial"/>
                <a:sym typeface="Arial"/>
              </a:rPr>
              <a:t>Either submit a budget if you are ready to do so by May 20th or respond to the two additional narrative questions and complete the budget at a later date.</a:t>
            </a:r>
            <a:endParaRPr sz="1900">
              <a:latin typeface="Arial"/>
              <a:ea typeface="Arial"/>
              <a:cs typeface="Arial"/>
              <a:sym typeface="Arial"/>
            </a:endParaRPr>
          </a:p>
          <a:p>
            <a:pPr marL="457200" lvl="0" indent="0" algn="l" rtl="0">
              <a:lnSpc>
                <a:spcPct val="90000"/>
              </a:lnSpc>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fb672c971_2_123"/>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2600"/>
              <a:t>Resources to support meeting this May 20 Deadline</a:t>
            </a:r>
            <a:endParaRPr sz="2600"/>
          </a:p>
          <a:p>
            <a:pPr marL="0" lvl="0" indent="0" algn="l" rtl="0">
              <a:spcBef>
                <a:spcPts val="0"/>
              </a:spcBef>
              <a:spcAft>
                <a:spcPts val="0"/>
              </a:spcAft>
              <a:buNone/>
            </a:pPr>
            <a:endParaRPr/>
          </a:p>
        </p:txBody>
      </p:sp>
      <p:sp>
        <p:nvSpPr>
          <p:cNvPr id="203" name="Google Shape;203;g11fb672c971_2_123"/>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457200" lvl="0" indent="-374650" algn="l" rtl="0">
              <a:lnSpc>
                <a:spcPct val="115000"/>
              </a:lnSpc>
              <a:spcBef>
                <a:spcPts val="0"/>
              </a:spcBef>
              <a:spcAft>
                <a:spcPts val="0"/>
              </a:spcAft>
              <a:buClr>
                <a:srgbClr val="333333"/>
              </a:buClr>
              <a:buSzPts val="2300"/>
              <a:buChar char="●"/>
            </a:pPr>
            <a:r>
              <a:rPr lang="en-US" sz="2300" u="sng">
                <a:solidFill>
                  <a:srgbClr val="403F3B"/>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Safe Return to In-Person Instruction Plan (Safe Return to School) Checklist</a:t>
            </a:r>
            <a:endParaRPr sz="2300">
              <a:solidFill>
                <a:srgbClr val="333333"/>
              </a:solidFill>
              <a:highlight>
                <a:schemeClr val="lt1"/>
              </a:highlight>
              <a:latin typeface="Arial"/>
              <a:ea typeface="Arial"/>
              <a:cs typeface="Arial"/>
              <a:sym typeface="Arial"/>
            </a:endParaRPr>
          </a:p>
          <a:p>
            <a:pPr marL="457200" lvl="0" indent="-374650" algn="l" rtl="0">
              <a:lnSpc>
                <a:spcPct val="115000"/>
              </a:lnSpc>
              <a:spcBef>
                <a:spcPts val="0"/>
              </a:spcBef>
              <a:spcAft>
                <a:spcPts val="0"/>
              </a:spcAft>
              <a:buClr>
                <a:srgbClr val="333333"/>
              </a:buClr>
              <a:buSzPts val="2300"/>
              <a:buChar char="●"/>
            </a:pPr>
            <a:r>
              <a:rPr lang="en-US" sz="2300">
                <a:solidFill>
                  <a:srgbClr val="333333"/>
                </a:solidFill>
                <a:highlight>
                  <a:schemeClr val="lt1"/>
                </a:highlight>
                <a:latin typeface="Arial"/>
                <a:ea typeface="Arial"/>
                <a:cs typeface="Arial"/>
                <a:sym typeface="Arial"/>
              </a:rPr>
              <a:t>For guidance on how to answer Narrative Question 1, see CDE's </a:t>
            </a:r>
            <a:r>
              <a:rPr lang="en-US" sz="2300" u="sng">
                <a:solidFill>
                  <a:srgbClr val="403F3B"/>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Narrative Question Guidance</a:t>
            </a:r>
            <a:r>
              <a:rPr lang="en-US" sz="2300">
                <a:solidFill>
                  <a:srgbClr val="333333"/>
                </a:solidFill>
                <a:highlight>
                  <a:schemeClr val="lt1"/>
                </a:highlight>
                <a:latin typeface="Arial"/>
                <a:ea typeface="Arial"/>
                <a:cs typeface="Arial"/>
                <a:sym typeface="Arial"/>
              </a:rPr>
              <a:t> or see the </a:t>
            </a:r>
            <a:r>
              <a:rPr lang="en-US" sz="2300" u="sng">
                <a:solidFill>
                  <a:srgbClr val="403F3B"/>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office hours presentation</a:t>
            </a:r>
            <a:r>
              <a:rPr lang="en-US" sz="2300">
                <a:solidFill>
                  <a:srgbClr val="333333"/>
                </a:solidFill>
                <a:highlight>
                  <a:schemeClr val="lt1"/>
                </a:highlight>
                <a:latin typeface="Arial"/>
                <a:ea typeface="Arial"/>
                <a:cs typeface="Arial"/>
                <a:sym typeface="Arial"/>
              </a:rPr>
              <a:t> and </a:t>
            </a:r>
            <a:r>
              <a:rPr lang="en-US" sz="2300" u="sng">
                <a:solidFill>
                  <a:srgbClr val="403F3B"/>
                </a:solidFill>
                <a:highlight>
                  <a:schemeClr val="lt1"/>
                </a:highlight>
                <a:latin typeface="Arial"/>
                <a:ea typeface="Arial"/>
                <a:cs typeface="Arial"/>
                <a:sym typeface="Arial"/>
                <a:hlinkClick r:id="rId6">
                  <a:extLst>
                    <a:ext uri="{A12FA001-AC4F-418D-AE19-62706E023703}">
                      <ahyp:hlinkClr xmlns:ahyp="http://schemas.microsoft.com/office/drawing/2018/hyperlinkcolor" val="tx"/>
                    </a:ext>
                  </a:extLst>
                </a:hlinkClick>
              </a:rPr>
              <a:t>slides (PPT)</a:t>
            </a:r>
            <a:r>
              <a:rPr lang="en-US" sz="2300">
                <a:solidFill>
                  <a:srgbClr val="333333"/>
                </a:solidFill>
                <a:highlight>
                  <a:schemeClr val="lt1"/>
                </a:highlight>
                <a:latin typeface="Arial"/>
                <a:ea typeface="Arial"/>
                <a:cs typeface="Arial"/>
                <a:sym typeface="Arial"/>
              </a:rPr>
              <a:t> from August 26, 2021.</a:t>
            </a:r>
            <a:endParaRPr sz="2300">
              <a:solidFill>
                <a:srgbClr val="333333"/>
              </a:solidFill>
              <a:highlight>
                <a:schemeClr val="lt1"/>
              </a:highlight>
              <a:latin typeface="Arial"/>
              <a:ea typeface="Arial"/>
              <a:cs typeface="Arial"/>
              <a:sym typeface="Arial"/>
            </a:endParaRPr>
          </a:p>
          <a:p>
            <a:pPr marL="457200" lvl="0" indent="-374650" algn="l" rtl="0">
              <a:lnSpc>
                <a:spcPct val="115000"/>
              </a:lnSpc>
              <a:spcBef>
                <a:spcPts val="0"/>
              </a:spcBef>
              <a:spcAft>
                <a:spcPts val="0"/>
              </a:spcAft>
              <a:buClr>
                <a:srgbClr val="333333"/>
              </a:buClr>
              <a:buSzPts val="2300"/>
              <a:buChar char="●"/>
            </a:pPr>
            <a:r>
              <a:rPr lang="en-US" sz="2300">
                <a:solidFill>
                  <a:srgbClr val="333333"/>
                </a:solidFill>
                <a:highlight>
                  <a:schemeClr val="lt1"/>
                </a:highlight>
                <a:latin typeface="Arial"/>
                <a:ea typeface="Arial"/>
                <a:cs typeface="Arial"/>
                <a:sym typeface="Arial"/>
              </a:rPr>
              <a:t>For guidance on how and what to post on the LEA website to meet statutory requirements, see the </a:t>
            </a:r>
            <a:r>
              <a:rPr lang="en-US" sz="2300" u="sng">
                <a:solidFill>
                  <a:srgbClr val="403F3B"/>
                </a:solidFill>
                <a:highlight>
                  <a:schemeClr val="lt1"/>
                </a:highlight>
                <a:latin typeface="Arial"/>
                <a:ea typeface="Arial"/>
                <a:cs typeface="Arial"/>
                <a:sym typeface="Arial"/>
                <a:hlinkClick r:id="rId7">
                  <a:extLst>
                    <a:ext uri="{A12FA001-AC4F-418D-AE19-62706E023703}">
                      <ahyp:hlinkClr xmlns:ahyp="http://schemas.microsoft.com/office/drawing/2018/hyperlinkcolor" val="tx"/>
                    </a:ext>
                  </a:extLst>
                </a:hlinkClick>
              </a:rPr>
              <a:t>Use of Funds Plan Guidance (PDF)</a:t>
            </a:r>
            <a:r>
              <a:rPr lang="en-US" sz="2300">
                <a:solidFill>
                  <a:srgbClr val="333333"/>
                </a:solidFill>
                <a:highlight>
                  <a:schemeClr val="lt1"/>
                </a:highlight>
                <a:latin typeface="Arial"/>
                <a:ea typeface="Arial"/>
                <a:cs typeface="Arial"/>
                <a:sym typeface="Arial"/>
              </a:rPr>
              <a:t>. </a:t>
            </a:r>
            <a:endParaRPr sz="2300">
              <a:solidFill>
                <a:srgbClr val="333333"/>
              </a:solidFill>
              <a:highlight>
                <a:schemeClr val="lt1"/>
              </a:highlight>
              <a:latin typeface="Arial"/>
              <a:ea typeface="Arial"/>
              <a:cs typeface="Arial"/>
              <a:sym typeface="Arial"/>
            </a:endParaRPr>
          </a:p>
          <a:p>
            <a:pPr marL="457200" lvl="0" indent="-374650" algn="l" rtl="0">
              <a:lnSpc>
                <a:spcPct val="115000"/>
              </a:lnSpc>
              <a:spcBef>
                <a:spcPts val="0"/>
              </a:spcBef>
              <a:spcAft>
                <a:spcPts val="0"/>
              </a:spcAft>
              <a:buClr>
                <a:srgbClr val="333333"/>
              </a:buClr>
              <a:buSzPts val="2300"/>
              <a:buChar char="●"/>
            </a:pPr>
            <a:r>
              <a:rPr lang="en-US" sz="2300" u="sng">
                <a:solidFill>
                  <a:srgbClr val="403F3B"/>
                </a:solidFill>
                <a:highlight>
                  <a:schemeClr val="lt1"/>
                </a:highlight>
                <a:latin typeface="Arial"/>
                <a:ea typeface="Arial"/>
                <a:cs typeface="Arial"/>
                <a:sym typeface="Arial"/>
                <a:hlinkClick r:id="rId8">
                  <a:extLst>
                    <a:ext uri="{A12FA001-AC4F-418D-AE19-62706E023703}">
                      <ahyp:hlinkClr xmlns:ahyp="http://schemas.microsoft.com/office/drawing/2018/hyperlinkcolor" val="tx"/>
                    </a:ext>
                  </a:extLst>
                </a:hlinkClick>
              </a:rPr>
              <a:t>List of LEA Plans</a:t>
            </a:r>
            <a:endParaRPr sz="2300" u="sng">
              <a:solidFill>
                <a:srgbClr val="403F3B"/>
              </a:solidFill>
              <a:highlight>
                <a:schemeClr val="lt1"/>
              </a:highlight>
              <a:latin typeface="Arial"/>
              <a:ea typeface="Arial"/>
              <a:cs typeface="Arial"/>
              <a:sym typeface="Arial"/>
            </a:endParaRPr>
          </a:p>
          <a:p>
            <a:pPr marL="457200" lvl="0" indent="-374650" algn="l" rtl="0">
              <a:lnSpc>
                <a:spcPct val="115000"/>
              </a:lnSpc>
              <a:spcBef>
                <a:spcPts val="0"/>
              </a:spcBef>
              <a:spcAft>
                <a:spcPts val="0"/>
              </a:spcAft>
              <a:buClr>
                <a:srgbClr val="333333"/>
              </a:buClr>
              <a:buSzPts val="2300"/>
              <a:buChar char="●"/>
            </a:pPr>
            <a:r>
              <a:rPr lang="en-US" sz="2300" u="sng">
                <a:solidFill>
                  <a:srgbClr val="403F3B"/>
                </a:solidFill>
                <a:highlight>
                  <a:schemeClr val="lt1"/>
                </a:highlight>
                <a:latin typeface="Arial"/>
                <a:ea typeface="Arial"/>
                <a:cs typeface="Arial"/>
                <a:sym typeface="Arial"/>
              </a:rPr>
              <a:t>Full list of deadline and additional</a:t>
            </a:r>
            <a:r>
              <a:rPr lang="en-US" sz="2300" u="sng">
                <a:solidFill>
                  <a:srgbClr val="403F3B"/>
                </a:solidFill>
                <a:highlight>
                  <a:schemeClr val="lt1"/>
                </a:highlight>
                <a:latin typeface="Arial"/>
                <a:ea typeface="Arial"/>
                <a:cs typeface="Arial"/>
                <a:sym typeface="Arial"/>
                <a:hlinkClick r:id="rId9">
                  <a:extLst>
                    <a:ext uri="{A12FA001-AC4F-418D-AE19-62706E023703}">
                      <ahyp:hlinkClr xmlns:ahyp="http://schemas.microsoft.com/office/drawing/2018/hyperlinkcolor" val="tx"/>
                    </a:ext>
                  </a:extLst>
                </a:hlinkClick>
              </a:rPr>
              <a:t> resources</a:t>
            </a:r>
            <a:endParaRPr sz="2300" u="sng">
              <a:solidFill>
                <a:srgbClr val="403F3B"/>
              </a:solidFill>
              <a:highlight>
                <a:schemeClr val="lt1"/>
              </a:highlight>
              <a:latin typeface="Arial"/>
              <a:ea typeface="Arial"/>
              <a:cs typeface="Arial"/>
              <a:sym typeface="Arial"/>
            </a:endParaRPr>
          </a:p>
          <a:p>
            <a:pPr marL="457200" lvl="0" indent="0" algn="l" rtl="0">
              <a:spcBef>
                <a:spcPts val="750"/>
              </a:spcBef>
              <a:spcAft>
                <a:spcPts val="0"/>
              </a:spcAft>
              <a:buNone/>
            </a:pPr>
            <a:endParaRPr/>
          </a:p>
        </p:txBody>
      </p:sp>
      <p:sp>
        <p:nvSpPr>
          <p:cNvPr id="204" name="Google Shape;204;g11fb672c971_2_123"/>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2596</Words>
  <Application>Microsoft Office PowerPoint</Application>
  <PresentationFormat>Widescreen</PresentationFormat>
  <Paragraphs>231</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Arial</vt:lpstr>
      <vt:lpstr>Rockwell</vt:lpstr>
      <vt:lpstr>Source Sans Pro</vt:lpstr>
      <vt:lpstr>Times New Roman</vt:lpstr>
      <vt:lpstr>Office Theme</vt:lpstr>
      <vt:lpstr>Simple Light</vt:lpstr>
      <vt:lpstr>CDE Office Hours</vt:lpstr>
      <vt:lpstr> CDE Team!</vt:lpstr>
      <vt:lpstr>ESSER Office Hours</vt:lpstr>
      <vt:lpstr>First and Foremost! </vt:lpstr>
      <vt:lpstr>Updates, Reminders, and Clarifications</vt:lpstr>
      <vt:lpstr>Transition of Work to ESSER Teams</vt:lpstr>
      <vt:lpstr>Clarification on Supplemental ESSER III Applications! </vt:lpstr>
      <vt:lpstr>ESSER III LEA Plans for Supplemental Funds</vt:lpstr>
      <vt:lpstr>Resources to support meeting this May 20 Deadline </vt:lpstr>
      <vt:lpstr>ESSER Resources from ERS</vt:lpstr>
      <vt:lpstr>Supplemental Funds for AU</vt:lpstr>
      <vt:lpstr>ESSER State Reserve Funding</vt:lpstr>
      <vt:lpstr>ESSER Data Collections</vt:lpstr>
      <vt:lpstr>ESSER Surveys</vt:lpstr>
      <vt:lpstr>Department of Labor Training  on  Davis-Bacon Act! </vt:lpstr>
      <vt:lpstr>Never Did We Realize that We All Had to Be Davis-Bacon Act Experts!!!! </vt:lpstr>
      <vt:lpstr>Consolidated Application Planning</vt:lpstr>
      <vt:lpstr>Allocations! </vt:lpstr>
      <vt:lpstr>22-23 Consolidated Application Updates</vt:lpstr>
      <vt:lpstr>April Cons App RNM</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2</cp:revision>
  <dcterms:modified xsi:type="dcterms:W3CDTF">2022-04-05T14:29:17Z</dcterms:modified>
</cp:coreProperties>
</file>