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30"/>
  </p:notesMasterIdLst>
  <p:sldIdLst>
    <p:sldId id="256" r:id="rId2"/>
    <p:sldId id="542" r:id="rId3"/>
    <p:sldId id="257" r:id="rId4"/>
    <p:sldId id="555" r:id="rId5"/>
    <p:sldId id="560" r:id="rId6"/>
    <p:sldId id="565" r:id="rId7"/>
    <p:sldId id="569" r:id="rId8"/>
    <p:sldId id="573" r:id="rId9"/>
    <p:sldId id="578" r:id="rId10"/>
    <p:sldId id="574" r:id="rId11"/>
    <p:sldId id="576" r:id="rId12"/>
    <p:sldId id="264" r:id="rId13"/>
    <p:sldId id="567" r:id="rId14"/>
    <p:sldId id="568" r:id="rId15"/>
    <p:sldId id="561" r:id="rId16"/>
    <p:sldId id="556" r:id="rId17"/>
    <p:sldId id="559" r:id="rId18"/>
    <p:sldId id="563" r:id="rId19"/>
    <p:sldId id="566" r:id="rId20"/>
    <p:sldId id="564" r:id="rId21"/>
    <p:sldId id="572" r:id="rId22"/>
    <p:sldId id="577" r:id="rId23"/>
    <p:sldId id="557" r:id="rId24"/>
    <p:sldId id="570" r:id="rId25"/>
    <p:sldId id="575" r:id="rId26"/>
    <p:sldId id="571" r:id="rId27"/>
    <p:sldId id="543" r:id="rId28"/>
    <p:sldId id="271" r:id="rId2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hajeri-Nelson, Nazanin" initials="MN" lastIdx="3" clrIdx="0">
    <p:extLst>
      <p:ext uri="{19B8F6BF-5375-455C-9EA6-DF929625EA0E}">
        <p15:presenceInfo xmlns:p15="http://schemas.microsoft.com/office/powerpoint/2012/main" userId="S::Mohajeri-Nelson_n@cde.state.co.us::a9da618a-a76d-43dd-a63a-6c6fdf3f5685" providerId="AD"/>
      </p:ext>
    </p:extLst>
  </p:cmAuthor>
  <p:cmAuthor id="2" name="Moira Blake" initials="MB" lastIdx="1" clrIdx="1">
    <p:extLst>
      <p:ext uri="{19B8F6BF-5375-455C-9EA6-DF929625EA0E}">
        <p15:presenceInfo xmlns:p15="http://schemas.microsoft.com/office/powerpoint/2012/main" userId="S::Blake_M@cde.state.co.us::5c9aae86-a362-44bb-9153-1362f695326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DF82658-8AFC-442A-9291-991C26907DA4}">
  <a:tblStyle styleId="{1DF82658-8AFC-442A-9291-991C26907DA4}"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BF1E8"/>
          </a:solidFill>
        </a:fill>
      </a:tcStyle>
    </a:wholeTbl>
    <a:band1H>
      <a:tcTxStyle/>
      <a:tcStyle>
        <a:tcBdr/>
        <a:fill>
          <a:solidFill>
            <a:srgbClr val="D4E2CE"/>
          </a:solidFill>
        </a:fill>
      </a:tcStyle>
    </a:band1H>
    <a:band2H>
      <a:tcTxStyle/>
      <a:tcStyle>
        <a:tcBdr/>
      </a:tcStyle>
    </a:band2H>
    <a:band1V>
      <a:tcTxStyle/>
      <a:tcStyle>
        <a:tcBdr/>
        <a:fill>
          <a:solidFill>
            <a:srgbClr val="D4E2CE"/>
          </a:solidFill>
        </a:fill>
      </a:tcStyle>
    </a:band1V>
    <a:band2V>
      <a:tcTxStyle/>
      <a:tcStyle>
        <a:tcBdr/>
      </a:tcStyle>
    </a:band2V>
    <a:lastCol>
      <a:tcTxStyle b="on" i="off">
        <a:font>
          <a:latin typeface="Calibri"/>
          <a:ea typeface="Calibri"/>
          <a:cs typeface="Calibri"/>
        </a:font>
        <a:schemeClr val="lt1"/>
      </a:tcTxStyle>
      <a:tcStyle>
        <a:tcBdr/>
        <a:fill>
          <a:solidFill>
            <a:schemeClr val="accent6"/>
          </a:solidFill>
        </a:fill>
      </a:tcStyle>
    </a:lastCol>
    <a:firstCol>
      <a:tcTxStyle b="on" i="off">
        <a:font>
          <a:latin typeface="Calibri"/>
          <a:ea typeface="Calibri"/>
          <a:cs typeface="Calibri"/>
        </a:font>
        <a:schemeClr val="lt1"/>
      </a:tcTxStyle>
      <a:tcStyle>
        <a:tcBdr/>
        <a:fill>
          <a:solidFill>
            <a:schemeClr val="accent6"/>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6"/>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6"/>
          </a:solidFill>
        </a:fill>
      </a:tcStyle>
    </a:firstRow>
    <a:neCell>
      <a:tcTxStyle/>
      <a:tcStyle>
        <a:tcBdr/>
      </a:tcStyle>
    </a:neCell>
    <a:nwCell>
      <a:tcTxStyle/>
      <a:tcStyle>
        <a:tcBdr/>
      </a:tcStyle>
    </a:nwCell>
  </a:tblStyle>
  <a:tblStyle styleId="{D1F991EF-CF58-4D44-A959-F8D699201C2A}"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437" autoAdjust="0"/>
  </p:normalViewPr>
  <p:slideViewPr>
    <p:cSldViewPr snapToGrid="0">
      <p:cViewPr varScale="1">
        <p:scale>
          <a:sx n="96" d="100"/>
          <a:sy n="96" d="100"/>
        </p:scale>
        <p:origin x="78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8" Type="http://schemas.openxmlformats.org/officeDocument/2006/relationships/hyperlink" Target="https://www.cde.state.co.us/nutrition/nutritrainings" TargetMode="External"/><Relationship Id="rId3" Type="http://schemas.openxmlformats.org/officeDocument/2006/relationships/hyperlink" Target="https://drive.google.com/drive/folders/1KeL4Hrfxx92mBHiW0VS4ppINZKgYOg0G" TargetMode="External"/><Relationship Id="rId7" Type="http://schemas.openxmlformats.org/officeDocument/2006/relationships/hyperlink" Target="https://cdhs.colorado.gov/p-ebt" TargetMode="External"/><Relationship Id="rId2" Type="http://schemas.openxmlformats.org/officeDocument/2006/relationships/slide" Target="../slides/slide13.xml"/><Relationship Id="rId1" Type="http://schemas.openxmlformats.org/officeDocument/2006/relationships/notesMaster" Target="../notesMasters/notesMaster1.xml"/><Relationship Id="rId6" Type="http://schemas.openxmlformats.org/officeDocument/2006/relationships/hyperlink" Target="https://www.cde.state.co.us/nutrition/pebtbenefitsforstudentsduringschoolyear202021" TargetMode="External"/><Relationship Id="rId5" Type="http://schemas.openxmlformats.org/officeDocument/2006/relationships/hyperlink" Target="https://fns-prod.azureedge.net/sites/default/files/resource-files/P-EBT-Questions-for-QA-Schools.pdf" TargetMode="External"/><Relationship Id="rId4" Type="http://schemas.openxmlformats.org/officeDocument/2006/relationships/hyperlink" Target="https://www.cde.state.co.us/nutrition/schoolmealeligibility" TargetMode="Externa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www.cde.state.co.us/nutrition/nutritionfinancial"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www.cde.state.co.us/nutrition/backtoschoolfinancialmanagement"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11</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377349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Lyza</a:t>
            </a:r>
          </a:p>
        </p:txBody>
      </p:sp>
      <p:sp>
        <p:nvSpPr>
          <p:cNvPr id="4" name="Slide Number Placeholder 3"/>
          <p:cNvSpPr>
            <a:spLocks noGrp="1"/>
          </p:cNvSpPr>
          <p:nvPr>
            <p:ph type="sldNum" sz="quarter" idx="10"/>
          </p:nvPr>
        </p:nvSpPr>
        <p:spPr/>
        <p:txBody>
          <a:bodyPr/>
          <a:lstStyle/>
          <a:p>
            <a:fld id="{A995EF9D-2794-47AA-B87D-5B456456569E}" type="slidenum">
              <a:rPr lang="en-US" smtClean="0"/>
              <a:t>12</a:t>
            </a:fld>
            <a:endParaRPr lang="en-US"/>
          </a:p>
        </p:txBody>
      </p:sp>
    </p:spTree>
    <p:extLst>
      <p:ext uri="{BB962C8B-B14F-4D97-AF65-F5344CB8AC3E}">
        <p14:creationId xmlns:p14="http://schemas.microsoft.com/office/powerpoint/2010/main" val="27911887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Lyza</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As many of you know, the USDA extended the flexibility for districts to operate the SFSP in place of NSLP.  SFSP has more relaxed requirements, offers free meals to all students, and higher reimbursement rates.</a:t>
            </a:r>
          </a:p>
          <a:p>
            <a:pPr>
              <a:buFont typeface="Arial" panose="020B0604020202020204" pitchFamily="34" charset="0"/>
              <a:buChar char="•"/>
            </a:pPr>
            <a:r>
              <a:rPr lang="en-US" dirty="0"/>
              <a:t>The meals need to be recorded at day of service at each site, but not student specific. Only claim and reimbursed for student meals.  Adult program meals are allowable (adults directly related to meal service).</a:t>
            </a:r>
          </a:p>
          <a:p>
            <a:endParaRPr lang="en-US" dirty="0"/>
          </a:p>
          <a:p>
            <a:r>
              <a:rPr lang="en-US" dirty="0"/>
              <a:t>Waivers –</a:t>
            </a:r>
          </a:p>
          <a:p>
            <a:pPr>
              <a:buFont typeface="Arial" panose="020B0604020202020204" pitchFamily="34" charset="0"/>
              <a:buChar char="•"/>
            </a:pPr>
            <a:r>
              <a:rPr lang="en-US" dirty="0"/>
              <a:t>Meal pattern and mealtime flexibilities</a:t>
            </a:r>
          </a:p>
          <a:p>
            <a:pPr>
              <a:buFont typeface="Arial" panose="020B0604020202020204" pitchFamily="34" charset="0"/>
              <a:buChar char="•"/>
            </a:pPr>
            <a:r>
              <a:rPr lang="en-US" dirty="0"/>
              <a:t>Non congregate feeding</a:t>
            </a:r>
          </a:p>
          <a:p>
            <a:pPr>
              <a:buFont typeface="Arial" panose="020B0604020202020204" pitchFamily="34" charset="0"/>
              <a:buChar char="•"/>
            </a:pPr>
            <a:r>
              <a:rPr lang="en-US" dirty="0"/>
              <a:t>Parent pick up with option for multiple days of meals at once</a:t>
            </a:r>
          </a:p>
          <a:p>
            <a:pPr>
              <a:buFont typeface="Arial" panose="020B0604020202020204" pitchFamily="34" charset="0"/>
              <a:buChar char="•"/>
            </a:pPr>
            <a:r>
              <a:rPr lang="en-US" dirty="0"/>
              <a:t>Reviews/audits – fewer and desk audits</a:t>
            </a:r>
          </a:p>
          <a:p>
            <a:pPr>
              <a:buFont typeface="Arial" panose="020B0604020202020204" pitchFamily="34" charset="0"/>
              <a:buChar char="•"/>
            </a:pPr>
            <a:endParaRPr lang="en-US" dirty="0"/>
          </a:p>
          <a:p>
            <a:pPr>
              <a:buFont typeface="Arial" panose="020B0604020202020204" pitchFamily="34" charset="0"/>
              <a:buChar char="•"/>
            </a:pPr>
            <a:endParaRPr lang="en-US" dirty="0"/>
          </a:p>
          <a:p>
            <a:r>
              <a:rPr lang="en-US" dirty="0"/>
              <a:t>P-EBT</a:t>
            </a:r>
          </a:p>
          <a:p>
            <a:pPr>
              <a:buFont typeface="Arial" panose="020B0604020202020204" pitchFamily="34" charset="0"/>
              <a:buChar char="•"/>
            </a:pPr>
            <a:r>
              <a:rPr lang="en-US" dirty="0"/>
              <a:t>Who is eligible – </a:t>
            </a:r>
          </a:p>
          <a:p>
            <a:pPr marL="914400" marR="0" lvl="1" indent="-228600" algn="l" defTabSz="914400" rtl="0" eaLnBrk="1" fontAlgn="auto" latinLnBrk="0" hangingPunct="1">
              <a:lnSpc>
                <a:spcPct val="100000"/>
              </a:lnSpc>
              <a:spcBef>
                <a:spcPts val="0"/>
              </a:spcBef>
              <a:spcAft>
                <a:spcPts val="0"/>
              </a:spcAft>
              <a:buClr>
                <a:srgbClr val="000000"/>
              </a:buClr>
              <a:buSzPts val="1400"/>
              <a:buFont typeface="Arial" panose="020B0604020202020204" pitchFamily="34" charset="0"/>
              <a:buChar char="•"/>
              <a:tabLst/>
              <a:defRPr/>
            </a:pPr>
            <a:r>
              <a:rPr lang="en-US" dirty="0">
                <a:solidFill>
                  <a:srgbClr val="111111"/>
                </a:solidFill>
                <a:latin typeface="Calibri" panose="020F0502020204030204" pitchFamily="34" charset="0"/>
                <a:cs typeface="Calibri" panose="020F0502020204030204" pitchFamily="34" charset="0"/>
              </a:rPr>
              <a:t>Provides eligible families a monetary benefit equivalent to a free breakfast, lunch and snack ($6.82/day)</a:t>
            </a:r>
            <a:endParaRPr lang="en-US" sz="1200" b="0" i="0" dirty="0">
              <a:solidFill>
                <a:srgbClr val="201F1E"/>
              </a:solidFill>
              <a:effectLst/>
              <a:latin typeface="Calibri" panose="020F0502020204030204" pitchFamily="34" charset="0"/>
            </a:endParaRPr>
          </a:p>
          <a:p>
            <a:pPr lvl="1">
              <a:buFont typeface="Arial" panose="020B0604020202020204" pitchFamily="34" charset="0"/>
              <a:buChar char="•"/>
            </a:pPr>
            <a:r>
              <a:rPr lang="en-US" sz="1100" b="0" i="0" dirty="0">
                <a:solidFill>
                  <a:srgbClr val="201F1E"/>
                </a:solidFill>
                <a:effectLst/>
                <a:latin typeface="Calibri" panose="020F0502020204030204" pitchFamily="34" charset="0"/>
              </a:rPr>
              <a:t>P-EBT was extended to cover the 2020-21 school year and includes children in childcare (ages 0-6)</a:t>
            </a:r>
          </a:p>
          <a:p>
            <a:pPr marL="457200" marR="0" lvl="1" algn="l">
              <a:spcBef>
                <a:spcPts val="0"/>
              </a:spcBef>
              <a:spcAft>
                <a:spcPts val="0"/>
              </a:spcAft>
            </a:pPr>
            <a:r>
              <a:rPr lang="en-US" sz="1100" b="0" i="0" dirty="0">
                <a:solidFill>
                  <a:srgbClr val="201F1E"/>
                </a:solidFill>
                <a:effectLst/>
                <a:latin typeface="Calibri" panose="020F0502020204030204" pitchFamily="34" charset="0"/>
              </a:rPr>
              <a:t> </a:t>
            </a:r>
          </a:p>
          <a:p>
            <a:pPr marL="914400" marR="0" lvl="2" algn="l">
              <a:spcBef>
                <a:spcPts val="0"/>
              </a:spcBef>
              <a:spcAft>
                <a:spcPts val="0"/>
              </a:spcAft>
            </a:pPr>
            <a:r>
              <a:rPr lang="en-US" sz="1100" b="0" i="0" dirty="0">
                <a:solidFill>
                  <a:srgbClr val="201F1E"/>
                </a:solidFill>
                <a:effectLst/>
                <a:latin typeface="Calibri" panose="020F0502020204030204" pitchFamily="34" charset="0"/>
              </a:rPr>
              <a:t>If asked, more info….</a:t>
            </a:r>
          </a:p>
          <a:p>
            <a:pPr marL="1371600" marR="0" lvl="3" algn="l">
              <a:spcBef>
                <a:spcPts val="0"/>
              </a:spcBef>
              <a:spcAft>
                <a:spcPts val="0"/>
              </a:spcAft>
            </a:pPr>
            <a:r>
              <a:rPr lang="en-US" sz="800" b="0" i="0" dirty="0">
                <a:solidFill>
                  <a:srgbClr val="201F1E"/>
                </a:solidFill>
                <a:effectLst/>
                <a:latin typeface="Calibri" panose="020F0502020204030204" pitchFamily="34" charset="0"/>
              </a:rPr>
              <a:t>Next Steps and Important Updates:</a:t>
            </a:r>
          </a:p>
          <a:p>
            <a:pPr marL="1371600" marR="0" lvl="3" algn="l">
              <a:spcBef>
                <a:spcPts val="0"/>
              </a:spcBef>
              <a:spcAft>
                <a:spcPts val="0"/>
              </a:spcAft>
              <a:buFont typeface="Arial" panose="020B0604020202020204" pitchFamily="34" charset="0"/>
              <a:buChar char="•"/>
            </a:pPr>
            <a:r>
              <a:rPr lang="en-US" sz="800" b="0" i="0" dirty="0">
                <a:solidFill>
                  <a:srgbClr val="201F1E"/>
                </a:solidFill>
                <a:effectLst/>
                <a:latin typeface="Calibri" panose="020F0502020204030204" pitchFamily="34" charset="0"/>
              </a:rPr>
              <a:t>All P-EBT benefits will be auto-issued to the student/child based on data received directly from districts</a:t>
            </a:r>
          </a:p>
          <a:p>
            <a:pPr marL="1371600" marR="0" lvl="3" algn="l">
              <a:spcBef>
                <a:spcPts val="0"/>
              </a:spcBef>
              <a:spcAft>
                <a:spcPts val="0"/>
              </a:spcAft>
              <a:buFont typeface="Arial" panose="020B0604020202020204" pitchFamily="34" charset="0"/>
              <a:buChar char="•"/>
            </a:pPr>
            <a:r>
              <a:rPr lang="en-US" sz="800" b="0" i="0" dirty="0">
                <a:solidFill>
                  <a:srgbClr val="201F1E"/>
                </a:solidFill>
                <a:effectLst/>
                <a:latin typeface="Calibri" panose="020F0502020204030204" pitchFamily="34" charset="0"/>
              </a:rPr>
              <a:t>Communication plan is a phased approach and we are currently in Phase 1:</a:t>
            </a:r>
          </a:p>
          <a:p>
            <a:pPr marL="2114550" marR="0" lvl="4" indent="-285750" algn="l">
              <a:spcBef>
                <a:spcPts val="0"/>
              </a:spcBef>
              <a:spcAft>
                <a:spcPts val="0"/>
              </a:spcAft>
              <a:buFont typeface="Courier New" panose="02070309020205020404" pitchFamily="49" charset="0"/>
              <a:buChar char="o"/>
            </a:pPr>
            <a:r>
              <a:rPr lang="en-US" sz="800" b="0" i="0" dirty="0">
                <a:solidFill>
                  <a:srgbClr val="201F1E"/>
                </a:solidFill>
                <a:effectLst/>
                <a:latin typeface="Calibri" panose="020F0502020204030204" pitchFamily="34" charset="0"/>
              </a:rPr>
              <a:t>Only action for families and districts to obtain student eligibility (i.e. running direct cert and promoting the application) and also ensure household information is accurate at the school/district level</a:t>
            </a:r>
          </a:p>
          <a:p>
            <a:pPr marL="2114550" marR="0" lvl="4" indent="-285750" algn="l">
              <a:spcBef>
                <a:spcPts val="0"/>
              </a:spcBef>
              <a:spcAft>
                <a:spcPts val="0"/>
              </a:spcAft>
              <a:buFont typeface="Courier New" panose="02070309020205020404" pitchFamily="49" charset="0"/>
              <a:buChar char="o"/>
            </a:pPr>
            <a:r>
              <a:rPr lang="en-US" sz="800" b="0" i="0" dirty="0">
                <a:solidFill>
                  <a:srgbClr val="201F1E"/>
                </a:solidFill>
                <a:effectLst/>
                <a:latin typeface="Calibri" panose="020F0502020204030204" pitchFamily="34" charset="0"/>
              </a:rPr>
              <a:t>Current outreach materials: </a:t>
            </a:r>
            <a:r>
              <a:rPr lang="en-US" sz="800" b="0" i="0" u="sng" dirty="0">
                <a:solidFill>
                  <a:srgbClr val="0563C1"/>
                </a:solidFill>
                <a:effectLst/>
                <a:latin typeface="Calibri" panose="020F0502020204030204" pitchFamily="34" charset="0"/>
                <a:hlinkClick r:id="rId3"/>
              </a:rPr>
              <a:t>https://drive.google.com/drive/folders/1KeL4Hrfxx92mBHiW0VS4ppINZKgYOg0G</a:t>
            </a:r>
            <a:endParaRPr lang="en-US" sz="800" b="0" i="0" dirty="0">
              <a:solidFill>
                <a:srgbClr val="201F1E"/>
              </a:solidFill>
              <a:effectLst/>
              <a:latin typeface="Calibri" panose="020F0502020204030204" pitchFamily="34" charset="0"/>
            </a:endParaRPr>
          </a:p>
          <a:p>
            <a:pPr marL="1371600" marR="0" lvl="3" algn="l">
              <a:spcBef>
                <a:spcPts val="0"/>
              </a:spcBef>
              <a:spcAft>
                <a:spcPts val="0"/>
              </a:spcAft>
              <a:buFont typeface="Arial" panose="020B0604020202020204" pitchFamily="34" charset="0"/>
              <a:buChar char="•"/>
            </a:pPr>
            <a:r>
              <a:rPr lang="en-US" sz="800" b="0" i="0" dirty="0">
                <a:solidFill>
                  <a:srgbClr val="201F1E"/>
                </a:solidFill>
                <a:effectLst/>
                <a:latin typeface="Calibri" panose="020F0502020204030204" pitchFamily="34" charset="0"/>
              </a:rPr>
              <a:t>FAQs and most up to date information can be found:</a:t>
            </a:r>
          </a:p>
          <a:p>
            <a:pPr marL="2114550" marR="0" lvl="4" indent="-285750" algn="l">
              <a:spcBef>
                <a:spcPts val="0"/>
              </a:spcBef>
              <a:spcAft>
                <a:spcPts val="0"/>
              </a:spcAft>
              <a:buFont typeface="Courier New" panose="02070309020205020404" pitchFamily="49" charset="0"/>
              <a:buChar char="o"/>
            </a:pPr>
            <a:r>
              <a:rPr lang="en-US" sz="800" b="0" i="0" u="sng" dirty="0">
                <a:solidFill>
                  <a:srgbClr val="0563C1"/>
                </a:solidFill>
                <a:effectLst/>
                <a:latin typeface="Calibri" panose="020F0502020204030204" pitchFamily="34" charset="0"/>
                <a:hlinkClick r:id="rId4"/>
              </a:rPr>
              <a:t>https://www.cde.state.co.us/nutrition/schoolmealeligibility</a:t>
            </a:r>
            <a:endParaRPr lang="en-US" sz="800" b="0" i="0" dirty="0">
              <a:solidFill>
                <a:srgbClr val="201F1E"/>
              </a:solidFill>
              <a:effectLst/>
              <a:latin typeface="Calibri" panose="020F0502020204030204" pitchFamily="34" charset="0"/>
            </a:endParaRPr>
          </a:p>
          <a:p>
            <a:pPr marL="2114550" marR="0" lvl="4" indent="-285750" algn="l">
              <a:spcBef>
                <a:spcPts val="0"/>
              </a:spcBef>
              <a:spcAft>
                <a:spcPts val="0"/>
              </a:spcAft>
              <a:buFont typeface="Courier New" panose="02070309020205020404" pitchFamily="49" charset="0"/>
              <a:buChar char="o"/>
            </a:pPr>
            <a:r>
              <a:rPr lang="en-US" sz="800" b="0" i="0" u="sng" dirty="0">
                <a:solidFill>
                  <a:srgbClr val="0563C1"/>
                </a:solidFill>
                <a:effectLst/>
                <a:latin typeface="Calibri" panose="020F0502020204030204" pitchFamily="34" charset="0"/>
                <a:hlinkClick r:id="rId5"/>
              </a:rPr>
              <a:t>https://fns-prod.azureedge.net/sites/default/files/resource-files/P-EBT-Questions-for-QA-Schools.pdf</a:t>
            </a:r>
            <a:endParaRPr lang="en-US" sz="800" b="0" i="0" dirty="0">
              <a:solidFill>
                <a:srgbClr val="201F1E"/>
              </a:solidFill>
              <a:effectLst/>
              <a:latin typeface="Calibri" panose="020F0502020204030204" pitchFamily="34" charset="0"/>
            </a:endParaRPr>
          </a:p>
          <a:p>
            <a:pPr marL="2114550" marR="0" lvl="4" indent="-285750" algn="l">
              <a:spcBef>
                <a:spcPts val="0"/>
              </a:spcBef>
              <a:spcAft>
                <a:spcPts val="0"/>
              </a:spcAft>
              <a:buFont typeface="Courier New" panose="02070309020205020404" pitchFamily="49" charset="0"/>
              <a:buChar char="o"/>
            </a:pPr>
            <a:r>
              <a:rPr lang="en-US" sz="800" b="0" i="0" u="sng" dirty="0">
                <a:solidFill>
                  <a:srgbClr val="0563C1"/>
                </a:solidFill>
                <a:effectLst/>
                <a:latin typeface="Calibri" panose="020F0502020204030204" pitchFamily="34" charset="0"/>
                <a:hlinkClick r:id="rId6"/>
              </a:rPr>
              <a:t>https://www.cde.state.co.us/nutrition/pebtbenefitsforstudentsduringschoolyear202021</a:t>
            </a:r>
            <a:endParaRPr lang="en-US" sz="800" b="0" i="0" dirty="0">
              <a:solidFill>
                <a:srgbClr val="201F1E"/>
              </a:solidFill>
              <a:effectLst/>
              <a:latin typeface="Calibri" panose="020F0502020204030204" pitchFamily="34" charset="0"/>
            </a:endParaRPr>
          </a:p>
          <a:p>
            <a:pPr marL="2114550" marR="0" lvl="4" indent="-285750" algn="l">
              <a:spcBef>
                <a:spcPts val="0"/>
              </a:spcBef>
              <a:spcAft>
                <a:spcPts val="0"/>
              </a:spcAft>
              <a:buFont typeface="Courier New" panose="02070309020205020404" pitchFamily="49" charset="0"/>
              <a:buChar char="o"/>
            </a:pPr>
            <a:r>
              <a:rPr lang="en-US" sz="800" b="0" i="0" u="sng" dirty="0">
                <a:solidFill>
                  <a:srgbClr val="0563C1"/>
                </a:solidFill>
                <a:effectLst/>
                <a:latin typeface="Calibri" panose="020F0502020204030204" pitchFamily="34" charset="0"/>
                <a:hlinkClick r:id="rId7"/>
              </a:rPr>
              <a:t>https://cdhs.colorado.gov/p-ebt</a:t>
            </a:r>
            <a:endParaRPr lang="en-US" sz="800" b="0" i="0" dirty="0">
              <a:solidFill>
                <a:srgbClr val="201F1E"/>
              </a:solidFill>
              <a:effectLst/>
              <a:latin typeface="Calibri" panose="020F0502020204030204" pitchFamily="34" charset="0"/>
            </a:endParaRPr>
          </a:p>
          <a:p>
            <a:pPr marL="1371600" marR="0" lvl="3" algn="l">
              <a:spcBef>
                <a:spcPts val="0"/>
              </a:spcBef>
              <a:spcAft>
                <a:spcPts val="0"/>
              </a:spcAft>
              <a:buFont typeface="Arial" panose="020B0604020202020204" pitchFamily="34" charset="0"/>
              <a:buChar char="•"/>
            </a:pPr>
            <a:r>
              <a:rPr lang="en-US" sz="800" b="0" i="0" dirty="0">
                <a:solidFill>
                  <a:srgbClr val="201F1E"/>
                </a:solidFill>
                <a:effectLst/>
                <a:latin typeface="Calibri" panose="020F0502020204030204" pitchFamily="34" charset="0"/>
              </a:rPr>
              <a:t>Informational webinars are planned for:</a:t>
            </a:r>
          </a:p>
          <a:p>
            <a:pPr marL="2114550" marR="0" lvl="4" indent="-285750" algn="l">
              <a:spcBef>
                <a:spcPts val="0"/>
              </a:spcBef>
              <a:spcAft>
                <a:spcPts val="0"/>
              </a:spcAft>
              <a:buFont typeface="Courier New" panose="02070309020205020404" pitchFamily="49" charset="0"/>
              <a:buChar char="o"/>
            </a:pPr>
            <a:r>
              <a:rPr lang="en-US" sz="800" b="0" i="0" dirty="0">
                <a:solidFill>
                  <a:srgbClr val="201F1E"/>
                </a:solidFill>
                <a:effectLst/>
                <a:latin typeface="Calibri" panose="020F0502020204030204" pitchFamily="34" charset="0"/>
              </a:rPr>
              <a:t>Wednesday March 24</a:t>
            </a:r>
            <a:r>
              <a:rPr lang="en-US" sz="800" b="0" i="0" baseline="30000" dirty="0">
                <a:solidFill>
                  <a:srgbClr val="201F1E"/>
                </a:solidFill>
                <a:effectLst/>
                <a:latin typeface="Calibri" panose="020F0502020204030204" pitchFamily="34" charset="0"/>
              </a:rPr>
              <a:t>th</a:t>
            </a:r>
            <a:r>
              <a:rPr lang="en-US" sz="800" b="0" i="0" dirty="0">
                <a:solidFill>
                  <a:srgbClr val="201F1E"/>
                </a:solidFill>
                <a:effectLst/>
                <a:latin typeface="Calibri" panose="020F0502020204030204" pitchFamily="34" charset="0"/>
              </a:rPr>
              <a:t> from 2:30 – 3:30 p.m.</a:t>
            </a:r>
          </a:p>
          <a:p>
            <a:pPr marL="2114550" marR="0" lvl="4" indent="-285750" algn="l">
              <a:spcBef>
                <a:spcPts val="0"/>
              </a:spcBef>
              <a:spcAft>
                <a:spcPts val="0"/>
              </a:spcAft>
              <a:buFont typeface="Courier New" panose="02070309020205020404" pitchFamily="49" charset="0"/>
              <a:buChar char="o"/>
            </a:pPr>
            <a:r>
              <a:rPr lang="en-US" sz="800" b="0" i="0" dirty="0">
                <a:solidFill>
                  <a:srgbClr val="201F1E"/>
                </a:solidFill>
                <a:effectLst/>
                <a:latin typeface="Calibri" panose="020F0502020204030204" pitchFamily="34" charset="0"/>
              </a:rPr>
              <a:t>Thursday April 1</a:t>
            </a:r>
            <a:r>
              <a:rPr lang="en-US" sz="800" b="0" i="0" baseline="30000" dirty="0">
                <a:solidFill>
                  <a:srgbClr val="201F1E"/>
                </a:solidFill>
                <a:effectLst/>
                <a:latin typeface="Calibri" panose="020F0502020204030204" pitchFamily="34" charset="0"/>
              </a:rPr>
              <a:t>st</a:t>
            </a:r>
            <a:r>
              <a:rPr lang="en-US" sz="800" b="0" i="0" dirty="0">
                <a:solidFill>
                  <a:srgbClr val="201F1E"/>
                </a:solidFill>
                <a:effectLst/>
                <a:latin typeface="Calibri" panose="020F0502020204030204" pitchFamily="34" charset="0"/>
              </a:rPr>
              <a:t> from 2:00 – 3:00 p.m.</a:t>
            </a:r>
          </a:p>
          <a:p>
            <a:pPr marL="2114550" marR="0" lvl="4" indent="-285750" algn="l">
              <a:spcBef>
                <a:spcPts val="0"/>
              </a:spcBef>
              <a:spcAft>
                <a:spcPts val="0"/>
              </a:spcAft>
              <a:buFont typeface="Courier New" panose="02070309020205020404" pitchFamily="49" charset="0"/>
              <a:buChar char="o"/>
            </a:pPr>
            <a:r>
              <a:rPr lang="en-US" sz="800" b="0" i="0" dirty="0">
                <a:solidFill>
                  <a:srgbClr val="201F1E"/>
                </a:solidFill>
                <a:effectLst/>
                <a:latin typeface="Calibri" panose="020F0502020204030204" pitchFamily="34" charset="0"/>
              </a:rPr>
              <a:t>Tentatively, Tuesday April 6</a:t>
            </a:r>
            <a:r>
              <a:rPr lang="en-US" sz="800" b="0" i="0" baseline="30000" dirty="0">
                <a:solidFill>
                  <a:srgbClr val="201F1E"/>
                </a:solidFill>
                <a:effectLst/>
                <a:latin typeface="Calibri" panose="020F0502020204030204" pitchFamily="34" charset="0"/>
              </a:rPr>
              <a:t>th</a:t>
            </a:r>
            <a:r>
              <a:rPr lang="en-US" sz="800" b="0" i="0" dirty="0">
                <a:solidFill>
                  <a:srgbClr val="201F1E"/>
                </a:solidFill>
                <a:effectLst/>
                <a:latin typeface="Calibri" panose="020F0502020204030204" pitchFamily="34" charset="0"/>
              </a:rPr>
              <a:t> from 2:00 – 3:00 p.m.</a:t>
            </a:r>
          </a:p>
          <a:p>
            <a:pPr marL="2114550" marR="0" lvl="4" indent="-285750" algn="l">
              <a:spcBef>
                <a:spcPts val="0"/>
              </a:spcBef>
              <a:spcAft>
                <a:spcPts val="0"/>
              </a:spcAft>
              <a:buFont typeface="Courier New" panose="02070309020205020404" pitchFamily="49" charset="0"/>
              <a:buChar char="o"/>
            </a:pPr>
            <a:r>
              <a:rPr lang="en-US" sz="800" b="0" i="0" dirty="0">
                <a:solidFill>
                  <a:srgbClr val="201F1E"/>
                </a:solidFill>
                <a:effectLst/>
                <a:latin typeface="Calibri" panose="020F0502020204030204" pitchFamily="34" charset="0"/>
              </a:rPr>
              <a:t>To register visit: </a:t>
            </a:r>
            <a:r>
              <a:rPr lang="en-US" sz="800" b="0" i="0" u="sng" dirty="0">
                <a:solidFill>
                  <a:srgbClr val="0563C1"/>
                </a:solidFill>
                <a:effectLst/>
                <a:latin typeface="Calibri" panose="020F0502020204030204" pitchFamily="34" charset="0"/>
                <a:hlinkClick r:id="rId8"/>
              </a:rPr>
              <a:t>https://www.cde.state.co.us/nutrition/nutritrainings</a:t>
            </a:r>
            <a:endParaRPr lang="en-US" sz="800" b="0" i="0" dirty="0">
              <a:solidFill>
                <a:srgbClr val="201F1E"/>
              </a:solidFill>
              <a:effectLst/>
              <a:latin typeface="Calibri" panose="020F0502020204030204" pitchFamily="34" charset="0"/>
            </a:endParaRPr>
          </a:p>
          <a:p>
            <a:pPr>
              <a:buFont typeface="Arial" panose="020B0604020202020204" pitchFamily="34" charset="0"/>
              <a:buChar char="•"/>
            </a:pPr>
            <a:endParaRPr lang="en-US" dirty="0"/>
          </a:p>
          <a:p>
            <a:pPr>
              <a:buFont typeface="Arial" panose="020B0604020202020204" pitchFamily="34" charset="0"/>
              <a:buChar char="•"/>
            </a:pPr>
            <a:endParaRPr lang="en-US" dirty="0"/>
          </a:p>
          <a:p>
            <a:pPr marL="400050" indent="-171450">
              <a:buFont typeface="Arial" panose="020B0604020202020204" pitchFamily="34" charset="0"/>
              <a:buChar char="•"/>
            </a:pPr>
            <a:endParaRPr lang="en-US" dirty="0"/>
          </a:p>
          <a:p>
            <a:pPr marL="400050" indent="-171450">
              <a:buFont typeface="Arial" panose="020B0604020202020204" pitchFamily="34" charset="0"/>
              <a:buChar char="•"/>
            </a:pPr>
            <a:endParaRPr lang="en-US" dirty="0"/>
          </a:p>
          <a:p>
            <a:endParaRPr lang="en-US" dirty="0"/>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13</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693506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0">
              <a:buFont typeface="Arial" panose="020B0604020202020204" pitchFamily="34" charset="0"/>
              <a:buNone/>
            </a:pPr>
            <a:r>
              <a:rPr lang="en-US" dirty="0"/>
              <a:t>Lyza</a:t>
            </a:r>
          </a:p>
          <a:p>
            <a:pPr>
              <a:buFont typeface="Arial" panose="020B0604020202020204" pitchFamily="34" charset="0"/>
              <a:buChar char="•"/>
            </a:pPr>
            <a:endParaRPr lang="en-US" dirty="0"/>
          </a:p>
          <a:p>
            <a:pPr marL="228600" indent="0">
              <a:buFontTx/>
              <a:buNone/>
            </a:pPr>
            <a:r>
              <a:rPr lang="en-US" dirty="0"/>
              <a:t>Emergency Cost Funding</a:t>
            </a:r>
          </a:p>
          <a:p>
            <a:pPr marL="400050" indent="-171450">
              <a:buFont typeface="Arial" panose="020B0604020202020204" pitchFamily="34" charset="0"/>
              <a:buChar char="•"/>
            </a:pPr>
            <a:r>
              <a:rPr lang="en-US" dirty="0"/>
              <a:t>Help with revenue gap during start of pandemic (March – June)</a:t>
            </a:r>
          </a:p>
          <a:p>
            <a:pPr marL="400050" indent="-171450">
              <a:buFont typeface="Arial" panose="020B0604020202020204" pitchFamily="34" charset="0"/>
              <a:buChar char="•"/>
            </a:pPr>
            <a:r>
              <a:rPr lang="en-US" dirty="0"/>
              <a:t>Year on year comparison of meal reimbursement revenue x 55%</a:t>
            </a:r>
          </a:p>
          <a:p>
            <a:pPr marL="400050" marR="0" lvl="0" indent="-171450" algn="l" defTabSz="914400" rtl="0" eaLnBrk="1" fontAlgn="auto" latinLnBrk="0" hangingPunct="1">
              <a:lnSpc>
                <a:spcPct val="100000"/>
              </a:lnSpc>
              <a:spcBef>
                <a:spcPts val="0"/>
              </a:spcBef>
              <a:spcAft>
                <a:spcPts val="0"/>
              </a:spcAft>
              <a:buClr>
                <a:srgbClr val="000000"/>
              </a:buClr>
              <a:buSzPts val="1400"/>
              <a:buFont typeface="Arial" panose="020B0604020202020204" pitchFamily="34" charset="0"/>
              <a:buChar char="•"/>
              <a:tabLst/>
              <a:defRPr/>
            </a:pPr>
            <a:r>
              <a:rPr lang="en-US" dirty="0"/>
              <a:t>Revenue includes </a:t>
            </a:r>
            <a:r>
              <a:rPr lang="en-US" sz="1800" dirty="0">
                <a:effectLst/>
                <a:latin typeface="Gadugi" panose="020B0502040204020203" pitchFamily="34" charset="0"/>
                <a:ea typeface="Calibri" panose="020F0502020204030204" pitchFamily="34" charset="0"/>
                <a:cs typeface="Times New Roman" panose="02020603050405020304" pitchFamily="18" charset="0"/>
              </a:rPr>
              <a:t>SBP, NSLP, ASP and SFSP</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00050" indent="-171450">
              <a:buFont typeface="Arial" panose="020B0604020202020204" pitchFamily="34" charset="0"/>
              <a:buChar char="•"/>
            </a:pPr>
            <a:endParaRPr lang="en-US" dirty="0"/>
          </a:p>
          <a:p>
            <a:pPr marL="228600" indent="0">
              <a:buFontTx/>
              <a:buNone/>
            </a:pPr>
            <a:r>
              <a:rPr lang="en-US" dirty="0"/>
              <a:t>Support &amp; Resources</a:t>
            </a:r>
          </a:p>
          <a:p>
            <a:pPr marL="400050" indent="-171450">
              <a:buFont typeface="Arial" panose="020B0604020202020204" pitchFamily="34" charset="0"/>
              <a:buChar char="•"/>
            </a:pPr>
            <a:r>
              <a:rPr lang="en-US" dirty="0"/>
              <a:t>Don’t hesitate reaching out to us with any questions or concerns</a:t>
            </a:r>
          </a:p>
          <a:p>
            <a:pPr marL="400050" indent="-171450">
              <a:buFont typeface="Arial" panose="020B0604020202020204" pitchFamily="34" charset="0"/>
              <a:buChar char="•"/>
            </a:pPr>
            <a:r>
              <a:rPr lang="en-US" dirty="0">
                <a:hlinkClick r:id="rId3"/>
              </a:rPr>
              <a:t>Financial Management | CDE (state.co.us)</a:t>
            </a:r>
            <a:endParaRPr lang="en-US" dirty="0"/>
          </a:p>
          <a:p>
            <a:pPr marL="400050" indent="-171450">
              <a:buFont typeface="Arial" panose="020B0604020202020204" pitchFamily="34" charset="0"/>
              <a:buChar char="•"/>
            </a:pPr>
            <a:r>
              <a:rPr lang="en-US" dirty="0" err="1">
                <a:hlinkClick r:id="rId4"/>
              </a:rPr>
              <a:t>backtoschoolfinancialmanagement</a:t>
            </a:r>
            <a:r>
              <a:rPr lang="en-US" dirty="0">
                <a:hlinkClick r:id="rId4"/>
              </a:rPr>
              <a:t> (state.co.us)</a:t>
            </a:r>
            <a:endParaRPr lang="en-US" dirty="0"/>
          </a:p>
          <a:p>
            <a:pPr marL="400050" indent="-171450">
              <a:buFont typeface="Arial" panose="020B0604020202020204" pitchFamily="34" charset="0"/>
              <a:buChar char="•"/>
            </a:pPr>
            <a:endParaRPr lang="en-US" dirty="0"/>
          </a:p>
          <a:p>
            <a:pPr marL="400050" indent="-171450">
              <a:buFont typeface="Arial" panose="020B0604020202020204" pitchFamily="34" charset="0"/>
              <a:buChar char="•"/>
            </a:pPr>
            <a:endParaRPr lang="en-US" dirty="0"/>
          </a:p>
          <a:p>
            <a:pPr marL="400050" indent="-171450">
              <a:buFont typeface="Arial" panose="020B0604020202020204" pitchFamily="34" charset="0"/>
              <a:buChar char="•"/>
            </a:pPr>
            <a:endParaRPr lang="en-US" dirty="0"/>
          </a:p>
          <a:p>
            <a:endParaRPr lang="en-US" dirty="0"/>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14</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033215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6515551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16</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202822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519956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4789651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023598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20</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480583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585303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21</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479166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22</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858345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23</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9379240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24</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619164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25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946651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26</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1727745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Nazie </a:t>
            </a:r>
            <a:endParaRPr/>
          </a:p>
        </p:txBody>
      </p:sp>
      <p:sp>
        <p:nvSpPr>
          <p:cNvPr id="98" name="Google Shape;98;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DeLilah</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911358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Jennifer O or Kate</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6</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1641296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490819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745422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283383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10</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1326309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
        <p:cNvGrpSpPr/>
        <p:nvPr/>
      </p:nvGrpSpPr>
      <p:grpSpPr>
        <a:xfrm>
          <a:off x="0" y="0"/>
          <a:ext cx="0" cy="0"/>
          <a:chOff x="0" y="0"/>
          <a:chExt cx="0" cy="0"/>
        </a:xfrm>
      </p:grpSpPr>
      <p:pic>
        <p:nvPicPr>
          <p:cNvPr id="21" name="Google Shape;21;p3"/>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22" name="Google Shape;22;p3"/>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24" name="Google Shape;24;p3"/>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25" name="Google Shape;25;p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rgbClr val="7F7F7F"/>
                </a:solidFill>
                <a:latin typeface="Calibri"/>
                <a:ea typeface="Calibri"/>
                <a:cs typeface="Calibri"/>
                <a:sym typeface="Calibri"/>
              </a:defRPr>
            </a:lvl1pPr>
            <a:lvl2pPr marL="0" lvl="1" indent="0" algn="l">
              <a:spcBef>
                <a:spcPts val="0"/>
              </a:spcBef>
              <a:buNone/>
              <a:defRPr sz="1600" b="0" i="0" u="none" strike="noStrike" cap="none">
                <a:solidFill>
                  <a:srgbClr val="7F7F7F"/>
                </a:solidFill>
                <a:latin typeface="Calibri"/>
                <a:ea typeface="Calibri"/>
                <a:cs typeface="Calibri"/>
                <a:sym typeface="Calibri"/>
              </a:defRPr>
            </a:lvl2pPr>
            <a:lvl3pPr marL="0" lvl="2" indent="0" algn="l">
              <a:spcBef>
                <a:spcPts val="0"/>
              </a:spcBef>
              <a:buNone/>
              <a:defRPr sz="1600" b="0" i="0" u="none" strike="noStrike" cap="none">
                <a:solidFill>
                  <a:srgbClr val="7F7F7F"/>
                </a:solidFill>
                <a:latin typeface="Calibri"/>
                <a:ea typeface="Calibri"/>
                <a:cs typeface="Calibri"/>
                <a:sym typeface="Calibri"/>
              </a:defRPr>
            </a:lvl3pPr>
            <a:lvl4pPr marL="0" lvl="3" indent="0" algn="l">
              <a:spcBef>
                <a:spcPts val="0"/>
              </a:spcBef>
              <a:buNone/>
              <a:defRPr sz="1600" b="0" i="0" u="none" strike="noStrike" cap="none">
                <a:solidFill>
                  <a:srgbClr val="7F7F7F"/>
                </a:solidFill>
                <a:latin typeface="Calibri"/>
                <a:ea typeface="Calibri"/>
                <a:cs typeface="Calibri"/>
                <a:sym typeface="Calibri"/>
              </a:defRPr>
            </a:lvl4pPr>
            <a:lvl5pPr marL="0" lvl="4" indent="0" algn="l">
              <a:spcBef>
                <a:spcPts val="0"/>
              </a:spcBef>
              <a:buNone/>
              <a:defRPr sz="1600" b="0" i="0" u="none" strike="noStrike" cap="none">
                <a:solidFill>
                  <a:srgbClr val="7F7F7F"/>
                </a:solidFill>
                <a:latin typeface="Calibri"/>
                <a:ea typeface="Calibri"/>
                <a:cs typeface="Calibri"/>
                <a:sym typeface="Calibri"/>
              </a:defRPr>
            </a:lvl5pPr>
            <a:lvl6pPr marL="0" lvl="5" indent="0" algn="l">
              <a:spcBef>
                <a:spcPts val="0"/>
              </a:spcBef>
              <a:buNone/>
              <a:defRPr sz="1600" b="0" i="0" u="none" strike="noStrike" cap="none">
                <a:solidFill>
                  <a:srgbClr val="7F7F7F"/>
                </a:solidFill>
                <a:latin typeface="Calibri"/>
                <a:ea typeface="Calibri"/>
                <a:cs typeface="Calibri"/>
                <a:sym typeface="Calibri"/>
              </a:defRPr>
            </a:lvl6pPr>
            <a:lvl7pPr marL="0" lvl="6" indent="0" algn="l">
              <a:spcBef>
                <a:spcPts val="0"/>
              </a:spcBef>
              <a:buNone/>
              <a:defRPr sz="1600" b="0" i="0" u="none" strike="noStrike" cap="none">
                <a:solidFill>
                  <a:srgbClr val="7F7F7F"/>
                </a:solidFill>
                <a:latin typeface="Calibri"/>
                <a:ea typeface="Calibri"/>
                <a:cs typeface="Calibri"/>
                <a:sym typeface="Calibri"/>
              </a:defRPr>
            </a:lvl7pPr>
            <a:lvl8pPr marL="0" lvl="7" indent="0" algn="l">
              <a:spcBef>
                <a:spcPts val="0"/>
              </a:spcBef>
              <a:buNone/>
              <a:defRPr sz="1600" b="0" i="0" u="none" strike="noStrike" cap="none">
                <a:solidFill>
                  <a:srgbClr val="7F7F7F"/>
                </a:solidFill>
                <a:latin typeface="Calibri"/>
                <a:ea typeface="Calibri"/>
                <a:cs typeface="Calibri"/>
                <a:sym typeface="Calibri"/>
              </a:defRPr>
            </a:lvl8pPr>
            <a:lvl9pPr marL="0" lvl="8" indent="0" algn="l">
              <a:spcBef>
                <a:spcPts val="0"/>
              </a:spcBef>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76"/>
        <p:cNvGrpSpPr/>
        <p:nvPr/>
      </p:nvGrpSpPr>
      <p:grpSpPr>
        <a:xfrm>
          <a:off x="0" y="0"/>
          <a:ext cx="0" cy="0"/>
          <a:chOff x="0" y="0"/>
          <a:chExt cx="0" cy="0"/>
        </a:xfrm>
      </p:grpSpPr>
      <p:sp>
        <p:nvSpPr>
          <p:cNvPr id="77" name="Google Shape;77;p12"/>
          <p:cNvSpPr txBox="1">
            <a:spLocks noGrp="1"/>
          </p:cNvSpPr>
          <p:nvPr>
            <p:ph type="body" idx="1"/>
          </p:nvPr>
        </p:nvSpPr>
        <p:spPr>
          <a:xfrm>
            <a:off x="628650" y="1463040"/>
            <a:ext cx="3886200" cy="4583799"/>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8" name="Google Shape;78;p12"/>
          <p:cNvSpPr txBox="1">
            <a:spLocks noGrp="1"/>
          </p:cNvSpPr>
          <p:nvPr>
            <p:ph type="body" idx="2"/>
          </p:nvPr>
        </p:nvSpPr>
        <p:spPr>
          <a:xfrm>
            <a:off x="4629150" y="1463040"/>
            <a:ext cx="3886200" cy="4583799"/>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9" name="Google Shape;79;p12"/>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80" name="Google Shape;80;p12"/>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81" name="Google Shape;81;p12"/>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82" name="Google Shape;82;p1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83"/>
        <p:cNvGrpSpPr/>
        <p:nvPr/>
      </p:nvGrpSpPr>
      <p:grpSpPr>
        <a:xfrm>
          <a:off x="0" y="0"/>
          <a:ext cx="0" cy="0"/>
          <a:chOff x="0" y="0"/>
          <a:chExt cx="0" cy="0"/>
        </a:xfrm>
      </p:grpSpPr>
      <p:sp>
        <p:nvSpPr>
          <p:cNvPr id="84" name="Google Shape;84;p1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
        <p:nvSpPr>
          <p:cNvPr id="85" name="Google Shape;85;p13"/>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86"/>
        <p:cNvGrpSpPr/>
        <p:nvPr/>
      </p:nvGrpSpPr>
      <p:grpSpPr>
        <a:xfrm>
          <a:off x="0" y="0"/>
          <a:ext cx="0" cy="0"/>
          <a:chOff x="0" y="0"/>
          <a:chExt cx="0" cy="0"/>
        </a:xfrm>
      </p:grpSpPr>
      <p:sp>
        <p:nvSpPr>
          <p:cNvPr id="87" name="Google Shape;87;p14"/>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3"/>
        <p:cNvGrpSpPr/>
        <p:nvPr/>
      </p:nvGrpSpPr>
      <p:grpSpPr>
        <a:xfrm>
          <a:off x="0" y="0"/>
          <a:ext cx="0" cy="0"/>
          <a:chOff x="0" y="0"/>
          <a:chExt cx="0" cy="0"/>
        </a:xfrm>
      </p:grpSpPr>
      <p:sp>
        <p:nvSpPr>
          <p:cNvPr id="14" name="Google Shape;14;p2"/>
          <p:cNvSpPr/>
          <p:nvPr/>
        </p:nvSpPr>
        <p:spPr>
          <a:xfrm>
            <a:off x="0" y="4675238"/>
            <a:ext cx="9144000" cy="2182761"/>
          </a:xfrm>
          <a:prstGeom prst="rect">
            <a:avLst/>
          </a:prstGeom>
          <a:gradFill>
            <a:gsLst>
              <a:gs pos="0">
                <a:schemeClr val="lt1"/>
              </a:gs>
              <a:gs pos="100000">
                <a:srgbClr val="00953A">
                  <a:alpha val="49803"/>
                </a:srgbClr>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 name="Google Shape;15;p2"/>
          <p:cNvSpPr txBox="1">
            <a:spLocks noGrp="1"/>
          </p:cNvSpPr>
          <p:nvPr>
            <p:ph type="ctrTitle"/>
          </p:nvPr>
        </p:nvSpPr>
        <p:spPr>
          <a:xfrm>
            <a:off x="685800" y="3236239"/>
            <a:ext cx="7772400" cy="1216589"/>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dk1"/>
              </a:buClr>
              <a:buSzPts val="3600"/>
              <a:buFont typeface="Arial"/>
              <a:buNone/>
              <a:defRPr sz="36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685800" y="5073444"/>
            <a:ext cx="7772400" cy="1065925"/>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000"/>
              <a:buNone/>
              <a:defRPr sz="20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 name="Google Shape;17;p2"/>
          <p:cNvPicPr preferRelativeResize="0"/>
          <p:nvPr/>
        </p:nvPicPr>
        <p:blipFill rotWithShape="1">
          <a:blip r:embed="rId2">
            <a:alphaModFix/>
          </a:blip>
          <a:srcRect/>
          <a:stretch/>
        </p:blipFill>
        <p:spPr>
          <a:xfrm>
            <a:off x="3165737" y="632706"/>
            <a:ext cx="2821173" cy="1762730"/>
          </a:xfrm>
          <a:prstGeom prst="rect">
            <a:avLst/>
          </a:prstGeom>
          <a:noFill/>
          <a:ln>
            <a:noFill/>
          </a:ln>
        </p:spPr>
      </p:pic>
      <p:cxnSp>
        <p:nvCxnSpPr>
          <p:cNvPr id="18" name="Google Shape;18;p2"/>
          <p:cNvCxnSpPr/>
          <p:nvPr/>
        </p:nvCxnSpPr>
        <p:spPr>
          <a:xfrm>
            <a:off x="685800" y="2772696"/>
            <a:ext cx="7801897" cy="0"/>
          </a:xfrm>
          <a:prstGeom prst="straightConnector1">
            <a:avLst/>
          </a:prstGeom>
          <a:noFill/>
          <a:ln w="19050" cap="flat" cmpd="sng">
            <a:solidFill>
              <a:srgbClr val="00953A"/>
            </a:solidFill>
            <a:prstDash val="solid"/>
            <a:miter lim="800000"/>
            <a:headEnd type="none" w="sm" len="sm"/>
            <a:tailEnd type="none" w="sm" len="sm"/>
          </a:ln>
        </p:spPr>
      </p:cxnSp>
      <p:sp>
        <p:nvSpPr>
          <p:cNvPr id="19" name="Google Shape;19;p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chemeClr val="lt1"/>
                </a:solidFill>
                <a:latin typeface="Calibri"/>
                <a:ea typeface="Calibri"/>
                <a:cs typeface="Calibri"/>
                <a:sym typeface="Calibri"/>
              </a:defRPr>
            </a:lvl1pPr>
            <a:lvl2pPr marL="0" lvl="1" indent="0" algn="l">
              <a:spcBef>
                <a:spcPts val="0"/>
              </a:spcBef>
              <a:buNone/>
              <a:defRPr sz="1600" b="0" i="0" u="none" strike="noStrike" cap="none">
                <a:solidFill>
                  <a:schemeClr val="lt1"/>
                </a:solidFill>
                <a:latin typeface="Calibri"/>
                <a:ea typeface="Calibri"/>
                <a:cs typeface="Calibri"/>
                <a:sym typeface="Calibri"/>
              </a:defRPr>
            </a:lvl2pPr>
            <a:lvl3pPr marL="0" lvl="2" indent="0" algn="l">
              <a:spcBef>
                <a:spcPts val="0"/>
              </a:spcBef>
              <a:buNone/>
              <a:defRPr sz="1600" b="0" i="0" u="none" strike="noStrike" cap="none">
                <a:solidFill>
                  <a:schemeClr val="lt1"/>
                </a:solidFill>
                <a:latin typeface="Calibri"/>
                <a:ea typeface="Calibri"/>
                <a:cs typeface="Calibri"/>
                <a:sym typeface="Calibri"/>
              </a:defRPr>
            </a:lvl3pPr>
            <a:lvl4pPr marL="0" lvl="3" indent="0" algn="l">
              <a:spcBef>
                <a:spcPts val="0"/>
              </a:spcBef>
              <a:buNone/>
              <a:defRPr sz="1600" b="0" i="0" u="none" strike="noStrike" cap="none">
                <a:solidFill>
                  <a:schemeClr val="lt1"/>
                </a:solidFill>
                <a:latin typeface="Calibri"/>
                <a:ea typeface="Calibri"/>
                <a:cs typeface="Calibri"/>
                <a:sym typeface="Calibri"/>
              </a:defRPr>
            </a:lvl4pPr>
            <a:lvl5pPr marL="0" lvl="4" indent="0" algn="l">
              <a:spcBef>
                <a:spcPts val="0"/>
              </a:spcBef>
              <a:buNone/>
              <a:defRPr sz="1600" b="0" i="0" u="none" strike="noStrike" cap="none">
                <a:solidFill>
                  <a:schemeClr val="lt1"/>
                </a:solidFill>
                <a:latin typeface="Calibri"/>
                <a:ea typeface="Calibri"/>
                <a:cs typeface="Calibri"/>
                <a:sym typeface="Calibri"/>
              </a:defRPr>
            </a:lvl5pPr>
            <a:lvl6pPr marL="0" lvl="5" indent="0" algn="l">
              <a:spcBef>
                <a:spcPts val="0"/>
              </a:spcBef>
              <a:buNone/>
              <a:defRPr sz="1600" b="0" i="0" u="none" strike="noStrike" cap="none">
                <a:solidFill>
                  <a:schemeClr val="lt1"/>
                </a:solidFill>
                <a:latin typeface="Calibri"/>
                <a:ea typeface="Calibri"/>
                <a:cs typeface="Calibri"/>
                <a:sym typeface="Calibri"/>
              </a:defRPr>
            </a:lvl6pPr>
            <a:lvl7pPr marL="0" lvl="6" indent="0" algn="l">
              <a:spcBef>
                <a:spcPts val="0"/>
              </a:spcBef>
              <a:buNone/>
              <a:defRPr sz="1600" b="0" i="0" u="none" strike="noStrike" cap="none">
                <a:solidFill>
                  <a:schemeClr val="lt1"/>
                </a:solidFill>
                <a:latin typeface="Calibri"/>
                <a:ea typeface="Calibri"/>
                <a:cs typeface="Calibri"/>
                <a:sym typeface="Calibri"/>
              </a:defRPr>
            </a:lvl7pPr>
            <a:lvl8pPr marL="0" lvl="7" indent="0" algn="l">
              <a:spcBef>
                <a:spcPts val="0"/>
              </a:spcBef>
              <a:buNone/>
              <a:defRPr sz="1600" b="0" i="0" u="none" strike="noStrike" cap="none">
                <a:solidFill>
                  <a:schemeClr val="lt1"/>
                </a:solidFill>
                <a:latin typeface="Calibri"/>
                <a:ea typeface="Calibri"/>
                <a:cs typeface="Calibri"/>
                <a:sym typeface="Calibri"/>
              </a:defRPr>
            </a:lvl8pPr>
            <a:lvl9pPr marL="0" lvl="8" indent="0" algn="l">
              <a:spcBef>
                <a:spcPts val="0"/>
              </a:spcBef>
              <a:buNone/>
              <a:defRPr sz="1600" b="0" i="0" u="none" strike="noStrike" cap="none">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4059114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26"/>
        <p:cNvGrpSpPr/>
        <p:nvPr/>
      </p:nvGrpSpPr>
      <p:grpSpPr>
        <a:xfrm>
          <a:off x="0" y="0"/>
          <a:ext cx="0" cy="0"/>
          <a:chOff x="0" y="0"/>
          <a:chExt cx="0" cy="0"/>
        </a:xfrm>
      </p:grpSpPr>
      <p:pic>
        <p:nvPicPr>
          <p:cNvPr id="27" name="Google Shape;27;p4"/>
          <p:cNvPicPr preferRelativeResize="0"/>
          <p:nvPr/>
        </p:nvPicPr>
        <p:blipFill rotWithShape="1">
          <a:blip r:embed="rId2">
            <a:alphaModFix/>
          </a:blip>
          <a:srcRect/>
          <a:stretch/>
        </p:blipFill>
        <p:spPr>
          <a:xfrm>
            <a:off x="0" y="0"/>
            <a:ext cx="9144000" cy="6857999"/>
          </a:xfrm>
          <a:prstGeom prst="rect">
            <a:avLst/>
          </a:prstGeom>
          <a:noFill/>
          <a:ln>
            <a:noFill/>
          </a:ln>
        </p:spPr>
      </p:pic>
      <p:sp>
        <p:nvSpPr>
          <p:cNvPr id="28" name="Google Shape;28;p4"/>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sldNum" idx="12"/>
          </p:nvPr>
        </p:nvSpPr>
        <p:spPr>
          <a:xfrm>
            <a:off x="215697"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chemeClr val="lt1"/>
                </a:solidFill>
                <a:latin typeface="Calibri"/>
                <a:ea typeface="Calibri"/>
                <a:cs typeface="Calibri"/>
                <a:sym typeface="Calibri"/>
              </a:defRPr>
            </a:lvl1pPr>
            <a:lvl2pPr marL="0" lvl="1" indent="0" algn="l">
              <a:spcBef>
                <a:spcPts val="0"/>
              </a:spcBef>
              <a:buNone/>
              <a:defRPr sz="1600" b="0" i="0" u="none" strike="noStrike" cap="none">
                <a:solidFill>
                  <a:schemeClr val="lt1"/>
                </a:solidFill>
                <a:latin typeface="Calibri"/>
                <a:ea typeface="Calibri"/>
                <a:cs typeface="Calibri"/>
                <a:sym typeface="Calibri"/>
              </a:defRPr>
            </a:lvl2pPr>
            <a:lvl3pPr marL="0" lvl="2" indent="0" algn="l">
              <a:spcBef>
                <a:spcPts val="0"/>
              </a:spcBef>
              <a:buNone/>
              <a:defRPr sz="1600" b="0" i="0" u="none" strike="noStrike" cap="none">
                <a:solidFill>
                  <a:schemeClr val="lt1"/>
                </a:solidFill>
                <a:latin typeface="Calibri"/>
                <a:ea typeface="Calibri"/>
                <a:cs typeface="Calibri"/>
                <a:sym typeface="Calibri"/>
              </a:defRPr>
            </a:lvl3pPr>
            <a:lvl4pPr marL="0" lvl="3" indent="0" algn="l">
              <a:spcBef>
                <a:spcPts val="0"/>
              </a:spcBef>
              <a:buNone/>
              <a:defRPr sz="1600" b="0" i="0" u="none" strike="noStrike" cap="none">
                <a:solidFill>
                  <a:schemeClr val="lt1"/>
                </a:solidFill>
                <a:latin typeface="Calibri"/>
                <a:ea typeface="Calibri"/>
                <a:cs typeface="Calibri"/>
                <a:sym typeface="Calibri"/>
              </a:defRPr>
            </a:lvl4pPr>
            <a:lvl5pPr marL="0" lvl="4" indent="0" algn="l">
              <a:spcBef>
                <a:spcPts val="0"/>
              </a:spcBef>
              <a:buNone/>
              <a:defRPr sz="1600" b="0" i="0" u="none" strike="noStrike" cap="none">
                <a:solidFill>
                  <a:schemeClr val="lt1"/>
                </a:solidFill>
                <a:latin typeface="Calibri"/>
                <a:ea typeface="Calibri"/>
                <a:cs typeface="Calibri"/>
                <a:sym typeface="Calibri"/>
              </a:defRPr>
            </a:lvl5pPr>
            <a:lvl6pPr marL="0" lvl="5" indent="0" algn="l">
              <a:spcBef>
                <a:spcPts val="0"/>
              </a:spcBef>
              <a:buNone/>
              <a:defRPr sz="1600" b="0" i="0" u="none" strike="noStrike" cap="none">
                <a:solidFill>
                  <a:schemeClr val="lt1"/>
                </a:solidFill>
                <a:latin typeface="Calibri"/>
                <a:ea typeface="Calibri"/>
                <a:cs typeface="Calibri"/>
                <a:sym typeface="Calibri"/>
              </a:defRPr>
            </a:lvl6pPr>
            <a:lvl7pPr marL="0" lvl="6" indent="0" algn="l">
              <a:spcBef>
                <a:spcPts val="0"/>
              </a:spcBef>
              <a:buNone/>
              <a:defRPr sz="1600" b="0" i="0" u="none" strike="noStrike" cap="none">
                <a:solidFill>
                  <a:schemeClr val="lt1"/>
                </a:solidFill>
                <a:latin typeface="Calibri"/>
                <a:ea typeface="Calibri"/>
                <a:cs typeface="Calibri"/>
                <a:sym typeface="Calibri"/>
              </a:defRPr>
            </a:lvl7pPr>
            <a:lvl8pPr marL="0" lvl="7" indent="0" algn="l">
              <a:spcBef>
                <a:spcPts val="0"/>
              </a:spcBef>
              <a:buNone/>
              <a:defRPr sz="1600" b="0" i="0" u="none" strike="noStrike" cap="none">
                <a:solidFill>
                  <a:schemeClr val="lt1"/>
                </a:solidFill>
                <a:latin typeface="Calibri"/>
                <a:ea typeface="Calibri"/>
                <a:cs typeface="Calibri"/>
                <a:sym typeface="Calibri"/>
              </a:defRPr>
            </a:lvl8pPr>
            <a:lvl9pPr marL="0" lvl="8" indent="0" algn="l">
              <a:spcBef>
                <a:spcPts val="0"/>
              </a:spcBef>
              <a:buNone/>
              <a:defRPr sz="1600" b="0" i="0" u="none" strike="noStrike" cap="none">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30"/>
        <p:cNvGrpSpPr/>
        <p:nvPr/>
      </p:nvGrpSpPr>
      <p:grpSpPr>
        <a:xfrm>
          <a:off x="0" y="0"/>
          <a:ext cx="0" cy="0"/>
          <a:chOff x="0" y="0"/>
          <a:chExt cx="0" cy="0"/>
        </a:xfrm>
      </p:grpSpPr>
      <p:pic>
        <p:nvPicPr>
          <p:cNvPr id="31" name="Google Shape;31;p5"/>
          <p:cNvPicPr preferRelativeResize="0"/>
          <p:nvPr/>
        </p:nvPicPr>
        <p:blipFill rotWithShape="1">
          <a:blip r:embed="rId2">
            <a:alphaModFix/>
          </a:blip>
          <a:srcRect/>
          <a:stretch/>
        </p:blipFill>
        <p:spPr>
          <a:xfrm>
            <a:off x="0" y="0"/>
            <a:ext cx="9143999" cy="6857999"/>
          </a:xfrm>
          <a:prstGeom prst="rect">
            <a:avLst/>
          </a:prstGeom>
          <a:noFill/>
          <a:ln>
            <a:noFill/>
          </a:ln>
        </p:spPr>
      </p:pic>
      <p:sp>
        <p:nvSpPr>
          <p:cNvPr id="32" name="Google Shape;32;p5"/>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chemeClr val="lt1"/>
                </a:solidFill>
                <a:latin typeface="Calibri"/>
                <a:ea typeface="Calibri"/>
                <a:cs typeface="Calibri"/>
                <a:sym typeface="Calibri"/>
              </a:defRPr>
            </a:lvl1pPr>
            <a:lvl2pPr marL="0" lvl="1" indent="0" algn="l">
              <a:spcBef>
                <a:spcPts val="0"/>
              </a:spcBef>
              <a:buNone/>
              <a:defRPr sz="1600">
                <a:solidFill>
                  <a:schemeClr val="lt1"/>
                </a:solidFill>
                <a:latin typeface="Calibri"/>
                <a:ea typeface="Calibri"/>
                <a:cs typeface="Calibri"/>
                <a:sym typeface="Calibri"/>
              </a:defRPr>
            </a:lvl2pPr>
            <a:lvl3pPr marL="0" lvl="2" indent="0" algn="l">
              <a:spcBef>
                <a:spcPts val="0"/>
              </a:spcBef>
              <a:buNone/>
              <a:defRPr sz="1600">
                <a:solidFill>
                  <a:schemeClr val="lt1"/>
                </a:solidFill>
                <a:latin typeface="Calibri"/>
                <a:ea typeface="Calibri"/>
                <a:cs typeface="Calibri"/>
                <a:sym typeface="Calibri"/>
              </a:defRPr>
            </a:lvl3pPr>
            <a:lvl4pPr marL="0" lvl="3" indent="0" algn="l">
              <a:spcBef>
                <a:spcPts val="0"/>
              </a:spcBef>
              <a:buNone/>
              <a:defRPr sz="1600">
                <a:solidFill>
                  <a:schemeClr val="lt1"/>
                </a:solidFill>
                <a:latin typeface="Calibri"/>
                <a:ea typeface="Calibri"/>
                <a:cs typeface="Calibri"/>
                <a:sym typeface="Calibri"/>
              </a:defRPr>
            </a:lvl4pPr>
            <a:lvl5pPr marL="0" lvl="4" indent="0" algn="l">
              <a:spcBef>
                <a:spcPts val="0"/>
              </a:spcBef>
              <a:buNone/>
              <a:defRPr sz="1600">
                <a:solidFill>
                  <a:schemeClr val="lt1"/>
                </a:solidFill>
                <a:latin typeface="Calibri"/>
                <a:ea typeface="Calibri"/>
                <a:cs typeface="Calibri"/>
                <a:sym typeface="Calibri"/>
              </a:defRPr>
            </a:lvl5pPr>
            <a:lvl6pPr marL="0" lvl="5" indent="0" algn="l">
              <a:spcBef>
                <a:spcPts val="0"/>
              </a:spcBef>
              <a:buNone/>
              <a:defRPr sz="1600">
                <a:solidFill>
                  <a:schemeClr val="lt1"/>
                </a:solidFill>
                <a:latin typeface="Calibri"/>
                <a:ea typeface="Calibri"/>
                <a:cs typeface="Calibri"/>
                <a:sym typeface="Calibri"/>
              </a:defRPr>
            </a:lvl6pPr>
            <a:lvl7pPr marL="0" lvl="6" indent="0" algn="l">
              <a:spcBef>
                <a:spcPts val="0"/>
              </a:spcBef>
              <a:buNone/>
              <a:defRPr sz="1600">
                <a:solidFill>
                  <a:schemeClr val="lt1"/>
                </a:solidFill>
                <a:latin typeface="Calibri"/>
                <a:ea typeface="Calibri"/>
                <a:cs typeface="Calibri"/>
                <a:sym typeface="Calibri"/>
              </a:defRPr>
            </a:lvl7pPr>
            <a:lvl8pPr marL="0" lvl="7" indent="0" algn="l">
              <a:spcBef>
                <a:spcPts val="0"/>
              </a:spcBef>
              <a:buNone/>
              <a:defRPr sz="1600">
                <a:solidFill>
                  <a:schemeClr val="lt1"/>
                </a:solidFill>
                <a:latin typeface="Calibri"/>
                <a:ea typeface="Calibri"/>
                <a:cs typeface="Calibri"/>
                <a:sym typeface="Calibri"/>
              </a:defRPr>
            </a:lvl8pPr>
            <a:lvl9pPr marL="0" lvl="8" indent="0" algn="l">
              <a:spcBef>
                <a:spcPts val="0"/>
              </a:spcBef>
              <a:buNone/>
              <a:defRPr sz="1600">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34"/>
        <p:cNvGrpSpPr/>
        <p:nvPr/>
      </p:nvGrpSpPr>
      <p:grpSpPr>
        <a:xfrm>
          <a:off x="0" y="0"/>
          <a:ext cx="0" cy="0"/>
          <a:chOff x="0" y="0"/>
          <a:chExt cx="0" cy="0"/>
        </a:xfrm>
      </p:grpSpPr>
      <p:pic>
        <p:nvPicPr>
          <p:cNvPr id="35" name="Google Shape;35;p6"/>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36" name="Google Shape;36;p6"/>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6"/>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8" name="Google Shape;38;p6"/>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39" name="Google Shape;39;p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40" name="Google Shape;40;p6"/>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41"/>
        <p:cNvGrpSpPr/>
        <p:nvPr/>
      </p:nvGrpSpPr>
      <p:grpSpPr>
        <a:xfrm>
          <a:off x="0" y="0"/>
          <a:ext cx="0" cy="0"/>
          <a:chOff x="0" y="0"/>
          <a:chExt cx="0" cy="0"/>
        </a:xfrm>
      </p:grpSpPr>
      <p:pic>
        <p:nvPicPr>
          <p:cNvPr id="42" name="Google Shape;42;p7"/>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43" name="Google Shape;43;p7"/>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7"/>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45" name="Google Shape;45;p7"/>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46" name="Google Shape;46;p7"/>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47" name="Google Shape;47;p7"/>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50" name="Google Shape;50;p8"/>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2" name="Google Shape;52;p8"/>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53" name="Google Shape;53;p8"/>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54" name="Google Shape;54;p8"/>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55"/>
        <p:cNvGrpSpPr/>
        <p:nvPr/>
      </p:nvGrpSpPr>
      <p:grpSpPr>
        <a:xfrm>
          <a:off x="0" y="0"/>
          <a:ext cx="0" cy="0"/>
          <a:chOff x="0" y="0"/>
          <a:chExt cx="0" cy="0"/>
        </a:xfrm>
      </p:grpSpPr>
      <p:pic>
        <p:nvPicPr>
          <p:cNvPr id="56" name="Google Shape;56;p9"/>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57" name="Google Shape;57;p9"/>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9"/>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9" name="Google Shape;59;p9"/>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60" name="Google Shape;60;p9"/>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61" name="Google Shape;61;p9"/>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5_Title and Content">
  <p:cSld name="5_Title and Content">
    <p:spTree>
      <p:nvGrpSpPr>
        <p:cNvPr id="1" name="Shape 62"/>
        <p:cNvGrpSpPr/>
        <p:nvPr/>
      </p:nvGrpSpPr>
      <p:grpSpPr>
        <a:xfrm>
          <a:off x="0" y="0"/>
          <a:ext cx="0" cy="0"/>
          <a:chOff x="0" y="0"/>
          <a:chExt cx="0" cy="0"/>
        </a:xfrm>
      </p:grpSpPr>
      <p:pic>
        <p:nvPicPr>
          <p:cNvPr id="63" name="Google Shape;63;p10"/>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64" name="Google Shape;64;p10"/>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0"/>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66" name="Google Shape;66;p10"/>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67" name="Google Shape;67;p10"/>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68" name="Google Shape;68;p10"/>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6_Title and Content">
  <p:cSld name="6_Title and Content">
    <p:spTree>
      <p:nvGrpSpPr>
        <p:cNvPr id="1" name="Shape 69"/>
        <p:cNvGrpSpPr/>
        <p:nvPr/>
      </p:nvGrpSpPr>
      <p:grpSpPr>
        <a:xfrm>
          <a:off x="0" y="0"/>
          <a:ext cx="0" cy="0"/>
          <a:chOff x="0" y="0"/>
          <a:chExt cx="0" cy="0"/>
        </a:xfrm>
      </p:grpSpPr>
      <p:pic>
        <p:nvPicPr>
          <p:cNvPr id="70" name="Google Shape;70;p11"/>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71" name="Google Shape;71;p11"/>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1"/>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3" name="Google Shape;73;p11"/>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74" name="Google Shape;74;p11"/>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75" name="Google Shape;75;p11"/>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245193" y="6360652"/>
            <a:ext cx="20574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0" marR="0" lvl="1" indent="0" algn="l" rtl="0">
              <a:spcBef>
                <a:spcPts val="0"/>
              </a:spcBef>
              <a:buNone/>
              <a:defRPr sz="1800" b="0" i="0" u="none" strike="noStrike" cap="none">
                <a:solidFill>
                  <a:schemeClr val="dk1"/>
                </a:solidFill>
                <a:latin typeface="Calibri"/>
                <a:ea typeface="Calibri"/>
                <a:cs typeface="Calibri"/>
                <a:sym typeface="Calibri"/>
              </a:defRPr>
            </a:lvl2pPr>
            <a:lvl3pPr marL="0" marR="0" lvl="2" indent="0" algn="l" rtl="0">
              <a:spcBef>
                <a:spcPts val="0"/>
              </a:spcBef>
              <a:buNone/>
              <a:defRPr sz="1800" b="0" i="0" u="none" strike="noStrike" cap="none">
                <a:solidFill>
                  <a:schemeClr val="dk1"/>
                </a:solidFill>
                <a:latin typeface="Calibri"/>
                <a:ea typeface="Calibri"/>
                <a:cs typeface="Calibri"/>
                <a:sym typeface="Calibri"/>
              </a:defRPr>
            </a:lvl3pPr>
            <a:lvl4pPr marL="0" marR="0" lvl="3" indent="0" algn="l" rtl="0">
              <a:spcBef>
                <a:spcPts val="0"/>
              </a:spcBef>
              <a:buNone/>
              <a:defRPr sz="1800" b="0" i="0" u="none" strike="noStrike" cap="none">
                <a:solidFill>
                  <a:schemeClr val="dk1"/>
                </a:solidFill>
                <a:latin typeface="Calibri"/>
                <a:ea typeface="Calibri"/>
                <a:cs typeface="Calibri"/>
                <a:sym typeface="Calibri"/>
              </a:defRPr>
            </a:lvl4pPr>
            <a:lvl5pPr marL="0" marR="0" lvl="4" indent="0" algn="l" rtl="0">
              <a:spcBef>
                <a:spcPts val="0"/>
              </a:spcBef>
              <a:buNone/>
              <a:defRPr sz="1800" b="0" i="0" u="none" strike="noStrike" cap="none">
                <a:solidFill>
                  <a:schemeClr val="dk1"/>
                </a:solidFill>
                <a:latin typeface="Calibri"/>
                <a:ea typeface="Calibri"/>
                <a:cs typeface="Calibri"/>
                <a:sym typeface="Calibri"/>
              </a:defRPr>
            </a:lvl5pPr>
            <a:lvl6pPr marL="0" marR="0" lvl="5" indent="0" algn="l" rtl="0">
              <a:spcBef>
                <a:spcPts val="0"/>
              </a:spcBef>
              <a:buNone/>
              <a:defRPr sz="1800" b="0" i="0" u="none" strike="noStrike" cap="none">
                <a:solidFill>
                  <a:schemeClr val="dk1"/>
                </a:solidFill>
                <a:latin typeface="Calibri"/>
                <a:ea typeface="Calibri"/>
                <a:cs typeface="Calibri"/>
                <a:sym typeface="Calibri"/>
              </a:defRPr>
            </a:lvl6pPr>
            <a:lvl7pPr marL="0" marR="0" lvl="6" indent="0" algn="l" rtl="0">
              <a:spcBef>
                <a:spcPts val="0"/>
              </a:spcBef>
              <a:buNone/>
              <a:defRPr sz="1800" b="0" i="0" u="none" strike="noStrike" cap="none">
                <a:solidFill>
                  <a:schemeClr val="dk1"/>
                </a:solidFill>
                <a:latin typeface="Calibri"/>
                <a:ea typeface="Calibri"/>
                <a:cs typeface="Calibri"/>
                <a:sym typeface="Calibri"/>
              </a:defRPr>
            </a:lvl7pPr>
            <a:lvl8pPr marL="0" marR="0" lvl="7" indent="0" algn="l" rtl="0">
              <a:spcBef>
                <a:spcPts val="0"/>
              </a:spcBef>
              <a:buNone/>
              <a:defRPr sz="1800" b="0" i="0" u="none" strike="noStrike" cap="none">
                <a:solidFill>
                  <a:schemeClr val="dk1"/>
                </a:solidFill>
                <a:latin typeface="Calibri"/>
                <a:ea typeface="Calibri"/>
                <a:cs typeface="Calibri"/>
                <a:sym typeface="Calibri"/>
              </a:defRPr>
            </a:lvl8pPr>
            <a:lvl9pPr marL="0" marR="0" lvl="8" indent="0" algn="l" rtl="0">
              <a:spcBef>
                <a:spcPts val="0"/>
              </a:spcBef>
              <a:buNone/>
              <a:defRPr sz="1800" b="0" i="0" u="none" strike="noStrike" cap="none">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2" r:id="rId1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cde.state.co.us/nutrition/summerfoodservicetoolkit"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www.cde.state.co.us/nutrition"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mailto:Austin_j@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mailto:Williams_a@cde.state.co.us"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mailto:Bartlett_k@cde.state.co.us" TargetMode="External"/><Relationship Id="rId5" Type="http://schemas.openxmlformats.org/officeDocument/2006/relationships/hyperlink" Target="mailto:okes_j@cde.state.co.us" TargetMode="External"/><Relationship Id="rId10" Type="http://schemas.openxmlformats.org/officeDocument/2006/relationships/hyperlink" Target="mailto:Kaleda_s@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Hawkins_s@cde.state.co.us"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8" Type="http://schemas.openxmlformats.org/officeDocument/2006/relationships/hyperlink" Target="mailto:Hawkins_s@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mailto:Austin_j@cde.state.co.us" TargetMode="External"/><Relationship Id="rId2" Type="http://schemas.openxmlformats.org/officeDocument/2006/relationships/notesSlide" Target="../notesSlides/notesSlide26.xml"/><Relationship Id="rId1" Type="http://schemas.openxmlformats.org/officeDocument/2006/relationships/slideLayout" Target="../slideLayouts/slideLayout1.xml"/><Relationship Id="rId6" Type="http://schemas.openxmlformats.org/officeDocument/2006/relationships/hyperlink" Target="mailto:Bartlett_k@cde.state.co.us" TargetMode="External"/><Relationship Id="rId5" Type="http://schemas.openxmlformats.org/officeDocument/2006/relationships/hyperlink" Target="mailto:okes_j@cde.state.co.us" TargetMode="External"/><Relationship Id="rId10" Type="http://schemas.openxmlformats.org/officeDocument/2006/relationships/hyperlink" Target="mailto:Williams_a@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Kaleda_s@cde.state.co.u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cde.state.co.us/caresact/geer2-eans"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5"/>
          <p:cNvSpPr txBox="1">
            <a:spLocks noGrp="1"/>
          </p:cNvSpPr>
          <p:nvPr>
            <p:ph type="ctrTitle"/>
          </p:nvPr>
        </p:nvSpPr>
        <p:spPr>
          <a:xfrm>
            <a:off x="685800" y="3236239"/>
            <a:ext cx="7772400" cy="1216589"/>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3600"/>
              <a:buFont typeface="Arial"/>
              <a:buNone/>
            </a:pPr>
            <a:r>
              <a:rPr lang="en-US"/>
              <a:t>CDE Office Hours</a:t>
            </a:r>
            <a:endParaRPr/>
          </a:p>
        </p:txBody>
      </p:sp>
      <p:sp>
        <p:nvSpPr>
          <p:cNvPr id="93" name="Google Shape;93;p15"/>
          <p:cNvSpPr txBox="1">
            <a:spLocks noGrp="1"/>
          </p:cNvSpPr>
          <p:nvPr>
            <p:ph type="subTitle" idx="1"/>
          </p:nvPr>
        </p:nvSpPr>
        <p:spPr>
          <a:xfrm>
            <a:off x="685800" y="5073444"/>
            <a:ext cx="7772400" cy="1065925"/>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2000"/>
              <a:buNone/>
            </a:pPr>
            <a:r>
              <a:rPr lang="en-US"/>
              <a:t>March 18, </a:t>
            </a:r>
            <a:r>
              <a:rPr lang="en-US" dirty="0"/>
              <a:t>2021</a:t>
            </a:r>
            <a:endParaRPr dirty="0"/>
          </a:p>
        </p:txBody>
      </p:sp>
      <p:sp>
        <p:nvSpPr>
          <p:cNvPr id="94" name="Google Shape;94;p1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D691D-FC47-4B08-9D08-7504F294AE0C}"/>
              </a:ext>
            </a:extLst>
          </p:cNvPr>
          <p:cNvSpPr>
            <a:spLocks noGrp="1"/>
          </p:cNvSpPr>
          <p:nvPr>
            <p:ph type="title"/>
          </p:nvPr>
        </p:nvSpPr>
        <p:spPr/>
        <p:txBody>
          <a:bodyPr/>
          <a:lstStyle/>
          <a:p>
            <a:r>
              <a:rPr lang="en-US" dirty="0"/>
              <a:t>Reminders – ESSER I and II</a:t>
            </a:r>
          </a:p>
        </p:txBody>
      </p:sp>
      <p:sp>
        <p:nvSpPr>
          <p:cNvPr id="3" name="Text Placeholder 2">
            <a:extLst>
              <a:ext uri="{FF2B5EF4-FFF2-40B4-BE49-F238E27FC236}">
                <a16:creationId xmlns:a16="http://schemas.microsoft.com/office/drawing/2014/main" id="{08F90C3B-5964-40EC-8D77-E6B2ED375B0D}"/>
              </a:ext>
            </a:extLst>
          </p:cNvPr>
          <p:cNvSpPr>
            <a:spLocks noGrp="1"/>
          </p:cNvSpPr>
          <p:nvPr>
            <p:ph type="body" idx="1"/>
          </p:nvPr>
        </p:nvSpPr>
        <p:spPr>
          <a:xfrm>
            <a:off x="245193" y="1259840"/>
            <a:ext cx="8270157" cy="4843874"/>
          </a:xfrm>
        </p:spPr>
        <p:txBody>
          <a:bodyPr/>
          <a:lstStyle/>
          <a:p>
            <a:r>
              <a:rPr lang="en-US" dirty="0"/>
              <a:t>Priority for ESSER II – safe in-person instruction </a:t>
            </a:r>
          </a:p>
          <a:p>
            <a:pPr lvl="1"/>
            <a:r>
              <a:rPr lang="en-US" dirty="0"/>
              <a:t>Examples: </a:t>
            </a:r>
          </a:p>
          <a:p>
            <a:pPr lvl="2"/>
            <a:r>
              <a:rPr lang="en-US" dirty="0"/>
              <a:t>Supplies, remodeling, construction to create safe distancing of students </a:t>
            </a:r>
          </a:p>
          <a:p>
            <a:r>
              <a:rPr lang="en-US" dirty="0"/>
              <a:t>ESSER I and II funds</a:t>
            </a:r>
          </a:p>
          <a:p>
            <a:pPr lvl="1"/>
            <a:r>
              <a:rPr lang="en-US" dirty="0"/>
              <a:t>Not Subject to Supplement/Not Supplant</a:t>
            </a:r>
          </a:p>
          <a:p>
            <a:pPr lvl="1"/>
            <a:r>
              <a:rPr lang="en-US" dirty="0"/>
              <a:t>Not Restricted for use at certain schools only</a:t>
            </a:r>
          </a:p>
          <a:p>
            <a:pPr lvl="1"/>
            <a:r>
              <a:rPr lang="en-US" dirty="0"/>
              <a:t>If split funding an item (e.g., costs of a bus), then repeat the budget line item and indicate how much is being paid out of each funding stream</a:t>
            </a:r>
          </a:p>
          <a:p>
            <a:pPr lvl="1"/>
            <a:r>
              <a:rPr lang="en-US" dirty="0"/>
              <a:t>Can be used for a whole variety of activities as long as </a:t>
            </a:r>
            <a:r>
              <a:rPr lang="en-US" b="1" i="1" dirty="0"/>
              <a:t>reasonable and necessary </a:t>
            </a:r>
            <a:r>
              <a:rPr lang="en-US" dirty="0"/>
              <a:t>to respond to, prepare for, or prevent the spread of COVID-19</a:t>
            </a:r>
          </a:p>
          <a:p>
            <a:pPr lvl="2"/>
            <a:r>
              <a:rPr lang="en-US" dirty="0"/>
              <a:t>Curriculum</a:t>
            </a:r>
          </a:p>
          <a:p>
            <a:pPr lvl="2"/>
            <a:r>
              <a:rPr lang="en-US" dirty="0"/>
              <a:t>Summer / After school</a:t>
            </a:r>
          </a:p>
          <a:p>
            <a:pPr lvl="2"/>
            <a:r>
              <a:rPr lang="en-US" dirty="0"/>
              <a:t>PD </a:t>
            </a:r>
          </a:p>
          <a:p>
            <a:pPr lvl="2"/>
            <a:r>
              <a:rPr lang="en-US" dirty="0"/>
              <a:t>Mental health supports and services</a:t>
            </a:r>
          </a:p>
          <a:p>
            <a:r>
              <a:rPr lang="en-US" dirty="0"/>
              <a:t> </a:t>
            </a:r>
          </a:p>
          <a:p>
            <a:endParaRPr lang="en-US" dirty="0"/>
          </a:p>
        </p:txBody>
      </p:sp>
      <p:sp>
        <p:nvSpPr>
          <p:cNvPr id="4" name="Slide Number Placeholder 3">
            <a:extLst>
              <a:ext uri="{FF2B5EF4-FFF2-40B4-BE49-F238E27FC236}">
                <a16:creationId xmlns:a16="http://schemas.microsoft.com/office/drawing/2014/main" id="{8C2A7DA1-8C03-47DF-BD73-17F9718D8AB0}"/>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10</a:t>
            </a:fld>
            <a:endParaRPr lang="en-US"/>
          </a:p>
        </p:txBody>
      </p:sp>
    </p:spTree>
    <p:extLst>
      <p:ext uri="{BB962C8B-B14F-4D97-AF65-F5344CB8AC3E}">
        <p14:creationId xmlns:p14="http://schemas.microsoft.com/office/powerpoint/2010/main" val="4001135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85F4C-B1BE-4FB9-9B8D-18E627124516}"/>
              </a:ext>
            </a:extLst>
          </p:cNvPr>
          <p:cNvSpPr>
            <a:spLocks noGrp="1"/>
          </p:cNvSpPr>
          <p:nvPr>
            <p:ph type="title"/>
          </p:nvPr>
        </p:nvSpPr>
        <p:spPr/>
        <p:txBody>
          <a:bodyPr/>
          <a:lstStyle/>
          <a:p>
            <a:r>
              <a:rPr lang="en-US" dirty="0"/>
              <a:t>Strong Recommendation and Reminder! </a:t>
            </a:r>
          </a:p>
        </p:txBody>
      </p:sp>
      <p:sp>
        <p:nvSpPr>
          <p:cNvPr id="3" name="Text Placeholder 2">
            <a:extLst>
              <a:ext uri="{FF2B5EF4-FFF2-40B4-BE49-F238E27FC236}">
                <a16:creationId xmlns:a16="http://schemas.microsoft.com/office/drawing/2014/main" id="{52DD4646-F20E-4383-9D9F-0C03D769D8D5}"/>
              </a:ext>
            </a:extLst>
          </p:cNvPr>
          <p:cNvSpPr>
            <a:spLocks noGrp="1"/>
          </p:cNvSpPr>
          <p:nvPr>
            <p:ph type="body" idx="1"/>
          </p:nvPr>
        </p:nvSpPr>
        <p:spPr>
          <a:xfrm>
            <a:off x="345440" y="1280160"/>
            <a:ext cx="8169910" cy="4823554"/>
          </a:xfrm>
        </p:spPr>
        <p:txBody>
          <a:bodyPr/>
          <a:lstStyle/>
          <a:p>
            <a:r>
              <a:rPr lang="en-US" b="1" dirty="0">
                <a:solidFill>
                  <a:schemeClr val="accent5"/>
                </a:solidFill>
              </a:rPr>
              <a:t>Update HR and accounting policies, procedures, and protocols to reflect changes necessitated by the COVID-19 pandemic </a:t>
            </a:r>
          </a:p>
          <a:p>
            <a:pPr lvl="1"/>
            <a:r>
              <a:rPr lang="en-US" dirty="0"/>
              <a:t>Internal control practices </a:t>
            </a:r>
          </a:p>
          <a:p>
            <a:pPr lvl="2"/>
            <a:r>
              <a:rPr lang="en-US" dirty="0"/>
              <a:t>Tracking equipment, time and effort reporting</a:t>
            </a:r>
          </a:p>
          <a:p>
            <a:pPr lvl="1"/>
            <a:r>
              <a:rPr lang="en-US" dirty="0"/>
              <a:t>Stipends for hazard pay</a:t>
            </a:r>
          </a:p>
          <a:p>
            <a:pPr lvl="1"/>
            <a:r>
              <a:rPr lang="en-US" dirty="0"/>
              <a:t>Stipends for extra duty pay </a:t>
            </a:r>
          </a:p>
          <a:p>
            <a:pPr lvl="1"/>
            <a:r>
              <a:rPr lang="en-US" dirty="0"/>
              <a:t>Safety, transportation, and work from home policies during school closures </a:t>
            </a:r>
          </a:p>
          <a:p>
            <a:pPr lvl="1"/>
            <a:r>
              <a:rPr lang="en-US" dirty="0"/>
              <a:t>Reimbursement for costs associated with working from home</a:t>
            </a:r>
          </a:p>
          <a:p>
            <a:pPr lvl="2"/>
            <a:r>
              <a:rPr lang="en-US" dirty="0"/>
              <a:t>Stipends, reimbursement for supplies, or procure items on behalf of staff </a:t>
            </a:r>
          </a:p>
          <a:p>
            <a:pPr lvl="1"/>
            <a:r>
              <a:rPr lang="en-US" dirty="0"/>
              <a:t>Responses to health concerns and related school closures/remote working/learning – morning check-in requirements </a:t>
            </a:r>
          </a:p>
          <a:p>
            <a:pPr lvl="1"/>
            <a:r>
              <a:rPr lang="en-US" dirty="0"/>
              <a:t>Other procedures/practices that had to be changed to respond to the pandemic</a:t>
            </a:r>
          </a:p>
        </p:txBody>
      </p:sp>
      <p:sp>
        <p:nvSpPr>
          <p:cNvPr id="4" name="Slide Number Placeholder 3">
            <a:extLst>
              <a:ext uri="{FF2B5EF4-FFF2-40B4-BE49-F238E27FC236}">
                <a16:creationId xmlns:a16="http://schemas.microsoft.com/office/drawing/2014/main" id="{EF0C3FE6-2F02-4929-B6EA-B33C2B4782A2}"/>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11</a:t>
            </a:fld>
            <a:endParaRPr lang="en-US"/>
          </a:p>
        </p:txBody>
      </p:sp>
    </p:spTree>
    <p:extLst>
      <p:ext uri="{BB962C8B-B14F-4D97-AF65-F5344CB8AC3E}">
        <p14:creationId xmlns:p14="http://schemas.microsoft.com/office/powerpoint/2010/main" val="25320114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dirty="0"/>
              <a:t>Nutrition Matters</a:t>
            </a:r>
            <a:br>
              <a:rPr lang="en-US" dirty="0"/>
            </a:br>
            <a:br>
              <a:rPr lang="en-US" dirty="0"/>
            </a:br>
            <a:br>
              <a:rPr lang="en-US" sz="3600" dirty="0"/>
            </a:br>
            <a:br>
              <a:rPr lang="en-US" sz="3600" dirty="0"/>
            </a:br>
            <a:r>
              <a:rPr lang="en-US" sz="3600" dirty="0"/>
              <a:t>Nutrition Unit at CDE</a:t>
            </a:r>
            <a:br>
              <a:rPr lang="en-US" sz="3600" dirty="0"/>
            </a:br>
            <a:r>
              <a:rPr lang="en-US" sz="3600" dirty="0"/>
              <a:t>Lyza Shaw</a:t>
            </a:r>
            <a:endParaRPr lang="en-US" sz="1800" dirty="0"/>
          </a:p>
        </p:txBody>
      </p:sp>
      <p:sp>
        <p:nvSpPr>
          <p:cNvPr id="5" name="Slide Number Placeholder 4"/>
          <p:cNvSpPr>
            <a:spLocks noGrp="1"/>
          </p:cNvSpPr>
          <p:nvPr>
            <p:ph type="sldNum" idx="12"/>
          </p:nvPr>
        </p:nvSpPr>
        <p:spPr/>
        <p:txBody>
          <a:bodyPr/>
          <a:lstStyle/>
          <a:p>
            <a:fld id="{67726FA2-3EC9-4717-AD62-D8C823692DD3}" type="slidenum">
              <a:rPr lang="en-US" smtClean="0"/>
              <a:pPr/>
              <a:t>12</a:t>
            </a:fld>
            <a:endParaRPr lang="en-US" dirty="0"/>
          </a:p>
        </p:txBody>
      </p:sp>
    </p:spTree>
    <p:extLst>
      <p:ext uri="{BB962C8B-B14F-4D97-AF65-F5344CB8AC3E}">
        <p14:creationId xmlns:p14="http://schemas.microsoft.com/office/powerpoint/2010/main" val="333667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DBE7F-0C34-43AA-8D6B-383A3127975A}"/>
              </a:ext>
            </a:extLst>
          </p:cNvPr>
          <p:cNvSpPr>
            <a:spLocks noGrp="1"/>
          </p:cNvSpPr>
          <p:nvPr>
            <p:ph type="title"/>
          </p:nvPr>
        </p:nvSpPr>
        <p:spPr/>
        <p:txBody>
          <a:bodyPr/>
          <a:lstStyle/>
          <a:p>
            <a:r>
              <a:rPr lang="en-US" dirty="0"/>
              <a:t>Nutrition Updates</a:t>
            </a:r>
          </a:p>
        </p:txBody>
      </p:sp>
      <p:sp>
        <p:nvSpPr>
          <p:cNvPr id="3" name="Text Placeholder 2">
            <a:extLst>
              <a:ext uri="{FF2B5EF4-FFF2-40B4-BE49-F238E27FC236}">
                <a16:creationId xmlns:a16="http://schemas.microsoft.com/office/drawing/2014/main" id="{4A72E5A7-83E5-46A8-BA10-9B5098232AC1}"/>
              </a:ext>
            </a:extLst>
          </p:cNvPr>
          <p:cNvSpPr>
            <a:spLocks noGrp="1"/>
          </p:cNvSpPr>
          <p:nvPr>
            <p:ph type="body" idx="1"/>
          </p:nvPr>
        </p:nvSpPr>
        <p:spPr>
          <a:xfrm>
            <a:off x="223071" y="1203960"/>
            <a:ext cx="8563527" cy="5223058"/>
          </a:xfrm>
        </p:spPr>
        <p:txBody>
          <a:bodyPr/>
          <a:lstStyle/>
          <a:p>
            <a:r>
              <a:rPr lang="en-US" dirty="0"/>
              <a:t>Waivers </a:t>
            </a:r>
          </a:p>
          <a:p>
            <a:pPr lvl="1"/>
            <a:r>
              <a:rPr lang="en-US" dirty="0"/>
              <a:t>Extended to 9/30/21</a:t>
            </a:r>
          </a:p>
          <a:p>
            <a:pPr lvl="1"/>
            <a:r>
              <a:rPr lang="en-US" dirty="0"/>
              <a:t>Flexibilities outlined in </a:t>
            </a:r>
            <a:r>
              <a:rPr lang="en-US" sz="18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3"/>
              </a:rPr>
              <a:t>SFSP Toolkit</a:t>
            </a:r>
            <a:r>
              <a:rPr lang="en-US" dirty="0"/>
              <a:t>, found on School Nutrition Unit website</a:t>
            </a:r>
          </a:p>
          <a:p>
            <a:pPr lvl="1"/>
            <a:r>
              <a:rPr lang="en-US" dirty="0"/>
              <a:t>Pending clarification when school districts will need to switch back to National School Lunch Program (NSLP) from Summer Food Service Program (SFSP) </a:t>
            </a:r>
          </a:p>
          <a:p>
            <a:r>
              <a:rPr lang="en-US" dirty="0">
                <a:latin typeface="Calibri" panose="020F0502020204030204" pitchFamily="34" charset="0"/>
                <a:cs typeface="Calibri" panose="020F0502020204030204" pitchFamily="34" charset="0"/>
              </a:rPr>
              <a:t>P-EBT (Pandemic – Electronic Benefit Transfer)</a:t>
            </a:r>
          </a:p>
          <a:p>
            <a:pPr lvl="1"/>
            <a:r>
              <a:rPr lang="en-US" b="0" i="0" dirty="0">
                <a:solidFill>
                  <a:srgbClr val="111111"/>
                </a:solidFill>
                <a:effectLst/>
                <a:latin typeface="Calibri" panose="020F0502020204030204" pitchFamily="34" charset="0"/>
                <a:cs typeface="Calibri" panose="020F0502020204030204" pitchFamily="34" charset="0"/>
              </a:rPr>
              <a:t>Program </a:t>
            </a:r>
            <a:r>
              <a:rPr lang="en-US" dirty="0">
                <a:solidFill>
                  <a:srgbClr val="111111"/>
                </a:solidFill>
                <a:latin typeface="Calibri" panose="020F0502020204030204" pitchFamily="34" charset="0"/>
                <a:cs typeface="Calibri" panose="020F0502020204030204" pitchFamily="34" charset="0"/>
              </a:rPr>
              <a:t>that </a:t>
            </a:r>
            <a:r>
              <a:rPr lang="en-US" b="0" i="0" dirty="0">
                <a:solidFill>
                  <a:srgbClr val="111111"/>
                </a:solidFill>
                <a:effectLst/>
                <a:latin typeface="Calibri" panose="020F0502020204030204" pitchFamily="34" charset="0"/>
                <a:cs typeface="Calibri" panose="020F0502020204030204" pitchFamily="34" charset="0"/>
              </a:rPr>
              <a:t>helps families purchase food for children whose access to free or reduced-priced meals at school has been impacted by COVID-19</a:t>
            </a:r>
          </a:p>
          <a:p>
            <a:pPr lvl="1"/>
            <a:r>
              <a:rPr lang="en-US" dirty="0">
                <a:solidFill>
                  <a:srgbClr val="111111"/>
                </a:solidFill>
                <a:latin typeface="Calibri" panose="020F0502020204030204" pitchFamily="34" charset="0"/>
                <a:cs typeface="Calibri" panose="020F0502020204030204" pitchFamily="34" charset="0"/>
              </a:rPr>
              <a:t>Working closely with CDHS and other CDE Units for round two</a:t>
            </a:r>
          </a:p>
          <a:p>
            <a:pPr lvl="1"/>
            <a:r>
              <a:rPr lang="en-US" sz="2000" b="0" i="0" dirty="0">
                <a:solidFill>
                  <a:srgbClr val="201F1E"/>
                </a:solidFill>
                <a:effectLst/>
                <a:latin typeface="Calibri" panose="020F0502020204030204" pitchFamily="34" charset="0"/>
              </a:rPr>
              <a:t>Child eligibility depends on FRL status, attending NSLP (or provisional site) and school was closed or had reduced attendance for at least 5 consecutive days</a:t>
            </a:r>
          </a:p>
          <a:p>
            <a:pPr lvl="1"/>
            <a:r>
              <a:rPr lang="en-US" dirty="0">
                <a:solidFill>
                  <a:srgbClr val="111111"/>
                </a:solidFill>
                <a:latin typeface="Calibri" panose="020F0502020204030204" pitchFamily="34" charset="0"/>
                <a:cs typeface="Calibri" panose="020F0502020204030204" pitchFamily="34" charset="0"/>
              </a:rPr>
              <a:t>Visit our website for more info, register for upcoming info webinars</a:t>
            </a:r>
          </a:p>
          <a:p>
            <a:pPr marL="558800" lvl="1" indent="0">
              <a:buNone/>
            </a:pPr>
            <a:endParaRPr lang="en-US" dirty="0"/>
          </a:p>
          <a:p>
            <a:pPr lvl="1"/>
            <a:endParaRPr lang="en-US" dirty="0"/>
          </a:p>
          <a:p>
            <a:pPr lvl="1"/>
            <a:endParaRPr lang="en-US" dirty="0"/>
          </a:p>
          <a:p>
            <a:pPr lvl="1"/>
            <a:endParaRPr lang="en-US" dirty="0"/>
          </a:p>
          <a:p>
            <a:pPr lvl="1"/>
            <a:endParaRPr lang="en-US" dirty="0"/>
          </a:p>
          <a:p>
            <a:pPr lvl="1"/>
            <a:endParaRPr lang="en-US" dirty="0"/>
          </a:p>
          <a:p>
            <a:pPr marL="76200" indent="0">
              <a:buNone/>
            </a:pPr>
            <a:endParaRPr lang="en-US" dirty="0"/>
          </a:p>
        </p:txBody>
      </p:sp>
      <p:sp>
        <p:nvSpPr>
          <p:cNvPr id="4" name="Slide Number Placeholder 3">
            <a:extLst>
              <a:ext uri="{FF2B5EF4-FFF2-40B4-BE49-F238E27FC236}">
                <a16:creationId xmlns:a16="http://schemas.microsoft.com/office/drawing/2014/main" id="{0D73C0B3-11A4-4EDD-ABE0-EA8E442277AD}"/>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13</a:t>
            </a:fld>
            <a:endParaRPr lang="en-US"/>
          </a:p>
        </p:txBody>
      </p:sp>
    </p:spTree>
    <p:extLst>
      <p:ext uri="{BB962C8B-B14F-4D97-AF65-F5344CB8AC3E}">
        <p14:creationId xmlns:p14="http://schemas.microsoft.com/office/powerpoint/2010/main" val="40930260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DBE7F-0C34-43AA-8D6B-383A3127975A}"/>
              </a:ext>
            </a:extLst>
          </p:cNvPr>
          <p:cNvSpPr>
            <a:spLocks noGrp="1"/>
          </p:cNvSpPr>
          <p:nvPr>
            <p:ph type="title"/>
          </p:nvPr>
        </p:nvSpPr>
        <p:spPr>
          <a:xfrm>
            <a:off x="260433" y="254514"/>
            <a:ext cx="6081865" cy="756418"/>
          </a:xfrm>
        </p:spPr>
        <p:txBody>
          <a:bodyPr/>
          <a:lstStyle/>
          <a:p>
            <a:r>
              <a:rPr lang="en-US" dirty="0"/>
              <a:t>Nutrition Updates, </a:t>
            </a:r>
            <a:r>
              <a:rPr lang="en-US" dirty="0" err="1"/>
              <a:t>con’t</a:t>
            </a:r>
            <a:endParaRPr lang="en-US" dirty="0"/>
          </a:p>
        </p:txBody>
      </p:sp>
      <p:sp>
        <p:nvSpPr>
          <p:cNvPr id="3" name="Text Placeholder 2">
            <a:extLst>
              <a:ext uri="{FF2B5EF4-FFF2-40B4-BE49-F238E27FC236}">
                <a16:creationId xmlns:a16="http://schemas.microsoft.com/office/drawing/2014/main" id="{4A72E5A7-83E5-46A8-BA10-9B5098232AC1}"/>
              </a:ext>
            </a:extLst>
          </p:cNvPr>
          <p:cNvSpPr>
            <a:spLocks noGrp="1"/>
          </p:cNvSpPr>
          <p:nvPr>
            <p:ph type="body" idx="1"/>
          </p:nvPr>
        </p:nvSpPr>
        <p:spPr>
          <a:xfrm>
            <a:off x="223071" y="1264920"/>
            <a:ext cx="8563527" cy="5338566"/>
          </a:xfrm>
        </p:spPr>
        <p:txBody>
          <a:bodyPr/>
          <a:lstStyle/>
          <a:p>
            <a:r>
              <a:rPr lang="en-US" dirty="0"/>
              <a:t>Emergency Operating Cost Funding</a:t>
            </a:r>
          </a:p>
          <a:p>
            <a:pPr lvl="1"/>
            <a:r>
              <a:rPr lang="en-US" dirty="0"/>
              <a:t>Additional funding to help address revenue shortfalls during early months of pandemic (March – June)</a:t>
            </a:r>
          </a:p>
          <a:p>
            <a:pPr lvl="1"/>
            <a:r>
              <a:rPr lang="en-US" dirty="0"/>
              <a:t>Application has been submitted to USDA</a:t>
            </a:r>
          </a:p>
          <a:p>
            <a:pPr lvl="1"/>
            <a:r>
              <a:rPr lang="en-US" dirty="0"/>
              <a:t>Assumption for fund disbursement – June 2021 </a:t>
            </a:r>
          </a:p>
          <a:p>
            <a:pPr lvl="1"/>
            <a:r>
              <a:rPr lang="en-US" dirty="0"/>
              <a:t>Calculation for reimbursement payments </a:t>
            </a:r>
          </a:p>
          <a:p>
            <a:pPr lvl="2"/>
            <a:r>
              <a:rPr lang="en-US" sz="2000" dirty="0"/>
              <a:t>March allocation </a:t>
            </a:r>
          </a:p>
          <a:p>
            <a:pPr lvl="3"/>
            <a:r>
              <a:rPr lang="en-US" sz="2000" dirty="0"/>
              <a:t>((March 2019 - March 2020) x 55%) /2</a:t>
            </a:r>
          </a:p>
          <a:p>
            <a:pPr lvl="2"/>
            <a:r>
              <a:rPr lang="en-US" sz="2000" dirty="0"/>
              <a:t>April – June allocation</a:t>
            </a:r>
          </a:p>
          <a:p>
            <a:pPr lvl="3"/>
            <a:r>
              <a:rPr lang="en-US" sz="2000" dirty="0"/>
              <a:t> (Month 2019 - Month 2020) x 55%</a:t>
            </a:r>
          </a:p>
          <a:p>
            <a:r>
              <a:rPr lang="en-US" dirty="0">
                <a:latin typeface="Calibri" panose="020F0502020204030204" pitchFamily="34" charset="0"/>
                <a:cs typeface="Calibri" panose="020F0502020204030204" pitchFamily="34" charset="0"/>
              </a:rPr>
              <a:t>District Support &amp; Resources</a:t>
            </a:r>
          </a:p>
          <a:p>
            <a:pPr lvl="1"/>
            <a:r>
              <a:rPr lang="en-US" dirty="0">
                <a:latin typeface="Calibri" panose="020F0502020204030204" pitchFamily="34" charset="0"/>
                <a:cs typeface="Calibri" panose="020F0502020204030204" pitchFamily="34" charset="0"/>
              </a:rPr>
              <a:t>Weekly newsletter, The Dish </a:t>
            </a:r>
          </a:p>
          <a:p>
            <a:pPr lvl="1"/>
            <a:r>
              <a:rPr lang="en-US" dirty="0">
                <a:latin typeface="Calibri" panose="020F0502020204030204" pitchFamily="34" charset="0"/>
                <a:cs typeface="Calibri" panose="020F0502020204030204" pitchFamily="34" charset="0"/>
              </a:rPr>
              <a:t>Website - </a:t>
            </a:r>
            <a:r>
              <a:rPr lang="en-US" dirty="0">
                <a:latin typeface="Calibri" panose="020F0502020204030204" pitchFamily="34" charset="0"/>
                <a:cs typeface="Calibri" panose="020F0502020204030204" pitchFamily="34" charset="0"/>
                <a:hlinkClick r:id="rId3"/>
              </a:rPr>
              <a:t>School Nutrition Unit</a:t>
            </a:r>
            <a:endParaRPr lang="en-US" dirty="0">
              <a:latin typeface="Calibri" panose="020F0502020204030204" pitchFamily="34" charset="0"/>
              <a:cs typeface="Calibri" panose="020F0502020204030204" pitchFamily="34" charset="0"/>
            </a:endParaRPr>
          </a:p>
          <a:p>
            <a:pPr lvl="1"/>
            <a:r>
              <a:rPr lang="en-US" dirty="0">
                <a:latin typeface="Calibri" panose="020F0502020204030204" pitchFamily="34" charset="0"/>
                <a:cs typeface="Calibri" panose="020F0502020204030204" pitchFamily="34" charset="0"/>
              </a:rPr>
              <a:t>Webinars</a:t>
            </a:r>
          </a:p>
          <a:p>
            <a:pPr marL="558800" lvl="1" indent="0">
              <a:buNone/>
            </a:pPr>
            <a:endParaRPr lang="en-US" dirty="0"/>
          </a:p>
          <a:p>
            <a:pPr lvl="1"/>
            <a:endParaRPr lang="en-US" dirty="0"/>
          </a:p>
          <a:p>
            <a:pPr lvl="1"/>
            <a:endParaRPr lang="en-US" dirty="0"/>
          </a:p>
          <a:p>
            <a:pPr marL="76200" indent="0">
              <a:buNone/>
            </a:pPr>
            <a:endParaRPr lang="en-US" dirty="0"/>
          </a:p>
        </p:txBody>
      </p:sp>
      <p:sp>
        <p:nvSpPr>
          <p:cNvPr id="4" name="Slide Number Placeholder 3">
            <a:extLst>
              <a:ext uri="{FF2B5EF4-FFF2-40B4-BE49-F238E27FC236}">
                <a16:creationId xmlns:a16="http://schemas.microsoft.com/office/drawing/2014/main" id="{0D73C0B3-11A4-4EDD-ABE0-EA8E442277AD}"/>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14</a:t>
            </a:fld>
            <a:endParaRPr lang="en-US"/>
          </a:p>
        </p:txBody>
      </p:sp>
    </p:spTree>
    <p:extLst>
      <p:ext uri="{BB962C8B-B14F-4D97-AF65-F5344CB8AC3E}">
        <p14:creationId xmlns:p14="http://schemas.microsoft.com/office/powerpoint/2010/main" val="17255963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638C4-019E-4A5D-AA23-37725AA23407}"/>
              </a:ext>
            </a:extLst>
          </p:cNvPr>
          <p:cNvSpPr>
            <a:spLocks noGrp="1"/>
          </p:cNvSpPr>
          <p:nvPr>
            <p:ph type="ctrTitle"/>
          </p:nvPr>
        </p:nvSpPr>
        <p:spPr/>
        <p:txBody>
          <a:bodyPr/>
          <a:lstStyle/>
          <a:p>
            <a:r>
              <a:rPr lang="en-US" dirty="0"/>
              <a:t>Using ESSER Funds to Reimburse Nutrition Fund</a:t>
            </a:r>
          </a:p>
        </p:txBody>
      </p:sp>
      <p:sp>
        <p:nvSpPr>
          <p:cNvPr id="3" name="Slide Number Placeholder 2">
            <a:extLst>
              <a:ext uri="{FF2B5EF4-FFF2-40B4-BE49-F238E27FC236}">
                <a16:creationId xmlns:a16="http://schemas.microsoft.com/office/drawing/2014/main" id="{3A2B5995-4162-4DC5-94E2-089DBFE3A4D2}"/>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15</a:t>
            </a:fld>
            <a:endParaRPr lang="en-US"/>
          </a:p>
        </p:txBody>
      </p:sp>
    </p:spTree>
    <p:extLst>
      <p:ext uri="{BB962C8B-B14F-4D97-AF65-F5344CB8AC3E}">
        <p14:creationId xmlns:p14="http://schemas.microsoft.com/office/powerpoint/2010/main" val="2516578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D4F0B-3B38-4C47-9B74-086F5B20B455}"/>
              </a:ext>
            </a:extLst>
          </p:cNvPr>
          <p:cNvSpPr>
            <a:spLocks noGrp="1"/>
          </p:cNvSpPr>
          <p:nvPr>
            <p:ph type="title"/>
          </p:nvPr>
        </p:nvSpPr>
        <p:spPr/>
        <p:txBody>
          <a:bodyPr/>
          <a:lstStyle/>
          <a:p>
            <a:r>
              <a:rPr lang="en-US" dirty="0"/>
              <a:t>Nutrition Fund</a:t>
            </a:r>
          </a:p>
        </p:txBody>
      </p:sp>
      <p:sp>
        <p:nvSpPr>
          <p:cNvPr id="3" name="Text Placeholder 2">
            <a:extLst>
              <a:ext uri="{FF2B5EF4-FFF2-40B4-BE49-F238E27FC236}">
                <a16:creationId xmlns:a16="http://schemas.microsoft.com/office/drawing/2014/main" id="{8D055914-24E9-4A33-AAD7-42A161466CF2}"/>
              </a:ext>
            </a:extLst>
          </p:cNvPr>
          <p:cNvSpPr>
            <a:spLocks noGrp="1"/>
          </p:cNvSpPr>
          <p:nvPr>
            <p:ph type="body" idx="1"/>
          </p:nvPr>
        </p:nvSpPr>
        <p:spPr>
          <a:xfrm>
            <a:off x="223071" y="1183906"/>
            <a:ext cx="8709173" cy="4977559"/>
          </a:xfrm>
        </p:spPr>
        <p:txBody>
          <a:bodyPr/>
          <a:lstStyle/>
          <a:p>
            <a:r>
              <a:rPr lang="en-US" dirty="0"/>
              <a:t>Question/Scenario: </a:t>
            </a:r>
          </a:p>
          <a:p>
            <a:pPr lvl="1"/>
            <a:r>
              <a:rPr lang="en-US" dirty="0"/>
              <a:t>We are providing student lunches in classrooms instead of the cafeteria to socially distance students while they eat. As a result, teachers who did not previously work lunch duty are now doing so as a result of COVID-19. Therefore, school lunches are also provided to teachers at no cost to them since they are having to work lunch duty. Can we use ESSER funds to reimburse our Nutrition Fund/Account for the expense of teachers’ lunches. </a:t>
            </a:r>
          </a:p>
          <a:p>
            <a:r>
              <a:rPr lang="en-US" dirty="0"/>
              <a:t>Answer/Required Information: </a:t>
            </a:r>
          </a:p>
          <a:p>
            <a:pPr lvl="1"/>
            <a:r>
              <a:rPr lang="en-US" dirty="0"/>
              <a:t>This would be an allowable use of ESSER funds, if </a:t>
            </a:r>
          </a:p>
          <a:p>
            <a:pPr lvl="2"/>
            <a:r>
              <a:rPr lang="en-US" dirty="0"/>
              <a:t>The total amount is </a:t>
            </a:r>
            <a:r>
              <a:rPr lang="en-US" b="1" i="1" u="sng" dirty="0"/>
              <a:t>reasonable</a:t>
            </a:r>
            <a:r>
              <a:rPr lang="en-US" dirty="0"/>
              <a:t> – include details about the number of teachers, number of days/weeks/months, and cost of per lunch to show how total was determined.</a:t>
            </a:r>
          </a:p>
          <a:p>
            <a:pPr lvl="2"/>
            <a:r>
              <a:rPr lang="en-US" dirty="0"/>
              <a:t>The expense is </a:t>
            </a:r>
            <a:r>
              <a:rPr lang="en-US" b="1" i="1" u="sng" dirty="0"/>
              <a:t>allocable</a:t>
            </a:r>
            <a:r>
              <a:rPr lang="en-US" dirty="0"/>
              <a:t> (necessary to respond to, prepare for, or prevent the spread of COVID-19). The description above would demonstrate allocability.</a:t>
            </a:r>
          </a:p>
          <a:p>
            <a:pPr lvl="2"/>
            <a:r>
              <a:rPr lang="en-US" b="1" dirty="0">
                <a:solidFill>
                  <a:schemeClr val="accent5"/>
                </a:solidFill>
              </a:rPr>
              <a:t>This is in line with local personnel and labor policies, procedures, or protocols for teacher duty pay/compensation. </a:t>
            </a:r>
          </a:p>
        </p:txBody>
      </p:sp>
      <p:sp>
        <p:nvSpPr>
          <p:cNvPr id="4" name="Slide Number Placeholder 3">
            <a:extLst>
              <a:ext uri="{FF2B5EF4-FFF2-40B4-BE49-F238E27FC236}">
                <a16:creationId xmlns:a16="http://schemas.microsoft.com/office/drawing/2014/main" id="{EA37EBD2-FF57-4045-BA88-CEFAB16C13AB}"/>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16</a:t>
            </a:fld>
            <a:endParaRPr lang="en-US"/>
          </a:p>
        </p:txBody>
      </p:sp>
    </p:spTree>
    <p:extLst>
      <p:ext uri="{BB962C8B-B14F-4D97-AF65-F5344CB8AC3E}">
        <p14:creationId xmlns:p14="http://schemas.microsoft.com/office/powerpoint/2010/main" val="40710498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9D2E0-9620-4F1B-A4E7-458C9AD84F47}"/>
              </a:ext>
            </a:extLst>
          </p:cNvPr>
          <p:cNvSpPr>
            <a:spLocks noGrp="1"/>
          </p:cNvSpPr>
          <p:nvPr>
            <p:ph type="title"/>
          </p:nvPr>
        </p:nvSpPr>
        <p:spPr/>
        <p:txBody>
          <a:bodyPr/>
          <a:lstStyle/>
          <a:p>
            <a:r>
              <a:rPr lang="en-US" dirty="0"/>
              <a:t>In the Application</a:t>
            </a:r>
          </a:p>
        </p:txBody>
      </p:sp>
      <p:sp>
        <p:nvSpPr>
          <p:cNvPr id="3" name="Text Placeholder 2">
            <a:extLst>
              <a:ext uri="{FF2B5EF4-FFF2-40B4-BE49-F238E27FC236}">
                <a16:creationId xmlns:a16="http://schemas.microsoft.com/office/drawing/2014/main" id="{CEF157BF-8AFD-4AA9-9AB0-07F7A903802E}"/>
              </a:ext>
            </a:extLst>
          </p:cNvPr>
          <p:cNvSpPr>
            <a:spLocks noGrp="1"/>
          </p:cNvSpPr>
          <p:nvPr>
            <p:ph type="body" idx="1"/>
          </p:nvPr>
        </p:nvSpPr>
        <p:spPr>
          <a:xfrm>
            <a:off x="336884" y="1328286"/>
            <a:ext cx="8178466" cy="4775428"/>
          </a:xfrm>
        </p:spPr>
        <p:txBody>
          <a:bodyPr/>
          <a:lstStyle/>
          <a:p>
            <a:r>
              <a:rPr lang="en-US" sz="2000" b="1" dirty="0"/>
              <a:t>Location</a:t>
            </a:r>
            <a:r>
              <a:rPr lang="en-US" sz="2000" dirty="0"/>
              <a:t>: Districtwide</a:t>
            </a:r>
          </a:p>
          <a:p>
            <a:r>
              <a:rPr lang="en-US" sz="2000" b="1" dirty="0"/>
              <a:t>Fiscal Year</a:t>
            </a:r>
            <a:r>
              <a:rPr lang="en-US" sz="2000" dirty="0"/>
              <a:t>: 21-22</a:t>
            </a:r>
          </a:p>
          <a:p>
            <a:r>
              <a:rPr lang="en-US" sz="2000" b="1" dirty="0"/>
              <a:t>Allowable Activity</a:t>
            </a:r>
            <a:r>
              <a:rPr lang="en-US" sz="2000" dirty="0"/>
              <a:t>: Other activities for operation and services </a:t>
            </a:r>
          </a:p>
          <a:p>
            <a:r>
              <a:rPr lang="en-US" sz="2000" b="1" dirty="0"/>
              <a:t>Object code</a:t>
            </a:r>
            <a:r>
              <a:rPr lang="en-US" sz="2000" dirty="0"/>
              <a:t>: </a:t>
            </a:r>
            <a:r>
              <a:rPr lang="en-US" sz="2000" dirty="0">
                <a:solidFill>
                  <a:srgbClr val="FF0000"/>
                </a:solidFill>
              </a:rPr>
              <a:t>0630 - Food</a:t>
            </a:r>
          </a:p>
          <a:p>
            <a:r>
              <a:rPr lang="en-US" sz="2000" b="1" dirty="0"/>
              <a:t>Funding Source</a:t>
            </a:r>
            <a:r>
              <a:rPr lang="en-US" sz="2000" dirty="0"/>
              <a:t>: ESSER II – (4420)</a:t>
            </a:r>
          </a:p>
          <a:p>
            <a:r>
              <a:rPr lang="en-US" sz="2000" b="1" dirty="0"/>
              <a:t>Description of Activity</a:t>
            </a:r>
            <a:r>
              <a:rPr lang="en-US" sz="2000" dirty="0"/>
              <a:t>: We are providing student lunches in classrooms instead of the cafeteria to socially distance students while they eat. As a result, teachers who did not previously work lunch duty are now doing so as a result of COVID-19. Therefore, school lunches are also provided to teachers at no cost to them since they are having to work lunch duty. Between August 2021 and May 2022, X number of teachers will be provided lunch, for a total of Y days. Each per unit cost of lunch is $__, bringing the total expense to $XYZ. </a:t>
            </a:r>
          </a:p>
          <a:p>
            <a:r>
              <a:rPr lang="en-US" sz="2000" b="1" dirty="0"/>
              <a:t>Requested Amount</a:t>
            </a:r>
            <a:r>
              <a:rPr lang="en-US" sz="2000" dirty="0"/>
              <a:t>: </a:t>
            </a:r>
            <a:r>
              <a:rPr lang="en-US" sz="2000" u="sng" dirty="0"/>
              <a:t>$XYZ</a:t>
            </a:r>
          </a:p>
          <a:p>
            <a:r>
              <a:rPr lang="en-US" sz="2000" dirty="0"/>
              <a:t>ESSER II ~ </a:t>
            </a:r>
            <a:r>
              <a:rPr lang="en-US" sz="2000" b="1" dirty="0"/>
              <a:t>Benefit</a:t>
            </a:r>
            <a:r>
              <a:rPr lang="en-US" sz="2000" dirty="0"/>
              <a:t>: Whole population</a:t>
            </a:r>
          </a:p>
        </p:txBody>
      </p:sp>
      <p:sp>
        <p:nvSpPr>
          <p:cNvPr id="4" name="Slide Number Placeholder 3">
            <a:extLst>
              <a:ext uri="{FF2B5EF4-FFF2-40B4-BE49-F238E27FC236}">
                <a16:creationId xmlns:a16="http://schemas.microsoft.com/office/drawing/2014/main" id="{A5B8386D-A6BC-4C9A-8A89-B2B773F2A41C}"/>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17</a:t>
            </a:fld>
            <a:endParaRPr lang="en-US"/>
          </a:p>
        </p:txBody>
      </p:sp>
    </p:spTree>
    <p:extLst>
      <p:ext uri="{BB962C8B-B14F-4D97-AF65-F5344CB8AC3E}">
        <p14:creationId xmlns:p14="http://schemas.microsoft.com/office/powerpoint/2010/main" val="21153573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203D176-08E5-4B03-B7CA-E9B0F6CA1245}"/>
              </a:ext>
            </a:extLst>
          </p:cNvPr>
          <p:cNvSpPr>
            <a:spLocks noGrp="1"/>
          </p:cNvSpPr>
          <p:nvPr>
            <p:ph type="title"/>
          </p:nvPr>
        </p:nvSpPr>
        <p:spPr/>
        <p:txBody>
          <a:bodyPr/>
          <a:lstStyle/>
          <a:p>
            <a:r>
              <a:rPr lang="en-US" dirty="0"/>
              <a:t>Reimbursing Nutrition Fund from ESSER</a:t>
            </a:r>
          </a:p>
        </p:txBody>
      </p:sp>
      <p:sp>
        <p:nvSpPr>
          <p:cNvPr id="5" name="Text Placeholder 4">
            <a:extLst>
              <a:ext uri="{FF2B5EF4-FFF2-40B4-BE49-F238E27FC236}">
                <a16:creationId xmlns:a16="http://schemas.microsoft.com/office/drawing/2014/main" id="{1E554B3C-B9F5-4BCB-9C5B-D731EAFFCF24}"/>
              </a:ext>
            </a:extLst>
          </p:cNvPr>
          <p:cNvSpPr>
            <a:spLocks noGrp="1"/>
          </p:cNvSpPr>
          <p:nvPr>
            <p:ph type="body" idx="1"/>
          </p:nvPr>
        </p:nvSpPr>
        <p:spPr>
          <a:xfrm>
            <a:off x="345440" y="1300480"/>
            <a:ext cx="8169910" cy="4803234"/>
          </a:xfrm>
        </p:spPr>
        <p:txBody>
          <a:bodyPr/>
          <a:lstStyle/>
          <a:p>
            <a:r>
              <a:rPr lang="en-US" dirty="0"/>
              <a:t>Questions – Can we use ESSER funds for…</a:t>
            </a:r>
          </a:p>
          <a:p>
            <a:pPr lvl="1"/>
            <a:r>
              <a:rPr lang="en-US" dirty="0"/>
              <a:t>Nutrition Revenue Loss - we have seen a reduction in Nutrition Revenue as a result of school closures (e.g., no lunch fees). </a:t>
            </a:r>
          </a:p>
          <a:p>
            <a:pPr lvl="1"/>
            <a:r>
              <a:rPr lang="en-US" dirty="0"/>
              <a:t>Increased Nutrition Expenses</a:t>
            </a:r>
          </a:p>
          <a:p>
            <a:pPr lvl="2"/>
            <a:r>
              <a:rPr lang="en-US" dirty="0"/>
              <a:t>Costs associated with preparation and services of meals have increased because of the need for packaging and delivering meals.</a:t>
            </a:r>
          </a:p>
          <a:p>
            <a:pPr lvl="2"/>
            <a:r>
              <a:rPr lang="en-US" dirty="0"/>
              <a:t>We have increased salary needs around nutrition. </a:t>
            </a:r>
          </a:p>
          <a:p>
            <a:r>
              <a:rPr lang="en-US" dirty="0"/>
              <a:t>Answer </a:t>
            </a:r>
          </a:p>
          <a:p>
            <a:pPr lvl="1"/>
            <a:r>
              <a:rPr lang="en-US" dirty="0"/>
              <a:t>Yes, allowable if the costs are </a:t>
            </a:r>
            <a:r>
              <a:rPr lang="en-US" b="1" i="1" dirty="0"/>
              <a:t>reasonable, necessary, and allocable </a:t>
            </a:r>
            <a:r>
              <a:rPr lang="en-US" dirty="0"/>
              <a:t>(a part of the LEA’s response to, preparation for, or preventing the spread of COVID-19). </a:t>
            </a:r>
          </a:p>
          <a:p>
            <a:pPr lvl="2"/>
            <a:r>
              <a:rPr lang="en-US" dirty="0"/>
              <a:t>If providing boxed lunches and prepared packaged meals are more expensive than how they were packaged prior to the pandemic</a:t>
            </a:r>
          </a:p>
          <a:p>
            <a:pPr lvl="2"/>
            <a:r>
              <a:rPr lang="en-US" dirty="0"/>
              <a:t>Cover the cost of packaging</a:t>
            </a:r>
          </a:p>
          <a:p>
            <a:pPr lvl="2"/>
            <a:r>
              <a:rPr lang="en-US" dirty="0"/>
              <a:t>Bus driver salaries for delivering meals </a:t>
            </a:r>
          </a:p>
          <a:p>
            <a:pPr lvl="2"/>
            <a:r>
              <a:rPr lang="en-US" dirty="0"/>
              <a:t>Nutrition staff salary attributable to COVID-19</a:t>
            </a:r>
          </a:p>
        </p:txBody>
      </p:sp>
      <p:sp>
        <p:nvSpPr>
          <p:cNvPr id="3" name="Slide Number Placeholder 2">
            <a:extLst>
              <a:ext uri="{FF2B5EF4-FFF2-40B4-BE49-F238E27FC236}">
                <a16:creationId xmlns:a16="http://schemas.microsoft.com/office/drawing/2014/main" id="{A36F548F-0C38-428E-9873-3A622E606B90}"/>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18</a:t>
            </a:fld>
            <a:endParaRPr lang="en-US"/>
          </a:p>
        </p:txBody>
      </p:sp>
    </p:spTree>
    <p:extLst>
      <p:ext uri="{BB962C8B-B14F-4D97-AF65-F5344CB8AC3E}">
        <p14:creationId xmlns:p14="http://schemas.microsoft.com/office/powerpoint/2010/main" val="1101829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9D2E0-9620-4F1B-A4E7-458C9AD84F47}"/>
              </a:ext>
            </a:extLst>
          </p:cNvPr>
          <p:cNvSpPr>
            <a:spLocks noGrp="1"/>
          </p:cNvSpPr>
          <p:nvPr>
            <p:ph type="title"/>
          </p:nvPr>
        </p:nvSpPr>
        <p:spPr/>
        <p:txBody>
          <a:bodyPr/>
          <a:lstStyle/>
          <a:p>
            <a:r>
              <a:rPr lang="en-US" dirty="0"/>
              <a:t>In the Application</a:t>
            </a:r>
          </a:p>
        </p:txBody>
      </p:sp>
      <p:sp>
        <p:nvSpPr>
          <p:cNvPr id="3" name="Text Placeholder 2">
            <a:extLst>
              <a:ext uri="{FF2B5EF4-FFF2-40B4-BE49-F238E27FC236}">
                <a16:creationId xmlns:a16="http://schemas.microsoft.com/office/drawing/2014/main" id="{CEF157BF-8AFD-4AA9-9AB0-07F7A903802E}"/>
              </a:ext>
            </a:extLst>
          </p:cNvPr>
          <p:cNvSpPr>
            <a:spLocks noGrp="1"/>
          </p:cNvSpPr>
          <p:nvPr>
            <p:ph type="body" idx="1"/>
          </p:nvPr>
        </p:nvSpPr>
        <p:spPr>
          <a:xfrm>
            <a:off x="336884" y="1328286"/>
            <a:ext cx="8178466" cy="4775428"/>
          </a:xfrm>
        </p:spPr>
        <p:txBody>
          <a:bodyPr/>
          <a:lstStyle/>
          <a:p>
            <a:r>
              <a:rPr lang="en-US" sz="2000" b="1" dirty="0"/>
              <a:t>Location</a:t>
            </a:r>
            <a:r>
              <a:rPr lang="en-US" sz="2000" dirty="0"/>
              <a:t>: Districtwide</a:t>
            </a:r>
          </a:p>
          <a:p>
            <a:r>
              <a:rPr lang="en-US" sz="2000" b="1" dirty="0"/>
              <a:t>Fiscal Year</a:t>
            </a:r>
            <a:r>
              <a:rPr lang="en-US" sz="2000" dirty="0"/>
              <a:t>: 21-22</a:t>
            </a:r>
          </a:p>
          <a:p>
            <a:r>
              <a:rPr lang="en-US" sz="2000" b="1" dirty="0"/>
              <a:t>Allowable Activity</a:t>
            </a:r>
            <a:r>
              <a:rPr lang="en-US" sz="2000" dirty="0"/>
              <a:t>: Other activities for operation and services </a:t>
            </a:r>
          </a:p>
          <a:p>
            <a:r>
              <a:rPr lang="en-US" sz="2000" b="1" dirty="0"/>
              <a:t>Object code</a:t>
            </a:r>
            <a:r>
              <a:rPr lang="en-US" sz="2000" dirty="0"/>
              <a:t>: </a:t>
            </a:r>
            <a:r>
              <a:rPr lang="en-US" sz="2000" dirty="0">
                <a:solidFill>
                  <a:srgbClr val="FF0000"/>
                </a:solidFill>
              </a:rPr>
              <a:t>0630 Food</a:t>
            </a:r>
          </a:p>
          <a:p>
            <a:r>
              <a:rPr lang="en-US" sz="2000" b="1" dirty="0"/>
              <a:t>Funding Source</a:t>
            </a:r>
            <a:r>
              <a:rPr lang="en-US" sz="2000" dirty="0"/>
              <a:t>: ESSER II – (4420)</a:t>
            </a:r>
          </a:p>
          <a:p>
            <a:r>
              <a:rPr lang="en-US" sz="2000" b="1" dirty="0"/>
              <a:t>Description of Activity</a:t>
            </a:r>
            <a:r>
              <a:rPr lang="en-US" sz="2000" dirty="0"/>
              <a:t>: Student lunches used to be served in a food line / salad bar. To prevent the spread of COVID-19, student lunches are now pre-packaged, delivered to classrooms, and students eat in a socially distanced manner in each classroom to minimize contact. Boxed lunch packaging is a new expense that the LEA did not have prior to the pandemic. Each packaging costs $X per day. Over the course of the year, we will provide Y lunches to Z number of students, bringing the total to $XYZ. </a:t>
            </a:r>
          </a:p>
          <a:p>
            <a:r>
              <a:rPr lang="en-US" sz="2000" b="1" dirty="0"/>
              <a:t>Requested Amount</a:t>
            </a:r>
            <a:r>
              <a:rPr lang="en-US" sz="2000" dirty="0"/>
              <a:t>: </a:t>
            </a:r>
            <a:r>
              <a:rPr lang="en-US" sz="2000" u="sng" dirty="0"/>
              <a:t>$XYZ</a:t>
            </a:r>
          </a:p>
          <a:p>
            <a:r>
              <a:rPr lang="en-US" sz="2000" dirty="0"/>
              <a:t>ESSER II ~ </a:t>
            </a:r>
            <a:r>
              <a:rPr lang="en-US" sz="2000" b="1" dirty="0"/>
              <a:t>Benefit</a:t>
            </a:r>
            <a:r>
              <a:rPr lang="en-US" sz="2000" dirty="0"/>
              <a:t>: Whole population</a:t>
            </a:r>
          </a:p>
        </p:txBody>
      </p:sp>
      <p:sp>
        <p:nvSpPr>
          <p:cNvPr id="4" name="Slide Number Placeholder 3">
            <a:extLst>
              <a:ext uri="{FF2B5EF4-FFF2-40B4-BE49-F238E27FC236}">
                <a16:creationId xmlns:a16="http://schemas.microsoft.com/office/drawing/2014/main" id="{A5B8386D-A6BC-4C9A-8A89-B2B773F2A41C}"/>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19</a:t>
            </a:fld>
            <a:endParaRPr lang="en-US"/>
          </a:p>
        </p:txBody>
      </p:sp>
    </p:spTree>
    <p:extLst>
      <p:ext uri="{BB962C8B-B14F-4D97-AF65-F5344CB8AC3E}">
        <p14:creationId xmlns:p14="http://schemas.microsoft.com/office/powerpoint/2010/main" val="4155949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1240022" y="365760"/>
            <a:ext cx="7025402" cy="118872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dirty="0"/>
              <a:t>CDE Team Introductions</a:t>
            </a:r>
            <a:endParaRPr dirty="0"/>
          </a:p>
        </p:txBody>
      </p:sp>
      <p:sp>
        <p:nvSpPr>
          <p:cNvPr id="206" name="Google Shape;206;p30">
            <a:extLst>
              <a:ext uri="{C183D7F6-B498-43B3-948B-1728B52AA6E4}">
                <adec:decorative xmlns:adec="http://schemas.microsoft.com/office/drawing/2017/decorative" val="1"/>
              </a:ext>
            </a:extLst>
          </p:cNvPr>
          <p:cNvSpPr/>
          <p:nvPr/>
        </p:nvSpPr>
        <p:spPr>
          <a:xfrm>
            <a:off x="0" y="0"/>
            <a:ext cx="1323075" cy="1558212"/>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7" name="Google Shape;207;p30" descr="CDE Team Contact Information"/>
          <p:cNvSpPr/>
          <p:nvPr/>
        </p:nvSpPr>
        <p:spPr>
          <a:xfrm>
            <a:off x="0" y="1691640"/>
            <a:ext cx="9144000" cy="516636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0" y="1691641"/>
            <a:ext cx="728740" cy="2096979"/>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1240022" y="1848051"/>
            <a:ext cx="7025403" cy="4369869"/>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1000"/>
              </a:spcBef>
              <a:spcAft>
                <a:spcPts val="0"/>
              </a:spcAft>
              <a:buClr>
                <a:schemeClr val="dk1"/>
              </a:buClr>
              <a:buSzPts val="1500"/>
              <a:buNone/>
            </a:pPr>
            <a:r>
              <a:rPr lang="en-US" sz="1500" b="1" u="sng" dirty="0"/>
              <a:t>ESSER</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Nazie Mohajeri-Nelson, Director of ESEA Office (</a:t>
            </a:r>
            <a:r>
              <a:rPr lang="en-US" sz="1500" u="sng" dirty="0">
                <a:solidFill>
                  <a:schemeClr val="hlink"/>
                </a:solidFill>
                <a:hlinkClick r:id="rId3"/>
              </a:rPr>
              <a:t>mohajeri-nelson_n@cde.state.co.us</a:t>
            </a:r>
            <a:r>
              <a:rPr lang="en-US" sz="1500" dirty="0"/>
              <a:t>) </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DeLilah Collins, Assistant Director of ESEA Office (</a:t>
            </a:r>
            <a:r>
              <a:rPr lang="en-US" sz="1500" u="sng" dirty="0">
                <a:solidFill>
                  <a:schemeClr val="hlink"/>
                </a:solidFill>
                <a:hlinkClick r:id="rId4"/>
              </a:rPr>
              <a:t>collins_d@cde.state.co.us</a:t>
            </a:r>
            <a:r>
              <a:rPr lang="en-US" sz="1500" dirty="0"/>
              <a:t>) </a:t>
            </a:r>
            <a:endParaRPr lang="en-US" sz="1600" dirty="0"/>
          </a:p>
          <a:p>
            <a:pPr marL="0" lvl="0" indent="0" algn="l" rtl="0">
              <a:lnSpc>
                <a:spcPct val="90000"/>
              </a:lnSpc>
              <a:spcBef>
                <a:spcPts val="0"/>
              </a:spcBef>
              <a:spcAft>
                <a:spcPts val="0"/>
              </a:spcAft>
              <a:buClr>
                <a:schemeClr val="dk1"/>
              </a:buClr>
              <a:buSzPts val="1500"/>
              <a:buNone/>
            </a:pPr>
            <a:endParaRPr lang="en-US" sz="1500" b="1" u="sng" dirty="0"/>
          </a:p>
          <a:p>
            <a:pPr marL="0" lvl="0" indent="0" algn="l" rtl="0">
              <a:lnSpc>
                <a:spcPct val="90000"/>
              </a:lnSpc>
              <a:spcBef>
                <a:spcPts val="0"/>
              </a:spcBef>
              <a:spcAft>
                <a:spcPts val="0"/>
              </a:spcAft>
              <a:buClr>
                <a:schemeClr val="dk1"/>
              </a:buClr>
              <a:buSzPts val="1500"/>
              <a:buNone/>
            </a:pPr>
            <a:r>
              <a:rPr lang="en-US" sz="1500" b="1" u="sng" dirty="0"/>
              <a:t>Fiscal Experts</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Jennifer Okes, Chief Operating Officer (</a:t>
            </a:r>
            <a:r>
              <a:rPr lang="en-US" sz="1500" u="sng" dirty="0">
                <a:solidFill>
                  <a:schemeClr val="hlink"/>
                </a:solidFill>
                <a:hlinkClick r:id="rId5"/>
              </a:rPr>
              <a:t>okes_j@cde.state.co.us</a:t>
            </a:r>
            <a:r>
              <a:rPr lang="en-US" sz="1500" dirty="0"/>
              <a:t>) </a:t>
            </a:r>
            <a:endParaRPr lang="en-US" sz="1600" dirty="0"/>
          </a:p>
          <a:p>
            <a:pPr marL="228600" indent="-228600">
              <a:buSzPts val="1500"/>
            </a:pPr>
            <a:r>
              <a:rPr lang="en-US" sz="1500" dirty="0"/>
              <a:t>Kate Bartlett, Executive Director of School District Operations (</a:t>
            </a:r>
            <a:r>
              <a:rPr lang="en-US" sz="1500" u="sng" dirty="0">
                <a:solidFill>
                  <a:schemeClr val="hlink"/>
                </a:solidFill>
                <a:hlinkClick r:id="rId6"/>
              </a:rPr>
              <a:t>Bartlett_k@cde.state.co.us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Adam Williams, Financial Data Coordinator (</a:t>
            </a:r>
            <a:r>
              <a:rPr lang="en-US" sz="1500" u="sng" dirty="0">
                <a:solidFill>
                  <a:schemeClr val="hlink"/>
                </a:solidFill>
                <a:hlinkClick r:id="rId7"/>
              </a:rPr>
              <a:t>Williams_a@cde.state.co.us</a:t>
            </a:r>
            <a:r>
              <a:rPr lang="en-US" sz="1500" dirty="0"/>
              <a:t>) </a:t>
            </a:r>
            <a:endParaRPr lang="en-US" sz="1600" dirty="0"/>
          </a:p>
          <a:p>
            <a:pPr marL="228600" indent="-228600">
              <a:buSzPts val="1500"/>
            </a:pPr>
            <a:r>
              <a:rPr lang="en-US" sz="1500" dirty="0"/>
              <a:t>Jennifer Austin, Director of Grants Fiscal Management (</a:t>
            </a:r>
            <a:r>
              <a:rPr lang="en-US" sz="1500" dirty="0">
                <a:solidFill>
                  <a:srgbClr val="0070C0"/>
                </a:solidFill>
                <a:hlinkClick r:id="rId8">
                  <a:extLst>
                    <a:ext uri="{A12FA001-AC4F-418D-AE19-62706E023703}">
                      <ahyp:hlinkClr xmlns:ahyp="http://schemas.microsoft.com/office/drawing/2018/hyperlinkcolor" val="tx"/>
                    </a:ext>
                  </a:extLst>
                </a:hlinkClick>
              </a:rPr>
              <a:t>Austin_j@cde.state.co.us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Robert Hawkins, Grants Fiscal Analyst (</a:t>
            </a:r>
            <a:r>
              <a:rPr lang="en-US" sz="1500" u="sng" dirty="0">
                <a:solidFill>
                  <a:schemeClr val="hlink"/>
                </a:solidFill>
                <a:hlinkClick r:id="rId9"/>
              </a:rPr>
              <a:t>Hawkins_s@cde.state.co.us</a:t>
            </a:r>
            <a:r>
              <a:rPr lang="en-US" sz="1500" dirty="0"/>
              <a:t>) </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Steven Kaleda, Grants Fiscal Analyst (</a:t>
            </a:r>
            <a:r>
              <a:rPr lang="en-US" sz="1500" u="sng" dirty="0">
                <a:solidFill>
                  <a:schemeClr val="hlink"/>
                </a:solidFill>
                <a:hlinkClick r:id="rId10"/>
              </a:rPr>
              <a:t>Kaleda_s@cde.state.co.us</a:t>
            </a:r>
            <a:r>
              <a:rPr lang="en-US" sz="1500" dirty="0"/>
              <a:t>) </a:t>
            </a:r>
            <a:endParaRPr lang="en-US" sz="1600" dirty="0"/>
          </a:p>
          <a:p>
            <a:pPr marL="0" lvl="0" indent="0" algn="l" rtl="0">
              <a:lnSpc>
                <a:spcPct val="90000"/>
              </a:lnSpc>
              <a:spcBef>
                <a:spcPts val="1000"/>
              </a:spcBef>
              <a:spcAft>
                <a:spcPts val="0"/>
              </a:spcAft>
              <a:buClr>
                <a:schemeClr val="dk1"/>
              </a:buClr>
              <a:buSzPts val="1500"/>
              <a:buNone/>
            </a:pPr>
            <a:r>
              <a:rPr lang="en-US" sz="1500" i="1" dirty="0"/>
              <a:t>…in partnership with the Governor’s Office and Office of the State Controller</a:t>
            </a:r>
            <a:endParaRPr lang="en-US" sz="1600" dirty="0"/>
          </a:p>
        </p:txBody>
      </p:sp>
      <p:sp>
        <p:nvSpPr>
          <p:cNvPr id="210" name="Google Shape;210;p30"/>
          <p:cNvSpPr txBox="1">
            <a:spLocks noGrp="1"/>
          </p:cNvSpPr>
          <p:nvPr>
            <p:ph type="sldNum" idx="12"/>
          </p:nvPr>
        </p:nvSpPr>
        <p:spPr>
          <a:xfrm>
            <a:off x="6818386" y="6356350"/>
            <a:ext cx="1447038"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600"/>
              <a:buFont typeface="Calibri"/>
              <a:buNone/>
            </a:pPr>
            <a:fld id="{00000000-1234-1234-1234-123412341234}" type="slidenum">
              <a:rPr lang="en-US" b="0" i="0" u="none" strike="noStrike" cap="none">
                <a:solidFill>
                  <a:schemeClr val="dk1"/>
                </a:solidFill>
                <a:latin typeface="Calibri"/>
                <a:ea typeface="Calibri"/>
                <a:cs typeface="Calibri"/>
                <a:sym typeface="Calibri"/>
              </a:rPr>
              <a:t>2</a:t>
            </a:fld>
            <a:endParaRPr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4110737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AE4EC09-693D-4CF8-9515-F9A93FF42F14}"/>
              </a:ext>
            </a:extLst>
          </p:cNvPr>
          <p:cNvSpPr>
            <a:spLocks noGrp="1"/>
          </p:cNvSpPr>
          <p:nvPr>
            <p:ph type="title"/>
          </p:nvPr>
        </p:nvSpPr>
        <p:spPr/>
        <p:txBody>
          <a:bodyPr/>
          <a:lstStyle/>
          <a:p>
            <a:r>
              <a:rPr lang="en-US" dirty="0"/>
              <a:t>Documentation</a:t>
            </a:r>
          </a:p>
        </p:txBody>
      </p:sp>
      <p:sp>
        <p:nvSpPr>
          <p:cNvPr id="5" name="Text Placeholder 4">
            <a:extLst>
              <a:ext uri="{FF2B5EF4-FFF2-40B4-BE49-F238E27FC236}">
                <a16:creationId xmlns:a16="http://schemas.microsoft.com/office/drawing/2014/main" id="{04DE51F0-1536-405F-9383-ECD3D80A0A53}"/>
              </a:ext>
            </a:extLst>
          </p:cNvPr>
          <p:cNvSpPr>
            <a:spLocks noGrp="1"/>
          </p:cNvSpPr>
          <p:nvPr>
            <p:ph type="body" idx="1"/>
          </p:nvPr>
        </p:nvSpPr>
        <p:spPr>
          <a:xfrm>
            <a:off x="245193" y="1229360"/>
            <a:ext cx="8685447" cy="4874354"/>
          </a:xfrm>
        </p:spPr>
        <p:txBody>
          <a:bodyPr/>
          <a:lstStyle/>
          <a:p>
            <a:r>
              <a:rPr lang="en-US" dirty="0"/>
              <a:t>Revenue loss examples</a:t>
            </a:r>
          </a:p>
          <a:p>
            <a:pPr lvl="1"/>
            <a:r>
              <a:rPr lang="en-US" dirty="0"/>
              <a:t>A la carte revenue source has declined / been lost. How much decline? How was the decline calculated? </a:t>
            </a:r>
          </a:p>
          <a:p>
            <a:pPr lvl="2"/>
            <a:r>
              <a:rPr lang="en-US" dirty="0"/>
              <a:t>Revenue documentation from prior to the pandemic compared to current revenue</a:t>
            </a:r>
          </a:p>
          <a:p>
            <a:pPr lvl="1"/>
            <a:r>
              <a:rPr lang="en-US" dirty="0"/>
              <a:t>Fewer students in the building</a:t>
            </a:r>
          </a:p>
          <a:p>
            <a:pPr lvl="2"/>
            <a:r>
              <a:rPr lang="en-US" dirty="0"/>
              <a:t>Enrollment documentation; changes in PPA or PPOR </a:t>
            </a:r>
          </a:p>
          <a:p>
            <a:r>
              <a:rPr lang="en-US" dirty="0"/>
              <a:t>Additional costs examples </a:t>
            </a:r>
          </a:p>
          <a:p>
            <a:pPr lvl="1"/>
            <a:r>
              <a:rPr lang="en-US" dirty="0"/>
              <a:t>Prepackaging of meals – looking at per meal costs from prior to post-COVID-19 to show the difference in higher costs for packaging.</a:t>
            </a:r>
          </a:p>
          <a:p>
            <a:pPr lvl="2"/>
            <a:r>
              <a:rPr lang="en-US" dirty="0"/>
              <a:t>Receipts for costs of packaging meals (if new cost) or comparing prior packaging/delivering expense (food bar) to post-COVID costs (boxed lunch).</a:t>
            </a:r>
          </a:p>
          <a:p>
            <a:pPr lvl="1"/>
            <a:r>
              <a:rPr lang="en-US" dirty="0"/>
              <a:t>Additional expenses due to COVID-19 – differential in expenses (pre-COVID compared to post-COVID). </a:t>
            </a:r>
          </a:p>
          <a:p>
            <a:pPr lvl="2"/>
            <a:r>
              <a:rPr lang="en-US" dirty="0"/>
              <a:t>Receipts for coolers needed for transportation </a:t>
            </a:r>
          </a:p>
          <a:p>
            <a:pPr lvl="2"/>
            <a:r>
              <a:rPr lang="en-US" dirty="0"/>
              <a:t>Food delivery travel logs and meal distribution logs</a:t>
            </a:r>
          </a:p>
        </p:txBody>
      </p:sp>
      <p:sp>
        <p:nvSpPr>
          <p:cNvPr id="3" name="Slide Number Placeholder 2">
            <a:extLst>
              <a:ext uri="{FF2B5EF4-FFF2-40B4-BE49-F238E27FC236}">
                <a16:creationId xmlns:a16="http://schemas.microsoft.com/office/drawing/2014/main" id="{A4E20E13-5F46-42F4-8764-D929826BC846}"/>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20</a:t>
            </a:fld>
            <a:endParaRPr lang="en-US"/>
          </a:p>
        </p:txBody>
      </p:sp>
    </p:spTree>
    <p:extLst>
      <p:ext uri="{BB962C8B-B14F-4D97-AF65-F5344CB8AC3E}">
        <p14:creationId xmlns:p14="http://schemas.microsoft.com/office/powerpoint/2010/main" val="37240674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1F12D-510D-4F6E-8466-F4AA537283A7}"/>
              </a:ext>
            </a:extLst>
          </p:cNvPr>
          <p:cNvSpPr>
            <a:spLocks noGrp="1"/>
          </p:cNvSpPr>
          <p:nvPr>
            <p:ph type="ctrTitle"/>
          </p:nvPr>
        </p:nvSpPr>
        <p:spPr/>
        <p:txBody>
          <a:bodyPr/>
          <a:lstStyle/>
          <a:p>
            <a:r>
              <a:rPr lang="en-US" dirty="0"/>
              <a:t>Using ESSER Funds to Pay for Salaries and Benefits</a:t>
            </a:r>
          </a:p>
        </p:txBody>
      </p:sp>
      <p:sp>
        <p:nvSpPr>
          <p:cNvPr id="3" name="Slide Number Placeholder 2">
            <a:extLst>
              <a:ext uri="{FF2B5EF4-FFF2-40B4-BE49-F238E27FC236}">
                <a16:creationId xmlns:a16="http://schemas.microsoft.com/office/drawing/2014/main" id="{FB327730-566B-497C-BF02-9A6EB8510295}"/>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21</a:t>
            </a:fld>
            <a:endParaRPr lang="en-US"/>
          </a:p>
        </p:txBody>
      </p:sp>
    </p:spTree>
    <p:extLst>
      <p:ext uri="{BB962C8B-B14F-4D97-AF65-F5344CB8AC3E}">
        <p14:creationId xmlns:p14="http://schemas.microsoft.com/office/powerpoint/2010/main" val="29248948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3D50A-9DF6-46AF-8A92-367279031508}"/>
              </a:ext>
            </a:extLst>
          </p:cNvPr>
          <p:cNvSpPr>
            <a:spLocks noGrp="1"/>
          </p:cNvSpPr>
          <p:nvPr>
            <p:ph type="title"/>
          </p:nvPr>
        </p:nvSpPr>
        <p:spPr/>
        <p:txBody>
          <a:bodyPr/>
          <a:lstStyle/>
          <a:p>
            <a:r>
              <a:rPr lang="en-US" dirty="0"/>
              <a:t>Salaries and Benefits</a:t>
            </a:r>
          </a:p>
        </p:txBody>
      </p:sp>
      <p:sp>
        <p:nvSpPr>
          <p:cNvPr id="3" name="Text Placeholder 2">
            <a:extLst>
              <a:ext uri="{FF2B5EF4-FFF2-40B4-BE49-F238E27FC236}">
                <a16:creationId xmlns:a16="http://schemas.microsoft.com/office/drawing/2014/main" id="{6337A4D6-5BFF-4C56-B323-1F0F9934D28E}"/>
              </a:ext>
            </a:extLst>
          </p:cNvPr>
          <p:cNvSpPr>
            <a:spLocks noGrp="1"/>
          </p:cNvSpPr>
          <p:nvPr>
            <p:ph type="body" idx="1"/>
          </p:nvPr>
        </p:nvSpPr>
        <p:spPr/>
        <p:txBody>
          <a:bodyPr/>
          <a:lstStyle/>
          <a:p>
            <a:r>
              <a:rPr lang="en-US" dirty="0"/>
              <a:t>Question</a:t>
            </a:r>
          </a:p>
          <a:p>
            <a:pPr lvl="1"/>
            <a:r>
              <a:rPr lang="en-US" dirty="0"/>
              <a:t>Can we use ESSER funds to pay the salary and benefits of existing employees? </a:t>
            </a:r>
          </a:p>
          <a:p>
            <a:r>
              <a:rPr lang="en-US" dirty="0"/>
              <a:t>Answer</a:t>
            </a:r>
          </a:p>
          <a:p>
            <a:pPr lvl="1"/>
            <a:r>
              <a:rPr lang="en-US" dirty="0"/>
              <a:t>Yes, allowable if </a:t>
            </a:r>
            <a:r>
              <a:rPr lang="en-US" b="1" i="1" dirty="0"/>
              <a:t>reasonable and necessary </a:t>
            </a:r>
            <a:r>
              <a:rPr lang="en-US" dirty="0"/>
              <a:t>to maintain operation of or ensure continuity of services of the LEA.</a:t>
            </a:r>
          </a:p>
          <a:p>
            <a:pPr lvl="2"/>
            <a:r>
              <a:rPr lang="en-US" dirty="0"/>
              <a:t>Guiding questions – </a:t>
            </a:r>
          </a:p>
          <a:p>
            <a:pPr lvl="3"/>
            <a:r>
              <a:rPr lang="en-US" dirty="0"/>
              <a:t>What services/supports for students would be disrupted if this position was eliminated? </a:t>
            </a:r>
          </a:p>
          <a:p>
            <a:pPr lvl="3"/>
            <a:r>
              <a:rPr lang="en-US" dirty="0"/>
              <a:t>What has been the impact of COVID-19? </a:t>
            </a:r>
          </a:p>
          <a:p>
            <a:pPr lvl="3"/>
            <a:r>
              <a:rPr lang="en-US" dirty="0"/>
              <a:t>What documentation do we have to demonstrate the relationship to COVID-19?  </a:t>
            </a:r>
          </a:p>
          <a:p>
            <a:pPr lvl="3"/>
            <a:r>
              <a:rPr lang="en-US" dirty="0"/>
              <a:t>What information can I share to demonstrate that this is a reasonable expense (e.g., fair market value, similar to other salaries/benefits in this region, similar to other salaries/benefits we pay out of other funding sources)? </a:t>
            </a:r>
          </a:p>
          <a:p>
            <a:pPr lvl="1"/>
            <a:endParaRPr lang="en-US" dirty="0"/>
          </a:p>
        </p:txBody>
      </p:sp>
      <p:sp>
        <p:nvSpPr>
          <p:cNvPr id="4" name="Slide Number Placeholder 3">
            <a:extLst>
              <a:ext uri="{FF2B5EF4-FFF2-40B4-BE49-F238E27FC236}">
                <a16:creationId xmlns:a16="http://schemas.microsoft.com/office/drawing/2014/main" id="{66368D76-16FD-451D-9DA3-9CB9C530800A}"/>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22</a:t>
            </a:fld>
            <a:endParaRPr lang="en-US"/>
          </a:p>
        </p:txBody>
      </p:sp>
    </p:spTree>
    <p:extLst>
      <p:ext uri="{BB962C8B-B14F-4D97-AF65-F5344CB8AC3E}">
        <p14:creationId xmlns:p14="http://schemas.microsoft.com/office/powerpoint/2010/main" val="11825320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7F941-9B8E-4B41-AE09-0B3A5C07026E}"/>
              </a:ext>
            </a:extLst>
          </p:cNvPr>
          <p:cNvSpPr>
            <a:spLocks noGrp="1"/>
          </p:cNvSpPr>
          <p:nvPr>
            <p:ph type="title"/>
          </p:nvPr>
        </p:nvSpPr>
        <p:spPr/>
        <p:txBody>
          <a:bodyPr/>
          <a:lstStyle/>
          <a:p>
            <a:r>
              <a:rPr lang="en-US" dirty="0"/>
              <a:t>Documentation Under ESSER</a:t>
            </a:r>
          </a:p>
        </p:txBody>
      </p:sp>
      <p:sp>
        <p:nvSpPr>
          <p:cNvPr id="3" name="Text Placeholder 2">
            <a:extLst>
              <a:ext uri="{FF2B5EF4-FFF2-40B4-BE49-F238E27FC236}">
                <a16:creationId xmlns:a16="http://schemas.microsoft.com/office/drawing/2014/main" id="{EB27E2EC-7297-48F2-9FDB-F1B3BD9DBE24}"/>
              </a:ext>
            </a:extLst>
          </p:cNvPr>
          <p:cNvSpPr>
            <a:spLocks noGrp="1"/>
          </p:cNvSpPr>
          <p:nvPr>
            <p:ph type="body" idx="1"/>
          </p:nvPr>
        </p:nvSpPr>
        <p:spPr>
          <a:xfrm>
            <a:off x="355600" y="1330960"/>
            <a:ext cx="8159750" cy="4772754"/>
          </a:xfrm>
        </p:spPr>
        <p:txBody>
          <a:bodyPr/>
          <a:lstStyle/>
          <a:p>
            <a:r>
              <a:rPr lang="en-US" dirty="0"/>
              <a:t>The CRF Increased Instructional Time Template is an </a:t>
            </a:r>
            <a:r>
              <a:rPr lang="en-US" b="1" i="1" dirty="0"/>
              <a:t>option</a:t>
            </a:r>
            <a:r>
              <a:rPr lang="en-US" dirty="0"/>
              <a:t> and not a requirement</a:t>
            </a:r>
          </a:p>
          <a:p>
            <a:r>
              <a:rPr lang="en-US" dirty="0"/>
              <a:t>ESSER is a more flexible statute that does allow the district to retain staff to ensure continuity of services </a:t>
            </a:r>
          </a:p>
          <a:p>
            <a:r>
              <a:rPr lang="en-US" dirty="0"/>
              <a:t>Documentation</a:t>
            </a:r>
          </a:p>
          <a:p>
            <a:pPr lvl="1"/>
            <a:r>
              <a:rPr lang="en-US" dirty="0"/>
              <a:t>Reasonableness </a:t>
            </a:r>
          </a:p>
          <a:p>
            <a:pPr lvl="2"/>
            <a:r>
              <a:rPr lang="en-US" dirty="0"/>
              <a:t>How many staff, the salary/benefits, total FTE paid </a:t>
            </a:r>
          </a:p>
          <a:p>
            <a:pPr lvl="1"/>
            <a:r>
              <a:rPr lang="en-US" dirty="0"/>
              <a:t>Necessity</a:t>
            </a:r>
          </a:p>
          <a:p>
            <a:pPr lvl="2"/>
            <a:r>
              <a:rPr lang="en-US" dirty="0"/>
              <a:t>Relationship to COVID-19</a:t>
            </a:r>
          </a:p>
          <a:p>
            <a:pPr lvl="1"/>
            <a:r>
              <a:rPr lang="en-US" dirty="0"/>
              <a:t>Time and Effort Reporting</a:t>
            </a:r>
          </a:p>
          <a:p>
            <a:pPr lvl="2"/>
            <a:r>
              <a:rPr lang="en-US" dirty="0"/>
              <a:t>Part of the LEA’s system of internal control (could be your regular payroll structures)</a:t>
            </a:r>
          </a:p>
          <a:p>
            <a:pPr lvl="2"/>
            <a:r>
              <a:rPr lang="en-US" dirty="0"/>
              <a:t>Job description or other documents that capture the employees time and effort for ESSER allowable activities </a:t>
            </a:r>
          </a:p>
          <a:p>
            <a:pPr lvl="2"/>
            <a:r>
              <a:rPr lang="en-US" b="1" dirty="0">
                <a:solidFill>
                  <a:schemeClr val="accent5"/>
                </a:solidFill>
              </a:rPr>
              <a:t>Comply with the LEA’s accounting policies and practices</a:t>
            </a:r>
          </a:p>
        </p:txBody>
      </p:sp>
      <p:sp>
        <p:nvSpPr>
          <p:cNvPr id="4" name="Slide Number Placeholder 3">
            <a:extLst>
              <a:ext uri="{FF2B5EF4-FFF2-40B4-BE49-F238E27FC236}">
                <a16:creationId xmlns:a16="http://schemas.microsoft.com/office/drawing/2014/main" id="{C1D01CD6-E1CD-48B7-9429-815F307B4CA0}"/>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23</a:t>
            </a:fld>
            <a:endParaRPr lang="en-US"/>
          </a:p>
        </p:txBody>
      </p:sp>
    </p:spTree>
    <p:extLst>
      <p:ext uri="{BB962C8B-B14F-4D97-AF65-F5344CB8AC3E}">
        <p14:creationId xmlns:p14="http://schemas.microsoft.com/office/powerpoint/2010/main" val="7743045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D4F0B-3B38-4C47-9B74-086F5B20B455}"/>
              </a:ext>
            </a:extLst>
          </p:cNvPr>
          <p:cNvSpPr>
            <a:spLocks noGrp="1"/>
          </p:cNvSpPr>
          <p:nvPr>
            <p:ph type="title"/>
          </p:nvPr>
        </p:nvSpPr>
        <p:spPr/>
        <p:txBody>
          <a:bodyPr/>
          <a:lstStyle/>
          <a:p>
            <a:r>
              <a:rPr lang="en-US" dirty="0"/>
              <a:t>Instructional Time within Contract </a:t>
            </a:r>
          </a:p>
        </p:txBody>
      </p:sp>
      <p:sp>
        <p:nvSpPr>
          <p:cNvPr id="3" name="Text Placeholder 2">
            <a:extLst>
              <a:ext uri="{FF2B5EF4-FFF2-40B4-BE49-F238E27FC236}">
                <a16:creationId xmlns:a16="http://schemas.microsoft.com/office/drawing/2014/main" id="{8D055914-24E9-4A33-AAD7-42A161466CF2}"/>
              </a:ext>
            </a:extLst>
          </p:cNvPr>
          <p:cNvSpPr>
            <a:spLocks noGrp="1"/>
          </p:cNvSpPr>
          <p:nvPr>
            <p:ph type="body" idx="1"/>
          </p:nvPr>
        </p:nvSpPr>
        <p:spPr>
          <a:xfrm>
            <a:off x="245193" y="1251285"/>
            <a:ext cx="8270157" cy="4852430"/>
          </a:xfrm>
        </p:spPr>
        <p:txBody>
          <a:bodyPr/>
          <a:lstStyle/>
          <a:p>
            <a:r>
              <a:rPr lang="en-US" dirty="0"/>
              <a:t>Paying for instructional time within contract </a:t>
            </a:r>
          </a:p>
          <a:p>
            <a:pPr lvl="1"/>
            <a:r>
              <a:rPr lang="en-US" dirty="0"/>
              <a:t>CRF – far more restricted than ESSER </a:t>
            </a:r>
          </a:p>
          <a:p>
            <a:pPr lvl="2"/>
            <a:r>
              <a:rPr lang="en-US" dirty="0"/>
              <a:t>Schools closed in spring and returning to normal operations in fall</a:t>
            </a:r>
          </a:p>
          <a:p>
            <a:pPr lvl="2"/>
            <a:r>
              <a:rPr lang="en-US" dirty="0"/>
              <a:t>Increased instructional time could only be paid during the fall for change in hours work in spring versus fall</a:t>
            </a:r>
          </a:p>
          <a:p>
            <a:pPr lvl="2"/>
            <a:r>
              <a:rPr lang="en-US" dirty="0"/>
              <a:t>This calculation would not raise the salary going to the educator – it is the portion paid out of CRF or ESSER </a:t>
            </a:r>
          </a:p>
          <a:p>
            <a:pPr lvl="1"/>
            <a:r>
              <a:rPr lang="en-US" dirty="0"/>
              <a:t>For ESSER – CDE template is an option; need to explain the connection to COVID-19 and provide sufficient information to demonstrate the reasonableness of the expense</a:t>
            </a:r>
          </a:p>
          <a:p>
            <a:pPr lvl="2"/>
            <a:r>
              <a:rPr lang="en-US" dirty="0"/>
              <a:t>Due to a precipitous decline in revenue (or additional expenses associated with remote learning, school closures, etc.), X number of teachers/staff would have been laid off. Therefore, their salaries/benefits are being paid from ESSER to maintain operations and ensure continuity of services. </a:t>
            </a:r>
          </a:p>
          <a:p>
            <a:pPr lvl="1"/>
            <a:endParaRPr lang="en-US" dirty="0"/>
          </a:p>
        </p:txBody>
      </p:sp>
      <p:sp>
        <p:nvSpPr>
          <p:cNvPr id="4" name="Slide Number Placeholder 3">
            <a:extLst>
              <a:ext uri="{FF2B5EF4-FFF2-40B4-BE49-F238E27FC236}">
                <a16:creationId xmlns:a16="http://schemas.microsoft.com/office/drawing/2014/main" id="{EA37EBD2-FF57-4045-BA88-CEFAB16C13AB}"/>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24</a:t>
            </a:fld>
            <a:endParaRPr lang="en-US"/>
          </a:p>
        </p:txBody>
      </p:sp>
    </p:spTree>
    <p:extLst>
      <p:ext uri="{BB962C8B-B14F-4D97-AF65-F5344CB8AC3E}">
        <p14:creationId xmlns:p14="http://schemas.microsoft.com/office/powerpoint/2010/main" val="9126898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A696AA-2EEF-4781-8575-42D88E6A86DF}"/>
              </a:ext>
            </a:extLst>
          </p:cNvPr>
          <p:cNvSpPr>
            <a:spLocks noGrp="1"/>
          </p:cNvSpPr>
          <p:nvPr>
            <p:ph type="title"/>
          </p:nvPr>
        </p:nvSpPr>
        <p:spPr/>
        <p:txBody>
          <a:bodyPr/>
          <a:lstStyle/>
          <a:p>
            <a:r>
              <a:rPr lang="en-US" dirty="0"/>
              <a:t>Additional Instructional Time</a:t>
            </a:r>
          </a:p>
        </p:txBody>
      </p:sp>
      <p:sp>
        <p:nvSpPr>
          <p:cNvPr id="5" name="Text Placeholder 4">
            <a:extLst>
              <a:ext uri="{FF2B5EF4-FFF2-40B4-BE49-F238E27FC236}">
                <a16:creationId xmlns:a16="http://schemas.microsoft.com/office/drawing/2014/main" id="{C53E8385-E6E5-4FF2-B774-74B4AF15C1C2}"/>
              </a:ext>
            </a:extLst>
          </p:cNvPr>
          <p:cNvSpPr>
            <a:spLocks noGrp="1"/>
          </p:cNvSpPr>
          <p:nvPr>
            <p:ph type="body" idx="1"/>
          </p:nvPr>
        </p:nvSpPr>
        <p:spPr/>
        <p:txBody>
          <a:bodyPr/>
          <a:lstStyle/>
          <a:p>
            <a:r>
              <a:rPr lang="en-US" dirty="0"/>
              <a:t>Additional time to provide supplemental instructional time (i.e., Extra duty pay or stipend) </a:t>
            </a:r>
          </a:p>
          <a:p>
            <a:pPr lvl="1"/>
            <a:r>
              <a:rPr lang="en-US" dirty="0"/>
              <a:t>Outside the Contract Time / Employment Agreement</a:t>
            </a:r>
          </a:p>
          <a:p>
            <a:pPr lvl="2"/>
            <a:r>
              <a:rPr lang="en-US" dirty="0"/>
              <a:t>Existing employees working outside of their contract time </a:t>
            </a:r>
          </a:p>
          <a:p>
            <a:pPr lvl="2"/>
            <a:r>
              <a:rPr lang="en-US" dirty="0"/>
              <a:t>Could also be new hires</a:t>
            </a:r>
          </a:p>
          <a:p>
            <a:pPr lvl="1"/>
            <a:r>
              <a:rPr lang="en-US" dirty="0"/>
              <a:t>E.G., summer school, afterschool</a:t>
            </a:r>
          </a:p>
          <a:p>
            <a:endParaRPr lang="en-US" dirty="0"/>
          </a:p>
        </p:txBody>
      </p:sp>
      <p:sp>
        <p:nvSpPr>
          <p:cNvPr id="3" name="Slide Number Placeholder 2">
            <a:extLst>
              <a:ext uri="{FF2B5EF4-FFF2-40B4-BE49-F238E27FC236}">
                <a16:creationId xmlns:a16="http://schemas.microsoft.com/office/drawing/2014/main" id="{848BACD9-E8DB-42A8-8339-DA391D9321CD}"/>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25</a:t>
            </a:fld>
            <a:endParaRPr lang="en-US"/>
          </a:p>
        </p:txBody>
      </p:sp>
    </p:spTree>
    <p:extLst>
      <p:ext uri="{BB962C8B-B14F-4D97-AF65-F5344CB8AC3E}">
        <p14:creationId xmlns:p14="http://schemas.microsoft.com/office/powerpoint/2010/main" val="38825420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9D2E0-9620-4F1B-A4E7-458C9AD84F47}"/>
              </a:ext>
            </a:extLst>
          </p:cNvPr>
          <p:cNvSpPr>
            <a:spLocks noGrp="1"/>
          </p:cNvSpPr>
          <p:nvPr>
            <p:ph type="title"/>
          </p:nvPr>
        </p:nvSpPr>
        <p:spPr/>
        <p:txBody>
          <a:bodyPr/>
          <a:lstStyle/>
          <a:p>
            <a:r>
              <a:rPr lang="en-US" dirty="0"/>
              <a:t>In the Application</a:t>
            </a:r>
          </a:p>
        </p:txBody>
      </p:sp>
      <p:sp>
        <p:nvSpPr>
          <p:cNvPr id="3" name="Text Placeholder 2">
            <a:extLst>
              <a:ext uri="{FF2B5EF4-FFF2-40B4-BE49-F238E27FC236}">
                <a16:creationId xmlns:a16="http://schemas.microsoft.com/office/drawing/2014/main" id="{CEF157BF-8AFD-4AA9-9AB0-07F7A903802E}"/>
              </a:ext>
            </a:extLst>
          </p:cNvPr>
          <p:cNvSpPr>
            <a:spLocks noGrp="1"/>
          </p:cNvSpPr>
          <p:nvPr>
            <p:ph type="body" idx="1"/>
          </p:nvPr>
        </p:nvSpPr>
        <p:spPr>
          <a:xfrm>
            <a:off x="82633" y="1107440"/>
            <a:ext cx="8959767" cy="4904834"/>
          </a:xfrm>
        </p:spPr>
        <p:txBody>
          <a:bodyPr/>
          <a:lstStyle/>
          <a:p>
            <a:r>
              <a:rPr lang="en-US" sz="2000" b="1" dirty="0"/>
              <a:t>Location</a:t>
            </a:r>
            <a:r>
              <a:rPr lang="en-US" sz="2000" dirty="0"/>
              <a:t>: ABC Elementary School</a:t>
            </a:r>
          </a:p>
          <a:p>
            <a:r>
              <a:rPr lang="en-US" sz="2000" b="1" dirty="0"/>
              <a:t>Fiscal Year</a:t>
            </a:r>
            <a:r>
              <a:rPr lang="en-US" sz="2000" dirty="0"/>
              <a:t>: 21-22 [Note – prior to June 30, 2022]</a:t>
            </a:r>
          </a:p>
          <a:p>
            <a:r>
              <a:rPr lang="en-US" sz="2000" b="1" dirty="0"/>
              <a:t>Allowable Activity</a:t>
            </a:r>
            <a:r>
              <a:rPr lang="en-US" sz="2000" dirty="0"/>
              <a:t>: Summer Learning and Supplemental After School Programming</a:t>
            </a:r>
          </a:p>
          <a:p>
            <a:r>
              <a:rPr lang="en-US" sz="2000" b="1" dirty="0"/>
              <a:t>Object code</a:t>
            </a:r>
            <a:r>
              <a:rPr lang="en-US" sz="2000" dirty="0"/>
              <a:t>: 0100 Salaries</a:t>
            </a:r>
          </a:p>
          <a:p>
            <a:r>
              <a:rPr lang="en-US" sz="2000" b="1" dirty="0"/>
              <a:t>Salary Position</a:t>
            </a:r>
            <a:r>
              <a:rPr lang="en-US" sz="2000" dirty="0"/>
              <a:t>: 0200 Teacher or 000 Stipend [depending on local context]</a:t>
            </a:r>
          </a:p>
          <a:p>
            <a:r>
              <a:rPr lang="en-US" sz="2000" b="1" dirty="0"/>
              <a:t>FTE</a:t>
            </a:r>
            <a:r>
              <a:rPr lang="en-US" sz="2000" dirty="0"/>
              <a:t>: If 0200 – then enter .2 (or pro-rated amount per teacher working); if stipends then no FTE is entered.</a:t>
            </a:r>
          </a:p>
          <a:p>
            <a:r>
              <a:rPr lang="en-US" sz="2000" b="1" dirty="0"/>
              <a:t>Funding Source</a:t>
            </a:r>
            <a:r>
              <a:rPr lang="en-US" sz="2000" dirty="0"/>
              <a:t>: ESSER II – (4420)</a:t>
            </a:r>
          </a:p>
          <a:p>
            <a:r>
              <a:rPr lang="en-US" sz="2000" b="1" dirty="0"/>
              <a:t>Description of Activity</a:t>
            </a:r>
            <a:r>
              <a:rPr lang="en-US" sz="2000" dirty="0"/>
              <a:t>: Summer school is being provided to all students at the elementary school to increase instructional time to make up for time lost during school closures or transition periods to remote learning. X number of teachers are being paid $Y dollars per week for Z weeks, for a total of $XYZ. Summer school is being offered to 300 students at ABC ES.  </a:t>
            </a:r>
          </a:p>
          <a:p>
            <a:r>
              <a:rPr lang="en-US" sz="2000" b="1" dirty="0"/>
              <a:t>Requested Amount</a:t>
            </a:r>
            <a:r>
              <a:rPr lang="en-US" sz="2000" dirty="0"/>
              <a:t>: $</a:t>
            </a:r>
            <a:r>
              <a:rPr lang="en-US" sz="2000" u="sng" dirty="0"/>
              <a:t>XYZ</a:t>
            </a:r>
            <a:endParaRPr lang="en-US" sz="2000" dirty="0"/>
          </a:p>
          <a:p>
            <a:r>
              <a:rPr lang="en-US" sz="2000" dirty="0"/>
              <a:t>ESSER II ~ </a:t>
            </a:r>
            <a:r>
              <a:rPr lang="en-US" sz="2000" b="1" dirty="0"/>
              <a:t>Benefit</a:t>
            </a:r>
            <a:r>
              <a:rPr lang="en-US" sz="2000" dirty="0"/>
              <a:t>: Whole population</a:t>
            </a:r>
          </a:p>
        </p:txBody>
      </p:sp>
      <p:sp>
        <p:nvSpPr>
          <p:cNvPr id="4" name="Slide Number Placeholder 3">
            <a:extLst>
              <a:ext uri="{FF2B5EF4-FFF2-40B4-BE49-F238E27FC236}">
                <a16:creationId xmlns:a16="http://schemas.microsoft.com/office/drawing/2014/main" id="{A5B8386D-A6BC-4C9A-8A89-B2B773F2A41C}"/>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26</a:t>
            </a:fld>
            <a:endParaRPr lang="en-US"/>
          </a:p>
        </p:txBody>
      </p:sp>
    </p:spTree>
    <p:extLst>
      <p:ext uri="{BB962C8B-B14F-4D97-AF65-F5344CB8AC3E}">
        <p14:creationId xmlns:p14="http://schemas.microsoft.com/office/powerpoint/2010/main" val="13052468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14F45-E897-454B-A9CF-AE48D39E9463}"/>
              </a:ext>
            </a:extLst>
          </p:cNvPr>
          <p:cNvSpPr>
            <a:spLocks noGrp="1"/>
          </p:cNvSpPr>
          <p:nvPr>
            <p:ph type="ctrTitle"/>
          </p:nvPr>
        </p:nvSpPr>
        <p:spPr>
          <a:xfrm>
            <a:off x="685800" y="1656080"/>
            <a:ext cx="7772400" cy="3277256"/>
          </a:xfrm>
        </p:spPr>
        <p:txBody>
          <a:bodyPr/>
          <a:lstStyle/>
          <a:p>
            <a:r>
              <a:rPr lang="en-US" dirty="0"/>
              <a:t>Questions? </a:t>
            </a:r>
            <a:br>
              <a:rPr lang="en-US" dirty="0"/>
            </a:br>
            <a:br>
              <a:rPr lang="en-US" dirty="0"/>
            </a:br>
            <a:r>
              <a:rPr lang="en-US" b="1" dirty="0">
                <a:solidFill>
                  <a:srgbClr val="FF0000"/>
                </a:solidFill>
              </a:rPr>
              <a:t>No Office Hours on 3/25/21</a:t>
            </a:r>
            <a:br>
              <a:rPr lang="en-US" dirty="0"/>
            </a:br>
            <a:br>
              <a:rPr lang="en-US" dirty="0"/>
            </a:br>
            <a:r>
              <a:rPr lang="en-US" dirty="0"/>
              <a:t>Future Topics?</a:t>
            </a:r>
            <a:br>
              <a:rPr lang="en-US" dirty="0"/>
            </a:br>
            <a:r>
              <a:rPr lang="en-US" dirty="0"/>
              <a:t>April 1 ~ ESSER III</a:t>
            </a:r>
          </a:p>
        </p:txBody>
      </p:sp>
      <p:sp>
        <p:nvSpPr>
          <p:cNvPr id="3" name="Slide Number Placeholder 2">
            <a:extLst>
              <a:ext uri="{FF2B5EF4-FFF2-40B4-BE49-F238E27FC236}">
                <a16:creationId xmlns:a16="http://schemas.microsoft.com/office/drawing/2014/main" id="{8E068BB4-922F-4D25-9762-B1BB08570D0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27</a:t>
            </a:fld>
            <a:endParaRPr lang="en-US"/>
          </a:p>
        </p:txBody>
      </p:sp>
    </p:spTree>
    <p:extLst>
      <p:ext uri="{BB962C8B-B14F-4D97-AF65-F5344CB8AC3E}">
        <p14:creationId xmlns:p14="http://schemas.microsoft.com/office/powerpoint/2010/main" val="36668300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1240022" y="365760"/>
            <a:ext cx="7025402" cy="118872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a:t>CDE Team Contact Information</a:t>
            </a:r>
            <a:endParaRPr/>
          </a:p>
        </p:txBody>
      </p:sp>
      <p:sp>
        <p:nvSpPr>
          <p:cNvPr id="206" name="Google Shape;206;p30">
            <a:extLst>
              <a:ext uri="{C183D7F6-B498-43B3-948B-1728B52AA6E4}">
                <adec:decorative xmlns:adec="http://schemas.microsoft.com/office/drawing/2017/decorative" val="1"/>
              </a:ext>
            </a:extLst>
          </p:cNvPr>
          <p:cNvSpPr/>
          <p:nvPr/>
        </p:nvSpPr>
        <p:spPr>
          <a:xfrm>
            <a:off x="0" y="0"/>
            <a:ext cx="1323075" cy="1558212"/>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7" name="Google Shape;207;p30" descr="CDE Team Contact Information."/>
          <p:cNvSpPr/>
          <p:nvPr/>
        </p:nvSpPr>
        <p:spPr>
          <a:xfrm>
            <a:off x="0" y="1691640"/>
            <a:ext cx="9144000" cy="516636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dirty="0">
                <a:solidFill>
                  <a:schemeClr val="lt1"/>
                </a:solidFill>
                <a:latin typeface="Calibri"/>
                <a:ea typeface="Calibri"/>
                <a:cs typeface="Calibri"/>
                <a:sym typeface="Calibri"/>
              </a:rPr>
              <a:t>CDE</a:t>
            </a:r>
            <a:endParaRPr sz="1800" dirty="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0" y="1691641"/>
            <a:ext cx="728740" cy="2096979"/>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1240022" y="1848051"/>
            <a:ext cx="7025403" cy="4369869"/>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1000"/>
              </a:spcBef>
              <a:spcAft>
                <a:spcPts val="0"/>
              </a:spcAft>
              <a:buClr>
                <a:schemeClr val="dk1"/>
              </a:buClr>
              <a:buSzPts val="1500"/>
              <a:buNone/>
            </a:pPr>
            <a:r>
              <a:rPr lang="en-US" sz="1500" b="1" u="sng" dirty="0"/>
              <a:t>ESSER</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Nazie Mohajeri-Nelson, Director of ESEA Office (</a:t>
            </a:r>
            <a:r>
              <a:rPr lang="en-US" sz="1500" u="sng" dirty="0">
                <a:solidFill>
                  <a:schemeClr val="hlink"/>
                </a:solidFill>
                <a:hlinkClick r:id="rId3"/>
              </a:rPr>
              <a:t>mohajeri-nelson_n@cde.state.co.us</a:t>
            </a:r>
            <a:r>
              <a:rPr lang="en-US" sz="1500" dirty="0"/>
              <a:t>) </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DeLilah Collins, Assistant Director of ESEA Office (</a:t>
            </a:r>
            <a:r>
              <a:rPr lang="en-US" sz="1500" u="sng" dirty="0">
                <a:solidFill>
                  <a:schemeClr val="hlink"/>
                </a:solidFill>
                <a:hlinkClick r:id="rId4"/>
              </a:rPr>
              <a:t>collins_d@cde.state.co.us</a:t>
            </a:r>
            <a:r>
              <a:rPr lang="en-US" sz="1500" dirty="0"/>
              <a:t>) </a:t>
            </a:r>
            <a:endParaRPr lang="en-US" sz="1600" dirty="0"/>
          </a:p>
          <a:p>
            <a:pPr marL="0" lvl="0" indent="0" algn="l" rtl="0">
              <a:lnSpc>
                <a:spcPct val="90000"/>
              </a:lnSpc>
              <a:spcBef>
                <a:spcPts val="0"/>
              </a:spcBef>
              <a:spcAft>
                <a:spcPts val="0"/>
              </a:spcAft>
              <a:buClr>
                <a:schemeClr val="dk1"/>
              </a:buClr>
              <a:buSzPts val="1500"/>
              <a:buNone/>
            </a:pPr>
            <a:endParaRPr lang="en-US" sz="1500" b="1" u="sng" dirty="0"/>
          </a:p>
          <a:p>
            <a:pPr marL="0" lvl="0" indent="0" algn="l" rtl="0">
              <a:lnSpc>
                <a:spcPct val="90000"/>
              </a:lnSpc>
              <a:spcBef>
                <a:spcPts val="0"/>
              </a:spcBef>
              <a:spcAft>
                <a:spcPts val="0"/>
              </a:spcAft>
              <a:buClr>
                <a:schemeClr val="dk1"/>
              </a:buClr>
              <a:buSzPts val="1500"/>
              <a:buNone/>
            </a:pPr>
            <a:r>
              <a:rPr lang="en-US" sz="1500" b="1" u="sng" dirty="0"/>
              <a:t>Fiscal Experts</a:t>
            </a:r>
            <a:endParaRPr dirty="0"/>
          </a:p>
          <a:p>
            <a:pPr marL="228600" lvl="0" indent="-228600" algn="l" rtl="0">
              <a:lnSpc>
                <a:spcPct val="90000"/>
              </a:lnSpc>
              <a:spcBef>
                <a:spcPts val="1000"/>
              </a:spcBef>
              <a:spcAft>
                <a:spcPts val="0"/>
              </a:spcAft>
              <a:buClr>
                <a:schemeClr val="dk1"/>
              </a:buClr>
              <a:buSzPts val="1500"/>
              <a:buChar char="•"/>
            </a:pPr>
            <a:r>
              <a:rPr lang="en-US" sz="1500" dirty="0"/>
              <a:t>Jennifer Okes, Chief Operating Officer (</a:t>
            </a:r>
            <a:r>
              <a:rPr lang="en-US" sz="1500" u="sng" dirty="0">
                <a:solidFill>
                  <a:schemeClr val="hlink"/>
                </a:solidFill>
                <a:hlinkClick r:id="rId5"/>
              </a:rPr>
              <a:t>okes_j@cde.state.co.us</a:t>
            </a:r>
            <a:r>
              <a:rPr lang="en-US" sz="1500" dirty="0"/>
              <a:t>) </a:t>
            </a:r>
            <a:endParaRPr dirty="0"/>
          </a:p>
          <a:p>
            <a:pPr marL="228600" indent="-228600">
              <a:buSzPts val="1500"/>
            </a:pPr>
            <a:r>
              <a:rPr lang="en-US" sz="1500" dirty="0"/>
              <a:t>Kate Bartlett, Executive Director of School District Operations (</a:t>
            </a:r>
            <a:r>
              <a:rPr lang="en-US" sz="1500" u="sng" dirty="0">
                <a:solidFill>
                  <a:schemeClr val="hlink"/>
                </a:solidFill>
                <a:hlinkClick r:id="rId6"/>
              </a:rPr>
              <a:t>Bartlett_k@cde.state.co.us</a:t>
            </a:r>
            <a:r>
              <a:rPr lang="en-US" sz="1500" dirty="0"/>
              <a:t>) </a:t>
            </a:r>
          </a:p>
          <a:p>
            <a:pPr marL="228600" indent="-228600">
              <a:buSzPts val="1500"/>
            </a:pPr>
            <a:r>
              <a:rPr lang="en-US" sz="1500" dirty="0"/>
              <a:t>Jennifer Austin, Director of Grants Fiscal Management (</a:t>
            </a:r>
            <a:r>
              <a:rPr lang="en-US" sz="1500" dirty="0">
                <a:solidFill>
                  <a:srgbClr val="0070C0"/>
                </a:solidFill>
                <a:hlinkClick r:id="rId7">
                  <a:extLst>
                    <a:ext uri="{A12FA001-AC4F-418D-AE19-62706E023703}">
                      <ahyp:hlinkClr xmlns:ahyp="http://schemas.microsoft.com/office/drawing/2018/hyperlinkcolor" val="tx"/>
                    </a:ext>
                  </a:extLst>
                </a:hlinkClick>
              </a:rPr>
              <a:t>Austin_j@cde.state.co.us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Robert Hawkins, Grants Fiscal Analyst (</a:t>
            </a:r>
            <a:r>
              <a:rPr lang="en-US" sz="1500" u="sng" dirty="0">
                <a:solidFill>
                  <a:schemeClr val="hlink"/>
                </a:solidFill>
                <a:hlinkClick r:id="rId8"/>
              </a:rPr>
              <a:t>Hawkins_s@cde.state.co.us</a:t>
            </a:r>
            <a:r>
              <a:rPr lang="en-US" sz="1500" dirty="0"/>
              <a:t>) </a:t>
            </a:r>
            <a:endParaRPr lang="en-US" sz="1600" dirty="0"/>
          </a:p>
          <a:p>
            <a:pPr marL="228600" indent="-228600">
              <a:buSzPts val="1500"/>
            </a:pPr>
            <a:r>
              <a:rPr lang="en-US" sz="1500" dirty="0"/>
              <a:t>Steven Kaleda, Grants Fiscal Analyst (</a:t>
            </a:r>
            <a:r>
              <a:rPr lang="en-US" sz="1500" u="sng" dirty="0">
                <a:solidFill>
                  <a:schemeClr val="hlink"/>
                </a:solidFill>
                <a:hlinkClick r:id="rId9"/>
              </a:rPr>
              <a:t>Kaleda_s@cde.state.co.us</a:t>
            </a:r>
            <a:r>
              <a:rPr lang="en-US" sz="1500" dirty="0"/>
              <a:t>) </a:t>
            </a:r>
          </a:p>
          <a:p>
            <a:pPr marL="228600" indent="-228600">
              <a:buSzPts val="1500"/>
            </a:pPr>
            <a:r>
              <a:rPr lang="en-US" sz="1600" dirty="0"/>
              <a:t>Adam Williams, Financial Data Coordinator (</a:t>
            </a:r>
            <a:r>
              <a:rPr lang="en-US" sz="1600" u="sng" dirty="0">
                <a:solidFill>
                  <a:schemeClr val="hlink"/>
                </a:solidFill>
                <a:hlinkClick r:id="rId10"/>
              </a:rPr>
              <a:t>Williams_a@cde.state.co.us</a:t>
            </a:r>
            <a:r>
              <a:rPr lang="en-US" sz="1600" dirty="0"/>
              <a:t>) </a:t>
            </a:r>
          </a:p>
          <a:p>
            <a:pPr marL="228600" lvl="0" indent="-228600" algn="l" rtl="0">
              <a:lnSpc>
                <a:spcPct val="90000"/>
              </a:lnSpc>
              <a:spcBef>
                <a:spcPts val="1000"/>
              </a:spcBef>
              <a:spcAft>
                <a:spcPts val="0"/>
              </a:spcAft>
              <a:buClr>
                <a:schemeClr val="dk1"/>
              </a:buClr>
              <a:buSzPts val="1500"/>
              <a:buChar char="•"/>
            </a:pPr>
            <a:endParaRPr lang="en-US" sz="1600" dirty="0"/>
          </a:p>
          <a:p>
            <a:pPr marL="0" lvl="0" indent="0" algn="l" rtl="0">
              <a:lnSpc>
                <a:spcPct val="90000"/>
              </a:lnSpc>
              <a:spcBef>
                <a:spcPts val="1000"/>
              </a:spcBef>
              <a:spcAft>
                <a:spcPts val="0"/>
              </a:spcAft>
              <a:buClr>
                <a:schemeClr val="dk1"/>
              </a:buClr>
              <a:buSzPts val="1500"/>
              <a:buNone/>
            </a:pPr>
            <a:r>
              <a:rPr lang="en-US" sz="1500" i="1" dirty="0"/>
              <a:t>…in partnership with the Governor’s Office and Office of the State Controller</a:t>
            </a:r>
            <a:endParaRPr dirty="0"/>
          </a:p>
          <a:p>
            <a:pPr marL="0" lvl="0" indent="0" algn="l" rtl="0">
              <a:lnSpc>
                <a:spcPct val="90000"/>
              </a:lnSpc>
              <a:spcBef>
                <a:spcPts val="1000"/>
              </a:spcBef>
              <a:spcAft>
                <a:spcPts val="0"/>
              </a:spcAft>
              <a:buClr>
                <a:schemeClr val="dk1"/>
              </a:buClr>
              <a:buSzPts val="1500"/>
              <a:buNone/>
            </a:pPr>
            <a:endParaRPr sz="1500" i="1" dirty="0"/>
          </a:p>
        </p:txBody>
      </p:sp>
      <p:sp>
        <p:nvSpPr>
          <p:cNvPr id="210" name="Google Shape;210;p30"/>
          <p:cNvSpPr txBox="1">
            <a:spLocks noGrp="1"/>
          </p:cNvSpPr>
          <p:nvPr>
            <p:ph type="sldNum" idx="12"/>
          </p:nvPr>
        </p:nvSpPr>
        <p:spPr>
          <a:xfrm>
            <a:off x="6818386" y="6356350"/>
            <a:ext cx="1447038"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600"/>
              <a:buFont typeface="Calibri"/>
              <a:buNone/>
            </a:pPr>
            <a:fld id="{00000000-1234-1234-1234-123412341234}" type="slidenum">
              <a:rPr lang="en-US" b="0" i="0" u="none" strike="noStrike" cap="none">
                <a:solidFill>
                  <a:schemeClr val="dk1"/>
                </a:solidFill>
                <a:latin typeface="Calibri"/>
                <a:ea typeface="Calibri"/>
                <a:cs typeface="Calibri"/>
                <a:sym typeface="Calibri"/>
              </a:rPr>
              <a:t>28</a:t>
            </a:fld>
            <a:endParaRPr b="0" i="0" u="none" strike="noStrike" cap="non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6"/>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a:t>ESSER Office Hours</a:t>
            </a:r>
            <a:endParaRPr/>
          </a:p>
        </p:txBody>
      </p:sp>
      <p:sp>
        <p:nvSpPr>
          <p:cNvPr id="101" name="Google Shape;101;p16"/>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0"/>
              </a:spcBef>
              <a:spcAft>
                <a:spcPts val="0"/>
              </a:spcAft>
              <a:buClr>
                <a:schemeClr val="dk1"/>
              </a:buClr>
              <a:buSzPts val="2400"/>
              <a:buNone/>
            </a:pPr>
            <a:r>
              <a:rPr lang="en-US" b="1" u="sng" dirty="0"/>
              <a:t>Topics</a:t>
            </a:r>
            <a:r>
              <a:rPr lang="en-US" dirty="0"/>
              <a:t> </a:t>
            </a:r>
            <a:endParaRPr dirty="0"/>
          </a:p>
          <a:p>
            <a:pPr marL="469900" indent="-342900"/>
            <a:r>
              <a:rPr lang="en-US" dirty="0"/>
              <a:t>Updates and Reminders</a:t>
            </a:r>
          </a:p>
          <a:p>
            <a:pPr marL="469900" indent="-342900"/>
            <a:r>
              <a:rPr lang="en-US" dirty="0"/>
              <a:t>Nutrition Matters </a:t>
            </a:r>
          </a:p>
          <a:p>
            <a:pPr marL="469900" indent="-342900"/>
            <a:r>
              <a:rPr lang="en-US" dirty="0"/>
              <a:t>Using ESSER Funds to Reimburse Nutrition Fund</a:t>
            </a:r>
          </a:p>
          <a:p>
            <a:pPr marL="469900" indent="-342900"/>
            <a:r>
              <a:rPr lang="en-US" dirty="0"/>
              <a:t>Using ESSER Funds to Pay for Salaries and Benefits</a:t>
            </a:r>
          </a:p>
          <a:p>
            <a:pPr marL="469900" indent="-342900"/>
            <a:r>
              <a:rPr lang="en-US" dirty="0"/>
              <a:t>Reminders Regarding ESSER Use of Funds</a:t>
            </a:r>
          </a:p>
          <a:p>
            <a:pPr marL="469900" indent="-342900"/>
            <a:r>
              <a:rPr lang="en-US" dirty="0"/>
              <a:t>Questions and Answers</a:t>
            </a:r>
          </a:p>
          <a:p>
            <a:pPr marL="469900" indent="-342900"/>
            <a:endParaRPr dirty="0"/>
          </a:p>
          <a:p>
            <a:pPr marL="685800" lvl="1" indent="-101600" algn="l" rtl="0">
              <a:lnSpc>
                <a:spcPct val="90000"/>
              </a:lnSpc>
              <a:spcBef>
                <a:spcPts val="500"/>
              </a:spcBef>
              <a:spcAft>
                <a:spcPts val="0"/>
              </a:spcAft>
              <a:buClr>
                <a:schemeClr val="dk1"/>
              </a:buClr>
              <a:buSzPts val="2000"/>
              <a:buNone/>
            </a:pPr>
            <a:endParaRPr dirty="0"/>
          </a:p>
          <a:p>
            <a:pPr marL="228600" lvl="0" indent="-76200" algn="l" rtl="0">
              <a:lnSpc>
                <a:spcPct val="90000"/>
              </a:lnSpc>
              <a:spcBef>
                <a:spcPts val="1000"/>
              </a:spcBef>
              <a:spcAft>
                <a:spcPts val="0"/>
              </a:spcAft>
              <a:buClr>
                <a:schemeClr val="dk1"/>
              </a:buClr>
              <a:buSzPts val="2400"/>
              <a:buNone/>
            </a:pPr>
            <a:endParaRPr dirty="0"/>
          </a:p>
        </p:txBody>
      </p:sp>
      <p:sp>
        <p:nvSpPr>
          <p:cNvPr id="102" name="Google Shape;102;p1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4753E-E9A5-4792-8603-D19696066970}"/>
              </a:ext>
            </a:extLst>
          </p:cNvPr>
          <p:cNvSpPr>
            <a:spLocks noGrp="1"/>
          </p:cNvSpPr>
          <p:nvPr>
            <p:ph type="ctrTitle"/>
          </p:nvPr>
        </p:nvSpPr>
        <p:spPr/>
        <p:txBody>
          <a:bodyPr/>
          <a:lstStyle/>
          <a:p>
            <a:r>
              <a:rPr lang="en-US" dirty="0"/>
              <a:t>Updates</a:t>
            </a:r>
          </a:p>
        </p:txBody>
      </p:sp>
      <p:sp>
        <p:nvSpPr>
          <p:cNvPr id="3" name="Slide Number Placeholder 2">
            <a:extLst>
              <a:ext uri="{FF2B5EF4-FFF2-40B4-BE49-F238E27FC236}">
                <a16:creationId xmlns:a16="http://schemas.microsoft.com/office/drawing/2014/main" id="{C8BC3F38-FE3D-423A-9968-F95A499B1125}"/>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4</a:t>
            </a:fld>
            <a:endParaRPr lang="en-US"/>
          </a:p>
        </p:txBody>
      </p:sp>
    </p:spTree>
    <p:extLst>
      <p:ext uri="{BB962C8B-B14F-4D97-AF65-F5344CB8AC3E}">
        <p14:creationId xmlns:p14="http://schemas.microsoft.com/office/powerpoint/2010/main" val="3252170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01DF6-8AE9-4553-B254-B23345F71C17}"/>
              </a:ext>
            </a:extLst>
          </p:cNvPr>
          <p:cNvSpPr>
            <a:spLocks noGrp="1"/>
          </p:cNvSpPr>
          <p:nvPr>
            <p:ph type="title"/>
          </p:nvPr>
        </p:nvSpPr>
        <p:spPr/>
        <p:txBody>
          <a:bodyPr/>
          <a:lstStyle/>
          <a:p>
            <a:r>
              <a:rPr lang="en-US" dirty="0"/>
              <a:t>Updates </a:t>
            </a:r>
          </a:p>
        </p:txBody>
      </p:sp>
      <p:sp>
        <p:nvSpPr>
          <p:cNvPr id="3" name="Text Placeholder 2">
            <a:extLst>
              <a:ext uri="{FF2B5EF4-FFF2-40B4-BE49-F238E27FC236}">
                <a16:creationId xmlns:a16="http://schemas.microsoft.com/office/drawing/2014/main" id="{0B44FD9E-66E8-41F4-B3F2-FBD6B5F64240}"/>
              </a:ext>
            </a:extLst>
          </p:cNvPr>
          <p:cNvSpPr>
            <a:spLocks noGrp="1"/>
          </p:cNvSpPr>
          <p:nvPr>
            <p:ph type="body" idx="1"/>
          </p:nvPr>
        </p:nvSpPr>
        <p:spPr/>
        <p:txBody>
          <a:bodyPr/>
          <a:lstStyle/>
          <a:p>
            <a:r>
              <a:rPr lang="en-US" dirty="0"/>
              <a:t>EANS Application went live on 3/12/21; NPS have until 4/12/21 to apply for funds</a:t>
            </a:r>
          </a:p>
          <a:p>
            <a:pPr lvl="1"/>
            <a:r>
              <a:rPr lang="en-US" dirty="0"/>
              <a:t>Please help disseminate the information to NPS in your boundaries</a:t>
            </a:r>
          </a:p>
          <a:p>
            <a:pPr lvl="1"/>
            <a:r>
              <a:rPr lang="en-US" dirty="0">
                <a:hlinkClick r:id="rId3"/>
              </a:rPr>
              <a:t>https://www.cde.state.co.us/caresact/geer2-eans</a:t>
            </a:r>
            <a:r>
              <a:rPr lang="en-US" dirty="0"/>
              <a:t> </a:t>
            </a:r>
          </a:p>
          <a:p>
            <a:pPr lvl="1"/>
            <a:endParaRPr lang="en-US" dirty="0"/>
          </a:p>
          <a:p>
            <a:r>
              <a:rPr lang="en-US" dirty="0"/>
              <a:t>Approval and Transmittal Form</a:t>
            </a:r>
          </a:p>
          <a:p>
            <a:endParaRPr lang="en-US" dirty="0"/>
          </a:p>
          <a:p>
            <a:r>
              <a:rPr lang="en-US" dirty="0"/>
              <a:t>ESSER I – NPS Consultation Forms</a:t>
            </a:r>
          </a:p>
          <a:p>
            <a:pPr lvl="1"/>
            <a:r>
              <a:rPr lang="en-US" dirty="0"/>
              <a:t>Part of ESSER I Monitoring </a:t>
            </a:r>
          </a:p>
          <a:p>
            <a:pPr lvl="1"/>
            <a:r>
              <a:rPr lang="en-US" dirty="0"/>
              <a:t>Please submit signed consultation form from participating and non-participating school</a:t>
            </a:r>
          </a:p>
          <a:p>
            <a:pPr lvl="1"/>
            <a:r>
              <a:rPr lang="en-US" dirty="0"/>
              <a:t>Delete the preschools - </a:t>
            </a:r>
          </a:p>
        </p:txBody>
      </p:sp>
      <p:sp>
        <p:nvSpPr>
          <p:cNvPr id="4" name="Slide Number Placeholder 3">
            <a:extLst>
              <a:ext uri="{FF2B5EF4-FFF2-40B4-BE49-F238E27FC236}">
                <a16:creationId xmlns:a16="http://schemas.microsoft.com/office/drawing/2014/main" id="{DCD854B7-46AB-4F80-9515-D555B414F4E2}"/>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5</a:t>
            </a:fld>
            <a:endParaRPr lang="en-US"/>
          </a:p>
        </p:txBody>
      </p:sp>
    </p:spTree>
    <p:extLst>
      <p:ext uri="{BB962C8B-B14F-4D97-AF65-F5344CB8AC3E}">
        <p14:creationId xmlns:p14="http://schemas.microsoft.com/office/powerpoint/2010/main" val="60202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F822739-0568-485F-A54B-EEEEB4C17A63}"/>
              </a:ext>
            </a:extLst>
          </p:cNvPr>
          <p:cNvSpPr>
            <a:spLocks noGrp="1"/>
          </p:cNvSpPr>
          <p:nvPr>
            <p:ph type="title"/>
          </p:nvPr>
        </p:nvSpPr>
        <p:spPr/>
        <p:txBody>
          <a:bodyPr/>
          <a:lstStyle/>
          <a:p>
            <a:r>
              <a:rPr lang="en-US" dirty="0"/>
              <a:t>ESSER 10% State Set Aside</a:t>
            </a:r>
          </a:p>
        </p:txBody>
      </p:sp>
      <p:sp>
        <p:nvSpPr>
          <p:cNvPr id="5" name="Text Placeholder 4">
            <a:extLst>
              <a:ext uri="{FF2B5EF4-FFF2-40B4-BE49-F238E27FC236}">
                <a16:creationId xmlns:a16="http://schemas.microsoft.com/office/drawing/2014/main" id="{300065B6-E17E-40B9-AC68-0FE12210194E}"/>
              </a:ext>
            </a:extLst>
          </p:cNvPr>
          <p:cNvSpPr>
            <a:spLocks noGrp="1"/>
          </p:cNvSpPr>
          <p:nvPr>
            <p:ph type="body" idx="1"/>
          </p:nvPr>
        </p:nvSpPr>
        <p:spPr>
          <a:xfrm>
            <a:off x="245193" y="1330960"/>
            <a:ext cx="8573687" cy="4772754"/>
          </a:xfrm>
        </p:spPr>
        <p:txBody>
          <a:bodyPr/>
          <a:lstStyle/>
          <a:p>
            <a:r>
              <a:rPr lang="en-US" dirty="0"/>
              <a:t>Input was and will be (for ESSER III) received and solicited from:</a:t>
            </a:r>
          </a:p>
          <a:p>
            <a:pPr lvl="1"/>
            <a:r>
              <a:rPr lang="en-US" dirty="0"/>
              <a:t>State Board of Education </a:t>
            </a:r>
          </a:p>
          <a:p>
            <a:pPr lvl="1"/>
            <a:r>
              <a:rPr lang="en-US" dirty="0"/>
              <a:t>Commissioner’s Superintendent Advisory Committee </a:t>
            </a:r>
          </a:p>
          <a:p>
            <a:pPr lvl="1"/>
            <a:r>
              <a:rPr lang="en-US" dirty="0"/>
              <a:t>6 C’s </a:t>
            </a:r>
          </a:p>
          <a:p>
            <a:pPr lvl="1"/>
            <a:r>
              <a:rPr lang="en-US" dirty="0"/>
              <a:t>CASE</a:t>
            </a:r>
          </a:p>
          <a:p>
            <a:pPr lvl="1"/>
            <a:r>
              <a:rPr lang="en-US" dirty="0"/>
              <a:t>CASB</a:t>
            </a:r>
          </a:p>
          <a:p>
            <a:pPr lvl="1"/>
            <a:r>
              <a:rPr lang="en-US" dirty="0"/>
              <a:t>CBOCES</a:t>
            </a:r>
          </a:p>
          <a:p>
            <a:pPr lvl="1"/>
            <a:r>
              <a:rPr lang="en-US" dirty="0"/>
              <a:t>K-12 Advocacy Group</a:t>
            </a:r>
          </a:p>
          <a:p>
            <a:pPr lvl="1"/>
            <a:r>
              <a:rPr lang="en-US" dirty="0"/>
              <a:t>Rural Education Council </a:t>
            </a:r>
          </a:p>
          <a:p>
            <a:pPr lvl="1"/>
            <a:r>
              <a:rPr lang="en-US" dirty="0"/>
              <a:t>Rural Alliance </a:t>
            </a:r>
          </a:p>
          <a:p>
            <a:pPr lvl="1"/>
            <a:r>
              <a:rPr lang="en-US" dirty="0"/>
              <a:t>How other states are using set aside funds </a:t>
            </a:r>
          </a:p>
          <a:p>
            <a:pPr lvl="1"/>
            <a:r>
              <a:rPr lang="en-US" dirty="0"/>
              <a:t>Input from you all! </a:t>
            </a:r>
          </a:p>
        </p:txBody>
      </p:sp>
      <p:sp>
        <p:nvSpPr>
          <p:cNvPr id="3" name="Slide Number Placeholder 2">
            <a:extLst>
              <a:ext uri="{FF2B5EF4-FFF2-40B4-BE49-F238E27FC236}">
                <a16:creationId xmlns:a16="http://schemas.microsoft.com/office/drawing/2014/main" id="{21F0DA65-603C-48CF-A543-7A6214D53265}"/>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6</a:t>
            </a:fld>
            <a:endParaRPr lang="en-US"/>
          </a:p>
        </p:txBody>
      </p:sp>
    </p:spTree>
    <p:extLst>
      <p:ext uri="{BB962C8B-B14F-4D97-AF65-F5344CB8AC3E}">
        <p14:creationId xmlns:p14="http://schemas.microsoft.com/office/powerpoint/2010/main" val="976165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851F245-5198-435E-805E-48705AF8A291}"/>
              </a:ext>
            </a:extLst>
          </p:cNvPr>
          <p:cNvSpPr>
            <a:spLocks noGrp="1"/>
          </p:cNvSpPr>
          <p:nvPr>
            <p:ph type="title"/>
          </p:nvPr>
        </p:nvSpPr>
        <p:spPr/>
        <p:txBody>
          <a:bodyPr/>
          <a:lstStyle/>
          <a:p>
            <a:r>
              <a:rPr lang="en-US" dirty="0"/>
              <a:t>ESSER III – More To Come on April 1</a:t>
            </a:r>
            <a:br>
              <a:rPr lang="en-US" dirty="0"/>
            </a:br>
            <a:endParaRPr lang="en-US" dirty="0"/>
          </a:p>
        </p:txBody>
      </p:sp>
      <p:sp>
        <p:nvSpPr>
          <p:cNvPr id="5" name="Text Placeholder 4">
            <a:extLst>
              <a:ext uri="{FF2B5EF4-FFF2-40B4-BE49-F238E27FC236}">
                <a16:creationId xmlns:a16="http://schemas.microsoft.com/office/drawing/2014/main" id="{54CDF3AD-9320-46D3-A2A3-CAD2BDCB3433}"/>
              </a:ext>
            </a:extLst>
          </p:cNvPr>
          <p:cNvSpPr>
            <a:spLocks noGrp="1"/>
          </p:cNvSpPr>
          <p:nvPr>
            <p:ph type="body" idx="1"/>
          </p:nvPr>
        </p:nvSpPr>
        <p:spPr>
          <a:xfrm>
            <a:off x="345440" y="1239520"/>
            <a:ext cx="8412480" cy="4864194"/>
          </a:xfrm>
        </p:spPr>
        <p:txBody>
          <a:bodyPr/>
          <a:lstStyle/>
          <a:p>
            <a:r>
              <a:rPr lang="en-US" dirty="0"/>
              <a:t>U.S. Department of Education is striving to get awards to States by end of March! </a:t>
            </a:r>
          </a:p>
          <a:p>
            <a:pPr lvl="1"/>
            <a:r>
              <a:rPr lang="en-US" dirty="0"/>
              <a:t>Colorado total: $1,166,328,632</a:t>
            </a:r>
          </a:p>
          <a:p>
            <a:pPr lvl="1"/>
            <a:r>
              <a:rPr lang="en-US" dirty="0"/>
              <a:t>Colorado 90% Allocation to LEAs: $1,049,695,769</a:t>
            </a:r>
          </a:p>
          <a:p>
            <a:r>
              <a:rPr lang="en-US" dirty="0"/>
              <a:t>States have 60 days to award funds to LEAs!!! </a:t>
            </a:r>
          </a:p>
          <a:p>
            <a:pPr lvl="1"/>
            <a:r>
              <a:rPr lang="en-US" dirty="0"/>
              <a:t>Fastest turnaround so far!</a:t>
            </a:r>
          </a:p>
          <a:p>
            <a:r>
              <a:rPr lang="en-US" dirty="0"/>
              <a:t>CDE is working fast and furious to get the allocations and application ready.</a:t>
            </a:r>
          </a:p>
          <a:p>
            <a:r>
              <a:rPr lang="en-US" dirty="0"/>
              <a:t>ESSER III has new stipulations and requirements that were not in ESSER I and II to be covered in future office hours. </a:t>
            </a:r>
          </a:p>
          <a:p>
            <a:pPr lvl="1"/>
            <a:r>
              <a:rPr lang="en-US" dirty="0"/>
              <a:t>No equitable services requirement (EANS II)</a:t>
            </a:r>
          </a:p>
          <a:p>
            <a:r>
              <a:rPr lang="en-US" dirty="0"/>
              <a:t>Entire April 1 office hours will be devoted to ESSER III ~ </a:t>
            </a:r>
            <a:r>
              <a:rPr lang="en-US" b="1" dirty="0">
                <a:solidFill>
                  <a:srgbClr val="00B050"/>
                </a:solidFill>
              </a:rPr>
              <a:t>please join us then!</a:t>
            </a:r>
          </a:p>
        </p:txBody>
      </p:sp>
      <p:sp>
        <p:nvSpPr>
          <p:cNvPr id="3" name="Slide Number Placeholder 2">
            <a:extLst>
              <a:ext uri="{FF2B5EF4-FFF2-40B4-BE49-F238E27FC236}">
                <a16:creationId xmlns:a16="http://schemas.microsoft.com/office/drawing/2014/main" id="{945FC44E-0CE5-4EE4-A22A-56B4F412F882}"/>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7</a:t>
            </a:fld>
            <a:endParaRPr lang="en-US"/>
          </a:p>
        </p:txBody>
      </p:sp>
    </p:spTree>
    <p:extLst>
      <p:ext uri="{BB962C8B-B14F-4D97-AF65-F5344CB8AC3E}">
        <p14:creationId xmlns:p14="http://schemas.microsoft.com/office/powerpoint/2010/main" val="85977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47172-4BD9-48E4-A788-0BD83A85C02A}"/>
              </a:ext>
            </a:extLst>
          </p:cNvPr>
          <p:cNvSpPr>
            <a:spLocks noGrp="1"/>
          </p:cNvSpPr>
          <p:nvPr>
            <p:ph type="ctrTitle"/>
          </p:nvPr>
        </p:nvSpPr>
        <p:spPr/>
        <p:txBody>
          <a:bodyPr/>
          <a:lstStyle/>
          <a:p>
            <a:r>
              <a:rPr lang="en-US" dirty="0"/>
              <a:t>Reminders Regarding Use of ESSER Funds</a:t>
            </a:r>
          </a:p>
        </p:txBody>
      </p:sp>
      <p:sp>
        <p:nvSpPr>
          <p:cNvPr id="3" name="Slide Number Placeholder 2">
            <a:extLst>
              <a:ext uri="{FF2B5EF4-FFF2-40B4-BE49-F238E27FC236}">
                <a16:creationId xmlns:a16="http://schemas.microsoft.com/office/drawing/2014/main" id="{4FB9B95F-6F8B-461F-8B15-9C4F45EB426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8</a:t>
            </a:fld>
            <a:endParaRPr lang="en-US"/>
          </a:p>
        </p:txBody>
      </p:sp>
    </p:spTree>
    <p:extLst>
      <p:ext uri="{BB962C8B-B14F-4D97-AF65-F5344CB8AC3E}">
        <p14:creationId xmlns:p14="http://schemas.microsoft.com/office/powerpoint/2010/main" val="4215929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2353EA6-AA8D-4437-A6E8-610827264E4E}"/>
              </a:ext>
            </a:extLst>
          </p:cNvPr>
          <p:cNvSpPr>
            <a:spLocks noGrp="1"/>
          </p:cNvSpPr>
          <p:nvPr>
            <p:ph type="title"/>
          </p:nvPr>
        </p:nvSpPr>
        <p:spPr/>
        <p:txBody>
          <a:bodyPr/>
          <a:lstStyle/>
          <a:p>
            <a:r>
              <a:rPr lang="en-US" dirty="0"/>
              <a:t>Review and Approval of Applications</a:t>
            </a:r>
          </a:p>
        </p:txBody>
      </p:sp>
      <p:sp>
        <p:nvSpPr>
          <p:cNvPr id="5" name="Text Placeholder 4">
            <a:extLst>
              <a:ext uri="{FF2B5EF4-FFF2-40B4-BE49-F238E27FC236}">
                <a16:creationId xmlns:a16="http://schemas.microsoft.com/office/drawing/2014/main" id="{0014D26E-94AF-4864-8DA3-107F73867FA5}"/>
              </a:ext>
            </a:extLst>
          </p:cNvPr>
          <p:cNvSpPr>
            <a:spLocks noGrp="1"/>
          </p:cNvSpPr>
          <p:nvPr>
            <p:ph type="body" idx="1"/>
          </p:nvPr>
        </p:nvSpPr>
        <p:spPr>
          <a:xfrm>
            <a:off x="245193" y="1259840"/>
            <a:ext cx="8594007" cy="4843874"/>
          </a:xfrm>
        </p:spPr>
        <p:txBody>
          <a:bodyPr/>
          <a:lstStyle/>
          <a:p>
            <a:r>
              <a:rPr lang="en-US" dirty="0"/>
              <a:t>Our intent is to turn applications around as quickly as possible</a:t>
            </a:r>
          </a:p>
          <a:p>
            <a:r>
              <a:rPr lang="en-US" dirty="0"/>
              <a:t>Providing the details needed to ensure that costs are </a:t>
            </a:r>
            <a:r>
              <a:rPr lang="en-US" b="1" i="1" dirty="0"/>
              <a:t>reasonable, necessary, and allocable</a:t>
            </a:r>
            <a:r>
              <a:rPr lang="en-US" dirty="0"/>
              <a:t> will help expedite reviews and minimize back and forth</a:t>
            </a:r>
          </a:p>
          <a:p>
            <a:r>
              <a:rPr lang="en-US" dirty="0"/>
              <a:t>CDE is responsible for monitoring the use of funds </a:t>
            </a:r>
          </a:p>
          <a:p>
            <a:pPr lvl="1"/>
            <a:r>
              <a:rPr lang="en-US" dirty="0"/>
              <a:t>Our questions and requests for details in the application</a:t>
            </a:r>
          </a:p>
          <a:p>
            <a:pPr lvl="2"/>
            <a:r>
              <a:rPr lang="en-US" dirty="0"/>
              <a:t>Protect you and us</a:t>
            </a:r>
          </a:p>
          <a:p>
            <a:pPr lvl="2"/>
            <a:r>
              <a:rPr lang="en-US" dirty="0"/>
              <a:t>Helps us meet reporting requirements on your behalf</a:t>
            </a:r>
          </a:p>
          <a:p>
            <a:pPr lvl="2"/>
            <a:r>
              <a:rPr lang="en-US" dirty="0"/>
              <a:t>Is the first part of our monitoring process</a:t>
            </a:r>
          </a:p>
          <a:p>
            <a:r>
              <a:rPr lang="en-US" dirty="0"/>
              <a:t>How can we improve the review and approval process? </a:t>
            </a:r>
          </a:p>
          <a:p>
            <a:pPr lvl="1"/>
            <a:r>
              <a:rPr lang="en-US" dirty="0"/>
              <a:t>What supports and information can we provide to help expedite reviews and approvals? </a:t>
            </a:r>
          </a:p>
        </p:txBody>
      </p:sp>
      <p:sp>
        <p:nvSpPr>
          <p:cNvPr id="3" name="Slide Number Placeholder 2">
            <a:extLst>
              <a:ext uri="{FF2B5EF4-FFF2-40B4-BE49-F238E27FC236}">
                <a16:creationId xmlns:a16="http://schemas.microsoft.com/office/drawing/2014/main" id="{19EC4F53-F5F2-435F-A731-5CEBAC4F547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9</a:t>
            </a:fld>
            <a:endParaRPr lang="en-US"/>
          </a:p>
        </p:txBody>
      </p:sp>
    </p:spTree>
    <p:extLst>
      <p:ext uri="{BB962C8B-B14F-4D97-AF65-F5344CB8AC3E}">
        <p14:creationId xmlns:p14="http://schemas.microsoft.com/office/powerpoint/2010/main" val="3915687183"/>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4132</TotalTime>
  <Words>3117</Words>
  <Application>Microsoft Office PowerPoint</Application>
  <PresentationFormat>On-screen Show (4:3)</PresentationFormat>
  <Paragraphs>364</Paragraphs>
  <Slides>28</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Courier New</vt:lpstr>
      <vt:lpstr>Gadugi</vt:lpstr>
      <vt:lpstr>Office Theme</vt:lpstr>
      <vt:lpstr>CDE Office Hours</vt:lpstr>
      <vt:lpstr>CDE Team Introductions</vt:lpstr>
      <vt:lpstr>ESSER Office Hours</vt:lpstr>
      <vt:lpstr>Updates</vt:lpstr>
      <vt:lpstr>Updates </vt:lpstr>
      <vt:lpstr>ESSER 10% State Set Aside</vt:lpstr>
      <vt:lpstr>ESSER III – More To Come on April 1 </vt:lpstr>
      <vt:lpstr>Reminders Regarding Use of ESSER Funds</vt:lpstr>
      <vt:lpstr>Review and Approval of Applications</vt:lpstr>
      <vt:lpstr>Reminders – ESSER I and II</vt:lpstr>
      <vt:lpstr>Strong Recommendation and Reminder! </vt:lpstr>
      <vt:lpstr>Nutrition Matters    Nutrition Unit at CDE Lyza Shaw</vt:lpstr>
      <vt:lpstr>Nutrition Updates</vt:lpstr>
      <vt:lpstr>Nutrition Updates, con’t</vt:lpstr>
      <vt:lpstr>Using ESSER Funds to Reimburse Nutrition Fund</vt:lpstr>
      <vt:lpstr>Nutrition Fund</vt:lpstr>
      <vt:lpstr>In the Application</vt:lpstr>
      <vt:lpstr>Reimbursing Nutrition Fund from ESSER</vt:lpstr>
      <vt:lpstr>In the Application</vt:lpstr>
      <vt:lpstr>Documentation</vt:lpstr>
      <vt:lpstr>Using ESSER Funds to Pay for Salaries and Benefits</vt:lpstr>
      <vt:lpstr>Salaries and Benefits</vt:lpstr>
      <vt:lpstr>Documentation Under ESSER</vt:lpstr>
      <vt:lpstr>Instructional Time within Contract </vt:lpstr>
      <vt:lpstr>Additional Instructional Time</vt:lpstr>
      <vt:lpstr>In the Application</vt:lpstr>
      <vt:lpstr>Questions?   No Office Hours on 3/25/21  Future Topics? April 1 ~ ESSER III</vt:lpstr>
      <vt:lpstr>CDE Team 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CDE Office Hours</dc:title>
  <dc:creator>Owen, Emily</dc:creator>
  <cp:lastModifiedBy>Emily Owen</cp:lastModifiedBy>
  <cp:revision>129</cp:revision>
  <dcterms:modified xsi:type="dcterms:W3CDTF">2021-03-18T21:31:45Z</dcterms:modified>
</cp:coreProperties>
</file>