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69"/>
  </p:notesMasterIdLst>
  <p:sldIdLst>
    <p:sldId id="256" r:id="rId3"/>
    <p:sldId id="257" r:id="rId4"/>
    <p:sldId id="258" r:id="rId5"/>
    <p:sldId id="259" r:id="rId6"/>
    <p:sldId id="260" r:id="rId7"/>
    <p:sldId id="261" r:id="rId8"/>
    <p:sldId id="262" r:id="rId9"/>
    <p:sldId id="263" r:id="rId10"/>
    <p:sldId id="264" r:id="rId11"/>
    <p:sldId id="265" r:id="rId12"/>
    <p:sldId id="322" r:id="rId13"/>
    <p:sldId id="323" r:id="rId14"/>
    <p:sldId id="342" r:id="rId15"/>
    <p:sldId id="325" r:id="rId16"/>
    <p:sldId id="339" r:id="rId17"/>
    <p:sldId id="326" r:id="rId18"/>
    <p:sldId id="327" r:id="rId19"/>
    <p:sldId id="328" r:id="rId20"/>
    <p:sldId id="329" r:id="rId21"/>
    <p:sldId id="330" r:id="rId22"/>
    <p:sldId id="331" r:id="rId23"/>
    <p:sldId id="332" r:id="rId24"/>
    <p:sldId id="361" r:id="rId25"/>
    <p:sldId id="333" r:id="rId26"/>
    <p:sldId id="334" r:id="rId27"/>
    <p:sldId id="335" r:id="rId28"/>
    <p:sldId id="343" r:id="rId29"/>
    <p:sldId id="351" r:id="rId30"/>
    <p:sldId id="337" r:id="rId31"/>
    <p:sldId id="336" r:id="rId32"/>
    <p:sldId id="338" r:id="rId33"/>
    <p:sldId id="341" r:id="rId34"/>
    <p:sldId id="344" r:id="rId35"/>
    <p:sldId id="345" r:id="rId36"/>
    <p:sldId id="346" r:id="rId37"/>
    <p:sldId id="347" r:id="rId38"/>
    <p:sldId id="349" r:id="rId39"/>
    <p:sldId id="350" r:id="rId40"/>
    <p:sldId id="352" r:id="rId41"/>
    <p:sldId id="353" r:id="rId42"/>
    <p:sldId id="354" r:id="rId43"/>
    <p:sldId id="355" r:id="rId44"/>
    <p:sldId id="362" r:id="rId45"/>
    <p:sldId id="358" r:id="rId46"/>
    <p:sldId id="357" r:id="rId47"/>
    <p:sldId id="356" r:id="rId48"/>
    <p:sldId id="359" r:id="rId49"/>
    <p:sldId id="365" r:id="rId50"/>
    <p:sldId id="366" r:id="rId51"/>
    <p:sldId id="360" r:id="rId52"/>
    <p:sldId id="363" r:id="rId53"/>
    <p:sldId id="364" r:id="rId54"/>
    <p:sldId id="369" r:id="rId55"/>
    <p:sldId id="367" r:id="rId56"/>
    <p:sldId id="368" r:id="rId57"/>
    <p:sldId id="311" r:id="rId58"/>
    <p:sldId id="312" r:id="rId59"/>
    <p:sldId id="313" r:id="rId60"/>
    <p:sldId id="314" r:id="rId61"/>
    <p:sldId id="315" r:id="rId62"/>
    <p:sldId id="316" r:id="rId63"/>
    <p:sldId id="317" r:id="rId64"/>
    <p:sldId id="318" r:id="rId65"/>
    <p:sldId id="319" r:id="rId66"/>
    <p:sldId id="320" r:id="rId67"/>
    <p:sldId id="321" r:id="rId68"/>
  </p:sldIdLst>
  <p:sldSz cx="12192000" cy="6858000"/>
  <p:notesSz cx="6858000" cy="9144000"/>
  <p:embeddedFontLst>
    <p:embeddedFont>
      <p:font typeface="Calibri" panose="020F0502020204030204" pitchFamily="34" charset="0"/>
      <p:regular r:id="rId70"/>
      <p:bold r:id="rId71"/>
      <p:italic r:id="rId72"/>
      <p:boldItalic r:id="rId73"/>
    </p:embeddedFont>
    <p:embeddedFont>
      <p:font typeface="Calibri Light" panose="020F0302020204030204" pitchFamily="34" charset="0"/>
      <p:regular r:id="rId74"/>
      <p:italic r:id="rId75"/>
    </p:embeddedFont>
    <p:embeddedFont>
      <p:font typeface="Helvetica Neue" panose="020B0604020202020204" charset="0"/>
      <p:regular r:id="rId76"/>
      <p:bold r:id="rId77"/>
      <p:italic r:id="rId78"/>
      <p:boldItalic r:id="rId79"/>
    </p:embeddedFont>
    <p:embeddedFont>
      <p:font typeface="Museo Slab 500" panose="02000000000000000000" pitchFamily="50" charset="0"/>
      <p:regular r:id="rId80"/>
    </p:embeddedFont>
    <p:embeddedFont>
      <p:font typeface="Roboto" panose="02000000000000000000" pitchFamily="2" charset="0"/>
      <p:regular r:id="rId81"/>
      <p:bold r:id="rId82"/>
      <p:italic r:id="rId83"/>
      <p:boldItalic r:id="rId84"/>
    </p:embeddedFont>
    <p:embeddedFont>
      <p:font typeface="Rockwell" panose="02060603020205020403" pitchFamily="18" charset="0"/>
      <p:regular r:id="rId85"/>
      <p:bold r:id="rId86"/>
      <p:italic r:id="rId87"/>
      <p:boldItalic r:id="rId88"/>
    </p:embeddedFont>
    <p:embeddedFont>
      <p:font typeface="Source Sans Pro" panose="020B050303040302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3" roundtripDataSignature="AMtx7mjWX+U6qUEeti+sbhDUWwMM1wJ3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81" d="100"/>
          <a:sy n="81" d="100"/>
        </p:scale>
        <p:origin x="126" y="432"/>
      </p:cViewPr>
      <p:guideLst/>
    </p:cSldViewPr>
  </p:slideViewPr>
  <p:outlineViewPr>
    <p:cViewPr>
      <p:scale>
        <a:sx n="33" d="100"/>
        <a:sy n="33" d="100"/>
      </p:scale>
      <p:origin x="0" y="-167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5.fntdata"/><Relationship Id="rId89" Type="http://schemas.openxmlformats.org/officeDocument/2006/relationships/font" Target="fonts/font20.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3.xml"/><Relationship Id="rId90" Type="http://schemas.openxmlformats.org/officeDocument/2006/relationships/font" Target="fonts/font21.fntdata"/><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notesMaster" Target="notesMasters/notesMaster1.xml"/><Relationship Id="rId80" Type="http://schemas.openxmlformats.org/officeDocument/2006/relationships/font" Target="fonts/font11.fntdata"/><Relationship Id="rId85"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font" Target="fonts/font19.fntdata"/><Relationship Id="rId91" Type="http://schemas.openxmlformats.org/officeDocument/2006/relationships/font" Target="fonts/font22.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font" Target="fonts/font17.fntdata"/><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7.fntdata"/><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2.fntdata"/><Relationship Id="rId92" Type="http://schemas.openxmlformats.org/officeDocument/2006/relationships/font" Target="fonts/font2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8.fntdata"/><Relationship Id="rId61" Type="http://schemas.openxmlformats.org/officeDocument/2006/relationships/slide" Target="slides/slide59.xml"/><Relationship Id="rId82" Type="http://schemas.openxmlformats.org/officeDocument/2006/relationships/font" Target="fonts/font13.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3.fntdata"/><Relationship Id="rId9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ddad6be91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11ddad6be91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3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82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04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079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16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873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43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109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88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352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825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760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272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2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272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509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979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170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25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187" name="Google Shape;1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780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06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659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638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945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119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257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025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63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30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617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930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426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285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437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796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685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0250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836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0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a07c79f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1a07c79fa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11a07c79fa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372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282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497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907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5272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190c15e279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g1190c15e27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1a07c79fa7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7" name="Google Shape;647;g11a07c79fa7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1ddad6bc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1ddad6bca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g11ddad6bca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1ddad6bca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g11ddad6bca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dfd60a43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dfd60a4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11dfd60a4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11ddad6bcad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11ddad6bcad_1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g11ddad6bcad_1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1ddad6bcad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11ddad6bcad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6" name="Google Shape;676;g11ddad6bcad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1dee5d4a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1dee5d4a4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Niko can speak to the EDT trainings</a:t>
            </a:r>
            <a:endParaRPr/>
          </a:p>
        </p:txBody>
      </p:sp>
      <p:sp>
        <p:nvSpPr>
          <p:cNvPr id="697" name="Google Shape;6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7d4d1fb20_3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117d4d1fb20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90c15e27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1190c15e27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p:nvPr/>
        </p:nvSpPr>
        <p:spPr>
          <a:xfrm>
            <a:off x="0" y="4675241"/>
            <a:ext cx="12192000" cy="2182761"/>
          </a:xfrm>
          <a:prstGeom prst="rect">
            <a:avLst/>
          </a:prstGeom>
          <a:gradFill>
            <a:gsLst>
              <a:gs pos="0">
                <a:schemeClr val="lt1"/>
              </a:gs>
              <a:gs pos="100000">
                <a:srgbClr val="00953A">
                  <a:alpha val="48235"/>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17"/>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17"/>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17"/>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1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2"/>
        <p:cNvGrpSpPr/>
        <p:nvPr/>
      </p:nvGrpSpPr>
      <p:grpSpPr>
        <a:xfrm>
          <a:off x="0" y="0"/>
          <a:ext cx="0" cy="0"/>
          <a:chOff x="0" y="0"/>
          <a:chExt cx="0" cy="0"/>
        </a:xfrm>
      </p:grpSpPr>
      <p:pic>
        <p:nvPicPr>
          <p:cNvPr id="73" name="Google Shape;73;p25"/>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74" name="Google Shape;74;p2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76" name="Google Shape;76;p2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7" name="Google Shape;77;p2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2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79"/>
        <p:cNvGrpSpPr/>
        <p:nvPr/>
      </p:nvGrpSpPr>
      <p:grpSpPr>
        <a:xfrm>
          <a:off x="0" y="0"/>
          <a:ext cx="0" cy="0"/>
          <a:chOff x="0" y="0"/>
          <a:chExt cx="0" cy="0"/>
        </a:xfrm>
      </p:grpSpPr>
      <p:pic>
        <p:nvPicPr>
          <p:cNvPr id="80" name="Google Shape;80;g11dee5d4a48_0_229"/>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81" name="Google Shape;81;g11dee5d4a48_0_229"/>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82" name="Google Shape;82;g11dee5d4a48_0_229"/>
          <p:cNvCxnSpPr/>
          <p:nvPr/>
        </p:nvCxnSpPr>
        <p:spPr>
          <a:xfrm>
            <a:off x="0" y="6082133"/>
            <a:ext cx="12203700" cy="0"/>
          </a:xfrm>
          <a:prstGeom prst="straightConnector1">
            <a:avLst/>
          </a:prstGeom>
          <a:noFill/>
          <a:ln w="9525" cap="flat" cmpd="sng">
            <a:solidFill>
              <a:srgbClr val="6AA84F"/>
            </a:solidFill>
            <a:prstDash val="solid"/>
            <a:round/>
            <a:headEnd type="none" w="med" len="med"/>
            <a:tailEnd type="none" w="med" len="med"/>
          </a:ln>
        </p:spPr>
      </p:cxnSp>
      <p:sp>
        <p:nvSpPr>
          <p:cNvPr id="83" name="Google Shape;83;g11dee5d4a48_0_229"/>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84" name="Google Shape;84;g11dee5d4a48_0_229"/>
          <p:cNvSpPr txBox="1">
            <a:spLocks noGrp="1"/>
          </p:cNvSpPr>
          <p:nvPr>
            <p:ph type="body" idx="1"/>
          </p:nvPr>
        </p:nvSpPr>
        <p:spPr>
          <a:xfrm>
            <a:off x="415600" y="1536633"/>
            <a:ext cx="5333100" cy="4238400"/>
          </a:xfrm>
          <a:prstGeom prst="rect">
            <a:avLst/>
          </a:prstGeom>
        </p:spPr>
        <p:txBody>
          <a:bodyPr spcFirstLastPara="1" wrap="square" lIns="91425" tIns="45700" rIns="91425" bIns="45700" anchor="t" anchorCtr="0">
            <a:noAutofit/>
          </a:bodyPr>
          <a:lstStyle>
            <a:lvl1pPr marL="457200" lvl="0" indent="-349250" rtl="0">
              <a:spcBef>
                <a:spcPts val="1000"/>
              </a:spcBef>
              <a:spcAft>
                <a:spcPts val="0"/>
              </a:spcAft>
              <a:buClr>
                <a:schemeClr val="dk1"/>
              </a:buClr>
              <a:buSzPts val="1900"/>
              <a:buChar char="•"/>
              <a:defRPr sz="1900">
                <a:solidFill>
                  <a:schemeClr val="dk1"/>
                </a:solidFill>
              </a:defRPr>
            </a:lvl1pPr>
            <a:lvl2pPr marL="914400" lvl="1" indent="-330200" rtl="0">
              <a:spcBef>
                <a:spcPts val="500"/>
              </a:spcBef>
              <a:spcAft>
                <a:spcPts val="0"/>
              </a:spcAft>
              <a:buClr>
                <a:schemeClr val="dk1"/>
              </a:buClr>
              <a:buSzPts val="1600"/>
              <a:buChar char="•"/>
              <a:defRPr sz="1600">
                <a:solidFill>
                  <a:schemeClr val="dk1"/>
                </a:solidFill>
              </a:defRPr>
            </a:lvl2pPr>
            <a:lvl3pPr marL="1371600" lvl="2" indent="-330200" rtl="0">
              <a:spcBef>
                <a:spcPts val="500"/>
              </a:spcBef>
              <a:spcAft>
                <a:spcPts val="0"/>
              </a:spcAft>
              <a:buClr>
                <a:schemeClr val="dk1"/>
              </a:buClr>
              <a:buSzPts val="1600"/>
              <a:buChar char="•"/>
              <a:defRPr sz="1600">
                <a:solidFill>
                  <a:schemeClr val="dk1"/>
                </a:solidFill>
              </a:defRPr>
            </a:lvl3pPr>
            <a:lvl4pPr marL="1828800" lvl="3" indent="-330200" rtl="0">
              <a:spcBef>
                <a:spcPts val="500"/>
              </a:spcBef>
              <a:spcAft>
                <a:spcPts val="0"/>
              </a:spcAft>
              <a:buClr>
                <a:schemeClr val="dk1"/>
              </a:buClr>
              <a:buSzPts val="1600"/>
              <a:buChar char="•"/>
              <a:defRPr sz="1600">
                <a:solidFill>
                  <a:schemeClr val="dk1"/>
                </a:solidFill>
              </a:defRPr>
            </a:lvl4pPr>
            <a:lvl5pPr marL="2286000" lvl="4" indent="-330200" rtl="0">
              <a:spcBef>
                <a:spcPts val="500"/>
              </a:spcBef>
              <a:spcAft>
                <a:spcPts val="0"/>
              </a:spcAft>
              <a:buClr>
                <a:schemeClr val="dk1"/>
              </a:buClr>
              <a:buSzPts val="1600"/>
              <a:buChar char="•"/>
              <a:defRPr sz="1600">
                <a:solidFill>
                  <a:schemeClr val="dk1"/>
                </a:solidFill>
              </a:defRPr>
            </a:lvl5pPr>
            <a:lvl6pPr marL="2743200" lvl="5" indent="-330200" rtl="0">
              <a:spcBef>
                <a:spcPts val="500"/>
              </a:spcBef>
              <a:spcAft>
                <a:spcPts val="0"/>
              </a:spcAft>
              <a:buClr>
                <a:schemeClr val="dk1"/>
              </a:buClr>
              <a:buSzPts val="1600"/>
              <a:buChar char="•"/>
              <a:defRPr sz="1600">
                <a:solidFill>
                  <a:schemeClr val="dk1"/>
                </a:solidFill>
              </a:defRPr>
            </a:lvl6pPr>
            <a:lvl7pPr marL="3200400" lvl="6" indent="-330200" rtl="0">
              <a:spcBef>
                <a:spcPts val="500"/>
              </a:spcBef>
              <a:spcAft>
                <a:spcPts val="0"/>
              </a:spcAft>
              <a:buClr>
                <a:schemeClr val="dk1"/>
              </a:buClr>
              <a:buSzPts val="1600"/>
              <a:buChar char="•"/>
              <a:defRPr sz="1600">
                <a:solidFill>
                  <a:schemeClr val="dk1"/>
                </a:solidFill>
              </a:defRPr>
            </a:lvl7pPr>
            <a:lvl8pPr marL="3657600" lvl="7" indent="-330200" rtl="0">
              <a:spcBef>
                <a:spcPts val="500"/>
              </a:spcBef>
              <a:spcAft>
                <a:spcPts val="0"/>
              </a:spcAft>
              <a:buClr>
                <a:schemeClr val="dk1"/>
              </a:buClr>
              <a:buSzPts val="1600"/>
              <a:buChar char="•"/>
              <a:defRPr sz="1600">
                <a:solidFill>
                  <a:schemeClr val="dk1"/>
                </a:solidFill>
              </a:defRPr>
            </a:lvl8pPr>
            <a:lvl9pPr marL="4114800" lvl="8" indent="-330200" rtl="0">
              <a:spcBef>
                <a:spcPts val="500"/>
              </a:spcBef>
              <a:spcAft>
                <a:spcPts val="0"/>
              </a:spcAft>
              <a:buClr>
                <a:schemeClr val="dk1"/>
              </a:buClr>
              <a:buSzPts val="1600"/>
              <a:buChar char="•"/>
              <a:defRPr sz="1600">
                <a:solidFill>
                  <a:schemeClr val="dk1"/>
                </a:solidFill>
              </a:defRPr>
            </a:lvl9pPr>
          </a:lstStyle>
          <a:p>
            <a:endParaRPr/>
          </a:p>
        </p:txBody>
      </p:sp>
      <p:sp>
        <p:nvSpPr>
          <p:cNvPr id="85" name="Google Shape;85;g11dee5d4a48_0_229"/>
          <p:cNvSpPr txBox="1">
            <a:spLocks noGrp="1"/>
          </p:cNvSpPr>
          <p:nvPr>
            <p:ph type="body" idx="2"/>
          </p:nvPr>
        </p:nvSpPr>
        <p:spPr>
          <a:xfrm>
            <a:off x="6443200" y="1536633"/>
            <a:ext cx="5333100" cy="4238400"/>
          </a:xfrm>
          <a:prstGeom prst="rect">
            <a:avLst/>
          </a:prstGeom>
        </p:spPr>
        <p:txBody>
          <a:bodyPr spcFirstLastPara="1" wrap="square" lIns="91425" tIns="45700" rIns="91425" bIns="45700" anchor="t" anchorCtr="0">
            <a:noAutofit/>
          </a:bodyPr>
          <a:lstStyle>
            <a:lvl1pPr marL="457200" lvl="0" indent="-349250" rtl="0">
              <a:spcBef>
                <a:spcPts val="1000"/>
              </a:spcBef>
              <a:spcAft>
                <a:spcPts val="0"/>
              </a:spcAft>
              <a:buClr>
                <a:schemeClr val="dk1"/>
              </a:buClr>
              <a:buSzPts val="1900"/>
              <a:buChar char="•"/>
              <a:defRPr sz="1900">
                <a:solidFill>
                  <a:schemeClr val="dk1"/>
                </a:solidFill>
              </a:defRPr>
            </a:lvl1pPr>
            <a:lvl2pPr marL="914400" lvl="1" indent="-330200" rtl="0">
              <a:spcBef>
                <a:spcPts val="500"/>
              </a:spcBef>
              <a:spcAft>
                <a:spcPts val="0"/>
              </a:spcAft>
              <a:buClr>
                <a:schemeClr val="dk1"/>
              </a:buClr>
              <a:buSzPts val="1600"/>
              <a:buChar char="•"/>
              <a:defRPr sz="1600">
                <a:solidFill>
                  <a:schemeClr val="dk1"/>
                </a:solidFill>
              </a:defRPr>
            </a:lvl2pPr>
            <a:lvl3pPr marL="1371600" lvl="2" indent="-330200" rtl="0">
              <a:spcBef>
                <a:spcPts val="500"/>
              </a:spcBef>
              <a:spcAft>
                <a:spcPts val="0"/>
              </a:spcAft>
              <a:buClr>
                <a:schemeClr val="dk1"/>
              </a:buClr>
              <a:buSzPts val="1600"/>
              <a:buChar char="•"/>
              <a:defRPr sz="1600">
                <a:solidFill>
                  <a:schemeClr val="dk1"/>
                </a:solidFill>
              </a:defRPr>
            </a:lvl3pPr>
            <a:lvl4pPr marL="1828800" lvl="3" indent="-330200" rtl="0">
              <a:spcBef>
                <a:spcPts val="500"/>
              </a:spcBef>
              <a:spcAft>
                <a:spcPts val="0"/>
              </a:spcAft>
              <a:buClr>
                <a:schemeClr val="dk1"/>
              </a:buClr>
              <a:buSzPts val="1600"/>
              <a:buChar char="•"/>
              <a:defRPr sz="1600">
                <a:solidFill>
                  <a:schemeClr val="dk1"/>
                </a:solidFill>
              </a:defRPr>
            </a:lvl4pPr>
            <a:lvl5pPr marL="2286000" lvl="4" indent="-330200" rtl="0">
              <a:spcBef>
                <a:spcPts val="500"/>
              </a:spcBef>
              <a:spcAft>
                <a:spcPts val="0"/>
              </a:spcAft>
              <a:buClr>
                <a:schemeClr val="dk1"/>
              </a:buClr>
              <a:buSzPts val="1600"/>
              <a:buChar char="•"/>
              <a:defRPr sz="1600">
                <a:solidFill>
                  <a:schemeClr val="dk1"/>
                </a:solidFill>
              </a:defRPr>
            </a:lvl5pPr>
            <a:lvl6pPr marL="2743200" lvl="5" indent="-330200" rtl="0">
              <a:spcBef>
                <a:spcPts val="500"/>
              </a:spcBef>
              <a:spcAft>
                <a:spcPts val="0"/>
              </a:spcAft>
              <a:buClr>
                <a:schemeClr val="dk1"/>
              </a:buClr>
              <a:buSzPts val="1600"/>
              <a:buChar char="•"/>
              <a:defRPr sz="1600">
                <a:solidFill>
                  <a:schemeClr val="dk1"/>
                </a:solidFill>
              </a:defRPr>
            </a:lvl6pPr>
            <a:lvl7pPr marL="3200400" lvl="6" indent="-330200" rtl="0">
              <a:spcBef>
                <a:spcPts val="500"/>
              </a:spcBef>
              <a:spcAft>
                <a:spcPts val="0"/>
              </a:spcAft>
              <a:buClr>
                <a:schemeClr val="dk1"/>
              </a:buClr>
              <a:buSzPts val="1600"/>
              <a:buChar char="•"/>
              <a:defRPr sz="1600">
                <a:solidFill>
                  <a:schemeClr val="dk1"/>
                </a:solidFill>
              </a:defRPr>
            </a:lvl7pPr>
            <a:lvl8pPr marL="3657600" lvl="7" indent="-330200" rtl="0">
              <a:spcBef>
                <a:spcPts val="500"/>
              </a:spcBef>
              <a:spcAft>
                <a:spcPts val="0"/>
              </a:spcAft>
              <a:buClr>
                <a:schemeClr val="dk1"/>
              </a:buClr>
              <a:buSzPts val="1600"/>
              <a:buChar char="•"/>
              <a:defRPr sz="1600">
                <a:solidFill>
                  <a:schemeClr val="dk1"/>
                </a:solidFill>
              </a:defRPr>
            </a:lvl8pPr>
            <a:lvl9pPr marL="4114800" lvl="8" indent="-330200" rtl="0">
              <a:spcBef>
                <a:spcPts val="500"/>
              </a:spcBef>
              <a:spcAft>
                <a:spcPts val="0"/>
              </a:spcAft>
              <a:buClr>
                <a:schemeClr val="dk1"/>
              </a:buClr>
              <a:buSzPts val="1600"/>
              <a:buChar char="•"/>
              <a:defRPr sz="1600">
                <a:solidFill>
                  <a:schemeClr val="dk1"/>
                </a:solidFill>
              </a:defRPr>
            </a:lvl9pPr>
          </a:lstStyle>
          <a:p>
            <a:endParaRPr/>
          </a:p>
        </p:txBody>
      </p:sp>
      <p:sp>
        <p:nvSpPr>
          <p:cNvPr id="86" name="Google Shape;86;g11dee5d4a48_0_229"/>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400"/>
              <a:buNone/>
              <a:defRPr sz="2700">
                <a:solidFill>
                  <a:schemeClr val="lt1"/>
                </a:solidFill>
                <a:latin typeface="Rockwell"/>
                <a:ea typeface="Rockwell"/>
                <a:cs typeface="Rockwell"/>
                <a:sym typeface="Rockwell"/>
              </a:defRPr>
            </a:lvl1pPr>
            <a:lvl2pPr lvl="1" rtl="0">
              <a:spcBef>
                <a:spcPts val="0"/>
              </a:spcBef>
              <a:spcAft>
                <a:spcPts val="0"/>
              </a:spcAft>
              <a:buSzPts val="1400"/>
              <a:buNone/>
              <a:defRPr sz="2700">
                <a:solidFill>
                  <a:srgbClr val="FFFFFF"/>
                </a:solidFill>
                <a:latin typeface="Rockwell"/>
                <a:ea typeface="Rockwell"/>
                <a:cs typeface="Rockwell"/>
                <a:sym typeface="Rockwell"/>
              </a:defRPr>
            </a:lvl2pPr>
            <a:lvl3pPr lvl="2" rtl="0">
              <a:spcBef>
                <a:spcPts val="0"/>
              </a:spcBef>
              <a:spcAft>
                <a:spcPts val="0"/>
              </a:spcAft>
              <a:buSzPts val="1400"/>
              <a:buNone/>
              <a:defRPr sz="2700">
                <a:solidFill>
                  <a:srgbClr val="FFFFFF"/>
                </a:solidFill>
                <a:latin typeface="Rockwell"/>
                <a:ea typeface="Rockwell"/>
                <a:cs typeface="Rockwell"/>
                <a:sym typeface="Rockwell"/>
              </a:defRPr>
            </a:lvl3pPr>
            <a:lvl4pPr lvl="3" rtl="0">
              <a:spcBef>
                <a:spcPts val="0"/>
              </a:spcBef>
              <a:spcAft>
                <a:spcPts val="0"/>
              </a:spcAft>
              <a:buSzPts val="1400"/>
              <a:buNone/>
              <a:defRPr sz="2700">
                <a:solidFill>
                  <a:srgbClr val="FFFFFF"/>
                </a:solidFill>
                <a:latin typeface="Rockwell"/>
                <a:ea typeface="Rockwell"/>
                <a:cs typeface="Rockwell"/>
                <a:sym typeface="Rockwell"/>
              </a:defRPr>
            </a:lvl4pPr>
            <a:lvl5pPr lvl="4" rtl="0">
              <a:spcBef>
                <a:spcPts val="0"/>
              </a:spcBef>
              <a:spcAft>
                <a:spcPts val="0"/>
              </a:spcAft>
              <a:buSzPts val="1400"/>
              <a:buNone/>
              <a:defRPr sz="2700">
                <a:solidFill>
                  <a:srgbClr val="FFFFFF"/>
                </a:solidFill>
                <a:latin typeface="Rockwell"/>
                <a:ea typeface="Rockwell"/>
                <a:cs typeface="Rockwell"/>
                <a:sym typeface="Rockwell"/>
              </a:defRPr>
            </a:lvl5pPr>
            <a:lvl6pPr lvl="5" rtl="0">
              <a:spcBef>
                <a:spcPts val="0"/>
              </a:spcBef>
              <a:spcAft>
                <a:spcPts val="0"/>
              </a:spcAft>
              <a:buSzPts val="1400"/>
              <a:buNone/>
              <a:defRPr sz="2700">
                <a:solidFill>
                  <a:srgbClr val="FFFFFF"/>
                </a:solidFill>
                <a:latin typeface="Rockwell"/>
                <a:ea typeface="Rockwell"/>
                <a:cs typeface="Rockwell"/>
                <a:sym typeface="Rockwell"/>
              </a:defRPr>
            </a:lvl6pPr>
            <a:lvl7pPr lvl="6" rtl="0">
              <a:spcBef>
                <a:spcPts val="0"/>
              </a:spcBef>
              <a:spcAft>
                <a:spcPts val="0"/>
              </a:spcAft>
              <a:buSzPts val="1400"/>
              <a:buNone/>
              <a:defRPr sz="2700">
                <a:solidFill>
                  <a:srgbClr val="FFFFFF"/>
                </a:solidFill>
                <a:latin typeface="Rockwell"/>
                <a:ea typeface="Rockwell"/>
                <a:cs typeface="Rockwell"/>
                <a:sym typeface="Rockwell"/>
              </a:defRPr>
            </a:lvl7pPr>
            <a:lvl8pPr lvl="7" rtl="0">
              <a:spcBef>
                <a:spcPts val="0"/>
              </a:spcBef>
              <a:spcAft>
                <a:spcPts val="0"/>
              </a:spcAft>
              <a:buSzPts val="1400"/>
              <a:buNone/>
              <a:defRPr sz="2700">
                <a:solidFill>
                  <a:srgbClr val="FFFFFF"/>
                </a:solidFill>
                <a:latin typeface="Rockwell"/>
                <a:ea typeface="Rockwell"/>
                <a:cs typeface="Rockwell"/>
                <a:sym typeface="Rockwell"/>
              </a:defRPr>
            </a:lvl8pPr>
            <a:lvl9pPr lvl="8" rtl="0">
              <a:spcBef>
                <a:spcPts val="0"/>
              </a:spcBef>
              <a:spcAft>
                <a:spcPts val="0"/>
              </a:spcAft>
              <a:buSzPts val="1400"/>
              <a:buNone/>
              <a:defRPr sz="27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57545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67997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670917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79102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759469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60640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148758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52481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18"/>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18"/>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1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1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21586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317967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85762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05724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58396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19"/>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19"/>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0"/>
        <p:cNvGrpSpPr/>
        <p:nvPr/>
      </p:nvGrpSpPr>
      <p:grpSpPr>
        <a:xfrm>
          <a:off x="0" y="0"/>
          <a:ext cx="0" cy="0"/>
          <a:chOff x="0" y="0"/>
          <a:chExt cx="0" cy="0"/>
        </a:xfrm>
      </p:grpSpPr>
      <p:pic>
        <p:nvPicPr>
          <p:cNvPr id="31" name="Google Shape;31;g11673242747_1_219"/>
          <p:cNvPicPr preferRelativeResize="0"/>
          <p:nvPr/>
        </p:nvPicPr>
        <p:blipFill rotWithShape="1">
          <a:blip r:embed="rId2">
            <a:alphaModFix/>
          </a:blip>
          <a:srcRect/>
          <a:stretch/>
        </p:blipFill>
        <p:spPr>
          <a:xfrm>
            <a:off x="-9200" y="0"/>
            <a:ext cx="12229997" cy="1223000"/>
          </a:xfrm>
          <a:prstGeom prst="rect">
            <a:avLst/>
          </a:prstGeom>
          <a:noFill/>
          <a:ln>
            <a:noFill/>
          </a:ln>
        </p:spPr>
      </p:pic>
      <p:sp>
        <p:nvSpPr>
          <p:cNvPr id="32" name="Google Shape;32;g11673242747_1_219"/>
          <p:cNvSpPr txBox="1">
            <a:spLocks noGrp="1"/>
          </p:cNvSpPr>
          <p:nvPr>
            <p:ph type="title"/>
          </p:nvPr>
        </p:nvSpPr>
        <p:spPr>
          <a:xfrm>
            <a:off x="284100" y="304800"/>
            <a:ext cx="113607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sz="27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7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7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7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7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7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7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7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700">
                <a:solidFill>
                  <a:srgbClr val="FFFFFF"/>
                </a:solidFill>
                <a:latin typeface="Rockwell"/>
                <a:ea typeface="Rockwell"/>
                <a:cs typeface="Rockwell"/>
                <a:sym typeface="Rockwell"/>
              </a:defRPr>
            </a:lvl9pPr>
          </a:lstStyle>
          <a:p>
            <a:endParaRPr/>
          </a:p>
        </p:txBody>
      </p:sp>
      <p:sp>
        <p:nvSpPr>
          <p:cNvPr id="33" name="Google Shape;33;g11673242747_1_219"/>
          <p:cNvSpPr txBox="1">
            <a:spLocks noGrp="1"/>
          </p:cNvSpPr>
          <p:nvPr>
            <p:ph type="body" idx="1"/>
          </p:nvPr>
        </p:nvSpPr>
        <p:spPr>
          <a:xfrm>
            <a:off x="609600" y="1524000"/>
            <a:ext cx="11360700" cy="4255500"/>
          </a:xfrm>
          <a:prstGeom prst="rect">
            <a:avLst/>
          </a:prstGeom>
          <a:noFill/>
          <a:ln>
            <a:noFill/>
          </a:ln>
        </p:spPr>
        <p:txBody>
          <a:bodyPr spcFirstLastPara="1" wrap="square" lIns="0" tIns="0" rIns="0" bIns="0" anchor="t" anchorCtr="0">
            <a:noAutofit/>
          </a:bodyPr>
          <a:lstStyle>
            <a:lvl1pPr marL="457200" lvl="0" indent="-361950" algn="l">
              <a:lnSpc>
                <a:spcPct val="90000"/>
              </a:lnSpc>
              <a:spcBef>
                <a:spcPts val="1000"/>
              </a:spcBef>
              <a:spcAft>
                <a:spcPts val="0"/>
              </a:spcAft>
              <a:buClr>
                <a:schemeClr val="dk1"/>
              </a:buClr>
              <a:buSzPts val="2100"/>
              <a:buChar char="•"/>
              <a:defRPr>
                <a:solidFill>
                  <a:schemeClr val="dk1"/>
                </a:solidFill>
              </a:defRPr>
            </a:lvl1pPr>
            <a:lvl2pPr marL="914400" lvl="1" indent="-311150" algn="l">
              <a:lnSpc>
                <a:spcPct val="90000"/>
              </a:lnSpc>
              <a:spcBef>
                <a:spcPts val="500"/>
              </a:spcBef>
              <a:spcAft>
                <a:spcPts val="0"/>
              </a:spcAft>
              <a:buClr>
                <a:schemeClr val="dk1"/>
              </a:buClr>
              <a:buSzPts val="1300"/>
              <a:buChar char="•"/>
              <a:defRPr sz="2100">
                <a:solidFill>
                  <a:schemeClr val="dk1"/>
                </a:solidFill>
              </a:defRPr>
            </a:lvl2pPr>
            <a:lvl3pPr marL="1371600" lvl="2" indent="-311150" algn="l">
              <a:lnSpc>
                <a:spcPct val="90000"/>
              </a:lnSpc>
              <a:spcBef>
                <a:spcPts val="500"/>
              </a:spcBef>
              <a:spcAft>
                <a:spcPts val="0"/>
              </a:spcAft>
              <a:buClr>
                <a:schemeClr val="dk1"/>
              </a:buClr>
              <a:buSzPts val="1300"/>
              <a:buChar char="•"/>
              <a:defRPr sz="2100">
                <a:solidFill>
                  <a:schemeClr val="dk1"/>
                </a:solidFill>
              </a:defRPr>
            </a:lvl3pPr>
            <a:lvl4pPr marL="1828800" lvl="3" indent="-311150" algn="l">
              <a:lnSpc>
                <a:spcPct val="90000"/>
              </a:lnSpc>
              <a:spcBef>
                <a:spcPts val="500"/>
              </a:spcBef>
              <a:spcAft>
                <a:spcPts val="0"/>
              </a:spcAft>
              <a:buClr>
                <a:schemeClr val="dk1"/>
              </a:buClr>
              <a:buSzPts val="1300"/>
              <a:buChar char="•"/>
              <a:defRPr sz="2100">
                <a:solidFill>
                  <a:schemeClr val="dk1"/>
                </a:solidFill>
              </a:defRPr>
            </a:lvl4pPr>
            <a:lvl5pPr marL="2286000" lvl="4" indent="-311150" algn="l">
              <a:lnSpc>
                <a:spcPct val="90000"/>
              </a:lnSpc>
              <a:spcBef>
                <a:spcPts val="500"/>
              </a:spcBef>
              <a:spcAft>
                <a:spcPts val="0"/>
              </a:spcAft>
              <a:buClr>
                <a:schemeClr val="dk1"/>
              </a:buClr>
              <a:buSzPts val="1300"/>
              <a:buChar char="•"/>
              <a:defRPr sz="2100">
                <a:solidFill>
                  <a:schemeClr val="dk1"/>
                </a:solidFill>
              </a:defRPr>
            </a:lvl5pPr>
            <a:lvl6pPr marL="2743200" lvl="5" indent="-311150" algn="l">
              <a:lnSpc>
                <a:spcPct val="90000"/>
              </a:lnSpc>
              <a:spcBef>
                <a:spcPts val="500"/>
              </a:spcBef>
              <a:spcAft>
                <a:spcPts val="0"/>
              </a:spcAft>
              <a:buClr>
                <a:schemeClr val="dk1"/>
              </a:buClr>
              <a:buSzPts val="1300"/>
              <a:buChar char="•"/>
              <a:defRPr sz="2100">
                <a:solidFill>
                  <a:schemeClr val="dk1"/>
                </a:solidFill>
              </a:defRPr>
            </a:lvl6pPr>
            <a:lvl7pPr marL="3200400" lvl="6" indent="-311150" algn="l">
              <a:lnSpc>
                <a:spcPct val="90000"/>
              </a:lnSpc>
              <a:spcBef>
                <a:spcPts val="500"/>
              </a:spcBef>
              <a:spcAft>
                <a:spcPts val="0"/>
              </a:spcAft>
              <a:buClr>
                <a:schemeClr val="dk1"/>
              </a:buClr>
              <a:buSzPts val="1300"/>
              <a:buChar char="•"/>
              <a:defRPr sz="2100">
                <a:solidFill>
                  <a:schemeClr val="dk1"/>
                </a:solidFill>
              </a:defRPr>
            </a:lvl7pPr>
            <a:lvl8pPr marL="3657600" lvl="7" indent="-311150" algn="l">
              <a:lnSpc>
                <a:spcPct val="90000"/>
              </a:lnSpc>
              <a:spcBef>
                <a:spcPts val="500"/>
              </a:spcBef>
              <a:spcAft>
                <a:spcPts val="0"/>
              </a:spcAft>
              <a:buClr>
                <a:schemeClr val="dk1"/>
              </a:buClr>
              <a:buSzPts val="1300"/>
              <a:buChar char="•"/>
              <a:defRPr sz="2100">
                <a:solidFill>
                  <a:schemeClr val="dk1"/>
                </a:solidFill>
              </a:defRPr>
            </a:lvl8pPr>
            <a:lvl9pPr marL="4114800" lvl="8" indent="-311150" algn="l">
              <a:lnSpc>
                <a:spcPct val="90000"/>
              </a:lnSpc>
              <a:spcBef>
                <a:spcPts val="500"/>
              </a:spcBef>
              <a:spcAft>
                <a:spcPts val="0"/>
              </a:spcAft>
              <a:buClr>
                <a:schemeClr val="dk1"/>
              </a:buClr>
              <a:buSzPts val="1300"/>
              <a:buChar char="•"/>
              <a:defRPr sz="2100">
                <a:solidFill>
                  <a:schemeClr val="dk1"/>
                </a:solidFill>
              </a:defRPr>
            </a:lvl9pPr>
          </a:lstStyle>
          <a:p>
            <a:endParaRPr/>
          </a:p>
        </p:txBody>
      </p:sp>
      <p:pic>
        <p:nvPicPr>
          <p:cNvPr id="34" name="Google Shape;34;g11673242747_1_219"/>
          <p:cNvPicPr preferRelativeResize="0"/>
          <p:nvPr/>
        </p:nvPicPr>
        <p:blipFill rotWithShape="1">
          <a:blip r:embed="rId3">
            <a:alphaModFix/>
          </a:blip>
          <a:srcRect/>
          <a:stretch/>
        </p:blipFill>
        <p:spPr>
          <a:xfrm>
            <a:off x="10862300" y="6235200"/>
            <a:ext cx="1157267" cy="492000"/>
          </a:xfrm>
          <a:prstGeom prst="rect">
            <a:avLst/>
          </a:prstGeom>
          <a:noFill/>
          <a:ln>
            <a:noFill/>
          </a:ln>
        </p:spPr>
      </p:pic>
      <p:cxnSp>
        <p:nvCxnSpPr>
          <p:cNvPr id="35" name="Google Shape;35;g11673242747_1_219"/>
          <p:cNvCxnSpPr/>
          <p:nvPr/>
        </p:nvCxnSpPr>
        <p:spPr>
          <a:xfrm>
            <a:off x="0" y="6082133"/>
            <a:ext cx="12203700" cy="0"/>
          </a:xfrm>
          <a:prstGeom prst="straightConnector1">
            <a:avLst/>
          </a:prstGeom>
          <a:noFill/>
          <a:ln w="9525" cap="flat" cmpd="sng">
            <a:solidFill>
              <a:schemeClr val="accent1"/>
            </a:solidFill>
            <a:prstDash val="solid"/>
            <a:round/>
            <a:headEnd type="none" w="sm" len="sm"/>
            <a:tailEnd type="none" w="sm" len="sm"/>
          </a:ln>
        </p:spPr>
      </p:cxnSp>
      <p:sp>
        <p:nvSpPr>
          <p:cNvPr id="36" name="Google Shape;36;g11673242747_1_219"/>
          <p:cNvSpPr txBox="1">
            <a:spLocks noGrp="1"/>
          </p:cNvSpPr>
          <p:nvPr>
            <p:ph type="sldNum" idx="12"/>
          </p:nvPr>
        </p:nvSpPr>
        <p:spPr>
          <a:xfrm>
            <a:off x="152400" y="6310000"/>
            <a:ext cx="4629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350"/>
              <a:buFont typeface="Arial"/>
              <a:buNone/>
              <a:defRPr sz="16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pic>
        <p:nvPicPr>
          <p:cNvPr id="38" name="Google Shape;38;p20"/>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9" name="Google Shape;39;p2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2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2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2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21"/>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21"/>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21"/>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21"/>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21"/>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pic>
        <p:nvPicPr>
          <p:cNvPr id="52" name="Google Shape;52;p22"/>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22"/>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22"/>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2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22"/>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
        <p:cNvGrpSpPr/>
        <p:nvPr/>
      </p:nvGrpSpPr>
      <p:grpSpPr>
        <a:xfrm>
          <a:off x="0" y="0"/>
          <a:ext cx="0" cy="0"/>
          <a:chOff x="0" y="0"/>
          <a:chExt cx="0" cy="0"/>
        </a:xfrm>
      </p:grpSpPr>
      <p:pic>
        <p:nvPicPr>
          <p:cNvPr id="59" name="Google Shape;59;p23"/>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23"/>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2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2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23"/>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5"/>
        <p:cNvGrpSpPr/>
        <p:nvPr/>
      </p:nvGrpSpPr>
      <p:grpSpPr>
        <a:xfrm>
          <a:off x="0" y="0"/>
          <a:ext cx="0" cy="0"/>
          <a:chOff x="0" y="0"/>
          <a:chExt cx="0" cy="0"/>
        </a:xfrm>
      </p:grpSpPr>
      <p:pic>
        <p:nvPicPr>
          <p:cNvPr id="66" name="Google Shape;66;p24"/>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24"/>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24"/>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2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4"/>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3947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sd.gov/gsafsd_sp?id=kb_article_view&amp;sysparm_article=KB0041254&amp;sys_kb_id=a05adbae1b59f8982fe5ed7ae54bcbba&amp;spa=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hyperlink" Target="https://www.cde.state.co.us/dataprivacyandsecurity/dataprivacysecurityguidancearoundremotelearningandvirtualclassroom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hyperlink" Target="https://studentprivacy.ed.gov/sites/default/files/resource_document/file/FERPA%20and%20Coronavirus%20Frequently%20Asked%20Questions.pdf" TargetMode="External"/><Relationship Id="rId3" Type="http://schemas.openxmlformats.org/officeDocument/2006/relationships/hyperlink" Target="https://www.spps.org/cms/lib/MN01910242/Centricity/Domain/11270/OverviewofCIPACOPPAandFERPA12.2015.pdf" TargetMode="External"/><Relationship Id="rId7" Type="http://schemas.openxmlformats.org/officeDocument/2006/relationships/hyperlink" Target="https://studentprivacy.ed.gov/sites/default/files/resource_document/file/20-0379.PPRA_508_0.pdf"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hyperlink" Target="https://studentprivacy.ed.gov/sites/default/files/resource_document/file/FAQs_disclosure_avoidance.pdf" TargetMode="External"/><Relationship Id="rId5" Type="http://schemas.openxmlformats.org/officeDocument/2006/relationships/hyperlink" Target="http://mycde.cde.state.co.us/accountingpurchasing/piieducationdataexhibitform" TargetMode="External"/><Relationship Id="rId4" Type="http://schemas.openxmlformats.org/officeDocument/2006/relationships/hyperlink" Target="https://studentprivacy.ed.gov/sites/default/files/resource_document/file/FERPA%20Exceptions_HANDOUT_horizontal_0.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studentprivacy.ed.gov/faq/when-it-permissible-utilize-ferpa%E2%80%99s-health-or-safety-emergency-exception-disclosures"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hyperlink" Target="https://studentprivacy.ed.gov/sites/default/files/resource_document/file/Student%20Privacy%20and%20Online%20Educational%20Services%20%28February%202014%29_0.pdf" TargetMode="External"/><Relationship Id="rId4" Type="http://schemas.openxmlformats.org/officeDocument/2006/relationships/hyperlink" Target="https://studentprivacy.ed.gov/sites/default/files/resource_document/file/FERPAandVirtualLearning.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docs.google.com/spreadsheets/d/e/2PACX-1vRLXHcnwIUteZ3VAzkKQnQ8B_RxTdHc973Kh3CgCXdrzjXvHG2QPE6aNaFbN0ZI-cgFbflerccVYkOd/pub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www.cde.state.co.us/fedprograms/1003funds" TargetMode="External"/><Relationship Id="rId5" Type="http://schemas.openxmlformats.org/officeDocument/2006/relationships/hyperlink" Target="http://www.cde.state.co.us/fedprograms/2018consultationform" TargetMode="External"/><Relationship Id="rId4" Type="http://schemas.openxmlformats.org/officeDocument/2006/relationships/hyperlink" Target="http://www.cde.state.co.us/fedprograms/2021-2022consolidatedapplicationquestion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cde.state.co.us/fedprograms/esearegionalnetworkingmeetin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cde.state.co.us/cdefisgrant/allocation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cde.state.co.us/fedprograms/esearegionalnetworkingmeetin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docs.google.com/forms/d/e/1FAIpQLScTaJF1rOAlhrqVYpkRWK8rRAeN8wLpZKXmdyygfj4JXDvctQ/viewform?usp=sf_link"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cde.state.co.us/fedprograms/eseaofficehoursppt8262021" TargetMode="External"/><Relationship Id="rId3" Type="http://schemas.openxmlformats.org/officeDocument/2006/relationships/hyperlink" Target="https://www.cde.state.co.us/caresact/esser3-requirements" TargetMode="External"/><Relationship Id="rId7" Type="http://schemas.openxmlformats.org/officeDocument/2006/relationships/hyperlink" Target="https://us02web.zoom.us/rec/play/VDn7CUvRX0Euho7QQi1uRbEyDgfXNSdNjqxAw8_RzCWRq3c815sKxqrwLVIcAQsFn7bNhlqyAWgQ7-JP.v-r04vzDCkBQ89fU?autoplay=true&amp;startTime=16293998070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de.state.co.us/caresact/esser3_narrative" TargetMode="External"/><Relationship Id="rId11" Type="http://schemas.openxmlformats.org/officeDocument/2006/relationships/hyperlink" Target="https://www.cde.state.co.us/caresact/essermonitor" TargetMode="External"/><Relationship Id="rId5" Type="http://schemas.openxmlformats.org/officeDocument/2006/relationships/hyperlink" Target="https://app.smartsheet.com/b/form/72607a92db654aa2b777c65b833fa2af" TargetMode="External"/><Relationship Id="rId10" Type="http://schemas.openxmlformats.org/officeDocument/2006/relationships/hyperlink" Target="https://www.cde.state.co.us/fedprograms/safereturntoschoolchecklist" TargetMode="External"/><Relationship Id="rId4" Type="http://schemas.openxmlformats.org/officeDocument/2006/relationships/hyperlink" Target="https://www.cde.state.co.us/fedprograms/esser3-leaplans" TargetMode="External"/><Relationship Id="rId9" Type="http://schemas.openxmlformats.org/officeDocument/2006/relationships/hyperlink" Target="https://www.cde.state.co.us/Esser3-UseofFundsPlanGuidance"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www.cde.state.co.us/fedprograms/subrecipientmonitoringquestionnaire"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cde.state.co.us/fedprograms/federalfiscalmonitoringrecording_march2022" TargetMode="External"/><Relationship Id="rId4" Type="http://schemas.openxmlformats.org/officeDocument/2006/relationships/hyperlink" Target="https://www.cde.state.co.us/fedprograms/essermonitoringdocumentrequest"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us02web.zoom.us/meeting/register/tZ0qc-GprD4sGteZ3dttcnTVOv-QrmEHkgfL" TargetMode="External"/><Relationship Id="rId2" Type="http://schemas.openxmlformats.org/officeDocument/2006/relationships/notesSlide" Target="../notesSlides/notesSlide63.xml"/><Relationship Id="rId1" Type="http://schemas.openxmlformats.org/officeDocument/2006/relationships/slideLayout" Target="../slideLayouts/slideLayout11.xml"/><Relationship Id="rId4" Type="http://schemas.openxmlformats.org/officeDocument/2006/relationships/hyperlink" Target="https://www.cde.state.co.us/fedprograms/equitabledistributionofteachers"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65.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Hqs_L0B5k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txBox="1">
            <a:spLocks noGrp="1"/>
          </p:cNvSpPr>
          <p:nvPr>
            <p:ph type="ctrTitle"/>
          </p:nvPr>
        </p:nvSpPr>
        <p:spPr>
          <a:xfrm>
            <a:off x="2209800" y="3236241"/>
            <a:ext cx="7772400" cy="82886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171" name="Google Shape;171;p1"/>
          <p:cNvSpPr txBox="1">
            <a:spLocks noGrp="1"/>
          </p:cNvSpPr>
          <p:nvPr>
            <p:ph type="subTitle" idx="1"/>
          </p:nvPr>
        </p:nvSpPr>
        <p:spPr>
          <a:xfrm>
            <a:off x="2209800" y="4487037"/>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t>March 17, 2022</a:t>
            </a:r>
            <a:endParaRPr/>
          </a:p>
        </p:txBody>
      </p:sp>
      <p:sp>
        <p:nvSpPr>
          <p:cNvPr id="172" name="Google Shape;172;p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1ddad6be91_1_8"/>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400"/>
              <a:buFont typeface="Arial"/>
              <a:buNone/>
            </a:pPr>
            <a:r>
              <a:rPr lang="en-US" sz="3100">
                <a:solidFill>
                  <a:srgbClr val="FFFFFF"/>
                </a:solidFill>
              </a:rPr>
              <a:t>SAM.gov DUNS Number Transition</a:t>
            </a:r>
            <a:endParaRPr sz="2800">
              <a:solidFill>
                <a:srgbClr val="000000"/>
              </a:solidFill>
            </a:endParaRPr>
          </a:p>
          <a:p>
            <a:pPr marL="0" lvl="0" indent="0" algn="l" rtl="0">
              <a:lnSpc>
                <a:spcPct val="90000"/>
              </a:lnSpc>
              <a:spcBef>
                <a:spcPts val="0"/>
              </a:spcBef>
              <a:spcAft>
                <a:spcPts val="0"/>
              </a:spcAft>
              <a:buClr>
                <a:schemeClr val="lt1"/>
              </a:buClr>
              <a:buSzPts val="2400"/>
              <a:buFont typeface="Arial"/>
              <a:buNone/>
            </a:pPr>
            <a:endParaRPr sz="2800"/>
          </a:p>
        </p:txBody>
      </p:sp>
      <p:sp>
        <p:nvSpPr>
          <p:cNvPr id="241" name="Google Shape;241;g11ddad6be91_1_8"/>
          <p:cNvSpPr txBox="1">
            <a:spLocks noGrp="1"/>
          </p:cNvSpPr>
          <p:nvPr>
            <p:ph type="body" idx="1"/>
          </p:nvPr>
        </p:nvSpPr>
        <p:spPr>
          <a:xfrm>
            <a:off x="467100" y="1463050"/>
            <a:ext cx="11202600" cy="5090700"/>
          </a:xfrm>
          <a:prstGeom prst="rect">
            <a:avLst/>
          </a:prstGeom>
          <a:noFill/>
          <a:ln>
            <a:noFill/>
          </a:ln>
        </p:spPr>
        <p:txBody>
          <a:bodyPr spcFirstLastPara="1" wrap="square" lIns="0" tIns="0" rIns="0" bIns="45700" anchor="t" anchorCtr="0">
            <a:noAutofit/>
          </a:bodyPr>
          <a:lstStyle/>
          <a:p>
            <a:pPr marL="0" lvl="0" indent="0" algn="ctr" rtl="0">
              <a:lnSpc>
                <a:spcPct val="115000"/>
              </a:lnSpc>
              <a:spcBef>
                <a:spcPts val="0"/>
              </a:spcBef>
              <a:spcAft>
                <a:spcPts val="0"/>
              </a:spcAft>
              <a:buSzPts val="1100"/>
              <a:buNone/>
            </a:pPr>
            <a:endParaRPr sz="1600">
              <a:latin typeface="Arial"/>
              <a:ea typeface="Arial"/>
              <a:cs typeface="Arial"/>
              <a:sym typeface="Arial"/>
            </a:endParaRPr>
          </a:p>
          <a:p>
            <a:pPr marL="0" lvl="0" indent="0" algn="ctr" rtl="0">
              <a:lnSpc>
                <a:spcPct val="115000"/>
              </a:lnSpc>
              <a:spcBef>
                <a:spcPts val="0"/>
              </a:spcBef>
              <a:spcAft>
                <a:spcPts val="0"/>
              </a:spcAft>
              <a:buSzPts val="1100"/>
              <a:buNone/>
            </a:pPr>
            <a:r>
              <a:rPr lang="en-US" sz="2600">
                <a:latin typeface="Arial"/>
                <a:ea typeface="Arial"/>
                <a:cs typeface="Arial"/>
                <a:sym typeface="Arial"/>
              </a:rPr>
              <a:t>Questions?</a:t>
            </a:r>
            <a:endParaRPr sz="2600">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How to view your UEI?</a:t>
            </a:r>
            <a:endParaRPr>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u="sng">
                <a:solidFill>
                  <a:schemeClr val="hlink"/>
                </a:solidFill>
                <a:latin typeface="Arial"/>
                <a:ea typeface="Arial"/>
                <a:cs typeface="Arial"/>
                <a:sym typeface="Arial"/>
                <a:hlinkClick r:id="rId3"/>
              </a:rPr>
              <a:t>How to view my Unique Entity Identifier?</a:t>
            </a:r>
            <a:endParaRPr u="sng">
              <a:solidFill>
                <a:schemeClr val="hlink"/>
              </a:solidFill>
              <a:latin typeface="Arial"/>
              <a:ea typeface="Arial"/>
              <a:cs typeface="Arial"/>
              <a:sym typeface="Arial"/>
            </a:endParaRPr>
          </a:p>
          <a:p>
            <a:pPr marL="0" lvl="0" indent="0" algn="ctr" rtl="0">
              <a:lnSpc>
                <a:spcPct val="115000"/>
              </a:lnSpc>
              <a:spcBef>
                <a:spcPts val="0"/>
              </a:spcBef>
              <a:spcAft>
                <a:spcPts val="0"/>
              </a:spcAft>
              <a:buSzPts val="1100"/>
              <a:buNone/>
            </a:pPr>
            <a:endParaRPr>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Jennifer Austin, Director GFMU</a:t>
            </a:r>
            <a:endParaRPr>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Austin_j@cde.state.co.us</a:t>
            </a:r>
            <a:endParaRPr>
              <a:latin typeface="Arial"/>
              <a:ea typeface="Arial"/>
              <a:cs typeface="Arial"/>
              <a:sym typeface="Arial"/>
            </a:endParaRPr>
          </a:p>
          <a:p>
            <a:pPr marL="0" lvl="0" indent="0" algn="ctr" rtl="0">
              <a:lnSpc>
                <a:spcPct val="115000"/>
              </a:lnSpc>
              <a:spcBef>
                <a:spcPts val="0"/>
              </a:spcBef>
              <a:spcAft>
                <a:spcPts val="0"/>
              </a:spcAft>
              <a:buSzPts val="1100"/>
              <a:buNone/>
            </a:pPr>
            <a:endParaRPr>
              <a:latin typeface="Arial"/>
              <a:ea typeface="Arial"/>
              <a:cs typeface="Arial"/>
              <a:sym typeface="Arial"/>
            </a:endParaRPr>
          </a:p>
          <a:p>
            <a:pPr marL="0" lvl="0" indent="0" algn="ctr" rtl="0">
              <a:lnSpc>
                <a:spcPct val="115000"/>
              </a:lnSpc>
              <a:spcBef>
                <a:spcPts val="0"/>
              </a:spcBef>
              <a:spcAft>
                <a:spcPts val="0"/>
              </a:spcAft>
              <a:buSzPts val="1100"/>
              <a:buNone/>
            </a:pPr>
            <a:endParaRPr>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Patrick Mueller, GFMU Analyst</a:t>
            </a:r>
            <a:endParaRPr>
              <a:latin typeface="Arial"/>
              <a:ea typeface="Arial"/>
              <a:cs typeface="Arial"/>
              <a:sym typeface="Arial"/>
            </a:endParaRPr>
          </a:p>
          <a:p>
            <a:pPr marL="0" lvl="0" indent="0" algn="ctr" rtl="0">
              <a:lnSpc>
                <a:spcPct val="80000"/>
              </a:lnSpc>
              <a:spcBef>
                <a:spcPts val="0"/>
              </a:spcBef>
              <a:spcAft>
                <a:spcPts val="0"/>
              </a:spcAft>
              <a:buSzPts val="2400"/>
              <a:buNone/>
            </a:pPr>
            <a:r>
              <a:rPr lang="en-US">
                <a:latin typeface="Arial"/>
                <a:ea typeface="Arial"/>
                <a:cs typeface="Arial"/>
                <a:sym typeface="Arial"/>
              </a:rPr>
              <a:t>Mueller_p@cde.state.co.us</a:t>
            </a:r>
            <a:endParaRPr sz="1600"/>
          </a:p>
        </p:txBody>
      </p:sp>
      <p:sp>
        <p:nvSpPr>
          <p:cNvPr id="242" name="Google Shape;242;g11ddad6be91_1_8"/>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solidFill>
                <a:latin typeface="Calibri" panose="020F0502020204030204"/>
                <a:ea typeface="+mn-ea"/>
                <a:cs typeface="+mn-cs"/>
              </a:rPr>
              <a:pPr>
                <a:buClrTx/>
              </a:pPr>
              <a:t>11</a:t>
            </a:fld>
            <a:endParaRPr lang="en-US" kern="1200" dirty="0">
              <a:solidFill>
                <a:prstClr val="white"/>
              </a:solidFill>
              <a:latin typeface="Calibri" panose="020F0502020204030204"/>
              <a:ea typeface="+mn-ea"/>
              <a:cs typeface="+mn-cs"/>
            </a:endParaRPr>
          </a:p>
        </p:txBody>
      </p:sp>
      <p:sp>
        <p:nvSpPr>
          <p:cNvPr id="18" name="Title 17">
            <a:extLst>
              <a:ext uri="{FF2B5EF4-FFF2-40B4-BE49-F238E27FC236}">
                <a16:creationId xmlns:a16="http://schemas.microsoft.com/office/drawing/2014/main" id="{8A5BF49B-24C0-4973-8E5F-ECDE921B5345}"/>
              </a:ext>
            </a:extLst>
          </p:cNvPr>
          <p:cNvSpPr txBox="1">
            <a:spLocks noGrp="1"/>
          </p:cNvSpPr>
          <p:nvPr>
            <p:ph type="title" idx="4294967295"/>
          </p:nvPr>
        </p:nvSpPr>
        <p:spPr>
          <a:xfrm>
            <a:off x="2542573" y="3069717"/>
            <a:ext cx="7025833" cy="22775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FERPA and PPRA Requirements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and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Related Pandemic Guidance</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b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b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9" name="TextBox 18">
            <a:extLst>
              <a:ext uri="{FF2B5EF4-FFF2-40B4-BE49-F238E27FC236}">
                <a16:creationId xmlns:a16="http://schemas.microsoft.com/office/drawing/2014/main" id="{E43DBCD6-089D-4F8E-8841-8AEDBEB275BB}"/>
              </a:ext>
            </a:extLst>
          </p:cNvPr>
          <p:cNvSpPr txBox="1"/>
          <p:nvPr/>
        </p:nvSpPr>
        <p:spPr>
          <a:xfrm>
            <a:off x="2299505" y="4950540"/>
            <a:ext cx="7662440" cy="1200329"/>
          </a:xfrm>
          <a:prstGeom prst="rect">
            <a:avLst/>
          </a:prstGeom>
          <a:noFill/>
        </p:spPr>
        <p:txBody>
          <a:bodyPr wrap="square" rtlCol="0">
            <a:spAutoFit/>
          </a:bodyPr>
          <a:lstStyle/>
          <a:p>
            <a:pPr algn="ctr">
              <a:buClrTx/>
            </a:pPr>
            <a:r>
              <a:rPr lang="en-US" sz="2400" kern="1200" dirty="0">
                <a:solidFill>
                  <a:prstClr val="black"/>
                </a:solidFill>
                <a:latin typeface="Calibri" panose="020F0502020204030204"/>
                <a:ea typeface="+mn-ea"/>
                <a:cs typeface="+mn-cs"/>
              </a:rPr>
              <a:t>Federal Programs</a:t>
            </a:r>
          </a:p>
          <a:p>
            <a:pPr algn="ctr">
              <a:buClrTx/>
            </a:pPr>
            <a:r>
              <a:rPr lang="en-US" sz="2400" kern="1200" dirty="0">
                <a:solidFill>
                  <a:prstClr val="black"/>
                </a:solidFill>
                <a:latin typeface="Calibri" panose="020F0502020204030204"/>
                <a:ea typeface="+mn-ea"/>
                <a:cs typeface="+mn-cs"/>
              </a:rPr>
              <a:t>Office Hours Presentation</a:t>
            </a:r>
          </a:p>
          <a:p>
            <a:pPr algn="ctr">
              <a:buClrTx/>
            </a:pPr>
            <a:r>
              <a:rPr lang="en-US" sz="2400" kern="1200" dirty="0">
                <a:solidFill>
                  <a:prstClr val="black"/>
                </a:solidFill>
                <a:latin typeface="Calibri" panose="020F0502020204030204"/>
                <a:ea typeface="+mn-ea"/>
                <a:cs typeface="+mn-cs"/>
              </a:rPr>
              <a:t>Thursday, March 17, 2022</a:t>
            </a:r>
          </a:p>
        </p:txBody>
      </p:sp>
    </p:spTree>
    <p:extLst>
      <p:ext uri="{BB962C8B-B14F-4D97-AF65-F5344CB8AC3E}">
        <p14:creationId xmlns:p14="http://schemas.microsoft.com/office/powerpoint/2010/main" val="304491543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12</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34034"/>
            <a:ext cx="8173844" cy="3539430"/>
          </a:xfrm>
          <a:prstGeom prst="rect">
            <a:avLst/>
          </a:prstGeom>
          <a:noFill/>
        </p:spPr>
        <p:txBody>
          <a:bodyPr wrap="square" rtlCol="0">
            <a:spAutoFit/>
          </a:bodyPr>
          <a:lstStyle/>
          <a:p>
            <a:pPr>
              <a:buClrTx/>
            </a:pPr>
            <a:r>
              <a:rPr lang="en-US" sz="3200" kern="1200" dirty="0">
                <a:solidFill>
                  <a:srgbClr val="333333"/>
                </a:solidFill>
                <a:latin typeface="Calibri" panose="020F0502020204030204"/>
                <a:ea typeface="+mn-ea"/>
                <a:cs typeface="+mn-cs"/>
              </a:rPr>
              <a:t>The Family Educational Rights and Privacy Act (FERPA) is a federal law that affords parents the right to have access to their children’s education records, the right to seek to have the records amended, and the right to have some control over the disclosure of personally identifiable information from the education records. </a:t>
            </a:r>
            <a:endParaRPr lang="en-US" sz="3200" kern="1200" dirty="0">
              <a:solidFill>
                <a:srgbClr val="2B2B2B"/>
              </a:solidFill>
              <a:latin typeface="Calibri" panose="020F0502020204030204"/>
              <a:ea typeface="+mn-ea"/>
              <a:cs typeface="+mn-cs"/>
            </a:endParaRPr>
          </a:p>
        </p:txBody>
      </p:sp>
      <p:pic>
        <p:nvPicPr>
          <p:cNvPr id="1026" name="Picture 2" descr="transcript clipart - Clip Art Library">
            <a:extLst>
              <a:ext uri="{FF2B5EF4-FFF2-40B4-BE49-F238E27FC236}">
                <a16:creationId xmlns:a16="http://schemas.microsoft.com/office/drawing/2014/main" id="{632E238C-7198-41D0-BEEF-C74CBCFA3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5004082"/>
            <a:ext cx="2161699" cy="1522095"/>
          </a:xfrm>
          <a:prstGeom prst="rect">
            <a:avLst/>
          </a:prstGeom>
          <a:noFill/>
          <a:extLst>
            <a:ext uri="{909E8E84-426E-40DD-AFC4-6F175D3DCCD1}">
              <a14:hiddenFill xmlns:a14="http://schemas.microsoft.com/office/drawing/2010/main">
                <a:solidFill>
                  <a:srgbClr val="FFFFFF"/>
                </a:solidFill>
              </a14:hiddenFill>
            </a:ext>
          </a:extLst>
        </p:spPr>
      </p:pic>
      <p:sp>
        <p:nvSpPr>
          <p:cNvPr id="5" name="Star: 7 Points 4">
            <a:extLst>
              <a:ext uri="{FF2B5EF4-FFF2-40B4-BE49-F238E27FC236}">
                <a16:creationId xmlns:a16="http://schemas.microsoft.com/office/drawing/2014/main" id="{94CEC72E-20D4-40E5-8767-2363E1C81CFD}"/>
              </a:ext>
            </a:extLst>
          </p:cNvPr>
          <p:cNvSpPr/>
          <p:nvPr/>
        </p:nvSpPr>
        <p:spPr>
          <a:xfrm>
            <a:off x="8133144" y="285777"/>
            <a:ext cx="1504709" cy="1293906"/>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sz="2400" b="1" kern="1200" dirty="0">
                <a:solidFill>
                  <a:prstClr val="black"/>
                </a:solidFill>
                <a:latin typeface="Calibri" panose="020F0502020204030204"/>
              </a:rPr>
              <a:t>Est. 1974</a:t>
            </a:r>
          </a:p>
        </p:txBody>
      </p:sp>
    </p:spTree>
    <p:extLst>
      <p:ext uri="{BB962C8B-B14F-4D97-AF65-F5344CB8AC3E}">
        <p14:creationId xmlns:p14="http://schemas.microsoft.com/office/powerpoint/2010/main" val="6382767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13</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695434"/>
            <a:ext cx="8173844" cy="2062103"/>
          </a:xfrm>
          <a:prstGeom prst="rect">
            <a:avLst/>
          </a:prstGeom>
          <a:noFill/>
        </p:spPr>
        <p:txBody>
          <a:bodyPr wrap="square" rtlCol="0">
            <a:spAutoFit/>
          </a:bodyPr>
          <a:lstStyle/>
          <a:p>
            <a:pPr>
              <a:buClrTx/>
            </a:pPr>
            <a:r>
              <a:rPr lang="en-US" sz="3200" kern="1200" dirty="0">
                <a:solidFill>
                  <a:srgbClr val="333333"/>
                </a:solidFill>
                <a:latin typeface="Calibri" panose="020F0502020204030204"/>
                <a:ea typeface="+mn-ea"/>
                <a:cs typeface="+mn-cs"/>
              </a:rPr>
              <a:t>The purpose of the Family Educational Rights and Privacy Act (FERPA) </a:t>
            </a:r>
            <a:r>
              <a:rPr lang="en-US" sz="3200" kern="1200" dirty="0">
                <a:solidFill>
                  <a:srgbClr val="333333"/>
                </a:solidFill>
                <a:latin typeface="Source Sans Pro" panose="020B0503030403020204" pitchFamily="34" charset="0"/>
                <a:ea typeface="+mn-ea"/>
                <a:cs typeface="+mn-cs"/>
              </a:rPr>
              <a:t>is to set out requirements for the protection of privacy of parents and students.</a:t>
            </a:r>
            <a:endParaRPr lang="en-US" sz="3200" kern="1200" dirty="0">
              <a:solidFill>
                <a:srgbClr val="2B2B2B"/>
              </a:solidFill>
              <a:latin typeface="Calibri" panose="020F0502020204030204"/>
              <a:ea typeface="+mn-ea"/>
              <a:cs typeface="+mn-cs"/>
            </a:endParaRPr>
          </a:p>
        </p:txBody>
      </p:sp>
      <p:pic>
        <p:nvPicPr>
          <p:cNvPr id="3074" name="Picture 2" descr="Data Protection - Data Protection Clip Art, HD Png Download - kindpng">
            <a:extLst>
              <a:ext uri="{FF2B5EF4-FFF2-40B4-BE49-F238E27FC236}">
                <a16:creationId xmlns:a16="http://schemas.microsoft.com/office/drawing/2014/main" id="{8D2E877B-F514-492D-8B73-E50246AE1A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861" y="4318405"/>
            <a:ext cx="2867025" cy="204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65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14</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711828"/>
            <a:ext cx="8173844" cy="2062103"/>
          </a:xfrm>
          <a:prstGeom prst="rect">
            <a:avLst/>
          </a:prstGeom>
          <a:noFill/>
        </p:spPr>
        <p:txBody>
          <a:bodyPr wrap="square" rtlCol="0">
            <a:spAutoFit/>
          </a:bodyPr>
          <a:lstStyle/>
          <a:p>
            <a:pPr>
              <a:buClrTx/>
            </a:pPr>
            <a:r>
              <a:rPr lang="en-US" sz="3200" kern="1200" dirty="0">
                <a:solidFill>
                  <a:srgbClr val="333333"/>
                </a:solidFill>
                <a:latin typeface="Calibri" panose="020F0502020204030204"/>
                <a:ea typeface="+mn-ea"/>
                <a:cs typeface="+mn-cs"/>
              </a:rPr>
              <a:t>FERPA applies to educational agencies or institutions that receive funds from programs administered by the U.S. Department of Education.</a:t>
            </a:r>
          </a:p>
        </p:txBody>
      </p:sp>
      <p:pic>
        <p:nvPicPr>
          <p:cNvPr id="2050" name="Picture 2" descr="Clipart Panda - Free Clipart Images">
            <a:extLst>
              <a:ext uri="{FF2B5EF4-FFF2-40B4-BE49-F238E27FC236}">
                <a16:creationId xmlns:a16="http://schemas.microsoft.com/office/drawing/2014/main" id="{F9C8E8FF-0615-4ADE-AD44-00EBBA494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3773930"/>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96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15</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34035"/>
            <a:ext cx="8173844" cy="5632311"/>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State Education Agencies (SEAs) are Obligated by FERPA to:</a:t>
            </a:r>
          </a:p>
          <a:p>
            <a:pPr>
              <a:buClrTx/>
            </a:pPr>
            <a:endParaRPr lang="en-US" sz="3200" kern="1200" dirty="0">
              <a:solidFill>
                <a:srgbClr val="333333"/>
              </a:solidFill>
              <a:latin typeface="Calibri" panose="020F0502020204030204"/>
              <a:ea typeface="+mn-ea"/>
              <a:cs typeface="+mn-cs"/>
            </a:endParaRPr>
          </a:p>
          <a:p>
            <a:pPr algn="ctr">
              <a:buClrTx/>
            </a:pPr>
            <a:r>
              <a:rPr lang="en-US" sz="3200" b="1" kern="1200" dirty="0">
                <a:solidFill>
                  <a:srgbClr val="2B2B2B"/>
                </a:solidFill>
                <a:latin typeface="Calibri" panose="020F0502020204030204"/>
                <a:ea typeface="+mn-ea"/>
                <a:cs typeface="+mn-cs"/>
              </a:rPr>
              <a:t>Allow Parents and Eligible Students to Inspect and Review Their Student’s/Own Education Records</a:t>
            </a:r>
          </a:p>
          <a:p>
            <a:pPr algn="ctr">
              <a:buClrTx/>
            </a:pPr>
            <a:endParaRPr lang="en-US" sz="3200" b="1" kern="1200" dirty="0">
              <a:solidFill>
                <a:srgbClr val="2B2B2B"/>
              </a:solidFill>
              <a:latin typeface="Calibri" panose="020F0502020204030204"/>
              <a:ea typeface="+mn-ea"/>
              <a:cs typeface="+mn-cs"/>
            </a:endParaRPr>
          </a:p>
          <a:p>
            <a:pPr algn="ctr">
              <a:buClrTx/>
            </a:pPr>
            <a:r>
              <a:rPr lang="en-US" sz="2800" kern="1200" dirty="0">
                <a:solidFill>
                  <a:srgbClr val="2B2B2B"/>
                </a:solidFill>
                <a:latin typeface="Calibri" panose="020F0502020204030204"/>
                <a:ea typeface="+mn-ea"/>
                <a:cs typeface="+mn-cs"/>
              </a:rPr>
              <a:t>**Typically, these requests (to inspect and review one’s Education Records) will go through the Districts or LEAs (at least in Colorado).</a:t>
            </a:r>
          </a:p>
          <a:p>
            <a:pPr algn="ctr">
              <a:buClrTx/>
            </a:pPr>
            <a:endParaRPr lang="en-US" sz="3200" kern="1200" dirty="0">
              <a:solidFill>
                <a:srgbClr val="2B2B2B"/>
              </a:solidFill>
              <a:latin typeface="Calibri" panose="020F0502020204030204"/>
              <a:ea typeface="+mn-ea"/>
              <a:cs typeface="+mn-cs"/>
            </a:endParaRPr>
          </a:p>
        </p:txBody>
      </p:sp>
    </p:spTree>
    <p:extLst>
      <p:ext uri="{BB962C8B-B14F-4D97-AF65-F5344CB8AC3E}">
        <p14:creationId xmlns:p14="http://schemas.microsoft.com/office/powerpoint/2010/main" val="174127218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16</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34035"/>
            <a:ext cx="8173844" cy="4401205"/>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State Education Agencies (SEAs) are Obligated by FERPA to:</a:t>
            </a:r>
          </a:p>
          <a:p>
            <a:pPr>
              <a:buClrTx/>
            </a:pPr>
            <a:endParaRPr lang="en-US" sz="3200" kern="1200" dirty="0">
              <a:solidFill>
                <a:srgbClr val="333333"/>
              </a:solidFill>
              <a:latin typeface="Calibri" panose="020F0502020204030204"/>
              <a:ea typeface="+mn-ea"/>
              <a:cs typeface="+mn-cs"/>
            </a:endParaRPr>
          </a:p>
          <a:p>
            <a:pPr algn="ctr">
              <a:buClrTx/>
            </a:pPr>
            <a:r>
              <a:rPr lang="en-US" sz="3200" b="1" kern="1200" dirty="0">
                <a:solidFill>
                  <a:srgbClr val="2B2B2B"/>
                </a:solidFill>
                <a:latin typeface="Calibri" panose="020F0502020204030204"/>
                <a:ea typeface="+mn-ea"/>
                <a:cs typeface="+mn-cs"/>
              </a:rPr>
              <a:t>Disclose Data Appropriately</a:t>
            </a:r>
          </a:p>
          <a:p>
            <a:pPr algn="ctr">
              <a:buClrTx/>
            </a:pPr>
            <a:endParaRPr lang="en-US" sz="3200" kern="1200" dirty="0">
              <a:solidFill>
                <a:srgbClr val="2B2B2B"/>
              </a:solidFill>
              <a:latin typeface="Calibri" panose="020F0502020204030204"/>
              <a:ea typeface="+mn-ea"/>
              <a:cs typeface="+mn-cs"/>
            </a:endParaRPr>
          </a:p>
          <a:p>
            <a:pPr algn="ctr">
              <a:buClrTx/>
            </a:pPr>
            <a:r>
              <a:rPr lang="en-US" sz="2800" kern="1200" dirty="0">
                <a:solidFill>
                  <a:srgbClr val="2B2B2B"/>
                </a:solidFill>
                <a:latin typeface="Calibri" panose="020F0502020204030204"/>
                <a:ea typeface="+mn-ea"/>
                <a:cs typeface="+mn-cs"/>
              </a:rPr>
              <a:t>Obtain Written Consent </a:t>
            </a:r>
          </a:p>
          <a:p>
            <a:pPr algn="ctr">
              <a:buClrTx/>
            </a:pPr>
            <a:r>
              <a:rPr lang="en-US" sz="2800" kern="1200" dirty="0">
                <a:solidFill>
                  <a:srgbClr val="2B2B2B"/>
                </a:solidFill>
                <a:latin typeface="Calibri" panose="020F0502020204030204"/>
                <a:ea typeface="+mn-ea"/>
                <a:cs typeface="+mn-cs"/>
              </a:rPr>
              <a:t>(from Parents or Eligible Students)</a:t>
            </a:r>
          </a:p>
          <a:p>
            <a:pPr algn="ctr">
              <a:buClrTx/>
            </a:pPr>
            <a:r>
              <a:rPr lang="en-US" sz="2800" kern="1200" dirty="0">
                <a:solidFill>
                  <a:srgbClr val="2B2B2B"/>
                </a:solidFill>
                <a:latin typeface="Calibri" panose="020F0502020204030204"/>
                <a:ea typeface="+mn-ea"/>
                <a:cs typeface="+mn-cs"/>
              </a:rPr>
              <a:t>OR</a:t>
            </a:r>
          </a:p>
          <a:p>
            <a:pPr algn="ctr">
              <a:buClrTx/>
            </a:pPr>
            <a:r>
              <a:rPr lang="en-US" sz="2800" kern="1200" dirty="0">
                <a:solidFill>
                  <a:srgbClr val="2B2B2B"/>
                </a:solidFill>
                <a:latin typeface="Calibri" panose="020F0502020204030204"/>
                <a:ea typeface="+mn-ea"/>
                <a:cs typeface="+mn-cs"/>
              </a:rPr>
              <a:t>	Employ an appropriate FERPA Exception</a:t>
            </a:r>
          </a:p>
        </p:txBody>
      </p:sp>
    </p:spTree>
    <p:extLst>
      <p:ext uri="{BB962C8B-B14F-4D97-AF65-F5344CB8AC3E}">
        <p14:creationId xmlns:p14="http://schemas.microsoft.com/office/powerpoint/2010/main" val="83790301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17</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34034"/>
            <a:ext cx="8173844" cy="4462760"/>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FERPA Exceptions</a:t>
            </a:r>
          </a:p>
          <a:p>
            <a:pPr algn="ctr">
              <a:buClrTx/>
            </a:pPr>
            <a:endParaRPr lang="en-US" sz="2400" b="1" kern="1200" dirty="0">
              <a:solidFill>
                <a:srgbClr val="333333"/>
              </a:solidFill>
              <a:latin typeface="Calibri" panose="020F0502020204030204"/>
              <a:ea typeface="+mn-ea"/>
              <a:cs typeface="+mn-cs"/>
            </a:endParaRPr>
          </a:p>
          <a:p>
            <a:pPr algn="ctr">
              <a:buClrTx/>
            </a:pPr>
            <a:r>
              <a:rPr lang="en-US" sz="2400" kern="1200" dirty="0">
                <a:solidFill>
                  <a:prstClr val="black"/>
                </a:solidFill>
                <a:latin typeface="Calibri" panose="020F0502020204030204"/>
                <a:ea typeface="+mn-ea"/>
                <a:cs typeface="+mn-cs"/>
              </a:rPr>
              <a:t>Generally, FERPA requires written consent from parents or “eligible students” (students who are at least 18 years of age or attending a postsecondary institution) in order to release PII from education records. In the absence of the written consent, FERPA permits an educational agency or institution to disclose PII from an education record of a student if the disclosure meets one or more of the conditions outlined in 20 U.S.C. § 1232g(b) and (h) – (j) and 34 CFR § 99.31.</a:t>
            </a:r>
            <a:endParaRPr lang="en-US" sz="2400" b="1" kern="1200" dirty="0">
              <a:solidFill>
                <a:srgbClr val="333333"/>
              </a:solidFill>
              <a:latin typeface="Calibri" panose="020F0502020204030204"/>
              <a:ea typeface="+mn-ea"/>
              <a:cs typeface="+mn-cs"/>
            </a:endParaRPr>
          </a:p>
          <a:p>
            <a:pPr>
              <a:buClrTx/>
            </a:pPr>
            <a:endParaRPr lang="en-US" sz="3200" kern="1200" dirty="0">
              <a:solidFill>
                <a:srgbClr val="333333"/>
              </a:solidFill>
              <a:latin typeface="Calibri" panose="020F0502020204030204"/>
              <a:ea typeface="+mn-ea"/>
              <a:cs typeface="+mn-cs"/>
            </a:endParaRPr>
          </a:p>
        </p:txBody>
      </p:sp>
    </p:spTree>
    <p:extLst>
      <p:ext uri="{BB962C8B-B14F-4D97-AF65-F5344CB8AC3E}">
        <p14:creationId xmlns:p14="http://schemas.microsoft.com/office/powerpoint/2010/main" val="179453168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18</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2464176"/>
            <a:ext cx="8173844" cy="2308324"/>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SEAs Typically Use the Studies and Audit or Evaluation Exceptions to legally release PII from education records without written consent.</a:t>
            </a:r>
            <a:endParaRPr lang="en-US" sz="3200" kern="1200" dirty="0">
              <a:solidFill>
                <a:srgbClr val="333333"/>
              </a:solidFill>
              <a:latin typeface="Calibri" panose="020F0502020204030204"/>
              <a:ea typeface="+mn-ea"/>
              <a:cs typeface="+mn-cs"/>
            </a:endParaRPr>
          </a:p>
        </p:txBody>
      </p:sp>
      <p:sp>
        <p:nvSpPr>
          <p:cNvPr id="5" name="TextBox 4">
            <a:extLst>
              <a:ext uri="{FF2B5EF4-FFF2-40B4-BE49-F238E27FC236}">
                <a16:creationId xmlns:a16="http://schemas.microsoft.com/office/drawing/2014/main" id="{A422EC19-C01D-492B-B4FB-A9E2C16E9CC6}"/>
              </a:ext>
            </a:extLst>
          </p:cNvPr>
          <p:cNvSpPr txBox="1"/>
          <p:nvPr/>
        </p:nvSpPr>
        <p:spPr>
          <a:xfrm>
            <a:off x="1524000" y="1262071"/>
            <a:ext cx="3772476" cy="523220"/>
          </a:xfrm>
          <a:prstGeom prst="rect">
            <a:avLst/>
          </a:prstGeom>
          <a:noFill/>
        </p:spPr>
        <p:txBody>
          <a:bodyPr wrap="square" rtlCol="0">
            <a:spAutoFit/>
          </a:bodyPr>
          <a:lstStyle/>
          <a:p>
            <a:pPr algn="ctr">
              <a:buClrTx/>
            </a:pPr>
            <a:r>
              <a:rPr lang="en-US" sz="2800" b="1" kern="1200" dirty="0">
                <a:solidFill>
                  <a:srgbClr val="333333"/>
                </a:solidFill>
                <a:latin typeface="Calibri" panose="020F0502020204030204"/>
                <a:ea typeface="+mn-ea"/>
                <a:cs typeface="+mn-cs"/>
              </a:rPr>
              <a:t>Studies</a:t>
            </a:r>
            <a:r>
              <a:rPr lang="en-US" sz="2800" kern="1200" dirty="0">
                <a:solidFill>
                  <a:srgbClr val="333333"/>
                </a:solidFill>
                <a:latin typeface="Calibri" panose="020F0502020204030204"/>
                <a:ea typeface="+mn-ea"/>
                <a:cs typeface="+mn-cs"/>
              </a:rPr>
              <a:t> FERPA Exception</a:t>
            </a:r>
          </a:p>
        </p:txBody>
      </p:sp>
      <p:sp>
        <p:nvSpPr>
          <p:cNvPr id="6" name="TextBox 5">
            <a:extLst>
              <a:ext uri="{FF2B5EF4-FFF2-40B4-BE49-F238E27FC236}">
                <a16:creationId xmlns:a16="http://schemas.microsoft.com/office/drawing/2014/main" id="{BF7BEF53-1B63-445A-84F9-C3F4EEABF2F2}"/>
              </a:ext>
            </a:extLst>
          </p:cNvPr>
          <p:cNvSpPr txBox="1"/>
          <p:nvPr/>
        </p:nvSpPr>
        <p:spPr>
          <a:xfrm>
            <a:off x="4848734" y="5424961"/>
            <a:ext cx="5819266" cy="523220"/>
          </a:xfrm>
          <a:prstGeom prst="rect">
            <a:avLst/>
          </a:prstGeom>
          <a:noFill/>
        </p:spPr>
        <p:txBody>
          <a:bodyPr wrap="square" rtlCol="0">
            <a:spAutoFit/>
          </a:bodyPr>
          <a:lstStyle/>
          <a:p>
            <a:pPr algn="ctr">
              <a:buClrTx/>
            </a:pPr>
            <a:r>
              <a:rPr lang="en-US" sz="2800" b="1" kern="1200" dirty="0">
                <a:solidFill>
                  <a:srgbClr val="333333"/>
                </a:solidFill>
                <a:latin typeface="Calibri" panose="020F0502020204030204"/>
                <a:ea typeface="+mn-ea"/>
                <a:cs typeface="+mn-cs"/>
              </a:rPr>
              <a:t>Audit or Evaluation </a:t>
            </a:r>
            <a:r>
              <a:rPr lang="en-US" sz="2800" kern="1200" dirty="0">
                <a:solidFill>
                  <a:srgbClr val="333333"/>
                </a:solidFill>
                <a:latin typeface="Calibri" panose="020F0502020204030204"/>
                <a:ea typeface="+mn-ea"/>
                <a:cs typeface="+mn-cs"/>
              </a:rPr>
              <a:t>FERPA Exception</a:t>
            </a:r>
          </a:p>
        </p:txBody>
      </p:sp>
      <p:sp>
        <p:nvSpPr>
          <p:cNvPr id="3" name="Arrow: Up 2">
            <a:extLst>
              <a:ext uri="{FF2B5EF4-FFF2-40B4-BE49-F238E27FC236}">
                <a16:creationId xmlns:a16="http://schemas.microsoft.com/office/drawing/2014/main" id="{7A443621-D361-4E42-B2F0-C2B284B4D4C4}"/>
              </a:ext>
              <a:ext uri="{C183D7F6-B498-43B3-948B-1728B52AA6E4}">
                <adec:decorative xmlns:adec="http://schemas.microsoft.com/office/drawing/2017/decorative" val="1"/>
              </a:ext>
            </a:extLst>
          </p:cNvPr>
          <p:cNvSpPr/>
          <p:nvPr/>
        </p:nvSpPr>
        <p:spPr>
          <a:xfrm>
            <a:off x="3028709" y="1781356"/>
            <a:ext cx="439838" cy="6461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panose="020F0502020204030204"/>
            </a:endParaRPr>
          </a:p>
        </p:txBody>
      </p:sp>
      <p:sp>
        <p:nvSpPr>
          <p:cNvPr id="8" name="Arrow: Up 7">
            <a:extLst>
              <a:ext uri="{FF2B5EF4-FFF2-40B4-BE49-F238E27FC236}">
                <a16:creationId xmlns:a16="http://schemas.microsoft.com/office/drawing/2014/main" id="{841BD89A-0803-4031-A8E9-8200FF039393}"/>
              </a:ext>
              <a:ext uri="{C183D7F6-B498-43B3-948B-1728B52AA6E4}">
                <adec:decorative xmlns:adec="http://schemas.microsoft.com/office/drawing/2017/decorative" val="1"/>
              </a:ext>
            </a:extLst>
          </p:cNvPr>
          <p:cNvSpPr/>
          <p:nvPr/>
        </p:nvSpPr>
        <p:spPr>
          <a:xfrm rot="10800000">
            <a:off x="7538448" y="4809164"/>
            <a:ext cx="439838" cy="6461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panose="020F0502020204030204"/>
            </a:endParaRPr>
          </a:p>
        </p:txBody>
      </p:sp>
    </p:spTree>
    <p:extLst>
      <p:ext uri="{BB962C8B-B14F-4D97-AF65-F5344CB8AC3E}">
        <p14:creationId xmlns:p14="http://schemas.microsoft.com/office/powerpoint/2010/main" val="8556410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19</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59764"/>
            <a:ext cx="8173844"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Studies Exception Conditions </a:t>
            </a:r>
          </a:p>
          <a:p>
            <a:pPr algn="ctr">
              <a:buClrTx/>
            </a:pPr>
            <a:r>
              <a:rPr lang="en-US" sz="3600" b="1" kern="1200" dirty="0">
                <a:solidFill>
                  <a:srgbClr val="333333"/>
                </a:solidFill>
                <a:latin typeface="Calibri" panose="020F0502020204030204"/>
                <a:ea typeface="+mn-ea"/>
                <a:cs typeface="+mn-cs"/>
              </a:rPr>
              <a:t>(that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959081"/>
            <a:ext cx="8173844" cy="2677656"/>
          </a:xfrm>
          <a:prstGeom prst="rect">
            <a:avLst/>
          </a:prstGeom>
          <a:noFill/>
        </p:spPr>
        <p:txBody>
          <a:bodyPr wrap="square" rtlCol="0">
            <a:spAutoFit/>
          </a:bodyPr>
          <a:lstStyle/>
          <a:p>
            <a:pPr>
              <a:buClrTx/>
            </a:pPr>
            <a:r>
              <a:rPr lang="en-US" sz="2400" kern="1200" dirty="0">
                <a:solidFill>
                  <a:prstClr val="black"/>
                </a:solidFill>
                <a:latin typeface="Calibri" panose="020F0502020204030204"/>
                <a:ea typeface="+mn-ea"/>
                <a:cs typeface="+mn-cs"/>
              </a:rPr>
              <a:t>1.	The disclosure of PII from student education records 	must be for, or on behalf of, an educational agency or 	institution, in order to </a:t>
            </a:r>
          </a:p>
          <a:p>
            <a:pPr marL="1828800" lvl="3" indent="-457200">
              <a:buClrTx/>
              <a:buFontTx/>
              <a:buAutoNum type="alphaLcPeriod"/>
            </a:pPr>
            <a:r>
              <a:rPr lang="en-US" sz="2400" kern="1200" dirty="0">
                <a:solidFill>
                  <a:prstClr val="black"/>
                </a:solidFill>
                <a:latin typeface="Calibri" panose="020F0502020204030204"/>
                <a:ea typeface="+mn-ea"/>
                <a:cs typeface="+mn-cs"/>
              </a:rPr>
              <a:t>Develop, validate, or administer predictive tests; </a:t>
            </a:r>
          </a:p>
          <a:p>
            <a:pPr marL="1828800" lvl="3" indent="-457200">
              <a:buClrTx/>
              <a:buFontTx/>
              <a:buAutoNum type="alphaLcPeriod"/>
            </a:pPr>
            <a:r>
              <a:rPr lang="en-US" sz="2400" kern="1200" dirty="0">
                <a:solidFill>
                  <a:prstClr val="black"/>
                </a:solidFill>
                <a:latin typeface="Calibri" panose="020F0502020204030204"/>
                <a:ea typeface="+mn-ea"/>
                <a:cs typeface="+mn-cs"/>
              </a:rPr>
              <a:t>Administer student aid programs; or </a:t>
            </a:r>
          </a:p>
          <a:p>
            <a:pPr marL="1828800" lvl="3" indent="-457200">
              <a:buClrTx/>
              <a:buFontTx/>
              <a:buAutoNum type="alphaLcPeriod"/>
            </a:pPr>
            <a:r>
              <a:rPr lang="en-US" sz="2400" kern="1200" dirty="0">
                <a:solidFill>
                  <a:prstClr val="black"/>
                </a:solidFill>
                <a:latin typeface="Calibri" panose="020F0502020204030204"/>
                <a:ea typeface="+mn-ea"/>
                <a:cs typeface="+mn-cs"/>
              </a:rPr>
              <a:t>Improve instruction. </a:t>
            </a:r>
          </a:p>
          <a:p>
            <a:pPr marL="457200" lvl="1">
              <a:buClrTx/>
            </a:pPr>
            <a:endParaRPr lang="en-US" sz="24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55696826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178" name="Google Shape;178;p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179" name="Google Shape;179;p2" descr=" CDE team introductions and contact information."/>
          <p:cNvSpPr/>
          <p:nvPr/>
        </p:nvSpPr>
        <p:spPr>
          <a:xfrm>
            <a:off x="286993" y="1206182"/>
            <a:ext cx="11612879" cy="5566753"/>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8235"/>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80" name="Google Shape;180;p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181" name="Google Shape;181;p2"/>
          <p:cNvSpPr txBox="1">
            <a:spLocks noGrp="1"/>
          </p:cNvSpPr>
          <p:nvPr>
            <p:ph type="body" idx="1"/>
          </p:nvPr>
        </p:nvSpPr>
        <p:spPr>
          <a:xfrm>
            <a:off x="1908525" y="1601888"/>
            <a:ext cx="5803200" cy="4881000"/>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a:t>DeLilah Collins, Director of Grants Program Administration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ESEA Regional Contacts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assigned by district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Title I: Laura Meushaw, Kathryn Wisner, Niko Kaloudis, Evita Byrd</a:t>
            </a:r>
            <a:endParaRPr sz="1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Title II: Niko Kaloudis, Karen Bixler</a:t>
            </a:r>
            <a:endParaRPr sz="1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Title III: Kathryn Wisner, Rachel Temple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Title IV: Tammy Giessinger, Michelle Prael</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182" name="Google Shape;182;p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183" name="Google Shape;183;p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parsley_b@cde.state.co.us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20</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244014"/>
            <a:ext cx="8173844"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Studies Exception Conditions </a:t>
            </a:r>
          </a:p>
          <a:p>
            <a:pPr algn="ctr">
              <a:buClrTx/>
            </a:pPr>
            <a:r>
              <a:rPr lang="en-US" sz="3600" b="1" kern="1200" dirty="0">
                <a:solidFill>
                  <a:srgbClr val="333333"/>
                </a:solidFill>
                <a:latin typeface="Calibri" panose="020F0502020204030204"/>
                <a:ea typeface="+mn-ea"/>
                <a:cs typeface="+mn-cs"/>
              </a:rPr>
              <a:t>(that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537919"/>
            <a:ext cx="8173844" cy="4154984"/>
          </a:xfrm>
          <a:prstGeom prst="rect">
            <a:avLst/>
          </a:prstGeom>
          <a:noFill/>
        </p:spPr>
        <p:txBody>
          <a:bodyPr wrap="square" rtlCol="0">
            <a:spAutoFit/>
          </a:bodyPr>
          <a:lstStyle/>
          <a:p>
            <a:pPr indent="-457200">
              <a:buClrTx/>
            </a:pPr>
            <a:r>
              <a:rPr lang="en-US" sz="2400" kern="1200" dirty="0">
                <a:solidFill>
                  <a:prstClr val="black"/>
                </a:solidFill>
                <a:latin typeface="Calibri" panose="020F0502020204030204"/>
                <a:ea typeface="+mn-ea"/>
                <a:cs typeface="+mn-cs"/>
              </a:rPr>
              <a:t>2.	An educational agency or institution may disclose PII 	from education records, and a “FERPA-permitted entity” 	may redisclose PII only if </a:t>
            </a:r>
          </a:p>
          <a:p>
            <a:pPr marL="1828800" lvl="3" indent="-457200">
              <a:buClrTx/>
              <a:buFontTx/>
              <a:buAutoNum type="alphaLcPeriod"/>
            </a:pPr>
            <a:r>
              <a:rPr lang="en-US" sz="2400" kern="1200" dirty="0">
                <a:solidFill>
                  <a:prstClr val="black"/>
                </a:solidFill>
                <a:latin typeface="Calibri" panose="020F0502020204030204"/>
                <a:ea typeface="+mn-ea"/>
                <a:cs typeface="+mn-cs"/>
              </a:rPr>
              <a:t>The disclosing educational entity enters into a </a:t>
            </a:r>
            <a:r>
              <a:rPr lang="en-US" sz="2400" kern="1200" dirty="0">
                <a:solidFill>
                  <a:prstClr val="black"/>
                </a:solidFill>
                <a:highlight>
                  <a:srgbClr val="FFFF00"/>
                </a:highlight>
                <a:latin typeface="Calibri" panose="020F0502020204030204"/>
                <a:ea typeface="+mn-ea"/>
                <a:cs typeface="+mn-cs"/>
              </a:rPr>
              <a:t>written agreement</a:t>
            </a:r>
            <a:r>
              <a:rPr lang="en-US" sz="2400" kern="1200" dirty="0">
                <a:solidFill>
                  <a:prstClr val="black"/>
                </a:solidFill>
                <a:latin typeface="Calibri" panose="020F0502020204030204"/>
                <a:ea typeface="+mn-ea"/>
                <a:cs typeface="+mn-cs"/>
              </a:rPr>
              <a:t> with the organization;</a:t>
            </a:r>
          </a:p>
          <a:p>
            <a:pPr marL="1828800" lvl="3" indent="-457200">
              <a:buClrTx/>
              <a:buFontTx/>
              <a:buAutoNum type="alphaLcPeriod"/>
            </a:pPr>
            <a:r>
              <a:rPr lang="en-US" sz="2400" kern="1200" dirty="0">
                <a:solidFill>
                  <a:prstClr val="black"/>
                </a:solidFill>
                <a:latin typeface="Calibri" panose="020F0502020204030204"/>
                <a:ea typeface="+mn-ea"/>
                <a:cs typeface="+mn-cs"/>
              </a:rPr>
              <a:t>The study does not permit identification of individual parents and students by anyone other than representatives of the organization with legitimate interests in the information; and </a:t>
            </a:r>
          </a:p>
          <a:p>
            <a:pPr marL="1828800" lvl="3" indent="-457200">
              <a:buClrTx/>
              <a:buFontTx/>
              <a:buAutoNum type="alphaLcPeriod"/>
            </a:pPr>
            <a:r>
              <a:rPr lang="en-US" sz="2400" kern="1200" dirty="0">
                <a:solidFill>
                  <a:prstClr val="black"/>
                </a:solidFill>
                <a:latin typeface="Calibri" panose="020F0502020204030204"/>
                <a:ea typeface="+mn-ea"/>
                <a:cs typeface="+mn-cs"/>
              </a:rPr>
              <a:t>The information is destroyed when no longer needed for the study purposes</a:t>
            </a:r>
          </a:p>
        </p:txBody>
      </p:sp>
    </p:spTree>
    <p:extLst>
      <p:ext uri="{BB962C8B-B14F-4D97-AF65-F5344CB8AC3E}">
        <p14:creationId xmlns:p14="http://schemas.microsoft.com/office/powerpoint/2010/main" val="403807053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21</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1747071" y="1359764"/>
            <a:ext cx="8828332"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Audit or Evaluation Exception Conditions </a:t>
            </a:r>
          </a:p>
          <a:p>
            <a:pPr algn="ctr">
              <a:buClrTx/>
            </a:pPr>
            <a:r>
              <a:rPr lang="en-US" sz="3600" b="1" kern="1200" dirty="0">
                <a:solidFill>
                  <a:srgbClr val="333333"/>
                </a:solidFill>
                <a:latin typeface="Calibri" panose="020F0502020204030204"/>
                <a:ea typeface="+mn-ea"/>
                <a:cs typeface="+mn-cs"/>
              </a:rPr>
              <a:t>(that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959081"/>
            <a:ext cx="8173844" cy="2308324"/>
          </a:xfrm>
          <a:prstGeom prst="rect">
            <a:avLst/>
          </a:prstGeom>
          <a:noFill/>
        </p:spPr>
        <p:txBody>
          <a:bodyPr wrap="square" rtlCol="0">
            <a:spAutoFit/>
          </a:bodyPr>
          <a:lstStyle/>
          <a:p>
            <a:pPr>
              <a:buClrTx/>
            </a:pPr>
            <a:r>
              <a:rPr lang="en-US" sz="2400" kern="1200" dirty="0">
                <a:solidFill>
                  <a:prstClr val="black"/>
                </a:solidFill>
                <a:latin typeface="Calibri" panose="020F0502020204030204"/>
                <a:ea typeface="+mn-ea"/>
                <a:cs typeface="+mn-cs"/>
              </a:rPr>
              <a:t>1.	The disclosure of PII from education records must be to 	Audit or evaluate </a:t>
            </a:r>
          </a:p>
          <a:p>
            <a:pPr marL="457200" lvl="1">
              <a:buClrTx/>
            </a:pPr>
            <a:r>
              <a:rPr lang="en-US" sz="2400" kern="1200" dirty="0">
                <a:solidFill>
                  <a:prstClr val="black"/>
                </a:solidFill>
                <a:latin typeface="Calibri" panose="020F0502020204030204"/>
                <a:ea typeface="+mn-ea"/>
                <a:cs typeface="+mn-cs"/>
              </a:rPr>
              <a:t>		a.	Federal- or State-supported education 			program; or </a:t>
            </a:r>
          </a:p>
          <a:p>
            <a:pPr marL="457200" lvl="1">
              <a:buClrTx/>
            </a:pPr>
            <a:r>
              <a:rPr lang="en-US" sz="2400" kern="1200" dirty="0">
                <a:solidFill>
                  <a:prstClr val="black"/>
                </a:solidFill>
                <a:latin typeface="Calibri" panose="020F0502020204030204"/>
                <a:ea typeface="+mn-ea"/>
                <a:cs typeface="+mn-cs"/>
              </a:rPr>
              <a:t>		b. 	Enforce or comply with Federal legal 				requirements related to the program.</a:t>
            </a:r>
          </a:p>
        </p:txBody>
      </p:sp>
    </p:spTree>
    <p:extLst>
      <p:ext uri="{BB962C8B-B14F-4D97-AF65-F5344CB8AC3E}">
        <p14:creationId xmlns:p14="http://schemas.microsoft.com/office/powerpoint/2010/main" val="194262881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22</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1747071" y="1359764"/>
            <a:ext cx="8828332"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Audit or Evaluation Exception Conditions </a:t>
            </a:r>
          </a:p>
          <a:p>
            <a:pPr algn="ctr">
              <a:buClrTx/>
            </a:pPr>
            <a:r>
              <a:rPr lang="en-US" sz="3600" b="1" kern="1200" dirty="0">
                <a:solidFill>
                  <a:srgbClr val="333333"/>
                </a:solidFill>
                <a:latin typeface="Calibri" panose="020F0502020204030204"/>
                <a:ea typeface="+mn-ea"/>
                <a:cs typeface="+mn-cs"/>
              </a:rPr>
              <a:t>(that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959081"/>
            <a:ext cx="8173844" cy="1569660"/>
          </a:xfrm>
          <a:prstGeom prst="rect">
            <a:avLst/>
          </a:prstGeom>
          <a:noFill/>
        </p:spPr>
        <p:txBody>
          <a:bodyPr wrap="square" rtlCol="0">
            <a:spAutoFit/>
          </a:bodyPr>
          <a:lstStyle/>
          <a:p>
            <a:pPr>
              <a:buClrTx/>
            </a:pPr>
            <a:r>
              <a:rPr lang="en-US" sz="2400" kern="1200" dirty="0">
                <a:solidFill>
                  <a:prstClr val="black"/>
                </a:solidFill>
                <a:latin typeface="Calibri" panose="020F0502020204030204"/>
                <a:ea typeface="+mn-ea"/>
                <a:cs typeface="+mn-cs"/>
              </a:rPr>
              <a:t>2.	The receiving entity must be a State or local educational 	authority or other FERPA-permitted entity or must be an 	authorized representative of a State or local educational 	authority or other FERPA-permitted entity.</a:t>
            </a:r>
          </a:p>
        </p:txBody>
      </p:sp>
    </p:spTree>
    <p:extLst>
      <p:ext uri="{BB962C8B-B14F-4D97-AF65-F5344CB8AC3E}">
        <p14:creationId xmlns:p14="http://schemas.microsoft.com/office/powerpoint/2010/main" val="1867997323"/>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23</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1747071" y="1406061"/>
            <a:ext cx="8828332"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Audit or Evaluation Exception Conditions </a:t>
            </a:r>
          </a:p>
          <a:p>
            <a:pPr algn="ctr">
              <a:buClrTx/>
            </a:pPr>
            <a:r>
              <a:rPr lang="en-US" sz="3600" b="1" kern="1200" dirty="0">
                <a:solidFill>
                  <a:srgbClr val="333333"/>
                </a:solidFill>
                <a:latin typeface="Calibri" panose="020F0502020204030204"/>
                <a:ea typeface="+mn-ea"/>
                <a:cs typeface="+mn-cs"/>
              </a:rPr>
              <a:t>(that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3028525"/>
            <a:ext cx="8173844" cy="1938992"/>
          </a:xfrm>
          <a:prstGeom prst="rect">
            <a:avLst/>
          </a:prstGeom>
          <a:noFill/>
        </p:spPr>
        <p:txBody>
          <a:bodyPr wrap="square" rtlCol="0">
            <a:spAutoFit/>
          </a:bodyPr>
          <a:lstStyle/>
          <a:p>
            <a:pPr marL="457200" indent="-457200">
              <a:buClrTx/>
              <a:buFontTx/>
              <a:buAutoNum type="arabicPeriod" startAt="3"/>
            </a:pPr>
            <a:r>
              <a:rPr lang="en-US" sz="2400" kern="1200" dirty="0">
                <a:solidFill>
                  <a:prstClr val="black"/>
                </a:solidFill>
                <a:latin typeface="Calibri" panose="020F0502020204030204"/>
                <a:ea typeface="+mn-ea"/>
                <a:cs typeface="+mn-cs"/>
              </a:rPr>
              <a:t>The party disclosing the PII from education records </a:t>
            </a:r>
          </a:p>
          <a:p>
            <a:pPr marL="457200" lvl="1">
              <a:buClrTx/>
            </a:pPr>
            <a:r>
              <a:rPr lang="en-US" sz="2400" kern="1200" dirty="0">
                <a:solidFill>
                  <a:prstClr val="black"/>
                </a:solidFill>
                <a:latin typeface="Calibri" panose="020F0502020204030204"/>
                <a:ea typeface="+mn-ea"/>
                <a:cs typeface="+mn-cs"/>
              </a:rPr>
              <a:t>	a. 	Must enter into a </a:t>
            </a:r>
            <a:r>
              <a:rPr lang="en-US" sz="2400" kern="1200" dirty="0">
                <a:solidFill>
                  <a:prstClr val="black"/>
                </a:solidFill>
                <a:highlight>
                  <a:srgbClr val="FFFF00"/>
                </a:highlight>
                <a:latin typeface="Calibri" panose="020F0502020204030204"/>
                <a:ea typeface="+mn-ea"/>
                <a:cs typeface="+mn-cs"/>
              </a:rPr>
              <a:t>written agreement </a:t>
            </a:r>
            <a:r>
              <a:rPr lang="en-US" sz="2400" kern="1200" dirty="0">
                <a:solidFill>
                  <a:prstClr val="black"/>
                </a:solidFill>
                <a:latin typeface="Calibri" panose="020F0502020204030204"/>
                <a:ea typeface="+mn-ea"/>
                <a:cs typeface="+mn-cs"/>
              </a:rPr>
              <a:t>to designate 		anyone other than its employee as its authorized 		representative (each new audit, evaluation, or 		enforcement effort requires an agreement); and</a:t>
            </a:r>
          </a:p>
        </p:txBody>
      </p:sp>
    </p:spTree>
    <p:extLst>
      <p:ext uri="{BB962C8B-B14F-4D97-AF65-F5344CB8AC3E}">
        <p14:creationId xmlns:p14="http://schemas.microsoft.com/office/powerpoint/2010/main" val="985179327"/>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24</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1747071" y="1128265"/>
            <a:ext cx="8828332"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Audit or Evaluation Exception Conditions </a:t>
            </a:r>
          </a:p>
          <a:p>
            <a:pPr algn="ctr">
              <a:buClrTx/>
            </a:pPr>
            <a:r>
              <a:rPr lang="en-US" sz="3600" b="1" kern="1200" dirty="0">
                <a:solidFill>
                  <a:srgbClr val="333333"/>
                </a:solidFill>
                <a:latin typeface="Calibri" panose="020F0502020204030204"/>
                <a:ea typeface="+mn-ea"/>
                <a:cs typeface="+mn-cs"/>
              </a:rPr>
              <a:t>(that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148848"/>
            <a:ext cx="8173844" cy="5262979"/>
          </a:xfrm>
          <a:prstGeom prst="rect">
            <a:avLst/>
          </a:prstGeom>
          <a:noFill/>
        </p:spPr>
        <p:txBody>
          <a:bodyPr wrap="square" rtlCol="0">
            <a:spAutoFit/>
          </a:bodyPr>
          <a:lstStyle/>
          <a:p>
            <a:pPr marL="457200" lvl="1">
              <a:buClrTx/>
            </a:pPr>
            <a:r>
              <a:rPr lang="en-US" sz="2300" kern="1200" dirty="0">
                <a:solidFill>
                  <a:prstClr val="black"/>
                </a:solidFill>
                <a:latin typeface="Calibri" panose="020F0502020204030204"/>
                <a:ea typeface="+mn-ea"/>
                <a:cs typeface="+mn-cs"/>
              </a:rPr>
              <a:t>b. 	Is responsible for using reasonable methods to 		ensure to the greatest extent practicable that the 		authorized representative </a:t>
            </a:r>
          </a:p>
          <a:p>
            <a:pPr marL="457200" lvl="1">
              <a:buClrTx/>
            </a:pPr>
            <a:r>
              <a:rPr lang="en-US" sz="2300" kern="1200" dirty="0">
                <a:solidFill>
                  <a:prstClr val="black"/>
                </a:solidFill>
                <a:latin typeface="Calibri" panose="020F0502020204030204"/>
                <a:ea typeface="+mn-ea"/>
                <a:cs typeface="+mn-cs"/>
              </a:rPr>
              <a:t>			</a:t>
            </a:r>
            <a:r>
              <a:rPr lang="en-US" sz="2300" kern="1200" dirty="0" err="1">
                <a:solidFill>
                  <a:prstClr val="black"/>
                </a:solidFill>
                <a:latin typeface="Calibri" panose="020F0502020204030204"/>
                <a:ea typeface="+mn-ea"/>
                <a:cs typeface="+mn-cs"/>
              </a:rPr>
              <a:t>i</a:t>
            </a:r>
            <a:r>
              <a:rPr lang="en-US" sz="2300" kern="1200" dirty="0">
                <a:solidFill>
                  <a:prstClr val="black"/>
                </a:solidFill>
                <a:latin typeface="Calibri" panose="020F0502020204030204"/>
                <a:ea typeface="+mn-ea"/>
                <a:cs typeface="+mn-cs"/>
              </a:rPr>
              <a:t>. 	Uses the PII only for the 					authorized purpose; </a:t>
            </a:r>
          </a:p>
          <a:p>
            <a:pPr marL="457200" lvl="1">
              <a:buClrTx/>
            </a:pPr>
            <a:r>
              <a:rPr lang="en-US" sz="2300" kern="1200" dirty="0">
                <a:solidFill>
                  <a:prstClr val="black"/>
                </a:solidFill>
                <a:latin typeface="Calibri" panose="020F0502020204030204"/>
                <a:ea typeface="+mn-ea"/>
                <a:cs typeface="+mn-cs"/>
              </a:rPr>
              <a:t>			ii. 	Protects the PII from further 					unauthorized disclosures or other 				uses; and </a:t>
            </a:r>
          </a:p>
          <a:p>
            <a:pPr marL="457200" lvl="1">
              <a:buClrTx/>
            </a:pPr>
            <a:r>
              <a:rPr lang="en-US" sz="2300" kern="1200" dirty="0">
                <a:solidFill>
                  <a:prstClr val="black"/>
                </a:solidFill>
                <a:latin typeface="Calibri" panose="020F0502020204030204"/>
                <a:ea typeface="+mn-ea"/>
                <a:cs typeface="+mn-cs"/>
              </a:rPr>
              <a:t>			iii. 	Destroys the PII when no longer 				needed for the authorized purpose 				and in accordance with any 					specified time period set forth in a 				</a:t>
            </a:r>
            <a:r>
              <a:rPr lang="en-US" sz="2300" kern="1200" dirty="0">
                <a:solidFill>
                  <a:prstClr val="black"/>
                </a:solidFill>
                <a:highlight>
                  <a:srgbClr val="FFFF00"/>
                </a:highlight>
                <a:latin typeface="Calibri" panose="020F0502020204030204"/>
                <a:ea typeface="+mn-ea"/>
                <a:cs typeface="+mn-cs"/>
              </a:rPr>
              <a:t>written agreement</a:t>
            </a:r>
            <a:r>
              <a:rPr lang="en-US" sz="2300" kern="1200" dirty="0">
                <a:solidFill>
                  <a:prstClr val="black"/>
                </a:solidFill>
                <a:latin typeface="Calibri" panose="020F0502020204030204"/>
                <a:ea typeface="+mn-ea"/>
                <a:cs typeface="+mn-cs"/>
              </a:rPr>
              <a:t>.</a:t>
            </a:r>
          </a:p>
          <a:p>
            <a:pPr marL="457200" lvl="1">
              <a:buClrTx/>
            </a:pPr>
            <a:r>
              <a:rPr lang="en-US" sz="2400" kern="1200" dirty="0">
                <a:solidFill>
                  <a:prstClr val="black"/>
                </a:solidFill>
                <a:latin typeface="Calibri" panose="020F0502020204030204"/>
                <a:ea typeface="+mn-ea"/>
                <a:cs typeface="+mn-cs"/>
              </a:rPr>
              <a:t>	</a:t>
            </a:r>
          </a:p>
        </p:txBody>
      </p:sp>
    </p:spTree>
    <p:extLst>
      <p:ext uri="{BB962C8B-B14F-4D97-AF65-F5344CB8AC3E}">
        <p14:creationId xmlns:p14="http://schemas.microsoft.com/office/powerpoint/2010/main" val="3840768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25</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1747071" y="1359764"/>
            <a:ext cx="8828332"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Audit or Evaluation Exception Conditions </a:t>
            </a:r>
          </a:p>
          <a:p>
            <a:pPr algn="ctr">
              <a:buClrTx/>
            </a:pPr>
            <a:r>
              <a:rPr lang="en-US" sz="3600" b="1" kern="1200" dirty="0">
                <a:solidFill>
                  <a:srgbClr val="333333"/>
                </a:solidFill>
                <a:latin typeface="Calibri" panose="020F0502020204030204"/>
                <a:ea typeface="+mn-ea"/>
                <a:cs typeface="+mn-cs"/>
              </a:rPr>
              <a:t>(that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959081"/>
            <a:ext cx="8173844" cy="3416320"/>
          </a:xfrm>
          <a:prstGeom prst="rect">
            <a:avLst/>
          </a:prstGeom>
          <a:noFill/>
        </p:spPr>
        <p:txBody>
          <a:bodyPr wrap="square" rtlCol="0">
            <a:spAutoFit/>
          </a:bodyPr>
          <a:lstStyle/>
          <a:p>
            <a:pPr marL="457200" indent="-457200">
              <a:buClrTx/>
              <a:buFontTx/>
              <a:buAutoNum type="arabicPeriod" startAt="4"/>
            </a:pPr>
            <a:r>
              <a:rPr lang="en-US" sz="2400" kern="1200" dirty="0">
                <a:solidFill>
                  <a:prstClr val="black"/>
                </a:solidFill>
                <a:latin typeface="Calibri" panose="020F0502020204030204"/>
                <a:ea typeface="+mn-ea"/>
                <a:cs typeface="+mn-cs"/>
              </a:rPr>
              <a:t>State and local educational authorities and other FERPA permitted entities may redisclose the PII on behalf 	of the educational agency or institution. In particular, </a:t>
            </a:r>
          </a:p>
          <a:p>
            <a:pPr marL="914400" lvl="2">
              <a:buClrTx/>
            </a:pPr>
            <a:r>
              <a:rPr lang="en-US" sz="2400" kern="1200" dirty="0">
                <a:solidFill>
                  <a:prstClr val="black"/>
                </a:solidFill>
                <a:latin typeface="Calibri" panose="020F0502020204030204"/>
                <a:ea typeface="+mn-ea"/>
                <a:cs typeface="+mn-cs"/>
              </a:rPr>
              <a:t>	a. 	The disclosure must meet the 			requirements of an exception to consent 		in § 99.31 and either the educational 		agency or institution or other FERPA-			permitted entity has complied with the 		recordkeeping requirements.</a:t>
            </a:r>
          </a:p>
        </p:txBody>
      </p:sp>
    </p:spTree>
    <p:extLst>
      <p:ext uri="{BB962C8B-B14F-4D97-AF65-F5344CB8AC3E}">
        <p14:creationId xmlns:p14="http://schemas.microsoft.com/office/powerpoint/2010/main" val="21531102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26</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1747071" y="1359764"/>
            <a:ext cx="8828332"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Audit or Evaluation Exception Conditions </a:t>
            </a:r>
          </a:p>
          <a:p>
            <a:pPr algn="ctr">
              <a:buClrTx/>
            </a:pPr>
            <a:r>
              <a:rPr lang="en-US" sz="3600" b="1" kern="1200" dirty="0">
                <a:solidFill>
                  <a:srgbClr val="333333"/>
                </a:solidFill>
                <a:latin typeface="Calibri" panose="020F0502020204030204"/>
                <a:ea typeface="+mn-ea"/>
                <a:cs typeface="+mn-cs"/>
              </a:rPr>
              <a:t>(that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959081"/>
            <a:ext cx="8173844" cy="2308324"/>
          </a:xfrm>
          <a:prstGeom prst="rect">
            <a:avLst/>
          </a:prstGeom>
          <a:noFill/>
        </p:spPr>
        <p:txBody>
          <a:bodyPr wrap="square" rtlCol="0">
            <a:spAutoFit/>
          </a:bodyPr>
          <a:lstStyle/>
          <a:p>
            <a:pPr>
              <a:buClrTx/>
            </a:pPr>
            <a:r>
              <a:rPr lang="en-US" sz="2400" kern="1200" dirty="0">
                <a:solidFill>
                  <a:prstClr val="black"/>
                </a:solidFill>
                <a:latin typeface="Calibri" panose="020F0502020204030204"/>
                <a:ea typeface="+mn-ea"/>
                <a:cs typeface="+mn-cs"/>
              </a:rPr>
              <a:t>5.	Authorized representatives of the FERPA-permitted 	entities may only redisclose the PII when expressly 		authorized in the parties’ </a:t>
            </a:r>
            <a:r>
              <a:rPr lang="en-US" sz="2400" kern="1200" dirty="0">
                <a:solidFill>
                  <a:prstClr val="black"/>
                </a:solidFill>
                <a:highlight>
                  <a:srgbClr val="FFFF00"/>
                </a:highlight>
                <a:latin typeface="Calibri" panose="020F0502020204030204"/>
                <a:ea typeface="+mn-ea"/>
                <a:cs typeface="+mn-cs"/>
              </a:rPr>
              <a:t>written agreement </a:t>
            </a:r>
            <a:r>
              <a:rPr lang="en-US" sz="2400" kern="1200" dirty="0">
                <a:solidFill>
                  <a:prstClr val="black"/>
                </a:solidFill>
                <a:latin typeface="Calibri" panose="020F0502020204030204"/>
                <a:ea typeface="+mn-ea"/>
                <a:cs typeface="+mn-cs"/>
              </a:rPr>
              <a:t>(assuming 	that the redisclosure by the authorized representative on 	behalf of the FERPA-permitted entity would be 	permissible under FERPA).</a:t>
            </a:r>
          </a:p>
        </p:txBody>
      </p:sp>
    </p:spTree>
    <p:extLst>
      <p:ext uri="{BB962C8B-B14F-4D97-AF65-F5344CB8AC3E}">
        <p14:creationId xmlns:p14="http://schemas.microsoft.com/office/powerpoint/2010/main" val="252123902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27</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1747071" y="1359763"/>
            <a:ext cx="8828332" cy="1815882"/>
          </a:xfrm>
          <a:prstGeom prst="rect">
            <a:avLst/>
          </a:prstGeom>
          <a:noFill/>
        </p:spPr>
        <p:txBody>
          <a:bodyPr wrap="square" rtlCol="0">
            <a:spAutoFit/>
          </a:bodyPr>
          <a:lstStyle/>
          <a:p>
            <a:pPr algn="ctr">
              <a:buClrTx/>
            </a:pPr>
            <a:r>
              <a:rPr lang="en-US" sz="2800" b="1" kern="1200" dirty="0">
                <a:solidFill>
                  <a:srgbClr val="333333"/>
                </a:solidFill>
                <a:latin typeface="Calibri" panose="020F0502020204030204"/>
                <a:ea typeface="+mn-ea"/>
                <a:cs typeface="+mn-cs"/>
              </a:rPr>
              <a:t>CDE Employs the Studies and Audit or Evaluation FERPA Exceptions with the PII Education Data Exhibit (a form that relays the expectations CDE has for its Data when shared with Contractors/Vendors.</a:t>
            </a:r>
            <a:endParaRPr lang="en-US" sz="2800" kern="1200" dirty="0">
              <a:solidFill>
                <a:srgbClr val="333333"/>
              </a:solidFill>
              <a:latin typeface="Calibri" panose="020F0502020204030204"/>
              <a:ea typeface="+mn-ea"/>
              <a:cs typeface="+mn-cs"/>
            </a:endParaRPr>
          </a:p>
        </p:txBody>
      </p:sp>
      <p:pic>
        <p:nvPicPr>
          <p:cNvPr id="5" name="Picture 4" descr="Disclosure allowances by statute.">
            <a:extLst>
              <a:ext uri="{FF2B5EF4-FFF2-40B4-BE49-F238E27FC236}">
                <a16:creationId xmlns:a16="http://schemas.microsoft.com/office/drawing/2014/main" id="{AE307570-8D51-4767-A1E3-83637D5F53D8}"/>
              </a:ext>
            </a:extLst>
          </p:cNvPr>
          <p:cNvPicPr>
            <a:picLocks noChangeAspect="1"/>
          </p:cNvPicPr>
          <p:nvPr/>
        </p:nvPicPr>
        <p:blipFill rotWithShape="1">
          <a:blip r:embed="rId3"/>
          <a:srcRect l="26" t="-1" b="-1"/>
          <a:stretch/>
        </p:blipFill>
        <p:spPr>
          <a:xfrm>
            <a:off x="2878238" y="3175645"/>
            <a:ext cx="6437212" cy="3157538"/>
          </a:xfrm>
          <a:prstGeom prst="rect">
            <a:avLst/>
          </a:prstGeom>
          <a:ln>
            <a:solidFill>
              <a:schemeClr val="tx1"/>
            </a:solidFill>
          </a:ln>
        </p:spPr>
      </p:pic>
    </p:spTree>
    <p:extLst>
      <p:ext uri="{BB962C8B-B14F-4D97-AF65-F5344CB8AC3E}">
        <p14:creationId xmlns:p14="http://schemas.microsoft.com/office/powerpoint/2010/main" val="2005927995"/>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28</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34035"/>
            <a:ext cx="8173844" cy="5324535"/>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State Education Agencies (SEAs) are Obligated by FERPA to:</a:t>
            </a:r>
          </a:p>
          <a:p>
            <a:pPr>
              <a:buClrTx/>
            </a:pPr>
            <a:endParaRPr lang="en-US" sz="1200" kern="1200" dirty="0">
              <a:solidFill>
                <a:srgbClr val="333333"/>
              </a:solidFill>
              <a:latin typeface="Calibri" panose="020F0502020204030204"/>
              <a:ea typeface="+mn-ea"/>
              <a:cs typeface="+mn-cs"/>
            </a:endParaRPr>
          </a:p>
          <a:p>
            <a:pPr algn="ctr">
              <a:buClrTx/>
            </a:pPr>
            <a:r>
              <a:rPr lang="en-US" sz="2800" kern="1200" dirty="0">
                <a:solidFill>
                  <a:srgbClr val="333333"/>
                </a:solidFill>
                <a:latin typeface="Source Sans Pro" panose="020B0503030403020204" pitchFamily="34" charset="0"/>
                <a:ea typeface="+mn-ea"/>
                <a:cs typeface="+mn-cs"/>
              </a:rPr>
              <a:t>Maintain a record of each request for access to and each disclosure of personally identifiable information from the education records of each student, as well as the names of State and local educational authorities and Federal officials and agencies listed in §99.31(a)(3) that may make further disclosures of personally identifiable information from the student's education records without consent under §99.33(b).</a:t>
            </a:r>
            <a:endParaRPr lang="en-US" sz="2800" b="1" kern="1200" dirty="0">
              <a:solidFill>
                <a:srgbClr val="2B2B2B"/>
              </a:solidFill>
              <a:latin typeface="Calibri" panose="020F0502020204030204"/>
              <a:ea typeface="+mn-ea"/>
              <a:cs typeface="+mn-cs"/>
            </a:endParaRPr>
          </a:p>
          <a:p>
            <a:pPr algn="ctr">
              <a:buClrTx/>
            </a:pPr>
            <a:endParaRPr lang="en-US" sz="3200" kern="1200" dirty="0">
              <a:solidFill>
                <a:srgbClr val="2B2B2B"/>
              </a:solidFill>
              <a:latin typeface="Calibri" panose="020F0502020204030204"/>
              <a:ea typeface="+mn-ea"/>
              <a:cs typeface="+mn-cs"/>
            </a:endParaRPr>
          </a:p>
        </p:txBody>
      </p:sp>
    </p:spTree>
    <p:extLst>
      <p:ext uri="{BB962C8B-B14F-4D97-AF65-F5344CB8AC3E}">
        <p14:creationId xmlns:p14="http://schemas.microsoft.com/office/powerpoint/2010/main" val="2650829458"/>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29</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29859"/>
            <a:ext cx="8173844" cy="4093428"/>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State Education Agencies (SEAs) are Obligated by FERPA to:</a:t>
            </a:r>
          </a:p>
          <a:p>
            <a:pPr>
              <a:buClrTx/>
            </a:pPr>
            <a:endParaRPr lang="en-US" sz="1200" kern="1200" dirty="0">
              <a:solidFill>
                <a:srgbClr val="333333"/>
              </a:solidFill>
              <a:latin typeface="Calibri" panose="020F0502020204030204"/>
              <a:ea typeface="+mn-ea"/>
              <a:cs typeface="+mn-cs"/>
            </a:endParaRPr>
          </a:p>
          <a:p>
            <a:pPr algn="ctr">
              <a:buClrTx/>
            </a:pPr>
            <a:r>
              <a:rPr lang="en-US" sz="3200" b="1" kern="1200" dirty="0">
                <a:solidFill>
                  <a:srgbClr val="2B2B2B"/>
                </a:solidFill>
                <a:latin typeface="Calibri" panose="020F0502020204030204"/>
                <a:ea typeface="+mn-ea"/>
                <a:cs typeface="+mn-cs"/>
              </a:rPr>
              <a:t>Employ Disclosure Avoidance</a:t>
            </a:r>
          </a:p>
          <a:p>
            <a:pPr algn="ctr">
              <a:buClrTx/>
            </a:pPr>
            <a:endParaRPr lang="en-US" sz="2800" b="1" kern="1200" dirty="0">
              <a:solidFill>
                <a:srgbClr val="2B2B2B"/>
              </a:solidFill>
              <a:latin typeface="Calibri" panose="020F0502020204030204"/>
              <a:ea typeface="+mn-ea"/>
              <a:cs typeface="+mn-cs"/>
            </a:endParaRPr>
          </a:p>
          <a:p>
            <a:pPr algn="ctr">
              <a:buClrTx/>
            </a:pPr>
            <a:r>
              <a:rPr lang="en-US" sz="2800" kern="1200" dirty="0">
                <a:solidFill>
                  <a:prstClr val="black"/>
                </a:solidFill>
                <a:latin typeface="Calibri" panose="020F0502020204030204"/>
                <a:ea typeface="+mn-ea"/>
                <a:cs typeface="+mn-cs"/>
              </a:rPr>
              <a:t>Disclosure avoidance refers to the efforts made to de-identify the data in order to reduce the risk of disclosure of personally identifiable information (PII).</a:t>
            </a:r>
          </a:p>
        </p:txBody>
      </p:sp>
    </p:spTree>
    <p:extLst>
      <p:ext uri="{BB962C8B-B14F-4D97-AF65-F5344CB8AC3E}">
        <p14:creationId xmlns:p14="http://schemas.microsoft.com/office/powerpoint/2010/main" val="273610413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190" name="Google Shape;190;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a:t>Topics</a:t>
            </a:r>
            <a:endParaRPr/>
          </a:p>
          <a:p>
            <a:pPr marL="495300" lvl="0" indent="-285750" algn="l" rtl="0">
              <a:lnSpc>
                <a:spcPct val="90000"/>
              </a:lnSpc>
              <a:spcBef>
                <a:spcPts val="750"/>
              </a:spcBef>
              <a:spcAft>
                <a:spcPts val="0"/>
              </a:spcAft>
              <a:buSzPts val="2400"/>
              <a:buChar char="•"/>
            </a:pPr>
            <a:r>
              <a:rPr lang="en-US"/>
              <a:t>Updates and Reminders</a:t>
            </a:r>
            <a:endParaRPr/>
          </a:p>
          <a:p>
            <a:pPr marL="495300" lvl="0" indent="-285750" algn="l" rtl="0">
              <a:lnSpc>
                <a:spcPct val="90000"/>
              </a:lnSpc>
              <a:spcBef>
                <a:spcPts val="750"/>
              </a:spcBef>
              <a:spcAft>
                <a:spcPts val="0"/>
              </a:spcAft>
              <a:buSzPts val="2400"/>
              <a:buChar char="•"/>
            </a:pPr>
            <a:r>
              <a:rPr lang="en-US"/>
              <a:t>New Unique Entity Identifiers (UEIs)</a:t>
            </a:r>
            <a:endParaRPr/>
          </a:p>
          <a:p>
            <a:pPr marL="495300" lvl="0" indent="-285750" algn="l" rtl="0">
              <a:lnSpc>
                <a:spcPct val="90000"/>
              </a:lnSpc>
              <a:spcBef>
                <a:spcPts val="750"/>
              </a:spcBef>
              <a:spcAft>
                <a:spcPts val="0"/>
              </a:spcAft>
              <a:buSzPts val="2400"/>
              <a:buChar char="•"/>
            </a:pPr>
            <a:r>
              <a:rPr lang="en-US"/>
              <a:t>Overview of FERPA and PPRA</a:t>
            </a:r>
            <a:endParaRPr/>
          </a:p>
          <a:p>
            <a:pPr marL="495300" lvl="0" indent="-285750" algn="l" rtl="0">
              <a:lnSpc>
                <a:spcPct val="90000"/>
              </a:lnSpc>
              <a:spcBef>
                <a:spcPts val="750"/>
              </a:spcBef>
              <a:spcAft>
                <a:spcPts val="0"/>
              </a:spcAft>
              <a:buSzPts val="2400"/>
              <a:buChar char="•"/>
            </a:pPr>
            <a:r>
              <a:rPr lang="en-US"/>
              <a:t>2023 Consolidated Application Planning</a:t>
            </a:r>
            <a:endParaRPr/>
          </a:p>
          <a:p>
            <a:pPr marL="495300" lvl="0" indent="-285750" algn="l" rtl="0">
              <a:lnSpc>
                <a:spcPct val="90000"/>
              </a:lnSpc>
              <a:spcBef>
                <a:spcPts val="750"/>
              </a:spcBef>
              <a:spcAft>
                <a:spcPts val="0"/>
              </a:spcAft>
              <a:buSzPts val="2400"/>
              <a:buChar char="•"/>
            </a:pPr>
            <a:r>
              <a:rPr lang="en-US"/>
              <a:t>Fiscal Monitoring Submission Update</a:t>
            </a:r>
            <a:endParaRPr/>
          </a:p>
        </p:txBody>
      </p:sp>
      <p:sp>
        <p:nvSpPr>
          <p:cNvPr id="191" name="Google Shape;191;p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30</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29860"/>
            <a:ext cx="8173844" cy="5109091"/>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State Education Agencies (SEAs) are Obligated by FERPA to:</a:t>
            </a:r>
          </a:p>
          <a:p>
            <a:pPr>
              <a:buClrTx/>
            </a:pPr>
            <a:endParaRPr lang="en-US" sz="1200" kern="1200" dirty="0">
              <a:solidFill>
                <a:srgbClr val="333333"/>
              </a:solidFill>
              <a:latin typeface="Calibri" panose="020F0502020204030204"/>
              <a:ea typeface="+mn-ea"/>
              <a:cs typeface="+mn-cs"/>
            </a:endParaRPr>
          </a:p>
          <a:p>
            <a:pPr algn="ctr">
              <a:buClrTx/>
            </a:pPr>
            <a:r>
              <a:rPr lang="en-US" sz="3200" b="1" kern="1200" dirty="0">
                <a:solidFill>
                  <a:srgbClr val="2B2B2B"/>
                </a:solidFill>
                <a:latin typeface="Calibri" panose="020F0502020204030204"/>
                <a:ea typeface="+mn-ea"/>
                <a:cs typeface="+mn-cs"/>
              </a:rPr>
              <a:t>Employ Disclosure Avoidance</a:t>
            </a:r>
          </a:p>
          <a:p>
            <a:pPr algn="ctr">
              <a:buClrTx/>
            </a:pPr>
            <a:endParaRPr lang="en-US" sz="1200" kern="1200" dirty="0">
              <a:solidFill>
                <a:srgbClr val="2B2B2B"/>
              </a:solidFill>
              <a:latin typeface="Calibri" panose="020F0502020204030204"/>
              <a:ea typeface="+mn-ea"/>
              <a:cs typeface="+mn-cs"/>
            </a:endParaRPr>
          </a:p>
          <a:p>
            <a:pPr algn="ctr">
              <a:buClrTx/>
            </a:pPr>
            <a:r>
              <a:rPr lang="en-US" sz="1800" kern="1200" dirty="0">
                <a:solidFill>
                  <a:prstClr val="black"/>
                </a:solidFill>
                <a:latin typeface="Calibri" panose="020F0502020204030204"/>
                <a:ea typeface="+mn-ea"/>
                <a:cs typeface="+mn-cs"/>
              </a:rPr>
              <a:t>Under FERPA, educational agencies and institutions reporting or releasing data derived from education records are responsible for protecting PII in the reports from disclosure. The U.S. Department of Education also states, in reporting achievement results under section 1111(h) of the Elementary and Secondary Education Act of 1965, as amended (ESEA), to “not use disaggregated data for one or more subgroups… to report achievement results… if the results would reveal personally identifiable information about an individual student” and to “implement appropriate strategies to protect the privacy of individual students” (34 CFR §200.7). Further, “to determine whether disaggregated results would reveal personally identifiable information about an individual student” (34 CFR §200.7), States are instructed to follow FERPA requirements (34 CFR §99). </a:t>
            </a:r>
            <a:endParaRPr lang="en-US" sz="1800" kern="1200" dirty="0">
              <a:solidFill>
                <a:srgbClr val="2B2B2B"/>
              </a:solidFill>
              <a:latin typeface="Calibri" panose="020F0502020204030204"/>
              <a:ea typeface="+mn-ea"/>
              <a:cs typeface="+mn-cs"/>
            </a:endParaRPr>
          </a:p>
        </p:txBody>
      </p:sp>
    </p:spTree>
    <p:extLst>
      <p:ext uri="{BB962C8B-B14F-4D97-AF65-F5344CB8AC3E}">
        <p14:creationId xmlns:p14="http://schemas.microsoft.com/office/powerpoint/2010/main" val="38191818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31</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34035"/>
            <a:ext cx="8173844" cy="4401205"/>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Local Education Agencies (LEAs) are Obligated by FERPA to:</a:t>
            </a:r>
          </a:p>
          <a:p>
            <a:pPr>
              <a:buClrTx/>
            </a:pPr>
            <a:endParaRPr lang="en-US" sz="3200" kern="1200" dirty="0">
              <a:solidFill>
                <a:srgbClr val="333333"/>
              </a:solidFill>
              <a:latin typeface="Calibri" panose="020F0502020204030204"/>
              <a:ea typeface="+mn-ea"/>
              <a:cs typeface="+mn-cs"/>
            </a:endParaRPr>
          </a:p>
          <a:p>
            <a:pPr algn="ctr">
              <a:buClrTx/>
            </a:pPr>
            <a:r>
              <a:rPr lang="en-US" sz="3200" b="1" kern="1200" dirty="0">
                <a:solidFill>
                  <a:srgbClr val="2B2B2B"/>
                </a:solidFill>
                <a:latin typeface="Calibri" panose="020F0502020204030204"/>
                <a:ea typeface="+mn-ea"/>
                <a:cs typeface="+mn-cs"/>
              </a:rPr>
              <a:t>Provide an Annual Notification of FERPA Rights</a:t>
            </a:r>
          </a:p>
          <a:p>
            <a:pPr algn="ctr">
              <a:buClrTx/>
            </a:pPr>
            <a:endParaRPr lang="en-US" sz="3200" kern="1200" dirty="0">
              <a:solidFill>
                <a:srgbClr val="2B2B2B"/>
              </a:solidFill>
              <a:latin typeface="Calibri" panose="020F0502020204030204"/>
              <a:ea typeface="+mn-ea"/>
              <a:cs typeface="+mn-cs"/>
            </a:endParaRPr>
          </a:p>
          <a:p>
            <a:pPr algn="ctr">
              <a:buClrTx/>
            </a:pPr>
            <a:r>
              <a:rPr lang="en-US" sz="2800" kern="1200" dirty="0">
                <a:solidFill>
                  <a:srgbClr val="333333"/>
                </a:solidFill>
                <a:latin typeface="Source Sans Pro" panose="020B0503030403020204" pitchFamily="34" charset="0"/>
                <a:ea typeface="+mn-ea"/>
                <a:cs typeface="+mn-cs"/>
              </a:rPr>
              <a:t>Each educational agency or institution shall annually notify parents of students currently in attendance, or eligible students currently in attendance, of their rights under the Act .</a:t>
            </a:r>
            <a:endParaRPr lang="en-US" sz="2800" kern="1200" dirty="0">
              <a:solidFill>
                <a:srgbClr val="2B2B2B"/>
              </a:solidFill>
              <a:latin typeface="Calibri" panose="020F0502020204030204"/>
              <a:ea typeface="+mn-ea"/>
              <a:cs typeface="+mn-cs"/>
            </a:endParaRPr>
          </a:p>
        </p:txBody>
      </p:sp>
    </p:spTree>
    <p:extLst>
      <p:ext uri="{BB962C8B-B14F-4D97-AF65-F5344CB8AC3E}">
        <p14:creationId xmlns:p14="http://schemas.microsoft.com/office/powerpoint/2010/main" val="2963050053"/>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32</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34034"/>
            <a:ext cx="8173844" cy="4154984"/>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Local Education Agencies (LEAs) are Obligated by FERPA to:</a:t>
            </a:r>
          </a:p>
          <a:p>
            <a:pPr>
              <a:buClrTx/>
            </a:pPr>
            <a:endParaRPr lang="en-US" sz="3200" kern="1200" dirty="0">
              <a:solidFill>
                <a:srgbClr val="333333"/>
              </a:solidFill>
              <a:latin typeface="Calibri" panose="020F0502020204030204"/>
              <a:ea typeface="+mn-ea"/>
              <a:cs typeface="+mn-cs"/>
            </a:endParaRPr>
          </a:p>
          <a:p>
            <a:pPr algn="ctr">
              <a:buClrTx/>
            </a:pPr>
            <a:r>
              <a:rPr lang="en-US" sz="3200" b="1" kern="1200" dirty="0">
                <a:solidFill>
                  <a:srgbClr val="2B2B2B"/>
                </a:solidFill>
                <a:latin typeface="Calibri" panose="020F0502020204030204"/>
                <a:ea typeface="+mn-ea"/>
                <a:cs typeface="+mn-cs"/>
              </a:rPr>
              <a:t>Allow Parents and Eligible Students to Inspect and Review Their Student’s/Own Education Records</a:t>
            </a:r>
          </a:p>
          <a:p>
            <a:pPr algn="ctr">
              <a:buClrTx/>
            </a:pPr>
            <a:endParaRPr lang="en-US" sz="3200" b="1" kern="1200" dirty="0">
              <a:solidFill>
                <a:srgbClr val="2B2B2B"/>
              </a:solidFill>
              <a:latin typeface="Calibri" panose="020F0502020204030204"/>
              <a:ea typeface="+mn-ea"/>
              <a:cs typeface="+mn-cs"/>
            </a:endParaRPr>
          </a:p>
          <a:p>
            <a:pPr algn="ctr">
              <a:buClrTx/>
            </a:pPr>
            <a:endParaRPr lang="en-US" sz="3200" kern="1200" dirty="0">
              <a:solidFill>
                <a:srgbClr val="2B2B2B"/>
              </a:solidFill>
              <a:latin typeface="Calibri" panose="020F0502020204030204"/>
              <a:ea typeface="+mn-ea"/>
              <a:cs typeface="+mn-cs"/>
            </a:endParaRPr>
          </a:p>
        </p:txBody>
      </p:sp>
    </p:spTree>
    <p:extLst>
      <p:ext uri="{BB962C8B-B14F-4D97-AF65-F5344CB8AC3E}">
        <p14:creationId xmlns:p14="http://schemas.microsoft.com/office/powerpoint/2010/main" val="3981127278"/>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33</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34035"/>
            <a:ext cx="8173844" cy="4401205"/>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Local Education Agencies (LEAs) are Obligated by FERPA to:</a:t>
            </a:r>
          </a:p>
          <a:p>
            <a:pPr>
              <a:buClrTx/>
            </a:pPr>
            <a:endParaRPr lang="en-US" sz="3200" kern="1200" dirty="0">
              <a:solidFill>
                <a:srgbClr val="333333"/>
              </a:solidFill>
              <a:latin typeface="Calibri" panose="020F0502020204030204"/>
              <a:ea typeface="+mn-ea"/>
              <a:cs typeface="+mn-cs"/>
            </a:endParaRPr>
          </a:p>
          <a:p>
            <a:pPr algn="ctr">
              <a:buClrTx/>
            </a:pPr>
            <a:r>
              <a:rPr lang="en-US" sz="3200" b="1" kern="1200" dirty="0">
                <a:solidFill>
                  <a:srgbClr val="2B2B2B"/>
                </a:solidFill>
                <a:latin typeface="Calibri" panose="020F0502020204030204"/>
                <a:ea typeface="+mn-ea"/>
                <a:cs typeface="+mn-cs"/>
              </a:rPr>
              <a:t>Disclose Data Appropriately</a:t>
            </a:r>
          </a:p>
          <a:p>
            <a:pPr algn="ctr">
              <a:buClrTx/>
            </a:pPr>
            <a:endParaRPr lang="en-US" sz="3200" kern="1200" dirty="0">
              <a:solidFill>
                <a:srgbClr val="2B2B2B"/>
              </a:solidFill>
              <a:latin typeface="Calibri" panose="020F0502020204030204"/>
              <a:ea typeface="+mn-ea"/>
              <a:cs typeface="+mn-cs"/>
            </a:endParaRPr>
          </a:p>
          <a:p>
            <a:pPr algn="ctr">
              <a:buClrTx/>
            </a:pPr>
            <a:r>
              <a:rPr lang="en-US" sz="2800" kern="1200" dirty="0">
                <a:solidFill>
                  <a:srgbClr val="2B2B2B"/>
                </a:solidFill>
                <a:latin typeface="Calibri" panose="020F0502020204030204"/>
                <a:ea typeface="+mn-ea"/>
                <a:cs typeface="+mn-cs"/>
              </a:rPr>
              <a:t>Obtain Written Consent </a:t>
            </a:r>
          </a:p>
          <a:p>
            <a:pPr algn="ctr">
              <a:buClrTx/>
            </a:pPr>
            <a:r>
              <a:rPr lang="en-US" sz="2800" kern="1200" dirty="0">
                <a:solidFill>
                  <a:srgbClr val="2B2B2B"/>
                </a:solidFill>
                <a:latin typeface="Calibri" panose="020F0502020204030204"/>
                <a:ea typeface="+mn-ea"/>
                <a:cs typeface="+mn-cs"/>
              </a:rPr>
              <a:t>(from Parents or Eligible Students)</a:t>
            </a:r>
          </a:p>
          <a:p>
            <a:pPr algn="ctr">
              <a:buClrTx/>
            </a:pPr>
            <a:r>
              <a:rPr lang="en-US" sz="2800" kern="1200" dirty="0">
                <a:solidFill>
                  <a:srgbClr val="2B2B2B"/>
                </a:solidFill>
                <a:latin typeface="Calibri" panose="020F0502020204030204"/>
                <a:ea typeface="+mn-ea"/>
                <a:cs typeface="+mn-cs"/>
              </a:rPr>
              <a:t>OR</a:t>
            </a:r>
          </a:p>
          <a:p>
            <a:pPr algn="ctr">
              <a:buClrTx/>
            </a:pPr>
            <a:r>
              <a:rPr lang="en-US" sz="2800" kern="1200" dirty="0">
                <a:solidFill>
                  <a:srgbClr val="2B2B2B"/>
                </a:solidFill>
                <a:latin typeface="Calibri" panose="020F0502020204030204"/>
                <a:ea typeface="+mn-ea"/>
                <a:cs typeface="+mn-cs"/>
              </a:rPr>
              <a:t>	Employ an appropriate FERPA Exception</a:t>
            </a:r>
          </a:p>
        </p:txBody>
      </p:sp>
    </p:spTree>
    <p:extLst>
      <p:ext uri="{BB962C8B-B14F-4D97-AF65-F5344CB8AC3E}">
        <p14:creationId xmlns:p14="http://schemas.microsoft.com/office/powerpoint/2010/main" val="1149346008"/>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34</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2464176"/>
            <a:ext cx="8173844" cy="2862322"/>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LEAs Typically Use the Directory Information and School Official Exceptions to legally release PII from education records without written consent.</a:t>
            </a:r>
            <a:endParaRPr lang="en-US" sz="3200" kern="1200" dirty="0">
              <a:solidFill>
                <a:srgbClr val="333333"/>
              </a:solidFill>
              <a:latin typeface="Calibri" panose="020F0502020204030204"/>
              <a:ea typeface="+mn-ea"/>
              <a:cs typeface="+mn-cs"/>
            </a:endParaRPr>
          </a:p>
        </p:txBody>
      </p:sp>
      <p:sp>
        <p:nvSpPr>
          <p:cNvPr id="5" name="TextBox 4">
            <a:extLst>
              <a:ext uri="{FF2B5EF4-FFF2-40B4-BE49-F238E27FC236}">
                <a16:creationId xmlns:a16="http://schemas.microsoft.com/office/drawing/2014/main" id="{A422EC19-C01D-492B-B4FB-A9E2C16E9CC6}"/>
              </a:ext>
            </a:extLst>
          </p:cNvPr>
          <p:cNvSpPr txBox="1"/>
          <p:nvPr/>
        </p:nvSpPr>
        <p:spPr>
          <a:xfrm>
            <a:off x="1524000" y="1262071"/>
            <a:ext cx="6014447" cy="523220"/>
          </a:xfrm>
          <a:prstGeom prst="rect">
            <a:avLst/>
          </a:prstGeom>
          <a:noFill/>
        </p:spPr>
        <p:txBody>
          <a:bodyPr wrap="square" rtlCol="0">
            <a:spAutoFit/>
          </a:bodyPr>
          <a:lstStyle/>
          <a:p>
            <a:pPr algn="ctr">
              <a:buClrTx/>
            </a:pPr>
            <a:r>
              <a:rPr lang="en-US" sz="2800" b="1" kern="1200" dirty="0">
                <a:solidFill>
                  <a:srgbClr val="333333"/>
                </a:solidFill>
                <a:latin typeface="Calibri" panose="020F0502020204030204"/>
                <a:ea typeface="+mn-ea"/>
                <a:cs typeface="+mn-cs"/>
              </a:rPr>
              <a:t>Directory Information </a:t>
            </a:r>
            <a:r>
              <a:rPr lang="en-US" sz="2800" kern="1200" dirty="0">
                <a:solidFill>
                  <a:srgbClr val="333333"/>
                </a:solidFill>
                <a:latin typeface="Calibri" panose="020F0502020204030204"/>
                <a:ea typeface="+mn-ea"/>
                <a:cs typeface="+mn-cs"/>
              </a:rPr>
              <a:t>FERPA Exception</a:t>
            </a:r>
          </a:p>
        </p:txBody>
      </p:sp>
      <p:sp>
        <p:nvSpPr>
          <p:cNvPr id="6" name="TextBox 5">
            <a:extLst>
              <a:ext uri="{FF2B5EF4-FFF2-40B4-BE49-F238E27FC236}">
                <a16:creationId xmlns:a16="http://schemas.microsoft.com/office/drawing/2014/main" id="{BF7BEF53-1B63-445A-84F9-C3F4EEABF2F2}"/>
              </a:ext>
            </a:extLst>
          </p:cNvPr>
          <p:cNvSpPr txBox="1"/>
          <p:nvPr/>
        </p:nvSpPr>
        <p:spPr>
          <a:xfrm>
            <a:off x="4848734" y="5760626"/>
            <a:ext cx="5819266" cy="523220"/>
          </a:xfrm>
          <a:prstGeom prst="rect">
            <a:avLst/>
          </a:prstGeom>
          <a:noFill/>
        </p:spPr>
        <p:txBody>
          <a:bodyPr wrap="square" rtlCol="0">
            <a:spAutoFit/>
          </a:bodyPr>
          <a:lstStyle/>
          <a:p>
            <a:pPr algn="ctr">
              <a:buClrTx/>
            </a:pPr>
            <a:r>
              <a:rPr lang="en-US" sz="2800" b="1" kern="1200" dirty="0">
                <a:solidFill>
                  <a:srgbClr val="333333"/>
                </a:solidFill>
                <a:latin typeface="Calibri" panose="020F0502020204030204"/>
                <a:ea typeface="+mn-ea"/>
                <a:cs typeface="+mn-cs"/>
              </a:rPr>
              <a:t>School Official </a:t>
            </a:r>
            <a:r>
              <a:rPr lang="en-US" sz="2800" kern="1200" dirty="0">
                <a:solidFill>
                  <a:srgbClr val="333333"/>
                </a:solidFill>
                <a:latin typeface="Calibri" panose="020F0502020204030204"/>
                <a:ea typeface="+mn-ea"/>
                <a:cs typeface="+mn-cs"/>
              </a:rPr>
              <a:t>FERPA Exception</a:t>
            </a:r>
          </a:p>
        </p:txBody>
      </p:sp>
      <p:sp>
        <p:nvSpPr>
          <p:cNvPr id="3" name="Arrow: Up 2">
            <a:extLst>
              <a:ext uri="{FF2B5EF4-FFF2-40B4-BE49-F238E27FC236}">
                <a16:creationId xmlns:a16="http://schemas.microsoft.com/office/drawing/2014/main" id="{7A443621-D361-4E42-B2F0-C2B284B4D4C4}"/>
              </a:ext>
              <a:ext uri="{C183D7F6-B498-43B3-948B-1728B52AA6E4}">
                <adec:decorative xmlns:adec="http://schemas.microsoft.com/office/drawing/2017/decorative" val="1"/>
              </a:ext>
            </a:extLst>
          </p:cNvPr>
          <p:cNvSpPr/>
          <p:nvPr/>
        </p:nvSpPr>
        <p:spPr>
          <a:xfrm>
            <a:off x="3028709" y="1781356"/>
            <a:ext cx="439838" cy="6461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panose="020F0502020204030204"/>
            </a:endParaRPr>
          </a:p>
        </p:txBody>
      </p:sp>
      <p:sp>
        <p:nvSpPr>
          <p:cNvPr id="8" name="Arrow: Up 7">
            <a:extLst>
              <a:ext uri="{FF2B5EF4-FFF2-40B4-BE49-F238E27FC236}">
                <a16:creationId xmlns:a16="http://schemas.microsoft.com/office/drawing/2014/main" id="{841BD89A-0803-4031-A8E9-8200FF039393}"/>
              </a:ext>
              <a:ext uri="{C183D7F6-B498-43B3-948B-1728B52AA6E4}">
                <adec:decorative xmlns:adec="http://schemas.microsoft.com/office/drawing/2017/decorative" val="1"/>
              </a:ext>
            </a:extLst>
          </p:cNvPr>
          <p:cNvSpPr/>
          <p:nvPr/>
        </p:nvSpPr>
        <p:spPr>
          <a:xfrm rot="10800000">
            <a:off x="7538448" y="5086958"/>
            <a:ext cx="439838" cy="6461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en-US" sz="1800" kern="1200">
              <a:solidFill>
                <a:prstClr val="white"/>
              </a:solidFill>
              <a:latin typeface="Calibri" panose="020F0502020204030204"/>
            </a:endParaRPr>
          </a:p>
        </p:txBody>
      </p:sp>
    </p:spTree>
    <p:extLst>
      <p:ext uri="{BB962C8B-B14F-4D97-AF65-F5344CB8AC3E}">
        <p14:creationId xmlns:p14="http://schemas.microsoft.com/office/powerpoint/2010/main" val="3793706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35</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105114"/>
            <a:ext cx="8173844"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Directory Information Exception Conditions (that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241445"/>
            <a:ext cx="8173844" cy="4524315"/>
          </a:xfrm>
          <a:prstGeom prst="rect">
            <a:avLst/>
          </a:prstGeom>
          <a:noFill/>
        </p:spPr>
        <p:txBody>
          <a:bodyPr wrap="square" rtlCol="0">
            <a:spAutoFit/>
          </a:bodyPr>
          <a:lstStyle/>
          <a:p>
            <a:pPr marL="457200" indent="-457200">
              <a:buClrTx/>
              <a:buFontTx/>
              <a:buAutoNum type="arabicPeriod"/>
            </a:pPr>
            <a:r>
              <a:rPr lang="en-US" sz="2400" kern="1200" dirty="0">
                <a:solidFill>
                  <a:prstClr val="black"/>
                </a:solidFill>
                <a:latin typeface="Calibri" panose="020F0502020204030204"/>
                <a:ea typeface="+mn-ea"/>
                <a:cs typeface="+mn-cs"/>
              </a:rPr>
              <a:t>A school and/or LEA must properly designate “directory 	information”: </a:t>
            </a:r>
          </a:p>
          <a:p>
            <a:pPr marL="457200" lvl="1">
              <a:buClrTx/>
            </a:pPr>
            <a:r>
              <a:rPr lang="en-US" sz="2400" kern="1200" dirty="0">
                <a:solidFill>
                  <a:prstClr val="black"/>
                </a:solidFill>
                <a:latin typeface="Calibri" panose="020F0502020204030204"/>
                <a:ea typeface="+mn-ea"/>
                <a:cs typeface="+mn-cs"/>
              </a:rPr>
              <a:t>	a. 	Directory information may only include PII that is 		generally not considered harmful or an invasion 		of privacy if disclosed. </a:t>
            </a:r>
          </a:p>
          <a:p>
            <a:pPr marL="457200" lvl="1">
              <a:buClrTx/>
            </a:pPr>
            <a:r>
              <a:rPr lang="en-US" sz="2400" kern="1200" dirty="0">
                <a:solidFill>
                  <a:prstClr val="black"/>
                </a:solidFill>
                <a:latin typeface="Calibri" panose="020F0502020204030204"/>
                <a:ea typeface="+mn-ea"/>
                <a:cs typeface="+mn-cs"/>
              </a:rPr>
              <a:t>	b. 	The policy must clearly detail the types of PII that 		have been designated as directory information, 		the parent’s or eligible student’s right to refuse to 		let any or all of these types of PII be designated 		as directory information, and the period of time 		that the parent or eligible student has to opt out 		of such a disclosure of directory information.</a:t>
            </a:r>
          </a:p>
        </p:txBody>
      </p:sp>
    </p:spTree>
    <p:extLst>
      <p:ext uri="{BB962C8B-B14F-4D97-AF65-F5344CB8AC3E}">
        <p14:creationId xmlns:p14="http://schemas.microsoft.com/office/powerpoint/2010/main" val="1533059122"/>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36</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59764"/>
            <a:ext cx="8173844"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Directory Information Exception Conditions (that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600260"/>
            <a:ext cx="8173844" cy="2677656"/>
          </a:xfrm>
          <a:prstGeom prst="rect">
            <a:avLst/>
          </a:prstGeom>
          <a:noFill/>
        </p:spPr>
        <p:txBody>
          <a:bodyPr wrap="square" rtlCol="0">
            <a:spAutoFit/>
          </a:bodyPr>
          <a:lstStyle/>
          <a:p>
            <a:pPr>
              <a:buClrTx/>
            </a:pPr>
            <a:r>
              <a:rPr lang="en-US" sz="2400" kern="1200" dirty="0">
                <a:solidFill>
                  <a:prstClr val="black"/>
                </a:solidFill>
                <a:latin typeface="Calibri" panose="020F0502020204030204"/>
                <a:ea typeface="+mn-ea"/>
                <a:cs typeface="+mn-cs"/>
              </a:rPr>
              <a:t>2.	A school and/or LEA must give a public notice to parents 	of students in attendance and eligible students in 	attendance prior to disclosing directory information.</a:t>
            </a:r>
          </a:p>
          <a:p>
            <a:pPr>
              <a:buClrTx/>
            </a:pPr>
            <a:endParaRPr lang="en-US" sz="2400" kern="1200" dirty="0">
              <a:solidFill>
                <a:prstClr val="black"/>
              </a:solidFill>
              <a:latin typeface="Calibri" panose="020F0502020204030204"/>
              <a:ea typeface="+mn-ea"/>
              <a:cs typeface="+mn-cs"/>
            </a:endParaRPr>
          </a:p>
          <a:p>
            <a:pPr>
              <a:buClrTx/>
            </a:pPr>
            <a:r>
              <a:rPr lang="en-US" sz="2400" kern="1200" dirty="0">
                <a:solidFill>
                  <a:prstClr val="black"/>
                </a:solidFill>
                <a:latin typeface="Calibri" panose="020F0502020204030204"/>
                <a:ea typeface="+mn-ea"/>
                <a:cs typeface="+mn-cs"/>
              </a:rPr>
              <a:t>3.	Subject to a few exceptions, parents or eligible students 	must not have opted out of the disclosure of directory 	information.</a:t>
            </a:r>
          </a:p>
        </p:txBody>
      </p:sp>
    </p:spTree>
    <p:extLst>
      <p:ext uri="{BB962C8B-B14F-4D97-AF65-F5344CB8AC3E}">
        <p14:creationId xmlns:p14="http://schemas.microsoft.com/office/powerpoint/2010/main" val="148036427"/>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37</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186140"/>
            <a:ext cx="8173844"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School Official Exception Conditions (that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345616"/>
            <a:ext cx="8173844" cy="4524315"/>
          </a:xfrm>
          <a:prstGeom prst="rect">
            <a:avLst/>
          </a:prstGeom>
          <a:noFill/>
        </p:spPr>
        <p:txBody>
          <a:bodyPr wrap="square" rtlCol="0">
            <a:spAutoFit/>
          </a:bodyPr>
          <a:lstStyle/>
          <a:p>
            <a:pPr marL="457200" indent="-457200">
              <a:buClrTx/>
              <a:buFontTx/>
              <a:buAutoNum type="arabicPeriod"/>
            </a:pPr>
            <a:r>
              <a:rPr lang="en-US" sz="2400" kern="1200" dirty="0">
                <a:solidFill>
                  <a:prstClr val="black"/>
                </a:solidFill>
                <a:latin typeface="Calibri" panose="020F0502020204030204"/>
                <a:ea typeface="+mn-ea"/>
                <a:cs typeface="+mn-cs"/>
              </a:rPr>
              <a:t>A school and/or LEA must </a:t>
            </a:r>
          </a:p>
          <a:p>
            <a:pPr marL="457200" lvl="1">
              <a:buClrTx/>
            </a:pPr>
            <a:r>
              <a:rPr lang="en-US" sz="2400" kern="1200" dirty="0">
                <a:solidFill>
                  <a:prstClr val="black"/>
                </a:solidFill>
                <a:latin typeface="Calibri" panose="020F0502020204030204"/>
                <a:ea typeface="+mn-ea"/>
                <a:cs typeface="+mn-cs"/>
              </a:rPr>
              <a:t>	a. 	Establish criteria in the annual notification of 		FERPA rights about who is a “school official” and 		what constitutes a “legitimate educational 			interest”; </a:t>
            </a:r>
          </a:p>
          <a:p>
            <a:pPr marL="457200" lvl="1">
              <a:buClrTx/>
            </a:pPr>
            <a:r>
              <a:rPr lang="en-US" sz="2400" kern="1200" dirty="0">
                <a:solidFill>
                  <a:prstClr val="black"/>
                </a:solidFill>
                <a:latin typeface="Calibri" panose="020F0502020204030204"/>
                <a:ea typeface="+mn-ea"/>
                <a:cs typeface="+mn-cs"/>
              </a:rPr>
              <a:t>	b. 	Determine that the disclosure is to a school 			official who has a legitimate educational interest 		in the education records; and </a:t>
            </a:r>
          </a:p>
          <a:p>
            <a:pPr marL="457200" lvl="1">
              <a:buClrTx/>
            </a:pPr>
            <a:r>
              <a:rPr lang="en-US" sz="2400" kern="1200" dirty="0">
                <a:solidFill>
                  <a:prstClr val="black"/>
                </a:solidFill>
                <a:latin typeface="Calibri" panose="020F0502020204030204"/>
                <a:ea typeface="+mn-ea"/>
                <a:cs typeface="+mn-cs"/>
              </a:rPr>
              <a:t>	c. 	Use reasonable methods to ensure that school 		officials obtain access to only those education 		records in which they have a legitimate 			educational interest.</a:t>
            </a:r>
          </a:p>
        </p:txBody>
      </p:sp>
    </p:spTree>
    <p:extLst>
      <p:ext uri="{BB962C8B-B14F-4D97-AF65-F5344CB8AC3E}">
        <p14:creationId xmlns:p14="http://schemas.microsoft.com/office/powerpoint/2010/main" val="1507550874"/>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38</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59764"/>
            <a:ext cx="8173844" cy="1200329"/>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The School Official Exception Conditions (that must be met)</a:t>
            </a:r>
            <a:endParaRPr lang="en-US" sz="3200" kern="1200" dirty="0">
              <a:solidFill>
                <a:srgbClr val="333333"/>
              </a:solidFill>
              <a:latin typeface="Calibri" panose="020F0502020204030204"/>
              <a:ea typeface="+mn-ea"/>
              <a:cs typeface="+mn-cs"/>
            </a:endParaRPr>
          </a:p>
        </p:txBody>
      </p:sp>
      <p:sp>
        <p:nvSpPr>
          <p:cNvPr id="9" name="TextBox 8">
            <a:extLst>
              <a:ext uri="{FF2B5EF4-FFF2-40B4-BE49-F238E27FC236}">
                <a16:creationId xmlns:a16="http://schemas.microsoft.com/office/drawing/2014/main" id="{66575EE1-0B4C-40BF-AC19-10EBDED97D31}"/>
              </a:ext>
            </a:extLst>
          </p:cNvPr>
          <p:cNvSpPr txBox="1"/>
          <p:nvPr/>
        </p:nvSpPr>
        <p:spPr>
          <a:xfrm>
            <a:off x="2009078" y="2553960"/>
            <a:ext cx="8173844" cy="4154984"/>
          </a:xfrm>
          <a:prstGeom prst="rect">
            <a:avLst/>
          </a:prstGeom>
          <a:noFill/>
        </p:spPr>
        <p:txBody>
          <a:bodyPr wrap="square" rtlCol="0">
            <a:spAutoFit/>
          </a:bodyPr>
          <a:lstStyle/>
          <a:p>
            <a:pPr marL="457200" indent="-457200">
              <a:buClrTx/>
              <a:buFontTx/>
              <a:buAutoNum type="arabicPeriod" startAt="2"/>
            </a:pPr>
            <a:r>
              <a:rPr lang="en-US" sz="2400" kern="1200" dirty="0">
                <a:solidFill>
                  <a:prstClr val="black"/>
                </a:solidFill>
                <a:latin typeface="Calibri" panose="020F0502020204030204"/>
                <a:ea typeface="+mn-ea"/>
                <a:cs typeface="+mn-cs"/>
              </a:rPr>
              <a:t>If outsourcing institutional services or functions to a third party, outside parties may be considered “school officials” if the outside party </a:t>
            </a:r>
          </a:p>
          <a:p>
            <a:pPr marL="457200" lvl="1">
              <a:buClrTx/>
            </a:pPr>
            <a:r>
              <a:rPr lang="en-US" sz="2400" kern="1200" dirty="0">
                <a:solidFill>
                  <a:prstClr val="black"/>
                </a:solidFill>
                <a:latin typeface="Calibri" panose="020F0502020204030204"/>
                <a:ea typeface="+mn-ea"/>
                <a:cs typeface="+mn-cs"/>
              </a:rPr>
              <a:t>	a.	Performs an institutional service or function for 		which the school would otherwise use 			employees; </a:t>
            </a:r>
          </a:p>
          <a:p>
            <a:pPr marL="457200" lvl="1">
              <a:buClrTx/>
            </a:pPr>
            <a:r>
              <a:rPr lang="en-US" sz="2400" kern="1200" dirty="0">
                <a:solidFill>
                  <a:prstClr val="black"/>
                </a:solidFill>
                <a:latin typeface="Calibri" panose="020F0502020204030204"/>
                <a:ea typeface="+mn-ea"/>
                <a:cs typeface="+mn-cs"/>
              </a:rPr>
              <a:t>	b.	Is under the direct control of the school with 		respect to the use and maintenance of education 		records; and </a:t>
            </a:r>
          </a:p>
          <a:p>
            <a:pPr marL="457200" lvl="1">
              <a:buClrTx/>
            </a:pPr>
            <a:r>
              <a:rPr lang="en-US" sz="2400" kern="1200" dirty="0">
                <a:solidFill>
                  <a:prstClr val="black"/>
                </a:solidFill>
                <a:latin typeface="Calibri" panose="020F0502020204030204"/>
                <a:ea typeface="+mn-ea"/>
                <a:cs typeface="+mn-cs"/>
              </a:rPr>
              <a:t>	c. 	Complies with the PII from education records use 		and redisclosure requirements.</a:t>
            </a:r>
          </a:p>
        </p:txBody>
      </p:sp>
    </p:spTree>
    <p:extLst>
      <p:ext uri="{BB962C8B-B14F-4D97-AF65-F5344CB8AC3E}">
        <p14:creationId xmlns:p14="http://schemas.microsoft.com/office/powerpoint/2010/main" val="3503511142"/>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39</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34035"/>
            <a:ext cx="8173844" cy="5324535"/>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Local Education Agencies (LEAs) are Obligated by FERPA to:</a:t>
            </a:r>
          </a:p>
          <a:p>
            <a:pPr>
              <a:buClrTx/>
            </a:pPr>
            <a:endParaRPr lang="en-US" sz="1200" kern="1200" dirty="0">
              <a:solidFill>
                <a:srgbClr val="333333"/>
              </a:solidFill>
              <a:latin typeface="Calibri" panose="020F0502020204030204"/>
              <a:ea typeface="+mn-ea"/>
              <a:cs typeface="+mn-cs"/>
            </a:endParaRPr>
          </a:p>
          <a:p>
            <a:pPr algn="ctr">
              <a:buClrTx/>
            </a:pPr>
            <a:r>
              <a:rPr lang="en-US" sz="2800" kern="1200" dirty="0">
                <a:solidFill>
                  <a:srgbClr val="333333"/>
                </a:solidFill>
                <a:latin typeface="Source Sans Pro" panose="020B0503030403020204" pitchFamily="34" charset="0"/>
                <a:ea typeface="+mn-ea"/>
                <a:cs typeface="+mn-cs"/>
              </a:rPr>
              <a:t>Maintain a record of each request for access to and each disclosure of personally identifiable information from the education records of each student, as well as the names of State and local educational authorities and Federal officials and agencies listed in §99.31(a)(3) that may make further disclosures of personally identifiable information from the student's education records without consent under §99.33(b).</a:t>
            </a:r>
            <a:endParaRPr lang="en-US" sz="2800" b="1" kern="1200" dirty="0">
              <a:solidFill>
                <a:srgbClr val="2B2B2B"/>
              </a:solidFill>
              <a:latin typeface="Calibri" panose="020F0502020204030204"/>
              <a:ea typeface="+mn-ea"/>
              <a:cs typeface="+mn-cs"/>
            </a:endParaRPr>
          </a:p>
          <a:p>
            <a:pPr algn="ctr">
              <a:buClrTx/>
            </a:pPr>
            <a:endParaRPr lang="en-US" sz="3200" kern="1200" dirty="0">
              <a:solidFill>
                <a:srgbClr val="2B2B2B"/>
              </a:solidFill>
              <a:latin typeface="Calibri" panose="020F0502020204030204"/>
              <a:ea typeface="+mn-ea"/>
              <a:cs typeface="+mn-cs"/>
            </a:endParaRPr>
          </a:p>
        </p:txBody>
      </p:sp>
    </p:spTree>
    <p:extLst>
      <p:ext uri="{BB962C8B-B14F-4D97-AF65-F5344CB8AC3E}">
        <p14:creationId xmlns:p14="http://schemas.microsoft.com/office/powerpoint/2010/main" val="13276176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Updates, Reminders, and Clarifications</a:t>
            </a:r>
            <a:endParaRPr/>
          </a:p>
        </p:txBody>
      </p:sp>
      <p:sp>
        <p:nvSpPr>
          <p:cNvPr id="197" name="Google Shape;197;p4"/>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40</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29859"/>
            <a:ext cx="8173844" cy="4093428"/>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Local Education Agencies (LEAs) are Obligated by FERPA to:</a:t>
            </a:r>
          </a:p>
          <a:p>
            <a:pPr>
              <a:buClrTx/>
            </a:pPr>
            <a:endParaRPr lang="en-US" sz="1200" kern="1200" dirty="0">
              <a:solidFill>
                <a:srgbClr val="333333"/>
              </a:solidFill>
              <a:latin typeface="Calibri" panose="020F0502020204030204"/>
              <a:ea typeface="+mn-ea"/>
              <a:cs typeface="+mn-cs"/>
            </a:endParaRPr>
          </a:p>
          <a:p>
            <a:pPr algn="ctr">
              <a:buClrTx/>
            </a:pPr>
            <a:r>
              <a:rPr lang="en-US" sz="3200" b="1" kern="1200" dirty="0">
                <a:solidFill>
                  <a:srgbClr val="2B2B2B"/>
                </a:solidFill>
                <a:latin typeface="Calibri" panose="020F0502020204030204"/>
                <a:ea typeface="+mn-ea"/>
                <a:cs typeface="+mn-cs"/>
              </a:rPr>
              <a:t>Employ Disclosure Avoidance</a:t>
            </a:r>
          </a:p>
          <a:p>
            <a:pPr algn="ctr">
              <a:buClrTx/>
            </a:pPr>
            <a:endParaRPr lang="en-US" sz="2800" b="1" kern="1200" dirty="0">
              <a:solidFill>
                <a:srgbClr val="2B2B2B"/>
              </a:solidFill>
              <a:latin typeface="Calibri" panose="020F0502020204030204"/>
              <a:ea typeface="+mn-ea"/>
              <a:cs typeface="+mn-cs"/>
            </a:endParaRPr>
          </a:p>
          <a:p>
            <a:pPr algn="ctr">
              <a:buClrTx/>
            </a:pPr>
            <a:r>
              <a:rPr lang="en-US" sz="2800" kern="1200" dirty="0">
                <a:solidFill>
                  <a:prstClr val="black"/>
                </a:solidFill>
                <a:latin typeface="Calibri" panose="020F0502020204030204"/>
                <a:ea typeface="+mn-ea"/>
                <a:cs typeface="+mn-cs"/>
              </a:rPr>
              <a:t>Disclosure avoidance refers to the efforts made to de-identify the data in order to reduce the risk of disclosure of personally identifiable information (PII).</a:t>
            </a:r>
          </a:p>
        </p:txBody>
      </p:sp>
    </p:spTree>
    <p:extLst>
      <p:ext uri="{BB962C8B-B14F-4D97-AF65-F5344CB8AC3E}">
        <p14:creationId xmlns:p14="http://schemas.microsoft.com/office/powerpoint/2010/main" val="3176128637"/>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41</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29860"/>
            <a:ext cx="8173844" cy="5109091"/>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Local Education Agencies (LEAs) are Obligated by FERPA to:</a:t>
            </a:r>
          </a:p>
          <a:p>
            <a:pPr>
              <a:buClrTx/>
            </a:pPr>
            <a:endParaRPr lang="en-US" sz="1200" kern="1200" dirty="0">
              <a:solidFill>
                <a:srgbClr val="333333"/>
              </a:solidFill>
              <a:latin typeface="Calibri" panose="020F0502020204030204"/>
              <a:ea typeface="+mn-ea"/>
              <a:cs typeface="+mn-cs"/>
            </a:endParaRPr>
          </a:p>
          <a:p>
            <a:pPr algn="ctr">
              <a:buClrTx/>
            </a:pPr>
            <a:r>
              <a:rPr lang="en-US" sz="3200" b="1" kern="1200" dirty="0">
                <a:solidFill>
                  <a:srgbClr val="2B2B2B"/>
                </a:solidFill>
                <a:latin typeface="Calibri" panose="020F0502020204030204"/>
                <a:ea typeface="+mn-ea"/>
                <a:cs typeface="+mn-cs"/>
              </a:rPr>
              <a:t>Employ Disclosure Avoidance Methods</a:t>
            </a:r>
          </a:p>
          <a:p>
            <a:pPr algn="ctr">
              <a:buClrTx/>
            </a:pPr>
            <a:endParaRPr lang="en-US" sz="1200" kern="1200" dirty="0">
              <a:solidFill>
                <a:srgbClr val="2B2B2B"/>
              </a:solidFill>
              <a:latin typeface="Calibri" panose="020F0502020204030204"/>
              <a:ea typeface="+mn-ea"/>
              <a:cs typeface="+mn-cs"/>
            </a:endParaRPr>
          </a:p>
          <a:p>
            <a:pPr algn="ctr">
              <a:buClrTx/>
            </a:pPr>
            <a:r>
              <a:rPr lang="en-US" sz="1800" kern="1200" dirty="0">
                <a:solidFill>
                  <a:prstClr val="black"/>
                </a:solidFill>
                <a:latin typeface="Calibri" panose="020F0502020204030204"/>
                <a:ea typeface="+mn-ea"/>
                <a:cs typeface="+mn-cs"/>
              </a:rPr>
              <a:t>Under FERPA, educational agencies and institutions reporting or releasing data derived from education records are responsible for protecting PII in the reports from disclosure. The U.S. Department of Education also states, in reporting achievement results under section 1111(h) of the Elementary and Secondary Education Act of 1965, as amended (ESEA), to “not use disaggregated data for one or more subgroups… to report achievement results… if the results would reveal personally identifiable information about an individual student” and to “implement appropriate strategies to protect the privacy of individual students” (34 CFR §200.7). Further, “to determine whether disaggregated results would reveal personally identifiable information about an individual student” (34 CFR §200.7), States are instructed to follow FERPA requirements (34 CFR §99). </a:t>
            </a:r>
            <a:endParaRPr lang="en-US" sz="1800" kern="1200" dirty="0">
              <a:solidFill>
                <a:srgbClr val="2B2B2B"/>
              </a:solidFill>
              <a:latin typeface="Calibri" panose="020F0502020204030204"/>
              <a:ea typeface="+mn-ea"/>
              <a:cs typeface="+mn-cs"/>
            </a:endParaRPr>
          </a:p>
        </p:txBody>
      </p:sp>
    </p:spTree>
    <p:extLst>
      <p:ext uri="{BB962C8B-B14F-4D97-AF65-F5344CB8AC3E}">
        <p14:creationId xmlns:p14="http://schemas.microsoft.com/office/powerpoint/2010/main" val="2842334756"/>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42</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480337"/>
            <a:ext cx="8173844" cy="4524315"/>
          </a:xfrm>
          <a:prstGeom prst="rect">
            <a:avLst/>
          </a:prstGeom>
          <a:noFill/>
        </p:spPr>
        <p:txBody>
          <a:bodyPr wrap="square" rtlCol="0">
            <a:spAutoFit/>
          </a:bodyPr>
          <a:lstStyle/>
          <a:p>
            <a:pPr>
              <a:buClrTx/>
            </a:pPr>
            <a:r>
              <a:rPr lang="en-US" sz="2400" kern="1200" dirty="0">
                <a:solidFill>
                  <a:prstClr val="black"/>
                </a:solidFill>
                <a:latin typeface="Calibri" panose="020F0502020204030204"/>
                <a:ea typeface="+mn-ea"/>
                <a:cs typeface="+mn-cs"/>
              </a:rPr>
              <a:t>PPRA originally started as a single line in the 1974 reauthorization of the Elementary and Secondary Education Act (ESEA) about experimental education practices and allowing parents the ability to inspect the materials in advance. This legacy remained in the law when the eight sensitive categories were added in 1978.</a:t>
            </a:r>
          </a:p>
          <a:p>
            <a:pPr>
              <a:buClrTx/>
            </a:pPr>
            <a:endParaRPr lang="en-US" sz="2400" kern="1200" dirty="0">
              <a:solidFill>
                <a:prstClr val="black"/>
              </a:solidFill>
              <a:latin typeface="Calibri" panose="020F0502020204030204"/>
              <a:ea typeface="+mn-ea"/>
              <a:cs typeface="+mn-cs"/>
            </a:endParaRPr>
          </a:p>
          <a:p>
            <a:pPr>
              <a:buClrTx/>
            </a:pPr>
            <a:r>
              <a:rPr lang="en-US" sz="2400" kern="1200" dirty="0">
                <a:solidFill>
                  <a:prstClr val="black"/>
                </a:solidFill>
                <a:latin typeface="Calibri" panose="020F0502020204030204"/>
                <a:ea typeface="+mn-ea"/>
                <a:cs typeface="+mn-cs"/>
              </a:rPr>
              <a:t>The Protection of Pupil Rights Amendment (PPRA) gives parents and students (18 years or older or emancipated) certain rights when a school conducts student surveys, collects and uses information for marketing purposes, and administers certain physical exams to students.</a:t>
            </a:r>
          </a:p>
        </p:txBody>
      </p:sp>
      <p:sp>
        <p:nvSpPr>
          <p:cNvPr id="7" name="Star: 7 Points 6">
            <a:extLst>
              <a:ext uri="{FF2B5EF4-FFF2-40B4-BE49-F238E27FC236}">
                <a16:creationId xmlns:a16="http://schemas.microsoft.com/office/drawing/2014/main" id="{3E6DD765-78A8-4133-AC40-4C4F5F90A7BF}"/>
              </a:ext>
            </a:extLst>
          </p:cNvPr>
          <p:cNvSpPr/>
          <p:nvPr/>
        </p:nvSpPr>
        <p:spPr>
          <a:xfrm>
            <a:off x="8133144" y="285777"/>
            <a:ext cx="1504709" cy="1293906"/>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sz="2400" b="1" kern="1200" dirty="0">
                <a:solidFill>
                  <a:prstClr val="black"/>
                </a:solidFill>
                <a:latin typeface="Calibri" panose="020F0502020204030204"/>
              </a:rPr>
              <a:t>Est. 1978</a:t>
            </a:r>
          </a:p>
        </p:txBody>
      </p:sp>
    </p:spTree>
    <p:extLst>
      <p:ext uri="{BB962C8B-B14F-4D97-AF65-F5344CB8AC3E}">
        <p14:creationId xmlns:p14="http://schemas.microsoft.com/office/powerpoint/2010/main" val="19301895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43</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29860"/>
            <a:ext cx="8173844" cy="5324535"/>
          </a:xfrm>
          <a:prstGeom prst="rect">
            <a:avLst/>
          </a:prstGeom>
          <a:noFill/>
        </p:spPr>
        <p:txBody>
          <a:bodyPr wrap="square" rtlCol="0">
            <a:spAutoFit/>
          </a:bodyPr>
          <a:lstStyle/>
          <a:p>
            <a:pPr>
              <a:buClrTx/>
            </a:pPr>
            <a:r>
              <a:rPr lang="en-US" sz="2000" kern="1200" dirty="0">
                <a:solidFill>
                  <a:prstClr val="black"/>
                </a:solidFill>
                <a:latin typeface="Calibri" panose="020F0502020204030204"/>
                <a:ea typeface="+mn-ea"/>
                <a:cs typeface="+mn-cs"/>
              </a:rPr>
              <a:t>Specifically, the Protection of Pupil Rights Amendment (PPRA) governs surveys, analyses, or evaluations, given to students, that concern one or more of the following eight protected areas:</a:t>
            </a:r>
          </a:p>
          <a:p>
            <a:pPr marL="342900" indent="-342900">
              <a:buClrTx/>
              <a:buFont typeface="+mj-lt"/>
              <a:buAutoNum type="arabicPeriod"/>
            </a:pPr>
            <a:r>
              <a:rPr lang="en-US" sz="2000" kern="1200" dirty="0">
                <a:solidFill>
                  <a:prstClr val="black"/>
                </a:solidFill>
                <a:latin typeface="Calibri" panose="020F0502020204030204"/>
                <a:ea typeface="+mn-ea"/>
                <a:cs typeface="+mn-cs"/>
              </a:rPr>
              <a:t>	political affiliations or beliefs of the student or the student’s parent;</a:t>
            </a:r>
          </a:p>
          <a:p>
            <a:pPr marL="342900" indent="-342900">
              <a:buClrTx/>
              <a:buFont typeface="+mj-lt"/>
              <a:buAutoNum type="arabicPeriod"/>
            </a:pPr>
            <a:r>
              <a:rPr lang="en-US" sz="2000" kern="1200" dirty="0">
                <a:solidFill>
                  <a:prstClr val="black"/>
                </a:solidFill>
                <a:latin typeface="Calibri" panose="020F0502020204030204"/>
                <a:ea typeface="+mn-ea"/>
                <a:cs typeface="+mn-cs"/>
              </a:rPr>
              <a:t>	mental or psychological problems of the student or the student’s 	family;</a:t>
            </a:r>
          </a:p>
          <a:p>
            <a:pPr marL="342900" indent="-342900">
              <a:buClrTx/>
              <a:buFont typeface="+mj-lt"/>
              <a:buAutoNum type="arabicPeriod"/>
            </a:pPr>
            <a:r>
              <a:rPr lang="en-US" sz="2000" kern="1200" dirty="0">
                <a:solidFill>
                  <a:prstClr val="black"/>
                </a:solidFill>
                <a:latin typeface="Calibri" panose="020F0502020204030204"/>
                <a:ea typeface="+mn-ea"/>
                <a:cs typeface="+mn-cs"/>
              </a:rPr>
              <a:t>	sex behavior or attitudes;</a:t>
            </a:r>
          </a:p>
          <a:p>
            <a:pPr marL="342900" indent="-342900">
              <a:buClrTx/>
              <a:buFont typeface="+mj-lt"/>
              <a:buAutoNum type="arabicPeriod"/>
            </a:pPr>
            <a:r>
              <a:rPr lang="en-US" sz="2000" kern="1200" dirty="0">
                <a:solidFill>
                  <a:prstClr val="black"/>
                </a:solidFill>
                <a:latin typeface="Calibri" panose="020F0502020204030204"/>
                <a:ea typeface="+mn-ea"/>
                <a:cs typeface="+mn-cs"/>
              </a:rPr>
              <a:t>	illegal, anti-social, self-incriminating, or demeaning behavior;</a:t>
            </a:r>
          </a:p>
          <a:p>
            <a:pPr marL="342900" indent="-342900">
              <a:buClrTx/>
              <a:buFont typeface="+mj-lt"/>
              <a:buAutoNum type="arabicPeriod"/>
            </a:pPr>
            <a:r>
              <a:rPr lang="en-US" sz="2000" kern="1200" dirty="0">
                <a:solidFill>
                  <a:prstClr val="black"/>
                </a:solidFill>
                <a:latin typeface="Calibri" panose="020F0502020204030204"/>
                <a:ea typeface="+mn-ea"/>
                <a:cs typeface="+mn-cs"/>
              </a:rPr>
              <a:t>	critical appraisals of other individuals with whom respondents have 	close family relationships;</a:t>
            </a:r>
          </a:p>
          <a:p>
            <a:pPr marL="342900" indent="-342900">
              <a:buClrTx/>
              <a:buFont typeface="+mj-lt"/>
              <a:buAutoNum type="arabicPeriod"/>
            </a:pPr>
            <a:r>
              <a:rPr lang="en-US" sz="2000" kern="1200" dirty="0">
                <a:solidFill>
                  <a:prstClr val="black"/>
                </a:solidFill>
                <a:latin typeface="Calibri" panose="020F0502020204030204"/>
                <a:ea typeface="+mn-ea"/>
                <a:cs typeface="+mn-cs"/>
              </a:rPr>
              <a:t>	legally recognized privileged or analogous relationships, such as 	those of 	lawyers, physicians, and ministers;</a:t>
            </a:r>
          </a:p>
          <a:p>
            <a:pPr marL="342900" indent="-342900">
              <a:buClrTx/>
              <a:buFont typeface="+mj-lt"/>
              <a:buAutoNum type="arabicPeriod"/>
            </a:pPr>
            <a:r>
              <a:rPr lang="en-US" sz="2000" kern="1200" dirty="0">
                <a:solidFill>
                  <a:prstClr val="black"/>
                </a:solidFill>
                <a:latin typeface="Calibri" panose="020F0502020204030204"/>
                <a:ea typeface="+mn-ea"/>
                <a:cs typeface="+mn-cs"/>
              </a:rPr>
              <a:t>	religious practices, affiliations, or beliefs of the student or student’s 	parent; or</a:t>
            </a:r>
          </a:p>
          <a:p>
            <a:pPr marL="342900" indent="-342900">
              <a:buClrTx/>
              <a:buFont typeface="+mj-lt"/>
              <a:buAutoNum type="arabicPeriod"/>
            </a:pPr>
            <a:r>
              <a:rPr lang="en-US" sz="2000" kern="1200" dirty="0">
                <a:solidFill>
                  <a:prstClr val="black"/>
                </a:solidFill>
                <a:latin typeface="Calibri" panose="020F0502020204030204"/>
                <a:ea typeface="+mn-ea"/>
                <a:cs typeface="+mn-cs"/>
              </a:rPr>
              <a:t>	income (other than that required by law to determine eligibility for 	participation in a program or for receiving financial assistance under 	such program).</a:t>
            </a:r>
          </a:p>
        </p:txBody>
      </p:sp>
    </p:spTree>
    <p:extLst>
      <p:ext uri="{BB962C8B-B14F-4D97-AF65-F5344CB8AC3E}">
        <p14:creationId xmlns:p14="http://schemas.microsoft.com/office/powerpoint/2010/main" val="2412944387"/>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44</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637865"/>
            <a:ext cx="8173844" cy="4524315"/>
          </a:xfrm>
          <a:prstGeom prst="rect">
            <a:avLst/>
          </a:prstGeom>
          <a:noFill/>
        </p:spPr>
        <p:txBody>
          <a:bodyPr wrap="square" rtlCol="0">
            <a:spAutoFit/>
          </a:bodyPr>
          <a:lstStyle/>
          <a:p>
            <a:pPr>
              <a:buClrTx/>
            </a:pPr>
            <a:r>
              <a:rPr lang="en-US" sz="3200" kern="1200" dirty="0">
                <a:solidFill>
                  <a:srgbClr val="333333"/>
                </a:solidFill>
                <a:latin typeface="Calibri" panose="020F0502020204030204"/>
                <a:ea typeface="+mn-ea"/>
                <a:cs typeface="+mn-cs"/>
              </a:rPr>
              <a:t>The Protection of Pupil Rights Amendment (PPRA) also concerns marketing surveys and other areas of student privacy, parental access to information, and the administration of certain physical examinations to minors.  </a:t>
            </a:r>
          </a:p>
          <a:p>
            <a:pPr>
              <a:buClrTx/>
            </a:pPr>
            <a:endParaRPr lang="en-US" sz="3200" kern="1200" dirty="0">
              <a:solidFill>
                <a:srgbClr val="333333"/>
              </a:solidFill>
              <a:latin typeface="Calibri" panose="020F0502020204030204"/>
              <a:ea typeface="+mn-ea"/>
              <a:cs typeface="+mn-cs"/>
            </a:endParaRPr>
          </a:p>
          <a:p>
            <a:pPr>
              <a:buClrTx/>
            </a:pPr>
            <a:r>
              <a:rPr lang="en-US" sz="3200" kern="1200" dirty="0">
                <a:solidFill>
                  <a:srgbClr val="333333"/>
                </a:solidFill>
                <a:latin typeface="Calibri" panose="020F0502020204030204"/>
                <a:ea typeface="+mn-ea"/>
                <a:cs typeface="+mn-cs"/>
              </a:rPr>
              <a:t>The rights under PPRA transfer from the parents to a student who is 18 years old or an emancipated minor under state law.</a:t>
            </a:r>
          </a:p>
        </p:txBody>
      </p:sp>
    </p:spTree>
    <p:extLst>
      <p:ext uri="{BB962C8B-B14F-4D97-AF65-F5344CB8AC3E}">
        <p14:creationId xmlns:p14="http://schemas.microsoft.com/office/powerpoint/2010/main" val="1749396302"/>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45</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708572"/>
            <a:ext cx="8173844" cy="3662541"/>
          </a:xfrm>
          <a:prstGeom prst="rect">
            <a:avLst/>
          </a:prstGeom>
          <a:noFill/>
        </p:spPr>
        <p:txBody>
          <a:bodyPr wrap="square" rtlCol="0">
            <a:spAutoFit/>
          </a:bodyPr>
          <a:lstStyle/>
          <a:p>
            <a:pPr>
              <a:buClrTx/>
            </a:pPr>
            <a:r>
              <a:rPr lang="en-US" sz="3200" kern="1200" dirty="0">
                <a:solidFill>
                  <a:srgbClr val="333333"/>
                </a:solidFill>
                <a:latin typeface="Calibri" panose="020F0502020204030204"/>
                <a:ea typeface="+mn-ea"/>
                <a:cs typeface="+mn-cs"/>
              </a:rPr>
              <a:t>Essentially, the purpose of the Protection of Pupil Rights Amendment (PPRA) is </a:t>
            </a:r>
            <a:r>
              <a:rPr lang="en-US" sz="3200" kern="1200" dirty="0">
                <a:solidFill>
                  <a:srgbClr val="202124"/>
                </a:solidFill>
                <a:latin typeface="Calibri" panose="020F0502020204030204"/>
                <a:ea typeface="+mn-ea"/>
                <a:cs typeface="+mn-cs"/>
              </a:rPr>
              <a:t>to protect students from overly intrusive and personal data collection and to </a:t>
            </a:r>
            <a:r>
              <a:rPr lang="en-US" sz="3200" kern="1200" dirty="0">
                <a:solidFill>
                  <a:srgbClr val="333333"/>
                </a:solidFill>
                <a:latin typeface="Calibri" panose="020F0502020204030204"/>
                <a:ea typeface="+mn-ea"/>
                <a:cs typeface="+mn-cs"/>
              </a:rPr>
              <a:t>protect the sensitive personal information collected from students.</a:t>
            </a:r>
          </a:p>
          <a:p>
            <a:pPr>
              <a:buClrTx/>
            </a:pPr>
            <a:endParaRPr lang="en-US" sz="2400" kern="1200" dirty="0">
              <a:solidFill>
                <a:srgbClr val="202124"/>
              </a:solidFill>
              <a:latin typeface="Roboto" panose="02000000000000000000" pitchFamily="2" charset="0"/>
              <a:ea typeface="+mn-ea"/>
              <a:cs typeface="+mn-cs"/>
            </a:endParaRPr>
          </a:p>
          <a:p>
            <a:pPr>
              <a:buClrTx/>
            </a:pPr>
            <a:endParaRPr lang="en-US" sz="2400" kern="1200" dirty="0">
              <a:solidFill>
                <a:srgbClr val="333333"/>
              </a:solidFill>
              <a:latin typeface="Calibri" panose="020F0502020204030204"/>
              <a:ea typeface="+mn-ea"/>
              <a:cs typeface="+mn-cs"/>
            </a:endParaRPr>
          </a:p>
          <a:p>
            <a:pPr>
              <a:buClrTx/>
            </a:pPr>
            <a:endParaRPr lang="en-US" sz="2400" kern="1200" dirty="0">
              <a:solidFill>
                <a:srgbClr val="202124"/>
              </a:solidFill>
              <a:latin typeface="Roboto" panose="02000000000000000000" pitchFamily="2" charset="0"/>
              <a:ea typeface="+mn-ea"/>
              <a:cs typeface="+mn-cs"/>
            </a:endParaRPr>
          </a:p>
        </p:txBody>
      </p:sp>
      <p:pic>
        <p:nvPicPr>
          <p:cNvPr id="5122" name="Picture 2" descr="For Your Eyes Only Grunge Retro Red Isolated Ribbon Stamp Royalty Free  Cliparts, Vectors, And Stock Illustration. Image 39121030.">
            <a:extLst>
              <a:ext uri="{FF2B5EF4-FFF2-40B4-BE49-F238E27FC236}">
                <a16:creationId xmlns:a16="http://schemas.microsoft.com/office/drawing/2014/main" id="{A2686633-400E-4449-86B5-66E99D391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088" y="4423375"/>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09143"/>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46</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7" y="1359763"/>
            <a:ext cx="8173844" cy="3970318"/>
          </a:xfrm>
          <a:prstGeom prst="rect">
            <a:avLst/>
          </a:prstGeom>
          <a:noFill/>
        </p:spPr>
        <p:txBody>
          <a:bodyPr wrap="square" rtlCol="0">
            <a:spAutoFit/>
          </a:bodyPr>
          <a:lstStyle/>
          <a:p>
            <a:pPr>
              <a:buClrTx/>
            </a:pPr>
            <a:r>
              <a:rPr lang="en-US" sz="3200" kern="1200" dirty="0">
                <a:solidFill>
                  <a:prstClr val="black"/>
                </a:solidFill>
                <a:latin typeface="Calibri" panose="020F0502020204030204"/>
                <a:ea typeface="+mn-ea"/>
                <a:cs typeface="+mn-cs"/>
              </a:rPr>
              <a:t>The Protection of Pupil Rights Amendment (PPRA) applies to the K-12 programs and activities of a state education agency (SEA), local education agency (LEA), or other recipient of funds under any program funded by the U.S. Department of Education. </a:t>
            </a:r>
          </a:p>
          <a:p>
            <a:pPr>
              <a:buClrTx/>
            </a:pPr>
            <a:endParaRPr lang="en-US" sz="2800" kern="1200" dirty="0">
              <a:solidFill>
                <a:srgbClr val="333333"/>
              </a:solidFill>
              <a:latin typeface="Helvetica Neue"/>
              <a:ea typeface="+mn-ea"/>
              <a:cs typeface="+mn-cs"/>
            </a:endParaRPr>
          </a:p>
          <a:p>
            <a:pPr>
              <a:buClrTx/>
            </a:pPr>
            <a:endParaRPr lang="en-US" sz="3200" kern="1200" dirty="0">
              <a:solidFill>
                <a:srgbClr val="2B2B2B"/>
              </a:solidFill>
              <a:latin typeface="Calibri" panose="020F0502020204030204"/>
              <a:ea typeface="+mn-ea"/>
              <a:cs typeface="+mn-cs"/>
            </a:endParaRPr>
          </a:p>
        </p:txBody>
      </p:sp>
      <p:pic>
        <p:nvPicPr>
          <p:cNvPr id="5" name="Picture 2" descr="Clipart Panda - Free Clipart Images">
            <a:extLst>
              <a:ext uri="{FF2B5EF4-FFF2-40B4-BE49-F238E27FC236}">
                <a16:creationId xmlns:a16="http://schemas.microsoft.com/office/drawing/2014/main" id="{B5F752C4-5066-4A94-84A3-92C9496FC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2" y="4388668"/>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7645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47</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29859"/>
            <a:ext cx="8173844" cy="4278094"/>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State Education Agencies (SEAs) and Local Education Agencies (LEAs) are Obligated by PPRA to:</a:t>
            </a:r>
          </a:p>
          <a:p>
            <a:pPr>
              <a:buClrTx/>
            </a:pPr>
            <a:endParaRPr lang="en-US" sz="1200" kern="1200" dirty="0">
              <a:solidFill>
                <a:srgbClr val="333333"/>
              </a:solidFill>
              <a:latin typeface="Calibri" panose="020F0502020204030204"/>
              <a:ea typeface="+mn-ea"/>
              <a:cs typeface="+mn-cs"/>
            </a:endParaRPr>
          </a:p>
          <a:p>
            <a:pPr algn="ctr">
              <a:buClrTx/>
            </a:pPr>
            <a:endParaRPr lang="en-US" sz="1200" kern="1200" dirty="0">
              <a:solidFill>
                <a:srgbClr val="2B2B2B"/>
              </a:solidFill>
              <a:latin typeface="Calibri" panose="020F0502020204030204"/>
              <a:ea typeface="+mn-ea"/>
              <a:cs typeface="+mn-cs"/>
            </a:endParaRPr>
          </a:p>
          <a:p>
            <a:pPr>
              <a:buClrTx/>
            </a:pPr>
            <a:r>
              <a:rPr lang="en-US" sz="2800" kern="1200" dirty="0">
                <a:solidFill>
                  <a:srgbClr val="333333"/>
                </a:solidFill>
                <a:latin typeface="Calibri" panose="020F0502020204030204"/>
                <a:ea typeface="+mn-ea"/>
                <a:cs typeface="+mn-cs"/>
              </a:rPr>
              <a:t>Gather written consent from parents for federally funded surveys, allow a parent to opt a child out of non-federally funded surveys, and allow parents to opt a child out of any non-emergency physical exam administered by the institution.</a:t>
            </a:r>
          </a:p>
        </p:txBody>
      </p:sp>
    </p:spTree>
    <p:extLst>
      <p:ext uri="{BB962C8B-B14F-4D97-AF65-F5344CB8AC3E}">
        <p14:creationId xmlns:p14="http://schemas.microsoft.com/office/powerpoint/2010/main" val="3677147021"/>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48</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109935"/>
            <a:ext cx="8173844" cy="4524315"/>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State Education Agencies (SEAs) and Local Education Agencies (LEAs) are Obligated by PPRA to:</a:t>
            </a:r>
            <a:endParaRPr lang="en-US" sz="2800" kern="1200" dirty="0">
              <a:solidFill>
                <a:srgbClr val="2B2B2B"/>
              </a:solidFill>
              <a:latin typeface="Calibri" panose="020F0502020204030204"/>
              <a:ea typeface="+mn-ea"/>
              <a:cs typeface="+mn-cs"/>
            </a:endParaRPr>
          </a:p>
          <a:p>
            <a:pPr>
              <a:buClrTx/>
            </a:pPr>
            <a:endParaRPr lang="en-US" sz="1200" kern="1200" dirty="0">
              <a:solidFill>
                <a:srgbClr val="131415"/>
              </a:solidFill>
              <a:latin typeface="Calibri" panose="020F0502020204030204"/>
              <a:ea typeface="+mn-ea"/>
              <a:cs typeface="+mn-cs"/>
            </a:endParaRPr>
          </a:p>
          <a:p>
            <a:pPr>
              <a:buClrTx/>
            </a:pPr>
            <a:r>
              <a:rPr lang="en-US" sz="2800" kern="1200" dirty="0">
                <a:solidFill>
                  <a:srgbClr val="131415"/>
                </a:solidFill>
                <a:latin typeface="Calibri" panose="020F0502020204030204"/>
                <a:ea typeface="+mn-ea"/>
                <a:cs typeface="+mn-cs"/>
              </a:rPr>
              <a:t>Allow parents to inspect any instructional materials—including teacher’s manuals, films, tapes, or supplemental materials—that will be used in connection with a survey or evaluation from a US Department of Education sponsored program. </a:t>
            </a:r>
          </a:p>
          <a:p>
            <a:pPr>
              <a:buClrTx/>
            </a:pPr>
            <a:endParaRPr lang="en-US" sz="2800" kern="1200" dirty="0">
              <a:solidFill>
                <a:srgbClr val="333333"/>
              </a:solidFill>
              <a:latin typeface="Calibri" panose="020F0502020204030204"/>
              <a:ea typeface="+mn-ea"/>
              <a:cs typeface="+mn-cs"/>
            </a:endParaRPr>
          </a:p>
        </p:txBody>
      </p:sp>
    </p:spTree>
    <p:extLst>
      <p:ext uri="{BB962C8B-B14F-4D97-AF65-F5344CB8AC3E}">
        <p14:creationId xmlns:p14="http://schemas.microsoft.com/office/powerpoint/2010/main" val="1987370086"/>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49</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109934"/>
            <a:ext cx="8173844" cy="6247864"/>
          </a:xfrm>
          <a:prstGeom prst="rect">
            <a:avLst/>
          </a:prstGeom>
          <a:noFill/>
        </p:spPr>
        <p:txBody>
          <a:bodyPr wrap="square" rtlCol="0">
            <a:spAutoFit/>
          </a:bodyPr>
          <a:lstStyle/>
          <a:p>
            <a:pPr>
              <a:buClrTx/>
            </a:pPr>
            <a:endParaRPr lang="en-US" sz="1200" kern="1200" dirty="0">
              <a:solidFill>
                <a:srgbClr val="131415"/>
              </a:solidFill>
              <a:latin typeface="Calibri" panose="020F0502020204030204"/>
              <a:ea typeface="+mn-ea"/>
              <a:cs typeface="+mn-cs"/>
            </a:endParaRPr>
          </a:p>
          <a:p>
            <a:pPr>
              <a:buClrTx/>
            </a:pPr>
            <a:r>
              <a:rPr lang="en-US" sz="2400" kern="1200" dirty="0">
                <a:solidFill>
                  <a:srgbClr val="131415"/>
                </a:solidFill>
                <a:latin typeface="Calibri" panose="020F0502020204030204"/>
                <a:ea typeface="+mn-ea"/>
                <a:cs typeface="+mn-cs"/>
              </a:rPr>
              <a:t>The definition for the instructional materials parents must be allowed to inspect explicitly excludes student assessments or tests. For all other surveys and evaluations, the LEA should develop a policy that explains the procedure a parent can follow to inspect the instructional materials being presented to the student in conjunction with the survey.</a:t>
            </a:r>
          </a:p>
          <a:p>
            <a:pPr>
              <a:buClrTx/>
            </a:pPr>
            <a:endParaRPr lang="en-US" sz="1200" kern="1200" dirty="0">
              <a:solidFill>
                <a:srgbClr val="131415"/>
              </a:solidFill>
              <a:latin typeface="Calibri" panose="020F0502020204030204"/>
              <a:ea typeface="+mn-ea"/>
              <a:cs typeface="+mn-cs"/>
            </a:endParaRPr>
          </a:p>
          <a:p>
            <a:pPr>
              <a:buClrTx/>
            </a:pPr>
            <a:r>
              <a:rPr lang="en-US" sz="2400" kern="1200" dirty="0">
                <a:solidFill>
                  <a:srgbClr val="131415"/>
                </a:solidFill>
                <a:latin typeface="Calibri" panose="020F0502020204030204"/>
                <a:ea typeface="+mn-ea"/>
                <a:cs typeface="+mn-cs"/>
              </a:rPr>
              <a:t>Many states have passed laws that add to PPRA’s initial requirements of providing notice and collecting consent when a survey covers any of the eight sensitive categories. These state laws generally add onto PPRA by either requiring parental consent for any survey or examination that cover sensitive information (even if it is not required by a federal program) or by adding sensitive items to the list. For example, several states restrict asking about family gun ownership.</a:t>
            </a:r>
          </a:p>
          <a:p>
            <a:pPr>
              <a:buClrTx/>
            </a:pPr>
            <a:endParaRPr lang="en-US" sz="2800" kern="1200" dirty="0">
              <a:solidFill>
                <a:srgbClr val="333333"/>
              </a:solidFill>
              <a:latin typeface="Calibri" panose="020F0502020204030204"/>
              <a:ea typeface="+mn-ea"/>
              <a:cs typeface="+mn-cs"/>
            </a:endParaRPr>
          </a:p>
        </p:txBody>
      </p:sp>
    </p:spTree>
    <p:extLst>
      <p:ext uri="{BB962C8B-B14F-4D97-AF65-F5344CB8AC3E}">
        <p14:creationId xmlns:p14="http://schemas.microsoft.com/office/powerpoint/2010/main" val="285370883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1a07c79fa7_0_0"/>
          <p:cNvSpPr txBox="1">
            <a:spLocks noGrp="1"/>
          </p:cNvSpPr>
          <p:nvPr>
            <p:ph type="title"/>
          </p:nvPr>
        </p:nvSpPr>
        <p:spPr>
          <a:xfrm>
            <a:off x="326926" y="217739"/>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a:t>Clarification: ESSER III March 24 Deadline</a:t>
            </a:r>
            <a:endParaRPr sz="3200"/>
          </a:p>
        </p:txBody>
      </p:sp>
      <p:sp>
        <p:nvSpPr>
          <p:cNvPr id="204" name="Google Shape;204;g11a07c79fa7_0_0"/>
          <p:cNvSpPr txBox="1">
            <a:spLocks noGrp="1"/>
          </p:cNvSpPr>
          <p:nvPr>
            <p:ph type="body" idx="1"/>
          </p:nvPr>
        </p:nvSpPr>
        <p:spPr>
          <a:xfrm>
            <a:off x="455425" y="1419825"/>
            <a:ext cx="11345100" cy="4683900"/>
          </a:xfrm>
          <a:prstGeom prst="rect">
            <a:avLst/>
          </a:prstGeom>
        </p:spPr>
        <p:txBody>
          <a:bodyPr spcFirstLastPara="1" wrap="square" lIns="0" tIns="0" rIns="0" bIns="45700" anchor="t" anchorCtr="0">
            <a:noAutofit/>
          </a:bodyPr>
          <a:lstStyle/>
          <a:p>
            <a:pPr marL="457200" lvl="0" indent="-431800" algn="l" rtl="0">
              <a:lnSpc>
                <a:spcPct val="115000"/>
              </a:lnSpc>
              <a:spcBef>
                <a:spcPts val="750"/>
              </a:spcBef>
              <a:spcAft>
                <a:spcPts val="0"/>
              </a:spcAft>
              <a:buClr>
                <a:srgbClr val="980000"/>
              </a:buClr>
              <a:buSzPts val="3200"/>
              <a:buChar char="•"/>
            </a:pPr>
            <a:r>
              <a:rPr lang="en-US" sz="2600">
                <a:solidFill>
                  <a:srgbClr val="980000"/>
                </a:solidFill>
              </a:rPr>
              <a:t>ESSER III applications need final approval from CDE by March 24</a:t>
            </a:r>
            <a:endParaRPr sz="2600">
              <a:solidFill>
                <a:srgbClr val="980000"/>
              </a:solidFill>
            </a:endParaRPr>
          </a:p>
          <a:p>
            <a:pPr marL="457200" lvl="0" indent="-393700" algn="l" rtl="0">
              <a:lnSpc>
                <a:spcPct val="115000"/>
              </a:lnSpc>
              <a:spcBef>
                <a:spcPts val="0"/>
              </a:spcBef>
              <a:spcAft>
                <a:spcPts val="0"/>
              </a:spcAft>
              <a:buSzPts val="2600"/>
              <a:buChar char="•"/>
            </a:pPr>
            <a:r>
              <a:rPr lang="en-US" sz="2600"/>
              <a:t>Please submit revisions as soon as possible!</a:t>
            </a:r>
            <a:endParaRPr sz="2600"/>
          </a:p>
          <a:p>
            <a:pPr marL="457200" lvl="0" indent="-393700" algn="l" rtl="0">
              <a:lnSpc>
                <a:spcPct val="115000"/>
              </a:lnSpc>
              <a:spcBef>
                <a:spcPts val="0"/>
              </a:spcBef>
              <a:spcAft>
                <a:spcPts val="0"/>
              </a:spcAft>
              <a:buSzPts val="2600"/>
              <a:buChar char="•"/>
            </a:pPr>
            <a:r>
              <a:rPr lang="en-US" sz="2600"/>
              <a:t>You can include Placeholders in your budget [only for 2022-2023 or later]</a:t>
            </a:r>
            <a:endParaRPr sz="2600"/>
          </a:p>
          <a:p>
            <a:pPr marL="914400" lvl="1" indent="-393700" algn="l" rtl="0">
              <a:lnSpc>
                <a:spcPct val="115000"/>
              </a:lnSpc>
              <a:spcBef>
                <a:spcPts val="0"/>
              </a:spcBef>
              <a:spcAft>
                <a:spcPts val="0"/>
              </a:spcAft>
              <a:buSzPts val="2600"/>
              <a:buChar char="•"/>
            </a:pPr>
            <a:r>
              <a:rPr lang="en-US" sz="2600"/>
              <a:t>Should only be a small portion of your budget</a:t>
            </a:r>
            <a:endParaRPr sz="2600"/>
          </a:p>
          <a:p>
            <a:pPr marL="914400" lvl="1" indent="-393700" algn="l" rtl="0">
              <a:lnSpc>
                <a:spcPct val="115000"/>
              </a:lnSpc>
              <a:spcBef>
                <a:spcPts val="0"/>
              </a:spcBef>
              <a:spcAft>
                <a:spcPts val="0"/>
              </a:spcAft>
              <a:buSzPts val="2600"/>
              <a:buChar char="•"/>
            </a:pPr>
            <a:r>
              <a:rPr lang="en-US" sz="2600"/>
              <a:t>Should not be for the current fiscal year (any 2020-2021 or 2021-2022 Placeholders MUST be revised through PAR or changed to 2022-2023)</a:t>
            </a:r>
            <a:endParaRPr sz="2600"/>
          </a:p>
          <a:p>
            <a:pPr marL="914400" lvl="1" indent="-393700" algn="l" rtl="0">
              <a:lnSpc>
                <a:spcPct val="115000"/>
              </a:lnSpc>
              <a:spcBef>
                <a:spcPts val="0"/>
              </a:spcBef>
              <a:spcAft>
                <a:spcPts val="0"/>
              </a:spcAft>
              <a:buSzPts val="2600"/>
              <a:buChar char="•"/>
            </a:pPr>
            <a:r>
              <a:rPr lang="en-US" sz="2600"/>
              <a:t>Must submit specific detail through PAR in order to draw down funds</a:t>
            </a:r>
            <a:endParaRPr sz="2600"/>
          </a:p>
          <a:p>
            <a:pPr marL="914400" lvl="1" indent="-393700" algn="l" rtl="0">
              <a:lnSpc>
                <a:spcPct val="115000"/>
              </a:lnSpc>
              <a:spcBef>
                <a:spcPts val="0"/>
              </a:spcBef>
              <a:spcAft>
                <a:spcPts val="0"/>
              </a:spcAft>
              <a:buSzPts val="2600"/>
              <a:buChar char="•"/>
            </a:pPr>
            <a:r>
              <a:rPr lang="en-US" sz="2600"/>
              <a:t>Include placeholder language in the activity description</a:t>
            </a:r>
            <a:endParaRPr sz="2600"/>
          </a:p>
          <a:p>
            <a:pPr marL="457200" lvl="0" indent="0" algn="l" rtl="0">
              <a:lnSpc>
                <a:spcPct val="100000"/>
              </a:lnSpc>
              <a:spcBef>
                <a:spcPts val="1200"/>
              </a:spcBef>
              <a:spcAft>
                <a:spcPts val="0"/>
              </a:spcAft>
              <a:buNone/>
            </a:pPr>
            <a:r>
              <a:rPr lang="en-US" sz="1100">
                <a:latin typeface="Arial"/>
                <a:ea typeface="Arial"/>
                <a:cs typeface="Arial"/>
                <a:sym typeface="Arial"/>
              </a:rPr>
              <a:t>Placeholder - “The LEA is in the process of identifying needs for the remainder of the ESSER funds allocated to the LEA. The amount in this budget line is being set aside to use for future allowable activities that are unknown at this time. Once the allowable activities have been identified, the LEA will revise this budget line to propose the use of these funds. The LEA acknowledges that even if the remainder of the application has final approval, this placeholder line item is not approved and funding will not be distributed until the LEA submits revisions requesting approval for specific activities for these funds through the Post Award Revision (PAR) process. The LEA assures that these funds will not be obligated, used, or requested for reimbursement until proposed activities are approved by CDE through the PAR process.” </a:t>
            </a:r>
            <a:endParaRPr sz="2600"/>
          </a:p>
          <a:p>
            <a:pPr marL="0" lvl="0" indent="0" algn="l" rtl="0">
              <a:lnSpc>
                <a:spcPct val="115000"/>
              </a:lnSpc>
              <a:spcBef>
                <a:spcPts val="1200"/>
              </a:spcBef>
              <a:spcAft>
                <a:spcPts val="0"/>
              </a:spcAft>
              <a:buNone/>
            </a:pPr>
            <a:endParaRPr sz="2600"/>
          </a:p>
        </p:txBody>
      </p:sp>
      <p:sp>
        <p:nvSpPr>
          <p:cNvPr id="205" name="Google Shape;205;g11a07c79fa7_0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50</a:t>
            </a:fld>
            <a:endParaRPr lang="en-US" kern="1200" dirty="0">
              <a:solidFill>
                <a:prstClr val="white">
                  <a:lumMod val="50000"/>
                </a:prstClr>
              </a:solidFill>
              <a:latin typeface="Calibri" panose="020F0502020204030204"/>
              <a:ea typeface="+mn-ea"/>
              <a:cs typeface="+mn-cs"/>
            </a:endParaRPr>
          </a:p>
        </p:txBody>
      </p:sp>
      <p:sp>
        <p:nvSpPr>
          <p:cNvPr id="11" name="TextBox 10">
            <a:extLst>
              <a:ext uri="{FF2B5EF4-FFF2-40B4-BE49-F238E27FC236}">
                <a16:creationId xmlns:a16="http://schemas.microsoft.com/office/drawing/2014/main" id="{52AA5A15-6CC5-4D35-BB92-DF34BC63B411}"/>
              </a:ext>
            </a:extLst>
          </p:cNvPr>
          <p:cNvSpPr txBox="1"/>
          <p:nvPr/>
        </p:nvSpPr>
        <p:spPr>
          <a:xfrm>
            <a:off x="2009078" y="1329859"/>
            <a:ext cx="8173844" cy="4093428"/>
          </a:xfrm>
          <a:prstGeom prst="rect">
            <a:avLst/>
          </a:prstGeom>
          <a:noFill/>
        </p:spPr>
        <p:txBody>
          <a:bodyPr wrap="square" rtlCol="0">
            <a:spAutoFit/>
          </a:bodyPr>
          <a:lstStyle/>
          <a:p>
            <a:pPr algn="ctr">
              <a:buClrTx/>
            </a:pPr>
            <a:r>
              <a:rPr lang="en-US" sz="3600" b="1" kern="1200" dirty="0">
                <a:solidFill>
                  <a:srgbClr val="333333"/>
                </a:solidFill>
                <a:latin typeface="Calibri" panose="020F0502020204030204"/>
                <a:ea typeface="+mn-ea"/>
                <a:cs typeface="+mn-cs"/>
              </a:rPr>
              <a:t>What Has Changed with the Pandemic:</a:t>
            </a:r>
          </a:p>
          <a:p>
            <a:pPr algn="ctr">
              <a:buClrTx/>
            </a:pPr>
            <a:endParaRPr lang="en-US" sz="2800" b="1" kern="1200" dirty="0">
              <a:solidFill>
                <a:srgbClr val="333333"/>
              </a:solidFill>
              <a:latin typeface="Calibri" panose="020F0502020204030204"/>
              <a:ea typeface="+mn-ea"/>
              <a:cs typeface="+mn-cs"/>
            </a:endParaRPr>
          </a:p>
          <a:p>
            <a:pPr marL="457200" indent="-457200">
              <a:buClrTx/>
              <a:buFont typeface="Arial" panose="020B0604020202020204" pitchFamily="34" charset="0"/>
              <a:buChar char="•"/>
            </a:pPr>
            <a:r>
              <a:rPr lang="en-US" sz="2800" b="1" kern="1200" dirty="0">
                <a:solidFill>
                  <a:srgbClr val="333333"/>
                </a:solidFill>
                <a:latin typeface="Calibri" panose="020F0502020204030204"/>
                <a:ea typeface="+mn-ea"/>
                <a:cs typeface="+mn-cs"/>
              </a:rPr>
              <a:t>Remote and Hybrid Learning – Recording of Classroom Sessions for Asynchronous Learning</a:t>
            </a:r>
          </a:p>
          <a:p>
            <a:pPr marL="457200" indent="-457200">
              <a:buClrTx/>
              <a:buFont typeface="Arial" panose="020B0604020202020204" pitchFamily="34" charset="0"/>
              <a:buChar char="•"/>
            </a:pPr>
            <a:r>
              <a:rPr lang="en-US" sz="2800" b="1" kern="1200" dirty="0">
                <a:solidFill>
                  <a:srgbClr val="333333"/>
                </a:solidFill>
                <a:latin typeface="Calibri" panose="020F0502020204030204"/>
                <a:ea typeface="+mn-ea"/>
                <a:cs typeface="+mn-cs"/>
              </a:rPr>
              <a:t>New Ways to Collecting Consent – Electronic Signatures</a:t>
            </a:r>
          </a:p>
          <a:p>
            <a:pPr marL="457200" indent="-457200">
              <a:buClrTx/>
              <a:buFont typeface="Arial" panose="020B0604020202020204" pitchFamily="34" charset="0"/>
              <a:buChar char="•"/>
            </a:pPr>
            <a:r>
              <a:rPr lang="en-US" sz="2800" b="1" kern="1200" dirty="0">
                <a:solidFill>
                  <a:srgbClr val="333333"/>
                </a:solidFill>
                <a:latin typeface="Calibri" panose="020F0502020204030204"/>
                <a:ea typeface="+mn-ea"/>
                <a:cs typeface="+mn-cs"/>
              </a:rPr>
              <a:t>Prolonged Use of the FERPA Health or Safety Emergency Exception</a:t>
            </a:r>
          </a:p>
          <a:p>
            <a:pPr marL="457200" indent="-457200">
              <a:buClrTx/>
              <a:buFont typeface="Arial" panose="020B0604020202020204" pitchFamily="34" charset="0"/>
              <a:buChar char="•"/>
            </a:pPr>
            <a:r>
              <a:rPr lang="en-US" sz="2800" b="1" kern="1200" dirty="0">
                <a:solidFill>
                  <a:srgbClr val="333333"/>
                </a:solidFill>
                <a:latin typeface="Calibri" panose="020F0502020204030204"/>
                <a:ea typeface="+mn-ea"/>
                <a:cs typeface="+mn-cs"/>
              </a:rPr>
              <a:t>Less Focus on Application/Tool Vetting</a:t>
            </a:r>
            <a:endParaRPr lang="en-US" sz="2800" kern="1200" dirty="0">
              <a:solidFill>
                <a:srgbClr val="333333"/>
              </a:solidFill>
              <a:latin typeface="Helvetica Neue"/>
              <a:ea typeface="+mn-ea"/>
              <a:cs typeface="+mn-cs"/>
            </a:endParaRPr>
          </a:p>
        </p:txBody>
      </p:sp>
    </p:spTree>
    <p:extLst>
      <p:ext uri="{BB962C8B-B14F-4D97-AF65-F5344CB8AC3E}">
        <p14:creationId xmlns:p14="http://schemas.microsoft.com/office/powerpoint/2010/main" val="700672789"/>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51</a:t>
            </a:fld>
            <a:endParaRPr lang="en-US" kern="1200" dirty="0">
              <a:solidFill>
                <a:prstClr val="white">
                  <a:lumMod val="50000"/>
                </a:prstClr>
              </a:solidFill>
              <a:latin typeface="Calibri" panose="020F0502020204030204"/>
              <a:ea typeface="+mn-ea"/>
              <a:cs typeface="+mn-cs"/>
            </a:endParaRPr>
          </a:p>
        </p:txBody>
      </p:sp>
      <p:pic>
        <p:nvPicPr>
          <p:cNvPr id="7" name="Picture 6" descr="Data privacy/security guidance around remote learning and virtual classrooms.">
            <a:extLst>
              <a:ext uri="{FF2B5EF4-FFF2-40B4-BE49-F238E27FC236}">
                <a16:creationId xmlns:a16="http://schemas.microsoft.com/office/drawing/2014/main" id="{59B0D996-C45F-47A6-9464-2F9205DD8003}"/>
              </a:ext>
            </a:extLst>
          </p:cNvPr>
          <p:cNvPicPr>
            <a:picLocks noChangeAspect="1"/>
          </p:cNvPicPr>
          <p:nvPr/>
        </p:nvPicPr>
        <p:blipFill>
          <a:blip r:embed="rId3"/>
          <a:stretch>
            <a:fillRect/>
          </a:stretch>
        </p:blipFill>
        <p:spPr>
          <a:xfrm>
            <a:off x="1772126" y="1480969"/>
            <a:ext cx="8647748" cy="4047172"/>
          </a:xfrm>
          <a:prstGeom prst="rect">
            <a:avLst/>
          </a:prstGeom>
          <a:ln>
            <a:solidFill>
              <a:schemeClr val="tx1"/>
            </a:solidFill>
          </a:ln>
        </p:spPr>
      </p:pic>
      <p:sp>
        <p:nvSpPr>
          <p:cNvPr id="9" name="TextBox 8">
            <a:extLst>
              <a:ext uri="{FF2B5EF4-FFF2-40B4-BE49-F238E27FC236}">
                <a16:creationId xmlns:a16="http://schemas.microsoft.com/office/drawing/2014/main" id="{46D8F611-C875-4CDB-80EE-340C3667A461}"/>
              </a:ext>
            </a:extLst>
          </p:cNvPr>
          <p:cNvSpPr txBox="1"/>
          <p:nvPr/>
        </p:nvSpPr>
        <p:spPr>
          <a:xfrm>
            <a:off x="1662897" y="5649348"/>
            <a:ext cx="8877781" cy="830997"/>
          </a:xfrm>
          <a:prstGeom prst="rect">
            <a:avLst/>
          </a:prstGeom>
          <a:noFill/>
        </p:spPr>
        <p:txBody>
          <a:bodyPr wrap="square">
            <a:spAutoFit/>
          </a:bodyPr>
          <a:lstStyle/>
          <a:p>
            <a:pPr>
              <a:buClrTx/>
            </a:pPr>
            <a:r>
              <a:rPr lang="en-US" sz="1600" kern="1200" dirty="0">
                <a:solidFill>
                  <a:prstClr val="black"/>
                </a:solidFill>
                <a:latin typeface="Calibri" panose="020F0502020204030204"/>
                <a:ea typeface="+mn-ea"/>
                <a:cs typeface="+mn-cs"/>
                <a:hlinkClick r:id="rId4"/>
              </a:rPr>
              <a:t>https://www.cde.state.co.us/dataprivacyandsecurity/dataprivacysecurityguidancearoundremotelearningandvirtualclassrooms</a:t>
            </a:r>
            <a:endParaRPr lang="en-US" sz="1600" kern="1200" dirty="0">
              <a:solidFill>
                <a:prstClr val="black"/>
              </a:solidFill>
              <a:latin typeface="Calibri" panose="020F0502020204030204"/>
              <a:ea typeface="+mn-ea"/>
              <a:cs typeface="+mn-cs"/>
            </a:endParaRPr>
          </a:p>
          <a:p>
            <a:pPr>
              <a:buClrTx/>
            </a:pPr>
            <a:endParaRPr lang="en-US" sz="16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557076648"/>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52</a:t>
            </a:fld>
            <a:endParaRPr lang="en-US" kern="1200" dirty="0">
              <a:solidFill>
                <a:prstClr val="white">
                  <a:lumMod val="50000"/>
                </a:prstClr>
              </a:solidFill>
              <a:latin typeface="Calibri" panose="020F0502020204030204"/>
              <a:ea typeface="+mn-ea"/>
              <a:cs typeface="+mn-cs"/>
            </a:endParaRPr>
          </a:p>
        </p:txBody>
      </p:sp>
      <p:pic>
        <p:nvPicPr>
          <p:cNvPr id="8" name="Picture 7" descr="Electronic signature guidance check-list for districts.">
            <a:extLst>
              <a:ext uri="{FF2B5EF4-FFF2-40B4-BE49-F238E27FC236}">
                <a16:creationId xmlns:a16="http://schemas.microsoft.com/office/drawing/2014/main" id="{702B7870-5CB1-431B-9B60-9A16CF1A0DFB}"/>
              </a:ext>
            </a:extLst>
          </p:cNvPr>
          <p:cNvPicPr>
            <a:picLocks noChangeAspect="1"/>
          </p:cNvPicPr>
          <p:nvPr/>
        </p:nvPicPr>
        <p:blipFill>
          <a:blip r:embed="rId3"/>
          <a:stretch>
            <a:fillRect/>
          </a:stretch>
        </p:blipFill>
        <p:spPr>
          <a:xfrm>
            <a:off x="1755498" y="1825276"/>
            <a:ext cx="8648700" cy="3033713"/>
          </a:xfrm>
          <a:prstGeom prst="rect">
            <a:avLst/>
          </a:prstGeom>
          <a:ln>
            <a:solidFill>
              <a:schemeClr val="tx1"/>
            </a:solidFill>
          </a:ln>
        </p:spPr>
      </p:pic>
    </p:spTree>
    <p:extLst>
      <p:ext uri="{BB962C8B-B14F-4D97-AF65-F5344CB8AC3E}">
        <p14:creationId xmlns:p14="http://schemas.microsoft.com/office/powerpoint/2010/main" val="37857060"/>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53</a:t>
            </a:fld>
            <a:endParaRPr lang="en-US" kern="1200" dirty="0">
              <a:solidFill>
                <a:prstClr val="white">
                  <a:lumMod val="50000"/>
                </a:prstClr>
              </a:solidFill>
              <a:latin typeface="Calibri" panose="020F0502020204030204"/>
              <a:ea typeface="+mn-ea"/>
              <a:cs typeface="+mn-cs"/>
            </a:endParaRPr>
          </a:p>
        </p:txBody>
      </p:sp>
      <p:sp>
        <p:nvSpPr>
          <p:cNvPr id="5" name="TextBox 4">
            <a:extLst>
              <a:ext uri="{FF2B5EF4-FFF2-40B4-BE49-F238E27FC236}">
                <a16:creationId xmlns:a16="http://schemas.microsoft.com/office/drawing/2014/main" id="{3F03CA93-08ED-418A-B29C-4E4A9E3DDF62}"/>
              </a:ext>
            </a:extLst>
          </p:cNvPr>
          <p:cNvSpPr txBox="1"/>
          <p:nvPr/>
        </p:nvSpPr>
        <p:spPr>
          <a:xfrm>
            <a:off x="2009078" y="2452605"/>
            <a:ext cx="8173844" cy="1015663"/>
          </a:xfrm>
          <a:prstGeom prst="rect">
            <a:avLst/>
          </a:prstGeom>
          <a:noFill/>
        </p:spPr>
        <p:txBody>
          <a:bodyPr wrap="square" rtlCol="0">
            <a:spAutoFit/>
          </a:bodyPr>
          <a:lstStyle/>
          <a:p>
            <a:pPr algn="ctr">
              <a:buClrTx/>
            </a:pPr>
            <a:r>
              <a:rPr lang="en-US" sz="6000" b="1" kern="1200" dirty="0">
                <a:solidFill>
                  <a:srgbClr val="333333"/>
                </a:solidFill>
                <a:latin typeface="Calibri" panose="020F0502020204030204"/>
                <a:ea typeface="+mn-ea"/>
                <a:cs typeface="+mn-cs"/>
              </a:rPr>
              <a:t>Questions</a:t>
            </a:r>
            <a:endParaRPr lang="en-US" sz="6000" kern="1200" dirty="0">
              <a:solidFill>
                <a:srgbClr val="333333"/>
              </a:solidFill>
              <a:latin typeface="Helvetica Neue"/>
              <a:ea typeface="+mn-ea"/>
              <a:cs typeface="+mn-cs"/>
            </a:endParaRPr>
          </a:p>
        </p:txBody>
      </p:sp>
      <p:pic>
        <p:nvPicPr>
          <p:cNvPr id="1026" name="Picture 2" descr="Ask Questions Clip Art - Royalty Free - GoGraph">
            <a:extLst>
              <a:ext uri="{FF2B5EF4-FFF2-40B4-BE49-F238E27FC236}">
                <a16:creationId xmlns:a16="http://schemas.microsoft.com/office/drawing/2014/main" id="{DBF066E8-3700-48DD-A883-810308C90C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05"/>
          <a:stretch/>
        </p:blipFill>
        <p:spPr bwMode="auto">
          <a:xfrm>
            <a:off x="4910139" y="3361603"/>
            <a:ext cx="2371725" cy="155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496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54</a:t>
            </a:fld>
            <a:endParaRPr lang="en-US" kern="1200" dirty="0">
              <a:solidFill>
                <a:prstClr val="white">
                  <a:lumMod val="50000"/>
                </a:prstClr>
              </a:solidFill>
              <a:latin typeface="Calibri" panose="020F0502020204030204"/>
              <a:ea typeface="+mn-ea"/>
              <a:cs typeface="+mn-cs"/>
            </a:endParaRPr>
          </a:p>
        </p:txBody>
      </p:sp>
      <p:sp>
        <p:nvSpPr>
          <p:cNvPr id="5" name="TextBox 4">
            <a:extLst>
              <a:ext uri="{FF2B5EF4-FFF2-40B4-BE49-F238E27FC236}">
                <a16:creationId xmlns:a16="http://schemas.microsoft.com/office/drawing/2014/main" id="{E95674D5-6DEA-4F81-A066-68E9EC24A71A}"/>
              </a:ext>
            </a:extLst>
          </p:cNvPr>
          <p:cNvSpPr txBox="1"/>
          <p:nvPr/>
        </p:nvSpPr>
        <p:spPr>
          <a:xfrm>
            <a:off x="2009078" y="1329859"/>
            <a:ext cx="8173844" cy="5355312"/>
          </a:xfrm>
          <a:prstGeom prst="rect">
            <a:avLst/>
          </a:prstGeom>
          <a:noFill/>
        </p:spPr>
        <p:txBody>
          <a:bodyPr wrap="square" rtlCol="0">
            <a:spAutoFit/>
          </a:bodyPr>
          <a:lstStyle/>
          <a:p>
            <a:pPr>
              <a:buClrTx/>
            </a:pPr>
            <a:r>
              <a:rPr lang="en-US" sz="1800" b="1" kern="1200" dirty="0">
                <a:solidFill>
                  <a:prstClr val="black"/>
                </a:solidFill>
                <a:latin typeface="Calibri" panose="020F0502020204030204" pitchFamily="34" charset="0"/>
                <a:ea typeface="Calibri" panose="020F0502020204030204" pitchFamily="34" charset="0"/>
                <a:cs typeface="+mn-cs"/>
              </a:rPr>
              <a:t>Resource Links/PDF/PowerPoint</a:t>
            </a:r>
          </a:p>
          <a:p>
            <a:pPr>
              <a:buClrTx/>
            </a:pPr>
            <a:endParaRPr lang="en-US" sz="12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kern="1200" dirty="0">
                <a:solidFill>
                  <a:prstClr val="black"/>
                </a:solidFill>
                <a:latin typeface="Calibri" panose="020F0502020204030204" pitchFamily="34" charset="0"/>
                <a:ea typeface="Times New Roman" panose="02020603050405020304" pitchFamily="18" charset="0"/>
                <a:cs typeface="+mn-cs"/>
              </a:rPr>
              <a:t>Overview of CIPA, COPPA, and FERPA </a:t>
            </a:r>
            <a:r>
              <a:rPr lang="en-US" sz="1800" u="sng" kern="1200" dirty="0">
                <a:solidFill>
                  <a:srgbClr val="0563C1"/>
                </a:solidFill>
                <a:latin typeface="Calibri" panose="020F0502020204030204" pitchFamily="34" charset="0"/>
                <a:ea typeface="Times New Roman" panose="02020603050405020304" pitchFamily="18" charset="0"/>
                <a:cs typeface="+mn-cs"/>
                <a:hlinkClick r:id="rId3"/>
              </a:rPr>
              <a:t>https://www.spps.org/cms/lib/MN01910242/Centricity/Domain/11270/OverviewofCIPACOPPAandFERPA12.2015.pdf</a:t>
            </a:r>
            <a:endParaRPr lang="en-US" sz="18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kern="1200" dirty="0">
                <a:solidFill>
                  <a:prstClr val="black"/>
                </a:solidFill>
                <a:latin typeface="Calibri" panose="020F0502020204030204" pitchFamily="34" charset="0"/>
                <a:ea typeface="Times New Roman" panose="02020603050405020304" pitchFamily="18" charset="0"/>
                <a:cs typeface="+mn-cs"/>
              </a:rPr>
              <a:t>PTAC’s FERPA Exceptions Summary </a:t>
            </a:r>
            <a:r>
              <a:rPr lang="en-US" sz="1800" u="sng" kern="1200" dirty="0">
                <a:solidFill>
                  <a:srgbClr val="0563C1"/>
                </a:solidFill>
                <a:latin typeface="Calibri" panose="020F0502020204030204" pitchFamily="34" charset="0"/>
                <a:ea typeface="Times New Roman" panose="02020603050405020304" pitchFamily="18" charset="0"/>
                <a:cs typeface="+mn-cs"/>
                <a:hlinkClick r:id="rId4"/>
              </a:rPr>
              <a:t>https://studentprivacy.ed.gov/sites/default/files/resource_document/file/FERPA%20Exceptions_HANDOUT_horizontal_0.pdf</a:t>
            </a:r>
            <a:endParaRPr lang="en-US" sz="18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kern="1200" dirty="0">
                <a:solidFill>
                  <a:prstClr val="black"/>
                </a:solidFill>
                <a:latin typeface="Calibri" panose="020F0502020204030204" pitchFamily="34" charset="0"/>
                <a:ea typeface="Times New Roman" panose="02020603050405020304" pitchFamily="18" charset="0"/>
                <a:cs typeface="+mn-cs"/>
              </a:rPr>
              <a:t>CDE’s PII Education Data Exhibit Form </a:t>
            </a:r>
            <a:r>
              <a:rPr lang="en-US" sz="1800" u="sng" kern="1200" dirty="0">
                <a:solidFill>
                  <a:srgbClr val="0563C1"/>
                </a:solidFill>
                <a:latin typeface="Calibri" panose="020F0502020204030204" pitchFamily="34" charset="0"/>
                <a:ea typeface="Times New Roman" panose="02020603050405020304" pitchFamily="18" charset="0"/>
                <a:cs typeface="+mn-cs"/>
                <a:hlinkClick r:id="rId5"/>
              </a:rPr>
              <a:t>http://mycde.cde.state.co.us/accountingpurchasing/piieducationdataexhibitform</a:t>
            </a:r>
            <a:endParaRPr lang="en-US" sz="18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kern="1200" dirty="0">
                <a:solidFill>
                  <a:prstClr val="black"/>
                </a:solidFill>
                <a:latin typeface="Calibri" panose="020F0502020204030204" pitchFamily="34" charset="0"/>
                <a:ea typeface="Times New Roman" panose="02020603050405020304" pitchFamily="18" charset="0"/>
                <a:cs typeface="+mn-cs"/>
              </a:rPr>
              <a:t>Disclosure Avoidance FAQ’s (put out by PTAC) </a:t>
            </a:r>
            <a:r>
              <a:rPr lang="en-US" sz="1800" u="sng" kern="1200" dirty="0">
                <a:solidFill>
                  <a:srgbClr val="0563C1"/>
                </a:solidFill>
                <a:latin typeface="Calibri" panose="020F0502020204030204" pitchFamily="34" charset="0"/>
                <a:ea typeface="Times New Roman" panose="02020603050405020304" pitchFamily="18" charset="0"/>
                <a:cs typeface="+mn-cs"/>
                <a:hlinkClick r:id="rId6"/>
              </a:rPr>
              <a:t>https://studentprivacy.ed.gov/sites/default/files/resource_document/file/FAQs_disclosure_avoidance.pdf</a:t>
            </a:r>
            <a:endParaRPr lang="en-US" sz="18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kern="1200" dirty="0">
                <a:solidFill>
                  <a:prstClr val="black"/>
                </a:solidFill>
                <a:latin typeface="Calibri" panose="020F0502020204030204" pitchFamily="34" charset="0"/>
                <a:ea typeface="Times New Roman" panose="02020603050405020304" pitchFamily="18" charset="0"/>
                <a:cs typeface="+mn-cs"/>
              </a:rPr>
              <a:t>Protection of Pupil Rights Amendment (PPRA) </a:t>
            </a:r>
            <a:r>
              <a:rPr lang="en-US" sz="1800" u="sng" kern="1200" dirty="0">
                <a:solidFill>
                  <a:srgbClr val="0563C1"/>
                </a:solidFill>
                <a:latin typeface="Calibri" panose="020F0502020204030204" pitchFamily="34" charset="0"/>
                <a:ea typeface="Times New Roman" panose="02020603050405020304" pitchFamily="18" charset="0"/>
                <a:cs typeface="+mn-cs"/>
                <a:hlinkClick r:id="rId7"/>
              </a:rPr>
              <a:t>https://studentprivacy.ed.gov/sites/default/files/resource_document/file/20-0379.PPRA_508_0.pdf</a:t>
            </a:r>
            <a:endParaRPr lang="en-US" sz="18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kern="1200" dirty="0">
                <a:solidFill>
                  <a:prstClr val="black"/>
                </a:solidFill>
                <a:latin typeface="Calibri" panose="020F0502020204030204" pitchFamily="34" charset="0"/>
                <a:ea typeface="Times New Roman" panose="02020603050405020304" pitchFamily="18" charset="0"/>
                <a:cs typeface="+mn-cs"/>
              </a:rPr>
              <a:t>FERPA and the Coronavirus Disease 2019 (COVID-19) </a:t>
            </a:r>
            <a:r>
              <a:rPr lang="en-US" sz="1800" u="sng" kern="1200" dirty="0">
                <a:solidFill>
                  <a:srgbClr val="0563C1"/>
                </a:solidFill>
                <a:latin typeface="Calibri" panose="020F0502020204030204" pitchFamily="34" charset="0"/>
                <a:ea typeface="Times New Roman" panose="02020603050405020304" pitchFamily="18" charset="0"/>
                <a:cs typeface="+mn-cs"/>
                <a:hlinkClick r:id="rId8"/>
              </a:rPr>
              <a:t>https://studentprivacy.ed.gov/sites/default/files/resource_document/file/FERPA%20and%20Coronavirus%20Frequently%20Asked%20Questions.pdf</a:t>
            </a:r>
            <a:endParaRPr lang="en-US" sz="1800" kern="1200" dirty="0">
              <a:solidFill>
                <a:prstClr val="black"/>
              </a:solidFill>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438801383"/>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5857"/>
            <a:ext cx="4081570" cy="1293906"/>
          </a:xfrm>
        </p:spPr>
        <p:txBody>
          <a:bodyPr>
            <a:normAutofit/>
          </a:bodyPr>
          <a:lstStyle/>
          <a:p>
            <a:pPr algn="ct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FERPA and PPRA Requirements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and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Related Pandemic Guidance</a:t>
            </a:r>
            <a:endParaRPr lang="en-US" dirty="0">
              <a:latin typeface="+mn-lt"/>
            </a:endParaRPr>
          </a:p>
        </p:txBody>
      </p:sp>
      <p:sp>
        <p:nvSpPr>
          <p:cNvPr id="4" name="Slide Number Placeholder 3"/>
          <p:cNvSpPr>
            <a:spLocks noGrp="1"/>
          </p:cNvSpPr>
          <p:nvPr>
            <p:ph type="sldNum" sz="quarter" idx="12"/>
          </p:nvPr>
        </p:nvSpPr>
        <p:spPr/>
        <p:txBody>
          <a:bodyPr/>
          <a:lstStyle/>
          <a:p>
            <a:pPr>
              <a:buClrTx/>
            </a:pPr>
            <a:fld id="{C479D5F6-EDCB-402A-AC08-4943A1820E8F}" type="slidenum">
              <a:rPr lang="en-US" kern="1200">
                <a:solidFill>
                  <a:prstClr val="white">
                    <a:lumMod val="50000"/>
                  </a:prstClr>
                </a:solidFill>
                <a:latin typeface="Calibri" panose="020F0502020204030204"/>
                <a:ea typeface="+mn-ea"/>
                <a:cs typeface="+mn-cs"/>
              </a:rPr>
              <a:pPr>
                <a:buClrTx/>
              </a:pPr>
              <a:t>55</a:t>
            </a:fld>
            <a:endParaRPr lang="en-US" kern="1200" dirty="0">
              <a:solidFill>
                <a:prstClr val="white">
                  <a:lumMod val="50000"/>
                </a:prstClr>
              </a:solidFill>
              <a:latin typeface="Calibri" panose="020F0502020204030204"/>
              <a:ea typeface="+mn-ea"/>
              <a:cs typeface="+mn-cs"/>
            </a:endParaRPr>
          </a:p>
        </p:txBody>
      </p:sp>
      <p:sp>
        <p:nvSpPr>
          <p:cNvPr id="5" name="TextBox 4">
            <a:extLst>
              <a:ext uri="{FF2B5EF4-FFF2-40B4-BE49-F238E27FC236}">
                <a16:creationId xmlns:a16="http://schemas.microsoft.com/office/drawing/2014/main" id="{E95674D5-6DEA-4F81-A066-68E9EC24A71A}"/>
              </a:ext>
            </a:extLst>
          </p:cNvPr>
          <p:cNvSpPr txBox="1"/>
          <p:nvPr/>
        </p:nvSpPr>
        <p:spPr>
          <a:xfrm>
            <a:off x="2009078" y="1329860"/>
            <a:ext cx="8173844" cy="4524315"/>
          </a:xfrm>
          <a:prstGeom prst="rect">
            <a:avLst/>
          </a:prstGeom>
          <a:noFill/>
        </p:spPr>
        <p:txBody>
          <a:bodyPr wrap="square" rtlCol="0">
            <a:spAutoFit/>
          </a:bodyPr>
          <a:lstStyle/>
          <a:p>
            <a:pPr>
              <a:buClrTx/>
            </a:pPr>
            <a:r>
              <a:rPr lang="en-US" sz="1800" b="1" kern="1200" dirty="0">
                <a:solidFill>
                  <a:prstClr val="black"/>
                </a:solidFill>
                <a:latin typeface="Calibri" panose="020F0502020204030204" pitchFamily="34" charset="0"/>
                <a:ea typeface="Calibri" panose="020F0502020204030204" pitchFamily="34" charset="0"/>
                <a:cs typeface="+mn-cs"/>
              </a:rPr>
              <a:t>Resource Links/PDF/PowerPoint </a:t>
            </a:r>
            <a:r>
              <a:rPr lang="en-US" sz="1800" kern="1200" dirty="0">
                <a:solidFill>
                  <a:prstClr val="black"/>
                </a:solidFill>
                <a:latin typeface="Calibri" panose="020F0502020204030204" pitchFamily="34" charset="0"/>
                <a:ea typeface="Calibri" panose="020F0502020204030204" pitchFamily="34" charset="0"/>
                <a:cs typeface="+mn-cs"/>
              </a:rPr>
              <a:t>– Continued</a:t>
            </a:r>
          </a:p>
          <a:p>
            <a:pPr>
              <a:buClrTx/>
            </a:pPr>
            <a:endParaRPr lang="en-US" sz="12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kern="1200" dirty="0">
                <a:solidFill>
                  <a:prstClr val="black"/>
                </a:solidFill>
                <a:latin typeface="Calibri" panose="020F0502020204030204" pitchFamily="34" charset="0"/>
                <a:ea typeface="Times New Roman" panose="02020603050405020304" pitchFamily="18" charset="0"/>
                <a:cs typeface="+mn-cs"/>
              </a:rPr>
              <a:t>When is it permissible to utilize FERPA’s health or safety emergency exception for disclosures? </a:t>
            </a:r>
            <a:r>
              <a:rPr lang="en-US" sz="1800" u="sng" kern="1200" dirty="0">
                <a:solidFill>
                  <a:srgbClr val="0563C1"/>
                </a:solidFill>
                <a:latin typeface="Calibri" panose="020F0502020204030204" pitchFamily="34" charset="0"/>
                <a:ea typeface="Times New Roman" panose="02020603050405020304" pitchFamily="18" charset="0"/>
                <a:cs typeface="+mn-cs"/>
                <a:hlinkClick r:id="rId3"/>
              </a:rPr>
              <a:t>https://studentprivacy.ed.gov/faq/when-it-permissible-utilize-ferpa%E2%80%99s-health-or-safety-emergency-exception-disclosures</a:t>
            </a:r>
            <a:endParaRPr lang="en-US" sz="18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kern="1200" dirty="0">
                <a:solidFill>
                  <a:prstClr val="black"/>
                </a:solidFill>
                <a:latin typeface="Calibri" panose="020F0502020204030204" pitchFamily="34" charset="0"/>
                <a:ea typeface="Times New Roman" panose="02020603050405020304" pitchFamily="18" charset="0"/>
                <a:cs typeface="+mn-cs"/>
              </a:rPr>
              <a:t>FERPA and Virtual Learning During Covid-19 </a:t>
            </a:r>
            <a:r>
              <a:rPr lang="en-US" sz="1800" u="sng" kern="1200" dirty="0">
                <a:solidFill>
                  <a:srgbClr val="0563C1"/>
                </a:solidFill>
                <a:latin typeface="Calibri" panose="020F0502020204030204" pitchFamily="34" charset="0"/>
                <a:ea typeface="Times New Roman" panose="02020603050405020304" pitchFamily="18" charset="0"/>
                <a:cs typeface="+mn-cs"/>
                <a:hlinkClick r:id="rId4"/>
              </a:rPr>
              <a:t>https://studentprivacy.ed.gov/sites/default/files/resource_document/file/FERPAandVirtualLearning.pdf</a:t>
            </a:r>
            <a:endParaRPr lang="en-US" sz="18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kern="1200" dirty="0">
                <a:solidFill>
                  <a:prstClr val="black"/>
                </a:solidFill>
                <a:latin typeface="Calibri" panose="020F0502020204030204" pitchFamily="34" charset="0"/>
                <a:ea typeface="Times New Roman" panose="02020603050405020304" pitchFamily="18" charset="0"/>
                <a:cs typeface="+mn-cs"/>
              </a:rPr>
              <a:t>Protecting Student Privacy While Using Online Educational Services: Requirements and Best Practices </a:t>
            </a:r>
            <a:r>
              <a:rPr lang="en-US" sz="1800" u="sng" kern="1200" dirty="0">
                <a:solidFill>
                  <a:srgbClr val="0563C1"/>
                </a:solidFill>
                <a:latin typeface="Calibri" panose="020F0502020204030204" pitchFamily="34" charset="0"/>
                <a:ea typeface="Times New Roman" panose="02020603050405020304" pitchFamily="18" charset="0"/>
                <a:cs typeface="+mn-cs"/>
                <a:hlinkClick r:id="rId5"/>
              </a:rPr>
              <a:t>https://studentprivacy.ed.gov/sites/default/files/resource_document/file/Student%20Privacy%20and%20Online%20Educational%20Services%20%28February%202014%29_0.pdf</a:t>
            </a:r>
            <a:endParaRPr lang="en-US" sz="18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i="1" kern="1200" dirty="0">
                <a:solidFill>
                  <a:prstClr val="black"/>
                </a:solidFill>
                <a:latin typeface="Calibri" panose="020F0502020204030204" pitchFamily="34" charset="0"/>
                <a:ea typeface="Times New Roman" panose="02020603050405020304" pitchFamily="18" charset="0"/>
                <a:cs typeface="+mn-cs"/>
              </a:rPr>
              <a:t>Electronic Signature Guidance_03.24.2021</a:t>
            </a:r>
            <a:r>
              <a:rPr lang="en-US" sz="1800" kern="1200" dirty="0">
                <a:solidFill>
                  <a:prstClr val="black"/>
                </a:solidFill>
                <a:latin typeface="Calibri" panose="020F0502020204030204" pitchFamily="34" charset="0"/>
                <a:ea typeface="Times New Roman" panose="02020603050405020304" pitchFamily="18" charset="0"/>
                <a:cs typeface="+mn-cs"/>
              </a:rPr>
              <a:t> PDF</a:t>
            </a:r>
            <a:endParaRPr lang="en-US" sz="1800" kern="1200" dirty="0">
              <a:solidFill>
                <a:prstClr val="black"/>
              </a:solidFill>
              <a:latin typeface="Calibri" panose="020F0502020204030204" pitchFamily="34" charset="0"/>
              <a:ea typeface="Calibri" panose="020F0502020204030204" pitchFamily="34" charset="0"/>
              <a:cs typeface="+mn-cs"/>
            </a:endParaRPr>
          </a:p>
          <a:p>
            <a:pPr marL="342900" indent="-342900">
              <a:buClrTx/>
              <a:buFont typeface="Symbol" panose="05050102010706020507" pitchFamily="18" charset="2"/>
              <a:buChar char=""/>
            </a:pPr>
            <a:r>
              <a:rPr lang="en-US" sz="1800" i="1" kern="1200" dirty="0">
                <a:solidFill>
                  <a:prstClr val="black"/>
                </a:solidFill>
                <a:latin typeface="Calibri" panose="020F0502020204030204" pitchFamily="34" charset="0"/>
                <a:ea typeface="Times New Roman" panose="02020603050405020304" pitchFamily="18" charset="0"/>
                <a:cs typeface="+mn-cs"/>
              </a:rPr>
              <a:t>Leveraging Computer Programs and Applications to Meet Educational Needs </a:t>
            </a:r>
            <a:r>
              <a:rPr lang="en-US" sz="1800" kern="1200" dirty="0">
                <a:solidFill>
                  <a:prstClr val="black"/>
                </a:solidFill>
                <a:latin typeface="Calibri" panose="020F0502020204030204" pitchFamily="34" charset="0"/>
                <a:ea typeface="Times New Roman" panose="02020603050405020304" pitchFamily="18" charset="0"/>
                <a:cs typeface="+mn-cs"/>
              </a:rPr>
              <a:t>PowerPoint</a:t>
            </a:r>
            <a:endParaRPr lang="en-US" sz="1800" kern="1200" dirty="0">
              <a:solidFill>
                <a:prstClr val="black"/>
              </a:solidFill>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588097255"/>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Consolidated Application Planning</a:t>
            </a:r>
            <a:endParaRPr/>
          </a:p>
        </p:txBody>
      </p:sp>
      <p:sp>
        <p:nvSpPr>
          <p:cNvPr id="637" name="Google Shape;637;p1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g1190c15e279_0_18"/>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2800"/>
              <a:t>22-23 Consolidated Application Updates</a:t>
            </a:r>
            <a:endParaRPr sz="2800"/>
          </a:p>
        </p:txBody>
      </p:sp>
      <p:sp>
        <p:nvSpPr>
          <p:cNvPr id="643" name="Google Shape;643;g1190c15e279_0_18"/>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The</a:t>
            </a:r>
            <a:r>
              <a:rPr lang="en-US" sz="2600">
                <a:uFill>
                  <a:noFill/>
                </a:uFill>
                <a:hlinkClick r:id="rId3"/>
              </a:rPr>
              <a:t> </a:t>
            </a:r>
            <a:r>
              <a:rPr lang="en-US" sz="2600" u="sng">
                <a:solidFill>
                  <a:schemeClr val="hlink"/>
                </a:solidFill>
                <a:hlinkClick r:id="rId3"/>
              </a:rPr>
              <a:t>Year at a Glance</a:t>
            </a:r>
            <a:r>
              <a:rPr lang="en-US" sz="2600"/>
              <a:t> indicates the following should be happening right now:</a:t>
            </a:r>
            <a:endParaRPr sz="2600"/>
          </a:p>
          <a:p>
            <a:pPr marL="457200" lvl="0" indent="0" algn="l" rtl="0">
              <a:spcBef>
                <a:spcPts val="500"/>
              </a:spcBef>
              <a:spcAft>
                <a:spcPts val="0"/>
              </a:spcAft>
              <a:buClr>
                <a:schemeClr val="dk1"/>
              </a:buClr>
              <a:buSzPts val="1100"/>
              <a:buFont typeface="Arial"/>
              <a:buNone/>
            </a:pPr>
            <a:r>
              <a:rPr lang="en-US" sz="2200">
                <a:latin typeface="Arial"/>
                <a:ea typeface="Arial"/>
                <a:cs typeface="Arial"/>
                <a:sym typeface="Arial"/>
              </a:rPr>
              <a:t>•</a:t>
            </a:r>
            <a:r>
              <a:rPr lang="en-US" sz="2200"/>
              <a:t>Start consulting with non-public schools.</a:t>
            </a:r>
            <a:endParaRPr sz="2200"/>
          </a:p>
          <a:p>
            <a:pPr marL="457200" lvl="0" indent="0" algn="l" rtl="0">
              <a:spcBef>
                <a:spcPts val="500"/>
              </a:spcBef>
              <a:spcAft>
                <a:spcPts val="0"/>
              </a:spcAft>
              <a:buClr>
                <a:schemeClr val="dk1"/>
              </a:buClr>
              <a:buSzPts val="1100"/>
              <a:buFont typeface="Arial"/>
              <a:buNone/>
            </a:pPr>
            <a:r>
              <a:rPr lang="en-US" sz="2200">
                <a:latin typeface="Arial"/>
                <a:ea typeface="Arial"/>
                <a:cs typeface="Arial"/>
                <a:sym typeface="Arial"/>
              </a:rPr>
              <a:t>•</a:t>
            </a:r>
            <a:r>
              <a:rPr lang="en-US" sz="2200"/>
              <a:t>Convene with stakeholder groups to begin planning for the 2022-2023 Consolidated Application – determine method of serving and eligible schools for Title I.</a:t>
            </a:r>
            <a:endParaRPr sz="2200"/>
          </a:p>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a:t>The</a:t>
            </a:r>
            <a:r>
              <a:rPr lang="en-US" sz="2600">
                <a:uFill>
                  <a:noFill/>
                </a:uFill>
                <a:hlinkClick r:id="rId4"/>
              </a:rPr>
              <a:t> </a:t>
            </a:r>
            <a:r>
              <a:rPr lang="en-US" sz="2600" u="sng">
                <a:solidFill>
                  <a:schemeClr val="hlink"/>
                </a:solidFill>
                <a:hlinkClick r:id="rId4"/>
              </a:rPr>
              <a:t>Paper Application</a:t>
            </a:r>
            <a:r>
              <a:rPr lang="en-US" sz="2600"/>
              <a:t> for the 2022-2023 Consolidated Application is now available on our website.</a:t>
            </a:r>
            <a:endParaRPr sz="2600"/>
          </a:p>
          <a:p>
            <a:pPr marL="0" lvl="0" indent="0" algn="l" rtl="0">
              <a:spcBef>
                <a:spcPts val="1000"/>
              </a:spcBef>
              <a:spcAft>
                <a:spcPts val="0"/>
              </a:spcAft>
              <a:buClr>
                <a:schemeClr val="dk1"/>
              </a:buClr>
              <a:buSzPts val="1100"/>
              <a:buFont typeface="Arial"/>
              <a:buNone/>
            </a:pPr>
            <a:r>
              <a:rPr lang="en-US" sz="2600">
                <a:latin typeface="Arial"/>
                <a:ea typeface="Arial"/>
                <a:cs typeface="Arial"/>
                <a:sym typeface="Arial"/>
              </a:rPr>
              <a:t>•</a:t>
            </a:r>
            <a:r>
              <a:rPr lang="en-US" sz="2600" u="sng">
                <a:solidFill>
                  <a:schemeClr val="hlink"/>
                </a:solidFill>
                <a:hlinkClick r:id="rId5"/>
              </a:rPr>
              <a:t>Non-Public Consultation form</a:t>
            </a:r>
            <a:r>
              <a:rPr lang="en-US" sz="2600"/>
              <a:t> and the</a:t>
            </a:r>
            <a:r>
              <a:rPr lang="en-US" sz="2600">
                <a:uFill>
                  <a:noFill/>
                </a:uFill>
                <a:hlinkClick r:id="rId6"/>
              </a:rPr>
              <a:t> </a:t>
            </a:r>
            <a:r>
              <a:rPr lang="en-US" sz="2600" u="sng">
                <a:solidFill>
                  <a:schemeClr val="hlink"/>
                </a:solidFill>
                <a:hlinkClick r:id="rId6"/>
              </a:rPr>
              <a:t>School Improvement Retention of Funds form</a:t>
            </a:r>
            <a:r>
              <a:rPr lang="en-US" sz="2600"/>
              <a:t> are both available on the website and are due on May 31</a:t>
            </a:r>
            <a:r>
              <a:rPr lang="en-US" sz="4300" baseline="30000"/>
              <a:t>st</a:t>
            </a:r>
            <a:r>
              <a:rPr lang="en-US" sz="2600"/>
              <a:t>.</a:t>
            </a:r>
            <a:endParaRPr sz="4300" baseline="30000"/>
          </a:p>
          <a:p>
            <a:pPr marL="457200" lvl="0" indent="0" algn="l" rtl="0">
              <a:spcBef>
                <a:spcPts val="500"/>
              </a:spcBef>
              <a:spcAft>
                <a:spcPts val="0"/>
              </a:spcAft>
              <a:buSzPts val="1100"/>
              <a:buNone/>
            </a:pPr>
            <a:r>
              <a:rPr lang="en-US" sz="2200">
                <a:latin typeface="Arial"/>
                <a:ea typeface="Arial"/>
                <a:cs typeface="Arial"/>
                <a:sym typeface="Arial"/>
              </a:rPr>
              <a:t>•</a:t>
            </a:r>
            <a:r>
              <a:rPr lang="en-US" sz="2200"/>
              <a:t>These will need to be uploaded in the application once it is open.</a:t>
            </a:r>
            <a:endParaRPr sz="1600">
              <a:latin typeface="Calibri"/>
              <a:ea typeface="Calibri"/>
              <a:cs typeface="Calibri"/>
              <a:sym typeface="Calibri"/>
            </a:endParaRPr>
          </a:p>
        </p:txBody>
      </p:sp>
      <p:sp>
        <p:nvSpPr>
          <p:cNvPr id="644" name="Google Shape;644;g1190c15e279_0_18"/>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g11a07c79fa7_1_3"/>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2800"/>
              <a:t>22-23 Consolidated Application Updates</a:t>
            </a:r>
            <a:endParaRPr sz="2800"/>
          </a:p>
        </p:txBody>
      </p:sp>
      <p:sp>
        <p:nvSpPr>
          <p:cNvPr id="650" name="Google Shape;650;g11a07c79fa7_1_3"/>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0" lvl="0" indent="0" algn="l" rtl="0">
              <a:spcBef>
                <a:spcPts val="1000"/>
              </a:spcBef>
              <a:spcAft>
                <a:spcPts val="0"/>
              </a:spcAft>
              <a:buSzPts val="1100"/>
              <a:buNone/>
            </a:pPr>
            <a:r>
              <a:rPr lang="en-US" sz="2800">
                <a:latin typeface="Arial"/>
                <a:ea typeface="Arial"/>
                <a:cs typeface="Arial"/>
                <a:sym typeface="Arial"/>
              </a:rPr>
              <a:t>•</a:t>
            </a:r>
            <a:r>
              <a:rPr lang="en-US" sz="2800"/>
              <a:t>We have very minor changes to the application that we will go into detail at the</a:t>
            </a:r>
            <a:r>
              <a:rPr lang="en-US" sz="2800">
                <a:uFill>
                  <a:noFill/>
                </a:uFill>
                <a:hlinkClick r:id="rId3"/>
              </a:rPr>
              <a:t> </a:t>
            </a:r>
            <a:r>
              <a:rPr lang="en-US" sz="2800" u="sng">
                <a:solidFill>
                  <a:schemeClr val="hlink"/>
                </a:solidFill>
                <a:hlinkClick r:id="rId3"/>
              </a:rPr>
              <a:t>April Regional Networking Meeting</a:t>
            </a:r>
            <a:r>
              <a:rPr lang="en-US" sz="2800" u="sng">
                <a:solidFill>
                  <a:schemeClr val="hlink"/>
                </a:solidFill>
              </a:rPr>
              <a:t>.</a:t>
            </a:r>
            <a:endParaRPr sz="2800" u="sng">
              <a:solidFill>
                <a:schemeClr val="hlink"/>
              </a:solidFill>
            </a:endParaRPr>
          </a:p>
          <a:p>
            <a:pPr marL="457200" lvl="0" indent="0" algn="l" rtl="0">
              <a:spcBef>
                <a:spcPts val="500"/>
              </a:spcBef>
              <a:spcAft>
                <a:spcPts val="0"/>
              </a:spcAft>
              <a:buSzPts val="1100"/>
              <a:buNone/>
            </a:pPr>
            <a:r>
              <a:rPr lang="en-US" sz="2400">
                <a:latin typeface="Arial"/>
                <a:ea typeface="Arial"/>
                <a:cs typeface="Arial"/>
                <a:sym typeface="Arial"/>
              </a:rPr>
              <a:t>•</a:t>
            </a:r>
            <a:r>
              <a:rPr lang="en-US" sz="2400"/>
              <a:t>One big change is that the LEA will be able to select from three years of Poverty Data on the LEA Profile page including:</a:t>
            </a:r>
            <a:endParaRPr sz="2400"/>
          </a:p>
          <a:p>
            <a:pPr marL="1371600" lvl="0" indent="-381000" algn="l" rtl="0">
              <a:spcBef>
                <a:spcPts val="500"/>
              </a:spcBef>
              <a:spcAft>
                <a:spcPts val="0"/>
              </a:spcAft>
              <a:buSzPts val="2400"/>
              <a:buChar char="•"/>
            </a:pPr>
            <a:r>
              <a:rPr lang="en-US" sz="2400"/>
              <a:t>2019-2020, 2020-2021, 2021-2022.</a:t>
            </a:r>
            <a:endParaRPr sz="2400"/>
          </a:p>
          <a:p>
            <a:pPr marL="0" lvl="0" indent="0" algn="l" rtl="0">
              <a:spcBef>
                <a:spcPts val="1000"/>
              </a:spcBef>
              <a:spcAft>
                <a:spcPts val="0"/>
              </a:spcAft>
              <a:buSzPts val="1100"/>
              <a:buNone/>
            </a:pPr>
            <a:r>
              <a:rPr lang="en-US" sz="2800">
                <a:latin typeface="Arial"/>
                <a:ea typeface="Arial"/>
                <a:cs typeface="Arial"/>
                <a:sym typeface="Arial"/>
              </a:rPr>
              <a:t>•</a:t>
            </a:r>
            <a:r>
              <a:rPr lang="en-US" sz="2800"/>
              <a:t>We are still waiting on allocations and</a:t>
            </a:r>
            <a:r>
              <a:rPr lang="en-US" sz="2800">
                <a:uFill>
                  <a:noFill/>
                </a:uFill>
                <a:hlinkClick r:id="rId4"/>
              </a:rPr>
              <a:t> </a:t>
            </a:r>
            <a:r>
              <a:rPr lang="en-US" sz="2800" u="sng">
                <a:solidFill>
                  <a:schemeClr val="hlink"/>
                </a:solidFill>
                <a:hlinkClick r:id="rId4"/>
              </a:rPr>
              <a:t>Grants Fiscal</a:t>
            </a:r>
            <a:r>
              <a:rPr lang="en-US" sz="2800" u="sng">
                <a:solidFill>
                  <a:schemeClr val="hlink"/>
                </a:solidFill>
              </a:rPr>
              <a:t> </a:t>
            </a:r>
            <a:r>
              <a:rPr lang="en-US" sz="2800"/>
              <a:t>will post those preliminary allocations once available on their website, as well as, uploaded in the new application.</a:t>
            </a:r>
            <a:endParaRPr sz="1600"/>
          </a:p>
        </p:txBody>
      </p:sp>
      <p:sp>
        <p:nvSpPr>
          <p:cNvPr id="651" name="Google Shape;651;g11a07c79fa7_1_3"/>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g11ddad6bcad_0_0"/>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600"/>
              <a:t>April Cons App RNM</a:t>
            </a:r>
            <a:endParaRPr sz="2600"/>
          </a:p>
        </p:txBody>
      </p:sp>
      <p:sp>
        <p:nvSpPr>
          <p:cNvPr id="658" name="Google Shape;658;g11ddad6bcad_0_0"/>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457200" lvl="0" indent="-419100" algn="l" rtl="0">
              <a:spcBef>
                <a:spcPts val="750"/>
              </a:spcBef>
              <a:spcAft>
                <a:spcPts val="0"/>
              </a:spcAft>
              <a:buSzPts val="3000"/>
              <a:buChar char="•"/>
            </a:pPr>
            <a:r>
              <a:rPr lang="en-US" sz="3000" dirty="0"/>
              <a:t>Save the Date: April 12, 2022</a:t>
            </a:r>
            <a:endParaRPr sz="3000" dirty="0"/>
          </a:p>
          <a:p>
            <a:pPr marL="457200" lvl="0" indent="-419100" algn="l" rtl="0">
              <a:spcBef>
                <a:spcPts val="0"/>
              </a:spcBef>
              <a:spcAft>
                <a:spcPts val="0"/>
              </a:spcAft>
              <a:buSzPts val="3000"/>
              <a:buChar char="•"/>
            </a:pPr>
            <a:r>
              <a:rPr lang="en-US" sz="3000" dirty="0"/>
              <a:t>Time: TBD</a:t>
            </a:r>
            <a:endParaRPr sz="3000" dirty="0"/>
          </a:p>
          <a:p>
            <a:pPr marL="457200" lvl="0" indent="-419100" algn="l" rtl="0">
              <a:spcBef>
                <a:spcPts val="0"/>
              </a:spcBef>
              <a:spcAft>
                <a:spcPts val="0"/>
              </a:spcAft>
              <a:buSzPts val="3000"/>
              <a:buChar char="•"/>
            </a:pPr>
            <a:r>
              <a:rPr lang="en-US" sz="3000" dirty="0"/>
              <a:t>Registration: Will be posted ASAP on the </a:t>
            </a:r>
            <a:r>
              <a:rPr lang="en-US" sz="3000" u="sng" dirty="0">
                <a:solidFill>
                  <a:schemeClr val="hlink"/>
                </a:solidFill>
                <a:hlinkClick r:id="rId3"/>
              </a:rPr>
              <a:t>Regional Network Meetings webpage</a:t>
            </a:r>
            <a:endParaRPr sz="3000" dirty="0"/>
          </a:p>
          <a:p>
            <a:pPr marL="0" lvl="0" indent="0" algn="l" rtl="0">
              <a:spcBef>
                <a:spcPts val="750"/>
              </a:spcBef>
              <a:spcAft>
                <a:spcPts val="0"/>
              </a:spcAft>
              <a:buNone/>
            </a:pPr>
            <a:endParaRPr sz="3000" dirty="0"/>
          </a:p>
          <a:p>
            <a:pPr marL="457200" lvl="0" indent="-419100" algn="l" rtl="0">
              <a:spcBef>
                <a:spcPts val="750"/>
              </a:spcBef>
              <a:spcAft>
                <a:spcPts val="0"/>
              </a:spcAft>
              <a:buSzPts val="3000"/>
              <a:buChar char="•"/>
            </a:pPr>
            <a:r>
              <a:rPr lang="en-US" sz="3000" dirty="0"/>
              <a:t>We are considering offering In-Person regional work sessions after the training. Please fill out </a:t>
            </a:r>
            <a:r>
              <a:rPr lang="en-US" sz="3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the </a:t>
            </a:r>
            <a:r>
              <a:rPr lang="en-US" sz="3000" u="sng" dirty="0">
                <a:solidFill>
                  <a:schemeClr val="hlink"/>
                </a:solidFil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survey</a:t>
            </a:r>
            <a:r>
              <a:rPr lang="en-US" sz="3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a:t>
            </a:r>
            <a:r>
              <a:rPr lang="en-US" sz="3000" dirty="0"/>
              <a:t>letting us know if you would attend if these were offered.</a:t>
            </a:r>
            <a:endParaRPr sz="3000" dirty="0"/>
          </a:p>
        </p:txBody>
      </p:sp>
      <p:sp>
        <p:nvSpPr>
          <p:cNvPr id="659" name="Google Shape;659;g11ddad6bcad_0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1dfd60a438_0_0"/>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Reminder! </a:t>
            </a:r>
            <a:endParaRPr/>
          </a:p>
        </p:txBody>
      </p:sp>
      <p:sp>
        <p:nvSpPr>
          <p:cNvPr id="212" name="Google Shape;212;g11dfd60a438_0_0"/>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ARP ESSER III requires two types of </a:t>
            </a:r>
            <a:r>
              <a:rPr lang="en-US" u="sng">
                <a:solidFill>
                  <a:schemeClr val="hlink"/>
                </a:solidFill>
                <a:hlinkClick r:id="rId3"/>
              </a:rPr>
              <a:t>plans </a:t>
            </a:r>
            <a:r>
              <a:rPr lang="en-US"/>
              <a:t>that have to be posted on your website and linked on our website: </a:t>
            </a:r>
            <a:endParaRPr/>
          </a:p>
          <a:p>
            <a:pPr marL="457200" lvl="0" indent="-381000" algn="l" rtl="0">
              <a:spcBef>
                <a:spcPts val="750"/>
              </a:spcBef>
              <a:spcAft>
                <a:spcPts val="0"/>
              </a:spcAft>
              <a:buSzPts val="2400"/>
              <a:buChar char="•"/>
            </a:pPr>
            <a:r>
              <a:rPr lang="en-US"/>
              <a:t>LEA Use of Funds Plan</a:t>
            </a:r>
            <a:endParaRPr/>
          </a:p>
          <a:p>
            <a:pPr marL="457200" lvl="0" indent="-381000" algn="l" rtl="0">
              <a:spcBef>
                <a:spcPts val="0"/>
              </a:spcBef>
              <a:spcAft>
                <a:spcPts val="0"/>
              </a:spcAft>
              <a:buSzPts val="2400"/>
              <a:buChar char="•"/>
            </a:pPr>
            <a:r>
              <a:rPr lang="en-US"/>
              <a:t>Safe In-Person Plan</a:t>
            </a:r>
            <a:endParaRPr/>
          </a:p>
          <a:p>
            <a:pPr marL="0" lvl="0" indent="0" algn="l" rtl="0">
              <a:spcBef>
                <a:spcPts val="750"/>
              </a:spcBef>
              <a:spcAft>
                <a:spcPts val="0"/>
              </a:spcAft>
              <a:buNone/>
            </a:pPr>
            <a:endParaRPr sz="1000"/>
          </a:p>
          <a:p>
            <a:pPr marL="0" lvl="0" indent="0" algn="l" rtl="0">
              <a:spcBef>
                <a:spcPts val="750"/>
              </a:spcBef>
              <a:spcAft>
                <a:spcPts val="0"/>
              </a:spcAft>
              <a:buNone/>
            </a:pPr>
            <a:r>
              <a:rPr lang="en-US"/>
              <a:t>We are linking to your plans on this page: </a:t>
            </a:r>
            <a:r>
              <a:rPr lang="en-US" u="sng">
                <a:solidFill>
                  <a:schemeClr val="hlink"/>
                </a:solidFill>
                <a:hlinkClick r:id="rId4"/>
              </a:rPr>
              <a:t>https://www.cde.state.co.us/fedprograms/esser3-leaplans</a:t>
            </a:r>
            <a:r>
              <a:rPr lang="en-US"/>
              <a:t>. </a:t>
            </a:r>
            <a:endParaRPr/>
          </a:p>
          <a:p>
            <a:pPr marL="0" lvl="0" indent="0" algn="l" rtl="0">
              <a:spcBef>
                <a:spcPts val="750"/>
              </a:spcBef>
              <a:spcAft>
                <a:spcPts val="0"/>
              </a:spcAft>
              <a:buNone/>
            </a:pPr>
            <a:endParaRPr sz="1000"/>
          </a:p>
          <a:p>
            <a:pPr marL="0" lvl="0" indent="0" algn="l" rtl="0">
              <a:spcBef>
                <a:spcPts val="750"/>
              </a:spcBef>
              <a:spcAft>
                <a:spcPts val="0"/>
              </a:spcAft>
              <a:buNone/>
            </a:pPr>
            <a:r>
              <a:rPr lang="en-US"/>
              <a:t>If we do not yet have the links to your plan posted, please submit the links to us as soon as possible using the Smartsheet </a:t>
            </a:r>
            <a:r>
              <a:rPr lang="en-US" u="sng">
                <a:solidFill>
                  <a:schemeClr val="hlink"/>
                </a:solidFill>
                <a:hlinkClick r:id="rId5"/>
              </a:rPr>
              <a:t>Form</a:t>
            </a:r>
            <a:r>
              <a:rPr lang="en-US"/>
              <a:t>.  Required for compliance with ARP! </a:t>
            </a:r>
            <a:endParaRPr/>
          </a:p>
          <a:p>
            <a:pPr marL="0" lvl="0" indent="0" algn="l" rtl="0">
              <a:lnSpc>
                <a:spcPct val="125000"/>
              </a:lnSpc>
              <a:spcBef>
                <a:spcPts val="1500"/>
              </a:spcBef>
              <a:spcAft>
                <a:spcPts val="0"/>
              </a:spcAft>
              <a:buClr>
                <a:schemeClr val="dk1"/>
              </a:buClr>
              <a:buSzPts val="1100"/>
              <a:buFont typeface="Arial"/>
              <a:buNone/>
            </a:pPr>
            <a:r>
              <a:rPr lang="en-US" sz="1400" b="1">
                <a:solidFill>
                  <a:srgbClr val="403F3B"/>
                </a:solidFill>
                <a:highlight>
                  <a:srgbClr val="FFFFFF"/>
                </a:highlight>
                <a:latin typeface="Arial"/>
                <a:ea typeface="Arial"/>
                <a:cs typeface="Arial"/>
                <a:sym typeface="Arial"/>
              </a:rPr>
              <a:t>Resources</a:t>
            </a:r>
            <a:endParaRPr sz="1400" b="1">
              <a:solidFill>
                <a:srgbClr val="403F3B"/>
              </a:solidFill>
              <a:highlight>
                <a:srgbClr val="FFFFFF"/>
              </a:highlight>
              <a:latin typeface="Arial"/>
              <a:ea typeface="Arial"/>
              <a:cs typeface="Arial"/>
              <a:sym typeface="Arial"/>
            </a:endParaRPr>
          </a:p>
          <a:p>
            <a:pPr marL="457200" lvl="0" indent="-317500" algn="l" rtl="0">
              <a:lnSpc>
                <a:spcPct val="115000"/>
              </a:lnSpc>
              <a:spcBef>
                <a:spcPts val="800"/>
              </a:spcBef>
              <a:spcAft>
                <a:spcPts val="0"/>
              </a:spcAft>
              <a:buClr>
                <a:srgbClr val="333333"/>
              </a:buClr>
              <a:buSzPts val="1400"/>
              <a:buChar char="●"/>
            </a:pPr>
            <a:r>
              <a:rPr lang="en-US" sz="1400">
                <a:solidFill>
                  <a:srgbClr val="333333"/>
                </a:solidFill>
                <a:highlight>
                  <a:srgbClr val="FFFFFF"/>
                </a:highlight>
                <a:latin typeface="Arial"/>
                <a:ea typeface="Arial"/>
                <a:cs typeface="Arial"/>
                <a:sym typeface="Arial"/>
              </a:rPr>
              <a:t>For guidance on how to answer Narrative Question 1, see CDE's </a:t>
            </a:r>
            <a:r>
              <a:rPr lang="en-US" sz="1400" u="sng">
                <a:solidFill>
                  <a:srgbClr val="403F3B"/>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Narrative Question Guidance</a:t>
            </a:r>
            <a:r>
              <a:rPr lang="en-US" sz="1400">
                <a:solidFill>
                  <a:srgbClr val="333333"/>
                </a:solidFill>
                <a:highlight>
                  <a:srgbClr val="FFFFFF"/>
                </a:highlight>
                <a:latin typeface="Arial"/>
                <a:ea typeface="Arial"/>
                <a:cs typeface="Arial"/>
                <a:sym typeface="Arial"/>
              </a:rPr>
              <a:t> or see the </a:t>
            </a:r>
            <a:r>
              <a:rPr lang="en-US" sz="1400" u="sng">
                <a:solidFill>
                  <a:srgbClr val="403F3B"/>
                </a:solidFill>
                <a:highlight>
                  <a:srgbClr val="FFFFFF"/>
                </a:highlight>
                <a:latin typeface="Arial"/>
                <a:ea typeface="Arial"/>
                <a:cs typeface="Arial"/>
                <a:sym typeface="Arial"/>
                <a:hlinkClick r:id="rId7">
                  <a:extLst>
                    <a:ext uri="{A12FA001-AC4F-418D-AE19-62706E023703}">
                      <ahyp:hlinkClr xmlns:ahyp="http://schemas.microsoft.com/office/drawing/2018/hyperlinkcolor" val="tx"/>
                    </a:ext>
                  </a:extLst>
                </a:hlinkClick>
              </a:rPr>
              <a:t>office hours presentation</a:t>
            </a:r>
            <a:r>
              <a:rPr lang="en-US" sz="1400">
                <a:solidFill>
                  <a:srgbClr val="333333"/>
                </a:solidFill>
                <a:highlight>
                  <a:srgbClr val="FFFFFF"/>
                </a:highlight>
                <a:latin typeface="Arial"/>
                <a:ea typeface="Arial"/>
                <a:cs typeface="Arial"/>
                <a:sym typeface="Arial"/>
              </a:rPr>
              <a:t> and </a:t>
            </a:r>
            <a:r>
              <a:rPr lang="en-US" sz="1400" u="sng">
                <a:solidFill>
                  <a:srgbClr val="403F3B"/>
                </a:solidFill>
                <a:highlight>
                  <a:srgbClr val="FFFFFF"/>
                </a:highlight>
                <a:latin typeface="Arial"/>
                <a:ea typeface="Arial"/>
                <a:cs typeface="Arial"/>
                <a:sym typeface="Arial"/>
                <a:hlinkClick r:id="rId8">
                  <a:extLst>
                    <a:ext uri="{A12FA001-AC4F-418D-AE19-62706E023703}">
                      <ahyp:hlinkClr xmlns:ahyp="http://schemas.microsoft.com/office/drawing/2018/hyperlinkcolor" val="tx"/>
                    </a:ext>
                  </a:extLst>
                </a:hlinkClick>
              </a:rPr>
              <a:t>slides (PPT)</a:t>
            </a:r>
            <a:r>
              <a:rPr lang="en-US" sz="1400">
                <a:solidFill>
                  <a:srgbClr val="333333"/>
                </a:solidFill>
                <a:highlight>
                  <a:srgbClr val="FFFFFF"/>
                </a:highlight>
                <a:latin typeface="Arial"/>
                <a:ea typeface="Arial"/>
                <a:cs typeface="Arial"/>
                <a:sym typeface="Arial"/>
              </a:rPr>
              <a:t> from August 26, 2021.</a:t>
            </a:r>
            <a:endParaRPr sz="1400">
              <a:solidFill>
                <a:srgbClr val="333333"/>
              </a:solidFill>
              <a:highlight>
                <a:srgbClr val="FFFFFF"/>
              </a:highlight>
              <a:latin typeface="Arial"/>
              <a:ea typeface="Arial"/>
              <a:cs typeface="Arial"/>
              <a:sym typeface="Arial"/>
            </a:endParaRPr>
          </a:p>
          <a:p>
            <a:pPr marL="457200" lvl="0" indent="-317500" algn="l" rtl="0">
              <a:lnSpc>
                <a:spcPct val="115000"/>
              </a:lnSpc>
              <a:spcBef>
                <a:spcPts val="0"/>
              </a:spcBef>
              <a:spcAft>
                <a:spcPts val="0"/>
              </a:spcAft>
              <a:buClr>
                <a:srgbClr val="333333"/>
              </a:buClr>
              <a:buSzPts val="1400"/>
              <a:buChar char="●"/>
            </a:pPr>
            <a:r>
              <a:rPr lang="en-US" sz="1400">
                <a:solidFill>
                  <a:srgbClr val="333333"/>
                </a:solidFill>
                <a:highlight>
                  <a:srgbClr val="FFFFFF"/>
                </a:highlight>
                <a:latin typeface="Arial"/>
                <a:ea typeface="Arial"/>
                <a:cs typeface="Arial"/>
                <a:sym typeface="Arial"/>
              </a:rPr>
              <a:t>For guidance on how and what to post on the LEA website to meet statutory requirements, see the </a:t>
            </a:r>
            <a:r>
              <a:rPr lang="en-US" sz="1400" u="sng">
                <a:solidFill>
                  <a:srgbClr val="403F3B"/>
                </a:solidFill>
                <a:highlight>
                  <a:srgbClr val="FFFFFF"/>
                </a:highlight>
                <a:latin typeface="Arial"/>
                <a:ea typeface="Arial"/>
                <a:cs typeface="Arial"/>
                <a:sym typeface="Arial"/>
                <a:hlinkClick r:id="rId9">
                  <a:extLst>
                    <a:ext uri="{A12FA001-AC4F-418D-AE19-62706E023703}">
                      <ahyp:hlinkClr xmlns:ahyp="http://schemas.microsoft.com/office/drawing/2018/hyperlinkcolor" val="tx"/>
                    </a:ext>
                  </a:extLst>
                </a:hlinkClick>
              </a:rPr>
              <a:t>Use of Funds Plan Guidance (PDF)</a:t>
            </a:r>
            <a:r>
              <a:rPr lang="en-US" sz="1400">
                <a:solidFill>
                  <a:srgbClr val="333333"/>
                </a:solidFill>
                <a:highlight>
                  <a:srgbClr val="FFFFFF"/>
                </a:highlight>
                <a:latin typeface="Arial"/>
                <a:ea typeface="Arial"/>
                <a:cs typeface="Arial"/>
                <a:sym typeface="Arial"/>
              </a:rPr>
              <a:t>. </a:t>
            </a:r>
            <a:endParaRPr sz="1400">
              <a:solidFill>
                <a:srgbClr val="333333"/>
              </a:solidFill>
              <a:highlight>
                <a:srgbClr val="FFFFFF"/>
              </a:highlight>
              <a:latin typeface="Arial"/>
              <a:ea typeface="Arial"/>
              <a:cs typeface="Arial"/>
              <a:sym typeface="Arial"/>
            </a:endParaRPr>
          </a:p>
          <a:p>
            <a:pPr marL="457200" lvl="0" indent="-317500" algn="l" rtl="0">
              <a:lnSpc>
                <a:spcPct val="115000"/>
              </a:lnSpc>
              <a:spcBef>
                <a:spcPts val="0"/>
              </a:spcBef>
              <a:spcAft>
                <a:spcPts val="0"/>
              </a:spcAft>
              <a:buClr>
                <a:srgbClr val="333333"/>
              </a:buClr>
              <a:buSzPts val="1400"/>
              <a:buChar char="●"/>
            </a:pPr>
            <a:r>
              <a:rPr lang="en-US" sz="1400" u="sng">
                <a:solidFill>
                  <a:srgbClr val="403F3B"/>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List of LEA Plans</a:t>
            </a:r>
            <a:endParaRPr sz="1400">
              <a:solidFill>
                <a:srgbClr val="333333"/>
              </a:solidFill>
              <a:highlight>
                <a:srgbClr val="FFFFFF"/>
              </a:highlight>
              <a:latin typeface="Arial"/>
              <a:ea typeface="Arial"/>
              <a:cs typeface="Arial"/>
              <a:sym typeface="Arial"/>
            </a:endParaRPr>
          </a:p>
          <a:p>
            <a:pPr marL="457200" lvl="0" indent="-317500" algn="l" rtl="0">
              <a:lnSpc>
                <a:spcPct val="115000"/>
              </a:lnSpc>
              <a:spcBef>
                <a:spcPts val="0"/>
              </a:spcBef>
              <a:spcAft>
                <a:spcPts val="0"/>
              </a:spcAft>
              <a:buClr>
                <a:srgbClr val="333333"/>
              </a:buClr>
              <a:buSzPts val="1400"/>
              <a:buChar char="●"/>
            </a:pPr>
            <a:r>
              <a:rPr lang="en-US" sz="1400" u="sng">
                <a:solidFill>
                  <a:srgbClr val="403F3B"/>
                </a:solidFill>
                <a:highlight>
                  <a:srgbClr val="FFFFFF"/>
                </a:highlight>
                <a:latin typeface="Arial"/>
                <a:ea typeface="Arial"/>
                <a:cs typeface="Arial"/>
                <a:sym typeface="Arial"/>
                <a:hlinkClick r:id="rId10">
                  <a:extLst>
                    <a:ext uri="{A12FA001-AC4F-418D-AE19-62706E023703}">
                      <ahyp:hlinkClr xmlns:ahyp="http://schemas.microsoft.com/office/drawing/2018/hyperlinkcolor" val="tx"/>
                    </a:ext>
                  </a:extLst>
                </a:hlinkClick>
              </a:rPr>
              <a:t>Safe Return to In-Person Instruction Plan (Safe Return to School) Checklist</a:t>
            </a:r>
            <a:endParaRPr sz="1400" u="sng">
              <a:solidFill>
                <a:srgbClr val="403F3B"/>
              </a:solidFill>
              <a:highlight>
                <a:srgbClr val="FFFFFF"/>
              </a:highlight>
              <a:latin typeface="Arial"/>
              <a:ea typeface="Arial"/>
              <a:cs typeface="Arial"/>
              <a:sym typeface="Arial"/>
            </a:endParaRPr>
          </a:p>
          <a:p>
            <a:pPr marL="457200" lvl="0" indent="-317500" algn="l" rtl="0">
              <a:lnSpc>
                <a:spcPct val="115000"/>
              </a:lnSpc>
              <a:spcBef>
                <a:spcPts val="0"/>
              </a:spcBef>
              <a:spcAft>
                <a:spcPts val="0"/>
              </a:spcAft>
              <a:buClr>
                <a:srgbClr val="333333"/>
              </a:buClr>
              <a:buSzPts val="1400"/>
              <a:buChar char="●"/>
            </a:pPr>
            <a:r>
              <a:rPr lang="en-US" sz="1400" u="sng">
                <a:solidFill>
                  <a:srgbClr val="403F3B"/>
                </a:solidFill>
                <a:highlight>
                  <a:srgbClr val="FFFFFF"/>
                </a:highlight>
                <a:latin typeface="Arial"/>
                <a:ea typeface="Arial"/>
                <a:cs typeface="Arial"/>
                <a:sym typeface="Arial"/>
                <a:hlinkClick r:id="rId11">
                  <a:extLst>
                    <a:ext uri="{A12FA001-AC4F-418D-AE19-62706E023703}">
                      <ahyp:hlinkClr xmlns:ahyp="http://schemas.microsoft.com/office/drawing/2018/hyperlinkcolor" val="tx"/>
                    </a:ext>
                  </a:extLst>
                </a:hlinkClick>
              </a:rPr>
              <a:t>More Resources</a:t>
            </a:r>
            <a:endParaRPr sz="1400" u="sng">
              <a:solidFill>
                <a:srgbClr val="403F3B"/>
              </a:solidFill>
              <a:highlight>
                <a:srgbClr val="FFFFFF"/>
              </a:highlight>
              <a:latin typeface="Arial"/>
              <a:ea typeface="Arial"/>
              <a:cs typeface="Arial"/>
              <a:sym typeface="Arial"/>
            </a:endParaRPr>
          </a:p>
          <a:p>
            <a:pPr marL="0" lvl="0" indent="0" algn="l" rtl="0">
              <a:lnSpc>
                <a:spcPct val="115000"/>
              </a:lnSpc>
              <a:spcBef>
                <a:spcPts val="400"/>
              </a:spcBef>
              <a:spcAft>
                <a:spcPts val="0"/>
              </a:spcAft>
              <a:buNone/>
            </a:pPr>
            <a:endParaRPr sz="1050">
              <a:solidFill>
                <a:srgbClr val="333333"/>
              </a:solidFill>
              <a:highlight>
                <a:srgbClr val="FFFFFF"/>
              </a:highlight>
              <a:latin typeface="Arial"/>
              <a:ea typeface="Arial"/>
              <a:cs typeface="Arial"/>
              <a:sym typeface="Arial"/>
            </a:endParaRPr>
          </a:p>
          <a:p>
            <a:pPr marL="0" lvl="0" indent="0" algn="l" rtl="0">
              <a:spcBef>
                <a:spcPts val="800"/>
              </a:spcBef>
              <a:spcAft>
                <a:spcPts val="0"/>
              </a:spcAft>
              <a:buNone/>
            </a:pPr>
            <a:endParaRPr/>
          </a:p>
        </p:txBody>
      </p:sp>
      <p:sp>
        <p:nvSpPr>
          <p:cNvPr id="213" name="Google Shape;213;g11dfd60a438_0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g11ddad6bcad_1_0"/>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Fiscal Monitoring Submission Update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11ddad6bcad_1_4"/>
          <p:cNvSpPr txBox="1">
            <a:spLocks noGrp="1"/>
          </p:cNvSpPr>
          <p:nvPr>
            <p:ph type="title"/>
          </p:nvPr>
        </p:nvSpPr>
        <p:spPr>
          <a:xfrm>
            <a:off x="326926" y="217739"/>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sz="3200"/>
              <a:t>Fiscal Monitoring Document Submission</a:t>
            </a:r>
            <a:endParaRPr sz="3200"/>
          </a:p>
        </p:txBody>
      </p:sp>
      <p:sp>
        <p:nvSpPr>
          <p:cNvPr id="671" name="Google Shape;671;g11ddad6bcad_1_4"/>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0" lvl="0" indent="0" algn="l" rtl="0">
              <a:spcBef>
                <a:spcPts val="0"/>
              </a:spcBef>
              <a:spcAft>
                <a:spcPts val="0"/>
              </a:spcAft>
              <a:buNone/>
            </a:pPr>
            <a:r>
              <a:rPr lang="en-US"/>
              <a:t>CDE Grants Fiscal team created two documents to help clarify the necessary fiscal documents for submission</a:t>
            </a:r>
            <a:endParaRPr/>
          </a:p>
          <a:p>
            <a:pPr marL="457200" lvl="0" indent="-342900" algn="l" rtl="0">
              <a:spcBef>
                <a:spcPts val="0"/>
              </a:spcBef>
              <a:spcAft>
                <a:spcPts val="0"/>
              </a:spcAft>
              <a:buSzPts val="1800"/>
              <a:buChar char="•"/>
            </a:pPr>
            <a:r>
              <a:rPr lang="en-US" sz="1800" u="sng">
                <a:solidFill>
                  <a:schemeClr val="hlink"/>
                </a:solidFill>
                <a:hlinkClick r:id="rId3"/>
              </a:rPr>
              <a:t>Subrecipient Monitoring Questionnaire</a:t>
            </a:r>
            <a:r>
              <a:rPr lang="en-US" sz="1800"/>
              <a:t> –list of common questions asked of every district as part of our internal risk assessment</a:t>
            </a:r>
            <a:endParaRPr sz="1800"/>
          </a:p>
          <a:p>
            <a:pPr marL="457200" lvl="0" indent="-342900" algn="l" rtl="0">
              <a:spcBef>
                <a:spcPts val="0"/>
              </a:spcBef>
              <a:spcAft>
                <a:spcPts val="0"/>
              </a:spcAft>
              <a:buSzPts val="1800"/>
              <a:buChar char="•"/>
            </a:pPr>
            <a:r>
              <a:rPr lang="en-US" sz="1800" u="sng">
                <a:solidFill>
                  <a:schemeClr val="hlink"/>
                </a:solidFill>
                <a:hlinkClick r:id="rId4"/>
              </a:rPr>
              <a:t>Monitoring Document Request</a:t>
            </a:r>
            <a:r>
              <a:rPr lang="en-US" sz="1800"/>
              <a:t> – list of necessary documents for fiscal review along with a timeline for submission (e.g. – GL first and then we will request a sample)</a:t>
            </a:r>
            <a:endParaRPr sz="1800"/>
          </a:p>
          <a:p>
            <a:pPr marL="457200" lvl="0" indent="-342900" algn="l" rtl="0">
              <a:spcBef>
                <a:spcPts val="0"/>
              </a:spcBef>
              <a:spcAft>
                <a:spcPts val="0"/>
              </a:spcAft>
              <a:buSzPts val="1800"/>
              <a:buChar char="•"/>
            </a:pPr>
            <a:r>
              <a:rPr lang="en-US" sz="1800" u="sng">
                <a:solidFill>
                  <a:schemeClr val="hlink"/>
                </a:solidFill>
                <a:hlinkClick r:id="rId5"/>
              </a:rPr>
              <a:t>Recorded Webinar</a:t>
            </a:r>
            <a:r>
              <a:rPr lang="en-US" sz="1800"/>
              <a:t> – step by step walkthrough of these two documents</a:t>
            </a:r>
            <a:endParaRPr sz="18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LEAs currently under monitoring for this cycle received an email with the documents and a link to the recording</a:t>
            </a:r>
            <a:endParaRPr/>
          </a:p>
          <a:p>
            <a:pPr marL="457200" lvl="0" indent="-342900" algn="l" rtl="0">
              <a:spcBef>
                <a:spcPts val="0"/>
              </a:spcBef>
              <a:spcAft>
                <a:spcPts val="0"/>
              </a:spcAft>
              <a:buSzPts val="1800"/>
              <a:buChar char="•"/>
            </a:pPr>
            <a:r>
              <a:rPr lang="en-US" sz="1800"/>
              <a:t>LEAs are encouraged to attend one of the Q&amp;A sessions offered for any questions on these forms and the expectations</a:t>
            </a:r>
            <a:endParaRPr sz="18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LEAs selected for monitoring in subsequent years will get documents as part of the notification</a:t>
            </a:r>
            <a:endParaRPr/>
          </a:p>
          <a:p>
            <a:pPr marL="457200" lvl="0" indent="-342900" algn="l" rtl="0">
              <a:spcBef>
                <a:spcPts val="0"/>
              </a:spcBef>
              <a:spcAft>
                <a:spcPts val="0"/>
              </a:spcAft>
              <a:buSzPts val="1800"/>
              <a:buChar char="•"/>
            </a:pPr>
            <a:r>
              <a:rPr lang="en-US" sz="1800"/>
              <a:t>Links are live now and available for review</a:t>
            </a:r>
            <a:endParaRPr sz="1800"/>
          </a:p>
          <a:p>
            <a:pPr marL="457200" lvl="0" indent="-342900" algn="l" rtl="0">
              <a:spcBef>
                <a:spcPts val="0"/>
              </a:spcBef>
              <a:spcAft>
                <a:spcPts val="0"/>
              </a:spcAft>
              <a:buSzPts val="1800"/>
              <a:buChar char="•"/>
            </a:pPr>
            <a:r>
              <a:rPr lang="en-US" sz="1800"/>
              <a:t>Also welcome at Q&amp;A sessions but additional training will be provided in late summer and early fall</a:t>
            </a:r>
            <a:endParaRPr sz="1800"/>
          </a:p>
          <a:p>
            <a:pPr marL="0" lvl="0" indent="0" algn="l" rtl="0">
              <a:lnSpc>
                <a:spcPct val="115000"/>
              </a:lnSpc>
              <a:spcBef>
                <a:spcPts val="1200"/>
              </a:spcBef>
              <a:spcAft>
                <a:spcPts val="0"/>
              </a:spcAft>
              <a:buSzPts val="2400"/>
              <a:buNone/>
            </a:pPr>
            <a:endParaRPr sz="2600"/>
          </a:p>
        </p:txBody>
      </p:sp>
      <p:sp>
        <p:nvSpPr>
          <p:cNvPr id="672" name="Google Shape;672;g11ddad6bcad_1_4"/>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11ddad6bcad_1_12"/>
          <p:cNvSpPr txBox="1">
            <a:spLocks noGrp="1"/>
          </p:cNvSpPr>
          <p:nvPr>
            <p:ph type="title"/>
          </p:nvPr>
        </p:nvSpPr>
        <p:spPr>
          <a:xfrm>
            <a:off x="326926" y="217739"/>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sz="3200"/>
              <a:t>Fiscal Monitoring Document Submission</a:t>
            </a:r>
            <a:endParaRPr sz="3200"/>
          </a:p>
        </p:txBody>
      </p:sp>
      <p:sp>
        <p:nvSpPr>
          <p:cNvPr id="679" name="Google Shape;679;g11ddad6bcad_1_12"/>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Three Q&amp;A sessions to answer any questions as you review the recording and documents</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Tuesday, March 22nd at 10 – 11 AM – reach out for link</a:t>
            </a:r>
            <a:endParaRPr/>
          </a:p>
          <a:p>
            <a:pPr marL="457200" lvl="0" indent="-342900" algn="l" rtl="0">
              <a:spcBef>
                <a:spcPts val="0"/>
              </a:spcBef>
              <a:spcAft>
                <a:spcPts val="0"/>
              </a:spcAft>
              <a:buSzPts val="1800"/>
              <a:buChar char="•"/>
            </a:pPr>
            <a:r>
              <a:rPr lang="en-US"/>
              <a:t>Wednesday, March 23rd at 2 – 3 PM – reach out for link</a:t>
            </a:r>
            <a:endParaRPr/>
          </a:p>
          <a:p>
            <a:pPr marL="457200" lvl="0" indent="-342900" algn="l" rtl="0">
              <a:spcBef>
                <a:spcPts val="0"/>
              </a:spcBef>
              <a:spcAft>
                <a:spcPts val="0"/>
              </a:spcAft>
              <a:buSzPts val="1800"/>
              <a:buChar char="•"/>
            </a:pPr>
            <a:r>
              <a:rPr lang="en-US"/>
              <a:t>Thursday, March 31st during normal Office Hours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t>Feel free to reach out directly to any of us on the ESSER Fiscal Monitoring team</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Bill Parsley at </a:t>
            </a:r>
            <a:r>
              <a:rPr lang="en-US">
                <a:solidFill>
                  <a:srgbClr val="0070C0"/>
                </a:solidFill>
              </a:rPr>
              <a:t>parsley_b@cde.state.co.us</a:t>
            </a:r>
            <a:r>
              <a:rPr lang="en-US"/>
              <a:t> or 303-910-5163</a:t>
            </a:r>
            <a:endParaRPr/>
          </a:p>
          <a:p>
            <a:pPr marL="457200" lvl="0" indent="-342900" algn="l" rtl="0">
              <a:spcBef>
                <a:spcPts val="0"/>
              </a:spcBef>
              <a:spcAft>
                <a:spcPts val="0"/>
              </a:spcAft>
              <a:buSzPts val="1800"/>
              <a:buChar char="•"/>
            </a:pPr>
            <a:r>
              <a:rPr lang="en-US"/>
              <a:t>Hilery Morris at </a:t>
            </a:r>
            <a:r>
              <a:rPr lang="en-US">
                <a:solidFill>
                  <a:srgbClr val="0070C0"/>
                </a:solidFill>
              </a:rPr>
              <a:t>morris_h@cde.state.co.us </a:t>
            </a:r>
            <a:r>
              <a:rPr lang="en-US"/>
              <a:t>or 720-471-4877</a:t>
            </a:r>
            <a:endParaRPr/>
          </a:p>
          <a:p>
            <a:pPr marL="457200" lvl="0" indent="-342900" algn="l" rtl="0">
              <a:spcBef>
                <a:spcPts val="0"/>
              </a:spcBef>
              <a:spcAft>
                <a:spcPts val="0"/>
              </a:spcAft>
              <a:buSzPts val="1800"/>
              <a:buChar char="•"/>
            </a:pPr>
            <a:r>
              <a:rPr lang="en-US"/>
              <a:t>Laurie Freedle at </a:t>
            </a:r>
            <a:r>
              <a:rPr lang="en-US">
                <a:solidFill>
                  <a:srgbClr val="0070C0"/>
                </a:solidFill>
              </a:rPr>
              <a:t>freedle_l@cde.state.co.us</a:t>
            </a:r>
            <a:r>
              <a:rPr lang="en-US"/>
              <a:t> or 720-593-2324</a:t>
            </a:r>
            <a:endParaRPr/>
          </a:p>
          <a:p>
            <a:pPr marL="0" lvl="0" indent="0" algn="l" rtl="0">
              <a:spcBef>
                <a:spcPts val="0"/>
              </a:spcBef>
              <a:spcAft>
                <a:spcPts val="0"/>
              </a:spcAft>
              <a:buNone/>
            </a:pPr>
            <a:endParaRPr/>
          </a:p>
          <a:p>
            <a:pPr marL="0" lvl="0" indent="0" algn="l" rtl="0">
              <a:lnSpc>
                <a:spcPct val="115000"/>
              </a:lnSpc>
              <a:spcBef>
                <a:spcPts val="1200"/>
              </a:spcBef>
              <a:spcAft>
                <a:spcPts val="0"/>
              </a:spcAft>
              <a:buSzPts val="2400"/>
              <a:buNone/>
            </a:pPr>
            <a:endParaRPr sz="2600"/>
          </a:p>
        </p:txBody>
      </p:sp>
      <p:sp>
        <p:nvSpPr>
          <p:cNvPr id="680" name="Google Shape;680;g11ddad6bcad_1_12"/>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3"/>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Upcoming Meetings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11dee5d4a48_0_0"/>
          <p:cNvSpPr txBox="1">
            <a:spLocks noGrp="1"/>
          </p:cNvSpPr>
          <p:nvPr>
            <p:ph type="body" idx="2"/>
          </p:nvPr>
        </p:nvSpPr>
        <p:spPr>
          <a:xfrm>
            <a:off x="6443200" y="1536633"/>
            <a:ext cx="5333100" cy="3423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500"/>
              <a:buFont typeface="Arial"/>
              <a:buNone/>
            </a:pPr>
            <a:r>
              <a:rPr lang="en-US" b="1"/>
              <a:t>Date:  March 29, 2022</a:t>
            </a:r>
            <a:endParaRPr b="1"/>
          </a:p>
          <a:p>
            <a:pPr marL="0" lvl="0" indent="0" algn="l" rtl="0">
              <a:spcBef>
                <a:spcPts val="1000"/>
              </a:spcBef>
              <a:spcAft>
                <a:spcPts val="0"/>
              </a:spcAft>
              <a:buClr>
                <a:schemeClr val="dk1"/>
              </a:buClr>
              <a:buSzPts val="1500"/>
              <a:buFont typeface="Arial"/>
              <a:buNone/>
            </a:pPr>
            <a:r>
              <a:rPr lang="en-US" b="1"/>
              <a:t>Time: 10am-12pm</a:t>
            </a:r>
            <a:endParaRPr b="1"/>
          </a:p>
          <a:p>
            <a:pPr marL="0" lvl="0" indent="0" algn="l" rtl="0">
              <a:spcBef>
                <a:spcPts val="1000"/>
              </a:spcBef>
              <a:spcAft>
                <a:spcPts val="0"/>
              </a:spcAft>
              <a:buClr>
                <a:schemeClr val="dk1"/>
              </a:buClr>
              <a:buSzPts val="1500"/>
              <a:buFont typeface="Arial"/>
              <a:buNone/>
            </a:pPr>
            <a:r>
              <a:rPr lang="en-US"/>
              <a:t>Register </a:t>
            </a:r>
            <a:r>
              <a:rPr lang="en-US"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HERE</a:t>
            </a:r>
            <a:endParaRPr u="sng"/>
          </a:p>
          <a:p>
            <a:pPr marL="0" lvl="0" indent="0" algn="l" rtl="0">
              <a:spcBef>
                <a:spcPts val="1000"/>
              </a:spcBef>
              <a:spcAft>
                <a:spcPts val="0"/>
              </a:spcAft>
              <a:buNone/>
            </a:pPr>
            <a:r>
              <a:rPr lang="en-US"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Agenda</a:t>
            </a:r>
            <a:endParaRPr u="sng"/>
          </a:p>
          <a:p>
            <a:pPr marL="609600" lvl="0" indent="-425450" algn="l" rtl="0">
              <a:spcBef>
                <a:spcPts val="1000"/>
              </a:spcBef>
              <a:spcAft>
                <a:spcPts val="0"/>
              </a:spcAft>
              <a:buSzPts val="1900"/>
              <a:buChar char="•"/>
            </a:pPr>
            <a:r>
              <a:rPr lang="en-US"/>
              <a:t>Best Practices to Ensure Data Accuracy</a:t>
            </a:r>
            <a:endParaRPr/>
          </a:p>
          <a:p>
            <a:pPr marL="609600" lvl="0" indent="-425450" algn="l" rtl="0">
              <a:spcBef>
                <a:spcPts val="1000"/>
              </a:spcBef>
              <a:spcAft>
                <a:spcPts val="0"/>
              </a:spcAft>
              <a:buSzPts val="1900"/>
              <a:buChar char="•"/>
            </a:pPr>
            <a:r>
              <a:rPr lang="en-US"/>
              <a:t>Strategies to Improve EDT Data</a:t>
            </a:r>
            <a:endParaRPr/>
          </a:p>
          <a:p>
            <a:pPr marL="609600" lvl="0" indent="-425450" algn="l" rtl="0">
              <a:spcBef>
                <a:spcPts val="1000"/>
              </a:spcBef>
              <a:spcAft>
                <a:spcPts val="0"/>
              </a:spcAft>
              <a:buSzPts val="1900"/>
              <a:buChar char="•"/>
            </a:pPr>
            <a:r>
              <a:rPr lang="en-US"/>
              <a:t>Leveraging Funds</a:t>
            </a:r>
            <a:endParaRPr/>
          </a:p>
        </p:txBody>
      </p:sp>
      <p:sp>
        <p:nvSpPr>
          <p:cNvPr id="691" name="Google Shape;691;g11dee5d4a48_0_0"/>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64</a:t>
            </a:fld>
            <a:endParaRPr/>
          </a:p>
        </p:txBody>
      </p:sp>
      <p:sp>
        <p:nvSpPr>
          <p:cNvPr id="692" name="Google Shape;692;g11dee5d4a48_0_0"/>
          <p:cNvSpPr txBox="1">
            <a:spLocks noGrp="1"/>
          </p:cNvSpPr>
          <p:nvPr>
            <p:ph type="body" idx="1"/>
          </p:nvPr>
        </p:nvSpPr>
        <p:spPr>
          <a:xfrm>
            <a:off x="415600" y="1536633"/>
            <a:ext cx="5333100" cy="4525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u="sng"/>
              <a:t>Equitable Distribution of Teachers Series Training #3: Implementing Changes Using EDT Data Workshop</a:t>
            </a:r>
            <a:endParaRPr b="1" u="sng"/>
          </a:p>
          <a:p>
            <a:pPr marL="0" lvl="0" indent="0" algn="l" rtl="0">
              <a:spcBef>
                <a:spcPts val="1000"/>
              </a:spcBef>
              <a:spcAft>
                <a:spcPts val="0"/>
              </a:spcAft>
              <a:buNone/>
            </a:pPr>
            <a:r>
              <a:rPr lang="en-US"/>
              <a:t>This training will provide LEAs with a range of strategies that can be implemented to positively impact an LEA’s equitable distribution of teachers. </a:t>
            </a:r>
            <a:endParaRPr/>
          </a:p>
          <a:p>
            <a:pPr marL="0" lvl="0" indent="0" algn="l" rtl="0">
              <a:spcBef>
                <a:spcPts val="1000"/>
              </a:spcBef>
              <a:spcAft>
                <a:spcPts val="0"/>
              </a:spcAft>
              <a:buNone/>
            </a:pPr>
            <a:r>
              <a:rPr lang="en-US" b="1"/>
              <a:t>Target Audience:</a:t>
            </a:r>
            <a:r>
              <a:rPr lang="en-US"/>
              <a:t> LEAs with small, medium, or large EDT gaps (district leadership, HR, hiring managers, principals); LEAs without gaps also welcome.</a:t>
            </a:r>
            <a:endParaRPr/>
          </a:p>
          <a:p>
            <a:pPr marL="0" lvl="0" indent="0" algn="l" rtl="0">
              <a:spcBef>
                <a:spcPts val="1000"/>
              </a:spcBef>
              <a:spcAft>
                <a:spcPts val="0"/>
              </a:spcAft>
              <a:buNone/>
            </a:pPr>
            <a:r>
              <a:rPr lang="en-US" b="1"/>
              <a:t>Prep:</a:t>
            </a:r>
            <a:r>
              <a:rPr lang="en-US"/>
              <a:t> LEAs will need access to their 20-21 EDT data from Syncplicity. </a:t>
            </a:r>
            <a:r>
              <a:rPr lang="en-US" i="1"/>
              <a:t>Recommended to watch the recordings of trainings 1 &amp; 2 of the </a:t>
            </a:r>
            <a:r>
              <a:rPr lang="en-US" i="1" u="sng">
                <a:solidFill>
                  <a:schemeClr val="hlink"/>
                </a:solidFill>
                <a:hlinkClick r:id="rId4"/>
              </a:rPr>
              <a:t>EDT Training Series</a:t>
            </a:r>
            <a:r>
              <a:rPr lang="en-US" i="1"/>
              <a:t>.</a:t>
            </a:r>
            <a:endParaRPr i="1"/>
          </a:p>
        </p:txBody>
      </p:sp>
      <p:sp>
        <p:nvSpPr>
          <p:cNvPr id="693" name="Google Shape;693;g11dee5d4a48_0_0"/>
          <p:cNvSpPr txBox="1">
            <a:spLocks noGrp="1"/>
          </p:cNvSpPr>
          <p:nvPr>
            <p:ph type="title"/>
          </p:nvPr>
        </p:nvSpPr>
        <p:spPr>
          <a:xfrm>
            <a:off x="284133" y="268067"/>
            <a:ext cx="11360700" cy="763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Upcoming Training</a:t>
            </a:r>
            <a:endParaRPr/>
          </a:p>
        </p:txBody>
      </p:sp>
      <p:sp>
        <p:nvSpPr>
          <p:cNvPr id="694" name="Google Shape;694;g11dee5d4a48_0_0"/>
          <p:cNvSpPr/>
          <p:nvPr/>
        </p:nvSpPr>
        <p:spPr>
          <a:xfrm>
            <a:off x="5748800" y="4959833"/>
            <a:ext cx="6268800" cy="9795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Contact Wilson_S@cde.state.co.us for any logistics questions or Kaloudis_N@cde.state.co.us with questions about the training.</a:t>
            </a:r>
            <a:endParaRPr sz="17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4"/>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Any Requests for Upcoming Topics or Questions! </a:t>
            </a:r>
            <a:endParaRPr/>
          </a:p>
        </p:txBody>
      </p:sp>
      <p:sp>
        <p:nvSpPr>
          <p:cNvPr id="700" name="Google Shape;700;p14"/>
          <p:cNvSpPr txBox="1">
            <a:spLocks noGrp="1"/>
          </p:cNvSpPr>
          <p:nvPr>
            <p:ph type="body" idx="1"/>
          </p:nvPr>
        </p:nvSpPr>
        <p:spPr>
          <a:xfrm>
            <a:off x="838200" y="1463050"/>
            <a:ext cx="64158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750"/>
              </a:spcBef>
              <a:spcAft>
                <a:spcPts val="0"/>
              </a:spcAft>
              <a:buClr>
                <a:schemeClr val="dk1"/>
              </a:buClr>
              <a:buSzPts val="2400"/>
              <a:buNone/>
            </a:pPr>
            <a:r>
              <a:rPr lang="en-US" sz="2400"/>
              <a:t>Upcoming Office Hours</a:t>
            </a:r>
            <a:endParaRPr/>
          </a:p>
          <a:p>
            <a:pPr marL="495300" lvl="0" indent="-285750" algn="l" rtl="0">
              <a:lnSpc>
                <a:spcPct val="90000"/>
              </a:lnSpc>
              <a:spcBef>
                <a:spcPts val="750"/>
              </a:spcBef>
              <a:spcAft>
                <a:spcPts val="0"/>
              </a:spcAft>
              <a:buSzPts val="2400"/>
              <a:buChar char="•"/>
            </a:pPr>
            <a:r>
              <a:rPr lang="en-US" sz="2400"/>
              <a:t>March 31st </a:t>
            </a:r>
            <a:endParaRPr sz="2400"/>
          </a:p>
          <a:p>
            <a:pPr marL="342900" lvl="0" indent="-133350" algn="l" rtl="0">
              <a:lnSpc>
                <a:spcPct val="90000"/>
              </a:lnSpc>
              <a:spcBef>
                <a:spcPts val="750"/>
              </a:spcBef>
              <a:spcAft>
                <a:spcPts val="0"/>
              </a:spcAft>
              <a:buSzPts val="2400"/>
              <a:buNone/>
            </a:pPr>
            <a:endParaRPr sz="2400"/>
          </a:p>
        </p:txBody>
      </p:sp>
      <p:sp>
        <p:nvSpPr>
          <p:cNvPr id="701" name="Google Shape;701;p1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65</a:t>
            </a:fld>
            <a:endParaRPr/>
          </a:p>
        </p:txBody>
      </p:sp>
      <p:pic>
        <p:nvPicPr>
          <p:cNvPr id="702" name="Google Shape;702;p14" descr="Text, whiteboard&#10;&#10;Description automatically generated"/>
          <p:cNvPicPr preferRelativeResize="0"/>
          <p:nvPr/>
        </p:nvPicPr>
        <p:blipFill rotWithShape="1">
          <a:blip r:embed="rId3">
            <a:alphaModFix/>
          </a:blip>
          <a:srcRect/>
          <a:stretch/>
        </p:blipFill>
        <p:spPr>
          <a:xfrm>
            <a:off x="7859088" y="2618481"/>
            <a:ext cx="3494703" cy="23298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5"/>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708" name="Google Shape;708;p15">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709" name="Google Shape;709;p15"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8235"/>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710" name="Google Shape;710;p15">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711" name="Google Shape;711;p15"/>
          <p:cNvSpPr txBox="1">
            <a:spLocks noGrp="1"/>
          </p:cNvSpPr>
          <p:nvPr>
            <p:ph type="body" idx="1"/>
          </p:nvPr>
        </p:nvSpPr>
        <p:spPr>
          <a:xfrm>
            <a:off x="1961150" y="1339225"/>
            <a:ext cx="5108400" cy="4881000"/>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7" lvl="0" indent="-128587" algn="l" rtl="0">
              <a:lnSpc>
                <a:spcPct val="90000"/>
              </a:lnSpc>
              <a:spcBef>
                <a:spcPts val="750"/>
              </a:spcBef>
              <a:spcAft>
                <a:spcPts val="0"/>
              </a:spcAft>
              <a:buSzPts val="1500"/>
              <a:buChar char="•"/>
            </a:pPr>
            <a:r>
              <a:rPr lang="en-US" sz="1600"/>
              <a:t>DeLilah Collins, Director of Grants Program Administration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rPr>
              <a:t>ESEA Regional Contacts </a:t>
            </a:r>
            <a:r>
              <a:rPr lang="en-US" sz="1600"/>
              <a:t>assigned by district</a:t>
            </a:r>
            <a:endParaRPr/>
          </a:p>
          <a:p>
            <a:pPr marL="471488" lvl="1" indent="-128587" algn="l" rtl="0">
              <a:lnSpc>
                <a:spcPct val="90000"/>
              </a:lnSpc>
              <a:spcBef>
                <a:spcPts val="375"/>
              </a:spcBef>
              <a:spcAft>
                <a:spcPts val="0"/>
              </a:spcAft>
              <a:buSzPts val="1500"/>
              <a:buChar char="•"/>
            </a:pPr>
            <a:r>
              <a:rPr lang="en-US" sz="1300"/>
              <a:t>Title I: Laura Meushaw, Kathryn Wisner, Niko Kaloudis, Evita Byrd</a:t>
            </a:r>
            <a:endParaRPr sz="1000"/>
          </a:p>
          <a:p>
            <a:pPr marL="471488" lvl="1" indent="-128587" algn="l" rtl="0">
              <a:lnSpc>
                <a:spcPct val="90000"/>
              </a:lnSpc>
              <a:spcBef>
                <a:spcPts val="375"/>
              </a:spcBef>
              <a:spcAft>
                <a:spcPts val="0"/>
              </a:spcAft>
              <a:buSzPts val="1500"/>
              <a:buChar char="•"/>
            </a:pPr>
            <a:r>
              <a:rPr lang="en-US" sz="1300"/>
              <a:t>Title II: Niko Kaloudis, Karen Bixler</a:t>
            </a:r>
            <a:endParaRPr sz="1000"/>
          </a:p>
          <a:p>
            <a:pPr marL="471488" lvl="1" indent="-128587" algn="l" rtl="0">
              <a:lnSpc>
                <a:spcPct val="90000"/>
              </a:lnSpc>
              <a:spcBef>
                <a:spcPts val="375"/>
              </a:spcBef>
              <a:spcAft>
                <a:spcPts val="0"/>
              </a:spcAft>
              <a:buSzPts val="1500"/>
              <a:buChar char="•"/>
            </a:pPr>
            <a:r>
              <a:rPr lang="en-US" sz="1300"/>
              <a:t>Title III: Kathryn Wisner, Rachel Temple</a:t>
            </a:r>
            <a:endParaRPr/>
          </a:p>
          <a:p>
            <a:pPr marL="471488" lvl="1" indent="-128587" algn="l" rtl="0">
              <a:lnSpc>
                <a:spcPct val="90000"/>
              </a:lnSpc>
              <a:spcBef>
                <a:spcPts val="375"/>
              </a:spcBef>
              <a:spcAft>
                <a:spcPts val="0"/>
              </a:spcAft>
              <a:buSzPts val="1500"/>
              <a:buChar char="•"/>
            </a:pPr>
            <a:r>
              <a:rPr lang="en-US" sz="1300"/>
              <a:t>Title IV: Tammy Giessinger, Michelle Prael</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712" name="Google Shape;712;p15"/>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713" name="Google Shape;713;p15"/>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parsley_b@cde.state.co.us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spcBef>
                <a:spcPts val="750"/>
              </a:spcBef>
              <a:spcAft>
                <a:spcPts val="0"/>
              </a:spcAft>
              <a:buNone/>
            </a:pPr>
            <a:r>
              <a:rPr lang="en-US"/>
              <a:t>Unique Entity Identifiers (UEIs)</a:t>
            </a:r>
            <a:endParaRPr/>
          </a:p>
        </p:txBody>
      </p:sp>
      <p:sp>
        <p:nvSpPr>
          <p:cNvPr id="219" name="Google Shape;219;p7"/>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17d4d1fb20_3_0"/>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100">
                <a:solidFill>
                  <a:srgbClr val="FFFFFF"/>
                </a:solidFill>
              </a:rPr>
              <a:t>SAM.gov DUNS Number Transition</a:t>
            </a:r>
            <a:endParaRPr sz="2800"/>
          </a:p>
        </p:txBody>
      </p:sp>
      <p:sp>
        <p:nvSpPr>
          <p:cNvPr id="225" name="Google Shape;225;g117d4d1fb20_3_0"/>
          <p:cNvSpPr txBox="1">
            <a:spLocks noGrp="1"/>
          </p:cNvSpPr>
          <p:nvPr>
            <p:ph type="body" idx="1"/>
          </p:nvPr>
        </p:nvSpPr>
        <p:spPr>
          <a:xfrm>
            <a:off x="161900" y="1257700"/>
            <a:ext cx="11813400" cy="5385900"/>
          </a:xfrm>
          <a:prstGeom prst="rect">
            <a:avLst/>
          </a:prstGeom>
          <a:noFill/>
          <a:ln>
            <a:noFill/>
          </a:ln>
        </p:spPr>
        <p:txBody>
          <a:bodyPr spcFirstLastPara="1" wrap="square" lIns="0" tIns="0" rIns="0" bIns="45700" anchor="t" anchorCtr="0">
            <a:noAutofit/>
          </a:bodyPr>
          <a:lstStyle/>
          <a:p>
            <a:pPr marL="0" lvl="0" indent="0" algn="l" rtl="0">
              <a:lnSpc>
                <a:spcPct val="107000"/>
              </a:lnSpc>
              <a:spcBef>
                <a:spcPts val="0"/>
              </a:spcBef>
              <a:spcAft>
                <a:spcPts val="0"/>
              </a:spcAft>
              <a:buClr>
                <a:schemeClr val="dk1"/>
              </a:buClr>
              <a:buSzPts val="1100"/>
              <a:buFont typeface="Arial"/>
              <a:buNone/>
            </a:pPr>
            <a:r>
              <a:rPr lang="en-US" sz="1600" b="1">
                <a:latin typeface="Arial"/>
                <a:ea typeface="Arial"/>
                <a:cs typeface="Arial"/>
                <a:sym typeface="Arial"/>
              </a:rPr>
              <a:t>GSA will be transitioning from the use of DUNS numbers to Unique Entity ID (UEI) on </a:t>
            </a:r>
            <a:r>
              <a:rPr lang="en-US" sz="1600" b="1">
                <a:solidFill>
                  <a:srgbClr val="FF0000"/>
                </a:solidFill>
                <a:latin typeface="Arial"/>
                <a:ea typeface="Arial"/>
                <a:cs typeface="Arial"/>
                <a:sym typeface="Arial"/>
              </a:rPr>
              <a:t>April 4, 2022</a:t>
            </a:r>
            <a:r>
              <a:rPr lang="en-US" sz="1600" b="1">
                <a:latin typeface="Arial"/>
                <a:ea typeface="Arial"/>
                <a:cs typeface="Arial"/>
                <a:sym typeface="Arial"/>
              </a:rPr>
              <a:t>.</a:t>
            </a:r>
            <a:endParaRPr sz="1600" b="1">
              <a:latin typeface="Arial"/>
              <a:ea typeface="Arial"/>
              <a:cs typeface="Arial"/>
              <a:sym typeface="Arial"/>
            </a:endParaRPr>
          </a:p>
          <a:p>
            <a:pPr marL="457200" lvl="0" indent="-317500" algn="l" rtl="0">
              <a:lnSpc>
                <a:spcPct val="115000"/>
              </a:lnSpc>
              <a:spcBef>
                <a:spcPts val="800"/>
              </a:spcBef>
              <a:spcAft>
                <a:spcPts val="0"/>
              </a:spcAft>
              <a:buSzPts val="1400"/>
              <a:buChar char="•"/>
            </a:pPr>
            <a:r>
              <a:rPr lang="en-US" sz="1400">
                <a:latin typeface="Arial"/>
                <a:ea typeface="Arial"/>
                <a:cs typeface="Arial"/>
                <a:sym typeface="Arial"/>
              </a:rPr>
              <a:t>Used to identify entities registered/receiving Federal funds, either as a Prime Recipient or a subawardee.</a:t>
            </a:r>
            <a:endParaRPr sz="140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400">
                <a:latin typeface="Arial"/>
                <a:ea typeface="Arial"/>
                <a:cs typeface="Arial"/>
                <a:sym typeface="Arial"/>
              </a:rPr>
              <a:t>CDE is required to report ALL federal awards above $30,000 for each entity we award.</a:t>
            </a:r>
            <a:endParaRPr sz="140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400">
                <a:latin typeface="Arial"/>
                <a:ea typeface="Arial"/>
                <a:cs typeface="Arial"/>
                <a:sym typeface="Arial"/>
              </a:rPr>
              <a:t>DUNS/UEIs are required for all federal fund recipients, regardless of type of business (i.e., district, nonpublic school, non-profit, etc).</a:t>
            </a:r>
            <a:endParaRPr sz="140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400">
                <a:latin typeface="Arial"/>
                <a:ea typeface="Arial"/>
                <a:cs typeface="Arial"/>
                <a:sym typeface="Arial"/>
              </a:rPr>
              <a:t>Beginning April 4</a:t>
            </a:r>
            <a:r>
              <a:rPr lang="en-US" sz="1400" baseline="30000">
                <a:latin typeface="Arial"/>
                <a:ea typeface="Arial"/>
                <a:cs typeface="Arial"/>
                <a:sym typeface="Arial"/>
              </a:rPr>
              <a:t>th</a:t>
            </a:r>
            <a:r>
              <a:rPr lang="en-US" sz="1400">
                <a:latin typeface="Arial"/>
                <a:ea typeface="Arial"/>
                <a:cs typeface="Arial"/>
                <a:sym typeface="Arial"/>
              </a:rPr>
              <a:t>, only the UEI will be required for federal award applications and award letters.  A DUNS number will no longer be required for federal awards, however, your entity may require the use of the number for other financial transactions.</a:t>
            </a:r>
            <a:endParaRPr sz="140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400">
                <a:latin typeface="Arial"/>
                <a:ea typeface="Arial"/>
                <a:cs typeface="Arial"/>
                <a:sym typeface="Arial"/>
              </a:rPr>
              <a:t>The transition will not impact your renewal date.</a:t>
            </a:r>
            <a:endParaRPr sz="1400">
              <a:latin typeface="Arial"/>
              <a:ea typeface="Arial"/>
              <a:cs typeface="Arial"/>
              <a:sym typeface="Arial"/>
            </a:endParaRPr>
          </a:p>
          <a:p>
            <a:pPr marL="914400" lvl="0" indent="0" algn="l" rtl="0">
              <a:lnSpc>
                <a:spcPct val="115000"/>
              </a:lnSpc>
              <a:spcBef>
                <a:spcPts val="0"/>
              </a:spcBef>
              <a:spcAft>
                <a:spcPts val="0"/>
              </a:spcAft>
              <a:buNone/>
            </a:pPr>
            <a:endParaRPr sz="1400">
              <a:latin typeface="Arial"/>
              <a:ea typeface="Arial"/>
              <a:cs typeface="Arial"/>
              <a:sym typeface="Arial"/>
            </a:endParaRPr>
          </a:p>
          <a:p>
            <a:pPr marL="279400" lvl="0" indent="0" algn="ctr" rtl="0">
              <a:lnSpc>
                <a:spcPct val="107000"/>
              </a:lnSpc>
              <a:spcBef>
                <a:spcPts val="0"/>
              </a:spcBef>
              <a:spcAft>
                <a:spcPts val="0"/>
              </a:spcAft>
              <a:buNone/>
            </a:pPr>
            <a:r>
              <a:rPr lang="en-US" sz="1600" b="1">
                <a:solidFill>
                  <a:srgbClr val="FF0000"/>
                </a:solidFill>
                <a:latin typeface="Arial"/>
                <a:ea typeface="Arial"/>
                <a:cs typeface="Arial"/>
                <a:sym typeface="Arial"/>
              </a:rPr>
              <a:t>Please log in to SAM.gov to ensure that you have been assigned a UEI, as ALL DUNS NUMBERS will be removed after 4/4/2022.  Not registering for SAM.gov and ensuring you have been assigned or requested a UEI could result in a delay of federal awards.</a:t>
            </a:r>
            <a:endParaRPr sz="1600" b="1">
              <a:solidFill>
                <a:srgbClr val="FF0000"/>
              </a:solidFill>
              <a:latin typeface="Arial"/>
              <a:ea typeface="Arial"/>
              <a:cs typeface="Arial"/>
              <a:sym typeface="Arial"/>
            </a:endParaRPr>
          </a:p>
          <a:p>
            <a:pPr marL="0" lvl="0" indent="0" algn="l" rtl="0">
              <a:lnSpc>
                <a:spcPct val="107000"/>
              </a:lnSpc>
              <a:spcBef>
                <a:spcPts val="800"/>
              </a:spcBef>
              <a:spcAft>
                <a:spcPts val="0"/>
              </a:spcAft>
              <a:buClr>
                <a:schemeClr val="dk1"/>
              </a:buClr>
              <a:buSzPts val="1100"/>
              <a:buFont typeface="Arial"/>
              <a:buNone/>
            </a:pPr>
            <a:r>
              <a:rPr lang="en-US" sz="1600" b="1">
                <a:latin typeface="Arial"/>
                <a:ea typeface="Arial"/>
                <a:cs typeface="Arial"/>
                <a:sym typeface="Arial"/>
              </a:rPr>
              <a:t>Two ways to manage the transition:</a:t>
            </a:r>
            <a:endParaRPr sz="1600" b="1">
              <a:latin typeface="Arial"/>
              <a:ea typeface="Arial"/>
              <a:cs typeface="Arial"/>
              <a:sym typeface="Arial"/>
            </a:endParaRPr>
          </a:p>
          <a:p>
            <a:pPr marL="457200" marR="0" lvl="0" indent="-317500" algn="l" rtl="0">
              <a:lnSpc>
                <a:spcPct val="115000"/>
              </a:lnSpc>
              <a:spcBef>
                <a:spcPts val="800"/>
              </a:spcBef>
              <a:spcAft>
                <a:spcPts val="0"/>
              </a:spcAft>
              <a:buSzPts val="1400"/>
              <a:buChar char="•"/>
            </a:pPr>
            <a:r>
              <a:rPr lang="en-US" sz="1400">
                <a:latin typeface="Arial"/>
                <a:ea typeface="Arial"/>
                <a:cs typeface="Arial"/>
                <a:sym typeface="Arial"/>
              </a:rPr>
              <a:t>If your entity already has a DUNS number (prior to this transition, in order to receive federal funds through CDE, you must already have one) AND you are registered with SAM.gov website, you don’t need to do anything additional.  Your transition will happen seamlessly.</a:t>
            </a:r>
            <a:endParaRPr sz="1400">
              <a:latin typeface="Arial"/>
              <a:ea typeface="Arial"/>
              <a:cs typeface="Arial"/>
              <a:sym typeface="Arial"/>
            </a:endParaRPr>
          </a:p>
          <a:p>
            <a:pPr marL="1371600" marR="0" lvl="1" indent="-317500" algn="l" rtl="0">
              <a:lnSpc>
                <a:spcPct val="115000"/>
              </a:lnSpc>
              <a:spcBef>
                <a:spcPts val="0"/>
              </a:spcBef>
              <a:spcAft>
                <a:spcPts val="0"/>
              </a:spcAft>
              <a:buSzPts val="1400"/>
              <a:buChar char="•"/>
            </a:pPr>
            <a:r>
              <a:rPr lang="en-US" sz="1400">
                <a:latin typeface="Arial"/>
                <a:ea typeface="Arial"/>
                <a:cs typeface="Arial"/>
                <a:sym typeface="Arial"/>
              </a:rPr>
              <a:t>You will want to login to SAM.gov and verify your Unique ID as well as the other information.</a:t>
            </a:r>
            <a:endParaRPr sz="1400">
              <a:latin typeface="Arial"/>
              <a:ea typeface="Arial"/>
              <a:cs typeface="Arial"/>
              <a:sym typeface="Arial"/>
            </a:endParaRPr>
          </a:p>
          <a:p>
            <a:pPr marL="1371600" marR="0" lvl="1" indent="-317500" algn="l" rtl="0">
              <a:lnSpc>
                <a:spcPct val="115000"/>
              </a:lnSpc>
              <a:spcBef>
                <a:spcPts val="0"/>
              </a:spcBef>
              <a:spcAft>
                <a:spcPts val="0"/>
              </a:spcAft>
              <a:buSzPts val="1400"/>
              <a:buChar char="•"/>
            </a:pPr>
            <a:r>
              <a:rPr lang="en-US" sz="1400">
                <a:latin typeface="Arial"/>
                <a:ea typeface="Arial"/>
                <a:cs typeface="Arial"/>
                <a:sym typeface="Arial"/>
              </a:rPr>
              <a:t>You MUST continue to renew your registration annually.  CDE cannot award a grant if your DUNS/UEI is expired.</a:t>
            </a:r>
            <a:endParaRPr sz="1400">
              <a:latin typeface="Arial"/>
              <a:ea typeface="Arial"/>
              <a:cs typeface="Arial"/>
              <a:sym typeface="Arial"/>
            </a:endParaRPr>
          </a:p>
          <a:p>
            <a:pPr marL="914400" marR="0" lvl="0" indent="0" algn="l" rtl="0">
              <a:lnSpc>
                <a:spcPct val="115000"/>
              </a:lnSpc>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p>
            <a:pPr marL="457200" marR="0" lvl="0" indent="-317500" algn="l" rtl="0">
              <a:lnSpc>
                <a:spcPct val="115000"/>
              </a:lnSpc>
              <a:spcBef>
                <a:spcPts val="0"/>
              </a:spcBef>
              <a:spcAft>
                <a:spcPts val="0"/>
              </a:spcAft>
              <a:buSzPts val="1400"/>
              <a:buChar char="•"/>
            </a:pPr>
            <a:r>
              <a:rPr lang="en-US" sz="1400">
                <a:latin typeface="Arial"/>
                <a:ea typeface="Arial"/>
                <a:cs typeface="Arial"/>
                <a:sym typeface="Arial"/>
              </a:rPr>
              <a:t>If you have a DUNS number but you have NOT registered within SAM.gov, you must do so BEFORE APRIL 1!</a:t>
            </a:r>
            <a:endParaRPr sz="1400">
              <a:latin typeface="Arial"/>
              <a:ea typeface="Arial"/>
              <a:cs typeface="Arial"/>
              <a:sym typeface="Arial"/>
            </a:endParaRPr>
          </a:p>
          <a:p>
            <a:pPr marL="1371600" marR="0" lvl="1" indent="-317500" algn="l" rtl="0">
              <a:lnSpc>
                <a:spcPct val="115000"/>
              </a:lnSpc>
              <a:spcBef>
                <a:spcPts val="0"/>
              </a:spcBef>
              <a:spcAft>
                <a:spcPts val="0"/>
              </a:spcAft>
              <a:buSzPts val="1400"/>
              <a:buChar char="•"/>
            </a:pPr>
            <a:r>
              <a:rPr lang="en-US" sz="1400">
                <a:latin typeface="Arial"/>
                <a:ea typeface="Arial"/>
                <a:cs typeface="Arial"/>
                <a:sym typeface="Arial"/>
              </a:rPr>
              <a:t>Choose Register Your Entity and enter your DUNS number and other required information, then indicate request UEI.</a:t>
            </a:r>
            <a:endParaRPr sz="1500">
              <a:latin typeface="Arial"/>
              <a:ea typeface="Arial"/>
              <a:cs typeface="Arial"/>
              <a:sym typeface="Arial"/>
            </a:endParaRPr>
          </a:p>
          <a:p>
            <a:pPr marL="1371600" lvl="1" indent="-317500" algn="l" rtl="0">
              <a:lnSpc>
                <a:spcPct val="107000"/>
              </a:lnSpc>
              <a:spcBef>
                <a:spcPts val="0"/>
              </a:spcBef>
              <a:spcAft>
                <a:spcPts val="0"/>
              </a:spcAft>
              <a:buSzPts val="1400"/>
              <a:buChar char="•"/>
            </a:pPr>
            <a:r>
              <a:rPr lang="en-US" sz="1400">
                <a:latin typeface="Arial"/>
                <a:ea typeface="Arial"/>
                <a:cs typeface="Arial"/>
                <a:sym typeface="Arial"/>
              </a:rPr>
              <a:t>Video for instructions: </a:t>
            </a:r>
            <a:r>
              <a:rPr lang="en-US" sz="1400">
                <a:uFill>
                  <a:noFill/>
                </a:uFill>
                <a:latin typeface="Arial"/>
                <a:ea typeface="Arial"/>
                <a:cs typeface="Arial"/>
                <a:sym typeface="Arial"/>
                <a:hlinkClick r:id="rId3"/>
              </a:rPr>
              <a:t> https://www.youtube.com/watch?v=4Hqs_L0B5kI</a:t>
            </a:r>
            <a:endParaRPr sz="1500" u="sng">
              <a:solidFill>
                <a:schemeClr val="hlink"/>
              </a:solidFill>
              <a:latin typeface="Arial"/>
              <a:ea typeface="Arial"/>
              <a:cs typeface="Arial"/>
              <a:sym typeface="Arial"/>
            </a:endParaRPr>
          </a:p>
          <a:p>
            <a:pPr marL="0" lvl="0" indent="0" algn="l" rtl="0">
              <a:lnSpc>
                <a:spcPct val="80000"/>
              </a:lnSpc>
              <a:spcBef>
                <a:spcPts val="0"/>
              </a:spcBef>
              <a:spcAft>
                <a:spcPts val="0"/>
              </a:spcAft>
              <a:buNone/>
            </a:pPr>
            <a:endParaRPr/>
          </a:p>
          <a:p>
            <a:pPr marL="457200" lvl="1" indent="-228600" algn="l" rtl="0">
              <a:lnSpc>
                <a:spcPct val="80000"/>
              </a:lnSpc>
              <a:spcBef>
                <a:spcPts val="0"/>
              </a:spcBef>
              <a:spcAft>
                <a:spcPts val="0"/>
              </a:spcAft>
              <a:buSzPts val="2000"/>
              <a:buNone/>
            </a:pPr>
            <a:endParaRPr sz="1300">
              <a:latin typeface="Calibri"/>
              <a:ea typeface="Calibri"/>
              <a:cs typeface="Calibri"/>
              <a:sym typeface="Calibri"/>
            </a:endParaRPr>
          </a:p>
          <a:p>
            <a:pPr marL="0" lvl="0" indent="152400" algn="l" rtl="0">
              <a:lnSpc>
                <a:spcPct val="80000"/>
              </a:lnSpc>
              <a:spcBef>
                <a:spcPts val="0"/>
              </a:spcBef>
              <a:spcAft>
                <a:spcPts val="0"/>
              </a:spcAft>
              <a:buSzPts val="2400"/>
              <a:buNone/>
            </a:pPr>
            <a:endParaRPr sz="1600">
              <a:latin typeface="Calibri"/>
              <a:ea typeface="Calibri"/>
              <a:cs typeface="Calibri"/>
              <a:sym typeface="Calibri"/>
            </a:endParaRPr>
          </a:p>
        </p:txBody>
      </p:sp>
      <p:sp>
        <p:nvSpPr>
          <p:cNvPr id="226" name="Google Shape;226;g117d4d1fb20_3_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190c15e279_0_6"/>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400"/>
              <a:buFont typeface="Arial"/>
              <a:buNone/>
            </a:pPr>
            <a:r>
              <a:rPr lang="en-US" sz="3100">
                <a:solidFill>
                  <a:srgbClr val="FFFFFF"/>
                </a:solidFill>
              </a:rPr>
              <a:t>SAM.gov DUNS Number Transition</a:t>
            </a:r>
            <a:endParaRPr sz="2800">
              <a:solidFill>
                <a:srgbClr val="000000"/>
              </a:solidFill>
            </a:endParaRPr>
          </a:p>
          <a:p>
            <a:pPr marL="0" lvl="0" indent="0" algn="l" rtl="0">
              <a:lnSpc>
                <a:spcPct val="90000"/>
              </a:lnSpc>
              <a:spcBef>
                <a:spcPts val="0"/>
              </a:spcBef>
              <a:spcAft>
                <a:spcPts val="0"/>
              </a:spcAft>
              <a:buClr>
                <a:schemeClr val="lt1"/>
              </a:buClr>
              <a:buSzPts val="2400"/>
              <a:buFont typeface="Arial"/>
              <a:buNone/>
            </a:pPr>
            <a:endParaRPr sz="2800"/>
          </a:p>
        </p:txBody>
      </p:sp>
      <p:sp>
        <p:nvSpPr>
          <p:cNvPr id="232" name="Google Shape;232;g1190c15e279_0_6"/>
          <p:cNvSpPr txBox="1">
            <a:spLocks noGrp="1"/>
          </p:cNvSpPr>
          <p:nvPr>
            <p:ph type="body" idx="1"/>
          </p:nvPr>
        </p:nvSpPr>
        <p:spPr>
          <a:xfrm>
            <a:off x="467100" y="1463050"/>
            <a:ext cx="11202600" cy="5090700"/>
          </a:xfrm>
          <a:prstGeom prst="rect">
            <a:avLst/>
          </a:prstGeom>
          <a:noFill/>
          <a:ln>
            <a:noFill/>
          </a:ln>
        </p:spPr>
        <p:txBody>
          <a:bodyPr spcFirstLastPara="1" wrap="square" lIns="0" tIns="0" rIns="0"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Login to view your SAM.gov registration by visiting SAM.gov.  Below is what you will see when you login to your SAM.gov account for your entity, you will want to record your UEI.  </a:t>
            </a:r>
            <a:endParaRPr sz="1600">
              <a:latin typeface="Arial"/>
              <a:ea typeface="Arial"/>
              <a:cs typeface="Arial"/>
              <a:sym typeface="Arial"/>
            </a:endParaRPr>
          </a:p>
          <a:p>
            <a:pPr marL="914400" lvl="0" indent="0" algn="l" rtl="0">
              <a:lnSpc>
                <a:spcPct val="80000"/>
              </a:lnSpc>
              <a:spcBef>
                <a:spcPts val="0"/>
              </a:spcBef>
              <a:spcAft>
                <a:spcPts val="0"/>
              </a:spcAft>
              <a:buNone/>
            </a:pPr>
            <a:endParaRPr/>
          </a:p>
          <a:p>
            <a:pPr marL="457200" lvl="1" indent="-228600" algn="l" rtl="0">
              <a:lnSpc>
                <a:spcPct val="80000"/>
              </a:lnSpc>
              <a:spcBef>
                <a:spcPts val="0"/>
              </a:spcBef>
              <a:spcAft>
                <a:spcPts val="0"/>
              </a:spcAft>
              <a:buSzPts val="2000"/>
              <a:buNone/>
            </a:pPr>
            <a:endParaRPr sz="1300">
              <a:latin typeface="Calibri"/>
              <a:ea typeface="Calibri"/>
              <a:cs typeface="Calibri"/>
              <a:sym typeface="Calibri"/>
            </a:endParaRPr>
          </a:p>
          <a:p>
            <a:pPr marL="0" lvl="0" indent="152400" algn="l" rtl="0">
              <a:lnSpc>
                <a:spcPct val="80000"/>
              </a:lnSpc>
              <a:spcBef>
                <a:spcPts val="0"/>
              </a:spcBef>
              <a:spcAft>
                <a:spcPts val="0"/>
              </a:spcAft>
              <a:buSzPts val="2400"/>
              <a:buNone/>
            </a:pPr>
            <a:endParaRPr sz="1600"/>
          </a:p>
          <a:p>
            <a:pPr marL="0" lvl="0" indent="152400" algn="l" rtl="0">
              <a:lnSpc>
                <a:spcPct val="80000"/>
              </a:lnSpc>
              <a:spcBef>
                <a:spcPts val="0"/>
              </a:spcBef>
              <a:spcAft>
                <a:spcPts val="0"/>
              </a:spcAft>
              <a:buSzPts val="2400"/>
              <a:buNone/>
            </a:pPr>
            <a:endParaRPr sz="1600"/>
          </a:p>
          <a:p>
            <a:pPr marL="0" lvl="0" indent="152400" algn="l" rtl="0">
              <a:lnSpc>
                <a:spcPct val="80000"/>
              </a:lnSpc>
              <a:spcBef>
                <a:spcPts val="0"/>
              </a:spcBef>
              <a:spcAft>
                <a:spcPts val="0"/>
              </a:spcAft>
              <a:buSzPts val="2400"/>
              <a:buNone/>
            </a:pPr>
            <a:endParaRPr sz="1600"/>
          </a:p>
          <a:p>
            <a:pPr marL="0" lvl="0" indent="152400" algn="l" rtl="0">
              <a:lnSpc>
                <a:spcPct val="80000"/>
              </a:lnSpc>
              <a:spcBef>
                <a:spcPts val="0"/>
              </a:spcBef>
              <a:spcAft>
                <a:spcPts val="0"/>
              </a:spcAft>
              <a:buSzPts val="2400"/>
              <a:buNone/>
            </a:pPr>
            <a:endParaRPr sz="1600"/>
          </a:p>
          <a:p>
            <a:pPr marL="0" lvl="0" indent="152400" algn="l" rtl="0">
              <a:lnSpc>
                <a:spcPct val="80000"/>
              </a:lnSpc>
              <a:spcBef>
                <a:spcPts val="0"/>
              </a:spcBef>
              <a:spcAft>
                <a:spcPts val="0"/>
              </a:spcAft>
              <a:buSzPts val="2400"/>
              <a:buNone/>
            </a:pPr>
            <a:endParaRPr sz="1600"/>
          </a:p>
          <a:p>
            <a:pPr marL="0" lvl="0" indent="152400" algn="l" rtl="0">
              <a:lnSpc>
                <a:spcPct val="80000"/>
              </a:lnSpc>
              <a:spcBef>
                <a:spcPts val="0"/>
              </a:spcBef>
              <a:spcAft>
                <a:spcPts val="0"/>
              </a:spcAft>
              <a:buSzPts val="2400"/>
              <a:buNone/>
            </a:pPr>
            <a:endParaRPr sz="1600"/>
          </a:p>
          <a:p>
            <a:pPr marL="0" lvl="0" indent="152400" algn="l" rtl="0">
              <a:lnSpc>
                <a:spcPct val="80000"/>
              </a:lnSpc>
              <a:spcBef>
                <a:spcPts val="0"/>
              </a:spcBef>
              <a:spcAft>
                <a:spcPts val="0"/>
              </a:spcAft>
              <a:buSzPts val="2400"/>
              <a:buNone/>
            </a:pPr>
            <a:endParaRPr sz="1600"/>
          </a:p>
          <a:p>
            <a:pPr marL="0" lvl="0" indent="152400" algn="l" rtl="0">
              <a:lnSpc>
                <a:spcPct val="80000"/>
              </a:lnSpc>
              <a:spcBef>
                <a:spcPts val="0"/>
              </a:spcBef>
              <a:spcAft>
                <a:spcPts val="0"/>
              </a:spcAft>
              <a:buSzPts val="2400"/>
              <a:buNone/>
            </a:pPr>
            <a:endParaRPr sz="1600"/>
          </a:p>
          <a:p>
            <a:pPr marL="0" lvl="0" indent="152400" algn="l" rtl="0">
              <a:lnSpc>
                <a:spcPct val="80000"/>
              </a:lnSpc>
              <a:spcBef>
                <a:spcPts val="0"/>
              </a:spcBef>
              <a:spcAft>
                <a:spcPts val="0"/>
              </a:spcAft>
              <a:buSzPts val="2400"/>
              <a:buNone/>
            </a:pPr>
            <a:endParaRPr sz="1600"/>
          </a:p>
          <a:p>
            <a:pPr marL="0" lvl="0" indent="152400" algn="l" rtl="0">
              <a:lnSpc>
                <a:spcPct val="80000"/>
              </a:lnSpc>
              <a:spcBef>
                <a:spcPts val="0"/>
              </a:spcBef>
              <a:spcAft>
                <a:spcPts val="0"/>
              </a:spcAft>
              <a:buSzPts val="2400"/>
              <a:buNone/>
            </a:pPr>
            <a:endParaRPr sz="1600"/>
          </a:p>
          <a:p>
            <a:pPr marL="0" lvl="0" indent="0" algn="ctr" rtl="0">
              <a:lnSpc>
                <a:spcPct val="115000"/>
              </a:lnSpc>
              <a:spcBef>
                <a:spcPts val="0"/>
              </a:spcBef>
              <a:spcAft>
                <a:spcPts val="0"/>
              </a:spcAft>
              <a:buClr>
                <a:schemeClr val="dk1"/>
              </a:buClr>
              <a:buSzPts val="1100"/>
              <a:buFont typeface="Arial"/>
              <a:buNone/>
            </a:pPr>
            <a:r>
              <a:rPr lang="en-US" sz="1600" b="1">
                <a:solidFill>
                  <a:srgbClr val="FF0000"/>
                </a:solidFill>
                <a:latin typeface="Arial"/>
                <a:ea typeface="Arial"/>
                <a:cs typeface="Arial"/>
                <a:sym typeface="Arial"/>
              </a:rPr>
              <a:t>RESTRICTED REGISTRATIONS</a:t>
            </a:r>
            <a:endParaRPr sz="1600" b="1">
              <a:solidFill>
                <a:srgbClr val="FF0000"/>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Many entities, when initially registering their DUNS with SAM.gov, indicated their registration was RESTRICTED.  This does not allow anyone to search the entity’s DUNS number and see any exceptions or expiration dates and may also affect our FFATA reporting.</a:t>
            </a:r>
            <a:endParaRPr sz="1600">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If possible, please remove the restricted indicator.  If your entity remains restricted, CDE will not be able to award any federal funds until the entity sends us a screenshot of their registration showing there are no exceptions and current registration.</a:t>
            </a:r>
            <a:endParaRPr sz="1600">
              <a:latin typeface="Arial"/>
              <a:ea typeface="Arial"/>
              <a:cs typeface="Arial"/>
              <a:sym typeface="Arial"/>
            </a:endParaRPr>
          </a:p>
          <a:p>
            <a:pPr marL="0" lvl="0" indent="152400" algn="l" rtl="0">
              <a:lnSpc>
                <a:spcPct val="80000"/>
              </a:lnSpc>
              <a:spcBef>
                <a:spcPts val="0"/>
              </a:spcBef>
              <a:spcAft>
                <a:spcPts val="0"/>
              </a:spcAft>
              <a:buSzPts val="2400"/>
              <a:buNone/>
            </a:pPr>
            <a:endParaRPr sz="1600"/>
          </a:p>
        </p:txBody>
      </p:sp>
      <p:sp>
        <p:nvSpPr>
          <p:cNvPr id="233" name="Google Shape;233;g1190c15e279_0_6"/>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9</a:t>
            </a:fld>
            <a:endParaRPr/>
          </a:p>
        </p:txBody>
      </p:sp>
      <p:pic>
        <p:nvPicPr>
          <p:cNvPr id="234" name="Google Shape;234;g1190c15e279_0_6" descr="Screen shot of SAM.gov login page."/>
          <p:cNvPicPr preferRelativeResize="0"/>
          <p:nvPr/>
        </p:nvPicPr>
        <p:blipFill>
          <a:blip r:embed="rId3">
            <a:alphaModFix/>
          </a:blip>
          <a:stretch>
            <a:fillRect/>
          </a:stretch>
        </p:blipFill>
        <p:spPr>
          <a:xfrm>
            <a:off x="1202587" y="2417149"/>
            <a:ext cx="9786825" cy="1517250"/>
          </a:xfrm>
          <a:prstGeom prst="rect">
            <a:avLst/>
          </a:prstGeom>
          <a:noFill/>
          <a:ln>
            <a:noFill/>
          </a:ln>
        </p:spPr>
      </p:pic>
      <p:pic>
        <p:nvPicPr>
          <p:cNvPr id="235" name="Google Shape;235;g1190c15e279_0_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02778" y="2417140"/>
            <a:ext cx="2857500" cy="3429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6243</Words>
  <Application>Microsoft Office PowerPoint</Application>
  <PresentationFormat>Widescreen</PresentationFormat>
  <Paragraphs>546</Paragraphs>
  <Slides>66</Slides>
  <Notes>65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Helvetica Neue</vt:lpstr>
      <vt:lpstr>Calibri Light</vt:lpstr>
      <vt:lpstr>Source Sans Pro</vt:lpstr>
      <vt:lpstr>Calibri</vt:lpstr>
      <vt:lpstr>Roboto</vt:lpstr>
      <vt:lpstr>Museo Slab 500</vt:lpstr>
      <vt:lpstr>Symbol</vt:lpstr>
      <vt:lpstr>Arial</vt:lpstr>
      <vt:lpstr>Rockwell</vt:lpstr>
      <vt:lpstr>Office Theme</vt:lpstr>
      <vt:lpstr>1_Office Theme</vt:lpstr>
      <vt:lpstr>CDE Office Hours</vt:lpstr>
      <vt:lpstr> CDE Team!</vt:lpstr>
      <vt:lpstr>ESSER Office Hours</vt:lpstr>
      <vt:lpstr>Updates, Reminders, and Clarifications</vt:lpstr>
      <vt:lpstr>Clarification: ESSER III March 24 Deadline</vt:lpstr>
      <vt:lpstr>Reminder! </vt:lpstr>
      <vt:lpstr>Unique Entity Identifiers (UEIs)</vt:lpstr>
      <vt:lpstr>SAM.gov DUNS Number Transition</vt:lpstr>
      <vt:lpstr>SAM.gov DUNS Number Transition </vt:lpstr>
      <vt:lpstr>SAM.gov DUNS Number Transition </vt:lpstr>
      <vt:lpstr>FERPA and PPRA Requirements  and  Related Pandemic Guidance   </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FERPA and PPRA Requirements  and  Related Pandemic Guidance</vt:lpstr>
      <vt:lpstr>Consolidated Application Planning</vt:lpstr>
      <vt:lpstr>22-23 Consolidated Application Updates</vt:lpstr>
      <vt:lpstr>22-23 Consolidated Application Updates</vt:lpstr>
      <vt:lpstr>April Cons App RNM</vt:lpstr>
      <vt:lpstr>Fiscal Monitoring Submission Update</vt:lpstr>
      <vt:lpstr>Fiscal Monitoring Document Submission</vt:lpstr>
      <vt:lpstr>Fiscal Monitoring Document Submission</vt:lpstr>
      <vt:lpstr>Upcoming Meetings</vt:lpstr>
      <vt:lpstr>Upcoming Training</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3</cp:revision>
  <dcterms:modified xsi:type="dcterms:W3CDTF">2022-03-18T17:33:53Z</dcterms:modified>
</cp:coreProperties>
</file>