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27"/>
  </p:notesMasterIdLst>
  <p:sldIdLst>
    <p:sldId id="256" r:id="rId2"/>
    <p:sldId id="542" r:id="rId3"/>
    <p:sldId id="257" r:id="rId4"/>
    <p:sldId id="555" r:id="rId5"/>
    <p:sldId id="556" r:id="rId6"/>
    <p:sldId id="558" r:id="rId7"/>
    <p:sldId id="557" r:id="rId8"/>
    <p:sldId id="264" r:id="rId9"/>
    <p:sldId id="301" r:id="rId10"/>
    <p:sldId id="265" r:id="rId11"/>
    <p:sldId id="266" r:id="rId12"/>
    <p:sldId id="267" r:id="rId13"/>
    <p:sldId id="296" r:id="rId14"/>
    <p:sldId id="268" r:id="rId15"/>
    <p:sldId id="298" r:id="rId16"/>
    <p:sldId id="302" r:id="rId17"/>
    <p:sldId id="295" r:id="rId18"/>
    <p:sldId id="299" r:id="rId19"/>
    <p:sldId id="303" r:id="rId20"/>
    <p:sldId id="272" r:id="rId21"/>
    <p:sldId id="280" r:id="rId22"/>
    <p:sldId id="290" r:id="rId23"/>
    <p:sldId id="291" r:id="rId24"/>
    <p:sldId id="543" r:id="rId25"/>
    <p:sldId id="271" r:id="rId2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hajeri-Nelson, Nazanin" initials="MN" lastIdx="2" clrIdx="0">
    <p:extLst>
      <p:ext uri="{19B8F6BF-5375-455C-9EA6-DF929625EA0E}">
        <p15:presenceInfo xmlns:p15="http://schemas.microsoft.com/office/powerpoint/2012/main" userId="S::Mohajeri-Nelson_n@cde.state.co.us::a9da618a-a76d-43dd-a63a-6c6fdf3f5685" providerId="AD"/>
      </p:ext>
    </p:extLst>
  </p:cmAuthor>
  <p:cmAuthor id="2" name="Moira Blake" initials="MB" lastIdx="1" clrIdx="1">
    <p:extLst>
      <p:ext uri="{19B8F6BF-5375-455C-9EA6-DF929625EA0E}">
        <p15:presenceInfo xmlns:p15="http://schemas.microsoft.com/office/powerpoint/2012/main" userId="S::Blake_M@cde.state.co.us::5c9aae86-a362-44bb-9153-1362f695326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F82658-8AFC-442A-9291-991C26907DA4}">
  <a:tblStyle styleId="{1DF82658-8AFC-442A-9291-991C26907DA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F1E8"/>
          </a:solidFill>
        </a:fill>
      </a:tcStyle>
    </a:wholeTbl>
    <a:band1H>
      <a:tcTxStyle/>
      <a:tcStyle>
        <a:tcBdr/>
        <a:fill>
          <a:solidFill>
            <a:srgbClr val="D4E2CE"/>
          </a:solidFill>
        </a:fill>
      </a:tcStyle>
    </a:band1H>
    <a:band2H>
      <a:tcTxStyle/>
      <a:tcStyle>
        <a:tcBdr/>
      </a:tcStyle>
    </a:band2H>
    <a:band1V>
      <a:tcTxStyle/>
      <a:tcStyle>
        <a:tcBdr/>
        <a:fill>
          <a:solidFill>
            <a:srgbClr val="D4E2CE"/>
          </a:solidFill>
        </a:fill>
      </a:tcStyle>
    </a:band1V>
    <a:band2V>
      <a:tcTxStyle/>
      <a:tcStyle>
        <a:tcBdr/>
      </a:tcStyle>
    </a:band2V>
    <a:lastCol>
      <a:tcTxStyle b="on" i="off">
        <a:font>
          <a:latin typeface="Calibri"/>
          <a:ea typeface="Calibri"/>
          <a:cs typeface="Calibri"/>
        </a:font>
        <a:schemeClr val="lt1"/>
      </a:tcTxStyle>
      <a:tcStyle>
        <a:tcBdr/>
        <a:fill>
          <a:solidFill>
            <a:schemeClr val="accent6"/>
          </a:solidFill>
        </a:fill>
      </a:tcStyle>
    </a:lastCol>
    <a:firstCol>
      <a:tcTxStyle b="on" i="off">
        <a:font>
          <a:latin typeface="Calibri"/>
          <a:ea typeface="Calibri"/>
          <a:cs typeface="Calibri"/>
        </a:font>
        <a:schemeClr val="lt1"/>
      </a:tcTxStyle>
      <a:tcStyle>
        <a:tcBdr/>
        <a:fill>
          <a:solidFill>
            <a:schemeClr val="accent6"/>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 styleId="{D1F991EF-CF58-4D44-A959-F8D699201C2A}"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437" autoAdjust="0"/>
  </p:normalViewPr>
  <p:slideViewPr>
    <p:cSldViewPr snapToGrid="0">
      <p:cViewPr varScale="1">
        <p:scale>
          <a:sx n="96" d="100"/>
          <a:sy n="96" d="100"/>
        </p:scale>
        <p:origin x="78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3-03T15:35:04.200"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15</a:t>
            </a:fld>
            <a:endParaRPr lang="en-US"/>
          </a:p>
        </p:txBody>
      </p:sp>
    </p:spTree>
    <p:extLst>
      <p:ext uri="{BB962C8B-B14F-4D97-AF65-F5344CB8AC3E}">
        <p14:creationId xmlns:p14="http://schemas.microsoft.com/office/powerpoint/2010/main" val="1742781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17</a:t>
            </a:fld>
            <a:endParaRPr lang="en-US"/>
          </a:p>
        </p:txBody>
      </p:sp>
    </p:spTree>
    <p:extLst>
      <p:ext uri="{BB962C8B-B14F-4D97-AF65-F5344CB8AC3E}">
        <p14:creationId xmlns:p14="http://schemas.microsoft.com/office/powerpoint/2010/main" val="3524571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18</a:t>
            </a:fld>
            <a:endParaRPr lang="en-US"/>
          </a:p>
        </p:txBody>
      </p:sp>
    </p:spTree>
    <p:extLst>
      <p:ext uri="{BB962C8B-B14F-4D97-AF65-F5344CB8AC3E}">
        <p14:creationId xmlns:p14="http://schemas.microsoft.com/office/powerpoint/2010/main" val="1199517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19</a:t>
            </a:fld>
            <a:endParaRPr lang="en-US"/>
          </a:p>
        </p:txBody>
      </p:sp>
    </p:spTree>
    <p:extLst>
      <p:ext uri="{BB962C8B-B14F-4D97-AF65-F5344CB8AC3E}">
        <p14:creationId xmlns:p14="http://schemas.microsoft.com/office/powerpoint/2010/main" val="634960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20</a:t>
            </a:fld>
            <a:endParaRPr lang="en-US"/>
          </a:p>
        </p:txBody>
      </p:sp>
    </p:spTree>
    <p:extLst>
      <p:ext uri="{BB962C8B-B14F-4D97-AF65-F5344CB8AC3E}">
        <p14:creationId xmlns:p14="http://schemas.microsoft.com/office/powerpoint/2010/main" val="851801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21</a:t>
            </a:fld>
            <a:endParaRPr lang="en-US"/>
          </a:p>
        </p:txBody>
      </p:sp>
    </p:spTree>
    <p:extLst>
      <p:ext uri="{BB962C8B-B14F-4D97-AF65-F5344CB8AC3E}">
        <p14:creationId xmlns:p14="http://schemas.microsoft.com/office/powerpoint/2010/main" val="4017962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22</a:t>
            </a:fld>
            <a:endParaRPr lang="en-US"/>
          </a:p>
        </p:txBody>
      </p:sp>
    </p:spTree>
    <p:extLst>
      <p:ext uri="{BB962C8B-B14F-4D97-AF65-F5344CB8AC3E}">
        <p14:creationId xmlns:p14="http://schemas.microsoft.com/office/powerpoint/2010/main" val="3861011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Vicki</a:t>
            </a:r>
          </a:p>
        </p:txBody>
      </p:sp>
      <p:sp>
        <p:nvSpPr>
          <p:cNvPr id="4" name="Slide Number Placeholder 3"/>
          <p:cNvSpPr>
            <a:spLocks noGrp="1"/>
          </p:cNvSpPr>
          <p:nvPr>
            <p:ph type="sldNum" sz="quarter" idx="10"/>
          </p:nvPr>
        </p:nvSpPr>
        <p:spPr/>
        <p:txBody>
          <a:bodyPr/>
          <a:lstStyle/>
          <a:p>
            <a:fld id="{A995EF9D-2794-47AA-B87D-5B456456569E}" type="slidenum">
              <a:rPr lang="en-US" smtClean="0"/>
              <a:t>23</a:t>
            </a:fld>
            <a:endParaRPr lang="en-US"/>
          </a:p>
        </p:txBody>
      </p:sp>
    </p:spTree>
    <p:extLst>
      <p:ext uri="{BB962C8B-B14F-4D97-AF65-F5344CB8AC3E}">
        <p14:creationId xmlns:p14="http://schemas.microsoft.com/office/powerpoint/2010/main" val="2973555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8530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Nazie </a:t>
            </a:r>
            <a:endParaRPr/>
          </a:p>
        </p:txBody>
      </p:sp>
      <p:sp>
        <p:nvSpPr>
          <p:cNvPr id="98" name="Google Shape;9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8</a:t>
            </a:fld>
            <a:endParaRPr lang="en-US"/>
          </a:p>
        </p:txBody>
      </p:sp>
    </p:spTree>
    <p:extLst>
      <p:ext uri="{BB962C8B-B14F-4D97-AF65-F5344CB8AC3E}">
        <p14:creationId xmlns:p14="http://schemas.microsoft.com/office/powerpoint/2010/main" val="2791188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10</a:t>
            </a:fld>
            <a:endParaRPr lang="en-US"/>
          </a:p>
        </p:txBody>
      </p:sp>
    </p:spTree>
    <p:extLst>
      <p:ext uri="{BB962C8B-B14F-4D97-AF65-F5344CB8AC3E}">
        <p14:creationId xmlns:p14="http://schemas.microsoft.com/office/powerpoint/2010/main" val="3710472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11</a:t>
            </a:fld>
            <a:endParaRPr lang="en-US"/>
          </a:p>
        </p:txBody>
      </p:sp>
    </p:spTree>
    <p:extLst>
      <p:ext uri="{BB962C8B-B14F-4D97-AF65-F5344CB8AC3E}">
        <p14:creationId xmlns:p14="http://schemas.microsoft.com/office/powerpoint/2010/main" val="2824133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12</a:t>
            </a:fld>
            <a:endParaRPr lang="en-US"/>
          </a:p>
        </p:txBody>
      </p:sp>
    </p:spTree>
    <p:extLst>
      <p:ext uri="{BB962C8B-B14F-4D97-AF65-F5344CB8AC3E}">
        <p14:creationId xmlns:p14="http://schemas.microsoft.com/office/powerpoint/2010/main" val="2827030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13</a:t>
            </a:fld>
            <a:endParaRPr lang="en-US"/>
          </a:p>
        </p:txBody>
      </p:sp>
    </p:spTree>
    <p:extLst>
      <p:ext uri="{BB962C8B-B14F-4D97-AF65-F5344CB8AC3E}">
        <p14:creationId xmlns:p14="http://schemas.microsoft.com/office/powerpoint/2010/main" val="277943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14</a:t>
            </a:fld>
            <a:endParaRPr lang="en-US"/>
          </a:p>
        </p:txBody>
      </p:sp>
    </p:spTree>
    <p:extLst>
      <p:ext uri="{BB962C8B-B14F-4D97-AF65-F5344CB8AC3E}">
        <p14:creationId xmlns:p14="http://schemas.microsoft.com/office/powerpoint/2010/main" val="40484516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0" y="4675238"/>
            <a:ext cx="9144000" cy="2182761"/>
          </a:xfrm>
          <a:prstGeom prst="rect">
            <a:avLst/>
          </a:prstGeom>
          <a:gradFill>
            <a:gsLst>
              <a:gs pos="0">
                <a:schemeClr val="lt1"/>
              </a:gs>
              <a:gs pos="100000">
                <a:srgbClr val="00953A">
                  <a:alpha val="4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p2"/>
          <p:cNvSpPr txBox="1">
            <a:spLocks noGrp="1"/>
          </p:cNvSpPr>
          <p:nvPr>
            <p:ph type="ctrTitle"/>
          </p:nvPr>
        </p:nvSpPr>
        <p:spPr>
          <a:xfrm>
            <a:off x="685800" y="3236239"/>
            <a:ext cx="7772400" cy="1216589"/>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685800" y="5073444"/>
            <a:ext cx="7772400" cy="1065925"/>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 name="Google Shape;17;p2"/>
          <p:cNvPicPr preferRelativeResize="0"/>
          <p:nvPr/>
        </p:nvPicPr>
        <p:blipFill rotWithShape="1">
          <a:blip r:embed="rId2">
            <a:alphaModFix/>
          </a:blip>
          <a:srcRect/>
          <a:stretch/>
        </p:blipFill>
        <p:spPr>
          <a:xfrm>
            <a:off x="3165737" y="632706"/>
            <a:ext cx="2821173" cy="1762730"/>
          </a:xfrm>
          <a:prstGeom prst="rect">
            <a:avLst/>
          </a:prstGeom>
          <a:noFill/>
          <a:ln>
            <a:noFill/>
          </a:ln>
        </p:spPr>
      </p:pic>
      <p:cxnSp>
        <p:nvCxnSpPr>
          <p:cNvPr id="18" name="Google Shape;18;p2"/>
          <p:cNvCxnSpPr/>
          <p:nvPr/>
        </p:nvCxnSpPr>
        <p:spPr>
          <a:xfrm>
            <a:off x="685800" y="2772696"/>
            <a:ext cx="7801897" cy="0"/>
          </a:xfrm>
          <a:prstGeom prst="straightConnector1">
            <a:avLst/>
          </a:prstGeom>
          <a:noFill/>
          <a:ln w="19050" cap="flat" cmpd="sng">
            <a:solidFill>
              <a:srgbClr val="00953A"/>
            </a:solidFill>
            <a:prstDash val="solid"/>
            <a:miter lim="800000"/>
            <a:headEnd type="none" w="sm" len="sm"/>
            <a:tailEnd type="none" w="sm" len="sm"/>
          </a:ln>
        </p:spPr>
      </p:cxnSp>
      <p:sp>
        <p:nvSpPr>
          <p:cNvPr id="19" name="Google Shape;19;p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chemeClr val="lt1"/>
                </a:solidFill>
                <a:latin typeface="Calibri"/>
                <a:ea typeface="Calibri"/>
                <a:cs typeface="Calibri"/>
                <a:sym typeface="Calibri"/>
              </a:defRPr>
            </a:lvl1pPr>
            <a:lvl2pPr marL="0" lvl="1" indent="0" algn="l">
              <a:spcBef>
                <a:spcPts val="0"/>
              </a:spcBef>
              <a:buNone/>
              <a:defRPr sz="1600" b="0" i="0" u="none" strike="noStrike" cap="none">
                <a:solidFill>
                  <a:schemeClr val="lt1"/>
                </a:solidFill>
                <a:latin typeface="Calibri"/>
                <a:ea typeface="Calibri"/>
                <a:cs typeface="Calibri"/>
                <a:sym typeface="Calibri"/>
              </a:defRPr>
            </a:lvl2pPr>
            <a:lvl3pPr marL="0" lvl="2" indent="0" algn="l">
              <a:spcBef>
                <a:spcPts val="0"/>
              </a:spcBef>
              <a:buNone/>
              <a:defRPr sz="1600" b="0" i="0" u="none" strike="noStrike" cap="none">
                <a:solidFill>
                  <a:schemeClr val="lt1"/>
                </a:solidFill>
                <a:latin typeface="Calibri"/>
                <a:ea typeface="Calibri"/>
                <a:cs typeface="Calibri"/>
                <a:sym typeface="Calibri"/>
              </a:defRPr>
            </a:lvl3pPr>
            <a:lvl4pPr marL="0" lvl="3" indent="0" algn="l">
              <a:spcBef>
                <a:spcPts val="0"/>
              </a:spcBef>
              <a:buNone/>
              <a:defRPr sz="1600" b="0" i="0" u="none" strike="noStrike" cap="none">
                <a:solidFill>
                  <a:schemeClr val="lt1"/>
                </a:solidFill>
                <a:latin typeface="Calibri"/>
                <a:ea typeface="Calibri"/>
                <a:cs typeface="Calibri"/>
                <a:sym typeface="Calibri"/>
              </a:defRPr>
            </a:lvl4pPr>
            <a:lvl5pPr marL="0" lvl="4" indent="0" algn="l">
              <a:spcBef>
                <a:spcPts val="0"/>
              </a:spcBef>
              <a:buNone/>
              <a:defRPr sz="1600" b="0" i="0" u="none" strike="noStrike" cap="none">
                <a:solidFill>
                  <a:schemeClr val="lt1"/>
                </a:solidFill>
                <a:latin typeface="Calibri"/>
                <a:ea typeface="Calibri"/>
                <a:cs typeface="Calibri"/>
                <a:sym typeface="Calibri"/>
              </a:defRPr>
            </a:lvl5pPr>
            <a:lvl6pPr marL="0" lvl="5" indent="0" algn="l">
              <a:spcBef>
                <a:spcPts val="0"/>
              </a:spcBef>
              <a:buNone/>
              <a:defRPr sz="1600" b="0" i="0" u="none" strike="noStrike" cap="none">
                <a:solidFill>
                  <a:schemeClr val="lt1"/>
                </a:solidFill>
                <a:latin typeface="Calibri"/>
                <a:ea typeface="Calibri"/>
                <a:cs typeface="Calibri"/>
                <a:sym typeface="Calibri"/>
              </a:defRPr>
            </a:lvl6pPr>
            <a:lvl7pPr marL="0" lvl="6" indent="0" algn="l">
              <a:spcBef>
                <a:spcPts val="0"/>
              </a:spcBef>
              <a:buNone/>
              <a:defRPr sz="1600" b="0" i="0" u="none" strike="noStrike" cap="none">
                <a:solidFill>
                  <a:schemeClr val="lt1"/>
                </a:solidFill>
                <a:latin typeface="Calibri"/>
                <a:ea typeface="Calibri"/>
                <a:cs typeface="Calibri"/>
                <a:sym typeface="Calibri"/>
              </a:defRPr>
            </a:lvl7pPr>
            <a:lvl8pPr marL="0" lvl="7" indent="0" algn="l">
              <a:spcBef>
                <a:spcPts val="0"/>
              </a:spcBef>
              <a:buNone/>
              <a:defRPr sz="1600" b="0" i="0" u="none" strike="noStrike" cap="none">
                <a:solidFill>
                  <a:schemeClr val="lt1"/>
                </a:solidFill>
                <a:latin typeface="Calibri"/>
                <a:ea typeface="Calibri"/>
                <a:cs typeface="Calibri"/>
                <a:sym typeface="Calibri"/>
              </a:defRPr>
            </a:lvl8pPr>
            <a:lvl9pPr marL="0" lvl="8" indent="0" algn="l">
              <a:spcBef>
                <a:spcPts val="0"/>
              </a:spcBef>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9"/>
        <p:cNvGrpSpPr/>
        <p:nvPr/>
      </p:nvGrpSpPr>
      <p:grpSpPr>
        <a:xfrm>
          <a:off x="0" y="0"/>
          <a:ext cx="0" cy="0"/>
          <a:chOff x="0" y="0"/>
          <a:chExt cx="0" cy="0"/>
        </a:xfrm>
      </p:grpSpPr>
      <p:pic>
        <p:nvPicPr>
          <p:cNvPr id="70" name="Google Shape;70;p11"/>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71" name="Google Shape;71;p11"/>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1"/>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3" name="Google Shape;73;p11"/>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74" name="Google Shape;74;p1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5" name="Google Shape;75;p11"/>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6"/>
        <p:cNvGrpSpPr/>
        <p:nvPr/>
      </p:nvGrpSpPr>
      <p:grpSpPr>
        <a:xfrm>
          <a:off x="0" y="0"/>
          <a:ext cx="0" cy="0"/>
          <a:chOff x="0" y="0"/>
          <a:chExt cx="0" cy="0"/>
        </a:xfrm>
      </p:grpSpPr>
      <p:sp>
        <p:nvSpPr>
          <p:cNvPr id="77" name="Google Shape;77;p12"/>
          <p:cNvSpPr txBox="1">
            <a:spLocks noGrp="1"/>
          </p:cNvSpPr>
          <p:nvPr>
            <p:ph type="body" idx="1"/>
          </p:nvPr>
        </p:nvSpPr>
        <p:spPr>
          <a:xfrm>
            <a:off x="628650" y="1463040"/>
            <a:ext cx="3886200" cy="4583799"/>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2"/>
          <p:cNvSpPr txBox="1">
            <a:spLocks noGrp="1"/>
          </p:cNvSpPr>
          <p:nvPr>
            <p:ph type="body" idx="2"/>
          </p:nvPr>
        </p:nvSpPr>
        <p:spPr>
          <a:xfrm>
            <a:off x="4629150" y="1463040"/>
            <a:ext cx="3886200" cy="4583799"/>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9" name="Google Shape;79;p12"/>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80" name="Google Shape;80;p12"/>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1" name="Google Shape;81;p12"/>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82" name="Google Shape;82;p1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3"/>
        <p:cNvGrpSpPr/>
        <p:nvPr/>
      </p:nvGrpSpPr>
      <p:grpSpPr>
        <a:xfrm>
          <a:off x="0" y="0"/>
          <a:ext cx="0" cy="0"/>
          <a:chOff x="0" y="0"/>
          <a:chExt cx="0" cy="0"/>
        </a:xfrm>
      </p:grpSpPr>
      <p:sp>
        <p:nvSpPr>
          <p:cNvPr id="84" name="Google Shape;84;p1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85" name="Google Shape;85;p13"/>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6"/>
        <p:cNvGrpSpPr/>
        <p:nvPr/>
      </p:nvGrpSpPr>
      <p:grpSpPr>
        <a:xfrm>
          <a:off x="0" y="0"/>
          <a:ext cx="0" cy="0"/>
          <a:chOff x="0" y="0"/>
          <a:chExt cx="0" cy="0"/>
        </a:xfrm>
      </p:grpSpPr>
      <p:sp>
        <p:nvSpPr>
          <p:cNvPr id="87" name="Google Shape;87;p14"/>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22" name="Google Shape;22;p3"/>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 name="Google Shape;24;p3"/>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25" name="Google Shape;25;p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6"/>
        <p:cNvGrpSpPr/>
        <p:nvPr/>
      </p:nvGrpSpPr>
      <p:grpSpPr>
        <a:xfrm>
          <a:off x="0" y="0"/>
          <a:ext cx="0" cy="0"/>
          <a:chOff x="0" y="0"/>
          <a:chExt cx="0" cy="0"/>
        </a:xfrm>
      </p:grpSpPr>
      <p:pic>
        <p:nvPicPr>
          <p:cNvPr id="27" name="Google Shape;27;p4"/>
          <p:cNvPicPr preferRelativeResize="0"/>
          <p:nvPr/>
        </p:nvPicPr>
        <p:blipFill rotWithShape="1">
          <a:blip r:embed="rId2">
            <a:alphaModFix/>
          </a:blip>
          <a:srcRect/>
          <a:stretch/>
        </p:blipFill>
        <p:spPr>
          <a:xfrm>
            <a:off x="0" y="0"/>
            <a:ext cx="9144000" cy="6857999"/>
          </a:xfrm>
          <a:prstGeom prst="rect">
            <a:avLst/>
          </a:prstGeom>
          <a:noFill/>
          <a:ln>
            <a:noFill/>
          </a:ln>
        </p:spPr>
      </p:pic>
      <p:sp>
        <p:nvSpPr>
          <p:cNvPr id="28" name="Google Shape;28;p4"/>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215697"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chemeClr val="lt1"/>
                </a:solidFill>
                <a:latin typeface="Calibri"/>
                <a:ea typeface="Calibri"/>
                <a:cs typeface="Calibri"/>
                <a:sym typeface="Calibri"/>
              </a:defRPr>
            </a:lvl1pPr>
            <a:lvl2pPr marL="0" lvl="1" indent="0" algn="l">
              <a:spcBef>
                <a:spcPts val="0"/>
              </a:spcBef>
              <a:buNone/>
              <a:defRPr sz="1600" b="0" i="0" u="none" strike="noStrike" cap="none">
                <a:solidFill>
                  <a:schemeClr val="lt1"/>
                </a:solidFill>
                <a:latin typeface="Calibri"/>
                <a:ea typeface="Calibri"/>
                <a:cs typeface="Calibri"/>
                <a:sym typeface="Calibri"/>
              </a:defRPr>
            </a:lvl2pPr>
            <a:lvl3pPr marL="0" lvl="2" indent="0" algn="l">
              <a:spcBef>
                <a:spcPts val="0"/>
              </a:spcBef>
              <a:buNone/>
              <a:defRPr sz="1600" b="0" i="0" u="none" strike="noStrike" cap="none">
                <a:solidFill>
                  <a:schemeClr val="lt1"/>
                </a:solidFill>
                <a:latin typeface="Calibri"/>
                <a:ea typeface="Calibri"/>
                <a:cs typeface="Calibri"/>
                <a:sym typeface="Calibri"/>
              </a:defRPr>
            </a:lvl3pPr>
            <a:lvl4pPr marL="0" lvl="3" indent="0" algn="l">
              <a:spcBef>
                <a:spcPts val="0"/>
              </a:spcBef>
              <a:buNone/>
              <a:defRPr sz="1600" b="0" i="0" u="none" strike="noStrike" cap="none">
                <a:solidFill>
                  <a:schemeClr val="lt1"/>
                </a:solidFill>
                <a:latin typeface="Calibri"/>
                <a:ea typeface="Calibri"/>
                <a:cs typeface="Calibri"/>
                <a:sym typeface="Calibri"/>
              </a:defRPr>
            </a:lvl4pPr>
            <a:lvl5pPr marL="0" lvl="4" indent="0" algn="l">
              <a:spcBef>
                <a:spcPts val="0"/>
              </a:spcBef>
              <a:buNone/>
              <a:defRPr sz="1600" b="0" i="0" u="none" strike="noStrike" cap="none">
                <a:solidFill>
                  <a:schemeClr val="lt1"/>
                </a:solidFill>
                <a:latin typeface="Calibri"/>
                <a:ea typeface="Calibri"/>
                <a:cs typeface="Calibri"/>
                <a:sym typeface="Calibri"/>
              </a:defRPr>
            </a:lvl5pPr>
            <a:lvl6pPr marL="0" lvl="5" indent="0" algn="l">
              <a:spcBef>
                <a:spcPts val="0"/>
              </a:spcBef>
              <a:buNone/>
              <a:defRPr sz="1600" b="0" i="0" u="none" strike="noStrike" cap="none">
                <a:solidFill>
                  <a:schemeClr val="lt1"/>
                </a:solidFill>
                <a:latin typeface="Calibri"/>
                <a:ea typeface="Calibri"/>
                <a:cs typeface="Calibri"/>
                <a:sym typeface="Calibri"/>
              </a:defRPr>
            </a:lvl6pPr>
            <a:lvl7pPr marL="0" lvl="6" indent="0" algn="l">
              <a:spcBef>
                <a:spcPts val="0"/>
              </a:spcBef>
              <a:buNone/>
              <a:defRPr sz="1600" b="0" i="0" u="none" strike="noStrike" cap="none">
                <a:solidFill>
                  <a:schemeClr val="lt1"/>
                </a:solidFill>
                <a:latin typeface="Calibri"/>
                <a:ea typeface="Calibri"/>
                <a:cs typeface="Calibri"/>
                <a:sym typeface="Calibri"/>
              </a:defRPr>
            </a:lvl7pPr>
            <a:lvl8pPr marL="0" lvl="7" indent="0" algn="l">
              <a:spcBef>
                <a:spcPts val="0"/>
              </a:spcBef>
              <a:buNone/>
              <a:defRPr sz="1600" b="0" i="0" u="none" strike="noStrike" cap="none">
                <a:solidFill>
                  <a:schemeClr val="lt1"/>
                </a:solidFill>
                <a:latin typeface="Calibri"/>
                <a:ea typeface="Calibri"/>
                <a:cs typeface="Calibri"/>
                <a:sym typeface="Calibri"/>
              </a:defRPr>
            </a:lvl8pPr>
            <a:lvl9pPr marL="0" lvl="8" indent="0" algn="l">
              <a:spcBef>
                <a:spcPts val="0"/>
              </a:spcBef>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30"/>
        <p:cNvGrpSpPr/>
        <p:nvPr/>
      </p:nvGrpSpPr>
      <p:grpSpPr>
        <a:xfrm>
          <a:off x="0" y="0"/>
          <a:ext cx="0" cy="0"/>
          <a:chOff x="0" y="0"/>
          <a:chExt cx="0" cy="0"/>
        </a:xfrm>
      </p:grpSpPr>
      <p:pic>
        <p:nvPicPr>
          <p:cNvPr id="31" name="Google Shape;31;p5"/>
          <p:cNvPicPr preferRelativeResize="0"/>
          <p:nvPr/>
        </p:nvPicPr>
        <p:blipFill rotWithShape="1">
          <a:blip r:embed="rId2">
            <a:alphaModFix/>
          </a:blip>
          <a:srcRect/>
          <a:stretch/>
        </p:blipFill>
        <p:spPr>
          <a:xfrm>
            <a:off x="0" y="0"/>
            <a:ext cx="9143999" cy="6857999"/>
          </a:xfrm>
          <a:prstGeom prst="rect">
            <a:avLst/>
          </a:prstGeom>
          <a:noFill/>
          <a:ln>
            <a:noFill/>
          </a:ln>
        </p:spPr>
      </p:pic>
      <p:sp>
        <p:nvSpPr>
          <p:cNvPr id="32" name="Google Shape;32;p5"/>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chemeClr val="lt1"/>
                </a:solidFill>
                <a:latin typeface="Calibri"/>
                <a:ea typeface="Calibri"/>
                <a:cs typeface="Calibri"/>
                <a:sym typeface="Calibri"/>
              </a:defRPr>
            </a:lvl1pPr>
            <a:lvl2pPr marL="0" lvl="1" indent="0" algn="l">
              <a:spcBef>
                <a:spcPts val="0"/>
              </a:spcBef>
              <a:buNone/>
              <a:defRPr sz="1600">
                <a:solidFill>
                  <a:schemeClr val="lt1"/>
                </a:solidFill>
                <a:latin typeface="Calibri"/>
                <a:ea typeface="Calibri"/>
                <a:cs typeface="Calibri"/>
                <a:sym typeface="Calibri"/>
              </a:defRPr>
            </a:lvl2pPr>
            <a:lvl3pPr marL="0" lvl="2" indent="0" algn="l">
              <a:spcBef>
                <a:spcPts val="0"/>
              </a:spcBef>
              <a:buNone/>
              <a:defRPr sz="1600">
                <a:solidFill>
                  <a:schemeClr val="lt1"/>
                </a:solidFill>
                <a:latin typeface="Calibri"/>
                <a:ea typeface="Calibri"/>
                <a:cs typeface="Calibri"/>
                <a:sym typeface="Calibri"/>
              </a:defRPr>
            </a:lvl3pPr>
            <a:lvl4pPr marL="0" lvl="3" indent="0" algn="l">
              <a:spcBef>
                <a:spcPts val="0"/>
              </a:spcBef>
              <a:buNone/>
              <a:defRPr sz="1600">
                <a:solidFill>
                  <a:schemeClr val="lt1"/>
                </a:solidFill>
                <a:latin typeface="Calibri"/>
                <a:ea typeface="Calibri"/>
                <a:cs typeface="Calibri"/>
                <a:sym typeface="Calibri"/>
              </a:defRPr>
            </a:lvl4pPr>
            <a:lvl5pPr marL="0" lvl="4" indent="0" algn="l">
              <a:spcBef>
                <a:spcPts val="0"/>
              </a:spcBef>
              <a:buNone/>
              <a:defRPr sz="1600">
                <a:solidFill>
                  <a:schemeClr val="lt1"/>
                </a:solidFill>
                <a:latin typeface="Calibri"/>
                <a:ea typeface="Calibri"/>
                <a:cs typeface="Calibri"/>
                <a:sym typeface="Calibri"/>
              </a:defRPr>
            </a:lvl5pPr>
            <a:lvl6pPr marL="0" lvl="5" indent="0" algn="l">
              <a:spcBef>
                <a:spcPts val="0"/>
              </a:spcBef>
              <a:buNone/>
              <a:defRPr sz="1600">
                <a:solidFill>
                  <a:schemeClr val="lt1"/>
                </a:solidFill>
                <a:latin typeface="Calibri"/>
                <a:ea typeface="Calibri"/>
                <a:cs typeface="Calibri"/>
                <a:sym typeface="Calibri"/>
              </a:defRPr>
            </a:lvl6pPr>
            <a:lvl7pPr marL="0" lvl="6" indent="0" algn="l">
              <a:spcBef>
                <a:spcPts val="0"/>
              </a:spcBef>
              <a:buNone/>
              <a:defRPr sz="1600">
                <a:solidFill>
                  <a:schemeClr val="lt1"/>
                </a:solidFill>
                <a:latin typeface="Calibri"/>
                <a:ea typeface="Calibri"/>
                <a:cs typeface="Calibri"/>
                <a:sym typeface="Calibri"/>
              </a:defRPr>
            </a:lvl7pPr>
            <a:lvl8pPr marL="0" lvl="7" indent="0" algn="l">
              <a:spcBef>
                <a:spcPts val="0"/>
              </a:spcBef>
              <a:buNone/>
              <a:defRPr sz="1600">
                <a:solidFill>
                  <a:schemeClr val="lt1"/>
                </a:solidFill>
                <a:latin typeface="Calibri"/>
                <a:ea typeface="Calibri"/>
                <a:cs typeface="Calibri"/>
                <a:sym typeface="Calibri"/>
              </a:defRPr>
            </a:lvl8pPr>
            <a:lvl9pPr marL="0" lvl="8" indent="0" algn="l">
              <a:spcBef>
                <a:spcPts val="0"/>
              </a:spcBef>
              <a:buNone/>
              <a:defRPr sz="16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4"/>
        <p:cNvGrpSpPr/>
        <p:nvPr/>
      </p:nvGrpSpPr>
      <p:grpSpPr>
        <a:xfrm>
          <a:off x="0" y="0"/>
          <a:ext cx="0" cy="0"/>
          <a:chOff x="0" y="0"/>
          <a:chExt cx="0" cy="0"/>
        </a:xfrm>
      </p:grpSpPr>
      <p:pic>
        <p:nvPicPr>
          <p:cNvPr id="35" name="Google Shape;35;p6"/>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36" name="Google Shape;36;p6"/>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8" name="Google Shape;38;p6"/>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39" name="Google Shape;39;p6"/>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0" name="Google Shape;40;p6"/>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1"/>
        <p:cNvGrpSpPr/>
        <p:nvPr/>
      </p:nvGrpSpPr>
      <p:grpSpPr>
        <a:xfrm>
          <a:off x="0" y="0"/>
          <a:ext cx="0" cy="0"/>
          <a:chOff x="0" y="0"/>
          <a:chExt cx="0" cy="0"/>
        </a:xfrm>
      </p:grpSpPr>
      <p:pic>
        <p:nvPicPr>
          <p:cNvPr id="42" name="Google Shape;42;p7"/>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43" name="Google Shape;43;p7"/>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5" name="Google Shape;45;p7"/>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46" name="Google Shape;46;p7"/>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7" name="Google Shape;47;p7"/>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8"/>
        <p:cNvGrpSpPr/>
        <p:nvPr/>
      </p:nvGrpSpPr>
      <p:grpSpPr>
        <a:xfrm>
          <a:off x="0" y="0"/>
          <a:ext cx="0" cy="0"/>
          <a:chOff x="0" y="0"/>
          <a:chExt cx="0" cy="0"/>
        </a:xfrm>
      </p:grpSpPr>
      <p:pic>
        <p:nvPicPr>
          <p:cNvPr id="49" name="Google Shape;49;p8"/>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50" name="Google Shape;50;p8"/>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2" name="Google Shape;52;p8"/>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53" name="Google Shape;53;p8"/>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4" name="Google Shape;54;p8"/>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5"/>
        <p:cNvGrpSpPr/>
        <p:nvPr/>
      </p:nvGrpSpPr>
      <p:grpSpPr>
        <a:xfrm>
          <a:off x="0" y="0"/>
          <a:ext cx="0" cy="0"/>
          <a:chOff x="0" y="0"/>
          <a:chExt cx="0" cy="0"/>
        </a:xfrm>
      </p:grpSpPr>
      <p:pic>
        <p:nvPicPr>
          <p:cNvPr id="56" name="Google Shape;56;p9"/>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57" name="Google Shape;57;p9"/>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9"/>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9" name="Google Shape;59;p9"/>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60" name="Google Shape;60;p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1" name="Google Shape;61;p9"/>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62"/>
        <p:cNvGrpSpPr/>
        <p:nvPr/>
      </p:nvGrpSpPr>
      <p:grpSpPr>
        <a:xfrm>
          <a:off x="0" y="0"/>
          <a:ext cx="0" cy="0"/>
          <a:chOff x="0" y="0"/>
          <a:chExt cx="0" cy="0"/>
        </a:xfrm>
      </p:grpSpPr>
      <p:pic>
        <p:nvPicPr>
          <p:cNvPr id="63" name="Google Shape;63;p10"/>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64" name="Google Shape;64;p10"/>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0"/>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6" name="Google Shape;66;p10"/>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67" name="Google Shape;67;p1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8" name="Google Shape;68;p10"/>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245193" y="6360652"/>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de.state.co.us/cdespedfin/allowableuseofideafund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s://www.cde.state.co.us/caresact/crf-allowableexpenditure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cde.state.co.us/cdesped/special_education_faq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mailto:Austin_j@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Williams_a@cde.state.co.u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Bartlett_k@cde.state.co.us" TargetMode="External"/><Relationship Id="rId5" Type="http://schemas.openxmlformats.org/officeDocument/2006/relationships/hyperlink" Target="mailto:okes_j@cde.state.co.us" TargetMode="External"/><Relationship Id="rId10" Type="http://schemas.openxmlformats.org/officeDocument/2006/relationships/hyperlink" Target="mailto:Kaleda_s@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Hawkins_s@cde.state.co.u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2.xml.rels><?xml version="1.0" encoding="UTF-8" standalone="yes"?>
<Relationships xmlns="http://schemas.openxmlformats.org/package/2006/relationships"><Relationship Id="rId3" Type="http://schemas.openxmlformats.org/officeDocument/2006/relationships/hyperlink" Target="mailto:Graham_V@cde.state.co.u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mailto:boylan_k@cde.state.co.us" TargetMode="External"/><Relationship Id="rId4" Type="http://schemas.openxmlformats.org/officeDocument/2006/relationships/hyperlink" Target="mailto:blake_m@cde.state.co.u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hyperlink" Target="mailto:Hawkins_s@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Austin_j@cde.state.co.u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mailto:Bartlett_k@cde.state.co.us" TargetMode="External"/><Relationship Id="rId5" Type="http://schemas.openxmlformats.org/officeDocument/2006/relationships/hyperlink" Target="mailto:okes_j@cde.state.co.us" TargetMode="External"/><Relationship Id="rId10" Type="http://schemas.openxmlformats.org/officeDocument/2006/relationships/hyperlink" Target="mailto:Williams_a@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Kaleda_s@cde.state.co.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5"/>
          <p:cNvSpPr txBox="1">
            <a:spLocks noGrp="1"/>
          </p:cNvSpPr>
          <p:nvPr>
            <p:ph type="ctrTitle"/>
          </p:nvPr>
        </p:nvSpPr>
        <p:spPr>
          <a:xfrm>
            <a:off x="685800" y="3236239"/>
            <a:ext cx="7772400" cy="121658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Arial"/>
              <a:buNone/>
            </a:pPr>
            <a:r>
              <a:rPr lang="en-US"/>
              <a:t>CDE Office Hours</a:t>
            </a:r>
            <a:endParaRPr/>
          </a:p>
        </p:txBody>
      </p:sp>
      <p:sp>
        <p:nvSpPr>
          <p:cNvPr id="93" name="Google Shape;93;p15"/>
          <p:cNvSpPr txBox="1">
            <a:spLocks noGrp="1"/>
          </p:cNvSpPr>
          <p:nvPr>
            <p:ph type="subTitle" idx="1"/>
          </p:nvPr>
        </p:nvSpPr>
        <p:spPr>
          <a:xfrm>
            <a:off x="685800" y="5073444"/>
            <a:ext cx="7772400" cy="106592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000"/>
              <a:buNone/>
            </a:pPr>
            <a:r>
              <a:rPr lang="en-US" dirty="0"/>
              <a:t>March 11, 2021</a:t>
            </a:r>
            <a:endParaRPr dirty="0"/>
          </a:p>
        </p:txBody>
      </p:sp>
      <p:sp>
        <p:nvSpPr>
          <p:cNvPr id="94" name="Google Shape;94;p15"/>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49" y="1463040"/>
            <a:ext cx="8292279" cy="4963978"/>
          </a:xfrm>
        </p:spPr>
        <p:txBody>
          <a:bodyPr>
            <a:normAutofit/>
          </a:bodyPr>
          <a:lstStyle/>
          <a:p>
            <a:pPr marL="0" indent="0">
              <a:lnSpc>
                <a:spcPct val="150000"/>
              </a:lnSpc>
              <a:buNone/>
            </a:pPr>
            <a:endParaRPr lang="en-US" dirty="0">
              <a:solidFill>
                <a:schemeClr val="tx1"/>
              </a:solidFill>
            </a:endParaRPr>
          </a:p>
          <a:p>
            <a:pPr marL="342900" indent="-342900">
              <a:lnSpc>
                <a:spcPct val="100000"/>
              </a:lnSpc>
              <a:buFont typeface="Arial" panose="020B0604020202020204" pitchFamily="34" charset="0"/>
              <a:buChar char="•"/>
            </a:pPr>
            <a:r>
              <a:rPr lang="en-US" dirty="0">
                <a:solidFill>
                  <a:schemeClr val="tx1"/>
                </a:solidFill>
              </a:rPr>
              <a:t>What </a:t>
            </a:r>
            <a:r>
              <a:rPr lang="en-US" dirty="0"/>
              <a:t>are </a:t>
            </a:r>
            <a:r>
              <a:rPr lang="en-US" dirty="0">
                <a:solidFill>
                  <a:schemeClr val="tx1"/>
                </a:solidFill>
              </a:rPr>
              <a:t>allowable </a:t>
            </a:r>
            <a:r>
              <a:rPr lang="en-US" dirty="0"/>
              <a:t>e</a:t>
            </a:r>
            <a:r>
              <a:rPr lang="en-US" dirty="0">
                <a:solidFill>
                  <a:schemeClr val="tx1"/>
                </a:solidFill>
              </a:rPr>
              <a:t>xpenditures under IDEA in the </a:t>
            </a:r>
            <a:r>
              <a:rPr lang="en-US" dirty="0" err="1">
                <a:solidFill>
                  <a:schemeClr val="tx1"/>
                </a:solidFill>
              </a:rPr>
              <a:t>ESSER</a:t>
            </a:r>
            <a:r>
              <a:rPr lang="en-US" dirty="0">
                <a:solidFill>
                  <a:schemeClr val="tx1"/>
                </a:solidFill>
              </a:rPr>
              <a:t> funds application?</a:t>
            </a:r>
          </a:p>
          <a:p>
            <a:pPr marL="342900" indent="-342900">
              <a:lnSpc>
                <a:spcPct val="150000"/>
              </a:lnSpc>
              <a:buFont typeface="Arial" panose="020B0604020202020204" pitchFamily="34" charset="0"/>
              <a:buChar char="•"/>
            </a:pPr>
            <a:r>
              <a:rPr lang="en-US" dirty="0"/>
              <a:t>General areas of allowability.</a:t>
            </a:r>
          </a:p>
          <a:p>
            <a:pPr marL="342900" indent="-342900">
              <a:lnSpc>
                <a:spcPct val="150000"/>
              </a:lnSpc>
              <a:buFont typeface="Arial" panose="020B0604020202020204" pitchFamily="34" charset="0"/>
              <a:buChar char="•"/>
            </a:pPr>
            <a:r>
              <a:rPr lang="en-US" dirty="0"/>
              <a:t>Those expenditures which are n</a:t>
            </a:r>
            <a:r>
              <a:rPr lang="en-US" dirty="0">
                <a:solidFill>
                  <a:schemeClr val="tx1"/>
                </a:solidFill>
              </a:rPr>
              <a:t>ot allowable</a:t>
            </a:r>
            <a:r>
              <a:rPr lang="en-US" dirty="0"/>
              <a:t>.</a:t>
            </a:r>
            <a:endParaRPr lang="en-US" dirty="0">
              <a:solidFill>
                <a:schemeClr val="tx1"/>
              </a:solidFill>
            </a:endParaRPr>
          </a:p>
          <a:p>
            <a:pPr marL="0" indent="0">
              <a:buNone/>
            </a:pPr>
            <a:r>
              <a:rPr lang="en-US" sz="1800" u="sng" dirty="0">
                <a:solidFill>
                  <a:srgbClr val="0563C1"/>
                </a:solidFill>
                <a:effectLst/>
                <a:latin typeface="Arial" panose="020B0604020202020204" pitchFamily="34" charset="0"/>
                <a:ea typeface="Calibri" panose="020F0502020204030204" pitchFamily="34" charset="0"/>
                <a:hlinkClick r:id="rId3"/>
              </a:rPr>
              <a:t>http://</a:t>
            </a:r>
            <a:r>
              <a:rPr lang="en-US" sz="1800" u="sng" dirty="0" err="1">
                <a:solidFill>
                  <a:srgbClr val="0563C1"/>
                </a:solidFill>
                <a:effectLst/>
                <a:latin typeface="Arial" panose="020B0604020202020204" pitchFamily="34" charset="0"/>
                <a:ea typeface="Calibri" panose="020F0502020204030204" pitchFamily="34" charset="0"/>
                <a:hlinkClick r:id="rId3"/>
              </a:rPr>
              <a:t>www.cde.state.co.us</a:t>
            </a:r>
            <a:r>
              <a:rPr lang="en-US" sz="1800" u="sng" dirty="0">
                <a:solidFill>
                  <a:srgbClr val="0563C1"/>
                </a:solidFill>
                <a:effectLst/>
                <a:latin typeface="Arial" panose="020B0604020202020204" pitchFamily="34" charset="0"/>
                <a:ea typeface="Calibri" panose="020F0502020204030204" pitchFamily="34" charset="0"/>
                <a:hlinkClick r:id="rId3"/>
              </a:rPr>
              <a:t>/</a:t>
            </a:r>
            <a:r>
              <a:rPr lang="en-US" sz="1800" u="sng" dirty="0" err="1">
                <a:solidFill>
                  <a:srgbClr val="0563C1"/>
                </a:solidFill>
                <a:effectLst/>
                <a:latin typeface="Arial" panose="020B0604020202020204" pitchFamily="34" charset="0"/>
                <a:ea typeface="Calibri" panose="020F0502020204030204" pitchFamily="34" charset="0"/>
                <a:hlinkClick r:id="rId3"/>
              </a:rPr>
              <a:t>cdespedfin</a:t>
            </a:r>
            <a:r>
              <a:rPr lang="en-US" sz="1800" u="sng" dirty="0">
                <a:solidFill>
                  <a:srgbClr val="0563C1"/>
                </a:solidFill>
                <a:effectLst/>
                <a:latin typeface="Arial" panose="020B0604020202020204" pitchFamily="34" charset="0"/>
                <a:ea typeface="Calibri" panose="020F0502020204030204" pitchFamily="34" charset="0"/>
                <a:hlinkClick r:id="rId3"/>
              </a:rPr>
              <a:t>/</a:t>
            </a:r>
            <a:r>
              <a:rPr lang="en-US" sz="1800" u="sng" dirty="0" err="1">
                <a:solidFill>
                  <a:srgbClr val="0563C1"/>
                </a:solidFill>
                <a:effectLst/>
                <a:latin typeface="Arial" panose="020B0604020202020204" pitchFamily="34" charset="0"/>
                <a:ea typeface="Calibri" panose="020F0502020204030204" pitchFamily="34" charset="0"/>
                <a:hlinkClick r:id="rId3"/>
              </a:rPr>
              <a:t>allowableuseofideafunds</a:t>
            </a:r>
            <a:endParaRPr lang="en-US" sz="1800" u="sng" dirty="0">
              <a:solidFill>
                <a:srgbClr val="0563C1"/>
              </a:solidFill>
              <a:effectLst/>
              <a:latin typeface="Arial" panose="020B0604020202020204" pitchFamily="34" charset="0"/>
              <a:ea typeface="Calibri" panose="020F0502020204030204" pitchFamily="34" charset="0"/>
            </a:endParaRPr>
          </a:p>
          <a:p>
            <a:pPr marL="0" indent="0">
              <a:buNone/>
            </a:pPr>
            <a:r>
              <a:rPr lang="en-US" sz="1800" u="sng" dirty="0">
                <a:solidFill>
                  <a:srgbClr val="0563C1"/>
                </a:solidFill>
                <a:effectLst/>
                <a:latin typeface="Arial" panose="020B0604020202020204" pitchFamily="34" charset="0"/>
                <a:ea typeface="Calibri" panose="020F0502020204030204" pitchFamily="34" charset="0"/>
                <a:hlinkClick r:id="rId4"/>
              </a:rPr>
              <a:t>https://</a:t>
            </a:r>
            <a:r>
              <a:rPr lang="en-US" sz="1800" u="sng" dirty="0" err="1">
                <a:solidFill>
                  <a:srgbClr val="0563C1"/>
                </a:solidFill>
                <a:effectLst/>
                <a:latin typeface="Arial" panose="020B0604020202020204" pitchFamily="34" charset="0"/>
                <a:ea typeface="Calibri" panose="020F0502020204030204" pitchFamily="34" charset="0"/>
                <a:hlinkClick r:id="rId4"/>
              </a:rPr>
              <a:t>www.cde.state.co.us</a:t>
            </a:r>
            <a:r>
              <a:rPr lang="en-US" sz="1800" u="sng" dirty="0">
                <a:solidFill>
                  <a:srgbClr val="0563C1"/>
                </a:solidFill>
                <a:effectLst/>
                <a:latin typeface="Arial" panose="020B0604020202020204" pitchFamily="34" charset="0"/>
                <a:ea typeface="Calibri" panose="020F0502020204030204" pitchFamily="34" charset="0"/>
                <a:hlinkClick r:id="rId4"/>
              </a:rPr>
              <a:t>/</a:t>
            </a:r>
            <a:r>
              <a:rPr lang="en-US" sz="1800" u="sng" dirty="0" err="1">
                <a:solidFill>
                  <a:srgbClr val="0563C1"/>
                </a:solidFill>
                <a:effectLst/>
                <a:latin typeface="Arial" panose="020B0604020202020204" pitchFamily="34" charset="0"/>
                <a:ea typeface="Calibri" panose="020F0502020204030204" pitchFamily="34" charset="0"/>
                <a:hlinkClick r:id="rId4"/>
              </a:rPr>
              <a:t>caresact</a:t>
            </a:r>
            <a:r>
              <a:rPr lang="en-US" sz="1800" u="sng" dirty="0">
                <a:solidFill>
                  <a:srgbClr val="0563C1"/>
                </a:solidFill>
                <a:effectLst/>
                <a:latin typeface="Arial" panose="020B0604020202020204" pitchFamily="34" charset="0"/>
                <a:ea typeface="Calibri" panose="020F0502020204030204" pitchFamily="34" charset="0"/>
                <a:hlinkClick r:id="rId4"/>
              </a:rPr>
              <a:t>/</a:t>
            </a:r>
            <a:r>
              <a:rPr lang="en-US" sz="1800" u="sng" dirty="0" err="1">
                <a:solidFill>
                  <a:srgbClr val="0563C1"/>
                </a:solidFill>
                <a:effectLst/>
                <a:latin typeface="Arial" panose="020B0604020202020204" pitchFamily="34" charset="0"/>
                <a:ea typeface="Calibri" panose="020F0502020204030204" pitchFamily="34" charset="0"/>
                <a:hlinkClick r:id="rId4"/>
              </a:rPr>
              <a:t>crf-allowableexpenditures</a:t>
            </a:r>
            <a:endParaRPr lang="en-US" sz="1800" dirty="0">
              <a:effectLst/>
              <a:latin typeface="Calibri" panose="020F0502020204030204" pitchFamily="34" charset="0"/>
              <a:ea typeface="Calibri" panose="020F0502020204030204" pitchFamily="34" charset="0"/>
            </a:endParaRPr>
          </a:p>
          <a:p>
            <a:pPr marL="0" indent="0">
              <a:buNone/>
            </a:pPr>
            <a:endParaRPr lang="en-US" sz="1800" u="sng" dirty="0">
              <a:solidFill>
                <a:srgbClr val="0563C1"/>
              </a:solidFill>
              <a:effectLst/>
              <a:latin typeface="Arial" panose="020B0604020202020204" pitchFamily="34" charset="0"/>
              <a:ea typeface="Calibri" panose="020F0502020204030204" pitchFamily="34" charset="0"/>
            </a:endParaRPr>
          </a:p>
          <a:p>
            <a:pPr marL="0" indent="0">
              <a:buNone/>
            </a:pPr>
            <a:endParaRPr lang="en-US" dirty="0">
              <a:solidFill>
                <a:schemeClr val="tx1"/>
              </a:solidFill>
            </a:endParaRPr>
          </a:p>
        </p:txBody>
      </p:sp>
      <p:sp>
        <p:nvSpPr>
          <p:cNvPr id="5" name="Title 4"/>
          <p:cNvSpPr>
            <a:spLocks noGrp="1"/>
          </p:cNvSpPr>
          <p:nvPr>
            <p:ph type="title"/>
          </p:nvPr>
        </p:nvSpPr>
        <p:spPr/>
        <p:txBody>
          <a:bodyPr>
            <a:normAutofit/>
          </a:bodyPr>
          <a:lstStyle/>
          <a:p>
            <a:r>
              <a:rPr lang="en-US" sz="3600" dirty="0"/>
              <a:t>Overview</a:t>
            </a:r>
          </a:p>
        </p:txBody>
      </p:sp>
      <p:sp>
        <p:nvSpPr>
          <p:cNvPr id="6" name="Slide Number Placeholder 5"/>
          <p:cNvSpPr>
            <a:spLocks noGrp="1"/>
          </p:cNvSpPr>
          <p:nvPr>
            <p:ph type="sldNum" sz="quarter" idx="12"/>
          </p:nvPr>
        </p:nvSpPr>
        <p:spPr/>
        <p:txBody>
          <a:bodyPr/>
          <a:lstStyle/>
          <a:p>
            <a:fld id="{67726FA2-3EC9-4717-AD62-D8C823692DD3}" type="slidenum">
              <a:rPr lang="en-US" smtClean="0"/>
              <a:pPr/>
              <a:t>10</a:t>
            </a:fld>
            <a:endParaRPr lang="en-US" dirty="0"/>
          </a:p>
        </p:txBody>
      </p:sp>
      <p:pic>
        <p:nvPicPr>
          <p:cNvPr id="7" name="Picture 2" descr="A person with their head in their hands, thinking.&#10;&#10;&#10;">
            <a:extLst>
              <a:ext uri="{C183D7F6-B498-43B3-948B-1728B52AA6E4}">
                <adec:decorative xmlns:adec="http://schemas.microsoft.com/office/drawing/2017/decorative" val="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0870" b="25549"/>
          <a:stretch/>
        </p:blipFill>
        <p:spPr bwMode="auto">
          <a:xfrm>
            <a:off x="6777224" y="2645671"/>
            <a:ext cx="1875540" cy="1566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504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3071" y="1374366"/>
            <a:ext cx="8697858" cy="4813074"/>
          </a:xfrm>
        </p:spPr>
        <p:txBody>
          <a:bodyPr>
            <a:normAutofit/>
          </a:bodyPr>
          <a:lstStyle/>
          <a:p>
            <a:pPr marL="342900" indent="-342900">
              <a:buFont typeface="Arial" panose="020B0604020202020204" pitchFamily="34" charset="0"/>
              <a:buChar char="•"/>
            </a:pPr>
            <a:r>
              <a:rPr lang="en-US" dirty="0"/>
              <a:t>It must be an excess cost of providing special education and related services.</a:t>
            </a:r>
          </a:p>
          <a:p>
            <a:pPr marL="342900" indent="-342900">
              <a:buFont typeface="Arial" panose="020B0604020202020204" pitchFamily="34" charset="0"/>
              <a:buChar char="•"/>
            </a:pPr>
            <a:r>
              <a:rPr lang="en-US" dirty="0"/>
              <a:t>When determining whether a cost is an excess cost, ask:</a:t>
            </a:r>
          </a:p>
          <a:p>
            <a:pPr marL="342900" indent="-342900">
              <a:buFont typeface="Arial" panose="020B0604020202020204" pitchFamily="34" charset="0"/>
              <a:buChar char="•"/>
            </a:pPr>
            <a:endParaRPr lang="en-US" dirty="0"/>
          </a:p>
          <a:p>
            <a:pPr marL="457200" lvl="1" indent="0">
              <a:buNone/>
            </a:pPr>
            <a:r>
              <a:rPr lang="en-US" dirty="0">
                <a:solidFill>
                  <a:schemeClr val="tx1"/>
                </a:solidFill>
              </a:rPr>
              <a:t>A) In the absence of special education needs would this cost exist?</a:t>
            </a:r>
          </a:p>
          <a:p>
            <a:pPr marL="457200" lvl="1" indent="0">
              <a:buNone/>
            </a:pPr>
            <a:r>
              <a:rPr lang="en-US" dirty="0">
                <a:solidFill>
                  <a:schemeClr val="tx1"/>
                </a:solidFill>
              </a:rPr>
              <a:t>B) Is this cost also generated by students without</a:t>
            </a:r>
            <a:r>
              <a:rPr lang="en-US" dirty="0"/>
              <a:t> </a:t>
            </a:r>
            <a:r>
              <a:rPr lang="en-US" dirty="0">
                <a:solidFill>
                  <a:schemeClr val="tx1"/>
                </a:solidFill>
              </a:rPr>
              <a:t>disabilities?</a:t>
            </a:r>
          </a:p>
          <a:p>
            <a:pPr marL="457200" lvl="1" indent="0">
              <a:buNone/>
            </a:pPr>
            <a:r>
              <a:rPr lang="en-US" dirty="0"/>
              <a:t>C) Is it a child specific service, is it documented in the student’s IEP?</a:t>
            </a:r>
          </a:p>
          <a:p>
            <a:pPr marL="457200" lvl="1" indent="0">
              <a:buNone/>
            </a:pPr>
            <a:endParaRPr lang="en-US" sz="2800" dirty="0">
              <a:solidFill>
                <a:schemeClr val="tx1"/>
              </a:solidFill>
            </a:endParaRPr>
          </a:p>
          <a:p>
            <a:pPr marL="342900" indent="-342900">
              <a:buFont typeface="Arial" panose="020B0604020202020204" pitchFamily="34" charset="0"/>
              <a:buChar char="•"/>
            </a:pPr>
            <a:r>
              <a:rPr lang="en-US" dirty="0">
                <a:solidFill>
                  <a:schemeClr val="tx1"/>
                </a:solidFill>
              </a:rPr>
              <a:t>If you can answer “</a:t>
            </a:r>
            <a:r>
              <a:rPr lang="en-US" dirty="0"/>
              <a:t>No</a:t>
            </a:r>
            <a:r>
              <a:rPr lang="en-US" dirty="0">
                <a:solidFill>
                  <a:schemeClr val="tx1"/>
                </a:solidFill>
              </a:rPr>
              <a:t>” to A and B and “Yes” to C. </a:t>
            </a:r>
            <a:r>
              <a:rPr lang="en-US" dirty="0"/>
              <a:t>the expenditure </a:t>
            </a:r>
            <a:r>
              <a:rPr lang="en-US" dirty="0">
                <a:solidFill>
                  <a:schemeClr val="tx1"/>
                </a:solidFill>
              </a:rPr>
              <a:t> </a:t>
            </a:r>
            <a:r>
              <a:rPr lang="en-US" dirty="0"/>
              <a:t>may be</a:t>
            </a:r>
            <a:r>
              <a:rPr lang="en-US" dirty="0">
                <a:solidFill>
                  <a:schemeClr val="tx1"/>
                </a:solidFill>
              </a:rPr>
              <a:t> allowable under IDEA and therefore allowable under IDEA/</a:t>
            </a:r>
            <a:r>
              <a:rPr lang="en-US" dirty="0" err="1">
                <a:solidFill>
                  <a:schemeClr val="tx1"/>
                </a:solidFill>
              </a:rPr>
              <a:t>ESSER</a:t>
            </a:r>
            <a:r>
              <a:rPr lang="en-US" dirty="0">
                <a:solidFill>
                  <a:schemeClr val="tx1"/>
                </a:solidFill>
              </a:rPr>
              <a:t> </a:t>
            </a:r>
            <a:r>
              <a:rPr lang="en-US">
                <a:solidFill>
                  <a:schemeClr val="tx1"/>
                </a:solidFill>
              </a:rPr>
              <a:t>funds.</a:t>
            </a:r>
            <a:endParaRPr lang="en-US" dirty="0">
              <a:solidFill>
                <a:schemeClr val="tx1"/>
              </a:solidFill>
            </a:endParaRPr>
          </a:p>
        </p:txBody>
      </p:sp>
      <p:sp>
        <p:nvSpPr>
          <p:cNvPr id="5" name="Title 4"/>
          <p:cNvSpPr>
            <a:spLocks noGrp="1"/>
          </p:cNvSpPr>
          <p:nvPr>
            <p:ph type="title"/>
          </p:nvPr>
        </p:nvSpPr>
        <p:spPr/>
        <p:txBody>
          <a:bodyPr>
            <a:normAutofit/>
          </a:bodyPr>
          <a:lstStyle/>
          <a:p>
            <a:r>
              <a:rPr lang="en-US" sz="3600" dirty="0"/>
              <a:t>What is Allowable?</a:t>
            </a:r>
          </a:p>
        </p:txBody>
      </p:sp>
      <p:sp>
        <p:nvSpPr>
          <p:cNvPr id="6" name="Slide Number Placeholder 5"/>
          <p:cNvSpPr>
            <a:spLocks noGrp="1"/>
          </p:cNvSpPr>
          <p:nvPr>
            <p:ph type="sldNum" sz="quarter" idx="12"/>
          </p:nvPr>
        </p:nvSpPr>
        <p:spPr/>
        <p:txBody>
          <a:bodyPr/>
          <a:lstStyle/>
          <a:p>
            <a:fld id="{67726FA2-3EC9-4717-AD62-D8C823692DD3}" type="slidenum">
              <a:rPr lang="en-US" smtClean="0"/>
              <a:pPr/>
              <a:t>11</a:t>
            </a:fld>
            <a:endParaRPr lang="en-US" dirty="0"/>
          </a:p>
        </p:txBody>
      </p:sp>
    </p:spTree>
    <p:extLst>
      <p:ext uri="{BB962C8B-B14F-4D97-AF65-F5344CB8AC3E}">
        <p14:creationId xmlns:p14="http://schemas.microsoft.com/office/powerpoint/2010/main" val="3760665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5193" y="254514"/>
            <a:ext cx="6081865" cy="985360"/>
          </a:xfrm>
        </p:spPr>
        <p:txBody>
          <a:bodyPr>
            <a:normAutofit/>
          </a:bodyPr>
          <a:lstStyle/>
          <a:p>
            <a:r>
              <a:rPr lang="en-US" sz="3600" dirty="0"/>
              <a:t>Personnel/ Staff Costs:</a:t>
            </a:r>
          </a:p>
        </p:txBody>
      </p:sp>
      <p:sp>
        <p:nvSpPr>
          <p:cNvPr id="6" name="Slide Number Placeholder 5"/>
          <p:cNvSpPr>
            <a:spLocks noGrp="1"/>
          </p:cNvSpPr>
          <p:nvPr>
            <p:ph type="sldNum" sz="quarter" idx="12"/>
          </p:nvPr>
        </p:nvSpPr>
        <p:spPr/>
        <p:txBody>
          <a:bodyPr/>
          <a:lstStyle/>
          <a:p>
            <a:fld id="{67726FA2-3EC9-4717-AD62-D8C823692DD3}" type="slidenum">
              <a:rPr lang="en-US" smtClean="0"/>
              <a:pPr/>
              <a:t>12</a:t>
            </a:fld>
            <a:endParaRPr lang="en-US" dirty="0"/>
          </a:p>
        </p:txBody>
      </p:sp>
      <p:sp>
        <p:nvSpPr>
          <p:cNvPr id="3" name="Content Placeholder 2">
            <a:extLst>
              <a:ext uri="{FF2B5EF4-FFF2-40B4-BE49-F238E27FC236}">
                <a16:creationId xmlns:a16="http://schemas.microsoft.com/office/drawing/2014/main" id="{3558FEB1-6147-44E9-8787-4A6FBB54DE41}"/>
              </a:ext>
            </a:extLst>
          </p:cNvPr>
          <p:cNvSpPr>
            <a:spLocks noGrp="1"/>
          </p:cNvSpPr>
          <p:nvPr>
            <p:ph idx="1"/>
          </p:nvPr>
        </p:nvSpPr>
        <p:spPr>
          <a:xfrm>
            <a:off x="223071" y="1378634"/>
            <a:ext cx="8498898" cy="5048384"/>
          </a:xfrm>
        </p:spPr>
        <p:txBody>
          <a:bodyPr>
            <a:normAutofit/>
          </a:bodyPr>
          <a:lstStyle/>
          <a:p>
            <a:r>
              <a:rPr lang="en-US" dirty="0"/>
              <a:t>Additional licensed and endorsed staff associated with Special Education responsibilities which ensure IEP service delivery e.g., licensed special education teachers' salaries and benefits.</a:t>
            </a:r>
          </a:p>
          <a:p>
            <a:endParaRPr lang="en-US" dirty="0"/>
          </a:p>
          <a:p>
            <a:r>
              <a:rPr lang="en-US" dirty="0"/>
              <a:t>Additional contracted services/ purchased services of Special Education licensed and endorsed personnel including related and special service providers to ensure IEP service delivery e.g., physical therapists, occupational therapists.</a:t>
            </a:r>
          </a:p>
          <a:p>
            <a:endParaRPr lang="en-US" dirty="0"/>
          </a:p>
          <a:p>
            <a:r>
              <a:rPr lang="en-US" dirty="0"/>
              <a:t>Additional training and staff development and associated costs e.g., emergency certification for Educational Interpreters, </a:t>
            </a:r>
            <a:r>
              <a:rPr lang="en-US" dirty="0" err="1"/>
              <a:t>Braillists</a:t>
            </a:r>
            <a:r>
              <a:rPr lang="en-US" dirty="0"/>
              <a:t>.</a:t>
            </a:r>
          </a:p>
          <a:p>
            <a:endParaRPr lang="en-US" dirty="0"/>
          </a:p>
        </p:txBody>
      </p:sp>
    </p:spTree>
    <p:extLst>
      <p:ext uri="{BB962C8B-B14F-4D97-AF65-F5344CB8AC3E}">
        <p14:creationId xmlns:p14="http://schemas.microsoft.com/office/powerpoint/2010/main" val="1694115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Personnel / Staff Costs Contd.</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13</a:t>
            </a:fld>
            <a:endParaRPr lang="en-US" dirty="0"/>
          </a:p>
        </p:txBody>
      </p:sp>
      <p:sp>
        <p:nvSpPr>
          <p:cNvPr id="7" name="Content Placeholder 6">
            <a:extLst>
              <a:ext uri="{FF2B5EF4-FFF2-40B4-BE49-F238E27FC236}">
                <a16:creationId xmlns:a16="http://schemas.microsoft.com/office/drawing/2014/main" id="{21EB85CA-0E45-479F-8843-CD713D5D4379}"/>
              </a:ext>
            </a:extLst>
          </p:cNvPr>
          <p:cNvSpPr>
            <a:spLocks noGrp="1"/>
          </p:cNvSpPr>
          <p:nvPr>
            <p:ph idx="1"/>
          </p:nvPr>
        </p:nvSpPr>
        <p:spPr>
          <a:xfrm>
            <a:off x="245193" y="1266092"/>
            <a:ext cx="8744061" cy="4837622"/>
          </a:xfrm>
        </p:spPr>
        <p:txBody>
          <a:bodyPr>
            <a:normAutofit fontScale="92500" lnSpcReduction="10000"/>
          </a:bodyPr>
          <a:lstStyle/>
          <a:p>
            <a:pPr>
              <a:lnSpc>
                <a:spcPct val="100000"/>
              </a:lnSpc>
            </a:pPr>
            <a:r>
              <a:rPr lang="en-US" dirty="0"/>
              <a:t>Additional new hires and contract changes providing they are serving students with disabilities.</a:t>
            </a:r>
          </a:p>
          <a:p>
            <a:pPr>
              <a:lnSpc>
                <a:spcPct val="100000"/>
              </a:lnSpc>
            </a:pPr>
            <a:endParaRPr lang="en-US" dirty="0"/>
          </a:p>
          <a:p>
            <a:pPr>
              <a:lnSpc>
                <a:spcPct val="100000"/>
              </a:lnSpc>
            </a:pPr>
            <a:r>
              <a:rPr lang="en-US" dirty="0"/>
              <a:t>Overtime for serving students with disabilities to ensure IEP service delivery.</a:t>
            </a:r>
          </a:p>
          <a:p>
            <a:pPr>
              <a:lnSpc>
                <a:spcPct val="100000"/>
              </a:lnSpc>
            </a:pPr>
            <a:endParaRPr lang="en-US" dirty="0"/>
          </a:p>
          <a:p>
            <a:pPr>
              <a:lnSpc>
                <a:spcPct val="100000"/>
              </a:lnSpc>
            </a:pPr>
            <a:r>
              <a:rPr lang="en-US" dirty="0"/>
              <a:t>Expenses for added evaluations and re-evaluations for the administration of special education assessments for the identification of students regardless of age.</a:t>
            </a:r>
          </a:p>
          <a:p>
            <a:pPr>
              <a:lnSpc>
                <a:spcPct val="100000"/>
              </a:lnSpc>
            </a:pPr>
            <a:endParaRPr lang="en-US" dirty="0"/>
          </a:p>
          <a:p>
            <a:pPr>
              <a:lnSpc>
                <a:spcPct val="100000"/>
              </a:lnSpc>
            </a:pPr>
            <a:r>
              <a:rPr lang="en-US" dirty="0"/>
              <a:t>Child Find: additional salaries and benefits of child find personnel as a result of the pandemic.</a:t>
            </a:r>
          </a:p>
          <a:p>
            <a:endParaRPr lang="en-US" dirty="0"/>
          </a:p>
        </p:txBody>
      </p:sp>
    </p:spTree>
    <p:extLst>
      <p:ext uri="{BB962C8B-B14F-4D97-AF65-F5344CB8AC3E}">
        <p14:creationId xmlns:p14="http://schemas.microsoft.com/office/powerpoint/2010/main" val="421149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800" dirty="0"/>
              <a:t> Tuition and Transportation</a:t>
            </a:r>
          </a:p>
        </p:txBody>
      </p:sp>
      <p:sp>
        <p:nvSpPr>
          <p:cNvPr id="6" name="Slide Number Placeholder 5"/>
          <p:cNvSpPr>
            <a:spLocks noGrp="1"/>
          </p:cNvSpPr>
          <p:nvPr>
            <p:ph type="sldNum" sz="quarter" idx="12"/>
          </p:nvPr>
        </p:nvSpPr>
        <p:spPr/>
        <p:txBody>
          <a:bodyPr/>
          <a:lstStyle/>
          <a:p>
            <a:fld id="{67726FA2-3EC9-4717-AD62-D8C823692DD3}" type="slidenum">
              <a:rPr lang="en-US" smtClean="0"/>
              <a:pPr/>
              <a:t>14</a:t>
            </a:fld>
            <a:endParaRPr lang="en-US" dirty="0"/>
          </a:p>
        </p:txBody>
      </p:sp>
      <p:sp>
        <p:nvSpPr>
          <p:cNvPr id="2" name="Content Placeholder 1">
            <a:extLst>
              <a:ext uri="{FF2B5EF4-FFF2-40B4-BE49-F238E27FC236}">
                <a16:creationId xmlns:a16="http://schemas.microsoft.com/office/drawing/2014/main" id="{4B82B22F-2440-4C90-8616-B42B8A4EB7D4}"/>
              </a:ext>
            </a:extLst>
          </p:cNvPr>
          <p:cNvSpPr>
            <a:spLocks noGrp="1"/>
          </p:cNvSpPr>
          <p:nvPr>
            <p:ph idx="1"/>
          </p:nvPr>
        </p:nvSpPr>
        <p:spPr>
          <a:xfrm>
            <a:off x="245193" y="1222170"/>
            <a:ext cx="8675736" cy="5204848"/>
          </a:xfrm>
        </p:spPr>
        <p:txBody>
          <a:bodyPr>
            <a:normAutofit lnSpcReduction="10000"/>
          </a:bodyPr>
          <a:lstStyle/>
          <a:p>
            <a:endParaRPr lang="en-US" dirty="0"/>
          </a:p>
          <a:p>
            <a:r>
              <a:rPr lang="en-US" dirty="0"/>
              <a:t>Additional tuition costs if a student must be served at different location to ensure IEP objectives and services are met which are incurred as a result of the pandemic.</a:t>
            </a:r>
          </a:p>
          <a:p>
            <a:endParaRPr lang="en-US" dirty="0"/>
          </a:p>
          <a:p>
            <a:r>
              <a:rPr lang="en-US" dirty="0"/>
              <a:t>Travel and transportation costs as a result of additional costs incurred by getting a student to remote sites e.g., private contracts with transportation companies to transport a student with disabilities to ensure physical distancing as a result of the pandemic.</a:t>
            </a:r>
          </a:p>
          <a:p>
            <a:endParaRPr lang="en-US" dirty="0"/>
          </a:p>
          <a:p>
            <a:r>
              <a:rPr lang="en-US" sz="2400" dirty="0"/>
              <a:t>Payments to parents for mileage to </a:t>
            </a:r>
            <a:r>
              <a:rPr lang="en-US" dirty="0"/>
              <a:t>ensure </a:t>
            </a:r>
            <a:r>
              <a:rPr lang="en-US" sz="2400" dirty="0"/>
              <a:t>physical distancing on transportation for a student with disabilities as a result of the pandemic. </a:t>
            </a:r>
            <a:endParaRPr lang="en-US" dirty="0"/>
          </a:p>
          <a:p>
            <a:endParaRPr lang="en-US" dirty="0"/>
          </a:p>
          <a:p>
            <a:endParaRPr lang="en-US" dirty="0"/>
          </a:p>
        </p:txBody>
      </p:sp>
    </p:spTree>
    <p:extLst>
      <p:ext uri="{BB962C8B-B14F-4D97-AF65-F5344CB8AC3E}">
        <p14:creationId xmlns:p14="http://schemas.microsoft.com/office/powerpoint/2010/main" val="955965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Supplies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15</a:t>
            </a:fld>
            <a:endParaRPr lang="en-US" dirty="0"/>
          </a:p>
        </p:txBody>
      </p:sp>
      <p:sp>
        <p:nvSpPr>
          <p:cNvPr id="8" name="Content Placeholder 7">
            <a:extLst>
              <a:ext uri="{FF2B5EF4-FFF2-40B4-BE49-F238E27FC236}">
                <a16:creationId xmlns:a16="http://schemas.microsoft.com/office/drawing/2014/main" id="{27607DCA-A15A-4438-BDEA-C06A8F8E6ADB}"/>
              </a:ext>
            </a:extLst>
          </p:cNvPr>
          <p:cNvSpPr>
            <a:spLocks noGrp="1"/>
          </p:cNvSpPr>
          <p:nvPr>
            <p:ph idx="1"/>
          </p:nvPr>
        </p:nvSpPr>
        <p:spPr>
          <a:xfrm>
            <a:off x="245193" y="1252025"/>
            <a:ext cx="8675735" cy="5540118"/>
          </a:xfrm>
        </p:spPr>
        <p:txBody>
          <a:bodyPr>
            <a:normAutofit fontScale="92500" lnSpcReduction="20000"/>
          </a:bodyPr>
          <a:lstStyle/>
          <a:p>
            <a:pPr>
              <a:lnSpc>
                <a:spcPct val="110000"/>
              </a:lnSpc>
            </a:pPr>
            <a:r>
              <a:rPr lang="en-US" sz="2600" dirty="0"/>
              <a:t>Expenses for remote work to facilitate distance learning for students with disabilities that are necessary to comply with State, Local public health orders.</a:t>
            </a:r>
          </a:p>
          <a:p>
            <a:pPr>
              <a:lnSpc>
                <a:spcPct val="110000"/>
              </a:lnSpc>
            </a:pPr>
            <a:r>
              <a:rPr lang="en-US" sz="2600" dirty="0"/>
              <a:t>Expenses for remote work to facilitate distance learning for students with disabilities such as online learning platforms, software, curriculum, braille texts and subscriptions to support remote learning for students with disabilities</a:t>
            </a:r>
          </a:p>
          <a:p>
            <a:pPr>
              <a:lnSpc>
                <a:spcPct val="110000"/>
              </a:lnSpc>
            </a:pPr>
            <a:r>
              <a:rPr lang="en-US" sz="2600" dirty="0"/>
              <a:t>Assistive technology which is required to achieve IEP objectives as a result of the pandemic. </a:t>
            </a:r>
          </a:p>
          <a:p>
            <a:pPr>
              <a:lnSpc>
                <a:spcPct val="110000"/>
              </a:lnSpc>
            </a:pPr>
            <a:r>
              <a:rPr lang="en-US" sz="2600" dirty="0"/>
              <a:t>Mental health supports for students with disabilities e.g., curriculum supplies, support providers or stipends as a result of </a:t>
            </a:r>
            <a:r>
              <a:rPr lang="en-US" sz="2600"/>
              <a:t>the pandemic.</a:t>
            </a:r>
            <a:endParaRPr lang="en-US" sz="2600" dirty="0"/>
          </a:p>
          <a:p>
            <a:pPr>
              <a:lnSpc>
                <a:spcPct val="110000"/>
              </a:lnSpc>
            </a:pPr>
            <a:endParaRPr lang="en-US" sz="2200" dirty="0"/>
          </a:p>
          <a:p>
            <a:pPr lvl="1">
              <a:lnSpc>
                <a:spcPct val="110000"/>
              </a:lnSpc>
            </a:pPr>
            <a:r>
              <a:rPr lang="en-US" sz="1900" b="1" dirty="0"/>
              <a:t>Please note if all students are provided with the “supply”, would  not allowable.</a:t>
            </a:r>
          </a:p>
          <a:p>
            <a:pPr>
              <a:lnSpc>
                <a:spcPct val="110000"/>
              </a:lnSpc>
            </a:pPr>
            <a:endParaRPr lang="en-US" sz="2600"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021128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71318-4682-42E0-96E1-8CE21580551E}"/>
              </a:ext>
            </a:extLst>
          </p:cNvPr>
          <p:cNvSpPr>
            <a:spLocks noGrp="1"/>
          </p:cNvSpPr>
          <p:nvPr>
            <p:ph type="title"/>
          </p:nvPr>
        </p:nvSpPr>
        <p:spPr/>
        <p:txBody>
          <a:bodyPr/>
          <a:lstStyle/>
          <a:p>
            <a:r>
              <a:rPr lang="en-US" dirty="0"/>
              <a:t>Compensatory Services and the Extended School Year (</a:t>
            </a:r>
            <a:r>
              <a:rPr lang="en-US" dirty="0" err="1"/>
              <a:t>ESY</a:t>
            </a:r>
            <a:r>
              <a:rPr lang="en-US" dirty="0"/>
              <a:t>)</a:t>
            </a:r>
          </a:p>
        </p:txBody>
      </p:sp>
      <p:sp>
        <p:nvSpPr>
          <p:cNvPr id="3" name="Content Placeholder 2">
            <a:extLst>
              <a:ext uri="{FF2B5EF4-FFF2-40B4-BE49-F238E27FC236}">
                <a16:creationId xmlns:a16="http://schemas.microsoft.com/office/drawing/2014/main" id="{99E90194-9EC3-40D2-BEF8-09DF93050A5C}"/>
              </a:ext>
            </a:extLst>
          </p:cNvPr>
          <p:cNvSpPr>
            <a:spLocks noGrp="1"/>
          </p:cNvSpPr>
          <p:nvPr>
            <p:ph idx="1"/>
          </p:nvPr>
        </p:nvSpPr>
        <p:spPr>
          <a:xfrm>
            <a:off x="223071" y="1659735"/>
            <a:ext cx="8675736" cy="4640674"/>
          </a:xfrm>
        </p:spPr>
        <p:txBody>
          <a:bodyPr/>
          <a:lstStyle/>
          <a:p>
            <a:r>
              <a:rPr lang="en-US" sz="2800" dirty="0"/>
              <a:t>The increased costs as a result of having to provide compensatory services outside of the normal school year </a:t>
            </a:r>
          </a:p>
          <a:p>
            <a:r>
              <a:rPr lang="en-US" sz="2800" dirty="0"/>
              <a:t>Additional costs for </a:t>
            </a:r>
            <a:r>
              <a:rPr lang="en-US" sz="2800" dirty="0" err="1"/>
              <a:t>ESY</a:t>
            </a:r>
            <a:r>
              <a:rPr lang="en-US" sz="2800" dirty="0"/>
              <a:t> to meet a students </a:t>
            </a:r>
            <a:r>
              <a:rPr lang="en-US" sz="2800" dirty="0" err="1"/>
              <a:t>IEP</a:t>
            </a:r>
            <a:r>
              <a:rPr lang="en-US" sz="2800" dirty="0"/>
              <a:t> objectives and services:</a:t>
            </a:r>
          </a:p>
          <a:p>
            <a:pPr marL="457200" lvl="1" indent="0">
              <a:buNone/>
            </a:pPr>
            <a:r>
              <a:rPr lang="en-US" sz="2800" dirty="0"/>
              <a:t>Which would include:</a:t>
            </a:r>
          </a:p>
          <a:p>
            <a:pPr lvl="2"/>
            <a:r>
              <a:rPr lang="en-US" sz="2800" dirty="0"/>
              <a:t>Instructional staff costs and benefits</a:t>
            </a:r>
          </a:p>
          <a:p>
            <a:pPr lvl="2"/>
            <a:r>
              <a:rPr lang="en-US" sz="2800" dirty="0"/>
              <a:t>Purchased or contracted services </a:t>
            </a:r>
          </a:p>
          <a:p>
            <a:pPr lvl="2"/>
            <a:r>
              <a:rPr lang="en-US" sz="2800"/>
              <a:t>Transportation costs</a:t>
            </a:r>
          </a:p>
          <a:p>
            <a:pPr lvl="2"/>
            <a:endParaRPr lang="en-US" sz="2800" dirty="0"/>
          </a:p>
          <a:p>
            <a:r>
              <a:rPr lang="en-US" sz="1800" u="sng" dirty="0">
                <a:solidFill>
                  <a:srgbClr val="0563C1"/>
                </a:solidFill>
                <a:effectLst/>
                <a:latin typeface="Arial" panose="020B0604020202020204" pitchFamily="34" charset="0"/>
                <a:ea typeface="Calibri" panose="020F0502020204030204" pitchFamily="34" charset="0"/>
                <a:hlinkClick r:id="rId2"/>
              </a:rPr>
              <a:t>https://</a:t>
            </a:r>
            <a:r>
              <a:rPr lang="en-US" sz="1800" u="sng" dirty="0" err="1">
                <a:solidFill>
                  <a:srgbClr val="0563C1"/>
                </a:solidFill>
                <a:effectLst/>
                <a:latin typeface="Arial" panose="020B0604020202020204" pitchFamily="34" charset="0"/>
                <a:ea typeface="Calibri" panose="020F0502020204030204" pitchFamily="34" charset="0"/>
                <a:hlinkClick r:id="rId2"/>
              </a:rPr>
              <a:t>www.cde.state.co.us</a:t>
            </a:r>
            <a:r>
              <a:rPr lang="en-US" sz="1800" u="sng" dirty="0">
                <a:solidFill>
                  <a:srgbClr val="0563C1"/>
                </a:solidFill>
                <a:effectLst/>
                <a:latin typeface="Arial" panose="020B0604020202020204" pitchFamily="34" charset="0"/>
                <a:ea typeface="Calibri" panose="020F0502020204030204" pitchFamily="34" charset="0"/>
                <a:hlinkClick r:id="rId2"/>
              </a:rPr>
              <a:t>/</a:t>
            </a:r>
            <a:r>
              <a:rPr lang="en-US" sz="1800" u="sng" dirty="0" err="1">
                <a:solidFill>
                  <a:srgbClr val="0563C1"/>
                </a:solidFill>
                <a:effectLst/>
                <a:latin typeface="Arial" panose="020B0604020202020204" pitchFamily="34" charset="0"/>
                <a:ea typeface="Calibri" panose="020F0502020204030204" pitchFamily="34" charset="0"/>
                <a:hlinkClick r:id="rId2"/>
              </a:rPr>
              <a:t>cdesped</a:t>
            </a:r>
            <a:r>
              <a:rPr lang="en-US" sz="1800" u="sng" dirty="0">
                <a:solidFill>
                  <a:srgbClr val="0563C1"/>
                </a:solidFill>
                <a:effectLst/>
                <a:latin typeface="Arial" panose="020B0604020202020204" pitchFamily="34" charset="0"/>
                <a:ea typeface="Calibri" panose="020F0502020204030204" pitchFamily="34" charset="0"/>
                <a:hlinkClick r:id="rId2"/>
              </a:rPr>
              <a:t>/</a:t>
            </a:r>
            <a:r>
              <a:rPr lang="en-US" sz="1800" u="sng" dirty="0" err="1">
                <a:solidFill>
                  <a:srgbClr val="0563C1"/>
                </a:solidFill>
                <a:effectLst/>
                <a:latin typeface="Arial" panose="020B0604020202020204" pitchFamily="34" charset="0"/>
                <a:ea typeface="Calibri" panose="020F0502020204030204" pitchFamily="34" charset="0"/>
                <a:hlinkClick r:id="rId2"/>
              </a:rPr>
              <a:t>special_education_faqs</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1401DABA-14AB-412D-AD96-F90B90B1F58E}"/>
              </a:ext>
            </a:extLst>
          </p:cNvPr>
          <p:cNvSpPr>
            <a:spLocks noGrp="1"/>
          </p:cNvSpPr>
          <p:nvPr>
            <p:ph type="sldNum" sz="quarter" idx="12"/>
          </p:nvPr>
        </p:nvSpPr>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2622638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associated costs: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17</a:t>
            </a:fld>
            <a:endParaRPr lang="en-US" dirty="0"/>
          </a:p>
        </p:txBody>
      </p:sp>
      <p:sp>
        <p:nvSpPr>
          <p:cNvPr id="6" name="Content Placeholder 5">
            <a:extLst>
              <a:ext uri="{FF2B5EF4-FFF2-40B4-BE49-F238E27FC236}">
                <a16:creationId xmlns:a16="http://schemas.microsoft.com/office/drawing/2014/main" id="{342DFC05-C556-478C-87A2-07A4C1BED341}"/>
              </a:ext>
            </a:extLst>
          </p:cNvPr>
          <p:cNvSpPr>
            <a:spLocks noGrp="1"/>
          </p:cNvSpPr>
          <p:nvPr>
            <p:ph idx="1"/>
          </p:nvPr>
        </p:nvSpPr>
        <p:spPr>
          <a:xfrm>
            <a:off x="245193" y="1463040"/>
            <a:ext cx="8729995" cy="4640674"/>
          </a:xfrm>
        </p:spPr>
        <p:txBody>
          <a:bodyPr>
            <a:normAutofit fontScale="92500"/>
          </a:bodyPr>
          <a:lstStyle/>
          <a:p>
            <a:r>
              <a:rPr lang="en-US" dirty="0"/>
              <a:t>Expenses for outreach and specific support to students with </a:t>
            </a:r>
            <a:r>
              <a:rPr lang="en-US" dirty="0" err="1"/>
              <a:t>IEPs</a:t>
            </a:r>
            <a:r>
              <a:rPr lang="en-US" dirty="0"/>
              <a:t> to increase instructional hours that were reduced due to the pandemic.</a:t>
            </a:r>
          </a:p>
          <a:p>
            <a:pPr marL="0" indent="0">
              <a:buNone/>
            </a:pPr>
            <a:endParaRPr lang="en-US" dirty="0"/>
          </a:p>
          <a:p>
            <a:r>
              <a:rPr lang="en-US" dirty="0"/>
              <a:t>Costs associated with increasing instructional hours for student with disabilities as a result of the pandemic. </a:t>
            </a:r>
          </a:p>
          <a:p>
            <a:endParaRPr lang="en-US" dirty="0"/>
          </a:p>
          <a:p>
            <a:r>
              <a:rPr lang="en-US" dirty="0"/>
              <a:t>Implementing a plan for return to normal operations for students with disabilities. </a:t>
            </a:r>
          </a:p>
          <a:p>
            <a:endParaRPr lang="en-US" dirty="0"/>
          </a:p>
          <a:p>
            <a:r>
              <a:rPr lang="en-US" dirty="0"/>
              <a:t>Mobile hotspots, internet access, bandwidth  expansion, network infrastructure but ONLY for students with disabilities to ensure </a:t>
            </a:r>
            <a:r>
              <a:rPr lang="en-US" dirty="0" err="1"/>
              <a:t>FAPE</a:t>
            </a:r>
            <a:r>
              <a:rPr lang="en-US" dirty="0"/>
              <a:t> and IEP service delivery</a:t>
            </a:r>
          </a:p>
        </p:txBody>
      </p:sp>
    </p:spTree>
    <p:extLst>
      <p:ext uri="{BB962C8B-B14F-4D97-AF65-F5344CB8AC3E}">
        <p14:creationId xmlns:p14="http://schemas.microsoft.com/office/powerpoint/2010/main" val="304031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5B8C5-4FA8-4134-BBB0-D659A17007AD}"/>
              </a:ext>
            </a:extLst>
          </p:cNvPr>
          <p:cNvSpPr>
            <a:spLocks noGrp="1"/>
          </p:cNvSpPr>
          <p:nvPr>
            <p:ph type="title"/>
          </p:nvPr>
        </p:nvSpPr>
        <p:spPr/>
        <p:txBody>
          <a:bodyPr>
            <a:normAutofit/>
          </a:bodyPr>
          <a:lstStyle/>
          <a:p>
            <a:r>
              <a:rPr lang="en-US" dirty="0"/>
              <a:t>Examples of costs which are not allowable</a:t>
            </a:r>
            <a:br>
              <a:rPr lang="en-US" dirty="0"/>
            </a:br>
            <a:endParaRPr lang="en-US" dirty="0"/>
          </a:p>
        </p:txBody>
      </p:sp>
      <p:sp>
        <p:nvSpPr>
          <p:cNvPr id="4" name="Slide Number Placeholder 3">
            <a:extLst>
              <a:ext uri="{FF2B5EF4-FFF2-40B4-BE49-F238E27FC236}">
                <a16:creationId xmlns:a16="http://schemas.microsoft.com/office/drawing/2014/main" id="{95F50ED6-7036-41C2-8EE6-2E36B5589D7E}"/>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
        <p:nvSpPr>
          <p:cNvPr id="5" name="Content Placeholder 4">
            <a:extLst>
              <a:ext uri="{FF2B5EF4-FFF2-40B4-BE49-F238E27FC236}">
                <a16:creationId xmlns:a16="http://schemas.microsoft.com/office/drawing/2014/main" id="{0917EE60-9A1E-4942-8810-482CCB50386B}"/>
              </a:ext>
            </a:extLst>
          </p:cNvPr>
          <p:cNvSpPr>
            <a:spLocks noGrp="1"/>
          </p:cNvSpPr>
          <p:nvPr>
            <p:ph idx="1"/>
          </p:nvPr>
        </p:nvSpPr>
        <p:spPr/>
        <p:txBody>
          <a:bodyPr/>
          <a:lstStyle/>
          <a:p>
            <a:r>
              <a:rPr lang="en-US" dirty="0"/>
              <a:t>Not Allowable examples:</a:t>
            </a:r>
          </a:p>
          <a:p>
            <a:pPr marL="914400" lvl="1" indent="-457200">
              <a:buFont typeface="+mj-lt"/>
              <a:buAutoNum type="alphaLcParenR"/>
            </a:pPr>
            <a:r>
              <a:rPr lang="en-US" sz="2400" dirty="0"/>
              <a:t>Costs associated with working with at risk students</a:t>
            </a:r>
          </a:p>
          <a:p>
            <a:pPr marL="914400" lvl="1" indent="-457200">
              <a:buFont typeface="+mj-lt"/>
              <a:buAutoNum type="alphaLcParenR"/>
            </a:pPr>
            <a:r>
              <a:rPr lang="en-US" sz="2400" dirty="0"/>
              <a:t>Progress monitoring tools used for general education</a:t>
            </a:r>
          </a:p>
          <a:p>
            <a:pPr marL="914400" lvl="1" indent="-457200">
              <a:buFont typeface="+mj-lt"/>
              <a:buAutoNum type="alphaLcParenR"/>
            </a:pPr>
            <a:r>
              <a:rPr lang="en-US" sz="2400" dirty="0"/>
              <a:t>Legal representation of the district in the cases of due process and/ or mediation</a:t>
            </a:r>
          </a:p>
          <a:p>
            <a:pPr marL="914400" lvl="1" indent="-457200">
              <a:buFont typeface="+mj-lt"/>
              <a:buAutoNum type="alphaLcParenR"/>
            </a:pPr>
            <a:r>
              <a:rPr lang="en-US" sz="2400" dirty="0"/>
              <a:t>Professional development not related to special education</a:t>
            </a:r>
          </a:p>
          <a:p>
            <a:pPr marL="914400" lvl="1" indent="-457200">
              <a:buFont typeface="+mj-lt"/>
              <a:buAutoNum type="alphaLcParenR"/>
            </a:pPr>
            <a:r>
              <a:rPr lang="en-US" sz="2400" dirty="0"/>
              <a:t>Costs associated with transportation that general education students also use</a:t>
            </a:r>
          </a:p>
          <a:p>
            <a:pPr marL="914400" lvl="1" indent="-457200">
              <a:buFont typeface="+mj-lt"/>
              <a:buAutoNum type="alphaLcParenR"/>
            </a:pPr>
            <a:r>
              <a:rPr lang="en-US" sz="2400" dirty="0"/>
              <a:t>Any technology that is used and provided for ALL students </a:t>
            </a:r>
          </a:p>
          <a:p>
            <a:pPr marL="914400" lvl="1" indent="-457200">
              <a:buFont typeface="+mj-lt"/>
              <a:buAutoNum type="alphaLcParenR"/>
            </a:pPr>
            <a:r>
              <a:rPr lang="en-US" sz="2400" dirty="0"/>
              <a:t>Universal screenings.</a:t>
            </a:r>
          </a:p>
          <a:p>
            <a:endParaRPr lang="en-US" dirty="0"/>
          </a:p>
          <a:p>
            <a:endParaRPr lang="en-US" dirty="0"/>
          </a:p>
        </p:txBody>
      </p:sp>
    </p:spTree>
    <p:extLst>
      <p:ext uri="{BB962C8B-B14F-4D97-AF65-F5344CB8AC3E}">
        <p14:creationId xmlns:p14="http://schemas.microsoft.com/office/powerpoint/2010/main" val="3464741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 not supplant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19</a:t>
            </a:fld>
            <a:endParaRPr lang="en-US" dirty="0"/>
          </a:p>
        </p:txBody>
      </p:sp>
      <p:sp>
        <p:nvSpPr>
          <p:cNvPr id="7" name="Content Placeholder 6">
            <a:extLst>
              <a:ext uri="{FF2B5EF4-FFF2-40B4-BE49-F238E27FC236}">
                <a16:creationId xmlns:a16="http://schemas.microsoft.com/office/drawing/2014/main" id="{21EB85CA-0E45-479F-8843-CD713D5D4379}"/>
              </a:ext>
            </a:extLst>
          </p:cNvPr>
          <p:cNvSpPr>
            <a:spLocks noGrp="1"/>
          </p:cNvSpPr>
          <p:nvPr>
            <p:ph idx="1"/>
          </p:nvPr>
        </p:nvSpPr>
        <p:spPr>
          <a:xfrm>
            <a:off x="628650" y="2546252"/>
            <a:ext cx="7886700" cy="3557462"/>
          </a:xfrm>
        </p:spPr>
        <p:txBody>
          <a:bodyPr>
            <a:normAutofit/>
          </a:bodyPr>
          <a:lstStyle/>
          <a:p>
            <a:r>
              <a:rPr lang="en-US" sz="2800" dirty="0"/>
              <a:t>Funds must not supplant existing special education funding and may not be used to fill a shortfall in government revenue or cover expenditures that would not otherwise qualify under the statute.</a:t>
            </a:r>
          </a:p>
        </p:txBody>
      </p:sp>
    </p:spTree>
    <p:extLst>
      <p:ext uri="{BB962C8B-B14F-4D97-AF65-F5344CB8AC3E}">
        <p14:creationId xmlns:p14="http://schemas.microsoft.com/office/powerpoint/2010/main" val="857232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0"/>
          <p:cNvSpPr txBox="1">
            <a:spLocks noGrp="1"/>
          </p:cNvSpPr>
          <p:nvPr>
            <p:ph type="title"/>
          </p:nvPr>
        </p:nvSpPr>
        <p:spPr>
          <a:xfrm>
            <a:off x="1240022" y="365760"/>
            <a:ext cx="7025402" cy="118872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dirty="0"/>
              <a:t>CDE Team Introductions</a:t>
            </a:r>
            <a:endParaRPr dirty="0"/>
          </a:p>
        </p:txBody>
      </p:sp>
      <p:sp>
        <p:nvSpPr>
          <p:cNvPr id="206" name="Google Shape;206;p30">
            <a:extLst>
              <a:ext uri="{C183D7F6-B498-43B3-948B-1728B52AA6E4}">
                <adec:decorative xmlns:adec="http://schemas.microsoft.com/office/drawing/2017/decorative" val="1"/>
              </a:ext>
            </a:extLst>
          </p:cNvPr>
          <p:cNvSpPr/>
          <p:nvPr/>
        </p:nvSpPr>
        <p:spPr>
          <a:xfrm>
            <a:off x="0" y="0"/>
            <a:ext cx="1323075"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 name="Google Shape;207;p30" descr="CDE Team Introductions"/>
          <p:cNvSpPr/>
          <p:nvPr/>
        </p:nvSpPr>
        <p:spPr>
          <a:xfrm>
            <a:off x="0" y="1691640"/>
            <a:ext cx="9144000"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30">
            <a:extLst>
              <a:ext uri="{C183D7F6-B498-43B3-948B-1728B52AA6E4}">
                <adec:decorative xmlns:adec="http://schemas.microsoft.com/office/drawing/2017/decorative" val="1"/>
              </a:ext>
            </a:extLst>
          </p:cNvPr>
          <p:cNvSpPr/>
          <p:nvPr/>
        </p:nvSpPr>
        <p:spPr>
          <a:xfrm>
            <a:off x="0" y="1691641"/>
            <a:ext cx="728740"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30"/>
          <p:cNvSpPr txBox="1">
            <a:spLocks noGrp="1"/>
          </p:cNvSpPr>
          <p:nvPr>
            <p:ph type="body" idx="1"/>
          </p:nvPr>
        </p:nvSpPr>
        <p:spPr>
          <a:xfrm>
            <a:off x="1240022" y="1848051"/>
            <a:ext cx="7025403" cy="4369869"/>
          </a:xfrm>
          <a:prstGeom prst="rect">
            <a:avLst/>
          </a:prstGeom>
          <a:noFill/>
          <a:ln>
            <a:noFill/>
          </a:ln>
        </p:spPr>
        <p:txBody>
          <a:bodyPr spcFirstLastPara="1" wrap="square" lIns="0" tIns="0" rIns="0" bIns="45700" anchor="t" anchorCtr="0">
            <a:noAutofit/>
          </a:bodyPr>
          <a:lstStyle/>
          <a:p>
            <a:pPr marL="0" lvl="0" indent="0" algn="l" rtl="0">
              <a:lnSpc>
                <a:spcPct val="90000"/>
              </a:lnSpc>
              <a:spcBef>
                <a:spcPts val="1000"/>
              </a:spcBef>
              <a:spcAft>
                <a:spcPts val="0"/>
              </a:spcAft>
              <a:buClr>
                <a:schemeClr val="dk1"/>
              </a:buClr>
              <a:buSzPts val="1500"/>
              <a:buNone/>
            </a:pPr>
            <a:r>
              <a:rPr lang="en-US" sz="1500" b="1" u="sng" dirty="0"/>
              <a:t>ESSER</a:t>
            </a:r>
            <a:endParaRPr lang="en-US" sz="1600" dirty="0"/>
          </a:p>
          <a:p>
            <a:pPr marL="228600" lvl="0" indent="-228600" algn="l" rtl="0">
              <a:lnSpc>
                <a:spcPct val="90000"/>
              </a:lnSpc>
              <a:spcBef>
                <a:spcPts val="1000"/>
              </a:spcBef>
              <a:spcAft>
                <a:spcPts val="0"/>
              </a:spcAft>
              <a:buClr>
                <a:schemeClr val="dk1"/>
              </a:buClr>
              <a:buSzPts val="1500"/>
              <a:buChar char="•"/>
            </a:pPr>
            <a:r>
              <a:rPr lang="en-US" sz="1500" dirty="0"/>
              <a:t>Nazie Mohajeri-Nelson, Director of ESEA Office (</a:t>
            </a:r>
            <a:r>
              <a:rPr lang="en-US" sz="1500" u="sng" dirty="0">
                <a:solidFill>
                  <a:schemeClr val="hlink"/>
                </a:solidFill>
                <a:hlinkClick r:id="rId3"/>
              </a:rPr>
              <a:t>mohajeri-nelson_n@cde.state.co.us</a:t>
            </a:r>
            <a:r>
              <a:rPr lang="en-US" sz="1500" dirty="0"/>
              <a:t>) </a:t>
            </a:r>
            <a:endParaRPr lang="en-US" sz="1600" dirty="0"/>
          </a:p>
          <a:p>
            <a:pPr marL="228600" lvl="0" indent="-228600" algn="l" rtl="0">
              <a:lnSpc>
                <a:spcPct val="90000"/>
              </a:lnSpc>
              <a:spcBef>
                <a:spcPts val="1000"/>
              </a:spcBef>
              <a:spcAft>
                <a:spcPts val="0"/>
              </a:spcAft>
              <a:buClr>
                <a:schemeClr val="dk1"/>
              </a:buClr>
              <a:buSzPts val="1500"/>
              <a:buChar char="•"/>
            </a:pPr>
            <a:r>
              <a:rPr lang="en-US" sz="1500" dirty="0"/>
              <a:t>DeLilah Collins, Assistant Director of ESEA Office (</a:t>
            </a:r>
            <a:r>
              <a:rPr lang="en-US" sz="1500" u="sng" dirty="0">
                <a:solidFill>
                  <a:schemeClr val="hlink"/>
                </a:solidFill>
                <a:hlinkClick r:id="rId4"/>
              </a:rPr>
              <a:t>collins_d@cde.state.co.us</a:t>
            </a:r>
            <a:r>
              <a:rPr lang="en-US" sz="1500" dirty="0"/>
              <a:t>) </a:t>
            </a:r>
            <a:endParaRPr lang="en-US" sz="1600" dirty="0"/>
          </a:p>
          <a:p>
            <a:pPr marL="0" lvl="0" indent="0" algn="l" rtl="0">
              <a:lnSpc>
                <a:spcPct val="90000"/>
              </a:lnSpc>
              <a:spcBef>
                <a:spcPts val="0"/>
              </a:spcBef>
              <a:spcAft>
                <a:spcPts val="0"/>
              </a:spcAft>
              <a:buClr>
                <a:schemeClr val="dk1"/>
              </a:buClr>
              <a:buSzPts val="1500"/>
              <a:buNone/>
            </a:pPr>
            <a:endParaRPr lang="en-US" sz="1500" b="1" u="sng" dirty="0"/>
          </a:p>
          <a:p>
            <a:pPr marL="0" lvl="0" indent="0" algn="l" rtl="0">
              <a:lnSpc>
                <a:spcPct val="90000"/>
              </a:lnSpc>
              <a:spcBef>
                <a:spcPts val="0"/>
              </a:spcBef>
              <a:spcAft>
                <a:spcPts val="0"/>
              </a:spcAft>
              <a:buClr>
                <a:schemeClr val="dk1"/>
              </a:buClr>
              <a:buSzPts val="1500"/>
              <a:buNone/>
            </a:pPr>
            <a:r>
              <a:rPr lang="en-US" sz="1500" b="1" u="sng" dirty="0"/>
              <a:t>Fiscal Experts</a:t>
            </a:r>
            <a:endParaRPr lang="en-US" sz="1600" dirty="0"/>
          </a:p>
          <a:p>
            <a:pPr marL="228600" lvl="0" indent="-228600" algn="l" rtl="0">
              <a:lnSpc>
                <a:spcPct val="90000"/>
              </a:lnSpc>
              <a:spcBef>
                <a:spcPts val="1000"/>
              </a:spcBef>
              <a:spcAft>
                <a:spcPts val="0"/>
              </a:spcAft>
              <a:buClr>
                <a:schemeClr val="dk1"/>
              </a:buClr>
              <a:buSzPts val="1500"/>
              <a:buChar char="•"/>
            </a:pPr>
            <a:r>
              <a:rPr lang="en-US" sz="1500" dirty="0"/>
              <a:t>Jennifer Okes, Chief Operating Officer (</a:t>
            </a:r>
            <a:r>
              <a:rPr lang="en-US" sz="1500" u="sng" dirty="0">
                <a:solidFill>
                  <a:schemeClr val="hlink"/>
                </a:solidFill>
                <a:hlinkClick r:id="rId5"/>
              </a:rPr>
              <a:t>okes_j@cde.state.co.us</a:t>
            </a:r>
            <a:r>
              <a:rPr lang="en-US" sz="1500" dirty="0"/>
              <a:t>) </a:t>
            </a:r>
            <a:endParaRPr lang="en-US" sz="1600" dirty="0"/>
          </a:p>
          <a:p>
            <a:pPr marL="228600" indent="-228600">
              <a:buSzPts val="1500"/>
            </a:pPr>
            <a:r>
              <a:rPr lang="en-US" sz="1500" dirty="0"/>
              <a:t>Kate Bartlett, Executive Director of School District Operations (</a:t>
            </a:r>
            <a:r>
              <a:rPr lang="en-US" sz="1500" u="sng" dirty="0">
                <a:solidFill>
                  <a:schemeClr val="hlink"/>
                </a:solidFill>
                <a:hlinkClick r:id="rId6"/>
              </a:rPr>
              <a:t>Bartlett_k@cde.state.co.us</a:t>
            </a:r>
            <a:r>
              <a:rPr lang="en-US" sz="1500" dirty="0"/>
              <a:t>) </a:t>
            </a:r>
          </a:p>
          <a:p>
            <a:pPr marL="228600" lvl="0" indent="-228600" algn="l" rtl="0">
              <a:lnSpc>
                <a:spcPct val="90000"/>
              </a:lnSpc>
              <a:spcBef>
                <a:spcPts val="1000"/>
              </a:spcBef>
              <a:spcAft>
                <a:spcPts val="0"/>
              </a:spcAft>
              <a:buClr>
                <a:schemeClr val="dk1"/>
              </a:buClr>
              <a:buSzPts val="1500"/>
              <a:buChar char="•"/>
            </a:pPr>
            <a:r>
              <a:rPr lang="en-US" sz="1500" dirty="0"/>
              <a:t>Adam Williams, Financial Data Coordinator (</a:t>
            </a:r>
            <a:r>
              <a:rPr lang="en-US" sz="1500" u="sng" dirty="0">
                <a:solidFill>
                  <a:schemeClr val="hlink"/>
                </a:solidFill>
                <a:hlinkClick r:id="rId7"/>
              </a:rPr>
              <a:t>Williams_a@cde.state.co.us</a:t>
            </a:r>
            <a:r>
              <a:rPr lang="en-US" sz="1500" dirty="0"/>
              <a:t>) </a:t>
            </a:r>
            <a:endParaRPr lang="en-US" sz="1600" dirty="0"/>
          </a:p>
          <a:p>
            <a:pPr marL="228600" indent="-228600">
              <a:buSzPts val="1500"/>
            </a:pPr>
            <a:r>
              <a:rPr lang="en-US" sz="1500" dirty="0"/>
              <a:t>Jennifer Austin, Director of Grants Fiscal Management (</a:t>
            </a:r>
            <a:r>
              <a:rPr lang="en-US" sz="1500" dirty="0">
                <a:solidFill>
                  <a:srgbClr val="0070C0"/>
                </a:solidFill>
                <a:hlinkClick r:id="rId8">
                  <a:extLst>
                    <a:ext uri="{A12FA001-AC4F-418D-AE19-62706E023703}">
                      <ahyp:hlinkClr xmlns:ahyp="http://schemas.microsoft.com/office/drawing/2018/hyperlinkcolor" val="tx"/>
                    </a:ext>
                  </a:extLst>
                </a:hlinkClick>
              </a:rPr>
              <a:t>Austin_j@cde.state.co.us</a:t>
            </a:r>
            <a:r>
              <a:rPr lang="en-US" sz="1500" dirty="0"/>
              <a:t>) </a:t>
            </a:r>
          </a:p>
          <a:p>
            <a:pPr marL="228600" lvl="0" indent="-228600" algn="l" rtl="0">
              <a:lnSpc>
                <a:spcPct val="90000"/>
              </a:lnSpc>
              <a:spcBef>
                <a:spcPts val="1000"/>
              </a:spcBef>
              <a:spcAft>
                <a:spcPts val="0"/>
              </a:spcAft>
              <a:buClr>
                <a:schemeClr val="dk1"/>
              </a:buClr>
              <a:buSzPts val="1500"/>
              <a:buChar char="•"/>
            </a:pPr>
            <a:r>
              <a:rPr lang="en-US" sz="1500" dirty="0"/>
              <a:t>Robert Hawkins, Grants Fiscal Analyst (</a:t>
            </a:r>
            <a:r>
              <a:rPr lang="en-US" sz="1500" u="sng" dirty="0">
                <a:solidFill>
                  <a:schemeClr val="hlink"/>
                </a:solidFill>
                <a:hlinkClick r:id="rId9"/>
              </a:rPr>
              <a:t>Hawkins_s@cde.state.co.us</a:t>
            </a:r>
            <a:r>
              <a:rPr lang="en-US" sz="1500" dirty="0"/>
              <a:t>) </a:t>
            </a:r>
            <a:endParaRPr lang="en-US" sz="1600" dirty="0"/>
          </a:p>
          <a:p>
            <a:pPr marL="228600" lvl="0" indent="-228600" algn="l" rtl="0">
              <a:lnSpc>
                <a:spcPct val="90000"/>
              </a:lnSpc>
              <a:spcBef>
                <a:spcPts val="1000"/>
              </a:spcBef>
              <a:spcAft>
                <a:spcPts val="0"/>
              </a:spcAft>
              <a:buClr>
                <a:schemeClr val="dk1"/>
              </a:buClr>
              <a:buSzPts val="1500"/>
              <a:buChar char="•"/>
            </a:pPr>
            <a:r>
              <a:rPr lang="en-US" sz="1500" dirty="0"/>
              <a:t>Steven Kaleda, Grants Fiscal Analyst (</a:t>
            </a:r>
            <a:r>
              <a:rPr lang="en-US" sz="1500" u="sng" dirty="0">
                <a:solidFill>
                  <a:schemeClr val="hlink"/>
                </a:solidFill>
                <a:hlinkClick r:id="rId10"/>
              </a:rPr>
              <a:t>Kaleda_s@cde.state.co.us</a:t>
            </a:r>
            <a:r>
              <a:rPr lang="en-US" sz="1500" dirty="0"/>
              <a:t>) </a:t>
            </a:r>
            <a:endParaRPr lang="en-US" sz="1600" dirty="0"/>
          </a:p>
          <a:p>
            <a:pPr marL="0" lvl="0" indent="0" algn="l" rtl="0">
              <a:lnSpc>
                <a:spcPct val="90000"/>
              </a:lnSpc>
              <a:spcBef>
                <a:spcPts val="1000"/>
              </a:spcBef>
              <a:spcAft>
                <a:spcPts val="0"/>
              </a:spcAft>
              <a:buClr>
                <a:schemeClr val="dk1"/>
              </a:buClr>
              <a:buSzPts val="1500"/>
              <a:buNone/>
            </a:pPr>
            <a:r>
              <a:rPr lang="en-US" sz="1500" i="1" dirty="0"/>
              <a:t>…in partnership with the Governor’s Office and Office of the State Controller</a:t>
            </a:r>
            <a:endParaRPr lang="en-US" sz="1600" dirty="0"/>
          </a:p>
        </p:txBody>
      </p:sp>
      <p:sp>
        <p:nvSpPr>
          <p:cNvPr id="210" name="Google Shape;210;p30"/>
          <p:cNvSpPr txBox="1">
            <a:spLocks noGrp="1"/>
          </p:cNvSpPr>
          <p:nvPr>
            <p:ph type="sldNum" idx="12"/>
          </p:nvPr>
        </p:nvSpPr>
        <p:spPr>
          <a:xfrm>
            <a:off x="6818386" y="6356350"/>
            <a:ext cx="1447038"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600"/>
              <a:buFont typeface="Calibri"/>
              <a:buNone/>
            </a:pPr>
            <a:fld id="{00000000-1234-1234-1234-123412341234}" type="slidenum">
              <a:rPr lang="en-US" b="0" i="0" u="none" strike="noStrike" cap="none">
                <a:solidFill>
                  <a:schemeClr val="dk1"/>
                </a:solidFill>
                <a:latin typeface="Calibri"/>
                <a:ea typeface="Calibri"/>
                <a:cs typeface="Calibri"/>
                <a:sym typeface="Calibri"/>
              </a:rPr>
              <a:t>2</a:t>
            </a:fld>
            <a:endParaRPr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1073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a:t>The Federal Application</a:t>
            </a:r>
          </a:p>
        </p:txBody>
      </p:sp>
      <p:sp>
        <p:nvSpPr>
          <p:cNvPr id="6" name="Slide Number Placeholder 5"/>
          <p:cNvSpPr>
            <a:spLocks noGrp="1"/>
          </p:cNvSpPr>
          <p:nvPr>
            <p:ph type="sldNum" sz="quarter" idx="12"/>
          </p:nvPr>
        </p:nvSpPr>
        <p:spPr/>
        <p:txBody>
          <a:bodyPr/>
          <a:lstStyle/>
          <a:p>
            <a:fld id="{67726FA2-3EC9-4717-AD62-D8C823692DD3}" type="slidenum">
              <a:rPr lang="en-US" smtClean="0"/>
              <a:pPr/>
              <a:t>20</a:t>
            </a:fld>
            <a:endParaRPr lang="en-US" dirty="0"/>
          </a:p>
        </p:txBody>
      </p:sp>
      <p:graphicFrame>
        <p:nvGraphicFramePr>
          <p:cNvPr id="7" name="Content Placeholder 6" descr="A visual of the allowable uses in the IDEA Federal Application Narrative."/>
          <p:cNvGraphicFramePr>
            <a:graphicFrameLocks noGrp="1"/>
          </p:cNvGraphicFramePr>
          <p:nvPr>
            <p:ph idx="1"/>
          </p:nvPr>
        </p:nvGraphicFramePr>
        <p:xfrm>
          <a:off x="0" y="1245140"/>
          <a:ext cx="9144000" cy="5612861"/>
        </p:xfrm>
        <a:graphic>
          <a:graphicData uri="http://schemas.openxmlformats.org/drawingml/2006/table">
            <a:tbl>
              <a:tblPr firstRow="1"/>
              <a:tblGrid>
                <a:gridCol w="1595306">
                  <a:extLst>
                    <a:ext uri="{9D8B030D-6E8A-4147-A177-3AD203B41FA5}">
                      <a16:colId xmlns:a16="http://schemas.microsoft.com/office/drawing/2014/main" val="20000"/>
                    </a:ext>
                  </a:extLst>
                </a:gridCol>
                <a:gridCol w="478592">
                  <a:extLst>
                    <a:ext uri="{9D8B030D-6E8A-4147-A177-3AD203B41FA5}">
                      <a16:colId xmlns:a16="http://schemas.microsoft.com/office/drawing/2014/main" val="20001"/>
                    </a:ext>
                  </a:extLst>
                </a:gridCol>
                <a:gridCol w="478592">
                  <a:extLst>
                    <a:ext uri="{9D8B030D-6E8A-4147-A177-3AD203B41FA5}">
                      <a16:colId xmlns:a16="http://schemas.microsoft.com/office/drawing/2014/main" val="20002"/>
                    </a:ext>
                  </a:extLst>
                </a:gridCol>
                <a:gridCol w="6591510">
                  <a:extLst>
                    <a:ext uri="{9D8B030D-6E8A-4147-A177-3AD203B41FA5}">
                      <a16:colId xmlns:a16="http://schemas.microsoft.com/office/drawing/2014/main" val="20003"/>
                    </a:ext>
                  </a:extLst>
                </a:gridCol>
              </a:tblGrid>
              <a:tr h="225685">
                <a:tc gridSpan="4">
                  <a:txBody>
                    <a:bodyPr/>
                    <a:lstStyle/>
                    <a:p>
                      <a:pPr algn="ctr" fontAlgn="ctr"/>
                      <a:r>
                        <a:rPr lang="en-US" sz="600" b="1" i="0" u="none" strike="noStrike" dirty="0">
                          <a:solidFill>
                            <a:srgbClr val="000000"/>
                          </a:solidFill>
                          <a:effectLst/>
                          <a:latin typeface="Calibri" panose="020F0502020204030204" pitchFamily="34" charset="0"/>
                        </a:rPr>
                        <a:t>PROJECT A: SPECIAL EDUCATION SERVICES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4C7C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5685">
                <a:tc>
                  <a:txBody>
                    <a:bodyPr/>
                    <a:lstStyle/>
                    <a:p>
                      <a:pPr algn="ctr" fontAlgn="ctr"/>
                      <a:r>
                        <a:rPr lang="en-US" sz="500" b="1" i="0" u="none" strike="noStrike">
                          <a:solidFill>
                            <a:srgbClr val="000000"/>
                          </a:solidFill>
                          <a:effectLst/>
                          <a:latin typeface="Calibri" panose="020F0502020204030204" pitchFamily="34" charset="0"/>
                        </a:rPr>
                        <a:t>Topic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Calibri" panose="020F0502020204030204" pitchFamily="34" charset="0"/>
                        </a:rPr>
                        <a:t>Allowed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solidFill>
                            <a:srgbClr val="000000"/>
                          </a:solidFill>
                          <a:effectLst/>
                          <a:latin typeface="Calibri" panose="020F0502020204030204" pitchFamily="34" charset="0"/>
                        </a:rPr>
                        <a:t>Not Allowed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Calibri" panose="020F0502020204030204" pitchFamily="34" charset="0"/>
                        </a:rPr>
                        <a:t>Description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27814">
                <a:tc rowSpan="3">
                  <a:txBody>
                    <a:bodyPr/>
                    <a:lstStyle/>
                    <a:p>
                      <a:pPr algn="ctr" fontAlgn="ctr"/>
                      <a:r>
                        <a:rPr lang="en-US" sz="500" b="0" i="0" u="none" strike="noStrike" dirty="0">
                          <a:solidFill>
                            <a:srgbClr val="000000"/>
                          </a:solidFill>
                          <a:effectLst/>
                          <a:latin typeface="Calibri" panose="020F0502020204030204" pitchFamily="34" charset="0"/>
                        </a:rPr>
                        <a:t>Personnel / Staff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400" b="1" i="0" u="none" strike="noStrike">
                          <a:solidFill>
                            <a:srgbClr val="00B050"/>
                          </a:solidFill>
                          <a:effectLst/>
                          <a:latin typeface="Wingdings 2" panose="05020102010507070707" pitchFamily="18" charset="2"/>
                        </a:rPr>
                        <a:t>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500" b="1" i="0" u="none" strike="noStrike" dirty="0">
                          <a:solidFill>
                            <a:srgbClr val="000000"/>
                          </a:solidFill>
                          <a:effectLst/>
                          <a:latin typeface="Calibri" panose="020F0502020204030204" pitchFamily="34" charset="0"/>
                        </a:rPr>
                        <a:t>Allowable uses:</a:t>
                      </a:r>
                      <a:br>
                        <a:rPr lang="en-US" sz="500" b="0" i="0" u="none" strike="noStrike" dirty="0">
                          <a:solidFill>
                            <a:srgbClr val="000000"/>
                          </a:solidFill>
                          <a:effectLst/>
                          <a:latin typeface="Calibri" panose="020F0502020204030204" pitchFamily="34" charset="0"/>
                        </a:rPr>
                      </a:br>
                      <a:r>
                        <a:rPr lang="en-US" sz="500" b="0" i="0" u="none" strike="noStrike" dirty="0">
                          <a:solidFill>
                            <a:srgbClr val="000000"/>
                          </a:solidFill>
                          <a:effectLst/>
                          <a:latin typeface="Calibri" panose="020F0502020204030204" pitchFamily="34" charset="0"/>
                        </a:rPr>
                        <a:t>** Only the time associated with special education responsibilities may be funded by IDEA Part B funds. Time and effort documentation must be maintained to support the portion of salary and benefits that can be charged to IDEA Part B funds.</a:t>
                      </a:r>
                      <a:br>
                        <a:rPr lang="en-US" sz="500" b="0" i="0" u="none" strike="noStrike" dirty="0">
                          <a:solidFill>
                            <a:srgbClr val="000000"/>
                          </a:solidFill>
                          <a:effectLst/>
                          <a:latin typeface="Calibri" panose="020F0502020204030204" pitchFamily="34" charset="0"/>
                        </a:rPr>
                      </a:br>
                      <a:r>
                        <a:rPr lang="en-US" sz="500" b="0" i="0" u="none" strike="noStrike" dirty="0">
                          <a:solidFill>
                            <a:srgbClr val="000000"/>
                          </a:solidFill>
                          <a:effectLst/>
                          <a:latin typeface="Calibri" panose="020F0502020204030204" pitchFamily="34" charset="0"/>
                        </a:rPr>
                        <a:t>• salaries and benefits of appropriately licensed and endorsed special education teachers, related service providers, speech/language pathologists, special education coordinators, and special education administrators.  </a:t>
                      </a:r>
                      <a:br>
                        <a:rPr lang="en-US" sz="500" b="0" i="0" u="none" strike="noStrike" dirty="0">
                          <a:solidFill>
                            <a:srgbClr val="000000"/>
                          </a:solidFill>
                          <a:effectLst/>
                          <a:latin typeface="Calibri" panose="020F0502020204030204" pitchFamily="34" charset="0"/>
                        </a:rPr>
                      </a:br>
                      <a:r>
                        <a:rPr lang="en-US" sz="500" b="0" i="0" u="none" strike="noStrike" dirty="0">
                          <a:solidFill>
                            <a:srgbClr val="000000"/>
                          </a:solidFill>
                          <a:effectLst/>
                          <a:latin typeface="Calibri" panose="020F0502020204030204" pitchFamily="34" charset="0"/>
                        </a:rPr>
                        <a:t>• salaries and benefits of appropriately licensed and endorsed early childhood special education teachers (for preschool children with disabilities ages three through five).</a:t>
                      </a:r>
                      <a:br>
                        <a:rPr lang="en-US" sz="500" b="0" i="0" u="none" strike="noStrike" dirty="0">
                          <a:solidFill>
                            <a:srgbClr val="000000"/>
                          </a:solidFill>
                          <a:effectLst/>
                          <a:latin typeface="Calibri" panose="020F0502020204030204" pitchFamily="34" charset="0"/>
                        </a:rPr>
                      </a:br>
                      <a:r>
                        <a:rPr lang="en-US" sz="500" b="0" i="0" u="none" strike="noStrike" dirty="0">
                          <a:solidFill>
                            <a:srgbClr val="000000"/>
                          </a:solidFill>
                          <a:effectLst/>
                          <a:latin typeface="Calibri" panose="020F0502020204030204" pitchFamily="34" charset="0"/>
                        </a:rPr>
                        <a:t>• salaries and benefits of qualified special education paraprofessionals, job coaches, and other support staff.</a:t>
                      </a:r>
                      <a:br>
                        <a:rPr lang="en-US" sz="500" b="0" i="0" u="none" strike="noStrike" dirty="0">
                          <a:solidFill>
                            <a:srgbClr val="000000"/>
                          </a:solidFill>
                          <a:effectLst/>
                          <a:latin typeface="Calibri" panose="020F0502020204030204" pitchFamily="34" charset="0"/>
                        </a:rPr>
                      </a:br>
                      <a:r>
                        <a:rPr lang="en-US" sz="500" b="0" i="0" u="none" strike="noStrike" dirty="0">
                          <a:solidFill>
                            <a:srgbClr val="000000"/>
                          </a:solidFill>
                          <a:effectLst/>
                          <a:latin typeface="Calibri" panose="020F0502020204030204" pitchFamily="34" charset="0"/>
                        </a:rPr>
                        <a:t>• salaries and benefits of appropriately licensed and endorsed speech/language pathology assistants (SLPAs), certified occupational therapy assistants (COTAs), and physical therapy assistants (PTAs) who are registered through their organizations.  Copies of their registrations must be on file in the district.</a:t>
                      </a:r>
                      <a:br>
                        <a:rPr lang="en-US" sz="500" b="0" i="0" u="none" strike="noStrike" dirty="0">
                          <a:solidFill>
                            <a:srgbClr val="000000"/>
                          </a:solidFill>
                          <a:effectLst/>
                          <a:latin typeface="Calibri" panose="020F0502020204030204" pitchFamily="34" charset="0"/>
                        </a:rPr>
                      </a:br>
                      <a:r>
                        <a:rPr lang="en-US" sz="500" b="0" i="0" u="none" strike="noStrike" dirty="0">
                          <a:solidFill>
                            <a:srgbClr val="000000"/>
                          </a:solidFill>
                          <a:effectLst/>
                          <a:latin typeface="Calibri" panose="020F0502020204030204" pitchFamily="34" charset="0"/>
                        </a:rPr>
                        <a:t>• salaries and benefits of appropriately licensed and endorsed educational interpreters who provide services to students with disabilities who are deaf/hard of hearing and deaf-blind.  These services may also be provided to parents of students with disabilities to promote participation in the special education process. </a:t>
                      </a:r>
                      <a:br>
                        <a:rPr lang="en-US" sz="500" b="0" i="0" u="none" strike="noStrike" dirty="0">
                          <a:solidFill>
                            <a:srgbClr val="000000"/>
                          </a:solidFill>
                          <a:effectLst/>
                          <a:latin typeface="Calibri" panose="020F0502020204030204" pitchFamily="34" charset="0"/>
                        </a:rPr>
                      </a:br>
                      <a:r>
                        <a:rPr lang="en-US" sz="500" b="0" i="0" u="none" strike="noStrike" dirty="0">
                          <a:solidFill>
                            <a:srgbClr val="000000"/>
                          </a:solidFill>
                          <a:effectLst/>
                          <a:latin typeface="Calibri" panose="020F0502020204030204" pitchFamily="34" charset="0"/>
                        </a:rPr>
                        <a:t>• salaries and benefits of appropriately licensed and endorsed special education teachers to provide services to students with disabilities in home-hospital settings.</a:t>
                      </a:r>
                      <a:br>
                        <a:rPr lang="en-US" sz="500" b="0" i="0" u="none" strike="noStrike" dirty="0">
                          <a:solidFill>
                            <a:srgbClr val="000000"/>
                          </a:solidFill>
                          <a:effectLst/>
                          <a:latin typeface="Calibri" panose="020F0502020204030204" pitchFamily="34" charset="0"/>
                        </a:rPr>
                      </a:br>
                      <a:r>
                        <a:rPr lang="en-US" sz="500" b="0" i="0" u="none" strike="noStrike" dirty="0">
                          <a:solidFill>
                            <a:srgbClr val="000000"/>
                          </a:solidFill>
                          <a:effectLst/>
                          <a:latin typeface="Calibri" panose="020F0502020204030204" pitchFamily="34" charset="0"/>
                        </a:rPr>
                        <a:t>• salaries and benefits of specialty teachers who provide services to students with disabilities.  Only the time associated with special education responsibilities may be funded by IDEA Part B funds. Time and effort documentation must be maintained to support the portion of the specialty teachers’ salary that can be charged to IDEA Part B funds.</a:t>
                      </a:r>
                      <a:br>
                        <a:rPr lang="en-US" sz="500" b="0" i="0" u="none" strike="noStrike" dirty="0">
                          <a:solidFill>
                            <a:srgbClr val="000000"/>
                          </a:solidFill>
                          <a:effectLst/>
                          <a:latin typeface="Calibri" panose="020F0502020204030204" pitchFamily="34" charset="0"/>
                        </a:rPr>
                      </a:br>
                      <a:r>
                        <a:rPr lang="en-US" sz="500" b="0" i="0" u="none" strike="noStrike" dirty="0">
                          <a:solidFill>
                            <a:srgbClr val="000000"/>
                          </a:solidFill>
                          <a:effectLst/>
                          <a:latin typeface="Calibri" panose="020F0502020204030204" pitchFamily="34" charset="0"/>
                        </a:rPr>
                        <a:t>• salaries and benefits of special education office support staff including special education record specialists, secretaries, program assistants, and accountants. </a:t>
                      </a:r>
                      <a:br>
                        <a:rPr lang="en-US" sz="500" b="0" i="0" u="none" strike="noStrike" dirty="0">
                          <a:solidFill>
                            <a:srgbClr val="000000"/>
                          </a:solidFill>
                          <a:effectLst/>
                          <a:latin typeface="Calibri" panose="020F0502020204030204" pitchFamily="34" charset="0"/>
                        </a:rPr>
                      </a:br>
                      <a:r>
                        <a:rPr lang="en-US" sz="500" b="0" i="0" u="none" strike="noStrike" dirty="0">
                          <a:solidFill>
                            <a:srgbClr val="000000"/>
                          </a:solidFill>
                          <a:effectLst/>
                          <a:latin typeface="Calibri" panose="020F0502020204030204" pitchFamily="34" charset="0"/>
                        </a:rPr>
                        <a:t>• salaries and benefits of appropriately licensed substitute teachers for special education teachers.</a:t>
                      </a:r>
                      <a:br>
                        <a:rPr lang="en-US" sz="500" b="0" i="0" u="none" strike="noStrike" dirty="0">
                          <a:solidFill>
                            <a:srgbClr val="000000"/>
                          </a:solidFill>
                          <a:effectLst/>
                          <a:latin typeface="Calibri" panose="020F0502020204030204" pitchFamily="34" charset="0"/>
                        </a:rPr>
                      </a:br>
                      <a:r>
                        <a:rPr lang="en-US" sz="500" b="0" i="0" u="none" strike="noStrike" dirty="0">
                          <a:solidFill>
                            <a:srgbClr val="000000"/>
                          </a:solidFill>
                          <a:effectLst/>
                          <a:latin typeface="Calibri" panose="020F0502020204030204" pitchFamily="34" charset="0"/>
                        </a:rPr>
                        <a:t>• salaries and benefits of appropriately licensed substitute teachers for general education teachers performing duties such as attending special education training, attending IEP meetings, or engaging in planning or consultation meetings specific to students with disabilities. </a:t>
                      </a:r>
                      <a:br>
                        <a:rPr lang="en-US" sz="500" b="0" i="0" u="none" strike="noStrike" dirty="0">
                          <a:solidFill>
                            <a:srgbClr val="000000"/>
                          </a:solidFill>
                          <a:effectLst/>
                          <a:latin typeface="Calibri" panose="020F0502020204030204" pitchFamily="34" charset="0"/>
                        </a:rPr>
                      </a:br>
                      <a:r>
                        <a:rPr lang="en-US" sz="500" b="0" i="0" u="none" strike="noStrike" dirty="0">
                          <a:solidFill>
                            <a:srgbClr val="000000"/>
                          </a:solidFill>
                          <a:effectLst/>
                          <a:latin typeface="Calibri" panose="020F0502020204030204" pitchFamily="34" charset="0"/>
                        </a:rPr>
                        <a:t>• recruitment and retention of special education personnel including advertising costs, signing bonuses, and other salary incentives.</a:t>
                      </a:r>
                      <a:br>
                        <a:rPr lang="en-US" sz="500" b="0" i="0" u="none" strike="noStrike" dirty="0">
                          <a:solidFill>
                            <a:srgbClr val="000000"/>
                          </a:solidFill>
                          <a:effectLst/>
                          <a:latin typeface="Calibri" panose="020F0502020204030204" pitchFamily="34" charset="0"/>
                        </a:rPr>
                      </a:br>
                      <a:r>
                        <a:rPr lang="en-US" sz="500" b="0" i="0" u="none" strike="noStrike" dirty="0">
                          <a:solidFill>
                            <a:srgbClr val="000000"/>
                          </a:solidFill>
                          <a:effectLst/>
                          <a:latin typeface="Calibri" panose="020F0502020204030204" pitchFamily="34" charset="0"/>
                        </a:rPr>
                        <a:t>• translation and interpretation of the IEP meeting and translation of the IEP content for families whose primary language is not English.</a:t>
                      </a:r>
                      <a:br>
                        <a:rPr lang="en-US" sz="500" b="0" i="0" u="none" strike="noStrike" dirty="0">
                          <a:solidFill>
                            <a:srgbClr val="000000"/>
                          </a:solidFill>
                          <a:effectLst/>
                          <a:latin typeface="Calibri" panose="020F0502020204030204" pitchFamily="34" charset="0"/>
                        </a:rPr>
                      </a:br>
                      <a:endParaRPr lang="en-US" sz="50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8220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US" sz="500" b="0" i="0" u="none" strike="noStrike" dirty="0">
                          <a:solidFill>
                            <a:srgbClr val="000000"/>
                          </a:solidFill>
                          <a:effectLst/>
                          <a:latin typeface="Calibri" panose="020F0502020204030204" pitchFamily="34" charset="0"/>
                        </a:rPr>
                        <a:t>• salary and benefits of an appropriately qualified instructional technology coordinator whose role will be solely for the purpose  of supervising and coordinating the following services for students with disabilities: data management, technology services and equipment that are above and beyond that provided to students without IEPS, computerized IEP support, budget management specific to special education, and management of resources specifically used for students with disabilities and special education staff. </a:t>
                      </a:r>
                      <a:br>
                        <a:rPr lang="en-US" sz="500" b="0" i="0" u="none" strike="noStrike" dirty="0">
                          <a:solidFill>
                            <a:srgbClr val="000000"/>
                          </a:solidFill>
                          <a:effectLst/>
                          <a:latin typeface="Calibri" panose="020F0502020204030204" pitchFamily="34" charset="0"/>
                        </a:rPr>
                      </a:br>
                      <a:r>
                        <a:rPr lang="en-US" sz="500" b="0" i="0" u="none" strike="noStrike" dirty="0">
                          <a:solidFill>
                            <a:srgbClr val="000000"/>
                          </a:solidFill>
                          <a:effectLst/>
                          <a:latin typeface="Calibri" panose="020F0502020204030204" pitchFamily="34" charset="0"/>
                        </a:rPr>
                        <a:t>• salary and benefits of a parent liaison provided that individual is hired to work SOLELY with parents of children with disabilities or suspected of having disabilities.  If the parent liaison is working with parents of children who do not have disabilities, only the portion of time spent on behalf of students with disabilities can be funded with IDEA Part B funds.  Time and effort documentation must be maintained to support the portion of the parent liaison’s salary that can be charged to IDEA Part B funds.</a:t>
                      </a:r>
                      <a:br>
                        <a:rPr lang="en-US" sz="500" b="0" i="0" u="none" strike="noStrike" dirty="0">
                          <a:solidFill>
                            <a:srgbClr val="000000"/>
                          </a:solidFill>
                          <a:effectLst/>
                          <a:latin typeface="Calibri" panose="020F0502020204030204" pitchFamily="34" charset="0"/>
                        </a:rPr>
                      </a:br>
                      <a:r>
                        <a:rPr lang="en-US" sz="500" b="0" i="0" u="none" strike="noStrike" dirty="0">
                          <a:solidFill>
                            <a:srgbClr val="000000"/>
                          </a:solidFill>
                          <a:effectLst/>
                          <a:latin typeface="Calibri" panose="020F0502020204030204" pitchFamily="34" charset="0"/>
                        </a:rPr>
                        <a:t>• salaries and benefits of school nurses, psychologists, social workers, and counselors for the portion of time spent providing related services required by IEPs or performing evaluations.  Time and effort documentation must be maintained to support the portion of the salary that can be charged to IDEA Part B funds.</a:t>
                      </a:r>
                      <a:br>
                        <a:rPr lang="en-US" sz="500" b="0" i="0" u="none" strike="noStrike" dirty="0">
                          <a:solidFill>
                            <a:srgbClr val="000000"/>
                          </a:solidFill>
                          <a:effectLst/>
                          <a:latin typeface="Calibri" panose="020F0502020204030204" pitchFamily="34" charset="0"/>
                        </a:rPr>
                      </a:br>
                      <a:r>
                        <a:rPr lang="en-US" sz="500" b="0" i="0" u="none" strike="noStrike" dirty="0">
                          <a:solidFill>
                            <a:srgbClr val="000000"/>
                          </a:solidFill>
                          <a:effectLst/>
                          <a:latin typeface="Calibri" panose="020F0502020204030204" pitchFamily="34" charset="0"/>
                        </a:rPr>
                        <a:t>• salaries and benefits of bus drivers for the portion of time spent transporting children with disabilities who require special transportation.  Time and effort documentation must be maintained to support the portion of the salary that can be charged to IDEA Part B funds.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51472">
                <a:tc vMerge="1">
                  <a:txBody>
                    <a:bodyPr/>
                    <a:lstStyle/>
                    <a:p>
                      <a:endParaRPr lang="en-US"/>
                    </a:p>
                  </a:txBody>
                  <a:tcPr/>
                </a:tc>
                <a:tc>
                  <a:txBody>
                    <a:bodyPr/>
                    <a:lstStyle/>
                    <a:p>
                      <a:pPr algn="ctr" fontAlgn="ctr"/>
                      <a:r>
                        <a:rPr lang="en-US"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FF0000"/>
                          </a:solidFill>
                          <a:effectLst/>
                          <a:latin typeface="Wingdings 2" panose="05020102010507070707" pitchFamily="18" charset="2"/>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500" b="1" i="0" u="none" strike="noStrike" dirty="0">
                          <a:solidFill>
                            <a:srgbClr val="000000"/>
                          </a:solidFill>
                          <a:effectLst/>
                          <a:latin typeface="Calibri" panose="020F0502020204030204" pitchFamily="34" charset="0"/>
                        </a:rPr>
                        <a:t>Non-allowable uses:</a:t>
                      </a:r>
                      <a:br>
                        <a:rPr lang="en-US" sz="500" b="0" i="0" u="none" strike="noStrike" dirty="0">
                          <a:solidFill>
                            <a:srgbClr val="000000"/>
                          </a:solidFill>
                          <a:effectLst/>
                          <a:latin typeface="Calibri" panose="020F0502020204030204" pitchFamily="34" charset="0"/>
                        </a:rPr>
                      </a:br>
                      <a:r>
                        <a:rPr lang="en-US" sz="500" b="0" i="0" u="none" strike="noStrike" dirty="0">
                          <a:solidFill>
                            <a:srgbClr val="000000"/>
                          </a:solidFill>
                          <a:effectLst/>
                          <a:latin typeface="Calibri" panose="020F0502020204030204" pitchFamily="34" charset="0"/>
                        </a:rPr>
                        <a:t>• salaries and benefits of appropriately licensed and endorsed special education staff for the purposes of working with at risk students.</a:t>
                      </a:r>
                      <a:br>
                        <a:rPr lang="en-US" sz="500" b="0" i="0" u="none" strike="noStrike" dirty="0">
                          <a:solidFill>
                            <a:srgbClr val="000000"/>
                          </a:solidFill>
                          <a:effectLst/>
                          <a:latin typeface="Calibri" panose="020F0502020204030204" pitchFamily="34" charset="0"/>
                        </a:rPr>
                      </a:br>
                      <a:r>
                        <a:rPr lang="en-US" sz="500" b="0" i="0" u="none" strike="noStrike" dirty="0">
                          <a:solidFill>
                            <a:srgbClr val="000000"/>
                          </a:solidFill>
                          <a:effectLst/>
                          <a:latin typeface="Calibri" panose="020F0502020204030204" pitchFamily="34" charset="0"/>
                        </a:rPr>
                        <a:t>• salaries and benefits of foreign language interpreters for students with disabilities who have limited English proficiency.</a:t>
                      </a:r>
                      <a:br>
                        <a:rPr lang="en-US" sz="500" b="0" i="0" u="none" strike="noStrike" dirty="0">
                          <a:solidFill>
                            <a:srgbClr val="000000"/>
                          </a:solidFill>
                          <a:effectLst/>
                          <a:latin typeface="Calibri" panose="020F0502020204030204" pitchFamily="34" charset="0"/>
                        </a:rPr>
                      </a:br>
                      <a:r>
                        <a:rPr lang="en-US" sz="500" b="0" i="0" u="none" strike="noStrike" dirty="0">
                          <a:solidFill>
                            <a:srgbClr val="000000"/>
                          </a:solidFill>
                          <a:effectLst/>
                          <a:latin typeface="Calibri" panose="020F0502020204030204" pitchFamily="34" charset="0"/>
                        </a:rPr>
                        <a:t>• salaries and benefits of members of a student consultation team (</a:t>
                      </a:r>
                      <a:r>
                        <a:rPr lang="en-US" sz="500" b="0" i="0" u="none" strike="noStrike" dirty="0" err="1">
                          <a:solidFill>
                            <a:srgbClr val="000000"/>
                          </a:solidFill>
                          <a:effectLst/>
                          <a:latin typeface="Calibri" panose="020F0502020204030204" pitchFamily="34" charset="0"/>
                        </a:rPr>
                        <a:t>RtI</a:t>
                      </a:r>
                      <a:r>
                        <a:rPr lang="en-US" sz="500" b="0" i="0" u="none" strike="noStrike" dirty="0">
                          <a:solidFill>
                            <a:srgbClr val="000000"/>
                          </a:solidFill>
                          <a:effectLst/>
                          <a:latin typeface="Calibri" panose="020F0502020204030204" pitchFamily="34" charset="0"/>
                        </a:rPr>
                        <a:t>) as these teams are not devoted to the identification, evaluation, or placement of children with disabilities.  </a:t>
                      </a:r>
                      <a:br>
                        <a:rPr lang="en-US" sz="500" b="0" i="0" u="none" strike="noStrike" dirty="0">
                          <a:solidFill>
                            <a:srgbClr val="000000"/>
                          </a:solidFill>
                          <a:effectLst/>
                          <a:latin typeface="Calibri" panose="020F0502020204030204" pitchFamily="34" charset="0"/>
                        </a:rPr>
                      </a:br>
                      <a:r>
                        <a:rPr lang="en-US" sz="500" b="0" i="0" u="none" strike="noStrike" dirty="0">
                          <a:solidFill>
                            <a:srgbClr val="000000"/>
                          </a:solidFill>
                          <a:effectLst/>
                          <a:latin typeface="Calibri" panose="020F0502020204030204" pitchFamily="34" charset="0"/>
                        </a:rPr>
                        <a:t>• salaries and benefits of superintendents, principals, and assistant principals.</a:t>
                      </a:r>
                      <a:br>
                        <a:rPr lang="en-US" sz="500" b="0" i="0" u="none" strike="noStrike" dirty="0">
                          <a:solidFill>
                            <a:srgbClr val="000000"/>
                          </a:solidFill>
                          <a:effectLst/>
                          <a:latin typeface="Calibri" panose="020F0502020204030204" pitchFamily="34" charset="0"/>
                        </a:rPr>
                      </a:br>
                      <a:endParaRPr lang="en-US" sz="50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8" name="Picture 2" descr="A visual of a green check mark, and a red check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25965"/>
            <a:ext cx="2207171" cy="160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541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274320"/>
            <a:ext cx="8377311" cy="710141"/>
          </a:xfrm>
        </p:spPr>
        <p:txBody>
          <a:bodyPr>
            <a:normAutofit/>
          </a:bodyPr>
          <a:lstStyle/>
          <a:p>
            <a:r>
              <a:rPr lang="en-US" dirty="0"/>
              <a:t>Items to Remember</a:t>
            </a:r>
          </a:p>
        </p:txBody>
      </p:sp>
      <p:sp>
        <p:nvSpPr>
          <p:cNvPr id="3" name="Content Placeholder 2"/>
          <p:cNvSpPr>
            <a:spLocks noGrp="1"/>
          </p:cNvSpPr>
          <p:nvPr>
            <p:ph idx="1"/>
          </p:nvPr>
        </p:nvSpPr>
        <p:spPr>
          <a:xfrm>
            <a:off x="417443" y="1463040"/>
            <a:ext cx="8377311" cy="4640674"/>
          </a:xfrm>
        </p:spPr>
        <p:txBody>
          <a:bodyPr>
            <a:normAutofit/>
          </a:bodyPr>
          <a:lstStyle/>
          <a:p>
            <a:endParaRPr lang="en-US" sz="2800" dirty="0"/>
          </a:p>
          <a:p>
            <a:endParaRPr lang="en-US" sz="2800" dirty="0"/>
          </a:p>
          <a:p>
            <a:r>
              <a:rPr lang="en-US" sz="2800" dirty="0"/>
              <a:t>Only the increased costs associated with serving students with disabilities is allowable</a:t>
            </a:r>
          </a:p>
          <a:p>
            <a:endParaRPr lang="en-US" sz="2800" dirty="0"/>
          </a:p>
          <a:p>
            <a:r>
              <a:rPr lang="en-US" sz="2800" dirty="0"/>
              <a:t>If a cost is incurred for all students, it is very likely not allowable. </a:t>
            </a:r>
          </a:p>
          <a:p>
            <a:pPr marL="0" indent="0">
              <a:buNone/>
            </a:pPr>
            <a:r>
              <a:rPr lang="en-US" dirty="0"/>
              <a:t>  </a:t>
            </a:r>
          </a:p>
        </p:txBody>
      </p:sp>
      <p:sp>
        <p:nvSpPr>
          <p:cNvPr id="4" name="Slide Number Placeholder 3"/>
          <p:cNvSpPr>
            <a:spLocks noGrp="1"/>
          </p:cNvSpPr>
          <p:nvPr>
            <p:ph type="sldNum" sz="quarter" idx="12"/>
          </p:nvPr>
        </p:nvSpPr>
        <p:spPr/>
        <p:txBody>
          <a:bodyPr/>
          <a:lstStyle/>
          <a:p>
            <a:fld id="{67726FA2-3EC9-4717-AD62-D8C823692DD3}" type="slidenum">
              <a:rPr lang="en-US" smtClean="0"/>
              <a:pPr/>
              <a:t>21</a:t>
            </a:fld>
            <a:endParaRPr lang="en-US" dirty="0"/>
          </a:p>
        </p:txBody>
      </p:sp>
      <p:pic>
        <p:nvPicPr>
          <p:cNvPr id="5" name="Picture 2" descr="A visual of dollar bil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5359" y="4560966"/>
            <a:ext cx="1906271" cy="1667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45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Contacts</a:t>
            </a:r>
          </a:p>
        </p:txBody>
      </p:sp>
      <p:sp>
        <p:nvSpPr>
          <p:cNvPr id="3" name="Content Placeholder 2"/>
          <p:cNvSpPr>
            <a:spLocks noGrp="1"/>
          </p:cNvSpPr>
          <p:nvPr>
            <p:ph idx="1"/>
          </p:nvPr>
        </p:nvSpPr>
        <p:spPr>
          <a:xfrm>
            <a:off x="628650" y="1233377"/>
            <a:ext cx="7886700" cy="5624623"/>
          </a:xfrm>
        </p:spPr>
        <p:txBody>
          <a:bodyPr>
            <a:normAutofit/>
          </a:bodyPr>
          <a:lstStyle/>
          <a:p>
            <a:pPr lvl="0">
              <a:lnSpc>
                <a:spcPct val="90000"/>
              </a:lnSpc>
              <a:buClr>
                <a:srgbClr val="0D1E8E"/>
              </a:buClr>
            </a:pPr>
            <a:endParaRPr lang="en-US" sz="1400" dirty="0">
              <a:solidFill>
                <a:prstClr val="black"/>
              </a:solidFill>
            </a:endParaRPr>
          </a:p>
          <a:p>
            <a:pPr marL="228600" lvl="0" indent="-228600">
              <a:lnSpc>
                <a:spcPct val="90000"/>
              </a:lnSpc>
              <a:buClr>
                <a:srgbClr val="0D1E8E"/>
              </a:buClr>
              <a:buFont typeface="Arial" panose="020B0604020202020204" pitchFamily="34" charset="0"/>
              <a:buChar char="•"/>
            </a:pPr>
            <a:r>
              <a:rPr lang="en-US" sz="1400" dirty="0">
                <a:solidFill>
                  <a:prstClr val="black"/>
                </a:solidFill>
              </a:rPr>
              <a:t>Vicki Graham, Fiscal Supervisor, Exceptional Student Services Unit, CDE</a:t>
            </a:r>
          </a:p>
          <a:p>
            <a:pPr lvl="0">
              <a:lnSpc>
                <a:spcPct val="90000"/>
              </a:lnSpc>
              <a:buClr>
                <a:srgbClr val="0D1E8E"/>
              </a:buClr>
              <a:tabLst>
                <a:tab pos="233363" algn="l"/>
              </a:tabLst>
            </a:pPr>
            <a:r>
              <a:rPr lang="en-US" sz="1400" dirty="0">
                <a:solidFill>
                  <a:prstClr val="black"/>
                </a:solidFill>
              </a:rPr>
              <a:t>		</a:t>
            </a:r>
            <a:r>
              <a:rPr lang="en-US" sz="1400" u="sng" dirty="0">
                <a:solidFill>
                  <a:prstClr val="black"/>
                </a:solidFill>
                <a:hlinkClick r:id="rId3"/>
              </a:rPr>
              <a:t>Graham_V@cde.state.co.us</a:t>
            </a:r>
            <a:r>
              <a:rPr lang="en-US" sz="1400" dirty="0">
                <a:solidFill>
                  <a:prstClr val="black"/>
                </a:solidFill>
              </a:rPr>
              <a:t>		303-866-6442</a:t>
            </a:r>
          </a:p>
          <a:p>
            <a:pPr lvl="0">
              <a:lnSpc>
                <a:spcPct val="90000"/>
              </a:lnSpc>
              <a:buClr>
                <a:srgbClr val="0D1E8E"/>
              </a:buClr>
            </a:pPr>
            <a:endParaRPr lang="en-US" sz="1400" dirty="0">
              <a:solidFill>
                <a:prstClr val="black"/>
              </a:solidFill>
            </a:endParaRPr>
          </a:p>
          <a:p>
            <a:pPr marL="233363" lvl="0" indent="-233363">
              <a:lnSpc>
                <a:spcPct val="90000"/>
              </a:lnSpc>
              <a:buClr>
                <a:srgbClr val="0D1E8E"/>
              </a:buClr>
              <a:buFont typeface="Arial" panose="020B0604020202020204" pitchFamily="34" charset="0"/>
              <a:buChar char="•"/>
            </a:pPr>
            <a:r>
              <a:rPr lang="en-US" sz="1400" dirty="0">
                <a:solidFill>
                  <a:prstClr val="black"/>
                </a:solidFill>
              </a:rPr>
              <a:t>Moira Blake, Fiscal Specialist, Exceptional Student Services Unit, CDE</a:t>
            </a:r>
          </a:p>
          <a:p>
            <a:pPr lvl="0">
              <a:lnSpc>
                <a:spcPct val="90000"/>
              </a:lnSpc>
              <a:buClr>
                <a:srgbClr val="0D1E8E"/>
              </a:buClr>
            </a:pPr>
            <a:r>
              <a:rPr lang="en-US" sz="1400" dirty="0">
                <a:solidFill>
                  <a:prstClr val="black"/>
                </a:solidFill>
              </a:rPr>
              <a:t>	</a:t>
            </a:r>
            <a:r>
              <a:rPr lang="en-US" sz="1400" dirty="0">
                <a:solidFill>
                  <a:prstClr val="black"/>
                </a:solidFill>
                <a:hlinkClick r:id="rId4"/>
              </a:rPr>
              <a:t>blake_m@cde.state.co.us</a:t>
            </a:r>
            <a:r>
              <a:rPr lang="en-US" sz="1400" dirty="0">
                <a:solidFill>
                  <a:prstClr val="black"/>
                </a:solidFill>
              </a:rPr>
              <a:t> 		303-866-6639 </a:t>
            </a:r>
          </a:p>
          <a:p>
            <a:pPr lvl="0">
              <a:lnSpc>
                <a:spcPct val="90000"/>
              </a:lnSpc>
              <a:buClr>
                <a:srgbClr val="0D1E8E"/>
              </a:buClr>
            </a:pPr>
            <a:endParaRPr lang="en-US" sz="1400" dirty="0">
              <a:solidFill>
                <a:prstClr val="black"/>
              </a:solidFill>
            </a:endParaRPr>
          </a:p>
          <a:p>
            <a:pPr marL="285750" lvl="0" indent="-285750">
              <a:lnSpc>
                <a:spcPct val="90000"/>
              </a:lnSpc>
              <a:buClr>
                <a:srgbClr val="0D1E8E"/>
              </a:buClr>
              <a:buFont typeface="Arial" panose="020B0604020202020204" pitchFamily="34" charset="0"/>
              <a:buChar char="•"/>
            </a:pPr>
            <a:r>
              <a:rPr lang="en-US" sz="1400" dirty="0">
                <a:solidFill>
                  <a:prstClr val="black"/>
                </a:solidFill>
              </a:rPr>
              <a:t>Kim Boylan, Project Specialist, Exceptional Student Services Unit, CDE</a:t>
            </a:r>
          </a:p>
          <a:p>
            <a:pPr lvl="0">
              <a:lnSpc>
                <a:spcPct val="90000"/>
              </a:lnSpc>
              <a:buClr>
                <a:srgbClr val="0D1E8E"/>
              </a:buClr>
            </a:pPr>
            <a:r>
              <a:rPr lang="en-US" sz="1400" dirty="0">
                <a:solidFill>
                  <a:prstClr val="black"/>
                </a:solidFill>
              </a:rPr>
              <a:t>	</a:t>
            </a:r>
            <a:r>
              <a:rPr lang="en-US" sz="1400" dirty="0">
                <a:solidFill>
                  <a:prstClr val="black"/>
                </a:solidFill>
                <a:hlinkClick r:id="rId5"/>
              </a:rPr>
              <a:t>boylan_k@cde.state.co.us</a:t>
            </a:r>
            <a:r>
              <a:rPr lang="en-US" sz="1400" dirty="0">
                <a:solidFill>
                  <a:prstClr val="black"/>
                </a:solidFill>
              </a:rPr>
              <a:t>		303-866-6690</a:t>
            </a:r>
            <a:endParaRPr lang="en-US" sz="1000" dirty="0">
              <a:solidFill>
                <a:prstClr val="black"/>
              </a:solidFill>
            </a:endParaRPr>
          </a:p>
          <a:p>
            <a:pPr lvl="0">
              <a:lnSpc>
                <a:spcPct val="90000"/>
              </a:lnSpc>
              <a:buClr>
                <a:srgbClr val="0D1E8E"/>
              </a:buClr>
            </a:pPr>
            <a:endParaRPr lang="en-US" sz="1400"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22</a:t>
            </a:fld>
            <a:endParaRPr lang="en-US" dirty="0"/>
          </a:p>
        </p:txBody>
      </p:sp>
    </p:spTree>
    <p:extLst>
      <p:ext uri="{BB962C8B-B14F-4D97-AF65-F5344CB8AC3E}">
        <p14:creationId xmlns:p14="http://schemas.microsoft.com/office/powerpoint/2010/main" val="3589179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Slide Number Placeholder 3"/>
          <p:cNvSpPr>
            <a:spLocks noGrp="1"/>
          </p:cNvSpPr>
          <p:nvPr>
            <p:ph type="sldNum" sz="quarter" idx="12"/>
          </p:nvPr>
        </p:nvSpPr>
        <p:spPr/>
        <p:txBody>
          <a:bodyPr/>
          <a:lstStyle/>
          <a:p>
            <a:fld id="{67726FA2-3EC9-4717-AD62-D8C823692DD3}" type="slidenum">
              <a:rPr lang="en-US" smtClean="0"/>
              <a:pPr/>
              <a:t>23</a:t>
            </a:fld>
            <a:endParaRPr lang="en-US" dirty="0"/>
          </a:p>
        </p:txBody>
      </p:sp>
      <p:pic>
        <p:nvPicPr>
          <p:cNvPr id="5" name="Picture 2" descr="A visual of someone surrounded by question marks and arro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071" y="1213338"/>
            <a:ext cx="6874706" cy="5390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980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14F45-E897-454B-A9CF-AE48D39E9463}"/>
              </a:ext>
            </a:extLst>
          </p:cNvPr>
          <p:cNvSpPr>
            <a:spLocks noGrp="1"/>
          </p:cNvSpPr>
          <p:nvPr>
            <p:ph type="ctrTitle"/>
          </p:nvPr>
        </p:nvSpPr>
        <p:spPr/>
        <p:txBody>
          <a:bodyPr/>
          <a:lstStyle/>
          <a:p>
            <a:r>
              <a:rPr lang="en-US" dirty="0"/>
              <a:t>Questions? </a:t>
            </a:r>
            <a:br>
              <a:rPr lang="en-US" dirty="0"/>
            </a:br>
            <a:br>
              <a:rPr lang="en-US" dirty="0"/>
            </a:br>
            <a:r>
              <a:rPr lang="en-US" dirty="0"/>
              <a:t>Future Topics?</a:t>
            </a:r>
          </a:p>
        </p:txBody>
      </p:sp>
      <p:sp>
        <p:nvSpPr>
          <p:cNvPr id="3" name="Slide Number Placeholder 2">
            <a:extLst>
              <a:ext uri="{FF2B5EF4-FFF2-40B4-BE49-F238E27FC236}">
                <a16:creationId xmlns:a16="http://schemas.microsoft.com/office/drawing/2014/main" id="{8E068BB4-922F-4D25-9762-B1BB08570D0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24</a:t>
            </a:fld>
            <a:endParaRPr lang="en-US"/>
          </a:p>
        </p:txBody>
      </p:sp>
    </p:spTree>
    <p:extLst>
      <p:ext uri="{BB962C8B-B14F-4D97-AF65-F5344CB8AC3E}">
        <p14:creationId xmlns:p14="http://schemas.microsoft.com/office/powerpoint/2010/main" val="3666830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4"/>
        <p:cNvGrpSpPr/>
        <p:nvPr/>
      </p:nvGrpSpPr>
      <p:grpSpPr>
        <a:xfrm>
          <a:off x="0" y="0"/>
          <a:ext cx="0" cy="0"/>
          <a:chOff x="0" y="0"/>
          <a:chExt cx="0" cy="0"/>
        </a:xfrm>
      </p:grpSpPr>
      <p:sp>
        <p:nvSpPr>
          <p:cNvPr id="205" name="Google Shape;205;p30"/>
          <p:cNvSpPr txBox="1">
            <a:spLocks noGrp="1"/>
          </p:cNvSpPr>
          <p:nvPr>
            <p:ph type="title"/>
          </p:nvPr>
        </p:nvSpPr>
        <p:spPr>
          <a:xfrm>
            <a:off x="1240022" y="365760"/>
            <a:ext cx="7025402" cy="118872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CDE Team Contact Information</a:t>
            </a:r>
            <a:endParaRPr/>
          </a:p>
        </p:txBody>
      </p:sp>
      <p:sp>
        <p:nvSpPr>
          <p:cNvPr id="206" name="Google Shape;206;p30">
            <a:extLst>
              <a:ext uri="{C183D7F6-B498-43B3-948B-1728B52AA6E4}">
                <adec:decorative xmlns:adec="http://schemas.microsoft.com/office/drawing/2017/decorative" val="1"/>
              </a:ext>
            </a:extLst>
          </p:cNvPr>
          <p:cNvSpPr/>
          <p:nvPr/>
        </p:nvSpPr>
        <p:spPr>
          <a:xfrm>
            <a:off x="0" y="0"/>
            <a:ext cx="1323075"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 name="Google Shape;207;p30">
            <a:extLst>
              <a:ext uri="{C183D7F6-B498-43B3-948B-1728B52AA6E4}">
                <adec:decorative xmlns:adec="http://schemas.microsoft.com/office/drawing/2017/decorative" val="1"/>
              </a:ext>
            </a:extLst>
          </p:cNvPr>
          <p:cNvSpPr/>
          <p:nvPr/>
        </p:nvSpPr>
        <p:spPr>
          <a:xfrm>
            <a:off x="0" y="1691640"/>
            <a:ext cx="9144000"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30">
            <a:extLst>
              <a:ext uri="{C183D7F6-B498-43B3-948B-1728B52AA6E4}">
                <adec:decorative xmlns:adec="http://schemas.microsoft.com/office/drawing/2017/decorative" val="1"/>
              </a:ext>
            </a:extLst>
          </p:cNvPr>
          <p:cNvSpPr/>
          <p:nvPr/>
        </p:nvSpPr>
        <p:spPr>
          <a:xfrm>
            <a:off x="0" y="1691641"/>
            <a:ext cx="728740"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30"/>
          <p:cNvSpPr txBox="1">
            <a:spLocks noGrp="1"/>
          </p:cNvSpPr>
          <p:nvPr>
            <p:ph type="body" idx="1"/>
          </p:nvPr>
        </p:nvSpPr>
        <p:spPr>
          <a:xfrm>
            <a:off x="1240022" y="1848051"/>
            <a:ext cx="7025403" cy="4369869"/>
          </a:xfrm>
          <a:prstGeom prst="rect">
            <a:avLst/>
          </a:prstGeom>
          <a:noFill/>
          <a:ln>
            <a:noFill/>
          </a:ln>
        </p:spPr>
        <p:txBody>
          <a:bodyPr spcFirstLastPara="1" wrap="square" lIns="0" tIns="0" rIns="0" bIns="45700" anchor="t" anchorCtr="0">
            <a:noAutofit/>
          </a:bodyPr>
          <a:lstStyle/>
          <a:p>
            <a:pPr marL="0" lvl="0" indent="0" algn="l" rtl="0">
              <a:lnSpc>
                <a:spcPct val="90000"/>
              </a:lnSpc>
              <a:spcBef>
                <a:spcPts val="1000"/>
              </a:spcBef>
              <a:spcAft>
                <a:spcPts val="0"/>
              </a:spcAft>
              <a:buClr>
                <a:schemeClr val="dk1"/>
              </a:buClr>
              <a:buSzPts val="1500"/>
              <a:buNone/>
            </a:pPr>
            <a:r>
              <a:rPr lang="en-US" sz="1500" b="1" u="sng" dirty="0"/>
              <a:t>ESSER</a:t>
            </a:r>
            <a:endParaRPr lang="en-US" sz="1600" dirty="0"/>
          </a:p>
          <a:p>
            <a:pPr marL="228600" lvl="0" indent="-228600" algn="l" rtl="0">
              <a:lnSpc>
                <a:spcPct val="90000"/>
              </a:lnSpc>
              <a:spcBef>
                <a:spcPts val="1000"/>
              </a:spcBef>
              <a:spcAft>
                <a:spcPts val="0"/>
              </a:spcAft>
              <a:buClr>
                <a:schemeClr val="dk1"/>
              </a:buClr>
              <a:buSzPts val="1500"/>
              <a:buChar char="•"/>
            </a:pPr>
            <a:r>
              <a:rPr lang="en-US" sz="1500" dirty="0"/>
              <a:t>Nazie Mohajeri-Nelson, Director of ESEA Office (</a:t>
            </a:r>
            <a:r>
              <a:rPr lang="en-US" sz="1500" u="sng" dirty="0">
                <a:solidFill>
                  <a:schemeClr val="hlink"/>
                </a:solidFill>
                <a:hlinkClick r:id="rId3"/>
              </a:rPr>
              <a:t>mohajeri-nelson_n@cde.state.co.us</a:t>
            </a:r>
            <a:r>
              <a:rPr lang="en-US" sz="1500" dirty="0"/>
              <a:t>) </a:t>
            </a:r>
            <a:endParaRPr lang="en-US" sz="1600" dirty="0"/>
          </a:p>
          <a:p>
            <a:pPr marL="228600" lvl="0" indent="-228600" algn="l" rtl="0">
              <a:lnSpc>
                <a:spcPct val="90000"/>
              </a:lnSpc>
              <a:spcBef>
                <a:spcPts val="1000"/>
              </a:spcBef>
              <a:spcAft>
                <a:spcPts val="0"/>
              </a:spcAft>
              <a:buClr>
                <a:schemeClr val="dk1"/>
              </a:buClr>
              <a:buSzPts val="1500"/>
              <a:buChar char="•"/>
            </a:pPr>
            <a:r>
              <a:rPr lang="en-US" sz="1500" dirty="0"/>
              <a:t>DeLilah Collins, Assistant Director of ESEA Office (</a:t>
            </a:r>
            <a:r>
              <a:rPr lang="en-US" sz="1500" u="sng" dirty="0">
                <a:solidFill>
                  <a:schemeClr val="hlink"/>
                </a:solidFill>
                <a:hlinkClick r:id="rId4"/>
              </a:rPr>
              <a:t>collins_d@cde.state.co.us</a:t>
            </a:r>
            <a:r>
              <a:rPr lang="en-US" sz="1500" dirty="0"/>
              <a:t>) </a:t>
            </a:r>
            <a:endParaRPr lang="en-US" sz="1600" dirty="0"/>
          </a:p>
          <a:p>
            <a:pPr marL="0" lvl="0" indent="0" algn="l" rtl="0">
              <a:lnSpc>
                <a:spcPct val="90000"/>
              </a:lnSpc>
              <a:spcBef>
                <a:spcPts val="0"/>
              </a:spcBef>
              <a:spcAft>
                <a:spcPts val="0"/>
              </a:spcAft>
              <a:buClr>
                <a:schemeClr val="dk1"/>
              </a:buClr>
              <a:buSzPts val="1500"/>
              <a:buNone/>
            </a:pPr>
            <a:endParaRPr lang="en-US" sz="1500" b="1" u="sng" dirty="0"/>
          </a:p>
          <a:p>
            <a:pPr marL="0" lvl="0" indent="0" algn="l" rtl="0">
              <a:lnSpc>
                <a:spcPct val="90000"/>
              </a:lnSpc>
              <a:spcBef>
                <a:spcPts val="0"/>
              </a:spcBef>
              <a:spcAft>
                <a:spcPts val="0"/>
              </a:spcAft>
              <a:buClr>
                <a:schemeClr val="dk1"/>
              </a:buClr>
              <a:buSzPts val="1500"/>
              <a:buNone/>
            </a:pPr>
            <a:r>
              <a:rPr lang="en-US" sz="1500" b="1" u="sng" dirty="0"/>
              <a:t>Fiscal Experts</a:t>
            </a:r>
            <a:endParaRPr dirty="0"/>
          </a:p>
          <a:p>
            <a:pPr marL="228600" lvl="0" indent="-228600" algn="l" rtl="0">
              <a:lnSpc>
                <a:spcPct val="90000"/>
              </a:lnSpc>
              <a:spcBef>
                <a:spcPts val="1000"/>
              </a:spcBef>
              <a:spcAft>
                <a:spcPts val="0"/>
              </a:spcAft>
              <a:buClr>
                <a:schemeClr val="dk1"/>
              </a:buClr>
              <a:buSzPts val="1500"/>
              <a:buChar char="•"/>
            </a:pPr>
            <a:r>
              <a:rPr lang="en-US" sz="1500" dirty="0"/>
              <a:t>Jennifer Okes, Chief Operating Officer (</a:t>
            </a:r>
            <a:r>
              <a:rPr lang="en-US" sz="1500" u="sng" dirty="0">
                <a:solidFill>
                  <a:schemeClr val="hlink"/>
                </a:solidFill>
                <a:hlinkClick r:id="rId5"/>
              </a:rPr>
              <a:t>okes_j@cde.state.co.us</a:t>
            </a:r>
            <a:r>
              <a:rPr lang="en-US" sz="1500" dirty="0"/>
              <a:t>) </a:t>
            </a:r>
            <a:endParaRPr dirty="0"/>
          </a:p>
          <a:p>
            <a:pPr marL="228600" indent="-228600">
              <a:buSzPts val="1500"/>
            </a:pPr>
            <a:r>
              <a:rPr lang="en-US" sz="1500" dirty="0"/>
              <a:t>Kate Bartlett, Executive Director of School District Operations (</a:t>
            </a:r>
            <a:r>
              <a:rPr lang="en-US" sz="1500" u="sng" dirty="0">
                <a:solidFill>
                  <a:schemeClr val="hlink"/>
                </a:solidFill>
                <a:hlinkClick r:id="rId6"/>
              </a:rPr>
              <a:t>Bartlett_k@cde.state.co.us</a:t>
            </a:r>
            <a:r>
              <a:rPr lang="en-US" sz="1500" dirty="0"/>
              <a:t>) </a:t>
            </a:r>
          </a:p>
          <a:p>
            <a:pPr marL="228600" indent="-228600">
              <a:buSzPts val="1500"/>
            </a:pPr>
            <a:r>
              <a:rPr lang="en-US" sz="1500" dirty="0"/>
              <a:t>Jennifer Austin, Director of Grants Fiscal Management (</a:t>
            </a:r>
            <a:r>
              <a:rPr lang="en-US" sz="1500" dirty="0">
                <a:solidFill>
                  <a:srgbClr val="0070C0"/>
                </a:solidFill>
                <a:hlinkClick r:id="rId7">
                  <a:extLst>
                    <a:ext uri="{A12FA001-AC4F-418D-AE19-62706E023703}">
                      <ahyp:hlinkClr xmlns:ahyp="http://schemas.microsoft.com/office/drawing/2018/hyperlinkcolor" val="tx"/>
                    </a:ext>
                  </a:extLst>
                </a:hlinkClick>
              </a:rPr>
              <a:t>Austin_j@cde.state.co.us</a:t>
            </a:r>
            <a:r>
              <a:rPr lang="en-US" sz="1500" dirty="0"/>
              <a:t>) </a:t>
            </a:r>
          </a:p>
          <a:p>
            <a:pPr marL="228600" lvl="0" indent="-228600" algn="l" rtl="0">
              <a:lnSpc>
                <a:spcPct val="90000"/>
              </a:lnSpc>
              <a:spcBef>
                <a:spcPts val="1000"/>
              </a:spcBef>
              <a:spcAft>
                <a:spcPts val="0"/>
              </a:spcAft>
              <a:buClr>
                <a:schemeClr val="dk1"/>
              </a:buClr>
              <a:buSzPts val="1500"/>
              <a:buChar char="•"/>
            </a:pPr>
            <a:r>
              <a:rPr lang="en-US" sz="1500" dirty="0"/>
              <a:t>Robert Hawkins, Grants Fiscal Analyst (</a:t>
            </a:r>
            <a:r>
              <a:rPr lang="en-US" sz="1500" u="sng" dirty="0">
                <a:solidFill>
                  <a:schemeClr val="hlink"/>
                </a:solidFill>
                <a:hlinkClick r:id="rId8"/>
              </a:rPr>
              <a:t>Hawkins_s@cde.state.co.us</a:t>
            </a:r>
            <a:r>
              <a:rPr lang="en-US" sz="1500" dirty="0"/>
              <a:t>) </a:t>
            </a:r>
            <a:endParaRPr lang="en-US" sz="1600" dirty="0"/>
          </a:p>
          <a:p>
            <a:pPr marL="228600" indent="-228600">
              <a:buSzPts val="1500"/>
            </a:pPr>
            <a:r>
              <a:rPr lang="en-US" sz="1500" dirty="0"/>
              <a:t>Steven Kaleda, Grants Fiscal Analyst (</a:t>
            </a:r>
            <a:r>
              <a:rPr lang="en-US" sz="1500" u="sng" dirty="0">
                <a:solidFill>
                  <a:schemeClr val="hlink"/>
                </a:solidFill>
                <a:hlinkClick r:id="rId9"/>
              </a:rPr>
              <a:t>Kaleda_s@cde.state.co.us</a:t>
            </a:r>
            <a:r>
              <a:rPr lang="en-US" sz="1500" dirty="0"/>
              <a:t>) </a:t>
            </a:r>
          </a:p>
          <a:p>
            <a:pPr marL="228600" indent="-228600">
              <a:buSzPts val="1500"/>
            </a:pPr>
            <a:r>
              <a:rPr lang="en-US" sz="1600" dirty="0"/>
              <a:t>Adam Williams, Financial Data Coordinator (</a:t>
            </a:r>
            <a:r>
              <a:rPr lang="en-US" sz="1600" u="sng" dirty="0">
                <a:solidFill>
                  <a:schemeClr val="hlink"/>
                </a:solidFill>
                <a:hlinkClick r:id="rId10"/>
              </a:rPr>
              <a:t>Williams_a@cde.state.co.us</a:t>
            </a:r>
            <a:r>
              <a:rPr lang="en-US" sz="1600" dirty="0"/>
              <a:t>) </a:t>
            </a:r>
          </a:p>
          <a:p>
            <a:pPr marL="228600" lvl="0" indent="-228600" algn="l" rtl="0">
              <a:lnSpc>
                <a:spcPct val="90000"/>
              </a:lnSpc>
              <a:spcBef>
                <a:spcPts val="1000"/>
              </a:spcBef>
              <a:spcAft>
                <a:spcPts val="0"/>
              </a:spcAft>
              <a:buClr>
                <a:schemeClr val="dk1"/>
              </a:buClr>
              <a:buSzPts val="1500"/>
              <a:buChar char="•"/>
            </a:pPr>
            <a:endParaRPr lang="en-US" sz="1600" dirty="0"/>
          </a:p>
          <a:p>
            <a:pPr marL="0" lvl="0" indent="0" algn="l" rtl="0">
              <a:lnSpc>
                <a:spcPct val="90000"/>
              </a:lnSpc>
              <a:spcBef>
                <a:spcPts val="1000"/>
              </a:spcBef>
              <a:spcAft>
                <a:spcPts val="0"/>
              </a:spcAft>
              <a:buClr>
                <a:schemeClr val="dk1"/>
              </a:buClr>
              <a:buSzPts val="1500"/>
              <a:buNone/>
            </a:pPr>
            <a:r>
              <a:rPr lang="en-US" sz="1500" i="1" dirty="0"/>
              <a:t>…in partnership with the Governor’s Office and Office of the State Controller</a:t>
            </a:r>
            <a:endParaRPr dirty="0"/>
          </a:p>
          <a:p>
            <a:pPr marL="0" lvl="0" indent="0" algn="l" rtl="0">
              <a:lnSpc>
                <a:spcPct val="90000"/>
              </a:lnSpc>
              <a:spcBef>
                <a:spcPts val="1000"/>
              </a:spcBef>
              <a:spcAft>
                <a:spcPts val="0"/>
              </a:spcAft>
              <a:buClr>
                <a:schemeClr val="dk1"/>
              </a:buClr>
              <a:buSzPts val="1500"/>
              <a:buNone/>
            </a:pPr>
            <a:endParaRPr sz="1500" i="1" dirty="0"/>
          </a:p>
        </p:txBody>
      </p:sp>
      <p:sp>
        <p:nvSpPr>
          <p:cNvPr id="210" name="Google Shape;210;p30"/>
          <p:cNvSpPr txBox="1">
            <a:spLocks noGrp="1"/>
          </p:cNvSpPr>
          <p:nvPr>
            <p:ph type="sldNum" idx="12"/>
          </p:nvPr>
        </p:nvSpPr>
        <p:spPr>
          <a:xfrm>
            <a:off x="6818386" y="6356350"/>
            <a:ext cx="1447038"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600"/>
              <a:buFont typeface="Calibri"/>
              <a:buNone/>
            </a:pPr>
            <a:fld id="{00000000-1234-1234-1234-123412341234}" type="slidenum">
              <a:rPr lang="en-US" b="0" i="0" u="none" strike="noStrike" cap="none">
                <a:solidFill>
                  <a:schemeClr val="dk1"/>
                </a:solidFill>
                <a:latin typeface="Calibri"/>
                <a:ea typeface="Calibri"/>
                <a:cs typeface="Calibri"/>
                <a:sym typeface="Calibri"/>
              </a:rPr>
              <a:t>25</a:t>
            </a:fld>
            <a:endParaRPr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ESSER Office Hours</a:t>
            </a:r>
            <a:endParaRPr/>
          </a:p>
        </p:txBody>
      </p:sp>
      <p:sp>
        <p:nvSpPr>
          <p:cNvPr id="101" name="Google Shape;101;p16"/>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Autofit/>
          </a:bodyPr>
          <a:lstStyle/>
          <a:p>
            <a:pPr marL="0" lvl="0" indent="0" algn="l" rtl="0">
              <a:lnSpc>
                <a:spcPct val="90000"/>
              </a:lnSpc>
              <a:spcBef>
                <a:spcPts val="0"/>
              </a:spcBef>
              <a:spcAft>
                <a:spcPts val="0"/>
              </a:spcAft>
              <a:buClr>
                <a:schemeClr val="dk1"/>
              </a:buClr>
              <a:buSzPts val="2400"/>
              <a:buNone/>
            </a:pPr>
            <a:r>
              <a:rPr lang="en-US" b="1" u="sng" dirty="0"/>
              <a:t>Topics</a:t>
            </a:r>
            <a:r>
              <a:rPr lang="en-US" dirty="0"/>
              <a:t> </a:t>
            </a:r>
            <a:endParaRPr dirty="0"/>
          </a:p>
          <a:p>
            <a:pPr marL="469900" indent="-342900"/>
            <a:r>
              <a:rPr lang="en-US" dirty="0"/>
              <a:t>Updates</a:t>
            </a:r>
          </a:p>
          <a:p>
            <a:pPr marL="469900" indent="-342900"/>
            <a:r>
              <a:rPr lang="en-US" dirty="0"/>
              <a:t>Using ESSER Funds to Support Students with Disabilities</a:t>
            </a:r>
          </a:p>
          <a:p>
            <a:pPr marL="927100" lvl="1" indent="-342900"/>
            <a:r>
              <a:rPr lang="en-US" dirty="0"/>
              <a:t>Moira Blake</a:t>
            </a:r>
          </a:p>
          <a:p>
            <a:pPr marL="469900" indent="-342900"/>
            <a:r>
              <a:rPr lang="en-US" dirty="0"/>
              <a:t>Questions and Answers</a:t>
            </a:r>
          </a:p>
          <a:p>
            <a:pPr marL="469900" indent="-342900"/>
            <a:endParaRPr dirty="0"/>
          </a:p>
          <a:p>
            <a:pPr marL="685800" lvl="1" indent="-101600" algn="l" rtl="0">
              <a:lnSpc>
                <a:spcPct val="90000"/>
              </a:lnSpc>
              <a:spcBef>
                <a:spcPts val="500"/>
              </a:spcBef>
              <a:spcAft>
                <a:spcPts val="0"/>
              </a:spcAft>
              <a:buClr>
                <a:schemeClr val="dk1"/>
              </a:buClr>
              <a:buSzPts val="2000"/>
              <a:buNone/>
            </a:pPr>
            <a:endParaRPr dirty="0"/>
          </a:p>
          <a:p>
            <a:pPr marL="228600" lvl="0" indent="-76200" algn="l" rtl="0">
              <a:lnSpc>
                <a:spcPct val="90000"/>
              </a:lnSpc>
              <a:spcBef>
                <a:spcPts val="1000"/>
              </a:spcBef>
              <a:spcAft>
                <a:spcPts val="0"/>
              </a:spcAft>
              <a:buClr>
                <a:schemeClr val="dk1"/>
              </a:buClr>
              <a:buSzPts val="2400"/>
              <a:buNone/>
            </a:pPr>
            <a:endParaRPr dirty="0"/>
          </a:p>
        </p:txBody>
      </p:sp>
      <p:sp>
        <p:nvSpPr>
          <p:cNvPr id="102" name="Google Shape;102;p16"/>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4753E-E9A5-4792-8603-D19696066970}"/>
              </a:ext>
            </a:extLst>
          </p:cNvPr>
          <p:cNvSpPr>
            <a:spLocks noGrp="1"/>
          </p:cNvSpPr>
          <p:nvPr>
            <p:ph type="ctrTitle"/>
          </p:nvPr>
        </p:nvSpPr>
        <p:spPr/>
        <p:txBody>
          <a:bodyPr/>
          <a:lstStyle/>
          <a:p>
            <a:r>
              <a:rPr lang="en-US" dirty="0"/>
              <a:t>Updates</a:t>
            </a:r>
          </a:p>
        </p:txBody>
      </p:sp>
      <p:sp>
        <p:nvSpPr>
          <p:cNvPr id="3" name="Slide Number Placeholder 2">
            <a:extLst>
              <a:ext uri="{FF2B5EF4-FFF2-40B4-BE49-F238E27FC236}">
                <a16:creationId xmlns:a16="http://schemas.microsoft.com/office/drawing/2014/main" id="{C8BC3F38-FE3D-423A-9968-F95A499B112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3252170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A6627-83B5-4381-B5CE-DCAFDF5C6C5F}"/>
              </a:ext>
            </a:extLst>
          </p:cNvPr>
          <p:cNvSpPr>
            <a:spLocks noGrp="1"/>
          </p:cNvSpPr>
          <p:nvPr>
            <p:ph type="title"/>
          </p:nvPr>
        </p:nvSpPr>
        <p:spPr/>
        <p:txBody>
          <a:bodyPr/>
          <a:lstStyle/>
          <a:p>
            <a:r>
              <a:rPr lang="en-US" dirty="0"/>
              <a:t>American Rescue Plan Act (ARPA)</a:t>
            </a:r>
          </a:p>
        </p:txBody>
      </p:sp>
      <p:sp>
        <p:nvSpPr>
          <p:cNvPr id="3" name="Text Placeholder 2">
            <a:extLst>
              <a:ext uri="{FF2B5EF4-FFF2-40B4-BE49-F238E27FC236}">
                <a16:creationId xmlns:a16="http://schemas.microsoft.com/office/drawing/2014/main" id="{B6E4449F-0BD8-4513-8199-65DEFA00FEC0}"/>
              </a:ext>
            </a:extLst>
          </p:cNvPr>
          <p:cNvSpPr>
            <a:spLocks noGrp="1"/>
          </p:cNvSpPr>
          <p:nvPr>
            <p:ph type="body" idx="1"/>
          </p:nvPr>
        </p:nvSpPr>
        <p:spPr>
          <a:xfrm>
            <a:off x="416560" y="1361440"/>
            <a:ext cx="8098790" cy="4742274"/>
          </a:xfrm>
        </p:spPr>
        <p:txBody>
          <a:bodyPr/>
          <a:lstStyle/>
          <a:p>
            <a:r>
              <a:rPr lang="en-US" dirty="0"/>
              <a:t>As of March 10, passed House and Senate </a:t>
            </a:r>
          </a:p>
          <a:p>
            <a:r>
              <a:rPr lang="en-US" dirty="0"/>
              <a:t>Awaiting signature by President Biden </a:t>
            </a:r>
          </a:p>
          <a:p>
            <a:r>
              <a:rPr lang="en-US" dirty="0"/>
              <a:t>ESSER Fund under ARPA</a:t>
            </a:r>
          </a:p>
          <a:p>
            <a:pPr lvl="1"/>
            <a:r>
              <a:rPr lang="en-US" dirty="0"/>
              <a:t>$122.775 billion to ESSER</a:t>
            </a:r>
          </a:p>
          <a:p>
            <a:pPr lvl="2"/>
            <a:r>
              <a:rPr lang="en-US" dirty="0"/>
              <a:t>$800 million to the USDE – identify and assist homeless children and youth to attend school and receive wrap-around services</a:t>
            </a:r>
          </a:p>
          <a:p>
            <a:pPr lvl="2"/>
            <a:r>
              <a:rPr lang="en-US" dirty="0"/>
              <a:t>Remainder to SEAs – available through September 30, 2023 </a:t>
            </a:r>
          </a:p>
          <a:p>
            <a:pPr lvl="3"/>
            <a:r>
              <a:rPr lang="en-US" dirty="0"/>
              <a:t>Following Title I allocations – same as CARES and CRRSA Acts</a:t>
            </a:r>
          </a:p>
          <a:p>
            <a:pPr lvl="5"/>
            <a:endParaRPr lang="en-US" dirty="0"/>
          </a:p>
        </p:txBody>
      </p:sp>
      <p:sp>
        <p:nvSpPr>
          <p:cNvPr id="4" name="Slide Number Placeholder 3">
            <a:extLst>
              <a:ext uri="{FF2B5EF4-FFF2-40B4-BE49-F238E27FC236}">
                <a16:creationId xmlns:a16="http://schemas.microsoft.com/office/drawing/2014/main" id="{D0DF191E-2B6A-4B9F-9C63-EA72FD0FEFB2}"/>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2483117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A73B7-09C8-46A0-AE32-F173068064D9}"/>
              </a:ext>
            </a:extLst>
          </p:cNvPr>
          <p:cNvSpPr>
            <a:spLocks noGrp="1"/>
          </p:cNvSpPr>
          <p:nvPr>
            <p:ph type="title"/>
          </p:nvPr>
        </p:nvSpPr>
        <p:spPr/>
        <p:txBody>
          <a:bodyPr/>
          <a:lstStyle/>
          <a:p>
            <a:r>
              <a:rPr lang="en-US" dirty="0"/>
              <a:t>ESSER Allocations to SEAs</a:t>
            </a:r>
          </a:p>
        </p:txBody>
      </p:sp>
      <p:sp>
        <p:nvSpPr>
          <p:cNvPr id="3" name="Text Placeholder 2">
            <a:extLst>
              <a:ext uri="{FF2B5EF4-FFF2-40B4-BE49-F238E27FC236}">
                <a16:creationId xmlns:a16="http://schemas.microsoft.com/office/drawing/2014/main" id="{40FD9DB7-70E2-43B2-980F-C9B7B96EDEE6}"/>
              </a:ext>
            </a:extLst>
          </p:cNvPr>
          <p:cNvSpPr>
            <a:spLocks noGrp="1"/>
          </p:cNvSpPr>
          <p:nvPr>
            <p:ph type="body" idx="1"/>
          </p:nvPr>
        </p:nvSpPr>
        <p:spPr/>
        <p:txBody>
          <a:bodyPr/>
          <a:lstStyle/>
          <a:p>
            <a:r>
              <a:rPr lang="en-US" dirty="0"/>
              <a:t>90% to LEAs following Title I allocations</a:t>
            </a:r>
          </a:p>
          <a:p>
            <a:pPr lvl="1"/>
            <a:r>
              <a:rPr lang="en-US" dirty="0"/>
              <a:t>Must use at least 20% to </a:t>
            </a:r>
            <a:r>
              <a:rPr lang="en-US"/>
              <a:t>address learning loss</a:t>
            </a:r>
            <a:endParaRPr lang="en-US" dirty="0"/>
          </a:p>
          <a:p>
            <a:r>
              <a:rPr lang="en-US" dirty="0"/>
              <a:t>The portion not to LEAS (State Reserve): </a:t>
            </a:r>
          </a:p>
          <a:p>
            <a:pPr lvl="1"/>
            <a:r>
              <a:rPr lang="en-US" dirty="0"/>
              <a:t>Not less than 5% </a:t>
            </a:r>
          </a:p>
          <a:p>
            <a:pPr lvl="2"/>
            <a:r>
              <a:rPr lang="en-US" sz="1200" b="0" i="0" u="none" strike="noStrike" baseline="0" dirty="0">
                <a:solidFill>
                  <a:srgbClr val="000000"/>
                </a:solidFill>
                <a:latin typeface="Arial" panose="020B0604020202020204" pitchFamily="34" charset="0"/>
              </a:rPr>
              <a:t>carry out, directly or through grants and contracts, activities to address learning loss through evidence-based interventions such as summer learning or summer enrichment, extended day, comprehensive after school programs, or extended school year programs. Interventions are required to respond to students’ academic, social and emotional needs and address the disproportionate impact of COVID-19 on subgroups of students described in the Elementary and Secondary Education Act (ESEA). </a:t>
            </a:r>
          </a:p>
          <a:p>
            <a:pPr lvl="1"/>
            <a:r>
              <a:rPr lang="en-US" dirty="0"/>
              <a:t>Not less than 1% each </a:t>
            </a:r>
          </a:p>
          <a:p>
            <a:pPr lvl="2"/>
            <a:r>
              <a:rPr lang="en-US" sz="1200" dirty="0"/>
              <a:t>Evidence-based summer enrichment activities</a:t>
            </a:r>
          </a:p>
          <a:p>
            <a:pPr lvl="2"/>
            <a:r>
              <a:rPr lang="en-US" sz="1200" dirty="0"/>
              <a:t>Evidence-based comprehensive afterschool programs</a:t>
            </a:r>
          </a:p>
          <a:p>
            <a:pPr lvl="1"/>
            <a:r>
              <a:rPr lang="en-US" dirty="0"/>
              <a:t>2.5% for other state activities</a:t>
            </a:r>
          </a:p>
          <a:p>
            <a:pPr lvl="1"/>
            <a:r>
              <a:rPr lang="en-US" dirty="0"/>
              <a:t>½ of 1% for admin</a:t>
            </a:r>
          </a:p>
          <a:p>
            <a:endParaRPr lang="en-US" dirty="0"/>
          </a:p>
        </p:txBody>
      </p:sp>
      <p:sp>
        <p:nvSpPr>
          <p:cNvPr id="4" name="Slide Number Placeholder 3">
            <a:extLst>
              <a:ext uri="{FF2B5EF4-FFF2-40B4-BE49-F238E27FC236}">
                <a16:creationId xmlns:a16="http://schemas.microsoft.com/office/drawing/2014/main" id="{CBE8F60F-3E6F-40BD-869A-2404B5CE79B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309810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5BCE63-406F-4B02-85EA-935170A4D3C1}"/>
              </a:ext>
            </a:extLst>
          </p:cNvPr>
          <p:cNvSpPr>
            <a:spLocks noGrp="1"/>
          </p:cNvSpPr>
          <p:nvPr>
            <p:ph type="title"/>
          </p:nvPr>
        </p:nvSpPr>
        <p:spPr/>
        <p:txBody>
          <a:bodyPr/>
          <a:lstStyle/>
          <a:p>
            <a:r>
              <a:rPr lang="en-US" dirty="0"/>
              <a:t>ARPA (Cont.)</a:t>
            </a:r>
          </a:p>
        </p:txBody>
      </p:sp>
      <p:sp>
        <p:nvSpPr>
          <p:cNvPr id="3" name="Text Placeholder 2">
            <a:extLst>
              <a:ext uri="{FF2B5EF4-FFF2-40B4-BE49-F238E27FC236}">
                <a16:creationId xmlns:a16="http://schemas.microsoft.com/office/drawing/2014/main" id="{3BABFF11-633B-485C-9960-8B7DA8550B44}"/>
              </a:ext>
            </a:extLst>
          </p:cNvPr>
          <p:cNvSpPr>
            <a:spLocks noGrp="1"/>
          </p:cNvSpPr>
          <p:nvPr>
            <p:ph type="body" idx="1"/>
          </p:nvPr>
        </p:nvSpPr>
        <p:spPr/>
        <p:txBody>
          <a:bodyPr/>
          <a:lstStyle/>
          <a:p>
            <a:r>
              <a:rPr lang="en-US" dirty="0">
                <a:effectLst/>
                <a:latin typeface="Calibri" panose="020F0502020204030204" pitchFamily="34" charset="0"/>
                <a:ea typeface="Calibri" panose="020F0502020204030204" pitchFamily="34" charset="0"/>
              </a:rPr>
              <a:t>ARPA also includes additional one-time, supplemental funding </a:t>
            </a:r>
          </a:p>
          <a:p>
            <a:pPr lvl="1"/>
            <a:r>
              <a:rPr lang="en-US" sz="1800" dirty="0">
                <a:effectLst/>
                <a:latin typeface="Calibri" panose="020F0502020204030204" pitchFamily="34" charset="0"/>
                <a:ea typeface="Calibri" panose="020F0502020204030204" pitchFamily="34" charset="0"/>
              </a:rPr>
              <a:t>The Individuals with Disabilities Education Act ($3 billion)</a:t>
            </a:r>
          </a:p>
          <a:p>
            <a:pPr lvl="1"/>
            <a:r>
              <a:rPr lang="en-US" sz="1800" dirty="0">
                <a:effectLst/>
                <a:latin typeface="Calibri" panose="020F0502020204030204" pitchFamily="34" charset="0"/>
                <a:ea typeface="Calibri" panose="020F0502020204030204" pitchFamily="34" charset="0"/>
              </a:rPr>
              <a:t>Emergency Assistance for Non-Public Schools ($2.75 billion)</a:t>
            </a:r>
          </a:p>
          <a:p>
            <a:pPr lvl="1"/>
            <a:r>
              <a:rPr lang="en-US" sz="1800" dirty="0">
                <a:effectLst/>
                <a:latin typeface="Calibri" panose="020F0502020204030204" pitchFamily="34" charset="0"/>
                <a:ea typeface="Calibri" panose="020F0502020204030204" pitchFamily="34" charset="0"/>
              </a:rPr>
              <a:t>E-Rate (over $7 billion to help bridge the digital divide in education), among other measures. </a:t>
            </a:r>
          </a:p>
          <a:p>
            <a:pPr lvl="1"/>
            <a:endParaRPr lang="en-US" sz="1800" dirty="0">
              <a:latin typeface="Calibri" panose="020F0502020204030204" pitchFamily="34" charset="0"/>
              <a:ea typeface="Calibri" panose="020F0502020204030204" pitchFamily="34" charset="0"/>
            </a:endParaRPr>
          </a:p>
          <a:p>
            <a:r>
              <a:rPr lang="en-US" dirty="0">
                <a:effectLst/>
                <a:latin typeface="Calibri" panose="020F0502020204030204" pitchFamily="34" charset="0"/>
                <a:ea typeface="Calibri" panose="020F0502020204030204" pitchFamily="34" charset="0"/>
              </a:rPr>
              <a:t>This final bill includes the EANs program but does not include equitable services provisions. </a:t>
            </a:r>
          </a:p>
          <a:p>
            <a:endParaRPr lang="en-US" sz="3200" dirty="0"/>
          </a:p>
        </p:txBody>
      </p:sp>
      <p:sp>
        <p:nvSpPr>
          <p:cNvPr id="4" name="Slide Number Placeholder 3">
            <a:extLst>
              <a:ext uri="{FF2B5EF4-FFF2-40B4-BE49-F238E27FC236}">
                <a16:creationId xmlns:a16="http://schemas.microsoft.com/office/drawing/2014/main" id="{E24848DF-7757-4E10-950D-E2981DB5974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329382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Providing Support for Students with Disabilities with </a:t>
            </a:r>
            <a:r>
              <a:rPr lang="en-US" dirty="0" err="1"/>
              <a:t>ESSER</a:t>
            </a:r>
            <a:r>
              <a:rPr lang="en-US" dirty="0"/>
              <a:t> funds</a:t>
            </a:r>
            <a:br>
              <a:rPr lang="en-US" dirty="0"/>
            </a:br>
            <a:br>
              <a:rPr lang="en-US" dirty="0"/>
            </a:br>
            <a:br>
              <a:rPr lang="en-US" sz="3600" dirty="0"/>
            </a:br>
            <a:br>
              <a:rPr lang="en-US" sz="3600" dirty="0"/>
            </a:br>
            <a:r>
              <a:rPr lang="en-US" sz="2400" dirty="0"/>
              <a:t>March 11, 2021</a:t>
            </a:r>
            <a:br>
              <a:rPr lang="en-US" sz="2400" dirty="0"/>
            </a:br>
            <a:r>
              <a:rPr lang="en-US" sz="1800" dirty="0"/>
              <a:t>Exceptional Student Services Unit - CDE</a:t>
            </a:r>
          </a:p>
        </p:txBody>
      </p:sp>
      <p:sp>
        <p:nvSpPr>
          <p:cNvPr id="5" name="Slide Number Placeholder 4"/>
          <p:cNvSpPr>
            <a:spLocks noGrp="1"/>
          </p:cNvSpPr>
          <p:nvPr>
            <p:ph type="sldNum" idx="12"/>
          </p:nvPr>
        </p:nvSpPr>
        <p:spPr/>
        <p:txBody>
          <a:bodyPr/>
          <a:lstStyle/>
          <a:p>
            <a:fld id="{67726FA2-3EC9-4717-AD62-D8C823692DD3}" type="slidenum">
              <a:rPr lang="en-US" smtClean="0"/>
              <a:pPr/>
              <a:t>8</a:t>
            </a:fld>
            <a:endParaRPr lang="en-US" dirty="0"/>
          </a:p>
        </p:txBody>
      </p:sp>
    </p:spTree>
    <p:extLst>
      <p:ext uri="{BB962C8B-B14F-4D97-AF65-F5344CB8AC3E}">
        <p14:creationId xmlns:p14="http://schemas.microsoft.com/office/powerpoint/2010/main" val="333667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074A4-3982-44BA-8DE8-8FD79A594292}"/>
              </a:ext>
            </a:extLst>
          </p:cNvPr>
          <p:cNvSpPr>
            <a:spLocks noGrp="1"/>
          </p:cNvSpPr>
          <p:nvPr>
            <p:ph type="title"/>
          </p:nvPr>
        </p:nvSpPr>
        <p:spPr/>
        <p:txBody>
          <a:bodyPr/>
          <a:lstStyle/>
          <a:p>
            <a:r>
              <a:rPr lang="en-US" dirty="0" err="1"/>
              <a:t>ESSER</a:t>
            </a:r>
            <a:r>
              <a:rPr lang="en-US"/>
              <a:t> and IDEA</a:t>
            </a:r>
            <a:endParaRPr lang="en-US" dirty="0"/>
          </a:p>
        </p:txBody>
      </p:sp>
      <p:sp>
        <p:nvSpPr>
          <p:cNvPr id="3" name="Content Placeholder 2">
            <a:extLst>
              <a:ext uri="{FF2B5EF4-FFF2-40B4-BE49-F238E27FC236}">
                <a16:creationId xmlns:a16="http://schemas.microsoft.com/office/drawing/2014/main" id="{D10CA85C-D1C2-4721-8103-3E93C079C7AA}"/>
              </a:ext>
            </a:extLst>
          </p:cNvPr>
          <p:cNvSpPr>
            <a:spLocks noGrp="1"/>
          </p:cNvSpPr>
          <p:nvPr>
            <p:ph idx="1"/>
          </p:nvPr>
        </p:nvSpPr>
        <p:spPr/>
        <p:txBody>
          <a:bodyPr/>
          <a:lstStyle/>
          <a:p>
            <a:endParaRPr lang="en-US" dirty="0"/>
          </a:p>
          <a:p>
            <a:r>
              <a:rPr lang="en-US" dirty="0"/>
              <a:t>With the passage of the Elementary and Secondary School Emergency Relief (ESSER) I and II Funds, LEAs have the ability to consider various approaches to continuing education during school closure and/or returning to normal operations.</a:t>
            </a:r>
          </a:p>
          <a:p>
            <a:r>
              <a:rPr lang="en-US" dirty="0"/>
              <a:t>Within these guidelines considerations are taken that fit the expenditures allowable under the Individual with Disabilities Education Act (IDEA) which are reasonable, necessary and allocable. </a:t>
            </a:r>
          </a:p>
        </p:txBody>
      </p:sp>
      <p:sp>
        <p:nvSpPr>
          <p:cNvPr id="4" name="Slide Number Placeholder 3">
            <a:extLst>
              <a:ext uri="{FF2B5EF4-FFF2-40B4-BE49-F238E27FC236}">
                <a16:creationId xmlns:a16="http://schemas.microsoft.com/office/drawing/2014/main" id="{9898B01A-3A74-4A7E-A38E-D692A31E5A38}"/>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351131351"/>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1725</TotalTime>
  <Words>2545</Words>
  <Application>Microsoft Office PowerPoint</Application>
  <PresentationFormat>On-screen Show (4:3)</PresentationFormat>
  <Paragraphs>218</Paragraphs>
  <Slides>25</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Wingdings 2</vt:lpstr>
      <vt:lpstr>Office Theme</vt:lpstr>
      <vt:lpstr>CDE Office Hours</vt:lpstr>
      <vt:lpstr>CDE Team Introductions</vt:lpstr>
      <vt:lpstr>ESSER Office Hours</vt:lpstr>
      <vt:lpstr>Updates</vt:lpstr>
      <vt:lpstr>American Rescue Plan Act (ARPA)</vt:lpstr>
      <vt:lpstr>ESSER Allocations to SEAs</vt:lpstr>
      <vt:lpstr>ARPA (Cont.)</vt:lpstr>
      <vt:lpstr>Providing Support for Students with Disabilities with ESSER funds    March 11, 2021 Exceptional Student Services Unit - CDE</vt:lpstr>
      <vt:lpstr>ESSER and IDEA</vt:lpstr>
      <vt:lpstr>Overview</vt:lpstr>
      <vt:lpstr>What is Allowable?</vt:lpstr>
      <vt:lpstr>Personnel/ Staff Costs:</vt:lpstr>
      <vt:lpstr>Personnel / Staff Costs Contd.</vt:lpstr>
      <vt:lpstr> Tuition and Transportation</vt:lpstr>
      <vt:lpstr>Supplies</vt:lpstr>
      <vt:lpstr>Compensatory Services and the Extended School Year (ESY)</vt:lpstr>
      <vt:lpstr>Other associated costs:</vt:lpstr>
      <vt:lpstr>Examples of costs which are not allowable </vt:lpstr>
      <vt:lpstr>Supplement not supplant</vt:lpstr>
      <vt:lpstr>The Federal Application</vt:lpstr>
      <vt:lpstr>Items to Remember</vt:lpstr>
      <vt:lpstr>Contacts</vt:lpstr>
      <vt:lpstr>Questions?</vt:lpstr>
      <vt:lpstr>Questions?   Future Topics?</vt:lpstr>
      <vt:lpstr>CDE Team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Owen, Emily</dc:creator>
  <cp:lastModifiedBy>Emily Owen</cp:lastModifiedBy>
  <cp:revision>91</cp:revision>
  <dcterms:modified xsi:type="dcterms:W3CDTF">2021-03-12T16:36:15Z</dcterms:modified>
</cp:coreProperties>
</file>