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1" r:id="rId1"/>
  </p:sldMasterIdLst>
  <p:notesMasterIdLst>
    <p:notesMasterId r:id="rId25"/>
  </p:notesMasterIdLst>
  <p:sldIdLst>
    <p:sldId id="256" r:id="rId2"/>
    <p:sldId id="542" r:id="rId3"/>
    <p:sldId id="257" r:id="rId4"/>
    <p:sldId id="555" r:id="rId5"/>
    <p:sldId id="556" r:id="rId6"/>
    <p:sldId id="546" r:id="rId7"/>
    <p:sldId id="276" r:id="rId8"/>
    <p:sldId id="561" r:id="rId9"/>
    <p:sldId id="551" r:id="rId10"/>
    <p:sldId id="529" r:id="rId11"/>
    <p:sldId id="270" r:id="rId12"/>
    <p:sldId id="527" r:id="rId13"/>
    <p:sldId id="557" r:id="rId14"/>
    <p:sldId id="558" r:id="rId15"/>
    <p:sldId id="559" r:id="rId16"/>
    <p:sldId id="560" r:id="rId17"/>
    <p:sldId id="552" r:id="rId18"/>
    <p:sldId id="563" r:id="rId19"/>
    <p:sldId id="553" r:id="rId20"/>
    <p:sldId id="554" r:id="rId21"/>
    <p:sldId id="562" r:id="rId22"/>
    <p:sldId id="543" r:id="rId23"/>
    <p:sldId id="271" r:id="rId24"/>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ohajeri-Nelson, Nazanin" initials="MN" lastIdx="2" clrIdx="0">
    <p:extLst>
      <p:ext uri="{19B8F6BF-5375-455C-9EA6-DF929625EA0E}">
        <p15:presenceInfo xmlns:p15="http://schemas.microsoft.com/office/powerpoint/2012/main" userId="S::Mohajeri-Nelson_n@cde.state.co.us::a9da618a-a76d-43dd-a63a-6c6fdf3f568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DF82658-8AFC-442A-9291-991C26907DA4}">
  <a:tblStyle styleId="{1DF82658-8AFC-442A-9291-991C26907DA4}"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BF1E8"/>
          </a:solidFill>
        </a:fill>
      </a:tcStyle>
    </a:wholeTbl>
    <a:band1H>
      <a:tcTxStyle/>
      <a:tcStyle>
        <a:tcBdr/>
        <a:fill>
          <a:solidFill>
            <a:srgbClr val="D4E2CE"/>
          </a:solidFill>
        </a:fill>
      </a:tcStyle>
    </a:band1H>
    <a:band2H>
      <a:tcTxStyle/>
      <a:tcStyle>
        <a:tcBdr/>
      </a:tcStyle>
    </a:band2H>
    <a:band1V>
      <a:tcTxStyle/>
      <a:tcStyle>
        <a:tcBdr/>
        <a:fill>
          <a:solidFill>
            <a:srgbClr val="D4E2CE"/>
          </a:solidFill>
        </a:fill>
      </a:tcStyle>
    </a:band1V>
    <a:band2V>
      <a:tcTxStyle/>
      <a:tcStyle>
        <a:tcBdr/>
      </a:tcStyle>
    </a:band2V>
    <a:lastCol>
      <a:tcTxStyle b="on" i="off">
        <a:font>
          <a:latin typeface="Calibri"/>
          <a:ea typeface="Calibri"/>
          <a:cs typeface="Calibri"/>
        </a:font>
        <a:schemeClr val="lt1"/>
      </a:tcTxStyle>
      <a:tcStyle>
        <a:tcBdr/>
        <a:fill>
          <a:solidFill>
            <a:schemeClr val="accent6"/>
          </a:solidFill>
        </a:fill>
      </a:tcStyle>
    </a:lastCol>
    <a:firstCol>
      <a:tcTxStyle b="on" i="off">
        <a:font>
          <a:latin typeface="Calibri"/>
          <a:ea typeface="Calibri"/>
          <a:cs typeface="Calibri"/>
        </a:font>
        <a:schemeClr val="lt1"/>
      </a:tcTxStyle>
      <a:tcStyle>
        <a:tcBdr/>
        <a:fill>
          <a:solidFill>
            <a:schemeClr val="accent6"/>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6"/>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6"/>
          </a:solidFill>
        </a:fill>
      </a:tcStyle>
    </a:firstRow>
    <a:neCell>
      <a:tcTxStyle/>
      <a:tcStyle>
        <a:tcBdr/>
      </a:tcStyle>
    </a:neCell>
    <a:nwCell>
      <a:tcTxStyle/>
      <a:tcStyle>
        <a:tcBdr/>
      </a:tcStyle>
    </a:nwCell>
  </a:tblStyle>
  <a:tblStyle styleId="{D1F991EF-CF58-4D44-A959-F8D699201C2A}" styleName="Table_1">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437" autoAdjust="0"/>
  </p:normalViewPr>
  <p:slideViewPr>
    <p:cSldViewPr snapToGrid="0">
      <p:cViewPr varScale="1">
        <p:scale>
          <a:sx n="96" d="100"/>
          <a:sy n="96" d="100"/>
        </p:scale>
        <p:origin x="780"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0" name="Google Shape;90;p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
        <p:cNvGrpSpPr/>
        <p:nvPr/>
      </p:nvGrpSpPr>
      <p:grpSpPr>
        <a:xfrm>
          <a:off x="0" y="0"/>
          <a:ext cx="0" cy="0"/>
          <a:chOff x="0" y="0"/>
          <a:chExt cx="0" cy="0"/>
        </a:xfrm>
      </p:grpSpPr>
      <p:sp>
        <p:nvSpPr>
          <p:cNvPr id="196" name="Google Shape;196;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On the books ~ online schools/programs</a:t>
            </a:r>
            <a:endParaRPr dirty="0"/>
          </a:p>
        </p:txBody>
      </p:sp>
      <p:sp>
        <p:nvSpPr>
          <p:cNvPr id="197" name="Google Shape;197;p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721885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3" name="Google Shape;203;p1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3" name="Google Shape;203;p1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585303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7" name="Google Shape;97;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Nazie </a:t>
            </a:r>
            <a:endParaRPr/>
          </a:p>
        </p:txBody>
      </p:sp>
      <p:sp>
        <p:nvSpPr>
          <p:cNvPr id="98" name="Google Shape;98;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Nazie</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6</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8133948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Nazie </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7</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5882016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8</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2682255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
        <p:cNvGrpSpPr/>
        <p:nvPr/>
      </p:nvGrpSpPr>
      <p:grpSpPr>
        <a:xfrm>
          <a:off x="0" y="0"/>
          <a:ext cx="0" cy="0"/>
          <a:chOff x="0" y="0"/>
          <a:chExt cx="0" cy="0"/>
        </a:xfrm>
      </p:grpSpPr>
      <p:sp>
        <p:nvSpPr>
          <p:cNvPr id="196" name="Google Shape;196;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On the books ~ online schools/programs</a:t>
            </a:r>
            <a:endParaRPr dirty="0"/>
          </a:p>
        </p:txBody>
      </p:sp>
      <p:sp>
        <p:nvSpPr>
          <p:cNvPr id="197" name="Google Shape;197;p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449218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
        <p:cNvGrpSpPr/>
        <p:nvPr/>
      </p:nvGrpSpPr>
      <p:grpSpPr>
        <a:xfrm>
          <a:off x="0" y="0"/>
          <a:ext cx="0" cy="0"/>
          <a:chOff x="0" y="0"/>
          <a:chExt cx="0" cy="0"/>
        </a:xfrm>
      </p:grpSpPr>
      <p:sp>
        <p:nvSpPr>
          <p:cNvPr id="196" name="Google Shape;196;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On the books ~ online schools/programs</a:t>
            </a:r>
            <a:endParaRPr dirty="0"/>
          </a:p>
        </p:txBody>
      </p:sp>
      <p:sp>
        <p:nvSpPr>
          <p:cNvPr id="197" name="Google Shape;197;p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Adam</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8C3E97E-4890-4915-A7C2-F3D207C521C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7040717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1.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0.png"/></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3"/>
        <p:cNvGrpSpPr/>
        <p:nvPr/>
      </p:nvGrpSpPr>
      <p:grpSpPr>
        <a:xfrm>
          <a:off x="0" y="0"/>
          <a:ext cx="0" cy="0"/>
          <a:chOff x="0" y="0"/>
          <a:chExt cx="0" cy="0"/>
        </a:xfrm>
      </p:grpSpPr>
      <p:sp>
        <p:nvSpPr>
          <p:cNvPr id="14" name="Google Shape;14;p2"/>
          <p:cNvSpPr/>
          <p:nvPr/>
        </p:nvSpPr>
        <p:spPr>
          <a:xfrm>
            <a:off x="0" y="4675238"/>
            <a:ext cx="9144000" cy="2182761"/>
          </a:xfrm>
          <a:prstGeom prst="rect">
            <a:avLst/>
          </a:prstGeom>
          <a:gradFill>
            <a:gsLst>
              <a:gs pos="0">
                <a:schemeClr val="lt1"/>
              </a:gs>
              <a:gs pos="100000">
                <a:srgbClr val="00953A">
                  <a:alpha val="49803"/>
                </a:srgbClr>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5" name="Google Shape;15;p2"/>
          <p:cNvSpPr txBox="1">
            <a:spLocks noGrp="1"/>
          </p:cNvSpPr>
          <p:nvPr>
            <p:ph type="ctrTitle"/>
          </p:nvPr>
        </p:nvSpPr>
        <p:spPr>
          <a:xfrm>
            <a:off x="685800" y="3236239"/>
            <a:ext cx="7772400" cy="1216589"/>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dk1"/>
              </a:buClr>
              <a:buSzPts val="3600"/>
              <a:buFont typeface="Arial"/>
              <a:buNone/>
              <a:defRPr sz="3600">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 name="Google Shape;16;p2"/>
          <p:cNvSpPr txBox="1">
            <a:spLocks noGrp="1"/>
          </p:cNvSpPr>
          <p:nvPr>
            <p:ph type="subTitle" idx="1"/>
          </p:nvPr>
        </p:nvSpPr>
        <p:spPr>
          <a:xfrm>
            <a:off x="685800" y="5073444"/>
            <a:ext cx="7772400" cy="1065925"/>
          </a:xfrm>
          <a:prstGeom prst="rect">
            <a:avLst/>
          </a:prstGeom>
          <a:noFill/>
          <a:ln>
            <a:noFill/>
          </a:ln>
        </p:spPr>
        <p:txBody>
          <a:bodyPr spcFirstLastPara="1" wrap="square" lIns="91425" tIns="45700" rIns="91425" bIns="45700" anchor="t" anchorCtr="0">
            <a:noAutofit/>
          </a:bodyPr>
          <a:lstStyle>
            <a:lvl1pPr lvl="0" algn="ctr">
              <a:lnSpc>
                <a:spcPct val="90000"/>
              </a:lnSpc>
              <a:spcBef>
                <a:spcPts val="1000"/>
              </a:spcBef>
              <a:spcAft>
                <a:spcPts val="0"/>
              </a:spcAft>
              <a:buClr>
                <a:schemeClr val="dk1"/>
              </a:buClr>
              <a:buSzPts val="2000"/>
              <a:buNone/>
              <a:defRPr sz="20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pic>
        <p:nvPicPr>
          <p:cNvPr id="17" name="Google Shape;17;p2"/>
          <p:cNvPicPr preferRelativeResize="0"/>
          <p:nvPr/>
        </p:nvPicPr>
        <p:blipFill rotWithShape="1">
          <a:blip r:embed="rId2">
            <a:alphaModFix/>
          </a:blip>
          <a:srcRect/>
          <a:stretch/>
        </p:blipFill>
        <p:spPr>
          <a:xfrm>
            <a:off x="3165737" y="632706"/>
            <a:ext cx="2821173" cy="1762730"/>
          </a:xfrm>
          <a:prstGeom prst="rect">
            <a:avLst/>
          </a:prstGeom>
          <a:noFill/>
          <a:ln>
            <a:noFill/>
          </a:ln>
        </p:spPr>
      </p:pic>
      <p:cxnSp>
        <p:nvCxnSpPr>
          <p:cNvPr id="18" name="Google Shape;18;p2"/>
          <p:cNvCxnSpPr/>
          <p:nvPr/>
        </p:nvCxnSpPr>
        <p:spPr>
          <a:xfrm>
            <a:off x="685800" y="2772696"/>
            <a:ext cx="7801897" cy="0"/>
          </a:xfrm>
          <a:prstGeom prst="straightConnector1">
            <a:avLst/>
          </a:prstGeom>
          <a:noFill/>
          <a:ln w="19050" cap="flat" cmpd="sng">
            <a:solidFill>
              <a:srgbClr val="00953A"/>
            </a:solidFill>
            <a:prstDash val="solid"/>
            <a:miter lim="800000"/>
            <a:headEnd type="none" w="sm" len="sm"/>
            <a:tailEnd type="none" w="sm" len="sm"/>
          </a:ln>
        </p:spPr>
      </p:cxnSp>
      <p:sp>
        <p:nvSpPr>
          <p:cNvPr id="19" name="Google Shape;19;p2"/>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b="0" i="0" u="none" strike="noStrike" cap="none">
                <a:solidFill>
                  <a:schemeClr val="lt1"/>
                </a:solidFill>
                <a:latin typeface="Calibri"/>
                <a:ea typeface="Calibri"/>
                <a:cs typeface="Calibri"/>
                <a:sym typeface="Calibri"/>
              </a:defRPr>
            </a:lvl1pPr>
            <a:lvl2pPr marL="0" lvl="1" indent="0" algn="l">
              <a:spcBef>
                <a:spcPts val="0"/>
              </a:spcBef>
              <a:buNone/>
              <a:defRPr sz="1600" b="0" i="0" u="none" strike="noStrike" cap="none">
                <a:solidFill>
                  <a:schemeClr val="lt1"/>
                </a:solidFill>
                <a:latin typeface="Calibri"/>
                <a:ea typeface="Calibri"/>
                <a:cs typeface="Calibri"/>
                <a:sym typeface="Calibri"/>
              </a:defRPr>
            </a:lvl2pPr>
            <a:lvl3pPr marL="0" lvl="2" indent="0" algn="l">
              <a:spcBef>
                <a:spcPts val="0"/>
              </a:spcBef>
              <a:buNone/>
              <a:defRPr sz="1600" b="0" i="0" u="none" strike="noStrike" cap="none">
                <a:solidFill>
                  <a:schemeClr val="lt1"/>
                </a:solidFill>
                <a:latin typeface="Calibri"/>
                <a:ea typeface="Calibri"/>
                <a:cs typeface="Calibri"/>
                <a:sym typeface="Calibri"/>
              </a:defRPr>
            </a:lvl3pPr>
            <a:lvl4pPr marL="0" lvl="3" indent="0" algn="l">
              <a:spcBef>
                <a:spcPts val="0"/>
              </a:spcBef>
              <a:buNone/>
              <a:defRPr sz="1600" b="0" i="0" u="none" strike="noStrike" cap="none">
                <a:solidFill>
                  <a:schemeClr val="lt1"/>
                </a:solidFill>
                <a:latin typeface="Calibri"/>
                <a:ea typeface="Calibri"/>
                <a:cs typeface="Calibri"/>
                <a:sym typeface="Calibri"/>
              </a:defRPr>
            </a:lvl4pPr>
            <a:lvl5pPr marL="0" lvl="4" indent="0" algn="l">
              <a:spcBef>
                <a:spcPts val="0"/>
              </a:spcBef>
              <a:buNone/>
              <a:defRPr sz="1600" b="0" i="0" u="none" strike="noStrike" cap="none">
                <a:solidFill>
                  <a:schemeClr val="lt1"/>
                </a:solidFill>
                <a:latin typeface="Calibri"/>
                <a:ea typeface="Calibri"/>
                <a:cs typeface="Calibri"/>
                <a:sym typeface="Calibri"/>
              </a:defRPr>
            </a:lvl5pPr>
            <a:lvl6pPr marL="0" lvl="5" indent="0" algn="l">
              <a:spcBef>
                <a:spcPts val="0"/>
              </a:spcBef>
              <a:buNone/>
              <a:defRPr sz="1600" b="0" i="0" u="none" strike="noStrike" cap="none">
                <a:solidFill>
                  <a:schemeClr val="lt1"/>
                </a:solidFill>
                <a:latin typeface="Calibri"/>
                <a:ea typeface="Calibri"/>
                <a:cs typeface="Calibri"/>
                <a:sym typeface="Calibri"/>
              </a:defRPr>
            </a:lvl6pPr>
            <a:lvl7pPr marL="0" lvl="6" indent="0" algn="l">
              <a:spcBef>
                <a:spcPts val="0"/>
              </a:spcBef>
              <a:buNone/>
              <a:defRPr sz="1600" b="0" i="0" u="none" strike="noStrike" cap="none">
                <a:solidFill>
                  <a:schemeClr val="lt1"/>
                </a:solidFill>
                <a:latin typeface="Calibri"/>
                <a:ea typeface="Calibri"/>
                <a:cs typeface="Calibri"/>
                <a:sym typeface="Calibri"/>
              </a:defRPr>
            </a:lvl7pPr>
            <a:lvl8pPr marL="0" lvl="7" indent="0" algn="l">
              <a:spcBef>
                <a:spcPts val="0"/>
              </a:spcBef>
              <a:buNone/>
              <a:defRPr sz="1600" b="0" i="0" u="none" strike="noStrike" cap="none">
                <a:solidFill>
                  <a:schemeClr val="lt1"/>
                </a:solidFill>
                <a:latin typeface="Calibri"/>
                <a:ea typeface="Calibri"/>
                <a:cs typeface="Calibri"/>
                <a:sym typeface="Calibri"/>
              </a:defRPr>
            </a:lvl8pPr>
            <a:lvl9pPr marL="0" lvl="8" indent="0" algn="l">
              <a:spcBef>
                <a:spcPts val="0"/>
              </a:spcBef>
              <a:buNone/>
              <a:defRPr sz="1600" b="0" i="0" u="none" strike="noStrike" cap="none">
                <a:solidFill>
                  <a:schemeClr val="lt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6_Title and Content">
  <p:cSld name="6_Title and Content">
    <p:spTree>
      <p:nvGrpSpPr>
        <p:cNvPr id="1" name="Shape 69"/>
        <p:cNvGrpSpPr/>
        <p:nvPr/>
      </p:nvGrpSpPr>
      <p:grpSpPr>
        <a:xfrm>
          <a:off x="0" y="0"/>
          <a:ext cx="0" cy="0"/>
          <a:chOff x="0" y="0"/>
          <a:chExt cx="0" cy="0"/>
        </a:xfrm>
      </p:grpSpPr>
      <p:pic>
        <p:nvPicPr>
          <p:cNvPr id="70" name="Google Shape;70;p11"/>
          <p:cNvPicPr preferRelativeResize="0"/>
          <p:nvPr/>
        </p:nvPicPr>
        <p:blipFill rotWithShape="1">
          <a:blip r:embed="rId2">
            <a:alphaModFix/>
          </a:blip>
          <a:srcRect/>
          <a:stretch/>
        </p:blipFill>
        <p:spPr>
          <a:xfrm>
            <a:off x="1" y="0"/>
            <a:ext cx="9143997" cy="1219199"/>
          </a:xfrm>
          <a:prstGeom prst="rect">
            <a:avLst/>
          </a:prstGeom>
          <a:noFill/>
          <a:ln>
            <a:noFill/>
          </a:ln>
        </p:spPr>
      </p:pic>
      <p:sp>
        <p:nvSpPr>
          <p:cNvPr id="71" name="Google Shape;71;p11"/>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11"/>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73" name="Google Shape;73;p11"/>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74" name="Google Shape;74;p11"/>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75" name="Google Shape;75;p11"/>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76"/>
        <p:cNvGrpSpPr/>
        <p:nvPr/>
      </p:nvGrpSpPr>
      <p:grpSpPr>
        <a:xfrm>
          <a:off x="0" y="0"/>
          <a:ext cx="0" cy="0"/>
          <a:chOff x="0" y="0"/>
          <a:chExt cx="0" cy="0"/>
        </a:xfrm>
      </p:grpSpPr>
      <p:sp>
        <p:nvSpPr>
          <p:cNvPr id="77" name="Google Shape;77;p12"/>
          <p:cNvSpPr txBox="1">
            <a:spLocks noGrp="1"/>
          </p:cNvSpPr>
          <p:nvPr>
            <p:ph type="body" idx="1"/>
          </p:nvPr>
        </p:nvSpPr>
        <p:spPr>
          <a:xfrm>
            <a:off x="628650" y="1463040"/>
            <a:ext cx="3886200" cy="4583799"/>
          </a:xfrm>
          <a:prstGeom prst="rect">
            <a:avLst/>
          </a:prstGeom>
          <a:noFill/>
          <a:ln>
            <a:noFill/>
          </a:ln>
        </p:spPr>
        <p:txBody>
          <a:bodyPr spcFirstLastPara="1" wrap="square" lIns="91425" tIns="45700" rIns="91425"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8" name="Google Shape;78;p12"/>
          <p:cNvSpPr txBox="1">
            <a:spLocks noGrp="1"/>
          </p:cNvSpPr>
          <p:nvPr>
            <p:ph type="body" idx="2"/>
          </p:nvPr>
        </p:nvSpPr>
        <p:spPr>
          <a:xfrm>
            <a:off x="4629150" y="1463040"/>
            <a:ext cx="3886200" cy="4583799"/>
          </a:xfrm>
          <a:prstGeom prst="rect">
            <a:avLst/>
          </a:prstGeom>
          <a:noFill/>
          <a:ln>
            <a:noFill/>
          </a:ln>
        </p:spPr>
        <p:txBody>
          <a:bodyPr spcFirstLastPara="1" wrap="square" lIns="91425" tIns="45700" rIns="91425"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79" name="Google Shape;79;p12"/>
          <p:cNvPicPr preferRelativeResize="0"/>
          <p:nvPr/>
        </p:nvPicPr>
        <p:blipFill rotWithShape="1">
          <a:blip r:embed="rId2">
            <a:alphaModFix/>
          </a:blip>
          <a:srcRect/>
          <a:stretch/>
        </p:blipFill>
        <p:spPr>
          <a:xfrm>
            <a:off x="1" y="0"/>
            <a:ext cx="9143997" cy="1219200"/>
          </a:xfrm>
          <a:prstGeom prst="rect">
            <a:avLst/>
          </a:prstGeom>
          <a:noFill/>
          <a:ln>
            <a:noFill/>
          </a:ln>
        </p:spPr>
      </p:pic>
      <p:sp>
        <p:nvSpPr>
          <p:cNvPr id="80" name="Google Shape;80;p12"/>
          <p:cNvSpPr txBox="1">
            <a:spLocks noGrp="1"/>
          </p:cNvSpPr>
          <p:nvPr>
            <p:ph type="title"/>
          </p:nvPr>
        </p:nvSpPr>
        <p:spPr>
          <a:xfrm>
            <a:off x="245193" y="254514"/>
            <a:ext cx="6081865" cy="756418"/>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pic>
        <p:nvPicPr>
          <p:cNvPr id="81" name="Google Shape;81;p12"/>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82" name="Google Shape;82;p12"/>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83"/>
        <p:cNvGrpSpPr/>
        <p:nvPr/>
      </p:nvGrpSpPr>
      <p:grpSpPr>
        <a:xfrm>
          <a:off x="0" y="0"/>
          <a:ext cx="0" cy="0"/>
          <a:chOff x="0" y="0"/>
          <a:chExt cx="0" cy="0"/>
        </a:xfrm>
      </p:grpSpPr>
      <p:sp>
        <p:nvSpPr>
          <p:cNvPr id="84" name="Google Shape;84;p13"/>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
        <p:nvSpPr>
          <p:cNvPr id="85" name="Google Shape;85;p13"/>
          <p:cNvSpPr txBox="1">
            <a:spLocks noGrp="1"/>
          </p:cNvSpPr>
          <p:nvPr>
            <p:ph type="title"/>
          </p:nvPr>
        </p:nvSpPr>
        <p:spPr>
          <a:xfrm>
            <a:off x="245193" y="254514"/>
            <a:ext cx="6081865" cy="756418"/>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1"/>
              </a:buClr>
              <a:buSzPts val="2400"/>
              <a:buFont typeface="Arial"/>
              <a:buNone/>
              <a:defRPr sz="2400">
                <a:solidFill>
                  <a:schemeClr val="dk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86"/>
        <p:cNvGrpSpPr/>
        <p:nvPr/>
      </p:nvGrpSpPr>
      <p:grpSpPr>
        <a:xfrm>
          <a:off x="0" y="0"/>
          <a:ext cx="0" cy="0"/>
          <a:chOff x="0" y="0"/>
          <a:chExt cx="0" cy="0"/>
        </a:xfrm>
      </p:grpSpPr>
      <p:sp>
        <p:nvSpPr>
          <p:cNvPr id="87" name="Google Shape;87;p14"/>
          <p:cNvSpPr txBox="1">
            <a:spLocks noGrp="1"/>
          </p:cNvSpPr>
          <p:nvPr>
            <p:ph type="title"/>
          </p:nvPr>
        </p:nvSpPr>
        <p:spPr>
          <a:xfrm>
            <a:off x="245193" y="254514"/>
            <a:ext cx="6081865" cy="756418"/>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1"/>
              </a:buClr>
              <a:buSzPts val="2400"/>
              <a:buFont typeface="Arial"/>
              <a:buNone/>
              <a:defRPr sz="2400">
                <a:solidFill>
                  <a:schemeClr val="dk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0"/>
        <p:cNvGrpSpPr/>
        <p:nvPr/>
      </p:nvGrpSpPr>
      <p:grpSpPr>
        <a:xfrm>
          <a:off x="0" y="0"/>
          <a:ext cx="0" cy="0"/>
          <a:chOff x="0" y="0"/>
          <a:chExt cx="0" cy="0"/>
        </a:xfrm>
      </p:grpSpPr>
      <p:pic>
        <p:nvPicPr>
          <p:cNvPr id="21" name="Google Shape;21;p3"/>
          <p:cNvPicPr preferRelativeResize="0"/>
          <p:nvPr/>
        </p:nvPicPr>
        <p:blipFill rotWithShape="1">
          <a:blip r:embed="rId2">
            <a:alphaModFix/>
          </a:blip>
          <a:srcRect/>
          <a:stretch/>
        </p:blipFill>
        <p:spPr>
          <a:xfrm>
            <a:off x="1" y="0"/>
            <a:ext cx="9143997" cy="1219200"/>
          </a:xfrm>
          <a:prstGeom prst="rect">
            <a:avLst/>
          </a:prstGeom>
          <a:noFill/>
          <a:ln>
            <a:noFill/>
          </a:ln>
        </p:spPr>
      </p:pic>
      <p:sp>
        <p:nvSpPr>
          <p:cNvPr id="22" name="Google Shape;22;p3"/>
          <p:cNvSpPr txBox="1">
            <a:spLocks noGrp="1"/>
          </p:cNvSpPr>
          <p:nvPr>
            <p:ph type="title"/>
          </p:nvPr>
        </p:nvSpPr>
        <p:spPr>
          <a:xfrm>
            <a:off x="245193" y="254514"/>
            <a:ext cx="6081865" cy="756418"/>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24" name="Google Shape;24;p3"/>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25" name="Google Shape;25;p3"/>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b="0" i="0" u="none" strike="noStrike" cap="none">
                <a:solidFill>
                  <a:srgbClr val="7F7F7F"/>
                </a:solidFill>
                <a:latin typeface="Calibri"/>
                <a:ea typeface="Calibri"/>
                <a:cs typeface="Calibri"/>
                <a:sym typeface="Calibri"/>
              </a:defRPr>
            </a:lvl1pPr>
            <a:lvl2pPr marL="0" lvl="1" indent="0" algn="l">
              <a:spcBef>
                <a:spcPts val="0"/>
              </a:spcBef>
              <a:buNone/>
              <a:defRPr sz="1600" b="0" i="0" u="none" strike="noStrike" cap="none">
                <a:solidFill>
                  <a:srgbClr val="7F7F7F"/>
                </a:solidFill>
                <a:latin typeface="Calibri"/>
                <a:ea typeface="Calibri"/>
                <a:cs typeface="Calibri"/>
                <a:sym typeface="Calibri"/>
              </a:defRPr>
            </a:lvl2pPr>
            <a:lvl3pPr marL="0" lvl="2" indent="0" algn="l">
              <a:spcBef>
                <a:spcPts val="0"/>
              </a:spcBef>
              <a:buNone/>
              <a:defRPr sz="1600" b="0" i="0" u="none" strike="noStrike" cap="none">
                <a:solidFill>
                  <a:srgbClr val="7F7F7F"/>
                </a:solidFill>
                <a:latin typeface="Calibri"/>
                <a:ea typeface="Calibri"/>
                <a:cs typeface="Calibri"/>
                <a:sym typeface="Calibri"/>
              </a:defRPr>
            </a:lvl3pPr>
            <a:lvl4pPr marL="0" lvl="3" indent="0" algn="l">
              <a:spcBef>
                <a:spcPts val="0"/>
              </a:spcBef>
              <a:buNone/>
              <a:defRPr sz="1600" b="0" i="0" u="none" strike="noStrike" cap="none">
                <a:solidFill>
                  <a:srgbClr val="7F7F7F"/>
                </a:solidFill>
                <a:latin typeface="Calibri"/>
                <a:ea typeface="Calibri"/>
                <a:cs typeface="Calibri"/>
                <a:sym typeface="Calibri"/>
              </a:defRPr>
            </a:lvl4pPr>
            <a:lvl5pPr marL="0" lvl="4" indent="0" algn="l">
              <a:spcBef>
                <a:spcPts val="0"/>
              </a:spcBef>
              <a:buNone/>
              <a:defRPr sz="1600" b="0" i="0" u="none" strike="noStrike" cap="none">
                <a:solidFill>
                  <a:srgbClr val="7F7F7F"/>
                </a:solidFill>
                <a:latin typeface="Calibri"/>
                <a:ea typeface="Calibri"/>
                <a:cs typeface="Calibri"/>
                <a:sym typeface="Calibri"/>
              </a:defRPr>
            </a:lvl5pPr>
            <a:lvl6pPr marL="0" lvl="5" indent="0" algn="l">
              <a:spcBef>
                <a:spcPts val="0"/>
              </a:spcBef>
              <a:buNone/>
              <a:defRPr sz="1600" b="0" i="0" u="none" strike="noStrike" cap="none">
                <a:solidFill>
                  <a:srgbClr val="7F7F7F"/>
                </a:solidFill>
                <a:latin typeface="Calibri"/>
                <a:ea typeface="Calibri"/>
                <a:cs typeface="Calibri"/>
                <a:sym typeface="Calibri"/>
              </a:defRPr>
            </a:lvl6pPr>
            <a:lvl7pPr marL="0" lvl="6" indent="0" algn="l">
              <a:spcBef>
                <a:spcPts val="0"/>
              </a:spcBef>
              <a:buNone/>
              <a:defRPr sz="1600" b="0" i="0" u="none" strike="noStrike" cap="none">
                <a:solidFill>
                  <a:srgbClr val="7F7F7F"/>
                </a:solidFill>
                <a:latin typeface="Calibri"/>
                <a:ea typeface="Calibri"/>
                <a:cs typeface="Calibri"/>
                <a:sym typeface="Calibri"/>
              </a:defRPr>
            </a:lvl7pPr>
            <a:lvl8pPr marL="0" lvl="7" indent="0" algn="l">
              <a:spcBef>
                <a:spcPts val="0"/>
              </a:spcBef>
              <a:buNone/>
              <a:defRPr sz="1600" b="0" i="0" u="none" strike="noStrike" cap="none">
                <a:solidFill>
                  <a:srgbClr val="7F7F7F"/>
                </a:solidFill>
                <a:latin typeface="Calibri"/>
                <a:ea typeface="Calibri"/>
                <a:cs typeface="Calibri"/>
                <a:sym typeface="Calibri"/>
              </a:defRPr>
            </a:lvl8pPr>
            <a:lvl9pPr marL="0" lvl="8" indent="0" algn="l">
              <a:spcBef>
                <a:spcPts val="0"/>
              </a:spcBef>
              <a:buNone/>
              <a:defRPr sz="1600" b="0" i="0" u="none" strike="noStrike" cap="none">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_Blank">
  <p:cSld name="1_Blank">
    <p:spTree>
      <p:nvGrpSpPr>
        <p:cNvPr id="1" name="Shape 26"/>
        <p:cNvGrpSpPr/>
        <p:nvPr/>
      </p:nvGrpSpPr>
      <p:grpSpPr>
        <a:xfrm>
          <a:off x="0" y="0"/>
          <a:ext cx="0" cy="0"/>
          <a:chOff x="0" y="0"/>
          <a:chExt cx="0" cy="0"/>
        </a:xfrm>
      </p:grpSpPr>
      <p:pic>
        <p:nvPicPr>
          <p:cNvPr id="27" name="Google Shape;27;p4"/>
          <p:cNvPicPr preferRelativeResize="0"/>
          <p:nvPr/>
        </p:nvPicPr>
        <p:blipFill rotWithShape="1">
          <a:blip r:embed="rId2">
            <a:alphaModFix/>
          </a:blip>
          <a:srcRect/>
          <a:stretch/>
        </p:blipFill>
        <p:spPr>
          <a:xfrm>
            <a:off x="0" y="0"/>
            <a:ext cx="9144000" cy="6857999"/>
          </a:xfrm>
          <a:prstGeom prst="rect">
            <a:avLst/>
          </a:prstGeom>
          <a:noFill/>
          <a:ln>
            <a:noFill/>
          </a:ln>
        </p:spPr>
      </p:pic>
      <p:sp>
        <p:nvSpPr>
          <p:cNvPr id="28" name="Google Shape;28;p4"/>
          <p:cNvSpPr txBox="1">
            <a:spLocks noGrp="1"/>
          </p:cNvSpPr>
          <p:nvPr>
            <p:ph type="ctrTitle"/>
          </p:nvPr>
        </p:nvSpPr>
        <p:spPr>
          <a:xfrm>
            <a:off x="685800" y="2595716"/>
            <a:ext cx="7772400" cy="2337620"/>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lt1"/>
              </a:buClr>
              <a:buSzPts val="4000"/>
              <a:buFont typeface="Arial"/>
              <a:buNone/>
              <a:defRPr sz="40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4"/>
          <p:cNvSpPr txBox="1">
            <a:spLocks noGrp="1"/>
          </p:cNvSpPr>
          <p:nvPr>
            <p:ph type="sldNum" idx="12"/>
          </p:nvPr>
        </p:nvSpPr>
        <p:spPr>
          <a:xfrm>
            <a:off x="215697"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b="0" i="0" u="none" strike="noStrike" cap="none">
                <a:solidFill>
                  <a:schemeClr val="lt1"/>
                </a:solidFill>
                <a:latin typeface="Calibri"/>
                <a:ea typeface="Calibri"/>
                <a:cs typeface="Calibri"/>
                <a:sym typeface="Calibri"/>
              </a:defRPr>
            </a:lvl1pPr>
            <a:lvl2pPr marL="0" lvl="1" indent="0" algn="l">
              <a:spcBef>
                <a:spcPts val="0"/>
              </a:spcBef>
              <a:buNone/>
              <a:defRPr sz="1600" b="0" i="0" u="none" strike="noStrike" cap="none">
                <a:solidFill>
                  <a:schemeClr val="lt1"/>
                </a:solidFill>
                <a:latin typeface="Calibri"/>
                <a:ea typeface="Calibri"/>
                <a:cs typeface="Calibri"/>
                <a:sym typeface="Calibri"/>
              </a:defRPr>
            </a:lvl2pPr>
            <a:lvl3pPr marL="0" lvl="2" indent="0" algn="l">
              <a:spcBef>
                <a:spcPts val="0"/>
              </a:spcBef>
              <a:buNone/>
              <a:defRPr sz="1600" b="0" i="0" u="none" strike="noStrike" cap="none">
                <a:solidFill>
                  <a:schemeClr val="lt1"/>
                </a:solidFill>
                <a:latin typeface="Calibri"/>
                <a:ea typeface="Calibri"/>
                <a:cs typeface="Calibri"/>
                <a:sym typeface="Calibri"/>
              </a:defRPr>
            </a:lvl3pPr>
            <a:lvl4pPr marL="0" lvl="3" indent="0" algn="l">
              <a:spcBef>
                <a:spcPts val="0"/>
              </a:spcBef>
              <a:buNone/>
              <a:defRPr sz="1600" b="0" i="0" u="none" strike="noStrike" cap="none">
                <a:solidFill>
                  <a:schemeClr val="lt1"/>
                </a:solidFill>
                <a:latin typeface="Calibri"/>
                <a:ea typeface="Calibri"/>
                <a:cs typeface="Calibri"/>
                <a:sym typeface="Calibri"/>
              </a:defRPr>
            </a:lvl4pPr>
            <a:lvl5pPr marL="0" lvl="4" indent="0" algn="l">
              <a:spcBef>
                <a:spcPts val="0"/>
              </a:spcBef>
              <a:buNone/>
              <a:defRPr sz="1600" b="0" i="0" u="none" strike="noStrike" cap="none">
                <a:solidFill>
                  <a:schemeClr val="lt1"/>
                </a:solidFill>
                <a:latin typeface="Calibri"/>
                <a:ea typeface="Calibri"/>
                <a:cs typeface="Calibri"/>
                <a:sym typeface="Calibri"/>
              </a:defRPr>
            </a:lvl5pPr>
            <a:lvl6pPr marL="0" lvl="5" indent="0" algn="l">
              <a:spcBef>
                <a:spcPts val="0"/>
              </a:spcBef>
              <a:buNone/>
              <a:defRPr sz="1600" b="0" i="0" u="none" strike="noStrike" cap="none">
                <a:solidFill>
                  <a:schemeClr val="lt1"/>
                </a:solidFill>
                <a:latin typeface="Calibri"/>
                <a:ea typeface="Calibri"/>
                <a:cs typeface="Calibri"/>
                <a:sym typeface="Calibri"/>
              </a:defRPr>
            </a:lvl6pPr>
            <a:lvl7pPr marL="0" lvl="6" indent="0" algn="l">
              <a:spcBef>
                <a:spcPts val="0"/>
              </a:spcBef>
              <a:buNone/>
              <a:defRPr sz="1600" b="0" i="0" u="none" strike="noStrike" cap="none">
                <a:solidFill>
                  <a:schemeClr val="lt1"/>
                </a:solidFill>
                <a:latin typeface="Calibri"/>
                <a:ea typeface="Calibri"/>
                <a:cs typeface="Calibri"/>
                <a:sym typeface="Calibri"/>
              </a:defRPr>
            </a:lvl7pPr>
            <a:lvl8pPr marL="0" lvl="7" indent="0" algn="l">
              <a:spcBef>
                <a:spcPts val="0"/>
              </a:spcBef>
              <a:buNone/>
              <a:defRPr sz="1600" b="0" i="0" u="none" strike="noStrike" cap="none">
                <a:solidFill>
                  <a:schemeClr val="lt1"/>
                </a:solidFill>
                <a:latin typeface="Calibri"/>
                <a:ea typeface="Calibri"/>
                <a:cs typeface="Calibri"/>
                <a:sym typeface="Calibri"/>
              </a:defRPr>
            </a:lvl8pPr>
            <a:lvl9pPr marL="0" lvl="8" indent="0" algn="l">
              <a:spcBef>
                <a:spcPts val="0"/>
              </a:spcBef>
              <a:buNone/>
              <a:defRPr sz="1600" b="0" i="0" u="none" strike="noStrike" cap="none">
                <a:solidFill>
                  <a:schemeClr val="lt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2_Blank">
  <p:cSld name="2_Blank">
    <p:spTree>
      <p:nvGrpSpPr>
        <p:cNvPr id="1" name="Shape 30"/>
        <p:cNvGrpSpPr/>
        <p:nvPr/>
      </p:nvGrpSpPr>
      <p:grpSpPr>
        <a:xfrm>
          <a:off x="0" y="0"/>
          <a:ext cx="0" cy="0"/>
          <a:chOff x="0" y="0"/>
          <a:chExt cx="0" cy="0"/>
        </a:xfrm>
      </p:grpSpPr>
      <p:pic>
        <p:nvPicPr>
          <p:cNvPr id="31" name="Google Shape;31;p5"/>
          <p:cNvPicPr preferRelativeResize="0"/>
          <p:nvPr/>
        </p:nvPicPr>
        <p:blipFill rotWithShape="1">
          <a:blip r:embed="rId2">
            <a:alphaModFix/>
          </a:blip>
          <a:srcRect/>
          <a:stretch/>
        </p:blipFill>
        <p:spPr>
          <a:xfrm>
            <a:off x="0" y="0"/>
            <a:ext cx="9143999" cy="6857999"/>
          </a:xfrm>
          <a:prstGeom prst="rect">
            <a:avLst/>
          </a:prstGeom>
          <a:noFill/>
          <a:ln>
            <a:noFill/>
          </a:ln>
        </p:spPr>
      </p:pic>
      <p:sp>
        <p:nvSpPr>
          <p:cNvPr id="32" name="Google Shape;32;p5"/>
          <p:cNvSpPr txBox="1">
            <a:spLocks noGrp="1"/>
          </p:cNvSpPr>
          <p:nvPr>
            <p:ph type="ctrTitle"/>
          </p:nvPr>
        </p:nvSpPr>
        <p:spPr>
          <a:xfrm>
            <a:off x="685800" y="2595716"/>
            <a:ext cx="7772400" cy="2337620"/>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lt1"/>
              </a:buClr>
              <a:buSzPts val="4000"/>
              <a:buFont typeface="Arial"/>
              <a:buNone/>
              <a:defRPr sz="40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5"/>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chemeClr val="lt1"/>
                </a:solidFill>
                <a:latin typeface="Calibri"/>
                <a:ea typeface="Calibri"/>
                <a:cs typeface="Calibri"/>
                <a:sym typeface="Calibri"/>
              </a:defRPr>
            </a:lvl1pPr>
            <a:lvl2pPr marL="0" lvl="1" indent="0" algn="l">
              <a:spcBef>
                <a:spcPts val="0"/>
              </a:spcBef>
              <a:buNone/>
              <a:defRPr sz="1600">
                <a:solidFill>
                  <a:schemeClr val="lt1"/>
                </a:solidFill>
                <a:latin typeface="Calibri"/>
                <a:ea typeface="Calibri"/>
                <a:cs typeface="Calibri"/>
                <a:sym typeface="Calibri"/>
              </a:defRPr>
            </a:lvl2pPr>
            <a:lvl3pPr marL="0" lvl="2" indent="0" algn="l">
              <a:spcBef>
                <a:spcPts val="0"/>
              </a:spcBef>
              <a:buNone/>
              <a:defRPr sz="1600">
                <a:solidFill>
                  <a:schemeClr val="lt1"/>
                </a:solidFill>
                <a:latin typeface="Calibri"/>
                <a:ea typeface="Calibri"/>
                <a:cs typeface="Calibri"/>
                <a:sym typeface="Calibri"/>
              </a:defRPr>
            </a:lvl3pPr>
            <a:lvl4pPr marL="0" lvl="3" indent="0" algn="l">
              <a:spcBef>
                <a:spcPts val="0"/>
              </a:spcBef>
              <a:buNone/>
              <a:defRPr sz="1600">
                <a:solidFill>
                  <a:schemeClr val="lt1"/>
                </a:solidFill>
                <a:latin typeface="Calibri"/>
                <a:ea typeface="Calibri"/>
                <a:cs typeface="Calibri"/>
                <a:sym typeface="Calibri"/>
              </a:defRPr>
            </a:lvl4pPr>
            <a:lvl5pPr marL="0" lvl="4" indent="0" algn="l">
              <a:spcBef>
                <a:spcPts val="0"/>
              </a:spcBef>
              <a:buNone/>
              <a:defRPr sz="1600">
                <a:solidFill>
                  <a:schemeClr val="lt1"/>
                </a:solidFill>
                <a:latin typeface="Calibri"/>
                <a:ea typeface="Calibri"/>
                <a:cs typeface="Calibri"/>
                <a:sym typeface="Calibri"/>
              </a:defRPr>
            </a:lvl5pPr>
            <a:lvl6pPr marL="0" lvl="5" indent="0" algn="l">
              <a:spcBef>
                <a:spcPts val="0"/>
              </a:spcBef>
              <a:buNone/>
              <a:defRPr sz="1600">
                <a:solidFill>
                  <a:schemeClr val="lt1"/>
                </a:solidFill>
                <a:latin typeface="Calibri"/>
                <a:ea typeface="Calibri"/>
                <a:cs typeface="Calibri"/>
                <a:sym typeface="Calibri"/>
              </a:defRPr>
            </a:lvl6pPr>
            <a:lvl7pPr marL="0" lvl="6" indent="0" algn="l">
              <a:spcBef>
                <a:spcPts val="0"/>
              </a:spcBef>
              <a:buNone/>
              <a:defRPr sz="1600">
                <a:solidFill>
                  <a:schemeClr val="lt1"/>
                </a:solidFill>
                <a:latin typeface="Calibri"/>
                <a:ea typeface="Calibri"/>
                <a:cs typeface="Calibri"/>
                <a:sym typeface="Calibri"/>
              </a:defRPr>
            </a:lvl7pPr>
            <a:lvl8pPr marL="0" lvl="7" indent="0" algn="l">
              <a:spcBef>
                <a:spcPts val="0"/>
              </a:spcBef>
              <a:buNone/>
              <a:defRPr sz="1600">
                <a:solidFill>
                  <a:schemeClr val="lt1"/>
                </a:solidFill>
                <a:latin typeface="Calibri"/>
                <a:ea typeface="Calibri"/>
                <a:cs typeface="Calibri"/>
                <a:sym typeface="Calibri"/>
              </a:defRPr>
            </a:lvl8pPr>
            <a:lvl9pPr marL="0" lvl="8" indent="0" algn="l">
              <a:spcBef>
                <a:spcPts val="0"/>
              </a:spcBef>
              <a:buNone/>
              <a:defRPr sz="1600">
                <a:solidFill>
                  <a:schemeClr val="lt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1_Title and Content">
  <p:cSld name="1_Title and Content">
    <p:spTree>
      <p:nvGrpSpPr>
        <p:cNvPr id="1" name="Shape 34"/>
        <p:cNvGrpSpPr/>
        <p:nvPr/>
      </p:nvGrpSpPr>
      <p:grpSpPr>
        <a:xfrm>
          <a:off x="0" y="0"/>
          <a:ext cx="0" cy="0"/>
          <a:chOff x="0" y="0"/>
          <a:chExt cx="0" cy="0"/>
        </a:xfrm>
      </p:grpSpPr>
      <p:pic>
        <p:nvPicPr>
          <p:cNvPr id="35" name="Google Shape;35;p6"/>
          <p:cNvPicPr preferRelativeResize="0"/>
          <p:nvPr/>
        </p:nvPicPr>
        <p:blipFill rotWithShape="1">
          <a:blip r:embed="rId2">
            <a:alphaModFix/>
          </a:blip>
          <a:srcRect/>
          <a:stretch/>
        </p:blipFill>
        <p:spPr>
          <a:xfrm>
            <a:off x="1" y="0"/>
            <a:ext cx="9143997" cy="1219200"/>
          </a:xfrm>
          <a:prstGeom prst="rect">
            <a:avLst/>
          </a:prstGeom>
          <a:noFill/>
          <a:ln>
            <a:noFill/>
          </a:ln>
        </p:spPr>
      </p:pic>
      <p:sp>
        <p:nvSpPr>
          <p:cNvPr id="36" name="Google Shape;36;p6"/>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7" name="Google Shape;37;p6"/>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38" name="Google Shape;38;p6"/>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39" name="Google Shape;39;p6"/>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40" name="Google Shape;40;p6"/>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2_Title and Content">
  <p:cSld name="2_Title and Content">
    <p:spTree>
      <p:nvGrpSpPr>
        <p:cNvPr id="1" name="Shape 41"/>
        <p:cNvGrpSpPr/>
        <p:nvPr/>
      </p:nvGrpSpPr>
      <p:grpSpPr>
        <a:xfrm>
          <a:off x="0" y="0"/>
          <a:ext cx="0" cy="0"/>
          <a:chOff x="0" y="0"/>
          <a:chExt cx="0" cy="0"/>
        </a:xfrm>
      </p:grpSpPr>
      <p:pic>
        <p:nvPicPr>
          <p:cNvPr id="42" name="Google Shape;42;p7"/>
          <p:cNvPicPr preferRelativeResize="0"/>
          <p:nvPr/>
        </p:nvPicPr>
        <p:blipFill rotWithShape="1">
          <a:blip r:embed="rId2">
            <a:alphaModFix/>
          </a:blip>
          <a:srcRect/>
          <a:stretch/>
        </p:blipFill>
        <p:spPr>
          <a:xfrm>
            <a:off x="1" y="0"/>
            <a:ext cx="9143997" cy="1219199"/>
          </a:xfrm>
          <a:prstGeom prst="rect">
            <a:avLst/>
          </a:prstGeom>
          <a:noFill/>
          <a:ln>
            <a:noFill/>
          </a:ln>
        </p:spPr>
      </p:pic>
      <p:sp>
        <p:nvSpPr>
          <p:cNvPr id="43" name="Google Shape;43;p7"/>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7"/>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45" name="Google Shape;45;p7"/>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46" name="Google Shape;46;p7"/>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47" name="Google Shape;47;p7"/>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3_Title and Content">
  <p:cSld name="3_Title and Content">
    <p:spTree>
      <p:nvGrpSpPr>
        <p:cNvPr id="1" name="Shape 48"/>
        <p:cNvGrpSpPr/>
        <p:nvPr/>
      </p:nvGrpSpPr>
      <p:grpSpPr>
        <a:xfrm>
          <a:off x="0" y="0"/>
          <a:ext cx="0" cy="0"/>
          <a:chOff x="0" y="0"/>
          <a:chExt cx="0" cy="0"/>
        </a:xfrm>
      </p:grpSpPr>
      <p:pic>
        <p:nvPicPr>
          <p:cNvPr id="49" name="Google Shape;49;p8"/>
          <p:cNvPicPr preferRelativeResize="0"/>
          <p:nvPr/>
        </p:nvPicPr>
        <p:blipFill rotWithShape="1">
          <a:blip r:embed="rId2">
            <a:alphaModFix/>
          </a:blip>
          <a:srcRect/>
          <a:stretch/>
        </p:blipFill>
        <p:spPr>
          <a:xfrm>
            <a:off x="1" y="0"/>
            <a:ext cx="9143997" cy="1219199"/>
          </a:xfrm>
          <a:prstGeom prst="rect">
            <a:avLst/>
          </a:prstGeom>
          <a:noFill/>
          <a:ln>
            <a:noFill/>
          </a:ln>
        </p:spPr>
      </p:pic>
      <p:sp>
        <p:nvSpPr>
          <p:cNvPr id="50" name="Google Shape;50;p8"/>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8"/>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52" name="Google Shape;52;p8"/>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53" name="Google Shape;53;p8"/>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54" name="Google Shape;54;p8"/>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4_Title and Content">
  <p:cSld name="4_Title and Content">
    <p:spTree>
      <p:nvGrpSpPr>
        <p:cNvPr id="1" name="Shape 55"/>
        <p:cNvGrpSpPr/>
        <p:nvPr/>
      </p:nvGrpSpPr>
      <p:grpSpPr>
        <a:xfrm>
          <a:off x="0" y="0"/>
          <a:ext cx="0" cy="0"/>
          <a:chOff x="0" y="0"/>
          <a:chExt cx="0" cy="0"/>
        </a:xfrm>
      </p:grpSpPr>
      <p:pic>
        <p:nvPicPr>
          <p:cNvPr id="56" name="Google Shape;56;p9"/>
          <p:cNvPicPr preferRelativeResize="0"/>
          <p:nvPr/>
        </p:nvPicPr>
        <p:blipFill rotWithShape="1">
          <a:blip r:embed="rId2">
            <a:alphaModFix/>
          </a:blip>
          <a:srcRect/>
          <a:stretch/>
        </p:blipFill>
        <p:spPr>
          <a:xfrm>
            <a:off x="1" y="0"/>
            <a:ext cx="9143997" cy="1219199"/>
          </a:xfrm>
          <a:prstGeom prst="rect">
            <a:avLst/>
          </a:prstGeom>
          <a:noFill/>
          <a:ln>
            <a:noFill/>
          </a:ln>
        </p:spPr>
      </p:pic>
      <p:sp>
        <p:nvSpPr>
          <p:cNvPr id="57" name="Google Shape;57;p9"/>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8" name="Google Shape;58;p9"/>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59" name="Google Shape;59;p9"/>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60" name="Google Shape;60;p9"/>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61" name="Google Shape;61;p9"/>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5_Title and Content">
  <p:cSld name="5_Title and Content">
    <p:spTree>
      <p:nvGrpSpPr>
        <p:cNvPr id="1" name="Shape 62"/>
        <p:cNvGrpSpPr/>
        <p:nvPr/>
      </p:nvGrpSpPr>
      <p:grpSpPr>
        <a:xfrm>
          <a:off x="0" y="0"/>
          <a:ext cx="0" cy="0"/>
          <a:chOff x="0" y="0"/>
          <a:chExt cx="0" cy="0"/>
        </a:xfrm>
      </p:grpSpPr>
      <p:pic>
        <p:nvPicPr>
          <p:cNvPr id="63" name="Google Shape;63;p10"/>
          <p:cNvPicPr preferRelativeResize="0"/>
          <p:nvPr/>
        </p:nvPicPr>
        <p:blipFill rotWithShape="1">
          <a:blip r:embed="rId2">
            <a:alphaModFix/>
          </a:blip>
          <a:srcRect/>
          <a:stretch/>
        </p:blipFill>
        <p:spPr>
          <a:xfrm>
            <a:off x="1" y="0"/>
            <a:ext cx="9143997" cy="1219199"/>
          </a:xfrm>
          <a:prstGeom prst="rect">
            <a:avLst/>
          </a:prstGeom>
          <a:noFill/>
          <a:ln>
            <a:noFill/>
          </a:ln>
        </p:spPr>
      </p:pic>
      <p:sp>
        <p:nvSpPr>
          <p:cNvPr id="64" name="Google Shape;64;p10"/>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5" name="Google Shape;65;p10"/>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66" name="Google Shape;66;p10"/>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67" name="Google Shape;67;p10"/>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68" name="Google Shape;68;p10"/>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sldNum" idx="12"/>
          </p:nvPr>
        </p:nvSpPr>
        <p:spPr>
          <a:xfrm>
            <a:off x="245193" y="6360652"/>
            <a:ext cx="205740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0" marR="0" lvl="1" indent="0" algn="l" rtl="0">
              <a:spcBef>
                <a:spcPts val="0"/>
              </a:spcBef>
              <a:buNone/>
              <a:defRPr sz="1800" b="0" i="0" u="none" strike="noStrike" cap="none">
                <a:solidFill>
                  <a:schemeClr val="dk1"/>
                </a:solidFill>
                <a:latin typeface="Calibri"/>
                <a:ea typeface="Calibri"/>
                <a:cs typeface="Calibri"/>
                <a:sym typeface="Calibri"/>
              </a:defRPr>
            </a:lvl2pPr>
            <a:lvl3pPr marL="0" marR="0" lvl="2" indent="0" algn="l" rtl="0">
              <a:spcBef>
                <a:spcPts val="0"/>
              </a:spcBef>
              <a:buNone/>
              <a:defRPr sz="1800" b="0" i="0" u="none" strike="noStrike" cap="none">
                <a:solidFill>
                  <a:schemeClr val="dk1"/>
                </a:solidFill>
                <a:latin typeface="Calibri"/>
                <a:ea typeface="Calibri"/>
                <a:cs typeface="Calibri"/>
                <a:sym typeface="Calibri"/>
              </a:defRPr>
            </a:lvl3pPr>
            <a:lvl4pPr marL="0" marR="0" lvl="3" indent="0" algn="l" rtl="0">
              <a:spcBef>
                <a:spcPts val="0"/>
              </a:spcBef>
              <a:buNone/>
              <a:defRPr sz="1800" b="0" i="0" u="none" strike="noStrike" cap="none">
                <a:solidFill>
                  <a:schemeClr val="dk1"/>
                </a:solidFill>
                <a:latin typeface="Calibri"/>
                <a:ea typeface="Calibri"/>
                <a:cs typeface="Calibri"/>
                <a:sym typeface="Calibri"/>
              </a:defRPr>
            </a:lvl4pPr>
            <a:lvl5pPr marL="0" marR="0" lvl="4" indent="0" algn="l" rtl="0">
              <a:spcBef>
                <a:spcPts val="0"/>
              </a:spcBef>
              <a:buNone/>
              <a:defRPr sz="1800" b="0" i="0" u="none" strike="noStrike" cap="none">
                <a:solidFill>
                  <a:schemeClr val="dk1"/>
                </a:solidFill>
                <a:latin typeface="Calibri"/>
                <a:ea typeface="Calibri"/>
                <a:cs typeface="Calibri"/>
                <a:sym typeface="Calibri"/>
              </a:defRPr>
            </a:lvl5pPr>
            <a:lvl6pPr marL="0" marR="0" lvl="5" indent="0" algn="l" rtl="0">
              <a:spcBef>
                <a:spcPts val="0"/>
              </a:spcBef>
              <a:buNone/>
              <a:defRPr sz="1800" b="0" i="0" u="none" strike="noStrike" cap="none">
                <a:solidFill>
                  <a:schemeClr val="dk1"/>
                </a:solidFill>
                <a:latin typeface="Calibri"/>
                <a:ea typeface="Calibri"/>
                <a:cs typeface="Calibri"/>
                <a:sym typeface="Calibri"/>
              </a:defRPr>
            </a:lvl6pPr>
            <a:lvl7pPr marL="0" marR="0" lvl="6" indent="0" algn="l" rtl="0">
              <a:spcBef>
                <a:spcPts val="0"/>
              </a:spcBef>
              <a:buNone/>
              <a:defRPr sz="1800" b="0" i="0" u="none" strike="noStrike" cap="none">
                <a:solidFill>
                  <a:schemeClr val="dk1"/>
                </a:solidFill>
                <a:latin typeface="Calibri"/>
                <a:ea typeface="Calibri"/>
                <a:cs typeface="Calibri"/>
                <a:sym typeface="Calibri"/>
              </a:defRPr>
            </a:lvl7pPr>
            <a:lvl8pPr marL="0" marR="0" lvl="7" indent="0" algn="l" rtl="0">
              <a:spcBef>
                <a:spcPts val="0"/>
              </a:spcBef>
              <a:buNone/>
              <a:defRPr sz="1800" b="0" i="0" u="none" strike="noStrike" cap="none">
                <a:solidFill>
                  <a:schemeClr val="dk1"/>
                </a:solidFill>
                <a:latin typeface="Calibri"/>
                <a:ea typeface="Calibri"/>
                <a:cs typeface="Calibri"/>
                <a:sym typeface="Calibri"/>
              </a:defRPr>
            </a:lvl8pPr>
            <a:lvl9pPr marL="0" marR="0" lvl="8" indent="0" algn="l" rtl="0">
              <a:spcBef>
                <a:spcPts val="0"/>
              </a:spcBef>
              <a:buNone/>
              <a:defRPr sz="1800" b="0" i="0" u="none" strike="noStrike" cap="none">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mailto:eansapplications@cde.state.co.us"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cde.state.co.us/cdefinance/indirectcostratesalldistrictsforusefiscalyear2020-21" TargetMode="External"/><Relationship Id="rId2" Type="http://schemas.openxmlformats.org/officeDocument/2006/relationships/hyperlink" Target="https://www.cde.state.co.us/cdefinance/icrc" TargetMode="External"/><Relationship Id="rId1" Type="http://schemas.openxmlformats.org/officeDocument/2006/relationships/slideLayout" Target="../slideLayouts/slideLayout2.xml"/><Relationship Id="rId4" Type="http://schemas.openxmlformats.org/officeDocument/2006/relationships/hyperlink" Target="https://www.cde.state.co.us/cdefinance/understandingindirectcostratefy2020-21"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www.cde.state.co.us/caresact/esserapplication" TargetMode="External"/><Relationship Id="rId2" Type="http://schemas.openxmlformats.org/officeDocument/2006/relationships/hyperlink" Target="https://app.smartsheet.com/b/form/0c46cb7f2a6548cd860bba4d3847a616"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mailto:Austin_j@cde.state.co.us" TargetMode="External"/><Relationship Id="rId3" Type="http://schemas.openxmlformats.org/officeDocument/2006/relationships/hyperlink" Target="mailto:mohajeri-nelson_n@cde.state.co.us" TargetMode="External"/><Relationship Id="rId7" Type="http://schemas.openxmlformats.org/officeDocument/2006/relationships/hyperlink" Target="mailto:Williams_a@cde.state.co.us"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mailto:Bartlett_k@cde.state.co.us" TargetMode="External"/><Relationship Id="rId5" Type="http://schemas.openxmlformats.org/officeDocument/2006/relationships/hyperlink" Target="mailto:okes_j@cde.state.co.us" TargetMode="External"/><Relationship Id="rId10" Type="http://schemas.openxmlformats.org/officeDocument/2006/relationships/hyperlink" Target="mailto:Kaleda_s@cde.state.co.us" TargetMode="External"/><Relationship Id="rId4" Type="http://schemas.openxmlformats.org/officeDocument/2006/relationships/hyperlink" Target="mailto:collins_d@cde.state.co.us" TargetMode="External"/><Relationship Id="rId9" Type="http://schemas.openxmlformats.org/officeDocument/2006/relationships/hyperlink" Target="mailto:Hawkins_s@cde.state.co.us" TargetMode="External"/></Relationships>
</file>

<file path=ppt/slides/_rels/slide2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8" Type="http://schemas.openxmlformats.org/officeDocument/2006/relationships/hyperlink" Target="mailto:Hawkins_s@cde.state.co.us" TargetMode="External"/><Relationship Id="rId3" Type="http://schemas.openxmlformats.org/officeDocument/2006/relationships/hyperlink" Target="mailto:mohajeri-nelson_n@cde.state.co.us" TargetMode="External"/><Relationship Id="rId7" Type="http://schemas.openxmlformats.org/officeDocument/2006/relationships/hyperlink" Target="mailto:Austin_j@cde.state.co.us"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hyperlink" Target="mailto:Bartlett_k@cde.state.co.us" TargetMode="External"/><Relationship Id="rId5" Type="http://schemas.openxmlformats.org/officeDocument/2006/relationships/hyperlink" Target="mailto:okes_j@cde.state.co.us" TargetMode="External"/><Relationship Id="rId10" Type="http://schemas.openxmlformats.org/officeDocument/2006/relationships/hyperlink" Target="mailto:Williams_a@cde.state.co.us" TargetMode="External"/><Relationship Id="rId4" Type="http://schemas.openxmlformats.org/officeDocument/2006/relationships/hyperlink" Target="mailto:collins_d@cde.state.co.us" TargetMode="External"/><Relationship Id="rId9" Type="http://schemas.openxmlformats.org/officeDocument/2006/relationships/hyperlink" Target="mailto:Kaleda_s@cde.state.co.us"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hyperlink" Target="mailto:mueller_p@cde.state.co.us"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5"/>
          <p:cNvSpPr txBox="1">
            <a:spLocks noGrp="1"/>
          </p:cNvSpPr>
          <p:nvPr>
            <p:ph type="ctrTitle"/>
          </p:nvPr>
        </p:nvSpPr>
        <p:spPr>
          <a:xfrm>
            <a:off x="685800" y="3236239"/>
            <a:ext cx="7772400" cy="1216589"/>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dk1"/>
              </a:buClr>
              <a:buSzPts val="3600"/>
              <a:buFont typeface="Arial"/>
              <a:buNone/>
            </a:pPr>
            <a:r>
              <a:rPr lang="en-US"/>
              <a:t>CDE Office Hours</a:t>
            </a:r>
            <a:endParaRPr/>
          </a:p>
        </p:txBody>
      </p:sp>
      <p:sp>
        <p:nvSpPr>
          <p:cNvPr id="93" name="Google Shape;93;p15"/>
          <p:cNvSpPr txBox="1">
            <a:spLocks noGrp="1"/>
          </p:cNvSpPr>
          <p:nvPr>
            <p:ph type="subTitle" idx="1"/>
          </p:nvPr>
        </p:nvSpPr>
        <p:spPr>
          <a:xfrm>
            <a:off x="685800" y="5073444"/>
            <a:ext cx="7772400" cy="1065925"/>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dk1"/>
              </a:buClr>
              <a:buSzPts val="2000"/>
              <a:buNone/>
            </a:pPr>
            <a:r>
              <a:rPr lang="en-US" dirty="0"/>
              <a:t>March 4, 2021</a:t>
            </a:r>
            <a:endParaRPr dirty="0"/>
          </a:p>
        </p:txBody>
      </p:sp>
      <p:sp>
        <p:nvSpPr>
          <p:cNvPr id="94" name="Google Shape;94;p15"/>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1</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BB0ED4-AF9A-4818-A7F6-08907F4C9FCB}"/>
              </a:ext>
            </a:extLst>
          </p:cNvPr>
          <p:cNvSpPr>
            <a:spLocks noGrp="1"/>
          </p:cNvSpPr>
          <p:nvPr>
            <p:ph type="title"/>
          </p:nvPr>
        </p:nvSpPr>
        <p:spPr/>
        <p:txBody>
          <a:bodyPr/>
          <a:lstStyle/>
          <a:p>
            <a:r>
              <a:rPr lang="en-US" dirty="0"/>
              <a:t>EANS Update</a:t>
            </a:r>
          </a:p>
        </p:txBody>
      </p:sp>
      <p:sp>
        <p:nvSpPr>
          <p:cNvPr id="3" name="Content Placeholder 2">
            <a:extLst>
              <a:ext uri="{FF2B5EF4-FFF2-40B4-BE49-F238E27FC236}">
                <a16:creationId xmlns:a16="http://schemas.microsoft.com/office/drawing/2014/main" id="{EEB7C521-D212-4B57-991C-15D53722E32E}"/>
              </a:ext>
            </a:extLst>
          </p:cNvPr>
          <p:cNvSpPr>
            <a:spLocks noGrp="1"/>
          </p:cNvSpPr>
          <p:nvPr>
            <p:ph idx="1"/>
          </p:nvPr>
        </p:nvSpPr>
        <p:spPr/>
        <p:txBody>
          <a:bodyPr/>
          <a:lstStyle/>
          <a:p>
            <a:pPr marL="0" indent="0">
              <a:buNone/>
            </a:pPr>
            <a:r>
              <a:rPr lang="en-US" dirty="0"/>
              <a:t>Thank you for sharing our email to your non-public school contacts. We have approx. 93 schools that have signed up to receive information regarding the funds.</a:t>
            </a:r>
          </a:p>
          <a:p>
            <a:r>
              <a:rPr lang="en-US" dirty="0"/>
              <a:t>Grant application is in development</a:t>
            </a:r>
          </a:p>
          <a:p>
            <a:pPr lvl="1"/>
            <a:r>
              <a:rPr lang="en-US" dirty="0"/>
              <a:t>We are working with stakeholders to finalize application</a:t>
            </a:r>
          </a:p>
          <a:p>
            <a:r>
              <a:rPr lang="en-US" dirty="0"/>
              <a:t>Communication regarding EANS grant applications</a:t>
            </a:r>
          </a:p>
          <a:p>
            <a:pPr lvl="1"/>
            <a:r>
              <a:rPr lang="en-US" dirty="0"/>
              <a:t>Going directly to those that signed up to receive updates </a:t>
            </a:r>
          </a:p>
          <a:p>
            <a:pPr lvl="1"/>
            <a:r>
              <a:rPr lang="en-US" dirty="0"/>
              <a:t>LEAs will not receive the ongoing communication regarding this grant opportunity </a:t>
            </a:r>
          </a:p>
          <a:p>
            <a:pPr lvl="1"/>
            <a:r>
              <a:rPr lang="en-US" dirty="0"/>
              <a:t>If you receive questions, send them to CDE at </a:t>
            </a:r>
            <a:r>
              <a:rPr lang="en-US" dirty="0">
                <a:hlinkClick r:id="rId2"/>
              </a:rPr>
              <a:t>eansapplications@cde.state.co.us</a:t>
            </a:r>
            <a:r>
              <a:rPr lang="en-US" dirty="0"/>
              <a:t>  </a:t>
            </a:r>
          </a:p>
        </p:txBody>
      </p:sp>
      <p:sp>
        <p:nvSpPr>
          <p:cNvPr id="4" name="Slide Number Placeholder 3">
            <a:extLst>
              <a:ext uri="{FF2B5EF4-FFF2-40B4-BE49-F238E27FC236}">
                <a16:creationId xmlns:a16="http://schemas.microsoft.com/office/drawing/2014/main" id="{D536B037-58B6-421A-9242-5E34EABD1CC2}"/>
              </a:ext>
            </a:extLst>
          </p:cNvPr>
          <p:cNvSpPr>
            <a:spLocks noGrp="1"/>
          </p:cNvSpPr>
          <p:nvPr>
            <p:ph type="sldNum" sz="quarter" idx="12"/>
          </p:nvPr>
        </p:nvSpPr>
        <p:spPr/>
        <p:txBody>
          <a:bodyPr/>
          <a:lstStyle/>
          <a:p>
            <a:fld id="{C479D5F6-EDCB-402A-AC08-4943A1820E8F}" type="slidenum">
              <a:rPr lang="en-US" smtClean="0"/>
              <a:pPr/>
              <a:t>10</a:t>
            </a:fld>
            <a:endParaRPr lang="en-US" dirty="0"/>
          </a:p>
        </p:txBody>
      </p:sp>
    </p:spTree>
    <p:extLst>
      <p:ext uri="{BB962C8B-B14F-4D97-AF65-F5344CB8AC3E}">
        <p14:creationId xmlns:p14="http://schemas.microsoft.com/office/powerpoint/2010/main" val="10542574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98"/>
        <p:cNvGrpSpPr/>
        <p:nvPr/>
      </p:nvGrpSpPr>
      <p:grpSpPr>
        <a:xfrm>
          <a:off x="0" y="0"/>
          <a:ext cx="0" cy="0"/>
          <a:chOff x="0" y="0"/>
          <a:chExt cx="0" cy="0"/>
        </a:xfrm>
      </p:grpSpPr>
      <p:sp>
        <p:nvSpPr>
          <p:cNvPr id="199" name="Google Shape;199;p29"/>
          <p:cNvSpPr txBox="1">
            <a:spLocks noGrp="1"/>
          </p:cNvSpPr>
          <p:nvPr>
            <p:ph type="ctrTitle"/>
          </p:nvPr>
        </p:nvSpPr>
        <p:spPr>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lt1"/>
              </a:buClr>
              <a:buSzPts val="4000"/>
              <a:buFont typeface="Arial"/>
              <a:buNone/>
            </a:pPr>
            <a:r>
              <a:rPr lang="en-US" dirty="0"/>
              <a:t>ESSER II Application</a:t>
            </a:r>
            <a:br>
              <a:rPr lang="en-US" dirty="0"/>
            </a:br>
            <a:br>
              <a:rPr lang="en-US" dirty="0"/>
            </a:br>
            <a:r>
              <a:rPr lang="en-US" dirty="0"/>
              <a:t>DeLilah Collins</a:t>
            </a:r>
            <a:br>
              <a:rPr lang="en-US" dirty="0"/>
            </a:br>
            <a:endParaRPr dirty="0"/>
          </a:p>
        </p:txBody>
      </p:sp>
      <p:sp>
        <p:nvSpPr>
          <p:cNvPr id="200" name="Google Shape;200;p29"/>
          <p:cNvSpPr txBox="1">
            <a:spLocks noGrp="1"/>
          </p:cNvSpPr>
          <p:nvPr>
            <p:ph type="sldNum" idx="12"/>
          </p:nvPr>
        </p:nvSpPr>
        <p:spPr>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1600"/>
              <a:buFont typeface="Calibri"/>
              <a:buNone/>
            </a:pPr>
            <a:fld id="{00000000-1234-1234-1234-123412341234}" type="slidenum">
              <a:rPr lang="en-US" sz="1600" b="0" i="0" u="none" strike="noStrike" cap="none">
                <a:solidFill>
                  <a:srgbClr val="FFFFFF"/>
                </a:solidFill>
                <a:latin typeface="Calibri"/>
                <a:ea typeface="Calibri"/>
                <a:cs typeface="Calibri"/>
                <a:sym typeface="Calibri"/>
              </a:rPr>
              <a:t>11</a:t>
            </a:fld>
            <a:endParaRPr sz="1600" b="0" i="0" u="none" strike="noStrike" cap="none">
              <a:solidFill>
                <a:srgbClr val="FFFFFF"/>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C57531-EFE2-4D95-9FAF-84F745C0C4FF}"/>
              </a:ext>
            </a:extLst>
          </p:cNvPr>
          <p:cNvSpPr>
            <a:spLocks noGrp="1"/>
          </p:cNvSpPr>
          <p:nvPr>
            <p:ph type="title"/>
          </p:nvPr>
        </p:nvSpPr>
        <p:spPr/>
        <p:txBody>
          <a:bodyPr/>
          <a:lstStyle/>
          <a:p>
            <a:r>
              <a:rPr lang="en-US" dirty="0"/>
              <a:t>ESSER II Application - Updates	</a:t>
            </a:r>
          </a:p>
        </p:txBody>
      </p:sp>
      <p:sp>
        <p:nvSpPr>
          <p:cNvPr id="3" name="Content Placeholder 2">
            <a:extLst>
              <a:ext uri="{FF2B5EF4-FFF2-40B4-BE49-F238E27FC236}">
                <a16:creationId xmlns:a16="http://schemas.microsoft.com/office/drawing/2014/main" id="{6C6AED84-72D9-4F3B-B888-2A98004766C4}"/>
              </a:ext>
            </a:extLst>
          </p:cNvPr>
          <p:cNvSpPr>
            <a:spLocks noGrp="1"/>
          </p:cNvSpPr>
          <p:nvPr>
            <p:ph idx="1"/>
          </p:nvPr>
        </p:nvSpPr>
        <p:spPr/>
        <p:txBody>
          <a:bodyPr/>
          <a:lstStyle/>
          <a:p>
            <a:pPr marL="0" indent="0">
              <a:buNone/>
            </a:pPr>
            <a:r>
              <a:rPr lang="en-US" dirty="0"/>
              <a:t>ESSER II was released on February 12, 2021</a:t>
            </a:r>
          </a:p>
          <a:p>
            <a:pPr lvl="1"/>
            <a:r>
              <a:rPr lang="en-US" dirty="0"/>
              <a:t>Application due </a:t>
            </a:r>
            <a:r>
              <a:rPr lang="en-US"/>
              <a:t>September 30, </a:t>
            </a:r>
            <a:r>
              <a:rPr lang="en-US" dirty="0"/>
              <a:t>2021</a:t>
            </a:r>
          </a:p>
          <a:p>
            <a:pPr marL="0" indent="0">
              <a:buNone/>
            </a:pPr>
            <a:endParaRPr lang="en-US" dirty="0">
              <a:solidFill>
                <a:srgbClr val="FF0000"/>
              </a:solidFill>
            </a:endParaRPr>
          </a:p>
        </p:txBody>
      </p:sp>
      <p:sp>
        <p:nvSpPr>
          <p:cNvPr id="4" name="Slide Number Placeholder 3">
            <a:extLst>
              <a:ext uri="{FF2B5EF4-FFF2-40B4-BE49-F238E27FC236}">
                <a16:creationId xmlns:a16="http://schemas.microsoft.com/office/drawing/2014/main" id="{05BC5AED-D142-4492-8F9A-B5F4A2E04BCF}"/>
              </a:ext>
            </a:extLst>
          </p:cNvPr>
          <p:cNvSpPr>
            <a:spLocks noGrp="1"/>
          </p:cNvSpPr>
          <p:nvPr>
            <p:ph type="sldNum" sz="quarter" idx="12"/>
          </p:nvPr>
        </p:nvSpPr>
        <p:spPr/>
        <p:txBody>
          <a:bodyPr/>
          <a:lstStyle/>
          <a:p>
            <a:fld id="{C479D5F6-EDCB-402A-AC08-4943A1820E8F}" type="slidenum">
              <a:rPr lang="en-US">
                <a:solidFill>
                  <a:prstClr val="white">
                    <a:lumMod val="50000"/>
                  </a:prstClr>
                </a:solidFill>
                <a:latin typeface="Calibri" panose="020F0502020204030204"/>
              </a:rPr>
              <a:pPr/>
              <a:t>12</a:t>
            </a:fld>
            <a:endParaRPr lang="en-US" dirty="0">
              <a:solidFill>
                <a:prstClr val="white">
                  <a:lumMod val="50000"/>
                </a:prstClr>
              </a:solidFill>
              <a:latin typeface="Calibri" panose="020F0502020204030204"/>
            </a:endParaRPr>
          </a:p>
        </p:txBody>
      </p:sp>
      <p:graphicFrame>
        <p:nvGraphicFramePr>
          <p:cNvPr id="5" name="Table 5">
            <a:extLst>
              <a:ext uri="{FF2B5EF4-FFF2-40B4-BE49-F238E27FC236}">
                <a16:creationId xmlns:a16="http://schemas.microsoft.com/office/drawing/2014/main" id="{C9C1B59E-ABFC-4F35-9450-754768D2422D}"/>
              </a:ext>
            </a:extLst>
          </p:cNvPr>
          <p:cNvGraphicFramePr>
            <a:graphicFrameLocks noGrp="1"/>
          </p:cNvGraphicFramePr>
          <p:nvPr>
            <p:extLst>
              <p:ext uri="{D42A27DB-BD31-4B8C-83A1-F6EECF244321}">
                <p14:modId xmlns:p14="http://schemas.microsoft.com/office/powerpoint/2010/main" val="3196789560"/>
              </p:ext>
            </p:extLst>
          </p:nvPr>
        </p:nvGraphicFramePr>
        <p:xfrm>
          <a:off x="1166781" y="2551922"/>
          <a:ext cx="6227932" cy="2716032"/>
        </p:xfrm>
        <a:graphic>
          <a:graphicData uri="http://schemas.openxmlformats.org/drawingml/2006/table">
            <a:tbl>
              <a:tblPr firstRow="1" bandRow="1">
                <a:tableStyleId>{93296810-A885-4BE3-A3E7-6D5BEEA58F35}</a:tableStyleId>
              </a:tblPr>
              <a:tblGrid>
                <a:gridCol w="3113966">
                  <a:extLst>
                    <a:ext uri="{9D8B030D-6E8A-4147-A177-3AD203B41FA5}">
                      <a16:colId xmlns:a16="http://schemas.microsoft.com/office/drawing/2014/main" val="4214566012"/>
                    </a:ext>
                  </a:extLst>
                </a:gridCol>
                <a:gridCol w="3113966">
                  <a:extLst>
                    <a:ext uri="{9D8B030D-6E8A-4147-A177-3AD203B41FA5}">
                      <a16:colId xmlns:a16="http://schemas.microsoft.com/office/drawing/2014/main" val="3481226526"/>
                    </a:ext>
                  </a:extLst>
                </a:gridCol>
              </a:tblGrid>
              <a:tr h="359962">
                <a:tc>
                  <a:txBody>
                    <a:bodyPr/>
                    <a:lstStyle/>
                    <a:p>
                      <a:pPr algn="l"/>
                      <a:r>
                        <a:rPr lang="en-US" sz="1800" dirty="0"/>
                        <a:t>ESSER I</a:t>
                      </a:r>
                    </a:p>
                  </a:txBody>
                  <a:tcPr marL="68580" marR="68580" marT="34290" marB="34290"/>
                </a:tc>
                <a:tc>
                  <a:txBody>
                    <a:bodyPr/>
                    <a:lstStyle/>
                    <a:p>
                      <a:pPr algn="l"/>
                      <a:r>
                        <a:rPr lang="en-US" sz="1800" dirty="0"/>
                        <a:t>ESSER II</a:t>
                      </a:r>
                    </a:p>
                  </a:txBody>
                  <a:tcPr marL="68580" marR="68580" marT="34290" marB="34290"/>
                </a:tc>
                <a:extLst>
                  <a:ext uri="{0D108BD9-81ED-4DB2-BD59-A6C34878D82A}">
                    <a16:rowId xmlns:a16="http://schemas.microsoft.com/office/drawing/2014/main" val="131910461"/>
                  </a:ext>
                </a:extLst>
              </a:tr>
              <a:tr h="359962">
                <a:tc gridSpan="2">
                  <a:txBody>
                    <a:bodyPr/>
                    <a:lstStyle/>
                    <a:p>
                      <a:pPr algn="ctr"/>
                      <a:r>
                        <a:rPr lang="en-US" sz="1600" dirty="0"/>
                        <a:t>Acceptance/Relinquishment</a:t>
                      </a:r>
                    </a:p>
                  </a:txBody>
                  <a:tcPr marL="68580" marR="68580" marT="34290" marB="34290"/>
                </a:tc>
                <a:tc hMerge="1">
                  <a:txBody>
                    <a:bodyPr/>
                    <a:lstStyle/>
                    <a:p>
                      <a:r>
                        <a:rPr lang="en-US" dirty="0"/>
                        <a:t>Acceptance Relinquishment</a:t>
                      </a:r>
                    </a:p>
                  </a:txBody>
                  <a:tcPr/>
                </a:tc>
                <a:extLst>
                  <a:ext uri="{0D108BD9-81ED-4DB2-BD59-A6C34878D82A}">
                    <a16:rowId xmlns:a16="http://schemas.microsoft.com/office/drawing/2014/main" val="4230639485"/>
                  </a:ext>
                </a:extLst>
              </a:tr>
              <a:tr h="359962">
                <a:tc>
                  <a:txBody>
                    <a:bodyPr/>
                    <a:lstStyle/>
                    <a:p>
                      <a:pPr algn="l"/>
                      <a:r>
                        <a:rPr lang="en-US" sz="1600" dirty="0"/>
                        <a:t>Supplemental funding option</a:t>
                      </a:r>
                    </a:p>
                  </a:txBody>
                  <a:tcPr marL="68580" marR="68580" marT="34290" marB="34290"/>
                </a:tc>
                <a:tc>
                  <a:txBody>
                    <a:bodyPr/>
                    <a:lstStyle/>
                    <a:p>
                      <a:pPr algn="l"/>
                      <a:r>
                        <a:rPr lang="en-US" sz="1600" dirty="0"/>
                        <a:t>TBD</a:t>
                      </a:r>
                    </a:p>
                  </a:txBody>
                  <a:tcPr marL="68580" marR="68580" marT="34290" marB="34290"/>
                </a:tc>
                <a:extLst>
                  <a:ext uri="{0D108BD9-81ED-4DB2-BD59-A6C34878D82A}">
                    <a16:rowId xmlns:a16="http://schemas.microsoft.com/office/drawing/2014/main" val="1147084727"/>
                  </a:ext>
                </a:extLst>
              </a:tr>
              <a:tr h="359962">
                <a:tc gridSpan="2">
                  <a:txBody>
                    <a:bodyPr/>
                    <a:lstStyle/>
                    <a:p>
                      <a:pPr algn="ctr"/>
                      <a:r>
                        <a:rPr lang="en-US" sz="1600" dirty="0"/>
                        <a:t>Contacts</a:t>
                      </a:r>
                    </a:p>
                  </a:txBody>
                  <a:tcPr marL="68580" marR="68580" marT="34290" marB="34290"/>
                </a:tc>
                <a:tc hMerge="1">
                  <a:txBody>
                    <a:bodyPr/>
                    <a:lstStyle/>
                    <a:p>
                      <a:r>
                        <a:rPr lang="en-US" dirty="0"/>
                        <a:t>Contacts</a:t>
                      </a:r>
                    </a:p>
                  </a:txBody>
                  <a:tcPr/>
                </a:tc>
                <a:extLst>
                  <a:ext uri="{0D108BD9-81ED-4DB2-BD59-A6C34878D82A}">
                    <a16:rowId xmlns:a16="http://schemas.microsoft.com/office/drawing/2014/main" val="2412285966"/>
                  </a:ext>
                </a:extLst>
              </a:tr>
              <a:tr h="359962">
                <a:tc>
                  <a:txBody>
                    <a:bodyPr/>
                    <a:lstStyle/>
                    <a:p>
                      <a:pPr algn="l"/>
                      <a:r>
                        <a:rPr lang="en-US" sz="1600" dirty="0"/>
                        <a:t>Non-public schools proportionate share</a:t>
                      </a:r>
                    </a:p>
                  </a:txBody>
                  <a:tcPr marL="68580" marR="68580" marT="34290" marB="34290"/>
                </a:tc>
                <a:tc>
                  <a:txBody>
                    <a:bodyPr/>
                    <a:lstStyle/>
                    <a:p>
                      <a:pPr algn="l"/>
                      <a:r>
                        <a:rPr lang="en-US" sz="1600" dirty="0"/>
                        <a:t>N/A</a:t>
                      </a:r>
                    </a:p>
                  </a:txBody>
                  <a:tcPr marL="68580" marR="68580" marT="34290" marB="34290"/>
                </a:tc>
                <a:extLst>
                  <a:ext uri="{0D108BD9-81ED-4DB2-BD59-A6C34878D82A}">
                    <a16:rowId xmlns:a16="http://schemas.microsoft.com/office/drawing/2014/main" val="682140844"/>
                  </a:ext>
                </a:extLst>
              </a:tr>
              <a:tr h="359962">
                <a:tc gridSpan="2">
                  <a:txBody>
                    <a:bodyPr/>
                    <a:lstStyle/>
                    <a:p>
                      <a:pPr algn="ctr"/>
                      <a:r>
                        <a:rPr lang="en-US" sz="1600" dirty="0"/>
                        <a:t>Fund Budget*</a:t>
                      </a:r>
                    </a:p>
                  </a:txBody>
                  <a:tcPr marL="68580" marR="68580" marT="34290" marB="34290"/>
                </a:tc>
                <a:tc hMerge="1">
                  <a:txBody>
                    <a:bodyPr/>
                    <a:lstStyle/>
                    <a:p>
                      <a:pPr algn="l"/>
                      <a:r>
                        <a:rPr lang="en-US" dirty="0"/>
                        <a:t>Fund Budget*</a:t>
                      </a:r>
                    </a:p>
                  </a:txBody>
                  <a:tcPr/>
                </a:tc>
                <a:extLst>
                  <a:ext uri="{0D108BD9-81ED-4DB2-BD59-A6C34878D82A}">
                    <a16:rowId xmlns:a16="http://schemas.microsoft.com/office/drawing/2014/main" val="464196310"/>
                  </a:ext>
                </a:extLst>
              </a:tr>
              <a:tr h="359962">
                <a:tc gridSpan="2">
                  <a:txBody>
                    <a:bodyPr/>
                    <a:lstStyle/>
                    <a:p>
                      <a:pPr algn="ctr"/>
                      <a:r>
                        <a:rPr lang="en-US" sz="1600" dirty="0"/>
                        <a:t>Approval and Signature Form</a:t>
                      </a:r>
                    </a:p>
                  </a:txBody>
                  <a:tcPr marL="68580" marR="68580" marT="34290" marB="34290"/>
                </a:tc>
                <a:tc hMerge="1">
                  <a:txBody>
                    <a:bodyPr/>
                    <a:lstStyle/>
                    <a:p>
                      <a:r>
                        <a:rPr lang="en-US" dirty="0"/>
                        <a:t>Approval and Signature Form</a:t>
                      </a:r>
                    </a:p>
                  </a:txBody>
                  <a:tcPr/>
                </a:tc>
                <a:extLst>
                  <a:ext uri="{0D108BD9-81ED-4DB2-BD59-A6C34878D82A}">
                    <a16:rowId xmlns:a16="http://schemas.microsoft.com/office/drawing/2014/main" val="1632527164"/>
                  </a:ext>
                </a:extLst>
              </a:tr>
            </a:tbl>
          </a:graphicData>
        </a:graphic>
      </p:graphicFrame>
      <p:sp>
        <p:nvSpPr>
          <p:cNvPr id="6" name="TextBox 5">
            <a:extLst>
              <a:ext uri="{FF2B5EF4-FFF2-40B4-BE49-F238E27FC236}">
                <a16:creationId xmlns:a16="http://schemas.microsoft.com/office/drawing/2014/main" id="{D0A9E823-531E-4E92-8875-55F3AC77D43D}"/>
              </a:ext>
            </a:extLst>
          </p:cNvPr>
          <p:cNvSpPr txBox="1"/>
          <p:nvPr/>
        </p:nvSpPr>
        <p:spPr>
          <a:xfrm>
            <a:off x="1011234" y="5394960"/>
            <a:ext cx="6054635" cy="253916"/>
          </a:xfrm>
          <a:prstGeom prst="rect">
            <a:avLst/>
          </a:prstGeom>
          <a:noFill/>
        </p:spPr>
        <p:txBody>
          <a:bodyPr wrap="square" rtlCol="0">
            <a:spAutoFit/>
          </a:bodyPr>
          <a:lstStyle/>
          <a:p>
            <a:r>
              <a:rPr lang="en-US" sz="1050" dirty="0"/>
              <a:t>*Changes made to options in the fund budget section. </a:t>
            </a:r>
          </a:p>
        </p:txBody>
      </p:sp>
    </p:spTree>
    <p:extLst>
      <p:ext uri="{BB962C8B-B14F-4D97-AF65-F5344CB8AC3E}">
        <p14:creationId xmlns:p14="http://schemas.microsoft.com/office/powerpoint/2010/main" val="39741748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1871B-6E2C-472C-B97F-98FE5615E59A}"/>
              </a:ext>
            </a:extLst>
          </p:cNvPr>
          <p:cNvSpPr>
            <a:spLocks noGrp="1"/>
          </p:cNvSpPr>
          <p:nvPr>
            <p:ph type="title"/>
          </p:nvPr>
        </p:nvSpPr>
        <p:spPr/>
        <p:txBody>
          <a:bodyPr/>
          <a:lstStyle/>
          <a:p>
            <a:r>
              <a:rPr lang="en-US" dirty="0"/>
              <a:t>New Data Field: Benefits</a:t>
            </a:r>
          </a:p>
        </p:txBody>
      </p:sp>
      <p:sp>
        <p:nvSpPr>
          <p:cNvPr id="3" name="Text Placeholder 2">
            <a:extLst>
              <a:ext uri="{FF2B5EF4-FFF2-40B4-BE49-F238E27FC236}">
                <a16:creationId xmlns:a16="http://schemas.microsoft.com/office/drawing/2014/main" id="{18722906-1C33-4816-AEA7-07C7C251F281}"/>
              </a:ext>
            </a:extLst>
          </p:cNvPr>
          <p:cNvSpPr>
            <a:spLocks noGrp="1"/>
          </p:cNvSpPr>
          <p:nvPr>
            <p:ph type="body" idx="1"/>
          </p:nvPr>
        </p:nvSpPr>
        <p:spPr/>
        <p:txBody>
          <a:bodyPr/>
          <a:lstStyle/>
          <a:p>
            <a:r>
              <a:rPr lang="en-US" dirty="0"/>
              <a:t>Purpose</a:t>
            </a:r>
          </a:p>
          <a:p>
            <a:pPr lvl="1"/>
            <a:r>
              <a:rPr lang="en-US" dirty="0"/>
              <a:t>Reporting requirement</a:t>
            </a:r>
          </a:p>
          <a:p>
            <a:pPr lvl="2"/>
            <a:r>
              <a:rPr lang="en-US" dirty="0"/>
              <a:t>Elementary versus secondary schools </a:t>
            </a:r>
          </a:p>
          <a:p>
            <a:pPr lvl="2"/>
            <a:r>
              <a:rPr lang="en-US" dirty="0"/>
              <a:t>Student Groups</a:t>
            </a:r>
          </a:p>
          <a:p>
            <a:r>
              <a:rPr lang="en-US" dirty="0"/>
              <a:t>Response Options ~ Paired with Location</a:t>
            </a:r>
          </a:p>
          <a:p>
            <a:pPr lvl="1"/>
            <a:r>
              <a:rPr lang="en-US" dirty="0"/>
              <a:t>Whole population at the selected location</a:t>
            </a:r>
          </a:p>
          <a:p>
            <a:pPr lvl="1"/>
            <a:r>
              <a:rPr lang="en-US" dirty="0"/>
              <a:t>Portion of the population at the selected location</a:t>
            </a:r>
          </a:p>
          <a:p>
            <a:r>
              <a:rPr lang="en-US" dirty="0"/>
              <a:t>Guiding Questions</a:t>
            </a:r>
          </a:p>
          <a:p>
            <a:pPr lvl="1"/>
            <a:r>
              <a:rPr lang="en-US" dirty="0"/>
              <a:t>Is the purpose of each budgeted activity to benefit the whole school/district or a portion?</a:t>
            </a:r>
          </a:p>
          <a:p>
            <a:pPr lvl="1"/>
            <a:r>
              <a:rPr lang="en-US" dirty="0"/>
              <a:t>If a portion, then which students are intended to benefit from this activity (e.g., only elementary schools, students of poverty, students experiencing homelessness)?</a:t>
            </a:r>
          </a:p>
          <a:p>
            <a:pPr lvl="1"/>
            <a:endParaRPr lang="en-US" dirty="0"/>
          </a:p>
        </p:txBody>
      </p:sp>
      <p:sp>
        <p:nvSpPr>
          <p:cNvPr id="4" name="Slide Number Placeholder 3">
            <a:extLst>
              <a:ext uri="{FF2B5EF4-FFF2-40B4-BE49-F238E27FC236}">
                <a16:creationId xmlns:a16="http://schemas.microsoft.com/office/drawing/2014/main" id="{387CC506-EB27-4EEA-B2FC-C66AF2A67FCA}"/>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13</a:t>
            </a:fld>
            <a:endParaRPr lang="en-US"/>
          </a:p>
        </p:txBody>
      </p:sp>
    </p:spTree>
    <p:extLst>
      <p:ext uri="{BB962C8B-B14F-4D97-AF65-F5344CB8AC3E}">
        <p14:creationId xmlns:p14="http://schemas.microsoft.com/office/powerpoint/2010/main" val="13651759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2E8AD4-9183-4697-A209-FA486B999245}"/>
              </a:ext>
            </a:extLst>
          </p:cNvPr>
          <p:cNvSpPr>
            <a:spLocks noGrp="1"/>
          </p:cNvSpPr>
          <p:nvPr>
            <p:ph type="title"/>
          </p:nvPr>
        </p:nvSpPr>
        <p:spPr>
          <a:xfrm>
            <a:off x="245193" y="254514"/>
            <a:ext cx="6622746" cy="756418"/>
          </a:xfrm>
        </p:spPr>
        <p:txBody>
          <a:bodyPr/>
          <a:lstStyle/>
          <a:p>
            <a:r>
              <a:rPr lang="en-US" dirty="0"/>
              <a:t>Example 1: Summer School Program to Address Learning Opportunity Loss</a:t>
            </a:r>
          </a:p>
        </p:txBody>
      </p:sp>
      <p:sp>
        <p:nvSpPr>
          <p:cNvPr id="3" name="Text Placeholder 2">
            <a:extLst>
              <a:ext uri="{FF2B5EF4-FFF2-40B4-BE49-F238E27FC236}">
                <a16:creationId xmlns:a16="http://schemas.microsoft.com/office/drawing/2014/main" id="{E2C78A60-F168-490A-9CCF-25D497E81037}"/>
              </a:ext>
            </a:extLst>
          </p:cNvPr>
          <p:cNvSpPr>
            <a:spLocks noGrp="1"/>
          </p:cNvSpPr>
          <p:nvPr>
            <p:ph type="body" idx="1"/>
          </p:nvPr>
        </p:nvSpPr>
        <p:spPr>
          <a:xfrm>
            <a:off x="245193" y="1291472"/>
            <a:ext cx="8578296" cy="5407502"/>
          </a:xfrm>
        </p:spPr>
        <p:txBody>
          <a:bodyPr/>
          <a:lstStyle/>
          <a:p>
            <a:pPr marL="76200" indent="0">
              <a:buNone/>
            </a:pPr>
            <a:r>
              <a:rPr lang="en-US" sz="2000" b="1" dirty="0"/>
              <a:t>Allowable Activity: </a:t>
            </a:r>
            <a:r>
              <a:rPr lang="en-US" sz="2000" dirty="0"/>
              <a:t>Activities to address learning loss</a:t>
            </a:r>
          </a:p>
          <a:p>
            <a:pPr marL="76200" indent="0">
              <a:buNone/>
            </a:pPr>
            <a:r>
              <a:rPr lang="en-US" sz="2000" b="1" dirty="0"/>
              <a:t>Description of Activity: </a:t>
            </a:r>
            <a:r>
              <a:rPr lang="en-US" sz="2000" dirty="0"/>
              <a:t>During the school year, our elementary and middle schools had to transition between online, in-person, and hybrid learning. Each time we transitioned, learning was disrupted and students of poverty were most significantly impacted by the disruptions. A districtwide summer program is being offered to elementary and middle school students who qualify for free and reduced lunch. Salaries of X number of instructional staff working the summer program for a total of Y FTE. Benefits of X number of instructional staff working the summer program. </a:t>
            </a:r>
          </a:p>
          <a:p>
            <a:pPr marL="76200" indent="0">
              <a:buNone/>
            </a:pPr>
            <a:r>
              <a:rPr lang="en-US" sz="2000" b="1" dirty="0"/>
              <a:t>Location: </a:t>
            </a:r>
            <a:r>
              <a:rPr lang="en-US" sz="2000" dirty="0"/>
              <a:t>Districtwide</a:t>
            </a:r>
          </a:p>
          <a:p>
            <a:pPr marL="76200" indent="0">
              <a:buNone/>
            </a:pPr>
            <a:r>
              <a:rPr lang="en-US" sz="2000" b="1" dirty="0"/>
              <a:t>Will this activity benefit the entire or a portion of the population at this location? </a:t>
            </a:r>
            <a:r>
              <a:rPr lang="en-US" sz="2000" dirty="0"/>
              <a:t>Portion of the population</a:t>
            </a:r>
          </a:p>
          <a:p>
            <a:r>
              <a:rPr lang="en-US" dirty="0"/>
              <a:t>Rationale: Students of poverty were eligible for this support (activity is intended to benefit students of poverty)</a:t>
            </a:r>
          </a:p>
        </p:txBody>
      </p:sp>
      <p:sp>
        <p:nvSpPr>
          <p:cNvPr id="4" name="Slide Number Placeholder 3">
            <a:extLst>
              <a:ext uri="{FF2B5EF4-FFF2-40B4-BE49-F238E27FC236}">
                <a16:creationId xmlns:a16="http://schemas.microsoft.com/office/drawing/2014/main" id="{61CEBFA8-E2E8-40C8-9B30-086F43D50CB4}"/>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14</a:t>
            </a:fld>
            <a:endParaRPr lang="en-US"/>
          </a:p>
        </p:txBody>
      </p:sp>
    </p:spTree>
    <p:extLst>
      <p:ext uri="{BB962C8B-B14F-4D97-AF65-F5344CB8AC3E}">
        <p14:creationId xmlns:p14="http://schemas.microsoft.com/office/powerpoint/2010/main" val="12590077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55FD9-DB53-4A06-9B6E-7B321975B589}"/>
              </a:ext>
            </a:extLst>
          </p:cNvPr>
          <p:cNvSpPr>
            <a:spLocks noGrp="1"/>
          </p:cNvSpPr>
          <p:nvPr>
            <p:ph type="title"/>
          </p:nvPr>
        </p:nvSpPr>
        <p:spPr/>
        <p:txBody>
          <a:bodyPr/>
          <a:lstStyle/>
          <a:p>
            <a:r>
              <a:rPr lang="en-US" dirty="0"/>
              <a:t>Example 2: Materials Necessary for Social Distancing </a:t>
            </a:r>
          </a:p>
        </p:txBody>
      </p:sp>
      <p:sp>
        <p:nvSpPr>
          <p:cNvPr id="3" name="Text Placeholder 2">
            <a:extLst>
              <a:ext uri="{FF2B5EF4-FFF2-40B4-BE49-F238E27FC236}">
                <a16:creationId xmlns:a16="http://schemas.microsoft.com/office/drawing/2014/main" id="{BDEB178C-28C0-4FA4-8C60-86594EF5F349}"/>
              </a:ext>
            </a:extLst>
          </p:cNvPr>
          <p:cNvSpPr>
            <a:spLocks noGrp="1"/>
          </p:cNvSpPr>
          <p:nvPr>
            <p:ph type="body" idx="1"/>
          </p:nvPr>
        </p:nvSpPr>
        <p:spPr>
          <a:xfrm>
            <a:off x="339365" y="1329179"/>
            <a:ext cx="8550111" cy="5021925"/>
          </a:xfrm>
        </p:spPr>
        <p:txBody>
          <a:bodyPr/>
          <a:lstStyle/>
          <a:p>
            <a:pPr marL="76200" indent="0">
              <a:buNone/>
            </a:pPr>
            <a:r>
              <a:rPr lang="en-US" sz="2000" b="1" dirty="0"/>
              <a:t>Allowable Activity: </a:t>
            </a:r>
            <a:r>
              <a:rPr lang="en-US" sz="2000" dirty="0"/>
              <a:t>Facility repairs and improvements to enable operations of schools to reduce risk of virus transmission and exposure</a:t>
            </a:r>
          </a:p>
          <a:p>
            <a:pPr marL="76200" indent="0">
              <a:buNone/>
            </a:pPr>
            <a:r>
              <a:rPr lang="en-US" sz="2000" b="1" dirty="0"/>
              <a:t>Description of Activity: </a:t>
            </a:r>
            <a:r>
              <a:rPr lang="en-US" sz="2000" dirty="0"/>
              <a:t>In-person instruction has been resumed at all schools and plexiglass shields are being installed to create social distancing and safe learning environments for all students and educators. X number of plexiglass shields to be used in Y number of schools/classrooms between desks and workspaces to reduce the risk of spreading the COVID-19 virus among students and staff; each shield costs $___. </a:t>
            </a:r>
          </a:p>
          <a:p>
            <a:pPr marL="76200" indent="0">
              <a:buNone/>
            </a:pPr>
            <a:r>
              <a:rPr lang="en-US" sz="2000" b="1" dirty="0"/>
              <a:t>Location: </a:t>
            </a:r>
            <a:r>
              <a:rPr lang="en-US" sz="2000" dirty="0"/>
              <a:t>Districtwide </a:t>
            </a:r>
          </a:p>
          <a:p>
            <a:pPr marL="76200" indent="0">
              <a:buNone/>
            </a:pPr>
            <a:r>
              <a:rPr lang="en-US" sz="2000" b="1" dirty="0">
                <a:effectLst/>
                <a:latin typeface="Calibri" panose="020F0502020204030204" pitchFamily="34" charset="0"/>
                <a:ea typeface="Calibri" panose="020F0502020204030204" pitchFamily="34" charset="0"/>
              </a:rPr>
              <a:t>Will this activity benefit the </a:t>
            </a:r>
            <a:r>
              <a:rPr lang="en-US" sz="2000" b="1" dirty="0">
                <a:solidFill>
                  <a:schemeClr val="tx1"/>
                </a:solidFill>
                <a:effectLst/>
                <a:latin typeface="Calibri" panose="020F0502020204030204" pitchFamily="34" charset="0"/>
                <a:ea typeface="Calibri" panose="020F0502020204030204" pitchFamily="34" charset="0"/>
              </a:rPr>
              <a:t>entire or a portion of the </a:t>
            </a:r>
            <a:r>
              <a:rPr lang="en-US" sz="2000" b="1" dirty="0">
                <a:effectLst/>
                <a:latin typeface="Calibri" panose="020F0502020204030204" pitchFamily="34" charset="0"/>
                <a:ea typeface="Calibri" panose="020F0502020204030204" pitchFamily="34" charset="0"/>
              </a:rPr>
              <a:t>population at this location? </a:t>
            </a:r>
            <a:r>
              <a:rPr lang="en-US" sz="2000" dirty="0">
                <a:effectLst/>
                <a:latin typeface="Calibri" panose="020F0502020204030204" pitchFamily="34" charset="0"/>
                <a:ea typeface="Calibri" panose="020F0502020204030204" pitchFamily="34" charset="0"/>
              </a:rPr>
              <a:t>W</a:t>
            </a:r>
            <a:r>
              <a:rPr lang="en-US" sz="2000" dirty="0"/>
              <a:t>hole population</a:t>
            </a:r>
          </a:p>
          <a:p>
            <a:r>
              <a:rPr lang="en-US" dirty="0"/>
              <a:t>Rationale:  The intent of the activity is to protect all students and staff from the risk of spreading COVID-19</a:t>
            </a:r>
          </a:p>
          <a:p>
            <a:endParaRPr lang="en-US" dirty="0"/>
          </a:p>
        </p:txBody>
      </p:sp>
      <p:sp>
        <p:nvSpPr>
          <p:cNvPr id="4" name="Slide Number Placeholder 3">
            <a:extLst>
              <a:ext uri="{FF2B5EF4-FFF2-40B4-BE49-F238E27FC236}">
                <a16:creationId xmlns:a16="http://schemas.microsoft.com/office/drawing/2014/main" id="{7071EAF4-A114-45AA-9890-AF432D0ADDD4}"/>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15</a:t>
            </a:fld>
            <a:endParaRPr lang="en-US"/>
          </a:p>
        </p:txBody>
      </p:sp>
    </p:spTree>
    <p:extLst>
      <p:ext uri="{BB962C8B-B14F-4D97-AF65-F5344CB8AC3E}">
        <p14:creationId xmlns:p14="http://schemas.microsoft.com/office/powerpoint/2010/main" val="42123437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4FF392-4710-465E-9992-98CB8B519FF2}"/>
              </a:ext>
            </a:extLst>
          </p:cNvPr>
          <p:cNvSpPr>
            <a:spLocks noGrp="1"/>
          </p:cNvSpPr>
          <p:nvPr>
            <p:ph type="title"/>
          </p:nvPr>
        </p:nvSpPr>
        <p:spPr/>
        <p:txBody>
          <a:bodyPr/>
          <a:lstStyle/>
          <a:p>
            <a:r>
              <a:rPr lang="en-US" dirty="0"/>
              <a:t>Example 3: After School Program to Enhance ELD Instruction</a:t>
            </a:r>
          </a:p>
        </p:txBody>
      </p:sp>
      <p:sp>
        <p:nvSpPr>
          <p:cNvPr id="3" name="Text Placeholder 2">
            <a:extLst>
              <a:ext uri="{FF2B5EF4-FFF2-40B4-BE49-F238E27FC236}">
                <a16:creationId xmlns:a16="http://schemas.microsoft.com/office/drawing/2014/main" id="{9588EA5E-8EE6-4CBD-8D4B-BF56BFD2E2C0}"/>
              </a:ext>
            </a:extLst>
          </p:cNvPr>
          <p:cNvSpPr>
            <a:spLocks noGrp="1"/>
          </p:cNvSpPr>
          <p:nvPr>
            <p:ph type="body" idx="1"/>
          </p:nvPr>
        </p:nvSpPr>
        <p:spPr/>
        <p:txBody>
          <a:bodyPr/>
          <a:lstStyle/>
          <a:p>
            <a:pPr marL="76200" indent="0">
              <a:buNone/>
            </a:pPr>
            <a:r>
              <a:rPr lang="en-US" sz="2000" b="1" dirty="0">
                <a:solidFill>
                  <a:schemeClr val="tx1"/>
                </a:solidFill>
              </a:rPr>
              <a:t>Allowable Activity: </a:t>
            </a:r>
            <a:r>
              <a:rPr lang="en-US" sz="2000" dirty="0">
                <a:solidFill>
                  <a:schemeClr val="tx1"/>
                </a:solidFill>
              </a:rPr>
              <a:t>Summer learning and supplemental after school programming </a:t>
            </a:r>
          </a:p>
          <a:p>
            <a:pPr marL="76200" indent="0">
              <a:buNone/>
            </a:pPr>
            <a:r>
              <a:rPr lang="en-US" sz="2000" b="1" dirty="0">
                <a:solidFill>
                  <a:schemeClr val="tx1"/>
                </a:solidFill>
              </a:rPr>
              <a:t>Description of Activity: </a:t>
            </a:r>
            <a:r>
              <a:rPr lang="en-US" sz="2000" dirty="0">
                <a:solidFill>
                  <a:schemeClr val="tx1"/>
                </a:solidFill>
              </a:rPr>
              <a:t>Supplemental ELD instruction will be provided in an afterschool program to enhance linguistic instruction offered to English learners. </a:t>
            </a:r>
            <a:r>
              <a:rPr lang="en-US" sz="2000" dirty="0"/>
              <a:t>Due to disruptions caused by school closures, our English learners have experienced disruptions in their access to ELD programming, with the greatest impact on secondary school students. X number of ELD teachers will provide afterschool evidence-based ELD instruction to supplement supports for Y number of secondary school English leaners. </a:t>
            </a:r>
          </a:p>
          <a:p>
            <a:pPr marL="76200" indent="0">
              <a:buNone/>
            </a:pPr>
            <a:r>
              <a:rPr lang="en-US" sz="2000" b="1" dirty="0"/>
              <a:t>Location: </a:t>
            </a:r>
            <a:r>
              <a:rPr lang="en-US" sz="2000" dirty="0"/>
              <a:t>ABC High School</a:t>
            </a:r>
          </a:p>
          <a:p>
            <a:pPr marL="76200" indent="0">
              <a:buNone/>
            </a:pPr>
            <a:r>
              <a:rPr lang="en-US" sz="2000" b="1" dirty="0">
                <a:effectLst/>
                <a:latin typeface="Calibri" panose="020F0502020204030204" pitchFamily="34" charset="0"/>
                <a:ea typeface="Calibri" panose="020F0502020204030204" pitchFamily="34" charset="0"/>
              </a:rPr>
              <a:t>Will this activity benefit the </a:t>
            </a:r>
            <a:r>
              <a:rPr lang="en-US" sz="2000" b="1" dirty="0">
                <a:solidFill>
                  <a:schemeClr val="tx1"/>
                </a:solidFill>
                <a:effectLst/>
                <a:latin typeface="Calibri" panose="020F0502020204030204" pitchFamily="34" charset="0"/>
                <a:ea typeface="Calibri" panose="020F0502020204030204" pitchFamily="34" charset="0"/>
              </a:rPr>
              <a:t>entire or a portion of the </a:t>
            </a:r>
            <a:r>
              <a:rPr lang="en-US" sz="2000" b="1" dirty="0">
                <a:effectLst/>
                <a:latin typeface="Calibri" panose="020F0502020204030204" pitchFamily="34" charset="0"/>
                <a:ea typeface="Calibri" panose="020F0502020204030204" pitchFamily="34" charset="0"/>
              </a:rPr>
              <a:t>population at this location?: </a:t>
            </a:r>
            <a:r>
              <a:rPr lang="en-US" sz="2000" dirty="0"/>
              <a:t>Portion of the Population at that location</a:t>
            </a:r>
          </a:p>
          <a:p>
            <a:r>
              <a:rPr lang="en-US" sz="2000" dirty="0"/>
              <a:t>Rationale: The intent of the activity is to supplement ELD instruction and support for English learners in secondary school</a:t>
            </a:r>
          </a:p>
          <a:p>
            <a:endParaRPr lang="en-US" dirty="0"/>
          </a:p>
        </p:txBody>
      </p:sp>
      <p:sp>
        <p:nvSpPr>
          <p:cNvPr id="4" name="Slide Number Placeholder 3">
            <a:extLst>
              <a:ext uri="{FF2B5EF4-FFF2-40B4-BE49-F238E27FC236}">
                <a16:creationId xmlns:a16="http://schemas.microsoft.com/office/drawing/2014/main" id="{CE341428-DCB0-41B1-8F29-2F5033522592}"/>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16</a:t>
            </a:fld>
            <a:endParaRPr lang="en-US" dirty="0"/>
          </a:p>
        </p:txBody>
      </p:sp>
    </p:spTree>
    <p:extLst>
      <p:ext uri="{BB962C8B-B14F-4D97-AF65-F5344CB8AC3E}">
        <p14:creationId xmlns:p14="http://schemas.microsoft.com/office/powerpoint/2010/main" val="1199007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98"/>
        <p:cNvGrpSpPr/>
        <p:nvPr/>
      </p:nvGrpSpPr>
      <p:grpSpPr>
        <a:xfrm>
          <a:off x="0" y="0"/>
          <a:ext cx="0" cy="0"/>
          <a:chOff x="0" y="0"/>
          <a:chExt cx="0" cy="0"/>
        </a:xfrm>
      </p:grpSpPr>
      <p:sp>
        <p:nvSpPr>
          <p:cNvPr id="199" name="Google Shape;199;p29"/>
          <p:cNvSpPr txBox="1">
            <a:spLocks noGrp="1"/>
          </p:cNvSpPr>
          <p:nvPr>
            <p:ph type="ctrTitle"/>
          </p:nvPr>
        </p:nvSpPr>
        <p:spPr>
          <a:xfrm>
            <a:off x="795130" y="1452716"/>
            <a:ext cx="7772400" cy="2337620"/>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lt1"/>
              </a:buClr>
              <a:buSzPts val="4000"/>
              <a:buFont typeface="Arial"/>
              <a:buNone/>
            </a:pPr>
            <a:r>
              <a:rPr lang="en-US" dirty="0"/>
              <a:t>ESSER I Indirect Cost Rate: </a:t>
            </a:r>
            <a:br>
              <a:rPr lang="en-US" dirty="0"/>
            </a:br>
            <a:r>
              <a:rPr lang="en-US" dirty="0"/>
              <a:t>Requesting Change to Unrestricted Rate</a:t>
            </a:r>
            <a:br>
              <a:rPr lang="en-US" dirty="0"/>
            </a:br>
            <a:br>
              <a:rPr lang="en-US" dirty="0"/>
            </a:br>
            <a:r>
              <a:rPr lang="en-US" dirty="0"/>
              <a:t>DeLilah Collins and Grants Fiscal Management Unit</a:t>
            </a:r>
            <a:br>
              <a:rPr lang="en-US" dirty="0"/>
            </a:br>
            <a:endParaRPr dirty="0"/>
          </a:p>
        </p:txBody>
      </p:sp>
      <p:sp>
        <p:nvSpPr>
          <p:cNvPr id="200" name="Google Shape;200;p29"/>
          <p:cNvSpPr txBox="1">
            <a:spLocks noGrp="1"/>
          </p:cNvSpPr>
          <p:nvPr>
            <p:ph type="sldNum" idx="12"/>
          </p:nvPr>
        </p:nvSpPr>
        <p:spPr>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1600"/>
              <a:buFont typeface="Calibri"/>
              <a:buNone/>
            </a:pPr>
            <a:fld id="{00000000-1234-1234-1234-123412341234}" type="slidenum">
              <a:rPr lang="en-US" sz="1600" b="0" i="0" u="none" strike="noStrike" cap="none">
                <a:solidFill>
                  <a:srgbClr val="FFFFFF"/>
                </a:solidFill>
                <a:latin typeface="Calibri"/>
                <a:ea typeface="Calibri"/>
                <a:cs typeface="Calibri"/>
                <a:sym typeface="Calibri"/>
              </a:rPr>
              <a:t>17</a:t>
            </a:fld>
            <a:endParaRPr sz="1600" b="0" i="0" u="none" strike="noStrike" cap="none">
              <a:solidFill>
                <a:srgbClr val="FFFFFF"/>
              </a:solidFill>
              <a:latin typeface="Calibri"/>
              <a:ea typeface="Calibri"/>
              <a:cs typeface="Calibri"/>
              <a:sym typeface="Calibri"/>
            </a:endParaRPr>
          </a:p>
        </p:txBody>
      </p:sp>
    </p:spTree>
    <p:extLst>
      <p:ext uri="{BB962C8B-B14F-4D97-AF65-F5344CB8AC3E}">
        <p14:creationId xmlns:p14="http://schemas.microsoft.com/office/powerpoint/2010/main" val="18718799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70CD4F-CE97-4736-A58F-3ED580FE21B8}"/>
              </a:ext>
            </a:extLst>
          </p:cNvPr>
          <p:cNvSpPr>
            <a:spLocks noGrp="1"/>
          </p:cNvSpPr>
          <p:nvPr>
            <p:ph type="title"/>
          </p:nvPr>
        </p:nvSpPr>
        <p:spPr/>
        <p:txBody>
          <a:bodyPr/>
          <a:lstStyle/>
          <a:p>
            <a:r>
              <a:rPr lang="en-US" dirty="0"/>
              <a:t>Indirect Costs	</a:t>
            </a:r>
          </a:p>
        </p:txBody>
      </p:sp>
      <p:sp>
        <p:nvSpPr>
          <p:cNvPr id="3" name="Text Placeholder 2">
            <a:extLst>
              <a:ext uri="{FF2B5EF4-FFF2-40B4-BE49-F238E27FC236}">
                <a16:creationId xmlns:a16="http://schemas.microsoft.com/office/drawing/2014/main" id="{759C809C-3736-4A93-974A-A85CA2043E3D}"/>
              </a:ext>
            </a:extLst>
          </p:cNvPr>
          <p:cNvSpPr>
            <a:spLocks noGrp="1"/>
          </p:cNvSpPr>
          <p:nvPr>
            <p:ph type="body" idx="1"/>
          </p:nvPr>
        </p:nvSpPr>
        <p:spPr/>
        <p:txBody>
          <a:bodyPr/>
          <a:lstStyle/>
          <a:p>
            <a:pPr marL="76200" indent="0">
              <a:buNone/>
            </a:pPr>
            <a:r>
              <a:rPr lang="en-US" b="0" i="0" dirty="0">
                <a:solidFill>
                  <a:srgbClr val="333333"/>
                </a:solidFill>
                <a:effectLst/>
                <a:latin typeface="SourceSansProRegular"/>
              </a:rPr>
              <a:t>The ratio of indirect costs to direct costs is expressed as a percentage. Indirect costs are those elements of cost necessary in the provision of a service which are of such nature that they cannot be readily or accurately identified with the specific service. Direct costs are those elements of cost which can be easily, obviously, and conveniently identified with specific activities or programs.</a:t>
            </a:r>
          </a:p>
          <a:p>
            <a:pPr lvl="1"/>
            <a:r>
              <a:rPr lang="en-US" dirty="0">
                <a:hlinkClick r:id="rId2"/>
              </a:rPr>
              <a:t>https://www.cde.state.co.us/cdefinance/icrc</a:t>
            </a:r>
            <a:endParaRPr lang="en-US" dirty="0"/>
          </a:p>
          <a:p>
            <a:pPr algn="l"/>
            <a:r>
              <a:rPr lang="en-US" sz="1800" b="1" i="0" dirty="0">
                <a:solidFill>
                  <a:srgbClr val="1C3467"/>
                </a:solidFill>
                <a:effectLst/>
                <a:latin typeface="MuseoSlabRegular"/>
              </a:rPr>
              <a:t>Look Up Available Rates</a:t>
            </a:r>
          </a:p>
          <a:p>
            <a:pPr lvl="1">
              <a:buFont typeface="Arial" panose="020B0604020202020204" pitchFamily="34" charset="0"/>
              <a:buChar char="•"/>
            </a:pPr>
            <a:r>
              <a:rPr lang="en-US" b="0" i="0" u="sng" dirty="0">
                <a:solidFill>
                  <a:srgbClr val="403F3B"/>
                </a:solidFill>
                <a:effectLst/>
                <a:latin typeface="SourceSansProRegular"/>
                <a:hlinkClick r:id="rId3"/>
              </a:rPr>
              <a:t>Indirect Cost Rates 20-21 (XLS)</a:t>
            </a:r>
            <a:endParaRPr lang="en-US" b="0" i="0" dirty="0">
              <a:solidFill>
                <a:srgbClr val="333333"/>
              </a:solidFill>
              <a:effectLst/>
              <a:latin typeface="SourceSansProRegular"/>
            </a:endParaRPr>
          </a:p>
          <a:p>
            <a:r>
              <a:rPr lang="en-US" dirty="0">
                <a:solidFill>
                  <a:srgbClr val="333333"/>
                </a:solidFill>
                <a:latin typeface="SourceSansProRegular"/>
              </a:rPr>
              <a:t>Understanding Indirect Cost Rates</a:t>
            </a:r>
          </a:p>
          <a:p>
            <a:pPr lvl="1"/>
            <a:r>
              <a:rPr lang="en-US" dirty="0">
                <a:solidFill>
                  <a:srgbClr val="333333"/>
                </a:solidFill>
                <a:latin typeface="SourceSansProRegular"/>
                <a:hlinkClick r:id="rId4"/>
              </a:rPr>
              <a:t>https://www.cde.state.co.us/cdefinance/understandingindirectcostratefy2020-21</a:t>
            </a:r>
            <a:endParaRPr lang="en-US" dirty="0">
              <a:solidFill>
                <a:srgbClr val="333333"/>
              </a:solidFill>
              <a:latin typeface="SourceSansProRegular"/>
            </a:endParaRPr>
          </a:p>
          <a:p>
            <a:endParaRPr lang="en-US" dirty="0">
              <a:hlinkClick r:id="rId2"/>
            </a:endParaRPr>
          </a:p>
          <a:p>
            <a:endParaRPr lang="en-US" dirty="0"/>
          </a:p>
        </p:txBody>
      </p:sp>
      <p:sp>
        <p:nvSpPr>
          <p:cNvPr id="4" name="Slide Number Placeholder 3">
            <a:extLst>
              <a:ext uri="{FF2B5EF4-FFF2-40B4-BE49-F238E27FC236}">
                <a16:creationId xmlns:a16="http://schemas.microsoft.com/office/drawing/2014/main" id="{2FC24EF5-914D-4A29-9285-4583EAF7A94A}"/>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18</a:t>
            </a:fld>
            <a:endParaRPr lang="en-US"/>
          </a:p>
        </p:txBody>
      </p:sp>
    </p:spTree>
    <p:extLst>
      <p:ext uri="{BB962C8B-B14F-4D97-AF65-F5344CB8AC3E}">
        <p14:creationId xmlns:p14="http://schemas.microsoft.com/office/powerpoint/2010/main" val="13578769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5413E-82D9-4E3C-BD2D-E46E6C483BD8}"/>
              </a:ext>
            </a:extLst>
          </p:cNvPr>
          <p:cNvSpPr>
            <a:spLocks noGrp="1"/>
          </p:cNvSpPr>
          <p:nvPr>
            <p:ph type="title"/>
          </p:nvPr>
        </p:nvSpPr>
        <p:spPr/>
        <p:txBody>
          <a:bodyPr/>
          <a:lstStyle/>
          <a:p>
            <a:r>
              <a:rPr lang="en-US" dirty="0"/>
              <a:t>ESSER I - Requesting changes to indirect costs in the ESSER I application</a:t>
            </a:r>
            <a:br>
              <a:rPr lang="en-US" dirty="0"/>
            </a:br>
            <a:endParaRPr lang="en-US" dirty="0"/>
          </a:p>
        </p:txBody>
      </p:sp>
      <p:sp>
        <p:nvSpPr>
          <p:cNvPr id="3" name="Text Placeholder 2">
            <a:extLst>
              <a:ext uri="{FF2B5EF4-FFF2-40B4-BE49-F238E27FC236}">
                <a16:creationId xmlns:a16="http://schemas.microsoft.com/office/drawing/2014/main" id="{C3248E39-DED2-4D0D-9B5E-C8A2D10E6879}"/>
              </a:ext>
            </a:extLst>
          </p:cNvPr>
          <p:cNvSpPr>
            <a:spLocks noGrp="1"/>
          </p:cNvSpPr>
          <p:nvPr>
            <p:ph type="body" idx="1"/>
          </p:nvPr>
        </p:nvSpPr>
        <p:spPr/>
        <p:txBody>
          <a:bodyPr/>
          <a:lstStyle/>
          <a:p>
            <a:r>
              <a:rPr lang="en-US" dirty="0"/>
              <a:t>Not every LEA took indirect costs</a:t>
            </a:r>
          </a:p>
          <a:p>
            <a:r>
              <a:rPr lang="en-US" dirty="0"/>
              <a:t>LEAs that did and want to take the unrestricted rate will need to complete a simple request form</a:t>
            </a:r>
          </a:p>
          <a:p>
            <a:r>
              <a:rPr lang="en-US" dirty="0"/>
              <a:t>Once request is received, we will update the online platform with the new unrestricted rate</a:t>
            </a:r>
          </a:p>
          <a:p>
            <a:pPr lvl="1"/>
            <a:r>
              <a:rPr lang="en-US" dirty="0"/>
              <a:t>LEAs will be able to make adjustments to their budget using the PAR process</a:t>
            </a:r>
          </a:p>
          <a:p>
            <a:pPr marL="114300" indent="0">
              <a:buNone/>
            </a:pPr>
            <a:r>
              <a:rPr lang="en-US" sz="1800" u="sng" dirty="0">
                <a:solidFill>
                  <a:srgbClr val="0563C1"/>
                </a:solidFill>
                <a:effectLst/>
                <a:latin typeface="Calibri" panose="020F0502020204030204" pitchFamily="34" charset="0"/>
                <a:ea typeface="Calibri" panose="020F0502020204030204" pitchFamily="34" charset="0"/>
                <a:hlinkClick r:id="rId2"/>
              </a:rPr>
              <a:t>https://app.smartsheet.com/b/form/0c46cb7f2a6548cd860bba4d3847a616</a:t>
            </a:r>
            <a:endParaRPr lang="en-US" sz="1800" dirty="0">
              <a:effectLst/>
              <a:latin typeface="Calibri" panose="020F0502020204030204" pitchFamily="34" charset="0"/>
              <a:ea typeface="Calibri" panose="020F0502020204030204" pitchFamily="34" charset="0"/>
            </a:endParaRPr>
          </a:p>
          <a:p>
            <a:pPr marL="114300" indent="0">
              <a:buNone/>
            </a:pPr>
            <a:endParaRPr lang="en-US" dirty="0"/>
          </a:p>
          <a:p>
            <a:pPr marL="114300" indent="0">
              <a:buNone/>
            </a:pPr>
            <a:r>
              <a:rPr lang="en-US" dirty="0"/>
              <a:t>Website (under Quick Links): </a:t>
            </a:r>
            <a:r>
              <a:rPr lang="en-US" sz="1800" dirty="0">
                <a:hlinkClick r:id="rId3"/>
              </a:rPr>
              <a:t>http://www.cde.state.co.us/caresact/esserapplication</a:t>
            </a:r>
            <a:r>
              <a:rPr lang="en-US" sz="1800" dirty="0"/>
              <a:t> </a:t>
            </a:r>
            <a:br>
              <a:rPr lang="en-US" dirty="0"/>
            </a:br>
            <a:endParaRPr lang="en-US" dirty="0"/>
          </a:p>
          <a:p>
            <a:pPr marL="114300" indent="0" algn="ctr">
              <a:buNone/>
            </a:pPr>
            <a:r>
              <a:rPr lang="en-US" sz="1600" dirty="0"/>
              <a:t>Note: Par window will remain open until June 30, 2021.</a:t>
            </a:r>
          </a:p>
        </p:txBody>
      </p:sp>
      <p:sp>
        <p:nvSpPr>
          <p:cNvPr id="4" name="Slide Number Placeholder 3">
            <a:extLst>
              <a:ext uri="{FF2B5EF4-FFF2-40B4-BE49-F238E27FC236}">
                <a16:creationId xmlns:a16="http://schemas.microsoft.com/office/drawing/2014/main" id="{9C827C20-5389-4225-81A8-A4414926D2C8}"/>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19</a:t>
            </a:fld>
            <a:endParaRPr lang="en-US"/>
          </a:p>
        </p:txBody>
      </p:sp>
    </p:spTree>
    <p:extLst>
      <p:ext uri="{BB962C8B-B14F-4D97-AF65-F5344CB8AC3E}">
        <p14:creationId xmlns:p14="http://schemas.microsoft.com/office/powerpoint/2010/main" val="16312842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30"/>
          <p:cNvSpPr txBox="1">
            <a:spLocks noGrp="1"/>
          </p:cNvSpPr>
          <p:nvPr>
            <p:ph type="title"/>
          </p:nvPr>
        </p:nvSpPr>
        <p:spPr>
          <a:xfrm>
            <a:off x="1240022" y="365760"/>
            <a:ext cx="7025402" cy="118872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2400"/>
              <a:buFont typeface="Arial"/>
              <a:buNone/>
            </a:pPr>
            <a:r>
              <a:rPr lang="en-US" dirty="0"/>
              <a:t>CDE Team Introductions</a:t>
            </a:r>
            <a:endParaRPr dirty="0"/>
          </a:p>
        </p:txBody>
      </p:sp>
      <p:sp>
        <p:nvSpPr>
          <p:cNvPr id="206" name="Google Shape;206;p30">
            <a:extLst>
              <a:ext uri="{C183D7F6-B498-43B3-948B-1728B52AA6E4}">
                <adec:decorative xmlns:adec="http://schemas.microsoft.com/office/drawing/2017/decorative" val="1"/>
              </a:ext>
            </a:extLst>
          </p:cNvPr>
          <p:cNvSpPr/>
          <p:nvPr/>
        </p:nvSpPr>
        <p:spPr>
          <a:xfrm>
            <a:off x="0" y="0"/>
            <a:ext cx="1323075" cy="1558212"/>
          </a:xfrm>
          <a:custGeom>
            <a:avLst/>
            <a:gdLst/>
            <a:ahLst/>
            <a:cxnLst/>
            <a:rect l="l" t="t" r="r" b="b"/>
            <a:pathLst>
              <a:path w="1764099" h="1558212" extrusionOk="0">
                <a:moveTo>
                  <a:pt x="0" y="0"/>
                </a:moveTo>
                <a:lnTo>
                  <a:pt x="1764099" y="0"/>
                </a:lnTo>
                <a:lnTo>
                  <a:pt x="1042087" y="1558212"/>
                </a:lnTo>
                <a:lnTo>
                  <a:pt x="0" y="1558212"/>
                </a:lnTo>
                <a:close/>
              </a:path>
            </a:pathLst>
          </a:cu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7" name="Google Shape;207;p30" descr="CDE Team Contact Information."/>
          <p:cNvSpPr/>
          <p:nvPr/>
        </p:nvSpPr>
        <p:spPr>
          <a:xfrm>
            <a:off x="0" y="1691640"/>
            <a:ext cx="9144000" cy="5166360"/>
          </a:xfrm>
          <a:custGeom>
            <a:avLst/>
            <a:gdLst/>
            <a:ahLst/>
            <a:cxnLst/>
            <a:rect l="l" t="t" r="r" b="b"/>
            <a:pathLst>
              <a:path w="12191999" h="5166360" extrusionOk="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3"/>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8" name="Google Shape;208;p30">
            <a:extLst>
              <a:ext uri="{C183D7F6-B498-43B3-948B-1728B52AA6E4}">
                <adec:decorative xmlns:adec="http://schemas.microsoft.com/office/drawing/2017/decorative" val="1"/>
              </a:ext>
            </a:extLst>
          </p:cNvPr>
          <p:cNvSpPr/>
          <p:nvPr/>
        </p:nvSpPr>
        <p:spPr>
          <a:xfrm>
            <a:off x="0" y="1691641"/>
            <a:ext cx="728740" cy="2096979"/>
          </a:xfrm>
          <a:custGeom>
            <a:avLst/>
            <a:gdLst/>
            <a:ahLst/>
            <a:cxnLst/>
            <a:rect l="l" t="t" r="r" b="b"/>
            <a:pathLst>
              <a:path w="971654" h="2096979" extrusionOk="0">
                <a:moveTo>
                  <a:pt x="0" y="0"/>
                </a:moveTo>
                <a:lnTo>
                  <a:pt x="971654" y="0"/>
                </a:lnTo>
                <a:lnTo>
                  <a:pt x="0" y="2096979"/>
                </a:lnTo>
                <a:close/>
              </a:path>
            </a:pathLst>
          </a:custGeom>
          <a:solidFill>
            <a:srgbClr val="40404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9" name="Google Shape;209;p30"/>
          <p:cNvSpPr txBox="1">
            <a:spLocks noGrp="1"/>
          </p:cNvSpPr>
          <p:nvPr>
            <p:ph type="body" idx="1"/>
          </p:nvPr>
        </p:nvSpPr>
        <p:spPr>
          <a:xfrm>
            <a:off x="1240022" y="1848051"/>
            <a:ext cx="7025403" cy="4369869"/>
          </a:xfrm>
          <a:prstGeom prst="rect">
            <a:avLst/>
          </a:prstGeom>
          <a:noFill/>
          <a:ln>
            <a:noFill/>
          </a:ln>
        </p:spPr>
        <p:txBody>
          <a:bodyPr spcFirstLastPara="1" wrap="square" lIns="0" tIns="0" rIns="0" bIns="45700" anchor="t" anchorCtr="0">
            <a:noAutofit/>
          </a:bodyPr>
          <a:lstStyle/>
          <a:p>
            <a:pPr marL="0" lvl="0" indent="0" algn="l" rtl="0">
              <a:lnSpc>
                <a:spcPct val="90000"/>
              </a:lnSpc>
              <a:spcBef>
                <a:spcPts val="1000"/>
              </a:spcBef>
              <a:spcAft>
                <a:spcPts val="0"/>
              </a:spcAft>
              <a:buClr>
                <a:schemeClr val="dk1"/>
              </a:buClr>
              <a:buSzPts val="1500"/>
              <a:buNone/>
            </a:pPr>
            <a:r>
              <a:rPr lang="en-US" sz="1500" b="1" u="sng" dirty="0"/>
              <a:t>ESSER</a:t>
            </a:r>
            <a:endParaRPr lang="en-US" sz="1600" dirty="0"/>
          </a:p>
          <a:p>
            <a:pPr marL="228600" lvl="0" indent="-228600" algn="l" rtl="0">
              <a:lnSpc>
                <a:spcPct val="90000"/>
              </a:lnSpc>
              <a:spcBef>
                <a:spcPts val="1000"/>
              </a:spcBef>
              <a:spcAft>
                <a:spcPts val="0"/>
              </a:spcAft>
              <a:buClr>
                <a:schemeClr val="dk1"/>
              </a:buClr>
              <a:buSzPts val="1500"/>
              <a:buChar char="•"/>
            </a:pPr>
            <a:r>
              <a:rPr lang="en-US" sz="1500" dirty="0"/>
              <a:t>Nazie Mohajeri-Nelson, Director of ESEA Office (</a:t>
            </a:r>
            <a:r>
              <a:rPr lang="en-US" sz="1500" u="sng" dirty="0">
                <a:solidFill>
                  <a:schemeClr val="hlink"/>
                </a:solidFill>
                <a:hlinkClick r:id="rId3"/>
              </a:rPr>
              <a:t>mohajeri-nelson_n@cde.state.co.us</a:t>
            </a:r>
            <a:r>
              <a:rPr lang="en-US" sz="1500" dirty="0"/>
              <a:t>) </a:t>
            </a:r>
            <a:endParaRPr lang="en-US" sz="1600" dirty="0"/>
          </a:p>
          <a:p>
            <a:pPr marL="228600" lvl="0" indent="-228600" algn="l" rtl="0">
              <a:lnSpc>
                <a:spcPct val="90000"/>
              </a:lnSpc>
              <a:spcBef>
                <a:spcPts val="1000"/>
              </a:spcBef>
              <a:spcAft>
                <a:spcPts val="0"/>
              </a:spcAft>
              <a:buClr>
                <a:schemeClr val="dk1"/>
              </a:buClr>
              <a:buSzPts val="1500"/>
              <a:buChar char="•"/>
            </a:pPr>
            <a:r>
              <a:rPr lang="en-US" sz="1500" dirty="0"/>
              <a:t>DeLilah Collins, Assistant Director of ESEA Office (</a:t>
            </a:r>
            <a:r>
              <a:rPr lang="en-US" sz="1500" u="sng" dirty="0">
                <a:solidFill>
                  <a:schemeClr val="hlink"/>
                </a:solidFill>
                <a:hlinkClick r:id="rId4"/>
              </a:rPr>
              <a:t>collins_d@cde.state.co.us</a:t>
            </a:r>
            <a:r>
              <a:rPr lang="en-US" sz="1500" dirty="0"/>
              <a:t>) </a:t>
            </a:r>
            <a:endParaRPr lang="en-US" sz="1600" dirty="0"/>
          </a:p>
          <a:p>
            <a:pPr marL="0" lvl="0" indent="0" algn="l" rtl="0">
              <a:lnSpc>
                <a:spcPct val="90000"/>
              </a:lnSpc>
              <a:spcBef>
                <a:spcPts val="0"/>
              </a:spcBef>
              <a:spcAft>
                <a:spcPts val="0"/>
              </a:spcAft>
              <a:buClr>
                <a:schemeClr val="dk1"/>
              </a:buClr>
              <a:buSzPts val="1500"/>
              <a:buNone/>
            </a:pPr>
            <a:endParaRPr lang="en-US" sz="1500" b="1" u="sng" dirty="0"/>
          </a:p>
          <a:p>
            <a:pPr marL="0" lvl="0" indent="0" algn="l" rtl="0">
              <a:lnSpc>
                <a:spcPct val="90000"/>
              </a:lnSpc>
              <a:spcBef>
                <a:spcPts val="0"/>
              </a:spcBef>
              <a:spcAft>
                <a:spcPts val="0"/>
              </a:spcAft>
              <a:buClr>
                <a:schemeClr val="dk1"/>
              </a:buClr>
              <a:buSzPts val="1500"/>
              <a:buNone/>
            </a:pPr>
            <a:r>
              <a:rPr lang="en-US" sz="1500" b="1" u="sng" dirty="0"/>
              <a:t>Fiscal Experts</a:t>
            </a:r>
            <a:endParaRPr lang="en-US" sz="1600" dirty="0"/>
          </a:p>
          <a:p>
            <a:pPr marL="228600" lvl="0" indent="-228600" algn="l" rtl="0">
              <a:lnSpc>
                <a:spcPct val="90000"/>
              </a:lnSpc>
              <a:spcBef>
                <a:spcPts val="1000"/>
              </a:spcBef>
              <a:spcAft>
                <a:spcPts val="0"/>
              </a:spcAft>
              <a:buClr>
                <a:schemeClr val="dk1"/>
              </a:buClr>
              <a:buSzPts val="1500"/>
              <a:buChar char="•"/>
            </a:pPr>
            <a:r>
              <a:rPr lang="en-US" sz="1500" dirty="0"/>
              <a:t>Jennifer Okes, Chief Operating Officer (</a:t>
            </a:r>
            <a:r>
              <a:rPr lang="en-US" sz="1500" u="sng" dirty="0">
                <a:solidFill>
                  <a:schemeClr val="hlink"/>
                </a:solidFill>
                <a:hlinkClick r:id="rId5"/>
              </a:rPr>
              <a:t>okes_j@cde.state.co.us</a:t>
            </a:r>
            <a:r>
              <a:rPr lang="en-US" sz="1500" dirty="0"/>
              <a:t>) </a:t>
            </a:r>
            <a:endParaRPr lang="en-US" sz="1600" dirty="0"/>
          </a:p>
          <a:p>
            <a:pPr marL="228600" indent="-228600">
              <a:buSzPts val="1500"/>
            </a:pPr>
            <a:r>
              <a:rPr lang="en-US" sz="1500" dirty="0"/>
              <a:t>Kate Bartlett, Executive Director of School District Operations (</a:t>
            </a:r>
            <a:r>
              <a:rPr lang="en-US" sz="1500" u="sng" dirty="0">
                <a:solidFill>
                  <a:schemeClr val="hlink"/>
                </a:solidFill>
                <a:hlinkClick r:id="rId6"/>
              </a:rPr>
              <a:t>Bartlett_k@cde.state.co.us</a:t>
            </a:r>
            <a:r>
              <a:rPr lang="en-US" sz="1500" dirty="0"/>
              <a:t>) </a:t>
            </a:r>
          </a:p>
          <a:p>
            <a:pPr marL="228600" lvl="0" indent="-228600" algn="l" rtl="0">
              <a:lnSpc>
                <a:spcPct val="90000"/>
              </a:lnSpc>
              <a:spcBef>
                <a:spcPts val="1000"/>
              </a:spcBef>
              <a:spcAft>
                <a:spcPts val="0"/>
              </a:spcAft>
              <a:buClr>
                <a:schemeClr val="dk1"/>
              </a:buClr>
              <a:buSzPts val="1500"/>
              <a:buChar char="•"/>
            </a:pPr>
            <a:r>
              <a:rPr lang="en-US" sz="1500" dirty="0"/>
              <a:t>Adam Williams, Financial Data Coordinator (</a:t>
            </a:r>
            <a:r>
              <a:rPr lang="en-US" sz="1500" u="sng" dirty="0">
                <a:solidFill>
                  <a:schemeClr val="hlink"/>
                </a:solidFill>
                <a:hlinkClick r:id="rId7"/>
              </a:rPr>
              <a:t>Williams_a@cde.state.co.us</a:t>
            </a:r>
            <a:r>
              <a:rPr lang="en-US" sz="1500" dirty="0"/>
              <a:t>) </a:t>
            </a:r>
            <a:endParaRPr lang="en-US" sz="1600" dirty="0"/>
          </a:p>
          <a:p>
            <a:pPr marL="228600" indent="-228600">
              <a:buSzPts val="1500"/>
            </a:pPr>
            <a:r>
              <a:rPr lang="en-US" sz="1500" dirty="0"/>
              <a:t>Jennifer Austin, Director of Grants Fiscal Management (</a:t>
            </a:r>
            <a:r>
              <a:rPr lang="en-US" sz="1500" dirty="0">
                <a:solidFill>
                  <a:srgbClr val="0070C0"/>
                </a:solidFill>
                <a:hlinkClick r:id="rId8">
                  <a:extLst>
                    <a:ext uri="{A12FA001-AC4F-418D-AE19-62706E023703}">
                      <ahyp:hlinkClr xmlns:ahyp="http://schemas.microsoft.com/office/drawing/2018/hyperlinkcolor" val="tx"/>
                    </a:ext>
                  </a:extLst>
                </a:hlinkClick>
              </a:rPr>
              <a:t>Austin_j@cde.state.co.us</a:t>
            </a:r>
            <a:r>
              <a:rPr lang="en-US" sz="1500" dirty="0"/>
              <a:t>) </a:t>
            </a:r>
          </a:p>
          <a:p>
            <a:pPr marL="228600" lvl="0" indent="-228600" algn="l" rtl="0">
              <a:lnSpc>
                <a:spcPct val="90000"/>
              </a:lnSpc>
              <a:spcBef>
                <a:spcPts val="1000"/>
              </a:spcBef>
              <a:spcAft>
                <a:spcPts val="0"/>
              </a:spcAft>
              <a:buClr>
                <a:schemeClr val="dk1"/>
              </a:buClr>
              <a:buSzPts val="1500"/>
              <a:buChar char="•"/>
            </a:pPr>
            <a:r>
              <a:rPr lang="en-US" sz="1500" dirty="0"/>
              <a:t>Robert Hawkins, Grants Fiscal Analyst (</a:t>
            </a:r>
            <a:r>
              <a:rPr lang="en-US" sz="1500" u="sng" dirty="0">
                <a:solidFill>
                  <a:schemeClr val="hlink"/>
                </a:solidFill>
                <a:hlinkClick r:id="rId9"/>
              </a:rPr>
              <a:t>Hawkins_s@cde.state.co.us</a:t>
            </a:r>
            <a:r>
              <a:rPr lang="en-US" sz="1500" dirty="0"/>
              <a:t>) </a:t>
            </a:r>
            <a:endParaRPr lang="en-US" sz="1600" dirty="0"/>
          </a:p>
          <a:p>
            <a:pPr marL="228600" lvl="0" indent="-228600" algn="l" rtl="0">
              <a:lnSpc>
                <a:spcPct val="90000"/>
              </a:lnSpc>
              <a:spcBef>
                <a:spcPts val="1000"/>
              </a:spcBef>
              <a:spcAft>
                <a:spcPts val="0"/>
              </a:spcAft>
              <a:buClr>
                <a:schemeClr val="dk1"/>
              </a:buClr>
              <a:buSzPts val="1500"/>
              <a:buChar char="•"/>
            </a:pPr>
            <a:r>
              <a:rPr lang="en-US" sz="1500" dirty="0"/>
              <a:t>Steven Kaleda, Grants Fiscal Analyst (</a:t>
            </a:r>
            <a:r>
              <a:rPr lang="en-US" sz="1500" u="sng" dirty="0">
                <a:solidFill>
                  <a:schemeClr val="hlink"/>
                </a:solidFill>
                <a:hlinkClick r:id="rId10"/>
              </a:rPr>
              <a:t>Kaleda_s@cde.state.co.us</a:t>
            </a:r>
            <a:r>
              <a:rPr lang="en-US" sz="1500" dirty="0"/>
              <a:t>) </a:t>
            </a:r>
            <a:endParaRPr lang="en-US" sz="1600" dirty="0"/>
          </a:p>
          <a:p>
            <a:pPr marL="0" lvl="0" indent="0" algn="l" rtl="0">
              <a:lnSpc>
                <a:spcPct val="90000"/>
              </a:lnSpc>
              <a:spcBef>
                <a:spcPts val="1000"/>
              </a:spcBef>
              <a:spcAft>
                <a:spcPts val="0"/>
              </a:spcAft>
              <a:buClr>
                <a:schemeClr val="dk1"/>
              </a:buClr>
              <a:buSzPts val="1500"/>
              <a:buNone/>
            </a:pPr>
            <a:r>
              <a:rPr lang="en-US" sz="1500" i="1" dirty="0"/>
              <a:t>…in partnership with the Governor’s Office and Office of the State Controller</a:t>
            </a:r>
            <a:endParaRPr lang="en-US" sz="1600" dirty="0"/>
          </a:p>
        </p:txBody>
      </p:sp>
      <p:sp>
        <p:nvSpPr>
          <p:cNvPr id="210" name="Google Shape;210;p30"/>
          <p:cNvSpPr txBox="1">
            <a:spLocks noGrp="1"/>
          </p:cNvSpPr>
          <p:nvPr>
            <p:ph type="sldNum" idx="12"/>
          </p:nvPr>
        </p:nvSpPr>
        <p:spPr>
          <a:xfrm>
            <a:off x="6818386" y="6356350"/>
            <a:ext cx="1447038" cy="365125"/>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SzPts val="1600"/>
              <a:buFont typeface="Calibri"/>
              <a:buNone/>
            </a:pPr>
            <a:fld id="{00000000-1234-1234-1234-123412341234}" type="slidenum">
              <a:rPr lang="en-US" b="0" i="0" u="none" strike="noStrike" cap="none">
                <a:solidFill>
                  <a:schemeClr val="dk1"/>
                </a:solidFill>
                <a:latin typeface="Calibri"/>
                <a:ea typeface="Calibri"/>
                <a:cs typeface="Calibri"/>
                <a:sym typeface="Calibri"/>
              </a:rPr>
              <a:t>2</a:t>
            </a:fld>
            <a:endParaRPr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4110737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64873-691A-42A2-A7A5-5F9B747B9CB7}"/>
              </a:ext>
            </a:extLst>
          </p:cNvPr>
          <p:cNvSpPr>
            <a:spLocks noGrp="1"/>
          </p:cNvSpPr>
          <p:nvPr>
            <p:ph type="title"/>
          </p:nvPr>
        </p:nvSpPr>
        <p:spPr/>
        <p:txBody>
          <a:bodyPr/>
          <a:lstStyle/>
          <a:p>
            <a:r>
              <a:rPr lang="en-US" dirty="0"/>
              <a:t>ESSER II - How to manage / edit indirect costs in the ESSER II application</a:t>
            </a:r>
            <a:br>
              <a:rPr lang="en-US" dirty="0"/>
            </a:br>
            <a:endParaRPr lang="en-US" dirty="0"/>
          </a:p>
        </p:txBody>
      </p:sp>
      <p:sp>
        <p:nvSpPr>
          <p:cNvPr id="3" name="Text Placeholder 2">
            <a:extLst>
              <a:ext uri="{FF2B5EF4-FFF2-40B4-BE49-F238E27FC236}">
                <a16:creationId xmlns:a16="http://schemas.microsoft.com/office/drawing/2014/main" id="{0B7B1BC4-EB28-4629-A498-1580FAD3E6AE}"/>
              </a:ext>
            </a:extLst>
          </p:cNvPr>
          <p:cNvSpPr>
            <a:spLocks noGrp="1"/>
          </p:cNvSpPr>
          <p:nvPr>
            <p:ph type="body" idx="1"/>
          </p:nvPr>
        </p:nvSpPr>
        <p:spPr/>
        <p:txBody>
          <a:bodyPr/>
          <a:lstStyle/>
          <a:p>
            <a:pPr marL="76200" indent="0">
              <a:buNone/>
            </a:pPr>
            <a:r>
              <a:rPr lang="en-US" dirty="0"/>
              <a:t>At the bottom of the budget table, districts will see the indirect cost rates and amounts calculated for each funding year.</a:t>
            </a:r>
          </a:p>
          <a:p>
            <a:pPr marL="76200" indent="0">
              <a:buNone/>
            </a:pPr>
            <a:endParaRPr lang="en-US" dirty="0"/>
          </a:p>
          <a:p>
            <a:pPr marL="76200" indent="0">
              <a:buNone/>
            </a:pPr>
            <a:endParaRPr lang="en-US" dirty="0"/>
          </a:p>
        </p:txBody>
      </p:sp>
      <p:sp>
        <p:nvSpPr>
          <p:cNvPr id="4" name="Slide Number Placeholder 3">
            <a:extLst>
              <a:ext uri="{FF2B5EF4-FFF2-40B4-BE49-F238E27FC236}">
                <a16:creationId xmlns:a16="http://schemas.microsoft.com/office/drawing/2014/main" id="{16A712F6-059E-4F10-B766-D2A16CE166B9}"/>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20</a:t>
            </a:fld>
            <a:endParaRPr lang="en-US"/>
          </a:p>
        </p:txBody>
      </p:sp>
      <p:pic>
        <p:nvPicPr>
          <p:cNvPr id="6" name="Picture 5" descr="Budget table indicating the override indirect cost link.">
            <a:extLst>
              <a:ext uri="{FF2B5EF4-FFF2-40B4-BE49-F238E27FC236}">
                <a16:creationId xmlns:a16="http://schemas.microsoft.com/office/drawing/2014/main" id="{D247952C-75C9-447D-B9E6-D2BCE135A98C}"/>
              </a:ext>
            </a:extLst>
          </p:cNvPr>
          <p:cNvPicPr>
            <a:picLocks noChangeAspect="1"/>
          </p:cNvPicPr>
          <p:nvPr/>
        </p:nvPicPr>
        <p:blipFill>
          <a:blip r:embed="rId2"/>
          <a:stretch>
            <a:fillRect/>
          </a:stretch>
        </p:blipFill>
        <p:spPr>
          <a:xfrm>
            <a:off x="1033670" y="2637061"/>
            <a:ext cx="6917635" cy="2757899"/>
          </a:xfrm>
          <a:prstGeom prst="rect">
            <a:avLst/>
          </a:prstGeom>
        </p:spPr>
      </p:pic>
      <p:sp>
        <p:nvSpPr>
          <p:cNvPr id="7" name="Oval 6">
            <a:extLst>
              <a:ext uri="{FF2B5EF4-FFF2-40B4-BE49-F238E27FC236}">
                <a16:creationId xmlns:a16="http://schemas.microsoft.com/office/drawing/2014/main" id="{F35B9F3D-D6AD-406E-866E-ABA9E8E36F5D}"/>
              </a:ext>
              <a:ext uri="{C183D7F6-B498-43B3-948B-1728B52AA6E4}">
                <adec:decorative xmlns:adec="http://schemas.microsoft.com/office/drawing/2017/decorative" val="1"/>
              </a:ext>
            </a:extLst>
          </p:cNvPr>
          <p:cNvSpPr/>
          <p:nvPr/>
        </p:nvSpPr>
        <p:spPr>
          <a:xfrm>
            <a:off x="5645426" y="3866322"/>
            <a:ext cx="2633870" cy="175922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Arrow Connector 8">
            <a:extLst>
              <a:ext uri="{FF2B5EF4-FFF2-40B4-BE49-F238E27FC236}">
                <a16:creationId xmlns:a16="http://schemas.microsoft.com/office/drawing/2014/main" id="{3BA8CF60-4F20-493A-B062-EB28EF1D412A}"/>
              </a:ext>
              <a:ext uri="{C183D7F6-B498-43B3-948B-1728B52AA6E4}">
                <adec:decorative xmlns:adec="http://schemas.microsoft.com/office/drawing/2017/decorative" val="1"/>
              </a:ext>
            </a:extLst>
          </p:cNvPr>
          <p:cNvCxnSpPr/>
          <p:nvPr/>
        </p:nvCxnSpPr>
        <p:spPr>
          <a:xfrm flipV="1">
            <a:off x="6082748" y="5138530"/>
            <a:ext cx="457200" cy="96518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C98B59C8-B320-4500-B2E9-63B297C17D65}"/>
              </a:ext>
            </a:extLst>
          </p:cNvPr>
          <p:cNvSpPr txBox="1"/>
          <p:nvPr/>
        </p:nvSpPr>
        <p:spPr>
          <a:xfrm>
            <a:off x="1033670" y="5874026"/>
            <a:ext cx="5118652" cy="523220"/>
          </a:xfrm>
          <a:prstGeom prst="rect">
            <a:avLst/>
          </a:prstGeom>
          <a:noFill/>
        </p:spPr>
        <p:txBody>
          <a:bodyPr wrap="square" rtlCol="0">
            <a:spAutoFit/>
          </a:bodyPr>
          <a:lstStyle/>
          <a:p>
            <a:r>
              <a:rPr lang="en-US" dirty="0"/>
              <a:t>The Override Indirect Costs link will allow you to override the indirect costs for each funding year. </a:t>
            </a:r>
          </a:p>
        </p:txBody>
      </p:sp>
      <p:sp>
        <p:nvSpPr>
          <p:cNvPr id="11" name="TextBox 10">
            <a:extLst>
              <a:ext uri="{FF2B5EF4-FFF2-40B4-BE49-F238E27FC236}">
                <a16:creationId xmlns:a16="http://schemas.microsoft.com/office/drawing/2014/main" id="{B205E926-9FBE-4AD3-966B-105D50D90A5E}"/>
              </a:ext>
            </a:extLst>
          </p:cNvPr>
          <p:cNvSpPr txBox="1"/>
          <p:nvPr/>
        </p:nvSpPr>
        <p:spPr>
          <a:xfrm>
            <a:off x="417443" y="4318627"/>
            <a:ext cx="3925957" cy="954107"/>
          </a:xfrm>
          <a:prstGeom prst="rect">
            <a:avLst/>
          </a:prstGeom>
          <a:noFill/>
        </p:spPr>
        <p:txBody>
          <a:bodyPr wrap="square" rtlCol="0">
            <a:spAutoFit/>
          </a:bodyPr>
          <a:lstStyle/>
          <a:p>
            <a:r>
              <a:rPr lang="en-US" dirty="0"/>
              <a:t>If an amount did not calculate for a particular funding year, go back to the budget and make sure you have items budgeted to that funding year. </a:t>
            </a:r>
          </a:p>
        </p:txBody>
      </p:sp>
    </p:spTree>
    <p:extLst>
      <p:ext uri="{BB962C8B-B14F-4D97-AF65-F5344CB8AC3E}">
        <p14:creationId xmlns:p14="http://schemas.microsoft.com/office/powerpoint/2010/main" val="9847941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568C4-ADAC-469D-97E6-4C41B3478CBF}"/>
              </a:ext>
            </a:extLst>
          </p:cNvPr>
          <p:cNvSpPr>
            <a:spLocks noGrp="1"/>
          </p:cNvSpPr>
          <p:nvPr>
            <p:ph type="title"/>
          </p:nvPr>
        </p:nvSpPr>
        <p:spPr/>
        <p:txBody>
          <a:bodyPr/>
          <a:lstStyle/>
          <a:p>
            <a:r>
              <a:rPr lang="en-US" dirty="0"/>
              <a:t>ESSER II Indirect Override </a:t>
            </a:r>
          </a:p>
        </p:txBody>
      </p:sp>
      <p:sp>
        <p:nvSpPr>
          <p:cNvPr id="3" name="Text Placeholder 2">
            <a:extLst>
              <a:ext uri="{FF2B5EF4-FFF2-40B4-BE49-F238E27FC236}">
                <a16:creationId xmlns:a16="http://schemas.microsoft.com/office/drawing/2014/main" id="{004137C2-C7D9-4B3D-B717-6C0F4FE254F1}"/>
              </a:ext>
            </a:extLst>
          </p:cNvPr>
          <p:cNvSpPr>
            <a:spLocks noGrp="1"/>
          </p:cNvSpPr>
          <p:nvPr>
            <p:ph type="body" idx="1"/>
          </p:nvPr>
        </p:nvSpPr>
        <p:spPr/>
        <p:txBody>
          <a:bodyPr/>
          <a:lstStyle/>
          <a:p>
            <a:pPr marL="76200" indent="0">
              <a:buNone/>
            </a:pPr>
            <a:endParaRPr lang="en-US" dirty="0"/>
          </a:p>
        </p:txBody>
      </p:sp>
      <p:sp>
        <p:nvSpPr>
          <p:cNvPr id="4" name="Slide Number Placeholder 3">
            <a:extLst>
              <a:ext uri="{FF2B5EF4-FFF2-40B4-BE49-F238E27FC236}">
                <a16:creationId xmlns:a16="http://schemas.microsoft.com/office/drawing/2014/main" id="{E70AB5AD-46CD-4AD8-83D1-2E4A8E9E0F9E}"/>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21</a:t>
            </a:fld>
            <a:endParaRPr lang="en-US"/>
          </a:p>
        </p:txBody>
      </p:sp>
      <p:pic>
        <p:nvPicPr>
          <p:cNvPr id="6" name="Picture 5" descr="Indirect Cost Override.">
            <a:extLst>
              <a:ext uri="{FF2B5EF4-FFF2-40B4-BE49-F238E27FC236}">
                <a16:creationId xmlns:a16="http://schemas.microsoft.com/office/drawing/2014/main" id="{B79359E9-DB8B-4F22-A819-E26AECC1CD41}"/>
              </a:ext>
            </a:extLst>
          </p:cNvPr>
          <p:cNvPicPr>
            <a:picLocks noChangeAspect="1"/>
          </p:cNvPicPr>
          <p:nvPr/>
        </p:nvPicPr>
        <p:blipFill>
          <a:blip r:embed="rId2"/>
          <a:stretch>
            <a:fillRect/>
          </a:stretch>
        </p:blipFill>
        <p:spPr>
          <a:xfrm>
            <a:off x="352839" y="1354874"/>
            <a:ext cx="8413474" cy="5057208"/>
          </a:xfrm>
          <a:prstGeom prst="rect">
            <a:avLst/>
          </a:prstGeom>
        </p:spPr>
      </p:pic>
    </p:spTree>
    <p:extLst>
      <p:ext uri="{BB962C8B-B14F-4D97-AF65-F5344CB8AC3E}">
        <p14:creationId xmlns:p14="http://schemas.microsoft.com/office/powerpoint/2010/main" val="10511353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114F45-E897-454B-A9CF-AE48D39E9463}"/>
              </a:ext>
            </a:extLst>
          </p:cNvPr>
          <p:cNvSpPr>
            <a:spLocks noGrp="1"/>
          </p:cNvSpPr>
          <p:nvPr>
            <p:ph type="ctrTitle"/>
          </p:nvPr>
        </p:nvSpPr>
        <p:spPr/>
        <p:txBody>
          <a:bodyPr/>
          <a:lstStyle/>
          <a:p>
            <a:r>
              <a:rPr lang="en-US" dirty="0"/>
              <a:t>Questions? </a:t>
            </a:r>
            <a:br>
              <a:rPr lang="en-US" dirty="0"/>
            </a:br>
            <a:br>
              <a:rPr lang="en-US" dirty="0"/>
            </a:br>
            <a:r>
              <a:rPr lang="en-US" dirty="0"/>
              <a:t>Future Topics?</a:t>
            </a:r>
            <a:br>
              <a:rPr lang="en-US" dirty="0"/>
            </a:br>
            <a:r>
              <a:rPr lang="en-US" dirty="0"/>
              <a:t>February 11, 2021 ~ Using ESSER Funds to Support SWDs </a:t>
            </a:r>
          </a:p>
        </p:txBody>
      </p:sp>
      <p:sp>
        <p:nvSpPr>
          <p:cNvPr id="3" name="Slide Number Placeholder 2">
            <a:extLst>
              <a:ext uri="{FF2B5EF4-FFF2-40B4-BE49-F238E27FC236}">
                <a16:creationId xmlns:a16="http://schemas.microsoft.com/office/drawing/2014/main" id="{8E068BB4-922F-4D25-9762-B1BB08570D09}"/>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22</a:t>
            </a:fld>
            <a:endParaRPr lang="en-US"/>
          </a:p>
        </p:txBody>
      </p:sp>
    </p:spTree>
    <p:extLst>
      <p:ext uri="{BB962C8B-B14F-4D97-AF65-F5344CB8AC3E}">
        <p14:creationId xmlns:p14="http://schemas.microsoft.com/office/powerpoint/2010/main" val="36668300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04"/>
        <p:cNvGrpSpPr/>
        <p:nvPr/>
      </p:nvGrpSpPr>
      <p:grpSpPr>
        <a:xfrm>
          <a:off x="0" y="0"/>
          <a:ext cx="0" cy="0"/>
          <a:chOff x="0" y="0"/>
          <a:chExt cx="0" cy="0"/>
        </a:xfrm>
      </p:grpSpPr>
      <p:sp>
        <p:nvSpPr>
          <p:cNvPr id="205" name="Google Shape;205;p30"/>
          <p:cNvSpPr txBox="1">
            <a:spLocks noGrp="1"/>
          </p:cNvSpPr>
          <p:nvPr>
            <p:ph type="title"/>
          </p:nvPr>
        </p:nvSpPr>
        <p:spPr>
          <a:xfrm>
            <a:off x="1240022" y="365760"/>
            <a:ext cx="7025402" cy="118872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2400"/>
              <a:buFont typeface="Arial"/>
              <a:buNone/>
            </a:pPr>
            <a:r>
              <a:rPr lang="en-US"/>
              <a:t>CDE Team Contact Information</a:t>
            </a:r>
            <a:endParaRPr/>
          </a:p>
        </p:txBody>
      </p:sp>
      <p:sp>
        <p:nvSpPr>
          <p:cNvPr id="206" name="Google Shape;206;p30">
            <a:extLst>
              <a:ext uri="{C183D7F6-B498-43B3-948B-1728B52AA6E4}">
                <adec:decorative xmlns:adec="http://schemas.microsoft.com/office/drawing/2017/decorative" val="1"/>
              </a:ext>
            </a:extLst>
          </p:cNvPr>
          <p:cNvSpPr/>
          <p:nvPr/>
        </p:nvSpPr>
        <p:spPr>
          <a:xfrm>
            <a:off x="0" y="0"/>
            <a:ext cx="1323075" cy="1558212"/>
          </a:xfrm>
          <a:custGeom>
            <a:avLst/>
            <a:gdLst/>
            <a:ahLst/>
            <a:cxnLst/>
            <a:rect l="l" t="t" r="r" b="b"/>
            <a:pathLst>
              <a:path w="1764099" h="1558212" extrusionOk="0">
                <a:moveTo>
                  <a:pt x="0" y="0"/>
                </a:moveTo>
                <a:lnTo>
                  <a:pt x="1764099" y="0"/>
                </a:lnTo>
                <a:lnTo>
                  <a:pt x="1042087" y="1558212"/>
                </a:lnTo>
                <a:lnTo>
                  <a:pt x="0" y="1558212"/>
                </a:lnTo>
                <a:close/>
              </a:path>
            </a:pathLst>
          </a:cu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7" name="Google Shape;207;p30" descr="CDE Team Contact Information."/>
          <p:cNvSpPr/>
          <p:nvPr/>
        </p:nvSpPr>
        <p:spPr>
          <a:xfrm>
            <a:off x="0" y="1691640"/>
            <a:ext cx="9144000" cy="5166360"/>
          </a:xfrm>
          <a:custGeom>
            <a:avLst/>
            <a:gdLst/>
            <a:ahLst/>
            <a:cxnLst/>
            <a:rect l="l" t="t" r="r" b="b"/>
            <a:pathLst>
              <a:path w="12191999" h="5166360" extrusionOk="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3"/>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8" name="Google Shape;208;p30">
            <a:extLst>
              <a:ext uri="{C183D7F6-B498-43B3-948B-1728B52AA6E4}">
                <adec:decorative xmlns:adec="http://schemas.microsoft.com/office/drawing/2017/decorative" val="1"/>
              </a:ext>
            </a:extLst>
          </p:cNvPr>
          <p:cNvSpPr/>
          <p:nvPr/>
        </p:nvSpPr>
        <p:spPr>
          <a:xfrm>
            <a:off x="0" y="1691641"/>
            <a:ext cx="728740" cy="2096979"/>
          </a:xfrm>
          <a:custGeom>
            <a:avLst/>
            <a:gdLst/>
            <a:ahLst/>
            <a:cxnLst/>
            <a:rect l="l" t="t" r="r" b="b"/>
            <a:pathLst>
              <a:path w="971654" h="2096979" extrusionOk="0">
                <a:moveTo>
                  <a:pt x="0" y="0"/>
                </a:moveTo>
                <a:lnTo>
                  <a:pt x="971654" y="0"/>
                </a:lnTo>
                <a:lnTo>
                  <a:pt x="0" y="2096979"/>
                </a:lnTo>
                <a:close/>
              </a:path>
            </a:pathLst>
          </a:custGeom>
          <a:solidFill>
            <a:srgbClr val="40404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9" name="Google Shape;209;p30"/>
          <p:cNvSpPr txBox="1">
            <a:spLocks noGrp="1"/>
          </p:cNvSpPr>
          <p:nvPr>
            <p:ph type="body" idx="1"/>
          </p:nvPr>
        </p:nvSpPr>
        <p:spPr>
          <a:xfrm>
            <a:off x="1240022" y="1848051"/>
            <a:ext cx="7025403" cy="4369869"/>
          </a:xfrm>
          <a:prstGeom prst="rect">
            <a:avLst/>
          </a:prstGeom>
          <a:noFill/>
          <a:ln>
            <a:noFill/>
          </a:ln>
        </p:spPr>
        <p:txBody>
          <a:bodyPr spcFirstLastPara="1" wrap="square" lIns="0" tIns="0" rIns="0" bIns="45700" anchor="t" anchorCtr="0">
            <a:noAutofit/>
          </a:bodyPr>
          <a:lstStyle/>
          <a:p>
            <a:pPr marL="0" lvl="0" indent="0" algn="l" rtl="0">
              <a:lnSpc>
                <a:spcPct val="90000"/>
              </a:lnSpc>
              <a:spcBef>
                <a:spcPts val="1000"/>
              </a:spcBef>
              <a:spcAft>
                <a:spcPts val="0"/>
              </a:spcAft>
              <a:buClr>
                <a:schemeClr val="dk1"/>
              </a:buClr>
              <a:buSzPts val="1500"/>
              <a:buNone/>
            </a:pPr>
            <a:r>
              <a:rPr lang="en-US" sz="1500" b="1" u="sng" dirty="0"/>
              <a:t>ESSER</a:t>
            </a:r>
            <a:endParaRPr lang="en-US" sz="1600" dirty="0"/>
          </a:p>
          <a:p>
            <a:pPr marL="228600" lvl="0" indent="-228600" algn="l" rtl="0">
              <a:lnSpc>
                <a:spcPct val="90000"/>
              </a:lnSpc>
              <a:spcBef>
                <a:spcPts val="1000"/>
              </a:spcBef>
              <a:spcAft>
                <a:spcPts val="0"/>
              </a:spcAft>
              <a:buClr>
                <a:schemeClr val="dk1"/>
              </a:buClr>
              <a:buSzPts val="1500"/>
              <a:buChar char="•"/>
            </a:pPr>
            <a:r>
              <a:rPr lang="en-US" sz="1500" dirty="0"/>
              <a:t>Nazie Mohajeri-Nelson, Director of ESEA Office (</a:t>
            </a:r>
            <a:r>
              <a:rPr lang="en-US" sz="1500" u="sng" dirty="0">
                <a:solidFill>
                  <a:schemeClr val="hlink"/>
                </a:solidFill>
                <a:hlinkClick r:id="rId3"/>
              </a:rPr>
              <a:t>mohajeri-nelson_n@cde.state.co.us</a:t>
            </a:r>
            <a:r>
              <a:rPr lang="en-US" sz="1500" dirty="0"/>
              <a:t>) </a:t>
            </a:r>
            <a:endParaRPr lang="en-US" sz="1600" dirty="0"/>
          </a:p>
          <a:p>
            <a:pPr marL="228600" lvl="0" indent="-228600" algn="l" rtl="0">
              <a:lnSpc>
                <a:spcPct val="90000"/>
              </a:lnSpc>
              <a:spcBef>
                <a:spcPts val="1000"/>
              </a:spcBef>
              <a:spcAft>
                <a:spcPts val="0"/>
              </a:spcAft>
              <a:buClr>
                <a:schemeClr val="dk1"/>
              </a:buClr>
              <a:buSzPts val="1500"/>
              <a:buChar char="•"/>
            </a:pPr>
            <a:r>
              <a:rPr lang="en-US" sz="1500" dirty="0"/>
              <a:t>DeLilah Collins, Assistant Director of ESEA Office (</a:t>
            </a:r>
            <a:r>
              <a:rPr lang="en-US" sz="1500" u="sng" dirty="0">
                <a:solidFill>
                  <a:schemeClr val="hlink"/>
                </a:solidFill>
                <a:hlinkClick r:id="rId4"/>
              </a:rPr>
              <a:t>collins_d@cde.state.co.us</a:t>
            </a:r>
            <a:r>
              <a:rPr lang="en-US" sz="1500" dirty="0"/>
              <a:t>) </a:t>
            </a:r>
            <a:endParaRPr lang="en-US" sz="1600" dirty="0"/>
          </a:p>
          <a:p>
            <a:pPr marL="0" lvl="0" indent="0" algn="l" rtl="0">
              <a:lnSpc>
                <a:spcPct val="90000"/>
              </a:lnSpc>
              <a:spcBef>
                <a:spcPts val="0"/>
              </a:spcBef>
              <a:spcAft>
                <a:spcPts val="0"/>
              </a:spcAft>
              <a:buClr>
                <a:schemeClr val="dk1"/>
              </a:buClr>
              <a:buSzPts val="1500"/>
              <a:buNone/>
            </a:pPr>
            <a:endParaRPr lang="en-US" sz="1500" b="1" u="sng" dirty="0"/>
          </a:p>
          <a:p>
            <a:pPr marL="0" lvl="0" indent="0" algn="l" rtl="0">
              <a:lnSpc>
                <a:spcPct val="90000"/>
              </a:lnSpc>
              <a:spcBef>
                <a:spcPts val="0"/>
              </a:spcBef>
              <a:spcAft>
                <a:spcPts val="0"/>
              </a:spcAft>
              <a:buClr>
                <a:schemeClr val="dk1"/>
              </a:buClr>
              <a:buSzPts val="1500"/>
              <a:buNone/>
            </a:pPr>
            <a:r>
              <a:rPr lang="en-US" sz="1500" b="1" u="sng" dirty="0"/>
              <a:t>Fiscal Experts</a:t>
            </a:r>
            <a:endParaRPr dirty="0"/>
          </a:p>
          <a:p>
            <a:pPr marL="228600" lvl="0" indent="-228600" algn="l" rtl="0">
              <a:lnSpc>
                <a:spcPct val="90000"/>
              </a:lnSpc>
              <a:spcBef>
                <a:spcPts val="1000"/>
              </a:spcBef>
              <a:spcAft>
                <a:spcPts val="0"/>
              </a:spcAft>
              <a:buClr>
                <a:schemeClr val="dk1"/>
              </a:buClr>
              <a:buSzPts val="1500"/>
              <a:buChar char="•"/>
            </a:pPr>
            <a:r>
              <a:rPr lang="en-US" sz="1500" dirty="0"/>
              <a:t>Jennifer Okes, Chief Operating Officer (</a:t>
            </a:r>
            <a:r>
              <a:rPr lang="en-US" sz="1500" u="sng" dirty="0">
                <a:solidFill>
                  <a:schemeClr val="hlink"/>
                </a:solidFill>
                <a:hlinkClick r:id="rId5"/>
              </a:rPr>
              <a:t>okes_j@cde.state.co.us</a:t>
            </a:r>
            <a:r>
              <a:rPr lang="en-US" sz="1500" dirty="0"/>
              <a:t>) </a:t>
            </a:r>
            <a:endParaRPr dirty="0"/>
          </a:p>
          <a:p>
            <a:pPr marL="228600" indent="-228600">
              <a:buSzPts val="1500"/>
            </a:pPr>
            <a:r>
              <a:rPr lang="en-US" sz="1500" dirty="0"/>
              <a:t>Kate Bartlett, Executive Director of School District Operations (</a:t>
            </a:r>
            <a:r>
              <a:rPr lang="en-US" sz="1500" u="sng" dirty="0">
                <a:solidFill>
                  <a:schemeClr val="hlink"/>
                </a:solidFill>
                <a:hlinkClick r:id="rId6"/>
              </a:rPr>
              <a:t>Bartlett_k@cde.state.co.us</a:t>
            </a:r>
            <a:r>
              <a:rPr lang="en-US" sz="1500" dirty="0"/>
              <a:t>) </a:t>
            </a:r>
          </a:p>
          <a:p>
            <a:pPr marL="228600" indent="-228600">
              <a:buSzPts val="1500"/>
            </a:pPr>
            <a:r>
              <a:rPr lang="en-US" sz="1500" dirty="0"/>
              <a:t>Jennifer Austin, Director of Grants Fiscal Management (</a:t>
            </a:r>
            <a:r>
              <a:rPr lang="en-US" sz="1500" dirty="0">
                <a:solidFill>
                  <a:srgbClr val="0070C0"/>
                </a:solidFill>
                <a:hlinkClick r:id="rId7">
                  <a:extLst>
                    <a:ext uri="{A12FA001-AC4F-418D-AE19-62706E023703}">
                      <ahyp:hlinkClr xmlns:ahyp="http://schemas.microsoft.com/office/drawing/2018/hyperlinkcolor" val="tx"/>
                    </a:ext>
                  </a:extLst>
                </a:hlinkClick>
              </a:rPr>
              <a:t>Austin_j@cde.state.co.us</a:t>
            </a:r>
            <a:r>
              <a:rPr lang="en-US" sz="1500" dirty="0"/>
              <a:t>) </a:t>
            </a:r>
          </a:p>
          <a:p>
            <a:pPr marL="228600" lvl="0" indent="-228600" algn="l" rtl="0">
              <a:lnSpc>
                <a:spcPct val="90000"/>
              </a:lnSpc>
              <a:spcBef>
                <a:spcPts val="1000"/>
              </a:spcBef>
              <a:spcAft>
                <a:spcPts val="0"/>
              </a:spcAft>
              <a:buClr>
                <a:schemeClr val="dk1"/>
              </a:buClr>
              <a:buSzPts val="1500"/>
              <a:buChar char="•"/>
            </a:pPr>
            <a:r>
              <a:rPr lang="en-US" sz="1500" dirty="0"/>
              <a:t>Robert Hawkins, Grants Fiscal Analyst (</a:t>
            </a:r>
            <a:r>
              <a:rPr lang="en-US" sz="1500" u="sng" dirty="0">
                <a:solidFill>
                  <a:schemeClr val="hlink"/>
                </a:solidFill>
                <a:hlinkClick r:id="rId8"/>
              </a:rPr>
              <a:t>Hawkins_s@cde.state.co.us</a:t>
            </a:r>
            <a:r>
              <a:rPr lang="en-US" sz="1500" dirty="0"/>
              <a:t>) </a:t>
            </a:r>
            <a:endParaRPr lang="en-US" sz="1600" dirty="0"/>
          </a:p>
          <a:p>
            <a:pPr marL="228600" indent="-228600">
              <a:buSzPts val="1500"/>
            </a:pPr>
            <a:r>
              <a:rPr lang="en-US" sz="1500" dirty="0"/>
              <a:t>Steven Kaleda, Grants Fiscal Analyst (</a:t>
            </a:r>
            <a:r>
              <a:rPr lang="en-US" sz="1500" u="sng" dirty="0">
                <a:solidFill>
                  <a:schemeClr val="hlink"/>
                </a:solidFill>
                <a:hlinkClick r:id="rId9"/>
              </a:rPr>
              <a:t>Kaleda_s@cde.state.co.us</a:t>
            </a:r>
            <a:r>
              <a:rPr lang="en-US" sz="1500" dirty="0"/>
              <a:t>) </a:t>
            </a:r>
          </a:p>
          <a:p>
            <a:pPr marL="228600" indent="-228600">
              <a:buSzPts val="1500"/>
            </a:pPr>
            <a:r>
              <a:rPr lang="en-US" sz="1600" dirty="0"/>
              <a:t>Adam Williams, Financial Data Coordinator (</a:t>
            </a:r>
            <a:r>
              <a:rPr lang="en-US" sz="1600" u="sng" dirty="0">
                <a:solidFill>
                  <a:schemeClr val="hlink"/>
                </a:solidFill>
                <a:hlinkClick r:id="rId10"/>
              </a:rPr>
              <a:t>Williams_a@cde.state.co.us</a:t>
            </a:r>
            <a:r>
              <a:rPr lang="en-US" sz="1600" dirty="0"/>
              <a:t>) </a:t>
            </a:r>
          </a:p>
          <a:p>
            <a:pPr marL="228600" lvl="0" indent="-228600" algn="l" rtl="0">
              <a:lnSpc>
                <a:spcPct val="90000"/>
              </a:lnSpc>
              <a:spcBef>
                <a:spcPts val="1000"/>
              </a:spcBef>
              <a:spcAft>
                <a:spcPts val="0"/>
              </a:spcAft>
              <a:buClr>
                <a:schemeClr val="dk1"/>
              </a:buClr>
              <a:buSzPts val="1500"/>
              <a:buChar char="•"/>
            </a:pPr>
            <a:endParaRPr lang="en-US" sz="1600" dirty="0"/>
          </a:p>
          <a:p>
            <a:pPr marL="0" lvl="0" indent="0" algn="l" rtl="0">
              <a:lnSpc>
                <a:spcPct val="90000"/>
              </a:lnSpc>
              <a:spcBef>
                <a:spcPts val="1000"/>
              </a:spcBef>
              <a:spcAft>
                <a:spcPts val="0"/>
              </a:spcAft>
              <a:buClr>
                <a:schemeClr val="dk1"/>
              </a:buClr>
              <a:buSzPts val="1500"/>
              <a:buNone/>
            </a:pPr>
            <a:r>
              <a:rPr lang="en-US" sz="1500" i="1" dirty="0"/>
              <a:t>…in partnership with the Governor’s Office and Office of the State Controller</a:t>
            </a:r>
            <a:endParaRPr dirty="0"/>
          </a:p>
          <a:p>
            <a:pPr marL="0" lvl="0" indent="0" algn="l" rtl="0">
              <a:lnSpc>
                <a:spcPct val="90000"/>
              </a:lnSpc>
              <a:spcBef>
                <a:spcPts val="1000"/>
              </a:spcBef>
              <a:spcAft>
                <a:spcPts val="0"/>
              </a:spcAft>
              <a:buClr>
                <a:schemeClr val="dk1"/>
              </a:buClr>
              <a:buSzPts val="1500"/>
              <a:buNone/>
            </a:pPr>
            <a:endParaRPr sz="1500" i="1" dirty="0"/>
          </a:p>
        </p:txBody>
      </p:sp>
      <p:sp>
        <p:nvSpPr>
          <p:cNvPr id="210" name="Google Shape;210;p30"/>
          <p:cNvSpPr txBox="1">
            <a:spLocks noGrp="1"/>
          </p:cNvSpPr>
          <p:nvPr>
            <p:ph type="sldNum" idx="12"/>
          </p:nvPr>
        </p:nvSpPr>
        <p:spPr>
          <a:xfrm>
            <a:off x="6818386" y="6356350"/>
            <a:ext cx="1447038" cy="365125"/>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SzPts val="1600"/>
              <a:buFont typeface="Calibri"/>
              <a:buNone/>
            </a:pPr>
            <a:fld id="{00000000-1234-1234-1234-123412341234}" type="slidenum">
              <a:rPr lang="en-US" b="0" i="0" u="none" strike="noStrike" cap="none">
                <a:solidFill>
                  <a:schemeClr val="dk1"/>
                </a:solidFill>
                <a:latin typeface="Calibri"/>
                <a:ea typeface="Calibri"/>
                <a:cs typeface="Calibri"/>
                <a:sym typeface="Calibri"/>
              </a:rPr>
              <a:t>23</a:t>
            </a:fld>
            <a:endParaRPr b="0" i="0" u="none" strike="noStrike" cap="none">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16"/>
          <p:cNvSpPr txBox="1">
            <a:spLocks noGrp="1"/>
          </p:cNvSpPr>
          <p:nvPr>
            <p:ph type="title"/>
          </p:nvPr>
        </p:nvSpPr>
        <p:spPr>
          <a:xfrm>
            <a:off x="245193" y="254514"/>
            <a:ext cx="6081865" cy="756418"/>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2400"/>
              <a:buFont typeface="Arial"/>
              <a:buNone/>
            </a:pPr>
            <a:r>
              <a:rPr lang="en-US"/>
              <a:t>ESSER Office Hours</a:t>
            </a:r>
            <a:endParaRPr/>
          </a:p>
        </p:txBody>
      </p:sp>
      <p:sp>
        <p:nvSpPr>
          <p:cNvPr id="101" name="Google Shape;101;p16"/>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p>
            <a:pPr marL="0" lvl="0" indent="0" algn="l" rtl="0">
              <a:lnSpc>
                <a:spcPct val="90000"/>
              </a:lnSpc>
              <a:spcBef>
                <a:spcPts val="0"/>
              </a:spcBef>
              <a:spcAft>
                <a:spcPts val="0"/>
              </a:spcAft>
              <a:buClr>
                <a:schemeClr val="dk1"/>
              </a:buClr>
              <a:buSzPts val="2400"/>
              <a:buNone/>
            </a:pPr>
            <a:r>
              <a:rPr lang="en-US" b="1" u="sng" dirty="0"/>
              <a:t>Topics</a:t>
            </a:r>
            <a:r>
              <a:rPr lang="en-US" dirty="0"/>
              <a:t> </a:t>
            </a:r>
            <a:endParaRPr dirty="0"/>
          </a:p>
          <a:p>
            <a:pPr marL="469900" indent="-342900"/>
            <a:r>
              <a:rPr lang="en-US" dirty="0"/>
              <a:t>Updates and Reminders</a:t>
            </a:r>
          </a:p>
          <a:p>
            <a:pPr marL="469900" indent="-342900"/>
            <a:r>
              <a:rPr lang="en-US" dirty="0"/>
              <a:t>CRF Reporting</a:t>
            </a:r>
          </a:p>
          <a:p>
            <a:pPr marL="469900" indent="-342900"/>
            <a:r>
              <a:rPr lang="en-US" dirty="0"/>
              <a:t>EANS Update</a:t>
            </a:r>
          </a:p>
          <a:p>
            <a:pPr marL="469900" indent="-342900"/>
            <a:r>
              <a:rPr lang="en-US" dirty="0"/>
              <a:t>ESSER II Application</a:t>
            </a:r>
          </a:p>
          <a:p>
            <a:pPr marL="469900" indent="-342900"/>
            <a:r>
              <a:rPr lang="en-US" dirty="0"/>
              <a:t>Indirect Costs Rates</a:t>
            </a:r>
          </a:p>
          <a:p>
            <a:pPr marL="469900" indent="-342900"/>
            <a:endParaRPr dirty="0"/>
          </a:p>
          <a:p>
            <a:pPr marL="685800" lvl="1" indent="-101600" algn="l" rtl="0">
              <a:lnSpc>
                <a:spcPct val="90000"/>
              </a:lnSpc>
              <a:spcBef>
                <a:spcPts val="500"/>
              </a:spcBef>
              <a:spcAft>
                <a:spcPts val="0"/>
              </a:spcAft>
              <a:buClr>
                <a:schemeClr val="dk1"/>
              </a:buClr>
              <a:buSzPts val="2000"/>
              <a:buNone/>
            </a:pPr>
            <a:endParaRPr dirty="0"/>
          </a:p>
          <a:p>
            <a:pPr marL="228600" lvl="0" indent="-76200" algn="l" rtl="0">
              <a:lnSpc>
                <a:spcPct val="90000"/>
              </a:lnSpc>
              <a:spcBef>
                <a:spcPts val="1000"/>
              </a:spcBef>
              <a:spcAft>
                <a:spcPts val="0"/>
              </a:spcAft>
              <a:buClr>
                <a:schemeClr val="dk1"/>
              </a:buClr>
              <a:buSzPts val="2400"/>
              <a:buNone/>
            </a:pPr>
            <a:endParaRPr dirty="0"/>
          </a:p>
        </p:txBody>
      </p:sp>
      <p:sp>
        <p:nvSpPr>
          <p:cNvPr id="102" name="Google Shape;102;p16"/>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3</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04753E-E9A5-4792-8603-D19696066970}"/>
              </a:ext>
            </a:extLst>
          </p:cNvPr>
          <p:cNvSpPr>
            <a:spLocks noGrp="1"/>
          </p:cNvSpPr>
          <p:nvPr>
            <p:ph type="ctrTitle"/>
          </p:nvPr>
        </p:nvSpPr>
        <p:spPr/>
        <p:txBody>
          <a:bodyPr/>
          <a:lstStyle/>
          <a:p>
            <a:r>
              <a:rPr lang="en-US" dirty="0"/>
              <a:t>Updates</a:t>
            </a:r>
          </a:p>
        </p:txBody>
      </p:sp>
      <p:sp>
        <p:nvSpPr>
          <p:cNvPr id="3" name="Slide Number Placeholder 2">
            <a:extLst>
              <a:ext uri="{FF2B5EF4-FFF2-40B4-BE49-F238E27FC236}">
                <a16:creationId xmlns:a16="http://schemas.microsoft.com/office/drawing/2014/main" id="{C8BC3F38-FE3D-423A-9968-F95A499B1125}"/>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4</a:t>
            </a:fld>
            <a:endParaRPr lang="en-US"/>
          </a:p>
        </p:txBody>
      </p:sp>
    </p:spTree>
    <p:extLst>
      <p:ext uri="{BB962C8B-B14F-4D97-AF65-F5344CB8AC3E}">
        <p14:creationId xmlns:p14="http://schemas.microsoft.com/office/powerpoint/2010/main" val="32521706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528171C-9875-4629-A808-D58845740DAC}"/>
              </a:ext>
            </a:extLst>
          </p:cNvPr>
          <p:cNvSpPr>
            <a:spLocks noGrp="1"/>
          </p:cNvSpPr>
          <p:nvPr>
            <p:ph type="title"/>
          </p:nvPr>
        </p:nvSpPr>
        <p:spPr>
          <a:xfrm>
            <a:off x="-606262" y="367523"/>
            <a:ext cx="7886700" cy="358691"/>
          </a:xfrm>
        </p:spPr>
        <p:txBody>
          <a:bodyPr>
            <a:noAutofit/>
          </a:bodyPr>
          <a:lstStyle/>
          <a:p>
            <a:pPr algn="ctr"/>
            <a:r>
              <a:rPr lang="en-US" dirty="0"/>
              <a:t>Timelines Associated with ESSER I and II</a:t>
            </a:r>
          </a:p>
        </p:txBody>
      </p:sp>
      <p:graphicFrame>
        <p:nvGraphicFramePr>
          <p:cNvPr id="14" name="Table 14">
            <a:extLst>
              <a:ext uri="{FF2B5EF4-FFF2-40B4-BE49-F238E27FC236}">
                <a16:creationId xmlns:a16="http://schemas.microsoft.com/office/drawing/2014/main" id="{1BF9415E-4B70-4793-AD9C-4232805B2048}"/>
              </a:ext>
            </a:extLst>
          </p:cNvPr>
          <p:cNvGraphicFramePr>
            <a:graphicFrameLocks noGrp="1"/>
          </p:cNvGraphicFramePr>
          <p:nvPr>
            <p:ph idx="1"/>
            <p:extLst>
              <p:ext uri="{D42A27DB-BD31-4B8C-83A1-F6EECF244321}">
                <p14:modId xmlns:p14="http://schemas.microsoft.com/office/powerpoint/2010/main" val="810936481"/>
              </p:ext>
            </p:extLst>
          </p:nvPr>
        </p:nvGraphicFramePr>
        <p:xfrm>
          <a:off x="269634" y="1346032"/>
          <a:ext cx="8604732" cy="4800600"/>
        </p:xfrm>
        <a:graphic>
          <a:graphicData uri="http://schemas.openxmlformats.org/drawingml/2006/table">
            <a:tbl>
              <a:tblPr firstRow="1" bandRow="1">
                <a:tableStyleId>{5C22544A-7EE6-4342-B048-85BDC9FD1C3A}</a:tableStyleId>
              </a:tblPr>
              <a:tblGrid>
                <a:gridCol w="4796588">
                  <a:extLst>
                    <a:ext uri="{9D8B030D-6E8A-4147-A177-3AD203B41FA5}">
                      <a16:colId xmlns:a16="http://schemas.microsoft.com/office/drawing/2014/main" val="885612324"/>
                    </a:ext>
                  </a:extLst>
                </a:gridCol>
                <a:gridCol w="1904072">
                  <a:extLst>
                    <a:ext uri="{9D8B030D-6E8A-4147-A177-3AD203B41FA5}">
                      <a16:colId xmlns:a16="http://schemas.microsoft.com/office/drawing/2014/main" val="2781864307"/>
                    </a:ext>
                  </a:extLst>
                </a:gridCol>
                <a:gridCol w="1904072">
                  <a:extLst>
                    <a:ext uri="{9D8B030D-6E8A-4147-A177-3AD203B41FA5}">
                      <a16:colId xmlns:a16="http://schemas.microsoft.com/office/drawing/2014/main" val="170490237"/>
                    </a:ext>
                  </a:extLst>
                </a:gridCol>
              </a:tblGrid>
              <a:tr h="228600">
                <a:tc>
                  <a:txBody>
                    <a:bodyPr/>
                    <a:lstStyle/>
                    <a:p>
                      <a:endParaRPr lang="en-US" sz="1400" dirty="0"/>
                    </a:p>
                  </a:txBody>
                  <a:tcPr marL="68580" marR="68580" marT="34290" marB="34290"/>
                </a:tc>
                <a:tc>
                  <a:txBody>
                    <a:bodyPr/>
                    <a:lstStyle/>
                    <a:p>
                      <a:pPr algn="ctr"/>
                      <a:r>
                        <a:rPr lang="en-US" sz="1400" dirty="0"/>
                        <a:t>ESSER I</a:t>
                      </a:r>
                    </a:p>
                  </a:txBody>
                  <a:tcPr marL="68580" marR="68580" marT="34290" marB="34290"/>
                </a:tc>
                <a:tc>
                  <a:txBody>
                    <a:bodyPr/>
                    <a:lstStyle/>
                    <a:p>
                      <a:pPr algn="ctr"/>
                      <a:r>
                        <a:rPr lang="en-US" sz="1400" dirty="0"/>
                        <a:t>ESSER II</a:t>
                      </a:r>
                    </a:p>
                  </a:txBody>
                  <a:tcPr marL="68580" marR="68580" marT="34290" marB="34290"/>
                </a:tc>
                <a:extLst>
                  <a:ext uri="{0D108BD9-81ED-4DB2-BD59-A6C34878D82A}">
                    <a16:rowId xmlns:a16="http://schemas.microsoft.com/office/drawing/2014/main" val="4266643675"/>
                  </a:ext>
                </a:extLst>
              </a:tr>
              <a:tr h="228600">
                <a:tc>
                  <a:txBody>
                    <a:bodyPr/>
                    <a:lstStyle/>
                    <a:p>
                      <a:r>
                        <a:rPr lang="en-US" sz="1400" dirty="0"/>
                        <a:t>Period of Funds Availability</a:t>
                      </a:r>
                    </a:p>
                  </a:txBody>
                  <a:tcPr marL="68580" marR="68580" marT="34290" marB="34290"/>
                </a:tc>
                <a:tc>
                  <a:txBody>
                    <a:bodyPr/>
                    <a:lstStyle/>
                    <a:p>
                      <a:pPr algn="ctr"/>
                      <a:r>
                        <a:rPr lang="en-US" sz="1400" dirty="0"/>
                        <a:t>03/13/20 – 09/30/22</a:t>
                      </a:r>
                    </a:p>
                  </a:txBody>
                  <a:tcPr marL="68580" marR="68580" marT="34290" marB="34290"/>
                </a:tc>
                <a:tc>
                  <a:txBody>
                    <a:bodyPr/>
                    <a:lstStyle/>
                    <a:p>
                      <a:pPr algn="ctr"/>
                      <a:r>
                        <a:rPr lang="en-US" sz="1400" dirty="0"/>
                        <a:t>03/13/20 – 09/30/23</a:t>
                      </a:r>
                    </a:p>
                  </a:txBody>
                  <a:tcPr marL="68580" marR="68580" marT="34290" marB="34290"/>
                </a:tc>
                <a:extLst>
                  <a:ext uri="{0D108BD9-81ED-4DB2-BD59-A6C34878D82A}">
                    <a16:rowId xmlns:a16="http://schemas.microsoft.com/office/drawing/2014/main" val="2336371162"/>
                  </a:ext>
                </a:extLst>
              </a:tr>
              <a:tr h="228600">
                <a:tc>
                  <a:txBody>
                    <a:bodyPr/>
                    <a:lstStyle/>
                    <a:p>
                      <a:r>
                        <a:rPr lang="en-US" sz="1400" dirty="0"/>
                        <a:t>USDE Award to CDE</a:t>
                      </a:r>
                    </a:p>
                  </a:txBody>
                  <a:tcPr marL="68580" marR="68580" marT="34290" marB="34290"/>
                </a:tc>
                <a:tc>
                  <a:txBody>
                    <a:bodyPr/>
                    <a:lstStyle/>
                    <a:p>
                      <a:pPr algn="ctr"/>
                      <a:r>
                        <a:rPr lang="en-US" sz="1400" dirty="0"/>
                        <a:t>05/07/20</a:t>
                      </a:r>
                    </a:p>
                  </a:txBody>
                  <a:tcPr marL="68580" marR="68580" marT="34290" marB="34290"/>
                </a:tc>
                <a:tc>
                  <a:txBody>
                    <a:bodyPr/>
                    <a:lstStyle/>
                    <a:p>
                      <a:pPr algn="ctr"/>
                      <a:r>
                        <a:rPr lang="en-US" sz="1400" dirty="0"/>
                        <a:t>01/06/21</a:t>
                      </a:r>
                    </a:p>
                  </a:txBody>
                  <a:tcPr marL="68580" marR="68580" marT="34290" marB="34290"/>
                </a:tc>
                <a:extLst>
                  <a:ext uri="{0D108BD9-81ED-4DB2-BD59-A6C34878D82A}">
                    <a16:rowId xmlns:a16="http://schemas.microsoft.com/office/drawing/2014/main" val="3972016294"/>
                  </a:ext>
                </a:extLst>
              </a:tr>
              <a:tr h="228600">
                <a:tc>
                  <a:txBody>
                    <a:bodyPr/>
                    <a:lstStyle/>
                    <a:p>
                      <a:r>
                        <a:rPr lang="en-US" sz="1400" dirty="0"/>
                        <a:t>CDE Must Make Subgrants to LEAs (90%) – LEAs must have final approval</a:t>
                      </a:r>
                    </a:p>
                  </a:txBody>
                  <a:tcPr marL="68580" marR="68580" marT="34290" marB="34290"/>
                </a:tc>
                <a:tc>
                  <a:txBody>
                    <a:bodyPr/>
                    <a:lstStyle/>
                    <a:p>
                      <a:pPr algn="ctr"/>
                      <a:r>
                        <a:rPr lang="en-US" sz="1400" dirty="0"/>
                        <a:t>05/07/21</a:t>
                      </a:r>
                    </a:p>
                  </a:txBody>
                  <a:tcPr marL="68580" marR="68580" marT="34290" marB="34290"/>
                </a:tc>
                <a:tc>
                  <a:txBody>
                    <a:bodyPr/>
                    <a:lstStyle/>
                    <a:p>
                      <a:pPr algn="ctr"/>
                      <a:r>
                        <a:rPr lang="en-US" sz="1400" dirty="0"/>
                        <a:t>01/06/22</a:t>
                      </a:r>
                    </a:p>
                  </a:txBody>
                  <a:tcPr marL="68580" marR="68580" marT="34290" marB="34290"/>
                </a:tc>
                <a:extLst>
                  <a:ext uri="{0D108BD9-81ED-4DB2-BD59-A6C34878D82A}">
                    <a16:rowId xmlns:a16="http://schemas.microsoft.com/office/drawing/2014/main" val="3145342580"/>
                  </a:ext>
                </a:extLst>
              </a:tr>
              <a:tr h="228600">
                <a:tc>
                  <a:txBody>
                    <a:bodyPr/>
                    <a:lstStyle/>
                    <a:p>
                      <a:r>
                        <a:rPr lang="en-US" sz="1400" dirty="0"/>
                        <a:t>CDE Must Make Subgrants via Contract or Grants (10%)</a:t>
                      </a:r>
                    </a:p>
                  </a:txBody>
                  <a:tcPr marL="68580" marR="68580" marT="34290" marB="34290"/>
                </a:tc>
                <a:tc>
                  <a:txBody>
                    <a:bodyPr/>
                    <a:lstStyle/>
                    <a:p>
                      <a:pPr algn="ctr"/>
                      <a:r>
                        <a:rPr lang="en-US" sz="1400" dirty="0"/>
                        <a:t>05/07/21</a:t>
                      </a:r>
                    </a:p>
                  </a:txBody>
                  <a:tcPr marL="68580" marR="68580" marT="34290" marB="34290"/>
                </a:tc>
                <a:tc>
                  <a:txBody>
                    <a:bodyPr/>
                    <a:lstStyle/>
                    <a:p>
                      <a:pPr algn="ctr"/>
                      <a:r>
                        <a:rPr lang="en-US" sz="1400" dirty="0"/>
                        <a:t>01/06/22</a:t>
                      </a:r>
                    </a:p>
                  </a:txBody>
                  <a:tcPr marL="68580" marR="68580" marT="34290" marB="34290"/>
                </a:tc>
                <a:extLst>
                  <a:ext uri="{0D108BD9-81ED-4DB2-BD59-A6C34878D82A}">
                    <a16:rowId xmlns:a16="http://schemas.microsoft.com/office/drawing/2014/main" val="366089926"/>
                  </a:ext>
                </a:extLst>
              </a:tr>
              <a:tr h="228600">
                <a:tc>
                  <a:txBody>
                    <a:bodyPr/>
                    <a:lstStyle/>
                    <a:p>
                      <a:r>
                        <a:rPr lang="en-US" sz="1400" dirty="0"/>
                        <a:t>CDE Application Opened</a:t>
                      </a:r>
                    </a:p>
                  </a:txBody>
                  <a:tcPr marL="68580" marR="68580" marT="34290" marB="34290"/>
                </a:tc>
                <a:tc>
                  <a:txBody>
                    <a:bodyPr/>
                    <a:lstStyle/>
                    <a:p>
                      <a:pPr algn="ctr"/>
                      <a:r>
                        <a:rPr lang="en-US" sz="1400" dirty="0"/>
                        <a:t>05/31/20</a:t>
                      </a:r>
                    </a:p>
                  </a:txBody>
                  <a:tcPr marL="68580" marR="68580" marT="34290" marB="34290"/>
                </a:tc>
                <a:tc>
                  <a:txBody>
                    <a:bodyPr/>
                    <a:lstStyle/>
                    <a:p>
                      <a:pPr algn="ctr"/>
                      <a:r>
                        <a:rPr lang="en-US" sz="1400" dirty="0"/>
                        <a:t>02/12/21</a:t>
                      </a:r>
                    </a:p>
                  </a:txBody>
                  <a:tcPr marL="68580" marR="68580" marT="34290" marB="34290"/>
                </a:tc>
                <a:extLst>
                  <a:ext uri="{0D108BD9-81ED-4DB2-BD59-A6C34878D82A}">
                    <a16:rowId xmlns:a16="http://schemas.microsoft.com/office/drawing/2014/main" val="3998299805"/>
                  </a:ext>
                </a:extLst>
              </a:tr>
              <a:tr h="228600">
                <a:tc>
                  <a:txBody>
                    <a:bodyPr/>
                    <a:lstStyle/>
                    <a:p>
                      <a:r>
                        <a:rPr lang="en-US" sz="1400" dirty="0"/>
                        <a:t>CDE Application Closed/Closes</a:t>
                      </a:r>
                    </a:p>
                  </a:txBody>
                  <a:tcPr marL="68580" marR="68580" marT="34290" marB="34290"/>
                </a:tc>
                <a:tc>
                  <a:txBody>
                    <a:bodyPr/>
                    <a:lstStyle/>
                    <a:p>
                      <a:pPr algn="ctr"/>
                      <a:r>
                        <a:rPr lang="en-US" sz="1400" dirty="0"/>
                        <a:t>12/31/20</a:t>
                      </a:r>
                    </a:p>
                  </a:txBody>
                  <a:tcPr marL="68580" marR="68580" marT="34290" marB="34290"/>
                </a:tc>
                <a:tc>
                  <a:txBody>
                    <a:bodyPr/>
                    <a:lstStyle/>
                    <a:p>
                      <a:pPr algn="ctr"/>
                      <a:r>
                        <a:rPr lang="en-US" sz="1400" dirty="0"/>
                        <a:t>09/30/21</a:t>
                      </a:r>
                    </a:p>
                  </a:txBody>
                  <a:tcPr marL="68580" marR="68580" marT="34290" marB="34290"/>
                </a:tc>
                <a:extLst>
                  <a:ext uri="{0D108BD9-81ED-4DB2-BD59-A6C34878D82A}">
                    <a16:rowId xmlns:a16="http://schemas.microsoft.com/office/drawing/2014/main" val="3663414132"/>
                  </a:ext>
                </a:extLst>
              </a:tr>
              <a:tr h="228600">
                <a:tc>
                  <a:txBody>
                    <a:bodyPr/>
                    <a:lstStyle/>
                    <a:p>
                      <a:r>
                        <a:rPr lang="en-US" sz="1400" dirty="0"/>
                        <a:t>PAR Open – Rolling Basis</a:t>
                      </a:r>
                    </a:p>
                  </a:txBody>
                  <a:tcPr marL="68580" marR="68580" marT="34290" marB="34290"/>
                </a:tc>
                <a:tc>
                  <a:txBody>
                    <a:bodyPr/>
                    <a:lstStyle/>
                    <a:p>
                      <a:pPr algn="ctr"/>
                      <a:r>
                        <a:rPr lang="en-US" sz="1400" dirty="0"/>
                        <a:t>Date of Final Approval</a:t>
                      </a:r>
                    </a:p>
                  </a:txBody>
                  <a:tcPr marL="68580" marR="68580" marT="34290" marB="34290"/>
                </a:tc>
                <a:tc>
                  <a:txBody>
                    <a:bodyPr/>
                    <a:lstStyle/>
                    <a:p>
                      <a:pPr algn="ctr"/>
                      <a:r>
                        <a:rPr lang="en-US" sz="1400" dirty="0"/>
                        <a:t>Date of Final Approval</a:t>
                      </a:r>
                    </a:p>
                  </a:txBody>
                  <a:tcPr marL="68580" marR="68580" marT="34290" marB="34290"/>
                </a:tc>
                <a:extLst>
                  <a:ext uri="{0D108BD9-81ED-4DB2-BD59-A6C34878D82A}">
                    <a16:rowId xmlns:a16="http://schemas.microsoft.com/office/drawing/2014/main" val="3471288288"/>
                  </a:ext>
                </a:extLst>
              </a:tr>
              <a:tr h="228600">
                <a:tc>
                  <a:txBody>
                    <a:bodyPr/>
                    <a:lstStyle/>
                    <a:p>
                      <a:r>
                        <a:rPr lang="en-US" sz="1400" dirty="0"/>
                        <a:t>PAR Closes</a:t>
                      </a:r>
                    </a:p>
                  </a:txBody>
                  <a:tcPr marL="68580" marR="68580" marT="34290" marB="34290"/>
                </a:tc>
                <a:tc>
                  <a:txBody>
                    <a:bodyPr/>
                    <a:lstStyle/>
                    <a:p>
                      <a:pPr algn="ctr"/>
                      <a:r>
                        <a:rPr lang="en-US" sz="1400" dirty="0"/>
                        <a:t>06/30/21</a:t>
                      </a:r>
                    </a:p>
                  </a:txBody>
                  <a:tcPr marL="68580" marR="68580" marT="34290" marB="34290"/>
                </a:tc>
                <a:tc>
                  <a:txBody>
                    <a:bodyPr/>
                    <a:lstStyle/>
                    <a:p>
                      <a:pPr algn="ctr"/>
                      <a:r>
                        <a:rPr lang="en-US" sz="1400" dirty="0"/>
                        <a:t>06/30/22</a:t>
                      </a:r>
                    </a:p>
                  </a:txBody>
                  <a:tcPr marL="68580" marR="68580" marT="34290" marB="34290"/>
                </a:tc>
                <a:extLst>
                  <a:ext uri="{0D108BD9-81ED-4DB2-BD59-A6C34878D82A}">
                    <a16:rowId xmlns:a16="http://schemas.microsoft.com/office/drawing/2014/main" val="1707522541"/>
                  </a:ext>
                </a:extLst>
              </a:tr>
              <a:tr h="388620">
                <a:tc>
                  <a:txBody>
                    <a:bodyPr/>
                    <a:lstStyle/>
                    <a:p>
                      <a:r>
                        <a:rPr lang="en-US" sz="1400" dirty="0"/>
                        <a:t>Carryover Application Will Open (Unexpended Funds Carried Over to Next Year)</a:t>
                      </a:r>
                    </a:p>
                  </a:txBody>
                  <a:tcPr marL="68580" marR="68580" marT="34290" marB="34290"/>
                </a:tc>
                <a:tc>
                  <a:txBody>
                    <a:bodyPr/>
                    <a:lstStyle/>
                    <a:p>
                      <a:pPr algn="ctr"/>
                      <a:r>
                        <a:rPr lang="en-US" sz="1400" dirty="0"/>
                        <a:t>07/01/21</a:t>
                      </a:r>
                    </a:p>
                  </a:txBody>
                  <a:tcPr marL="68580" marR="68580" marT="34290" marB="34290"/>
                </a:tc>
                <a:tc>
                  <a:txBody>
                    <a:bodyPr/>
                    <a:lstStyle/>
                    <a:p>
                      <a:pPr algn="ctr"/>
                      <a:r>
                        <a:rPr lang="en-US" sz="1400" dirty="0"/>
                        <a:t>07/01/22</a:t>
                      </a:r>
                    </a:p>
                  </a:txBody>
                  <a:tcPr marL="68580" marR="68580" marT="34290" marB="34290"/>
                </a:tc>
                <a:extLst>
                  <a:ext uri="{0D108BD9-81ED-4DB2-BD59-A6C34878D82A}">
                    <a16:rowId xmlns:a16="http://schemas.microsoft.com/office/drawing/2014/main" val="2477632752"/>
                  </a:ext>
                </a:extLst>
              </a:tr>
              <a:tr h="228600">
                <a:tc>
                  <a:txBody>
                    <a:bodyPr/>
                    <a:lstStyle/>
                    <a:p>
                      <a:r>
                        <a:rPr lang="en-US" sz="1400" dirty="0"/>
                        <a:t>Carryover Application Will Close</a:t>
                      </a:r>
                    </a:p>
                  </a:txBody>
                  <a:tcPr marL="68580" marR="68580" marT="34290" marB="34290"/>
                </a:tc>
                <a:tc>
                  <a:txBody>
                    <a:bodyPr/>
                    <a:lstStyle/>
                    <a:p>
                      <a:pPr algn="ctr"/>
                      <a:r>
                        <a:rPr lang="en-US" sz="1400" dirty="0"/>
                        <a:t>06/30/22</a:t>
                      </a:r>
                    </a:p>
                  </a:txBody>
                  <a:tcPr marL="68580" marR="68580" marT="34290" marB="34290"/>
                </a:tc>
                <a:tc>
                  <a:txBody>
                    <a:bodyPr/>
                    <a:lstStyle/>
                    <a:p>
                      <a:pPr algn="ctr"/>
                      <a:r>
                        <a:rPr lang="en-US" sz="1400" dirty="0"/>
                        <a:t>06/30/23</a:t>
                      </a:r>
                    </a:p>
                  </a:txBody>
                  <a:tcPr marL="68580" marR="68580" marT="34290" marB="34290"/>
                </a:tc>
                <a:extLst>
                  <a:ext uri="{0D108BD9-81ED-4DB2-BD59-A6C34878D82A}">
                    <a16:rowId xmlns:a16="http://schemas.microsoft.com/office/drawing/2014/main" val="2444060509"/>
                  </a:ext>
                </a:extLst>
              </a:tr>
              <a:tr h="228600">
                <a:tc>
                  <a:txBody>
                    <a:bodyPr/>
                    <a:lstStyle/>
                    <a:p>
                      <a:r>
                        <a:rPr lang="en-US" sz="1400" dirty="0"/>
                        <a:t>Monthly Deadline for Requesting Funds (LEA’s Request for Funds, RFF)</a:t>
                      </a:r>
                    </a:p>
                  </a:txBody>
                  <a:tcPr marL="68580" marR="68580" marT="34290" marB="34290"/>
                </a:tc>
                <a:tc>
                  <a:txBody>
                    <a:bodyPr/>
                    <a:lstStyle/>
                    <a:p>
                      <a:pPr algn="ctr"/>
                      <a:r>
                        <a:rPr lang="en-US" sz="1400" dirty="0"/>
                        <a:t>First Day of Each Month</a:t>
                      </a:r>
                    </a:p>
                  </a:txBody>
                  <a:tcPr marL="68580" marR="68580" marT="34290" marB="34290"/>
                </a:tc>
                <a:tc>
                  <a:txBody>
                    <a:bodyPr/>
                    <a:lstStyle/>
                    <a:p>
                      <a:pPr algn="ctr"/>
                      <a:r>
                        <a:rPr lang="en-US" sz="1400" dirty="0"/>
                        <a:t>First Day of Each Month</a:t>
                      </a:r>
                    </a:p>
                  </a:txBody>
                  <a:tcPr marL="68580" marR="68580" marT="34290" marB="34290"/>
                </a:tc>
                <a:extLst>
                  <a:ext uri="{0D108BD9-81ED-4DB2-BD59-A6C34878D82A}">
                    <a16:rowId xmlns:a16="http://schemas.microsoft.com/office/drawing/2014/main" val="3065810743"/>
                  </a:ext>
                </a:extLst>
              </a:tr>
              <a:tr h="228600">
                <a:tc>
                  <a:txBody>
                    <a:bodyPr/>
                    <a:lstStyle/>
                    <a:p>
                      <a:r>
                        <a:rPr lang="en-US" sz="1400" dirty="0"/>
                        <a:t>Deadline for Final Spending</a:t>
                      </a:r>
                    </a:p>
                  </a:txBody>
                  <a:tcPr marL="68580" marR="68580" marT="34290" marB="34290"/>
                </a:tc>
                <a:tc>
                  <a:txBody>
                    <a:bodyPr/>
                    <a:lstStyle/>
                    <a:p>
                      <a:pPr algn="ctr"/>
                      <a:r>
                        <a:rPr lang="en-US" sz="1400" dirty="0"/>
                        <a:t>09/30/22</a:t>
                      </a:r>
                    </a:p>
                  </a:txBody>
                  <a:tcPr marL="68580" marR="68580" marT="34290" marB="34290"/>
                </a:tc>
                <a:tc>
                  <a:txBody>
                    <a:bodyPr/>
                    <a:lstStyle/>
                    <a:p>
                      <a:pPr algn="ctr"/>
                      <a:r>
                        <a:rPr lang="en-US" sz="1400" dirty="0"/>
                        <a:t>09/30/23</a:t>
                      </a:r>
                    </a:p>
                  </a:txBody>
                  <a:tcPr marL="68580" marR="68580" marT="34290" marB="34290"/>
                </a:tc>
                <a:extLst>
                  <a:ext uri="{0D108BD9-81ED-4DB2-BD59-A6C34878D82A}">
                    <a16:rowId xmlns:a16="http://schemas.microsoft.com/office/drawing/2014/main" val="1795841895"/>
                  </a:ext>
                </a:extLst>
              </a:tr>
              <a:tr h="228600">
                <a:tc>
                  <a:txBody>
                    <a:bodyPr/>
                    <a:lstStyle/>
                    <a:p>
                      <a:r>
                        <a:rPr lang="en-US" sz="1400" dirty="0"/>
                        <a:t>Deadline for Final Draw Down of Funds (RFF)</a:t>
                      </a:r>
                    </a:p>
                  </a:txBody>
                  <a:tcPr marL="68580" marR="68580" marT="34290" marB="34290"/>
                </a:tc>
                <a:tc>
                  <a:txBody>
                    <a:bodyPr/>
                    <a:lstStyle/>
                    <a:p>
                      <a:pPr algn="ctr"/>
                      <a:r>
                        <a:rPr lang="en-US" sz="1400" dirty="0"/>
                        <a:t>October/November 2022</a:t>
                      </a:r>
                    </a:p>
                  </a:txBody>
                  <a:tcPr marL="68580" marR="68580" marT="34290" marB="34290"/>
                </a:tc>
                <a:tc>
                  <a:txBody>
                    <a:bodyPr/>
                    <a:lstStyle/>
                    <a:p>
                      <a:pPr algn="ctr"/>
                      <a:r>
                        <a:rPr lang="en-US" sz="1400" dirty="0"/>
                        <a:t>October/November 2023</a:t>
                      </a:r>
                    </a:p>
                  </a:txBody>
                  <a:tcPr marL="68580" marR="68580" marT="34290" marB="34290"/>
                </a:tc>
                <a:extLst>
                  <a:ext uri="{0D108BD9-81ED-4DB2-BD59-A6C34878D82A}">
                    <a16:rowId xmlns:a16="http://schemas.microsoft.com/office/drawing/2014/main" val="2999472489"/>
                  </a:ext>
                </a:extLst>
              </a:tr>
            </a:tbl>
          </a:graphicData>
        </a:graphic>
      </p:graphicFrame>
    </p:spTree>
    <p:extLst>
      <p:ext uri="{BB962C8B-B14F-4D97-AF65-F5344CB8AC3E}">
        <p14:creationId xmlns:p14="http://schemas.microsoft.com/office/powerpoint/2010/main" val="34691304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D9222-EF31-4608-9B59-7DD027A8498C}"/>
              </a:ext>
            </a:extLst>
          </p:cNvPr>
          <p:cNvSpPr>
            <a:spLocks noGrp="1"/>
          </p:cNvSpPr>
          <p:nvPr>
            <p:ph type="title"/>
          </p:nvPr>
        </p:nvSpPr>
        <p:spPr>
          <a:xfrm>
            <a:off x="245193" y="254514"/>
            <a:ext cx="6572167" cy="756418"/>
          </a:xfrm>
        </p:spPr>
        <p:txBody>
          <a:bodyPr/>
          <a:lstStyle/>
          <a:p>
            <a:r>
              <a:rPr lang="en-US" dirty="0"/>
              <a:t>Guiding Questions to Determine </a:t>
            </a:r>
            <a:r>
              <a:rPr lang="en-US" b="1" i="1" dirty="0"/>
              <a:t>Reasonableness, Necessity, and Allocability</a:t>
            </a:r>
          </a:p>
        </p:txBody>
      </p:sp>
      <p:sp>
        <p:nvSpPr>
          <p:cNvPr id="3" name="Text Placeholder 2">
            <a:extLst>
              <a:ext uri="{FF2B5EF4-FFF2-40B4-BE49-F238E27FC236}">
                <a16:creationId xmlns:a16="http://schemas.microsoft.com/office/drawing/2014/main" id="{9BB92DD4-F9EC-4036-AFCC-E4B7A8463DC0}"/>
              </a:ext>
            </a:extLst>
          </p:cNvPr>
          <p:cNvSpPr>
            <a:spLocks noGrp="1"/>
          </p:cNvSpPr>
          <p:nvPr>
            <p:ph type="body" idx="1"/>
          </p:nvPr>
        </p:nvSpPr>
        <p:spPr>
          <a:xfrm>
            <a:off x="121921" y="1198880"/>
            <a:ext cx="8727440" cy="4782914"/>
          </a:xfrm>
        </p:spPr>
        <p:txBody>
          <a:bodyPr/>
          <a:lstStyle/>
          <a:p>
            <a:r>
              <a:rPr lang="en-US" sz="2000" dirty="0"/>
              <a:t>What process was used to identify the needs of students, educators, and staff? </a:t>
            </a:r>
          </a:p>
          <a:p>
            <a:r>
              <a:rPr lang="en-US" sz="2000" dirty="0"/>
              <a:t>What activities, supports, or services would help meet those needs the best? </a:t>
            </a:r>
          </a:p>
          <a:p>
            <a:r>
              <a:rPr lang="en-US" sz="2000" dirty="0"/>
              <a:t>Are these activities/items listed as allowable under ESSER? </a:t>
            </a:r>
          </a:p>
          <a:p>
            <a:pPr lvl="1"/>
            <a:r>
              <a:rPr lang="en-US" sz="1600" dirty="0"/>
              <a:t>[CARES Act 18003(d); CRRSA 313(d)]</a:t>
            </a:r>
          </a:p>
          <a:p>
            <a:r>
              <a:rPr lang="en-US" sz="2000" dirty="0"/>
              <a:t>How does this activity/item help prevent, prepare for, or respond to COVID-19? </a:t>
            </a:r>
          </a:p>
          <a:p>
            <a:r>
              <a:rPr lang="en-US" sz="2000" b="1" i="1" dirty="0"/>
              <a:t>Is this a cost-effective way to do this work? </a:t>
            </a:r>
          </a:p>
          <a:p>
            <a:r>
              <a:rPr lang="en-US" sz="2000" b="1" i="1" dirty="0"/>
              <a:t>Would a prudent person say this was a reasonable expense? What is the fair market value for this activity/item? </a:t>
            </a:r>
          </a:p>
          <a:p>
            <a:r>
              <a:rPr lang="en-US" sz="2000" b="1" i="1" dirty="0"/>
              <a:t>Does this activity/item meet district policies? </a:t>
            </a:r>
          </a:p>
          <a:p>
            <a:r>
              <a:rPr lang="en-US" sz="2000" dirty="0"/>
              <a:t>Does this activity/item meet state requirements? </a:t>
            </a:r>
          </a:p>
          <a:p>
            <a:r>
              <a:rPr lang="en-US" sz="2000" dirty="0"/>
              <a:t>For capital expenditures, was prior written approval obtained?</a:t>
            </a:r>
          </a:p>
          <a:p>
            <a:r>
              <a:rPr lang="en-US" sz="2000" b="1" i="1" dirty="0"/>
              <a:t>Is proper documentation in place to demonstrate the above in the event of monitoring or an audit? </a:t>
            </a:r>
          </a:p>
          <a:p>
            <a:endParaRPr lang="en-US" sz="2000" dirty="0"/>
          </a:p>
        </p:txBody>
      </p:sp>
      <p:sp>
        <p:nvSpPr>
          <p:cNvPr id="4" name="Slide Number Placeholder 3">
            <a:extLst>
              <a:ext uri="{FF2B5EF4-FFF2-40B4-BE49-F238E27FC236}">
                <a16:creationId xmlns:a16="http://schemas.microsoft.com/office/drawing/2014/main" id="{F44C428E-5ADD-4832-A410-166A6A7EE580}"/>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6</a:t>
            </a:fld>
            <a:endParaRPr lang="en-US"/>
          </a:p>
        </p:txBody>
      </p:sp>
    </p:spTree>
    <p:extLst>
      <p:ext uri="{BB962C8B-B14F-4D97-AF65-F5344CB8AC3E}">
        <p14:creationId xmlns:p14="http://schemas.microsoft.com/office/powerpoint/2010/main" val="37412238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11E155B-BB94-4F15-B080-6F14672D9971}"/>
              </a:ext>
            </a:extLst>
          </p:cNvPr>
          <p:cNvSpPr>
            <a:spLocks noGrp="1"/>
          </p:cNvSpPr>
          <p:nvPr>
            <p:ph type="ctrTitle"/>
          </p:nvPr>
        </p:nvSpPr>
        <p:spPr/>
        <p:txBody>
          <a:bodyPr/>
          <a:lstStyle/>
          <a:p>
            <a:r>
              <a:rPr lang="en-US" dirty="0"/>
              <a:t>CRF Reporting</a:t>
            </a:r>
            <a:br>
              <a:rPr lang="en-US" dirty="0"/>
            </a:br>
            <a:br>
              <a:rPr lang="en-US" dirty="0"/>
            </a:br>
            <a:r>
              <a:rPr lang="en-US" dirty="0"/>
              <a:t>Kate Bartlett</a:t>
            </a:r>
          </a:p>
        </p:txBody>
      </p:sp>
      <p:sp>
        <p:nvSpPr>
          <p:cNvPr id="4" name="Slide Number Placeholder 3">
            <a:extLst>
              <a:ext uri="{FF2B5EF4-FFF2-40B4-BE49-F238E27FC236}">
                <a16:creationId xmlns:a16="http://schemas.microsoft.com/office/drawing/2014/main" id="{C1D5320C-E461-41B9-B4F5-2AB400692E49}"/>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7</a:t>
            </a:fld>
            <a:endParaRPr lang="en-US"/>
          </a:p>
        </p:txBody>
      </p:sp>
    </p:spTree>
    <p:extLst>
      <p:ext uri="{BB962C8B-B14F-4D97-AF65-F5344CB8AC3E}">
        <p14:creationId xmlns:p14="http://schemas.microsoft.com/office/powerpoint/2010/main" val="24937039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0B7360E-E56F-4402-9665-2B027F4F5868}"/>
              </a:ext>
            </a:extLst>
          </p:cNvPr>
          <p:cNvSpPr>
            <a:spLocks noGrp="1"/>
          </p:cNvSpPr>
          <p:nvPr>
            <p:ph type="title"/>
          </p:nvPr>
        </p:nvSpPr>
        <p:spPr/>
        <p:txBody>
          <a:bodyPr/>
          <a:lstStyle/>
          <a:p>
            <a:r>
              <a:rPr lang="en-US" dirty="0"/>
              <a:t>CRF Reporting Update</a:t>
            </a:r>
          </a:p>
        </p:txBody>
      </p:sp>
      <p:sp>
        <p:nvSpPr>
          <p:cNvPr id="5" name="Text Placeholder 4">
            <a:extLst>
              <a:ext uri="{FF2B5EF4-FFF2-40B4-BE49-F238E27FC236}">
                <a16:creationId xmlns:a16="http://schemas.microsoft.com/office/drawing/2014/main" id="{5860948C-1112-47D8-B241-80C9A4D9258C}"/>
              </a:ext>
            </a:extLst>
          </p:cNvPr>
          <p:cNvSpPr>
            <a:spLocks noGrp="1"/>
          </p:cNvSpPr>
          <p:nvPr>
            <p:ph type="body" idx="1"/>
          </p:nvPr>
        </p:nvSpPr>
        <p:spPr>
          <a:xfrm>
            <a:off x="628650" y="1231683"/>
            <a:ext cx="7886700" cy="4640674"/>
          </a:xfrm>
        </p:spPr>
        <p:txBody>
          <a:bodyPr/>
          <a:lstStyle/>
          <a:p>
            <a:r>
              <a:rPr lang="en-US" sz="2000" dirty="0"/>
              <a:t>There are ~30 districts/BOCES/facility schools that have not yet reported the full expenditure of all of their CRF funds. </a:t>
            </a:r>
            <a:r>
              <a:rPr lang="en-US" sz="2000" b="1" dirty="0"/>
              <a:t>This update is primarily for those entities.</a:t>
            </a:r>
          </a:p>
          <a:p>
            <a:r>
              <a:rPr lang="en-US" sz="2000" dirty="0"/>
              <a:t>CDE learned that the Office of the State Controller needs the Q4 CRF data from the department on </a:t>
            </a:r>
            <a:r>
              <a:rPr lang="en-US" sz="2000" b="1" dirty="0"/>
              <a:t>March 31</a:t>
            </a:r>
          </a:p>
          <a:p>
            <a:r>
              <a:rPr lang="en-US" sz="2000" dirty="0"/>
              <a:t>This means:</a:t>
            </a:r>
          </a:p>
          <a:p>
            <a:pPr lvl="1"/>
            <a:r>
              <a:rPr lang="en-US" dirty="0"/>
              <a:t>Districts that still need to report expenditure data will now only report expenditures through </a:t>
            </a:r>
            <a:r>
              <a:rPr lang="en-US" b="1" dirty="0">
                <a:solidFill>
                  <a:srgbClr val="FF0000"/>
                </a:solidFill>
              </a:rPr>
              <a:t>February 28, 2021 </a:t>
            </a:r>
            <a:r>
              <a:rPr lang="en-US" dirty="0"/>
              <a:t>in this cycle</a:t>
            </a:r>
          </a:p>
          <a:p>
            <a:pPr lvl="1"/>
            <a:r>
              <a:rPr lang="en-US" dirty="0"/>
              <a:t>The new deadline to submit to CDE will be </a:t>
            </a:r>
            <a:r>
              <a:rPr lang="en-US" b="1" dirty="0">
                <a:solidFill>
                  <a:srgbClr val="FF0000"/>
                </a:solidFill>
              </a:rPr>
              <a:t>March 19, 2021</a:t>
            </a:r>
          </a:p>
          <a:p>
            <a:r>
              <a:rPr lang="en-US" sz="2000" dirty="0"/>
              <a:t>We are asking reporting entities to net out any change to previous quarters in Q4—rather than editing previous quarters</a:t>
            </a:r>
          </a:p>
          <a:p>
            <a:r>
              <a:rPr lang="en-US" sz="2000" dirty="0"/>
              <a:t>If you are one of the ~30 entities whose expenditure data is not closed, you will receive an email with instructions tomorrow.</a:t>
            </a:r>
          </a:p>
          <a:p>
            <a:r>
              <a:rPr lang="en-US" sz="2000" dirty="0"/>
              <a:t>If your expenditure data is closed but you need to revise your CRF data, please contact Grants Fiscal (</a:t>
            </a:r>
            <a:r>
              <a:rPr lang="en-US" sz="2000" dirty="0">
                <a:hlinkClick r:id="rId3"/>
              </a:rPr>
              <a:t>mueller_p@cde.state.co.us</a:t>
            </a:r>
            <a:r>
              <a:rPr lang="en-US" sz="2000" dirty="0"/>
              <a:t>) for instructions.</a:t>
            </a:r>
          </a:p>
          <a:p>
            <a:pPr lvl="1"/>
            <a:endParaRPr lang="en-US" dirty="0"/>
          </a:p>
        </p:txBody>
      </p:sp>
      <p:sp>
        <p:nvSpPr>
          <p:cNvPr id="3" name="Slide Number Placeholder 2">
            <a:extLst>
              <a:ext uri="{FF2B5EF4-FFF2-40B4-BE49-F238E27FC236}">
                <a16:creationId xmlns:a16="http://schemas.microsoft.com/office/drawing/2014/main" id="{0ECA2286-58F0-46D7-AEBD-ED55FDFF42AA}"/>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8</a:t>
            </a:fld>
            <a:endParaRPr lang="en-US"/>
          </a:p>
        </p:txBody>
      </p:sp>
    </p:spTree>
    <p:extLst>
      <p:ext uri="{BB962C8B-B14F-4D97-AF65-F5344CB8AC3E}">
        <p14:creationId xmlns:p14="http://schemas.microsoft.com/office/powerpoint/2010/main" val="2457225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98"/>
        <p:cNvGrpSpPr/>
        <p:nvPr/>
      </p:nvGrpSpPr>
      <p:grpSpPr>
        <a:xfrm>
          <a:off x="0" y="0"/>
          <a:ext cx="0" cy="0"/>
          <a:chOff x="0" y="0"/>
          <a:chExt cx="0" cy="0"/>
        </a:xfrm>
      </p:grpSpPr>
      <p:sp>
        <p:nvSpPr>
          <p:cNvPr id="199" name="Google Shape;199;p29"/>
          <p:cNvSpPr txBox="1">
            <a:spLocks noGrp="1"/>
          </p:cNvSpPr>
          <p:nvPr>
            <p:ph type="ctrTitle"/>
          </p:nvPr>
        </p:nvSpPr>
        <p:spPr>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lt1"/>
              </a:buClr>
              <a:buSzPts val="4000"/>
              <a:buFont typeface="Arial"/>
              <a:buNone/>
            </a:pPr>
            <a:r>
              <a:rPr lang="en-US" dirty="0"/>
              <a:t>EANS Update</a:t>
            </a:r>
            <a:br>
              <a:rPr lang="en-US" dirty="0"/>
            </a:br>
            <a:br>
              <a:rPr lang="en-US" dirty="0"/>
            </a:br>
            <a:r>
              <a:rPr lang="en-US" dirty="0"/>
              <a:t>DeLilah Collins</a:t>
            </a:r>
            <a:br>
              <a:rPr lang="en-US" dirty="0"/>
            </a:br>
            <a:endParaRPr dirty="0"/>
          </a:p>
        </p:txBody>
      </p:sp>
      <p:sp>
        <p:nvSpPr>
          <p:cNvPr id="200" name="Google Shape;200;p29"/>
          <p:cNvSpPr txBox="1">
            <a:spLocks noGrp="1"/>
          </p:cNvSpPr>
          <p:nvPr>
            <p:ph type="sldNum" idx="12"/>
          </p:nvPr>
        </p:nvSpPr>
        <p:spPr>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1600"/>
              <a:buFont typeface="Calibri"/>
              <a:buNone/>
            </a:pPr>
            <a:fld id="{00000000-1234-1234-1234-123412341234}" type="slidenum">
              <a:rPr lang="en-US" sz="1600" b="0" i="0" u="none" strike="noStrike" cap="none">
                <a:solidFill>
                  <a:srgbClr val="FFFFFF"/>
                </a:solidFill>
                <a:latin typeface="Calibri"/>
                <a:ea typeface="Calibri"/>
                <a:cs typeface="Calibri"/>
                <a:sym typeface="Calibri"/>
              </a:rPr>
              <a:t>9</a:t>
            </a:fld>
            <a:endParaRPr sz="1600" b="0" i="0" u="none" strike="noStrike" cap="none">
              <a:solidFill>
                <a:srgbClr val="FFFFFF"/>
              </a:solidFill>
              <a:latin typeface="Calibri"/>
              <a:ea typeface="Calibri"/>
              <a:cs typeface="Calibri"/>
              <a:sym typeface="Calibri"/>
            </a:endParaRPr>
          </a:p>
        </p:txBody>
      </p:sp>
    </p:spTree>
    <p:extLst>
      <p:ext uri="{BB962C8B-B14F-4D97-AF65-F5344CB8AC3E}">
        <p14:creationId xmlns:p14="http://schemas.microsoft.com/office/powerpoint/2010/main" val="400379193"/>
      </p:ext>
    </p:extLst>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1709</TotalTime>
  <Words>1985</Words>
  <Application>Microsoft Office PowerPoint</Application>
  <PresentationFormat>On-screen Show (4:3)</PresentationFormat>
  <Paragraphs>212</Paragraphs>
  <Slides>23</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MuseoSlabRegular</vt:lpstr>
      <vt:lpstr>SourceSansProRegular</vt:lpstr>
      <vt:lpstr>Office Theme</vt:lpstr>
      <vt:lpstr>CDE Office Hours</vt:lpstr>
      <vt:lpstr>CDE Team Introductions</vt:lpstr>
      <vt:lpstr>ESSER Office Hours</vt:lpstr>
      <vt:lpstr>Updates</vt:lpstr>
      <vt:lpstr>Timelines Associated with ESSER I and II</vt:lpstr>
      <vt:lpstr>Guiding Questions to Determine Reasonableness, Necessity, and Allocability</vt:lpstr>
      <vt:lpstr>CRF Reporting  Kate Bartlett</vt:lpstr>
      <vt:lpstr>CRF Reporting Update</vt:lpstr>
      <vt:lpstr>EANS Update  DeLilah Collins </vt:lpstr>
      <vt:lpstr>EANS Update</vt:lpstr>
      <vt:lpstr>ESSER II Application  DeLilah Collins </vt:lpstr>
      <vt:lpstr>ESSER II Application - Updates </vt:lpstr>
      <vt:lpstr>New Data Field: Benefits</vt:lpstr>
      <vt:lpstr>Example 1: Summer School Program to Address Learning Opportunity Loss</vt:lpstr>
      <vt:lpstr>Example 2: Materials Necessary for Social Distancing </vt:lpstr>
      <vt:lpstr>Example 3: After School Program to Enhance ELD Instruction</vt:lpstr>
      <vt:lpstr>ESSER I Indirect Cost Rate:  Requesting Change to Unrestricted Rate  DeLilah Collins and Grants Fiscal Management Unit </vt:lpstr>
      <vt:lpstr>Indirect Costs </vt:lpstr>
      <vt:lpstr>ESSER I - Requesting changes to indirect costs in the ESSER I application </vt:lpstr>
      <vt:lpstr>ESSER II - How to manage / edit indirect costs in the ESSER II application </vt:lpstr>
      <vt:lpstr>ESSER II Indirect Override </vt:lpstr>
      <vt:lpstr>Questions?   Future Topics? February 11, 2021 ~ Using ESSER Funds to Support SWDs </vt:lpstr>
      <vt:lpstr>CDE Team 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CDE Office Hours</dc:title>
  <dc:creator>Owen, Emily</dc:creator>
  <cp:lastModifiedBy>Emily Owen</cp:lastModifiedBy>
  <cp:revision>82</cp:revision>
  <dcterms:modified xsi:type="dcterms:W3CDTF">2021-03-09T22:44:05Z</dcterms:modified>
</cp:coreProperties>
</file>