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 id="2147483668" r:id="rId3"/>
  </p:sldMasterIdLst>
  <p:notesMasterIdLst>
    <p:notesMasterId r:id="rId28"/>
  </p:notesMasterIdLst>
  <p:sldIdLst>
    <p:sldId id="256" r:id="rId4"/>
    <p:sldId id="542" r:id="rId5"/>
    <p:sldId id="257" r:id="rId6"/>
    <p:sldId id="276" r:id="rId7"/>
    <p:sldId id="544" r:id="rId8"/>
    <p:sldId id="545" r:id="rId9"/>
    <p:sldId id="258" r:id="rId10"/>
    <p:sldId id="259" r:id="rId11"/>
    <p:sldId id="260" r:id="rId12"/>
    <p:sldId id="261" r:id="rId13"/>
    <p:sldId id="262" r:id="rId14"/>
    <p:sldId id="270" r:id="rId15"/>
    <p:sldId id="546" r:id="rId16"/>
    <p:sldId id="547" r:id="rId17"/>
    <p:sldId id="548" r:id="rId18"/>
    <p:sldId id="264" r:id="rId19"/>
    <p:sldId id="265" r:id="rId20"/>
    <p:sldId id="266" r:id="rId21"/>
    <p:sldId id="267" r:id="rId22"/>
    <p:sldId id="268" r:id="rId23"/>
    <p:sldId id="549" r:id="rId24"/>
    <p:sldId id="550" r:id="rId25"/>
    <p:sldId id="543" r:id="rId26"/>
    <p:sldId id="271"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jeri-Nelson, Nazanin" initials="MN" lastIdx="2" clrIdx="0">
    <p:extLst>
      <p:ext uri="{19B8F6BF-5375-455C-9EA6-DF929625EA0E}">
        <p15:presenceInfo xmlns:p15="http://schemas.microsoft.com/office/powerpoint/2012/main" userId="S::Mohajeri-Nelson_n@cde.state.co.us::a9da618a-a76d-43dd-a63a-6c6fdf3f5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F82658-8AFC-442A-9291-991C26907DA4}">
  <a:tblStyle styleId="{1DF82658-8AFC-442A-9291-991C26907DA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D1F991EF-CF58-4D44-A959-F8D699201C2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5" autoAdjust="0"/>
    <p:restoredTop sz="86449" autoAdjust="0"/>
  </p:normalViewPr>
  <p:slideViewPr>
    <p:cSldViewPr snapToGrid="0">
      <p:cViewPr varScale="1">
        <p:scale>
          <a:sx n="74" d="100"/>
          <a:sy n="74" d="100"/>
        </p:scale>
        <p:origin x="1133"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853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Nazie </a:t>
            </a:r>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Nazie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8201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On the books ~ online schools/programs</a:t>
            </a:r>
            <a:endParaRPr dirty="0"/>
          </a:p>
        </p:txBody>
      </p:sp>
      <p:sp>
        <p:nvSpPr>
          <p:cNvPr id="197" name="Google Shape;19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585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1" name="Google Shape;71;p1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1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4" name="Google Shape;74;p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1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6"/>
        <p:cNvGrpSpPr/>
        <p:nvPr/>
      </p:nvGrpSpPr>
      <p:grpSpPr>
        <a:xfrm>
          <a:off x="0" y="0"/>
          <a:ext cx="0" cy="0"/>
          <a:chOff x="0" y="0"/>
          <a:chExt cx="0" cy="0"/>
        </a:xfrm>
      </p:grpSpPr>
      <p:sp>
        <p:nvSpPr>
          <p:cNvPr id="77" name="Google Shape;77;p12"/>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 name="Google Shape;79;p1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80" name="Google Shape;80;p1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1" name="Google Shape;81;p1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2" name="Google Shape;82;p1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3"/>
        <p:cNvGrpSpPr/>
        <p:nvPr/>
      </p:nvGrpSpPr>
      <p:grpSpPr>
        <a:xfrm>
          <a:off x="0" y="0"/>
          <a:ext cx="0" cy="0"/>
          <a:chOff x="0" y="0"/>
          <a:chExt cx="0" cy="0"/>
        </a:xfrm>
      </p:grpSpPr>
      <p:sp>
        <p:nvSpPr>
          <p:cNvPr id="84" name="Google Shape;84;p1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1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2233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800" b="0" i="0">
                <a:solidFill>
                  <a:srgbClr val="59595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849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9720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89838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63153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3689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715248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945245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702828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30416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232978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19236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4162043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845443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423920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14712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8" name="Google Shape;28;p4"/>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37838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5318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32" name="Google Shape;32;p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chemeClr val="lt1"/>
                </a:solidFill>
                <a:latin typeface="Calibri"/>
                <a:ea typeface="Calibri"/>
                <a:cs typeface="Calibri"/>
                <a:sym typeface="Calibri"/>
              </a:defRPr>
            </a:lvl1pPr>
            <a:lvl2pPr marL="0" lvl="1" indent="0" algn="l">
              <a:spcBef>
                <a:spcPts val="0"/>
              </a:spcBef>
              <a:buNone/>
              <a:defRPr sz="1600">
                <a:solidFill>
                  <a:schemeClr val="lt1"/>
                </a:solidFill>
                <a:latin typeface="Calibri"/>
                <a:ea typeface="Calibri"/>
                <a:cs typeface="Calibri"/>
                <a:sym typeface="Calibri"/>
              </a:defRPr>
            </a:lvl2pPr>
            <a:lvl3pPr marL="0" lvl="2" indent="0" algn="l">
              <a:spcBef>
                <a:spcPts val="0"/>
              </a:spcBef>
              <a:buNone/>
              <a:defRPr sz="1600">
                <a:solidFill>
                  <a:schemeClr val="lt1"/>
                </a:solidFill>
                <a:latin typeface="Calibri"/>
                <a:ea typeface="Calibri"/>
                <a:cs typeface="Calibri"/>
                <a:sym typeface="Calibri"/>
              </a:defRPr>
            </a:lvl3pPr>
            <a:lvl4pPr marL="0" lvl="3" indent="0" algn="l">
              <a:spcBef>
                <a:spcPts val="0"/>
              </a:spcBef>
              <a:buNone/>
              <a:defRPr sz="1600">
                <a:solidFill>
                  <a:schemeClr val="lt1"/>
                </a:solidFill>
                <a:latin typeface="Calibri"/>
                <a:ea typeface="Calibri"/>
                <a:cs typeface="Calibri"/>
                <a:sym typeface="Calibri"/>
              </a:defRPr>
            </a:lvl4pPr>
            <a:lvl5pPr marL="0" lvl="4" indent="0" algn="l">
              <a:spcBef>
                <a:spcPts val="0"/>
              </a:spcBef>
              <a:buNone/>
              <a:defRPr sz="1600">
                <a:solidFill>
                  <a:schemeClr val="lt1"/>
                </a:solidFill>
                <a:latin typeface="Calibri"/>
                <a:ea typeface="Calibri"/>
                <a:cs typeface="Calibri"/>
                <a:sym typeface="Calibri"/>
              </a:defRPr>
            </a:lvl5pPr>
            <a:lvl6pPr marL="0" lvl="5" indent="0" algn="l">
              <a:spcBef>
                <a:spcPts val="0"/>
              </a:spcBef>
              <a:buNone/>
              <a:defRPr sz="1600">
                <a:solidFill>
                  <a:schemeClr val="lt1"/>
                </a:solidFill>
                <a:latin typeface="Calibri"/>
                <a:ea typeface="Calibri"/>
                <a:cs typeface="Calibri"/>
                <a:sym typeface="Calibri"/>
              </a:defRPr>
            </a:lvl6pPr>
            <a:lvl7pPr marL="0" lvl="6" indent="0" algn="l">
              <a:spcBef>
                <a:spcPts val="0"/>
              </a:spcBef>
              <a:buNone/>
              <a:defRPr sz="1600">
                <a:solidFill>
                  <a:schemeClr val="lt1"/>
                </a:solidFill>
                <a:latin typeface="Calibri"/>
                <a:ea typeface="Calibri"/>
                <a:cs typeface="Calibri"/>
                <a:sym typeface="Calibri"/>
              </a:defRPr>
            </a:lvl7pPr>
            <a:lvl8pPr marL="0" lvl="7" indent="0" algn="l">
              <a:spcBef>
                <a:spcPts val="0"/>
              </a:spcBef>
              <a:buNone/>
              <a:defRPr sz="1600">
                <a:solidFill>
                  <a:schemeClr val="lt1"/>
                </a:solidFill>
                <a:latin typeface="Calibri"/>
                <a:ea typeface="Calibri"/>
                <a:cs typeface="Calibri"/>
                <a:sym typeface="Calibri"/>
              </a:defRPr>
            </a:lvl8pPr>
            <a:lvl9pPr marL="0" lvl="8" indent="0" algn="l">
              <a:spcBef>
                <a:spcPts val="0"/>
              </a:spcBef>
              <a:buNone/>
              <a:defRPr sz="16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6" name="Google Shape;36;p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 name="Google Shape;38;p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9" name="Google Shape;39;p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0" name="Google Shape;40;p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3" name="Google Shape;43;p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6" name="Google Shape;46;p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7" name="Google Shape;47;p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8"/>
        <p:cNvGrpSpPr/>
        <p:nvPr/>
      </p:nvGrpSpPr>
      <p:grpSpPr>
        <a:xfrm>
          <a:off x="0" y="0"/>
          <a:ext cx="0" cy="0"/>
          <a:chOff x="0" y="0"/>
          <a:chExt cx="0" cy="0"/>
        </a:xfrm>
      </p:grpSpPr>
      <p:pic>
        <p:nvPicPr>
          <p:cNvPr id="49" name="Google Shape;49;p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0" name="Google Shape;50;p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3" name="Google Shape;53;p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4" name="Google Shape;54;p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5"/>
        <p:cNvGrpSpPr/>
        <p:nvPr/>
      </p:nvGrpSpPr>
      <p:grpSpPr>
        <a:xfrm>
          <a:off x="0" y="0"/>
          <a:ext cx="0" cy="0"/>
          <a:chOff x="0" y="0"/>
          <a:chExt cx="0" cy="0"/>
        </a:xfrm>
      </p:grpSpPr>
      <p:pic>
        <p:nvPicPr>
          <p:cNvPr id="56" name="Google Shape;56;p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7" name="Google Shape;57;p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0" name="Google Shape;60;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1" name="Google Shape;61;p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2"/>
        <p:cNvGrpSpPr/>
        <p:nvPr/>
      </p:nvGrpSpPr>
      <p:grpSpPr>
        <a:xfrm>
          <a:off x="0" y="0"/>
          <a:ext cx="0" cy="0"/>
          <a:chOff x="0" y="0"/>
          <a:chExt cx="0" cy="0"/>
        </a:xfrm>
      </p:grpSpPr>
      <p:pic>
        <p:nvPicPr>
          <p:cNvPr id="63" name="Google Shape;63;p10"/>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4" name="Google Shape;64;p1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 name="Google Shape;66;p1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7" name="Google Shape;67;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8" name="Google Shape;68;p1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4726" y="683283"/>
            <a:ext cx="8374549" cy="553998"/>
          </a:xfrm>
          <a:prstGeom prst="rect">
            <a:avLst/>
          </a:prstGeom>
        </p:spPr>
        <p:txBody>
          <a:bodyPr wrap="square" lIns="0" tIns="0" rIns="0" bIns="0">
            <a:spAutoFit/>
          </a:bodyPr>
          <a:lstStyle>
            <a:lvl1pPr>
              <a:defRPr sz="36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402321" y="1638741"/>
            <a:ext cx="8339359" cy="276999"/>
          </a:xfrm>
          <a:prstGeom prst="rect">
            <a:avLst/>
          </a:prstGeom>
        </p:spPr>
        <p:txBody>
          <a:bodyPr wrap="square" lIns="0" tIns="0" rIns="0" bIns="0">
            <a:spAutoFit/>
          </a:bodyPr>
          <a:lstStyle>
            <a:lvl1pPr>
              <a:defRPr sz="1800" b="0" i="0">
                <a:solidFill>
                  <a:srgbClr val="595959"/>
                </a:solidFill>
                <a:latin typeface="Arial"/>
                <a:cs typeface="Arial"/>
              </a:defRPr>
            </a:lvl1pPr>
          </a:lstStyle>
          <a:p>
            <a:endParaRPr/>
          </a:p>
        </p:txBody>
      </p:sp>
      <p:sp>
        <p:nvSpPr>
          <p:cNvPr id="4" name="Holder 4"/>
          <p:cNvSpPr>
            <a:spLocks noGrp="1"/>
          </p:cNvSpPr>
          <p:nvPr>
            <p:ph type="ftr" sz="quarter" idx="5"/>
          </p:nvPr>
        </p:nvSpPr>
        <p:spPr>
          <a:xfrm>
            <a:off x="3108960" y="6377941"/>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1"/>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6/11/2021</a:t>
            </a:fld>
            <a:endParaRPr lang="en-US"/>
          </a:p>
        </p:txBody>
      </p:sp>
      <p:sp>
        <p:nvSpPr>
          <p:cNvPr id="6" name="Holder 6"/>
          <p:cNvSpPr>
            <a:spLocks noGrp="1"/>
          </p:cNvSpPr>
          <p:nvPr>
            <p:ph type="sldNum" sz="quarter" idx="7"/>
          </p:nvPr>
        </p:nvSpPr>
        <p:spPr>
          <a:xfrm>
            <a:off x="6583680" y="6377941"/>
            <a:ext cx="2103120" cy="21544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80876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4940502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orms.gle/4VoAFXbmqyHjUymN6"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forms.gle/4VoAFXbmqyHjUymN6" TargetMode="External"/><Relationship Id="rId2" Type="http://schemas.openxmlformats.org/officeDocument/2006/relationships/hyperlink" Target="https://covid19.colorado.gov/covid-19-testing-at-home" TargetMode="External"/><Relationship Id="rId1" Type="http://schemas.openxmlformats.org/officeDocument/2006/relationships/slideLayout" Target="../slideLayouts/slideLayout15.xml"/><Relationship Id="rId4" Type="http://schemas.openxmlformats.org/officeDocument/2006/relationships/hyperlink" Target="mailto:cdphe_covidtesting@state.co.u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hyperlink" Target="mailto:Austin_j@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Williams_a@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Bartlett_k@cde.state.co.us" TargetMode="External"/><Relationship Id="rId5" Type="http://schemas.openxmlformats.org/officeDocument/2006/relationships/hyperlink" Target="mailto:okes_j@cde.state.co.us" TargetMode="External"/><Relationship Id="rId10" Type="http://schemas.openxmlformats.org/officeDocument/2006/relationships/hyperlink" Target="mailto:Kaleda_s@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Hawkins_s@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mailto:cox_m@cde.state.co.us" TargetMode="External"/><Relationship Id="rId2" Type="http://schemas.openxmlformats.org/officeDocument/2006/relationships/hyperlink" Target="mailto:swanton_l@cde.state.co.us" TargetMode="External"/><Relationship Id="rId1" Type="http://schemas.openxmlformats.org/officeDocument/2006/relationships/slideLayout" Target="../slideLayouts/slideLayout20.xml"/><Relationship Id="rId4" Type="http://schemas.openxmlformats.org/officeDocument/2006/relationships/hyperlink" Target="mailto:brock-nguyen_d@cde.state.co.u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Austin_j@cde.state.co.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Bartlett_k@cde.state.co.us" TargetMode="External"/><Relationship Id="rId5" Type="http://schemas.openxmlformats.org/officeDocument/2006/relationships/hyperlink" Target="mailto:okes_j@cde.state.co.us" TargetMode="External"/><Relationship Id="rId10" Type="http://schemas.openxmlformats.org/officeDocument/2006/relationships/hyperlink" Target="mailto:Williams_a@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Kaleda_s@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93" name="Google Shape;93;p15"/>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US" dirty="0"/>
              <a:t>February 18, 2021</a:t>
            </a:r>
            <a:endParaRPr dirty="0"/>
          </a:p>
        </p:txBody>
      </p:sp>
      <p:sp>
        <p:nvSpPr>
          <p:cNvPr id="94" name="Google Shape;94;p1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1369712"/>
            <a:ext cx="2385060" cy="561340"/>
          </a:xfrm>
          <a:prstGeom prst="rect">
            <a:avLst/>
          </a:prstGeom>
        </p:spPr>
        <p:txBody>
          <a:bodyPr vert="horz" wrap="square" lIns="0" tIns="0" rIns="0" bIns="0" rtlCol="0">
            <a:spAutoFit/>
          </a:bodyPr>
          <a:lstStyle/>
          <a:p>
            <a:pPr marL="12700"/>
            <a:r>
              <a:rPr spc="-475" dirty="0"/>
              <a:t>Process </a:t>
            </a:r>
            <a:r>
              <a:rPr spc="-595" dirty="0"/>
              <a:t>to </a:t>
            </a:r>
            <a:r>
              <a:rPr spc="-610" dirty="0"/>
              <a:t>opt</a:t>
            </a:r>
            <a:r>
              <a:rPr spc="-235" dirty="0"/>
              <a:t> </a:t>
            </a:r>
            <a:r>
              <a:rPr spc="-430" dirty="0"/>
              <a:t>in</a:t>
            </a:r>
          </a:p>
        </p:txBody>
      </p:sp>
      <p:sp>
        <p:nvSpPr>
          <p:cNvPr id="3" name="object 3"/>
          <p:cNvSpPr txBox="1">
            <a:spLocks noGrp="1"/>
          </p:cNvSpPr>
          <p:nvPr>
            <p:ph type="body" idx="1"/>
          </p:nvPr>
        </p:nvSpPr>
        <p:spPr>
          <a:xfrm>
            <a:off x="402322" y="2495991"/>
            <a:ext cx="8339359" cy="3025444"/>
          </a:xfrm>
          <a:prstGeom prst="rect">
            <a:avLst/>
          </a:prstGeom>
        </p:spPr>
        <p:txBody>
          <a:bodyPr vert="horz" wrap="square" lIns="0" tIns="0" rIns="0" bIns="0" rtlCol="0">
            <a:spAutoFit/>
          </a:bodyPr>
          <a:lstStyle/>
          <a:p>
            <a:pPr marL="451484" indent="-366395">
              <a:buChar char="●"/>
              <a:tabLst>
                <a:tab pos="452120" algn="l"/>
                <a:tab pos="452755" algn="l"/>
              </a:tabLst>
            </a:pPr>
            <a:r>
              <a:rPr spc="-5" dirty="0"/>
              <a:t>The first step is to fill out this </a:t>
            </a:r>
            <a:r>
              <a:rPr dirty="0"/>
              <a:t>survey </a:t>
            </a:r>
            <a:r>
              <a:rPr spc="-5" dirty="0"/>
              <a:t>for your</a:t>
            </a:r>
            <a:r>
              <a:rPr spc="70" dirty="0"/>
              <a:t> </a:t>
            </a:r>
            <a:r>
              <a:rPr spc="-5" dirty="0"/>
              <a:t>entity:</a:t>
            </a:r>
          </a:p>
          <a:p>
            <a:pPr marL="908685" lvl="1" indent="-335915">
              <a:spcBef>
                <a:spcPts val="660"/>
              </a:spcBef>
              <a:buChar char="○"/>
              <a:tabLst>
                <a:tab pos="909319" algn="l"/>
                <a:tab pos="909955" algn="l"/>
              </a:tabLst>
            </a:pPr>
            <a:r>
              <a:rPr sz="1400" spc="-5" dirty="0">
                <a:solidFill>
                  <a:srgbClr val="595959"/>
                </a:solidFill>
                <a:latin typeface="Arial"/>
                <a:cs typeface="Arial"/>
              </a:rPr>
              <a:t>Enrollment link:</a:t>
            </a:r>
            <a:r>
              <a:rPr sz="1400" spc="65" dirty="0">
                <a:solidFill>
                  <a:srgbClr val="595959"/>
                </a:solidFill>
                <a:latin typeface="Arial"/>
                <a:cs typeface="Arial"/>
              </a:rPr>
              <a:t> </a:t>
            </a:r>
            <a:r>
              <a:rPr sz="1100" u="sng" spc="-5" dirty="0">
                <a:solidFill>
                  <a:srgbClr val="0097A7"/>
                </a:solidFill>
                <a:latin typeface="Arial"/>
                <a:cs typeface="Arial"/>
                <a:hlinkClick r:id="rId2"/>
              </a:rPr>
              <a:t>https://forms.gle/4VoAFXbmqyHjUymN6</a:t>
            </a:r>
            <a:endParaRPr sz="1100">
              <a:latin typeface="Arial"/>
              <a:cs typeface="Arial"/>
            </a:endParaRPr>
          </a:p>
          <a:p>
            <a:pPr marL="451484" marR="33020" indent="-366395">
              <a:lnSpc>
                <a:spcPts val="2810"/>
              </a:lnSpc>
              <a:spcBef>
                <a:spcPts val="35"/>
              </a:spcBef>
              <a:buChar char="●"/>
              <a:tabLst>
                <a:tab pos="452120" algn="l"/>
                <a:tab pos="452755" algn="l"/>
              </a:tabLst>
            </a:pPr>
            <a:r>
              <a:rPr spc="-5" dirty="0"/>
              <a:t>Then you will get an email from the testing team with a spreadsheet for you to  fill in any eligible individuals from your</a:t>
            </a:r>
            <a:r>
              <a:rPr spc="90" dirty="0"/>
              <a:t> </a:t>
            </a:r>
            <a:r>
              <a:rPr spc="-5" dirty="0"/>
              <a:t>entity</a:t>
            </a:r>
          </a:p>
          <a:p>
            <a:pPr marL="451484" indent="-366395">
              <a:spcBef>
                <a:spcPts val="445"/>
              </a:spcBef>
              <a:buChar char="●"/>
              <a:tabLst>
                <a:tab pos="452120" algn="l"/>
                <a:tab pos="452755" algn="l"/>
              </a:tabLst>
            </a:pPr>
            <a:r>
              <a:rPr spc="-5" dirty="0"/>
              <a:t>Once the spreadsheet is completely filled in, please let the testing team</a:t>
            </a:r>
            <a:r>
              <a:rPr spc="195" dirty="0"/>
              <a:t> </a:t>
            </a:r>
            <a:r>
              <a:rPr spc="-5" dirty="0"/>
              <a:t>know</a:t>
            </a:r>
          </a:p>
          <a:p>
            <a:pPr marL="451484">
              <a:spcBef>
                <a:spcPts val="645"/>
              </a:spcBef>
            </a:pPr>
            <a:r>
              <a:rPr spc="-5" dirty="0"/>
              <a:t>and they will work on uploading all of the data to Amazon’s</a:t>
            </a:r>
            <a:r>
              <a:rPr spc="5" dirty="0"/>
              <a:t> </a:t>
            </a:r>
            <a:r>
              <a:rPr spc="-5" dirty="0"/>
              <a:t>portal</a:t>
            </a:r>
          </a:p>
          <a:p>
            <a:pPr marL="451484" marR="5080" indent="-366395">
              <a:lnSpc>
                <a:spcPct val="130000"/>
              </a:lnSpc>
              <a:buChar char="●"/>
              <a:tabLst>
                <a:tab pos="452120" algn="l"/>
                <a:tab pos="452755" algn="l"/>
              </a:tabLst>
            </a:pPr>
            <a:r>
              <a:rPr spc="-5" dirty="0"/>
              <a:t>The testing team will then reach out with information for all of your entity’s  individuals to log into Amazon’s portal and opt in to receive an Abbott Binax At  Home test</a:t>
            </a:r>
            <a:r>
              <a:rPr spc="-60" dirty="0"/>
              <a:t> </a:t>
            </a:r>
            <a:r>
              <a:rPr spc="-5" dirty="0"/>
              <a:t>kit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6" y="1369712"/>
            <a:ext cx="2981325" cy="561340"/>
          </a:xfrm>
          <a:prstGeom prst="rect">
            <a:avLst/>
          </a:prstGeom>
        </p:spPr>
        <p:txBody>
          <a:bodyPr vert="horz" wrap="square" lIns="0" tIns="0" rIns="0" bIns="0" rtlCol="0">
            <a:spAutoFit/>
          </a:bodyPr>
          <a:lstStyle/>
          <a:p>
            <a:pPr marL="12700"/>
            <a:r>
              <a:rPr spc="-650" dirty="0"/>
              <a:t>Where  </a:t>
            </a:r>
            <a:r>
              <a:rPr spc="-595" dirty="0"/>
              <a:t>to </a:t>
            </a:r>
            <a:r>
              <a:rPr spc="-555" dirty="0"/>
              <a:t>learn</a:t>
            </a:r>
            <a:r>
              <a:rPr spc="-475" dirty="0"/>
              <a:t> </a:t>
            </a:r>
            <a:r>
              <a:rPr spc="-640" dirty="0"/>
              <a:t>more:</a:t>
            </a:r>
          </a:p>
        </p:txBody>
      </p:sp>
      <p:sp>
        <p:nvSpPr>
          <p:cNvPr id="3" name="object 3"/>
          <p:cNvSpPr txBox="1"/>
          <p:nvPr/>
        </p:nvSpPr>
        <p:spPr>
          <a:xfrm>
            <a:off x="475250" y="2086306"/>
            <a:ext cx="5831205" cy="758825"/>
          </a:xfrm>
          <a:prstGeom prst="rect">
            <a:avLst/>
          </a:prstGeom>
        </p:spPr>
        <p:txBody>
          <a:bodyPr vert="horz" wrap="square" lIns="0" tIns="0" rIns="0" bIns="0" rtlCol="0">
            <a:spAutoFit/>
          </a:bodyPr>
          <a:lstStyle/>
          <a:p>
            <a:pPr marL="379095" indent="-366395">
              <a:buClrTx/>
              <a:buFontTx/>
              <a:buChar char="●"/>
              <a:tabLst>
                <a:tab pos="379095" algn="l"/>
                <a:tab pos="379730" algn="l"/>
              </a:tabLst>
            </a:pPr>
            <a:r>
              <a:rPr sz="1800" kern="1200" spc="-5" dirty="0">
                <a:solidFill>
                  <a:srgbClr val="595959"/>
                </a:solidFill>
                <a:ea typeface="+mn-ea"/>
              </a:rPr>
              <a:t>Check out our COVID </a:t>
            </a:r>
            <a:r>
              <a:rPr sz="1800" kern="1200" spc="-30" dirty="0">
                <a:solidFill>
                  <a:srgbClr val="595959"/>
                </a:solidFill>
                <a:ea typeface="+mn-ea"/>
              </a:rPr>
              <a:t>Testing </a:t>
            </a:r>
            <a:r>
              <a:rPr sz="1800" kern="1200" spc="-5" dirty="0">
                <a:solidFill>
                  <a:srgbClr val="595959"/>
                </a:solidFill>
                <a:ea typeface="+mn-ea"/>
              </a:rPr>
              <a:t>at Home </a:t>
            </a:r>
            <a:r>
              <a:rPr sz="1800" kern="1200" spc="-10" dirty="0">
                <a:solidFill>
                  <a:srgbClr val="595959"/>
                </a:solidFill>
                <a:ea typeface="+mn-ea"/>
              </a:rPr>
              <a:t>Webpage</a:t>
            </a:r>
            <a:r>
              <a:rPr sz="1800" kern="1200" spc="35" dirty="0">
                <a:solidFill>
                  <a:srgbClr val="595959"/>
                </a:solidFill>
                <a:ea typeface="+mn-ea"/>
              </a:rPr>
              <a:t> </a:t>
            </a:r>
            <a:r>
              <a:rPr sz="1800" kern="1200" spc="-5" dirty="0">
                <a:solidFill>
                  <a:srgbClr val="595959"/>
                </a:solidFill>
                <a:ea typeface="+mn-ea"/>
              </a:rPr>
              <a:t>at:</a:t>
            </a:r>
            <a:endParaRPr sz="1800" kern="1200">
              <a:solidFill>
                <a:prstClr val="black"/>
              </a:solidFill>
              <a:ea typeface="+mn-ea"/>
            </a:endParaRPr>
          </a:p>
          <a:p>
            <a:pPr marL="379095">
              <a:spcBef>
                <a:spcPts val="1525"/>
              </a:spcBef>
              <a:buClrTx/>
            </a:pPr>
            <a:r>
              <a:rPr sz="1800" u="heavy" kern="1200" spc="-450" dirty="0">
                <a:solidFill>
                  <a:srgbClr val="0097A7"/>
                </a:solidFill>
                <a:latin typeface="Times New Roman"/>
                <a:ea typeface="+mn-ea"/>
                <a:cs typeface="Times New Roman"/>
                <a:hlinkClick r:id="rId2"/>
              </a:rPr>
              <a:t> </a:t>
            </a:r>
            <a:r>
              <a:rPr sz="1800" u="heavy" kern="1200" spc="-5" dirty="0">
                <a:solidFill>
                  <a:srgbClr val="0097A7"/>
                </a:solidFill>
                <a:ea typeface="+mn-ea"/>
                <a:hlinkClick r:id="rId2"/>
              </a:rPr>
              <a:t>https://covid19.colorado.gov/covid-19-testing-at-hom</a:t>
            </a:r>
            <a:r>
              <a:rPr sz="1800" u="heavy" kern="1200" spc="10" dirty="0">
                <a:solidFill>
                  <a:srgbClr val="0097A7"/>
                </a:solidFill>
                <a:ea typeface="+mn-ea"/>
                <a:hlinkClick r:id="rId2"/>
              </a:rPr>
              <a:t>e</a:t>
            </a:r>
            <a:endParaRPr sz="1800" kern="1200">
              <a:solidFill>
                <a:prstClr val="black"/>
              </a:solidFill>
              <a:ea typeface="+mn-ea"/>
            </a:endParaRPr>
          </a:p>
        </p:txBody>
      </p:sp>
      <p:sp>
        <p:nvSpPr>
          <p:cNvPr id="4" name="object 4"/>
          <p:cNvSpPr txBox="1"/>
          <p:nvPr/>
        </p:nvSpPr>
        <p:spPr>
          <a:xfrm>
            <a:off x="475249" y="3489911"/>
            <a:ext cx="4457700" cy="758825"/>
          </a:xfrm>
          <a:prstGeom prst="rect">
            <a:avLst/>
          </a:prstGeom>
        </p:spPr>
        <p:txBody>
          <a:bodyPr vert="horz" wrap="square" lIns="0" tIns="0" rIns="0" bIns="0" rtlCol="0">
            <a:spAutoFit/>
          </a:bodyPr>
          <a:lstStyle/>
          <a:p>
            <a:pPr marL="379095" indent="-366395">
              <a:buClrTx/>
              <a:buFontTx/>
              <a:buChar char="●"/>
              <a:tabLst>
                <a:tab pos="379095" algn="l"/>
                <a:tab pos="379730" algn="l"/>
              </a:tabLst>
            </a:pPr>
            <a:r>
              <a:rPr sz="1800" kern="1200" spc="-5" dirty="0">
                <a:solidFill>
                  <a:srgbClr val="595959"/>
                </a:solidFill>
                <a:ea typeface="+mn-ea"/>
              </a:rPr>
              <a:t>Enroll your entity</a:t>
            </a:r>
            <a:r>
              <a:rPr sz="1800" kern="1200" spc="-25" dirty="0">
                <a:solidFill>
                  <a:srgbClr val="595959"/>
                </a:solidFill>
                <a:ea typeface="+mn-ea"/>
              </a:rPr>
              <a:t> </a:t>
            </a:r>
            <a:r>
              <a:rPr sz="1800" kern="1200" spc="-5" dirty="0">
                <a:solidFill>
                  <a:srgbClr val="595959"/>
                </a:solidFill>
                <a:ea typeface="+mn-ea"/>
              </a:rPr>
              <a:t>at:</a:t>
            </a:r>
            <a:endParaRPr sz="1800" kern="1200">
              <a:solidFill>
                <a:prstClr val="black"/>
              </a:solidFill>
              <a:ea typeface="+mn-ea"/>
            </a:endParaRPr>
          </a:p>
          <a:p>
            <a:pPr marL="379095">
              <a:spcBef>
                <a:spcPts val="1520"/>
              </a:spcBef>
              <a:buClrTx/>
            </a:pPr>
            <a:r>
              <a:rPr sz="1800" u="heavy" kern="1200" spc="-450" dirty="0">
                <a:solidFill>
                  <a:srgbClr val="0097A7"/>
                </a:solidFill>
                <a:latin typeface="Times New Roman"/>
                <a:ea typeface="+mn-ea"/>
                <a:cs typeface="Times New Roman"/>
                <a:hlinkClick r:id="rId3"/>
              </a:rPr>
              <a:t> </a:t>
            </a:r>
            <a:r>
              <a:rPr sz="1800" u="heavy" kern="1200" spc="-5" dirty="0">
                <a:solidFill>
                  <a:srgbClr val="0097A7"/>
                </a:solidFill>
                <a:ea typeface="+mn-ea"/>
                <a:hlinkClick r:id="rId3"/>
              </a:rPr>
              <a:t>https://forms.gle/4VoAFXbmqyHjUymN6</a:t>
            </a:r>
            <a:endParaRPr sz="1800" kern="1200">
              <a:solidFill>
                <a:prstClr val="black"/>
              </a:solidFill>
              <a:ea typeface="+mn-ea"/>
            </a:endParaRPr>
          </a:p>
        </p:txBody>
      </p:sp>
      <p:sp>
        <p:nvSpPr>
          <p:cNvPr id="5" name="object 5"/>
          <p:cNvSpPr txBox="1"/>
          <p:nvPr/>
        </p:nvSpPr>
        <p:spPr>
          <a:xfrm>
            <a:off x="475249" y="4893514"/>
            <a:ext cx="3686810" cy="758825"/>
          </a:xfrm>
          <a:prstGeom prst="rect">
            <a:avLst/>
          </a:prstGeom>
        </p:spPr>
        <p:txBody>
          <a:bodyPr vert="horz" wrap="square" lIns="0" tIns="0" rIns="0" bIns="0" rtlCol="0">
            <a:spAutoFit/>
          </a:bodyPr>
          <a:lstStyle/>
          <a:p>
            <a:pPr marL="379095" indent="-366395">
              <a:buClrTx/>
              <a:buFontTx/>
              <a:buChar char="●"/>
              <a:tabLst>
                <a:tab pos="379095" algn="l"/>
                <a:tab pos="379730" algn="l"/>
              </a:tabLst>
            </a:pPr>
            <a:r>
              <a:rPr sz="1800" kern="1200" spc="-5" dirty="0">
                <a:solidFill>
                  <a:srgbClr val="595959"/>
                </a:solidFill>
                <a:ea typeface="+mn-ea"/>
              </a:rPr>
              <a:t>Email Questions</a:t>
            </a:r>
            <a:r>
              <a:rPr sz="1800" kern="1200" spc="-35" dirty="0">
                <a:solidFill>
                  <a:srgbClr val="595959"/>
                </a:solidFill>
                <a:ea typeface="+mn-ea"/>
              </a:rPr>
              <a:t> </a:t>
            </a:r>
            <a:r>
              <a:rPr sz="1800" kern="1200" spc="-5" dirty="0">
                <a:solidFill>
                  <a:srgbClr val="595959"/>
                </a:solidFill>
                <a:ea typeface="+mn-ea"/>
              </a:rPr>
              <a:t>to:</a:t>
            </a:r>
            <a:endParaRPr sz="1800" kern="1200">
              <a:solidFill>
                <a:prstClr val="black"/>
              </a:solidFill>
              <a:ea typeface="+mn-ea"/>
            </a:endParaRPr>
          </a:p>
          <a:p>
            <a:pPr marL="379095">
              <a:spcBef>
                <a:spcPts val="1520"/>
              </a:spcBef>
              <a:buClrTx/>
            </a:pPr>
            <a:r>
              <a:rPr sz="1800" u="heavy" kern="1200" spc="-450" dirty="0">
                <a:solidFill>
                  <a:srgbClr val="0097A7"/>
                </a:solidFill>
                <a:latin typeface="Times New Roman"/>
                <a:ea typeface="+mn-ea"/>
                <a:cs typeface="Times New Roman"/>
                <a:hlinkClick r:id="rId4"/>
              </a:rPr>
              <a:t> </a:t>
            </a:r>
            <a:r>
              <a:rPr sz="1800" u="heavy" kern="1200" spc="-5" dirty="0">
                <a:solidFill>
                  <a:srgbClr val="0097A7"/>
                </a:solidFill>
                <a:ea typeface="+mn-ea"/>
                <a:hlinkClick r:id="rId4"/>
              </a:rPr>
              <a:t>cdphe_covidtesting@state.co.us</a:t>
            </a:r>
            <a:endParaRPr sz="1800" kern="1200">
              <a:solidFill>
                <a:prstClr val="black"/>
              </a:solidFill>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Providing Supports for English Learners with ESSER</a:t>
            </a:r>
            <a:br>
              <a:rPr lang="en-US" dirty="0"/>
            </a:br>
            <a:endParaRPr dirty="0"/>
          </a:p>
        </p:txBody>
      </p:sp>
      <p:sp>
        <p:nvSpPr>
          <p:cNvPr id="200" name="Google Shape;200;p29"/>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600"/>
              <a:buFont typeface="Calibri"/>
              <a:buNone/>
            </a:pPr>
            <a:fld id="{00000000-1234-1234-1234-123412341234}" type="slidenum">
              <a:rPr lang="en-US" sz="1600" b="0" i="0" u="none" strike="noStrike" cap="none">
                <a:solidFill>
                  <a:srgbClr val="FFFFFF"/>
                </a:solidFill>
                <a:latin typeface="Calibri"/>
                <a:ea typeface="Calibri"/>
                <a:cs typeface="Calibri"/>
                <a:sym typeface="Calibri"/>
              </a:rPr>
              <a:t>12</a:t>
            </a:fld>
            <a:endParaRPr sz="1600" b="0" i="0" u="none" strike="noStrike" cap="none">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Cartoon image stating, &quot;here comes the helpers.&quot;">
            <a:extLst>
              <a:ext uri="{FF2B5EF4-FFF2-40B4-BE49-F238E27FC236}">
                <a16:creationId xmlns:a16="http://schemas.microsoft.com/office/drawing/2014/main" id="{F0A94368-CA8A-4A54-97FC-0C8D6EA4BE7D}"/>
              </a:ext>
            </a:extLst>
          </p:cNvPr>
          <p:cNvPicPr>
            <a:picLocks noGrp="1" noChangeAspect="1"/>
          </p:cNvPicPr>
          <p:nvPr>
            <p:ph idx="1"/>
          </p:nvPr>
        </p:nvPicPr>
        <p:blipFill rotWithShape="1">
          <a:blip r:embed="rId2"/>
          <a:srcRect t="957" b="13589"/>
          <a:stretch/>
        </p:blipFill>
        <p:spPr>
          <a:xfrm>
            <a:off x="20" y="1282"/>
            <a:ext cx="9143980" cy="6856718"/>
          </a:xfrm>
          <a:prstGeom prst="rect">
            <a:avLst/>
          </a:prstGeom>
        </p:spPr>
      </p:pic>
      <p:sp>
        <p:nvSpPr>
          <p:cNvPr id="6" name="Title 5">
            <a:extLst>
              <a:ext uri="{FF2B5EF4-FFF2-40B4-BE49-F238E27FC236}">
                <a16:creationId xmlns:a16="http://schemas.microsoft.com/office/drawing/2014/main" id="{6B7A9AB4-62A2-4F7C-A706-13879376576A}"/>
              </a:ext>
            </a:extLst>
          </p:cNvPr>
          <p:cNvSpPr>
            <a:spLocks noGrp="1"/>
          </p:cNvSpPr>
          <p:nvPr>
            <p:ph type="title"/>
          </p:nvPr>
        </p:nvSpPr>
        <p:spPr>
          <a:xfrm>
            <a:off x="245193" y="-756418"/>
            <a:ext cx="6081865" cy="756418"/>
          </a:xfrm>
        </p:spPr>
        <p:txBody>
          <a:bodyPr vert="horz" lIns="0" tIns="0" rIns="0" bIns="0" rtlCol="0" anchor="b" anchorCtr="0">
            <a:normAutofit/>
          </a:bodyPr>
          <a:lstStyle/>
          <a:p>
            <a:r>
              <a:rPr lang="en-US" dirty="0"/>
              <a:t>Here Comes the Helpers</a:t>
            </a:r>
          </a:p>
        </p:txBody>
      </p:sp>
    </p:spTree>
    <p:extLst>
      <p:ext uri="{BB962C8B-B14F-4D97-AF65-F5344CB8AC3E}">
        <p14:creationId xmlns:p14="http://schemas.microsoft.com/office/powerpoint/2010/main" val="63827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ocument of supports for English Learners.">
            <a:extLst>
              <a:ext uri="{FF2B5EF4-FFF2-40B4-BE49-F238E27FC236}">
                <a16:creationId xmlns:a16="http://schemas.microsoft.com/office/drawing/2014/main" id="{CAAB42AD-65CF-4352-B55A-E89D76E0A25A}"/>
              </a:ext>
            </a:extLst>
          </p:cNvPr>
          <p:cNvPicPr>
            <a:picLocks noGrp="1" noChangeAspect="1"/>
          </p:cNvPicPr>
          <p:nvPr>
            <p:ph sz="half" idx="1"/>
          </p:nvPr>
        </p:nvPicPr>
        <p:blipFill>
          <a:blip r:embed="rId3"/>
          <a:stretch>
            <a:fillRect/>
          </a:stretch>
        </p:blipFill>
        <p:spPr>
          <a:xfrm>
            <a:off x="801422" y="1463675"/>
            <a:ext cx="3540655" cy="4583113"/>
          </a:xfrm>
        </p:spPr>
      </p:pic>
      <p:pic>
        <p:nvPicPr>
          <p:cNvPr id="9" name="Content Placeholder 8" descr="Document of English Learners, Distance Learning Guidance.">
            <a:extLst>
              <a:ext uri="{FF2B5EF4-FFF2-40B4-BE49-F238E27FC236}">
                <a16:creationId xmlns:a16="http://schemas.microsoft.com/office/drawing/2014/main" id="{5D7EE170-3CCC-49B9-9020-1BAD599F2DF5}"/>
              </a:ext>
            </a:extLst>
          </p:cNvPr>
          <p:cNvPicPr>
            <a:picLocks noGrp="1" noChangeAspect="1"/>
          </p:cNvPicPr>
          <p:nvPr>
            <p:ph sz="half" idx="2"/>
          </p:nvPr>
        </p:nvPicPr>
        <p:blipFill>
          <a:blip r:embed="rId4"/>
          <a:stretch>
            <a:fillRect/>
          </a:stretch>
        </p:blipFill>
        <p:spPr>
          <a:xfrm>
            <a:off x="4795650" y="1463675"/>
            <a:ext cx="3553199" cy="4583113"/>
          </a:xfrm>
        </p:spPr>
      </p:pic>
      <p:sp>
        <p:nvSpPr>
          <p:cNvPr id="4" name="Title 3">
            <a:extLst>
              <a:ext uri="{FF2B5EF4-FFF2-40B4-BE49-F238E27FC236}">
                <a16:creationId xmlns:a16="http://schemas.microsoft.com/office/drawing/2014/main" id="{945E6ADC-FDE9-4000-A9B9-E50212B06120}"/>
              </a:ext>
            </a:extLst>
          </p:cNvPr>
          <p:cNvSpPr>
            <a:spLocks noGrp="1"/>
          </p:cNvSpPr>
          <p:nvPr>
            <p:ph type="title"/>
          </p:nvPr>
        </p:nvSpPr>
        <p:spPr/>
        <p:txBody>
          <a:bodyPr/>
          <a:lstStyle/>
          <a:p>
            <a:r>
              <a:rPr lang="en-US" dirty="0"/>
              <a:t>Resource Documents</a:t>
            </a:r>
          </a:p>
        </p:txBody>
      </p:sp>
      <p:sp>
        <p:nvSpPr>
          <p:cNvPr id="5" name="Slide Number Placeholder 4">
            <a:extLst>
              <a:ext uri="{FF2B5EF4-FFF2-40B4-BE49-F238E27FC236}">
                <a16:creationId xmlns:a16="http://schemas.microsoft.com/office/drawing/2014/main" id="{CD64DF73-3573-46FB-98C7-5606279D655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211B921-B77C-4F65-930A-FD6537E206C5}"/>
              </a:ext>
            </a:extLst>
          </p:cNvPr>
          <p:cNvSpPr txBox="1"/>
          <p:nvPr/>
        </p:nvSpPr>
        <p:spPr>
          <a:xfrm>
            <a:off x="4795650" y="5985115"/>
            <a:ext cx="355319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B9BD5"/>
                </a:solidFill>
                <a:effectLst/>
                <a:uLnTx/>
                <a:uFillTx/>
                <a:latin typeface="Calibri" panose="020F0502020204030204"/>
                <a:ea typeface="+mn-ea"/>
                <a:cs typeface="+mn-cs"/>
              </a:rPr>
              <a:t>http://www.cde.state.co.us/cde_english/coloradodistancelearningguidanceforenglish-learners</a:t>
            </a:r>
          </a:p>
        </p:txBody>
      </p:sp>
    </p:spTree>
    <p:extLst>
      <p:ext uri="{BB962C8B-B14F-4D97-AF65-F5344CB8AC3E}">
        <p14:creationId xmlns:p14="http://schemas.microsoft.com/office/powerpoint/2010/main" val="948405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DDA59F-CDA7-4E38-91CF-E9899C5B2EB3}"/>
              </a:ext>
            </a:extLst>
          </p:cNvPr>
          <p:cNvSpPr>
            <a:spLocks noGrp="1"/>
          </p:cNvSpPr>
          <p:nvPr>
            <p:ph type="title"/>
          </p:nvPr>
        </p:nvSpPr>
        <p:spPr/>
        <p:txBody>
          <a:bodyPr/>
          <a:lstStyle/>
          <a:p>
            <a:r>
              <a:rPr lang="en-US" dirty="0"/>
              <a:t>ESSER II Allowable Use of Funds – Considerations for ELs</a:t>
            </a:r>
          </a:p>
        </p:txBody>
      </p:sp>
      <p:sp>
        <p:nvSpPr>
          <p:cNvPr id="6" name="Content Placeholder 5">
            <a:extLst>
              <a:ext uri="{FF2B5EF4-FFF2-40B4-BE49-F238E27FC236}">
                <a16:creationId xmlns:a16="http://schemas.microsoft.com/office/drawing/2014/main" id="{0DE6584B-B6F5-45AE-B7A4-FDD3FE35BE31}"/>
              </a:ext>
            </a:extLst>
          </p:cNvPr>
          <p:cNvSpPr>
            <a:spLocks noGrp="1"/>
          </p:cNvSpPr>
          <p:nvPr>
            <p:ph idx="1"/>
          </p:nvPr>
        </p:nvSpPr>
        <p:spPr/>
        <p:txBody>
          <a:bodyPr/>
          <a:lstStyle/>
          <a:p>
            <a:r>
              <a:rPr lang="en-US" dirty="0"/>
              <a:t>Any activity allowed under ESEA (Title I and III)</a:t>
            </a:r>
          </a:p>
          <a:p>
            <a:pPr lvl="1"/>
            <a:r>
              <a:rPr lang="en-US" dirty="0"/>
              <a:t>Including but not limited to:</a:t>
            </a:r>
          </a:p>
          <a:p>
            <a:pPr lvl="2"/>
            <a:r>
              <a:rPr lang="en-US" dirty="0">
                <a:solidFill>
                  <a:schemeClr val="accent5"/>
                </a:solidFill>
              </a:rPr>
              <a:t>Community events for families of ELs</a:t>
            </a:r>
          </a:p>
          <a:p>
            <a:pPr lvl="2"/>
            <a:r>
              <a:rPr lang="en-US" dirty="0">
                <a:solidFill>
                  <a:schemeClr val="accent5"/>
                </a:solidFill>
              </a:rPr>
              <a:t>CLDE materials - diverse texts in classrooms, bilingual texts to support ELs and/or families</a:t>
            </a:r>
          </a:p>
          <a:p>
            <a:pPr lvl="3"/>
            <a:r>
              <a:rPr lang="en-US" dirty="0">
                <a:solidFill>
                  <a:schemeClr val="accent5"/>
                </a:solidFill>
              </a:rPr>
              <a:t>Example – invest in content-specific texts in students’ native languages (Photosynthesis in Vietnamese)</a:t>
            </a:r>
          </a:p>
          <a:p>
            <a:pPr lvl="2"/>
            <a:r>
              <a:rPr lang="en-US" dirty="0">
                <a:solidFill>
                  <a:schemeClr val="accent5"/>
                </a:solidFill>
              </a:rPr>
              <a:t>Educator development, specific to EL supports</a:t>
            </a:r>
          </a:p>
          <a:p>
            <a:pPr lvl="3"/>
            <a:r>
              <a:rPr lang="en-US" dirty="0">
                <a:solidFill>
                  <a:schemeClr val="accent5"/>
                </a:solidFill>
              </a:rPr>
              <a:t>Social emotional learning supports for educators supporting ELs</a:t>
            </a:r>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900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88D08F-12D1-496C-B99E-854E538B1F8C}"/>
              </a:ext>
            </a:extLst>
          </p:cNvPr>
          <p:cNvSpPr>
            <a:spLocks noGrp="1"/>
          </p:cNvSpPr>
          <p:nvPr>
            <p:ph type="title"/>
          </p:nvPr>
        </p:nvSpPr>
        <p:spPr/>
        <p:txBody>
          <a:bodyPr/>
          <a:lstStyle/>
          <a:p>
            <a:r>
              <a:rPr lang="en-US" dirty="0"/>
              <a:t>ESSER II Allowable Use of Funds – Considerations for ELs</a:t>
            </a:r>
          </a:p>
        </p:txBody>
      </p:sp>
      <p:sp>
        <p:nvSpPr>
          <p:cNvPr id="6" name="Content Placeholder 5">
            <a:extLst>
              <a:ext uri="{FF2B5EF4-FFF2-40B4-BE49-F238E27FC236}">
                <a16:creationId xmlns:a16="http://schemas.microsoft.com/office/drawing/2014/main" id="{D054A2B3-303D-4541-BB83-3F225015B8FE}"/>
              </a:ext>
            </a:extLst>
          </p:cNvPr>
          <p:cNvSpPr>
            <a:spLocks noGrp="1"/>
          </p:cNvSpPr>
          <p:nvPr>
            <p:ph idx="1"/>
          </p:nvPr>
        </p:nvSpPr>
        <p:spPr/>
        <p:txBody>
          <a:bodyPr>
            <a:normAutofit lnSpcReduction="10000"/>
          </a:bodyPr>
          <a:lstStyle/>
          <a:p>
            <a:r>
              <a:rPr lang="en-US" dirty="0"/>
              <a:t>Activities to address the unique needs English learners</a:t>
            </a:r>
          </a:p>
          <a:p>
            <a:pPr lvl="1"/>
            <a:r>
              <a:rPr lang="en-US" dirty="0">
                <a:solidFill>
                  <a:schemeClr val="accent5"/>
                </a:solidFill>
              </a:rPr>
              <a:t>Evidence-based, ELD curriculum and associated interventions and assessments</a:t>
            </a:r>
          </a:p>
          <a:p>
            <a:pPr lvl="2"/>
            <a:r>
              <a:rPr lang="en-US" dirty="0">
                <a:solidFill>
                  <a:schemeClr val="accent5"/>
                </a:solidFill>
              </a:rPr>
              <a:t>Online ELD curriculum, if needed for virtual setting</a:t>
            </a:r>
          </a:p>
          <a:p>
            <a:pPr lvl="2"/>
            <a:r>
              <a:rPr lang="en-US" dirty="0">
                <a:solidFill>
                  <a:schemeClr val="accent5"/>
                </a:solidFill>
              </a:rPr>
              <a:t>Curriculum to accelerate the English language acquisition of students if currently had no formal curricular resources in place for ELD</a:t>
            </a:r>
          </a:p>
          <a:p>
            <a:pPr lvl="1"/>
            <a:r>
              <a:rPr lang="en-US" dirty="0">
                <a:solidFill>
                  <a:schemeClr val="accent5"/>
                </a:solidFill>
              </a:rPr>
              <a:t>CLDE/ELD staffing for direct instruction (especially if more is needed now to reduce class sizes)</a:t>
            </a:r>
          </a:p>
          <a:p>
            <a:pPr lvl="2"/>
            <a:r>
              <a:rPr lang="en-US" dirty="0">
                <a:solidFill>
                  <a:schemeClr val="accent5"/>
                </a:solidFill>
              </a:rPr>
              <a:t>Stipends for hard to staff positions, like CLDE/ELD, SPED </a:t>
            </a:r>
          </a:p>
          <a:p>
            <a:pPr lvl="1"/>
            <a:r>
              <a:rPr lang="en-US" dirty="0">
                <a:solidFill>
                  <a:schemeClr val="accent5"/>
                </a:solidFill>
              </a:rPr>
              <a:t>Promoting core content and EL teacher collaborations, </a:t>
            </a:r>
            <a:r>
              <a:rPr lang="en-US" dirty="0" err="1">
                <a:solidFill>
                  <a:schemeClr val="accent5"/>
                </a:solidFill>
              </a:rPr>
              <a:t>SpEd</a:t>
            </a:r>
            <a:r>
              <a:rPr lang="en-US" dirty="0">
                <a:solidFill>
                  <a:schemeClr val="accent5"/>
                </a:solidFill>
              </a:rPr>
              <a:t>/EL staff collaborations, EL/GE collaborations, especially as it relates to providing supports in a virtual setting or accelerating learning due to learning loss caused by COVID pandemic</a:t>
            </a:r>
          </a:p>
          <a:p>
            <a:pPr lvl="1"/>
            <a:r>
              <a:rPr lang="en-US" dirty="0">
                <a:solidFill>
                  <a:schemeClr val="accent5"/>
                </a:solidFill>
              </a:rPr>
              <a:t>Tuition support and/or stipends for teachers to receive CLDE Endorsement to support accelerated access to content and/or ELD services</a:t>
            </a:r>
          </a:p>
          <a:p>
            <a:pPr lvl="1"/>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153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195BED-2738-4B91-8242-5291AA5A3A69}"/>
              </a:ext>
            </a:extLst>
          </p:cNvPr>
          <p:cNvSpPr>
            <a:spLocks noGrp="1"/>
          </p:cNvSpPr>
          <p:nvPr>
            <p:ph type="title"/>
          </p:nvPr>
        </p:nvSpPr>
        <p:spPr/>
        <p:txBody>
          <a:bodyPr/>
          <a:lstStyle/>
          <a:p>
            <a:r>
              <a:rPr lang="en-US" dirty="0"/>
              <a:t>ESSER II Allowable Use of Funds – Considerations for ELs</a:t>
            </a:r>
          </a:p>
        </p:txBody>
      </p:sp>
      <p:sp>
        <p:nvSpPr>
          <p:cNvPr id="6" name="Content Placeholder 5">
            <a:extLst>
              <a:ext uri="{FF2B5EF4-FFF2-40B4-BE49-F238E27FC236}">
                <a16:creationId xmlns:a16="http://schemas.microsoft.com/office/drawing/2014/main" id="{764A569A-2BE9-4946-995D-30C221E0A484}"/>
              </a:ext>
            </a:extLst>
          </p:cNvPr>
          <p:cNvSpPr>
            <a:spLocks noGrp="1"/>
          </p:cNvSpPr>
          <p:nvPr>
            <p:ph idx="1"/>
          </p:nvPr>
        </p:nvSpPr>
        <p:spPr/>
        <p:txBody>
          <a:bodyPr/>
          <a:lstStyle/>
          <a:p>
            <a:r>
              <a:rPr lang="en-US" dirty="0"/>
              <a:t>Developing and implementing procedures and systems to improve the preparedness and response efforts of local educational agencies </a:t>
            </a:r>
          </a:p>
          <a:p>
            <a:pPr lvl="1"/>
            <a:r>
              <a:rPr lang="en-US" dirty="0">
                <a:solidFill>
                  <a:schemeClr val="accent5"/>
                </a:solidFill>
              </a:rPr>
              <a:t>Translating written procedures to languages represented in the LEA</a:t>
            </a:r>
          </a:p>
          <a:p>
            <a:pPr lvl="1"/>
            <a:r>
              <a:rPr lang="en-US" dirty="0">
                <a:solidFill>
                  <a:schemeClr val="accent5"/>
                </a:solidFill>
              </a:rPr>
              <a:t>Providing native language videos that describe the procedures</a:t>
            </a:r>
          </a:p>
          <a:p>
            <a:pPr lvl="1"/>
            <a:r>
              <a:rPr lang="en-US" dirty="0">
                <a:solidFill>
                  <a:schemeClr val="accent5"/>
                </a:solidFill>
              </a:rPr>
              <a:t>Investing in communication technology that translates phone, text and email messages automatically</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93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4D6D48-D397-4B93-A510-7506BC2ABB1C}"/>
              </a:ext>
            </a:extLst>
          </p:cNvPr>
          <p:cNvSpPr>
            <a:spLocks noGrp="1"/>
          </p:cNvSpPr>
          <p:nvPr>
            <p:ph type="title"/>
          </p:nvPr>
        </p:nvSpPr>
        <p:spPr/>
        <p:txBody>
          <a:bodyPr/>
          <a:lstStyle/>
          <a:p>
            <a:r>
              <a:rPr lang="en-US" dirty="0"/>
              <a:t>ESSER II Allowable Use of Funds – Considerations for ELs</a:t>
            </a:r>
          </a:p>
        </p:txBody>
      </p:sp>
      <p:sp>
        <p:nvSpPr>
          <p:cNvPr id="6" name="Content Placeholder 5">
            <a:extLst>
              <a:ext uri="{FF2B5EF4-FFF2-40B4-BE49-F238E27FC236}">
                <a16:creationId xmlns:a16="http://schemas.microsoft.com/office/drawing/2014/main" id="{37417E50-12A6-4343-8789-44CC0C1BE3C6}"/>
              </a:ext>
            </a:extLst>
          </p:cNvPr>
          <p:cNvSpPr>
            <a:spLocks noGrp="1"/>
          </p:cNvSpPr>
          <p:nvPr>
            <p:ph idx="1"/>
          </p:nvPr>
        </p:nvSpPr>
        <p:spPr/>
        <p:txBody>
          <a:bodyPr>
            <a:normAutofit lnSpcReduction="10000"/>
          </a:bodyPr>
          <a:lstStyle/>
          <a:p>
            <a:r>
              <a:rPr lang="en-US" dirty="0"/>
              <a:t>Purchasing educational technology (including hardware, software, and connectivity)that aids in regular and substantive educational interaction, including assistive technology</a:t>
            </a:r>
          </a:p>
          <a:p>
            <a:pPr lvl="1"/>
            <a:r>
              <a:rPr lang="en-US" dirty="0">
                <a:solidFill>
                  <a:schemeClr val="accent5"/>
                </a:solidFill>
              </a:rPr>
              <a:t>Additional devices if required for new assessments or software (For example if LAS Links is not compatible with Chromebooks)</a:t>
            </a:r>
          </a:p>
          <a:p>
            <a:pPr lvl="1"/>
            <a:r>
              <a:rPr lang="en-US" dirty="0">
                <a:solidFill>
                  <a:schemeClr val="accent5"/>
                </a:solidFill>
              </a:rPr>
              <a:t>Headsets</a:t>
            </a:r>
          </a:p>
          <a:p>
            <a:pPr lvl="1"/>
            <a:r>
              <a:rPr lang="en-US" dirty="0">
                <a:solidFill>
                  <a:schemeClr val="accent5"/>
                </a:solidFill>
              </a:rPr>
              <a:t>Text to translation software for students</a:t>
            </a:r>
          </a:p>
          <a:p>
            <a:pPr lvl="1"/>
            <a:r>
              <a:rPr lang="en-US" dirty="0">
                <a:solidFill>
                  <a:schemeClr val="accent5"/>
                </a:solidFill>
              </a:rPr>
              <a:t>Hotspot devices/connections at Learning Centers</a:t>
            </a:r>
          </a:p>
          <a:p>
            <a:r>
              <a:rPr lang="en-US" dirty="0"/>
              <a:t>Providing mental health services and supports</a:t>
            </a:r>
          </a:p>
          <a:p>
            <a:pPr lvl="1"/>
            <a:r>
              <a:rPr lang="en-US" dirty="0">
                <a:solidFill>
                  <a:schemeClr val="accent5"/>
                </a:solidFill>
              </a:rPr>
              <a:t>Ensuring that mental health services and supports are provided in a language that students can access and understand; hiring bilingual/multilingual support providers or stipends for multilingual support providers to receive additional, necessary credentials and schooling</a:t>
            </a:r>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433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CE02B1-5A38-4D59-8FEF-E752316FFD4B}"/>
              </a:ext>
            </a:extLst>
          </p:cNvPr>
          <p:cNvSpPr>
            <a:spLocks noGrp="1"/>
          </p:cNvSpPr>
          <p:nvPr>
            <p:ph type="title"/>
          </p:nvPr>
        </p:nvSpPr>
        <p:spPr/>
        <p:txBody>
          <a:bodyPr/>
          <a:lstStyle/>
          <a:p>
            <a:r>
              <a:rPr lang="en-US" dirty="0"/>
              <a:t>ESSER II Allowable Use of Funds – Considerations for ELs</a:t>
            </a:r>
          </a:p>
        </p:txBody>
      </p:sp>
      <p:sp>
        <p:nvSpPr>
          <p:cNvPr id="6" name="Content Placeholder 5">
            <a:extLst>
              <a:ext uri="{FF2B5EF4-FFF2-40B4-BE49-F238E27FC236}">
                <a16:creationId xmlns:a16="http://schemas.microsoft.com/office/drawing/2014/main" id="{D12B028C-5DC8-4670-A790-C266DCF2290D}"/>
              </a:ext>
            </a:extLst>
          </p:cNvPr>
          <p:cNvSpPr>
            <a:spLocks noGrp="1"/>
          </p:cNvSpPr>
          <p:nvPr>
            <p:ph idx="1"/>
          </p:nvPr>
        </p:nvSpPr>
        <p:spPr/>
        <p:txBody>
          <a:bodyPr/>
          <a:lstStyle/>
          <a:p>
            <a:r>
              <a:rPr lang="en-US" dirty="0"/>
              <a:t>Planning and implementing activities related to summer learning and supplemental afterschool programs</a:t>
            </a:r>
          </a:p>
          <a:p>
            <a:pPr lvl="1"/>
            <a:r>
              <a:rPr lang="en-US" dirty="0">
                <a:solidFill>
                  <a:schemeClr val="accent5"/>
                </a:solidFill>
              </a:rPr>
              <a:t>Costs associated with ELD programing or ensuring summer and afterschool programs provides appropriate scaffolds and access to content/support for ELs</a:t>
            </a:r>
          </a:p>
          <a:p>
            <a:pPr lvl="1"/>
            <a:r>
              <a:rPr lang="en-US" dirty="0">
                <a:solidFill>
                  <a:schemeClr val="accent5"/>
                </a:solidFill>
              </a:rPr>
              <a:t>Operational costs</a:t>
            </a:r>
          </a:p>
          <a:p>
            <a:pPr lvl="1"/>
            <a:r>
              <a:rPr lang="en-US" dirty="0">
                <a:solidFill>
                  <a:schemeClr val="accent5"/>
                </a:solidFill>
              </a:rPr>
              <a:t>FTE for instructional staff</a:t>
            </a:r>
          </a:p>
          <a:p>
            <a:pPr lvl="1"/>
            <a:r>
              <a:rPr lang="en-US" dirty="0">
                <a:solidFill>
                  <a:schemeClr val="accent5"/>
                </a:solidFill>
              </a:rPr>
              <a:t>Transportation</a:t>
            </a:r>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7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1240022" y="365760"/>
            <a:ext cx="7025402" cy="118872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CDE Team Introductions</a:t>
            </a:r>
            <a:endParaRPr dirty="0"/>
          </a:p>
        </p:txBody>
      </p:sp>
      <p:sp>
        <p:nvSpPr>
          <p:cNvPr id="206" name="Google Shape;206;p30">
            <a:extLst>
              <a:ext uri="{C183D7F6-B498-43B3-948B-1728B52AA6E4}">
                <adec:decorative xmlns:adec="http://schemas.microsoft.com/office/drawing/2017/decorative" val="1"/>
              </a:ext>
            </a:extLst>
          </p:cNvPr>
          <p:cNvSpPr/>
          <p:nvPr/>
        </p:nvSpPr>
        <p:spPr>
          <a:xfrm>
            <a:off x="0" y="0"/>
            <a:ext cx="1323075"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30">
            <a:extLst>
              <a:ext uri="{C183D7F6-B498-43B3-948B-1728B52AA6E4}">
                <adec:decorative xmlns:adec="http://schemas.microsoft.com/office/drawing/2017/decorative" val="1"/>
              </a:ext>
            </a:extLst>
          </p:cNvPr>
          <p:cNvSpPr/>
          <p:nvPr/>
        </p:nvSpPr>
        <p:spPr>
          <a:xfrm>
            <a:off x="0" y="1691640"/>
            <a:ext cx="9144000"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30">
            <a:extLst>
              <a:ext uri="{C183D7F6-B498-43B3-948B-1728B52AA6E4}">
                <adec:decorative xmlns:adec="http://schemas.microsoft.com/office/drawing/2017/decorative" val="1"/>
              </a:ext>
            </a:extLst>
          </p:cNvPr>
          <p:cNvSpPr/>
          <p:nvPr/>
        </p:nvSpPr>
        <p:spPr>
          <a:xfrm>
            <a:off x="0" y="1691641"/>
            <a:ext cx="728740"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30"/>
          <p:cNvSpPr txBox="1">
            <a:spLocks noGrp="1"/>
          </p:cNvSpPr>
          <p:nvPr>
            <p:ph type="body" idx="1"/>
          </p:nvPr>
        </p:nvSpPr>
        <p:spPr>
          <a:xfrm>
            <a:off x="1240022" y="1848051"/>
            <a:ext cx="7025403" cy="4369869"/>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Clr>
                <a:schemeClr val="dk1"/>
              </a:buClr>
              <a:buSzPts val="1500"/>
              <a:buNone/>
            </a:pPr>
            <a:r>
              <a:rPr lang="en-US" sz="1500" b="1" u="sng" dirty="0"/>
              <a:t>ESSER</a:t>
            </a:r>
            <a:endParaRPr lang="en-US" sz="1600" dirty="0"/>
          </a:p>
          <a:p>
            <a:pPr marL="228600" lvl="0" indent="-228600" algn="l" rtl="0">
              <a:lnSpc>
                <a:spcPct val="90000"/>
              </a:lnSpc>
              <a:spcBef>
                <a:spcPts val="1000"/>
              </a:spcBef>
              <a:spcAft>
                <a:spcPts val="0"/>
              </a:spcAft>
              <a:buClr>
                <a:schemeClr val="dk1"/>
              </a:buClr>
              <a:buSzPts val="1500"/>
              <a:buChar char="•"/>
            </a:pPr>
            <a:r>
              <a:rPr lang="en-US" sz="1500" dirty="0"/>
              <a:t>Nazie Mohajeri-Nelson, Director of ESEA Office (</a:t>
            </a:r>
            <a:r>
              <a:rPr lang="en-US" sz="1500" u="sng" dirty="0">
                <a:solidFill>
                  <a:schemeClr val="hlink"/>
                </a:solidFill>
                <a:hlinkClick r:id="rId3"/>
              </a:rPr>
              <a:t>mohajeri-nelson_n@cde.state.co.us</a:t>
            </a:r>
            <a:r>
              <a:rPr lang="en-US" sz="1500" dirty="0"/>
              <a:t>) </a:t>
            </a:r>
            <a:endParaRPr lang="en-US" sz="1600" dirty="0"/>
          </a:p>
          <a:p>
            <a:pPr marL="228600" lvl="0" indent="-228600" algn="l" rtl="0">
              <a:lnSpc>
                <a:spcPct val="90000"/>
              </a:lnSpc>
              <a:spcBef>
                <a:spcPts val="1000"/>
              </a:spcBef>
              <a:spcAft>
                <a:spcPts val="0"/>
              </a:spcAft>
              <a:buClr>
                <a:schemeClr val="dk1"/>
              </a:buClr>
              <a:buSzPts val="1500"/>
              <a:buChar char="•"/>
            </a:pPr>
            <a:r>
              <a:rPr lang="en-US" sz="1500" dirty="0"/>
              <a:t>DeLilah Collins, Assistant Director of ESEA Office (</a:t>
            </a:r>
            <a:r>
              <a:rPr lang="en-US" sz="1500" u="sng" dirty="0">
                <a:solidFill>
                  <a:schemeClr val="hlink"/>
                </a:solidFill>
                <a:hlinkClick r:id="rId4"/>
              </a:rPr>
              <a:t>collins_d@cde.state.co.us</a:t>
            </a:r>
            <a:r>
              <a:rPr lang="en-US" sz="1500" dirty="0"/>
              <a:t>) </a:t>
            </a:r>
            <a:endParaRPr lang="en-US" sz="1600" dirty="0"/>
          </a:p>
          <a:p>
            <a:pPr marL="0" lvl="0" indent="0" algn="l" rtl="0">
              <a:lnSpc>
                <a:spcPct val="90000"/>
              </a:lnSpc>
              <a:spcBef>
                <a:spcPts val="0"/>
              </a:spcBef>
              <a:spcAft>
                <a:spcPts val="0"/>
              </a:spcAft>
              <a:buClr>
                <a:schemeClr val="dk1"/>
              </a:buClr>
              <a:buSzPts val="1500"/>
              <a:buNone/>
            </a:pPr>
            <a:endParaRPr lang="en-US" sz="1500" b="1" u="sng" dirty="0"/>
          </a:p>
          <a:p>
            <a:pPr marL="0" lvl="0" indent="0" algn="l" rtl="0">
              <a:lnSpc>
                <a:spcPct val="90000"/>
              </a:lnSpc>
              <a:spcBef>
                <a:spcPts val="0"/>
              </a:spcBef>
              <a:spcAft>
                <a:spcPts val="0"/>
              </a:spcAft>
              <a:buClr>
                <a:schemeClr val="dk1"/>
              </a:buClr>
              <a:buSzPts val="1500"/>
              <a:buNone/>
            </a:pPr>
            <a:r>
              <a:rPr lang="en-US" sz="1500" b="1" u="sng" dirty="0"/>
              <a:t>Fiscal Experts</a:t>
            </a:r>
            <a:endParaRPr lang="en-US" sz="1600" dirty="0"/>
          </a:p>
          <a:p>
            <a:pPr marL="228600" lvl="0" indent="-228600" algn="l" rtl="0">
              <a:lnSpc>
                <a:spcPct val="90000"/>
              </a:lnSpc>
              <a:spcBef>
                <a:spcPts val="1000"/>
              </a:spcBef>
              <a:spcAft>
                <a:spcPts val="0"/>
              </a:spcAft>
              <a:buClr>
                <a:schemeClr val="dk1"/>
              </a:buClr>
              <a:buSzPts val="1500"/>
              <a:buChar char="•"/>
            </a:pPr>
            <a:r>
              <a:rPr lang="en-US" sz="1500" dirty="0"/>
              <a:t>Jennifer Okes, Chief Operating Officer (</a:t>
            </a:r>
            <a:r>
              <a:rPr lang="en-US" sz="1500" u="sng" dirty="0">
                <a:solidFill>
                  <a:schemeClr val="hlink"/>
                </a:solidFill>
                <a:hlinkClick r:id="rId5"/>
              </a:rPr>
              <a:t>okes_j@cde.state.co.us</a:t>
            </a:r>
            <a:r>
              <a:rPr lang="en-US" sz="1500" dirty="0"/>
              <a:t>) </a:t>
            </a:r>
            <a:endParaRPr lang="en-US" sz="1600" dirty="0"/>
          </a:p>
          <a:p>
            <a:pPr marL="228600" indent="-228600">
              <a:buSzPts val="1500"/>
            </a:pPr>
            <a:r>
              <a:rPr lang="en-US" sz="1500" dirty="0"/>
              <a:t>Kate Bartlett, Executive Director of School District Operations (</a:t>
            </a:r>
            <a:r>
              <a:rPr lang="en-US" sz="1500" u="sng" dirty="0">
                <a:solidFill>
                  <a:schemeClr val="hlink"/>
                </a:solidFill>
                <a:hlinkClick r:id="rId6"/>
              </a:rPr>
              <a:t>Bartlett_k@cde.state.co.us</a:t>
            </a:r>
            <a:r>
              <a:rPr lang="en-US" sz="1500" dirty="0"/>
              <a:t>) </a:t>
            </a:r>
          </a:p>
          <a:p>
            <a:pPr marL="228600" lvl="0" indent="-228600" algn="l" rtl="0">
              <a:lnSpc>
                <a:spcPct val="90000"/>
              </a:lnSpc>
              <a:spcBef>
                <a:spcPts val="1000"/>
              </a:spcBef>
              <a:spcAft>
                <a:spcPts val="0"/>
              </a:spcAft>
              <a:buClr>
                <a:schemeClr val="dk1"/>
              </a:buClr>
              <a:buSzPts val="1500"/>
              <a:buChar char="•"/>
            </a:pPr>
            <a:r>
              <a:rPr lang="en-US" sz="1500" dirty="0"/>
              <a:t>Adam Williams, Financial Data Coordinator (</a:t>
            </a:r>
            <a:r>
              <a:rPr lang="en-US" sz="1500" u="sng" dirty="0">
                <a:solidFill>
                  <a:schemeClr val="hlink"/>
                </a:solidFill>
                <a:hlinkClick r:id="rId7"/>
              </a:rPr>
              <a:t>Williams_a@cde.state.co.us</a:t>
            </a:r>
            <a:r>
              <a:rPr lang="en-US" sz="1500" dirty="0"/>
              <a:t>) </a:t>
            </a:r>
            <a:endParaRPr lang="en-US" sz="1600" dirty="0"/>
          </a:p>
          <a:p>
            <a:pPr marL="228600" indent="-228600">
              <a:buSzPts val="1500"/>
            </a:pPr>
            <a:r>
              <a:rPr lang="en-US" sz="1500" dirty="0"/>
              <a:t>Jennifer Austin, Director of Grants Fiscal Management (</a:t>
            </a:r>
            <a:r>
              <a:rPr lang="en-US" sz="1500" dirty="0">
                <a:solidFill>
                  <a:srgbClr val="0070C0"/>
                </a:solidFill>
                <a:hlinkClick r:id="rId8">
                  <a:extLst>
                    <a:ext uri="{A12FA001-AC4F-418D-AE19-62706E023703}">
                      <ahyp:hlinkClr xmlns:ahyp="http://schemas.microsoft.com/office/drawing/2018/hyperlinkcolor" val="tx"/>
                    </a:ext>
                  </a:extLst>
                </a:hlinkClick>
              </a:rPr>
              <a:t>Austin_j@cde.state.co.us</a:t>
            </a:r>
            <a:r>
              <a:rPr lang="en-US" sz="1500" dirty="0"/>
              <a:t>) </a:t>
            </a:r>
          </a:p>
          <a:p>
            <a:pPr marL="228600" lvl="0" indent="-228600" algn="l" rtl="0">
              <a:lnSpc>
                <a:spcPct val="90000"/>
              </a:lnSpc>
              <a:spcBef>
                <a:spcPts val="1000"/>
              </a:spcBef>
              <a:spcAft>
                <a:spcPts val="0"/>
              </a:spcAft>
              <a:buClr>
                <a:schemeClr val="dk1"/>
              </a:buClr>
              <a:buSzPts val="1500"/>
              <a:buChar char="•"/>
            </a:pPr>
            <a:r>
              <a:rPr lang="en-US" sz="1500" dirty="0"/>
              <a:t>Robert Hawkins, Grants Fiscal Analyst (</a:t>
            </a:r>
            <a:r>
              <a:rPr lang="en-US" sz="1500" u="sng" dirty="0">
                <a:solidFill>
                  <a:schemeClr val="hlink"/>
                </a:solidFill>
                <a:hlinkClick r:id="rId9"/>
              </a:rPr>
              <a:t>Hawkins_s@cde.state.co.us</a:t>
            </a:r>
            <a:r>
              <a:rPr lang="en-US" sz="1500" dirty="0"/>
              <a:t>) </a:t>
            </a:r>
            <a:endParaRPr lang="en-US" sz="1600" dirty="0"/>
          </a:p>
          <a:p>
            <a:pPr marL="228600" lvl="0" indent="-228600" algn="l" rtl="0">
              <a:lnSpc>
                <a:spcPct val="90000"/>
              </a:lnSpc>
              <a:spcBef>
                <a:spcPts val="1000"/>
              </a:spcBef>
              <a:spcAft>
                <a:spcPts val="0"/>
              </a:spcAft>
              <a:buClr>
                <a:schemeClr val="dk1"/>
              </a:buClr>
              <a:buSzPts val="1500"/>
              <a:buChar char="•"/>
            </a:pPr>
            <a:r>
              <a:rPr lang="en-US" sz="1500" dirty="0"/>
              <a:t>Steven Kaleda, Grants Fiscal Analyst (</a:t>
            </a:r>
            <a:r>
              <a:rPr lang="en-US" sz="1500" u="sng" dirty="0">
                <a:solidFill>
                  <a:schemeClr val="hlink"/>
                </a:solidFill>
                <a:hlinkClick r:id="rId10"/>
              </a:rPr>
              <a:t>Kaleda_s@cde.state.co.us</a:t>
            </a:r>
            <a:r>
              <a:rPr lang="en-US" sz="1500" dirty="0"/>
              <a:t>) </a:t>
            </a:r>
            <a:endParaRPr lang="en-US" sz="1600" dirty="0"/>
          </a:p>
          <a:p>
            <a:pPr marL="0" lvl="0" indent="0" algn="l" rtl="0">
              <a:lnSpc>
                <a:spcPct val="90000"/>
              </a:lnSpc>
              <a:spcBef>
                <a:spcPts val="1000"/>
              </a:spcBef>
              <a:spcAft>
                <a:spcPts val="0"/>
              </a:spcAft>
              <a:buClr>
                <a:schemeClr val="dk1"/>
              </a:buClr>
              <a:buSzPts val="1500"/>
              <a:buNone/>
            </a:pPr>
            <a:r>
              <a:rPr lang="en-US" sz="1500" i="1" dirty="0"/>
              <a:t>…in partnership with the Governor’s Office and Office of the State Controller</a:t>
            </a:r>
            <a:endParaRPr lang="en-US" sz="1600" dirty="0"/>
          </a:p>
        </p:txBody>
      </p:sp>
      <p:sp>
        <p:nvSpPr>
          <p:cNvPr id="210" name="Google Shape;210;p30"/>
          <p:cNvSpPr txBox="1">
            <a:spLocks noGrp="1"/>
          </p:cNvSpPr>
          <p:nvPr>
            <p:ph type="sldNum" idx="12"/>
          </p:nvPr>
        </p:nvSpPr>
        <p:spPr>
          <a:xfrm>
            <a:off x="6818386" y="6356350"/>
            <a:ext cx="1447038"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Calibri"/>
              <a:buNone/>
            </a:pPr>
            <a:fld id="{00000000-1234-1234-1234-123412341234}" type="slidenum">
              <a:rPr lang="en-US" b="0" i="0" u="none" strike="noStrike" cap="none">
                <a:solidFill>
                  <a:schemeClr val="dk1"/>
                </a:solidFill>
                <a:latin typeface="Calibri"/>
                <a:ea typeface="Calibri"/>
                <a:cs typeface="Calibri"/>
                <a:sym typeface="Calibri"/>
              </a:rPr>
              <a:t>2</a:t>
            </a:fld>
            <a:endParaRPr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073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D5DA96-5384-4D19-ADC7-BE8237D808E5}"/>
              </a:ext>
            </a:extLst>
          </p:cNvPr>
          <p:cNvSpPr>
            <a:spLocks noGrp="1"/>
          </p:cNvSpPr>
          <p:nvPr>
            <p:ph type="title"/>
          </p:nvPr>
        </p:nvSpPr>
        <p:spPr/>
        <p:txBody>
          <a:bodyPr/>
          <a:lstStyle/>
          <a:p>
            <a:r>
              <a:rPr lang="en-US" dirty="0"/>
              <a:t>ESSER II Allowable Use of Funds – Considerations for ELs</a:t>
            </a:r>
          </a:p>
        </p:txBody>
      </p:sp>
      <p:sp>
        <p:nvSpPr>
          <p:cNvPr id="6" name="Content Placeholder 5">
            <a:extLst>
              <a:ext uri="{FF2B5EF4-FFF2-40B4-BE49-F238E27FC236}">
                <a16:creationId xmlns:a16="http://schemas.microsoft.com/office/drawing/2014/main" id="{E8BAD2D8-752A-4056-B869-7D3C408A56D3}"/>
              </a:ext>
            </a:extLst>
          </p:cNvPr>
          <p:cNvSpPr>
            <a:spLocks noGrp="1"/>
          </p:cNvSpPr>
          <p:nvPr>
            <p:ph idx="1"/>
          </p:nvPr>
        </p:nvSpPr>
        <p:spPr>
          <a:xfrm>
            <a:off x="628650" y="1463040"/>
            <a:ext cx="7886700" cy="5140446"/>
          </a:xfrm>
        </p:spPr>
        <p:txBody>
          <a:bodyPr>
            <a:normAutofit fontScale="77500" lnSpcReduction="20000"/>
          </a:bodyPr>
          <a:lstStyle/>
          <a:p>
            <a:r>
              <a:rPr lang="en-US" dirty="0"/>
              <a:t>Addressing learning loss among students, including low-income students, children with disabilities, English learners, racial and ethnic minorities, students experiencing homelessness, and children and youth in foster care… including by</a:t>
            </a:r>
          </a:p>
          <a:p>
            <a:pPr lvl="1"/>
            <a:r>
              <a:rPr lang="en-US" dirty="0">
                <a:solidFill>
                  <a:schemeClr val="accent5"/>
                </a:solidFill>
              </a:rPr>
              <a:t>Administering and using high-quality assessments that are valid and reliable</a:t>
            </a:r>
          </a:p>
          <a:p>
            <a:pPr lvl="2"/>
            <a:r>
              <a:rPr lang="en-US" dirty="0">
                <a:solidFill>
                  <a:schemeClr val="accent5"/>
                </a:solidFill>
              </a:rPr>
              <a:t>Formative, Diagnostic and Progress Monitoring Assessments for English Language Proficiency </a:t>
            </a:r>
          </a:p>
          <a:p>
            <a:pPr lvl="3"/>
            <a:r>
              <a:rPr lang="en-US" dirty="0">
                <a:solidFill>
                  <a:schemeClr val="accent5"/>
                </a:solidFill>
              </a:rPr>
              <a:t>LAS Links, WIDA Model, TELL</a:t>
            </a:r>
          </a:p>
          <a:p>
            <a:pPr lvl="3"/>
            <a:r>
              <a:rPr lang="en-US" dirty="0">
                <a:solidFill>
                  <a:schemeClr val="accent5"/>
                </a:solidFill>
              </a:rPr>
              <a:t>ACTFL/TOEFL</a:t>
            </a:r>
          </a:p>
          <a:p>
            <a:pPr lvl="1"/>
            <a:r>
              <a:rPr lang="en-US" dirty="0">
                <a:solidFill>
                  <a:schemeClr val="accent5"/>
                </a:solidFill>
              </a:rPr>
              <a:t>Implementing evidence-based activities to meet comprehensive needs of students</a:t>
            </a:r>
          </a:p>
          <a:p>
            <a:pPr lvl="1"/>
            <a:r>
              <a:rPr lang="en-US" dirty="0">
                <a:solidFill>
                  <a:schemeClr val="accent5"/>
                </a:solidFill>
              </a:rPr>
              <a:t>Providing information and assistance to parents and families on how they can effectively support students</a:t>
            </a:r>
          </a:p>
          <a:p>
            <a:pPr lvl="2"/>
            <a:r>
              <a:rPr lang="en-US" dirty="0">
                <a:solidFill>
                  <a:schemeClr val="accent5"/>
                </a:solidFill>
              </a:rPr>
              <a:t>Including but not limited to: Manipulatives for virtual lessons (math, reading, ELD)</a:t>
            </a:r>
          </a:p>
          <a:p>
            <a:pPr lvl="2"/>
            <a:r>
              <a:rPr lang="en-US" dirty="0">
                <a:solidFill>
                  <a:schemeClr val="accent5"/>
                </a:solidFill>
              </a:rPr>
              <a:t>Stipends for teachers to do home visits (outside)</a:t>
            </a:r>
          </a:p>
          <a:p>
            <a:pPr lvl="2"/>
            <a:r>
              <a:rPr lang="en-US" dirty="0">
                <a:solidFill>
                  <a:schemeClr val="accent5"/>
                </a:solidFill>
              </a:rPr>
              <a:t>Technology for parents to borrow and training for parents to utilize all of the various applications for hybrid, online, and remote learning</a:t>
            </a:r>
          </a:p>
          <a:p>
            <a:pPr lvl="3"/>
            <a:r>
              <a:rPr lang="en-US" dirty="0">
                <a:solidFill>
                  <a:schemeClr val="accent5"/>
                </a:solidFill>
              </a:rPr>
              <a:t>FTE and costs associated with the development and delivery of training and videos </a:t>
            </a:r>
          </a:p>
          <a:p>
            <a:pPr lvl="2"/>
            <a:r>
              <a:rPr lang="en-US" dirty="0">
                <a:solidFill>
                  <a:schemeClr val="accent5"/>
                </a:solidFill>
              </a:rPr>
              <a:t>Enhance communication resources: translation services, sharing important information, increasing digital literacy (apps/programs), helpline/set office hours with interpreter (two way communication)</a:t>
            </a:r>
          </a:p>
          <a:p>
            <a:pPr lvl="2"/>
            <a:r>
              <a:rPr lang="en-US" dirty="0">
                <a:solidFill>
                  <a:schemeClr val="accent5"/>
                </a:solidFill>
              </a:rPr>
              <a:t>Translated survey, focus groups to collect family needs and opportunities</a:t>
            </a:r>
          </a:p>
          <a:p>
            <a:pPr lvl="1"/>
            <a:r>
              <a:rPr lang="en-US" dirty="0">
                <a:solidFill>
                  <a:schemeClr val="accent5"/>
                </a:solidFill>
              </a:rPr>
              <a:t>Tracking student attendance and improving student engagement in distance education</a:t>
            </a:r>
          </a:p>
          <a:p>
            <a:pPr lvl="2"/>
            <a:r>
              <a:rPr lang="en-US" dirty="0">
                <a:solidFill>
                  <a:schemeClr val="accent5"/>
                </a:solidFill>
              </a:rPr>
              <a:t>Special attention to bilingual practices and engagement of ELs (could be related to services that provide on demand translation and interpretation in technology – apps, phone messages, emails, texts)</a:t>
            </a:r>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628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80C1F3-353B-4907-A5BC-0AAB33722097}"/>
              </a:ext>
            </a:extLst>
          </p:cNvPr>
          <p:cNvSpPr>
            <a:spLocks noGrp="1"/>
          </p:cNvSpPr>
          <p:nvPr>
            <p:ph type="title"/>
          </p:nvPr>
        </p:nvSpPr>
        <p:spPr/>
        <p:txBody>
          <a:bodyPr/>
          <a:lstStyle/>
          <a:p>
            <a:r>
              <a:rPr lang="en-US" dirty="0"/>
              <a:t>ESSER II Allowable Use of Funds – Considerations for ELs</a:t>
            </a:r>
          </a:p>
        </p:txBody>
      </p:sp>
      <p:sp>
        <p:nvSpPr>
          <p:cNvPr id="7" name="Content Placeholder 6">
            <a:extLst>
              <a:ext uri="{FF2B5EF4-FFF2-40B4-BE49-F238E27FC236}">
                <a16:creationId xmlns:a16="http://schemas.microsoft.com/office/drawing/2014/main" id="{B1E4D2B6-E49B-4828-B1C5-C31CCDE40F37}"/>
              </a:ext>
            </a:extLst>
          </p:cNvPr>
          <p:cNvSpPr>
            <a:spLocks noGrp="1"/>
          </p:cNvSpPr>
          <p:nvPr>
            <p:ph idx="1"/>
          </p:nvPr>
        </p:nvSpPr>
        <p:spPr/>
        <p:txBody>
          <a:bodyPr/>
          <a:lstStyle/>
          <a:p>
            <a:r>
              <a:rPr lang="en-US" dirty="0"/>
              <a:t>School facility repairs and improvements to enable operation of schools to reduce risk of virus transmission and exposure to environmental health hazards</a:t>
            </a:r>
          </a:p>
          <a:p>
            <a:pPr lvl="1"/>
            <a:r>
              <a:rPr lang="en-US" dirty="0">
                <a:solidFill>
                  <a:schemeClr val="accent5"/>
                </a:solidFill>
              </a:rPr>
              <a:t>“Temporary” classrooms or space rental for ELD teachers so that they have a place to deliver targeted ELD instruction rather than “pushing in” if needed to reduce the number of adults entering a classroom or space or to reduce class sizes or to provide one-on-one, small group instruction to accelerate learning</a:t>
            </a:r>
          </a:p>
          <a:p>
            <a:endParaRPr lang="en-US" dirty="0"/>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298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D7572-73B1-4266-807A-509089C375D7}"/>
              </a:ext>
            </a:extLst>
          </p:cNvPr>
          <p:cNvSpPr>
            <a:spLocks noGrp="1"/>
          </p:cNvSpPr>
          <p:nvPr>
            <p:ph type="title"/>
          </p:nvPr>
        </p:nvSpPr>
        <p:spPr/>
        <p:txBody>
          <a:bodyPr/>
          <a:lstStyle/>
          <a:p>
            <a:r>
              <a:rPr lang="en-US" dirty="0"/>
              <a:t>Contact Information</a:t>
            </a:r>
          </a:p>
        </p:txBody>
      </p:sp>
      <p:sp>
        <p:nvSpPr>
          <p:cNvPr id="5" name="Content Placeholder 4">
            <a:extLst>
              <a:ext uri="{FF2B5EF4-FFF2-40B4-BE49-F238E27FC236}">
                <a16:creationId xmlns:a16="http://schemas.microsoft.com/office/drawing/2014/main" id="{3D6270F9-C1F0-49E5-BC39-D2C4A73279D1}"/>
              </a:ext>
            </a:extLst>
          </p:cNvPr>
          <p:cNvSpPr>
            <a:spLocks noGrp="1"/>
          </p:cNvSpPr>
          <p:nvPr>
            <p:ph idx="1"/>
          </p:nvPr>
        </p:nvSpPr>
        <p:spPr/>
        <p:txBody>
          <a:bodyPr/>
          <a:lstStyle/>
          <a:p>
            <a:pPr marL="0" indent="0">
              <a:buNone/>
            </a:pPr>
            <a:r>
              <a:rPr lang="en-US" dirty="0"/>
              <a:t>Office of CLDE</a:t>
            </a:r>
          </a:p>
          <a:p>
            <a:r>
              <a:rPr lang="en-US" dirty="0"/>
              <a:t>Lindsay Swanton</a:t>
            </a:r>
          </a:p>
          <a:p>
            <a:pPr lvl="1"/>
            <a:r>
              <a:rPr lang="en-US" dirty="0">
                <a:hlinkClick r:id="rId2"/>
              </a:rPr>
              <a:t>swanton_l@cde.state.co.us</a:t>
            </a:r>
            <a:r>
              <a:rPr lang="en-US" dirty="0"/>
              <a:t> </a:t>
            </a:r>
            <a:r>
              <a:rPr lang="en-US"/>
              <a:t>or 303-866-6298</a:t>
            </a:r>
            <a:endParaRPr lang="en-US" dirty="0"/>
          </a:p>
          <a:p>
            <a:r>
              <a:rPr lang="en-US" dirty="0"/>
              <a:t>Morgan Cox  </a:t>
            </a:r>
          </a:p>
          <a:p>
            <a:pPr lvl="1"/>
            <a:r>
              <a:rPr lang="en-US" dirty="0">
                <a:hlinkClick r:id="rId3"/>
              </a:rPr>
              <a:t>cox_m@cde.state.co.us</a:t>
            </a:r>
            <a:r>
              <a:rPr lang="en-US" dirty="0"/>
              <a:t> </a:t>
            </a:r>
          </a:p>
          <a:p>
            <a:r>
              <a:rPr lang="en-US" dirty="0"/>
              <a:t>Doris Nguyen  </a:t>
            </a:r>
          </a:p>
          <a:p>
            <a:pPr lvl="1"/>
            <a:r>
              <a:rPr lang="en-US" dirty="0">
                <a:hlinkClick r:id="rId4"/>
              </a:rPr>
              <a:t>brock-nguyen_d@cde.state.co.us</a:t>
            </a:r>
            <a:r>
              <a:rPr lang="en-US" dirty="0"/>
              <a:t> </a:t>
            </a:r>
          </a:p>
          <a:p>
            <a:endParaRPr lang="en-US"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782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4F45-E897-454B-A9CF-AE48D39E9463}"/>
              </a:ext>
            </a:extLst>
          </p:cNvPr>
          <p:cNvSpPr>
            <a:spLocks noGrp="1"/>
          </p:cNvSpPr>
          <p:nvPr>
            <p:ph type="ctrTitle"/>
          </p:nvPr>
        </p:nvSpPr>
        <p:spPr/>
        <p:txBody>
          <a:bodyPr/>
          <a:lstStyle/>
          <a:p>
            <a:r>
              <a:rPr lang="en-US" dirty="0"/>
              <a:t>Questions? </a:t>
            </a:r>
            <a:br>
              <a:rPr lang="en-US" dirty="0"/>
            </a:br>
            <a:br>
              <a:rPr lang="en-US" dirty="0"/>
            </a:br>
            <a:r>
              <a:rPr lang="en-US" dirty="0"/>
              <a:t>Future Topics? </a:t>
            </a:r>
          </a:p>
        </p:txBody>
      </p:sp>
      <p:sp>
        <p:nvSpPr>
          <p:cNvPr id="3" name="Slide Number Placeholder 2">
            <a:extLst>
              <a:ext uri="{FF2B5EF4-FFF2-40B4-BE49-F238E27FC236}">
                <a16:creationId xmlns:a16="http://schemas.microsoft.com/office/drawing/2014/main" id="{8E068BB4-922F-4D25-9762-B1BB08570D0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3666830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1240022" y="365760"/>
            <a:ext cx="7025402" cy="118872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CDE Team Contact Information</a:t>
            </a:r>
            <a:endParaRPr dirty="0"/>
          </a:p>
        </p:txBody>
      </p:sp>
      <p:sp>
        <p:nvSpPr>
          <p:cNvPr id="206" name="Google Shape;206;p30">
            <a:extLst>
              <a:ext uri="{C183D7F6-B498-43B3-948B-1728B52AA6E4}">
                <adec:decorative xmlns:adec="http://schemas.microsoft.com/office/drawing/2017/decorative" val="1"/>
              </a:ext>
            </a:extLst>
          </p:cNvPr>
          <p:cNvSpPr/>
          <p:nvPr/>
        </p:nvSpPr>
        <p:spPr>
          <a:xfrm>
            <a:off x="0" y="0"/>
            <a:ext cx="1323075"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30" descr="CDE Team Contact Information"/>
          <p:cNvSpPr/>
          <p:nvPr/>
        </p:nvSpPr>
        <p:spPr>
          <a:xfrm>
            <a:off x="0" y="1691640"/>
            <a:ext cx="9144000"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CDE</a:t>
            </a:r>
            <a:endParaRPr sz="1800" dirty="0">
              <a:solidFill>
                <a:schemeClr val="lt1"/>
              </a:solidFill>
              <a:latin typeface="Calibri"/>
              <a:ea typeface="Calibri"/>
              <a:cs typeface="Calibri"/>
              <a:sym typeface="Calibri"/>
            </a:endParaRPr>
          </a:p>
        </p:txBody>
      </p:sp>
      <p:sp>
        <p:nvSpPr>
          <p:cNvPr id="208" name="Google Shape;208;p30">
            <a:extLst>
              <a:ext uri="{C183D7F6-B498-43B3-948B-1728B52AA6E4}">
                <adec:decorative xmlns:adec="http://schemas.microsoft.com/office/drawing/2017/decorative" val="1"/>
              </a:ext>
            </a:extLst>
          </p:cNvPr>
          <p:cNvSpPr/>
          <p:nvPr/>
        </p:nvSpPr>
        <p:spPr>
          <a:xfrm>
            <a:off x="0" y="1691641"/>
            <a:ext cx="728740"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30"/>
          <p:cNvSpPr txBox="1">
            <a:spLocks noGrp="1"/>
          </p:cNvSpPr>
          <p:nvPr>
            <p:ph type="body" idx="1"/>
          </p:nvPr>
        </p:nvSpPr>
        <p:spPr>
          <a:xfrm>
            <a:off x="1240022" y="1848051"/>
            <a:ext cx="7025403" cy="4369869"/>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Clr>
                <a:schemeClr val="dk1"/>
              </a:buClr>
              <a:buSzPts val="1500"/>
              <a:buNone/>
            </a:pPr>
            <a:r>
              <a:rPr lang="en-US" sz="1500" b="1" u="sng" dirty="0"/>
              <a:t>ESSER</a:t>
            </a:r>
            <a:endParaRPr lang="en-US" sz="1600" dirty="0"/>
          </a:p>
          <a:p>
            <a:pPr marL="228600" lvl="0" indent="-228600" algn="l" rtl="0">
              <a:lnSpc>
                <a:spcPct val="90000"/>
              </a:lnSpc>
              <a:spcBef>
                <a:spcPts val="1000"/>
              </a:spcBef>
              <a:spcAft>
                <a:spcPts val="0"/>
              </a:spcAft>
              <a:buClr>
                <a:schemeClr val="dk1"/>
              </a:buClr>
              <a:buSzPts val="1500"/>
              <a:buChar char="•"/>
            </a:pPr>
            <a:r>
              <a:rPr lang="en-US" sz="1500" dirty="0"/>
              <a:t>Nazie Mohajeri-Nelson, Director of ESEA Office (</a:t>
            </a:r>
            <a:r>
              <a:rPr lang="en-US" sz="1500" u="sng" dirty="0">
                <a:solidFill>
                  <a:schemeClr val="hlink"/>
                </a:solidFill>
                <a:hlinkClick r:id="rId3"/>
              </a:rPr>
              <a:t>mohajeri-nelson_n@cde.state.co.us</a:t>
            </a:r>
            <a:r>
              <a:rPr lang="en-US" sz="1500" dirty="0"/>
              <a:t>) </a:t>
            </a:r>
            <a:endParaRPr lang="en-US" sz="1600" dirty="0"/>
          </a:p>
          <a:p>
            <a:pPr marL="228600" lvl="0" indent="-228600" algn="l" rtl="0">
              <a:lnSpc>
                <a:spcPct val="90000"/>
              </a:lnSpc>
              <a:spcBef>
                <a:spcPts val="1000"/>
              </a:spcBef>
              <a:spcAft>
                <a:spcPts val="0"/>
              </a:spcAft>
              <a:buClr>
                <a:schemeClr val="dk1"/>
              </a:buClr>
              <a:buSzPts val="1500"/>
              <a:buChar char="•"/>
            </a:pPr>
            <a:r>
              <a:rPr lang="en-US" sz="1500" dirty="0"/>
              <a:t>DeLilah Collins, Assistant Director of ESEA Office (</a:t>
            </a:r>
            <a:r>
              <a:rPr lang="en-US" sz="1500" u="sng" dirty="0">
                <a:solidFill>
                  <a:schemeClr val="hlink"/>
                </a:solidFill>
                <a:hlinkClick r:id="rId4"/>
              </a:rPr>
              <a:t>collins_d@cde.state.co.us</a:t>
            </a:r>
            <a:r>
              <a:rPr lang="en-US" sz="1500" dirty="0"/>
              <a:t>) </a:t>
            </a:r>
            <a:endParaRPr lang="en-US" sz="1600" dirty="0"/>
          </a:p>
          <a:p>
            <a:pPr marL="0" lvl="0" indent="0" algn="l" rtl="0">
              <a:lnSpc>
                <a:spcPct val="90000"/>
              </a:lnSpc>
              <a:spcBef>
                <a:spcPts val="0"/>
              </a:spcBef>
              <a:spcAft>
                <a:spcPts val="0"/>
              </a:spcAft>
              <a:buClr>
                <a:schemeClr val="dk1"/>
              </a:buClr>
              <a:buSzPts val="1500"/>
              <a:buNone/>
            </a:pPr>
            <a:endParaRPr lang="en-US" sz="1500" b="1" u="sng" dirty="0"/>
          </a:p>
          <a:p>
            <a:pPr marL="0" lvl="0" indent="0" algn="l" rtl="0">
              <a:lnSpc>
                <a:spcPct val="90000"/>
              </a:lnSpc>
              <a:spcBef>
                <a:spcPts val="0"/>
              </a:spcBef>
              <a:spcAft>
                <a:spcPts val="0"/>
              </a:spcAft>
              <a:buClr>
                <a:schemeClr val="dk1"/>
              </a:buClr>
              <a:buSzPts val="1500"/>
              <a:buNone/>
            </a:pPr>
            <a:r>
              <a:rPr lang="en-US" sz="1500" b="1" u="sng" dirty="0"/>
              <a:t>Fiscal Experts</a:t>
            </a:r>
            <a:endParaRPr dirty="0"/>
          </a:p>
          <a:p>
            <a:pPr marL="228600" lvl="0" indent="-228600" algn="l" rtl="0">
              <a:lnSpc>
                <a:spcPct val="90000"/>
              </a:lnSpc>
              <a:spcBef>
                <a:spcPts val="1000"/>
              </a:spcBef>
              <a:spcAft>
                <a:spcPts val="0"/>
              </a:spcAft>
              <a:buClr>
                <a:schemeClr val="dk1"/>
              </a:buClr>
              <a:buSzPts val="1500"/>
              <a:buChar char="•"/>
            </a:pPr>
            <a:r>
              <a:rPr lang="en-US" sz="1500" dirty="0"/>
              <a:t>Jennifer Okes, Chief Operating Officer (</a:t>
            </a:r>
            <a:r>
              <a:rPr lang="en-US" sz="1500" u="sng" dirty="0">
                <a:solidFill>
                  <a:schemeClr val="hlink"/>
                </a:solidFill>
                <a:hlinkClick r:id="rId5"/>
              </a:rPr>
              <a:t>okes_j@cde.state.co.us</a:t>
            </a:r>
            <a:r>
              <a:rPr lang="en-US" sz="1500" dirty="0"/>
              <a:t>) </a:t>
            </a:r>
            <a:endParaRPr dirty="0"/>
          </a:p>
          <a:p>
            <a:pPr marL="228600" indent="-228600">
              <a:buSzPts val="1500"/>
            </a:pPr>
            <a:r>
              <a:rPr lang="en-US" sz="1500" dirty="0"/>
              <a:t>Kate Bartlett, Executive Director of School District Operations (</a:t>
            </a:r>
            <a:r>
              <a:rPr lang="en-US" sz="1500" u="sng" dirty="0">
                <a:solidFill>
                  <a:schemeClr val="hlink"/>
                </a:solidFill>
                <a:hlinkClick r:id="rId6"/>
              </a:rPr>
              <a:t>Bartlett_k@cde.state.co.us</a:t>
            </a:r>
            <a:r>
              <a:rPr lang="en-US" sz="1500" dirty="0"/>
              <a:t>) </a:t>
            </a:r>
          </a:p>
          <a:p>
            <a:pPr marL="228600" indent="-228600">
              <a:buSzPts val="1500"/>
            </a:pPr>
            <a:r>
              <a:rPr lang="en-US" sz="1500" dirty="0"/>
              <a:t>Jennifer Austin, Director of Grants Fiscal Management (</a:t>
            </a:r>
            <a:r>
              <a:rPr lang="en-US" sz="1500" dirty="0">
                <a:solidFill>
                  <a:srgbClr val="0070C0"/>
                </a:solidFill>
                <a:hlinkClick r:id="rId7">
                  <a:extLst>
                    <a:ext uri="{A12FA001-AC4F-418D-AE19-62706E023703}">
                      <ahyp:hlinkClr xmlns:ahyp="http://schemas.microsoft.com/office/drawing/2018/hyperlinkcolor" val="tx"/>
                    </a:ext>
                  </a:extLst>
                </a:hlinkClick>
              </a:rPr>
              <a:t>Austin_j@cde.state.co.us</a:t>
            </a:r>
            <a:r>
              <a:rPr lang="en-US" sz="1500" dirty="0"/>
              <a:t>) </a:t>
            </a:r>
          </a:p>
          <a:p>
            <a:pPr marL="228600" lvl="0" indent="-228600" algn="l" rtl="0">
              <a:lnSpc>
                <a:spcPct val="90000"/>
              </a:lnSpc>
              <a:spcBef>
                <a:spcPts val="1000"/>
              </a:spcBef>
              <a:spcAft>
                <a:spcPts val="0"/>
              </a:spcAft>
              <a:buClr>
                <a:schemeClr val="dk1"/>
              </a:buClr>
              <a:buSzPts val="1500"/>
              <a:buChar char="•"/>
            </a:pPr>
            <a:r>
              <a:rPr lang="en-US" sz="1500" dirty="0"/>
              <a:t>Robert Hawkins, Grants Fiscal Analyst (</a:t>
            </a:r>
            <a:r>
              <a:rPr lang="en-US" sz="1500" u="sng" dirty="0">
                <a:solidFill>
                  <a:schemeClr val="hlink"/>
                </a:solidFill>
                <a:hlinkClick r:id="rId8"/>
              </a:rPr>
              <a:t>Hawkins_s@cde.state.co.us</a:t>
            </a:r>
            <a:r>
              <a:rPr lang="en-US" sz="1500" dirty="0"/>
              <a:t>) </a:t>
            </a:r>
            <a:endParaRPr lang="en-US" sz="1600" dirty="0"/>
          </a:p>
          <a:p>
            <a:pPr marL="228600" indent="-228600">
              <a:buSzPts val="1500"/>
            </a:pPr>
            <a:r>
              <a:rPr lang="en-US" sz="1500" dirty="0"/>
              <a:t>Steven Kaleda, Grants Fiscal Analyst (</a:t>
            </a:r>
            <a:r>
              <a:rPr lang="en-US" sz="1500" u="sng" dirty="0">
                <a:solidFill>
                  <a:schemeClr val="hlink"/>
                </a:solidFill>
                <a:hlinkClick r:id="rId9"/>
              </a:rPr>
              <a:t>Kaleda_s@cde.state.co.us</a:t>
            </a:r>
            <a:r>
              <a:rPr lang="en-US" sz="1500" dirty="0"/>
              <a:t>) </a:t>
            </a:r>
          </a:p>
          <a:p>
            <a:pPr marL="228600" indent="-228600">
              <a:buSzPts val="1500"/>
            </a:pPr>
            <a:r>
              <a:rPr lang="en-US" sz="1600" dirty="0"/>
              <a:t>Adam Williams, Financial Data Coordinator (</a:t>
            </a:r>
            <a:r>
              <a:rPr lang="en-US" sz="1600" u="sng" dirty="0">
                <a:solidFill>
                  <a:schemeClr val="hlink"/>
                </a:solidFill>
                <a:hlinkClick r:id="rId10"/>
              </a:rPr>
              <a:t>Williams_a@cde.state.co.us</a:t>
            </a:r>
            <a:r>
              <a:rPr lang="en-US" sz="1600" dirty="0"/>
              <a:t>) </a:t>
            </a:r>
          </a:p>
          <a:p>
            <a:pPr marL="228600" lvl="0" indent="-228600" algn="l" rtl="0">
              <a:lnSpc>
                <a:spcPct val="90000"/>
              </a:lnSpc>
              <a:spcBef>
                <a:spcPts val="1000"/>
              </a:spcBef>
              <a:spcAft>
                <a:spcPts val="0"/>
              </a:spcAft>
              <a:buClr>
                <a:schemeClr val="dk1"/>
              </a:buClr>
              <a:buSzPts val="1500"/>
              <a:buChar char="•"/>
            </a:pPr>
            <a:endParaRPr lang="en-US" sz="1600" dirty="0"/>
          </a:p>
          <a:p>
            <a:pPr marL="0" lvl="0" indent="0" algn="l" rtl="0">
              <a:lnSpc>
                <a:spcPct val="90000"/>
              </a:lnSpc>
              <a:spcBef>
                <a:spcPts val="1000"/>
              </a:spcBef>
              <a:spcAft>
                <a:spcPts val="0"/>
              </a:spcAft>
              <a:buClr>
                <a:schemeClr val="dk1"/>
              </a:buClr>
              <a:buSzPts val="1500"/>
              <a:buNone/>
            </a:pPr>
            <a:r>
              <a:rPr lang="en-US" sz="1500" i="1" dirty="0"/>
              <a:t>…in partnership with the Governor’s Office and Office of the State Controller</a:t>
            </a:r>
            <a:endParaRPr dirty="0"/>
          </a:p>
          <a:p>
            <a:pPr marL="0" lvl="0" indent="0" algn="l" rtl="0">
              <a:lnSpc>
                <a:spcPct val="90000"/>
              </a:lnSpc>
              <a:spcBef>
                <a:spcPts val="1000"/>
              </a:spcBef>
              <a:spcAft>
                <a:spcPts val="0"/>
              </a:spcAft>
              <a:buClr>
                <a:schemeClr val="dk1"/>
              </a:buClr>
              <a:buSzPts val="1500"/>
              <a:buNone/>
            </a:pPr>
            <a:endParaRPr sz="1500" i="1" dirty="0"/>
          </a:p>
        </p:txBody>
      </p:sp>
      <p:sp>
        <p:nvSpPr>
          <p:cNvPr id="210" name="Google Shape;210;p30"/>
          <p:cNvSpPr txBox="1">
            <a:spLocks noGrp="1"/>
          </p:cNvSpPr>
          <p:nvPr>
            <p:ph type="sldNum" idx="12"/>
          </p:nvPr>
        </p:nvSpPr>
        <p:spPr>
          <a:xfrm>
            <a:off x="6818386" y="6356350"/>
            <a:ext cx="1447038"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Calibri"/>
              <a:buNone/>
            </a:pPr>
            <a:fld id="{00000000-1234-1234-1234-123412341234}" type="slidenum">
              <a:rPr lang="en-US" b="0" i="0" u="none" strike="noStrike" cap="none">
                <a:solidFill>
                  <a:schemeClr val="dk1"/>
                </a:solidFill>
                <a:latin typeface="Calibri"/>
                <a:ea typeface="Calibri"/>
                <a:cs typeface="Calibri"/>
                <a:sym typeface="Calibri"/>
              </a:rPr>
              <a:t>24</a:t>
            </a:fld>
            <a:endParaRPr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101" name="Google Shape;101;p1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0"/>
              </a:spcBef>
              <a:spcAft>
                <a:spcPts val="0"/>
              </a:spcAft>
              <a:buClr>
                <a:schemeClr val="dk1"/>
              </a:buClr>
              <a:buSzPts val="2400"/>
              <a:buNone/>
            </a:pPr>
            <a:r>
              <a:rPr lang="en-US" b="1" u="sng" dirty="0"/>
              <a:t>Topics</a:t>
            </a:r>
            <a:r>
              <a:rPr lang="en-US" dirty="0"/>
              <a:t> </a:t>
            </a:r>
            <a:endParaRPr dirty="0"/>
          </a:p>
          <a:p>
            <a:pPr marL="228600" lvl="0" indent="-228600" algn="l" rtl="0">
              <a:lnSpc>
                <a:spcPct val="90000"/>
              </a:lnSpc>
              <a:spcBef>
                <a:spcPts val="1000"/>
              </a:spcBef>
              <a:spcAft>
                <a:spcPts val="0"/>
              </a:spcAft>
              <a:buClr>
                <a:schemeClr val="dk1"/>
              </a:buClr>
              <a:buSzPts val="2400"/>
              <a:buChar char="•"/>
            </a:pPr>
            <a:r>
              <a:rPr lang="en-US" dirty="0" err="1"/>
              <a:t>Binax</a:t>
            </a:r>
            <a:r>
              <a:rPr lang="en-US" dirty="0"/>
              <a:t> COVID-19 Testing Opportunity from CDPHE</a:t>
            </a:r>
          </a:p>
          <a:p>
            <a:pPr marL="228600" lvl="0" indent="-228600" algn="l" rtl="0">
              <a:lnSpc>
                <a:spcPct val="90000"/>
              </a:lnSpc>
              <a:spcBef>
                <a:spcPts val="1000"/>
              </a:spcBef>
              <a:spcAft>
                <a:spcPts val="0"/>
              </a:spcAft>
              <a:buClr>
                <a:schemeClr val="dk1"/>
              </a:buClr>
              <a:buSzPts val="2400"/>
              <a:buChar char="•"/>
            </a:pPr>
            <a:r>
              <a:rPr lang="en-US" dirty="0"/>
              <a:t>Supporting English Learners During the Pandemic</a:t>
            </a:r>
            <a:endParaRPr dirty="0"/>
          </a:p>
          <a:p>
            <a:pPr marL="685800" lvl="1" indent="-101600" algn="l" rtl="0">
              <a:lnSpc>
                <a:spcPct val="90000"/>
              </a:lnSpc>
              <a:spcBef>
                <a:spcPts val="500"/>
              </a:spcBef>
              <a:spcAft>
                <a:spcPts val="0"/>
              </a:spcAft>
              <a:buClr>
                <a:schemeClr val="dk1"/>
              </a:buClr>
              <a:buSzPts val="2000"/>
              <a:buNone/>
            </a:pPr>
            <a:endParaRPr dirty="0"/>
          </a:p>
          <a:p>
            <a:pPr marL="685800" lvl="1" indent="-101600" algn="l" rtl="0">
              <a:lnSpc>
                <a:spcPct val="90000"/>
              </a:lnSpc>
              <a:spcBef>
                <a:spcPts val="500"/>
              </a:spcBef>
              <a:spcAft>
                <a:spcPts val="0"/>
              </a:spcAft>
              <a:buClr>
                <a:schemeClr val="dk1"/>
              </a:buClr>
              <a:buSzPts val="20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102" name="Google Shape;102;p1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1E155B-BB94-4F15-B080-6F14672D9971}"/>
              </a:ext>
            </a:extLst>
          </p:cNvPr>
          <p:cNvSpPr>
            <a:spLocks noGrp="1"/>
          </p:cNvSpPr>
          <p:nvPr>
            <p:ph type="ctrTitle"/>
          </p:nvPr>
        </p:nvSpPr>
        <p:spPr/>
        <p:txBody>
          <a:bodyPr/>
          <a:lstStyle/>
          <a:p>
            <a:r>
              <a:rPr lang="en-US" dirty="0"/>
              <a:t>CDPHE</a:t>
            </a:r>
            <a:br>
              <a:rPr lang="en-US" dirty="0"/>
            </a:br>
            <a:br>
              <a:rPr lang="en-US" dirty="0"/>
            </a:br>
            <a:r>
              <a:rPr lang="en-US" dirty="0" err="1"/>
              <a:t>Binax</a:t>
            </a:r>
            <a:r>
              <a:rPr lang="en-US" dirty="0"/>
              <a:t> Testing</a:t>
            </a:r>
          </a:p>
        </p:txBody>
      </p:sp>
      <p:sp>
        <p:nvSpPr>
          <p:cNvPr id="4" name="Slide Number Placeholder 3">
            <a:extLst>
              <a:ext uri="{FF2B5EF4-FFF2-40B4-BE49-F238E27FC236}">
                <a16:creationId xmlns:a16="http://schemas.microsoft.com/office/drawing/2014/main" id="{C1D5320C-E461-41B9-B4F5-2AB400692E4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49370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5902950"/>
            <a:ext cx="9144000" cy="97790"/>
          </a:xfrm>
          <a:custGeom>
            <a:avLst/>
            <a:gdLst/>
            <a:ahLst/>
            <a:cxnLst/>
            <a:rect l="l" t="t" r="r" b="b"/>
            <a:pathLst>
              <a:path w="9144000" h="97789">
                <a:moveTo>
                  <a:pt x="0" y="0"/>
                </a:moveTo>
                <a:lnTo>
                  <a:pt x="9143999" y="0"/>
                </a:lnTo>
                <a:lnTo>
                  <a:pt x="9143999" y="97799"/>
                </a:lnTo>
                <a:lnTo>
                  <a:pt x="0" y="97799"/>
                </a:lnTo>
                <a:lnTo>
                  <a:pt x="0" y="0"/>
                </a:lnTo>
                <a:close/>
              </a:path>
            </a:pathLst>
          </a:custGeom>
          <a:solidFill>
            <a:srgbClr val="CCA677"/>
          </a:solidFill>
        </p:spPr>
        <p:txBody>
          <a:bodyPr wrap="square" lIns="0" tIns="0" rIns="0" bIns="0" rtlCol="0"/>
          <a:lstStyle/>
          <a:p>
            <a:pPr>
              <a:buClrTx/>
            </a:pPr>
            <a:endParaRPr sz="1800" kern="1200">
              <a:solidFill>
                <a:prstClr val="black"/>
              </a:solidFill>
              <a:latin typeface="Calibri"/>
              <a:ea typeface="+mn-ea"/>
              <a:cs typeface="+mn-cs"/>
            </a:endParaRPr>
          </a:p>
        </p:txBody>
      </p:sp>
      <p:sp>
        <p:nvSpPr>
          <p:cNvPr id="3" name="object 3">
            <a:extLst>
              <a:ext uri="{C183D7F6-B498-43B3-948B-1728B52AA6E4}">
                <adec:decorative xmlns:adec="http://schemas.microsoft.com/office/drawing/2017/decorative" val="1"/>
              </a:ext>
            </a:extLst>
          </p:cNvPr>
          <p:cNvSpPr/>
          <p:nvPr/>
        </p:nvSpPr>
        <p:spPr>
          <a:xfrm>
            <a:off x="6233725" y="5284075"/>
            <a:ext cx="2910274" cy="704924"/>
          </a:xfrm>
          <a:prstGeom prst="rect">
            <a:avLst/>
          </a:prstGeom>
          <a:blipFill>
            <a:blip r:embed="rId2" cstate="print"/>
            <a:stretch>
              <a:fillRect/>
            </a:stretch>
          </a:blipFill>
        </p:spPr>
        <p:txBody>
          <a:bodyPr wrap="square" lIns="0" tIns="0" rIns="0" bIns="0" rtlCol="0"/>
          <a:lstStyle/>
          <a:p>
            <a:pPr>
              <a:buClrTx/>
            </a:pPr>
            <a:endParaRPr sz="1800" kern="1200">
              <a:solidFill>
                <a:prstClr val="black"/>
              </a:solidFill>
              <a:latin typeface="Calibri"/>
              <a:ea typeface="+mn-ea"/>
              <a:cs typeface="+mn-cs"/>
            </a:endParaRPr>
          </a:p>
        </p:txBody>
      </p:sp>
      <p:sp>
        <p:nvSpPr>
          <p:cNvPr id="4" name="object 4" descr="Image of BinaxNOW Covid-19 Ag Card Home Test"/>
          <p:cNvSpPr/>
          <p:nvPr/>
        </p:nvSpPr>
        <p:spPr>
          <a:xfrm>
            <a:off x="3538526" y="1874026"/>
            <a:ext cx="5564999" cy="3512901"/>
          </a:xfrm>
          <a:prstGeom prst="rect">
            <a:avLst/>
          </a:prstGeom>
          <a:blipFill>
            <a:blip r:embed="rId3" cstate="print"/>
            <a:stretch>
              <a:fillRect/>
            </a:stretch>
          </a:blipFill>
        </p:spPr>
        <p:txBody>
          <a:bodyPr wrap="square" lIns="0" tIns="0" rIns="0" bIns="0" rtlCol="0"/>
          <a:lstStyle/>
          <a:p>
            <a:pPr>
              <a:buClrTx/>
            </a:pPr>
            <a:endParaRPr sz="1800" kern="1200">
              <a:solidFill>
                <a:prstClr val="black"/>
              </a:solidFill>
              <a:latin typeface="Calibri"/>
              <a:ea typeface="+mn-ea"/>
              <a:cs typeface="+mn-cs"/>
            </a:endParaRPr>
          </a:p>
        </p:txBody>
      </p:sp>
      <p:sp>
        <p:nvSpPr>
          <p:cNvPr id="5" name="object 5"/>
          <p:cNvSpPr txBox="1">
            <a:spLocks noGrp="1"/>
          </p:cNvSpPr>
          <p:nvPr>
            <p:ph type="title"/>
          </p:nvPr>
        </p:nvSpPr>
        <p:spPr>
          <a:xfrm>
            <a:off x="384734" y="1328420"/>
            <a:ext cx="6828155" cy="914400"/>
          </a:xfrm>
          <a:prstGeom prst="rect">
            <a:avLst/>
          </a:prstGeom>
        </p:spPr>
        <p:txBody>
          <a:bodyPr vert="horz" wrap="square" lIns="0" tIns="0" rIns="0" bIns="0" rtlCol="0">
            <a:spAutoFit/>
          </a:bodyPr>
          <a:lstStyle/>
          <a:p>
            <a:pPr marL="12700"/>
            <a:r>
              <a:rPr sz="6000" spc="-910" dirty="0"/>
              <a:t>Testing </a:t>
            </a:r>
            <a:r>
              <a:rPr sz="6000" spc="-1055" dirty="0"/>
              <a:t>at </a:t>
            </a:r>
            <a:r>
              <a:rPr sz="6000" spc="-1170" dirty="0"/>
              <a:t>Home  </a:t>
            </a:r>
            <a:r>
              <a:rPr sz="6000" spc="-1245" dirty="0"/>
              <a:t>Oﬃce </a:t>
            </a:r>
            <a:r>
              <a:rPr sz="6000" spc="-810" dirty="0"/>
              <a:t> </a:t>
            </a:r>
            <a:r>
              <a:rPr sz="6000" spc="-855" dirty="0"/>
              <a:t>Hours</a:t>
            </a:r>
            <a:endParaRPr sz="6000"/>
          </a:p>
        </p:txBody>
      </p:sp>
      <p:sp>
        <p:nvSpPr>
          <p:cNvPr id="6" name="object 6"/>
          <p:cNvSpPr txBox="1"/>
          <p:nvPr/>
        </p:nvSpPr>
        <p:spPr>
          <a:xfrm>
            <a:off x="384725" y="2472556"/>
            <a:ext cx="3716020" cy="274320"/>
          </a:xfrm>
          <a:prstGeom prst="rect">
            <a:avLst/>
          </a:prstGeom>
        </p:spPr>
        <p:txBody>
          <a:bodyPr vert="horz" wrap="square" lIns="0" tIns="0" rIns="0" bIns="0" rtlCol="0">
            <a:spAutoFit/>
          </a:bodyPr>
          <a:lstStyle/>
          <a:p>
            <a:pPr marL="12700">
              <a:buClrTx/>
            </a:pPr>
            <a:r>
              <a:rPr sz="1800" kern="1200" spc="60" dirty="0">
                <a:solidFill>
                  <a:prstClr val="black"/>
                </a:solidFill>
                <a:latin typeface="Tahoma"/>
                <a:ea typeface="+mn-ea"/>
                <a:cs typeface="Tahoma"/>
              </a:rPr>
              <a:t>February</a:t>
            </a:r>
            <a:r>
              <a:rPr sz="1800" kern="1200" spc="-110" dirty="0">
                <a:solidFill>
                  <a:prstClr val="black"/>
                </a:solidFill>
                <a:latin typeface="Tahoma"/>
                <a:ea typeface="+mn-ea"/>
                <a:cs typeface="Tahoma"/>
              </a:rPr>
              <a:t> </a:t>
            </a:r>
            <a:r>
              <a:rPr sz="1800" kern="1200" spc="45" dirty="0">
                <a:solidFill>
                  <a:prstClr val="black"/>
                </a:solidFill>
                <a:latin typeface="Tahoma"/>
                <a:ea typeface="+mn-ea"/>
                <a:cs typeface="Tahoma"/>
              </a:rPr>
              <a:t>4</a:t>
            </a:r>
            <a:r>
              <a:rPr sz="1800" kern="1200" spc="-110" dirty="0">
                <a:solidFill>
                  <a:prstClr val="black"/>
                </a:solidFill>
                <a:latin typeface="Tahoma"/>
                <a:ea typeface="+mn-ea"/>
                <a:cs typeface="Tahoma"/>
              </a:rPr>
              <a:t> </a:t>
            </a:r>
            <a:r>
              <a:rPr sz="1800" kern="1200" spc="-80" dirty="0">
                <a:solidFill>
                  <a:prstClr val="black"/>
                </a:solidFill>
                <a:latin typeface="Tahoma"/>
                <a:ea typeface="+mn-ea"/>
                <a:cs typeface="Tahoma"/>
              </a:rPr>
              <a:t>--</a:t>
            </a:r>
            <a:r>
              <a:rPr sz="1800" kern="1200" spc="-110" dirty="0">
                <a:solidFill>
                  <a:prstClr val="black"/>
                </a:solidFill>
                <a:latin typeface="Tahoma"/>
                <a:ea typeface="+mn-ea"/>
                <a:cs typeface="Tahoma"/>
              </a:rPr>
              <a:t> </a:t>
            </a:r>
            <a:r>
              <a:rPr sz="1800" kern="1200" spc="40" dirty="0">
                <a:solidFill>
                  <a:prstClr val="black"/>
                </a:solidFill>
                <a:latin typeface="Tahoma"/>
                <a:ea typeface="+mn-ea"/>
                <a:cs typeface="Tahoma"/>
              </a:rPr>
              <a:t>PreK-12</a:t>
            </a:r>
            <a:r>
              <a:rPr sz="1800" kern="1200" spc="-110" dirty="0">
                <a:solidFill>
                  <a:prstClr val="black"/>
                </a:solidFill>
                <a:latin typeface="Tahoma"/>
                <a:ea typeface="+mn-ea"/>
                <a:cs typeface="Tahoma"/>
              </a:rPr>
              <a:t> </a:t>
            </a:r>
            <a:r>
              <a:rPr sz="1800" kern="1200" spc="60" dirty="0">
                <a:solidFill>
                  <a:prstClr val="black"/>
                </a:solidFill>
                <a:latin typeface="Tahoma"/>
                <a:ea typeface="+mn-ea"/>
                <a:cs typeface="Tahoma"/>
              </a:rPr>
              <a:t>Stakeholders</a:t>
            </a:r>
            <a:endParaRPr sz="1800" kern="1200">
              <a:solidFill>
                <a:prstClr val="black"/>
              </a:solidFill>
              <a:latin typeface="Tahoma"/>
              <a:ea typeface="+mn-e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6" y="1367680"/>
            <a:ext cx="4260215" cy="622300"/>
          </a:xfrm>
          <a:prstGeom prst="rect">
            <a:avLst/>
          </a:prstGeom>
        </p:spPr>
        <p:txBody>
          <a:bodyPr vert="horz" wrap="square" lIns="0" tIns="0" rIns="0" bIns="0" rtlCol="0">
            <a:spAutoFit/>
          </a:bodyPr>
          <a:lstStyle/>
          <a:p>
            <a:pPr marL="12700"/>
            <a:r>
              <a:rPr sz="4000" spc="-660" dirty="0"/>
              <a:t>Overview </a:t>
            </a:r>
            <a:r>
              <a:rPr sz="4000" spc="-605" dirty="0"/>
              <a:t>of </a:t>
            </a:r>
            <a:r>
              <a:rPr sz="4000" spc="-600" dirty="0"/>
              <a:t>Binax </a:t>
            </a:r>
            <a:r>
              <a:rPr sz="4000" spc="-645" dirty="0"/>
              <a:t>At </a:t>
            </a:r>
            <a:r>
              <a:rPr sz="4000" spc="-555" dirty="0"/>
              <a:t> </a:t>
            </a:r>
            <a:r>
              <a:rPr sz="4000" spc="-780" dirty="0"/>
              <a:t>Home</a:t>
            </a:r>
            <a:endParaRPr sz="4000"/>
          </a:p>
        </p:txBody>
      </p:sp>
      <p:sp>
        <p:nvSpPr>
          <p:cNvPr id="3" name="object 3"/>
          <p:cNvSpPr txBox="1"/>
          <p:nvPr/>
        </p:nvSpPr>
        <p:spPr>
          <a:xfrm>
            <a:off x="475250" y="2045159"/>
            <a:ext cx="4277995" cy="2844165"/>
          </a:xfrm>
          <a:prstGeom prst="rect">
            <a:avLst/>
          </a:prstGeom>
        </p:spPr>
        <p:txBody>
          <a:bodyPr vert="horz" wrap="square" lIns="0" tIns="0" rIns="0" bIns="0" rtlCol="0">
            <a:spAutoFit/>
          </a:bodyPr>
          <a:lstStyle/>
          <a:p>
            <a:pPr marL="379095" marR="462280" indent="-366395">
              <a:lnSpc>
                <a:spcPct val="114999"/>
              </a:lnSpc>
              <a:buClrTx/>
              <a:buFontTx/>
              <a:buChar char="●"/>
              <a:tabLst>
                <a:tab pos="379095" algn="l"/>
                <a:tab pos="379730" algn="l"/>
              </a:tabLst>
            </a:pPr>
            <a:r>
              <a:rPr sz="1800" kern="1200" spc="-5" dirty="0">
                <a:solidFill>
                  <a:srgbClr val="595959"/>
                </a:solidFill>
                <a:ea typeface="+mn-ea"/>
              </a:rPr>
              <a:t>The Abbott BinaxNOW is a rapid  point-of-care antigen test used to  detect active COVID-19 infections  within</a:t>
            </a:r>
            <a:r>
              <a:rPr sz="1800" kern="1200" spc="-45" dirty="0">
                <a:solidFill>
                  <a:srgbClr val="595959"/>
                </a:solidFill>
                <a:ea typeface="+mn-ea"/>
              </a:rPr>
              <a:t> </a:t>
            </a:r>
            <a:r>
              <a:rPr sz="1800" kern="1200" spc="-5" dirty="0">
                <a:solidFill>
                  <a:srgbClr val="595959"/>
                </a:solidFill>
                <a:ea typeface="+mn-ea"/>
              </a:rPr>
              <a:t>minutes.</a:t>
            </a:r>
            <a:endParaRPr sz="1800" kern="1200">
              <a:solidFill>
                <a:prstClr val="black"/>
              </a:solidFill>
              <a:ea typeface="+mn-ea"/>
            </a:endParaRPr>
          </a:p>
          <a:p>
            <a:pPr>
              <a:buClr>
                <a:srgbClr val="595959"/>
              </a:buClr>
              <a:buFont typeface="Arial"/>
              <a:buChar char="●"/>
            </a:pPr>
            <a:endParaRPr sz="2000" kern="1200">
              <a:solidFill>
                <a:prstClr val="black"/>
              </a:solidFill>
              <a:latin typeface="Times New Roman"/>
              <a:ea typeface="+mn-ea"/>
              <a:cs typeface="Times New Roman"/>
            </a:endParaRPr>
          </a:p>
          <a:p>
            <a:pPr>
              <a:spcBef>
                <a:spcPts val="50"/>
              </a:spcBef>
              <a:buClr>
                <a:srgbClr val="595959"/>
              </a:buClr>
              <a:buFont typeface="Arial"/>
              <a:buChar char="●"/>
            </a:pPr>
            <a:endParaRPr sz="2200" kern="1200">
              <a:solidFill>
                <a:prstClr val="black"/>
              </a:solidFill>
              <a:latin typeface="Times New Roman"/>
              <a:ea typeface="+mn-ea"/>
              <a:cs typeface="Times New Roman"/>
            </a:endParaRPr>
          </a:p>
          <a:p>
            <a:pPr marL="379095" marR="5080" indent="-366395">
              <a:lnSpc>
                <a:spcPct val="114999"/>
              </a:lnSpc>
              <a:spcBef>
                <a:spcPts val="5"/>
              </a:spcBef>
              <a:buClrTx/>
              <a:buFontTx/>
              <a:buChar char="●"/>
              <a:tabLst>
                <a:tab pos="379095" algn="l"/>
                <a:tab pos="379730" algn="l"/>
              </a:tabLst>
            </a:pPr>
            <a:r>
              <a:rPr sz="1800" kern="1200" spc="-5" dirty="0">
                <a:solidFill>
                  <a:srgbClr val="595959"/>
                </a:solidFill>
                <a:ea typeface="+mn-ea"/>
              </a:rPr>
              <a:t>The BinaxNOW uses a card and nasal  swab to determine the presence of  </a:t>
            </a:r>
            <a:r>
              <a:rPr sz="1800" kern="1200" spc="-10" dirty="0">
                <a:solidFill>
                  <a:srgbClr val="595959"/>
                </a:solidFill>
                <a:ea typeface="+mn-ea"/>
              </a:rPr>
              <a:t>SARS-CoV-2.</a:t>
            </a:r>
            <a:endParaRPr sz="1800" kern="1200">
              <a:solidFill>
                <a:prstClr val="black"/>
              </a:solidFill>
              <a:ea typeface="+mn-ea"/>
            </a:endParaRPr>
          </a:p>
        </p:txBody>
      </p:sp>
      <p:sp>
        <p:nvSpPr>
          <p:cNvPr id="4" name="object 4" descr="Image of BinaxNOW Covid-19 Ag Card Home Test"/>
          <p:cNvSpPr/>
          <p:nvPr/>
        </p:nvSpPr>
        <p:spPr>
          <a:xfrm>
            <a:off x="3767125" y="2178826"/>
            <a:ext cx="5376874" cy="3512901"/>
          </a:xfrm>
          <a:prstGeom prst="rect">
            <a:avLst/>
          </a:prstGeom>
          <a:blipFill>
            <a:blip r:embed="rId2" cstate="print"/>
            <a:stretch>
              <a:fillRect/>
            </a:stretch>
          </a:blipFill>
        </p:spPr>
        <p:txBody>
          <a:bodyPr wrap="square" lIns="0" tIns="0" rIns="0" bIns="0" rtlCol="0"/>
          <a:lstStyle/>
          <a:p>
            <a:pPr>
              <a:buClrTx/>
            </a:pPr>
            <a:endParaRPr sz="1800" kern="1200">
              <a:solidFill>
                <a:prstClr val="black"/>
              </a:solidFill>
              <a:latin typeface="Calibri"/>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5122062" y="1826426"/>
            <a:ext cx="3571874" cy="2990849"/>
          </a:xfrm>
          <a:prstGeom prst="rect">
            <a:avLst/>
          </a:prstGeom>
          <a:blipFill>
            <a:blip r:embed="rId2" cstate="print"/>
            <a:stretch>
              <a:fillRect/>
            </a:stretch>
          </a:blipFill>
        </p:spPr>
        <p:txBody>
          <a:bodyPr wrap="square" lIns="0" tIns="0" rIns="0" bIns="0" rtlCol="0"/>
          <a:lstStyle/>
          <a:p>
            <a:pPr>
              <a:buClrTx/>
            </a:pPr>
            <a:endParaRPr sz="1800" kern="1200">
              <a:solidFill>
                <a:prstClr val="black"/>
              </a:solidFill>
              <a:latin typeface="Calibri"/>
              <a:ea typeface="+mn-ea"/>
              <a:cs typeface="+mn-cs"/>
            </a:endParaRPr>
          </a:p>
        </p:txBody>
      </p:sp>
      <p:sp>
        <p:nvSpPr>
          <p:cNvPr id="3" name="object 3"/>
          <p:cNvSpPr txBox="1">
            <a:spLocks noGrp="1"/>
          </p:cNvSpPr>
          <p:nvPr>
            <p:ph type="title"/>
          </p:nvPr>
        </p:nvSpPr>
        <p:spPr>
          <a:xfrm>
            <a:off x="384726" y="1367680"/>
            <a:ext cx="4260215" cy="622300"/>
          </a:xfrm>
          <a:prstGeom prst="rect">
            <a:avLst/>
          </a:prstGeom>
        </p:spPr>
        <p:txBody>
          <a:bodyPr vert="horz" wrap="square" lIns="0" tIns="0" rIns="0" bIns="0" rtlCol="0">
            <a:spAutoFit/>
          </a:bodyPr>
          <a:lstStyle/>
          <a:p>
            <a:pPr marL="12700"/>
            <a:r>
              <a:rPr sz="4000" spc="-660" dirty="0"/>
              <a:t>Overview </a:t>
            </a:r>
            <a:r>
              <a:rPr sz="4000" spc="-605" dirty="0"/>
              <a:t>of </a:t>
            </a:r>
            <a:r>
              <a:rPr sz="4000" spc="-600" dirty="0"/>
              <a:t>Binax </a:t>
            </a:r>
            <a:r>
              <a:rPr sz="4000" spc="-645" dirty="0"/>
              <a:t>At </a:t>
            </a:r>
            <a:r>
              <a:rPr sz="4000" spc="-555" dirty="0"/>
              <a:t> </a:t>
            </a:r>
            <a:r>
              <a:rPr sz="4000" spc="-780" dirty="0"/>
              <a:t>Home</a:t>
            </a:r>
            <a:endParaRPr sz="4000"/>
          </a:p>
        </p:txBody>
      </p:sp>
      <p:sp>
        <p:nvSpPr>
          <p:cNvPr id="4" name="object 4"/>
          <p:cNvSpPr txBox="1"/>
          <p:nvPr/>
        </p:nvSpPr>
        <p:spPr>
          <a:xfrm>
            <a:off x="475250" y="2086305"/>
            <a:ext cx="4820285" cy="2978150"/>
          </a:xfrm>
          <a:prstGeom prst="rect">
            <a:avLst/>
          </a:prstGeom>
        </p:spPr>
        <p:txBody>
          <a:bodyPr vert="horz" wrap="square" lIns="0" tIns="0" rIns="0" bIns="0" rtlCol="0">
            <a:spAutoFit/>
          </a:bodyPr>
          <a:lstStyle/>
          <a:p>
            <a:pPr marL="379095" indent="-366395">
              <a:buClrTx/>
              <a:buFontTx/>
              <a:buChar char="●"/>
              <a:tabLst>
                <a:tab pos="379095" algn="l"/>
                <a:tab pos="379730" algn="l"/>
              </a:tabLst>
            </a:pPr>
            <a:r>
              <a:rPr sz="1800" kern="1200" spc="-5" dirty="0">
                <a:solidFill>
                  <a:srgbClr val="595959"/>
                </a:solidFill>
                <a:ea typeface="+mn-ea"/>
              </a:rPr>
              <a:t>Packaged in boxes of 6</a:t>
            </a:r>
            <a:r>
              <a:rPr sz="1800" kern="1200" dirty="0">
                <a:solidFill>
                  <a:srgbClr val="595959"/>
                </a:solidFill>
                <a:ea typeface="+mn-ea"/>
              </a:rPr>
              <a:t> </a:t>
            </a:r>
            <a:r>
              <a:rPr sz="1800" kern="1200" spc="-5" dirty="0">
                <a:solidFill>
                  <a:srgbClr val="595959"/>
                </a:solidFill>
                <a:ea typeface="+mn-ea"/>
              </a:rPr>
              <a:t>tests</a:t>
            </a:r>
            <a:endParaRPr sz="1800" kern="1200">
              <a:solidFill>
                <a:prstClr val="black"/>
              </a:solidFill>
              <a:ea typeface="+mn-ea"/>
            </a:endParaRPr>
          </a:p>
          <a:p>
            <a:pPr marL="379095" indent="-366395">
              <a:spcBef>
                <a:spcPts val="860"/>
              </a:spcBef>
              <a:buClrTx/>
              <a:buFontTx/>
              <a:buChar char="●"/>
              <a:tabLst>
                <a:tab pos="379095" algn="l"/>
                <a:tab pos="379730" algn="l"/>
              </a:tabLst>
            </a:pPr>
            <a:r>
              <a:rPr sz="1800" kern="1200" spc="-5" dirty="0">
                <a:solidFill>
                  <a:srgbClr val="595959"/>
                </a:solidFill>
                <a:ea typeface="+mn-ea"/>
              </a:rPr>
              <a:t>Delivered to </a:t>
            </a:r>
            <a:r>
              <a:rPr sz="1800" kern="1200" dirty="0">
                <a:solidFill>
                  <a:srgbClr val="595959"/>
                </a:solidFill>
                <a:ea typeface="+mn-ea"/>
              </a:rPr>
              <a:t>user’s</a:t>
            </a:r>
            <a:r>
              <a:rPr sz="1800" kern="1200" spc="-10" dirty="0">
                <a:solidFill>
                  <a:srgbClr val="595959"/>
                </a:solidFill>
                <a:ea typeface="+mn-ea"/>
              </a:rPr>
              <a:t> </a:t>
            </a:r>
            <a:r>
              <a:rPr sz="1800" kern="1200" spc="-5" dirty="0">
                <a:solidFill>
                  <a:srgbClr val="595959"/>
                </a:solidFill>
                <a:ea typeface="+mn-ea"/>
              </a:rPr>
              <a:t>door</a:t>
            </a:r>
            <a:endParaRPr sz="1800" kern="1200">
              <a:solidFill>
                <a:prstClr val="black"/>
              </a:solidFill>
              <a:ea typeface="+mn-ea"/>
            </a:endParaRPr>
          </a:p>
          <a:p>
            <a:pPr marL="379095" marR="27305" indent="-366395">
              <a:lnSpc>
                <a:spcPct val="140000"/>
              </a:lnSpc>
              <a:buClrTx/>
              <a:buFontTx/>
              <a:buChar char="●"/>
              <a:tabLst>
                <a:tab pos="379095" algn="l"/>
                <a:tab pos="379730" algn="l"/>
              </a:tabLst>
            </a:pPr>
            <a:r>
              <a:rPr sz="1800" kern="1200" spc="-5" dirty="0">
                <a:solidFill>
                  <a:srgbClr val="595959"/>
                </a:solidFill>
                <a:ea typeface="+mn-ea"/>
              </a:rPr>
              <a:t>Used for symptomatic, exposed or for serial  testing every five</a:t>
            </a:r>
            <a:r>
              <a:rPr sz="1800" kern="1200" spc="-15" dirty="0">
                <a:solidFill>
                  <a:srgbClr val="595959"/>
                </a:solidFill>
                <a:ea typeface="+mn-ea"/>
              </a:rPr>
              <a:t> </a:t>
            </a:r>
            <a:r>
              <a:rPr sz="1800" kern="1200" spc="-5" dirty="0">
                <a:solidFill>
                  <a:srgbClr val="595959"/>
                </a:solidFill>
                <a:ea typeface="+mn-ea"/>
              </a:rPr>
              <a:t>days</a:t>
            </a:r>
            <a:endParaRPr sz="1800" kern="1200">
              <a:solidFill>
                <a:prstClr val="black"/>
              </a:solidFill>
              <a:ea typeface="+mn-ea"/>
            </a:endParaRPr>
          </a:p>
          <a:p>
            <a:pPr marL="379095" marR="751205" indent="-366395">
              <a:lnSpc>
                <a:spcPct val="140000"/>
              </a:lnSpc>
              <a:buClrTx/>
              <a:buFontTx/>
              <a:buChar char="●"/>
              <a:tabLst>
                <a:tab pos="379095" algn="l"/>
                <a:tab pos="379730" algn="l"/>
              </a:tabLst>
            </a:pPr>
            <a:r>
              <a:rPr sz="1800" kern="1200" spc="-5" dirty="0">
                <a:solidFill>
                  <a:srgbClr val="595959"/>
                </a:solidFill>
                <a:ea typeface="+mn-ea"/>
              </a:rPr>
              <a:t>Administered with a live proctor on a  telehealth</a:t>
            </a:r>
            <a:r>
              <a:rPr sz="1800" kern="1200" spc="-40" dirty="0">
                <a:solidFill>
                  <a:srgbClr val="595959"/>
                </a:solidFill>
                <a:ea typeface="+mn-ea"/>
              </a:rPr>
              <a:t> </a:t>
            </a:r>
            <a:r>
              <a:rPr sz="1800" kern="1200" spc="-5" dirty="0">
                <a:solidFill>
                  <a:srgbClr val="595959"/>
                </a:solidFill>
                <a:ea typeface="+mn-ea"/>
              </a:rPr>
              <a:t>visit</a:t>
            </a:r>
            <a:endParaRPr sz="1800" kern="1200">
              <a:solidFill>
                <a:prstClr val="black"/>
              </a:solidFill>
              <a:ea typeface="+mn-ea"/>
            </a:endParaRPr>
          </a:p>
          <a:p>
            <a:pPr marL="379095" marR="5080" indent="-366395">
              <a:lnSpc>
                <a:spcPct val="140000"/>
              </a:lnSpc>
              <a:buClrTx/>
              <a:buFontTx/>
              <a:buChar char="●"/>
              <a:tabLst>
                <a:tab pos="379095" algn="l"/>
                <a:tab pos="379730" algn="l"/>
              </a:tabLst>
            </a:pPr>
            <a:r>
              <a:rPr sz="1800" kern="1200" spc="-5" dirty="0">
                <a:solidFill>
                  <a:srgbClr val="595959"/>
                </a:solidFill>
                <a:ea typeface="+mn-ea"/>
              </a:rPr>
              <a:t>Reporting handled by proctor using </a:t>
            </a:r>
            <a:r>
              <a:rPr sz="1800" kern="1200" spc="-10" dirty="0">
                <a:solidFill>
                  <a:srgbClr val="595959"/>
                </a:solidFill>
                <a:ea typeface="+mn-ea"/>
              </a:rPr>
              <a:t>Abbott’s  </a:t>
            </a:r>
            <a:r>
              <a:rPr sz="1800" kern="1200" spc="-25" dirty="0">
                <a:solidFill>
                  <a:srgbClr val="595959"/>
                </a:solidFill>
                <a:ea typeface="+mn-ea"/>
              </a:rPr>
              <a:t>NAVICA</a:t>
            </a:r>
            <a:r>
              <a:rPr sz="1800" kern="1200" spc="-185" dirty="0">
                <a:solidFill>
                  <a:srgbClr val="595959"/>
                </a:solidFill>
                <a:ea typeface="+mn-ea"/>
              </a:rPr>
              <a:t> </a:t>
            </a:r>
            <a:r>
              <a:rPr sz="1800" kern="1200" spc="-5" dirty="0">
                <a:solidFill>
                  <a:srgbClr val="595959"/>
                </a:solidFill>
                <a:ea typeface="+mn-ea"/>
              </a:rPr>
              <a:t>app</a:t>
            </a:r>
            <a:endParaRPr sz="1800" kern="1200">
              <a:solidFill>
                <a:prstClr val="black"/>
              </a:solidFill>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1369712"/>
            <a:ext cx="1064260" cy="561340"/>
          </a:xfrm>
          <a:prstGeom prst="rect">
            <a:avLst/>
          </a:prstGeom>
        </p:spPr>
        <p:txBody>
          <a:bodyPr vert="horz" wrap="square" lIns="0" tIns="0" rIns="0" bIns="0" rtlCol="0">
            <a:spAutoFit/>
          </a:bodyPr>
          <a:lstStyle/>
          <a:p>
            <a:pPr marL="12700"/>
            <a:r>
              <a:rPr spc="-520" dirty="0"/>
              <a:t>R</a:t>
            </a:r>
            <a:r>
              <a:rPr spc="-545" dirty="0"/>
              <a:t>esu</a:t>
            </a:r>
            <a:r>
              <a:rPr spc="-254" dirty="0"/>
              <a:t>l</a:t>
            </a:r>
            <a:r>
              <a:rPr spc="-430" dirty="0"/>
              <a:t>ts</a:t>
            </a:r>
          </a:p>
        </p:txBody>
      </p:sp>
      <p:sp>
        <p:nvSpPr>
          <p:cNvPr id="3" name="object 3"/>
          <p:cNvSpPr txBox="1"/>
          <p:nvPr/>
        </p:nvSpPr>
        <p:spPr>
          <a:xfrm>
            <a:off x="475249" y="2042415"/>
            <a:ext cx="7904480" cy="2997835"/>
          </a:xfrm>
          <a:prstGeom prst="rect">
            <a:avLst/>
          </a:prstGeom>
        </p:spPr>
        <p:txBody>
          <a:bodyPr vert="horz" wrap="square" lIns="0" tIns="0" rIns="0" bIns="0" rtlCol="0">
            <a:spAutoFit/>
          </a:bodyPr>
          <a:lstStyle/>
          <a:p>
            <a:pPr marL="379095" indent="-351155">
              <a:lnSpc>
                <a:spcPts val="1945"/>
              </a:lnSpc>
              <a:buSzPct val="88888"/>
              <a:buFontTx/>
              <a:buChar char="●"/>
              <a:tabLst>
                <a:tab pos="379095" algn="l"/>
                <a:tab pos="379730" algn="l"/>
              </a:tabLst>
            </a:pPr>
            <a:r>
              <a:rPr sz="1800" kern="1200" spc="-5" dirty="0">
                <a:solidFill>
                  <a:srgbClr val="595959"/>
                </a:solidFill>
                <a:ea typeface="+mn-ea"/>
              </a:rPr>
              <a:t>If the result of the test is</a:t>
            </a:r>
            <a:r>
              <a:rPr sz="1800" kern="1200" dirty="0">
                <a:solidFill>
                  <a:srgbClr val="595959"/>
                </a:solidFill>
                <a:ea typeface="+mn-ea"/>
              </a:rPr>
              <a:t> </a:t>
            </a:r>
            <a:r>
              <a:rPr sz="1800" kern="1200" spc="-20" dirty="0">
                <a:solidFill>
                  <a:srgbClr val="595959"/>
                </a:solidFill>
                <a:ea typeface="+mn-ea"/>
              </a:rPr>
              <a:t>NEGATIVE</a:t>
            </a:r>
            <a:endParaRPr sz="1800" kern="1200">
              <a:solidFill>
                <a:prstClr val="black"/>
              </a:solidFill>
              <a:ea typeface="+mn-ea"/>
            </a:endParaRPr>
          </a:p>
          <a:p>
            <a:pPr marL="836294" lvl="1" indent="-351155">
              <a:lnSpc>
                <a:spcPts val="1730"/>
              </a:lnSpc>
              <a:buSzPct val="88888"/>
              <a:buFontTx/>
              <a:buChar char="○"/>
              <a:tabLst>
                <a:tab pos="836294" algn="l"/>
                <a:tab pos="836930" algn="l"/>
              </a:tabLst>
            </a:pPr>
            <a:r>
              <a:rPr sz="1800" kern="1200" spc="-5" dirty="0">
                <a:solidFill>
                  <a:srgbClr val="595959"/>
                </a:solidFill>
                <a:ea typeface="+mn-ea"/>
              </a:rPr>
              <a:t>Participant continues to test every five</a:t>
            </a:r>
            <a:r>
              <a:rPr sz="1800" kern="1200" spc="70" dirty="0">
                <a:solidFill>
                  <a:srgbClr val="595959"/>
                </a:solidFill>
                <a:ea typeface="+mn-ea"/>
              </a:rPr>
              <a:t> </a:t>
            </a:r>
            <a:r>
              <a:rPr sz="1800" kern="1200" spc="-5" dirty="0">
                <a:solidFill>
                  <a:srgbClr val="595959"/>
                </a:solidFill>
                <a:ea typeface="+mn-ea"/>
              </a:rPr>
              <a:t>days</a:t>
            </a:r>
            <a:endParaRPr sz="1800" kern="1200">
              <a:solidFill>
                <a:prstClr val="black"/>
              </a:solidFill>
              <a:ea typeface="+mn-ea"/>
            </a:endParaRPr>
          </a:p>
          <a:p>
            <a:pPr marL="836294" lvl="1" indent="-351155">
              <a:lnSpc>
                <a:spcPts val="1945"/>
              </a:lnSpc>
              <a:buSzPct val="88888"/>
              <a:buFontTx/>
              <a:buChar char="○"/>
              <a:tabLst>
                <a:tab pos="836294" algn="l"/>
                <a:tab pos="836930" algn="l"/>
              </a:tabLst>
            </a:pPr>
            <a:r>
              <a:rPr sz="1800" kern="1200" spc="-5" dirty="0">
                <a:solidFill>
                  <a:srgbClr val="595959"/>
                </a:solidFill>
                <a:ea typeface="+mn-ea"/>
              </a:rPr>
              <a:t>Participant receives confirmation of negative result in the </a:t>
            </a:r>
            <a:r>
              <a:rPr sz="1800" kern="1200" spc="-25" dirty="0">
                <a:solidFill>
                  <a:srgbClr val="595959"/>
                </a:solidFill>
                <a:ea typeface="+mn-ea"/>
              </a:rPr>
              <a:t>NAVICA</a:t>
            </a:r>
            <a:r>
              <a:rPr sz="1800" kern="1200" spc="50" dirty="0">
                <a:solidFill>
                  <a:srgbClr val="595959"/>
                </a:solidFill>
                <a:ea typeface="+mn-ea"/>
              </a:rPr>
              <a:t> </a:t>
            </a:r>
            <a:r>
              <a:rPr sz="1800" kern="1200" spc="-5" dirty="0">
                <a:solidFill>
                  <a:srgbClr val="595959"/>
                </a:solidFill>
                <a:ea typeface="+mn-ea"/>
              </a:rPr>
              <a:t>app</a:t>
            </a:r>
            <a:endParaRPr sz="1800" kern="1200">
              <a:solidFill>
                <a:prstClr val="black"/>
              </a:solidFill>
              <a:ea typeface="+mn-ea"/>
            </a:endParaRPr>
          </a:p>
          <a:p>
            <a:pPr marL="379095" indent="-351155">
              <a:lnSpc>
                <a:spcPts val="1945"/>
              </a:lnSpc>
              <a:spcBef>
                <a:spcPts val="1295"/>
              </a:spcBef>
              <a:buSzPct val="88888"/>
              <a:buFontTx/>
              <a:buChar char="●"/>
              <a:tabLst>
                <a:tab pos="379095" algn="l"/>
                <a:tab pos="379730" algn="l"/>
              </a:tabLst>
            </a:pPr>
            <a:r>
              <a:rPr sz="1800" kern="1200" spc="-5" dirty="0">
                <a:solidFill>
                  <a:srgbClr val="595959"/>
                </a:solidFill>
                <a:ea typeface="+mn-ea"/>
              </a:rPr>
              <a:t>If the result of the test is</a:t>
            </a:r>
            <a:r>
              <a:rPr sz="1800" kern="1200" spc="15" dirty="0">
                <a:solidFill>
                  <a:srgbClr val="595959"/>
                </a:solidFill>
                <a:ea typeface="+mn-ea"/>
              </a:rPr>
              <a:t> </a:t>
            </a:r>
            <a:r>
              <a:rPr sz="1800" kern="1200" spc="-5" dirty="0">
                <a:solidFill>
                  <a:srgbClr val="595959"/>
                </a:solidFill>
                <a:ea typeface="+mn-ea"/>
              </a:rPr>
              <a:t>POSITIVE</a:t>
            </a:r>
            <a:endParaRPr sz="1800" kern="1200">
              <a:solidFill>
                <a:prstClr val="black"/>
              </a:solidFill>
              <a:ea typeface="+mn-ea"/>
            </a:endParaRPr>
          </a:p>
          <a:p>
            <a:pPr marL="836294" lvl="1" indent="-351155">
              <a:lnSpc>
                <a:spcPts val="1730"/>
              </a:lnSpc>
              <a:buSzPct val="88888"/>
              <a:buFontTx/>
              <a:buChar char="○"/>
              <a:tabLst>
                <a:tab pos="836294" algn="l"/>
                <a:tab pos="836930" algn="l"/>
              </a:tabLst>
            </a:pPr>
            <a:r>
              <a:rPr sz="1800" kern="1200" spc="-5" dirty="0">
                <a:solidFill>
                  <a:srgbClr val="595959"/>
                </a:solidFill>
                <a:ea typeface="+mn-ea"/>
              </a:rPr>
              <a:t>Proctor will give the participant CDC isolation</a:t>
            </a:r>
            <a:r>
              <a:rPr sz="1800" kern="1200" spc="120" dirty="0">
                <a:solidFill>
                  <a:srgbClr val="595959"/>
                </a:solidFill>
                <a:ea typeface="+mn-ea"/>
              </a:rPr>
              <a:t> </a:t>
            </a:r>
            <a:r>
              <a:rPr sz="1800" kern="1200" spc="-5" dirty="0">
                <a:solidFill>
                  <a:srgbClr val="595959"/>
                </a:solidFill>
                <a:ea typeface="+mn-ea"/>
              </a:rPr>
              <a:t>guidance</a:t>
            </a:r>
            <a:endParaRPr sz="1800" kern="1200">
              <a:solidFill>
                <a:prstClr val="black"/>
              </a:solidFill>
              <a:ea typeface="+mn-ea"/>
            </a:endParaRPr>
          </a:p>
          <a:p>
            <a:pPr marL="836294" lvl="1" indent="-351155">
              <a:lnSpc>
                <a:spcPts val="1730"/>
              </a:lnSpc>
              <a:buSzPct val="88888"/>
              <a:buFontTx/>
              <a:buChar char="○"/>
              <a:tabLst>
                <a:tab pos="836294" algn="l"/>
                <a:tab pos="836930" algn="l"/>
              </a:tabLst>
            </a:pPr>
            <a:r>
              <a:rPr sz="1800" kern="1200" spc="-5" dirty="0">
                <a:solidFill>
                  <a:srgbClr val="595959"/>
                </a:solidFill>
                <a:ea typeface="+mn-ea"/>
              </a:rPr>
              <a:t>Results electronically reported to CDPHE &amp;</a:t>
            </a:r>
            <a:r>
              <a:rPr sz="1800" kern="1200" spc="75" dirty="0">
                <a:solidFill>
                  <a:srgbClr val="595959"/>
                </a:solidFill>
                <a:ea typeface="+mn-ea"/>
              </a:rPr>
              <a:t> </a:t>
            </a:r>
            <a:r>
              <a:rPr sz="1800" kern="1200" spc="-5" dirty="0">
                <a:solidFill>
                  <a:srgbClr val="595959"/>
                </a:solidFill>
                <a:ea typeface="+mn-ea"/>
              </a:rPr>
              <a:t>LPHA</a:t>
            </a:r>
            <a:endParaRPr sz="1800" kern="1200">
              <a:solidFill>
                <a:prstClr val="black"/>
              </a:solidFill>
              <a:ea typeface="+mn-ea"/>
            </a:endParaRPr>
          </a:p>
          <a:p>
            <a:pPr marL="836294" lvl="1" indent="-351155">
              <a:lnSpc>
                <a:spcPts val="1730"/>
              </a:lnSpc>
              <a:buSzPct val="88888"/>
              <a:buFontTx/>
              <a:buChar char="○"/>
              <a:tabLst>
                <a:tab pos="836294" algn="l"/>
                <a:tab pos="836930" algn="l"/>
              </a:tabLst>
            </a:pPr>
            <a:r>
              <a:rPr sz="1800" kern="1200" spc="-5" dirty="0">
                <a:solidFill>
                  <a:srgbClr val="595959"/>
                </a:solidFill>
                <a:ea typeface="+mn-ea"/>
              </a:rPr>
              <a:t>Case investigation and contact tracing done by</a:t>
            </a:r>
            <a:r>
              <a:rPr sz="1800" kern="1200" spc="95" dirty="0">
                <a:solidFill>
                  <a:srgbClr val="595959"/>
                </a:solidFill>
                <a:ea typeface="+mn-ea"/>
              </a:rPr>
              <a:t> </a:t>
            </a:r>
            <a:r>
              <a:rPr sz="1800" kern="1200" spc="-5" dirty="0">
                <a:solidFill>
                  <a:srgbClr val="595959"/>
                </a:solidFill>
                <a:ea typeface="+mn-ea"/>
              </a:rPr>
              <a:t>LPHA</a:t>
            </a:r>
            <a:endParaRPr sz="1800" kern="1200">
              <a:solidFill>
                <a:prstClr val="black"/>
              </a:solidFill>
              <a:ea typeface="+mn-ea"/>
            </a:endParaRPr>
          </a:p>
          <a:p>
            <a:pPr marL="836294" lvl="1" indent="-351155">
              <a:lnSpc>
                <a:spcPts val="1730"/>
              </a:lnSpc>
              <a:buSzPct val="88888"/>
              <a:buFontTx/>
              <a:buChar char="○"/>
              <a:tabLst>
                <a:tab pos="836294" algn="l"/>
                <a:tab pos="836930" algn="l"/>
              </a:tabLst>
            </a:pPr>
            <a:r>
              <a:rPr sz="1800" kern="1200" spc="-5" dirty="0">
                <a:solidFill>
                  <a:srgbClr val="595959"/>
                </a:solidFill>
                <a:ea typeface="+mn-ea"/>
              </a:rPr>
              <a:t>No confirmation PCR</a:t>
            </a:r>
            <a:r>
              <a:rPr sz="1800" kern="1200" spc="10" dirty="0">
                <a:solidFill>
                  <a:srgbClr val="595959"/>
                </a:solidFill>
                <a:ea typeface="+mn-ea"/>
              </a:rPr>
              <a:t> </a:t>
            </a:r>
            <a:r>
              <a:rPr sz="1800" kern="1200" spc="-5" dirty="0">
                <a:solidFill>
                  <a:srgbClr val="595959"/>
                </a:solidFill>
                <a:ea typeface="+mn-ea"/>
              </a:rPr>
              <a:t>required</a:t>
            </a:r>
            <a:endParaRPr sz="1800" kern="1200">
              <a:solidFill>
                <a:prstClr val="black"/>
              </a:solidFill>
              <a:ea typeface="+mn-ea"/>
            </a:endParaRPr>
          </a:p>
          <a:p>
            <a:pPr marL="836294" lvl="1" indent="-351155">
              <a:lnSpc>
                <a:spcPts val="1945"/>
              </a:lnSpc>
              <a:buSzPct val="88888"/>
              <a:buFontTx/>
              <a:buChar char="○"/>
              <a:tabLst>
                <a:tab pos="836294" algn="l"/>
                <a:tab pos="836930" algn="l"/>
              </a:tabLst>
            </a:pPr>
            <a:r>
              <a:rPr sz="1800" kern="1200" spc="-5" dirty="0">
                <a:solidFill>
                  <a:srgbClr val="595959"/>
                </a:solidFill>
                <a:ea typeface="+mn-ea"/>
              </a:rPr>
              <a:t>No additional testing for 90 days, unless new symptoms</a:t>
            </a:r>
            <a:r>
              <a:rPr sz="1800" kern="1200" spc="140" dirty="0">
                <a:solidFill>
                  <a:srgbClr val="595959"/>
                </a:solidFill>
                <a:ea typeface="+mn-ea"/>
              </a:rPr>
              <a:t> </a:t>
            </a:r>
            <a:r>
              <a:rPr sz="1800" kern="1200" spc="-5" dirty="0">
                <a:solidFill>
                  <a:srgbClr val="595959"/>
                </a:solidFill>
                <a:ea typeface="+mn-ea"/>
              </a:rPr>
              <a:t>develop</a:t>
            </a:r>
            <a:endParaRPr sz="1800" kern="1200">
              <a:solidFill>
                <a:prstClr val="black"/>
              </a:solidFill>
              <a:ea typeface="+mn-ea"/>
            </a:endParaRPr>
          </a:p>
          <a:p>
            <a:pPr marL="379095" indent="-366395">
              <a:lnSpc>
                <a:spcPts val="2105"/>
              </a:lnSpc>
              <a:spcBef>
                <a:spcPts val="1555"/>
              </a:spcBef>
              <a:buClrTx/>
              <a:buFontTx/>
              <a:buChar char="●"/>
              <a:tabLst>
                <a:tab pos="379095" algn="l"/>
                <a:tab pos="379730" algn="l"/>
              </a:tabLst>
            </a:pPr>
            <a:r>
              <a:rPr sz="1800" kern="1200" spc="-5" dirty="0">
                <a:solidFill>
                  <a:srgbClr val="595959"/>
                </a:solidFill>
                <a:ea typeface="+mn-ea"/>
              </a:rPr>
              <a:t>Positive Agreement:</a:t>
            </a:r>
            <a:r>
              <a:rPr sz="1800" kern="1200" spc="-105" dirty="0">
                <a:solidFill>
                  <a:srgbClr val="595959"/>
                </a:solidFill>
                <a:ea typeface="+mn-ea"/>
              </a:rPr>
              <a:t> </a:t>
            </a:r>
            <a:r>
              <a:rPr sz="1800" kern="1200" spc="-5" dirty="0">
                <a:solidFill>
                  <a:srgbClr val="595959"/>
                </a:solidFill>
                <a:ea typeface="+mn-ea"/>
              </a:rPr>
              <a:t>84.6%</a:t>
            </a:r>
            <a:endParaRPr sz="1800" kern="1200">
              <a:solidFill>
                <a:prstClr val="black"/>
              </a:solidFill>
              <a:ea typeface="+mn-ea"/>
            </a:endParaRPr>
          </a:p>
          <a:p>
            <a:pPr marL="379095" indent="-366395">
              <a:lnSpc>
                <a:spcPts val="2105"/>
              </a:lnSpc>
              <a:buClrTx/>
              <a:buFontTx/>
              <a:buChar char="●"/>
              <a:tabLst>
                <a:tab pos="379095" algn="l"/>
                <a:tab pos="379730" algn="l"/>
              </a:tabLst>
            </a:pPr>
            <a:r>
              <a:rPr sz="1800" kern="1200" spc="-5" dirty="0">
                <a:solidFill>
                  <a:srgbClr val="595959"/>
                </a:solidFill>
                <a:ea typeface="+mn-ea"/>
              </a:rPr>
              <a:t>Negative Agreement:</a:t>
            </a:r>
            <a:r>
              <a:rPr sz="1800" kern="1200" spc="-105" dirty="0">
                <a:solidFill>
                  <a:srgbClr val="595959"/>
                </a:solidFill>
                <a:ea typeface="+mn-ea"/>
              </a:rPr>
              <a:t> </a:t>
            </a:r>
            <a:r>
              <a:rPr sz="1800" kern="1200" spc="-5" dirty="0">
                <a:solidFill>
                  <a:srgbClr val="595959"/>
                </a:solidFill>
                <a:ea typeface="+mn-ea"/>
              </a:rPr>
              <a:t>98.5%</a:t>
            </a:r>
            <a:endParaRPr sz="1800" kern="1200">
              <a:solidFill>
                <a:prstClr val="black"/>
              </a:solidFill>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1367680"/>
            <a:ext cx="693420" cy="622300"/>
          </a:xfrm>
          <a:prstGeom prst="rect">
            <a:avLst/>
          </a:prstGeom>
        </p:spPr>
        <p:txBody>
          <a:bodyPr vert="horz" wrap="square" lIns="0" tIns="0" rIns="0" bIns="0" rtlCol="0">
            <a:spAutoFit/>
          </a:bodyPr>
          <a:lstStyle/>
          <a:p>
            <a:pPr marL="12700"/>
            <a:r>
              <a:rPr sz="4000" spc="-625" dirty="0"/>
              <a:t>Cost</a:t>
            </a:r>
            <a:endParaRPr sz="4000"/>
          </a:p>
        </p:txBody>
      </p:sp>
      <p:sp>
        <p:nvSpPr>
          <p:cNvPr id="3" name="object 3"/>
          <p:cNvSpPr txBox="1"/>
          <p:nvPr/>
        </p:nvSpPr>
        <p:spPr>
          <a:xfrm>
            <a:off x="475249" y="2316157"/>
            <a:ext cx="6816090" cy="1113155"/>
          </a:xfrm>
          <a:prstGeom prst="rect">
            <a:avLst/>
          </a:prstGeom>
        </p:spPr>
        <p:txBody>
          <a:bodyPr vert="horz" wrap="square" lIns="0" tIns="0" rIns="0" bIns="0" rtlCol="0">
            <a:spAutoFit/>
          </a:bodyPr>
          <a:lstStyle/>
          <a:p>
            <a:pPr marL="379095" indent="-366395">
              <a:buClrTx/>
              <a:buFontTx/>
              <a:buChar char="●"/>
              <a:tabLst>
                <a:tab pos="379095" algn="l"/>
                <a:tab pos="379730" algn="l"/>
              </a:tabLst>
            </a:pPr>
            <a:r>
              <a:rPr sz="1800" kern="1200" spc="-5" dirty="0">
                <a:solidFill>
                  <a:srgbClr val="595959"/>
                </a:solidFill>
                <a:ea typeface="+mn-ea"/>
              </a:rPr>
              <a:t>The state will be covering the first 2 months of the pilot</a:t>
            </a:r>
            <a:r>
              <a:rPr sz="1800" kern="1200" spc="140" dirty="0">
                <a:solidFill>
                  <a:srgbClr val="595959"/>
                </a:solidFill>
                <a:ea typeface="+mn-ea"/>
              </a:rPr>
              <a:t> </a:t>
            </a:r>
            <a:r>
              <a:rPr sz="1800" kern="1200" spc="-5" dirty="0">
                <a:solidFill>
                  <a:srgbClr val="595959"/>
                </a:solidFill>
                <a:ea typeface="+mn-ea"/>
              </a:rPr>
              <a:t>program</a:t>
            </a:r>
            <a:endParaRPr sz="1800" kern="1200">
              <a:solidFill>
                <a:prstClr val="black"/>
              </a:solidFill>
              <a:ea typeface="+mn-ea"/>
            </a:endParaRPr>
          </a:p>
          <a:p>
            <a:pPr marL="379095" indent="-366395">
              <a:spcBef>
                <a:spcPts val="1080"/>
              </a:spcBef>
              <a:buClrTx/>
              <a:buFontTx/>
              <a:buChar char="●"/>
              <a:tabLst>
                <a:tab pos="379095" algn="l"/>
                <a:tab pos="379730" algn="l"/>
              </a:tabLst>
            </a:pPr>
            <a:r>
              <a:rPr sz="1800" kern="1200" spc="-5" dirty="0">
                <a:solidFill>
                  <a:srgbClr val="595959"/>
                </a:solidFill>
                <a:ea typeface="+mn-ea"/>
              </a:rPr>
              <a:t>After this time there is a cost share</a:t>
            </a:r>
            <a:r>
              <a:rPr sz="1800" kern="1200" spc="60" dirty="0">
                <a:solidFill>
                  <a:srgbClr val="595959"/>
                </a:solidFill>
                <a:ea typeface="+mn-ea"/>
              </a:rPr>
              <a:t> </a:t>
            </a:r>
            <a:r>
              <a:rPr sz="1800" kern="1200" spc="-5" dirty="0">
                <a:solidFill>
                  <a:srgbClr val="595959"/>
                </a:solidFill>
                <a:ea typeface="+mn-ea"/>
              </a:rPr>
              <a:t>pending</a:t>
            </a:r>
            <a:endParaRPr sz="1800" kern="1200">
              <a:solidFill>
                <a:prstClr val="black"/>
              </a:solidFill>
              <a:ea typeface="+mn-ea"/>
            </a:endParaRPr>
          </a:p>
          <a:p>
            <a:pPr marL="379095" indent="-366395">
              <a:spcBef>
                <a:spcPts val="1080"/>
              </a:spcBef>
              <a:buClrTx/>
              <a:buFontTx/>
              <a:buChar char="●"/>
              <a:tabLst>
                <a:tab pos="379095" algn="l"/>
                <a:tab pos="379730" algn="l"/>
              </a:tabLst>
            </a:pPr>
            <a:r>
              <a:rPr sz="1800" kern="1200" spc="-5" dirty="0">
                <a:solidFill>
                  <a:srgbClr val="595959"/>
                </a:solidFill>
                <a:ea typeface="+mn-ea"/>
              </a:rPr>
              <a:t>These tests are </a:t>
            </a:r>
            <a:r>
              <a:rPr sz="1800" i="1" kern="1200" spc="-5" dirty="0">
                <a:solidFill>
                  <a:srgbClr val="595959"/>
                </a:solidFill>
                <a:ea typeface="+mn-ea"/>
              </a:rPr>
              <a:t>not </a:t>
            </a:r>
            <a:r>
              <a:rPr sz="1800" kern="1200" spc="-5" dirty="0">
                <a:solidFill>
                  <a:srgbClr val="595959"/>
                </a:solidFill>
                <a:ea typeface="+mn-ea"/>
              </a:rPr>
              <a:t>eligible for FEMA</a:t>
            </a:r>
            <a:r>
              <a:rPr sz="1800" kern="1200" spc="5" dirty="0">
                <a:solidFill>
                  <a:srgbClr val="595959"/>
                </a:solidFill>
                <a:ea typeface="+mn-ea"/>
              </a:rPr>
              <a:t> </a:t>
            </a:r>
            <a:r>
              <a:rPr sz="1800" kern="1200" spc="-5" dirty="0">
                <a:solidFill>
                  <a:srgbClr val="595959"/>
                </a:solidFill>
                <a:ea typeface="+mn-ea"/>
              </a:rPr>
              <a:t>reimbursement</a:t>
            </a:r>
            <a:endParaRPr sz="1800" kern="1200">
              <a:solidFill>
                <a:prstClr val="black"/>
              </a:solidFill>
              <a:ea typeface="+mn-ea"/>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7A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1607</TotalTime>
  <Words>1662</Words>
  <Application>Microsoft Office PowerPoint</Application>
  <PresentationFormat>On-screen Show (4:3)</PresentationFormat>
  <Paragraphs>169</Paragraphs>
  <Slides>24</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Calibri Light</vt:lpstr>
      <vt:lpstr>Museo Slab 500</vt:lpstr>
      <vt:lpstr>Tahoma</vt:lpstr>
      <vt:lpstr>Times New Roman</vt:lpstr>
      <vt:lpstr>Trebuchet MS</vt:lpstr>
      <vt:lpstr>Office Theme</vt:lpstr>
      <vt:lpstr>1_Office Theme</vt:lpstr>
      <vt:lpstr>2_Office Theme</vt:lpstr>
      <vt:lpstr>CDE Office Hours</vt:lpstr>
      <vt:lpstr>CDE Team Introductions</vt:lpstr>
      <vt:lpstr>ESSER Office Hours</vt:lpstr>
      <vt:lpstr>CDPHE  Binax Testing</vt:lpstr>
      <vt:lpstr>Testing at Home  Oﬃce  Hours</vt:lpstr>
      <vt:lpstr>Overview of Binax At  Home</vt:lpstr>
      <vt:lpstr>Overview of Binax At  Home</vt:lpstr>
      <vt:lpstr>Results</vt:lpstr>
      <vt:lpstr>Cost</vt:lpstr>
      <vt:lpstr>Process to opt in</vt:lpstr>
      <vt:lpstr>Where  to learn more:</vt:lpstr>
      <vt:lpstr>Providing Supports for English Learners with ESSER </vt:lpstr>
      <vt:lpstr>Here Comes the Helpers</vt:lpstr>
      <vt:lpstr>Resource Documents</vt:lpstr>
      <vt:lpstr>ESSER II Allowable Use of Funds – Considerations for ELs</vt:lpstr>
      <vt:lpstr>ESSER II Allowable Use of Funds – Considerations for ELs</vt:lpstr>
      <vt:lpstr>ESSER II Allowable Use of Funds – Considerations for ELs</vt:lpstr>
      <vt:lpstr>ESSER II Allowable Use of Funds – Considerations for ELs</vt:lpstr>
      <vt:lpstr>ESSER II Allowable Use of Funds – Considerations for ELs</vt:lpstr>
      <vt:lpstr>ESSER II Allowable Use of Funds – Considerations for ELs</vt:lpstr>
      <vt:lpstr>ESSER II Allowable Use of Funds – Considerations for ELs</vt:lpstr>
      <vt:lpstr>Contact Information</vt:lpstr>
      <vt:lpstr>Questions?   Future Topics? </vt:lpstr>
      <vt:lpstr>CDE Team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62</cp:revision>
  <dcterms:modified xsi:type="dcterms:W3CDTF">2021-06-11T17:40:07Z</dcterms:modified>
</cp:coreProperties>
</file>