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3"/>
  </p:notesMasterIdLst>
  <p:sldIdLst>
    <p:sldId id="256" r:id="rId2"/>
    <p:sldId id="542" r:id="rId3"/>
    <p:sldId id="257" r:id="rId4"/>
    <p:sldId id="549" r:id="rId5"/>
    <p:sldId id="550" r:id="rId6"/>
    <p:sldId id="551" r:id="rId7"/>
    <p:sldId id="276" r:id="rId8"/>
    <p:sldId id="546" r:id="rId9"/>
    <p:sldId id="552" r:id="rId10"/>
    <p:sldId id="270" r:id="rId11"/>
    <p:sldId id="271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hajeri-Nelson, Nazanin" initials="MN" lastIdx="2" clrIdx="0">
    <p:extLst>
      <p:ext uri="{19B8F6BF-5375-455C-9EA6-DF929625EA0E}">
        <p15:presenceInfo xmlns:p15="http://schemas.microsoft.com/office/powerpoint/2012/main" userId="S::Mohajeri-Nelson_n@cde.state.co.us::a9da618a-a76d-43dd-a63a-6c6fdf3f56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DF82658-8AFC-442A-9291-991C26907DA4}">
  <a:tblStyle styleId="{1DF82658-8AFC-442A-9291-991C26907DA4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BF1E8"/>
          </a:solidFill>
        </a:fill>
      </a:tcStyle>
    </a:wholeTbl>
    <a:band1H>
      <a:tcTxStyle/>
      <a:tcStyle>
        <a:tcBdr/>
        <a:fill>
          <a:solidFill>
            <a:srgbClr val="D4E2CE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4E2CE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6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6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D1F991EF-CF58-4D44-A959-F8D699201C2A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37" autoAdjust="0"/>
  </p:normalViewPr>
  <p:slideViewPr>
    <p:cSldViewPr snapToGrid="0">
      <p:cViewPr varScale="1">
        <p:scale>
          <a:sx n="75" d="100"/>
          <a:sy n="75" d="100"/>
        </p:scale>
        <p:origin x="102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58530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Nazie </a:t>
            </a:r>
            <a:endParaRPr/>
          </a:p>
        </p:txBody>
      </p:sp>
      <p:sp>
        <p:nvSpPr>
          <p:cNvPr id="98" name="Google Shape;98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Nazie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82016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Nazie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33948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On the books ~ online schools/programs</a:t>
            </a:r>
            <a:endParaRPr dirty="0"/>
          </a:p>
        </p:txBody>
      </p:sp>
      <p:sp>
        <p:nvSpPr>
          <p:cNvPr id="197" name="Google Shape;1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/>
          <p:nvPr/>
        </p:nvSpPr>
        <p:spPr>
          <a:xfrm>
            <a:off x="0" y="4675238"/>
            <a:ext cx="9144000" cy="2182761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00953A">
                  <a:alpha val="49803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685800" y="3236239"/>
            <a:ext cx="7772400" cy="121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685800" y="5073444"/>
            <a:ext cx="7772400" cy="106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17" name="Google Shape;17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165737" y="632706"/>
            <a:ext cx="2821173" cy="176273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" name="Google Shape;18;p2"/>
          <p:cNvCxnSpPr/>
          <p:nvPr/>
        </p:nvCxnSpPr>
        <p:spPr>
          <a:xfrm>
            <a:off x="685800" y="2772696"/>
            <a:ext cx="7801897" cy="0"/>
          </a:xfrm>
          <a:prstGeom prst="straightConnector1">
            <a:avLst/>
          </a:prstGeom>
          <a:noFill/>
          <a:ln w="19050" cap="flat" cmpd="sng">
            <a:solidFill>
              <a:srgbClr val="00953A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2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_Title and Content">
  <p:cSld name="6_Title and Conte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0"/>
            <a:ext cx="9143997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1"/>
          <p:cNvSpPr txBox="1"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78867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3" name="Google Shape;73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0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1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75" name="Google Shape;75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7219" y="41458"/>
            <a:ext cx="934373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3886200" cy="4583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body" idx="2"/>
          </p:nvPr>
        </p:nvSpPr>
        <p:spPr>
          <a:xfrm>
            <a:off x="4629150" y="1463040"/>
            <a:ext cx="3886200" cy="4583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9" name="Google Shape;79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0"/>
            <a:ext cx="9143997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0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2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0"/>
            <a:ext cx="9143997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78867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4" name="Google Shape;24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0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4"/>
          <p:cNvSpPr txBox="1"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215697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3999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5"/>
          <p:cNvSpPr txBox="1"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0"/>
            <a:ext cx="9143997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78867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8" name="Google Shape;38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0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40" name="Google Shape;40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7219" y="41458"/>
            <a:ext cx="934373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0"/>
            <a:ext cx="9143997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78867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5" name="Google Shape;45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0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47" name="Google Shape;47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7219" y="41458"/>
            <a:ext cx="934373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0"/>
            <a:ext cx="9143997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78867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2" name="Google Shape;52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0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4" name="Google Shape;54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7219" y="41458"/>
            <a:ext cx="934373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0"/>
            <a:ext cx="9143997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78867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0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61" name="Google Shape;61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7219" y="41458"/>
            <a:ext cx="934373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and Content">
  <p:cSld name="5_Title and Conten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0"/>
            <a:ext cx="9143997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0"/>
          <p:cNvSpPr txBox="1"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78867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66" name="Google Shape;66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0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68" name="Google Shape;68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7219" y="41458"/>
            <a:ext cx="934373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245193" y="6360652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mailto:Hawkins_s@cde.state.co.us" TargetMode="External"/><Relationship Id="rId3" Type="http://schemas.openxmlformats.org/officeDocument/2006/relationships/hyperlink" Target="mailto:mohajeri-nelson_n@cde.state.co.us" TargetMode="External"/><Relationship Id="rId7" Type="http://schemas.openxmlformats.org/officeDocument/2006/relationships/hyperlink" Target="mailto:Austin_j@cde.state.co.u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Bartlett_k@cde.state.co.us" TargetMode="External"/><Relationship Id="rId5" Type="http://schemas.openxmlformats.org/officeDocument/2006/relationships/hyperlink" Target="mailto:okes_j@cde.state.co.us" TargetMode="External"/><Relationship Id="rId10" Type="http://schemas.openxmlformats.org/officeDocument/2006/relationships/hyperlink" Target="mailto:Williams_a@cde.state.co.us" TargetMode="External"/><Relationship Id="rId4" Type="http://schemas.openxmlformats.org/officeDocument/2006/relationships/hyperlink" Target="mailto:collins_d@cde.state.co.us" TargetMode="External"/><Relationship Id="rId9" Type="http://schemas.openxmlformats.org/officeDocument/2006/relationships/hyperlink" Target="mailto:Kaleda_s@cde.state.co.us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Austin_j@cde.state.co.us" TargetMode="External"/><Relationship Id="rId3" Type="http://schemas.openxmlformats.org/officeDocument/2006/relationships/hyperlink" Target="mailto:mohajeri-nelson_n@cde.state.co.us" TargetMode="External"/><Relationship Id="rId7" Type="http://schemas.openxmlformats.org/officeDocument/2006/relationships/hyperlink" Target="mailto:Williams_a@cde.state.co.u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Bartlett_k@cde.state.co.us" TargetMode="External"/><Relationship Id="rId5" Type="http://schemas.openxmlformats.org/officeDocument/2006/relationships/hyperlink" Target="mailto:okes_j@cde.state.co.us" TargetMode="External"/><Relationship Id="rId10" Type="http://schemas.openxmlformats.org/officeDocument/2006/relationships/hyperlink" Target="mailto:Kaleda_s@cde.state.co.us" TargetMode="External"/><Relationship Id="rId4" Type="http://schemas.openxmlformats.org/officeDocument/2006/relationships/hyperlink" Target="mailto:collins_d@cde.state.co.us" TargetMode="External"/><Relationship Id="rId9" Type="http://schemas.openxmlformats.org/officeDocument/2006/relationships/hyperlink" Target="mailto:Hawkins_s@cde.state.co.u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ESSERapplications@cde.state.co.u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e.state.co.us/cdefisgran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e.state.co.us/choice/nonpublic_index" TargetMode="External"/><Relationship Id="rId2" Type="http://schemas.openxmlformats.org/officeDocument/2006/relationships/hyperlink" Target="https://www.cde.state.co.us/caresact/geer2-ean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de.state.co.us/schoolcoderequest-nonpublic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 txBox="1">
            <a:spLocks noGrp="1"/>
          </p:cNvSpPr>
          <p:nvPr>
            <p:ph type="ctrTitle"/>
          </p:nvPr>
        </p:nvSpPr>
        <p:spPr>
          <a:xfrm>
            <a:off x="685800" y="3236239"/>
            <a:ext cx="7772400" cy="121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/>
              <a:t>CDE Office Hours</a:t>
            </a:r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subTitle" idx="1"/>
          </p:nvPr>
        </p:nvSpPr>
        <p:spPr>
          <a:xfrm>
            <a:off x="685800" y="5073444"/>
            <a:ext cx="7772400" cy="106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/>
              <a:t>February 11, </a:t>
            </a:r>
            <a:r>
              <a:rPr lang="en-US" dirty="0"/>
              <a:t>2021</a:t>
            </a:r>
            <a:endParaRPr dirty="0"/>
          </a:p>
        </p:txBody>
      </p:sp>
      <p:sp>
        <p:nvSpPr>
          <p:cNvPr id="94" name="Google Shape;94;p15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9"/>
          <p:cNvSpPr txBox="1"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 dirty="0"/>
              <a:t>Any Remaining Questions?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Requests for Future Topics? </a:t>
            </a:r>
            <a:br>
              <a:rPr lang="en-US" dirty="0"/>
            </a:br>
            <a:br>
              <a:rPr lang="en-US" dirty="0"/>
            </a:br>
            <a:endParaRPr dirty="0"/>
          </a:p>
        </p:txBody>
      </p:sp>
      <p:sp>
        <p:nvSpPr>
          <p:cNvPr id="200" name="Google Shape;200;p29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fld id="{00000000-1234-1234-1234-123412341234}" type="slidenum">
              <a:rPr lang="en-US"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6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0"/>
          <p:cNvSpPr txBox="1">
            <a:spLocks noGrp="1"/>
          </p:cNvSpPr>
          <p:nvPr>
            <p:ph type="title"/>
          </p:nvPr>
        </p:nvSpPr>
        <p:spPr>
          <a:xfrm>
            <a:off x="1240022" y="365760"/>
            <a:ext cx="7025402" cy="1188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/>
              <a:t>CDE Team Contact Information</a:t>
            </a:r>
            <a:endParaRPr/>
          </a:p>
        </p:txBody>
      </p:sp>
      <p:sp>
        <p:nvSpPr>
          <p:cNvPr id="206" name="Google Shape;206;p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323075" cy="1558212"/>
          </a:xfrm>
          <a:custGeom>
            <a:avLst/>
            <a:gdLst/>
            <a:ahLst/>
            <a:cxnLst/>
            <a:rect l="l" t="t" r="r" b="b"/>
            <a:pathLst>
              <a:path w="1764099" h="1558212" extrusionOk="0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30" descr="CDE Team Contact Information"/>
          <p:cNvSpPr/>
          <p:nvPr/>
        </p:nvSpPr>
        <p:spPr>
          <a:xfrm>
            <a:off x="0" y="1691640"/>
            <a:ext cx="9144000" cy="5166360"/>
          </a:xfrm>
          <a:custGeom>
            <a:avLst/>
            <a:gdLst/>
            <a:ahLst/>
            <a:cxnLst/>
            <a:rect l="l" t="t" r="r" b="b"/>
            <a:pathLst>
              <a:path w="12191999" h="5166360" extrusionOk="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CD</a:t>
            </a: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691641"/>
            <a:ext cx="728740" cy="2096979"/>
          </a:xfrm>
          <a:custGeom>
            <a:avLst/>
            <a:gdLst/>
            <a:ahLst/>
            <a:cxnLst/>
            <a:rect l="l" t="t" r="r" b="b"/>
            <a:pathLst>
              <a:path w="971654" h="2096979" extrusionOk="0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30"/>
          <p:cNvSpPr txBox="1">
            <a:spLocks noGrp="1"/>
          </p:cNvSpPr>
          <p:nvPr>
            <p:ph type="body" idx="1"/>
          </p:nvPr>
        </p:nvSpPr>
        <p:spPr>
          <a:xfrm>
            <a:off x="1240022" y="1848051"/>
            <a:ext cx="7025403" cy="4369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 sz="1500" b="1" u="sng" dirty="0"/>
              <a:t>ESSER</a:t>
            </a:r>
            <a:endParaRPr lang="en-US" sz="16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 sz="1500" dirty="0"/>
              <a:t>Nazie Mohajeri-Nelson, Director of ESEA Office (</a:t>
            </a:r>
            <a:r>
              <a:rPr lang="en-US" sz="1500" u="sng" dirty="0">
                <a:solidFill>
                  <a:schemeClr val="hlink"/>
                </a:solidFill>
                <a:hlinkClick r:id="rId3"/>
              </a:rPr>
              <a:t>mohajeri-nelson_n@cde.state.co.us</a:t>
            </a:r>
            <a:r>
              <a:rPr lang="en-US" sz="1500" dirty="0"/>
              <a:t>) </a:t>
            </a:r>
            <a:endParaRPr lang="en-US" sz="16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 sz="1500" dirty="0"/>
              <a:t>DeLilah Collins, Assistant Director of ESEA Office (</a:t>
            </a:r>
            <a:r>
              <a:rPr lang="en-US" sz="1500" u="sng" dirty="0">
                <a:solidFill>
                  <a:schemeClr val="hlink"/>
                </a:solidFill>
                <a:hlinkClick r:id="rId4"/>
              </a:rPr>
              <a:t>collins_d@cde.state.co.us</a:t>
            </a:r>
            <a:r>
              <a:rPr lang="en-US" sz="1500" dirty="0"/>
              <a:t>) </a:t>
            </a:r>
            <a:endParaRPr lang="en-US" sz="1600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lang="en-US" sz="1500" b="1" u="sng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 sz="1500" b="1" u="sng" dirty="0"/>
              <a:t>Fiscal Experts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 sz="1500" dirty="0"/>
              <a:t>Jennifer Okes, Chief Operating Officer (</a:t>
            </a:r>
            <a:r>
              <a:rPr lang="en-US" sz="1500" u="sng" dirty="0">
                <a:solidFill>
                  <a:schemeClr val="hlink"/>
                </a:solidFill>
                <a:hlinkClick r:id="rId5"/>
              </a:rPr>
              <a:t>okes_j@cde.state.co.us</a:t>
            </a:r>
            <a:r>
              <a:rPr lang="en-US" sz="1500" dirty="0"/>
              <a:t>) </a:t>
            </a:r>
            <a:endParaRPr dirty="0"/>
          </a:p>
          <a:p>
            <a:pPr marL="228600" indent="-228600">
              <a:buSzPts val="1500"/>
            </a:pPr>
            <a:r>
              <a:rPr lang="en-US" sz="1500" dirty="0"/>
              <a:t>Kate Bartlett, Executive Director of School District Operations (</a:t>
            </a:r>
            <a:r>
              <a:rPr lang="en-US" sz="1500" u="sng" dirty="0">
                <a:solidFill>
                  <a:schemeClr val="hlink"/>
                </a:solidFill>
                <a:hlinkClick r:id="rId6"/>
              </a:rPr>
              <a:t>Bartlett_k@cde.state.co.us</a:t>
            </a:r>
            <a:r>
              <a:rPr lang="en-US" sz="1500" dirty="0"/>
              <a:t>) </a:t>
            </a:r>
          </a:p>
          <a:p>
            <a:pPr marL="228600" indent="-228600">
              <a:buSzPts val="1500"/>
            </a:pPr>
            <a:r>
              <a:rPr lang="en-US" sz="1500" dirty="0"/>
              <a:t>Jennifer Austin, Director of Grants Fiscal Management (</a:t>
            </a:r>
            <a:r>
              <a:rPr lang="en-US" sz="1500" dirty="0">
                <a:solidFill>
                  <a:srgbClr val="0070C0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Austin_j@cde.state.co.us</a:t>
            </a:r>
            <a:r>
              <a:rPr lang="en-US" sz="1500" dirty="0"/>
              <a:t>) 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 sz="1500" dirty="0"/>
              <a:t>Robert Hawkins, Grants Fiscal Analyst (</a:t>
            </a:r>
            <a:r>
              <a:rPr lang="en-US" sz="1500" u="sng" dirty="0">
                <a:solidFill>
                  <a:schemeClr val="hlink"/>
                </a:solidFill>
                <a:hlinkClick r:id="rId8"/>
              </a:rPr>
              <a:t>Hawkins_s@cde.state.co.us</a:t>
            </a:r>
            <a:r>
              <a:rPr lang="en-US" sz="1500" dirty="0"/>
              <a:t>) </a:t>
            </a:r>
            <a:endParaRPr lang="en-US" sz="1600" dirty="0"/>
          </a:p>
          <a:p>
            <a:pPr marL="228600" indent="-228600">
              <a:buSzPts val="1500"/>
            </a:pPr>
            <a:r>
              <a:rPr lang="en-US" sz="1500" dirty="0"/>
              <a:t>Steven Kaleda, Grants Fiscal Analyst (</a:t>
            </a:r>
            <a:r>
              <a:rPr lang="en-US" sz="1500" u="sng" dirty="0">
                <a:solidFill>
                  <a:schemeClr val="hlink"/>
                </a:solidFill>
                <a:hlinkClick r:id="rId9"/>
              </a:rPr>
              <a:t>Kaleda_s@cde.state.co.us</a:t>
            </a:r>
            <a:r>
              <a:rPr lang="en-US" sz="1500" dirty="0"/>
              <a:t>) </a:t>
            </a:r>
          </a:p>
          <a:p>
            <a:pPr marL="228600" indent="-228600">
              <a:buSzPts val="1500"/>
            </a:pPr>
            <a:r>
              <a:rPr lang="en-US" sz="1600" dirty="0"/>
              <a:t>Adam Williams, Financial Data Coordinator (</a:t>
            </a:r>
            <a:r>
              <a:rPr lang="en-US" sz="1600" u="sng" dirty="0">
                <a:solidFill>
                  <a:schemeClr val="hlink"/>
                </a:solidFill>
                <a:hlinkClick r:id="rId10"/>
              </a:rPr>
              <a:t>Williams_a@cde.state.co.us</a:t>
            </a:r>
            <a:r>
              <a:rPr lang="en-US" sz="1600" dirty="0"/>
              <a:t>) 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endParaRPr lang="en-US" sz="1600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 sz="1500" i="1" dirty="0"/>
              <a:t>…in partnership with the Governor’s Office and Office of the State Controller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sz="1500" i="1" dirty="0"/>
          </a:p>
        </p:txBody>
      </p:sp>
      <p:sp>
        <p:nvSpPr>
          <p:cNvPr id="210" name="Google Shape;210;p30"/>
          <p:cNvSpPr txBox="1">
            <a:spLocks noGrp="1"/>
          </p:cNvSpPr>
          <p:nvPr>
            <p:ph type="sldNum" idx="12"/>
          </p:nvPr>
        </p:nvSpPr>
        <p:spPr>
          <a:xfrm>
            <a:off x="6818386" y="6356350"/>
            <a:ext cx="14470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fld id="{00000000-1234-1234-1234-123412341234}" type="slidenum">
              <a:rPr lang="en-US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0"/>
          <p:cNvSpPr txBox="1">
            <a:spLocks noGrp="1"/>
          </p:cNvSpPr>
          <p:nvPr>
            <p:ph type="title"/>
          </p:nvPr>
        </p:nvSpPr>
        <p:spPr>
          <a:xfrm>
            <a:off x="1240022" y="365760"/>
            <a:ext cx="7025402" cy="1188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dirty="0"/>
              <a:t>CDE Team Introductions</a:t>
            </a:r>
            <a:endParaRPr dirty="0"/>
          </a:p>
        </p:txBody>
      </p:sp>
      <p:sp>
        <p:nvSpPr>
          <p:cNvPr id="206" name="Google Shape;206;p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323075" cy="1558212"/>
          </a:xfrm>
          <a:custGeom>
            <a:avLst/>
            <a:gdLst/>
            <a:ahLst/>
            <a:cxnLst/>
            <a:rect l="l" t="t" r="r" b="b"/>
            <a:pathLst>
              <a:path w="1764099" h="1558212" extrusionOk="0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30" descr="CDE Team Introductions"/>
          <p:cNvSpPr/>
          <p:nvPr/>
        </p:nvSpPr>
        <p:spPr>
          <a:xfrm>
            <a:off x="0" y="1691640"/>
            <a:ext cx="9144000" cy="5166360"/>
          </a:xfrm>
          <a:custGeom>
            <a:avLst/>
            <a:gdLst/>
            <a:ahLst/>
            <a:cxnLst/>
            <a:rect l="l" t="t" r="r" b="b"/>
            <a:pathLst>
              <a:path w="12191999" h="5166360" extrusionOk="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691641"/>
            <a:ext cx="728740" cy="2096979"/>
          </a:xfrm>
          <a:custGeom>
            <a:avLst/>
            <a:gdLst/>
            <a:ahLst/>
            <a:cxnLst/>
            <a:rect l="l" t="t" r="r" b="b"/>
            <a:pathLst>
              <a:path w="971654" h="2096979" extrusionOk="0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30"/>
          <p:cNvSpPr txBox="1">
            <a:spLocks noGrp="1"/>
          </p:cNvSpPr>
          <p:nvPr>
            <p:ph type="body" idx="1"/>
          </p:nvPr>
        </p:nvSpPr>
        <p:spPr>
          <a:xfrm>
            <a:off x="1240022" y="1848051"/>
            <a:ext cx="7025403" cy="4369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 sz="1500" b="1" u="sng" dirty="0"/>
              <a:t>ESSER</a:t>
            </a:r>
            <a:endParaRPr lang="en-US" sz="16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 sz="1500" dirty="0"/>
              <a:t>Nazie Mohajeri-Nelson, Director of ESEA Office (</a:t>
            </a:r>
            <a:r>
              <a:rPr lang="en-US" sz="1500" u="sng" dirty="0">
                <a:solidFill>
                  <a:schemeClr val="hlink"/>
                </a:solidFill>
                <a:hlinkClick r:id="rId3"/>
              </a:rPr>
              <a:t>mohajeri-nelson_n@cde.state.co.us</a:t>
            </a:r>
            <a:r>
              <a:rPr lang="en-US" sz="1500" dirty="0"/>
              <a:t>) </a:t>
            </a:r>
            <a:endParaRPr lang="en-US" sz="16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 sz="1500" dirty="0"/>
              <a:t>DeLilah Collins, Assistant Director of ESEA Office (</a:t>
            </a:r>
            <a:r>
              <a:rPr lang="en-US" sz="1500" u="sng" dirty="0">
                <a:solidFill>
                  <a:schemeClr val="hlink"/>
                </a:solidFill>
                <a:hlinkClick r:id="rId4"/>
              </a:rPr>
              <a:t>collins_d@cde.state.co.us</a:t>
            </a:r>
            <a:r>
              <a:rPr lang="en-US" sz="1500" dirty="0"/>
              <a:t>) </a:t>
            </a:r>
            <a:endParaRPr lang="en-US" sz="1600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lang="en-US" sz="1500" b="1" u="sng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 sz="1500" b="1" u="sng" dirty="0"/>
              <a:t>Fiscal Experts</a:t>
            </a:r>
            <a:endParaRPr lang="en-US" sz="16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 sz="1500" dirty="0"/>
              <a:t>Jennifer Okes, Chief Operating Officer (</a:t>
            </a:r>
            <a:r>
              <a:rPr lang="en-US" sz="1500" u="sng" dirty="0">
                <a:solidFill>
                  <a:schemeClr val="hlink"/>
                </a:solidFill>
                <a:hlinkClick r:id="rId5"/>
              </a:rPr>
              <a:t>okes_j@cde.state.co.us</a:t>
            </a:r>
            <a:r>
              <a:rPr lang="en-US" sz="1500" dirty="0"/>
              <a:t>) </a:t>
            </a:r>
            <a:endParaRPr lang="en-US" sz="1600" dirty="0"/>
          </a:p>
          <a:p>
            <a:pPr marL="228600" indent="-228600">
              <a:buSzPts val="1500"/>
            </a:pPr>
            <a:r>
              <a:rPr lang="en-US" sz="1500" dirty="0"/>
              <a:t>Kate Bartlett, Executive Director of School District Operations (</a:t>
            </a:r>
            <a:r>
              <a:rPr lang="en-US" sz="1500" u="sng" dirty="0">
                <a:solidFill>
                  <a:schemeClr val="hlink"/>
                </a:solidFill>
                <a:hlinkClick r:id="rId6"/>
              </a:rPr>
              <a:t>Bartlett_k@cde.state.co.us</a:t>
            </a:r>
            <a:r>
              <a:rPr lang="en-US" sz="1500" dirty="0"/>
              <a:t>) 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 sz="1500" dirty="0"/>
              <a:t>Adam Williams, Financial Data Coordinator (</a:t>
            </a:r>
            <a:r>
              <a:rPr lang="en-US" sz="1500" u="sng" dirty="0">
                <a:solidFill>
                  <a:schemeClr val="hlink"/>
                </a:solidFill>
                <a:hlinkClick r:id="rId7"/>
              </a:rPr>
              <a:t>Williams_a@cde.state.co.us</a:t>
            </a:r>
            <a:r>
              <a:rPr lang="en-US" sz="1500" dirty="0"/>
              <a:t>) </a:t>
            </a:r>
            <a:endParaRPr lang="en-US" sz="1600" dirty="0"/>
          </a:p>
          <a:p>
            <a:pPr marL="228600" indent="-228600">
              <a:buSzPts val="1500"/>
            </a:pPr>
            <a:r>
              <a:rPr lang="en-US" sz="1500" dirty="0"/>
              <a:t>Jennifer Austin, Director of Grants Fiscal Management (</a:t>
            </a:r>
            <a:r>
              <a:rPr lang="en-US" sz="1500" dirty="0">
                <a:solidFill>
                  <a:srgbClr val="0070C0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Austin_j@cde.state.co.us</a:t>
            </a:r>
            <a:r>
              <a:rPr lang="en-US" sz="1500" dirty="0"/>
              <a:t>) 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 sz="1500" dirty="0"/>
              <a:t>Robert Hawkins, Grants Fiscal Analyst (</a:t>
            </a:r>
            <a:r>
              <a:rPr lang="en-US" sz="1500" u="sng" dirty="0">
                <a:solidFill>
                  <a:schemeClr val="hlink"/>
                </a:solidFill>
                <a:hlinkClick r:id="rId9"/>
              </a:rPr>
              <a:t>Hawkins_s@cde.state.co.us</a:t>
            </a:r>
            <a:r>
              <a:rPr lang="en-US" sz="1500" dirty="0"/>
              <a:t>) </a:t>
            </a:r>
            <a:endParaRPr lang="en-US" sz="16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US" sz="1500" dirty="0"/>
              <a:t>Steven Kaleda, Grants Fiscal Analyst (</a:t>
            </a:r>
            <a:r>
              <a:rPr lang="en-US" sz="1500" u="sng" dirty="0">
                <a:solidFill>
                  <a:schemeClr val="hlink"/>
                </a:solidFill>
                <a:hlinkClick r:id="rId10"/>
              </a:rPr>
              <a:t>Kaleda_s@cde.state.co.us</a:t>
            </a:r>
            <a:r>
              <a:rPr lang="en-US" sz="1500" dirty="0"/>
              <a:t>) </a:t>
            </a:r>
            <a:endParaRPr lang="en-US" sz="1600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 sz="1500" i="1" dirty="0"/>
              <a:t>…in partnership with the Governor’s Office and Office of the State Controller</a:t>
            </a:r>
            <a:endParaRPr lang="en-US" sz="1600" dirty="0"/>
          </a:p>
        </p:txBody>
      </p:sp>
      <p:sp>
        <p:nvSpPr>
          <p:cNvPr id="210" name="Google Shape;210;p30"/>
          <p:cNvSpPr txBox="1">
            <a:spLocks noGrp="1"/>
          </p:cNvSpPr>
          <p:nvPr>
            <p:ph type="sldNum" idx="12"/>
          </p:nvPr>
        </p:nvSpPr>
        <p:spPr>
          <a:xfrm>
            <a:off x="6818386" y="6356350"/>
            <a:ext cx="14470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fld id="{00000000-1234-1234-1234-123412341234}" type="slidenum">
              <a:rPr lang="en-US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11073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6"/>
          <p:cNvSpPr txBox="1"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/>
              <a:t>ESSER Office Hours</a:t>
            </a:r>
            <a:endParaRPr/>
          </a:p>
        </p:txBody>
      </p:sp>
      <p:sp>
        <p:nvSpPr>
          <p:cNvPr id="101" name="Google Shape;101;p16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78867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b="1" u="sng" dirty="0"/>
              <a:t>Topics</a:t>
            </a:r>
            <a:r>
              <a:rPr lang="en-US" dirty="0"/>
              <a:t> 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dirty="0"/>
              <a:t>Reminders and Updates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dirty="0"/>
              <a:t>Q&amp;A Session</a:t>
            </a:r>
            <a:endParaRPr dirty="0"/>
          </a:p>
          <a:p>
            <a:pPr marL="685800" lvl="1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dirty="0"/>
          </a:p>
          <a:p>
            <a:pPr marL="685800" lvl="1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dirty="0"/>
          </a:p>
          <a:p>
            <a:pPr marL="228600" lvl="0" indent="-76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</p:txBody>
      </p:sp>
      <p:sp>
        <p:nvSpPr>
          <p:cNvPr id="102" name="Google Shape;102;p16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A094D-1EFC-469B-B4FA-AAEF02091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7A5D0-6599-4556-AA64-70FC4EF8F2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ESSER I applications can be opened for PAR as soon as you have final approval. If you need to make changes and the application is not currently open for you, email </a:t>
            </a:r>
            <a:r>
              <a:rPr lang="en-US" dirty="0">
                <a:hlinkClick r:id="rId2"/>
              </a:rPr>
              <a:t>ESSERapplications@cde.state.co.us</a:t>
            </a:r>
            <a:endParaRPr lang="en-US" dirty="0"/>
          </a:p>
          <a:p>
            <a:r>
              <a:rPr lang="en-US" dirty="0"/>
              <a:t>The Award Period for ESSER I is March 13, 2020 through June 30, 2021. </a:t>
            </a:r>
          </a:p>
          <a:p>
            <a:pPr lvl="1"/>
            <a:r>
              <a:rPr lang="en-US" dirty="0"/>
              <a:t>Year dropdown in the application is 2019-2020 and 2020-2021</a:t>
            </a:r>
          </a:p>
          <a:p>
            <a:pPr lvl="1"/>
            <a:r>
              <a:rPr lang="en-US" dirty="0"/>
              <a:t>Have to plan for the use of those funds now, but can carryover any unused funds into next year (2021-2022)</a:t>
            </a:r>
          </a:p>
          <a:p>
            <a:pPr lvl="1"/>
            <a:endParaRPr lang="en-US" dirty="0"/>
          </a:p>
          <a:p>
            <a:r>
              <a:rPr lang="en-US" dirty="0"/>
              <a:t>We will not have any office hours when we hold our Committee of Practitioners Meetings 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2/25/21 – no office hours! </a:t>
            </a:r>
          </a:p>
          <a:p>
            <a:pPr lvl="1"/>
            <a:r>
              <a:rPr lang="en-US" dirty="0"/>
              <a:t>4/22/21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0AFCDA-37C7-45BA-8DE8-D12609C271B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089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BD060-F546-43D2-817D-11A85CB29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B21FA4-CE32-4121-8D86-B1F2F4EF45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BruMan</a:t>
            </a:r>
            <a:r>
              <a:rPr lang="en-US" dirty="0"/>
              <a:t> Training on 2/3</a:t>
            </a:r>
          </a:p>
          <a:p>
            <a:pPr lvl="1"/>
            <a:r>
              <a:rPr lang="en-US" dirty="0"/>
              <a:t>Recording is available on the Grants Fiscal website </a:t>
            </a:r>
            <a:r>
              <a:rPr lang="en-US" dirty="0">
                <a:hlinkClick r:id="rId2"/>
              </a:rPr>
              <a:t>https://www.cde.state.co.us/cdefisgrant</a:t>
            </a:r>
            <a:endParaRPr lang="en-US" dirty="0"/>
          </a:p>
          <a:p>
            <a:pPr lvl="1"/>
            <a:r>
              <a:rPr lang="en-US" dirty="0"/>
              <a:t>Must submit a form to get passcode for viewing</a:t>
            </a:r>
          </a:p>
          <a:p>
            <a:pPr lvl="1"/>
            <a:r>
              <a:rPr lang="en-US" dirty="0"/>
              <a:t>Only available until </a:t>
            </a:r>
            <a:r>
              <a:rPr lang="en-US" b="1" i="1" dirty="0">
                <a:solidFill>
                  <a:srgbClr val="FF0000"/>
                </a:solidFill>
              </a:rPr>
              <a:t>March 3, 2021</a:t>
            </a:r>
            <a:endParaRPr lang="en-US" b="1" i="1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PowerPoint is also available on the above link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lvl="1"/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ESSER II Application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Unrestricted Indirect Cost Rate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Two budgets (90% allocation and any supplemental funds)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Additional fields for reporting purposes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3264BD-DB7A-4DB8-ABB8-B9840F21080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98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06A85-2731-4E87-BF60-24E971A62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Assistance to Non-Public Schools (EANS)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016051-FD34-4F31-9714-964A06E4B1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0267" y="1354667"/>
            <a:ext cx="8075083" cy="4749047"/>
          </a:xfrm>
        </p:spPr>
        <p:txBody>
          <a:bodyPr/>
          <a:lstStyle/>
          <a:p>
            <a:r>
              <a:rPr lang="en-US" dirty="0"/>
              <a:t>Governor’s Office applied for EANS on Friday 2/5</a:t>
            </a:r>
          </a:p>
          <a:p>
            <a:r>
              <a:rPr lang="en-US" dirty="0"/>
              <a:t>DeLilah Collins will be the lead </a:t>
            </a:r>
          </a:p>
          <a:p>
            <a:r>
              <a:rPr lang="en-US" dirty="0"/>
              <a:t>SEA will manage applications and work with NPS directly </a:t>
            </a:r>
          </a:p>
          <a:p>
            <a:r>
              <a:rPr lang="en-US" dirty="0"/>
              <a:t>Information available on our website</a:t>
            </a:r>
          </a:p>
          <a:p>
            <a:pPr lvl="1"/>
            <a:r>
              <a:rPr lang="en-US" dirty="0">
                <a:hlinkClick r:id="rId2"/>
              </a:rPr>
              <a:t>https://www.cde.state.co.us/caresact/geer2-eans</a:t>
            </a:r>
            <a:endParaRPr lang="en-US" dirty="0"/>
          </a:p>
          <a:p>
            <a:r>
              <a:rPr lang="en-US" dirty="0"/>
              <a:t>All eligible NPS are registered with CDE and have a school code</a:t>
            </a:r>
          </a:p>
          <a:p>
            <a:pPr lvl="1"/>
            <a:r>
              <a:rPr lang="en-US" dirty="0"/>
              <a:t>If you get questions from NPS in your LEA, please refer them to our website and/or DeLilah</a:t>
            </a:r>
          </a:p>
          <a:p>
            <a:pPr lvl="1"/>
            <a:r>
              <a:rPr lang="en-US" dirty="0"/>
              <a:t>Ask them to make sure to register with CDE</a:t>
            </a:r>
          </a:p>
          <a:p>
            <a:pPr lvl="2"/>
            <a:r>
              <a:rPr lang="en-US" dirty="0"/>
              <a:t>Current list of NPS: </a:t>
            </a:r>
            <a:r>
              <a:rPr lang="en-US" dirty="0">
                <a:hlinkClick r:id="rId3"/>
              </a:rPr>
              <a:t>https://www.cde.state.co.us/choice/nonpublic_index</a:t>
            </a:r>
            <a:endParaRPr lang="en-US" dirty="0"/>
          </a:p>
          <a:p>
            <a:pPr lvl="2"/>
            <a:r>
              <a:rPr lang="en-US" dirty="0"/>
              <a:t>NPS Code Request Form: </a:t>
            </a:r>
            <a:r>
              <a:rPr lang="en-US" dirty="0">
                <a:hlinkClick r:id="rId4"/>
              </a:rPr>
              <a:t>https://www.cde.state.co.us/schoolcoderequest-nonpublic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272EF2-81E0-43C2-9C80-67C99224F8D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784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11E155B-BB94-4F15-B080-6F14672D99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 and Answers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D5320C-E461-41B9-B4F5-2AB400692E4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703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D9222-EF31-4608-9B59-7DD027A84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193" y="254514"/>
            <a:ext cx="6572167" cy="756418"/>
          </a:xfrm>
        </p:spPr>
        <p:txBody>
          <a:bodyPr/>
          <a:lstStyle/>
          <a:p>
            <a:r>
              <a:rPr lang="en-US" dirty="0"/>
              <a:t>Guiding Questions to Determine </a:t>
            </a:r>
            <a:r>
              <a:rPr lang="en-US" b="1" i="1" dirty="0"/>
              <a:t>Reasonableness, Necessity, and Allocability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B92DD4-F9EC-4036-AFCC-E4B7A8463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1" y="1198880"/>
            <a:ext cx="8727440" cy="4782914"/>
          </a:xfrm>
        </p:spPr>
        <p:txBody>
          <a:bodyPr/>
          <a:lstStyle/>
          <a:p>
            <a:r>
              <a:rPr lang="en-US" sz="2000" dirty="0"/>
              <a:t>What process was used to identify the needs of students, educators, and staff? </a:t>
            </a:r>
          </a:p>
          <a:p>
            <a:r>
              <a:rPr lang="en-US" sz="2000" dirty="0"/>
              <a:t>What activities, supports, or services would help meet those needs the best? </a:t>
            </a:r>
          </a:p>
          <a:p>
            <a:r>
              <a:rPr lang="en-US" sz="2000" dirty="0"/>
              <a:t>Are these activities/items listed as allowable under ESSER? </a:t>
            </a:r>
          </a:p>
          <a:p>
            <a:pPr lvl="1"/>
            <a:r>
              <a:rPr lang="en-US" sz="1600" dirty="0"/>
              <a:t>[CARES Act 18003(d); CRRSA 313(d)]</a:t>
            </a:r>
          </a:p>
          <a:p>
            <a:r>
              <a:rPr lang="en-US" sz="2000" dirty="0"/>
              <a:t>How does this activity/item help prevent, prepare for, or respond to COVID-19? </a:t>
            </a:r>
          </a:p>
          <a:p>
            <a:r>
              <a:rPr lang="en-US" sz="2000" dirty="0"/>
              <a:t>Is this a cost-effective way to do this work? </a:t>
            </a:r>
          </a:p>
          <a:p>
            <a:r>
              <a:rPr lang="en-US" sz="2000" dirty="0"/>
              <a:t>Would a prudent person say this was a reasonable expense? What is the fair market value for this activity/item? </a:t>
            </a:r>
          </a:p>
          <a:p>
            <a:r>
              <a:rPr lang="en-US" sz="2000" dirty="0"/>
              <a:t>Does this activity/item meet district policies? </a:t>
            </a:r>
          </a:p>
          <a:p>
            <a:r>
              <a:rPr lang="en-US" sz="2000" dirty="0"/>
              <a:t>Does this activity/item meet state requirements? </a:t>
            </a:r>
          </a:p>
          <a:p>
            <a:r>
              <a:rPr lang="en-US" sz="2000" dirty="0"/>
              <a:t>For capital expenditures, was prior written approval obtained?</a:t>
            </a:r>
          </a:p>
          <a:p>
            <a:r>
              <a:rPr lang="en-US" sz="2000" dirty="0"/>
              <a:t>Is proper documentation in place to demonstrate the above in the event of monitoring or an audit? </a:t>
            </a:r>
          </a:p>
          <a:p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4C428E-5ADD-4832-A410-166A6A7EE58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223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9BB10-E2C9-4DE3-B719-BC177D965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 Topics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1AFE1-BE16-4CAD-BD40-241D7F15F0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February 18</a:t>
            </a:r>
          </a:p>
          <a:p>
            <a:pPr lvl="1"/>
            <a:r>
              <a:rPr lang="en-US" dirty="0"/>
              <a:t>CDPHE – </a:t>
            </a:r>
            <a:r>
              <a:rPr lang="en-US" dirty="0" err="1"/>
              <a:t>Binax</a:t>
            </a:r>
            <a:r>
              <a:rPr lang="en-US" dirty="0"/>
              <a:t> testing </a:t>
            </a:r>
          </a:p>
          <a:p>
            <a:pPr lvl="1"/>
            <a:r>
              <a:rPr lang="en-US" dirty="0"/>
              <a:t>Guidance on Using ESSER funds in support of ELs</a:t>
            </a:r>
          </a:p>
          <a:p>
            <a:r>
              <a:rPr lang="en-US" dirty="0"/>
              <a:t>February 25</a:t>
            </a:r>
          </a:p>
          <a:p>
            <a:pPr lvl="1"/>
            <a:r>
              <a:rPr lang="en-US" dirty="0"/>
              <a:t>No Office Hours</a:t>
            </a:r>
          </a:p>
          <a:p>
            <a:pPr lvl="1"/>
            <a:endParaRPr lang="en-US" dirty="0"/>
          </a:p>
          <a:p>
            <a:r>
              <a:rPr lang="en-US" dirty="0"/>
              <a:t>Upcoming Topics in March - May</a:t>
            </a:r>
          </a:p>
          <a:p>
            <a:pPr lvl="1"/>
            <a:r>
              <a:rPr lang="en-US" dirty="0"/>
              <a:t>Training on ESSER II application</a:t>
            </a:r>
          </a:p>
          <a:p>
            <a:pPr lvl="1"/>
            <a:r>
              <a:rPr lang="en-US" dirty="0"/>
              <a:t>ESSER I financial reporting / EOY reporting </a:t>
            </a:r>
          </a:p>
          <a:p>
            <a:pPr lvl="1"/>
            <a:r>
              <a:rPr lang="en-US" dirty="0"/>
              <a:t>ESSER I monitoring plans for next year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A63211-50AC-4E69-9B71-43AAC582416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836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1511</TotalTime>
  <Words>946</Words>
  <Application>Microsoft Office PowerPoint</Application>
  <PresentationFormat>On-screen Show (4:3)</PresentationFormat>
  <Paragraphs>109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CDE Office Hours</vt:lpstr>
      <vt:lpstr>CDE Team Introductions</vt:lpstr>
      <vt:lpstr>ESSER Office Hours</vt:lpstr>
      <vt:lpstr>Reminders </vt:lpstr>
      <vt:lpstr>Updates</vt:lpstr>
      <vt:lpstr>Emergency Assistance to Non-Public Schools (EANS)</vt:lpstr>
      <vt:lpstr>Questions and Answers</vt:lpstr>
      <vt:lpstr>Guiding Questions to Determine Reasonableness, Necessity, and Allocability</vt:lpstr>
      <vt:lpstr>Upcoming Topics</vt:lpstr>
      <vt:lpstr>Any Remaining Questions?   Requests for Future Topics?   </vt:lpstr>
      <vt:lpstr>CDE Team 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CDE Office Hours</dc:title>
  <dc:creator>Owen, Emily</dc:creator>
  <cp:lastModifiedBy>Emily Owen</cp:lastModifiedBy>
  <cp:revision>57</cp:revision>
  <dcterms:modified xsi:type="dcterms:W3CDTF">2021-02-16T21:54:41Z</dcterms:modified>
</cp:coreProperties>
</file>