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521" r:id="rId3"/>
    <p:sldId id="453" r:id="rId4"/>
    <p:sldId id="519" r:id="rId5"/>
    <p:sldId id="523" r:id="rId6"/>
    <p:sldId id="522" r:id="rId7"/>
    <p:sldId id="520" r:id="rId8"/>
    <p:sldId id="524" r:id="rId9"/>
    <p:sldId id="525" r:id="rId10"/>
    <p:sldId id="527" r:id="rId11"/>
    <p:sldId id="269" r:id="rId12"/>
    <p:sldId id="526" r:id="rId13"/>
    <p:sldId id="279" r:id="rId14"/>
    <p:sldId id="44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ins, DeLilah" initials="CD" lastIdx="1" clrIdx="0">
    <p:extLst>
      <p:ext uri="{19B8F6BF-5375-455C-9EA6-DF929625EA0E}">
        <p15:presenceInfo xmlns:p15="http://schemas.microsoft.com/office/powerpoint/2012/main" userId="S::Collins_D@cde.state.co.us::0fbcd1ec-9edd-4919-b5b0-b4fa9ee07543" providerId="AD"/>
      </p:ext>
    </p:extLst>
  </p:cmAuthor>
  <p:cmAuthor id="2" name="Mohajeri-Nelson, Nazanin" initials="MN" lastIdx="5" clrIdx="1">
    <p:extLst>
      <p:ext uri="{19B8F6BF-5375-455C-9EA6-DF929625EA0E}">
        <p15:presenceInfo xmlns:p15="http://schemas.microsoft.com/office/powerpoint/2012/main" userId="S::Mohajeri-Nelson_n@cde.state.co.us::a9da618a-a76d-43dd-a63a-6c6fdf3f56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3A"/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9397" autoAdjust="0"/>
  </p:normalViewPr>
  <p:slideViewPr>
    <p:cSldViewPr snapToGrid="0">
      <p:cViewPr varScale="1">
        <p:scale>
          <a:sx n="87" d="100"/>
          <a:sy n="87" d="100"/>
        </p:scale>
        <p:origin x="15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28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Steven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89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58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43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  <a:p>
            <a:r>
              <a:rPr lang="en-US" dirty="0"/>
              <a:t>90% =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$467,391,880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10% =</a:t>
            </a: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ESSER I 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90% =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5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32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DeLilah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C3E97E-4890-4915-A7C2-F3D207C521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3959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953A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009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Jfm8CRetcMIjK4DSl5eQbDnN0z5QDkqG/view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mailto:Hawkins_s@cde.state.co.us" TargetMode="External"/><Relationship Id="rId3" Type="http://schemas.openxmlformats.org/officeDocument/2006/relationships/hyperlink" Target="mailto:Williams_a@cde.state.co.us" TargetMode="External"/><Relationship Id="rId7" Type="http://schemas.openxmlformats.org/officeDocument/2006/relationships/hyperlink" Target="mailto:Austin_j@cde.state.co.us" TargetMode="External"/><Relationship Id="rId2" Type="http://schemas.openxmlformats.org/officeDocument/2006/relationships/hyperlink" Target="mailto:okes_j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llins_d@cde.state.co.us" TargetMode="External"/><Relationship Id="rId5" Type="http://schemas.openxmlformats.org/officeDocument/2006/relationships/hyperlink" Target="mailto:mohajeri-nelson_n@cde.state.co.us" TargetMode="External"/><Relationship Id="rId4" Type="http://schemas.openxmlformats.org/officeDocument/2006/relationships/hyperlink" Target="mailto:Bartlett_k@cde.state.co.us" TargetMode="External"/><Relationship Id="rId9" Type="http://schemas.openxmlformats.org/officeDocument/2006/relationships/hyperlink" Target="mailto:Kaleda_s@cde.state.co.u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pecialedandme.wordpress.com/2016/01/04/happy-belated-new-year/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cdefisgrant/grant_distribution_repor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de.state.co.us/cdefisgrant/requestforfundsform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CDE Office Hours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7,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79D5-C7D6-49BB-AFA3-D41C4DF1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 v. ESSER II Comparisons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F82F244-E26E-40E9-9522-14FA02E25E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755316"/>
              </p:ext>
            </p:extLst>
          </p:nvPr>
        </p:nvGraphicFramePr>
        <p:xfrm>
          <a:off x="236220" y="1336433"/>
          <a:ext cx="8671560" cy="503872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86260282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369836628"/>
                    </a:ext>
                  </a:extLst>
                </a:gridCol>
                <a:gridCol w="3566160">
                  <a:extLst>
                    <a:ext uri="{9D8B030D-6E8A-4147-A177-3AD203B41FA5}">
                      <a16:colId xmlns:a16="http://schemas.microsoft.com/office/drawing/2014/main" val="1385401709"/>
                    </a:ext>
                  </a:extLst>
                </a:gridCol>
              </a:tblGrid>
              <a:tr h="5238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Topic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ESSER I </a:t>
                      </a:r>
                    </a:p>
                    <a:p>
                      <a:pPr algn="ctr"/>
                      <a:r>
                        <a:rPr lang="en-US" sz="1600" dirty="0"/>
                        <a:t>(CARES Act)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ESSER II</a:t>
                      </a:r>
                    </a:p>
                    <a:p>
                      <a:pPr algn="ctr"/>
                      <a:r>
                        <a:rPr lang="en-US" sz="1600" dirty="0"/>
                        <a:t>(CRRSA)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493641576"/>
                  </a:ext>
                </a:extLst>
              </a:tr>
              <a:tr h="585924">
                <a:tc>
                  <a:txBody>
                    <a:bodyPr/>
                    <a:lstStyle/>
                    <a:p>
                      <a:r>
                        <a:rPr lang="en-US" sz="1600" dirty="0"/>
                        <a:t>Period of Availability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Costs dating back to 3/13/20</a:t>
                      </a:r>
                    </a:p>
                    <a:p>
                      <a:r>
                        <a:rPr lang="en-US" sz="1600" dirty="0"/>
                        <a:t>Expended by </a:t>
                      </a:r>
                      <a:r>
                        <a:rPr lang="en-US" sz="1600" b="1" dirty="0"/>
                        <a:t>9/30/2022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Costs dating back to 3/13/20</a:t>
                      </a:r>
                    </a:p>
                    <a:p>
                      <a:r>
                        <a:rPr lang="en-US" sz="1600" dirty="0"/>
                        <a:t>Expended by </a:t>
                      </a:r>
                      <a:r>
                        <a:rPr lang="en-US" sz="1600" b="1" dirty="0"/>
                        <a:t>9/30/2023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288465440"/>
                  </a:ext>
                </a:extLst>
              </a:tr>
              <a:tr h="825682">
                <a:tc>
                  <a:txBody>
                    <a:bodyPr/>
                    <a:lstStyle/>
                    <a:p>
                      <a:r>
                        <a:rPr lang="en-US" sz="1600" dirty="0"/>
                        <a:t>Use of Funds</a:t>
                      </a:r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Costs related to preventing, preparing for, and responding to COVID-19 (including </a:t>
                      </a:r>
                      <a:r>
                        <a:rPr lang="en-US" sz="16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addressing learning loss, preparing schools for reopening, and testing, repairing, and upgrading projects to improve air quality in school buildings*</a:t>
                      </a: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472113"/>
                  </a:ext>
                </a:extLst>
              </a:tr>
              <a:tr h="578039">
                <a:tc>
                  <a:txBody>
                    <a:bodyPr/>
                    <a:lstStyle/>
                    <a:p>
                      <a:r>
                        <a:rPr lang="en-US" sz="1600" dirty="0"/>
                        <a:t>Equitable Services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Proportionate share for Non-Public Schools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Separate program under GEER 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893860038"/>
                  </a:ext>
                </a:extLst>
              </a:tr>
              <a:tr h="334654">
                <a:tc>
                  <a:txBody>
                    <a:bodyPr/>
                    <a:lstStyle/>
                    <a:p>
                      <a:r>
                        <a:rPr lang="en-US" sz="1600" dirty="0"/>
                        <a:t>Tracking Funds</a:t>
                      </a:r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Must be tracked separately </a:t>
                      </a: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87490"/>
                  </a:ext>
                </a:extLst>
              </a:tr>
              <a:tr h="1064808">
                <a:tc>
                  <a:txBody>
                    <a:bodyPr/>
                    <a:lstStyle/>
                    <a:p>
                      <a:r>
                        <a:rPr lang="en-US" sz="1600" dirty="0"/>
                        <a:t>Reporting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Federal Funding Accountability and Transparency Act (FFAFTA) and other reporting required by the Secretary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ESSER I Reporting + detailed accounting of the use of funds, including measuring and addressing learning loss for disproportionately affected populations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945808463"/>
                  </a:ext>
                </a:extLst>
              </a:tr>
              <a:tr h="1064808">
                <a:tc>
                  <a:txBody>
                    <a:bodyPr/>
                    <a:lstStyle/>
                    <a:p>
                      <a:r>
                        <a:rPr lang="en-US" sz="1600" dirty="0"/>
                        <a:t>Maintenance of Effort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FY 2020 and 2021 based on at least the average of support for education for 3 preceding years (FYs 2017, 2018, &amp; 2019)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FY 2022 based on proportional share of the State’s support for education in 3 years prior to pandemic (FYs 2017, 2018, &amp; 2019)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81755752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4DE9F-0A52-43F6-9277-5A26D7E7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A755E8-2FB3-404F-BDE8-A84B411A7F3B}"/>
              </a:ext>
            </a:extLst>
          </p:cNvPr>
          <p:cNvSpPr txBox="1"/>
          <p:nvPr/>
        </p:nvSpPr>
        <p:spPr>
          <a:xfrm>
            <a:off x="142877" y="6326487"/>
            <a:ext cx="432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*New clarifying language in CCRRSA</a:t>
            </a:r>
          </a:p>
        </p:txBody>
      </p:sp>
    </p:spTree>
    <p:extLst>
      <p:ext uri="{BB962C8B-B14F-4D97-AF65-F5344CB8AC3E}">
        <p14:creationId xmlns:p14="http://schemas.microsoft.com/office/powerpoint/2010/main" val="332638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AAFC-81B0-4F23-A2A2-EEAB47BD2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072" y="629268"/>
            <a:ext cx="4939868" cy="1286160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Non-public Schools Appropriation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4C647-5BB4-40B8-9470-5D3D202FF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4073" y="2438400"/>
            <a:ext cx="4939867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Funding through GEER Funds</a:t>
            </a:r>
          </a:p>
          <a:p>
            <a:r>
              <a:rPr lang="en-US" sz="1700" dirty="0"/>
              <a:t>$4 billion</a:t>
            </a:r>
          </a:p>
          <a:p>
            <a:pPr lvl="1"/>
            <a:r>
              <a:rPr lang="en-US" sz="1700" dirty="0"/>
              <a:t>$2.25 for non-public schools</a:t>
            </a:r>
          </a:p>
          <a:p>
            <a:r>
              <a:rPr lang="en-US" sz="1700" dirty="0"/>
              <a:t>SEA will manage the funds</a:t>
            </a:r>
          </a:p>
          <a:p>
            <a:pPr lvl="1"/>
            <a:r>
              <a:rPr lang="en-US" sz="1700" dirty="0"/>
              <a:t>Must release an application within 30 days of award</a:t>
            </a:r>
          </a:p>
          <a:p>
            <a:pPr lvl="1"/>
            <a:r>
              <a:rPr lang="en-US" sz="1700" dirty="0"/>
              <a:t>NPS have 15 days to respond</a:t>
            </a:r>
          </a:p>
          <a:p>
            <a:pPr lvl="1"/>
            <a:r>
              <a:rPr lang="en-US" sz="1700" dirty="0"/>
              <a:t>No regulations will be issued</a:t>
            </a:r>
          </a:p>
          <a:p>
            <a:pPr lvl="2"/>
            <a:r>
              <a:rPr lang="en-US" sz="1700" dirty="0"/>
              <a:t>Guidance will be provided</a:t>
            </a:r>
          </a:p>
          <a:p>
            <a:r>
              <a:rPr lang="en-US" sz="1700" dirty="0"/>
              <a:t>No funds can be distributed to non-public schools</a:t>
            </a:r>
          </a:p>
          <a:p>
            <a:r>
              <a:rPr lang="en-US" sz="1700" dirty="0"/>
              <a:t>Funding can be back dated to March 13, 2020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1D30106E-8297-4F20-A51B-7346B4EE37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83" r="17323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 w="19050">
            <a:solidFill>
              <a:srgbClr val="F6B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738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57531-EFE2-4D95-9FAF-84F745C0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3" y="254514"/>
            <a:ext cx="7561620" cy="756418"/>
          </a:xfrm>
        </p:spPr>
        <p:txBody>
          <a:bodyPr/>
          <a:lstStyle/>
          <a:p>
            <a:r>
              <a:rPr lang="en-US" dirty="0"/>
              <a:t>CRF Reporting: Grant codes 4012, 5012 and 6012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AED84-72D9-4F3B-B888-2A9800476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Initially CRF funds expired on December 30, 2020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The new federal legislation (CRRSA) extended the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period of availability for the CRF funds to December 31, 2021</a:t>
            </a:r>
          </a:p>
          <a:p>
            <a:pPr>
              <a:spcBef>
                <a:spcPts val="0"/>
              </a:spcBef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Governor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Executive Order D 2020 070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allows any unspent/unobligated funds to be utilized for expenditures through December 31, 2021</a:t>
            </a:r>
          </a:p>
          <a:p>
            <a:pPr>
              <a:spcBef>
                <a:spcPts val="0"/>
              </a:spcBef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 changes to the allowability guidelines or reporting guidelines</a:t>
            </a:r>
          </a:p>
          <a:p>
            <a:pPr>
              <a:spcBef>
                <a:spcPts val="0"/>
              </a:spcBef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Quarter 3 CRF reporting templates for 4012, 5012 and 6012 were due to the Grants Fiscal Office by January 4, 2021</a:t>
            </a:r>
          </a:p>
          <a:p>
            <a:pPr>
              <a:spcBef>
                <a:spcPts val="0"/>
              </a:spcBef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GFMU will reach out to those LEAs with missing reports</a:t>
            </a:r>
          </a:p>
          <a:p>
            <a:pPr>
              <a:spcBef>
                <a:spcPts val="0"/>
              </a:spcBef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Quarter 4 CRF reporting will be due in early April</a:t>
            </a:r>
          </a:p>
          <a:p>
            <a:pPr>
              <a:spcBef>
                <a:spcPts val="0"/>
              </a:spcBef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 encourage district all recipients expend any remaining funds in the first quarter of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C5AED-D142-4492-8F9A-B5F4A2E0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09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FD294-5CE9-4A11-AFF6-BDDD951E1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Requests for Future Topics?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DA390A-3781-4C4C-B3E1-456E66A12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623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044D1-A0F0-4085-9D82-0026A8E8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022" y="365760"/>
            <a:ext cx="7025402" cy="1188720"/>
          </a:xfrm>
        </p:spPr>
        <p:txBody>
          <a:bodyPr>
            <a:normAutofit/>
          </a:bodyPr>
          <a:lstStyle/>
          <a:p>
            <a:r>
              <a:rPr lang="en-US"/>
              <a:t>CDE Team Contact Information</a:t>
            </a:r>
            <a:endParaRPr lang="en-US" dirty="0"/>
          </a:p>
        </p:txBody>
      </p:sp>
      <p:sp>
        <p:nvSpPr>
          <p:cNvPr id="23" name="Freeform: Shape 8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23075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0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9144000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12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728740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913B-CDC0-43F8-9646-8B339C9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0022" y="2176272"/>
            <a:ext cx="7025403" cy="40416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500" b="1" u="sng" dirty="0"/>
              <a:t>CRF</a:t>
            </a:r>
          </a:p>
          <a:p>
            <a:r>
              <a:rPr lang="en-US" sz="1500" dirty="0"/>
              <a:t>Jennifer Okes, Chief Operating Officer (</a:t>
            </a:r>
            <a:r>
              <a:rPr lang="en-US" sz="1500" dirty="0">
                <a:hlinkClick r:id="rId2"/>
              </a:rPr>
              <a:t>okes_j@cde.state.co.us</a:t>
            </a:r>
            <a:r>
              <a:rPr lang="en-US" sz="1500" dirty="0"/>
              <a:t>) </a:t>
            </a:r>
          </a:p>
          <a:p>
            <a:r>
              <a:rPr lang="en-US" sz="1500" dirty="0"/>
              <a:t>Adam Williams, Financial Data Coordinator (</a:t>
            </a:r>
            <a:r>
              <a:rPr lang="en-US" sz="1500" dirty="0">
                <a:hlinkClick r:id="rId3"/>
              </a:rPr>
              <a:t>Williams_a@cde.state.co.us</a:t>
            </a:r>
            <a:r>
              <a:rPr lang="en-US" sz="1500" dirty="0"/>
              <a:t>) </a:t>
            </a:r>
          </a:p>
          <a:p>
            <a:r>
              <a:rPr lang="en-US" sz="1500" dirty="0"/>
              <a:t>Kate Bartlett, Executive Director of District Operations (</a:t>
            </a:r>
            <a:r>
              <a:rPr lang="en-US" sz="1500" dirty="0">
                <a:hlinkClick r:id="rId4"/>
              </a:rPr>
              <a:t>Bartlett_k@cde.state.co.us</a:t>
            </a:r>
            <a:r>
              <a:rPr lang="en-US" sz="1500" dirty="0"/>
              <a:t>) </a:t>
            </a:r>
          </a:p>
          <a:p>
            <a:pPr marL="0" indent="0">
              <a:buNone/>
            </a:pPr>
            <a:r>
              <a:rPr lang="en-US" sz="1500" i="1" dirty="0"/>
              <a:t>…in partnership with the Governor’s Office and Office of the State Controller</a:t>
            </a:r>
          </a:p>
          <a:p>
            <a:pPr marL="0" indent="0">
              <a:buNone/>
            </a:pPr>
            <a:r>
              <a:rPr lang="en-US" sz="1500" b="1" u="sng" dirty="0"/>
              <a:t>ESSER</a:t>
            </a:r>
          </a:p>
          <a:p>
            <a:r>
              <a:rPr lang="en-US" sz="1500" dirty="0"/>
              <a:t>Nazie Mohajeri-Nelson, Director of ESEA Office (</a:t>
            </a:r>
            <a:r>
              <a:rPr lang="en-US" sz="1500" dirty="0">
                <a:hlinkClick r:id="rId5"/>
              </a:rPr>
              <a:t>mohajeri-nelson_n@cde.state.co.us</a:t>
            </a:r>
            <a:r>
              <a:rPr lang="en-US" sz="1500" dirty="0"/>
              <a:t>) </a:t>
            </a:r>
          </a:p>
          <a:p>
            <a:r>
              <a:rPr lang="en-US" sz="1500" dirty="0"/>
              <a:t>DeLilah Collins, Assistant Director of ESEA Office (</a:t>
            </a:r>
            <a:r>
              <a:rPr lang="en-US" sz="1500" dirty="0">
                <a:hlinkClick r:id="rId6"/>
              </a:rPr>
              <a:t>collins_d@cde.state.co.us</a:t>
            </a:r>
            <a:r>
              <a:rPr lang="en-US" sz="1500" dirty="0"/>
              <a:t>) </a:t>
            </a:r>
          </a:p>
          <a:p>
            <a:pPr marL="0" indent="0">
              <a:buNone/>
            </a:pPr>
            <a:r>
              <a:rPr lang="en-US" sz="1500" b="1" u="sng" dirty="0"/>
              <a:t>Grants Fiscal</a:t>
            </a:r>
          </a:p>
          <a:p>
            <a:r>
              <a:rPr lang="en-US" sz="1500" dirty="0"/>
              <a:t>Jennifer Austin, Director of Grants Fiscal Management (</a:t>
            </a:r>
            <a:r>
              <a:rPr lang="en-US" sz="1500" dirty="0">
                <a:hlinkClick r:id="rId7"/>
              </a:rPr>
              <a:t>Austin_j@cde.state.co.us</a:t>
            </a:r>
            <a:r>
              <a:rPr lang="en-US" sz="1500" dirty="0"/>
              <a:t>) </a:t>
            </a:r>
          </a:p>
          <a:p>
            <a:r>
              <a:rPr lang="en-US" sz="1500" dirty="0"/>
              <a:t>Robert Hawkins, Grants Fiscal Analyst (</a:t>
            </a:r>
            <a:r>
              <a:rPr lang="en-US" sz="1500" dirty="0">
                <a:hlinkClick r:id="rId8"/>
              </a:rPr>
              <a:t>Hawkins_s@cde.state.co.us</a:t>
            </a:r>
            <a:r>
              <a:rPr lang="en-US" sz="1500" dirty="0"/>
              <a:t>) </a:t>
            </a:r>
          </a:p>
          <a:p>
            <a:r>
              <a:rPr lang="en-US" sz="1500" dirty="0"/>
              <a:t>Steven Kaleda, Grants Fiscal Analyst (</a:t>
            </a:r>
            <a:r>
              <a:rPr lang="en-US" sz="1500" dirty="0">
                <a:hlinkClick r:id="rId9"/>
              </a:rPr>
              <a:t>Kaleda_s@cde.state.co.us</a:t>
            </a:r>
            <a:r>
              <a:rPr lang="en-US" sz="1500" dirty="0"/>
              <a:t>) </a:t>
            </a:r>
          </a:p>
          <a:p>
            <a:pPr marL="0" indent="0">
              <a:buNone/>
            </a:pPr>
            <a:endParaRPr lang="en-US" sz="15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D2EA8-A2EE-48DC-AA0A-0D3C73FE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8386" y="6356350"/>
            <a:ext cx="1447038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79D5F6-EDCB-402A-AC08-4943A1820E8F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374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20E733-9FF9-4DCE-81F5-BCCA5C4E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5576887"/>
            <a:ext cx="8183880" cy="6400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latin typeface="+mj-lt"/>
              </a:rPr>
              <a:t>We Survived 2020!!!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8360C66-3ABE-4D40-A648-DF2D2D3B20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" b="7293"/>
          <a:stretch/>
        </p:blipFill>
        <p:spPr>
          <a:xfrm>
            <a:off x="480060" y="640080"/>
            <a:ext cx="8183880" cy="4836795"/>
          </a:xfrm>
          <a:prstGeom prst="rect">
            <a:avLst/>
          </a:prstGeom>
          <a:ln w="19050">
            <a:solidFill>
              <a:schemeClr val="tx1"/>
            </a:solidFill>
            <a:miter lim="8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7B0F47-926D-4B89-8D40-31F5868C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457200">
              <a:spcAft>
                <a:spcPts val="600"/>
              </a:spcAft>
            </a:pPr>
            <a:fld id="{C479D5F6-EDCB-402A-AC08-4943A1820E8F}" type="slidenum">
              <a:rPr lang="en-US" sz="1200">
                <a:solidFill>
                  <a:schemeClr val="tx1">
                    <a:alpha val="80000"/>
                  </a:schemeClr>
                </a:solidFill>
              </a:rPr>
              <a:pPr algn="r" defTabSz="457200">
                <a:spcAft>
                  <a:spcPts val="600"/>
                </a:spcAft>
              </a:pPr>
              <a:t>2</a:t>
            </a:fld>
            <a:endParaRPr lang="en-US" sz="120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784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D22A5-87CA-44BE-BCB9-ED40F31E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1C09A-3339-465A-A802-56B023F07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Topics: </a:t>
            </a:r>
          </a:p>
          <a:p>
            <a:r>
              <a:rPr lang="en-US" dirty="0"/>
              <a:t>ESEA 2018-2019 and 2019-2020 Funds </a:t>
            </a:r>
          </a:p>
          <a:p>
            <a:r>
              <a:rPr lang="en-US" dirty="0"/>
              <a:t>Coronavirus Response and Relief Supplemental Appropriations (CRRSA)</a:t>
            </a:r>
          </a:p>
          <a:p>
            <a:pPr lvl="1"/>
            <a:r>
              <a:rPr lang="en-US" dirty="0"/>
              <a:t>General Information </a:t>
            </a:r>
          </a:p>
          <a:p>
            <a:pPr lvl="1"/>
            <a:r>
              <a:rPr lang="en-US" dirty="0"/>
              <a:t>ESSER II</a:t>
            </a:r>
          </a:p>
          <a:p>
            <a:pPr lvl="2"/>
            <a:r>
              <a:rPr lang="en-US" dirty="0"/>
              <a:t>Side by Side ESSER I and II Comparison</a:t>
            </a:r>
          </a:p>
          <a:p>
            <a:pPr lvl="1"/>
            <a:r>
              <a:rPr lang="en-US" dirty="0"/>
              <a:t>Non-Public School Program under GEER</a:t>
            </a:r>
          </a:p>
          <a:p>
            <a:pPr lvl="1"/>
            <a:r>
              <a:rPr lang="en-US" dirty="0"/>
              <a:t>CRF Funds – Extension</a:t>
            </a:r>
          </a:p>
          <a:p>
            <a:r>
              <a:rPr lang="en-US" dirty="0"/>
              <a:t>Q&amp;A Session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5334F-1CE4-41D0-80CB-5D606453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8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0BE4-440A-49CF-864D-003A6B6724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ESEA Reminders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E29790-DDBD-4DC9-AEAA-F2D418BCC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57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63352-0F40-4AE2-BE83-97C22DF3B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Down ESEA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A60A7-6987-4EF1-BE0D-7DB5E2E8B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2018-2019 and 2019-2020 ESEA funds will expire on September 30, 2021! </a:t>
            </a:r>
          </a:p>
          <a:p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http://www.cde.state.co.us/cdefisgrant/grant_distribution_reports</a:t>
            </a: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800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Request for Reimbursement (Due by COB 1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day of the month)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http://www.cde.state.co.us/cdefisgrant/requestforfundsforms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23D67-3B71-435F-8C11-CC7A7B07B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48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0BE4-440A-49CF-864D-003A6B6724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Coronavirus Response and Relief Supplemental Appropriations</a:t>
            </a:r>
            <a:br>
              <a:rPr lang="en-US" dirty="0"/>
            </a:br>
            <a:r>
              <a:rPr lang="en-US" dirty="0"/>
              <a:t>(CRRSA)</a:t>
            </a:r>
            <a:br>
              <a:rPr lang="en-US" dirty="0"/>
            </a:br>
            <a:r>
              <a:rPr lang="en-US" dirty="0"/>
              <a:t>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E29790-DDBD-4DC9-AEAA-F2D418BCC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9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7F6DB-83EB-4532-AA0F-FB41563E1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CRRSA – General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7BB7E-7D5A-41CB-A969-87DE92D1D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Enacted December 27, 2020</a:t>
            </a:r>
          </a:p>
          <a:p>
            <a:r>
              <a:rPr lang="en-US" dirty="0"/>
              <a:t>H.R. 113 ~ $1.4 trillion in omnibus appropriations and $900 billion for Coronavirus Relief </a:t>
            </a:r>
          </a:p>
          <a:p>
            <a:pPr lvl="1"/>
            <a:r>
              <a:rPr lang="en-US" dirty="0"/>
              <a:t>$82 billion in Education Stabilization Fund (ESF)</a:t>
            </a:r>
          </a:p>
          <a:p>
            <a:pPr lvl="2"/>
            <a:r>
              <a:rPr lang="en-US" dirty="0"/>
              <a:t>$54.3 billion for ESSER II Fund</a:t>
            </a:r>
          </a:p>
          <a:p>
            <a:pPr lvl="2"/>
            <a:r>
              <a:rPr lang="en-US" dirty="0"/>
              <a:t>$4.05 billion for Governors’ Emergency Education Relief (GEER) Fund</a:t>
            </a:r>
          </a:p>
          <a:p>
            <a:endParaRPr lang="en-US" b="1" i="1" dirty="0">
              <a:solidFill>
                <a:srgbClr val="00B05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837C9-59BD-4B48-909C-F0E601CB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AA3D-DB49-4FF5-813F-64C9A3F2D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D835A-4A12-4447-8C10-711F38451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dirty="0"/>
              <a:t>“…</a:t>
            </a:r>
            <a:r>
              <a:rPr lang="en-US" sz="2200" b="1" i="1" dirty="0">
                <a:solidFill>
                  <a:srgbClr val="00B050"/>
                </a:solidFill>
              </a:rPr>
              <a:t>intended to help States and school districts safely reopen schools, measure and effectively address significant learning loss, and take other actions to mitigate the impact of COVID-19 on the students and families who depend on our K-12 schools.</a:t>
            </a:r>
            <a:r>
              <a:rPr lang="en-US" sz="2200" dirty="0"/>
              <a:t>”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Supplemental funding to ESSER I</a:t>
            </a:r>
          </a:p>
          <a:p>
            <a:r>
              <a:rPr lang="en-US" sz="2200" dirty="0"/>
              <a:t>Title I formula to make awards</a:t>
            </a:r>
          </a:p>
          <a:p>
            <a:pPr lvl="1"/>
            <a:r>
              <a:rPr lang="en-US" sz="1900" dirty="0"/>
              <a:t>USDE </a:t>
            </a:r>
            <a:r>
              <a:rPr lang="en-US" sz="1900" dirty="0">
                <a:sym typeface="Wingdings" panose="05000000000000000000" pitchFamily="2" charset="2"/>
              </a:rPr>
              <a:t> States  LEAs</a:t>
            </a:r>
          </a:p>
          <a:p>
            <a:pPr lvl="1"/>
            <a:r>
              <a:rPr lang="en-US" sz="1900" dirty="0">
                <a:sym typeface="Wingdings" panose="05000000000000000000" pitchFamily="2" charset="2"/>
              </a:rPr>
              <a:t>Used fiscal year 2020 State shares of Title I, Part A without the application of hold harmless provisions in ESEA Section 1122</a:t>
            </a:r>
            <a:endParaRPr lang="en-US" sz="1900" dirty="0"/>
          </a:p>
          <a:p>
            <a:r>
              <a:rPr lang="en-US" sz="2200" dirty="0"/>
              <a:t>CDE does not have to apply for these funds </a:t>
            </a:r>
          </a:p>
          <a:p>
            <a:pPr lvl="1"/>
            <a:r>
              <a:rPr lang="en-US" sz="1900" dirty="0"/>
              <a:t>Grant Award Notification </a:t>
            </a:r>
          </a:p>
          <a:p>
            <a:r>
              <a:rPr lang="en-US" sz="2200" dirty="0"/>
              <a:t>LEAs will revise budgets within ESSER I application (more to come on this later)</a:t>
            </a:r>
          </a:p>
          <a:p>
            <a:r>
              <a:rPr lang="en-US" sz="2200" dirty="0"/>
              <a:t>States are encouraged to spend down ESSER I funds before using ESSER II funds (in letter from USDE) 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82FA8-52CA-40F4-AC1D-30D1AB8E0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29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79D5-C7D6-49BB-AFA3-D41C4DF1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 v. ESSER II Comparisons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F82F244-E26E-40E9-9522-14FA02E25E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356628"/>
              </p:ext>
            </p:extLst>
          </p:nvPr>
        </p:nvGraphicFramePr>
        <p:xfrm>
          <a:off x="457200" y="1950720"/>
          <a:ext cx="8229600" cy="29565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862602826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3369836628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3854017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Topic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ESSER I </a:t>
                      </a:r>
                    </a:p>
                    <a:p>
                      <a:pPr algn="ctr"/>
                      <a:r>
                        <a:rPr lang="en-US" sz="1600" dirty="0"/>
                        <a:t>(CARES Act)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ESSER II</a:t>
                      </a:r>
                    </a:p>
                    <a:p>
                      <a:pPr algn="ctr"/>
                      <a:r>
                        <a:rPr lang="en-US" sz="1600" dirty="0"/>
                        <a:t>(CRRSA)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3641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Colorado Award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$120,993,782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~ $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519,324,311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422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LEA Award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90% direct allocation to LEAs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686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90% to LEAs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$108,894,404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~$467,391,880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465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SEA Award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10% state reserve (up to .5% for administration)</a:t>
                      </a:r>
                      <a:endParaRPr lang="en-US" sz="16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4721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10% to CDE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$12,099,378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~$51,932,431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860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SEA Admin Max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 more than 0.5% of the total award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87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CDE 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$604,969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~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$2,596,622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80846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4DE9F-0A52-43F6-9277-5A26D7E7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16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1033</Words>
  <Application>Microsoft Office PowerPoint</Application>
  <PresentationFormat>On-screen Show (4:3)</PresentationFormat>
  <Paragraphs>166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Museo Slab 500</vt:lpstr>
      <vt:lpstr>Office Theme</vt:lpstr>
      <vt:lpstr>CDE Office Hours</vt:lpstr>
      <vt:lpstr>We Survived 2020!!!</vt:lpstr>
      <vt:lpstr>ESSER Office Hours</vt:lpstr>
      <vt:lpstr>ESEA Reminders  </vt:lpstr>
      <vt:lpstr>Drawing Down ESEA Funds</vt:lpstr>
      <vt:lpstr>Coronavirus Response and Relief Supplemental Appropriations (CRRSA) 2021</vt:lpstr>
      <vt:lpstr>CRRSA – General Information</vt:lpstr>
      <vt:lpstr>ESSER II</vt:lpstr>
      <vt:lpstr>ESSER I v. ESSER II Comparisons</vt:lpstr>
      <vt:lpstr>ESSER I v. ESSER II Comparisons</vt:lpstr>
      <vt:lpstr>Non-public Schools Appropriation</vt:lpstr>
      <vt:lpstr>CRF Reporting: Grant codes 4012, 5012 and 6012</vt:lpstr>
      <vt:lpstr>Questions?   Requests for Future Topics? </vt:lpstr>
      <vt:lpstr>CDE Team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Office Hours</dc:title>
  <dc:creator>Mohajeri-Nelson, Nazanin</dc:creator>
  <cp:lastModifiedBy>Owen, Emily</cp:lastModifiedBy>
  <cp:revision>16</cp:revision>
  <dcterms:created xsi:type="dcterms:W3CDTF">2021-01-07T04:42:16Z</dcterms:created>
  <dcterms:modified xsi:type="dcterms:W3CDTF">2021-01-07T23:15:35Z</dcterms:modified>
</cp:coreProperties>
</file>