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256" r:id="rId3"/>
    <p:sldId id="453" r:id="rId4"/>
    <p:sldId id="518" r:id="rId5"/>
    <p:sldId id="523" r:id="rId6"/>
    <p:sldId id="499" r:id="rId7"/>
    <p:sldId id="500" r:id="rId8"/>
    <p:sldId id="524" r:id="rId9"/>
    <p:sldId id="1249" r:id="rId10"/>
    <p:sldId id="1250" r:id="rId11"/>
    <p:sldId id="1251" r:id="rId12"/>
    <p:sldId id="502" r:id="rId13"/>
    <p:sldId id="1252" r:id="rId14"/>
    <p:sldId id="1253" r:id="rId15"/>
    <p:sldId id="525" r:id="rId16"/>
    <p:sldId id="517" r:id="rId17"/>
    <p:sldId id="522" r:id="rId18"/>
    <p:sldId id="519" r:id="rId19"/>
    <p:sldId id="520" r:id="rId20"/>
    <p:sldId id="279" r:id="rId21"/>
    <p:sldId id="441" r:id="rId22"/>
    <p:sldId id="52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DeLilah" initials="CD" lastIdx="1" clrIdx="0">
    <p:extLst>
      <p:ext uri="{19B8F6BF-5375-455C-9EA6-DF929625EA0E}">
        <p15:presenceInfo xmlns:p15="http://schemas.microsoft.com/office/powerpoint/2012/main" userId="S::Collins_D@cde.state.co.us::0fbcd1ec-9edd-4919-b5b0-b4fa9ee07543" providerId="AD"/>
      </p:ext>
    </p:extLst>
  </p:cmAuthor>
  <p:cmAuthor id="2" name="Mohajeri-Nelson, Nazanin" initials="MN" lastIdx="5" clrIdx="1">
    <p:extLst>
      <p:ext uri="{19B8F6BF-5375-455C-9EA6-DF929625EA0E}">
        <p15:presenceInfo xmlns:p15="http://schemas.microsoft.com/office/powerpoint/2012/main" userId="S::Mohajeri-Nelson_n@cde.state.co.us::a9da618a-a76d-43dd-a63a-6c6fdf3f5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74" d="100"/>
          <a:sy n="74" d="100"/>
        </p:scale>
        <p:origin x="346" y="67"/>
      </p:cViewPr>
      <p:guideLst/>
    </p:cSldViewPr>
  </p:slideViewPr>
  <p:outlineViewPr>
    <p:cViewPr>
      <p:scale>
        <a:sx n="33" d="100"/>
        <a:sy n="33" d="100"/>
      </p:scale>
      <p:origin x="0" y="-151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53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27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49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678640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9542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8100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302535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6147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8637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086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41583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09990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208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4895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767662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55174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55360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393555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12701" y="0"/>
            <a:ext cx="9156701" cy="1366838"/>
          </a:xfrm>
          <a:prstGeom prst="rect">
            <a:avLst/>
          </a:prstGeom>
        </p:spPr>
      </p:pic>
      <p:sp>
        <p:nvSpPr>
          <p:cNvPr id="6" name="Title 5"/>
          <p:cNvSpPr>
            <a:spLocks noGrp="1"/>
          </p:cNvSpPr>
          <p:nvPr>
            <p:ph type="title"/>
          </p:nvPr>
        </p:nvSpPr>
        <p:spPr>
          <a:xfrm>
            <a:off x="381740" y="292383"/>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a:p>
        </p:txBody>
      </p:sp>
      <p:sp>
        <p:nvSpPr>
          <p:cNvPr id="5" name="Content Placeholder 4"/>
          <p:cNvSpPr>
            <a:spLocks noGrp="1"/>
          </p:cNvSpPr>
          <p:nvPr>
            <p:ph sz="quarter" idx="10"/>
          </p:nvPr>
        </p:nvSpPr>
        <p:spPr>
          <a:xfrm>
            <a:off x="381000" y="1659220"/>
            <a:ext cx="8382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CD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67134" y="6147331"/>
            <a:ext cx="1048300" cy="558829"/>
          </a:xfrm>
          <a:prstGeom prst="rect">
            <a:avLst/>
          </a:prstGeom>
        </p:spPr>
      </p:pic>
    </p:spTree>
    <p:extLst>
      <p:ext uri="{BB962C8B-B14F-4D97-AF65-F5344CB8AC3E}">
        <p14:creationId xmlns:p14="http://schemas.microsoft.com/office/powerpoint/2010/main" val="3122907177"/>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4841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F9F0-F757-4D28-803F-F4B500EBD4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211779-803C-4935-BBDB-566F9482FEBB}"/>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5311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38149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19976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768026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47585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37718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A1C2-CA0D-4125-8C37-1F462F882B5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4DD32F8-6554-42A5-98BE-22A5B2C86266}"/>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5987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6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7470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343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398368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colorado.gov/agencies/office-state-auditor/local-government"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leg.colorado.gov/content/request-extension-time-file-december-31-2019-au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app.smartsheet.com/b/form/9e443dba71114b579f9f057d7055297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Hawkins_s@cde.state.co.us" TargetMode="External"/><Relationship Id="rId3" Type="http://schemas.openxmlformats.org/officeDocument/2006/relationships/hyperlink" Target="mailto:Williams_a@cde.state.co.us" TargetMode="External"/><Relationship Id="rId7" Type="http://schemas.openxmlformats.org/officeDocument/2006/relationships/hyperlink" Target="mailto:Austin_j@cde.state.co.us" TargetMode="External"/><Relationship Id="rId2" Type="http://schemas.openxmlformats.org/officeDocument/2006/relationships/hyperlink" Target="mailto:okes_j@cde.state.co.us" TargetMode="External"/><Relationship Id="rId1" Type="http://schemas.openxmlformats.org/officeDocument/2006/relationships/slideLayout" Target="../slideLayouts/slideLayout2.xml"/><Relationship Id="rId6" Type="http://schemas.openxmlformats.org/officeDocument/2006/relationships/hyperlink" Target="mailto:collins_d@cde.state.co.us" TargetMode="External"/><Relationship Id="rId5" Type="http://schemas.openxmlformats.org/officeDocument/2006/relationships/hyperlink" Target="mailto:mohajeri-nelson_n@cde.state.co.us" TargetMode="External"/><Relationship Id="rId4" Type="http://schemas.openxmlformats.org/officeDocument/2006/relationships/hyperlink" Target="mailto:Bartlett_k@cde.state.co.us" TargetMode="External"/><Relationship Id="rId9" Type="http://schemas.openxmlformats.org/officeDocument/2006/relationships/hyperlink" Target="mailto:Kaleda_s@cde.state.co.u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clipart.org/detail/206340/happy-holidays---card-by-j4p4n-206340" TargetMode="External"/><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GFRFF@cde.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schoolfinance@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CDE Office Hours</a:t>
            </a:r>
          </a:p>
        </p:txBody>
      </p:sp>
      <p:sp>
        <p:nvSpPr>
          <p:cNvPr id="3" name="Subtitle 2"/>
          <p:cNvSpPr>
            <a:spLocks noGrp="1"/>
          </p:cNvSpPr>
          <p:nvPr>
            <p:ph type="subTitle" idx="1"/>
          </p:nvPr>
        </p:nvSpPr>
        <p:spPr/>
        <p:txBody>
          <a:bodyPr/>
          <a:lstStyle/>
          <a:p>
            <a:r>
              <a:rPr lang="en-US" dirty="0"/>
              <a:t>December 17,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Finance-December</a:t>
            </a:r>
            <a:br>
              <a:rPr lang="en-US" dirty="0"/>
            </a:br>
            <a:br>
              <a:rPr lang="en-US" dirty="0"/>
            </a:br>
            <a:endParaRPr lang="en-US" dirty="0"/>
          </a:p>
        </p:txBody>
      </p:sp>
      <p:sp>
        <p:nvSpPr>
          <p:cNvPr id="4" name="Content Placeholder 1"/>
          <p:cNvSpPr>
            <a:spLocks noGrp="1"/>
          </p:cNvSpPr>
          <p:nvPr>
            <p:ph idx="1"/>
          </p:nvPr>
        </p:nvSpPr>
        <p:spPr>
          <a:xfrm>
            <a:off x="628651" y="1463040"/>
            <a:ext cx="8220074" cy="5140446"/>
          </a:xfrm>
        </p:spPr>
        <p:txBody>
          <a:bodyPr>
            <a:normAutofit fontScale="92500" lnSpcReduction="20000"/>
          </a:bodyPr>
          <a:lstStyle/>
          <a:p>
            <a:pPr marL="0" indent="0">
              <a:buNone/>
            </a:pPr>
            <a:r>
              <a:rPr lang="en-US" dirty="0"/>
              <a:t>Extensions for FY19-20 Financial December Pipeline and Audit Submission</a:t>
            </a:r>
          </a:p>
          <a:p>
            <a:r>
              <a:rPr lang="en-US" dirty="0"/>
              <a:t>CDE does not grant extensions.  </a:t>
            </a:r>
          </a:p>
          <a:p>
            <a:r>
              <a:rPr lang="en-US" dirty="0"/>
              <a:t>The Office of the State Auditor grants extensions, and CDE honors them.</a:t>
            </a:r>
          </a:p>
          <a:p>
            <a:r>
              <a:rPr lang="en-US" dirty="0"/>
              <a:t>The link to the OSA form is towards the bottom of the page here:</a:t>
            </a:r>
            <a:br>
              <a:rPr lang="en-US" dirty="0"/>
            </a:br>
            <a:br>
              <a:rPr lang="en-US" dirty="0"/>
            </a:br>
            <a:r>
              <a:rPr lang="en-US" sz="1700" u="sng" dirty="0">
                <a:hlinkClick r:id="rId3"/>
              </a:rPr>
              <a:t>https://leg.colorado.gov/agencies/office-state-auditor/local-government</a:t>
            </a:r>
            <a:r>
              <a:rPr lang="en-US" sz="1700" dirty="0"/>
              <a:t> </a:t>
            </a:r>
            <a:br>
              <a:rPr lang="en-US" dirty="0"/>
            </a:br>
            <a:br>
              <a:rPr lang="en-US" dirty="0"/>
            </a:br>
            <a:r>
              <a:rPr lang="en-US" dirty="0"/>
              <a:t>The link to the form itself:</a:t>
            </a:r>
          </a:p>
          <a:p>
            <a:r>
              <a:rPr lang="en-US" sz="1700" u="sng" dirty="0">
                <a:hlinkClick r:id="rId4"/>
              </a:rPr>
              <a:t>https://leg.colorado.gov/content/request-extension-time-file-december-31-2019-audit</a:t>
            </a:r>
            <a:r>
              <a:rPr lang="en-US" sz="1700" dirty="0"/>
              <a:t> </a:t>
            </a:r>
          </a:p>
          <a:p>
            <a:pPr marL="0" indent="0">
              <a:buNone/>
            </a:pPr>
            <a:endParaRPr lang="en-US" dirty="0"/>
          </a:p>
          <a:p>
            <a:r>
              <a:rPr lang="en-US" sz="1700" i="1" dirty="0"/>
              <a:t>Note: Ideally the district should see if a board member can submit the form.  Statute is specific that an extension must be requested by the governing body.  OSA will still approve the extension if a non-board member submits the form, but the district will still have to get board member approval and submit that form with the audit.  It will save the district a step if a board member makes the request. </a:t>
            </a:r>
          </a:p>
          <a:p>
            <a:r>
              <a:rPr lang="en-US" sz="1700" b="1" i="1" u="sng" dirty="0"/>
              <a:t>Ensure you request an extension with OSA prior to December 31, 2020</a:t>
            </a:r>
            <a:br>
              <a:rPr lang="en-US" dirty="0"/>
            </a:br>
            <a:br>
              <a:rPr lang="en-US" dirty="0"/>
            </a:br>
            <a:endParaRPr lang="en-US" dirty="0"/>
          </a:p>
        </p:txBody>
      </p:sp>
      <p:sp>
        <p:nvSpPr>
          <p:cNvPr id="6" name="Slide Number Placeholder 3"/>
          <p:cNvSpPr>
            <a:spLocks noGrp="1"/>
          </p:cNvSpPr>
          <p:nvPr>
            <p:ph type="sldNum" sz="quarter" idx="12"/>
          </p:nvPr>
        </p:nvSpPr>
        <p:spPr>
          <a:xfrm>
            <a:off x="157756"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5AAEC7-9A91-47F6-800E-F60F62D5B89C}"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95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8F8B-93BC-4FB9-8E7E-A46335D3B0CB}"/>
              </a:ext>
            </a:extLst>
          </p:cNvPr>
          <p:cNvSpPr>
            <a:spLocks noGrp="1"/>
          </p:cNvSpPr>
          <p:nvPr>
            <p:ph type="ctrTitle"/>
          </p:nvPr>
        </p:nvSpPr>
        <p:spPr/>
        <p:txBody>
          <a:bodyPr/>
          <a:lstStyle/>
          <a:p>
            <a:r>
              <a:rPr lang="en-US" dirty="0"/>
              <a:t>Staff Reporting Guidance</a:t>
            </a:r>
            <a:br>
              <a:rPr lang="en-US" dirty="0"/>
            </a:br>
            <a:br>
              <a:rPr lang="en-US" dirty="0"/>
            </a:br>
            <a:r>
              <a:rPr lang="en-US" dirty="0"/>
              <a:t>Jeremy Meredith</a:t>
            </a:r>
          </a:p>
        </p:txBody>
      </p:sp>
      <p:sp>
        <p:nvSpPr>
          <p:cNvPr id="3" name="Slide Number Placeholder 2">
            <a:extLst>
              <a:ext uri="{FF2B5EF4-FFF2-40B4-BE49-F238E27FC236}">
                <a16:creationId xmlns:a16="http://schemas.microsoft.com/office/drawing/2014/main" id="{61DCD89E-1BFB-4E3C-A444-D07DF045825A}"/>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59008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AC4D-7FA8-4C50-BCA2-EC93C4D81074}"/>
              </a:ext>
            </a:extLst>
          </p:cNvPr>
          <p:cNvSpPr>
            <a:spLocks noGrp="1"/>
          </p:cNvSpPr>
          <p:nvPr>
            <p:ph type="title"/>
          </p:nvPr>
        </p:nvSpPr>
        <p:spPr/>
        <p:txBody>
          <a:bodyPr/>
          <a:lstStyle/>
          <a:p>
            <a:r>
              <a:rPr lang="en-US" dirty="0"/>
              <a:t>Staff Reporting Guidance</a:t>
            </a:r>
          </a:p>
        </p:txBody>
      </p:sp>
      <p:sp>
        <p:nvSpPr>
          <p:cNvPr id="3" name="Content Placeholder 2">
            <a:extLst>
              <a:ext uri="{FF2B5EF4-FFF2-40B4-BE49-F238E27FC236}">
                <a16:creationId xmlns:a16="http://schemas.microsoft.com/office/drawing/2014/main" id="{8B191E07-DA33-4715-8F55-F360E41F2345}"/>
              </a:ext>
            </a:extLst>
          </p:cNvPr>
          <p:cNvSpPr>
            <a:spLocks noGrp="1"/>
          </p:cNvSpPr>
          <p:nvPr>
            <p:ph idx="1"/>
          </p:nvPr>
        </p:nvSpPr>
        <p:spPr>
          <a:xfrm>
            <a:off x="425860" y="1460988"/>
            <a:ext cx="8292279" cy="4966030"/>
          </a:xfrm>
        </p:spPr>
        <p:txBody>
          <a:bodyPr>
            <a:normAutofit lnSpcReduction="10000"/>
          </a:bodyPr>
          <a:lstStyle/>
          <a:p>
            <a:r>
              <a:rPr lang="en-US" dirty="0"/>
              <a:t>COVID-19 has changed how schools are delivering instruction, impacting staffing assignments. </a:t>
            </a:r>
          </a:p>
          <a:p>
            <a:r>
              <a:rPr lang="en-US" dirty="0"/>
              <a:t>Strategies like remote and hybrid learning and student cohorts to mitigate transmission of the virus have created situations where atypical staffing assignments have been implemented to meet needs and promote the health and safety of students. To name a few:</a:t>
            </a:r>
          </a:p>
          <a:p>
            <a:pPr lvl="1"/>
            <a:r>
              <a:rPr lang="en-US" dirty="0"/>
              <a:t>Teacher teaching multiple subjects outside areas of endorsement and/or in-field status</a:t>
            </a:r>
          </a:p>
          <a:p>
            <a:pPr lvl="1"/>
            <a:r>
              <a:rPr lang="en-US" dirty="0"/>
              <a:t>Principal, Assistant Principal, or other non-instructional staff stepping in to provide direct instruction</a:t>
            </a:r>
          </a:p>
          <a:p>
            <a:pPr lvl="1"/>
            <a:r>
              <a:rPr lang="en-US" dirty="0"/>
              <a:t>Substitute teacher leading instruction due to teacher illness, quarantine, or separation from school.</a:t>
            </a:r>
          </a:p>
          <a:p>
            <a:r>
              <a:rPr lang="en-US" dirty="0"/>
              <a:t>District education leaders have voiced questions about how to report staff in the CDE Staff Interchange Data Pipeline due to unique circumstances</a:t>
            </a:r>
          </a:p>
        </p:txBody>
      </p:sp>
      <p:sp>
        <p:nvSpPr>
          <p:cNvPr id="4" name="Slide Number Placeholder 3">
            <a:extLst>
              <a:ext uri="{FF2B5EF4-FFF2-40B4-BE49-F238E27FC236}">
                <a16:creationId xmlns:a16="http://schemas.microsoft.com/office/drawing/2014/main" id="{13790282-28A9-47D6-88E6-5ED998BD55C0}"/>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82413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64DA-85B5-4507-90B6-B55F4E2F4584}"/>
              </a:ext>
            </a:extLst>
          </p:cNvPr>
          <p:cNvSpPr>
            <a:spLocks noGrp="1"/>
          </p:cNvSpPr>
          <p:nvPr>
            <p:ph type="title"/>
          </p:nvPr>
        </p:nvSpPr>
        <p:spPr>
          <a:xfrm>
            <a:off x="298356" y="254514"/>
            <a:ext cx="7878081" cy="756418"/>
          </a:xfrm>
        </p:spPr>
        <p:txBody>
          <a:bodyPr>
            <a:normAutofit fontScale="90000"/>
          </a:bodyPr>
          <a:lstStyle/>
          <a:p>
            <a:r>
              <a:rPr lang="en-US" dirty="0"/>
              <a:t>New Guidance Available</a:t>
            </a:r>
            <a:br>
              <a:rPr lang="en-US" dirty="0"/>
            </a:br>
            <a:r>
              <a:rPr lang="en-US" dirty="0">
                <a:solidFill>
                  <a:schemeClr val="accent6">
                    <a:lumMod val="20000"/>
                    <a:lumOff val="80000"/>
                  </a:schemeClr>
                </a:solidFill>
              </a:rPr>
              <a:t>[https://www.cde.state.co.us/datapipeline/staffreportingduringcovidguidancedec2020]</a:t>
            </a:r>
          </a:p>
        </p:txBody>
      </p:sp>
      <p:pic>
        <p:nvPicPr>
          <p:cNvPr id="6" name="Content Placeholder 5" descr="Text&#10;&#10;Description automatically generated">
            <a:extLst>
              <a:ext uri="{FF2B5EF4-FFF2-40B4-BE49-F238E27FC236}">
                <a16:creationId xmlns:a16="http://schemas.microsoft.com/office/drawing/2014/main" id="{59E0148F-6219-44AB-8D6F-20A183497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245" y="1495573"/>
            <a:ext cx="5811759" cy="5107913"/>
          </a:xfrm>
          <a:ln w="28575">
            <a:solidFill>
              <a:srgbClr val="FF0000"/>
            </a:solidFill>
          </a:ln>
        </p:spPr>
      </p:pic>
      <p:sp>
        <p:nvSpPr>
          <p:cNvPr id="4" name="Slide Number Placeholder 3">
            <a:extLst>
              <a:ext uri="{FF2B5EF4-FFF2-40B4-BE49-F238E27FC236}">
                <a16:creationId xmlns:a16="http://schemas.microsoft.com/office/drawing/2014/main" id="{512A2A2A-4775-4546-A60C-6D7F01AF607B}"/>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7" name="TextBox 6">
            <a:extLst>
              <a:ext uri="{FF2B5EF4-FFF2-40B4-BE49-F238E27FC236}">
                <a16:creationId xmlns:a16="http://schemas.microsoft.com/office/drawing/2014/main" id="{751BE70D-0175-451F-8CB8-A22D8930C0C9}"/>
              </a:ext>
            </a:extLst>
          </p:cNvPr>
          <p:cNvSpPr txBox="1"/>
          <p:nvPr/>
        </p:nvSpPr>
        <p:spPr>
          <a:xfrm>
            <a:off x="6327058" y="1318318"/>
            <a:ext cx="2686182"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Guidance has been developed that addresses various atypical staffing scenarios.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guidance highlights appropriate coding and use of FTE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EDT in-field: CDE is working on offering opportunity for LEAs to exercise waiver in 20-21 year if needed. More to come soon.</a:t>
            </a:r>
          </a:p>
        </p:txBody>
      </p:sp>
    </p:spTree>
    <p:extLst>
      <p:ext uri="{BB962C8B-B14F-4D97-AF65-F5344CB8AC3E}">
        <p14:creationId xmlns:p14="http://schemas.microsoft.com/office/powerpoint/2010/main" val="300198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6F95-2202-4E67-9E3C-1FED2DEC0DB4}"/>
              </a:ext>
            </a:extLst>
          </p:cNvPr>
          <p:cNvSpPr>
            <a:spLocks noGrp="1"/>
          </p:cNvSpPr>
          <p:nvPr>
            <p:ph type="title"/>
          </p:nvPr>
        </p:nvSpPr>
        <p:spPr/>
        <p:txBody>
          <a:bodyPr/>
          <a:lstStyle/>
          <a:p>
            <a:r>
              <a:rPr lang="en-US" dirty="0"/>
              <a:t>Questions or Comments?</a:t>
            </a:r>
          </a:p>
        </p:txBody>
      </p:sp>
      <p:sp>
        <p:nvSpPr>
          <p:cNvPr id="3" name="Content Placeholder 2">
            <a:extLst>
              <a:ext uri="{FF2B5EF4-FFF2-40B4-BE49-F238E27FC236}">
                <a16:creationId xmlns:a16="http://schemas.microsoft.com/office/drawing/2014/main" id="{F3690E2F-EC64-4A1D-81BB-52559B30C8DC}"/>
              </a:ext>
            </a:extLst>
          </p:cNvPr>
          <p:cNvSpPr>
            <a:spLocks noGrp="1"/>
          </p:cNvSpPr>
          <p:nvPr>
            <p:ph idx="1"/>
          </p:nvPr>
        </p:nvSpPr>
        <p:spPr>
          <a:xfrm>
            <a:off x="628650" y="1876333"/>
            <a:ext cx="7886700" cy="3105333"/>
          </a:xfrm>
        </p:spPr>
        <p:txBody>
          <a:bodyPr/>
          <a:lstStyle/>
          <a:p>
            <a:pPr marL="0" indent="0" algn="ctr">
              <a:buNone/>
            </a:pPr>
            <a:r>
              <a:rPr lang="en-US" sz="3200" b="1" dirty="0"/>
              <a:t>Thank You!</a:t>
            </a:r>
          </a:p>
          <a:p>
            <a:r>
              <a:rPr lang="en-US" b="1" dirty="0"/>
              <a:t>Jeremy Meredith</a:t>
            </a:r>
            <a:r>
              <a:rPr lang="en-US" dirty="0"/>
              <a:t>, Senior Consultant, Title II Specialist, Federal Programs Unit [Meredith_J@cde.state.co.us]</a:t>
            </a:r>
          </a:p>
          <a:p>
            <a:r>
              <a:rPr lang="en-US" b="1" dirty="0"/>
              <a:t>Annette Severson</a:t>
            </a:r>
            <a:r>
              <a:rPr lang="en-US" dirty="0"/>
              <a:t>, Principal Consultant, Data Specialist, Information Management Systems Unit [Severson_A@cde.state.co.us]</a:t>
            </a:r>
          </a:p>
        </p:txBody>
      </p:sp>
      <p:sp>
        <p:nvSpPr>
          <p:cNvPr id="4" name="Slide Number Placeholder 3">
            <a:extLst>
              <a:ext uri="{FF2B5EF4-FFF2-40B4-BE49-F238E27FC236}">
                <a16:creationId xmlns:a16="http://schemas.microsoft.com/office/drawing/2014/main" id="{42F756D8-CE34-447C-B76F-D368AEE4C241}"/>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425844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8F8B-93BC-4FB9-8E7E-A46335D3B0CB}"/>
              </a:ext>
            </a:extLst>
          </p:cNvPr>
          <p:cNvSpPr>
            <a:spLocks noGrp="1"/>
          </p:cNvSpPr>
          <p:nvPr>
            <p:ph type="ctrTitle"/>
          </p:nvPr>
        </p:nvSpPr>
        <p:spPr/>
        <p:txBody>
          <a:bodyPr/>
          <a:lstStyle/>
          <a:p>
            <a:r>
              <a:rPr lang="en-US" dirty="0"/>
              <a:t>Connecting Colorado Students Grant (CCSG)</a:t>
            </a:r>
            <a:br>
              <a:rPr lang="en-US" dirty="0"/>
            </a:br>
            <a:br>
              <a:rPr lang="en-US" dirty="0"/>
            </a:br>
            <a:r>
              <a:rPr lang="en-US" dirty="0"/>
              <a:t>DeLilah Collins</a:t>
            </a:r>
          </a:p>
        </p:txBody>
      </p:sp>
      <p:sp>
        <p:nvSpPr>
          <p:cNvPr id="3" name="Slide Number Placeholder 2">
            <a:extLst>
              <a:ext uri="{FF2B5EF4-FFF2-40B4-BE49-F238E27FC236}">
                <a16:creationId xmlns:a16="http://schemas.microsoft.com/office/drawing/2014/main" id="{61DCD89E-1BFB-4E3C-A444-D07DF045825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03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52D0B-C1C4-486B-952F-3505B3E8EF55}"/>
              </a:ext>
            </a:extLst>
          </p:cNvPr>
          <p:cNvSpPr>
            <a:spLocks noGrp="1"/>
          </p:cNvSpPr>
          <p:nvPr>
            <p:ph type="title"/>
          </p:nvPr>
        </p:nvSpPr>
        <p:spPr>
          <a:xfrm>
            <a:off x="1240022" y="365760"/>
            <a:ext cx="7025402" cy="1188720"/>
          </a:xfrm>
        </p:spPr>
        <p:txBody>
          <a:bodyPr>
            <a:normAutofit/>
          </a:bodyPr>
          <a:lstStyle/>
          <a:p>
            <a:r>
              <a:rPr lang="en-US" dirty="0"/>
              <a:t>HB 20B-1001 Connecting Colorado Students Grant</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519D553-4A03-45D9-96AC-170010706915}"/>
              </a:ext>
            </a:extLst>
          </p:cNvPr>
          <p:cNvSpPr>
            <a:spLocks noGrp="1"/>
          </p:cNvSpPr>
          <p:nvPr>
            <p:ph idx="1"/>
          </p:nvPr>
        </p:nvSpPr>
        <p:spPr>
          <a:xfrm>
            <a:off x="1240022" y="2176272"/>
            <a:ext cx="7025403" cy="4041648"/>
          </a:xfrm>
        </p:spPr>
        <p:txBody>
          <a:bodyPr anchor="t">
            <a:normAutofit/>
          </a:bodyPr>
          <a:lstStyle/>
          <a:p>
            <a:pPr marL="0" indent="0">
              <a:buNone/>
            </a:pPr>
            <a:r>
              <a:rPr lang="en-US" sz="2100" dirty="0"/>
              <a:t>Grant Release Date: </a:t>
            </a:r>
            <a:r>
              <a:rPr lang="en-US" sz="2100" b="1" dirty="0"/>
              <a:t>December 18, 2020</a:t>
            </a:r>
          </a:p>
          <a:p>
            <a:pPr marL="0" indent="0">
              <a:buNone/>
            </a:pPr>
            <a:r>
              <a:rPr lang="en-US" sz="2100" dirty="0"/>
              <a:t>Grant Due: </a:t>
            </a:r>
            <a:r>
              <a:rPr lang="en-US" sz="2100" b="1" dirty="0"/>
              <a:t>January 8, 2021</a:t>
            </a:r>
          </a:p>
          <a:p>
            <a:pPr marL="0" indent="0">
              <a:buNone/>
            </a:pPr>
            <a:r>
              <a:rPr lang="en-US" sz="2100" dirty="0"/>
              <a:t>Amount available: </a:t>
            </a:r>
            <a:r>
              <a:rPr lang="en-US" sz="2100" b="1" dirty="0"/>
              <a:t>$20,000,000</a:t>
            </a:r>
          </a:p>
          <a:p>
            <a:pPr marL="0" indent="0">
              <a:buNone/>
            </a:pPr>
            <a:r>
              <a:rPr lang="en-US" sz="2100" dirty="0"/>
              <a:t>Award period: </a:t>
            </a:r>
            <a:r>
              <a:rPr lang="en-US" sz="2100" b="1" dirty="0"/>
              <a:t>February 1, 2021 – January 31, 2022</a:t>
            </a:r>
          </a:p>
          <a:p>
            <a:pPr marL="0" indent="0">
              <a:buNone/>
            </a:pPr>
            <a:endParaRPr lang="en-US" sz="2100" dirty="0"/>
          </a:p>
          <a:p>
            <a:pPr marL="0" indent="0">
              <a:buNone/>
            </a:pPr>
            <a:r>
              <a:rPr lang="en-US" sz="2100" dirty="0"/>
              <a:t>Application is largely the same with three new questions:</a:t>
            </a:r>
          </a:p>
          <a:p>
            <a:pPr lvl="1"/>
            <a:r>
              <a:rPr lang="en-US" sz="2100" dirty="0"/>
              <a:t>Description of how services will be prioritized for student who are most at risk of learning loss.</a:t>
            </a:r>
          </a:p>
          <a:p>
            <a:pPr lvl="1"/>
            <a:r>
              <a:rPr lang="en-US" sz="2100" dirty="0"/>
              <a:t>Indicate the additional funding that will be available to support the proposed solution</a:t>
            </a:r>
          </a:p>
          <a:p>
            <a:pPr lvl="1"/>
            <a:r>
              <a:rPr lang="en-US" sz="2100" dirty="0"/>
              <a:t>Timeline for implementation of proposed solution</a:t>
            </a:r>
          </a:p>
          <a:p>
            <a:pPr marL="0" indent="0">
              <a:buNone/>
            </a:pPr>
            <a:endParaRPr lang="en-US" sz="2100" dirty="0"/>
          </a:p>
        </p:txBody>
      </p:sp>
      <p:sp>
        <p:nvSpPr>
          <p:cNvPr id="3" name="Slide Number Placeholder 2">
            <a:extLst>
              <a:ext uri="{FF2B5EF4-FFF2-40B4-BE49-F238E27FC236}">
                <a16:creationId xmlns:a16="http://schemas.microsoft.com/office/drawing/2014/main" id="{4DEB86B9-A50C-462C-85B0-2D29DFF91FFE}"/>
              </a:ext>
            </a:extLst>
          </p:cNvPr>
          <p:cNvSpPr>
            <a:spLocks noGrp="1"/>
          </p:cNvSpPr>
          <p:nvPr>
            <p:ph type="sldNum" sz="quarter" idx="12"/>
          </p:nvPr>
        </p:nvSpPr>
        <p:spPr>
          <a:xfrm>
            <a:off x="6818386" y="6356350"/>
            <a:ext cx="144703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16</a:t>
            </a:fld>
            <a:endParaRPr kumimoji="0" lang="en-US" sz="16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58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0BE4-440A-49CF-864D-003A6B672454}"/>
              </a:ext>
            </a:extLst>
          </p:cNvPr>
          <p:cNvSpPr>
            <a:spLocks noGrp="1"/>
          </p:cNvSpPr>
          <p:nvPr>
            <p:ph type="ctrTitle"/>
          </p:nvPr>
        </p:nvSpPr>
        <p:spPr/>
        <p:txBody>
          <a:bodyPr/>
          <a:lstStyle/>
          <a:p>
            <a:r>
              <a:rPr lang="en-US" dirty="0"/>
              <a:t>ESSER Reminders</a:t>
            </a:r>
            <a:br>
              <a:rPr lang="en-US" dirty="0"/>
            </a:br>
            <a:br>
              <a:rPr lang="en-US" dirty="0"/>
            </a:br>
            <a:r>
              <a:rPr lang="en-US" dirty="0"/>
              <a:t>Nazie Mohajeri-Nelson</a:t>
            </a:r>
          </a:p>
        </p:txBody>
      </p:sp>
      <p:sp>
        <p:nvSpPr>
          <p:cNvPr id="3" name="Slide Number Placeholder 2">
            <a:extLst>
              <a:ext uri="{FF2B5EF4-FFF2-40B4-BE49-F238E27FC236}">
                <a16:creationId xmlns:a16="http://schemas.microsoft.com/office/drawing/2014/main" id="{98E29790-DDBD-4DC9-AEAA-F2D418BCC339}"/>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18065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F6DB-83EB-4532-AA0F-FB41563E19CE}"/>
              </a:ext>
            </a:extLst>
          </p:cNvPr>
          <p:cNvSpPr>
            <a:spLocks noGrp="1"/>
          </p:cNvSpPr>
          <p:nvPr>
            <p:ph type="title"/>
          </p:nvPr>
        </p:nvSpPr>
        <p:spPr/>
        <p:txBody>
          <a:bodyPr/>
          <a:lstStyle/>
          <a:p>
            <a:r>
              <a:rPr lang="en-US" dirty="0"/>
              <a:t>ESSER Reminders</a:t>
            </a:r>
          </a:p>
        </p:txBody>
      </p:sp>
      <p:sp>
        <p:nvSpPr>
          <p:cNvPr id="3" name="Content Placeholder 2">
            <a:extLst>
              <a:ext uri="{FF2B5EF4-FFF2-40B4-BE49-F238E27FC236}">
                <a16:creationId xmlns:a16="http://schemas.microsoft.com/office/drawing/2014/main" id="{6EE7BB7E-7D5A-41CB-A969-87DE92D1DE7E}"/>
              </a:ext>
            </a:extLst>
          </p:cNvPr>
          <p:cNvSpPr>
            <a:spLocks noGrp="1"/>
          </p:cNvSpPr>
          <p:nvPr>
            <p:ph idx="1"/>
          </p:nvPr>
        </p:nvSpPr>
        <p:spPr/>
        <p:txBody>
          <a:bodyPr/>
          <a:lstStyle/>
          <a:p>
            <a:r>
              <a:rPr lang="en-US" dirty="0"/>
              <a:t>Application is Due December 31, 2020</a:t>
            </a:r>
          </a:p>
          <a:p>
            <a:r>
              <a:rPr lang="en-US" dirty="0"/>
              <a:t>Must have an application to CDE by this due date</a:t>
            </a:r>
          </a:p>
          <a:p>
            <a:r>
              <a:rPr lang="en-US" dirty="0"/>
              <a:t>Plan accordingly – December 31</a:t>
            </a:r>
            <a:r>
              <a:rPr lang="en-US" baseline="30000" dirty="0"/>
              <a:t>st</a:t>
            </a:r>
            <a:r>
              <a:rPr lang="en-US" dirty="0"/>
              <a:t> is a state mandated furlough day for CDE employees </a:t>
            </a:r>
          </a:p>
          <a:p>
            <a:r>
              <a:rPr lang="en-US" dirty="0"/>
              <a:t>If you need an extension, please submit a </a:t>
            </a:r>
            <a:r>
              <a:rPr lang="en-US" dirty="0">
                <a:hlinkClick r:id="rId2"/>
              </a:rPr>
              <a:t>request form</a:t>
            </a:r>
            <a:endParaRPr lang="en-US" dirty="0"/>
          </a:p>
          <a:p>
            <a:r>
              <a:rPr lang="en-US" dirty="0"/>
              <a:t>Due to Holidays and CDE closures, there will be no Office Hours on </a:t>
            </a:r>
          </a:p>
          <a:p>
            <a:pPr lvl="1"/>
            <a:r>
              <a:rPr lang="en-US" dirty="0"/>
              <a:t>December 24, 2020 [CDE closed for Christmas Eve]</a:t>
            </a:r>
          </a:p>
          <a:p>
            <a:pPr lvl="1"/>
            <a:r>
              <a:rPr lang="en-US" dirty="0"/>
              <a:t>January 31, 2020 [CDE employee furlough day – skeleton crew]</a:t>
            </a:r>
          </a:p>
          <a:p>
            <a:pPr lvl="1"/>
            <a:r>
              <a:rPr lang="en-US" dirty="0"/>
              <a:t>Next Office Hours: </a:t>
            </a:r>
            <a:r>
              <a:rPr lang="en-US" b="1" i="1" dirty="0">
                <a:solidFill>
                  <a:srgbClr val="00B050"/>
                </a:solidFill>
              </a:rPr>
              <a:t>Thursday, January 7, 2021</a:t>
            </a:r>
          </a:p>
          <a:p>
            <a:pPr lvl="1"/>
            <a:endParaRPr lang="en-US" dirty="0"/>
          </a:p>
        </p:txBody>
      </p:sp>
      <p:sp>
        <p:nvSpPr>
          <p:cNvPr id="4" name="Slide Number Placeholder 3">
            <a:extLst>
              <a:ext uri="{FF2B5EF4-FFF2-40B4-BE49-F238E27FC236}">
                <a16:creationId xmlns:a16="http://schemas.microsoft.com/office/drawing/2014/main" id="{9D7837C9-59BD-4B48-909C-F0E601CB2D62}"/>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33253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D294-5CE9-4A11-AFF6-BDDD951E1A46}"/>
              </a:ext>
            </a:extLst>
          </p:cNvPr>
          <p:cNvSpPr>
            <a:spLocks noGrp="1"/>
          </p:cNvSpPr>
          <p:nvPr>
            <p:ph type="ctrTitle"/>
          </p:nvPr>
        </p:nvSpPr>
        <p:spPr/>
        <p:txBody>
          <a:bodyPr/>
          <a:lstStyle/>
          <a:p>
            <a:r>
              <a:rPr lang="en-US" dirty="0"/>
              <a:t>Questions? </a:t>
            </a:r>
            <a:br>
              <a:rPr lang="en-US" dirty="0"/>
            </a:br>
            <a:br>
              <a:rPr lang="en-US" dirty="0"/>
            </a:br>
            <a:r>
              <a:rPr lang="en-US" dirty="0"/>
              <a:t>Requests for Future Topics? </a:t>
            </a:r>
          </a:p>
        </p:txBody>
      </p:sp>
      <p:sp>
        <p:nvSpPr>
          <p:cNvPr id="3" name="Slide Number Placeholder 2">
            <a:extLst>
              <a:ext uri="{FF2B5EF4-FFF2-40B4-BE49-F238E27FC236}">
                <a16:creationId xmlns:a16="http://schemas.microsoft.com/office/drawing/2014/main" id="{C4DA390A-3781-4C4C-B3E1-456E66A1275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62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22A5-87CA-44BE-BCB9-ED40F31E189D}"/>
              </a:ext>
            </a:extLst>
          </p:cNvPr>
          <p:cNvSpPr>
            <a:spLocks noGrp="1"/>
          </p:cNvSpPr>
          <p:nvPr>
            <p:ph type="title"/>
          </p:nvPr>
        </p:nvSpPr>
        <p:spPr/>
        <p:txBody>
          <a:bodyPr/>
          <a:lstStyle/>
          <a:p>
            <a:r>
              <a:rPr lang="en-US" dirty="0"/>
              <a:t>ESSER Office Hours</a:t>
            </a:r>
          </a:p>
        </p:txBody>
      </p:sp>
      <p:sp>
        <p:nvSpPr>
          <p:cNvPr id="3" name="Content Placeholder 2">
            <a:extLst>
              <a:ext uri="{FF2B5EF4-FFF2-40B4-BE49-F238E27FC236}">
                <a16:creationId xmlns:a16="http://schemas.microsoft.com/office/drawing/2014/main" id="{4F81C09A-3339-465A-A802-56B023F07A6E}"/>
              </a:ext>
            </a:extLst>
          </p:cNvPr>
          <p:cNvSpPr>
            <a:spLocks noGrp="1"/>
          </p:cNvSpPr>
          <p:nvPr>
            <p:ph idx="1"/>
          </p:nvPr>
        </p:nvSpPr>
        <p:spPr/>
        <p:txBody>
          <a:bodyPr>
            <a:normAutofit/>
          </a:bodyPr>
          <a:lstStyle/>
          <a:p>
            <a:pPr marL="0" indent="0">
              <a:buNone/>
            </a:pPr>
            <a:r>
              <a:rPr lang="en-US" dirty="0"/>
              <a:t>Topics: </a:t>
            </a:r>
          </a:p>
          <a:p>
            <a:r>
              <a:rPr lang="en-US" dirty="0"/>
              <a:t>CRF </a:t>
            </a:r>
          </a:p>
          <a:p>
            <a:pPr lvl="1"/>
            <a:r>
              <a:rPr lang="en-US" dirty="0"/>
              <a:t>Monitoring – KPMG</a:t>
            </a:r>
          </a:p>
          <a:p>
            <a:pPr lvl="1"/>
            <a:r>
              <a:rPr lang="en-US" dirty="0"/>
              <a:t>Reporting</a:t>
            </a:r>
          </a:p>
          <a:p>
            <a:r>
              <a:rPr lang="en-US" dirty="0"/>
              <a:t>Audit and Pipeline Deadlines</a:t>
            </a:r>
          </a:p>
          <a:p>
            <a:r>
              <a:rPr lang="en-US" dirty="0"/>
              <a:t>Staff Reporting Guidance </a:t>
            </a:r>
          </a:p>
          <a:p>
            <a:r>
              <a:rPr lang="en-US" dirty="0"/>
              <a:t>Connecting Colorado Students Grant (CCSG)</a:t>
            </a:r>
          </a:p>
          <a:p>
            <a:r>
              <a:rPr lang="en-US" dirty="0"/>
              <a:t>ESSER Reminders</a:t>
            </a:r>
          </a:p>
          <a:p>
            <a:r>
              <a:rPr lang="en-US" dirty="0"/>
              <a:t>Q&amp;A Session</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A35334F-1CE4-41D0-80CB-5D6064538BFD}"/>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78018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44D1-A0F0-4085-9D82-0026A8E8D9B8}"/>
              </a:ext>
            </a:extLst>
          </p:cNvPr>
          <p:cNvSpPr>
            <a:spLocks noGrp="1"/>
          </p:cNvSpPr>
          <p:nvPr>
            <p:ph type="title"/>
          </p:nvPr>
        </p:nvSpPr>
        <p:spPr>
          <a:xfrm>
            <a:off x="1240022" y="365760"/>
            <a:ext cx="7025402" cy="1188720"/>
          </a:xfrm>
        </p:spPr>
        <p:txBody>
          <a:bodyPr>
            <a:normAutofit/>
          </a:bodyPr>
          <a:lstStyle/>
          <a:p>
            <a:r>
              <a:rPr lang="en-US"/>
              <a:t>CDE Team Contact Information</a:t>
            </a:r>
            <a:endParaRPr lang="en-US" dirty="0"/>
          </a:p>
        </p:txBody>
      </p:sp>
      <p:sp>
        <p:nvSpPr>
          <p:cNvPr id="23"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B3B913B-CDC0-43F8-9646-8B339C9D8584}"/>
              </a:ext>
            </a:extLst>
          </p:cNvPr>
          <p:cNvSpPr>
            <a:spLocks noGrp="1"/>
          </p:cNvSpPr>
          <p:nvPr>
            <p:ph idx="1"/>
          </p:nvPr>
        </p:nvSpPr>
        <p:spPr>
          <a:xfrm>
            <a:off x="1240022" y="2176272"/>
            <a:ext cx="7025403" cy="4041648"/>
          </a:xfrm>
        </p:spPr>
        <p:txBody>
          <a:bodyPr anchor="t">
            <a:normAutofit/>
          </a:bodyPr>
          <a:lstStyle/>
          <a:p>
            <a:pPr marL="0" indent="0">
              <a:buNone/>
            </a:pPr>
            <a:r>
              <a:rPr lang="en-US" sz="1500" b="1" u="sng"/>
              <a:t>CRF</a:t>
            </a:r>
          </a:p>
          <a:p>
            <a:r>
              <a:rPr lang="en-US" sz="1500"/>
              <a:t>Jennifer Okes, Chief Operating Officer (</a:t>
            </a:r>
            <a:r>
              <a:rPr lang="en-US" sz="1500">
                <a:hlinkClick r:id="rId2"/>
              </a:rPr>
              <a:t>okes_j@cde.state.co.us</a:t>
            </a:r>
            <a:r>
              <a:rPr lang="en-US" sz="1500"/>
              <a:t>) </a:t>
            </a:r>
          </a:p>
          <a:p>
            <a:r>
              <a:rPr lang="en-US" sz="1500"/>
              <a:t>Adam Williams, Financial Data Coordinator (</a:t>
            </a:r>
            <a:r>
              <a:rPr lang="en-US" sz="1500">
                <a:hlinkClick r:id="rId3"/>
              </a:rPr>
              <a:t>Williams_a@cde.state.co.us</a:t>
            </a:r>
            <a:r>
              <a:rPr lang="en-US" sz="1500"/>
              <a:t>) </a:t>
            </a:r>
          </a:p>
          <a:p>
            <a:r>
              <a:rPr lang="en-US" sz="1500"/>
              <a:t>Kate Bartlett, Turnaround Program Manager (</a:t>
            </a:r>
            <a:r>
              <a:rPr lang="en-US" sz="1500">
                <a:hlinkClick r:id="rId4"/>
              </a:rPr>
              <a:t>Bartlett_k@cde.state.co.us</a:t>
            </a:r>
            <a:r>
              <a:rPr lang="en-US" sz="1500"/>
              <a:t>) </a:t>
            </a:r>
          </a:p>
          <a:p>
            <a:pPr marL="0" indent="0">
              <a:buNone/>
            </a:pPr>
            <a:r>
              <a:rPr lang="en-US" sz="1500" i="1"/>
              <a:t>…in partnership with the Governor’s Office and Office of the State Controller</a:t>
            </a:r>
          </a:p>
          <a:p>
            <a:pPr marL="0" indent="0">
              <a:buNone/>
            </a:pPr>
            <a:r>
              <a:rPr lang="en-US" sz="1500" b="1" u="sng"/>
              <a:t>ESSER</a:t>
            </a:r>
          </a:p>
          <a:p>
            <a:r>
              <a:rPr lang="en-US" sz="1500"/>
              <a:t>Nazie Mohajeri-Nelson, Director of ESEA Office (</a:t>
            </a:r>
            <a:r>
              <a:rPr lang="en-US" sz="1500">
                <a:hlinkClick r:id="rId5"/>
              </a:rPr>
              <a:t>mohajeri-nelson_n@cde.state.co.us</a:t>
            </a:r>
            <a:r>
              <a:rPr lang="en-US" sz="1500"/>
              <a:t>) </a:t>
            </a:r>
          </a:p>
          <a:p>
            <a:r>
              <a:rPr lang="en-US" sz="1500"/>
              <a:t>DeLilah Collins, Assistant Director of ESEA Office (</a:t>
            </a:r>
            <a:r>
              <a:rPr lang="en-US" sz="1500">
                <a:hlinkClick r:id="rId6"/>
              </a:rPr>
              <a:t>collins_d@cde.state.co.us</a:t>
            </a:r>
            <a:r>
              <a:rPr lang="en-US" sz="1500"/>
              <a:t>) </a:t>
            </a:r>
          </a:p>
          <a:p>
            <a:pPr marL="0" indent="0">
              <a:buNone/>
            </a:pPr>
            <a:r>
              <a:rPr lang="en-US" sz="1500" b="1" u="sng"/>
              <a:t>Grants Fiscal</a:t>
            </a:r>
          </a:p>
          <a:p>
            <a:r>
              <a:rPr lang="en-US" sz="1500"/>
              <a:t>Jennifer Austin, Director of Grants Fiscal Management (</a:t>
            </a:r>
            <a:r>
              <a:rPr lang="en-US" sz="1500">
                <a:hlinkClick r:id="rId7"/>
              </a:rPr>
              <a:t>Austin_j@cde.state.co.us</a:t>
            </a:r>
            <a:r>
              <a:rPr lang="en-US" sz="1500"/>
              <a:t>) </a:t>
            </a:r>
          </a:p>
          <a:p>
            <a:r>
              <a:rPr lang="en-US" sz="1500"/>
              <a:t>Robert Hawkins, Grants Fiscal Analyst (</a:t>
            </a:r>
            <a:r>
              <a:rPr lang="en-US" sz="1500">
                <a:hlinkClick r:id="rId8"/>
              </a:rPr>
              <a:t>Hawkins_s@cde.state.co.us</a:t>
            </a:r>
            <a:r>
              <a:rPr lang="en-US" sz="1500"/>
              <a:t>) </a:t>
            </a:r>
          </a:p>
          <a:p>
            <a:r>
              <a:rPr lang="en-US" sz="1500"/>
              <a:t>Steven Kaleda, Grants Fiscal Analyst (</a:t>
            </a:r>
            <a:r>
              <a:rPr lang="en-US" sz="1500">
                <a:hlinkClick r:id="rId9"/>
              </a:rPr>
              <a:t>Kaleda_s@cde.state.co.us</a:t>
            </a:r>
            <a:r>
              <a:rPr lang="en-US" sz="1500"/>
              <a:t>) </a:t>
            </a:r>
          </a:p>
          <a:p>
            <a:pPr marL="0" indent="0">
              <a:buNone/>
            </a:pPr>
            <a:endParaRPr lang="en-US" sz="1500" i="1"/>
          </a:p>
        </p:txBody>
      </p:sp>
      <p:sp>
        <p:nvSpPr>
          <p:cNvPr id="4" name="Slide Number Placeholder 3">
            <a:extLst>
              <a:ext uri="{FF2B5EF4-FFF2-40B4-BE49-F238E27FC236}">
                <a16:creationId xmlns:a16="http://schemas.microsoft.com/office/drawing/2014/main" id="{D5ED2EA8-A2EE-48DC-AA0A-0D3C73FE7563}"/>
              </a:ext>
            </a:extLst>
          </p:cNvPr>
          <p:cNvSpPr>
            <a:spLocks noGrp="1"/>
          </p:cNvSpPr>
          <p:nvPr>
            <p:ph type="sldNum" sz="quarter" idx="12"/>
          </p:nvPr>
        </p:nvSpPr>
        <p:spPr>
          <a:xfrm>
            <a:off x="6818386" y="6356350"/>
            <a:ext cx="144703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479D5F6-EDCB-402A-AC08-4943A1820E8F}" type="slidenum">
              <a:rPr kumimoji="0" lang="en-US" b="0" i="0" u="none" strike="noStrike" kern="1200" cap="none" spc="0" normalizeH="0" baseline="0" noProof="0">
                <a:ln>
                  <a:noFill/>
                </a:ln>
                <a:solidFill>
                  <a:schemeClr val="tx1">
                    <a:alpha val="8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a:ln>
                <a:noFill/>
              </a:ln>
              <a:solidFill>
                <a:schemeClr val="tx1">
                  <a:alpha val="8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74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12" name="Rectangle 11">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12">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DC85A092-DD61-480D-B2F0-B59FFC9CF36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22" r="13458" b="1"/>
          <a:stretch/>
        </p:blipFill>
        <p:spPr>
          <a:xfrm>
            <a:off x="628650" y="704765"/>
            <a:ext cx="7971282" cy="5440003"/>
          </a:xfrm>
          <a:prstGeom prst="rect">
            <a:avLst/>
          </a:prstGeom>
        </p:spPr>
      </p:pic>
    </p:spTree>
    <p:extLst>
      <p:ext uri="{BB962C8B-B14F-4D97-AF65-F5344CB8AC3E}">
        <p14:creationId xmlns:p14="http://schemas.microsoft.com/office/powerpoint/2010/main" val="22031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128A-A097-4E7B-8551-C2F99FD211D6}"/>
              </a:ext>
            </a:extLst>
          </p:cNvPr>
          <p:cNvSpPr>
            <a:spLocks noGrp="1"/>
          </p:cNvSpPr>
          <p:nvPr>
            <p:ph type="ctrTitle"/>
          </p:nvPr>
        </p:nvSpPr>
        <p:spPr/>
        <p:txBody>
          <a:bodyPr/>
          <a:lstStyle/>
          <a:p>
            <a:r>
              <a:rPr lang="en-US" dirty="0"/>
              <a:t>CRF Monitoring</a:t>
            </a:r>
            <a:br>
              <a:rPr lang="en-US" dirty="0"/>
            </a:br>
            <a:r>
              <a:rPr lang="en-US" dirty="0"/>
              <a:t>Update from KPMG</a:t>
            </a:r>
          </a:p>
        </p:txBody>
      </p:sp>
      <p:sp>
        <p:nvSpPr>
          <p:cNvPr id="3" name="Slide Number Placeholder 2">
            <a:extLst>
              <a:ext uri="{FF2B5EF4-FFF2-40B4-BE49-F238E27FC236}">
                <a16:creationId xmlns:a16="http://schemas.microsoft.com/office/drawing/2014/main" id="{E6C7C876-8A48-4CAC-8B78-9817B713B89E}"/>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403508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8F8B-93BC-4FB9-8E7E-A46335D3B0CB}"/>
              </a:ext>
            </a:extLst>
          </p:cNvPr>
          <p:cNvSpPr>
            <a:spLocks noGrp="1"/>
          </p:cNvSpPr>
          <p:nvPr>
            <p:ph type="ctrTitle"/>
          </p:nvPr>
        </p:nvSpPr>
        <p:spPr/>
        <p:txBody>
          <a:bodyPr/>
          <a:lstStyle/>
          <a:p>
            <a:r>
              <a:rPr lang="en-US" dirty="0"/>
              <a:t>CRF FINAL REPORTING</a:t>
            </a:r>
            <a:br>
              <a:rPr lang="en-US" dirty="0"/>
            </a:br>
            <a:br>
              <a:rPr lang="en-US" dirty="0"/>
            </a:br>
            <a:r>
              <a:rPr lang="en-US" dirty="0"/>
              <a:t>Jennifer Austin</a:t>
            </a:r>
          </a:p>
        </p:txBody>
      </p:sp>
      <p:sp>
        <p:nvSpPr>
          <p:cNvPr id="3" name="Slide Number Placeholder 2">
            <a:extLst>
              <a:ext uri="{FF2B5EF4-FFF2-40B4-BE49-F238E27FC236}">
                <a16:creationId xmlns:a16="http://schemas.microsoft.com/office/drawing/2014/main" id="{61DCD89E-1BFB-4E3C-A444-D07DF045825A}"/>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81848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7B6F-6E48-4058-A376-15CBA5419BE7}"/>
              </a:ext>
            </a:extLst>
          </p:cNvPr>
          <p:cNvSpPr>
            <a:spLocks noGrp="1"/>
          </p:cNvSpPr>
          <p:nvPr>
            <p:ph type="title"/>
          </p:nvPr>
        </p:nvSpPr>
        <p:spPr/>
        <p:txBody>
          <a:bodyPr/>
          <a:lstStyle/>
          <a:p>
            <a:r>
              <a:rPr lang="en-US" dirty="0"/>
              <a:t>CRF REPORTING</a:t>
            </a:r>
            <a:br>
              <a:rPr lang="en-US" dirty="0"/>
            </a:br>
            <a:r>
              <a:rPr lang="en-US" dirty="0"/>
              <a:t>DUE JAN 4, 2021 – NO EXCEPTIONS</a:t>
            </a:r>
          </a:p>
        </p:txBody>
      </p:sp>
      <p:sp>
        <p:nvSpPr>
          <p:cNvPr id="4" name="Slide Number Placeholder 3">
            <a:extLst>
              <a:ext uri="{FF2B5EF4-FFF2-40B4-BE49-F238E27FC236}">
                <a16:creationId xmlns:a16="http://schemas.microsoft.com/office/drawing/2014/main" id="{9587CBF2-3E1D-4B30-87C3-5632A3ACB575}"/>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6" name="TextBox 5">
            <a:extLst>
              <a:ext uri="{FF2B5EF4-FFF2-40B4-BE49-F238E27FC236}">
                <a16:creationId xmlns:a16="http://schemas.microsoft.com/office/drawing/2014/main" id="{87EC4015-8CF1-474B-BEF8-44526E5A612F}"/>
              </a:ext>
            </a:extLst>
          </p:cNvPr>
          <p:cNvSpPr txBox="1"/>
          <p:nvPr/>
        </p:nvSpPr>
        <p:spPr>
          <a:xfrm>
            <a:off x="218216" y="1312102"/>
            <a:ext cx="8813898" cy="4739759"/>
          </a:xfrm>
          <a:prstGeom prst="rect">
            <a:avLst/>
          </a:prstGeom>
          <a:noFill/>
        </p:spPr>
        <p:txBody>
          <a:bodyPr wrap="square" rtlCol="0">
            <a:spAutoFit/>
          </a:bodyPr>
          <a:lstStyle/>
          <a:p>
            <a:pPr algn="ctr"/>
            <a:r>
              <a:rPr lang="en-US" dirty="0"/>
              <a:t>CRF FINAL reporting will be due to the </a:t>
            </a:r>
            <a:r>
              <a:rPr lang="en-US" dirty="0">
                <a:hlinkClick r:id="rId2"/>
              </a:rPr>
              <a:t>GFRFF@cde.state.co.us</a:t>
            </a:r>
            <a:r>
              <a:rPr lang="en-US" dirty="0"/>
              <a:t> mailbox </a:t>
            </a:r>
            <a:r>
              <a:rPr lang="en-US" b="1" dirty="0">
                <a:solidFill>
                  <a:srgbClr val="FF0000"/>
                </a:solidFill>
              </a:rPr>
              <a:t>NO LATER THAN end of day 1/4/2021</a:t>
            </a:r>
            <a:r>
              <a:rPr lang="en-US" dirty="0"/>
              <a:t>.</a:t>
            </a:r>
          </a:p>
          <a:p>
            <a:endParaRPr lang="en-US" sz="1400" dirty="0"/>
          </a:p>
          <a:p>
            <a:pPr marL="285750" indent="-285750">
              <a:buFont typeface="Arial" panose="020B0604020202020204" pitchFamily="34" charset="0"/>
              <a:buChar char="•"/>
            </a:pPr>
            <a:r>
              <a:rPr lang="en-US" sz="1400" dirty="0"/>
              <a:t>You are required to submit your Q3 4012, Q3 5012 and Q3 6012 (should you be awarded).  If you have already fully expended any of the grant funds, please submit early.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Workbooks have been emailed out to awardees of all three grant codes.  Separate workbooks for each.</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Grant 4012:  Review your Q1 and Q2 expenditures in the workbook.  If you have revisions to Q1 and Q2, please net those corrections against Q3 expenditures on the Q3 tab in this final report.  NO EXPENDITURES are to be reported in category R.  You will need to identify and record them in one of the other categories.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Grant 5012:  Complete the FINAL tab for all expenditures to date for this grant code.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Grant 6012:  Complete the FINAL tab for all expenditures to date for this grant code (if your entity receives the award).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 can ONLY accept the EXCEL Workbook sent to you, no GOOGLEDOCS/SHEETS.</a:t>
            </a:r>
          </a:p>
          <a:p>
            <a:endParaRPr lang="en-US" sz="1400" dirty="0"/>
          </a:p>
          <a:p>
            <a:pPr marL="285750" indent="-285750">
              <a:buFont typeface="Arial" panose="020B0604020202020204" pitchFamily="34" charset="0"/>
              <a:buChar char="•"/>
            </a:pPr>
            <a:r>
              <a:rPr lang="en-US" sz="1400" dirty="0"/>
              <a:t>Your General Ledger (in detail, not summary) </a:t>
            </a:r>
            <a:r>
              <a:rPr lang="en-US" sz="1400" b="1" dirty="0">
                <a:solidFill>
                  <a:srgbClr val="FF0000"/>
                </a:solidFill>
              </a:rPr>
              <a:t>must</a:t>
            </a:r>
            <a:r>
              <a:rPr lang="en-US" sz="1400" dirty="0"/>
              <a:t> be submitted along with the reports for the periods in which you are reporting (FY20 and FY21 for these grant codes).</a:t>
            </a:r>
          </a:p>
        </p:txBody>
      </p:sp>
    </p:spTree>
    <p:extLst>
      <p:ext uri="{BB962C8B-B14F-4D97-AF65-F5344CB8AC3E}">
        <p14:creationId xmlns:p14="http://schemas.microsoft.com/office/powerpoint/2010/main" val="97303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7B6F-6E48-4058-A376-15CBA5419BE7}"/>
              </a:ext>
            </a:extLst>
          </p:cNvPr>
          <p:cNvSpPr>
            <a:spLocks noGrp="1"/>
          </p:cNvSpPr>
          <p:nvPr>
            <p:ph type="title"/>
          </p:nvPr>
        </p:nvSpPr>
        <p:spPr/>
        <p:txBody>
          <a:bodyPr/>
          <a:lstStyle/>
          <a:p>
            <a:r>
              <a:rPr lang="en-US" dirty="0"/>
              <a:t>CRF REPORTING</a:t>
            </a:r>
            <a:br>
              <a:rPr lang="en-US" dirty="0"/>
            </a:br>
            <a:r>
              <a:rPr lang="en-US" dirty="0"/>
              <a:t>DUE JAN 4, 2021 – NO EXCEPTIONS</a:t>
            </a:r>
          </a:p>
        </p:txBody>
      </p:sp>
      <p:sp>
        <p:nvSpPr>
          <p:cNvPr id="4" name="Slide Number Placeholder 3">
            <a:extLst>
              <a:ext uri="{FF2B5EF4-FFF2-40B4-BE49-F238E27FC236}">
                <a16:creationId xmlns:a16="http://schemas.microsoft.com/office/drawing/2014/main" id="{9587CBF2-3E1D-4B30-87C3-5632A3ACB575}"/>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6" name="TextBox 5">
            <a:extLst>
              <a:ext uri="{FF2B5EF4-FFF2-40B4-BE49-F238E27FC236}">
                <a16:creationId xmlns:a16="http://schemas.microsoft.com/office/drawing/2014/main" id="{87EC4015-8CF1-474B-BEF8-44526E5A612F}"/>
              </a:ext>
            </a:extLst>
          </p:cNvPr>
          <p:cNvSpPr txBox="1"/>
          <p:nvPr/>
        </p:nvSpPr>
        <p:spPr>
          <a:xfrm>
            <a:off x="245193" y="1521823"/>
            <a:ext cx="8813898" cy="2585323"/>
          </a:xfrm>
          <a:prstGeom prst="rect">
            <a:avLst/>
          </a:prstGeom>
          <a:noFill/>
        </p:spPr>
        <p:txBody>
          <a:bodyPr wrap="square" rtlCol="0">
            <a:spAutoFit/>
          </a:bodyPr>
          <a:lstStyle/>
          <a:p>
            <a:pPr algn="ctr"/>
            <a:r>
              <a:rPr lang="en-US" dirty="0"/>
              <a:t>Any remaining unspent funds?</a:t>
            </a:r>
          </a:p>
          <a:p>
            <a:pPr algn="ctr"/>
            <a:endParaRPr lang="en-US" dirty="0"/>
          </a:p>
          <a:p>
            <a:pPr algn="ctr"/>
            <a:r>
              <a:rPr lang="en-US" dirty="0"/>
              <a:t>Your entity will be required to notify they plan to submit reimbursement to CDE for the unobligated amount </a:t>
            </a:r>
            <a:r>
              <a:rPr lang="en-US" b="1" dirty="0">
                <a:solidFill>
                  <a:srgbClr val="FF0000"/>
                </a:solidFill>
              </a:rPr>
              <a:t>no later than 1/8/2021.</a:t>
            </a:r>
          </a:p>
          <a:p>
            <a:pPr algn="ctr"/>
            <a:endParaRPr lang="en-US" dirty="0"/>
          </a:p>
          <a:p>
            <a:pPr algn="ctr"/>
            <a:r>
              <a:rPr lang="en-US" dirty="0"/>
              <a:t>These deadlines were not imposed by CDE, they are from OSC and US Treasury.</a:t>
            </a:r>
          </a:p>
          <a:p>
            <a:pPr algn="ctr"/>
            <a:endParaRPr lang="en-US" dirty="0"/>
          </a:p>
          <a:p>
            <a:pPr algn="ctr"/>
            <a:r>
              <a:rPr lang="en-US" dirty="0"/>
              <a:t>WE HAVE NO CUSHION or LEEWAY for receipt of these reports.</a:t>
            </a:r>
          </a:p>
          <a:p>
            <a:endParaRPr lang="en-US" dirty="0"/>
          </a:p>
        </p:txBody>
      </p:sp>
    </p:spTree>
    <p:extLst>
      <p:ext uri="{BB962C8B-B14F-4D97-AF65-F5344CB8AC3E}">
        <p14:creationId xmlns:p14="http://schemas.microsoft.com/office/powerpoint/2010/main" val="36274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3D718-EA59-4EC4-83FA-E34749CA2C76}"/>
              </a:ext>
            </a:extLst>
          </p:cNvPr>
          <p:cNvSpPr>
            <a:spLocks noGrp="1"/>
          </p:cNvSpPr>
          <p:nvPr>
            <p:ph type="ctrTitle"/>
          </p:nvPr>
        </p:nvSpPr>
        <p:spPr/>
        <p:txBody>
          <a:bodyPr/>
          <a:lstStyle/>
          <a:p>
            <a:r>
              <a:rPr lang="en-US" dirty="0"/>
              <a:t>Audit and Pipeline Deadlines</a:t>
            </a:r>
            <a:br>
              <a:rPr lang="en-US" dirty="0"/>
            </a:br>
            <a:br>
              <a:rPr lang="en-US" dirty="0"/>
            </a:br>
            <a:r>
              <a:rPr lang="en-US" dirty="0"/>
              <a:t>Adam Williams</a:t>
            </a:r>
          </a:p>
        </p:txBody>
      </p:sp>
      <p:sp>
        <p:nvSpPr>
          <p:cNvPr id="4" name="Slide Number Placeholder 3">
            <a:extLst>
              <a:ext uri="{FF2B5EF4-FFF2-40B4-BE49-F238E27FC236}">
                <a16:creationId xmlns:a16="http://schemas.microsoft.com/office/drawing/2014/main" id="{811D1EA1-F48B-461E-B70F-CFDFEC7AD45D}"/>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68305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FY 19-20 Finance December Data Pipeline</a:t>
            </a:r>
            <a:br>
              <a:rPr lang="en-US" dirty="0"/>
            </a:br>
            <a:br>
              <a:rPr lang="en-US" dirty="0"/>
            </a:br>
            <a:endParaRPr lang="en-US" dirty="0"/>
          </a:p>
        </p:txBody>
      </p:sp>
      <p:sp>
        <p:nvSpPr>
          <p:cNvPr id="4" name="Content Placeholder 1"/>
          <p:cNvSpPr>
            <a:spLocks noGrp="1"/>
          </p:cNvSpPr>
          <p:nvPr>
            <p:ph idx="1"/>
          </p:nvPr>
        </p:nvSpPr>
        <p:spPr>
          <a:xfrm>
            <a:off x="628651" y="1463040"/>
            <a:ext cx="8220074" cy="5140446"/>
          </a:xfrm>
        </p:spPr>
        <p:txBody>
          <a:bodyPr>
            <a:normAutofit/>
          </a:bodyPr>
          <a:lstStyle/>
          <a:p>
            <a:pPr marL="0" indent="0">
              <a:buNone/>
            </a:pPr>
            <a:r>
              <a:rPr lang="en-US" dirty="0"/>
              <a:t>FY19-20 Financial December Pipeline and Audit Submission</a:t>
            </a:r>
          </a:p>
          <a:p>
            <a:r>
              <a:rPr lang="en-US" dirty="0"/>
              <a:t>Due to CDE on December 31</a:t>
            </a:r>
            <a:r>
              <a:rPr lang="en-US" baseline="30000" dirty="0"/>
              <a:t>st</a:t>
            </a:r>
            <a:r>
              <a:rPr lang="en-US" dirty="0"/>
              <a:t>, 2020</a:t>
            </a:r>
          </a:p>
          <a:p>
            <a:r>
              <a:rPr lang="en-US" dirty="0"/>
              <a:t>Please email to CDE at: </a:t>
            </a:r>
            <a:r>
              <a:rPr lang="en-US" u="sng" dirty="0">
                <a:hlinkClick r:id="rId3"/>
              </a:rPr>
              <a:t>schoolfinance@cde.state.co.us</a:t>
            </a:r>
            <a:r>
              <a:rPr lang="en-US" dirty="0"/>
              <a:t> </a:t>
            </a:r>
          </a:p>
          <a:p>
            <a:pPr lvl="1"/>
            <a:r>
              <a:rPr lang="en-US" dirty="0"/>
              <a:t>FY19-20 Audit</a:t>
            </a:r>
          </a:p>
          <a:p>
            <a:pPr lvl="1"/>
            <a:r>
              <a:rPr lang="en-US" dirty="0"/>
              <a:t>All FY19-20 Charter School Audits</a:t>
            </a:r>
          </a:p>
          <a:p>
            <a:pPr lvl="1"/>
            <a:r>
              <a:rPr lang="en-US" dirty="0"/>
              <a:t>FY19-20 Assurances for Financial Accreditation Form – with all required signatures and form A if any statutory violations have been identified with a “No” answer</a:t>
            </a:r>
          </a:p>
          <a:p>
            <a:pPr lvl="1"/>
            <a:r>
              <a:rPr lang="en-US" dirty="0"/>
              <a:t>Any reconciliations for “W” warning errors</a:t>
            </a:r>
          </a:p>
        </p:txBody>
      </p:sp>
      <p:sp>
        <p:nvSpPr>
          <p:cNvPr id="6" name="Slide Number Placeholder 3"/>
          <p:cNvSpPr>
            <a:spLocks noGrp="1"/>
          </p:cNvSpPr>
          <p:nvPr>
            <p:ph type="sldNum" sz="quarter" idx="12"/>
          </p:nvPr>
        </p:nvSpPr>
        <p:spPr>
          <a:xfrm>
            <a:off x="157756"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5AAEC7-9A91-47F6-800E-F60F62D5B89C}"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9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Finance-December</a:t>
            </a:r>
            <a:br>
              <a:rPr lang="en-US" dirty="0"/>
            </a:br>
            <a:br>
              <a:rPr lang="en-US" dirty="0"/>
            </a:br>
            <a:endParaRPr lang="en-US" dirty="0"/>
          </a:p>
        </p:txBody>
      </p:sp>
      <p:sp>
        <p:nvSpPr>
          <p:cNvPr id="4" name="Content Placeholder 1"/>
          <p:cNvSpPr>
            <a:spLocks noGrp="1"/>
          </p:cNvSpPr>
          <p:nvPr>
            <p:ph idx="1"/>
          </p:nvPr>
        </p:nvSpPr>
        <p:spPr>
          <a:xfrm>
            <a:off x="628651" y="1463040"/>
            <a:ext cx="8220074" cy="5140446"/>
          </a:xfrm>
        </p:spPr>
        <p:txBody>
          <a:bodyPr>
            <a:normAutofit/>
          </a:bodyPr>
          <a:lstStyle/>
          <a:p>
            <a:pPr marL="0" indent="0">
              <a:buNone/>
            </a:pPr>
            <a:r>
              <a:rPr lang="en-US" dirty="0"/>
              <a:t>What does an acceptable edit error reconciliation look like:</a:t>
            </a:r>
          </a:p>
          <a:p>
            <a:r>
              <a:rPr lang="en-US" sz="2000" dirty="0"/>
              <a:t>Print off your Edit Error Roll-Up Report</a:t>
            </a:r>
          </a:p>
          <a:p>
            <a:r>
              <a:rPr lang="en-US" sz="2000" dirty="0"/>
              <a:t>Type/Write in your reconciliations &amp; Email to CDE with Audit etc.</a:t>
            </a:r>
          </a:p>
          <a:p>
            <a:pPr marL="0" indent="0">
              <a:buNone/>
            </a:pPr>
            <a:endParaRPr lang="en-US" dirty="0"/>
          </a:p>
        </p:txBody>
      </p:sp>
      <p:sp>
        <p:nvSpPr>
          <p:cNvPr id="6" name="Slide Number Placeholder 3"/>
          <p:cNvSpPr>
            <a:spLocks noGrp="1"/>
          </p:cNvSpPr>
          <p:nvPr>
            <p:ph type="sldNum" sz="quarter" idx="12"/>
          </p:nvPr>
        </p:nvSpPr>
        <p:spPr>
          <a:xfrm>
            <a:off x="157756"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5AAEC7-9A91-47F6-800E-F60F62D5B89C}"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Picture 1" descr="CDE Finance December Error Detail Report - Rollup"/>
          <p:cNvPicPr>
            <a:picLocks noChangeAspect="1"/>
          </p:cNvPicPr>
          <p:nvPr/>
        </p:nvPicPr>
        <p:blipFill>
          <a:blip r:embed="rId3"/>
          <a:stretch>
            <a:fillRect/>
          </a:stretch>
        </p:blipFill>
        <p:spPr>
          <a:xfrm>
            <a:off x="325463" y="2982712"/>
            <a:ext cx="8020373" cy="3284109"/>
          </a:xfrm>
          <a:prstGeom prst="rect">
            <a:avLst/>
          </a:prstGeom>
        </p:spPr>
      </p:pic>
    </p:spTree>
    <p:extLst>
      <p:ext uri="{BB962C8B-B14F-4D97-AF65-F5344CB8AC3E}">
        <p14:creationId xmlns:p14="http://schemas.microsoft.com/office/powerpoint/2010/main" val="2166521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TotalTime>
  <Words>1321</Words>
  <Application>Microsoft Office PowerPoint</Application>
  <PresentationFormat>On-screen Show (4:3)</PresentationFormat>
  <Paragraphs>138</Paragraphs>
  <Slides>21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Museo Slab 500</vt:lpstr>
      <vt:lpstr>Trebuchet MS</vt:lpstr>
      <vt:lpstr>Office Theme</vt:lpstr>
      <vt:lpstr>1_Office Theme</vt:lpstr>
      <vt:lpstr>CDE Office Hours</vt:lpstr>
      <vt:lpstr>ESSER Office Hours</vt:lpstr>
      <vt:lpstr>CRF Monitoring Update from KPMG</vt:lpstr>
      <vt:lpstr>CRF FINAL REPORTING  Jennifer Austin</vt:lpstr>
      <vt:lpstr>CRF REPORTING DUE JAN 4, 2021 – NO EXCEPTIONS</vt:lpstr>
      <vt:lpstr>CRF REPORTING DUE JAN 4, 2021 – NO EXCEPTIONS</vt:lpstr>
      <vt:lpstr>Audit and Pipeline Deadlines  Adam Williams</vt:lpstr>
      <vt:lpstr>FY 19-20 Finance December Data Pipeline  </vt:lpstr>
      <vt:lpstr>Finance-December  </vt:lpstr>
      <vt:lpstr>Finance-December  </vt:lpstr>
      <vt:lpstr>Staff Reporting Guidance  Jeremy Meredith</vt:lpstr>
      <vt:lpstr>Staff Reporting Guidance</vt:lpstr>
      <vt:lpstr>New Guidance Available [https://www.cde.state.co.us/datapipeline/staffreportingduringcovidguidancedec2020]</vt:lpstr>
      <vt:lpstr>Questions or Comments?</vt:lpstr>
      <vt:lpstr>Connecting Colorado Students Grant (CCSG)  DeLilah Collins</vt:lpstr>
      <vt:lpstr>HB 20B-1001 Connecting Colorado Students Grant</vt:lpstr>
      <vt:lpstr>ESSER Reminders  Nazie Mohajeri-Nelson</vt:lpstr>
      <vt:lpstr>ESSER Reminders</vt:lpstr>
      <vt:lpstr>Questions?   Requests for Future Topics? </vt:lpstr>
      <vt:lpstr>CDE Team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Collins, DeLilah</dc:creator>
  <cp:lastModifiedBy>Owen, Emily</cp:lastModifiedBy>
  <cp:revision>11</cp:revision>
  <dcterms:created xsi:type="dcterms:W3CDTF">2020-12-15T14:52:20Z</dcterms:created>
  <dcterms:modified xsi:type="dcterms:W3CDTF">2020-12-31T20:22:34Z</dcterms:modified>
</cp:coreProperties>
</file>