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g09efXH0ZSssnGU1G4+Hy6/r7L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07a4d3645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g107a4d3645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99" name="Google Shape;199;g107a4d3645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085447525c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g1085447525c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085447525c_0_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1" name="Google Shape;211;g1085447525c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107a6661ef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107a6661efe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g107a6661efe_0_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08544752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1085447525c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g1085447525c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085447525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1085447525c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g1085447525c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4" name="Google Shape;24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5" name="Google Shape;13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Nazie </a:t>
            </a:r>
            <a:endParaRPr/>
          </a:p>
        </p:txBody>
      </p:sp>
      <p:sp>
        <p:nvSpPr>
          <p:cNvPr id="147" name="Google Shape;14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085447525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1085447525c_0_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1085447525c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085447525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085447525c_0_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1085447525c_0_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91" name="Google Shape;191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0"/>
          <p:cNvSpPr/>
          <p:nvPr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00953A">
                  <a:alpha val="48627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40"/>
          <p:cNvSpPr txBox="1">
            <a:spLocks noGrp="1"/>
          </p:cNvSpPr>
          <p:nvPr>
            <p:ph type="ctrTitle"/>
          </p:nvPr>
        </p:nvSpPr>
        <p:spPr>
          <a:xfrm>
            <a:off x="914400" y="3236242"/>
            <a:ext cx="103632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27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0"/>
          <p:cNvSpPr txBox="1">
            <a:spLocks noGrp="1"/>
          </p:cNvSpPr>
          <p:nvPr>
            <p:ph type="subTitle" idx="1"/>
          </p:nvPr>
        </p:nvSpPr>
        <p:spPr>
          <a:xfrm>
            <a:off x="914400" y="5073447"/>
            <a:ext cx="103632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pic>
        <p:nvPicPr>
          <p:cNvPr id="17" name="Google Shape;1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20983" y="632706"/>
            <a:ext cx="3761564" cy="17627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Google Shape;18;p40"/>
          <p:cNvCxnSpPr/>
          <p:nvPr/>
        </p:nvCxnSpPr>
        <p:spPr>
          <a:xfrm>
            <a:off x="914402" y="2772696"/>
            <a:ext cx="10402529" cy="0"/>
          </a:xfrm>
          <a:prstGeom prst="straightConnector1">
            <a:avLst/>
          </a:prstGeom>
          <a:noFill/>
          <a:ln w="19050" cap="flat" cmpd="sng">
            <a:solidFill>
              <a:srgbClr val="00953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40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49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9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7" name="Google Shape;67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49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9" name="Google Shape;69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50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0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4" name="Google Shape;74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50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6" name="Google Shape;76;p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51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1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1" name="Google Shape;81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51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3" name="Google Shape;83;p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52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52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8" name="Google Shape;88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52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0" name="Google Shape;90;p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53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53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5" name="Google Shape;95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53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7" name="Google Shape;97;p5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Title and Content">
  <p:cSld name="8_Title and Conten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54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54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55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55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56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56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1_Title and Content">
  <p:cSld name="11_Title and Conten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57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57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2_Title and Content">
  <p:cSld name="12_Title and Conte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58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58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0"/>
            <a:ext cx="12191996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41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153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1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41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59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9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6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5" name="Google Shape;125;p6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3"/>
            <a:ext cx="12191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2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2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-blue">
  <p:cSld name="Title slide-blu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3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32" name="Google Shape;32;p43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33" name="Google Shape;33;p4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4" name="Google Shape;34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32" cy="688876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43"/>
          <p:cNvSpPr txBox="1">
            <a:spLocks noGrp="1"/>
          </p:cNvSpPr>
          <p:nvPr>
            <p:ph type="ctrTitle" idx="2"/>
          </p:nvPr>
        </p:nvSpPr>
        <p:spPr>
          <a:xfrm>
            <a:off x="415600" y="992767"/>
            <a:ext cx="11360800" cy="24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33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36" name="Google Shape;36;p43"/>
          <p:cNvSpPr txBox="1">
            <a:spLocks noGrp="1"/>
          </p:cNvSpPr>
          <p:nvPr>
            <p:ph type="subTitle" idx="3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306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37" name="Google Shape;37;p43"/>
          <p:cNvCxnSpPr/>
          <p:nvPr/>
        </p:nvCxnSpPr>
        <p:spPr>
          <a:xfrm>
            <a:off x="394500" y="3678567"/>
            <a:ext cx="113884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▪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44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44"/>
          <p:cNvSpPr txBox="1">
            <a:spLocks noGrp="1"/>
          </p:cNvSpPr>
          <p:nvPr>
            <p:ph type="ftr" idx="11"/>
          </p:nvPr>
        </p:nvSpPr>
        <p:spPr>
          <a:xfrm>
            <a:off x="507999" y="6265546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45454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 with header/logo - no text - blue">
  <p:cSld name="Content slide with header/logo - no text - blu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200" y="0"/>
            <a:ext cx="12229997" cy="1223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45"/>
          <p:cNvSpPr txBox="1">
            <a:spLocks noGrp="1"/>
          </p:cNvSpPr>
          <p:nvPr>
            <p:ph type="title"/>
          </p:nvPr>
        </p:nvSpPr>
        <p:spPr>
          <a:xfrm>
            <a:off x="284100" y="304800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667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pic>
        <p:nvPicPr>
          <p:cNvPr id="45" name="Google Shape;45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62301" y="6235200"/>
            <a:ext cx="1157268" cy="492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" name="Google Shape;46;p45"/>
          <p:cNvCxnSpPr/>
          <p:nvPr/>
        </p:nvCxnSpPr>
        <p:spPr>
          <a:xfrm>
            <a:off x="0" y="6082133"/>
            <a:ext cx="12203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" name="Google Shape;47;p45"/>
          <p:cNvSpPr txBox="1">
            <a:spLocks noGrp="1"/>
          </p:cNvSpPr>
          <p:nvPr>
            <p:ph type="sldNum" idx="12"/>
          </p:nvPr>
        </p:nvSpPr>
        <p:spPr>
          <a:xfrm>
            <a:off x="118244" y="6235189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rgbClr val="99999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"/>
            <a:ext cx="12191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46"/>
          <p:cNvSpPr txBox="1"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6"/>
          <p:cNvSpPr txBox="1">
            <a:spLocks noGrp="1"/>
          </p:cNvSpPr>
          <p:nvPr>
            <p:ph type="sldNum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Divider Orange" type="secHead">
  <p:cSld name="SECTION_HEADER">
    <p:bg>
      <p:bgPr>
        <a:solidFill>
          <a:srgbClr val="2E75B5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7"/>
          <p:cNvSpPr txBox="1">
            <a:spLocks noGrp="1"/>
          </p:cNvSpPr>
          <p:nvPr>
            <p:ph type="body" idx="1"/>
          </p:nvPr>
        </p:nvSpPr>
        <p:spPr>
          <a:xfrm>
            <a:off x="507999" y="3412607"/>
            <a:ext cx="11122468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0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47"/>
          <p:cNvSpPr txBox="1">
            <a:spLocks noGrp="1"/>
          </p:cNvSpPr>
          <p:nvPr>
            <p:ph type="title"/>
          </p:nvPr>
        </p:nvSpPr>
        <p:spPr>
          <a:xfrm>
            <a:off x="507999" y="1740195"/>
            <a:ext cx="11122468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5" name="Google Shape;55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908800" y="6096000"/>
            <a:ext cx="4775200" cy="59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0"/>
            <a:ext cx="12191996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48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48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914400" lvl="1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0" name="Google Shape;60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48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2" name="Google Shape;62;p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9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9"/>
          <p:cNvSpPr txBox="1">
            <a:spLocks noGrp="1"/>
          </p:cNvSpPr>
          <p:nvPr>
            <p:ph type="sldNum" idx="12"/>
          </p:nvPr>
        </p:nvSpPr>
        <p:spPr>
          <a:xfrm>
            <a:off x="326924" y="636065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ohajeri-nelson_n@cde.state.co.u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mailto:Wilson_s@cde.state.co.us" TargetMode="External"/><Relationship Id="rId13" Type="http://schemas.openxmlformats.org/officeDocument/2006/relationships/hyperlink" Target="mailto:Hawkins_s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schelke_j@cde.state.co.us" TargetMode="External"/><Relationship Id="rId12" Type="http://schemas.openxmlformats.org/officeDocument/2006/relationships/hyperlink" Target="mailto:Austin_j@cde.state.co.us" TargetMode="External"/><Relationship Id="rId17" Type="http://schemas.openxmlformats.org/officeDocument/2006/relationships/hyperlink" Target="mailto:mackey_s@cde.state.co.us" TargetMode="External"/><Relationship Id="rId2" Type="http://schemas.openxmlformats.org/officeDocument/2006/relationships/notesSlide" Target="../notesSlides/notesSlide16.xml"/><Relationship Id="rId16" Type="http://schemas.openxmlformats.org/officeDocument/2006/relationships/hyperlink" Target="mailto:morris_h@cde.state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rumley_k@cde.state.co.us" TargetMode="External"/><Relationship Id="rId11" Type="http://schemas.openxmlformats.org/officeDocument/2006/relationships/hyperlink" Target="mailto:Bartlett_k@cde.state.co.us" TargetMode="External"/><Relationship Id="rId5" Type="http://schemas.openxmlformats.org/officeDocument/2006/relationships/hyperlink" Target="https://www.cde.state.co.us/fedprograms/regionalcontactspage" TargetMode="External"/><Relationship Id="rId15" Type="http://schemas.openxmlformats.org/officeDocument/2006/relationships/hyperlink" Target="mailto:parsley_w@cde.state.co.us" TargetMode="External"/><Relationship Id="rId10" Type="http://schemas.openxmlformats.org/officeDocument/2006/relationships/hyperlink" Target="mailto:okes_j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owens_m@cde.state.co.us" TargetMode="External"/><Relationship Id="rId14" Type="http://schemas.openxmlformats.org/officeDocument/2006/relationships/hyperlink" Target="mailto:Kaleda_s@cde.state.co.u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Wilson_s@cde.state.co.us" TargetMode="External"/><Relationship Id="rId13" Type="http://schemas.openxmlformats.org/officeDocument/2006/relationships/hyperlink" Target="mailto:Hawkins_s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schelke_j@cde.state.co.us" TargetMode="External"/><Relationship Id="rId12" Type="http://schemas.openxmlformats.org/officeDocument/2006/relationships/hyperlink" Target="mailto:Austin_j@cde.state.co.us" TargetMode="External"/><Relationship Id="rId17" Type="http://schemas.openxmlformats.org/officeDocument/2006/relationships/hyperlink" Target="mailto:mackey_s@cde.state.co.us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mailto:morris_h@cde.state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rumley_k@cde.state.co.us" TargetMode="External"/><Relationship Id="rId11" Type="http://schemas.openxmlformats.org/officeDocument/2006/relationships/hyperlink" Target="mailto:Bartlett_k@cde.state.co.us" TargetMode="External"/><Relationship Id="rId5" Type="http://schemas.openxmlformats.org/officeDocument/2006/relationships/hyperlink" Target="https://www.cde.state.co.us/fedprograms/regionalcontactspage" TargetMode="External"/><Relationship Id="rId15" Type="http://schemas.openxmlformats.org/officeDocument/2006/relationships/hyperlink" Target="mailto:parsley_w@cde.state.co.us" TargetMode="External"/><Relationship Id="rId10" Type="http://schemas.openxmlformats.org/officeDocument/2006/relationships/hyperlink" Target="mailto:okes_j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owens_m@cde.state.co.us" TargetMode="External"/><Relationship Id="rId14" Type="http://schemas.openxmlformats.org/officeDocument/2006/relationships/hyperlink" Target="mailto:Kaleda_s@cde.state.co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caresact/esser3-requirement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pp.smartsheet.com/b/form/72607a92db654aa2b777c65b833fa2af" TargetMode="External"/><Relationship Id="rId4" Type="http://schemas.openxmlformats.org/officeDocument/2006/relationships/hyperlink" Target="https://www.cde.state.co.us/fedprograms/esser3-leaplan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prael_m@cde.state.co.us" TargetMode="External"/><Relationship Id="rId3" Type="http://schemas.openxmlformats.org/officeDocument/2006/relationships/hyperlink" Target="mailto:crumley_k@cde.state.co.us" TargetMode="External"/><Relationship Id="rId7" Type="http://schemas.openxmlformats.org/officeDocument/2006/relationships/hyperlink" Target="mailto:giessinger_t@cde.state.co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owens_m@cde.state.co.us" TargetMode="External"/><Relationship Id="rId5" Type="http://schemas.openxmlformats.org/officeDocument/2006/relationships/hyperlink" Target="mailto:wilson_s@cde.state.co.us" TargetMode="External"/><Relationship Id="rId4" Type="http://schemas.openxmlformats.org/officeDocument/2006/relationships/hyperlink" Target="mailto:schelke_j@cde.state.co.u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esserconstructionguidanc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"/>
          <p:cNvSpPr txBox="1">
            <a:spLocks noGrp="1"/>
          </p:cNvSpPr>
          <p:nvPr>
            <p:ph type="ctrTitle"/>
          </p:nvPr>
        </p:nvSpPr>
        <p:spPr>
          <a:xfrm>
            <a:off x="2209800" y="3236240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/>
              <a:t>CDE Office Hours</a:t>
            </a:r>
            <a:endParaRPr/>
          </a:p>
        </p:txBody>
      </p:sp>
      <p:sp>
        <p:nvSpPr>
          <p:cNvPr id="131" name="Google Shape;131;p1"/>
          <p:cNvSpPr txBox="1">
            <a:spLocks noGrp="1"/>
          </p:cNvSpPr>
          <p:nvPr>
            <p:ph type="subTitle" idx="1"/>
          </p:nvPr>
        </p:nvSpPr>
        <p:spPr>
          <a:xfrm>
            <a:off x="2209800" y="5073445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/>
              <a:t>December 16, 2021</a:t>
            </a:r>
            <a:endParaRPr/>
          </a:p>
        </p:txBody>
      </p:sp>
      <p:sp>
        <p:nvSpPr>
          <p:cNvPr id="132" name="Google Shape;132;p1"/>
          <p:cNvSpPr txBox="1">
            <a:spLocks noGrp="1"/>
          </p:cNvSpPr>
          <p:nvPr>
            <p:ph type="sldNum" idx="12"/>
          </p:nvPr>
        </p:nvSpPr>
        <p:spPr>
          <a:xfrm>
            <a:off x="1747071" y="642701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07a4d36455_0_0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300" cy="7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Fiscal Implications</a:t>
            </a:r>
            <a:endParaRPr/>
          </a:p>
        </p:txBody>
      </p:sp>
      <p:sp>
        <p:nvSpPr>
          <p:cNvPr id="202" name="Google Shape;202;g107a4d36455_0_0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203" name="Google Shape;203;g107a4d36455_0_0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All ESSER programs are reimbursement grants - must have cash on hand for the construction</a:t>
            </a:r>
            <a:endParaRPr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1650"/>
              <a:t>Must have final approval of application before can request reimbursement</a:t>
            </a:r>
            <a:endParaRPr sz="1650"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1650"/>
              <a:t>Must spend funds/implement approved activity/work and then request reimbursement</a:t>
            </a:r>
            <a:endParaRPr sz="1650"/>
          </a:p>
          <a:p>
            <a:pPr marL="1371600" lvl="2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Ensure that have allotted time for this process and have accounted for the length of time have to float the expense at the LEA level</a:t>
            </a:r>
            <a:endParaRPr sz="2100"/>
          </a:p>
          <a:p>
            <a:pPr marL="1371600" lvl="2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 sz="2100"/>
              <a:t>Receiving reimbursement can take up to 2-3 months from the date of submittal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Funding BEST match using ESSER funds</a:t>
            </a:r>
            <a:endParaRPr/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-US"/>
              <a:t>If the BEST grant-funded construction project is reasonable in cost and necessary to respond to, prepare for, or prevent the spread of COVID-19, ESSER funds can be used for the match!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Match is still on a reimbursement basis - must have cash on hand, spend, and then request reimbursement! </a:t>
            </a:r>
            <a:endParaRPr/>
          </a:p>
          <a:p>
            <a:pPr marL="45720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085447525c_0_28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/>
              <a:t>Upcoming Meetings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085447525c_0_32"/>
          <p:cNvSpPr txBox="1">
            <a:spLocks noGrp="1"/>
          </p:cNvSpPr>
          <p:nvPr>
            <p:ph type="title"/>
          </p:nvPr>
        </p:nvSpPr>
        <p:spPr>
          <a:xfrm>
            <a:off x="326925" y="254525"/>
            <a:ext cx="6685500" cy="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Any Requests for Upcoming Topics or Questions - Email Nazie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/>
              <a:t>  </a:t>
            </a:r>
            <a:endParaRPr/>
          </a:p>
        </p:txBody>
      </p:sp>
      <p:sp>
        <p:nvSpPr>
          <p:cNvPr id="214" name="Google Shape;214;g1085447525c_0_32"/>
          <p:cNvSpPr txBox="1">
            <a:spLocks noGrp="1"/>
          </p:cNvSpPr>
          <p:nvPr>
            <p:ph type="body" idx="1"/>
          </p:nvPr>
        </p:nvSpPr>
        <p:spPr>
          <a:xfrm>
            <a:off x="614700" y="1948250"/>
            <a:ext cx="10962600" cy="17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lvl="0" indent="-133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b="1"/>
              <a:t>Upcoming Office Hours:</a:t>
            </a:r>
            <a:endParaRPr sz="2000" b="1"/>
          </a:p>
          <a:p>
            <a:pPr marL="495300" lvl="0" indent="-298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600"/>
              <a:buChar char="•"/>
            </a:pPr>
            <a:r>
              <a:rPr lang="en-US" sz="2000" b="1">
                <a:solidFill>
                  <a:srgbClr val="FF0000"/>
                </a:solidFill>
              </a:rPr>
              <a:t>12/23/21 ~ No Office Hours in observance of Christmas holiday</a:t>
            </a:r>
            <a:endParaRPr sz="2000" b="1">
              <a:solidFill>
                <a:srgbClr val="FF0000"/>
              </a:solidFill>
            </a:endParaRPr>
          </a:p>
          <a:p>
            <a:pPr marL="495300" lvl="0" indent="-298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F0000"/>
              </a:buClr>
              <a:buSzPts val="2600"/>
              <a:buChar char="•"/>
            </a:pPr>
            <a:r>
              <a:rPr lang="en-US" sz="2000" b="1">
                <a:solidFill>
                  <a:srgbClr val="FF0000"/>
                </a:solidFill>
              </a:rPr>
              <a:t>12/30/21 ~ No Office Hours – CDE will be closed between the Christmas and New Year’s holidays</a:t>
            </a:r>
            <a:endParaRPr sz="2000" b="1">
              <a:solidFill>
                <a:srgbClr val="FF0000"/>
              </a:solidFill>
            </a:endParaRPr>
          </a:p>
          <a:p>
            <a:pPr marL="495300" lvl="0" indent="-133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2000" b="1"/>
          </a:p>
          <a:p>
            <a:pPr marL="342900" lvl="0" indent="-133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2000" b="1"/>
          </a:p>
        </p:txBody>
      </p:sp>
      <p:sp>
        <p:nvSpPr>
          <p:cNvPr id="215" name="Google Shape;215;g1085447525c_0_32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pic>
        <p:nvPicPr>
          <p:cNvPr id="216" name="Google Shape;216;g1085447525c_0_32" descr="Text, whiteboard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26125" y="-2"/>
            <a:ext cx="3494700" cy="17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07a6661efe_0_3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Questions Before Breakout Sessions? </a:t>
            </a:r>
            <a:endParaRPr/>
          </a:p>
        </p:txBody>
      </p:sp>
      <p:sp>
        <p:nvSpPr>
          <p:cNvPr id="223" name="Google Shape;223;g107a6661efe_0_3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>
                <a:solidFill>
                  <a:schemeClr val="lt1"/>
                </a:solidFill>
              </a:rPr>
              <a:t>13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085447525c_0_0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ESSER II and III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Application Finalization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Targeted TA</a:t>
            </a:r>
            <a:endParaRPr/>
          </a:p>
        </p:txBody>
      </p:sp>
      <p:sp>
        <p:nvSpPr>
          <p:cNvPr id="230" name="Google Shape;230;g1085447525c_0_0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>
                <a:solidFill>
                  <a:schemeClr val="lt1"/>
                </a:solidFill>
              </a:rPr>
              <a:t>14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1085447525c_0_7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3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ESSER TA Breakout Rooms </a:t>
            </a:r>
            <a:endParaRPr/>
          </a:p>
        </p:txBody>
      </p:sp>
      <p:sp>
        <p:nvSpPr>
          <p:cNvPr id="237" name="Google Shape;237;g1085447525c_0_7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>
                <a:solidFill>
                  <a:srgbClr val="7F7F7F"/>
                </a:solidFill>
              </a:rPr>
              <a:t>15</a:t>
            </a:fld>
            <a:endParaRPr>
              <a:solidFill>
                <a:srgbClr val="7F7F7F"/>
              </a:solidFill>
            </a:endParaRPr>
          </a:p>
        </p:txBody>
      </p:sp>
      <p:sp>
        <p:nvSpPr>
          <p:cNvPr id="238" name="Google Shape;238;g1085447525c_0_7"/>
          <p:cNvSpPr txBox="1">
            <a:spLocks noGrp="1"/>
          </p:cNvSpPr>
          <p:nvPr>
            <p:ph type="body" idx="1"/>
          </p:nvPr>
        </p:nvSpPr>
        <p:spPr>
          <a:xfrm>
            <a:off x="838200" y="1356925"/>
            <a:ext cx="3134700" cy="54351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Autofit/>
          </a:bodyPr>
          <a:lstStyle/>
          <a:p>
            <a:pPr marL="45720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b="1"/>
              <a:t>ESSER II - Mackenzie Owens, Kathryn Wisner, Shannon Wilson</a:t>
            </a:r>
            <a:endParaRPr b="1"/>
          </a:p>
          <a:p>
            <a:pPr marL="914400" lvl="1" indent="-355600" algn="l" rtl="0">
              <a:spcBef>
                <a:spcPts val="375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Lewis-Palmer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Sangre De Cristo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Edison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Roaring Fork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Durango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Karval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Pritchett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East Otero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Manzanola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Park County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Granada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Las Animas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Otis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Wray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Sierra Grande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Crowley County</a:t>
            </a: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g1085447525c_0_7"/>
          <p:cNvSpPr txBox="1"/>
          <p:nvPr/>
        </p:nvSpPr>
        <p:spPr>
          <a:xfrm>
            <a:off x="4128975" y="1356925"/>
            <a:ext cx="3813900" cy="169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libri"/>
                <a:ea typeface="Calibri"/>
                <a:cs typeface="Calibri"/>
                <a:sym typeface="Calibri"/>
              </a:rPr>
              <a:t>ESSER III - Jonathan Schelke, Niko Kaloudis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Please join this room if you need assistance meeting TODAY’S DEADLINE for the LEA Use of Funds Plan in the ESSER III application. 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1085447525c_0_7"/>
          <p:cNvSpPr txBox="1"/>
          <p:nvPr/>
        </p:nvSpPr>
        <p:spPr>
          <a:xfrm>
            <a:off x="8098950" y="1356925"/>
            <a:ext cx="35940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ESSER II and III - Kristin Crumley, Michelle Prael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Please join this room if your name is on the ESSER II list and you also need assistance meeting the ESSER III LEA Use of Funds Plan deadline, TODAY. 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8"/>
          <p:cNvSpPr txBox="1">
            <a:spLocks noGrp="1"/>
          </p:cNvSpPr>
          <p:nvPr>
            <p:ph type="title"/>
          </p:nvPr>
        </p:nvSpPr>
        <p:spPr>
          <a:xfrm>
            <a:off x="4268481" y="1004889"/>
            <a:ext cx="3951789" cy="668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br>
              <a:rPr lang="en-US"/>
            </a:br>
            <a:r>
              <a:rPr lang="en-US"/>
              <a:t>CDE Team!</a:t>
            </a:r>
            <a:endParaRPr/>
          </a:p>
        </p:txBody>
      </p:sp>
      <p:sp>
        <p:nvSpPr>
          <p:cNvPr id="247" name="Google Shape;247;p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204913"/>
            <a:ext cx="2550549" cy="1426528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3"/>
              <a:buFont typeface="Arial"/>
              <a:buNone/>
            </a:pPr>
            <a:endParaRPr sz="101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38" descr=" CDE team introductions and contact information."/>
          <p:cNvSpPr/>
          <p:nvPr/>
        </p:nvSpPr>
        <p:spPr>
          <a:xfrm>
            <a:off x="286993" y="1206182"/>
            <a:ext cx="11618015" cy="5560378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8627"/>
            </a:srgbClr>
          </a:solidFill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993" y="1809969"/>
            <a:ext cx="1849120" cy="3238062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3"/>
              <a:buFont typeface="Arial"/>
              <a:buNone/>
            </a:pPr>
            <a:endParaRPr sz="101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38"/>
          <p:cNvSpPr txBox="1">
            <a:spLocks noGrp="1"/>
          </p:cNvSpPr>
          <p:nvPr>
            <p:ph type="body" idx="1"/>
          </p:nvPr>
        </p:nvSpPr>
        <p:spPr>
          <a:xfrm>
            <a:off x="2255519" y="1339216"/>
            <a:ext cx="4814183" cy="488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2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</a:pPr>
            <a:r>
              <a:rPr lang="en-US" sz="1600" b="1" u="sng"/>
              <a:t>ESSER/ESEA Program Partners</a:t>
            </a:r>
            <a:endParaRPr sz="3200"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/>
              <a:t>Nazie Mohajeri-Nelson, Director of ESEA Office (</a:t>
            </a:r>
            <a:r>
              <a:rPr lang="en-US" sz="1600" u="sng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600"/>
              <a:t>) 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/>
              <a:t>DeLilah Collins, Assistant Director of ESEA Office (</a:t>
            </a:r>
            <a:r>
              <a:rPr lang="en-US" sz="1600" u="sng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600"/>
              <a:t>) 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 u="sng">
                <a:solidFill>
                  <a:schemeClr val="hlink"/>
                </a:solidFill>
                <a:hlinkClick r:id="rId5"/>
              </a:rPr>
              <a:t>ESEA Regional Contacts </a:t>
            </a:r>
            <a:r>
              <a:rPr lang="en-US" sz="1600"/>
              <a:t>assigned by district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I: Laura Meushaw, Kathryn Wisner, Niko Kaloudis</a:t>
            </a:r>
            <a:endParaRPr sz="1000"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II: Niko Kaloudis</a:t>
            </a:r>
            <a:endParaRPr sz="1000"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III: Kathryn Wisner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IV: Tammy Giessinger, Michelle Prael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V: Kristen Collins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/>
              <a:t>ESSER Team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Kristin Crumley, ESSER Monitoring Specialist (</a:t>
            </a:r>
            <a:r>
              <a:rPr lang="en-US" sz="1200" u="sng">
                <a:solidFill>
                  <a:schemeClr val="hlink"/>
                </a:solidFill>
                <a:hlinkClick r:id="rId6"/>
              </a:rPr>
              <a:t>Crumley_k@cde.state.co.us</a:t>
            </a:r>
            <a:r>
              <a:rPr lang="en-US" sz="1200"/>
              <a:t>) 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Jonathan Schelke, ESSER Monitoring Specialist (</a:t>
            </a:r>
            <a:r>
              <a:rPr lang="en-US" sz="1200" u="sng">
                <a:solidFill>
                  <a:schemeClr val="hlink"/>
                </a:solidFill>
                <a:hlinkClick r:id="rId7"/>
              </a:rPr>
              <a:t>schelke_j@cde.state.co.us</a:t>
            </a:r>
            <a:r>
              <a:rPr lang="en-US" sz="1200"/>
              <a:t>) 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Shannon Wilson, ESSER/ESEA Grants Administration Coordinator (</a:t>
            </a:r>
            <a:r>
              <a:rPr lang="en-US" sz="1200" u="sng">
                <a:solidFill>
                  <a:schemeClr val="hlink"/>
                </a:solidFill>
                <a:hlinkClick r:id="rId8"/>
              </a:rPr>
              <a:t>Wilson_s@cde.state.co.us</a:t>
            </a:r>
            <a:r>
              <a:rPr lang="en-US" sz="1200"/>
              <a:t>) 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Mackenzie Owens, ESSER Reporting Specialist (</a:t>
            </a:r>
            <a:r>
              <a:rPr lang="en-US" sz="1200" u="sng">
                <a:solidFill>
                  <a:schemeClr val="hlink"/>
                </a:solidFill>
                <a:hlinkClick r:id="rId9"/>
              </a:rPr>
              <a:t>owens_m@cde.state.co.us</a:t>
            </a:r>
            <a:r>
              <a:rPr lang="en-US" sz="1200"/>
              <a:t>) 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Data, Accountability, Reporting, and Evaluation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Tina Negley, Alan Shimmin, Mary Shen, and Mackenzie Owens</a:t>
            </a:r>
            <a:endParaRPr/>
          </a:p>
          <a:p>
            <a:pPr marL="471488" lvl="1" indent="-3333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</a:pPr>
            <a:endParaRPr sz="13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sz="1200"/>
          </a:p>
        </p:txBody>
      </p:sp>
      <p:sp>
        <p:nvSpPr>
          <p:cNvPr id="251" name="Google Shape;251;p38"/>
          <p:cNvSpPr txBox="1"/>
          <p:nvPr/>
        </p:nvSpPr>
        <p:spPr>
          <a:xfrm>
            <a:off x="1769194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CDE Contacts!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Emails: LastName_FirstInital@cde.state.co.us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8"/>
          <p:cNvSpPr txBox="1"/>
          <p:nvPr/>
        </p:nvSpPr>
        <p:spPr>
          <a:xfrm>
            <a:off x="7484139" y="1430777"/>
            <a:ext cx="3972560" cy="488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2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Fiscal Partners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Jennifer Okes, Chief Operating Officer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0"/>
              </a:rPr>
              <a:t>okes_j@cde.state.co.us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Kate Bartlett, Executive Director of School District Operations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1"/>
              </a:rPr>
              <a:t>Bartlett_k@cde.state.co.us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Jennifer Austin, Director of Grants Fiscal Management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2"/>
              </a:rPr>
              <a:t>Austin_j@cde.state.co.us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Robert Hawkins, Grants Fiscal Analyst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3"/>
              </a:rPr>
              <a:t>Hawkins_s@cde.state.co.us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Steven Kaleda, Grants Fiscal Analyst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4"/>
              </a:rPr>
              <a:t>Kaleda_s@cde.state.co.us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ESSER Team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1488" marR="0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Bill Parsley, ESSER Fiscal Monitoring Supervisor (</a:t>
            </a:r>
            <a:r>
              <a:rPr lang="en-US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5"/>
              </a:rPr>
              <a:t>parsley_w@cde.state.co.us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1488" marR="0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Hilery Morris, ESSER Fiscal Monitoring (</a:t>
            </a:r>
            <a:r>
              <a:rPr lang="en-US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6"/>
              </a:rPr>
              <a:t>morris_h@cde.state.co.us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1488" marR="0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Sharon Mackey, ESSER Fiscal Monitoring (</a:t>
            </a:r>
            <a:r>
              <a:rPr lang="en-US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7"/>
              </a:rPr>
              <a:t>mackey_s@cde.state.co.us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/>
          <p:cNvSpPr txBox="1">
            <a:spLocks noGrp="1"/>
          </p:cNvSpPr>
          <p:nvPr>
            <p:ph type="title"/>
          </p:nvPr>
        </p:nvSpPr>
        <p:spPr>
          <a:xfrm>
            <a:off x="4268481" y="1004889"/>
            <a:ext cx="3951789" cy="668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br>
              <a:rPr lang="en-US"/>
            </a:br>
            <a:r>
              <a:rPr lang="en-US"/>
              <a:t>CDE Team!</a:t>
            </a:r>
            <a:endParaRPr/>
          </a:p>
        </p:txBody>
      </p:sp>
      <p:sp>
        <p:nvSpPr>
          <p:cNvPr id="138" name="Google Shape;138;p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204913"/>
            <a:ext cx="2550549" cy="1426528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3"/>
              <a:buFont typeface="Arial"/>
              <a:buNone/>
            </a:pPr>
            <a:endParaRPr sz="101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" descr=" CDE team introductions and contact information."/>
          <p:cNvSpPr/>
          <p:nvPr/>
        </p:nvSpPr>
        <p:spPr>
          <a:xfrm>
            <a:off x="286993" y="1206182"/>
            <a:ext cx="11618015" cy="5560378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8627"/>
            </a:srgbClr>
          </a:solidFill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993" y="1809969"/>
            <a:ext cx="1849120" cy="3238062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3"/>
              <a:buFont typeface="Arial"/>
              <a:buNone/>
            </a:pPr>
            <a:endParaRPr sz="101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"/>
          <p:cNvSpPr txBox="1">
            <a:spLocks noGrp="1"/>
          </p:cNvSpPr>
          <p:nvPr>
            <p:ph type="body" idx="1"/>
          </p:nvPr>
        </p:nvSpPr>
        <p:spPr>
          <a:xfrm>
            <a:off x="2255519" y="1339216"/>
            <a:ext cx="4814183" cy="488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2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None/>
            </a:pPr>
            <a:r>
              <a:rPr lang="en-US" sz="1600" b="1" u="sng"/>
              <a:t>ESSER/ESEA Program Partners</a:t>
            </a:r>
            <a:endParaRPr sz="3200"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/>
              <a:t>Nazie Mohajeri-Nelson, Director of ESEA Office (</a:t>
            </a:r>
            <a:r>
              <a:rPr lang="en-US" sz="1600" u="sng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600"/>
              <a:t>) 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/>
              <a:t>DeLilah Collins, Assistant Director of ESEA Office (</a:t>
            </a:r>
            <a:r>
              <a:rPr lang="en-US" sz="1600" u="sng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600"/>
              <a:t>) 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 u="sng">
                <a:solidFill>
                  <a:schemeClr val="hlink"/>
                </a:solidFill>
                <a:hlinkClick r:id="rId5"/>
              </a:rPr>
              <a:t>ESEA Regional Contacts </a:t>
            </a:r>
            <a:r>
              <a:rPr lang="en-US" sz="1600"/>
              <a:t>assigned by district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I: Laura Meushaw, Kathryn Wisner, Niko Kaloudis</a:t>
            </a:r>
            <a:endParaRPr sz="1000"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II: Niko Kaloudis</a:t>
            </a:r>
            <a:endParaRPr sz="1000"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III: Kathryn Wisner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IV: Tammy Giessinger, Michelle Prael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300"/>
              <a:t>Title V: Kristen Collins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600"/>
              <a:t>ESSER Team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Kristin Crumley, ESSER Monitoring Specialist (</a:t>
            </a:r>
            <a:r>
              <a:rPr lang="en-US" sz="1200" u="sng">
                <a:solidFill>
                  <a:schemeClr val="hlink"/>
                </a:solidFill>
                <a:hlinkClick r:id="rId6"/>
              </a:rPr>
              <a:t>Crumley_k@cde.state.co.us</a:t>
            </a:r>
            <a:r>
              <a:rPr lang="en-US" sz="1200"/>
              <a:t>) 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Jonathan Schelke, ESSER Monitoring Specialist (</a:t>
            </a:r>
            <a:r>
              <a:rPr lang="en-US" sz="1200" u="sng">
                <a:solidFill>
                  <a:schemeClr val="hlink"/>
                </a:solidFill>
                <a:hlinkClick r:id="rId7"/>
              </a:rPr>
              <a:t>schelke_j@cde.state.co.us</a:t>
            </a:r>
            <a:r>
              <a:rPr lang="en-US" sz="1200"/>
              <a:t>) 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Shannon Wilson, ESSER/ESEA Grants Administration Coordinator (</a:t>
            </a:r>
            <a:r>
              <a:rPr lang="en-US" sz="1200" u="sng">
                <a:solidFill>
                  <a:schemeClr val="hlink"/>
                </a:solidFill>
                <a:hlinkClick r:id="rId8"/>
              </a:rPr>
              <a:t>Wilson_s@cde.state.co.us</a:t>
            </a:r>
            <a:r>
              <a:rPr lang="en-US" sz="1200"/>
              <a:t>) 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Mackenzie Owens, ESSER Reporting Specialist (</a:t>
            </a:r>
            <a:r>
              <a:rPr lang="en-US" sz="1200" u="sng">
                <a:solidFill>
                  <a:schemeClr val="hlink"/>
                </a:solidFill>
                <a:hlinkClick r:id="rId9"/>
              </a:rPr>
              <a:t>owens_m@cde.state.co.us</a:t>
            </a:r>
            <a:r>
              <a:rPr lang="en-US" sz="1200"/>
              <a:t>) </a:t>
            </a:r>
            <a:endParaRPr/>
          </a:p>
          <a:p>
            <a:pPr marL="128588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US" sz="1500"/>
              <a:t>Data, Accountability, Reporting, and Evaluation</a:t>
            </a:r>
            <a:endParaRPr/>
          </a:p>
          <a:p>
            <a:pPr marL="471488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Char char="•"/>
            </a:pPr>
            <a:r>
              <a:rPr lang="en-US" sz="1200"/>
              <a:t>Tina Negley, Alan Shimmin, Mary Shen, and Mackenzie Owens</a:t>
            </a:r>
            <a:endParaRPr/>
          </a:p>
          <a:p>
            <a:pPr marL="471488" lvl="1" indent="-3333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</a:pPr>
            <a:endParaRPr sz="13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sz="1200"/>
          </a:p>
        </p:txBody>
      </p:sp>
      <p:sp>
        <p:nvSpPr>
          <p:cNvPr id="142" name="Google Shape;142;p2"/>
          <p:cNvSpPr txBox="1"/>
          <p:nvPr/>
        </p:nvSpPr>
        <p:spPr>
          <a:xfrm>
            <a:off x="1769194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CDE Contacts!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Emails: LastName_FirstInital@cde.state.co.us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"/>
          <p:cNvSpPr txBox="1"/>
          <p:nvPr/>
        </p:nvSpPr>
        <p:spPr>
          <a:xfrm>
            <a:off x="7484139" y="1430777"/>
            <a:ext cx="3972560" cy="4880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2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Fiscal Partners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Jennifer Okes, Chief Operating Officer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0"/>
              </a:rPr>
              <a:t>okes_j@cde.state.co.us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Kate Bartlett, Executive Director of School District Operations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1"/>
              </a:rPr>
              <a:t>Bartlett_k@cde.state.co.us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Jennifer Austin, Director of Grants Fiscal Management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2"/>
              </a:rPr>
              <a:t>Austin_j@cde.state.co.us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Robert Hawkins, Grants Fiscal Analyst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3"/>
              </a:rPr>
              <a:t>Hawkins_s@cde.state.co.us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Steven Kaleda, Grants Fiscal Analyst (</a:t>
            </a:r>
            <a:r>
              <a:rPr lang="en-US" sz="16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4"/>
              </a:rPr>
              <a:t>Kaleda_s@cde.state.co.us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8588" marR="0" lvl="0" indent="-12858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ESSER Team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1488" marR="0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Bill Parsley, ESSER Fiscal Monitoring Supervisor (</a:t>
            </a:r>
            <a:r>
              <a:rPr lang="en-US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5"/>
              </a:rPr>
              <a:t>parsley_w@cde.state.co.us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1488" marR="0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Hilery Morris, ESSER Fiscal Monitoring (</a:t>
            </a:r>
            <a:r>
              <a:rPr lang="en-US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6"/>
              </a:rPr>
              <a:t>morris_h@cde.state.co.us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71488" marR="0" lvl="1" indent="-12858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Sharon Mackey, ESSER Fiscal Monitoring (</a:t>
            </a:r>
            <a:r>
              <a:rPr lang="en-US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17"/>
              </a:rPr>
              <a:t>mackey_s@cde.state.co.us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153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ESSER Office Hours</a:t>
            </a:r>
            <a:endParaRPr/>
          </a:p>
        </p:txBody>
      </p:sp>
      <p:sp>
        <p:nvSpPr>
          <p:cNvPr id="150" name="Google Shape;150;p3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 b="1" u="sng"/>
              <a:t>Topics</a:t>
            </a:r>
            <a:endParaRPr/>
          </a:p>
          <a:p>
            <a:pPr marL="495300" lvl="0" indent="-2857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Updates and Reminders</a:t>
            </a:r>
            <a:endParaRPr/>
          </a:p>
          <a:p>
            <a:pPr marL="495300" lvl="0" indent="-2857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Funding construction with ESSER funds and the strings attached</a:t>
            </a:r>
            <a:endParaRPr/>
          </a:p>
        </p:txBody>
      </p:sp>
      <p:sp>
        <p:nvSpPr>
          <p:cNvPr id="151" name="Google Shape;151;p3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/>
              <a:t>Updates, Reminders, and Clarifications</a:t>
            </a:r>
            <a:endParaRPr/>
          </a:p>
        </p:txBody>
      </p:sp>
      <p:sp>
        <p:nvSpPr>
          <p:cNvPr id="157" name="Google Shape;157;p4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153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Reminders - </a:t>
            </a:r>
            <a:r>
              <a:rPr lang="en-US" b="1">
                <a:solidFill>
                  <a:srgbClr val="FF0000"/>
                </a:solidFill>
              </a:rPr>
              <a:t>ARP ESSER III LEA Use of Funds Plans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63" name="Google Shape;163;p5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7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Autofit/>
          </a:bodyPr>
          <a:lstStyle/>
          <a:p>
            <a:pPr marL="457200" lvl="0" indent="-381000" algn="l" rtl="0">
              <a:spcBef>
                <a:spcPts val="75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ARP ESSER III - online applications / LEA Use of Funds plans due </a:t>
            </a:r>
            <a:r>
              <a:rPr lang="en-US" b="1">
                <a:solidFill>
                  <a:srgbClr val="FF0000"/>
                </a:solidFill>
              </a:rPr>
              <a:t>today</a:t>
            </a:r>
            <a:r>
              <a:rPr lang="en-US"/>
              <a:t>!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Submit a full budget and respond to narrative question 1</a:t>
            </a:r>
            <a:endParaRPr/>
          </a:p>
          <a:p>
            <a:pPr marL="91440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OR</a:t>
            </a:r>
            <a:endParaRPr/>
          </a:p>
          <a:p>
            <a:pPr marL="914400" lvl="1" indent="-355600" algn="l" rtl="0">
              <a:spcBef>
                <a:spcPts val="375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Submit responses to 3 narrative questions</a:t>
            </a:r>
            <a:endParaRPr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ARP ESSER III requirements - must post LEA Use of Funds Plans on the LEA’s website and must be linked on CDE’s website!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b="1">
                <a:solidFill>
                  <a:srgbClr val="FF0000"/>
                </a:solidFill>
              </a:rPr>
              <a:t>As soon as possible!</a:t>
            </a:r>
            <a:r>
              <a:rPr lang="en-US"/>
              <a:t>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LEA Use of Funds plans</a:t>
            </a:r>
            <a:r>
              <a:rPr lang="en-US"/>
              <a:t> - posted on LEA and CDE website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LEA Safe In-Person plans</a:t>
            </a:r>
            <a:r>
              <a:rPr lang="en-US"/>
              <a:t> - posted on LEA and CDE website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If we do not yet have your LEA plans posted on our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website</a:t>
            </a:r>
            <a:r>
              <a:rPr lang="en-US"/>
              <a:t>, please submit the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Form </a:t>
            </a:r>
            <a:r>
              <a:rPr lang="en-US"/>
              <a:t>to share the link to your plans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Reminders - 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Must be built with stakeholder input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Must describe </a:t>
            </a:r>
            <a:endParaRPr/>
          </a:p>
          <a:p>
            <a:pPr marL="1828800" lvl="3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Plans for use of minimum of 20% for addressing impact of lost instructional time</a:t>
            </a:r>
            <a:endParaRPr/>
          </a:p>
          <a:p>
            <a:pPr marL="1828800" lvl="3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Plans for use of remainder of the funds</a:t>
            </a:r>
            <a:endParaRPr/>
          </a:p>
          <a:p>
            <a:pPr marL="1828800" lvl="3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Plans for ensuring selected evidence-based interventions address the impact of lost instructional time and will address academic, social, emotional, and mental health needs</a:t>
            </a:r>
            <a:endParaRPr/>
          </a:p>
          <a:p>
            <a:pPr marL="137160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65" name="Google Shape;165;p5"/>
          <p:cNvSpPr/>
          <p:nvPr/>
        </p:nvSpPr>
        <p:spPr>
          <a:xfrm>
            <a:off x="8678000" y="1450725"/>
            <a:ext cx="2373900" cy="9231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FF0000"/>
                </a:solidFill>
              </a:rPr>
              <a:t>Don’t forget to hit “Submit”! </a:t>
            </a:r>
            <a:endParaRPr sz="18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085447525c_0_14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3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Reminders - ESSER II</a:t>
            </a:r>
            <a:endParaRPr/>
          </a:p>
        </p:txBody>
      </p:sp>
      <p:sp>
        <p:nvSpPr>
          <p:cNvPr id="172" name="Google Shape;172;g1085447525c_0_14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7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Autofit/>
          </a:bodyPr>
          <a:lstStyle/>
          <a:p>
            <a:pPr marL="457200" lvl="0" indent="-400050" algn="l" rtl="0">
              <a:spcBef>
                <a:spcPts val="750"/>
              </a:spcBef>
              <a:spcAft>
                <a:spcPts val="0"/>
              </a:spcAft>
              <a:buSzPts val="2700"/>
              <a:buChar char="•"/>
            </a:pPr>
            <a:r>
              <a:rPr lang="en-US" sz="2100"/>
              <a:t>ESSER II applications must have </a:t>
            </a:r>
            <a:r>
              <a:rPr lang="en-US" sz="2100" b="1" u="sng">
                <a:solidFill>
                  <a:srgbClr val="FF0000"/>
                </a:solidFill>
                <a:highlight>
                  <a:schemeClr val="lt1"/>
                </a:highlight>
              </a:rPr>
              <a:t>final approval </a:t>
            </a:r>
            <a:r>
              <a:rPr lang="en-US" sz="2100"/>
              <a:t>by January 6, 2022!</a:t>
            </a:r>
            <a:endParaRPr sz="21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2100"/>
          </a:p>
          <a:p>
            <a:pPr marL="457200" lvl="0" indent="-400050" algn="l" rtl="0">
              <a:spcBef>
                <a:spcPts val="750"/>
              </a:spcBef>
              <a:spcAft>
                <a:spcPts val="0"/>
              </a:spcAft>
              <a:buSzPts val="2700"/>
              <a:buChar char="•"/>
            </a:pPr>
            <a:r>
              <a:rPr lang="en-US" sz="2100"/>
              <a:t>If we have provided feedback/comments back on your ESSER II application and the application is on your side, please address feedback and resubmit! </a:t>
            </a:r>
            <a:endParaRPr sz="21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100"/>
              <a:t>If you received an email from Nazie last night, then you need to resubmit your application as soon as possible - no later than </a:t>
            </a:r>
            <a:r>
              <a:rPr lang="en-US" sz="2100" b="1" u="sng">
                <a:solidFill>
                  <a:srgbClr val="FF0000"/>
                </a:solidFill>
              </a:rPr>
              <a:t>Janaury 5th </a:t>
            </a:r>
            <a:r>
              <a:rPr lang="en-US" sz="2100"/>
              <a:t>so that we have time to review and bring to final approval. </a:t>
            </a:r>
            <a:endParaRPr sz="21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1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2100"/>
          </a:p>
        </p:txBody>
      </p:sp>
      <p:sp>
        <p:nvSpPr>
          <p:cNvPr id="173" name="Google Shape;173;g1085447525c_0_14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085447525c_0_21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300" cy="756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Monitoring </a:t>
            </a:r>
            <a:endParaRPr/>
          </a:p>
        </p:txBody>
      </p:sp>
      <p:sp>
        <p:nvSpPr>
          <p:cNvPr id="180" name="Google Shape;180;g1085447525c_0_21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700"/>
          </a:xfrm>
          <a:prstGeom prst="rect">
            <a:avLst/>
          </a:prstGeom>
        </p:spPr>
        <p:txBody>
          <a:bodyPr spcFirstLastPara="1" wrap="square" lIns="0" tIns="0" rIns="0" bIns="45700" anchor="t" anchorCtr="0">
            <a:noAutofit/>
          </a:bodyPr>
          <a:lstStyle/>
          <a:p>
            <a:pPr marL="457200" lvl="0" indent="-406400" algn="l" rtl="0">
              <a:spcBef>
                <a:spcPts val="750"/>
              </a:spcBef>
              <a:spcAft>
                <a:spcPts val="0"/>
              </a:spcAft>
              <a:buSzPts val="2800"/>
              <a:buChar char="•"/>
            </a:pPr>
            <a:r>
              <a:rPr lang="en-US" sz="2200"/>
              <a:t>If you are being monitored this year, evidence is due by December 31, 2021</a:t>
            </a:r>
            <a:endParaRPr sz="22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1900"/>
              <a:t>If you need help or additional time, please do not hesitate to contact us! </a:t>
            </a:r>
            <a:endParaRPr sz="19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900"/>
              <a:t>For ESSER monitoring, contact: </a:t>
            </a:r>
            <a:endParaRPr sz="1900"/>
          </a:p>
          <a:p>
            <a:pPr marL="457200" lvl="0" indent="-349250" algn="l" rtl="0">
              <a:spcBef>
                <a:spcPts val="750"/>
              </a:spcBef>
              <a:spcAft>
                <a:spcPts val="0"/>
              </a:spcAft>
              <a:buSzPts val="1900"/>
              <a:buChar char="•"/>
            </a:pPr>
            <a:r>
              <a:rPr lang="en-US" sz="1900"/>
              <a:t>Kristin Crumley ~ </a:t>
            </a:r>
            <a:r>
              <a:rPr lang="en-US" sz="1900" u="sng">
                <a:solidFill>
                  <a:schemeClr val="hlink"/>
                </a:solidFill>
                <a:hlinkClick r:id="rId3"/>
              </a:rPr>
              <a:t>crumley_k@cde.state.co.us</a:t>
            </a:r>
            <a:r>
              <a:rPr lang="en-US" sz="1900"/>
              <a:t> 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en-US" sz="1900"/>
              <a:t>Jonathan Schelke ~ </a:t>
            </a:r>
            <a:r>
              <a:rPr lang="en-US" sz="1900" u="sng">
                <a:solidFill>
                  <a:schemeClr val="hlink"/>
                </a:solidFill>
                <a:hlinkClick r:id="rId4"/>
              </a:rPr>
              <a:t>schelke_j@cde.state.co.us</a:t>
            </a:r>
            <a:r>
              <a:rPr lang="en-US" sz="1900"/>
              <a:t> 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en-US" sz="1900"/>
              <a:t>Shannon Wilson ~ </a:t>
            </a:r>
            <a:r>
              <a:rPr lang="en-US" sz="1900" u="sng">
                <a:solidFill>
                  <a:schemeClr val="hlink"/>
                </a:solidFill>
                <a:hlinkClick r:id="rId5"/>
              </a:rPr>
              <a:t>wilson_s@cde.state.co.us</a:t>
            </a:r>
            <a:r>
              <a:rPr lang="en-US" sz="1900"/>
              <a:t> 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en-US" sz="1900"/>
              <a:t>Mackenzie Owens ~ </a:t>
            </a:r>
            <a:r>
              <a:rPr lang="en-US" sz="1900" u="sng">
                <a:solidFill>
                  <a:schemeClr val="hlink"/>
                </a:solidFill>
                <a:hlinkClick r:id="rId6"/>
              </a:rPr>
              <a:t>owens_m@cde.state.co.us</a:t>
            </a:r>
            <a:r>
              <a:rPr lang="en-US" sz="1900"/>
              <a:t> </a:t>
            </a:r>
            <a:endParaRPr sz="19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19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900"/>
              <a:t>For ESEA monitoring, contact: </a:t>
            </a:r>
            <a:endParaRPr sz="1900"/>
          </a:p>
          <a:p>
            <a:pPr marL="457200" lvl="0" indent="-349250" algn="l" rtl="0">
              <a:spcBef>
                <a:spcPts val="750"/>
              </a:spcBef>
              <a:spcAft>
                <a:spcPts val="0"/>
              </a:spcAft>
              <a:buSzPts val="1900"/>
              <a:buChar char="•"/>
            </a:pPr>
            <a:r>
              <a:rPr lang="en-US" sz="1900"/>
              <a:t>Tammy Giessinger ~ </a:t>
            </a:r>
            <a:r>
              <a:rPr lang="en-US" sz="1900" u="sng">
                <a:solidFill>
                  <a:schemeClr val="hlink"/>
                </a:solidFill>
                <a:hlinkClick r:id="rId7"/>
              </a:rPr>
              <a:t>giessinger_t@cde.state.co.us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en-US" sz="1900"/>
              <a:t>Michelle Prael ~ </a:t>
            </a:r>
            <a:r>
              <a:rPr lang="en-US" sz="1900" u="sng">
                <a:solidFill>
                  <a:schemeClr val="hlink"/>
                </a:solidFill>
                <a:hlinkClick r:id="rId8"/>
              </a:rPr>
              <a:t>prael_m@cde.state.co.us</a:t>
            </a:r>
            <a:r>
              <a:rPr lang="en-US" sz="1900"/>
              <a:t> </a:t>
            </a:r>
            <a:endParaRPr sz="19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sz="2200"/>
          </a:p>
        </p:txBody>
      </p:sp>
      <p:sp>
        <p:nvSpPr>
          <p:cNvPr id="181" name="Google Shape;181;g1085447525c_0_21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"/>
          <p:cNvSpPr txBox="1"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sz="3000"/>
              <a:t>Funding Construction with ESSER Funds</a:t>
            </a:r>
            <a:br>
              <a:rPr lang="en-US" sz="3000">
                <a:latin typeface="Arial"/>
                <a:ea typeface="Arial"/>
                <a:cs typeface="Arial"/>
                <a:sym typeface="Arial"/>
              </a:rPr>
            </a:br>
            <a:br>
              <a:rPr lang="en-US" sz="3000"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87" name="Google Shape;187;p12"/>
          <p:cNvSpPr txBox="1">
            <a:spLocks noGrp="1"/>
          </p:cNvSpPr>
          <p:nvPr>
            <p:ph type="sldNum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300" cy="7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/>
              <a:t>Allowable Under ESSER</a:t>
            </a:r>
            <a:endParaRPr/>
          </a:p>
        </p:txBody>
      </p:sp>
      <p:sp>
        <p:nvSpPr>
          <p:cNvPr id="194" name="Google Shape;194;p13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195" name="Google Shape;195;p13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457200" lvl="0" indent="-3937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600"/>
              <a:buChar char="•"/>
            </a:pPr>
            <a:r>
              <a:rPr lang="en-US" sz="2000"/>
              <a:t>Construction that is reasonable in cost and necessary to respond to, prepare for, or respond to the pandemic is an allowable use of ESSER funds! </a:t>
            </a:r>
            <a:endParaRPr sz="2000"/>
          </a:p>
          <a:p>
            <a:pPr marL="457200" lvl="0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000"/>
              <a:t>However, please use funds with an understanding of the additional regulations that apply to any construction paid with federal funds! </a:t>
            </a:r>
            <a:endParaRPr sz="2000"/>
          </a:p>
          <a:p>
            <a:pPr marL="914400" lvl="1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1700"/>
              <a:t>Some of these requirements, may increase the overall cost of your construction. For example, being required to pay Davis-Bacon prevailing wages. </a:t>
            </a:r>
            <a:endParaRPr sz="1700"/>
          </a:p>
          <a:p>
            <a:pPr marL="914400" lvl="1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1700"/>
              <a:t>For other requirements, please see our </a:t>
            </a:r>
            <a:r>
              <a:rPr lang="en-US" sz="1700" u="sng">
                <a:solidFill>
                  <a:schemeClr val="hlink"/>
                </a:solidFill>
                <a:hlinkClick r:id="rId3"/>
              </a:rPr>
              <a:t>construction guidance</a:t>
            </a:r>
            <a:r>
              <a:rPr lang="en-US" sz="1700"/>
              <a:t>. </a:t>
            </a:r>
            <a:endParaRPr sz="1700"/>
          </a:p>
          <a:p>
            <a:pPr marL="1371600" lvl="2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550"/>
              <a:t>Prior written approval is required. Submit as a budget line item to request prior written approval.</a:t>
            </a:r>
            <a:endParaRPr sz="1550"/>
          </a:p>
          <a:p>
            <a:pPr marL="1371600" lvl="2" indent="-32702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50"/>
              <a:buChar char="•"/>
            </a:pPr>
            <a:r>
              <a:rPr lang="en-US" sz="1550"/>
              <a:t>Must be implemented within the grant award period.</a:t>
            </a:r>
            <a:endParaRPr sz="1550"/>
          </a:p>
          <a:p>
            <a:pPr marL="1371600" lvl="2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550"/>
              <a:t>Environmental impact assessment </a:t>
            </a:r>
            <a:endParaRPr sz="1550"/>
          </a:p>
          <a:p>
            <a:pPr marL="1371600" lvl="2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550"/>
              <a:t>Title or right of access to the site </a:t>
            </a:r>
            <a:endParaRPr sz="1550"/>
          </a:p>
          <a:p>
            <a:pPr marL="1371600" lvl="2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550"/>
              <a:t>Completion within the approved timeline and within award period</a:t>
            </a:r>
            <a:endParaRPr sz="1550"/>
          </a:p>
          <a:p>
            <a:pPr marL="1371600" lvl="2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550"/>
              <a:t>Sufficient operational funds to operate and maintain the facility </a:t>
            </a:r>
            <a:endParaRPr sz="1550"/>
          </a:p>
          <a:p>
            <a:pPr marL="1371600" lvl="2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1550"/>
              <a:t>Insurance and disposition of property requirements </a:t>
            </a:r>
            <a:endParaRPr sz="1550"/>
          </a:p>
          <a:p>
            <a:pPr marL="914400" lvl="1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1700"/>
              <a:t>Use of federal funds is always subject to monitoring, but heightened attention to construction funded with federal funds</a:t>
            </a:r>
            <a:endParaRPr sz="1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1682</Words>
  <Application>Microsoft Office PowerPoint</Application>
  <PresentationFormat>Widescreen</PresentationFormat>
  <Paragraphs>179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Noto Sans Symbols</vt:lpstr>
      <vt:lpstr>Rockwell</vt:lpstr>
      <vt:lpstr>Office Theme</vt:lpstr>
      <vt:lpstr>CDE Office Hours</vt:lpstr>
      <vt:lpstr> CDE Team!</vt:lpstr>
      <vt:lpstr>ESSER Office Hours</vt:lpstr>
      <vt:lpstr>Updates, Reminders, and Clarifications</vt:lpstr>
      <vt:lpstr>Reminders - ARP ESSER III LEA Use of Funds Plans</vt:lpstr>
      <vt:lpstr>Reminders - ESSER II</vt:lpstr>
      <vt:lpstr>Monitoring </vt:lpstr>
      <vt:lpstr>Funding Construction with ESSER Funds  </vt:lpstr>
      <vt:lpstr>Allowable Under ESSER</vt:lpstr>
      <vt:lpstr>Fiscal Implications</vt:lpstr>
      <vt:lpstr>Upcoming Meetings</vt:lpstr>
      <vt:lpstr>Any Requests for Upcoming Topics or Questions - Email Nazie mohajeri-nelson_n@cde.state.co.us  </vt:lpstr>
      <vt:lpstr>Questions Before Breakout Sessions? </vt:lpstr>
      <vt:lpstr>ESSER II and III  Application Finalization  Targeted TA</vt:lpstr>
      <vt:lpstr>ESSER TA Breakout Rooms </vt:lpstr>
      <vt:lpstr> CDE Team!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Office Hours</dc:title>
  <dc:creator>Mohajeri-Nelson, Nazanin</dc:creator>
  <cp:lastModifiedBy>Owen, Emily</cp:lastModifiedBy>
  <cp:revision>2</cp:revision>
  <dcterms:modified xsi:type="dcterms:W3CDTF">2021-12-17T17:55:53Z</dcterms:modified>
</cp:coreProperties>
</file>