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NPloETxV5bvl3Q9igU0SNICX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A74E81-4D01-49BC-B8F5-89C6471B5725}">
  <a:tblStyle styleId="{4EA74E81-4D01-49BC-B8F5-89C6471B57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5FCDA4B-19FA-4AB9-BD97-3C6D1D847DA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32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51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8df158f2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18df158f2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a8cf357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a8cf357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b4bc00107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1b4bc00107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b4bc00107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b4bc00107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b4bc00107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b4bc00107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b4bc00107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1b4bc00107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b4bc00107a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1b4bc00107a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b4bc00107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1b4bc00107a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b4bc00107a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b4bc00107a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be74d019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1be74d019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Bill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Nazie </a:t>
            </a:r>
            <a:endParaRPr/>
          </a:p>
        </p:txBody>
      </p:sp>
      <p:sp>
        <p:nvSpPr>
          <p:cNvPr id="230" name="Google Shape;2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be53a181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1be53a181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Bill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be53a181b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1be53a181b5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g1be53a181b5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e53a181b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e53a181b5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e53a181b5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be53a181b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be53a181b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1be53a181b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be53a181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be53a181b5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be53a181b5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be53a181b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be53a181b5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1be53a181b5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be53a181b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be53a181b5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1be53a181b5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be53a181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be53a181b5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be53a181b5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be53a181b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be53a181b5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1be53a181b5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be53a181b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be53a181b5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1be53a181b5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Nazie </a:t>
            </a:r>
            <a:endParaRPr/>
          </a:p>
        </p:txBody>
      </p:sp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be53a181b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be53a181b5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1be53a181b5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be53a181b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be53a181b5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be53a181b5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be53a181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1be53a181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be53a181b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be53a181b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be53a181b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be53a181b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be53a181b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be53a181b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be53a181b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be53a181b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be53a181b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be53a181b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be53a181b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be53a181b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be53a181b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be53a181b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be53a181b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be53a181b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be53a181b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1be53a181b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Nazie </a:t>
            </a:r>
            <a:endParaRPr/>
          </a:p>
        </p:txBody>
      </p:sp>
      <p:sp>
        <p:nvSpPr>
          <p:cNvPr id="506" name="Google Shape;5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a86807ea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1a86807ea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b70af119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b70af119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b94bbca66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b94bbca66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b36522f7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b36522f7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b4bc00107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b4bc00107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235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ctrTitle"/>
          </p:nvPr>
        </p:nvSpPr>
        <p:spPr>
          <a:xfrm>
            <a:off x="685800" y="2427182"/>
            <a:ext cx="7772400" cy="91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ubTitle" idx="1"/>
          </p:nvPr>
        </p:nvSpPr>
        <p:spPr>
          <a:xfrm>
            <a:off x="685800" y="3805085"/>
            <a:ext cx="7772400" cy="79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00"/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5737" y="474530"/>
            <a:ext cx="2821173" cy="1322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3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 1">
  <p:cSld name="SECTION_HEADER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525" cy="319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9" name="Google Shape;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0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5"/>
          <p:cNvCxnSpPr/>
          <p:nvPr/>
        </p:nvCxnSpPr>
        <p:spPr>
          <a:xfrm>
            <a:off x="0" y="4561600"/>
            <a:ext cx="915277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75" cy="2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blue 1">
  <p:cSld name="TITLE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>
            <a:spLocks noGrp="1"/>
          </p:cNvSpPr>
          <p:nvPr>
            <p:ph type="ctrTitle" idx="2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ubTitle" idx="3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9" name="Google Shape;89;p26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 2">
  <p:cSld name="SECTION_HEADER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4" name="Google Shape;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27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 3">
  <p:cSld name="SECTION_HEADER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1" name="Google Shape;1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8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88617a4c7d_1_4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88617a4c7d_1_415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88617a4c7d_1_415"/>
          <p:cNvSpPr txBox="1">
            <a:spLocks noGrp="1"/>
          </p:cNvSpPr>
          <p:nvPr>
            <p:ph type="sldNum" idx="12"/>
          </p:nvPr>
        </p:nvSpPr>
        <p:spPr>
          <a:xfrm>
            <a:off x="215697" y="4820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green">
  <p:cSld name="SECTION_TITLE_AND_DESCRIPTION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9f0dcf8920_2_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9f0dcf8920_2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9f0dcf8920_2_4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6" name="Google Shape;116;g19f0dcf8920_2_4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g19f0dcf8920_2_45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g19f0dcf8920_2_45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f0dcf8920_2_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g19f0dcf8920_2_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g19f0dcf8920_2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f0dcf8920_2_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g19f0dcf8920_2_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9f0dcf8920_2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9f0dcf8920_2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g19f0dcf8920_2_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865" cy="5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f0dcf8920_2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9f0dcf8920_2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g19f0dcf8920_2_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" name="Google Shape;134;g19f0dcf8920_2_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f0dcf8920_2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9f0dcf8920_2_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f0dcf8920_2_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0" name="Google Shape;140;g19f0dcf8920_2_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Google Shape;141;g19f0dcf8920_2_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9f0dcf8920_2_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g19f0dcf8920_2_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f0dcf8920_2_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9f0dcf8920_2_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8" name="Google Shape;148;g19f0dcf8920_2_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" name="Google Shape;149;g19f0dcf8920_2_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g19f0dcf8920_2_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9f0dcf8920_2_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3" name="Google Shape;153;g19f0dcf8920_2_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9f0dcf8920_2_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6" name="Google Shape;156;g19f0dcf8920_2_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g19f0dcf8920_2_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9f0dcf8920_2_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1a8cf35707a_0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a8cf35707a_0_4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a8cf35707a_0_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1a8cf35707a_0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5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a8cf35707a_0_8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1a8cf35707a_0_8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g1a8cf35707a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a8cf35707a_0_8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8cf35707a_0_14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1a8cf35707a_0_14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g1a8cf35707a_0_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1"/>
            <a:ext cx="857291" cy="36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a8cf35707a_0_14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g1a8cf35707a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9143995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a8cf35707a_0_14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1a8cf35707a_0_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a8cf35707a_0_21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1a8cf35707a_0_21"/>
          <p:cNvSpPr txBox="1">
            <a:spLocks noGrp="1"/>
          </p:cNvSpPr>
          <p:nvPr>
            <p:ph type="sldNum" idx="12"/>
          </p:nvPr>
        </p:nvSpPr>
        <p:spPr>
          <a:xfrm>
            <a:off x="215697" y="4820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a8cf35707a_0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a8cf35707a_0_25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1a8cf35707a_0_25"/>
          <p:cNvSpPr txBox="1">
            <a:spLocks noGrp="1"/>
          </p:cNvSpPr>
          <p:nvPr>
            <p:ph type="sldNum" idx="12"/>
          </p:nvPr>
        </p:nvSpPr>
        <p:spPr>
          <a:xfrm>
            <a:off x="215697" y="4820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1a8cf35707a_0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5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a8cf35707a_0_29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1a8cf35707a_0_29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9" name="Google Shape;189;g1a8cf35707a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1"/>
            <a:ext cx="857291" cy="36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a8cf35707a_0_29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g1a8cf35707a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2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1a8cf35707a_0_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5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a8cf35707a_0_36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1a8cf35707a_0_3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6" name="Google Shape;196;g1a8cf35707a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1"/>
            <a:ext cx="857291" cy="36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a8cf35707a_0_3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g1a8cf35707a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4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a8cf35707a_0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5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a8cf35707a_0_43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1a8cf35707a_0_4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3" name="Google Shape;203;g1a8cf35707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1"/>
            <a:ext cx="857291" cy="36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a8cf35707a_0_4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g1a8cf35707a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1a8cf35707a_0_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5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a8cf35707a_0_50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1a8cf35707a_0_5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0" name="Google Shape;210;g1a8cf35707a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1"/>
            <a:ext cx="857291" cy="36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a8cf35707a_0_5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g1a8cf3570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1a8cf35707a_0_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5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a8cf35707a_0_57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1a8cf35707a_0_57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7" name="Google Shape;217;g1a8cf35707a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1"/>
            <a:ext cx="857291" cy="36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a8cf35707a_0_57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g1a8cf35707a_0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525" cy="319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0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18"/>
          <p:cNvCxnSpPr/>
          <p:nvPr/>
        </p:nvCxnSpPr>
        <p:spPr>
          <a:xfrm>
            <a:off x="0" y="4561600"/>
            <a:ext cx="915277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75" cy="2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245193" y="477049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9f0dcf8920_2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9f0dcf8920_2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19f0dcf8920_2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programs-surveys/a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sgrant/cderefcrepro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cde.state.co.us/fedprograms/monit/inde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fedprograms/essa" TargetMode="External"/><Relationship Id="rId3" Type="http://schemas.openxmlformats.org/officeDocument/2006/relationships/hyperlink" Target="https://www.cde.state.co.us/caresact/esser3-moeqleacertificateofexception" TargetMode="External"/><Relationship Id="rId7" Type="http://schemas.openxmlformats.org/officeDocument/2006/relationships/hyperlink" Target="https://docs.google.com/forms/d/e/1FAIpQLSeR9nYmcx7QxyuAS_SjK-PynYtgcrMXZqgtgX3NjAQJ5Rx7Cw/viewform?vc=0&amp;c=0&amp;w=1&amp;flr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02web.zoom.us/rec/share/4lFg0_pbeuqveNjyGKF2NKu7z5cVs__jJfruxNyzwotK9irOq9aKNx_61r4mslrx.cg-q-R4p-vI_OEg8" TargetMode="External"/><Relationship Id="rId5" Type="http://schemas.openxmlformats.org/officeDocument/2006/relationships/hyperlink" Target="https://www.cde.state.co.us/fedprograms/co_fy2023_moequitydata" TargetMode="External"/><Relationship Id="rId4" Type="http://schemas.openxmlformats.org/officeDocument/2006/relationships/hyperlink" Target="https://app.smartsheet.com/b/form/2d39e682a2b1401ab855e42295fc024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fedprograms/regionalcontactspage" TargetMode="External"/><Relationship Id="rId13" Type="http://schemas.openxmlformats.org/officeDocument/2006/relationships/hyperlink" Target="mailto:hickman_n@cde.state.co.us" TargetMode="External"/><Relationship Id="rId18" Type="http://schemas.openxmlformats.org/officeDocument/2006/relationships/hyperlink" Target="mailto:wilson_s@cde.state.co.us" TargetMode="External"/><Relationship Id="rId26" Type="http://schemas.openxmlformats.org/officeDocument/2006/relationships/hyperlink" Target="mailto:morris_h@cde.state.co.us" TargetMode="External"/><Relationship Id="rId3" Type="http://schemas.openxmlformats.org/officeDocument/2006/relationships/hyperlink" Target="mailto:Lastname_Firstinital@cde.state.co.us" TargetMode="External"/><Relationship Id="rId21" Type="http://schemas.openxmlformats.org/officeDocument/2006/relationships/hyperlink" Target="mailto:Bartlett_k@cde.state.co.us" TargetMode="External"/><Relationship Id="rId7" Type="http://schemas.openxmlformats.org/officeDocument/2006/relationships/hyperlink" Target="mailto:negley_t@cde.state.co.us" TargetMode="External"/><Relationship Id="rId12" Type="http://schemas.openxmlformats.org/officeDocument/2006/relationships/hyperlink" Target="mailto:temple_r@cde.state.co.us" TargetMode="External"/><Relationship Id="rId17" Type="http://schemas.openxmlformats.org/officeDocument/2006/relationships/hyperlink" Target="mailto:boylan_k@cde.state.co.us" TargetMode="External"/><Relationship Id="rId25" Type="http://schemas.openxmlformats.org/officeDocument/2006/relationships/hyperlink" Target="mailto:parsley_b@cde.state.co.us" TargetMode="External"/><Relationship Id="rId2" Type="http://schemas.openxmlformats.org/officeDocument/2006/relationships/notesSlide" Target="../notesSlides/notesSlide43.xml"/><Relationship Id="rId16" Type="http://schemas.openxmlformats.org/officeDocument/2006/relationships/hyperlink" Target="mailto:schelke_j@cde.state.co.us" TargetMode="External"/><Relationship Id="rId20" Type="http://schemas.openxmlformats.org/officeDocument/2006/relationships/hyperlink" Target="mailto:owens_m@cde.state.co.us" TargetMode="External"/><Relationship Id="rId29" Type="http://schemas.openxmlformats.org/officeDocument/2006/relationships/hyperlink" Target="mailto:collins_d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iessinger_t@cde.state.co.us" TargetMode="External"/><Relationship Id="rId11" Type="http://schemas.openxmlformats.org/officeDocument/2006/relationships/hyperlink" Target="mailto:bixler_k@cde.state.co.us" TargetMode="External"/><Relationship Id="rId24" Type="http://schemas.openxmlformats.org/officeDocument/2006/relationships/hyperlink" Target="mailto:Kaleda_s@cde.state.co.us" TargetMode="External"/><Relationship Id="rId5" Type="http://schemas.openxmlformats.org/officeDocument/2006/relationships/hyperlink" Target="mailto:meushaw_l@cde.state.co.us" TargetMode="External"/><Relationship Id="rId15" Type="http://schemas.openxmlformats.org/officeDocument/2006/relationships/hyperlink" Target="mailto:crumley_k@cde.state.co.us" TargetMode="External"/><Relationship Id="rId23" Type="http://schemas.openxmlformats.org/officeDocument/2006/relationships/hyperlink" Target="mailto:Hawkins_r@cde.state.co.us" TargetMode="External"/><Relationship Id="rId28" Type="http://schemas.openxmlformats.org/officeDocument/2006/relationships/hyperlink" Target="mailto:hagemann_w@cde.state.co.us" TargetMode="External"/><Relationship Id="rId10" Type="http://schemas.openxmlformats.org/officeDocument/2006/relationships/hyperlink" Target="mailto:echsner_r@cde.state.co.us" TargetMode="External"/><Relationship Id="rId19" Type="http://schemas.openxmlformats.org/officeDocument/2006/relationships/hyperlink" Target="mailto:shen_m@cde.state.co.us" TargetMode="External"/><Relationship Id="rId4" Type="http://schemas.openxmlformats.org/officeDocument/2006/relationships/hyperlink" Target="mailto:mohajeri-nelson_n@cde.state.co.us" TargetMode="External"/><Relationship Id="rId9" Type="http://schemas.openxmlformats.org/officeDocument/2006/relationships/hyperlink" Target="mailto:byrd_e@cde.state.co.us" TargetMode="External"/><Relationship Id="rId14" Type="http://schemas.openxmlformats.org/officeDocument/2006/relationships/hyperlink" Target="mailto:Wilson_s@cde.state.co.us" TargetMode="External"/><Relationship Id="rId22" Type="http://schemas.openxmlformats.org/officeDocument/2006/relationships/hyperlink" Target="mailto:Austin_j@cde.state.co.us" TargetMode="External"/><Relationship Id="rId27" Type="http://schemas.openxmlformats.org/officeDocument/2006/relationships/hyperlink" Target="mailto:jones_kristina@cde.state.co.us" TargetMode="External"/><Relationship Id="rId30" Type="http://schemas.openxmlformats.org/officeDocument/2006/relationships/hyperlink" Target="mailto:prael_m@cde.state.co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esserconstructionguid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ese.ed.gov/files/2022/12/ESSER-and-GEER-Use-of-Funds-FAQs-December-7-2022-Updat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sgrant/alloc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e.state.co.us/fedprograms/regionalcontactspage" TargetMode="External"/><Relationship Id="rId4" Type="http://schemas.openxmlformats.org/officeDocument/2006/relationships/hyperlink" Target="http://www.cde.state.co.us/fedprograms/consapppa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atriskmeasureforschoolfinanceworkinggrou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"/>
          <p:cNvSpPr txBox="1">
            <a:spLocks noGrp="1"/>
          </p:cNvSpPr>
          <p:nvPr>
            <p:ph type="ctrTitle"/>
          </p:nvPr>
        </p:nvSpPr>
        <p:spPr>
          <a:xfrm>
            <a:off x="1657350" y="2427181"/>
            <a:ext cx="5829300" cy="62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/>
              <a:t>CDE Office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Hours</a:t>
            </a:r>
            <a:endParaRPr/>
          </a:p>
        </p:txBody>
      </p:sp>
      <p:sp>
        <p:nvSpPr>
          <p:cNvPr id="225" name="Google Shape;225;p1"/>
          <p:cNvSpPr txBox="1">
            <a:spLocks noGrp="1"/>
          </p:cNvSpPr>
          <p:nvPr>
            <p:ph type="subTitle" idx="1"/>
          </p:nvPr>
        </p:nvSpPr>
        <p:spPr>
          <a:xfrm>
            <a:off x="1657350" y="3402106"/>
            <a:ext cx="5829300" cy="76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400"/>
              <a:t>December 15, 2022</a:t>
            </a:r>
            <a:endParaRPr sz="1400"/>
          </a:p>
        </p:txBody>
      </p:sp>
      <p:sp>
        <p:nvSpPr>
          <p:cNvPr id="226" name="Google Shape;226;p1"/>
          <p:cNvSpPr txBox="1">
            <a:spLocks noGrp="1"/>
          </p:cNvSpPr>
          <p:nvPr>
            <p:ph type="sldNum" idx="12"/>
          </p:nvPr>
        </p:nvSpPr>
        <p:spPr>
          <a:xfrm>
            <a:off x="1310303" y="4820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8df158f253_1_0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pic>
        <p:nvPicPr>
          <p:cNvPr id="282" name="Google Shape;282;g18df158f253_1_0" descr="The new at-risk measure is defined as: Identified Student Percentage (ISP) + Neighborhood Socioeconomic Status (SES) indicato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48" y="1014850"/>
            <a:ext cx="7227144" cy="40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1a8cf35707a_0_0" descr="The identified student percentage is calculated by summing the directly certified students and categorically eligible student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00" y="936100"/>
            <a:ext cx="7324326" cy="41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a8cf35707a_0_0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b4bc00107a_1_12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sp>
        <p:nvSpPr>
          <p:cNvPr id="294" name="Google Shape;294;g1b4bc00107a_1_12"/>
          <p:cNvSpPr txBox="1"/>
          <p:nvPr/>
        </p:nvSpPr>
        <p:spPr>
          <a:xfrm>
            <a:off x="702050" y="1232150"/>
            <a:ext cx="72423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94546"/>
                </a:solidFill>
              </a:rPr>
              <a:t>Socio-economic status (SES) Index Components selected by the working group from the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American Community Survey</a:t>
            </a:r>
            <a:r>
              <a:rPr lang="en" sz="2000">
                <a:solidFill>
                  <a:srgbClr val="494546"/>
                </a:solidFill>
              </a:rPr>
              <a:t>:</a:t>
            </a:r>
            <a:endParaRPr sz="2000">
              <a:solidFill>
                <a:srgbClr val="494546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94546"/>
              </a:buClr>
              <a:buSzPts val="1700"/>
              <a:buChar char="●"/>
            </a:pPr>
            <a:r>
              <a:rPr lang="en" sz="1700">
                <a:solidFill>
                  <a:srgbClr val="494546"/>
                </a:solidFill>
              </a:rPr>
              <a:t>Same residence (mobility) </a:t>
            </a:r>
            <a:endParaRPr sz="1700">
              <a:solidFill>
                <a:srgbClr val="494546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94546"/>
              </a:buClr>
              <a:buSzPts val="1700"/>
              <a:buChar char="●"/>
            </a:pPr>
            <a:r>
              <a:rPr lang="en" sz="1700">
                <a:solidFill>
                  <a:srgbClr val="494546"/>
                </a:solidFill>
              </a:rPr>
              <a:t>BA or higher </a:t>
            </a:r>
            <a:endParaRPr sz="1700">
              <a:solidFill>
                <a:srgbClr val="494546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94546"/>
              </a:buClr>
              <a:buSzPts val="1700"/>
              <a:buChar char="●"/>
            </a:pPr>
            <a:r>
              <a:rPr lang="en" sz="1700">
                <a:solidFill>
                  <a:srgbClr val="494546"/>
                </a:solidFill>
              </a:rPr>
              <a:t>median HH income </a:t>
            </a:r>
            <a:endParaRPr sz="1700">
              <a:solidFill>
                <a:srgbClr val="494546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94546"/>
              </a:buClr>
              <a:buSzPts val="1700"/>
              <a:buChar char="●"/>
            </a:pPr>
            <a:r>
              <a:rPr lang="en" sz="1700">
                <a:solidFill>
                  <a:srgbClr val="494546"/>
                </a:solidFill>
              </a:rPr>
              <a:t>child living with non-biological parents </a:t>
            </a:r>
            <a:endParaRPr sz="1700">
              <a:solidFill>
                <a:srgbClr val="494546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94546"/>
              </a:buClr>
              <a:buSzPts val="1700"/>
              <a:buChar char="●"/>
            </a:pPr>
            <a:r>
              <a:rPr lang="en" sz="1700">
                <a:solidFill>
                  <a:srgbClr val="494546"/>
                </a:solidFill>
              </a:rPr>
              <a:t>living in more crowded conditions </a:t>
            </a:r>
            <a:endParaRPr sz="1700">
              <a:solidFill>
                <a:srgbClr val="494546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94546"/>
              </a:buClr>
              <a:buSzPts val="1700"/>
              <a:buChar char="●"/>
            </a:pPr>
            <a:r>
              <a:rPr lang="en" sz="1700">
                <a:solidFill>
                  <a:srgbClr val="494546"/>
                </a:solidFill>
              </a:rPr>
              <a:t>income to rent/mortgage </a:t>
            </a:r>
            <a:endParaRPr sz="1700">
              <a:solidFill>
                <a:srgbClr val="494546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94546"/>
              </a:buClr>
              <a:buSzPts val="1700"/>
              <a:buChar char="●"/>
            </a:pPr>
            <a:r>
              <a:rPr lang="en" sz="1700">
                <a:solidFill>
                  <a:srgbClr val="494546"/>
                </a:solidFill>
              </a:rPr>
              <a:t>non-English language at home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b4bc00107a_1_19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pic>
        <p:nvPicPr>
          <p:cNvPr id="300" name="Google Shape;300;g1b4bc00107a_1_19" descr="Table depicting the implementation of the SES index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400" y="922325"/>
            <a:ext cx="7161685" cy="40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4bc00107a_1_26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pic>
        <p:nvPicPr>
          <p:cNvPr id="306" name="Google Shape;306;g1b4bc00107a_1_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1350"/>
            <a:ext cx="88392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b4bc00107a_1_26"/>
          <p:cNvSpPr/>
          <p:nvPr/>
        </p:nvSpPr>
        <p:spPr>
          <a:xfrm>
            <a:off x="7428675" y="2363975"/>
            <a:ext cx="1497300" cy="960000"/>
          </a:xfrm>
          <a:prstGeom prst="wedgeRectCallout">
            <a:avLst>
              <a:gd name="adj1" fmla="val -85881"/>
              <a:gd name="adj2" fmla="val -224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No consensus on these two elements. We will present a general range of alignment and options considered.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b4bc00107a_1_32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pic>
        <p:nvPicPr>
          <p:cNvPr id="313" name="Google Shape;313;g1b4bc00107a_1_32" descr="Additional at-risk measure considerations include the use of American Community Survey data to represent socioeconomic conditions in rural communities, and timing of Medicaid/CHP student count availabilit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6775"/>
            <a:ext cx="8839200" cy="383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b4bc00107a_1_38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pic>
        <p:nvPicPr>
          <p:cNvPr id="319" name="Google Shape;319;g1b4bc00107a_1_38" descr="An additional consideration is the large swings in ISP versus Free and Reduced Lunch percentag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6775"/>
            <a:ext cx="8262679" cy="40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b4bc00107a_1_44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pic>
        <p:nvPicPr>
          <p:cNvPr id="325" name="Google Shape;325;g1b4bc00107a_1_44" descr="An additional consideration includes the implementation timelin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6775"/>
            <a:ext cx="8521317" cy="40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b4bc00107a_1_53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sp>
        <p:nvSpPr>
          <p:cNvPr id="331" name="Google Shape;331;g1b4bc00107a_1_53"/>
          <p:cNvSpPr txBox="1"/>
          <p:nvPr/>
        </p:nvSpPr>
        <p:spPr>
          <a:xfrm>
            <a:off x="422650" y="1239300"/>
            <a:ext cx="83814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Next Steps: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Draft memo to present working group recommendations to Legislature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Memo due to Legislature end of January 2023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be74d019c8_0_0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Monitoring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865" cy="5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/>
              <a:t>ESSER Office Hours</a:t>
            </a:r>
            <a:endParaRPr/>
          </a:p>
        </p:txBody>
      </p:sp>
      <p:sp>
        <p:nvSpPr>
          <p:cNvPr id="233" name="Google Shape;233;p2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u="sng"/>
              <a:t>Topics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600"/>
              <a:t>Updates and Reminders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Fiscal Distribution Tool</a:t>
            </a:r>
            <a:endParaRPr sz="16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600"/>
              <a:t>At-risk Indicator Measure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FY23 Fiscal Syncplicity Tutorial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600"/>
              <a:t>Monitoring Updates and Q&amp;A</a:t>
            </a:r>
            <a:endParaRPr sz="1600"/>
          </a:p>
        </p:txBody>
      </p:sp>
      <p:sp>
        <p:nvSpPr>
          <p:cNvPr id="234" name="Google Shape;234;p2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be53a181b5_0_0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FY23 Fiscal Syncplicity Tutorial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be53a181b5_0_4"/>
          <p:cNvSpPr txBox="1">
            <a:spLocks noGrp="1"/>
          </p:cNvSpPr>
          <p:nvPr>
            <p:ph type="title"/>
          </p:nvPr>
        </p:nvSpPr>
        <p:spPr>
          <a:xfrm>
            <a:off x="1115050" y="287606"/>
            <a:ext cx="6952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Step 1: Login to Syncplicity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be53a181b5_0_4"/>
          <p:cNvSpPr txBox="1">
            <a:spLocks noGrp="1"/>
          </p:cNvSpPr>
          <p:nvPr>
            <p:ph type="body" idx="1"/>
          </p:nvPr>
        </p:nvSpPr>
        <p:spPr>
          <a:xfrm>
            <a:off x="679675" y="1097194"/>
            <a:ext cx="7886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Note, your access may look slightly different</a:t>
            </a:r>
            <a:endParaRPr sz="1800"/>
          </a:p>
          <a:p>
            <a:pPr marL="4572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If you need access to Syncplicity, please reach out to Kristin Crumley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6"/>
              <a:buNone/>
            </a:pP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6"/>
              <a:buNone/>
            </a:pP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6"/>
              <a:buNone/>
            </a:pP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6"/>
              <a:buNone/>
            </a:pP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6"/>
              <a:buNone/>
            </a:pPr>
            <a:endParaRPr sz="1800"/>
          </a:p>
        </p:txBody>
      </p:sp>
      <p:pic>
        <p:nvPicPr>
          <p:cNvPr id="349" name="Google Shape;349;g1be53a181b5_0_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050" y="1664506"/>
            <a:ext cx="6517634" cy="310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be53a181b5_0_11"/>
          <p:cNvSpPr txBox="1">
            <a:spLocks noGrp="1"/>
          </p:cNvSpPr>
          <p:nvPr>
            <p:ph type="title"/>
          </p:nvPr>
        </p:nvSpPr>
        <p:spPr>
          <a:xfrm>
            <a:off x="332674" y="115411"/>
            <a:ext cx="6048900" cy="50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Resetting Password if Needed</a:t>
            </a:r>
            <a:endParaRPr/>
          </a:p>
        </p:txBody>
      </p:sp>
      <p:sp>
        <p:nvSpPr>
          <p:cNvPr id="356" name="Google Shape;356;g1be53a181b5_0_11"/>
          <p:cNvSpPr txBox="1">
            <a:spLocks noGrp="1"/>
          </p:cNvSpPr>
          <p:nvPr>
            <p:ph type="body" idx="1"/>
          </p:nvPr>
        </p:nvSpPr>
        <p:spPr>
          <a:xfrm>
            <a:off x="223075" y="1097288"/>
            <a:ext cx="8292300" cy="27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If you cannot remember your password, click on Reset Password</a:t>
            </a:r>
            <a:endParaRPr/>
          </a:p>
        </p:txBody>
      </p:sp>
      <p:sp>
        <p:nvSpPr>
          <p:cNvPr id="357" name="Google Shape;357;g1be53a181b5_0_11"/>
          <p:cNvSpPr txBox="1">
            <a:spLocks noGrp="1"/>
          </p:cNvSpPr>
          <p:nvPr>
            <p:ph type="sldNum" idx="12"/>
          </p:nvPr>
        </p:nvSpPr>
        <p:spPr>
          <a:xfrm>
            <a:off x="249655" y="3575447"/>
            <a:ext cx="20574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358" name="Google Shape;358;g1be53a181b5_0_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96" y="1467715"/>
            <a:ext cx="9144000" cy="2634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g1be53a181b5_0_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66271" y="1581027"/>
            <a:ext cx="1474554" cy="163819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0" name="Google Shape;360;g1be53a181b5_0_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867225" y="3226181"/>
            <a:ext cx="245400" cy="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be53a181b5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2674" y="115411"/>
            <a:ext cx="6048900" cy="50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Resetting Password continued</a:t>
            </a:r>
            <a:endParaRPr/>
          </a:p>
        </p:txBody>
      </p:sp>
      <p:sp>
        <p:nvSpPr>
          <p:cNvPr id="367" name="Google Shape;367;g1be53a181b5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37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Enter your email address, then click on Request Reset</a:t>
            </a:r>
            <a:endParaRPr/>
          </a:p>
        </p:txBody>
      </p:sp>
      <p:sp>
        <p:nvSpPr>
          <p:cNvPr id="368" name="Google Shape;368;g1be53a181b5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49655" y="3575447"/>
            <a:ext cx="20574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69" name="Google Shape;369;g1be53a181b5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5" y="1462425"/>
            <a:ext cx="9143999" cy="2867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g1be53a181b5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5103625" y="3636581"/>
            <a:ext cx="2754300" cy="14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1" name="Google Shape;371;g1be53a181b5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3855475" y="4160081"/>
            <a:ext cx="1804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e53a181b5_0_31"/>
          <p:cNvSpPr txBox="1">
            <a:spLocks noGrp="1"/>
          </p:cNvSpPr>
          <p:nvPr>
            <p:ph type="title"/>
          </p:nvPr>
        </p:nvSpPr>
        <p:spPr>
          <a:xfrm>
            <a:off x="245201" y="190894"/>
            <a:ext cx="70074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2a: Ensure you are using the Fiscal folder</a:t>
            </a:r>
            <a:endParaRPr/>
          </a:p>
        </p:txBody>
      </p:sp>
      <p:sp>
        <p:nvSpPr>
          <p:cNvPr id="378" name="Google Shape;378;g1be53a181b5_0_31"/>
          <p:cNvSpPr txBox="1">
            <a:spLocks noGrp="1"/>
          </p:cNvSpPr>
          <p:nvPr>
            <p:ph type="body" idx="1"/>
          </p:nvPr>
        </p:nvSpPr>
        <p:spPr>
          <a:xfrm>
            <a:off x="628650" y="1097282"/>
            <a:ext cx="7886700" cy="7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/>
          </a:bodyPr>
          <a:lstStyle/>
          <a:p>
            <a:pPr marL="457200" lvl="0" indent="-314811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5430"/>
              <a:t>Note, your LEA may have more folders than shown</a:t>
            </a:r>
            <a:endParaRPr sz="5430"/>
          </a:p>
          <a:p>
            <a:pPr marL="457200" lvl="0" indent="-314811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5430"/>
              <a:t>All Fiscal requests should be uploaded to the subfolders within the Fiscal folder</a:t>
            </a:r>
            <a:endParaRPr sz="543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" name="Google Shape;379;g1be53a181b5_0_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38" y="1973728"/>
            <a:ext cx="8102724" cy="283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g1be53a181b5_0_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886037" y="1649730"/>
            <a:ext cx="4499700" cy="259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be53a181b5_0_39"/>
          <p:cNvSpPr txBox="1">
            <a:spLocks noGrp="1"/>
          </p:cNvSpPr>
          <p:nvPr>
            <p:ph type="title"/>
          </p:nvPr>
        </p:nvSpPr>
        <p:spPr>
          <a:xfrm>
            <a:off x="332674" y="115411"/>
            <a:ext cx="6048900" cy="50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2b: Fiscal subfolders</a:t>
            </a:r>
            <a:endParaRPr/>
          </a:p>
        </p:txBody>
      </p:sp>
      <p:sp>
        <p:nvSpPr>
          <p:cNvPr id="387" name="Google Shape;387;g1be53a181b5_0_39"/>
          <p:cNvSpPr txBox="1">
            <a:spLocks noGrp="1"/>
          </p:cNvSpPr>
          <p:nvPr>
            <p:ph type="body" idx="1"/>
          </p:nvPr>
        </p:nvSpPr>
        <p:spPr>
          <a:xfrm>
            <a:off x="628650" y="1097288"/>
            <a:ext cx="8173200" cy="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457200" lvl="0" indent="-344609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7307"/>
              <a:t>Every LEA should see these same four subfolders under Fiscal</a:t>
            </a:r>
            <a:endParaRPr sz="7307"/>
          </a:p>
          <a:p>
            <a:pPr marL="914400" lvl="1" indent="-344609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307"/>
              <a:t>Please reach out if you do not see these folders</a:t>
            </a:r>
            <a:endParaRPr sz="7307"/>
          </a:p>
          <a:p>
            <a:pPr marL="457200" lvl="0" indent="-344609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307"/>
              <a:t>Look to your Notification Letter for what documents should be uploaded initially</a:t>
            </a:r>
            <a:endParaRPr sz="7307"/>
          </a:p>
          <a:p>
            <a:pPr marL="457200" lvl="0" indent="-344609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307"/>
              <a:t>The next few slides will discuss each folder individually</a:t>
            </a:r>
            <a:endParaRPr sz="7307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g1be53a181b5_0_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275" y="2182499"/>
            <a:ext cx="6857999" cy="274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be53a181b5_0_46"/>
          <p:cNvSpPr txBox="1">
            <a:spLocks noGrp="1"/>
          </p:cNvSpPr>
          <p:nvPr>
            <p:ph type="title"/>
          </p:nvPr>
        </p:nvSpPr>
        <p:spPr>
          <a:xfrm>
            <a:off x="245201" y="190894"/>
            <a:ext cx="67608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3a: Documents for General Submissions</a:t>
            </a:r>
            <a:endParaRPr/>
          </a:p>
        </p:txBody>
      </p:sp>
      <p:sp>
        <p:nvSpPr>
          <p:cNvPr id="395" name="Google Shape;395;g1be53a181b5_0_46"/>
          <p:cNvSpPr txBox="1">
            <a:spLocks noGrp="1"/>
          </p:cNvSpPr>
          <p:nvPr>
            <p:ph type="body" idx="1"/>
          </p:nvPr>
        </p:nvSpPr>
        <p:spPr>
          <a:xfrm>
            <a:off x="441175" y="2045063"/>
            <a:ext cx="8173200" cy="29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Completed Fiscal Self Assessment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Signature page for Fiscal Self Assessment if completed separately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Anything not included in Steps 3b - 3d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following only apply to Tier II and III monitoring</a:t>
            </a:r>
            <a:endParaRPr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Detailed general ledger(s) by award (4-digit code) showing all ESSER (and ESEA as applicable) activity during FY22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Website link to written board policies or contact information for the person who can provide board policies upon request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g1be53a181b5_0_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2313" r="58129" b="31515"/>
          <a:stretch/>
        </p:blipFill>
        <p:spPr>
          <a:xfrm>
            <a:off x="1048475" y="1053800"/>
            <a:ext cx="6611276" cy="76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be53a181b5_0_53"/>
          <p:cNvSpPr txBox="1">
            <a:spLocks noGrp="1"/>
          </p:cNvSpPr>
          <p:nvPr>
            <p:ph type="title"/>
          </p:nvPr>
        </p:nvSpPr>
        <p:spPr>
          <a:xfrm>
            <a:off x="245201" y="190894"/>
            <a:ext cx="67608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3b: Documents for Time and Effort</a:t>
            </a:r>
            <a:endParaRPr/>
          </a:p>
        </p:txBody>
      </p:sp>
      <p:sp>
        <p:nvSpPr>
          <p:cNvPr id="403" name="Google Shape;403;g1be53a181b5_0_53"/>
          <p:cNvSpPr txBox="1">
            <a:spLocks noGrp="1"/>
          </p:cNvSpPr>
          <p:nvPr>
            <p:ph type="body" idx="1"/>
          </p:nvPr>
        </p:nvSpPr>
        <p:spPr>
          <a:xfrm>
            <a:off x="353550" y="1835381"/>
            <a:ext cx="8436900" cy="29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34"/>
              <a:t>Applies to LEAs who:</a:t>
            </a:r>
            <a:endParaRPr sz="3134"/>
          </a:p>
          <a:p>
            <a:pPr marL="457200" lvl="0" indent="-338081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Were selected for tier II or III monitoring </a:t>
            </a:r>
            <a:r>
              <a:rPr lang="en" sz="3134" u="sng"/>
              <a:t>and</a:t>
            </a:r>
            <a:endParaRPr sz="3134" u="sng"/>
          </a:p>
          <a:p>
            <a:pPr marL="457200" lvl="0" indent="-338081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Had FY22 expenditures for employee compensation</a:t>
            </a:r>
            <a:endParaRPr sz="31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1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34"/>
              <a:t>Initial document submission includes:</a:t>
            </a:r>
            <a:endParaRPr sz="3134"/>
          </a:p>
          <a:p>
            <a:pPr marL="457200" lvl="0" indent="-338081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A list of employees, including titles, paid with ESSER (and ESEA as applicable) funds during FY22, if any</a:t>
            </a:r>
            <a:endParaRPr sz="3134"/>
          </a:p>
          <a:p>
            <a:pPr marL="914400" lvl="1" indent="-324111" algn="l" rtl="0">
              <a:spcBef>
                <a:spcPts val="0"/>
              </a:spcBef>
              <a:spcAft>
                <a:spcPts val="0"/>
              </a:spcAft>
              <a:buSzPct val="87239"/>
              <a:buChar char="•"/>
            </a:pPr>
            <a:r>
              <a:rPr lang="en" sz="3134"/>
              <a:t>Can be a payroll register of ESSER (and ESEA as applicable) funded employees if that is easier</a:t>
            </a:r>
            <a:endParaRPr sz="2734"/>
          </a:p>
          <a:p>
            <a:pPr marL="457200" lvl="0" indent="-338081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Procedure documents describing, in detail, the steps used by the LEA to document employee compensation</a:t>
            </a:r>
            <a:endParaRPr sz="3134"/>
          </a:p>
          <a:p>
            <a:pPr marL="914400" marR="0" lvl="1" indent="-3380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Note, these documents are different from the board policies</a:t>
            </a:r>
            <a:endParaRPr sz="31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be53a181b5_0_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49655" y="3575447"/>
            <a:ext cx="20574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pic>
        <p:nvPicPr>
          <p:cNvPr id="405" name="Google Shape;405;g1be53a181b5_0_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3039" r="56402"/>
          <a:stretch/>
        </p:blipFill>
        <p:spPr>
          <a:xfrm>
            <a:off x="1275375" y="1058300"/>
            <a:ext cx="6177150" cy="7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be53a181b5_0_61"/>
          <p:cNvSpPr txBox="1">
            <a:spLocks noGrp="1"/>
          </p:cNvSpPr>
          <p:nvPr>
            <p:ph type="title"/>
          </p:nvPr>
        </p:nvSpPr>
        <p:spPr>
          <a:xfrm>
            <a:off x="245201" y="190894"/>
            <a:ext cx="67608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3c: Documents for Procurement</a:t>
            </a:r>
            <a:endParaRPr/>
          </a:p>
        </p:txBody>
      </p:sp>
      <p:sp>
        <p:nvSpPr>
          <p:cNvPr id="412" name="Google Shape;412;g1be53a181b5_0_61"/>
          <p:cNvSpPr txBox="1">
            <a:spLocks noGrp="1"/>
          </p:cNvSpPr>
          <p:nvPr>
            <p:ph type="body" idx="1"/>
          </p:nvPr>
        </p:nvSpPr>
        <p:spPr>
          <a:xfrm>
            <a:off x="296025" y="1931588"/>
            <a:ext cx="8436900" cy="29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34"/>
              <a:t>Applies to LEAs who:</a:t>
            </a:r>
            <a:endParaRPr sz="3134"/>
          </a:p>
          <a:p>
            <a:pPr marL="457200" lvl="0" indent="-367939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Were selected for tier II or III monitoring </a:t>
            </a:r>
            <a:r>
              <a:rPr lang="en" sz="3134" u="sng"/>
              <a:t>and</a:t>
            </a:r>
            <a:endParaRPr sz="3134" u="sng"/>
          </a:p>
          <a:p>
            <a:pPr marL="457200" lvl="0" indent="-367939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Had FY22 expenditures for anything other than employee compensation</a:t>
            </a:r>
            <a:endParaRPr sz="31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1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34"/>
              <a:t>Initial document submission includes:</a:t>
            </a:r>
            <a:endParaRPr sz="3134"/>
          </a:p>
          <a:p>
            <a:pPr marL="457200" lvl="0" indent="-367939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Written documents (procedures, desk manual, etc) describing, in detail, the procurement process</a:t>
            </a:r>
            <a:endParaRPr sz="27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3" name="Google Shape;413;g1be53a181b5_0_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6867" r="61690" b="15882"/>
          <a:stretch/>
        </p:blipFill>
        <p:spPr>
          <a:xfrm>
            <a:off x="1359275" y="993500"/>
            <a:ext cx="5197797" cy="7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be53a181b5_0_68"/>
          <p:cNvSpPr txBox="1">
            <a:spLocks noGrp="1"/>
          </p:cNvSpPr>
          <p:nvPr>
            <p:ph type="title"/>
          </p:nvPr>
        </p:nvSpPr>
        <p:spPr>
          <a:xfrm>
            <a:off x="245200" y="190894"/>
            <a:ext cx="8436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3d: Documents for Capital Equipment and Construction</a:t>
            </a:r>
            <a:endParaRPr/>
          </a:p>
        </p:txBody>
      </p:sp>
      <p:sp>
        <p:nvSpPr>
          <p:cNvPr id="420" name="Google Shape;420;g1be53a181b5_0_68"/>
          <p:cNvSpPr txBox="1">
            <a:spLocks noGrp="1"/>
          </p:cNvSpPr>
          <p:nvPr>
            <p:ph type="body" idx="1"/>
          </p:nvPr>
        </p:nvSpPr>
        <p:spPr>
          <a:xfrm>
            <a:off x="245200" y="1983413"/>
            <a:ext cx="8436900" cy="238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34"/>
              <a:t>Applies to LEAs who:</a:t>
            </a:r>
            <a:endParaRPr sz="3134"/>
          </a:p>
          <a:p>
            <a:pPr marL="457200" lvl="0" indent="-338081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Were selected for tier II or III monitoring </a:t>
            </a:r>
            <a:r>
              <a:rPr lang="en" sz="3134" u="sng"/>
              <a:t>and</a:t>
            </a:r>
            <a:endParaRPr sz="3134" u="sng"/>
          </a:p>
          <a:p>
            <a:pPr marL="457200" lvl="0" indent="-338081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Had FY22 expenditures the met the capital threshold or were used as part of a construction project</a:t>
            </a:r>
            <a:endParaRPr sz="31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1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34"/>
              <a:t>Initial document submission includes:</a:t>
            </a:r>
            <a:endParaRPr sz="3134"/>
          </a:p>
          <a:p>
            <a:pPr marL="457200" lvl="0" indent="-338081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3134"/>
              <a:t>Written documents (procedures, desk manual, etc) describing, in detail, the inventory management/tracking process</a:t>
            </a:r>
            <a:endParaRPr sz="2734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g1be53a181b5_0_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973" r="61817" b="46877"/>
          <a:stretch/>
        </p:blipFill>
        <p:spPr>
          <a:xfrm>
            <a:off x="1430050" y="1108601"/>
            <a:ext cx="5460051" cy="6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/>
              <a:t>Updates, Reminders, and Clarifications</a:t>
            </a:r>
            <a:endParaRPr/>
          </a:p>
        </p:txBody>
      </p:sp>
      <p:sp>
        <p:nvSpPr>
          <p:cNvPr id="240" name="Google Shape;240;p3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be53a181b5_0_75"/>
          <p:cNvSpPr txBox="1">
            <a:spLocks noGrp="1"/>
          </p:cNvSpPr>
          <p:nvPr>
            <p:ph type="title"/>
          </p:nvPr>
        </p:nvSpPr>
        <p:spPr>
          <a:xfrm>
            <a:off x="332674" y="115411"/>
            <a:ext cx="6048900" cy="50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How to upload</a:t>
            </a:r>
            <a:endParaRPr/>
          </a:p>
        </p:txBody>
      </p:sp>
      <p:pic>
        <p:nvPicPr>
          <p:cNvPr id="428" name="Google Shape;428;g1be53a181b5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539098"/>
            <a:ext cx="6629399" cy="311348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1be53a181b5_0_75"/>
          <p:cNvSpPr txBox="1"/>
          <p:nvPr/>
        </p:nvSpPr>
        <p:spPr>
          <a:xfrm>
            <a:off x="624075" y="925800"/>
            <a:ext cx="7781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web uploader or the cloud image to upload files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0" name="Google Shape;430;g1be53a181b5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64250" y="1398725"/>
            <a:ext cx="3108300" cy="3012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1" name="Google Shape;431;g1be53a181b5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65350" y="1361725"/>
            <a:ext cx="1139700" cy="621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be53a181b5_0_84"/>
          <p:cNvSpPr txBox="1">
            <a:spLocks noGrp="1"/>
          </p:cNvSpPr>
          <p:nvPr>
            <p:ph type="title"/>
          </p:nvPr>
        </p:nvSpPr>
        <p:spPr>
          <a:xfrm>
            <a:off x="332674" y="115411"/>
            <a:ext cx="6048900" cy="50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438" name="Google Shape;438;g1be53a181b5_0_84"/>
          <p:cNvSpPr txBox="1">
            <a:spLocks noGrp="1"/>
          </p:cNvSpPr>
          <p:nvPr>
            <p:ph type="body" idx="1"/>
          </p:nvPr>
        </p:nvSpPr>
        <p:spPr>
          <a:xfrm>
            <a:off x="628650" y="1347895"/>
            <a:ext cx="7886700" cy="24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Policies and Procedures Guide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http://www.cde.state.co.us/cdefisgrant/cderefcrepro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Any others?</a:t>
            </a:r>
            <a:endParaRPr/>
          </a:p>
        </p:txBody>
      </p:sp>
      <p:pic>
        <p:nvPicPr>
          <p:cNvPr id="439" name="Google Shape;439;g1be53a181b5_0_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363" y="2774578"/>
            <a:ext cx="1607344" cy="160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be53a181b5_0_103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Monitoring Q&amp;A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be53a181b5_0_10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 Questions </a:t>
            </a:r>
            <a:endParaRPr/>
          </a:p>
        </p:txBody>
      </p:sp>
      <p:sp>
        <p:nvSpPr>
          <p:cNvPr id="450" name="Google Shape;450;g1be53a181b5_0_10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Q: Do I submit my self-assessments through Syncplicity?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A: The Program Monitoring Self-Assessment is submitted as a Google form. The Fiscal Self-Assessment will be submitted through Syncplicity.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be53a181b5_0_112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Monitoring Self-Assessment (PMSA) </a:t>
            </a:r>
            <a:endParaRPr/>
          </a:p>
        </p:txBody>
      </p:sp>
      <p:sp>
        <p:nvSpPr>
          <p:cNvPr id="456" name="Google Shape;456;g1be53a181b5_0_112"/>
          <p:cNvSpPr txBox="1">
            <a:spLocks noGrp="1"/>
          </p:cNvSpPr>
          <p:nvPr>
            <p:ph type="body" idx="1"/>
          </p:nvPr>
        </p:nvSpPr>
        <p:spPr>
          <a:xfrm>
            <a:off x="370800" y="104135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>
                <a:solidFill>
                  <a:srgbClr val="9900FF"/>
                </a:solidFill>
              </a:rPr>
              <a:t>THANK YOU for submitting! </a:t>
            </a:r>
            <a:r>
              <a:rPr lang="en" sz="1400"/>
              <a:t>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Reminder: Please ensure that you are providing enough information for our team to determine how your rating was determined.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57" name="Google Shape;457;g1be53a181b5_0_112"/>
          <p:cNvGraphicFramePr/>
          <p:nvPr>
            <p:extLst>
              <p:ext uri="{D42A27DB-BD31-4B8C-83A1-F6EECF244321}">
                <p14:modId xmlns:p14="http://schemas.microsoft.com/office/powerpoint/2010/main" val="4148180987"/>
              </p:ext>
            </p:extLst>
          </p:nvPr>
        </p:nvGraphicFramePr>
        <p:xfrm>
          <a:off x="1682300" y="1768875"/>
          <a:ext cx="7239000" cy="3118160"/>
        </p:xfrm>
        <a:graphic>
          <a:graphicData uri="http://schemas.openxmlformats.org/drawingml/2006/table">
            <a:tbl>
              <a:tblPr firstRow="1">
                <a:noFill/>
                <a:tableStyleId>{4EA74E81-4D01-49BC-B8F5-89C6471B5725}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LEA 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LEA 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8" name="Google Shape;458;g1be53a181b5_0_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925" y="2240600"/>
            <a:ext cx="2241401" cy="25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be53a181b5_0_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6875" y="2240600"/>
            <a:ext cx="2431225" cy="257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be53a181b5_0_120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Google Forms for the PMSA</a:t>
            </a:r>
            <a:endParaRPr/>
          </a:p>
        </p:txBody>
      </p:sp>
      <p:sp>
        <p:nvSpPr>
          <p:cNvPr id="465" name="Google Shape;465;g1be53a181b5_0_12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/>
              <a:t>Responses are saved in the form until you submit.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/>
              <a:t>Once you submit, you will have the opportunity to edit your responses.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g1be53a181b5_0_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400" y="2100132"/>
            <a:ext cx="3190951" cy="12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1be53a181b5_0_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072" y="3646422"/>
            <a:ext cx="3838775" cy="6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1be53a181b5_0_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4009" y="2269325"/>
            <a:ext cx="2349675" cy="15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be53a181b5_0_12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 Questions </a:t>
            </a:r>
            <a:endParaRPr/>
          </a:p>
        </p:txBody>
      </p:sp>
      <p:sp>
        <p:nvSpPr>
          <p:cNvPr id="474" name="Google Shape;474;g1be53a181b5_0_12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Q: Our LEA is being monitored for both ESEA and ESSER, correct?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A: Please refer to the Monitoring Schedule or the LEA’s monitoring notification letter.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5" name="Google Shape;475;g1be53a181b5_0_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43" y="2434025"/>
            <a:ext cx="3348424" cy="20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1be53a181b5_0_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000" y="2434025"/>
            <a:ext cx="4741800" cy="11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be53a181b5_0_13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 Questions </a:t>
            </a:r>
            <a:endParaRPr/>
          </a:p>
        </p:txBody>
      </p:sp>
      <p:sp>
        <p:nvSpPr>
          <p:cNvPr id="482" name="Google Shape;482;g1be53a181b5_0_13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Q: Both Title and ESSER need to fill out self assessments for both (a) fiscal and (b) program, correct?  So, this would mean four different self assessments?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A: Each LEA being monitored will complete 2 self-assessments–the Program Monitoring Self-Assessment and the Fiscal Self-Assessment.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be53a181b5_0_140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 Questions </a:t>
            </a:r>
            <a:endParaRPr/>
          </a:p>
        </p:txBody>
      </p:sp>
      <p:sp>
        <p:nvSpPr>
          <p:cNvPr id="488" name="Google Shape;488;g1be53a181b5_0_14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Q: Where can I find the self-assessments?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9" name="Google Shape;489;g1be53a181b5_0_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100" y="1470675"/>
            <a:ext cx="4193100" cy="29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1be53a181b5_0_140"/>
          <p:cNvSpPr/>
          <p:nvPr/>
        </p:nvSpPr>
        <p:spPr>
          <a:xfrm rot="763432">
            <a:off x="1656037" y="2001311"/>
            <a:ext cx="2179318" cy="1222127"/>
          </a:xfrm>
          <a:prstGeom prst="homePlate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Program Monitoring and Fiscal Self-Assessments are now available on the </a:t>
            </a:r>
            <a:r>
              <a:rPr lang="en" sz="12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Monitoring website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be53a181b5_0_14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the self-assessments due to CDE?</a:t>
            </a:r>
            <a:endParaRPr/>
          </a:p>
        </p:txBody>
      </p:sp>
      <p:sp>
        <p:nvSpPr>
          <p:cNvPr id="496" name="Google Shape;496;g1be53a181b5_0_14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/>
              <a:t>Please refer to the email your LEA received on 11/18/2022.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/>
              <a:t>Your letter will include one of the following: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❏"/>
            </a:pPr>
            <a:r>
              <a:rPr lang="en" sz="1000"/>
              <a:t>Upon completion, the PMSA and the FSA, as well as any supporting documentation identified in the LEA’s notification letter, will need to be submitted to CDE by </a:t>
            </a:r>
            <a:r>
              <a:rPr lang="en" sz="1000" b="1">
                <a:solidFill>
                  <a:srgbClr val="FF0000"/>
                </a:solidFill>
              </a:rPr>
              <a:t>January 13, 2023</a:t>
            </a:r>
            <a:r>
              <a:rPr lang="en" sz="1000"/>
              <a:t>. Early submission is permitted. If you need additional time, please contact us to request an extension of the deadline. </a:t>
            </a:r>
            <a:endParaRPr sz="100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❏"/>
            </a:pPr>
            <a:r>
              <a:rPr lang="en" sz="1000"/>
              <a:t>Upon completion, the PMSA and the FSA, as well as any supporting documentation identified in the LEA’s notification letter, will need to be submitted to CDE by </a:t>
            </a:r>
            <a:r>
              <a:rPr lang="en" sz="1000" b="1">
                <a:solidFill>
                  <a:srgbClr val="FF0000"/>
                </a:solidFill>
              </a:rPr>
              <a:t>February 3, 2023</a:t>
            </a:r>
            <a:r>
              <a:rPr lang="en" sz="1000"/>
              <a:t>. Early submission is permitted. If you need additional time, please contact us to request an extension of the deadline. </a:t>
            </a:r>
            <a:endParaRPr sz="1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be53a181b5_0_96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and Reminders</a:t>
            </a:r>
            <a:endParaRPr/>
          </a:p>
        </p:txBody>
      </p:sp>
      <p:sp>
        <p:nvSpPr>
          <p:cNvPr id="246" name="Google Shape;246;g1be53a181b5_0_96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Thank you to everyone who has submitted their MoEquity Exception Forms for FY 2023!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Signed </a:t>
            </a:r>
            <a:r>
              <a:rPr lang="en" u="sng">
                <a:solidFill>
                  <a:schemeClr val="hlink"/>
                </a:solidFill>
                <a:hlinkClick r:id="rId3"/>
              </a:rPr>
              <a:t>form </a:t>
            </a:r>
            <a:r>
              <a:rPr lang="en"/>
              <a:t>submitted through </a:t>
            </a:r>
            <a:r>
              <a:rPr lang="en" u="sng">
                <a:solidFill>
                  <a:schemeClr val="hlink"/>
                </a:solidFill>
                <a:hlinkClick r:id="rId4"/>
              </a:rPr>
              <a:t>Smartsheet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List of LEAs that meet the exception criteria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Using applications for ESSER reporting and evaluation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As you submit PARs, please correct any outstanding items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Please remember to update/revise placeholders. Must have final approval before funds are obligated.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Emails from our ESSER Team to check in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Revisions to Colorado’s ESSA State Plan are currently open for public comment until December 19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Recorded webinar</a:t>
            </a:r>
            <a:r>
              <a:rPr lang="en"/>
              <a:t> to explain proposed changes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u="sng">
                <a:solidFill>
                  <a:schemeClr val="hlink"/>
                </a:solidFill>
                <a:hlinkClick r:id="rId7"/>
              </a:rPr>
              <a:t>Survey </a:t>
            </a:r>
            <a:r>
              <a:rPr lang="en"/>
              <a:t>to collection feedback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Website: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https://www.cde.state.co.us/fedprograms/essa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be53a181b5_0_152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Time for Q&amp;A</a:t>
            </a:r>
            <a:endParaRPr/>
          </a:p>
        </p:txBody>
      </p:sp>
      <p:pic>
        <p:nvPicPr>
          <p:cNvPr id="502" name="Google Shape;502;g1be53a181b5_0_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350" y="1280263"/>
            <a:ext cx="4507325" cy="25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1be53a181b5_0_152"/>
          <p:cNvSpPr txBox="1"/>
          <p:nvPr/>
        </p:nvSpPr>
        <p:spPr>
          <a:xfrm>
            <a:off x="350550" y="1199525"/>
            <a:ext cx="34413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need help with…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like CDE to provide…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wondering…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like to share…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/>
              <a:t>Upcoming Meetings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/>
              <a:t>Any Requests for Upcoming Topics or Questions! </a:t>
            </a:r>
            <a:endParaRPr/>
          </a:p>
        </p:txBody>
      </p:sp>
      <p:sp>
        <p:nvSpPr>
          <p:cNvPr id="514" name="Google Shape;514;p10"/>
          <p:cNvSpPr txBox="1">
            <a:spLocks noGrp="1"/>
          </p:cNvSpPr>
          <p:nvPr>
            <p:ph type="body" idx="1"/>
          </p:nvPr>
        </p:nvSpPr>
        <p:spPr>
          <a:xfrm>
            <a:off x="628650" y="1097288"/>
            <a:ext cx="4812000" cy="3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Upcoming Office Hours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December Changes! 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December 29 - </a:t>
            </a:r>
            <a:r>
              <a:rPr lang="en" sz="1600" b="1" i="1">
                <a:solidFill>
                  <a:srgbClr val="FF0000"/>
                </a:solidFill>
              </a:rPr>
              <a:t>Cancelled </a:t>
            </a: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/>
              <a:t>January Changes! 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January 12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January 26 - BruMan Training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February Changes!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February 9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February 23</a:t>
            </a:r>
            <a:endParaRPr sz="1600"/>
          </a:p>
        </p:txBody>
      </p:sp>
      <p:sp>
        <p:nvSpPr>
          <p:cNvPr id="515" name="Google Shape;515;p10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516" name="Google Shape;516;p10" descr="Text, white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4316" y="1963861"/>
            <a:ext cx="2621028" cy="17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"/>
          <p:cNvSpPr txBox="1">
            <a:spLocks noGrp="1"/>
          </p:cNvSpPr>
          <p:nvPr>
            <p:ph type="title"/>
          </p:nvPr>
        </p:nvSpPr>
        <p:spPr>
          <a:xfrm>
            <a:off x="245195" y="190885"/>
            <a:ext cx="6081975" cy="5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CDE Contacts!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>
                <a:solidFill>
                  <a:schemeClr val="dk1"/>
                </a:solidFill>
              </a:rPr>
              <a:t>Emails: </a:t>
            </a:r>
            <a:r>
              <a:rPr lang="en" sz="15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Lastname_Firstinitial@cde.state.co.us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(e.g., Smith_a@cde.state.co.us)</a:t>
            </a:r>
            <a:endParaRPr sz="800"/>
          </a:p>
        </p:txBody>
      </p:sp>
      <p:sp>
        <p:nvSpPr>
          <p:cNvPr id="523" name="Google Shape;523;p11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aphicFrame>
        <p:nvGraphicFramePr>
          <p:cNvPr id="524" name="Google Shape;524;p11"/>
          <p:cNvGraphicFramePr/>
          <p:nvPr/>
        </p:nvGraphicFramePr>
        <p:xfrm>
          <a:off x="157781" y="994130"/>
          <a:ext cx="8894550" cy="4071600"/>
        </p:xfrm>
        <a:graphic>
          <a:graphicData uri="http://schemas.openxmlformats.org/drawingml/2006/table">
            <a:tbl>
              <a:tblPr firstRow="1">
                <a:noFill/>
                <a:tableStyleId>{15FCDA4B-19FA-4AB9-BD97-3C6D1D847DAA}</a:tableStyleId>
              </a:tblPr>
              <a:tblGrid>
                <a:gridCol w="473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&amp; Supports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(ESEA/ESSER Program Supports)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Finance &amp; Operations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(Fiscal and Systems Supports)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Nazie Mohajeri-Nelson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Federal Programs &amp; Supports Unit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Implementation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Monitoring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Tammy Giessinger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Effectiveness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Tina Negley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Programs Specialists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ESEA Regional Contacts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(assigned by district)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Evita Byrd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Rachel Echsner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Karen Bixler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Rachel Temple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IV: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Tammy Giessinger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Nathan Hickman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V: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Shannon Wilson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Program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Kristin Crumley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000" u="sng" strike="noStrike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/>
                        </a:rPr>
                        <a:t>Jonathan Schelke</a:t>
                      </a:r>
                      <a:endParaRPr sz="1000" u="none" strike="noStrike" cap="none"/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7"/>
                        </a:rPr>
                        <a:t>Kim Boylan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8"/>
                        </a:rPr>
                        <a:t>Shannon Wilson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and ESSER Data and Reporting Specialists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Tina Negley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9"/>
                        </a:rPr>
                        <a:t>Mary Shen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0"/>
                        </a:rPr>
                        <a:t>Mackenzie Owens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1"/>
                        </a:rPr>
                        <a:t>Kate Bartlett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School District Operations Unit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Fiscal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/>
                        </a:rPr>
                        <a:t>Jennifer Austin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Fiscal Management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3"/>
                        </a:rPr>
                        <a:t>Robert Hawkins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Steven Kaleda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Fiscal Specialist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Steven Kaleda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Grants Fiscal Analyst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Monitoring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5"/>
                        </a:rPr>
                        <a:t>Bill Parsley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Supervisor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6"/>
                        </a:rPr>
                        <a:t>Hilery Morris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7"/>
                        </a:rPr>
                        <a:t>Kristina Jones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Federal Fiscal Monitoring and Reporting Specialist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8"/>
                        </a:rPr>
                        <a:t>Werner Hagemann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Specialist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Systems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9"/>
                        </a:rPr>
                        <a:t>DeLilah Collins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Program Administration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Applications Systems Technical Support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0"/>
                        </a:rPr>
                        <a:t>Michelle Prael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a86807eada_0_0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Reminder of Construction Guidance	</a:t>
            </a:r>
            <a:endParaRPr/>
          </a:p>
        </p:txBody>
      </p:sp>
      <p:sp>
        <p:nvSpPr>
          <p:cNvPr id="252" name="Google Shape;252;g1a86807eada_0_0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As we move forward with ESSER-funded activities, please keep the CDE </a:t>
            </a:r>
            <a:r>
              <a:rPr lang="en" u="sng">
                <a:solidFill>
                  <a:schemeClr val="hlink"/>
                </a:solidFill>
                <a:hlinkClick r:id="rId3"/>
              </a:rPr>
              <a:t>construction guidance</a:t>
            </a:r>
            <a:r>
              <a:rPr lang="en"/>
              <a:t> in mind when funding construction projects through ESSER.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Reasonable and Necessary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Prior Written Approval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Davis-Bacon Act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Construction Regulations under Part 75 (34 CFR §§ 75.600-75.618)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Insurance and Disposition of Property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Unnecessary and Duplicative Items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Buy American Act (Construction Projects after November 12, 2020)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Cost Price Analysis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Applicable Provisions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Reporting on Real Property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Monitoring</a:t>
            </a:r>
            <a:endParaRPr/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Attorney Consultation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Most recent USDE ESSER and GEER FAQ from 12/7/22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b70af119b1_0_0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ESEA Final Allocations </a:t>
            </a:r>
            <a:endParaRPr/>
          </a:p>
        </p:txBody>
      </p:sp>
      <p:sp>
        <p:nvSpPr>
          <p:cNvPr id="258" name="Google Shape;258;g1b70af119b1_0_0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Arial"/>
                <a:ea typeface="Arial"/>
                <a:cs typeface="Arial"/>
                <a:sym typeface="Arial"/>
              </a:rPr>
              <a:t>Are the ESEA/ESSA final allocations available?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/>
              <a:t>FY22-23 ESEA (or ESSA) final allocations posted on Grants Fiscal’s</a:t>
            </a:r>
            <a:r>
              <a:rPr lang="en">
                <a:uFill>
                  <a:noFill/>
                </a:uFill>
                <a:hlinkClick r:id="rId3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State and Federal Grants Allocations website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>
                <a:highlight>
                  <a:schemeClr val="lt1"/>
                </a:highlight>
              </a:rPr>
              <a:t>Slight changes in allocations for Title I-A, Title II, and Title III (English Language Learners and Immigrant Set-Aside) </a:t>
            </a:r>
            <a:endParaRPr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>
                <a:highlight>
                  <a:schemeClr val="lt1"/>
                </a:highlight>
              </a:rPr>
              <a:t>No changes in allocations for Title IV-A or V-B</a:t>
            </a:r>
            <a:endParaRPr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/>
              <a:t>Email notification after the final allocations populated into consolidated application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/>
              <a:t>Notice a change in allocations? Make sure the consolidated application budget is balanced, rank order is intact for Title I, and set asides still meet requirements in Module C.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/>
              <a:t>Submit changes as a </a:t>
            </a:r>
            <a:r>
              <a:rPr lang="en" u="sng">
                <a:solidFill>
                  <a:schemeClr val="hlink"/>
                </a:solidFill>
                <a:hlinkClick r:id="rId4"/>
              </a:rPr>
              <a:t>Post-Award Revision (PAR)</a:t>
            </a:r>
            <a:r>
              <a:rPr lang="en"/>
              <a:t>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/>
              <a:t>Contact your </a:t>
            </a:r>
            <a:r>
              <a:rPr lang="en" u="sng">
                <a:solidFill>
                  <a:schemeClr val="hlink"/>
                </a:solidFill>
                <a:hlinkClick r:id="rId5"/>
              </a:rPr>
              <a:t>regional contact</a:t>
            </a:r>
            <a:r>
              <a:rPr lang="en"/>
              <a:t> if you have questions.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b94bbca663_0_51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Fiscal Distribution Tool Demonstration</a:t>
            </a:r>
            <a:endParaRPr/>
          </a:p>
        </p:txBody>
      </p:sp>
      <p:sp>
        <p:nvSpPr>
          <p:cNvPr id="264" name="Google Shape;264;g1b94bbca663_0_51"/>
          <p:cNvSpPr txBox="1">
            <a:spLocks noGrp="1"/>
          </p:cNvSpPr>
          <p:nvPr>
            <p:ph type="body" idx="4294967295"/>
          </p:nvPr>
        </p:nvSpPr>
        <p:spPr>
          <a:xfrm>
            <a:off x="628650" y="2631327"/>
            <a:ext cx="7886700" cy="19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Joe Shields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b36522f7ab_0_0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At-risk Measure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Kate Bartlett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b4bc00107a_1_5"/>
          <p:cNvSpPr txBox="1">
            <a:spLocks noGrp="1"/>
          </p:cNvSpPr>
          <p:nvPr>
            <p:ph type="title"/>
          </p:nvPr>
        </p:nvSpPr>
        <p:spPr>
          <a:xfrm>
            <a:off x="245201" y="267075"/>
            <a:ext cx="74808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HB22-1202 At-Risk Measure Working Group</a:t>
            </a:r>
            <a:endParaRPr sz="2400"/>
          </a:p>
        </p:txBody>
      </p:sp>
      <p:sp>
        <p:nvSpPr>
          <p:cNvPr id="275" name="Google Shape;275;g1b4bc00107a_1_5"/>
          <p:cNvSpPr txBox="1"/>
          <p:nvPr/>
        </p:nvSpPr>
        <p:spPr>
          <a:xfrm>
            <a:off x="485100" y="3971675"/>
            <a:ext cx="8173800" cy="954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Follow our work here: 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https://www.cde.state.co.us/cdefinance/atriskmeasureforschoolfinanceworkinggroup</a:t>
            </a:r>
            <a:r>
              <a:rPr lang="en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b4bc00107a_1_5"/>
          <p:cNvSpPr txBox="1"/>
          <p:nvPr/>
        </p:nvSpPr>
        <p:spPr>
          <a:xfrm>
            <a:off x="386850" y="1038725"/>
            <a:ext cx="8173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Beginning in FY 2023-24, HB 22-1202 creates a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new at-risk measure in the school finance formula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to identify students who are at risk of below-average academic outcomes due to socioeconomic disadvantage or poverty.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Created a working group to consider and make recommendations about: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collecting the necessary data to implement the measure;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developing the neighborhood socioeconomic status index and determining index factors;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determining how a student’s neighborhood socioeconomic index value should be incorporated;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conducting pre-implementation modeling and testing with actual data;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considering the impact of the new measure on other programs;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determining the distribution of at-risk funding, how districts and charter schools will demonstrate that at-risk funding is being used to serve at-risk students, the process for initially identifying students, and the design of a hold-harmless provision.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1846</Words>
  <Application>Microsoft Office PowerPoint</Application>
  <PresentationFormat>On-screen Show (16:9)</PresentationFormat>
  <Paragraphs>260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Rockwell</vt:lpstr>
      <vt:lpstr>Office Theme</vt:lpstr>
      <vt:lpstr>Simple Light</vt:lpstr>
      <vt:lpstr>CDE Office Hours</vt:lpstr>
      <vt:lpstr>ESSER Office Hours</vt:lpstr>
      <vt:lpstr>Updates, Reminders, and Clarifications</vt:lpstr>
      <vt:lpstr>Updates and Reminders</vt:lpstr>
      <vt:lpstr>Reminder of Construction Guidance </vt:lpstr>
      <vt:lpstr>ESEA Final Allocations </vt:lpstr>
      <vt:lpstr>Fiscal Distribution Tool Demonstration</vt:lpstr>
      <vt:lpstr>At-risk Measure  Kate Bartlett </vt:lpstr>
      <vt:lpstr>HB22-1202 At-Risk Measure Working Group</vt:lpstr>
      <vt:lpstr>HB22-1202 At-Risk Measure Working Group</vt:lpstr>
      <vt:lpstr>HB22-1202 At-Risk Measure Working Group</vt:lpstr>
      <vt:lpstr>HB22-1202 At-Risk Measure Working Group</vt:lpstr>
      <vt:lpstr>HB22-1202 At-Risk Measure Working Group</vt:lpstr>
      <vt:lpstr>HB22-1202 At-Risk Measure Working Group</vt:lpstr>
      <vt:lpstr>HB22-1202 At-Risk Measure Working Group</vt:lpstr>
      <vt:lpstr>HB22-1202 At-Risk Measure Working Group</vt:lpstr>
      <vt:lpstr>HB22-1202 At-Risk Measure Working Group</vt:lpstr>
      <vt:lpstr>HB22-1202 At-Risk Measure Working Group</vt:lpstr>
      <vt:lpstr>Monitoring</vt:lpstr>
      <vt:lpstr>FY23 Fiscal Syncplicity Tutorial</vt:lpstr>
      <vt:lpstr>Step 1: Login to Syncplicity</vt:lpstr>
      <vt:lpstr>Resetting Password if Needed</vt:lpstr>
      <vt:lpstr>Resetting Password continued</vt:lpstr>
      <vt:lpstr>Step 2a: Ensure you are using the Fiscal folder</vt:lpstr>
      <vt:lpstr>Step 2b: Fiscal subfolders</vt:lpstr>
      <vt:lpstr>Step 3a: Documents for General Submissions</vt:lpstr>
      <vt:lpstr>Step 3b: Documents for Time and Effort</vt:lpstr>
      <vt:lpstr>Step 3c: Documents for Procurement</vt:lpstr>
      <vt:lpstr>Step 3d: Documents for Capital Equipment and Construction</vt:lpstr>
      <vt:lpstr>Step 4: How to upload</vt:lpstr>
      <vt:lpstr>Any Questions?</vt:lpstr>
      <vt:lpstr>Monitoring Q&amp;A</vt:lpstr>
      <vt:lpstr>LEA Questions </vt:lpstr>
      <vt:lpstr>Program Monitoring Self-Assessment (PMSA) </vt:lpstr>
      <vt:lpstr>Using Google Forms for the PMSA</vt:lpstr>
      <vt:lpstr>LEA Questions </vt:lpstr>
      <vt:lpstr>LEA Questions </vt:lpstr>
      <vt:lpstr>LEA Questions </vt:lpstr>
      <vt:lpstr>When are the self-assessments due to CDE?</vt:lpstr>
      <vt:lpstr>Time for Q&amp;A</vt:lpstr>
      <vt:lpstr>Upcoming Meetings</vt:lpstr>
      <vt:lpstr>Any Requests for Upcoming Topics or Questions! </vt:lpstr>
      <vt:lpstr>CDE Contacts! Emails: Lastname_Firstinitial@cde.state.co.us  (e.g., Smith_a@cde.state.co.us)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dc:creator>Owen, Emily</dc:creator>
  <cp:lastModifiedBy>Owen, Emily</cp:lastModifiedBy>
  <cp:revision>2</cp:revision>
  <dcterms:modified xsi:type="dcterms:W3CDTF">2022-12-21T18:26:56Z</dcterms:modified>
</cp:coreProperties>
</file>