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699" r:id="rId2"/>
    <p:sldMasterId id="2147483700"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Raleway" pitchFamily="2" charset="0"/>
      <p:regular r:id="rId30"/>
      <p:bold r:id="rId31"/>
      <p:italic r:id="rId32"/>
      <p:boldItalic r:id="rId33"/>
    </p:embeddedFont>
    <p:embeddedFont>
      <p:font typeface="Rockwell" panose="02060603020205020403"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8CD6D1-E922-43D6-8919-46DFC3FDBEF7}">
  <a:tblStyle styleId="{DE8CD6D1-E922-43D6-8919-46DFC3FDBEF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a614d2c37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2a614d2c371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614d2c371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2a614d2c371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8a90176ff9_1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4" name="Google Shape;354;g28a90176ff9_1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a68c31cb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a68c31cb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a68c31cb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endParaRPr dirty="0"/>
          </a:p>
        </p:txBody>
      </p:sp>
      <p:sp>
        <p:nvSpPr>
          <p:cNvPr id="367" name="Google Shape;367;g2a68c31cb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614d2c37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2a614d2c371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614d2c371_7_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2a614d2c371_7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a614d2c371_7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2a614d2c371_7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2a614d2c371_7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a614d2c371_7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a614d2c371_7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a614d2c371_7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a61b11ef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0" name="Google Shape;400;g2a61b11ef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0" name="Google Shape;290;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a6481bfd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a6481bfd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feb07c371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29feb07c371_1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a614d2c371_3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2a614d2c371_3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fe806d1a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fe806d1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a614d2c371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7" name="Google Shape;327;g2a614d2c37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6481bfd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6481bfd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a:stretch/>
        </p:blipFill>
        <p:spPr>
          <a:xfrm>
            <a:off x="0" y="0"/>
            <a:ext cx="6858000" cy="5143499"/>
          </a:xfrm>
          <a:prstGeom prst="rect">
            <a:avLst/>
          </a:prstGeom>
          <a:noFill/>
          <a:ln>
            <a:noFill/>
          </a:ln>
        </p:spPr>
      </p:pic>
      <p:sp>
        <p:nvSpPr>
          <p:cNvPr id="103" name="Google Shape;103;p21"/>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3"/>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 name="Google Shape;113;p23"/>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23"/>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5" name="Google Shape;115;p2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16" name="Google Shape;116;p23"/>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17" name="Google Shape;117;p23"/>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pic>
        <p:nvPicPr>
          <p:cNvPr id="119" name="Google Shape;119;p2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0" name="Google Shape;120;p2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2" name="Google Shape;122;p2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3" name="Google Shape;123;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26" name="Google Shape;126;p25"/>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25"/>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0" name="Google Shape;130;p2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2" name="Google Shape;132;p2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3" name="Google Shape;133;p2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4" name="Google Shape;134;p26"/>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5"/>
        <p:cNvGrpSpPr/>
        <p:nvPr/>
      </p:nvGrpSpPr>
      <p:grpSpPr>
        <a:xfrm>
          <a:off x="0" y="0"/>
          <a:ext cx="0" cy="0"/>
          <a:chOff x="0" y="0"/>
          <a:chExt cx="0" cy="0"/>
        </a:xfrm>
      </p:grpSpPr>
      <p:pic>
        <p:nvPicPr>
          <p:cNvPr id="136" name="Google Shape;136;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7" name="Google Shape;137;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8" name="Google Shape;138;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9" name="Google Shape;139;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0" name="Google Shape;140;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1" name="Google Shape;141;p2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2"/>
        <p:cNvGrpSpPr/>
        <p:nvPr/>
      </p:nvGrpSpPr>
      <p:grpSpPr>
        <a:xfrm>
          <a:off x="0" y="0"/>
          <a:ext cx="0" cy="0"/>
          <a:chOff x="0" y="0"/>
          <a:chExt cx="0" cy="0"/>
        </a:xfrm>
      </p:grpSpPr>
      <p:pic>
        <p:nvPicPr>
          <p:cNvPr id="143" name="Google Shape;143;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4" name="Google Shape;144;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6" name="Google Shape;146;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7" name="Google Shape;147;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8" name="Google Shape;148;p28"/>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9"/>
        <p:cNvGrpSpPr/>
        <p:nvPr/>
      </p:nvGrpSpPr>
      <p:grpSpPr>
        <a:xfrm>
          <a:off x="0" y="0"/>
          <a:ext cx="0" cy="0"/>
          <a:chOff x="0" y="0"/>
          <a:chExt cx="0" cy="0"/>
        </a:xfrm>
      </p:grpSpPr>
      <p:pic>
        <p:nvPicPr>
          <p:cNvPr id="150" name="Google Shape;150;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1" name="Google Shape;151;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3" name="Google Shape;153;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4" name="Google Shape;154;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5" name="Google Shape;155;p29"/>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6"/>
        <p:cNvGrpSpPr/>
        <p:nvPr/>
      </p:nvGrpSpPr>
      <p:grpSpPr>
        <a:xfrm>
          <a:off x="0" y="0"/>
          <a:ext cx="0" cy="0"/>
          <a:chOff x="0" y="0"/>
          <a:chExt cx="0" cy="0"/>
        </a:xfrm>
      </p:grpSpPr>
      <p:pic>
        <p:nvPicPr>
          <p:cNvPr id="157" name="Google Shape;157;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8" name="Google Shape;158;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0" name="Google Shape;160;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1" name="Google Shape;161;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2" name="Google Shape;162;p30"/>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3"/>
        <p:cNvGrpSpPr/>
        <p:nvPr/>
      </p:nvGrpSpPr>
      <p:grpSpPr>
        <a:xfrm>
          <a:off x="0" y="0"/>
          <a:ext cx="0" cy="0"/>
          <a:chOff x="0" y="0"/>
          <a:chExt cx="0" cy="0"/>
        </a:xfrm>
      </p:grpSpPr>
      <p:pic>
        <p:nvPicPr>
          <p:cNvPr id="164" name="Google Shape;164;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5" name="Google Shape;165;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7" name="Google Shape;167;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8" name="Google Shape;168;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9" name="Google Shape;169;p31"/>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32"/>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32"/>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3" name="Google Shape;173;p32"/>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4" name="Google Shape;174;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p32"/>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76" name="Google Shape;176;p32"/>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1"/>
        <p:cNvGrpSpPr/>
        <p:nvPr/>
      </p:nvGrpSpPr>
      <p:grpSpPr>
        <a:xfrm>
          <a:off x="0" y="0"/>
          <a:ext cx="0" cy="0"/>
          <a:chOff x="0" y="0"/>
          <a:chExt cx="0" cy="0"/>
        </a:xfrm>
      </p:grpSpPr>
      <p:pic>
        <p:nvPicPr>
          <p:cNvPr id="182" name="Google Shape;182;p35"/>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3" name="Google Shape;183;p35"/>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35"/>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88" name="Google Shape;188;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9"/>
        <p:cNvGrpSpPr/>
        <p:nvPr/>
      </p:nvGrpSpPr>
      <p:grpSpPr>
        <a:xfrm>
          <a:off x="0" y="0"/>
          <a:ext cx="0" cy="0"/>
          <a:chOff x="0" y="0"/>
          <a:chExt cx="0" cy="0"/>
        </a:xfrm>
      </p:grpSpPr>
      <p:pic>
        <p:nvPicPr>
          <p:cNvPr id="190" name="Google Shape;190;p3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1" name="Google Shape;191;p37"/>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p37"/>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9"/>
        <p:cNvGrpSpPr/>
        <p:nvPr/>
      </p:nvGrpSpPr>
      <p:grpSpPr>
        <a:xfrm>
          <a:off x="0" y="0"/>
          <a:ext cx="0" cy="0"/>
          <a:chOff x="0" y="0"/>
          <a:chExt cx="0" cy="0"/>
        </a:xfrm>
      </p:grpSpPr>
      <p:sp>
        <p:nvSpPr>
          <p:cNvPr id="200" name="Google Shape;200;p39"/>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1" name="Google Shape;201;p39"/>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39"/>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3" name="Google Shape;203;p3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4" name="Google Shape;204;p39"/>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05" name="Google Shape;205;p39"/>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6"/>
        <p:cNvGrpSpPr/>
        <p:nvPr/>
      </p:nvGrpSpPr>
      <p:grpSpPr>
        <a:xfrm>
          <a:off x="0" y="0"/>
          <a:ext cx="0" cy="0"/>
          <a:chOff x="0" y="0"/>
          <a:chExt cx="0" cy="0"/>
        </a:xfrm>
      </p:grpSpPr>
      <p:pic>
        <p:nvPicPr>
          <p:cNvPr id="207" name="Google Shape;207;p4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08" name="Google Shape;208;p4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p4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p4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1" name="Google Shape;211;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2"/>
        <p:cNvGrpSpPr/>
        <p:nvPr/>
      </p:nvGrpSpPr>
      <p:grpSpPr>
        <a:xfrm>
          <a:off x="0" y="0"/>
          <a:ext cx="0" cy="0"/>
          <a:chOff x="0" y="0"/>
          <a:chExt cx="0" cy="0"/>
        </a:xfrm>
      </p:grpSpPr>
      <p:pic>
        <p:nvPicPr>
          <p:cNvPr id="213" name="Google Shape;213;p41"/>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4" name="Google Shape;214;p41"/>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5" name="Google Shape;215;p41"/>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16"/>
        <p:cNvGrpSpPr/>
        <p:nvPr/>
      </p:nvGrpSpPr>
      <p:grpSpPr>
        <a:xfrm>
          <a:off x="0" y="0"/>
          <a:ext cx="0" cy="0"/>
          <a:chOff x="0" y="0"/>
          <a:chExt cx="0" cy="0"/>
        </a:xfrm>
      </p:grpSpPr>
      <p:pic>
        <p:nvPicPr>
          <p:cNvPr id="217" name="Google Shape;217;p42"/>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18" name="Google Shape;218;p4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42"/>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0"/>
        <p:cNvGrpSpPr/>
        <p:nvPr/>
      </p:nvGrpSpPr>
      <p:grpSpPr>
        <a:xfrm>
          <a:off x="0" y="0"/>
          <a:ext cx="0" cy="0"/>
          <a:chOff x="0" y="0"/>
          <a:chExt cx="0" cy="0"/>
        </a:xfrm>
      </p:grpSpPr>
      <p:pic>
        <p:nvPicPr>
          <p:cNvPr id="221" name="Google Shape;221;p4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2" name="Google Shape;222;p43"/>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4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4" name="Google Shape;224;p4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25" name="Google Shape;225;p4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26" name="Google Shape;226;p43"/>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7"/>
        <p:cNvGrpSpPr/>
        <p:nvPr/>
      </p:nvGrpSpPr>
      <p:grpSpPr>
        <a:xfrm>
          <a:off x="0" y="0"/>
          <a:ext cx="0" cy="0"/>
          <a:chOff x="0" y="0"/>
          <a:chExt cx="0" cy="0"/>
        </a:xfrm>
      </p:grpSpPr>
      <p:pic>
        <p:nvPicPr>
          <p:cNvPr id="228" name="Google Shape;228;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9" name="Google Shape;229;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0" name="Google Shape;230;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1" name="Google Shape;231;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2" name="Google Shape;232;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3" name="Google Shape;233;p4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4"/>
        <p:cNvGrpSpPr/>
        <p:nvPr/>
      </p:nvGrpSpPr>
      <p:grpSpPr>
        <a:xfrm>
          <a:off x="0" y="0"/>
          <a:ext cx="0" cy="0"/>
          <a:chOff x="0" y="0"/>
          <a:chExt cx="0" cy="0"/>
        </a:xfrm>
      </p:grpSpPr>
      <p:pic>
        <p:nvPicPr>
          <p:cNvPr id="235" name="Google Shape;235;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6" name="Google Shape;236;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 name="Google Shape;237;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8" name="Google Shape;238;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9" name="Google Shape;239;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0" name="Google Shape;240;p45"/>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1"/>
        <p:cNvGrpSpPr/>
        <p:nvPr/>
      </p:nvGrpSpPr>
      <p:grpSpPr>
        <a:xfrm>
          <a:off x="0" y="0"/>
          <a:ext cx="0" cy="0"/>
          <a:chOff x="0" y="0"/>
          <a:chExt cx="0" cy="0"/>
        </a:xfrm>
      </p:grpSpPr>
      <p:pic>
        <p:nvPicPr>
          <p:cNvPr id="242" name="Google Shape;242;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3" name="Google Shape;243;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5" name="Google Shape;245;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6" name="Google Shape;246;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7" name="Google Shape;247;p46"/>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48"/>
        <p:cNvGrpSpPr/>
        <p:nvPr/>
      </p:nvGrpSpPr>
      <p:grpSpPr>
        <a:xfrm>
          <a:off x="0" y="0"/>
          <a:ext cx="0" cy="0"/>
          <a:chOff x="0" y="0"/>
          <a:chExt cx="0" cy="0"/>
        </a:xfrm>
      </p:grpSpPr>
      <p:pic>
        <p:nvPicPr>
          <p:cNvPr id="249" name="Google Shape;249;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0" name="Google Shape;250;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1" name="Google Shape;251;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2" name="Google Shape;252;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3" name="Google Shape;253;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4" name="Google Shape;254;p4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5"/>
        <p:cNvGrpSpPr/>
        <p:nvPr/>
      </p:nvGrpSpPr>
      <p:grpSpPr>
        <a:xfrm>
          <a:off x="0" y="0"/>
          <a:ext cx="0" cy="0"/>
          <a:chOff x="0" y="0"/>
          <a:chExt cx="0" cy="0"/>
        </a:xfrm>
      </p:grpSpPr>
      <p:pic>
        <p:nvPicPr>
          <p:cNvPr id="256" name="Google Shape;256;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7" name="Google Shape;257;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4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9" name="Google Shape;259;p4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60" name="Google Shape;260;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1" name="Google Shape;261;p48"/>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2"/>
        <p:cNvGrpSpPr/>
        <p:nvPr/>
      </p:nvGrpSpPr>
      <p:grpSpPr>
        <a:xfrm>
          <a:off x="0" y="0"/>
          <a:ext cx="0" cy="0"/>
          <a:chOff x="0" y="0"/>
          <a:chExt cx="0" cy="0"/>
        </a:xfrm>
      </p:grpSpPr>
      <p:sp>
        <p:nvSpPr>
          <p:cNvPr id="263" name="Google Shape;263;p49"/>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 name="Google Shape;264;p49"/>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5" name="Google Shape;265;p49"/>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66" name="Google Shape;266;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7" name="Google Shape;267;p49"/>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68" name="Google Shape;268;p49"/>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2"/>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3"/>
        <p:cNvGrpSpPr/>
        <p:nvPr/>
      </p:nvGrpSpPr>
      <p:grpSpPr>
        <a:xfrm>
          <a:off x="0" y="0"/>
          <a:ext cx="0" cy="0"/>
          <a:chOff x="0" y="0"/>
          <a:chExt cx="0" cy="0"/>
        </a:xfrm>
      </p:grpSpPr>
      <p:sp>
        <p:nvSpPr>
          <p:cNvPr id="274" name="Google Shape;274;p5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5" name="Google Shape;275;p52"/>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76" name="Google Shape;276;p52"/>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77"/>
        <p:cNvGrpSpPr/>
        <p:nvPr/>
      </p:nvGrpSpPr>
      <p:grpSpPr>
        <a:xfrm>
          <a:off x="0" y="0"/>
          <a:ext cx="0" cy="0"/>
          <a:chOff x="0" y="0"/>
          <a:chExt cx="0" cy="0"/>
        </a:xfrm>
      </p:grpSpPr>
      <p:pic>
        <p:nvPicPr>
          <p:cNvPr id="278" name="Google Shape;278;p5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79" name="Google Shape;279;p53"/>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53"/>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5" name="Google Shape;195;p3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6" name="Google Shape;196;p3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7" name="Google Shape;197;p3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98" name="Google Shape;198;p3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esser_construction_guidance_8-3-23"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hyperlink" Target="http://www.cde.state.co.us/cdefisgrant/davisbaconwebinarqa" TargetMode="External"/><Relationship Id="rId3" Type="http://schemas.openxmlformats.org/officeDocument/2006/relationships/hyperlink" Target="https://www.cde.state.co.us/fedprograms/esser_construction_guidance_8-3-23" TargetMode="External"/><Relationship Id="rId7" Type="http://schemas.openxmlformats.org/officeDocument/2006/relationships/hyperlink" Target="https://oese.ed.gov/offices/american-rescue-plan/resources/"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cde.state.co.us/fedprograms/03032022_eseaofficehours" TargetMode="External"/><Relationship Id="rId5" Type="http://schemas.openxmlformats.org/officeDocument/2006/relationships/hyperlink" Target="https://www.cde.state.co.us/eseaofficehours_01262023" TargetMode="External"/><Relationship Id="rId4" Type="http://schemas.openxmlformats.org/officeDocument/2006/relationships/hyperlink" Target="https://www.rd.usda.gov/files/vtnhcfApplication-AssuranceAgreement.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fedprograms/stronger_connections_grant"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app.smartsheet.com/b/form/690752e6df624ff9803c9b04a3428e6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oese.ed.gov/files/2022/02/Within-district-allocations-FINAL.pdf"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www.cde.state.co.us/fedprograms/equitableservicescolorado" TargetMode="External"/><Relationship Id="rId5" Type="http://schemas.openxmlformats.org/officeDocument/2006/relationships/hyperlink" Target="https://www2.ed.gov/about/inits/ed/non-public-education/files/esea-titleviii-guidance-2023.pdf" TargetMode="External"/><Relationship Id="rId4" Type="http://schemas.openxmlformats.org/officeDocument/2006/relationships/hyperlink" Target="https://oese.ed.gov/files/2023/05/Title-I-ES-guidance-revised-5-2023.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Kaleda_s@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haffin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Hawkins_r@cde.state.co.us" TargetMode="External"/><Relationship Id="rId2" Type="http://schemas.openxmlformats.org/officeDocument/2006/relationships/notesSlide" Target="../notesSlides/notesSlide21.xml"/><Relationship Id="rId16" Type="http://schemas.openxmlformats.org/officeDocument/2006/relationships/hyperlink" Target="mailto:temple_r@cde.state.co.us" TargetMode="External"/><Relationship Id="rId20" Type="http://schemas.openxmlformats.org/officeDocument/2006/relationships/hyperlink" Target="mailto:owens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2.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Austin_j@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carman_a@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ring_j@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content.govdelivery.com/accounts/USGSA/bulletins/358af1f"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fedprograms/introduction"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mailto:negley_t@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wens_m@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hyperlink" Target="https://www.cde.state.co.us/caresact/essergrantee/subgranteereporting" TargetMode="External"/><Relationship Id="rId4" Type="http://schemas.openxmlformats.org/officeDocument/2006/relationships/hyperlink" Target="mailto:negley_t@cde.state.co.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hickman_n@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nfo.gov/content/pkg/FR-2023-08-23/pdf/2023-17221.pdf"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www.dol.gov/agencies/whd/government-contracts/construction/rulemaking-davis-bac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a:latin typeface="Raleway"/>
                <a:ea typeface="Raleway"/>
                <a:cs typeface="Raleway"/>
                <a:sym typeface="Raleway"/>
              </a:rPr>
              <a:t>CDE Office Hours</a:t>
            </a:r>
            <a:endParaRPr sz="2700">
              <a:latin typeface="Raleway"/>
              <a:ea typeface="Raleway"/>
              <a:cs typeface="Raleway"/>
              <a:sym typeface="Raleway"/>
            </a:endParaRPr>
          </a:p>
        </p:txBody>
      </p:sp>
      <p:sp>
        <p:nvSpPr>
          <p:cNvPr id="286" name="Google Shape;286;p5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December 14, 2023</a:t>
            </a:r>
            <a:endParaRPr sz="2300">
              <a:latin typeface="Raleway"/>
              <a:ea typeface="Raleway"/>
              <a:cs typeface="Raleway"/>
              <a:sym typeface="Raleway"/>
            </a:endParaRPr>
          </a:p>
        </p:txBody>
      </p:sp>
      <p:sp>
        <p:nvSpPr>
          <p:cNvPr id="287" name="Google Shape;287;p5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Construction Guidance</a:t>
            </a:r>
            <a:endParaRPr>
              <a:latin typeface="Raleway"/>
              <a:ea typeface="Raleway"/>
              <a:cs typeface="Raleway"/>
              <a:sym typeface="Raleway"/>
            </a:endParaRPr>
          </a:p>
        </p:txBody>
      </p:sp>
      <p:sp>
        <p:nvSpPr>
          <p:cNvPr id="342" name="Google Shape;342;p6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p>
            <a:pPr marL="457200" lvl="0" indent="-342900" algn="l" rtl="0">
              <a:lnSpc>
                <a:spcPct val="90000"/>
              </a:lnSpc>
              <a:spcBef>
                <a:spcPts val="800"/>
              </a:spcBef>
              <a:spcAft>
                <a:spcPts val="0"/>
              </a:spcAft>
              <a:buSzPts val="1800"/>
              <a:buFont typeface="Raleway"/>
              <a:buChar char="•"/>
            </a:pPr>
            <a:r>
              <a:rPr lang="en">
                <a:latin typeface="Raleway"/>
                <a:ea typeface="Raleway"/>
                <a:cs typeface="Raleway"/>
                <a:sym typeface="Raleway"/>
              </a:rPr>
              <a:t>All construction projects must comply with applicable regulations, including Davis-Bacon prevailing wage requirements, as outlined in CDE’s </a:t>
            </a:r>
            <a:r>
              <a:rPr lang="en" u="sng">
                <a:solidFill>
                  <a:schemeClr val="hlink"/>
                </a:solidFill>
                <a:latin typeface="Raleway"/>
                <a:ea typeface="Raleway"/>
                <a:cs typeface="Raleway"/>
                <a:sym typeface="Raleway"/>
                <a:hlinkClick r:id="rId3"/>
              </a:rPr>
              <a:t>Construction Guidance Document</a:t>
            </a:r>
            <a:r>
              <a:rPr lang="en">
                <a:latin typeface="Raleway"/>
                <a:ea typeface="Raleway"/>
                <a:cs typeface="Raleway"/>
                <a:sym typeface="Raleway"/>
              </a:rPr>
              <a:t>.</a:t>
            </a:r>
            <a:endParaRPr>
              <a:latin typeface="Raleway"/>
              <a:ea typeface="Raleway"/>
              <a:cs typeface="Raleway"/>
              <a:sym typeface="Raleway"/>
            </a:endParaRPr>
          </a:p>
          <a:p>
            <a:pPr marL="0" lvl="0" indent="0" algn="l" rtl="0">
              <a:lnSpc>
                <a:spcPct val="90000"/>
              </a:lnSpc>
              <a:spcBef>
                <a:spcPts val="800"/>
              </a:spcBef>
              <a:spcAft>
                <a:spcPts val="0"/>
              </a:spcAft>
              <a:buSzPts val="1800"/>
              <a:buNone/>
            </a:pPr>
            <a:endParaRPr/>
          </a:p>
        </p:txBody>
      </p:sp>
      <p:pic>
        <p:nvPicPr>
          <p:cNvPr id="343" name="Google Shape;343;p63" descr="Colorado Department of Education's Construction Guidance Page 1"/>
          <p:cNvPicPr preferRelativeResize="0"/>
          <p:nvPr/>
        </p:nvPicPr>
        <p:blipFill rotWithShape="1">
          <a:blip r:embed="rId4">
            <a:alphaModFix/>
          </a:blip>
          <a:srcRect/>
          <a:stretch/>
        </p:blipFill>
        <p:spPr>
          <a:xfrm>
            <a:off x="628651" y="2124225"/>
            <a:ext cx="2158000" cy="2772575"/>
          </a:xfrm>
          <a:prstGeom prst="rect">
            <a:avLst/>
          </a:prstGeom>
          <a:noFill/>
          <a:ln>
            <a:noFill/>
          </a:ln>
        </p:spPr>
      </p:pic>
      <p:pic>
        <p:nvPicPr>
          <p:cNvPr id="344" name="Google Shape;344;p63" descr="Colorado Department of Education's Construction Guidance Page 2"/>
          <p:cNvPicPr preferRelativeResize="0"/>
          <p:nvPr/>
        </p:nvPicPr>
        <p:blipFill rotWithShape="1">
          <a:blip r:embed="rId5">
            <a:alphaModFix/>
          </a:blip>
          <a:srcRect/>
          <a:stretch/>
        </p:blipFill>
        <p:spPr>
          <a:xfrm>
            <a:off x="3220927" y="2117234"/>
            <a:ext cx="2158000" cy="2786566"/>
          </a:xfrm>
          <a:prstGeom prst="rect">
            <a:avLst/>
          </a:prstGeom>
          <a:noFill/>
          <a:ln>
            <a:noFill/>
          </a:ln>
        </p:spPr>
      </p:pic>
      <p:pic>
        <p:nvPicPr>
          <p:cNvPr id="345" name="Google Shape;345;p63" descr="Colorado Department of Education's Construction Guidance Page 3"/>
          <p:cNvPicPr preferRelativeResize="0"/>
          <p:nvPr/>
        </p:nvPicPr>
        <p:blipFill rotWithShape="1">
          <a:blip r:embed="rId6">
            <a:alphaModFix/>
          </a:blip>
          <a:srcRect/>
          <a:stretch/>
        </p:blipFill>
        <p:spPr>
          <a:xfrm>
            <a:off x="5868550" y="2120488"/>
            <a:ext cx="2158000" cy="27800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6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Helpful Links</a:t>
            </a:r>
            <a:endParaRPr dirty="0">
              <a:latin typeface="Raleway"/>
              <a:ea typeface="Raleway"/>
              <a:cs typeface="Raleway"/>
              <a:sym typeface="Raleway"/>
            </a:endParaRPr>
          </a:p>
        </p:txBody>
      </p:sp>
      <p:sp>
        <p:nvSpPr>
          <p:cNvPr id="351" name="Google Shape;351;p6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fontScale="92500" lnSpcReduction="10000"/>
          </a:bodyPr>
          <a:lstStyle/>
          <a:p>
            <a:pPr marL="457200" lvl="0" indent="-342900" algn="l" rtl="0">
              <a:lnSpc>
                <a:spcPct val="100000"/>
              </a:lnSpc>
              <a:spcBef>
                <a:spcPts val="800"/>
              </a:spcBef>
              <a:spcAft>
                <a:spcPts val="0"/>
              </a:spcAft>
              <a:buSzPts val="1800"/>
              <a:buFont typeface="Raleway"/>
              <a:buChar char="•"/>
            </a:pPr>
            <a:r>
              <a:rPr lang="en">
                <a:latin typeface="Raleway"/>
                <a:ea typeface="Raleway"/>
                <a:cs typeface="Raleway"/>
                <a:sym typeface="Raleway"/>
              </a:rPr>
              <a:t>Questions about construction requirements in general?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CDE’s </a:t>
            </a:r>
            <a:r>
              <a:rPr lang="en" u="sng">
                <a:solidFill>
                  <a:schemeClr val="hlink"/>
                </a:solidFill>
                <a:latin typeface="Raleway"/>
                <a:ea typeface="Raleway"/>
                <a:cs typeface="Raleway"/>
                <a:sym typeface="Raleway"/>
                <a:hlinkClick r:id="rId3"/>
              </a:rPr>
              <a:t>Construction Guidance</a:t>
            </a:r>
            <a:r>
              <a:rPr lang="en">
                <a:latin typeface="Raleway"/>
                <a:ea typeface="Raleway"/>
                <a:cs typeface="Raleway"/>
                <a:sym typeface="Raleway"/>
              </a:rPr>
              <a:t> (includes link to </a:t>
            </a:r>
            <a:r>
              <a:rPr lang="en" u="sng">
                <a:solidFill>
                  <a:schemeClr val="hlink"/>
                </a:solidFill>
                <a:latin typeface="Raleway"/>
                <a:ea typeface="Raleway"/>
                <a:cs typeface="Raleway"/>
                <a:sym typeface="Raleway"/>
                <a:hlinkClick r:id="rId4"/>
              </a:rPr>
              <a:t>Construction Program Assurances form, 424D</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Font typeface="Raleway"/>
              <a:buChar char="•"/>
            </a:pPr>
            <a:r>
              <a:rPr lang="en">
                <a:latin typeface="Raleway"/>
                <a:ea typeface="Raleway"/>
                <a:cs typeface="Raleway"/>
                <a:sym typeface="Raleway"/>
              </a:rPr>
              <a:t>Questions about legal standpoints on some ESSER hot topics?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5"/>
              </a:rPr>
              <a:t>January 26, 2023 BruMan Training</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Font typeface="Raleway"/>
              <a:buChar char="•"/>
            </a:pPr>
            <a:r>
              <a:rPr lang="en">
                <a:latin typeface="Raleway"/>
                <a:ea typeface="Raleway"/>
                <a:cs typeface="Raleway"/>
                <a:sym typeface="Raleway"/>
              </a:rPr>
              <a:t>Questions about federally-funded equipment and requirements? </a:t>
            </a:r>
            <a:endParaRPr>
              <a:latin typeface="Raleway"/>
              <a:ea typeface="Raleway"/>
              <a:cs typeface="Raleway"/>
              <a:sym typeface="Raleway"/>
            </a:endParaRPr>
          </a:p>
          <a:p>
            <a:pPr marL="914400" lvl="1" indent="-323850" algn="l" rtl="0">
              <a:lnSpc>
                <a:spcPct val="100000"/>
              </a:lnSpc>
              <a:spcBef>
                <a:spcPts val="1000"/>
              </a:spcBef>
              <a:spcAft>
                <a:spcPts val="0"/>
              </a:spcAft>
              <a:buSzPts val="1500"/>
              <a:buFont typeface="Raleway"/>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6"/>
              </a:rPr>
              <a:t>March 3, 2022 Office Hours on Federally-Funded Equipment</a:t>
            </a:r>
            <a:r>
              <a:rPr lang="en">
                <a:latin typeface="Raleway"/>
                <a:ea typeface="Raleway"/>
                <a:cs typeface="Raleway"/>
                <a:sym typeface="Raleway"/>
              </a:rPr>
              <a:t>.</a:t>
            </a:r>
            <a:endParaRPr>
              <a:latin typeface="Raleway"/>
              <a:ea typeface="Raleway"/>
              <a:cs typeface="Raleway"/>
              <a:sym typeface="Raleway"/>
            </a:endParaRPr>
          </a:p>
          <a:p>
            <a:pPr marL="457200" lvl="0" indent="-342900" algn="l" rtl="0">
              <a:lnSpc>
                <a:spcPct val="100000"/>
              </a:lnSpc>
              <a:spcBef>
                <a:spcPts val="1000"/>
              </a:spcBef>
              <a:spcAft>
                <a:spcPts val="0"/>
              </a:spcAft>
              <a:buSzPts val="1800"/>
              <a:buChar char="•"/>
            </a:pPr>
            <a:r>
              <a:rPr lang="en">
                <a:latin typeface="Raleway"/>
                <a:ea typeface="Raleway"/>
                <a:cs typeface="Raleway"/>
                <a:sym typeface="Raleway"/>
              </a:rPr>
              <a:t>Questions about Davis-Bacon requirements? </a:t>
            </a:r>
            <a:endParaRPr>
              <a:latin typeface="Raleway"/>
              <a:ea typeface="Raleway"/>
              <a:cs typeface="Raleway"/>
              <a:sym typeface="Raleway"/>
            </a:endParaRPr>
          </a:p>
          <a:p>
            <a:pPr marL="914400" lvl="1" indent="-323850" algn="l" rtl="0">
              <a:lnSpc>
                <a:spcPct val="100000"/>
              </a:lnSpc>
              <a:spcBef>
                <a:spcPts val="1000"/>
              </a:spcBef>
              <a:spcAft>
                <a:spcPts val="1000"/>
              </a:spcAft>
              <a:buSzPts val="1500"/>
              <a:buChar char="•"/>
            </a:pPr>
            <a:r>
              <a:rPr lang="en">
                <a:latin typeface="Raleway"/>
                <a:ea typeface="Raleway"/>
                <a:cs typeface="Raleway"/>
                <a:sym typeface="Raleway"/>
              </a:rPr>
              <a:t>View the </a:t>
            </a:r>
            <a:r>
              <a:rPr lang="en" u="sng">
                <a:solidFill>
                  <a:schemeClr val="hlink"/>
                </a:solidFill>
                <a:latin typeface="Raleway"/>
                <a:ea typeface="Raleway"/>
                <a:cs typeface="Raleway"/>
                <a:sym typeface="Raleway"/>
                <a:hlinkClick r:id="rId7"/>
              </a:rPr>
              <a:t>Davis-Bacon webinar provided by US DOL and hosted by ED</a:t>
            </a:r>
            <a:r>
              <a:rPr lang="en"/>
              <a:t> </a:t>
            </a:r>
            <a:r>
              <a:rPr lang="en">
                <a:latin typeface="Raleway"/>
                <a:ea typeface="Raleway"/>
                <a:cs typeface="Raleway"/>
                <a:sym typeface="Raleway"/>
              </a:rPr>
              <a:t>and the</a:t>
            </a:r>
            <a:r>
              <a:rPr lang="en"/>
              <a:t> </a:t>
            </a:r>
            <a:r>
              <a:rPr lang="en" u="sng">
                <a:solidFill>
                  <a:schemeClr val="hlink"/>
                </a:solidFill>
                <a:latin typeface="Raleway"/>
                <a:ea typeface="Raleway"/>
                <a:cs typeface="Raleway"/>
                <a:sym typeface="Raleway"/>
                <a:hlinkClick r:id="rId8"/>
              </a:rPr>
              <a:t>Davis-Bacon Webinar 4.26.23 Attendee Questions and Answers.pdf</a:t>
            </a:r>
            <a:r>
              <a:rPr lang="en">
                <a:latin typeface="Raleway"/>
                <a:ea typeface="Raleway"/>
                <a:cs typeface="Raleway"/>
                <a:sym typeface="Raleway"/>
              </a:rPr>
              <a:t>.</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5"/>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Stronger Connections Grant (SCG)</a:t>
            </a:r>
            <a:endParaRPr>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 Call for Reviewers</a:t>
            </a:r>
            <a:endParaRPr sz="1800">
              <a:latin typeface="Raleway"/>
              <a:ea typeface="Raleway"/>
              <a:cs typeface="Raleway"/>
              <a:sym typeface="Raleway"/>
            </a:endParaRPr>
          </a:p>
        </p:txBody>
      </p:sp>
      <p:sp>
        <p:nvSpPr>
          <p:cNvPr id="357" name="Google Shape;357;p65"/>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solidFill>
                  <a:srgbClr val="FFFFFF"/>
                </a:solidFill>
                <a:latin typeface="Raleway"/>
                <a:ea typeface="Raleway"/>
                <a:cs typeface="Raleway"/>
                <a:sym typeface="Raleway"/>
              </a:rPr>
              <a:t>SCG Call for Reviewers</a:t>
            </a:r>
            <a:endParaRPr dirty="0"/>
          </a:p>
        </p:txBody>
      </p:sp>
      <p:sp>
        <p:nvSpPr>
          <p:cNvPr id="363" name="Google Shape;363;p66"/>
          <p:cNvSpPr txBox="1"/>
          <p:nvPr/>
        </p:nvSpPr>
        <p:spPr>
          <a:xfrm>
            <a:off x="428175" y="1091575"/>
            <a:ext cx="3868200" cy="363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The Colorado Department of Education (CDE) is seeking volunteer peer reviewers for Stronger Connections Grant (SCG) applications. More information about this grant is available on CDE’s </a:t>
            </a:r>
            <a:r>
              <a:rPr lang="en" sz="1200" u="sng" dirty="0">
                <a:solidFill>
                  <a:schemeClr val="hlink"/>
                </a:solidFill>
                <a:latin typeface="Calibri"/>
                <a:ea typeface="Calibri"/>
                <a:cs typeface="Calibri"/>
                <a:sym typeface="Calibri"/>
                <a:hlinkClick r:id="rId3"/>
              </a:rPr>
              <a:t>Stronger Connections Grant website</a:t>
            </a:r>
            <a:r>
              <a:rPr lang="en"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It is preferred that reviewers have knowledge of physical education; mental health; social emotional wellness; sexual health; drug or violence prevention; chronic absenteeism; counseling services; promotion of a healthy school environment; health education; health services; and/or parent and community involvement.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1200" dirty="0">
                <a:solidFill>
                  <a:schemeClr val="dk1"/>
                </a:solidFill>
                <a:latin typeface="Calibri"/>
                <a:ea typeface="Calibri"/>
                <a:cs typeface="Calibri"/>
                <a:sym typeface="Calibri"/>
              </a:rPr>
              <a:t>If you are available and interested in participating in this </a:t>
            </a:r>
            <a:r>
              <a:rPr lang="en" sz="1200" b="1" dirty="0">
                <a:solidFill>
                  <a:schemeClr val="dk1"/>
                </a:solidFill>
                <a:latin typeface="Calibri"/>
                <a:ea typeface="Calibri"/>
                <a:cs typeface="Calibri"/>
                <a:sym typeface="Calibri"/>
              </a:rPr>
              <a:t>virtual </a:t>
            </a:r>
            <a:r>
              <a:rPr lang="en" sz="1200" dirty="0">
                <a:solidFill>
                  <a:schemeClr val="dk1"/>
                </a:solidFill>
                <a:latin typeface="Calibri"/>
                <a:ea typeface="Calibri"/>
                <a:cs typeface="Calibri"/>
                <a:sym typeface="Calibri"/>
              </a:rPr>
              <a:t>review process, </a:t>
            </a:r>
            <a:r>
              <a:rPr lang="en" sz="1200" u="sng" dirty="0">
                <a:solidFill>
                  <a:schemeClr val="hlink"/>
                </a:solidFill>
                <a:latin typeface="Calibri"/>
                <a:ea typeface="Calibri"/>
                <a:cs typeface="Calibri"/>
                <a:sym typeface="Calibri"/>
                <a:hlinkClick r:id="rId4"/>
              </a:rPr>
              <a:t>please complete a brief survey</a:t>
            </a:r>
            <a:r>
              <a:rPr lang="en" sz="1200" dirty="0">
                <a:solidFill>
                  <a:schemeClr val="dk1"/>
                </a:solidFill>
                <a:latin typeface="Calibri"/>
                <a:ea typeface="Calibri"/>
                <a:cs typeface="Calibri"/>
                <a:sym typeface="Calibri"/>
              </a:rPr>
              <a:t> regarding your experience and areas of expertise as soon as possible, but no later than </a:t>
            </a:r>
            <a:r>
              <a:rPr lang="en" sz="1200" b="1" dirty="0">
                <a:solidFill>
                  <a:schemeClr val="dk1"/>
                </a:solidFill>
                <a:latin typeface="Calibri"/>
                <a:ea typeface="Calibri"/>
                <a:cs typeface="Calibri"/>
                <a:sym typeface="Calibri"/>
              </a:rPr>
              <a:t>Tuesday, January 9, 2024.</a:t>
            </a:r>
            <a:endParaRPr sz="1200" b="1" dirty="0">
              <a:solidFill>
                <a:schemeClr val="dk1"/>
              </a:solidFill>
              <a:latin typeface="Calibri"/>
              <a:ea typeface="Calibri"/>
              <a:cs typeface="Calibri"/>
              <a:sym typeface="Calibri"/>
            </a:endParaRPr>
          </a:p>
        </p:txBody>
      </p:sp>
      <p:sp>
        <p:nvSpPr>
          <p:cNvPr id="364" name="Google Shape;364;p66"/>
          <p:cNvSpPr txBox="1"/>
          <p:nvPr/>
        </p:nvSpPr>
        <p:spPr>
          <a:xfrm>
            <a:off x="4420375" y="1091450"/>
            <a:ext cx="3868200" cy="363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Calibri"/>
                <a:ea typeface="Calibri"/>
                <a:cs typeface="Calibri"/>
                <a:sym typeface="Calibri"/>
              </a:rPr>
              <a:t>This review will be completed virtually, and there is no in-person review component. Reviewers should have a reliable internet connection.</a:t>
            </a:r>
            <a:endParaRPr sz="11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b="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u="sng">
                <a:solidFill>
                  <a:schemeClr val="dk1"/>
                </a:solidFill>
                <a:latin typeface="Calibri"/>
                <a:ea typeface="Calibri"/>
                <a:cs typeface="Calibri"/>
                <a:sym typeface="Calibri"/>
              </a:rPr>
              <a:t>Review Timeline:</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solidFill>
                  <a:srgbClr val="C00000"/>
                </a:solidFill>
                <a:latin typeface="Calibri"/>
                <a:ea typeface="Calibri"/>
                <a:cs typeface="Calibri"/>
                <a:sym typeface="Calibri"/>
              </a:rPr>
              <a:t>Thursday, January 11, 2024: </a:t>
            </a:r>
            <a:r>
              <a:rPr lang="en" sz="1100" b="1">
                <a:solidFill>
                  <a:schemeClr val="dk1"/>
                </a:solidFill>
                <a:latin typeface="Calibri"/>
                <a:ea typeface="Calibri"/>
                <a:cs typeface="Calibri"/>
                <a:sym typeface="Calibri"/>
              </a:rPr>
              <a:t>Reviewers receive materials</a:t>
            </a:r>
            <a:endParaRPr sz="11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solidFill>
                  <a:srgbClr val="C00000"/>
                </a:solidFill>
                <a:latin typeface="Calibri"/>
                <a:ea typeface="Calibri"/>
                <a:cs typeface="Calibri"/>
                <a:sym typeface="Calibri"/>
              </a:rPr>
              <a:t>Thursday, January  11 – Thursday, February 1, 2024: </a:t>
            </a:r>
            <a:r>
              <a:rPr lang="en" sz="1100" b="1">
                <a:solidFill>
                  <a:schemeClr val="dk1"/>
                </a:solidFill>
                <a:latin typeface="Calibri"/>
                <a:ea typeface="Calibri"/>
                <a:cs typeface="Calibri"/>
                <a:sym typeface="Calibri"/>
              </a:rPr>
              <a:t>Reviews</a:t>
            </a:r>
            <a:endParaRPr sz="11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Reviewers will read and assess their assigned applications individually and then collaborate with their team members to determine consensus scores and feedback for each of their assigned applications.</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b="1">
                <a:solidFill>
                  <a:srgbClr val="C00000"/>
                </a:solidFill>
                <a:latin typeface="Calibri"/>
                <a:ea typeface="Calibri"/>
                <a:cs typeface="Calibri"/>
                <a:sym typeface="Calibri"/>
              </a:rPr>
              <a:t>Thursday, February 1, 2024: </a:t>
            </a:r>
            <a:r>
              <a:rPr lang="en" sz="1100" b="1">
                <a:solidFill>
                  <a:schemeClr val="dk1"/>
                </a:solidFill>
                <a:latin typeface="Calibri"/>
                <a:ea typeface="Calibri"/>
                <a:cs typeface="Calibri"/>
                <a:sym typeface="Calibri"/>
              </a:rPr>
              <a:t>Scores due to CDE by noon</a:t>
            </a:r>
            <a:endParaRPr sz="11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Team consensus scores and feedback for each assigned application are due to CDE. CDE staff will review team feedback and contact readers within the following week if any clarification is needed.</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7"/>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Equitable Services in Non-Public Schools</a:t>
            </a:r>
            <a:endParaRPr dirty="0">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a:t>
            </a:r>
            <a:endParaRPr dirty="0">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endParaRPr dirty="0">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sz="1800" dirty="0">
                <a:latin typeface="Raleway"/>
                <a:ea typeface="Raleway"/>
                <a:cs typeface="Raleway"/>
                <a:sym typeface="Raleway"/>
              </a:rPr>
              <a:t>New Guidance, Big Ideas, and Upcoming Learning Opportunity</a:t>
            </a:r>
            <a:endParaRPr sz="1800" dirty="0">
              <a:latin typeface="Raleway"/>
              <a:ea typeface="Raleway"/>
              <a:cs typeface="Raleway"/>
              <a:sym typeface="Raleway"/>
            </a:endParaRPr>
          </a:p>
        </p:txBody>
      </p:sp>
      <p:sp>
        <p:nvSpPr>
          <p:cNvPr id="370" name="Google Shape;370;p67"/>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8"/>
          <p:cNvSpPr txBox="1">
            <a:spLocks noGrp="1"/>
          </p:cNvSpPr>
          <p:nvPr>
            <p:ph type="title"/>
          </p:nvPr>
        </p:nvSpPr>
        <p:spPr>
          <a:xfrm>
            <a:off x="213075" y="228600"/>
            <a:ext cx="8520600" cy="57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41743"/>
              <a:buNone/>
            </a:pPr>
            <a:endParaRPr sz="2822" dirty="0"/>
          </a:p>
          <a:p>
            <a:pPr marL="0" lvl="0" indent="0" algn="l" rtl="0">
              <a:lnSpc>
                <a:spcPct val="90000"/>
              </a:lnSpc>
              <a:spcBef>
                <a:spcPts val="0"/>
              </a:spcBef>
              <a:spcAft>
                <a:spcPts val="0"/>
              </a:spcAft>
              <a:buSzPct val="141743"/>
              <a:buNone/>
            </a:pPr>
            <a:r>
              <a:rPr lang="en" sz="2822" dirty="0">
                <a:latin typeface="Raleway" pitchFamily="2" charset="0"/>
              </a:rPr>
              <a:t>Equitable Services Big Ideas: </a:t>
            </a:r>
            <a:endParaRPr sz="3000" b="1" dirty="0"/>
          </a:p>
          <a:p>
            <a:pPr marL="0" lvl="0" indent="0" algn="l" rtl="0">
              <a:lnSpc>
                <a:spcPct val="90000"/>
              </a:lnSpc>
              <a:spcBef>
                <a:spcPts val="0"/>
              </a:spcBef>
              <a:spcAft>
                <a:spcPts val="0"/>
              </a:spcAft>
              <a:buSzPct val="133333"/>
              <a:buNone/>
            </a:pPr>
            <a:endParaRPr sz="3000" b="1" dirty="0"/>
          </a:p>
        </p:txBody>
      </p:sp>
      <p:sp>
        <p:nvSpPr>
          <p:cNvPr id="376" name="Google Shape;376;p6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10000"/>
          </a:bodyPr>
          <a:lstStyle/>
          <a:p>
            <a:pPr marL="457200" lvl="0" indent="-312464" algn="l" rtl="0">
              <a:lnSpc>
                <a:spcPct val="150000"/>
              </a:lnSpc>
              <a:spcBef>
                <a:spcPts val="0"/>
              </a:spcBef>
              <a:spcAft>
                <a:spcPts val="0"/>
              </a:spcAft>
              <a:buSzPct val="100000"/>
              <a:buChar char="➢"/>
            </a:pPr>
            <a:r>
              <a:rPr lang="en" sz="1550"/>
              <a:t>In the spring and summer of 2023, </a:t>
            </a:r>
            <a:r>
              <a:rPr lang="en" sz="1550" b="1"/>
              <a:t>updated guidance</a:t>
            </a:r>
            <a:r>
              <a:rPr lang="en" sz="1550"/>
              <a:t> was issued by the US DE for both Title I and Title VIII Equitable Services.</a:t>
            </a:r>
            <a:endParaRPr sz="1550"/>
          </a:p>
          <a:p>
            <a:pPr marL="0" lvl="0" indent="0" algn="l" rtl="0">
              <a:lnSpc>
                <a:spcPct val="150000"/>
              </a:lnSpc>
              <a:spcBef>
                <a:spcPts val="0"/>
              </a:spcBef>
              <a:spcAft>
                <a:spcPts val="0"/>
              </a:spcAft>
              <a:buClr>
                <a:schemeClr val="dk1"/>
              </a:buClr>
              <a:buSzPct val="70967"/>
              <a:buFont typeface="Arial"/>
              <a:buNone/>
            </a:pPr>
            <a:endParaRPr sz="1550"/>
          </a:p>
          <a:p>
            <a:pPr marL="457200" lvl="0" indent="-312464" algn="l" rtl="0">
              <a:lnSpc>
                <a:spcPct val="150000"/>
              </a:lnSpc>
              <a:spcBef>
                <a:spcPts val="0"/>
              </a:spcBef>
              <a:spcAft>
                <a:spcPts val="0"/>
              </a:spcAft>
              <a:buSzPct val="100000"/>
              <a:buChar char="➢"/>
            </a:pPr>
            <a:r>
              <a:rPr lang="en" sz="1550"/>
              <a:t>Students in both Public and Non-Public Schools </a:t>
            </a:r>
            <a:r>
              <a:rPr lang="en" sz="1550" b="1"/>
              <a:t>drive funds</a:t>
            </a:r>
            <a:r>
              <a:rPr lang="en" sz="1550"/>
              <a:t>.</a:t>
            </a:r>
            <a:endParaRPr sz="1550"/>
          </a:p>
          <a:p>
            <a:pPr marL="0" lvl="0" indent="0" algn="l" rtl="0">
              <a:lnSpc>
                <a:spcPct val="150000"/>
              </a:lnSpc>
              <a:spcBef>
                <a:spcPts val="0"/>
              </a:spcBef>
              <a:spcAft>
                <a:spcPts val="0"/>
              </a:spcAft>
              <a:buClr>
                <a:schemeClr val="dk1"/>
              </a:buClr>
              <a:buSzPct val="70967"/>
              <a:buFont typeface="Arial"/>
              <a:buNone/>
            </a:pPr>
            <a:endParaRPr sz="1550"/>
          </a:p>
          <a:p>
            <a:pPr marL="457200" lvl="0" indent="-312464" algn="l" rtl="0">
              <a:lnSpc>
                <a:spcPct val="150000"/>
              </a:lnSpc>
              <a:spcBef>
                <a:spcPts val="0"/>
              </a:spcBef>
              <a:spcAft>
                <a:spcPts val="0"/>
              </a:spcAft>
              <a:buSzPct val="100000"/>
              <a:buChar char="➢"/>
            </a:pPr>
            <a:r>
              <a:rPr lang="en" sz="1550"/>
              <a:t>The </a:t>
            </a:r>
            <a:r>
              <a:rPr lang="en" sz="1550" b="1"/>
              <a:t>LEA must maintain control of the funds</a:t>
            </a:r>
            <a:r>
              <a:rPr lang="en" sz="1550"/>
              <a:t>, as well as being </a:t>
            </a:r>
            <a:r>
              <a:rPr lang="en" sz="1550" b="1"/>
              <a:t>responsible for the design, implementation, and measuring academic impact</a:t>
            </a:r>
            <a:r>
              <a:rPr lang="en" sz="1550"/>
              <a:t> of equitable services. (cannot only be provision of materials).</a:t>
            </a:r>
            <a:endParaRPr sz="1550"/>
          </a:p>
          <a:p>
            <a:pPr marL="0" lvl="0" indent="0" algn="l" rtl="0">
              <a:lnSpc>
                <a:spcPct val="150000"/>
              </a:lnSpc>
              <a:spcBef>
                <a:spcPts val="0"/>
              </a:spcBef>
              <a:spcAft>
                <a:spcPts val="0"/>
              </a:spcAft>
              <a:buClr>
                <a:schemeClr val="dk1"/>
              </a:buClr>
              <a:buSzPct val="70967"/>
              <a:buFont typeface="Arial"/>
              <a:buNone/>
            </a:pPr>
            <a:endParaRPr sz="1550"/>
          </a:p>
          <a:p>
            <a:pPr marL="457200" lvl="0" indent="-312464" algn="l" rtl="0">
              <a:lnSpc>
                <a:spcPct val="150000"/>
              </a:lnSpc>
              <a:spcBef>
                <a:spcPts val="0"/>
              </a:spcBef>
              <a:spcAft>
                <a:spcPts val="0"/>
              </a:spcAft>
              <a:buSzPct val="100000"/>
              <a:buChar char="➢"/>
            </a:pPr>
            <a:r>
              <a:rPr lang="en" sz="1550"/>
              <a:t>Consultation must be </a:t>
            </a:r>
            <a:r>
              <a:rPr lang="en" sz="1550" b="1"/>
              <a:t>meaningful, timely and ongoing</a:t>
            </a:r>
            <a:r>
              <a:rPr lang="en" sz="1550"/>
              <a:t>.</a:t>
            </a:r>
            <a:endParaRPr sz="1550" b="1"/>
          </a:p>
          <a:p>
            <a:pPr marL="457200" lvl="0" indent="0" algn="l" rtl="0">
              <a:lnSpc>
                <a:spcPct val="90000"/>
              </a:lnSpc>
              <a:spcBef>
                <a:spcPts val="0"/>
              </a:spcBef>
              <a:spcAft>
                <a:spcPts val="0"/>
              </a:spcAft>
              <a:buClr>
                <a:schemeClr val="dk1"/>
              </a:buClr>
              <a:buSzPct val="211863"/>
              <a:buFont typeface="Arial"/>
              <a:buNone/>
            </a:pPr>
            <a:endParaRPr sz="1887" b="1"/>
          </a:p>
          <a:p>
            <a:pPr marL="0" lvl="0" indent="0" algn="l" rtl="0">
              <a:spcBef>
                <a:spcPts val="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400"/>
              <a:buFont typeface="Arial"/>
              <a:buNone/>
            </a:pPr>
            <a:r>
              <a:rPr lang="en" dirty="0">
                <a:latin typeface="Raleway" pitchFamily="2" charset="0"/>
              </a:rPr>
              <a:t>Meaningful Consultation: </a:t>
            </a:r>
            <a:endParaRPr dirty="0">
              <a:latin typeface="Raleway" pitchFamily="2" charset="0"/>
            </a:endParaRPr>
          </a:p>
          <a:p>
            <a:pPr marL="0" lvl="0" indent="0" algn="l" rtl="0">
              <a:lnSpc>
                <a:spcPct val="90000"/>
              </a:lnSpc>
              <a:spcBef>
                <a:spcPts val="0"/>
              </a:spcBef>
              <a:spcAft>
                <a:spcPts val="0"/>
              </a:spcAft>
              <a:buClr>
                <a:schemeClr val="dk1"/>
              </a:buClr>
              <a:buSzPts val="2400"/>
              <a:buFont typeface="Arial"/>
              <a:buNone/>
            </a:pPr>
            <a:r>
              <a:rPr lang="en" dirty="0">
                <a:latin typeface="Raleway" pitchFamily="2" charset="0"/>
              </a:rPr>
              <a:t>The Answer to MOST Questions related to TI and TVIII</a:t>
            </a:r>
            <a:endParaRPr dirty="0">
              <a:latin typeface="Raleway" pitchFamily="2" charset="0"/>
            </a:endParaRPr>
          </a:p>
        </p:txBody>
      </p:sp>
      <p:sp>
        <p:nvSpPr>
          <p:cNvPr id="382" name="Google Shape;382;p69"/>
          <p:cNvSpPr txBox="1">
            <a:spLocks noGrp="1"/>
          </p:cNvSpPr>
          <p:nvPr>
            <p:ph type="body" idx="4294967295"/>
          </p:nvPr>
        </p:nvSpPr>
        <p:spPr>
          <a:xfrm>
            <a:off x="355050" y="998725"/>
            <a:ext cx="8555100" cy="3827100"/>
          </a:xfrm>
          <a:prstGeom prst="rect">
            <a:avLst/>
          </a:prstGeom>
          <a:noFill/>
          <a:ln>
            <a:noFill/>
          </a:ln>
        </p:spPr>
        <p:txBody>
          <a:bodyPr spcFirstLastPara="1" wrap="square" lIns="0" tIns="0" rIns="0" bIns="45700" anchor="t" anchorCtr="0">
            <a:noAutofit/>
          </a:bodyPr>
          <a:lstStyle/>
          <a:p>
            <a:pPr marL="457200" lvl="0" indent="-304800" algn="l" rtl="0">
              <a:lnSpc>
                <a:spcPct val="150000"/>
              </a:lnSpc>
              <a:spcBef>
                <a:spcPts val="0"/>
              </a:spcBef>
              <a:spcAft>
                <a:spcPts val="0"/>
              </a:spcAft>
              <a:buSzPts val="1200"/>
              <a:buAutoNum type="arabicPeriod"/>
            </a:pPr>
            <a:r>
              <a:rPr lang="en" sz="1200"/>
              <a:t>Meaningful Consultation </a:t>
            </a:r>
            <a:r>
              <a:rPr lang="en" sz="1200" b="1"/>
              <a:t>does not apply</a:t>
            </a:r>
            <a:r>
              <a:rPr lang="en" sz="1200"/>
              <a:t> to for-profits, stand alone Pre-K’s (typically), or home daycares.</a:t>
            </a:r>
            <a:endParaRPr sz="1200"/>
          </a:p>
          <a:p>
            <a:pPr marL="457200" lvl="0" indent="-304800" algn="l" rtl="0">
              <a:lnSpc>
                <a:spcPct val="150000"/>
              </a:lnSpc>
              <a:spcBef>
                <a:spcPts val="1000"/>
              </a:spcBef>
              <a:spcAft>
                <a:spcPts val="0"/>
              </a:spcAft>
              <a:buSzPts val="1200"/>
              <a:buAutoNum type="arabicPeriod"/>
            </a:pPr>
            <a:r>
              <a:rPr lang="en" sz="1200"/>
              <a:t>Meaningful Consultation must be timely, occurring </a:t>
            </a:r>
            <a:r>
              <a:rPr lang="en" sz="1200" b="1"/>
              <a:t>before the LEA is making final decisions</a:t>
            </a:r>
            <a:r>
              <a:rPr lang="en" sz="1200"/>
              <a:t> about budgeting funds or transferring funds. The LEA can set </a:t>
            </a:r>
            <a:r>
              <a:rPr lang="en" sz="1200" b="1"/>
              <a:t>reasonable, explicitly communicated deadlines</a:t>
            </a:r>
            <a:r>
              <a:rPr lang="en" sz="1200"/>
              <a:t> for receiving information or input from NPS.</a:t>
            </a:r>
            <a:endParaRPr sz="1200"/>
          </a:p>
          <a:p>
            <a:pPr marL="457200" lvl="0" indent="-304800" algn="l" rtl="0">
              <a:lnSpc>
                <a:spcPct val="150000"/>
              </a:lnSpc>
              <a:spcBef>
                <a:spcPts val="1000"/>
              </a:spcBef>
              <a:spcAft>
                <a:spcPts val="0"/>
              </a:spcAft>
              <a:buSzPts val="1200"/>
              <a:buAutoNum type="arabicPeriod"/>
            </a:pPr>
            <a:r>
              <a:rPr lang="en" sz="1200"/>
              <a:t>Meaningful Consultation is </a:t>
            </a:r>
            <a:r>
              <a:rPr lang="en" sz="1200" b="1"/>
              <a:t>ongoing </a:t>
            </a:r>
            <a:r>
              <a:rPr lang="en" sz="1200"/>
              <a:t>to ensure that needs of students in NPS are met in an equitable manner.</a:t>
            </a:r>
            <a:endParaRPr sz="1200"/>
          </a:p>
          <a:p>
            <a:pPr marL="457200" lvl="0" indent="-304800" algn="l" rtl="0">
              <a:lnSpc>
                <a:spcPct val="150000"/>
              </a:lnSpc>
              <a:spcBef>
                <a:spcPts val="1000"/>
              </a:spcBef>
              <a:spcAft>
                <a:spcPts val="0"/>
              </a:spcAft>
              <a:buSzPts val="1200"/>
              <a:buAutoNum type="arabicPeriod"/>
            </a:pPr>
            <a:r>
              <a:rPr lang="en" sz="1200"/>
              <a:t>Meaningful Consultation is critical for most equitable services decisions. Both </a:t>
            </a:r>
            <a:r>
              <a:rPr lang="en" sz="1200" b="1"/>
              <a:t>initiation of Contact and final service decisions are the responsibility of the LEA</a:t>
            </a:r>
            <a:r>
              <a:rPr lang="en" sz="1200"/>
              <a:t>.</a:t>
            </a:r>
            <a:endParaRPr sz="1200"/>
          </a:p>
          <a:p>
            <a:pPr marL="457200" lvl="0" indent="-304800" algn="l" rtl="0">
              <a:lnSpc>
                <a:spcPct val="150000"/>
              </a:lnSpc>
              <a:spcBef>
                <a:spcPts val="1000"/>
              </a:spcBef>
              <a:spcAft>
                <a:spcPts val="0"/>
              </a:spcAft>
              <a:buSzPts val="1200"/>
              <a:buAutoNum type="arabicPeriod"/>
            </a:pPr>
            <a:r>
              <a:rPr lang="en" sz="1200" b="1"/>
              <a:t>Written Affirmation</a:t>
            </a:r>
            <a:r>
              <a:rPr lang="en" sz="1200"/>
              <a:t> that Meaningful Consultation has occurred is required and must be signed by the LEA and the NPS if equitable services will be provided. </a:t>
            </a:r>
            <a:endParaRPr sz="1200"/>
          </a:p>
          <a:p>
            <a:pPr marL="457200" lvl="0" indent="-304800" algn="l" rtl="0">
              <a:lnSpc>
                <a:spcPct val="150000"/>
              </a:lnSpc>
              <a:spcBef>
                <a:spcPts val="1000"/>
              </a:spcBef>
              <a:spcAft>
                <a:spcPts val="0"/>
              </a:spcAft>
              <a:buSzPts val="1200"/>
              <a:buAutoNum type="arabicPeriod"/>
            </a:pPr>
            <a:r>
              <a:rPr lang="en" sz="1200"/>
              <a:t>The Complaint Process is a </a:t>
            </a:r>
            <a:r>
              <a:rPr lang="en" sz="1200" b="1"/>
              <a:t>last resort for unresolvable issues</a:t>
            </a:r>
            <a:r>
              <a:rPr lang="en" sz="1200"/>
              <a:t> and are sent to the Federal Programs Ombudsman to facilitate conversations. Informal facilitation is available without filing a complaint. </a:t>
            </a:r>
            <a:endParaRPr sz="1200"/>
          </a:p>
          <a:p>
            <a:pPr marL="0" lvl="0" indent="0" algn="l" rtl="0">
              <a:lnSpc>
                <a:spcPct val="90000"/>
              </a:lnSpc>
              <a:spcBef>
                <a:spcPts val="1000"/>
              </a:spcBef>
              <a:spcAft>
                <a:spcPts val="0"/>
              </a:spcAft>
              <a:buSzPts val="9600"/>
              <a:buNone/>
            </a:pPr>
            <a:endParaRPr sz="1200"/>
          </a:p>
          <a:p>
            <a:pPr marL="0" lvl="0" indent="0" algn="l" rtl="0">
              <a:lnSpc>
                <a:spcPct val="90000"/>
              </a:lnSpc>
              <a:spcBef>
                <a:spcPts val="0"/>
              </a:spcBef>
              <a:spcAft>
                <a:spcPts val="0"/>
              </a:spcAft>
              <a:buSzPts val="9600"/>
              <a:buNone/>
            </a:pPr>
            <a:endParaRPr sz="1200"/>
          </a:p>
          <a:p>
            <a:pPr marL="0" lvl="0" indent="0" algn="l" rtl="0">
              <a:lnSpc>
                <a:spcPct val="90000"/>
              </a:lnSpc>
              <a:spcBef>
                <a:spcPts val="0"/>
              </a:spcBef>
              <a:spcAft>
                <a:spcPts val="0"/>
              </a:spcAft>
              <a:buSzPts val="9600"/>
              <a:buNone/>
            </a:pPr>
            <a:endParaRPr sz="1200"/>
          </a:p>
          <a:p>
            <a:pPr marL="0" lvl="0" indent="0" algn="l" rtl="0">
              <a:lnSpc>
                <a:spcPct val="90000"/>
              </a:lnSpc>
              <a:spcBef>
                <a:spcPts val="0"/>
              </a:spcBef>
              <a:spcAft>
                <a:spcPts val="0"/>
              </a:spcAft>
              <a:buSzPts val="9600"/>
              <a:buNone/>
            </a:pP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7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2800"/>
              <a:buFont typeface="Arial"/>
              <a:buNone/>
            </a:pPr>
            <a:r>
              <a:rPr lang="en" sz="3000" dirty="0">
                <a:solidFill>
                  <a:schemeClr val="bg1"/>
                </a:solidFill>
                <a:latin typeface="Raleway" pitchFamily="2" charset="0"/>
                <a:ea typeface="Arial"/>
                <a:cs typeface="Arial"/>
                <a:sym typeface="Arial"/>
              </a:rPr>
              <a:t>RESOURCES</a:t>
            </a:r>
            <a:endParaRPr dirty="0">
              <a:solidFill>
                <a:schemeClr val="bg1"/>
              </a:solidFill>
              <a:latin typeface="Raleway" pitchFamily="2" charset="0"/>
            </a:endParaRPr>
          </a:p>
        </p:txBody>
      </p:sp>
      <p:sp>
        <p:nvSpPr>
          <p:cNvPr id="390" name="Google Shape;390;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600"/>
              <a:buFont typeface="Arial"/>
              <a:buNone/>
            </a:pPr>
            <a:r>
              <a:rPr lang="en" sz="1600" u="sng">
                <a:solidFill>
                  <a:srgbClr val="1155CC"/>
                </a:solidFill>
                <a:hlinkClick r:id="rId3">
                  <a:extLst>
                    <a:ext uri="{A12FA001-AC4F-418D-AE19-62706E023703}">
                      <ahyp:hlinkClr xmlns:ahyp="http://schemas.microsoft.com/office/drawing/2018/hyperlinkcolor" val="tx"/>
                    </a:ext>
                  </a:extLst>
                </a:hlinkClick>
              </a:rPr>
              <a:t>Title I, Part A of the Elementary and Secondary Education Act Within District Allocations 2022</a:t>
            </a:r>
            <a:endParaRPr sz="1600">
              <a:solidFill>
                <a:srgbClr val="1155CC"/>
              </a:solidFill>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endParaRPr>
          </a:p>
          <a:p>
            <a:pPr marL="0" lvl="0" indent="0" algn="l" rtl="0">
              <a:lnSpc>
                <a:spcPct val="100000"/>
              </a:lnSpc>
              <a:spcBef>
                <a:spcPts val="0"/>
              </a:spcBef>
              <a:spcAft>
                <a:spcPts val="0"/>
              </a:spcAft>
              <a:buClr>
                <a:schemeClr val="dk1"/>
              </a:buClr>
              <a:buSzPts val="1600"/>
              <a:buFont typeface="Arial"/>
              <a:buNone/>
            </a:pPr>
            <a:r>
              <a:rPr lang="en" sz="1600" u="sng">
                <a:solidFill>
                  <a:srgbClr val="1155CC"/>
                </a:solidFill>
                <a:hlinkClick r:id="rId4">
                  <a:extLst>
                    <a:ext uri="{A12FA001-AC4F-418D-AE19-62706E023703}">
                      <ahyp:hlinkClr xmlns:ahyp="http://schemas.microsoft.com/office/drawing/2018/hyperlinkcolor" val="tx"/>
                    </a:ext>
                  </a:extLst>
                </a:hlinkClick>
              </a:rPr>
              <a:t>Title I, Part A of the Elementary and Secondary Education Act Equitable Services Non-Regulatory Guidance 2023</a:t>
            </a:r>
            <a:endParaRPr sz="1600">
              <a:solidFill>
                <a:srgbClr val="1155CC"/>
              </a:solidFill>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Arial"/>
              <a:buNone/>
            </a:pPr>
            <a:r>
              <a:rPr lang="en" sz="1600" u="sng">
                <a:solidFill>
                  <a:srgbClr val="1155CC"/>
                </a:solidFill>
                <a:hlinkClick r:id="rId5">
                  <a:extLst>
                    <a:ext uri="{A12FA001-AC4F-418D-AE19-62706E023703}">
                      <ahyp:hlinkClr xmlns:ahyp="http://schemas.microsoft.com/office/drawing/2018/hyperlinkcolor" val="tx"/>
                    </a:ext>
                  </a:extLst>
                </a:hlinkClick>
              </a:rPr>
              <a:t>Title VIII, Part F of the Elementary and Secondary Education Act Equitable Services Non-Regulatory Guidance 2023</a:t>
            </a:r>
            <a:endParaRPr sz="16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Arial"/>
              <a:buNone/>
            </a:pPr>
            <a:endParaRPr sz="16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Arial"/>
              <a:buNone/>
            </a:pPr>
            <a:r>
              <a:rPr lang="en" sz="1600" u="sng">
                <a:solidFill>
                  <a:srgbClr val="1155CC"/>
                </a:solidFill>
                <a:hlinkClick r:id="rId6">
                  <a:extLst>
                    <a:ext uri="{A12FA001-AC4F-418D-AE19-62706E023703}">
                      <ahyp:hlinkClr xmlns:ahyp="http://schemas.microsoft.com/office/drawing/2018/hyperlinkcolor" val="tx"/>
                    </a:ext>
                  </a:extLst>
                </a:hlinkClick>
              </a:rPr>
              <a:t>CDE Equitable Services Web Page</a:t>
            </a:r>
            <a:r>
              <a:rPr lang="en" sz="1600"/>
              <a:t> (Updates in progress)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71"/>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SzPct val="100558"/>
              <a:buNone/>
            </a:pPr>
            <a:r>
              <a:rPr lang="en" sz="3977" dirty="0"/>
              <a:t>If this applies to you, watch for our targeted training opportunity to explore equitable services on January 18, 2024 from 9:30-11am.</a:t>
            </a:r>
            <a:endParaRPr sz="3977" dirty="0"/>
          </a:p>
          <a:p>
            <a:pPr marL="0" lvl="0" indent="0" algn="ctr" rtl="0">
              <a:lnSpc>
                <a:spcPct val="90000"/>
              </a:lnSpc>
              <a:spcBef>
                <a:spcPts val="0"/>
              </a:spcBef>
              <a:spcAft>
                <a:spcPts val="0"/>
              </a:spcAft>
              <a:buSzPct val="76923"/>
              <a:buNone/>
            </a:pPr>
            <a:endParaRPr dirty="0"/>
          </a:p>
          <a:p>
            <a:pPr marL="0" lvl="0" indent="0" algn="ctr" rtl="0">
              <a:lnSpc>
                <a:spcPct val="90000"/>
              </a:lnSpc>
              <a:spcBef>
                <a:spcPts val="0"/>
              </a:spcBef>
              <a:spcAft>
                <a:spcPts val="0"/>
              </a:spcAft>
              <a:buSzPct val="76923"/>
              <a:buNone/>
            </a:pPr>
            <a:r>
              <a:rPr lang="en" dirty="0"/>
              <a:t>Thank You!</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2"/>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403" name="Google Shape;403;p72"/>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ESSER Office Hours</a:t>
            </a:r>
            <a:endParaRPr dirty="0">
              <a:latin typeface="Raleway"/>
              <a:ea typeface="Raleway"/>
              <a:cs typeface="Raleway"/>
              <a:sym typeface="Raleway"/>
            </a:endParaRPr>
          </a:p>
        </p:txBody>
      </p:sp>
      <p:sp>
        <p:nvSpPr>
          <p:cNvPr id="293" name="Google Shape;293;p55"/>
          <p:cNvSpPr txBox="1">
            <a:spLocks noGrp="1"/>
          </p:cNvSpPr>
          <p:nvPr>
            <p:ph type="body" idx="1"/>
          </p:nvPr>
        </p:nvSpPr>
        <p:spPr>
          <a:xfrm>
            <a:off x="658713" y="1188339"/>
            <a:ext cx="7886700" cy="3263400"/>
          </a:xfrm>
          <a:prstGeom prst="rect">
            <a:avLst/>
          </a:prstGeom>
          <a:noFill/>
          <a:ln>
            <a:noFill/>
          </a:ln>
        </p:spPr>
        <p:txBody>
          <a:bodyPr spcFirstLastPara="1" wrap="square" lIns="0" tIns="0" rIns="0" bIns="0" anchor="t" anchorCtr="0">
            <a:normAutofit lnSpcReduction="10000"/>
          </a:bodyPr>
          <a:lstStyle/>
          <a:p>
            <a:pPr marL="177800" lvl="0" indent="-63500" algn="l" rtl="0">
              <a:lnSpc>
                <a:spcPct val="90000"/>
              </a:lnSpc>
              <a:spcBef>
                <a:spcPts val="0"/>
              </a:spcBef>
              <a:spcAft>
                <a:spcPts val="0"/>
              </a:spcAft>
              <a:buClr>
                <a:schemeClr val="dk1"/>
              </a:buClr>
              <a:buSzPts val="1800"/>
              <a:buNone/>
            </a:pPr>
            <a:r>
              <a:rPr lang="en" b="1" u="sng" dirty="0"/>
              <a:t>Topics</a:t>
            </a:r>
            <a:endParaRPr b="1" u="sng" dirty="0"/>
          </a:p>
          <a:p>
            <a:pPr marL="177800" lvl="0" indent="-63500" algn="l" rtl="0">
              <a:lnSpc>
                <a:spcPct val="90000"/>
              </a:lnSpc>
              <a:spcBef>
                <a:spcPts val="0"/>
              </a:spcBef>
              <a:spcAft>
                <a:spcPts val="0"/>
              </a:spcAft>
              <a:buClr>
                <a:schemeClr val="dk1"/>
              </a:buClr>
              <a:buSzPts val="1800"/>
              <a:buNone/>
            </a:pPr>
            <a:endParaRPr b="1" u="sng" dirty="0"/>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Updates and Reminders</a:t>
            </a:r>
            <a:endParaRPr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ESSA Report Cards</a:t>
            </a:r>
            <a:endParaRPr sz="1800"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ESSER Reporting Requirements</a:t>
            </a:r>
            <a:endParaRPr sz="1800" dirty="0">
              <a:latin typeface="Raleway"/>
              <a:ea typeface="Raleway"/>
              <a:cs typeface="Raleway"/>
              <a:sym typeface="Raleway"/>
            </a:endParaRPr>
          </a:p>
          <a:p>
            <a:pPr marL="914400" lvl="1" indent="-342900" algn="l" rtl="0">
              <a:lnSpc>
                <a:spcPct val="100000"/>
              </a:lnSpc>
              <a:spcBef>
                <a:spcPts val="0"/>
              </a:spcBef>
              <a:spcAft>
                <a:spcPts val="0"/>
              </a:spcAft>
              <a:buSzPts val="1800"/>
              <a:buFont typeface="Raleway"/>
              <a:buChar char="•"/>
            </a:pPr>
            <a:r>
              <a:rPr lang="en" sz="1800" dirty="0">
                <a:latin typeface="Raleway"/>
                <a:ea typeface="Raleway"/>
                <a:cs typeface="Raleway"/>
                <a:sym typeface="Raleway"/>
              </a:rPr>
              <a:t>Title IV CSPR</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Federally Funded </a:t>
            </a:r>
            <a:r>
              <a:rPr lang="en" sz="1800" dirty="0">
                <a:latin typeface="Raleway"/>
                <a:ea typeface="Raleway"/>
                <a:cs typeface="Raleway"/>
                <a:sym typeface="Raleway"/>
              </a:rPr>
              <a:t>Construction</a:t>
            </a:r>
            <a:endParaRPr sz="1800"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SCG Call for Reviewers</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Recent Federal Guidance on Non-public Schools</a:t>
            </a:r>
            <a:endParaRPr dirty="0">
              <a:latin typeface="Raleway"/>
              <a:ea typeface="Raleway"/>
              <a:cs typeface="Raleway"/>
              <a:sym typeface="Raleway"/>
            </a:endParaRPr>
          </a:p>
          <a:p>
            <a:pPr marL="0" lvl="0" indent="0" algn="l" rtl="0">
              <a:lnSpc>
                <a:spcPct val="100000"/>
              </a:lnSpc>
              <a:spcBef>
                <a:spcPts val="0"/>
              </a:spcBef>
              <a:spcAft>
                <a:spcPts val="0"/>
              </a:spcAft>
              <a:buNone/>
            </a:pPr>
            <a:endParaRPr dirty="0">
              <a:latin typeface="Raleway"/>
              <a:ea typeface="Raleway"/>
              <a:cs typeface="Raleway"/>
              <a:sym typeface="Raleway"/>
            </a:endParaRPr>
          </a:p>
          <a:p>
            <a:pPr marL="0" lvl="0" indent="0" algn="l" rtl="0">
              <a:lnSpc>
                <a:spcPct val="100000"/>
              </a:lnSpc>
              <a:spcBef>
                <a:spcPts val="0"/>
              </a:spcBef>
              <a:spcAft>
                <a:spcPts val="0"/>
              </a:spcAft>
              <a:buNone/>
            </a:pPr>
            <a:r>
              <a:rPr lang="en" b="1" dirty="0">
                <a:solidFill>
                  <a:srgbClr val="0000FF"/>
                </a:solidFill>
                <a:latin typeface="Raleway"/>
                <a:ea typeface="Raleway"/>
                <a:cs typeface="Raleway"/>
                <a:sym typeface="Raleway"/>
              </a:rPr>
              <a:t>Welcome! In the chat: </a:t>
            </a:r>
            <a:endParaRPr b="1" dirty="0">
              <a:solidFill>
                <a:srgbClr val="0000FF"/>
              </a:solidFill>
              <a:latin typeface="Raleway"/>
              <a:ea typeface="Raleway"/>
              <a:cs typeface="Raleway"/>
              <a:sym typeface="Raleway"/>
            </a:endParaRPr>
          </a:p>
          <a:p>
            <a:pPr marL="457200" lvl="0" indent="-342900" algn="l" rtl="0">
              <a:lnSpc>
                <a:spcPct val="100000"/>
              </a:lnSpc>
              <a:spcBef>
                <a:spcPts val="0"/>
              </a:spcBef>
              <a:spcAft>
                <a:spcPts val="0"/>
              </a:spcAft>
              <a:buClr>
                <a:srgbClr val="0000FF"/>
              </a:buClr>
              <a:buSzPts val="1800"/>
              <a:buFont typeface="Raleway"/>
              <a:buChar char="•"/>
            </a:pPr>
            <a:r>
              <a:rPr lang="en" b="1" dirty="0">
                <a:solidFill>
                  <a:srgbClr val="0000FF"/>
                </a:solidFill>
                <a:latin typeface="Raleway"/>
                <a:ea typeface="Raleway"/>
                <a:cs typeface="Raleway"/>
                <a:sym typeface="Raleway"/>
              </a:rPr>
              <a:t>Please enter your name, district, and the dates your offices will be closed for winter break! </a:t>
            </a:r>
            <a:endParaRPr b="1" dirty="0">
              <a:solidFill>
                <a:srgbClr val="0000FF"/>
              </a:solidFill>
              <a:latin typeface="Raleway"/>
              <a:ea typeface="Raleway"/>
              <a:cs typeface="Raleway"/>
              <a:sym typeface="Raleway"/>
            </a:endParaRPr>
          </a:p>
        </p:txBody>
      </p:sp>
      <p:sp>
        <p:nvSpPr>
          <p:cNvPr id="294" name="Google Shape;294;p5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a:ea typeface="Raleway"/>
                <a:cs typeface="Raleway"/>
                <a:sym typeface="Raleway"/>
              </a:rPr>
              <a:t>Looking Ahead…</a:t>
            </a:r>
            <a:endParaRPr>
              <a:latin typeface="Raleway"/>
              <a:ea typeface="Raleway"/>
              <a:cs typeface="Raleway"/>
              <a:sym typeface="Raleway"/>
            </a:endParaRPr>
          </a:p>
        </p:txBody>
      </p:sp>
      <p:sp>
        <p:nvSpPr>
          <p:cNvPr id="409" name="Google Shape;409;p73"/>
          <p:cNvSpPr txBox="1">
            <a:spLocks noGrp="1"/>
          </p:cNvSpPr>
          <p:nvPr>
            <p:ph type="body" idx="1"/>
          </p:nvPr>
        </p:nvSpPr>
        <p:spPr>
          <a:xfrm>
            <a:off x="393375" y="1275125"/>
            <a:ext cx="5156399" cy="174735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90000"/>
              </a:lnSpc>
              <a:spcBef>
                <a:spcPts val="600"/>
              </a:spcBef>
              <a:spcAft>
                <a:spcPts val="0"/>
              </a:spcAft>
              <a:buSzPts val="1800"/>
              <a:buNone/>
            </a:pPr>
            <a:r>
              <a:rPr lang="en" sz="1700">
                <a:solidFill>
                  <a:srgbClr val="595959"/>
                </a:solidFill>
              </a:rPr>
              <a:t>Any requests for topics or questions?</a:t>
            </a:r>
            <a:endParaRPr sz="1700">
              <a:solidFill>
                <a:srgbClr val="595959"/>
              </a:solidFill>
            </a:endParaRPr>
          </a:p>
          <a:p>
            <a:pPr marL="0" lvl="0" indent="457200" algn="l" rtl="0">
              <a:lnSpc>
                <a:spcPct val="90000"/>
              </a:lnSpc>
              <a:spcBef>
                <a:spcPts val="600"/>
              </a:spcBef>
              <a:spcAft>
                <a:spcPts val="0"/>
              </a:spcAft>
              <a:buSzPts val="1800"/>
              <a:buNone/>
            </a:pPr>
            <a:endParaRPr sz="1700">
              <a:solidFill>
                <a:srgbClr val="595959"/>
              </a:solidFill>
            </a:endParaRPr>
          </a:p>
          <a:p>
            <a:pPr marL="457200" lvl="0" indent="-336550" algn="l" rtl="0">
              <a:lnSpc>
                <a:spcPct val="90000"/>
              </a:lnSpc>
              <a:spcBef>
                <a:spcPts val="600"/>
              </a:spcBef>
              <a:spcAft>
                <a:spcPts val="0"/>
              </a:spcAft>
              <a:buSzPts val="1700"/>
              <a:buFont typeface="Calibri"/>
              <a:buChar char="•"/>
            </a:pPr>
            <a:r>
              <a:rPr lang="en" sz="1700">
                <a:solidFill>
                  <a:srgbClr val="595959"/>
                </a:solidFill>
              </a:rPr>
              <a:t>Upcoming Office Hours:</a:t>
            </a:r>
            <a:endParaRPr>
              <a:solidFill>
                <a:srgbClr val="595959"/>
              </a:solidFill>
            </a:endParaRPr>
          </a:p>
          <a:p>
            <a:pPr marL="914400" lvl="1" indent="-323850" algn="l" rtl="0">
              <a:spcBef>
                <a:spcPts val="600"/>
              </a:spcBef>
              <a:spcAft>
                <a:spcPts val="0"/>
              </a:spcAft>
              <a:buClr>
                <a:srgbClr val="595959"/>
              </a:buClr>
              <a:buSzPts val="1500"/>
              <a:buFont typeface="Calibri"/>
              <a:buChar char="•"/>
            </a:pPr>
            <a:r>
              <a:rPr lang="en" b="1">
                <a:solidFill>
                  <a:srgbClr val="595959"/>
                </a:solidFill>
              </a:rPr>
              <a:t>January 11</a:t>
            </a:r>
            <a:r>
              <a:rPr lang="en">
                <a:solidFill>
                  <a:srgbClr val="595959"/>
                </a:solidFill>
              </a:rPr>
              <a:t> </a:t>
            </a:r>
            <a:endParaRPr>
              <a:solidFill>
                <a:srgbClr val="595959"/>
              </a:solidFill>
            </a:endParaRPr>
          </a:p>
          <a:p>
            <a:pPr marL="914400" lvl="1" indent="-323850" algn="l" rtl="0">
              <a:spcBef>
                <a:spcPts val="600"/>
              </a:spcBef>
              <a:spcAft>
                <a:spcPts val="0"/>
              </a:spcAft>
              <a:buClr>
                <a:srgbClr val="595959"/>
              </a:buClr>
              <a:buSzPts val="1500"/>
              <a:buFont typeface="Calibri"/>
              <a:buChar char="•"/>
            </a:pPr>
            <a:r>
              <a:rPr lang="en" b="1">
                <a:solidFill>
                  <a:srgbClr val="595959"/>
                </a:solidFill>
              </a:rPr>
              <a:t>January 25</a:t>
            </a:r>
            <a:r>
              <a:rPr lang="en">
                <a:solidFill>
                  <a:srgbClr val="595959"/>
                </a:solidFill>
              </a:rPr>
              <a:t>, 1-2:30pm</a:t>
            </a:r>
            <a:endParaRPr>
              <a:solidFill>
                <a:srgbClr val="595959"/>
              </a:solidFill>
            </a:endParaRPr>
          </a:p>
          <a:p>
            <a:pPr marL="1371600" lvl="2" indent="-317500" algn="l" rtl="0">
              <a:spcBef>
                <a:spcPts val="600"/>
              </a:spcBef>
              <a:spcAft>
                <a:spcPts val="0"/>
              </a:spcAft>
              <a:buClr>
                <a:srgbClr val="595959"/>
              </a:buClr>
              <a:buSzPts val="1400"/>
              <a:buChar char="•"/>
            </a:pPr>
            <a:r>
              <a:rPr lang="en">
                <a:solidFill>
                  <a:srgbClr val="595959"/>
                </a:solidFill>
              </a:rPr>
              <a:t>BruMan Training: SNS &amp; Transitioning from ESSER to ESEA and/or IDEA</a:t>
            </a:r>
            <a:endParaRPr>
              <a:solidFill>
                <a:srgbClr val="595959"/>
              </a:solidFill>
            </a:endParaRPr>
          </a:p>
        </p:txBody>
      </p:sp>
      <p:sp>
        <p:nvSpPr>
          <p:cNvPr id="410" name="Google Shape;410;p73"/>
          <p:cNvSpPr/>
          <p:nvPr/>
        </p:nvSpPr>
        <p:spPr>
          <a:xfrm>
            <a:off x="2397125" y="3403900"/>
            <a:ext cx="3741000" cy="909300"/>
          </a:xfrm>
          <a:prstGeom prst="horizontalScroll">
            <a:avLst>
              <a:gd name="adj" fmla="val 125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90000"/>
              </a:lnSpc>
              <a:spcBef>
                <a:spcPts val="600"/>
              </a:spcBef>
              <a:spcAft>
                <a:spcPts val="0"/>
              </a:spcAft>
              <a:buClr>
                <a:srgbClr val="000000"/>
              </a:buClr>
              <a:buSzPts val="1800"/>
              <a:buFont typeface="Arial"/>
              <a:buNone/>
            </a:pPr>
            <a:r>
              <a:rPr lang="en" sz="1800" b="1" i="1">
                <a:solidFill>
                  <a:schemeClr val="tx1"/>
                </a:solidFill>
                <a:latin typeface="Calibri"/>
                <a:ea typeface="Calibri"/>
                <a:cs typeface="Calibri"/>
                <a:sym typeface="Calibri"/>
              </a:rPr>
              <a:t>Happy Holidays! And Best Wishes for the New Year!!</a:t>
            </a:r>
            <a:endParaRPr sz="1800" b="1" i="1" u="none" strike="noStrike" cap="none">
              <a:solidFill>
                <a:schemeClr val="tx1"/>
              </a:solidFill>
              <a:latin typeface="Calibri"/>
              <a:ea typeface="Calibri"/>
              <a:cs typeface="Calibri"/>
              <a:sym typeface="Calibri"/>
            </a:endParaRPr>
          </a:p>
        </p:txBody>
      </p:sp>
      <p:pic>
        <p:nvPicPr>
          <p:cNvPr id="411" name="Google Shape;411;p7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74"/>
          <p:cNvSpPr txBox="1">
            <a:spLocks noGrp="1"/>
          </p:cNvSpPr>
          <p:nvPr>
            <p:ph type="title"/>
          </p:nvPr>
        </p:nvSpPr>
        <p:spPr>
          <a:xfrm>
            <a:off x="187725" y="73150"/>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solidFill>
                  <a:schemeClr val="hlink"/>
                </a:solidFill>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417" name="Google Shape;417;p74"/>
          <p:cNvGraphicFramePr/>
          <p:nvPr/>
        </p:nvGraphicFramePr>
        <p:xfrm>
          <a:off x="187731" y="731170"/>
          <a:ext cx="8768525" cy="4412325"/>
        </p:xfrm>
        <a:graphic>
          <a:graphicData uri="http://schemas.openxmlformats.org/drawingml/2006/table">
            <a:tbl>
              <a:tblPr firstRow="1">
                <a:noFill/>
                <a:tableStyleId>{DE8CD6D1-E922-43D6-8919-46DFC3FDBEF7}</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5"/>
                        </a:rPr>
                        <a:t>Sue Miller-Curley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6"/>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7"/>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Kriselda Craven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1"/>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2"/>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6"/>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Updates and Reminders</a:t>
            </a:r>
            <a:endParaRPr>
              <a:latin typeface="Raleway"/>
              <a:ea typeface="Raleway"/>
              <a:cs typeface="Raleway"/>
              <a:sym typeface="Raleway"/>
            </a:endParaRPr>
          </a:p>
        </p:txBody>
      </p:sp>
      <p:sp>
        <p:nvSpPr>
          <p:cNvPr id="300" name="Google Shape;300;p5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Reminders</a:t>
            </a:r>
            <a:endParaRPr dirty="0">
              <a:latin typeface="Raleway" pitchFamily="2" charset="0"/>
            </a:endParaRPr>
          </a:p>
        </p:txBody>
      </p:sp>
      <p:sp>
        <p:nvSpPr>
          <p:cNvPr id="306" name="Google Shape;306;p5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20000"/>
          </a:bodyPr>
          <a:lstStyle/>
          <a:p>
            <a:pPr marL="0" lvl="0" indent="0" algn="l" rtl="0">
              <a:spcBef>
                <a:spcPts val="800"/>
              </a:spcBef>
              <a:spcAft>
                <a:spcPts val="0"/>
              </a:spcAft>
              <a:buNone/>
            </a:pPr>
            <a:r>
              <a:rPr lang="en"/>
              <a:t>Mark your calendars about the BruMan Training on January 25, 2024, starting at 1:00 p.m.</a:t>
            </a:r>
            <a:endParaRPr/>
          </a:p>
          <a:p>
            <a:pPr marL="0" lvl="0" indent="0" algn="l" rtl="0">
              <a:spcBef>
                <a:spcPts val="800"/>
              </a:spcBef>
              <a:spcAft>
                <a:spcPts val="0"/>
              </a:spcAft>
              <a:buNone/>
            </a:pPr>
            <a:endParaRPr/>
          </a:p>
          <a:p>
            <a:pPr marL="0" lvl="0" indent="0" algn="l" rtl="0">
              <a:spcBef>
                <a:spcPts val="800"/>
              </a:spcBef>
              <a:spcAft>
                <a:spcPts val="0"/>
              </a:spcAft>
              <a:buNone/>
            </a:pPr>
            <a:r>
              <a:rPr lang="en"/>
              <a:t>The Stronger Connection Grant Applications deadline has been extended to </a:t>
            </a:r>
            <a:endParaRPr/>
          </a:p>
          <a:p>
            <a:pPr marL="0" lvl="0" indent="0" algn="l" rtl="0">
              <a:spcBef>
                <a:spcPts val="800"/>
              </a:spcBef>
              <a:spcAft>
                <a:spcPts val="0"/>
              </a:spcAft>
              <a:buNone/>
            </a:pPr>
            <a:r>
              <a:rPr lang="en"/>
              <a:t>Friday, December 22, 2023.</a:t>
            </a:r>
            <a:endParaRPr/>
          </a:p>
          <a:p>
            <a:pPr marL="0" lvl="0" indent="0" algn="l" rtl="0">
              <a:spcBef>
                <a:spcPts val="800"/>
              </a:spcBef>
              <a:spcAft>
                <a:spcPts val="0"/>
              </a:spcAft>
              <a:buNone/>
            </a:pPr>
            <a:endParaRPr/>
          </a:p>
          <a:p>
            <a:pPr marL="0" lvl="0" indent="0" algn="l" rtl="0">
              <a:spcBef>
                <a:spcPts val="800"/>
              </a:spcBef>
              <a:spcAft>
                <a:spcPts val="0"/>
              </a:spcAft>
              <a:buNone/>
            </a:pPr>
            <a:r>
              <a:rPr lang="en" u="sng"/>
              <a:t>News from U.S. Department of Education: </a:t>
            </a:r>
            <a:endParaRPr u="sng"/>
          </a:p>
          <a:p>
            <a:pPr marL="0" lvl="0" indent="0" algn="l" rtl="0">
              <a:spcBef>
                <a:spcPts val="800"/>
              </a:spcBef>
              <a:spcAft>
                <a:spcPts val="0"/>
              </a:spcAft>
              <a:buNone/>
            </a:pPr>
            <a:r>
              <a:rPr lang="en"/>
              <a:t>Beware of emails soliciting payment for SAM.gov registration or renewal: Grantees and other entities are reporting they have received sophisticated emails that appear to be from SAM.gov. These emails include a phone number that is not the GSA Help Desk, but rather will solicit payment to renew registration. SAM.gov is free and will never ask for payment. Please see this article from GSA, </a:t>
            </a:r>
            <a:r>
              <a:rPr lang="en" u="sng">
                <a:solidFill>
                  <a:schemeClr val="hlink"/>
                </a:solidFill>
                <a:hlinkClick r:id="rId3"/>
              </a:rPr>
              <a:t>Don’t Take the Bait: Beware of Misleading Marketing, Imposters, and Phishing</a:t>
            </a:r>
            <a:r>
              <a:rPr lang="en"/>
              <a:t> for more information.</a:t>
            </a:r>
            <a:endParaRPr/>
          </a:p>
          <a:p>
            <a:pPr marL="0" lvl="0" indent="0" algn="l" rtl="0">
              <a:spcBef>
                <a:spcPts val="8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ESSA Report Cards</a:t>
            </a:r>
            <a:endParaRPr dirty="0">
              <a:latin typeface="Raleway"/>
              <a:ea typeface="Raleway"/>
              <a:cs typeface="Raleway"/>
              <a:sym typeface="Raleway"/>
            </a:endParaRPr>
          </a:p>
        </p:txBody>
      </p:sp>
      <p:sp>
        <p:nvSpPr>
          <p:cNvPr id="312" name="Google Shape;312;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Annual reports are required to be posted on CDE’s and each LEA’s website about the performance of each school on a variety of school and student performance indicators, including ESSA identification results, and per-pupil expenditures. </a:t>
            </a:r>
            <a:endParaRPr/>
          </a:p>
          <a:p>
            <a:pPr marL="0" lvl="0" indent="0" algn="l" rtl="0">
              <a:spcBef>
                <a:spcPts val="800"/>
              </a:spcBef>
              <a:spcAft>
                <a:spcPts val="0"/>
              </a:spcAft>
              <a:buNone/>
            </a:pPr>
            <a:r>
              <a:rPr lang="en"/>
              <a:t>Two options for meeting requirements: </a:t>
            </a:r>
            <a:endParaRPr/>
          </a:p>
          <a:p>
            <a:pPr marL="457200" lvl="0" indent="-342900" algn="l" rtl="0">
              <a:spcBef>
                <a:spcPts val="800"/>
              </a:spcBef>
              <a:spcAft>
                <a:spcPts val="0"/>
              </a:spcAft>
              <a:buSzPts val="1800"/>
              <a:buChar char="•"/>
            </a:pPr>
            <a:r>
              <a:rPr lang="en"/>
              <a:t>Link to CDE’s </a:t>
            </a:r>
            <a:r>
              <a:rPr lang="en" u="sng">
                <a:solidFill>
                  <a:srgbClr val="0000FF"/>
                </a:solidFill>
                <a:hlinkClick r:id="rId3">
                  <a:extLst>
                    <a:ext uri="{A12FA001-AC4F-418D-AE19-62706E023703}">
                      <ahyp:hlinkClr xmlns:ahyp="http://schemas.microsoft.com/office/drawing/2018/hyperlinkcolor" val="tx"/>
                    </a:ext>
                  </a:extLst>
                </a:hlinkClick>
              </a:rPr>
              <a:t>ESSA Local Reports Webpage</a:t>
            </a:r>
            <a:r>
              <a:rPr lang="en"/>
              <a:t> on your website; OR</a:t>
            </a:r>
            <a:endParaRPr/>
          </a:p>
          <a:p>
            <a:pPr marL="457200" lvl="0" indent="-342900" algn="l" rtl="0">
              <a:spcBef>
                <a:spcPts val="0"/>
              </a:spcBef>
              <a:spcAft>
                <a:spcPts val="0"/>
              </a:spcAft>
              <a:buSzPts val="1800"/>
              <a:buChar char="•"/>
            </a:pPr>
            <a:r>
              <a:rPr lang="en"/>
              <a:t>Post a local report card that meets all ESSA requirements on your website and submit the link to </a:t>
            </a:r>
            <a:r>
              <a:rPr lang="en" u="sng">
                <a:solidFill>
                  <a:schemeClr val="hlink"/>
                </a:solidFill>
                <a:hlinkClick r:id="rId4"/>
              </a:rPr>
              <a:t>Tina Negley</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ESSER Reporting Survey Deadline Extended</a:t>
            </a:r>
            <a:endParaRPr dirty="0">
              <a:latin typeface="Raleway"/>
              <a:ea typeface="Raleway"/>
              <a:cs typeface="Raleway"/>
              <a:sym typeface="Raleway"/>
            </a:endParaRPr>
          </a:p>
        </p:txBody>
      </p:sp>
      <p:sp>
        <p:nvSpPr>
          <p:cNvPr id="318" name="Google Shape;318;p59"/>
          <p:cNvSpPr txBox="1">
            <a:spLocks noGrp="1"/>
          </p:cNvSpPr>
          <p:nvPr>
            <p:ph type="body" idx="1"/>
          </p:nvPr>
        </p:nvSpPr>
        <p:spPr>
          <a:xfrm>
            <a:off x="273150" y="1001000"/>
            <a:ext cx="8597700" cy="3411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00"/>
              </a:spcBef>
              <a:spcAft>
                <a:spcPts val="0"/>
              </a:spcAft>
              <a:buSzPts val="1800"/>
              <a:buNone/>
            </a:pPr>
            <a:r>
              <a:rPr lang="en" sz="1600">
                <a:solidFill>
                  <a:srgbClr val="000000"/>
                </a:solidFill>
              </a:rPr>
              <a:t>The deadline for all three FY 22-23 ESSER surveys was extended from December 1, 2023 to </a:t>
            </a:r>
            <a:r>
              <a:rPr lang="en" sz="1600" b="1" u="sng">
                <a:solidFill>
                  <a:srgbClr val="000000"/>
                </a:solidFill>
              </a:rPr>
              <a:t>January 31, 2024</a:t>
            </a:r>
            <a:r>
              <a:rPr lang="en" sz="1600">
                <a:solidFill>
                  <a:srgbClr val="000000"/>
                </a:solidFill>
              </a:rPr>
              <a:t>. </a:t>
            </a:r>
            <a:endParaRPr sz="1600">
              <a:solidFill>
                <a:srgbClr val="000000"/>
              </a:solidFill>
            </a:endParaRPr>
          </a:p>
          <a:p>
            <a:pPr marL="0" lvl="0" indent="0" algn="l" rtl="0">
              <a:lnSpc>
                <a:spcPct val="100000"/>
              </a:lnSpc>
              <a:spcBef>
                <a:spcPts val="800"/>
              </a:spcBef>
              <a:spcAft>
                <a:spcPts val="0"/>
              </a:spcAft>
              <a:buSzPts val="1800"/>
              <a:buNone/>
            </a:pPr>
            <a:r>
              <a:rPr lang="en" sz="1600" b="1"/>
              <a:t>To request technical assistance, email </a:t>
            </a:r>
            <a:r>
              <a:rPr lang="en" sz="1600" b="1" u="sng">
                <a:solidFill>
                  <a:schemeClr val="hlink"/>
                </a:solidFill>
                <a:hlinkClick r:id="rId3"/>
              </a:rPr>
              <a:t>Mackenzie Owens</a:t>
            </a:r>
            <a:r>
              <a:rPr lang="en" sz="1600" b="1"/>
              <a:t> or </a:t>
            </a:r>
            <a:r>
              <a:rPr lang="en" sz="1600" b="1" u="sng">
                <a:solidFill>
                  <a:schemeClr val="hlink"/>
                </a:solidFill>
                <a:hlinkClick r:id="rId4"/>
              </a:rPr>
              <a:t>Tina Negley</a:t>
            </a:r>
            <a:endParaRPr sz="1600" b="1"/>
          </a:p>
          <a:p>
            <a:pPr marL="457200" lvl="0" indent="-330200" algn="l" rtl="0">
              <a:lnSpc>
                <a:spcPct val="100000"/>
              </a:lnSpc>
              <a:spcBef>
                <a:spcPts val="800"/>
              </a:spcBef>
              <a:spcAft>
                <a:spcPts val="0"/>
              </a:spcAft>
              <a:buClr>
                <a:srgbClr val="000000"/>
              </a:buClr>
              <a:buSzPts val="1600"/>
              <a:buFont typeface="Calibri"/>
              <a:buAutoNum type="arabicPeriod"/>
            </a:pPr>
            <a:r>
              <a:rPr lang="en" sz="1600">
                <a:solidFill>
                  <a:srgbClr val="000000"/>
                </a:solidFill>
              </a:rPr>
              <a:t>LEA Participation in ESSER Activities Survey (submitted via Syncplicity).</a:t>
            </a:r>
            <a:endParaRPr sz="160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a:solidFill>
                  <a:srgbClr val="000000"/>
                </a:solidFill>
              </a:rPr>
              <a:t>All LEAs, including AUs, BOCES, etc., must submit.</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 sz="1600">
                <a:solidFill>
                  <a:srgbClr val="000000"/>
                </a:solidFill>
              </a:rPr>
              <a:t>Re-engaging Students Survey (Google form)</a:t>
            </a:r>
            <a:endParaRPr sz="160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a:solidFill>
                  <a:srgbClr val="000000"/>
                </a:solidFill>
              </a:rPr>
              <a:t>All LEAs who received an ESSER 90% allocation (districts) must submit.</a:t>
            </a:r>
            <a:endParaRPr sz="160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 sz="1600">
                <a:solidFill>
                  <a:srgbClr val="000000"/>
                </a:solidFill>
              </a:rPr>
              <a:t>School-Level Allocation Survey (Google form)</a:t>
            </a:r>
            <a:endParaRPr sz="1600">
              <a:solidFill>
                <a:srgbClr val="000000"/>
              </a:solidFill>
            </a:endParaRPr>
          </a:p>
          <a:p>
            <a:pPr marL="914400" lvl="1" indent="-330200" algn="l" rtl="0">
              <a:lnSpc>
                <a:spcPct val="100000"/>
              </a:lnSpc>
              <a:spcBef>
                <a:spcPts val="0"/>
              </a:spcBef>
              <a:spcAft>
                <a:spcPts val="0"/>
              </a:spcAft>
              <a:buClr>
                <a:srgbClr val="000000"/>
              </a:buClr>
              <a:buSzPts val="1600"/>
              <a:buFont typeface="Calibri"/>
              <a:buAutoNum type="alphaLcPeriod"/>
            </a:pPr>
            <a:r>
              <a:rPr lang="en" sz="1600">
                <a:solidFill>
                  <a:srgbClr val="000000"/>
                </a:solidFill>
              </a:rPr>
              <a:t>All LEAs who received an ESSER 90% allocation (districts) and allocated funds to schools in their ESSER applications during FY 22-23 must submit.</a:t>
            </a:r>
            <a:endParaRPr sz="1600">
              <a:solidFill>
                <a:srgbClr val="000000"/>
              </a:solidFill>
            </a:endParaRPr>
          </a:p>
          <a:p>
            <a:pPr marL="0" lvl="0" indent="0" algn="l" rtl="0">
              <a:lnSpc>
                <a:spcPct val="100000"/>
              </a:lnSpc>
              <a:spcBef>
                <a:spcPts val="0"/>
              </a:spcBef>
              <a:spcAft>
                <a:spcPts val="0"/>
              </a:spcAft>
              <a:buSzPts val="1800"/>
              <a:buNone/>
            </a:pPr>
            <a:endParaRPr sz="1600">
              <a:solidFill>
                <a:srgbClr val="000000"/>
              </a:solidFill>
            </a:endParaRPr>
          </a:p>
          <a:p>
            <a:pPr marL="0" lvl="0" indent="0" algn="l" rtl="0">
              <a:lnSpc>
                <a:spcPct val="100000"/>
              </a:lnSpc>
              <a:spcBef>
                <a:spcPts val="0"/>
              </a:spcBef>
              <a:spcAft>
                <a:spcPts val="0"/>
              </a:spcAft>
              <a:buSzPts val="1800"/>
              <a:buNone/>
            </a:pPr>
            <a:r>
              <a:rPr lang="en" sz="1600">
                <a:solidFill>
                  <a:srgbClr val="000000"/>
                </a:solidFill>
              </a:rPr>
              <a:t>Our </a:t>
            </a:r>
            <a:r>
              <a:rPr lang="en" sz="1600" u="sng">
                <a:solidFill>
                  <a:schemeClr val="hlink"/>
                </a:solidFill>
                <a:hlinkClick r:id="rId5"/>
              </a:rPr>
              <a:t>reporting website</a:t>
            </a:r>
            <a:r>
              <a:rPr lang="en" sz="1600">
                <a:solidFill>
                  <a:srgbClr val="000000"/>
                </a:solidFill>
              </a:rPr>
              <a:t> contains the surveys and helpful resources for completing them. Annotated and example versions of the participation survey templates are now available.</a:t>
            </a:r>
            <a:endParaRPr sz="1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22-23 Title IV-A Content Area Expenditures </a:t>
            </a:r>
            <a:endParaRPr dirty="0">
              <a:latin typeface="Raleway"/>
              <a:ea typeface="Raleway"/>
              <a:cs typeface="Raleway"/>
              <a:sym typeface="Raleway"/>
            </a:endParaRPr>
          </a:p>
        </p:txBody>
      </p:sp>
      <p:sp>
        <p:nvSpPr>
          <p:cNvPr id="324" name="Google Shape;324;p60"/>
          <p:cNvSpPr txBox="1">
            <a:spLocks noGrp="1"/>
          </p:cNvSpPr>
          <p:nvPr>
            <p:ph type="body" idx="1"/>
          </p:nvPr>
        </p:nvSpPr>
        <p:spPr>
          <a:xfrm>
            <a:off x="628650" y="1015225"/>
            <a:ext cx="7886700" cy="3414000"/>
          </a:xfrm>
          <a:prstGeom prst="rect">
            <a:avLst/>
          </a:prstGeom>
        </p:spPr>
        <p:txBody>
          <a:bodyPr spcFirstLastPara="1" wrap="square" lIns="0" tIns="0" rIns="0" bIns="0" anchor="t" anchorCtr="0">
            <a:normAutofit/>
          </a:bodyPr>
          <a:lstStyle/>
          <a:p>
            <a:pPr marL="457200" lvl="0" indent="-330200" algn="l" rtl="0">
              <a:lnSpc>
                <a:spcPct val="95000"/>
              </a:lnSpc>
              <a:spcBef>
                <a:spcPts val="800"/>
              </a:spcBef>
              <a:spcAft>
                <a:spcPts val="0"/>
              </a:spcAft>
              <a:buSzPts val="1600"/>
              <a:buFont typeface="Calibri"/>
              <a:buChar char="•"/>
            </a:pPr>
            <a:r>
              <a:rPr lang="en" sz="1600"/>
              <a:t>Title IV-A Content Area Expenditures required by United States Department of Education </a:t>
            </a:r>
            <a:endParaRPr sz="1600"/>
          </a:p>
          <a:p>
            <a:pPr marL="457200" lvl="0" indent="-330200" algn="l" rtl="0">
              <a:lnSpc>
                <a:spcPct val="95000"/>
              </a:lnSpc>
              <a:spcBef>
                <a:spcPts val="0"/>
              </a:spcBef>
              <a:spcAft>
                <a:spcPts val="0"/>
              </a:spcAft>
              <a:buSzPts val="1600"/>
              <a:buFont typeface="Calibri"/>
              <a:buChar char="•"/>
            </a:pPr>
            <a:r>
              <a:rPr lang="en" sz="1600"/>
              <a:t>Expenditures reported in Annual Financial Reports (AFR)</a:t>
            </a:r>
            <a:endParaRPr sz="1600"/>
          </a:p>
          <a:p>
            <a:pPr marL="457200" lvl="0" indent="-330200" algn="l" rtl="0">
              <a:lnSpc>
                <a:spcPct val="95000"/>
              </a:lnSpc>
              <a:spcBef>
                <a:spcPts val="0"/>
              </a:spcBef>
              <a:spcAft>
                <a:spcPts val="0"/>
              </a:spcAft>
              <a:buSzPts val="1600"/>
              <a:buFont typeface="Calibri"/>
              <a:buChar char="•"/>
            </a:pPr>
            <a:r>
              <a:rPr lang="en" sz="1600"/>
              <a:t>Email to LEAs sent 11/28/23 and 12/1/23</a:t>
            </a:r>
            <a:endParaRPr sz="1600"/>
          </a:p>
          <a:p>
            <a:pPr marL="457200" lvl="0" indent="-330200" algn="l" rtl="0">
              <a:lnSpc>
                <a:spcPct val="95000"/>
              </a:lnSpc>
              <a:spcBef>
                <a:spcPts val="0"/>
              </a:spcBef>
              <a:spcAft>
                <a:spcPts val="0"/>
              </a:spcAft>
              <a:buSzPts val="1600"/>
              <a:buFont typeface="Calibri"/>
              <a:buChar char="•"/>
            </a:pPr>
            <a:r>
              <a:rPr lang="en" sz="1600"/>
              <a:t>As AFRs are closed, please send expenditures to </a:t>
            </a:r>
            <a:r>
              <a:rPr lang="en" sz="1600" u="sng">
                <a:solidFill>
                  <a:schemeClr val="hlink"/>
                </a:solidFill>
                <a:hlinkClick r:id="rId3"/>
              </a:rPr>
              <a:t>hickman_n@cde.state.co.us</a:t>
            </a:r>
            <a:r>
              <a:rPr lang="en" sz="1600"/>
              <a:t> by 12/15/23 in the following format:</a:t>
            </a:r>
            <a:endParaRPr sz="1600"/>
          </a:p>
          <a:p>
            <a:pPr marL="914400" lvl="0" indent="0" algn="l" rtl="0">
              <a:lnSpc>
                <a:spcPct val="70000"/>
              </a:lnSpc>
              <a:spcBef>
                <a:spcPts val="800"/>
              </a:spcBef>
              <a:spcAft>
                <a:spcPts val="0"/>
              </a:spcAft>
              <a:buNone/>
            </a:pPr>
            <a:r>
              <a:rPr lang="en" sz="1600"/>
              <a:t>LEA Name: </a:t>
            </a:r>
            <a:endParaRPr sz="1600"/>
          </a:p>
          <a:p>
            <a:pPr marL="914400" lvl="0" indent="0" algn="l" rtl="0">
              <a:lnSpc>
                <a:spcPct val="70000"/>
              </a:lnSpc>
              <a:spcBef>
                <a:spcPts val="800"/>
              </a:spcBef>
              <a:spcAft>
                <a:spcPts val="0"/>
              </a:spcAft>
              <a:buNone/>
            </a:pPr>
            <a:r>
              <a:rPr lang="en" sz="1600"/>
              <a:t>LEA Number: </a:t>
            </a:r>
            <a:endParaRPr sz="1600"/>
          </a:p>
          <a:p>
            <a:pPr marL="914400" lvl="0" indent="0" algn="l" rtl="0">
              <a:lnSpc>
                <a:spcPct val="70000"/>
              </a:lnSpc>
              <a:spcBef>
                <a:spcPts val="800"/>
              </a:spcBef>
              <a:spcAft>
                <a:spcPts val="0"/>
              </a:spcAft>
              <a:buNone/>
            </a:pPr>
            <a:r>
              <a:rPr lang="en" sz="1600"/>
              <a:t>Well Rounded Education: $</a:t>
            </a:r>
            <a:endParaRPr sz="1600"/>
          </a:p>
          <a:p>
            <a:pPr marL="914400" lvl="0" indent="0" algn="l" rtl="0">
              <a:lnSpc>
                <a:spcPct val="70000"/>
              </a:lnSpc>
              <a:spcBef>
                <a:spcPts val="800"/>
              </a:spcBef>
              <a:spcAft>
                <a:spcPts val="0"/>
              </a:spcAft>
              <a:buNone/>
            </a:pPr>
            <a:r>
              <a:rPr lang="en" sz="1600"/>
              <a:t>Safe and Healthy Students: $</a:t>
            </a:r>
            <a:endParaRPr sz="1600"/>
          </a:p>
          <a:p>
            <a:pPr marL="914400" lvl="0" indent="0" algn="l" rtl="0">
              <a:lnSpc>
                <a:spcPct val="70000"/>
              </a:lnSpc>
              <a:spcBef>
                <a:spcPts val="800"/>
              </a:spcBef>
              <a:spcAft>
                <a:spcPts val="0"/>
              </a:spcAft>
              <a:buNone/>
            </a:pPr>
            <a:r>
              <a:rPr lang="en" sz="1600"/>
              <a:t>Effective Use of Technology: $</a:t>
            </a:r>
            <a:endParaRPr sz="1600"/>
          </a:p>
          <a:p>
            <a:pPr marL="0" lvl="0" indent="0" algn="l" rtl="0">
              <a:lnSpc>
                <a:spcPct val="70000"/>
              </a:lnSpc>
              <a:spcBef>
                <a:spcPts val="800"/>
              </a:spcBef>
              <a:spcAft>
                <a:spcPts val="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1"/>
          <p:cNvSpPr txBox="1">
            <a:spLocks noGrp="1"/>
          </p:cNvSpPr>
          <p:nvPr>
            <p:ph type="ctrTitle"/>
          </p:nvPr>
        </p:nvSpPr>
        <p:spPr>
          <a:xfrm>
            <a:off x="-301" y="18392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Federally-Funded Construction </a:t>
            </a:r>
            <a:endParaRPr dirty="0">
              <a:latin typeface="Raleway"/>
              <a:ea typeface="Raleway"/>
              <a:cs typeface="Raleway"/>
              <a:sym typeface="Raleway"/>
            </a:endParaRPr>
          </a:p>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Requirements</a:t>
            </a:r>
            <a:endParaRPr sz="2400" dirty="0">
              <a:latin typeface="Raleway"/>
              <a:ea typeface="Raleway"/>
              <a:cs typeface="Raleway"/>
              <a:sym typeface="Raleway"/>
            </a:endParaRPr>
          </a:p>
        </p:txBody>
      </p:sp>
      <p:sp>
        <p:nvSpPr>
          <p:cNvPr id="330" name="Google Shape;330;p61"/>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New Final Rules from the U.S. Department of Labor</a:t>
            </a:r>
            <a:endParaRPr dirty="0">
              <a:latin typeface="Raleway" pitchFamily="2" charset="0"/>
            </a:endParaRPr>
          </a:p>
        </p:txBody>
      </p:sp>
      <p:sp>
        <p:nvSpPr>
          <p:cNvPr id="336" name="Google Shape;336;p6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The Department of Labor has released </a:t>
            </a:r>
            <a:r>
              <a:rPr lang="en" u="sng">
                <a:solidFill>
                  <a:schemeClr val="hlink"/>
                </a:solidFill>
                <a:hlinkClick r:id="rId3"/>
              </a:rPr>
              <a:t>Final Rules</a:t>
            </a:r>
            <a:r>
              <a:rPr lang="en"/>
              <a:t> that update regulations issued under the Davis-Bacon and Related Acts, and apply to all construction contracts entered into on or after October 23, 2023. </a:t>
            </a:r>
            <a:endParaRPr/>
          </a:p>
          <a:p>
            <a:pPr marL="0" lvl="0" indent="0" algn="l" rtl="0">
              <a:spcBef>
                <a:spcPts val="800"/>
              </a:spcBef>
              <a:spcAft>
                <a:spcPts val="0"/>
              </a:spcAft>
              <a:buNone/>
            </a:pPr>
            <a:endParaRPr/>
          </a:p>
          <a:p>
            <a:pPr marL="0" lvl="0" indent="0" algn="l" rtl="0">
              <a:spcBef>
                <a:spcPts val="800"/>
              </a:spcBef>
              <a:spcAft>
                <a:spcPts val="0"/>
              </a:spcAft>
              <a:buNone/>
            </a:pPr>
            <a:r>
              <a:rPr lang="en"/>
              <a:t>The new rules are explained in a </a:t>
            </a:r>
            <a:r>
              <a:rPr lang="en" u="sng">
                <a:solidFill>
                  <a:schemeClr val="hlink"/>
                </a:solidFill>
                <a:hlinkClick r:id="rId4"/>
              </a:rPr>
              <a:t>recorded webinar</a:t>
            </a:r>
            <a:r>
              <a:rPr lang="en"/>
              <a:t> on the DOL’s website, which also includes an FAQ and comparison chart of the existing and new regulations that apply.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1682</Words>
  <Application>Microsoft Office PowerPoint</Application>
  <PresentationFormat>On-screen Show (16:9)</PresentationFormat>
  <Paragraphs>187</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Raleway</vt:lpstr>
      <vt:lpstr>Arial</vt:lpstr>
      <vt:lpstr>Calibri</vt:lpstr>
      <vt:lpstr>Rockwell</vt:lpstr>
      <vt:lpstr>Simple Light</vt:lpstr>
      <vt:lpstr>Office Theme</vt:lpstr>
      <vt:lpstr>Office Theme</vt:lpstr>
      <vt:lpstr>CDE Office Hours</vt:lpstr>
      <vt:lpstr>ESSER Office Hours</vt:lpstr>
      <vt:lpstr>Updates and Reminders</vt:lpstr>
      <vt:lpstr>Reminders</vt:lpstr>
      <vt:lpstr>ESSA Report Cards</vt:lpstr>
      <vt:lpstr>ESSER Reporting Survey Deadline Extended</vt:lpstr>
      <vt:lpstr>22-23 Title IV-A Content Area Expenditures </vt:lpstr>
      <vt:lpstr>Federally-Funded Construction  Requirements</vt:lpstr>
      <vt:lpstr>New Final Rules from the U.S. Department of Labor</vt:lpstr>
      <vt:lpstr>Construction Guidance</vt:lpstr>
      <vt:lpstr>Helpful Links</vt:lpstr>
      <vt:lpstr>Stronger Connections Grant (SCG)  Call for Reviewers</vt:lpstr>
      <vt:lpstr>SCG Call for Reviewers</vt:lpstr>
      <vt:lpstr>Equitable Services in Non-Public Schools Update  New Guidance, Big Ideas, and Upcoming Learning Opportunity</vt:lpstr>
      <vt:lpstr> Equitable Services Big Ideas:  </vt:lpstr>
      <vt:lpstr>Meaningful Consultation:  The Answer to MOST Questions related to TI and TVIII</vt:lpstr>
      <vt:lpstr>RESOURCES</vt:lpstr>
      <vt:lpstr>If this applies to you, watch for our targeted training opportunity to explore equitable services on January 18, 2024 from 9:30-11am.  Thank You!</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 PowerPoint December 14, 2023</dc:title>
  <dc:creator>Owen, Emily</dc:creator>
  <cp:lastModifiedBy>Patino, Yazmine</cp:lastModifiedBy>
  <cp:revision>3</cp:revision>
  <dcterms:modified xsi:type="dcterms:W3CDTF">2023-12-14T18:18:20Z</dcterms:modified>
</cp:coreProperties>
</file>