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453" r:id="rId3"/>
    <p:sldId id="517" r:id="rId4"/>
    <p:sldId id="506" r:id="rId5"/>
    <p:sldId id="503" r:id="rId6"/>
    <p:sldId id="518" r:id="rId7"/>
    <p:sldId id="507" r:id="rId8"/>
    <p:sldId id="519" r:id="rId9"/>
    <p:sldId id="502" r:id="rId10"/>
    <p:sldId id="516" r:id="rId11"/>
    <p:sldId id="279" r:id="rId12"/>
    <p:sldId id="44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DeLilah" initials="CD" lastIdx="1" clrIdx="0">
    <p:extLst>
      <p:ext uri="{19B8F6BF-5375-455C-9EA6-DF929625EA0E}">
        <p15:presenceInfo xmlns:p15="http://schemas.microsoft.com/office/powerpoint/2012/main" userId="S::Collins_D@cde.state.co.us::0fbcd1ec-9edd-4919-b5b0-b4fa9ee07543" providerId="AD"/>
      </p:ext>
    </p:extLst>
  </p:cmAuthor>
  <p:cmAuthor id="2" name="Mohajeri-Nelson, Nazanin" initials="MN" lastIdx="5" clrIdx="1">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792" autoAdjust="0"/>
  </p:normalViewPr>
  <p:slideViewPr>
    <p:cSldViewPr snapToGrid="0">
      <p:cViewPr varScale="1">
        <p:scale>
          <a:sx n="74" d="100"/>
          <a:sy n="74" d="100"/>
        </p:scale>
        <p:origin x="917" y="7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12/10/2020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Targeted invitees to the conference included district and school staff who focus on low-income, minority, and exceptional student populations (including English learners, neglected, delinquent, migrant, homeless, and foster student populations). Superintendents, principals, coaches, teachers, interventionists, Federal programs directors, and others attended.</a:t>
            </a: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1485273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 Notes on viewpoints held by CDE staff.</a:t>
            </a:r>
          </a:p>
          <a:p>
            <a:pPr marL="171450" indent="-171450">
              <a:buFont typeface="Arial" panose="020B0604020202020204" pitchFamily="34" charset="0"/>
              <a:buChar char="•"/>
            </a:pPr>
            <a:r>
              <a:rPr lang="en-US" dirty="0"/>
              <a:t>Some seek to provide learning opportunity this year (SY20-21) to address gaps in student access to quality instruction and supports. Folks worry that COVID slide is exacerbating inequities, and urgent action is needed to meet districts where they are and offer PD support.</a:t>
            </a:r>
          </a:p>
          <a:p>
            <a:pPr marL="171450" indent="-171450">
              <a:buFont typeface="Arial" panose="020B0604020202020204" pitchFamily="34" charset="0"/>
              <a:buChar char="•"/>
            </a:pPr>
            <a:r>
              <a:rPr lang="en-US" dirty="0"/>
              <a:t>Others seek to provide learning opportunity next school year (SY21-22), or via a smaller scale support this school year. These folks point out that teacher and school/district leaders are under unique stresses, pivoting from in-person to hybrid to virtual learning and grappling with staff shortages, technology issues, and quarantines. Folks worry that COVID fatigue by May will compromise collaboration on/attendance to a 2-3 day conference.</a:t>
            </a:r>
          </a:p>
          <a:p>
            <a:pPr marL="171450" indent="-171450">
              <a:buFont typeface="Arial" panose="020B0604020202020204" pitchFamily="34" charset="0"/>
              <a:buChar char="•"/>
            </a:pPr>
            <a:r>
              <a:rPr lang="en-US" dirty="0"/>
              <a:t>Still others wonder if a summer conference may be best to allow for staff to wrap up school and refocus.</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185324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Williams_a@cde.state.co.us" TargetMode="External"/><Relationship Id="rId7" Type="http://schemas.openxmlformats.org/officeDocument/2006/relationships/hyperlink" Target="mailto:Austin_j@cde.state.co.us" TargetMode="External"/><Relationship Id="rId2" Type="http://schemas.openxmlformats.org/officeDocument/2006/relationships/hyperlink" Target="mailto:okes_j@cde.state.co.us" TargetMode="External"/><Relationship Id="rId1" Type="http://schemas.openxmlformats.org/officeDocument/2006/relationships/slideLayout" Target="../slideLayouts/slideLayout2.xml"/><Relationship Id="rId6" Type="http://schemas.openxmlformats.org/officeDocument/2006/relationships/hyperlink" Target="mailto:collins_d@cde.state.co.us" TargetMode="External"/><Relationship Id="rId5" Type="http://schemas.openxmlformats.org/officeDocument/2006/relationships/hyperlink" Target="mailto:mohajeri-nelson_n@cde.state.co.us" TargetMode="External"/><Relationship Id="rId4" Type="http://schemas.openxmlformats.org/officeDocument/2006/relationships/hyperlink" Target="mailto:Bartlett_k@cde.state.co.us" TargetMode="External"/><Relationship Id="rId9" Type="http://schemas.openxmlformats.org/officeDocument/2006/relationships/hyperlink" Target="mailto:Kaleda_s@cde.state.co.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de.state.co.us/safeschools/communityneed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Meredith_J@cde.state.co.us"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CDE Office Hours</a:t>
            </a:r>
          </a:p>
        </p:txBody>
      </p:sp>
      <p:sp>
        <p:nvSpPr>
          <p:cNvPr id="3" name="Subtitle 2"/>
          <p:cNvSpPr>
            <a:spLocks noGrp="1"/>
          </p:cNvSpPr>
          <p:nvPr>
            <p:ph type="subTitle" idx="1"/>
          </p:nvPr>
        </p:nvSpPr>
        <p:spPr/>
        <p:txBody>
          <a:bodyPr/>
          <a:lstStyle/>
          <a:p>
            <a:r>
              <a:rPr lang="en-US"/>
              <a:t>December 10, </a:t>
            </a:r>
            <a:r>
              <a:rPr lang="en-US" dirty="0"/>
              <a:t>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AEEB3-1A09-4109-A202-E3372B1D57E5}"/>
              </a:ext>
            </a:extLst>
          </p:cNvPr>
          <p:cNvSpPr>
            <a:spLocks noGrp="1"/>
          </p:cNvSpPr>
          <p:nvPr>
            <p:ph type="title"/>
          </p:nvPr>
        </p:nvSpPr>
        <p:spPr/>
        <p:txBody>
          <a:bodyPr/>
          <a:lstStyle/>
          <a:p>
            <a:r>
              <a:rPr lang="en-US" dirty="0"/>
              <a:t>Changes for this Year</a:t>
            </a:r>
          </a:p>
        </p:txBody>
      </p:sp>
      <p:sp>
        <p:nvSpPr>
          <p:cNvPr id="3" name="Content Placeholder 2">
            <a:extLst>
              <a:ext uri="{FF2B5EF4-FFF2-40B4-BE49-F238E27FC236}">
                <a16:creationId xmlns:a16="http://schemas.microsoft.com/office/drawing/2014/main" id="{D434AC97-9036-4440-8D8E-84F9BF2FF874}"/>
              </a:ext>
            </a:extLst>
          </p:cNvPr>
          <p:cNvSpPr>
            <a:spLocks noGrp="1"/>
          </p:cNvSpPr>
          <p:nvPr>
            <p:ph idx="1"/>
          </p:nvPr>
        </p:nvSpPr>
        <p:spPr/>
        <p:txBody>
          <a:bodyPr/>
          <a:lstStyle/>
          <a:p>
            <a:r>
              <a:rPr lang="en-US" dirty="0"/>
              <a:t>Virtual</a:t>
            </a:r>
          </a:p>
          <a:p>
            <a:r>
              <a:rPr lang="en-US" dirty="0"/>
              <a:t>Shorter, more frequent</a:t>
            </a:r>
          </a:p>
          <a:p>
            <a:r>
              <a:rPr lang="en-US" dirty="0"/>
              <a:t>Starting on January 14, 2021</a:t>
            </a:r>
          </a:p>
          <a:p>
            <a:r>
              <a:rPr lang="en-US" dirty="0"/>
              <a:t>Purpose</a:t>
            </a:r>
          </a:p>
          <a:p>
            <a:pPr lvl="1"/>
            <a:r>
              <a:rPr lang="en-US" dirty="0"/>
              <a:t>Discuss ESEA flexibilities that can help meet current and urgent needs</a:t>
            </a:r>
          </a:p>
          <a:p>
            <a:pPr lvl="2"/>
            <a:r>
              <a:rPr lang="en-US" dirty="0"/>
              <a:t>Staffing </a:t>
            </a:r>
          </a:p>
          <a:p>
            <a:pPr lvl="2"/>
            <a:r>
              <a:rPr lang="en-US" dirty="0"/>
              <a:t>Learning loss</a:t>
            </a:r>
          </a:p>
          <a:p>
            <a:pPr lvl="2"/>
            <a:r>
              <a:rPr lang="en-US" dirty="0"/>
              <a:t>Alternatives to using funds for professional development </a:t>
            </a:r>
          </a:p>
          <a:p>
            <a:pPr lvl="2"/>
            <a:r>
              <a:rPr lang="en-US" dirty="0"/>
              <a:t>Socio-emotional needs</a:t>
            </a:r>
          </a:p>
        </p:txBody>
      </p:sp>
      <p:sp>
        <p:nvSpPr>
          <p:cNvPr id="4" name="Slide Number Placeholder 3">
            <a:extLst>
              <a:ext uri="{FF2B5EF4-FFF2-40B4-BE49-F238E27FC236}">
                <a16:creationId xmlns:a16="http://schemas.microsoft.com/office/drawing/2014/main" id="{D7E72AC6-B7AD-441A-AE60-12E0E7C39EC3}"/>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3518477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D294-5CE9-4A11-AFF6-BDDD951E1A46}"/>
              </a:ext>
            </a:extLst>
          </p:cNvPr>
          <p:cNvSpPr>
            <a:spLocks noGrp="1"/>
          </p:cNvSpPr>
          <p:nvPr>
            <p:ph type="ctrTitle"/>
          </p:nvPr>
        </p:nvSpPr>
        <p:spPr/>
        <p:txBody>
          <a:bodyPr/>
          <a:lstStyle/>
          <a:p>
            <a:r>
              <a:rPr lang="en-US" dirty="0"/>
              <a:t>Questions? </a:t>
            </a:r>
            <a:br>
              <a:rPr lang="en-US" dirty="0"/>
            </a:br>
            <a:br>
              <a:rPr lang="en-US" dirty="0"/>
            </a:br>
            <a:r>
              <a:rPr lang="en-US" dirty="0"/>
              <a:t>Requests for Future Topics? </a:t>
            </a:r>
          </a:p>
        </p:txBody>
      </p:sp>
      <p:sp>
        <p:nvSpPr>
          <p:cNvPr id="3" name="Slide Number Placeholder 2">
            <a:extLst>
              <a:ext uri="{FF2B5EF4-FFF2-40B4-BE49-F238E27FC236}">
                <a16:creationId xmlns:a16="http://schemas.microsoft.com/office/drawing/2014/main" id="{C4DA390A-3781-4C4C-B3E1-456E66A1275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623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Team Contact Information</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a:xfrm>
            <a:off x="245193" y="1324947"/>
            <a:ext cx="8675736" cy="5102071"/>
          </a:xfrm>
        </p:spPr>
        <p:txBody>
          <a:bodyPr>
            <a:normAutofit fontScale="92500" lnSpcReduction="20000"/>
          </a:bodyPr>
          <a:lstStyle/>
          <a:p>
            <a:pPr marL="0" indent="0">
              <a:buNone/>
            </a:pPr>
            <a:r>
              <a:rPr lang="en-US" b="1" u="sng" dirty="0"/>
              <a:t>CRF</a:t>
            </a:r>
          </a:p>
          <a:p>
            <a:r>
              <a:rPr lang="en-US" dirty="0"/>
              <a:t>Jennifer Okes, Chief Operating Officer (</a:t>
            </a:r>
            <a:r>
              <a:rPr lang="en-US" dirty="0">
                <a:hlinkClick r:id="rId2"/>
              </a:rPr>
              <a:t>okes_j@cde.state.co.us</a:t>
            </a:r>
            <a:r>
              <a:rPr lang="en-US" dirty="0"/>
              <a:t>) </a:t>
            </a:r>
          </a:p>
          <a:p>
            <a:r>
              <a:rPr lang="en-US" dirty="0"/>
              <a:t>Adam Williams, Financial Data Coordinator (</a:t>
            </a:r>
            <a:r>
              <a:rPr lang="en-US" dirty="0">
                <a:hlinkClick r:id="rId3"/>
              </a:rPr>
              <a:t>Williams_a@cde.state.co.us</a:t>
            </a:r>
            <a:r>
              <a:rPr lang="en-US" dirty="0"/>
              <a:t>) </a:t>
            </a:r>
          </a:p>
          <a:p>
            <a:r>
              <a:rPr lang="en-US" dirty="0"/>
              <a:t>Kate Bartlett, Turnaround Program Manager (</a:t>
            </a:r>
            <a:r>
              <a:rPr lang="en-US" dirty="0">
                <a:hlinkClick r:id="rId4"/>
              </a:rPr>
              <a:t>Bartlett_k@cde.state.co.us</a:t>
            </a:r>
            <a:r>
              <a:rPr lang="en-US" dirty="0"/>
              <a:t>) </a:t>
            </a:r>
          </a:p>
          <a:p>
            <a:pPr marL="0" indent="0" algn="ctr">
              <a:buNone/>
            </a:pPr>
            <a:r>
              <a:rPr lang="en-US" i="1" dirty="0"/>
              <a:t>…in partnership with the Governor’s Office and Office of the State Controller</a:t>
            </a:r>
          </a:p>
          <a:p>
            <a:pPr marL="0" indent="0">
              <a:buNone/>
            </a:pPr>
            <a:r>
              <a:rPr lang="en-US" b="1" u="sng" dirty="0"/>
              <a:t>ESSER</a:t>
            </a:r>
          </a:p>
          <a:p>
            <a:r>
              <a:rPr lang="en-US" dirty="0"/>
              <a:t>Nazie Mohajeri-Nelson, Director of ESEA Office (</a:t>
            </a:r>
            <a:r>
              <a:rPr lang="en-US" dirty="0">
                <a:hlinkClick r:id="rId5"/>
              </a:rPr>
              <a:t>mohajeri-nelson_n@cde.state.co.us</a:t>
            </a:r>
            <a:r>
              <a:rPr lang="en-US" dirty="0"/>
              <a:t>) </a:t>
            </a:r>
          </a:p>
          <a:p>
            <a:r>
              <a:rPr lang="en-US" dirty="0"/>
              <a:t>DeLilah Collins, Assistant Director of ESEA Office (</a:t>
            </a:r>
            <a:r>
              <a:rPr lang="en-US" dirty="0">
                <a:hlinkClick r:id="rId6"/>
              </a:rPr>
              <a:t>collins_d@cde.state.co.us</a:t>
            </a:r>
            <a:r>
              <a:rPr lang="en-US" dirty="0"/>
              <a:t>) </a:t>
            </a:r>
          </a:p>
          <a:p>
            <a:pPr marL="0" indent="0">
              <a:buNone/>
            </a:pPr>
            <a:r>
              <a:rPr lang="en-US" b="1" u="sng" dirty="0"/>
              <a:t>Grants Fiscal</a:t>
            </a:r>
          </a:p>
          <a:p>
            <a:r>
              <a:rPr lang="en-US" dirty="0"/>
              <a:t>Jennifer Austin, Director of Grants Fiscal Management (</a:t>
            </a:r>
            <a:r>
              <a:rPr lang="en-US" dirty="0">
                <a:hlinkClick r:id="rId7"/>
              </a:rPr>
              <a:t>Austin_j@cde.state.co.us</a:t>
            </a:r>
            <a:r>
              <a:rPr lang="en-US" dirty="0"/>
              <a:t>) </a:t>
            </a:r>
          </a:p>
          <a:p>
            <a:r>
              <a:rPr lang="en-US" dirty="0"/>
              <a:t>Robert Hawkins, Grants Fiscal Analyst (</a:t>
            </a:r>
            <a:r>
              <a:rPr lang="en-US" dirty="0">
                <a:hlinkClick r:id="rId8"/>
              </a:rPr>
              <a:t>Hawkins_s@cde.state.co.us</a:t>
            </a:r>
            <a:r>
              <a:rPr lang="en-US" dirty="0"/>
              <a:t>) </a:t>
            </a:r>
          </a:p>
          <a:p>
            <a:r>
              <a:rPr lang="en-US" dirty="0"/>
              <a:t>Steven Kaleda, Grants Fiscal Analyst (</a:t>
            </a:r>
            <a:r>
              <a:rPr lang="en-US" dirty="0">
                <a:hlinkClick r:id="rId9"/>
              </a:rPr>
              <a:t>Kaleda_s@cde.state.co.us</a:t>
            </a:r>
            <a:r>
              <a:rPr lang="en-US" dirty="0"/>
              <a:t>) </a:t>
            </a:r>
          </a:p>
          <a:p>
            <a:pPr marL="0" indent="0">
              <a:buNone/>
            </a:pPr>
            <a:endParaRPr lang="en-US" i="1" dirty="0"/>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37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22A5-87CA-44BE-BCB9-ED40F31E189D}"/>
              </a:ext>
            </a:extLst>
          </p:cNvPr>
          <p:cNvSpPr>
            <a:spLocks noGrp="1"/>
          </p:cNvSpPr>
          <p:nvPr>
            <p:ph type="title"/>
          </p:nvPr>
        </p:nvSpPr>
        <p:spPr/>
        <p:txBody>
          <a:bodyPr/>
          <a:lstStyle/>
          <a:p>
            <a:r>
              <a:rPr lang="en-US" dirty="0"/>
              <a:t>ESSER Office Hours</a:t>
            </a:r>
          </a:p>
        </p:txBody>
      </p:sp>
      <p:sp>
        <p:nvSpPr>
          <p:cNvPr id="3" name="Content Placeholder 2">
            <a:extLst>
              <a:ext uri="{FF2B5EF4-FFF2-40B4-BE49-F238E27FC236}">
                <a16:creationId xmlns:a16="http://schemas.microsoft.com/office/drawing/2014/main" id="{4F81C09A-3339-465A-A802-56B023F07A6E}"/>
              </a:ext>
            </a:extLst>
          </p:cNvPr>
          <p:cNvSpPr>
            <a:spLocks noGrp="1"/>
          </p:cNvSpPr>
          <p:nvPr>
            <p:ph idx="1"/>
          </p:nvPr>
        </p:nvSpPr>
        <p:spPr/>
        <p:txBody>
          <a:bodyPr>
            <a:normAutofit/>
          </a:bodyPr>
          <a:lstStyle/>
          <a:p>
            <a:pPr marL="0" indent="0">
              <a:buNone/>
            </a:pPr>
            <a:r>
              <a:rPr lang="en-US" dirty="0"/>
              <a:t>Topics: </a:t>
            </a:r>
          </a:p>
          <a:p>
            <a:r>
              <a:rPr lang="en-US" dirty="0"/>
              <a:t>Equity and Excellence Conference </a:t>
            </a:r>
          </a:p>
          <a:p>
            <a:pPr lvl="1"/>
            <a:r>
              <a:rPr lang="en-US" dirty="0"/>
              <a:t>Input needed</a:t>
            </a:r>
          </a:p>
          <a:p>
            <a:r>
              <a:rPr lang="en-US" dirty="0"/>
              <a:t>Regional Networking Meetings</a:t>
            </a:r>
          </a:p>
          <a:p>
            <a:pPr lvl="1"/>
            <a:r>
              <a:rPr lang="en-US" dirty="0"/>
              <a:t>Overview of planned changes to purpose and structure</a:t>
            </a:r>
          </a:p>
          <a:p>
            <a:r>
              <a:rPr lang="en-US" dirty="0"/>
              <a:t>Q&amp;A Session</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EA35334F-1CE4-41D0-80CB-5D6064538BFD}"/>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78018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8F8B-93BC-4FB9-8E7E-A46335D3B0CB}"/>
              </a:ext>
            </a:extLst>
          </p:cNvPr>
          <p:cNvSpPr>
            <a:spLocks noGrp="1"/>
          </p:cNvSpPr>
          <p:nvPr>
            <p:ph type="ctrTitle"/>
          </p:nvPr>
        </p:nvSpPr>
        <p:spPr/>
        <p:txBody>
          <a:bodyPr/>
          <a:lstStyle/>
          <a:p>
            <a:r>
              <a:rPr lang="en-US" dirty="0"/>
              <a:t>Equity and Excellence Conference: </a:t>
            </a:r>
            <a:br>
              <a:rPr lang="en-US" dirty="0"/>
            </a:br>
            <a:r>
              <a:rPr lang="en-US" dirty="0"/>
              <a:t>Determining the Path Forward </a:t>
            </a:r>
          </a:p>
        </p:txBody>
      </p:sp>
      <p:sp>
        <p:nvSpPr>
          <p:cNvPr id="3" name="Slide Number Placeholder 2">
            <a:extLst>
              <a:ext uri="{FF2B5EF4-FFF2-40B4-BE49-F238E27FC236}">
                <a16:creationId xmlns:a16="http://schemas.microsoft.com/office/drawing/2014/main" id="{61DCD89E-1BFB-4E3C-A444-D07DF045825A}"/>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302503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16806"/>
            <a:ext cx="7141853" cy="756418"/>
          </a:xfrm>
        </p:spPr>
        <p:txBody>
          <a:bodyPr>
            <a:normAutofit/>
          </a:bodyPr>
          <a:lstStyle/>
          <a:p>
            <a:r>
              <a:rPr lang="en-US" dirty="0"/>
              <a:t>Equity and Excellence Conference: </a:t>
            </a:r>
            <a:br>
              <a:rPr lang="en-US" dirty="0"/>
            </a:br>
            <a:r>
              <a:rPr lang="en-US" dirty="0"/>
              <a:t>Background and Framing</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2" y="1489434"/>
            <a:ext cx="8496386" cy="4799605"/>
          </a:xfrm>
        </p:spPr>
        <p:txBody>
          <a:bodyPr>
            <a:normAutofit lnSpcReduction="10000"/>
          </a:bodyPr>
          <a:lstStyle/>
          <a:p>
            <a:r>
              <a:rPr lang="en-US" sz="2000" dirty="0">
                <a:solidFill>
                  <a:srgbClr val="333333"/>
                </a:solidFill>
              </a:rPr>
              <a:t>The next Equity and Excellence Conference will mark the 5</a:t>
            </a:r>
            <a:r>
              <a:rPr lang="en-US" sz="2000" baseline="30000" dirty="0">
                <a:solidFill>
                  <a:srgbClr val="333333"/>
                </a:solidFill>
              </a:rPr>
              <a:t>th</a:t>
            </a:r>
            <a:r>
              <a:rPr lang="en-US" sz="2000" dirty="0">
                <a:solidFill>
                  <a:srgbClr val="333333"/>
                </a:solidFill>
              </a:rPr>
              <a:t> such professional learning and networking opportunity offered by CDE.</a:t>
            </a:r>
          </a:p>
          <a:p>
            <a:r>
              <a:rPr lang="en-US" sz="2000" dirty="0">
                <a:solidFill>
                  <a:srgbClr val="333333"/>
                </a:solidFill>
              </a:rPr>
              <a:t>The last conference was convened in October 2019 as a two-day in-person learning event. The conference was rated well by those who attended – noting high quality of keynote presentations and breakout learning sessions.</a:t>
            </a:r>
          </a:p>
          <a:p>
            <a:r>
              <a:rPr lang="en-US" sz="2000" dirty="0">
                <a:solidFill>
                  <a:srgbClr val="333333"/>
                </a:solidFill>
              </a:rPr>
              <a:t>Some areas of opportunity included deeper learning opportunities to further learning and mastery, enhanced networking opportunities, and tailoring content to the diversity of attendees*</a:t>
            </a:r>
          </a:p>
          <a:p>
            <a:r>
              <a:rPr lang="en-US" sz="2000" dirty="0">
                <a:solidFill>
                  <a:srgbClr val="333333"/>
                </a:solidFill>
              </a:rPr>
              <a:t>Key goals of the 2019 conference: </a:t>
            </a:r>
          </a:p>
          <a:p>
            <a:pPr lvl="1"/>
            <a:r>
              <a:rPr lang="en-US" sz="1400" dirty="0">
                <a:solidFill>
                  <a:srgbClr val="333333"/>
                </a:solidFill>
              </a:rPr>
              <a:t>Deepen understanding of effective programs, practices, and activities that help ensure equitable access for all students, especially historically underserved students</a:t>
            </a:r>
          </a:p>
          <a:p>
            <a:pPr lvl="1"/>
            <a:r>
              <a:rPr lang="en-US" sz="1400" dirty="0">
                <a:solidFill>
                  <a:srgbClr val="333333"/>
                </a:solidFill>
              </a:rPr>
              <a:t>Illuminate barriers to  historically underserved students’ access to educational opportunity and resources </a:t>
            </a:r>
          </a:p>
          <a:p>
            <a:pPr lvl="1"/>
            <a:r>
              <a:rPr lang="en-US" sz="1400" dirty="0">
                <a:solidFill>
                  <a:srgbClr val="333333"/>
                </a:solidFill>
              </a:rPr>
              <a:t>Explore strategies that focus on system and school improvement through coordination of ESEA and IDEA</a:t>
            </a:r>
          </a:p>
          <a:p>
            <a:pPr lvl="1"/>
            <a:endParaRPr lang="en-US" sz="1400" dirty="0">
              <a:solidFill>
                <a:srgbClr val="333333"/>
              </a:solidFill>
            </a:endParaRPr>
          </a:p>
          <a:p>
            <a:r>
              <a:rPr lang="en-US" sz="1800" dirty="0">
                <a:solidFill>
                  <a:srgbClr val="333333"/>
                </a:solidFill>
              </a:rPr>
              <a:t>CDE is eager to convene the next “E&amp;E Conference” to provide professional learning free of charge to school and district practitioners. However, we fully recognize that the 2020-21 school year has been transformed by COVID-19, and district/school staff are facing big challenges in capacity and competing needs.</a:t>
            </a:r>
          </a:p>
          <a:p>
            <a:endParaRPr lang="en-US" sz="2000" dirty="0">
              <a:solidFill>
                <a:srgbClr val="333333"/>
              </a:solidFill>
            </a:endParaRP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1158511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54514"/>
            <a:ext cx="8496386" cy="756418"/>
          </a:xfrm>
        </p:spPr>
        <p:txBody>
          <a:bodyPr>
            <a:normAutofit fontScale="90000"/>
          </a:bodyPr>
          <a:lstStyle/>
          <a:p>
            <a:r>
              <a:rPr lang="en-US" dirty="0"/>
              <a:t>Considerations for the next E&amp;E Conference: </a:t>
            </a:r>
            <a:br>
              <a:rPr lang="en-US" dirty="0"/>
            </a:br>
            <a:r>
              <a:rPr lang="en-US" dirty="0"/>
              <a:t>What we know about the context of schooling in SY20-21</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2" y="1280160"/>
            <a:ext cx="8496386" cy="5008880"/>
          </a:xfrm>
        </p:spPr>
        <p:txBody>
          <a:bodyPr>
            <a:normAutofit lnSpcReduction="10000"/>
          </a:bodyPr>
          <a:lstStyle/>
          <a:p>
            <a:r>
              <a:rPr lang="en-US" sz="2000" dirty="0">
                <a:latin typeface="Calibri" panose="020F0502020204030204" pitchFamily="34" charset="0"/>
                <a:ea typeface="Calibri" panose="020F0502020204030204" pitchFamily="34" charset="0"/>
                <a:cs typeface="Times New Roman" panose="02020603050405020304" pitchFamily="18" charset="0"/>
              </a:rPr>
              <a:t>T</a:t>
            </a:r>
            <a:r>
              <a:rPr lang="en-US" sz="2000" dirty="0">
                <a:effectLst/>
                <a:latin typeface="Calibri" panose="020F0502020204030204" pitchFamily="34" charset="0"/>
                <a:ea typeface="Calibri" panose="020F0502020204030204" pitchFamily="34" charset="0"/>
                <a:cs typeface="Times New Roman" panose="02020603050405020304" pitchFamily="18" charset="0"/>
              </a:rPr>
              <a:t>eacher and school/district leaders are under unique stresses, pivoting from in-person to hybrid to virtual learning and grappling with staff shortages, technology issues, quarantines, and overall lack of time to make remote learning happen. </a:t>
            </a:r>
          </a:p>
          <a:p>
            <a:r>
              <a:rPr lang="en-US" sz="2000" dirty="0">
                <a:solidFill>
                  <a:srgbClr val="333333"/>
                </a:solidFill>
              </a:rPr>
              <a:t>Key takeaways from </a:t>
            </a:r>
            <a:r>
              <a:rPr lang="en-US" sz="2000" dirty="0">
                <a:solidFill>
                  <a:srgbClr val="333333"/>
                </a:solidFill>
                <a:hlinkClick r:id="rId3"/>
              </a:rPr>
              <a:t>fall survey </a:t>
            </a:r>
            <a:r>
              <a:rPr lang="en-US" sz="2000" dirty="0">
                <a:solidFill>
                  <a:srgbClr val="333333"/>
                </a:solidFill>
              </a:rPr>
              <a:t>of district needs:</a:t>
            </a:r>
          </a:p>
          <a:p>
            <a:pPr lvl="1"/>
            <a:r>
              <a:rPr lang="en-US" sz="1600" b="0" i="0" dirty="0">
                <a:solidFill>
                  <a:srgbClr val="333333"/>
                </a:solidFill>
                <a:effectLst/>
                <a:latin typeface="SourceSansProRegular"/>
              </a:rPr>
              <a:t>Device and connectivity needs have declined quite a bit since spring 2020, but remain a key</a:t>
            </a:r>
            <a:r>
              <a:rPr lang="en-US" sz="1600" dirty="0">
                <a:solidFill>
                  <a:srgbClr val="333333"/>
                </a:solidFill>
                <a:latin typeface="SourceSansProRegular"/>
              </a:rPr>
              <a:t> concern for rural communities</a:t>
            </a:r>
            <a:endParaRPr lang="en-US" sz="1600" b="0" i="0" dirty="0">
              <a:solidFill>
                <a:srgbClr val="333333"/>
              </a:solidFill>
              <a:effectLst/>
              <a:latin typeface="SourceSansProRegular"/>
            </a:endParaRPr>
          </a:p>
          <a:p>
            <a:pPr lvl="1"/>
            <a:r>
              <a:rPr lang="en-US" sz="1600" b="0" i="0" dirty="0">
                <a:solidFill>
                  <a:srgbClr val="333333"/>
                </a:solidFill>
                <a:effectLst/>
                <a:latin typeface="SourceSansProRegular"/>
              </a:rPr>
              <a:t>Workforce and staffing needs are major concerns for many districts throughout Colorado. Pressures and challenges of conducting learning virtually are creating fatigue and stress on educators, school and district leaders, parents and students.</a:t>
            </a:r>
          </a:p>
          <a:p>
            <a:pPr lvl="1"/>
            <a:r>
              <a:rPr lang="en-US" sz="1600" b="0" i="0" dirty="0">
                <a:solidFill>
                  <a:srgbClr val="333333"/>
                </a:solidFill>
                <a:effectLst/>
                <a:latin typeface="SourceSansProRegular"/>
              </a:rPr>
              <a:t>While students' mental health continued to be named as a top student priority, slightly more districts identified K-3 reading loss as a top priority this time.</a:t>
            </a:r>
          </a:p>
          <a:p>
            <a:pPr lvl="1"/>
            <a:endParaRPr lang="en-US" sz="1600" dirty="0">
              <a:solidFill>
                <a:srgbClr val="333333"/>
              </a:solidFill>
              <a:latin typeface="SourceSansProRegular"/>
            </a:endParaRPr>
          </a:p>
          <a:p>
            <a:r>
              <a:rPr lang="en-US" sz="2000" b="0" i="0" dirty="0">
                <a:solidFill>
                  <a:srgbClr val="333333"/>
                </a:solidFill>
                <a:effectLst/>
                <a:latin typeface="SourceSansProRegular"/>
              </a:rPr>
              <a:t>CDE staff are eager to support districts during this difficult time. </a:t>
            </a:r>
            <a:r>
              <a:rPr lang="en-US" sz="2000" dirty="0">
                <a:solidFill>
                  <a:srgbClr val="333333"/>
                </a:solidFill>
                <a:latin typeface="SourceSansProRegular"/>
              </a:rPr>
              <a:t>There is shared consensus that any learning opportunity must address the specific challenges faced during the current context.</a:t>
            </a:r>
            <a:r>
              <a:rPr lang="en-US" sz="2000" b="0" i="0" dirty="0">
                <a:solidFill>
                  <a:srgbClr val="333333"/>
                </a:solidFill>
                <a:effectLst/>
                <a:latin typeface="SourceSansProRegular"/>
              </a:rPr>
              <a:t> There are many perspectives on how to best do this.*</a:t>
            </a:r>
          </a:p>
          <a:p>
            <a:r>
              <a:rPr lang="en-US" sz="2000" b="0" i="0" dirty="0">
                <a:solidFill>
                  <a:srgbClr val="333333"/>
                </a:solidFill>
                <a:effectLst/>
                <a:latin typeface="SourceSansProRegular"/>
              </a:rPr>
              <a:t>At this point, we want to hear from you about what makes sense based on your experience</a:t>
            </a:r>
            <a:r>
              <a:rPr lang="en-US" sz="2000" dirty="0">
                <a:solidFill>
                  <a:srgbClr val="333333"/>
                </a:solidFill>
                <a:latin typeface="SourceSansProRegular"/>
              </a:rPr>
              <a:t> and needs this school year.</a:t>
            </a:r>
            <a:endParaRPr lang="en-US" sz="2000" b="0" i="0" dirty="0">
              <a:solidFill>
                <a:srgbClr val="333333"/>
              </a:solidFill>
              <a:effectLst/>
              <a:latin typeface="SourceSansProRegular"/>
            </a:endParaRPr>
          </a:p>
          <a:p>
            <a:pPr lvl="1"/>
            <a:endParaRPr lang="en-US" sz="1400" dirty="0">
              <a:solidFill>
                <a:srgbClr val="333333"/>
              </a:solidFill>
              <a:latin typeface="SourceSansProRegular"/>
            </a:endParaRPr>
          </a:p>
          <a:p>
            <a:endParaRPr lang="en-US" sz="1800" b="0" i="0" dirty="0">
              <a:solidFill>
                <a:srgbClr val="333333"/>
              </a:solidFill>
              <a:effectLst/>
              <a:latin typeface="SourceSansProRegular"/>
            </a:endParaRPr>
          </a:p>
          <a:p>
            <a:pPr lvl="1"/>
            <a:endParaRPr lang="en-US" sz="1600" dirty="0">
              <a:solidFill>
                <a:srgbClr val="333333"/>
              </a:solidFill>
            </a:endParaRP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8158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F948B-8A00-42F7-AE14-44680059C070}"/>
              </a:ext>
            </a:extLst>
          </p:cNvPr>
          <p:cNvSpPr>
            <a:spLocks noGrp="1"/>
          </p:cNvSpPr>
          <p:nvPr>
            <p:ph type="title"/>
          </p:nvPr>
        </p:nvSpPr>
        <p:spPr/>
        <p:txBody>
          <a:bodyPr/>
          <a:lstStyle/>
          <a:p>
            <a:r>
              <a:rPr lang="en-US" dirty="0"/>
              <a:t>Defining Terms</a:t>
            </a:r>
          </a:p>
        </p:txBody>
      </p:sp>
      <p:sp>
        <p:nvSpPr>
          <p:cNvPr id="3" name="Content Placeholder 2">
            <a:extLst>
              <a:ext uri="{FF2B5EF4-FFF2-40B4-BE49-F238E27FC236}">
                <a16:creationId xmlns:a16="http://schemas.microsoft.com/office/drawing/2014/main" id="{ECEFBA25-9AC1-450E-B8F2-4F12CAB146AE}"/>
              </a:ext>
            </a:extLst>
          </p:cNvPr>
          <p:cNvSpPr>
            <a:spLocks noGrp="1"/>
          </p:cNvSpPr>
          <p:nvPr>
            <p:ph idx="1"/>
          </p:nvPr>
        </p:nvSpPr>
        <p:spPr/>
        <p:txBody>
          <a:bodyPr/>
          <a:lstStyle/>
          <a:p>
            <a:r>
              <a:rPr lang="en-US" dirty="0"/>
              <a:t>Conference = 2-3 consecutive day conference, i.e., “typical” conference structure</a:t>
            </a:r>
          </a:p>
          <a:p>
            <a:r>
              <a:rPr lang="en-US" dirty="0"/>
              <a:t>Conference series = multi-part series with time in between sessions (e.g., 1-3 months)</a:t>
            </a:r>
          </a:p>
          <a:p>
            <a:r>
              <a:rPr lang="en-US" dirty="0"/>
              <a:t>Communities of Practice = focused group of district/school leaders and practitioners grappling with specific problems of practice led by expert facilitator and subject matter experts</a:t>
            </a:r>
          </a:p>
          <a:p>
            <a:endParaRPr lang="en-US" dirty="0"/>
          </a:p>
          <a:p>
            <a:endParaRPr lang="en-US" dirty="0"/>
          </a:p>
        </p:txBody>
      </p:sp>
      <p:sp>
        <p:nvSpPr>
          <p:cNvPr id="4" name="Slide Number Placeholder 3">
            <a:extLst>
              <a:ext uri="{FF2B5EF4-FFF2-40B4-BE49-F238E27FC236}">
                <a16:creationId xmlns:a16="http://schemas.microsoft.com/office/drawing/2014/main" id="{3ED6DC7E-ABD8-4F39-B1E2-3EB77D9487B9}"/>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2808459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E8A0F-8AA5-4598-9BA0-62BA9BBB3D45}"/>
              </a:ext>
            </a:extLst>
          </p:cNvPr>
          <p:cNvSpPr>
            <a:spLocks noGrp="1"/>
          </p:cNvSpPr>
          <p:nvPr>
            <p:ph type="title"/>
          </p:nvPr>
        </p:nvSpPr>
        <p:spPr/>
        <p:txBody>
          <a:bodyPr/>
          <a:lstStyle/>
          <a:p>
            <a:r>
              <a:rPr lang="en-US" dirty="0"/>
              <a:t>Collecting Input</a:t>
            </a:r>
          </a:p>
        </p:txBody>
      </p:sp>
      <p:sp>
        <p:nvSpPr>
          <p:cNvPr id="3" name="Content Placeholder 2">
            <a:extLst>
              <a:ext uri="{FF2B5EF4-FFF2-40B4-BE49-F238E27FC236}">
                <a16:creationId xmlns:a16="http://schemas.microsoft.com/office/drawing/2014/main" id="{1A8F755A-54BF-432A-81DC-82581AAA7486}"/>
              </a:ext>
            </a:extLst>
          </p:cNvPr>
          <p:cNvSpPr>
            <a:spLocks noGrp="1"/>
          </p:cNvSpPr>
          <p:nvPr>
            <p:ph idx="1"/>
          </p:nvPr>
        </p:nvSpPr>
        <p:spPr>
          <a:xfrm>
            <a:off x="628650" y="1463041"/>
            <a:ext cx="7886700" cy="2901142"/>
          </a:xfrm>
        </p:spPr>
        <p:txBody>
          <a:bodyPr>
            <a:normAutofit lnSpcReduction="10000"/>
          </a:bodyPr>
          <a:lstStyle/>
          <a:p>
            <a:r>
              <a:rPr lang="en-US" b="1" dirty="0"/>
              <a:t>We will complete a </a:t>
            </a:r>
            <a:r>
              <a:rPr lang="en-US" b="1" i="1" dirty="0"/>
              <a:t>very brief </a:t>
            </a:r>
            <a:r>
              <a:rPr lang="en-US" b="1" dirty="0"/>
              <a:t>survey on the zoom platform</a:t>
            </a:r>
            <a:r>
              <a:rPr lang="en-US" dirty="0"/>
              <a:t>.</a:t>
            </a:r>
          </a:p>
          <a:p>
            <a:pPr marL="0" indent="0">
              <a:buNone/>
            </a:pPr>
            <a:endParaRPr lang="en-US" sz="1400" dirty="0"/>
          </a:p>
          <a:p>
            <a:r>
              <a:rPr lang="en-US" dirty="0"/>
              <a:t>This should take only a couple minutes to complete. There are four multiple choice prompts.</a:t>
            </a:r>
          </a:p>
          <a:p>
            <a:r>
              <a:rPr lang="en-US" dirty="0"/>
              <a:t>Your responses will inform CDE’s consideration of options and the right approach that meets districts’ needs.</a:t>
            </a:r>
          </a:p>
          <a:p>
            <a:r>
              <a:rPr lang="en-US" dirty="0"/>
              <a:t>We will review responses (in the aggregate) as a group to consider perspectives and reflect and discuss.</a:t>
            </a:r>
          </a:p>
          <a:p>
            <a:pPr marL="0" indent="0">
              <a:buNone/>
            </a:pPr>
            <a:endParaRPr lang="en-US" dirty="0"/>
          </a:p>
        </p:txBody>
      </p:sp>
      <p:sp>
        <p:nvSpPr>
          <p:cNvPr id="4" name="Slide Number Placeholder 3">
            <a:extLst>
              <a:ext uri="{FF2B5EF4-FFF2-40B4-BE49-F238E27FC236}">
                <a16:creationId xmlns:a16="http://schemas.microsoft.com/office/drawing/2014/main" id="{A2E4B3D4-D171-4139-9D02-3980E19D4FC5}"/>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
        <p:nvSpPr>
          <p:cNvPr id="5" name="TextBox 4">
            <a:extLst>
              <a:ext uri="{FF2B5EF4-FFF2-40B4-BE49-F238E27FC236}">
                <a16:creationId xmlns:a16="http://schemas.microsoft.com/office/drawing/2014/main" id="{5B344D55-FFE5-4A5F-AE71-EFFC6567B959}"/>
              </a:ext>
            </a:extLst>
          </p:cNvPr>
          <p:cNvSpPr txBox="1"/>
          <p:nvPr/>
        </p:nvSpPr>
        <p:spPr>
          <a:xfrm>
            <a:off x="1402771" y="4572161"/>
            <a:ext cx="6005947" cy="2031325"/>
          </a:xfrm>
          <a:prstGeom prst="rect">
            <a:avLst/>
          </a:prstGeom>
          <a:solidFill>
            <a:schemeClr val="accent4"/>
          </a:solidFill>
        </p:spPr>
        <p:txBody>
          <a:bodyPr wrap="square" rtlCol="0">
            <a:spAutoFit/>
          </a:bodyPr>
          <a:lstStyle/>
          <a:p>
            <a:r>
              <a:rPr lang="en-US" b="1" i="1" dirty="0"/>
              <a:t>Good to Know! </a:t>
            </a:r>
            <a:r>
              <a:rPr lang="en-US" dirty="0"/>
              <a:t>From a cursory scan of national/state conferences scheduled virtually/in-person in 2021, CDE identified the following number in these time ranges:</a:t>
            </a:r>
          </a:p>
          <a:p>
            <a:pPr marL="285750" indent="-285750">
              <a:buFont typeface="Arial" panose="020B0604020202020204" pitchFamily="34" charset="0"/>
              <a:buChar char="•"/>
            </a:pPr>
            <a:r>
              <a:rPr lang="en-US" dirty="0"/>
              <a:t>January-February: 5</a:t>
            </a:r>
          </a:p>
          <a:p>
            <a:pPr marL="285750" indent="-285750">
              <a:buFont typeface="Arial" panose="020B0604020202020204" pitchFamily="34" charset="0"/>
              <a:buChar char="•"/>
            </a:pPr>
            <a:r>
              <a:rPr lang="en-US" dirty="0"/>
              <a:t>March-May: 6 </a:t>
            </a:r>
          </a:p>
          <a:p>
            <a:pPr marL="285750" indent="-285750">
              <a:buFont typeface="Arial" panose="020B0604020202020204" pitchFamily="34" charset="0"/>
              <a:buChar char="•"/>
            </a:pPr>
            <a:r>
              <a:rPr lang="en-US" dirty="0"/>
              <a:t>June-August: 11</a:t>
            </a:r>
          </a:p>
          <a:p>
            <a:pPr marL="285750" indent="-285750">
              <a:buFont typeface="Arial" panose="020B0604020202020204" pitchFamily="34" charset="0"/>
              <a:buChar char="•"/>
            </a:pPr>
            <a:r>
              <a:rPr lang="en-US" dirty="0"/>
              <a:t>September-November: 7</a:t>
            </a:r>
          </a:p>
        </p:txBody>
      </p:sp>
    </p:spTree>
    <p:extLst>
      <p:ext uri="{BB962C8B-B14F-4D97-AF65-F5344CB8AC3E}">
        <p14:creationId xmlns:p14="http://schemas.microsoft.com/office/powerpoint/2010/main" val="3267155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B7D12-64B6-426B-9C80-03864195B97B}"/>
              </a:ext>
            </a:extLst>
          </p:cNvPr>
          <p:cNvSpPr>
            <a:spLocks noGrp="1"/>
          </p:cNvSpPr>
          <p:nvPr>
            <p:ph type="ctrTitle"/>
          </p:nvPr>
        </p:nvSpPr>
        <p:spPr/>
        <p:txBody>
          <a:bodyPr>
            <a:normAutofit fontScale="90000"/>
          </a:bodyPr>
          <a:lstStyle/>
          <a:p>
            <a:r>
              <a:rPr lang="en-US" dirty="0"/>
              <a:t>Thank you! Should you have additional input, please contact Jeremy Meredith </a:t>
            </a:r>
            <a:br>
              <a:rPr lang="en-US" dirty="0"/>
            </a:br>
            <a:r>
              <a:rPr lang="en-US" dirty="0">
                <a:hlinkClick r:id="rId2"/>
              </a:rPr>
              <a:t>Meredith_J@cde.state.co.us</a:t>
            </a:r>
            <a:br>
              <a:rPr lang="en-US" dirty="0"/>
            </a:br>
            <a:endParaRPr lang="en-US" dirty="0"/>
          </a:p>
        </p:txBody>
      </p:sp>
      <p:sp>
        <p:nvSpPr>
          <p:cNvPr id="3" name="Slide Number Placeholder 2">
            <a:extLst>
              <a:ext uri="{FF2B5EF4-FFF2-40B4-BE49-F238E27FC236}">
                <a16:creationId xmlns:a16="http://schemas.microsoft.com/office/drawing/2014/main" id="{BAC4B347-4AAB-4353-83F2-E9BE5C33EFF1}"/>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4239955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8F8B-93BC-4FB9-8E7E-A46335D3B0CB}"/>
              </a:ext>
            </a:extLst>
          </p:cNvPr>
          <p:cNvSpPr>
            <a:spLocks noGrp="1"/>
          </p:cNvSpPr>
          <p:nvPr>
            <p:ph type="ctrTitle"/>
          </p:nvPr>
        </p:nvSpPr>
        <p:spPr/>
        <p:txBody>
          <a:bodyPr/>
          <a:lstStyle/>
          <a:p>
            <a:r>
              <a:rPr lang="en-US" dirty="0"/>
              <a:t>Regional Networking Meetings</a:t>
            </a:r>
          </a:p>
        </p:txBody>
      </p:sp>
      <p:sp>
        <p:nvSpPr>
          <p:cNvPr id="3" name="Slide Number Placeholder 2">
            <a:extLst>
              <a:ext uri="{FF2B5EF4-FFF2-40B4-BE49-F238E27FC236}">
                <a16:creationId xmlns:a16="http://schemas.microsoft.com/office/drawing/2014/main" id="{61DCD89E-1BFB-4E3C-A444-D07DF045825A}"/>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25900853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700</TotalTime>
  <Words>1129</Words>
  <Application>Microsoft Office PowerPoint</Application>
  <PresentationFormat>On-screen Show (4:3)</PresentationFormat>
  <Paragraphs>91</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Museo Slab 500</vt:lpstr>
      <vt:lpstr>SourceSansProRegular</vt:lpstr>
      <vt:lpstr>Office Theme</vt:lpstr>
      <vt:lpstr>CDE Office Hours</vt:lpstr>
      <vt:lpstr>ESSER Office Hours</vt:lpstr>
      <vt:lpstr>Equity and Excellence Conference:  Determining the Path Forward </vt:lpstr>
      <vt:lpstr>Equity and Excellence Conference:  Background and Framing</vt:lpstr>
      <vt:lpstr>Considerations for the next E&amp;E Conference:  What we know about the context of schooling in SY20-21</vt:lpstr>
      <vt:lpstr>Defining Terms</vt:lpstr>
      <vt:lpstr>Collecting Input</vt:lpstr>
      <vt:lpstr>Thank you! Should you have additional input, please contact Jeremy Meredith  Meredith_J@cde.state.co.us </vt:lpstr>
      <vt:lpstr>Regional Networking Meetings</vt:lpstr>
      <vt:lpstr>Changes for this Year</vt:lpstr>
      <vt:lpstr>Questions?   Requests for Future Topics?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Mohajeri-Nelson, Nazanin</dc:creator>
  <cp:lastModifiedBy>Meredith, Jeremy</cp:lastModifiedBy>
  <cp:revision>62</cp:revision>
  <dcterms:created xsi:type="dcterms:W3CDTF">2020-10-15T02:06:24Z</dcterms:created>
  <dcterms:modified xsi:type="dcterms:W3CDTF">2020-12-10T18:01:33Z</dcterms:modified>
</cp:coreProperties>
</file>