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453" r:id="rId3"/>
    <p:sldId id="464" r:id="rId4"/>
    <p:sldId id="502" r:id="rId5"/>
    <p:sldId id="506" r:id="rId6"/>
    <p:sldId id="510" r:id="rId7"/>
    <p:sldId id="511" r:id="rId8"/>
    <p:sldId id="463" r:id="rId9"/>
    <p:sldId id="495" r:id="rId10"/>
    <p:sldId id="454" r:id="rId11"/>
    <p:sldId id="514" r:id="rId12"/>
    <p:sldId id="512" r:id="rId13"/>
    <p:sldId id="279" r:id="rId14"/>
    <p:sldId id="44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llins, DeLilah" initials="CD" lastIdx="1" clrIdx="0">
    <p:extLst>
      <p:ext uri="{19B8F6BF-5375-455C-9EA6-DF929625EA0E}">
        <p15:presenceInfo xmlns:p15="http://schemas.microsoft.com/office/powerpoint/2012/main" userId="S::Collins_D@cde.state.co.us::0fbcd1ec-9edd-4919-b5b0-b4fa9ee07543" providerId="AD"/>
      </p:ext>
    </p:extLst>
  </p:cmAuthor>
  <p:cmAuthor id="2" name="Mohajeri-Nelson, Nazanin" initials="MN" lastIdx="5" clrIdx="1">
    <p:extLst>
      <p:ext uri="{19B8F6BF-5375-455C-9EA6-DF929625EA0E}">
        <p15:presenceInfo xmlns:p15="http://schemas.microsoft.com/office/powerpoint/2012/main" userId="S::Mohajeri-Nelson_n@cde.state.co.us::a9da618a-a76d-43dd-a63a-6c6fdf3f5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792" autoAdjust="0"/>
  </p:normalViewPr>
  <p:slideViewPr>
    <p:cSldViewPr snapToGrid="0">
      <p:cViewPr varScale="1">
        <p:scale>
          <a:sx n="80" d="100"/>
          <a:sy n="80" d="100"/>
        </p:scale>
        <p:origin x="1411" y="67"/>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12/3/2020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Highlight partnerships with CBOs, and the work of Boys and Girls Clubs, YMCAs</a:t>
            </a:r>
            <a:r>
              <a:rPr lang="en-US"/>
              <a:t>.   </a:t>
            </a:r>
            <a:endParaRPr lang="en-US" dirty="0"/>
          </a:p>
        </p:txBody>
      </p:sp>
      <p:sp>
        <p:nvSpPr>
          <p:cNvPr id="4" name="Slide Number Placeholder 3"/>
          <p:cNvSpPr>
            <a:spLocks noGrp="1"/>
          </p:cNvSpPr>
          <p:nvPr>
            <p:ph type="sldNum" sz="quarter" idx="5"/>
          </p:nvPr>
        </p:nvSpPr>
        <p:spPr/>
        <p:txBody>
          <a:bodyPr/>
          <a:lstStyle/>
          <a:p>
            <a:fld id="{5DA4B92A-7BF4-49DF-916F-FE74799B4402}" type="slidenum">
              <a:rPr lang="en-US" smtClean="0"/>
              <a:t>10</a:t>
            </a:fld>
            <a:endParaRPr lang="en-US"/>
          </a:p>
        </p:txBody>
      </p:sp>
    </p:spTree>
    <p:extLst>
      <p:ext uri="{BB962C8B-B14F-4D97-AF65-F5344CB8AC3E}">
        <p14:creationId xmlns:p14="http://schemas.microsoft.com/office/powerpoint/2010/main" val="11671722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8" Type="http://schemas.openxmlformats.org/officeDocument/2006/relationships/hyperlink" Target="mailto:Hawkins_s@cde.state.co.us" TargetMode="External"/><Relationship Id="rId3" Type="http://schemas.openxmlformats.org/officeDocument/2006/relationships/hyperlink" Target="mailto:Williams_a@cde.state.co.us" TargetMode="External"/><Relationship Id="rId7" Type="http://schemas.openxmlformats.org/officeDocument/2006/relationships/hyperlink" Target="mailto:Austin_j@cde.state.co.us" TargetMode="External"/><Relationship Id="rId2" Type="http://schemas.openxmlformats.org/officeDocument/2006/relationships/hyperlink" Target="mailto:okes_j@cde.state.co.us" TargetMode="External"/><Relationship Id="rId1" Type="http://schemas.openxmlformats.org/officeDocument/2006/relationships/slideLayout" Target="../slideLayouts/slideLayout2.xml"/><Relationship Id="rId6" Type="http://schemas.openxmlformats.org/officeDocument/2006/relationships/hyperlink" Target="mailto:collins_d@cde.state.co.us" TargetMode="External"/><Relationship Id="rId5" Type="http://schemas.openxmlformats.org/officeDocument/2006/relationships/hyperlink" Target="mailto:mohajeri-nelson_n@cde.state.co.us" TargetMode="External"/><Relationship Id="rId4" Type="http://schemas.openxmlformats.org/officeDocument/2006/relationships/hyperlink" Target="mailto:Bartlett_k@cde.state.co.us" TargetMode="External"/><Relationship Id="rId9" Type="http://schemas.openxmlformats.org/officeDocument/2006/relationships/hyperlink" Target="mailto:Kaleda_s@cde.state.co.u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www.cde.state.co.us/caresact/safeschoolsreopeninggrantapprovalandtransmittalform2020" TargetMode="External"/><Relationship Id="rId2" Type="http://schemas.openxmlformats.org/officeDocument/2006/relationships/hyperlink" Target="http://www.cde.state.co.us/ssrg-application" TargetMode="External"/><Relationship Id="rId1" Type="http://schemas.openxmlformats.org/officeDocument/2006/relationships/slideLayout" Target="../slideLayouts/slideLayout2.xml"/><Relationship Id="rId4" Type="http://schemas.openxmlformats.org/officeDocument/2006/relationships/hyperlink" Target="http://www.cde.state.co.us/caresact/crf-allowableexpenditures"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www.cde.state.co.us/caresact/ccsgapplica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CDE Office Hours</a:t>
            </a:r>
          </a:p>
        </p:txBody>
      </p:sp>
      <p:sp>
        <p:nvSpPr>
          <p:cNvPr id="3" name="Subtitle 2"/>
          <p:cNvSpPr>
            <a:spLocks noGrp="1"/>
          </p:cNvSpPr>
          <p:nvPr>
            <p:ph type="subTitle" idx="1"/>
          </p:nvPr>
        </p:nvSpPr>
        <p:spPr/>
        <p:txBody>
          <a:bodyPr/>
          <a:lstStyle/>
          <a:p>
            <a:r>
              <a:rPr lang="en-US" dirty="0"/>
              <a:t>December 3, 2020</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D22A5-87CA-44BE-BCB9-ED40F31E189D}"/>
              </a:ext>
            </a:extLst>
          </p:cNvPr>
          <p:cNvSpPr>
            <a:spLocks noGrp="1"/>
          </p:cNvSpPr>
          <p:nvPr>
            <p:ph type="title"/>
          </p:nvPr>
        </p:nvSpPr>
        <p:spPr/>
        <p:txBody>
          <a:bodyPr/>
          <a:lstStyle/>
          <a:p>
            <a:r>
              <a:rPr lang="en-US" dirty="0"/>
              <a:t>Providing Mental Health Services and Supports</a:t>
            </a:r>
            <a:br>
              <a:rPr lang="en-US" dirty="0"/>
            </a:br>
            <a:r>
              <a:rPr lang="en-US" dirty="0"/>
              <a:t>Section 18003(d)(10) of the CARES Act</a:t>
            </a:r>
          </a:p>
        </p:txBody>
      </p:sp>
      <p:sp>
        <p:nvSpPr>
          <p:cNvPr id="3" name="Content Placeholder 2">
            <a:extLst>
              <a:ext uri="{FF2B5EF4-FFF2-40B4-BE49-F238E27FC236}">
                <a16:creationId xmlns:a16="http://schemas.microsoft.com/office/drawing/2014/main" id="{4F81C09A-3339-465A-A802-56B023F07A6E}"/>
              </a:ext>
            </a:extLst>
          </p:cNvPr>
          <p:cNvSpPr>
            <a:spLocks noGrp="1"/>
          </p:cNvSpPr>
          <p:nvPr>
            <p:ph idx="1"/>
          </p:nvPr>
        </p:nvSpPr>
        <p:spPr/>
        <p:txBody>
          <a:bodyPr>
            <a:normAutofit fontScale="92500" lnSpcReduction="10000"/>
          </a:bodyPr>
          <a:lstStyle/>
          <a:p>
            <a:r>
              <a:rPr lang="en-US" dirty="0"/>
              <a:t>Mental health has been identified as a rising need for students and educators during the pandemic</a:t>
            </a:r>
          </a:p>
          <a:p>
            <a:r>
              <a:rPr lang="en-US" dirty="0"/>
              <a:t>ESSER funds can be used to provide mental health services and supports</a:t>
            </a:r>
          </a:p>
          <a:p>
            <a:r>
              <a:rPr lang="en-US" dirty="0"/>
              <a:t>Some effective practices to consider if activities are reasonable and necessary as part of the LEA’s response to, prevention of, or reduction of the spread of COVID-19</a:t>
            </a:r>
          </a:p>
          <a:p>
            <a:pPr lvl="1"/>
            <a:r>
              <a:rPr lang="en-US" dirty="0"/>
              <a:t>Partner with/hire/contract with mental health professionals from Community Mental Health Centers, private practices, or other Community-based Organizations to:</a:t>
            </a:r>
          </a:p>
          <a:p>
            <a:pPr lvl="2"/>
            <a:r>
              <a:rPr lang="en-US" dirty="0"/>
              <a:t>Conduct universal screenings on mental health needs for students and provide counseling to identified students</a:t>
            </a:r>
          </a:p>
          <a:p>
            <a:pPr lvl="2"/>
            <a:r>
              <a:rPr lang="en-US" dirty="0"/>
              <a:t>Provide opt-in counseling services to school staff </a:t>
            </a:r>
          </a:p>
          <a:p>
            <a:pPr lvl="2"/>
            <a:r>
              <a:rPr lang="en-US" dirty="0"/>
              <a:t>Provide wrap around supports to students and families</a:t>
            </a:r>
          </a:p>
          <a:p>
            <a:pPr lvl="1"/>
            <a:r>
              <a:rPr lang="en-US" dirty="0"/>
              <a:t>Provide professional development for staff on supporting student and staff social, emotional and mental health needs</a:t>
            </a:r>
          </a:p>
          <a:p>
            <a:pPr lvl="1"/>
            <a:endParaRPr lang="en-US" dirty="0"/>
          </a:p>
          <a:p>
            <a:pPr lvl="1"/>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A35334F-1CE4-41D0-80CB-5D6064538BFD}"/>
              </a:ext>
            </a:extLst>
          </p:cNvPr>
          <p:cNvSpPr>
            <a:spLocks noGrp="1"/>
          </p:cNvSpPr>
          <p:nvPr>
            <p:ph type="sldNum" sz="quarter" idx="12"/>
          </p:nvPr>
        </p:nvSpPr>
        <p:spPr/>
        <p:txBody>
          <a:bodyPr/>
          <a:lstStyle/>
          <a:p>
            <a:fld id="{C479D5F6-EDCB-402A-AC08-4943A1820E8F}" type="slidenum">
              <a:rPr lang="en-US">
                <a:solidFill>
                  <a:prstClr val="white">
                    <a:lumMod val="50000"/>
                  </a:prstClr>
                </a:solidFill>
                <a:latin typeface="Calibri" panose="020F0502020204030204"/>
              </a:rPr>
              <a:pPr/>
              <a:t>10</a:t>
            </a:fld>
            <a:endParaRPr lang="en-US" dirty="0">
              <a:solidFill>
                <a:prstClr val="white">
                  <a:lumMod val="50000"/>
                </a:prstClr>
              </a:solidFill>
              <a:latin typeface="Calibri" panose="020F0502020204030204"/>
            </a:endParaRPr>
          </a:p>
        </p:txBody>
      </p:sp>
    </p:spTree>
    <p:extLst>
      <p:ext uri="{BB962C8B-B14F-4D97-AF65-F5344CB8AC3E}">
        <p14:creationId xmlns:p14="http://schemas.microsoft.com/office/powerpoint/2010/main" val="3655487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4C455-6290-442D-BD2D-B9FEF2DD84B6}"/>
              </a:ext>
            </a:extLst>
          </p:cNvPr>
          <p:cNvSpPr>
            <a:spLocks noGrp="1"/>
          </p:cNvSpPr>
          <p:nvPr>
            <p:ph type="title"/>
          </p:nvPr>
        </p:nvSpPr>
        <p:spPr>
          <a:xfrm>
            <a:off x="245193" y="254514"/>
            <a:ext cx="7302236" cy="756418"/>
          </a:xfrm>
        </p:spPr>
        <p:txBody>
          <a:bodyPr>
            <a:normAutofit/>
          </a:bodyPr>
          <a:lstStyle/>
          <a:p>
            <a:r>
              <a:rPr lang="en-US" dirty="0"/>
              <a:t>Supporting Native American/Alaska Native Non-public School Students with ESSER Supplemental Funds</a:t>
            </a:r>
          </a:p>
        </p:txBody>
      </p:sp>
      <p:sp>
        <p:nvSpPr>
          <p:cNvPr id="3" name="Content Placeholder 2">
            <a:extLst>
              <a:ext uri="{FF2B5EF4-FFF2-40B4-BE49-F238E27FC236}">
                <a16:creationId xmlns:a16="http://schemas.microsoft.com/office/drawing/2014/main" id="{FA55547A-73FB-43E4-99EA-5FEE8B55BFF0}"/>
              </a:ext>
            </a:extLst>
          </p:cNvPr>
          <p:cNvSpPr>
            <a:spLocks noGrp="1"/>
          </p:cNvSpPr>
          <p:nvPr>
            <p:ph idx="1"/>
          </p:nvPr>
        </p:nvSpPr>
        <p:spPr/>
        <p:txBody>
          <a:bodyPr>
            <a:normAutofit fontScale="85000" lnSpcReduction="10000"/>
          </a:bodyPr>
          <a:lstStyle/>
          <a:p>
            <a:pPr marL="0" indent="0">
              <a:buNone/>
            </a:pPr>
            <a:r>
              <a:rPr lang="en-US" dirty="0"/>
              <a:t>Participating non-public schools must identify Native American students to be included in the districts proportionate share calculation. To do this, the non-public school can demonstration eligibility using the following methods:</a:t>
            </a:r>
          </a:p>
          <a:p>
            <a:r>
              <a:rPr lang="en-US" dirty="0"/>
              <a:t>Existing ED 506 form</a:t>
            </a:r>
          </a:p>
          <a:p>
            <a:r>
              <a:rPr lang="en-US" dirty="0"/>
              <a:t>Demonstrate affiliation with Tribal organization</a:t>
            </a:r>
          </a:p>
          <a:p>
            <a:pPr lvl="1"/>
            <a:r>
              <a:rPr lang="en-US" dirty="0"/>
              <a:t>Native American/Alaska Native student count at NPS using Indian Student Eligibility Certification Form</a:t>
            </a:r>
          </a:p>
          <a:p>
            <a:pPr lvl="2"/>
            <a:r>
              <a:rPr lang="en-US" dirty="0"/>
              <a:t>Methods of demonstrating affiliation</a:t>
            </a:r>
          </a:p>
          <a:p>
            <a:pPr lvl="3"/>
            <a:r>
              <a:rPr lang="en-US" dirty="0"/>
              <a:t>Federally Recognized Tribe</a:t>
            </a:r>
          </a:p>
          <a:p>
            <a:pPr lvl="3"/>
            <a:r>
              <a:rPr lang="en-US" dirty="0"/>
              <a:t>State Recognized Tribe</a:t>
            </a:r>
          </a:p>
          <a:p>
            <a:pPr lvl="3"/>
            <a:r>
              <a:rPr lang="en-US" dirty="0"/>
              <a:t>Terminated Tribe</a:t>
            </a:r>
          </a:p>
          <a:p>
            <a:pPr lvl="3"/>
            <a:r>
              <a:rPr lang="en-US" dirty="0"/>
              <a:t>Alaska Native</a:t>
            </a:r>
          </a:p>
          <a:p>
            <a:pPr lvl="3"/>
            <a:r>
              <a:rPr lang="en-US" dirty="0"/>
              <a:t>Member of an organized Indian group that received a grant under the Indian Education Act of 1988 as it was in effect October 19, 1004. </a:t>
            </a:r>
          </a:p>
          <a:p>
            <a:pPr marL="0" indent="0">
              <a:buNone/>
            </a:pPr>
            <a:r>
              <a:rPr lang="en-US" dirty="0"/>
              <a:t>Students eligible to receive services using Supplemental ESSER Funds will be identified during consultation between LEA and non-public school (students that self-identify as Indigenous may benefit from services)</a:t>
            </a:r>
          </a:p>
        </p:txBody>
      </p:sp>
      <p:sp>
        <p:nvSpPr>
          <p:cNvPr id="4" name="Slide Number Placeholder 3">
            <a:extLst>
              <a:ext uri="{FF2B5EF4-FFF2-40B4-BE49-F238E27FC236}">
                <a16:creationId xmlns:a16="http://schemas.microsoft.com/office/drawing/2014/main" id="{208C602D-2592-47F6-AC8A-770C72FD9F2A}"/>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2787498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B290B-3B51-48A0-B47C-2743A7EAEF7E}"/>
              </a:ext>
            </a:extLst>
          </p:cNvPr>
          <p:cNvSpPr>
            <a:spLocks noGrp="1"/>
          </p:cNvSpPr>
          <p:nvPr>
            <p:ph type="title"/>
          </p:nvPr>
        </p:nvSpPr>
        <p:spPr/>
        <p:txBody>
          <a:bodyPr/>
          <a:lstStyle/>
          <a:p>
            <a:r>
              <a:rPr lang="en-US" dirty="0"/>
              <a:t>Reminders</a:t>
            </a:r>
          </a:p>
        </p:txBody>
      </p:sp>
      <p:sp>
        <p:nvSpPr>
          <p:cNvPr id="3" name="Content Placeholder 2">
            <a:extLst>
              <a:ext uri="{FF2B5EF4-FFF2-40B4-BE49-F238E27FC236}">
                <a16:creationId xmlns:a16="http://schemas.microsoft.com/office/drawing/2014/main" id="{01F669E5-3680-42A6-94F2-1D27CF5BE77F}"/>
              </a:ext>
            </a:extLst>
          </p:cNvPr>
          <p:cNvSpPr>
            <a:spLocks noGrp="1"/>
          </p:cNvSpPr>
          <p:nvPr>
            <p:ph idx="1"/>
          </p:nvPr>
        </p:nvSpPr>
        <p:spPr/>
        <p:txBody>
          <a:bodyPr/>
          <a:lstStyle/>
          <a:p>
            <a:r>
              <a:rPr lang="en-US" dirty="0"/>
              <a:t>Applications are due by December 31, 2020</a:t>
            </a:r>
          </a:p>
          <a:p>
            <a:r>
              <a:rPr lang="en-US" dirty="0"/>
              <a:t>Any proposed plans that change based on changing needs after the application has final approval, use PAR to request approval to change/sure up activities</a:t>
            </a:r>
          </a:p>
        </p:txBody>
      </p:sp>
      <p:sp>
        <p:nvSpPr>
          <p:cNvPr id="4" name="Slide Number Placeholder 3">
            <a:extLst>
              <a:ext uri="{FF2B5EF4-FFF2-40B4-BE49-F238E27FC236}">
                <a16:creationId xmlns:a16="http://schemas.microsoft.com/office/drawing/2014/main" id="{8E5D5357-E5B2-4AED-A551-A238B720A999}"/>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3399467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FD294-5CE9-4A11-AFF6-BDDD951E1A46}"/>
              </a:ext>
            </a:extLst>
          </p:cNvPr>
          <p:cNvSpPr>
            <a:spLocks noGrp="1"/>
          </p:cNvSpPr>
          <p:nvPr>
            <p:ph type="ctrTitle"/>
          </p:nvPr>
        </p:nvSpPr>
        <p:spPr/>
        <p:txBody>
          <a:bodyPr/>
          <a:lstStyle/>
          <a:p>
            <a:r>
              <a:rPr lang="en-US" dirty="0"/>
              <a:t>Questions? </a:t>
            </a:r>
            <a:br>
              <a:rPr lang="en-US" dirty="0"/>
            </a:br>
            <a:br>
              <a:rPr lang="en-US" dirty="0"/>
            </a:br>
            <a:r>
              <a:rPr lang="en-US" dirty="0"/>
              <a:t>Requests for Future Topics? </a:t>
            </a:r>
          </a:p>
        </p:txBody>
      </p:sp>
      <p:sp>
        <p:nvSpPr>
          <p:cNvPr id="3" name="Slide Number Placeholder 2">
            <a:extLst>
              <a:ext uri="{FF2B5EF4-FFF2-40B4-BE49-F238E27FC236}">
                <a16:creationId xmlns:a16="http://schemas.microsoft.com/office/drawing/2014/main" id="{C4DA390A-3781-4C4C-B3E1-456E66A1275F}"/>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4623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44D1-A0F0-4085-9D82-0026A8E8D9B8}"/>
              </a:ext>
            </a:extLst>
          </p:cNvPr>
          <p:cNvSpPr>
            <a:spLocks noGrp="1"/>
          </p:cNvSpPr>
          <p:nvPr>
            <p:ph type="title"/>
          </p:nvPr>
        </p:nvSpPr>
        <p:spPr/>
        <p:txBody>
          <a:bodyPr/>
          <a:lstStyle/>
          <a:p>
            <a:r>
              <a:rPr lang="en-US" dirty="0"/>
              <a:t>CDE Team Contact Information</a:t>
            </a:r>
          </a:p>
        </p:txBody>
      </p:sp>
      <p:sp>
        <p:nvSpPr>
          <p:cNvPr id="3" name="Content Placeholder 2">
            <a:extLst>
              <a:ext uri="{FF2B5EF4-FFF2-40B4-BE49-F238E27FC236}">
                <a16:creationId xmlns:a16="http://schemas.microsoft.com/office/drawing/2014/main" id="{0B3B913B-CDC0-43F8-9646-8B339C9D8584}"/>
              </a:ext>
            </a:extLst>
          </p:cNvPr>
          <p:cNvSpPr>
            <a:spLocks noGrp="1"/>
          </p:cNvSpPr>
          <p:nvPr>
            <p:ph idx="1"/>
          </p:nvPr>
        </p:nvSpPr>
        <p:spPr>
          <a:xfrm>
            <a:off x="245193" y="1324947"/>
            <a:ext cx="8675736" cy="5102071"/>
          </a:xfrm>
        </p:spPr>
        <p:txBody>
          <a:bodyPr>
            <a:normAutofit fontScale="92500" lnSpcReduction="20000"/>
          </a:bodyPr>
          <a:lstStyle/>
          <a:p>
            <a:pPr marL="0" indent="0">
              <a:buNone/>
            </a:pPr>
            <a:r>
              <a:rPr lang="en-US" b="1" u="sng" dirty="0"/>
              <a:t>CRF</a:t>
            </a:r>
          </a:p>
          <a:p>
            <a:r>
              <a:rPr lang="en-US" dirty="0"/>
              <a:t>Jennifer Okes, Chief Operating Officer (</a:t>
            </a:r>
            <a:r>
              <a:rPr lang="en-US" dirty="0">
                <a:hlinkClick r:id="rId2"/>
              </a:rPr>
              <a:t>okes_j@cde.state.co.us</a:t>
            </a:r>
            <a:r>
              <a:rPr lang="en-US" dirty="0"/>
              <a:t>) </a:t>
            </a:r>
          </a:p>
          <a:p>
            <a:r>
              <a:rPr lang="en-US" dirty="0"/>
              <a:t>Adam Williams, Financial Data Coordinator (</a:t>
            </a:r>
            <a:r>
              <a:rPr lang="en-US" dirty="0">
                <a:hlinkClick r:id="rId3"/>
              </a:rPr>
              <a:t>Williams_a@cde.state.co.us</a:t>
            </a:r>
            <a:r>
              <a:rPr lang="en-US" dirty="0"/>
              <a:t>) </a:t>
            </a:r>
          </a:p>
          <a:p>
            <a:r>
              <a:rPr lang="en-US" dirty="0"/>
              <a:t>Kate Bartlett, Turnaround Program Manager (</a:t>
            </a:r>
            <a:r>
              <a:rPr lang="en-US" dirty="0">
                <a:hlinkClick r:id="rId4"/>
              </a:rPr>
              <a:t>Bartlett_k@cde.state.co.us</a:t>
            </a:r>
            <a:r>
              <a:rPr lang="en-US" dirty="0"/>
              <a:t>) </a:t>
            </a:r>
          </a:p>
          <a:p>
            <a:pPr marL="0" indent="0" algn="ctr">
              <a:buNone/>
            </a:pPr>
            <a:r>
              <a:rPr lang="en-US" i="1" dirty="0"/>
              <a:t>…in partnership with the Governor’s Office and Office of the State Controller</a:t>
            </a:r>
          </a:p>
          <a:p>
            <a:pPr marL="0" indent="0">
              <a:buNone/>
            </a:pPr>
            <a:r>
              <a:rPr lang="en-US" b="1" u="sng" dirty="0"/>
              <a:t>ESSER</a:t>
            </a:r>
          </a:p>
          <a:p>
            <a:r>
              <a:rPr lang="en-US" dirty="0"/>
              <a:t>Nazie Mohajeri-Nelson, Director of ESEA Office (</a:t>
            </a:r>
            <a:r>
              <a:rPr lang="en-US" dirty="0">
                <a:hlinkClick r:id="rId5"/>
              </a:rPr>
              <a:t>mohajeri-nelson_n@cde.state.co.us</a:t>
            </a:r>
            <a:r>
              <a:rPr lang="en-US" dirty="0"/>
              <a:t>) </a:t>
            </a:r>
          </a:p>
          <a:p>
            <a:r>
              <a:rPr lang="en-US" dirty="0"/>
              <a:t>DeLilah Collins, Assistant Director of ESEA Office (</a:t>
            </a:r>
            <a:r>
              <a:rPr lang="en-US" dirty="0">
                <a:hlinkClick r:id="rId6"/>
              </a:rPr>
              <a:t>collins_d@cde.state.co.us</a:t>
            </a:r>
            <a:r>
              <a:rPr lang="en-US" dirty="0"/>
              <a:t>) </a:t>
            </a:r>
          </a:p>
          <a:p>
            <a:pPr marL="0" indent="0">
              <a:buNone/>
            </a:pPr>
            <a:r>
              <a:rPr lang="en-US" b="1" u="sng" dirty="0"/>
              <a:t>Grants Fiscal</a:t>
            </a:r>
          </a:p>
          <a:p>
            <a:r>
              <a:rPr lang="en-US" dirty="0"/>
              <a:t>Jennifer Austin, Director of Grants Fiscal Management (</a:t>
            </a:r>
            <a:r>
              <a:rPr lang="en-US" dirty="0">
                <a:hlinkClick r:id="rId7"/>
              </a:rPr>
              <a:t>Austin_j@cde.state.co.us</a:t>
            </a:r>
            <a:r>
              <a:rPr lang="en-US" dirty="0"/>
              <a:t>) </a:t>
            </a:r>
          </a:p>
          <a:p>
            <a:r>
              <a:rPr lang="en-US" dirty="0"/>
              <a:t>Robert Hawkins, Grants Fiscal Analyst (</a:t>
            </a:r>
            <a:r>
              <a:rPr lang="en-US" dirty="0">
                <a:hlinkClick r:id="rId8"/>
              </a:rPr>
              <a:t>Hawkins_s@cde.state.co.us</a:t>
            </a:r>
            <a:r>
              <a:rPr lang="en-US" dirty="0"/>
              <a:t>) </a:t>
            </a:r>
          </a:p>
          <a:p>
            <a:r>
              <a:rPr lang="en-US" dirty="0"/>
              <a:t>Steven Kaleda, Grants Fiscal Analyst (</a:t>
            </a:r>
            <a:r>
              <a:rPr lang="en-US" dirty="0">
                <a:hlinkClick r:id="rId9"/>
              </a:rPr>
              <a:t>Kaleda_s@cde.state.co.us</a:t>
            </a:r>
            <a:r>
              <a:rPr lang="en-US" dirty="0"/>
              <a:t>) </a:t>
            </a:r>
          </a:p>
          <a:p>
            <a:pPr marL="0" indent="0">
              <a:buNone/>
            </a:pPr>
            <a:endParaRPr lang="en-US" i="1" dirty="0"/>
          </a:p>
        </p:txBody>
      </p:sp>
      <p:sp>
        <p:nvSpPr>
          <p:cNvPr id="4" name="Slide Number Placeholder 3">
            <a:extLst>
              <a:ext uri="{FF2B5EF4-FFF2-40B4-BE49-F238E27FC236}">
                <a16:creationId xmlns:a16="http://schemas.microsoft.com/office/drawing/2014/main" id="{D5ED2EA8-A2EE-48DC-AA0A-0D3C73FE7563}"/>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US" sz="1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37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D22A5-87CA-44BE-BCB9-ED40F31E189D}"/>
              </a:ext>
            </a:extLst>
          </p:cNvPr>
          <p:cNvSpPr>
            <a:spLocks noGrp="1"/>
          </p:cNvSpPr>
          <p:nvPr>
            <p:ph type="title"/>
          </p:nvPr>
        </p:nvSpPr>
        <p:spPr/>
        <p:txBody>
          <a:bodyPr/>
          <a:lstStyle/>
          <a:p>
            <a:r>
              <a:rPr lang="en-US" dirty="0"/>
              <a:t>ESSER Office Hours</a:t>
            </a:r>
          </a:p>
        </p:txBody>
      </p:sp>
      <p:sp>
        <p:nvSpPr>
          <p:cNvPr id="3" name="Content Placeholder 2">
            <a:extLst>
              <a:ext uri="{FF2B5EF4-FFF2-40B4-BE49-F238E27FC236}">
                <a16:creationId xmlns:a16="http://schemas.microsoft.com/office/drawing/2014/main" id="{4F81C09A-3339-465A-A802-56B023F07A6E}"/>
              </a:ext>
            </a:extLst>
          </p:cNvPr>
          <p:cNvSpPr>
            <a:spLocks noGrp="1"/>
          </p:cNvSpPr>
          <p:nvPr>
            <p:ph idx="1"/>
          </p:nvPr>
        </p:nvSpPr>
        <p:spPr/>
        <p:txBody>
          <a:bodyPr>
            <a:normAutofit lnSpcReduction="10000"/>
          </a:bodyPr>
          <a:lstStyle/>
          <a:p>
            <a:pPr marL="0" indent="0">
              <a:buNone/>
            </a:pPr>
            <a:r>
              <a:rPr lang="en-US" dirty="0"/>
              <a:t>Topics: </a:t>
            </a:r>
          </a:p>
          <a:p>
            <a:r>
              <a:rPr lang="en-US" dirty="0"/>
              <a:t>CRF </a:t>
            </a:r>
          </a:p>
          <a:p>
            <a:pPr lvl="1"/>
            <a:r>
              <a:rPr lang="en-US" dirty="0"/>
              <a:t>Monitoring</a:t>
            </a:r>
          </a:p>
          <a:p>
            <a:r>
              <a:rPr lang="en-US" dirty="0"/>
              <a:t>SSRG &amp; CCSG Updates</a:t>
            </a:r>
          </a:p>
          <a:p>
            <a:pPr lvl="1"/>
            <a:r>
              <a:rPr lang="en-US" dirty="0"/>
              <a:t>Number of applicants</a:t>
            </a:r>
          </a:p>
          <a:p>
            <a:pPr lvl="1"/>
            <a:r>
              <a:rPr lang="en-US" dirty="0"/>
              <a:t>Timelines for feedback/approval</a:t>
            </a:r>
          </a:p>
          <a:p>
            <a:pPr lvl="1"/>
            <a:r>
              <a:rPr lang="en-US" dirty="0"/>
              <a:t>Next iteration of funds</a:t>
            </a:r>
          </a:p>
          <a:p>
            <a:r>
              <a:rPr lang="en-US" dirty="0"/>
              <a:t>ESSER</a:t>
            </a:r>
          </a:p>
          <a:p>
            <a:pPr lvl="1"/>
            <a:r>
              <a:rPr lang="en-US" dirty="0"/>
              <a:t>Considerations for uses of ESSER funds</a:t>
            </a:r>
          </a:p>
          <a:p>
            <a:pPr lvl="1"/>
            <a:r>
              <a:rPr lang="en-US" dirty="0"/>
              <a:t>Non-public school proportionate share for serving Native American students from Supplemental ESSER funds</a:t>
            </a:r>
          </a:p>
          <a:p>
            <a:pPr lvl="1"/>
            <a:r>
              <a:rPr lang="en-US" dirty="0"/>
              <a:t>Reminders and Clarifications</a:t>
            </a:r>
          </a:p>
          <a:p>
            <a:pPr lvl="2"/>
            <a:r>
              <a:rPr lang="en-US" dirty="0"/>
              <a:t>Due data and reviews </a:t>
            </a:r>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EA35334F-1CE4-41D0-80CB-5D6064538BFD}"/>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780184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F8F8B-93BC-4FB9-8E7E-A46335D3B0CB}"/>
              </a:ext>
            </a:extLst>
          </p:cNvPr>
          <p:cNvSpPr>
            <a:spLocks noGrp="1"/>
          </p:cNvSpPr>
          <p:nvPr>
            <p:ph type="ctrTitle"/>
          </p:nvPr>
        </p:nvSpPr>
        <p:spPr/>
        <p:txBody>
          <a:bodyPr/>
          <a:lstStyle/>
          <a:p>
            <a:r>
              <a:rPr lang="en-US" dirty="0"/>
              <a:t>CRF</a:t>
            </a:r>
            <a:br>
              <a:rPr lang="en-US" dirty="0"/>
            </a:br>
            <a:br>
              <a:rPr lang="en-US" dirty="0"/>
            </a:br>
            <a:r>
              <a:rPr lang="en-US" dirty="0"/>
              <a:t>Monitoring by KPMG</a:t>
            </a:r>
          </a:p>
        </p:txBody>
      </p:sp>
      <p:sp>
        <p:nvSpPr>
          <p:cNvPr id="3" name="Slide Number Placeholder 2">
            <a:extLst>
              <a:ext uri="{FF2B5EF4-FFF2-40B4-BE49-F238E27FC236}">
                <a16:creationId xmlns:a16="http://schemas.microsoft.com/office/drawing/2014/main" id="{61DCD89E-1BFB-4E3C-A444-D07DF045825A}"/>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631739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F8F8B-93BC-4FB9-8E7E-A46335D3B0CB}"/>
              </a:ext>
            </a:extLst>
          </p:cNvPr>
          <p:cNvSpPr>
            <a:spLocks noGrp="1"/>
          </p:cNvSpPr>
          <p:nvPr>
            <p:ph type="ctrTitle"/>
          </p:nvPr>
        </p:nvSpPr>
        <p:spPr/>
        <p:txBody>
          <a:bodyPr/>
          <a:lstStyle/>
          <a:p>
            <a:r>
              <a:rPr lang="en-US" dirty="0"/>
              <a:t>Safe School Reopening Grant (SSRG)</a:t>
            </a:r>
            <a:br>
              <a:rPr lang="en-US" dirty="0"/>
            </a:br>
            <a:r>
              <a:rPr lang="en-US" dirty="0"/>
              <a:t>and</a:t>
            </a:r>
            <a:br>
              <a:rPr lang="en-US" dirty="0"/>
            </a:br>
            <a:r>
              <a:rPr lang="en-US" dirty="0"/>
              <a:t>Connecting Colorado Students Grant (CCSG)</a:t>
            </a:r>
          </a:p>
        </p:txBody>
      </p:sp>
      <p:sp>
        <p:nvSpPr>
          <p:cNvPr id="3" name="Slide Number Placeholder 2">
            <a:extLst>
              <a:ext uri="{FF2B5EF4-FFF2-40B4-BE49-F238E27FC236}">
                <a16:creationId xmlns:a16="http://schemas.microsoft.com/office/drawing/2014/main" id="{61DCD89E-1BFB-4E3C-A444-D07DF045825A}"/>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2590085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7B6F-6E48-4058-A376-15CBA5419BE7}"/>
              </a:ext>
            </a:extLst>
          </p:cNvPr>
          <p:cNvSpPr>
            <a:spLocks noGrp="1"/>
          </p:cNvSpPr>
          <p:nvPr>
            <p:ph type="title"/>
          </p:nvPr>
        </p:nvSpPr>
        <p:spPr>
          <a:xfrm>
            <a:off x="245193" y="254514"/>
            <a:ext cx="7141853" cy="756418"/>
          </a:xfrm>
        </p:spPr>
        <p:txBody>
          <a:bodyPr>
            <a:normAutofit/>
          </a:bodyPr>
          <a:lstStyle/>
          <a:p>
            <a:r>
              <a:rPr lang="en-US" dirty="0"/>
              <a:t>SSRG Overview</a:t>
            </a:r>
          </a:p>
        </p:txBody>
      </p:sp>
      <p:sp>
        <p:nvSpPr>
          <p:cNvPr id="3" name="Content Placeholder 2">
            <a:extLst>
              <a:ext uri="{FF2B5EF4-FFF2-40B4-BE49-F238E27FC236}">
                <a16:creationId xmlns:a16="http://schemas.microsoft.com/office/drawing/2014/main" id="{8BC2A894-57BB-4F43-853B-0607EEB93468}"/>
              </a:ext>
            </a:extLst>
          </p:cNvPr>
          <p:cNvSpPr>
            <a:spLocks noGrp="1"/>
          </p:cNvSpPr>
          <p:nvPr>
            <p:ph idx="1"/>
          </p:nvPr>
        </p:nvSpPr>
        <p:spPr>
          <a:xfrm>
            <a:off x="223072" y="1280160"/>
            <a:ext cx="8496386" cy="5008880"/>
          </a:xfrm>
        </p:spPr>
        <p:txBody>
          <a:bodyPr>
            <a:normAutofit fontScale="92500" lnSpcReduction="10000"/>
          </a:bodyPr>
          <a:lstStyle/>
          <a:p>
            <a:pPr marL="0" indent="0">
              <a:buNone/>
            </a:pPr>
            <a:r>
              <a:rPr lang="en-US" sz="2000" dirty="0"/>
              <a:t>In partnership with the Colorado Department of Public Health and Environment (CDPHE), the Colorado Department of Education (CDE) is offering a $15 million, one-time grant funding opportunity for Local Educational Agencies with public schools that are struggling to return to in-person learning and need additional resources to safely reopen when possible.</a:t>
            </a:r>
          </a:p>
          <a:p>
            <a:r>
              <a:rPr lang="en-US" sz="2000" b="0" i="0" dirty="0">
                <a:solidFill>
                  <a:srgbClr val="333333"/>
                </a:solidFill>
                <a:effectLst/>
              </a:rPr>
              <a:t>Application is available at: </a:t>
            </a:r>
            <a:r>
              <a:rPr lang="en-US" sz="2000" b="0" i="0" dirty="0">
                <a:solidFill>
                  <a:srgbClr val="333333"/>
                </a:solidFill>
                <a:effectLst/>
                <a:hlinkClick r:id="rId2"/>
              </a:rPr>
              <a:t>http://www.cde.state.co.us/ssrg-application</a:t>
            </a:r>
            <a:endParaRPr lang="en-US" sz="2000" b="0" i="0" dirty="0">
              <a:solidFill>
                <a:srgbClr val="333333"/>
              </a:solidFill>
              <a:effectLst/>
            </a:endParaRPr>
          </a:p>
          <a:p>
            <a:r>
              <a:rPr lang="en-US" sz="2000" dirty="0">
                <a:solidFill>
                  <a:srgbClr val="333333"/>
                </a:solidFill>
              </a:rPr>
              <a:t>Approval and Transmittal Form is available at: </a:t>
            </a:r>
            <a:r>
              <a:rPr lang="en-US" sz="2000" dirty="0">
                <a:solidFill>
                  <a:srgbClr val="333333"/>
                </a:solidFill>
                <a:hlinkClick r:id="rId3"/>
              </a:rPr>
              <a:t>http://www.cde.state.co.us/caresact/safeschoolsreopeninggrantapprovalandtransmittalform2020</a:t>
            </a:r>
            <a:endParaRPr lang="en-US" sz="2000" dirty="0">
              <a:solidFill>
                <a:srgbClr val="333333"/>
              </a:solidFill>
            </a:endParaRPr>
          </a:p>
          <a:p>
            <a:r>
              <a:rPr lang="en-US" sz="2000" dirty="0">
                <a:solidFill>
                  <a:srgbClr val="333333"/>
                </a:solidFill>
              </a:rPr>
              <a:t>Application closed</a:t>
            </a:r>
            <a:r>
              <a:rPr lang="en-US" sz="2000" dirty="0"/>
              <a:t>: </a:t>
            </a:r>
            <a:r>
              <a:rPr lang="en-US" sz="2000" b="1" i="1" u="sng" dirty="0"/>
              <a:t>Monday, November 30, 2020 at 5:00 pm.</a:t>
            </a:r>
          </a:p>
          <a:p>
            <a:r>
              <a:rPr lang="en-US" sz="2000" dirty="0">
                <a:solidFill>
                  <a:srgbClr val="333333"/>
                </a:solidFill>
              </a:rPr>
              <a:t>Award Notifications: </a:t>
            </a:r>
            <a:r>
              <a:rPr lang="en-US" sz="1800" dirty="0">
                <a:solidFill>
                  <a:srgbClr val="333333"/>
                </a:solidFill>
              </a:rPr>
              <a:t>Friday, December 4, 2020</a:t>
            </a:r>
          </a:p>
          <a:p>
            <a:r>
              <a:rPr lang="en-US" sz="1800" dirty="0">
                <a:solidFill>
                  <a:srgbClr val="333333"/>
                </a:solidFill>
              </a:rPr>
              <a:t>Expenditure Deadline: Wednesday, December 30, 2020</a:t>
            </a:r>
          </a:p>
          <a:p>
            <a:r>
              <a:rPr lang="en-US" sz="1800" dirty="0">
                <a:solidFill>
                  <a:srgbClr val="333333"/>
                </a:solidFill>
              </a:rPr>
              <a:t>Allowable Uses: </a:t>
            </a:r>
            <a:r>
              <a:rPr lang="en-US" sz="1800" b="0" i="0" u="none" strike="noStrike" dirty="0">
                <a:solidFill>
                  <a:srgbClr val="000000"/>
                </a:solidFill>
                <a:effectLst/>
                <a:hlinkClick r:id="rId4"/>
              </a:rPr>
              <a:t>http://www.cde.state.co.us/caresact/crf-allowableexpenditures</a:t>
            </a:r>
            <a:endParaRPr lang="en-US" sz="1800" b="0" i="0" u="none" strike="noStrike" dirty="0">
              <a:solidFill>
                <a:srgbClr val="000000"/>
              </a:solidFill>
              <a:effectLst/>
            </a:endParaRPr>
          </a:p>
          <a:p>
            <a:r>
              <a:rPr lang="en-US" sz="1800" dirty="0">
                <a:solidFill>
                  <a:srgbClr val="333333"/>
                </a:solidFill>
              </a:rPr>
              <a:t>Grant Code: 6012</a:t>
            </a:r>
          </a:p>
          <a:p>
            <a:r>
              <a:rPr lang="en-US" sz="2000" dirty="0"/>
              <a:t>Number of Applicants Received: 129</a:t>
            </a:r>
          </a:p>
          <a:p>
            <a:r>
              <a:rPr lang="en-US" sz="2000" dirty="0"/>
              <a:t>Requested Amount: $21,317,698.56</a:t>
            </a:r>
          </a:p>
        </p:txBody>
      </p:sp>
      <p:sp>
        <p:nvSpPr>
          <p:cNvPr id="4" name="Slide Number Placeholder 3">
            <a:extLst>
              <a:ext uri="{FF2B5EF4-FFF2-40B4-BE49-F238E27FC236}">
                <a16:creationId xmlns:a16="http://schemas.microsoft.com/office/drawing/2014/main" id="{9587CBF2-3E1D-4B30-87C3-5632A3ACB575}"/>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1158511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7B6F-6E48-4058-A376-15CBA5419BE7}"/>
              </a:ext>
            </a:extLst>
          </p:cNvPr>
          <p:cNvSpPr>
            <a:spLocks noGrp="1"/>
          </p:cNvSpPr>
          <p:nvPr>
            <p:ph type="title"/>
          </p:nvPr>
        </p:nvSpPr>
        <p:spPr>
          <a:xfrm>
            <a:off x="245193" y="254514"/>
            <a:ext cx="7141853" cy="756418"/>
          </a:xfrm>
        </p:spPr>
        <p:txBody>
          <a:bodyPr>
            <a:normAutofit/>
          </a:bodyPr>
          <a:lstStyle/>
          <a:p>
            <a:r>
              <a:rPr lang="en-US" dirty="0"/>
              <a:t>CCSG Overview</a:t>
            </a:r>
          </a:p>
        </p:txBody>
      </p:sp>
      <p:sp>
        <p:nvSpPr>
          <p:cNvPr id="3" name="Content Placeholder 2">
            <a:extLst>
              <a:ext uri="{FF2B5EF4-FFF2-40B4-BE49-F238E27FC236}">
                <a16:creationId xmlns:a16="http://schemas.microsoft.com/office/drawing/2014/main" id="{8BC2A894-57BB-4F43-853B-0607EEB93468}"/>
              </a:ext>
            </a:extLst>
          </p:cNvPr>
          <p:cNvSpPr>
            <a:spLocks noGrp="1"/>
          </p:cNvSpPr>
          <p:nvPr>
            <p:ph idx="1"/>
          </p:nvPr>
        </p:nvSpPr>
        <p:spPr>
          <a:xfrm>
            <a:off x="323807" y="1418138"/>
            <a:ext cx="8496386" cy="5008880"/>
          </a:xfrm>
        </p:spPr>
        <p:txBody>
          <a:bodyPr>
            <a:normAutofit/>
          </a:bodyPr>
          <a:lstStyle/>
          <a:p>
            <a:pPr marL="0" indent="0">
              <a:buNone/>
            </a:pPr>
            <a:r>
              <a:rPr lang="en-US" sz="1900" dirty="0"/>
              <a:t>To support students with a high-quality educational experience, the State of Colorado has created a public-private partnership with the Governor’s Office, Attorney General’s Office and Colorado Department of Education in coordination with internet service providers and other community focused organizations to provide broadband access to all students with remote learning needs for the 2020-21 school year.</a:t>
            </a:r>
          </a:p>
          <a:p>
            <a:pPr marL="0" indent="0">
              <a:buNone/>
            </a:pPr>
            <a:r>
              <a:rPr lang="en-US" sz="2000" b="0" i="0" dirty="0">
                <a:solidFill>
                  <a:srgbClr val="333333"/>
                </a:solidFill>
                <a:effectLst/>
              </a:rPr>
              <a:t>Application is available at: </a:t>
            </a:r>
            <a:r>
              <a:rPr lang="en-US" sz="2000" b="0" i="0" dirty="0">
                <a:solidFill>
                  <a:srgbClr val="333333"/>
                </a:solidFill>
                <a:effectLst/>
                <a:hlinkClick r:id="rId2"/>
              </a:rPr>
              <a:t>https://www.cde.state.co.us/caresact/ccsgapplication</a:t>
            </a:r>
            <a:r>
              <a:rPr lang="en-US" sz="2000" b="0" i="0" dirty="0">
                <a:solidFill>
                  <a:srgbClr val="333333"/>
                </a:solidFill>
                <a:effectLst/>
              </a:rPr>
              <a:t> </a:t>
            </a:r>
          </a:p>
          <a:p>
            <a:r>
              <a:rPr lang="en-US" sz="2000" dirty="0">
                <a:solidFill>
                  <a:srgbClr val="333333"/>
                </a:solidFill>
              </a:rPr>
              <a:t>Approval and Transmittal Form is available at: </a:t>
            </a:r>
            <a:r>
              <a:rPr lang="en-US" sz="2000" dirty="0">
                <a:solidFill>
                  <a:srgbClr val="333333"/>
                </a:solidFill>
                <a:hlinkClick r:id="rId2"/>
              </a:rPr>
              <a:t>https://www.cde.state.co.us/caresact/ccsgapplication</a:t>
            </a:r>
            <a:r>
              <a:rPr lang="en-US" sz="2000" dirty="0">
                <a:solidFill>
                  <a:srgbClr val="333333"/>
                </a:solidFill>
              </a:rPr>
              <a:t> </a:t>
            </a:r>
          </a:p>
          <a:p>
            <a:r>
              <a:rPr lang="en-US" sz="2000" dirty="0">
                <a:solidFill>
                  <a:srgbClr val="333333"/>
                </a:solidFill>
              </a:rPr>
              <a:t>Application closed</a:t>
            </a:r>
            <a:r>
              <a:rPr lang="en-US" sz="2000" dirty="0"/>
              <a:t>: </a:t>
            </a:r>
            <a:r>
              <a:rPr lang="en-US" sz="2000" b="1" i="1" u="sng" dirty="0"/>
              <a:t>Friday, November 6, 2020 at 5:00 pm.</a:t>
            </a:r>
          </a:p>
          <a:p>
            <a:r>
              <a:rPr lang="en-US" sz="2000" dirty="0"/>
              <a:t>Award Notifications: Dec. 2, 2020</a:t>
            </a:r>
            <a:endParaRPr lang="en-US" sz="1800" dirty="0"/>
          </a:p>
          <a:p>
            <a:r>
              <a:rPr lang="en-US" sz="1800" dirty="0">
                <a:solidFill>
                  <a:srgbClr val="333333"/>
                </a:solidFill>
              </a:rPr>
              <a:t>Expenditure Deadline: November 30, 2021</a:t>
            </a:r>
          </a:p>
          <a:p>
            <a:r>
              <a:rPr lang="en-US" sz="1800" dirty="0"/>
              <a:t>Grant Code: 5525</a:t>
            </a:r>
          </a:p>
          <a:p>
            <a:r>
              <a:rPr lang="en-US" sz="2000" dirty="0"/>
              <a:t>Number of Applicants Received: 27</a:t>
            </a:r>
          </a:p>
          <a:p>
            <a:r>
              <a:rPr lang="en-US" sz="2000" dirty="0"/>
              <a:t>Requested Amount: $2,046,816.55</a:t>
            </a:r>
          </a:p>
        </p:txBody>
      </p:sp>
      <p:sp>
        <p:nvSpPr>
          <p:cNvPr id="4" name="Slide Number Placeholder 3">
            <a:extLst>
              <a:ext uri="{FF2B5EF4-FFF2-40B4-BE49-F238E27FC236}">
                <a16:creationId xmlns:a16="http://schemas.microsoft.com/office/drawing/2014/main" id="{9587CBF2-3E1D-4B30-87C3-5632A3ACB575}"/>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1474499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A09FB-A3A1-4A44-9522-44EA341B7781}"/>
              </a:ext>
            </a:extLst>
          </p:cNvPr>
          <p:cNvSpPr>
            <a:spLocks noGrp="1"/>
          </p:cNvSpPr>
          <p:nvPr>
            <p:ph type="title"/>
          </p:nvPr>
        </p:nvSpPr>
        <p:spPr/>
        <p:txBody>
          <a:bodyPr/>
          <a:lstStyle/>
          <a:p>
            <a:r>
              <a:rPr lang="en-US" dirty="0"/>
              <a:t>NEW Legislation</a:t>
            </a:r>
          </a:p>
        </p:txBody>
      </p:sp>
      <p:sp>
        <p:nvSpPr>
          <p:cNvPr id="3" name="Content Placeholder 2">
            <a:extLst>
              <a:ext uri="{FF2B5EF4-FFF2-40B4-BE49-F238E27FC236}">
                <a16:creationId xmlns:a16="http://schemas.microsoft.com/office/drawing/2014/main" id="{A2B11D07-19F2-4898-BAF0-A8AFB3A297FA}"/>
              </a:ext>
            </a:extLst>
          </p:cNvPr>
          <p:cNvSpPr>
            <a:spLocks noGrp="1"/>
          </p:cNvSpPr>
          <p:nvPr>
            <p:ph idx="1"/>
          </p:nvPr>
        </p:nvSpPr>
        <p:spPr/>
        <p:txBody>
          <a:bodyPr/>
          <a:lstStyle/>
          <a:p>
            <a:pPr marL="0" indent="0">
              <a:buNone/>
            </a:pPr>
            <a:r>
              <a:rPr lang="en-US" b="1" dirty="0"/>
              <a:t>House Bill 20B-1001 </a:t>
            </a:r>
            <a:r>
              <a:rPr lang="en-US" dirty="0"/>
              <a:t>– Supports expanding broadband access for preschool through twelfth grade education through the Connecting Colorado Students Grant program and making an appropriation. </a:t>
            </a:r>
          </a:p>
          <a:p>
            <a:r>
              <a:rPr lang="en-US" dirty="0"/>
              <a:t>Adds $20 million to the CCSG program</a:t>
            </a:r>
          </a:p>
          <a:p>
            <a:r>
              <a:rPr lang="en-US" dirty="0"/>
              <a:t>Clarifies purpose areas for applying</a:t>
            </a:r>
          </a:p>
          <a:p>
            <a:r>
              <a:rPr lang="en-US" dirty="0"/>
              <a:t>Keeps prioritization requirements</a:t>
            </a:r>
          </a:p>
          <a:p>
            <a:r>
              <a:rPr lang="en-US" dirty="0"/>
              <a:t>Requires spending by end of 20-21 school year</a:t>
            </a:r>
          </a:p>
          <a:p>
            <a:r>
              <a:rPr lang="en-US" dirty="0"/>
              <a:t>Adds reporting requirements</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9313D381-8AE3-4980-A776-E8751EE18567}"/>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965014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89F4F-8ED2-4E89-BAD7-FF326DDAE255}"/>
              </a:ext>
            </a:extLst>
          </p:cNvPr>
          <p:cNvSpPr>
            <a:spLocks noGrp="1"/>
          </p:cNvSpPr>
          <p:nvPr>
            <p:ph type="ctrTitle"/>
          </p:nvPr>
        </p:nvSpPr>
        <p:spPr/>
        <p:txBody>
          <a:bodyPr/>
          <a:lstStyle/>
          <a:p>
            <a:r>
              <a:rPr lang="en-US" dirty="0"/>
              <a:t>ESSER</a:t>
            </a:r>
          </a:p>
        </p:txBody>
      </p:sp>
      <p:sp>
        <p:nvSpPr>
          <p:cNvPr id="3" name="Slide Number Placeholder 2">
            <a:extLst>
              <a:ext uri="{FF2B5EF4-FFF2-40B4-BE49-F238E27FC236}">
                <a16:creationId xmlns:a16="http://schemas.microsoft.com/office/drawing/2014/main" id="{247E4A7E-A64A-4580-B872-8D660FFDEA43}"/>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418049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9BB11-C294-4E1E-93BA-68B6A083CDCC}"/>
              </a:ext>
            </a:extLst>
          </p:cNvPr>
          <p:cNvSpPr>
            <a:spLocks noGrp="1"/>
          </p:cNvSpPr>
          <p:nvPr>
            <p:ph type="ctrTitle"/>
          </p:nvPr>
        </p:nvSpPr>
        <p:spPr/>
        <p:txBody>
          <a:bodyPr/>
          <a:lstStyle/>
          <a:p>
            <a:r>
              <a:rPr lang="en-US" dirty="0"/>
              <a:t>Allowable Activities with ESSER Funds</a:t>
            </a:r>
          </a:p>
        </p:txBody>
      </p:sp>
      <p:sp>
        <p:nvSpPr>
          <p:cNvPr id="3" name="Slide Number Placeholder 2">
            <a:extLst>
              <a:ext uri="{FF2B5EF4-FFF2-40B4-BE49-F238E27FC236}">
                <a16:creationId xmlns:a16="http://schemas.microsoft.com/office/drawing/2014/main" id="{EE730D74-2156-4C1C-8469-9EB4D4A97A74}"/>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2913552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795</TotalTime>
  <Words>995</Words>
  <Application>Microsoft Office PowerPoint</Application>
  <PresentationFormat>On-screen Show (4:3)</PresentationFormat>
  <Paragraphs>104</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Museo Slab 500</vt:lpstr>
      <vt:lpstr>Office Theme</vt:lpstr>
      <vt:lpstr>CDE Office Hours</vt:lpstr>
      <vt:lpstr>ESSER Office Hours</vt:lpstr>
      <vt:lpstr>CRF  Monitoring by KPMG</vt:lpstr>
      <vt:lpstr>Safe School Reopening Grant (SSRG) and Connecting Colorado Students Grant (CCSG)</vt:lpstr>
      <vt:lpstr>SSRG Overview</vt:lpstr>
      <vt:lpstr>CCSG Overview</vt:lpstr>
      <vt:lpstr>NEW Legislation</vt:lpstr>
      <vt:lpstr>ESSER</vt:lpstr>
      <vt:lpstr>Allowable Activities with ESSER Funds</vt:lpstr>
      <vt:lpstr>Providing Mental Health Services and Supports Section 18003(d)(10) of the CARES Act</vt:lpstr>
      <vt:lpstr>Supporting Native American/Alaska Native Non-public School Students with ESSER Supplemental Funds</vt:lpstr>
      <vt:lpstr>Reminders</vt:lpstr>
      <vt:lpstr>Questions?   Requests for Future Topics? </vt:lpstr>
      <vt:lpstr>CDE Team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Mohajeri-Nelson, Nazanin</dc:creator>
  <cp:lastModifiedBy>Owen, Emily</cp:lastModifiedBy>
  <cp:revision>58</cp:revision>
  <dcterms:created xsi:type="dcterms:W3CDTF">2020-10-15T02:06:24Z</dcterms:created>
  <dcterms:modified xsi:type="dcterms:W3CDTF">2020-12-03T22:22:48Z</dcterms:modified>
</cp:coreProperties>
</file>